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4026" r:id="rId1"/>
    <p:sldMasterId id="2147484037" r:id="rId2"/>
  </p:sldMasterIdLst>
  <p:notesMasterIdLst>
    <p:notesMasterId r:id="rId134"/>
  </p:notesMasterIdLst>
  <p:sldIdLst>
    <p:sldId id="692" r:id="rId3"/>
    <p:sldId id="1704" r:id="rId4"/>
    <p:sldId id="1723" r:id="rId5"/>
    <p:sldId id="1705" r:id="rId6"/>
    <p:sldId id="1706" r:id="rId7"/>
    <p:sldId id="1707" r:id="rId8"/>
    <p:sldId id="1712" r:id="rId9"/>
    <p:sldId id="1702" r:id="rId10"/>
    <p:sldId id="1026" r:id="rId11"/>
    <p:sldId id="1027" r:id="rId12"/>
    <p:sldId id="1720" r:id="rId13"/>
    <p:sldId id="1808" r:id="rId14"/>
    <p:sldId id="1700" r:id="rId15"/>
    <p:sldId id="1691" r:id="rId16"/>
    <p:sldId id="1186" r:id="rId17"/>
    <p:sldId id="1203" r:id="rId18"/>
    <p:sldId id="1187" r:id="rId19"/>
    <p:sldId id="1703" r:id="rId20"/>
    <p:sldId id="1711" r:id="rId21"/>
    <p:sldId id="1717" r:id="rId22"/>
    <p:sldId id="1071" r:id="rId23"/>
    <p:sldId id="1081" r:id="rId24"/>
    <p:sldId id="1809" r:id="rId25"/>
    <p:sldId id="1811" r:id="rId26"/>
    <p:sldId id="1083" r:id="rId27"/>
    <p:sldId id="1697" r:id="rId28"/>
    <p:sldId id="1713" r:id="rId29"/>
    <p:sldId id="1029" r:id="rId30"/>
    <p:sldId id="1716" r:id="rId31"/>
    <p:sldId id="1719" r:id="rId32"/>
    <p:sldId id="1195" r:id="rId33"/>
    <p:sldId id="1130" r:id="rId34"/>
    <p:sldId id="1226" r:id="rId35"/>
    <p:sldId id="1066" r:id="rId36"/>
    <p:sldId id="1067" r:id="rId37"/>
    <p:sldId id="1068" r:id="rId38"/>
    <p:sldId id="1714" r:id="rId39"/>
    <p:sldId id="1710" r:id="rId40"/>
    <p:sldId id="1692" r:id="rId41"/>
    <p:sldId id="1807" r:id="rId42"/>
    <p:sldId id="1726" r:id="rId43"/>
    <p:sldId id="1642" r:id="rId44"/>
    <p:sldId id="1727" r:id="rId45"/>
    <p:sldId id="1718" r:id="rId46"/>
    <p:sldId id="1824" r:id="rId47"/>
    <p:sldId id="1812" r:id="rId48"/>
    <p:sldId id="1641" r:id="rId49"/>
    <p:sldId id="1732" r:id="rId50"/>
    <p:sldId id="1728" r:id="rId51"/>
    <p:sldId id="1729" r:id="rId52"/>
    <p:sldId id="1724" r:id="rId53"/>
    <p:sldId id="1206" r:id="rId54"/>
    <p:sldId id="1725" r:id="rId55"/>
    <p:sldId id="1040" r:id="rId56"/>
    <p:sldId id="1207" r:id="rId57"/>
    <p:sldId id="1242" r:id="rId58"/>
    <p:sldId id="1208" r:id="rId59"/>
    <p:sldId id="1210" r:id="rId60"/>
    <p:sldId id="1730" r:id="rId61"/>
    <p:sldId id="1731" r:id="rId62"/>
    <p:sldId id="808" r:id="rId63"/>
    <p:sldId id="809" r:id="rId64"/>
    <p:sldId id="1238" r:id="rId65"/>
    <p:sldId id="1239" r:id="rId66"/>
    <p:sldId id="807" r:id="rId67"/>
    <p:sldId id="778" r:id="rId68"/>
    <p:sldId id="779" r:id="rId69"/>
    <p:sldId id="791" r:id="rId70"/>
    <p:sldId id="794" r:id="rId71"/>
    <p:sldId id="795" r:id="rId72"/>
    <p:sldId id="796" r:id="rId73"/>
    <p:sldId id="797" r:id="rId74"/>
    <p:sldId id="798" r:id="rId75"/>
    <p:sldId id="1818" r:id="rId76"/>
    <p:sldId id="1819" r:id="rId77"/>
    <p:sldId id="1761" r:id="rId78"/>
    <p:sldId id="1733" r:id="rId79"/>
    <p:sldId id="1762" r:id="rId80"/>
    <p:sldId id="1212" r:id="rId81"/>
    <p:sldId id="1213" r:id="rId82"/>
    <p:sldId id="1214" r:id="rId83"/>
    <p:sldId id="1044" r:id="rId84"/>
    <p:sldId id="1042" r:id="rId85"/>
    <p:sldId id="1243" r:id="rId86"/>
    <p:sldId id="1735" r:id="rId87"/>
    <p:sldId id="1677" r:id="rId88"/>
    <p:sldId id="1795" r:id="rId89"/>
    <p:sldId id="1796" r:id="rId90"/>
    <p:sldId id="1797" r:id="rId91"/>
    <p:sldId id="1821" r:id="rId92"/>
    <p:sldId id="1813" r:id="rId93"/>
    <p:sldId id="1686" r:id="rId94"/>
    <p:sldId id="1653" r:id="rId95"/>
    <p:sldId id="1597" r:id="rId96"/>
    <p:sldId id="1655" r:id="rId97"/>
    <p:sldId id="1814" r:id="rId98"/>
    <p:sldId id="1815" r:id="rId99"/>
    <p:sldId id="1816" r:id="rId100"/>
    <p:sldId id="1600" r:id="rId101"/>
    <p:sldId id="1817" r:id="rId102"/>
    <p:sldId id="1599" r:id="rId103"/>
    <p:sldId id="1684" r:id="rId104"/>
    <p:sldId id="1685" r:id="rId105"/>
    <p:sldId id="1652" r:id="rId106"/>
    <p:sldId id="1626" r:id="rId107"/>
    <p:sldId id="1640" r:id="rId108"/>
    <p:sldId id="1628" r:id="rId109"/>
    <p:sldId id="1745" r:id="rId110"/>
    <p:sldId id="1748" r:id="rId111"/>
    <p:sldId id="1689" r:id="rId112"/>
    <p:sldId id="1670" r:id="rId113"/>
    <p:sldId id="1671" r:id="rId114"/>
    <p:sldId id="1698" r:id="rId115"/>
    <p:sldId id="1822" r:id="rId116"/>
    <p:sldId id="1494" r:id="rId117"/>
    <p:sldId id="1511" r:id="rId118"/>
    <p:sldId id="1571" r:id="rId119"/>
    <p:sldId id="1519" r:id="rId120"/>
    <p:sldId id="1572" r:id="rId121"/>
    <p:sldId id="1528" r:id="rId122"/>
    <p:sldId id="1648" r:id="rId123"/>
    <p:sldId id="1520" r:id="rId124"/>
    <p:sldId id="1536" r:id="rId125"/>
    <p:sldId id="1573" r:id="rId126"/>
    <p:sldId id="1574" r:id="rId127"/>
    <p:sldId id="1562" r:id="rId128"/>
    <p:sldId id="1564" r:id="rId129"/>
    <p:sldId id="1568" r:id="rId130"/>
    <p:sldId id="1825" r:id="rId131"/>
    <p:sldId id="1823" r:id="rId132"/>
    <p:sldId id="1594" r:id="rId13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FE115"/>
    <a:srgbClr val="FF6600"/>
    <a:srgbClr val="FFFF00"/>
    <a:srgbClr val="A6A6A6"/>
    <a:srgbClr val="000000"/>
    <a:srgbClr val="FF3300"/>
    <a:srgbClr val="16165D"/>
    <a:srgbClr val="9933FF"/>
    <a:srgbClr val="A2CC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2" autoAdjust="0"/>
    <p:restoredTop sz="95268" autoAdjust="0"/>
  </p:normalViewPr>
  <p:slideViewPr>
    <p:cSldViewPr>
      <p:cViewPr>
        <p:scale>
          <a:sx n="82" d="100"/>
          <a:sy n="82" d="100"/>
        </p:scale>
        <p:origin x="93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ableStyles" Target="tableStyle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notesMaster" Target="notesMasters/notesMaster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presProps" Target="presProp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4" Type="http://schemas.openxmlformats.org/officeDocument/2006/relationships/image" Target="../media/image4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de opmaakprofielen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8028D2-F1DD-4CEF-968C-AED73AC5BD1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850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3F4588-EF74-44E3-9DAD-C3A07F5428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98D4BA-1659-45DF-B3BF-9E115346D6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2482" name="Rectangle 2">
            <a:extLst>
              <a:ext uri="{FF2B5EF4-FFF2-40B4-BE49-F238E27FC236}">
                <a16:creationId xmlns:a16="http://schemas.microsoft.com/office/drawing/2014/main" id="{1115D5E8-4D38-44DF-89AC-F5FA7C6FDA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>
            <a:extLst>
              <a:ext uri="{FF2B5EF4-FFF2-40B4-BE49-F238E27FC236}">
                <a16:creationId xmlns:a16="http://schemas.microsoft.com/office/drawing/2014/main" id="{1AAAC1D6-4210-4D74-BAE3-CCFBD5E36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012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A0AF5E-9DF6-46D4-9334-25FD8AC2E15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965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6CF7F1-365D-4223-8C47-18066A8532D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2364434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8F85B7-7726-418B-8072-719CEEEC9C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22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80AE8-21D5-47F6-BDA2-81C97457DB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49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5A4C25-AA79-4E1A-8FC7-D6FB3FC08E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8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5C0541-1303-4CAC-AD60-2961DC6FAEF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0735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DBF139-68AB-48D8-946E-5946AD2CB34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8389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67939A-4D2C-4B58-B852-F7F74FD6E4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font was too small, color inside green boxes was hardly readable</a:t>
            </a:r>
          </a:p>
        </p:txBody>
      </p:sp>
    </p:spTree>
    <p:extLst>
      <p:ext uri="{BB962C8B-B14F-4D97-AF65-F5344CB8AC3E}">
        <p14:creationId xmlns:p14="http://schemas.microsoft.com/office/powerpoint/2010/main" val="3251921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7BDE75-5194-4EF3-915D-27607D9C0FB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18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8BEABB69-9D76-4D0A-AD57-F2537EE99BEC}" type="slidenum">
              <a:rPr lang="en-US" altLang="en-US" sz="1200" b="0"/>
              <a:pPr eaLnBrk="1" hangingPunct="1"/>
              <a:t>32</a:t>
            </a:fld>
            <a:endParaRPr lang="en-US" altLang="en-US" sz="1200" b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95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B09DCEE-7D5C-4F86-A46D-32518BF406A0}" type="slidenum">
              <a:rPr lang="en-US" altLang="en-US" sz="1200" b="0"/>
              <a:pPr eaLnBrk="1" hangingPunct="1"/>
              <a:t>33</a:t>
            </a:fld>
            <a:endParaRPr lang="en-US" altLang="en-US" sz="1200" b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2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01BB810-17B8-4591-B961-426FD7CE2952}" type="slidenum">
              <a:rPr lang="en-US" altLang="en-US"/>
              <a:pPr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2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A9E115B-57DE-445D-975E-E06EC92ED251}" type="slidenum">
              <a:rPr lang="en-US" altLang="en-US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867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836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F28BC05-590F-4DA3-9EDF-F895ADA0C194}" type="slidenum">
              <a:rPr lang="en-US" altLang="en-US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797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560C03D-261E-4E8C-8B1C-4C3C17012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631F80-9A4A-4DF5-9873-D372478D662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3F78B680-A2F2-4C8F-A58D-5278A44C3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DA10558D-64D0-41CD-BFE4-BCE1E1C468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483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225425" y="6553200"/>
            <a:ext cx="6143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BEA95-32AA-4590-842A-1C067E2AA6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02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313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405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258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0" y="6477000"/>
            <a:ext cx="304800" cy="2961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7C5DB68A-9D44-4073-920F-D08D647C06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676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048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10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440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41BC1FE-425B-4D41-9768-47500E60C2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9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810000" cy="35052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10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911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 userDrawn="1"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6491968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1EF93C7-D0AB-41D7-8C62-1F8A9E33AE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28755" y="6477000"/>
            <a:ext cx="428445" cy="3063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C5DB68A-9D44-4073-920F-D08D647C06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5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ferent-tracking.com/RTU/files/AMIA-0075-T2009/1.0/AMIA-0075-T2009.pdf" TargetMode="Externa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ceur-ws.org/Vol-518/terra09_submission_9.pdf" TargetMode="Externa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://summit2009.amia.org/" TargetMode="Externa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erent-tracking.com/RTU/files/ICBO2015Proceedings-Smith-Ceusters/1.0/ICBO2015Proceedings-Smith-Ceusters.pdf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ceur-ws.org/Vol-518/terra09_submission_9.pdf" TargetMode="Externa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911-018-0651-5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do.monarchinitiative.org/" TargetMode="External"/><Relationship Id="rId2" Type="http://schemas.openxmlformats.org/officeDocument/2006/relationships/hyperlink" Target="http://www.obofoundry.org/ontology/doid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bioportal.bioontology.org/ontologies/SIO?p=classes&amp;conceptid=http%3A%2F%2Fsemanticscience.org%2Fresource%2FSIO_010299" TargetMode="External"/><Relationship Id="rId4" Type="http://schemas.openxmlformats.org/officeDocument/2006/relationships/hyperlink" Target="https://www.ebi.ac.uk/ols/ontologies/mondo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tomgruber.org/writing/ontolingua-kaj-1993.pdf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175.2138&amp;rep=rep1&amp;type=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cbi.nlm.nih.gov/pmc/articles/PMC3104413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034144/" TargetMode="External"/><Relationship Id="rId2" Type="http://schemas.openxmlformats.org/officeDocument/2006/relationships/hyperlink" Target="http://ontology.buffalo.edu/bfo/BeyondConcepts.pdf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ink.library.smu.edu.sg/cgi/viewcontent.cgi?article=4011&amp;context=sis_researc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175.2138&amp;rep=rep1&amp;type=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2590177X19300010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eshb.nlm.nih.gov/record/ui?ui=D005385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.ist.psu.edu/viewdoc/download;jsessionid=F44932DA1E2DB5DAB49EC0D773370943?doi=10.1.1.28.7392&amp;rep=rep1&amp;type=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.org/TR/owl-ref/#subClassOf-def" TargetMode="Externa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hyperlink" Target="https://bioportal.bioontology.org/ontologies/MESH?p=classes&amp;conceptid=http%3A%2F%2Fpurl.bioontology.org%2Fontology%2FMESH%2FD005385" TargetMode="Externa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browser.ihtsdotools.org/?perspective=full&amp;conceptId1=7569003&amp;edition=MAIN/2021-01-31&amp;release=&amp;languages=en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ubmed.ncbi.nlm.nih.gov/9929335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3104413/" TargetMode="Externa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36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google.com/imgres?num=10&amp;hl=en&amp;safe=off&amp;tbo=d&amp;biw=1680&amp;bih=858&amp;tbm=isch&amp;tbnid=IHXX8pOeP7darM:&amp;imgrefurl=http://collider.com/jonathan-nolan-person-of-interest-dark-knight-rises-interview/137379/&amp;docid=hw5ZwkaLbYH0xM&amp;imgurl=http://collider.com/wp-content/uploads/person-of-interest-taraji-p-henson-4.jpg&amp;w=540&amp;h=720&amp;ei=EzbvUOTBAbO10AGGq4G4BQ&amp;zoom=1" TargetMode="External"/><Relationship Id="rId7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12" Type="http://schemas.openxmlformats.org/officeDocument/2006/relationships/image" Target="../media/image36.jpeg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11" Type="http://schemas.openxmlformats.org/officeDocument/2006/relationships/hyperlink" Target="http://www.google.com/imgres?num=10&amp;hl=en&amp;safe=off&amp;tbo=d&amp;biw=1680&amp;bih=858&amp;tbm=isch&amp;tbnid=uzHegijBDrVCxM:&amp;imgrefurl=http://tlceyeopener.blogspot.com/2012/09/tlc-eyecare-laser-centers-welcomes-new.html&amp;docid=72rk70VQwzyM6M&amp;imgurl=http://4.bp.blogspot.com/-_Q3A00CnIl4/UFnzN1sxk2I/AAAAAAAAALA/LkL6Cv3JP5I/s1600/Erica_Person_MD.jpg&amp;w=1143&amp;h=1600&amp;ei=EzbvUOTBAbO10AGGq4G4BQ&amp;zoom=1" TargetMode="External"/><Relationship Id="rId5" Type="http://schemas.openxmlformats.org/officeDocument/2006/relationships/hyperlink" Target="http://www.google.com/imgres?num=10&amp;hl=en&amp;safe=off&amp;tbo=d&amp;biw=1680&amp;bih=858&amp;tbm=isch&amp;tbnid=tWS1VoR2oxomXM:&amp;imgrefurl=http://perezhilton.com/2011-12-15-ryan-gosling-is-named-time-magazines-coolest-person-of-the-year&amp;docid=MO35ynEp_HhFdM&amp;imgurl=http://img.perezhilton.com/wp-content/uploads/2011/12/ryan-gosling-is-coolest-person-of-the-year__oPt.jpg&amp;w=450&amp;h=639&amp;ei=EzbvUOTBAbO10AGGq4G4BQ&amp;zoom=1" TargetMode="External"/><Relationship Id="rId10" Type="http://schemas.openxmlformats.org/officeDocument/2006/relationships/image" Target="../media/image35.jpeg"/><Relationship Id="rId4" Type="http://schemas.openxmlformats.org/officeDocument/2006/relationships/image" Target="../media/image32.jpeg"/><Relationship Id="rId9" Type="http://schemas.openxmlformats.org/officeDocument/2006/relationships/hyperlink" Target="http://www.google.com/imgres?num=10&amp;hl=en&amp;safe=off&amp;tbo=d&amp;biw=1680&amp;bih=858&amp;tbm=isch&amp;tbnid=NQXySzMWyLA96M:&amp;imgrefurl=http://www.fanpop.com/clubs/david-henrie/images/26183003/title/david-henrie-aim-high-party-person-photo&amp;docid=xeljz3CV4-c0VM&amp;imgurl=http://images5.fanpop.com/image/photos/26100000/David-Henrie-Aim-High-Party-Person-david-henrie-26183003-940-1222.jpg&amp;w=940&amp;h=1222&amp;ei=EzbvUOTBAbO10AGGq4G4BQ&amp;zoom=1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num=10&amp;hl=en&amp;safe=off&amp;tbo=d&amp;biw=1680&amp;bih=858&amp;tbm=isch&amp;tbnid=GWR3fBGcpQvbjM:&amp;imgrefurl=http://www.tvscoop.tv/2008/04/can_a_person_ha.html&amp;docid=skeNrvquM8D3hM&amp;imgurl=http://www.tvscoop.tv/76495669.jpg&amp;w=2003&amp;h=3000&amp;ei=EzbvUOTBAbO10AGGq4G4BQ&amp;zoom=1" TargetMode="External"/><Relationship Id="rId2" Type="http://schemas.openxmlformats.org/officeDocument/2006/relationships/hyperlink" Target="http://www.google.com/imgres?num=10&amp;hl=en&amp;safe=off&amp;tbo=d&amp;biw=1680&amp;bih=858&amp;tbm=isch&amp;tbnid=MlQsapOTswg_pM:&amp;imgrefurl=http://www.firstpersonarts.org/2010-festival/first-taste-dinner-with-soledad-obrien/&amp;docid=bIZwwNlXW_6f7M&amp;imgurl=http://www.firstpersonarts.org/wp-content/uploads/2010/08/Soledad-new-headshot-7-07.jpg&amp;w=2400&amp;h=3000&amp;ei=EzbvUOTBAbO10AGGq4G4BQ&amp;zoom=1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ege.stanford.edu/publications/ontology_development/ontology101.pdf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mc/articles/PMC5538380/" TargetMode="Externa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ebooks.iospress.nl/publication/48852" TargetMode="Externa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tomgruber.org/writing/ontolingua-kaj-1993.pdf" TargetMode="Externa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mitpress.mit.edu/books/building-ontologies-basic-formal-ontology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ithub.com/BFO-ontology/BFO-2020" TargetMode="External"/><Relationship Id="rId4" Type="http://schemas.openxmlformats.org/officeDocument/2006/relationships/image" Target="../media/image4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iteseerx.ist.psu.edu/viewdoc/download?doi=10.1.1.175.2138&amp;rep=rep1&amp;type=pdf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biology.biomedcentral.com/articles/10.1186/gb-2005-6-5-r46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09600" y="990600"/>
            <a:ext cx="7999413" cy="2043113"/>
          </a:xfrm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Principles of</a:t>
            </a:r>
            <a:br>
              <a:rPr lang="en-US" sz="3200" dirty="0"/>
            </a:br>
            <a:r>
              <a:rPr lang="en-US" sz="3200" dirty="0"/>
              <a:t>Realism-Based Biomedical Ontology</a:t>
            </a:r>
            <a:br>
              <a:rPr lang="en-US" sz="3200" dirty="0"/>
            </a:br>
            <a:r>
              <a:rPr lang="en-US" sz="2000" dirty="0"/>
              <a:t>July 14, 2021</a:t>
            </a:r>
            <a:br>
              <a:rPr lang="en-US" sz="3200" dirty="0"/>
            </a:br>
            <a:br>
              <a:rPr lang="en-US" sz="3200" dirty="0"/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 Summer Informatics Data Science Bootcamp</a:t>
            </a:r>
            <a:b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Biomedical Informatics,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at Buffalo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 12 – August 26, 2021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191000"/>
            <a:ext cx="9144000" cy="1600200"/>
          </a:xfrm>
        </p:spPr>
        <p:txBody>
          <a:bodyPr/>
          <a:lstStyle/>
          <a:p>
            <a:pPr defTabSz="566738" eaLnBrk="1" hangingPunct="1">
              <a:lnSpc>
                <a:spcPct val="80000"/>
              </a:lnSpc>
            </a:pPr>
            <a:r>
              <a:rPr lang="en-GB" altLang="ja-JP" sz="2800" b="1" dirty="0">
                <a:ea typeface="ＭＳ 明朝" pitchFamily="49" charset="-128"/>
              </a:rPr>
              <a:t>Werner CEUSTERS, MD</a:t>
            </a:r>
            <a:endParaRPr lang="en-GB" altLang="ja-JP" sz="2800" b="1" baseline="30000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endParaRPr lang="en-US" altLang="ja-JP" sz="1800" b="1" dirty="0">
              <a:ea typeface="ＭＳ 明朝" pitchFamily="49" charset="-128"/>
            </a:endParaRP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Division Chief Biomedical Ontology,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Department of Biomedical Informatics </a:t>
            </a:r>
          </a:p>
          <a:p>
            <a:pPr defTabSz="566738" eaLnBrk="1" hangingPunct="1">
              <a:lnSpc>
                <a:spcPct val="120000"/>
              </a:lnSpc>
            </a:pPr>
            <a:r>
              <a:rPr lang="en-GB" altLang="ja-JP" sz="1800" i="1" dirty="0">
                <a:ea typeface="ＭＳ 明朝" pitchFamily="49" charset="-128"/>
              </a:rPr>
              <a:t>University at Buffalo, NY, USA</a:t>
            </a:r>
          </a:p>
          <a:p>
            <a:pPr defTabSz="566738" eaLnBrk="1" hangingPunct="1">
              <a:lnSpc>
                <a:spcPct val="80000"/>
              </a:lnSpc>
            </a:pPr>
            <a:endParaRPr lang="en-US" altLang="ja-JP" sz="2000" i="1" dirty="0">
              <a:ea typeface="ＭＳ 明朝" pitchFamily="49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7359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60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7361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 science approach to ontology</a:t>
            </a:r>
          </a:p>
        </p:txBody>
      </p:sp>
      <p:grpSp>
        <p:nvGrpSpPr>
          <p:cNvPr id="57348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7355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7356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7357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7358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7349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7351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7353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7354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7352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61938" y="2630488"/>
            <a:ext cx="2640012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logic in </a:t>
            </a:r>
            <a:r>
              <a:rPr lang="en-US" sz="1800" dirty="0" err="1">
                <a:solidFill>
                  <a:schemeClr val="bg1"/>
                </a:solidFill>
              </a:rPr>
              <a:t>reasoners</a:t>
            </a:r>
            <a:r>
              <a:rPr lang="en-US" sz="1800" dirty="0">
                <a:solidFill>
                  <a:schemeClr val="bg1"/>
                </a:solidFill>
              </a:rPr>
              <a:t>:</a:t>
            </a:r>
          </a:p>
          <a:p>
            <a:pPr eaLnBrk="1" hangingPunct="1"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00FF00"/>
                </a:solidFill>
              </a:rPr>
              <a:t>guarantees</a:t>
            </a:r>
            <a:r>
              <a:rPr lang="en-US" sz="1800" b="0" dirty="0">
                <a:solidFill>
                  <a:srgbClr val="00FF00"/>
                </a:solidFill>
              </a:rPr>
              <a:t> consistent reasoning</a:t>
            </a:r>
            <a:r>
              <a:rPr lang="en-US" sz="1800" b="0" dirty="0">
                <a:solidFill>
                  <a:schemeClr val="bg1"/>
                </a:solidFill>
              </a:rPr>
              <a:t>, </a:t>
            </a: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endParaRPr lang="en-US" sz="1800" b="0" dirty="0">
              <a:solidFill>
                <a:schemeClr val="bg1"/>
              </a:solidFill>
            </a:endParaRPr>
          </a:p>
          <a:p>
            <a:pPr marL="344488" indent="-231775" eaLnBrk="1" hangingPunct="1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C000"/>
                </a:solidFill>
              </a:rPr>
              <a:t>does not guarantee </a:t>
            </a:r>
            <a:r>
              <a:rPr lang="en-US" sz="1800" b="0" dirty="0">
                <a:solidFill>
                  <a:srgbClr val="FFC000"/>
                </a:solidFill>
              </a:rPr>
              <a:t>the faithfulness of the representation.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F6DC6C-7055-4B3B-BF58-7D331A994A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885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relations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100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52D8E-F75E-4A70-BE1A-6CFA020A8416}"/>
              </a:ext>
            </a:extLst>
          </p:cNvPr>
          <p:cNvGrpSpPr/>
          <p:nvPr/>
        </p:nvGrpSpPr>
        <p:grpSpPr>
          <a:xfrm>
            <a:off x="2286000" y="3657600"/>
            <a:ext cx="4674004" cy="414486"/>
            <a:chOff x="2286000" y="3657600"/>
            <a:chExt cx="4674004" cy="4144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F39B04-3B2D-410C-BFB2-133BC19FD908}"/>
                </a:ext>
              </a:extLst>
            </p:cNvPr>
            <p:cNvCxnSpPr/>
            <p:nvPr/>
          </p:nvCxnSpPr>
          <p:spPr bwMode="auto">
            <a:xfrm flipH="1">
              <a:off x="2286000" y="4064751"/>
              <a:ext cx="14859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3A661E-DF89-4B90-99FE-6A5A9E8A8F38}"/>
                </a:ext>
              </a:extLst>
            </p:cNvPr>
            <p:cNvCxnSpPr/>
            <p:nvPr/>
          </p:nvCxnSpPr>
          <p:spPr bwMode="auto">
            <a:xfrm>
              <a:off x="5524500" y="4064751"/>
              <a:ext cx="13335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98FAD1-2D56-4693-BCE6-09ABE5421040}"/>
                </a:ext>
              </a:extLst>
            </p:cNvPr>
            <p:cNvSpPr txBox="1"/>
            <p:nvPr/>
          </p:nvSpPr>
          <p:spPr>
            <a:xfrm>
              <a:off x="2298344" y="3668707"/>
              <a:ext cx="150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FF6600"/>
                  </a:solidFill>
                </a:rPr>
                <a:t>inheresIn</a:t>
              </a:r>
              <a:r>
                <a:rPr lang="en-US" sz="1800" dirty="0">
                  <a:solidFill>
                    <a:srgbClr val="FF6600"/>
                  </a:solidFill>
                </a:rPr>
                <a:t> at 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FBF069-42A3-4986-9C53-932FAA4E3A2C}"/>
                </a:ext>
              </a:extLst>
            </p:cNvPr>
            <p:cNvSpPr txBox="1"/>
            <p:nvPr/>
          </p:nvSpPr>
          <p:spPr>
            <a:xfrm>
              <a:off x="5458632" y="3657600"/>
              <a:ext cx="150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FF6600"/>
                  </a:solidFill>
                </a:rPr>
                <a:t>inheresIn</a:t>
              </a:r>
              <a:r>
                <a:rPr lang="en-US" sz="1800" dirty="0">
                  <a:solidFill>
                    <a:srgbClr val="FF6600"/>
                  </a:solidFill>
                </a:rPr>
                <a:t> at t</a:t>
              </a: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704D2722-9452-4F9F-977E-7C668C3565DC}"/>
              </a:ext>
            </a:extLst>
          </p:cNvPr>
          <p:cNvSpPr/>
          <p:nvPr/>
        </p:nvSpPr>
        <p:spPr bwMode="auto">
          <a:xfrm>
            <a:off x="2438400" y="685800"/>
            <a:ext cx="4419600" cy="838200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139DD0-49E4-417D-A554-93498AB2BFFF}"/>
              </a:ext>
            </a:extLst>
          </p:cNvPr>
          <p:cNvSpPr/>
          <p:nvPr/>
        </p:nvSpPr>
        <p:spPr bwMode="auto">
          <a:xfrm>
            <a:off x="2171700" y="3562203"/>
            <a:ext cx="1623956" cy="628797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006FEA-AE80-46AC-B1DA-F4F27A951ED4}"/>
              </a:ext>
            </a:extLst>
          </p:cNvPr>
          <p:cNvSpPr/>
          <p:nvPr/>
        </p:nvSpPr>
        <p:spPr bwMode="auto">
          <a:xfrm>
            <a:off x="5334000" y="3581400"/>
            <a:ext cx="1623956" cy="628797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EDCB538-8DAA-489B-B842-31A005DD0619}"/>
              </a:ext>
            </a:extLst>
          </p:cNvPr>
          <p:cNvSpPr/>
          <p:nvPr/>
        </p:nvSpPr>
        <p:spPr bwMode="auto">
          <a:xfrm>
            <a:off x="6515100" y="5308813"/>
            <a:ext cx="1881244" cy="628797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456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relations</a:t>
            </a:r>
            <a:br>
              <a:rPr lang="en-US" dirty="0"/>
            </a:br>
            <a:r>
              <a:rPr lang="en-US" sz="2400" dirty="0"/>
              <a:t>‘</a:t>
            </a:r>
            <a:r>
              <a:rPr lang="en-US" sz="2400" i="1" dirty="0"/>
              <a:t>hold between two or more entities directly, without any further intervening individual</a:t>
            </a:r>
            <a:r>
              <a:rPr lang="en-US" sz="2400" dirty="0"/>
              <a:t>’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8686800" cy="4267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u="sng" dirty="0"/>
              <a:t>Basic formal relations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existential dependence, inherence, subtype-of, part-of, subset-of, instantiation, …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u="sng" dirty="0"/>
              <a:t>Domain formal relations</a:t>
            </a:r>
            <a:r>
              <a:rPr lang="en-US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relations that exhibit similar characteristics, i.e., those relations of comparison such as is taller than, is older than, knows more Greek than</a:t>
            </a:r>
            <a:r>
              <a:rPr lang="en-US" dirty="0"/>
              <a:t>’.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901DF-A529-4232-9959-B688962FCB7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76400" y="61354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/>
            <a:r>
              <a:rPr lang="en-US" sz="1200" dirty="0" err="1">
                <a:solidFill>
                  <a:schemeClr val="bg1"/>
                </a:solidFill>
              </a:rPr>
              <a:t>Guizzardi</a:t>
            </a:r>
            <a:r>
              <a:rPr lang="en-US" sz="1200" dirty="0">
                <a:solidFill>
                  <a:schemeClr val="bg1"/>
                </a:solidFill>
              </a:rPr>
              <a:t> &amp; Wagner. What’s in a Relationship: An Ontological Analysis. In: Qing Li, Stefano </a:t>
            </a:r>
            <a:r>
              <a:rPr lang="en-US" sz="1200" dirty="0" err="1">
                <a:solidFill>
                  <a:schemeClr val="bg1"/>
                </a:solidFill>
              </a:rPr>
              <a:t>Spaccapietra</a:t>
            </a:r>
            <a:r>
              <a:rPr lang="en-US" sz="1200" dirty="0">
                <a:solidFill>
                  <a:schemeClr val="bg1"/>
                </a:solidFill>
              </a:rPr>
              <a:t>, Eric Yu, Antoni </a:t>
            </a:r>
            <a:r>
              <a:rPr lang="en-US" sz="1200" dirty="0" err="1">
                <a:solidFill>
                  <a:schemeClr val="bg1"/>
                </a:solidFill>
              </a:rPr>
              <a:t>Olivé</a:t>
            </a:r>
            <a:r>
              <a:rPr lang="en-US" sz="1200" dirty="0">
                <a:solidFill>
                  <a:schemeClr val="bg1"/>
                </a:solidFill>
              </a:rPr>
              <a:t> (Eds.), Conceptual Modeling - ER 2008. Lecture Notes in Computer Science, Vol. 5231, 83-97, 2008 https://doi.org/10.1007/978-3-540-87877-3_8↗</a:t>
            </a:r>
          </a:p>
        </p:txBody>
      </p:sp>
    </p:spTree>
    <p:extLst>
      <p:ext uri="{BB962C8B-B14F-4D97-AF65-F5344CB8AC3E}">
        <p14:creationId xmlns:p14="http://schemas.microsoft.com/office/powerpoint/2010/main" val="9796615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Arity of a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Binary: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u="sng" dirty="0"/>
              <a:t>My youth</a:t>
            </a:r>
            <a:r>
              <a:rPr lang="en-US" dirty="0"/>
              <a:t> </a:t>
            </a:r>
            <a:r>
              <a:rPr lang="en-US" dirty="0" err="1"/>
              <a:t>partOf</a:t>
            </a:r>
            <a:r>
              <a:rPr lang="en-US" dirty="0"/>
              <a:t> </a:t>
            </a:r>
            <a:r>
              <a:rPr lang="en-US" u="sng" dirty="0"/>
              <a:t>my life</a:t>
            </a:r>
          </a:p>
          <a:p>
            <a:pPr marL="0" indent="0"/>
            <a:r>
              <a:rPr lang="en-US" dirty="0"/>
              <a:t>	   1			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Ternary: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u="sng" dirty="0"/>
              <a:t>My hand</a:t>
            </a:r>
            <a:r>
              <a:rPr lang="en-US" dirty="0"/>
              <a:t> </a:t>
            </a:r>
            <a:r>
              <a:rPr lang="en-US" dirty="0" err="1"/>
              <a:t>partOf</a:t>
            </a:r>
            <a:r>
              <a:rPr lang="en-US" dirty="0"/>
              <a:t> </a:t>
            </a:r>
            <a:r>
              <a:rPr lang="en-US" u="sng" dirty="0"/>
              <a:t>me</a:t>
            </a:r>
            <a:r>
              <a:rPr lang="en-US" dirty="0"/>
              <a:t> </a:t>
            </a:r>
            <a:r>
              <a:rPr lang="en-US" u="sng" dirty="0"/>
              <a:t>now</a:t>
            </a:r>
          </a:p>
          <a:p>
            <a:pPr marL="0" indent="0"/>
            <a:r>
              <a:rPr lang="en-US" dirty="0"/>
              <a:t>	  1                    2     3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Quaternary: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u="sng" dirty="0"/>
              <a:t>My left middle finger</a:t>
            </a:r>
            <a:r>
              <a:rPr lang="en-US" sz="2200" dirty="0"/>
              <a:t> between </a:t>
            </a:r>
            <a:r>
              <a:rPr lang="en-US" sz="2200" u="sng" dirty="0"/>
              <a:t>my left index finger</a:t>
            </a:r>
          </a:p>
          <a:p>
            <a:pPr marL="914400" lvl="2" indent="0">
              <a:buNone/>
            </a:pPr>
            <a:r>
              <a:rPr lang="en-US" dirty="0"/>
              <a:t>        1                                           2                               </a:t>
            </a:r>
          </a:p>
          <a:p>
            <a:pPr marL="457200" lvl="1" indent="0">
              <a:buNone/>
            </a:pPr>
            <a:r>
              <a:rPr lang="en-US" dirty="0"/>
              <a:t>   </a:t>
            </a:r>
            <a:r>
              <a:rPr lang="en-US" sz="2200" dirty="0"/>
              <a:t>and </a:t>
            </a:r>
            <a:r>
              <a:rPr lang="en-US" sz="2200" u="sng" dirty="0"/>
              <a:t>my left ring finger</a:t>
            </a:r>
            <a:r>
              <a:rPr lang="en-US" sz="2200" dirty="0"/>
              <a:t> </a:t>
            </a:r>
            <a:r>
              <a:rPr lang="en-US" sz="2200" u="sng" dirty="0"/>
              <a:t>now</a:t>
            </a:r>
          </a:p>
          <a:p>
            <a:pPr marL="457200" lvl="1" indent="0">
              <a:buNone/>
            </a:pPr>
            <a:r>
              <a:rPr lang="en-US" dirty="0"/>
              <a:t>              3		 4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9E66D7-4052-4909-AE0C-A9160D516B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33041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binary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B9288-D3EF-4E81-A9C2-A213C0859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412"/>
            <a:ext cx="9144000" cy="62015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1200" y="1037535"/>
            <a:ext cx="2743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http://en.ndncdc.org/page/symmetric-binary-relation-on-set/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B50BA-5A5B-4AB1-A947-8D88D27A53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>
                <a:solidFill>
                  <a:schemeClr val="tx1"/>
                </a:solidFill>
              </a:rPr>
              <a:t>103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0079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 in Ontological Realism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Arial" panose="020B0604020202020204" pitchFamily="34" charset="0"/>
              <a:buChar char="•"/>
            </a:pPr>
            <a:r>
              <a:rPr lang="en-US" b="1" u="sng" dirty="0"/>
              <a:t>Instance-level relations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Your heart (instance-level) </a:t>
            </a:r>
            <a:r>
              <a:rPr lang="en-US" b="1" dirty="0" err="1"/>
              <a:t>continuant_part_of</a:t>
            </a:r>
            <a:r>
              <a:rPr lang="en-US" b="1" dirty="0"/>
              <a:t> </a:t>
            </a:r>
            <a:r>
              <a:rPr lang="en-US" dirty="0"/>
              <a:t>your body </a:t>
            </a:r>
            <a:r>
              <a:rPr lang="en-US" b="1" dirty="0"/>
              <a:t>at </a:t>
            </a:r>
            <a:r>
              <a:rPr lang="en-US" i="1" dirty="0"/>
              <a:t>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Your heart beating (instance-level) </a:t>
            </a:r>
            <a:r>
              <a:rPr lang="en-US" b="1" dirty="0" err="1"/>
              <a:t>has_participant</a:t>
            </a:r>
            <a:r>
              <a:rPr lang="en-US" dirty="0"/>
              <a:t> your heart</a:t>
            </a:r>
            <a:r>
              <a:rPr lang="en-US" b="1" dirty="0"/>
              <a:t> at </a:t>
            </a:r>
            <a:r>
              <a:rPr lang="en-US" i="1" dirty="0"/>
              <a:t>t</a:t>
            </a:r>
            <a:endParaRPr lang="en-US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u="sng" dirty="0"/>
              <a:t>Instance-type relations</a:t>
            </a:r>
            <a:r>
              <a:rPr lang="en-US" dirty="0"/>
              <a:t>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John’s heart </a:t>
            </a:r>
            <a:r>
              <a:rPr lang="en-US" b="1" dirty="0"/>
              <a:t>instantiates </a:t>
            </a:r>
            <a:r>
              <a:rPr lang="en-US" i="1" dirty="0"/>
              <a:t>human heart </a:t>
            </a:r>
            <a:r>
              <a:rPr lang="en-US" b="1" dirty="0"/>
              <a:t>at </a:t>
            </a:r>
            <a:r>
              <a:rPr lang="en-US" i="1" dirty="0"/>
              <a:t>t.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John’s heart beating </a:t>
            </a:r>
            <a:r>
              <a:rPr lang="en-US" b="1" dirty="0"/>
              <a:t>instantiates </a:t>
            </a:r>
            <a:r>
              <a:rPr lang="en-US" i="1" dirty="0"/>
              <a:t>human heart beating.</a:t>
            </a:r>
            <a:endParaRPr lang="en-US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en-US" b="1" u="sng" dirty="0"/>
              <a:t>Type-level relations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human heart </a:t>
            </a:r>
            <a:r>
              <a:rPr lang="en-US" i="1" dirty="0" err="1"/>
              <a:t>continuant_part­_of</a:t>
            </a:r>
            <a:r>
              <a:rPr lang="en-US" dirty="0"/>
              <a:t> human body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human heart beating process </a:t>
            </a:r>
            <a:r>
              <a:rPr lang="en-US" i="1" dirty="0" err="1"/>
              <a:t>has_occurrent_part</a:t>
            </a:r>
            <a:r>
              <a:rPr lang="en-US" dirty="0"/>
              <a:t> beat profile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A5A5-B6E4-4678-B16F-F0663AE617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6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>
            <a:extLst>
              <a:ext uri="{FF2B5EF4-FFF2-40B4-BE49-F238E27FC236}">
                <a16:creationId xmlns:a16="http://schemas.microsoft.com/office/drawing/2014/main" id="{8CDA9034-34F8-498F-A334-49354BDE7F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Features of relations on the level of instances may not hold on the level of universals</a:t>
            </a:r>
          </a:p>
        </p:txBody>
      </p:sp>
      <p:sp>
        <p:nvSpPr>
          <p:cNvPr id="422915" name="Rectangle 3">
            <a:extLst>
              <a:ext uri="{FF2B5EF4-FFF2-40B4-BE49-F238E27FC236}">
                <a16:creationId xmlns:a16="http://schemas.microsoft.com/office/drawing/2014/main" id="{CDE56239-2B93-4607-B56E-AAEFF0F16F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2667000"/>
            <a:ext cx="8686800" cy="3962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i="1" dirty="0"/>
              <a:t>nucleus </a:t>
            </a:r>
            <a:r>
              <a:rPr lang="en-US" altLang="en-US" sz="2400" i="1" dirty="0" err="1"/>
              <a:t>adjacent_to</a:t>
            </a:r>
            <a:r>
              <a:rPr lang="en-US" altLang="en-US" sz="2400" i="1" dirty="0"/>
              <a:t> cytoplasm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/>
              <a:t>Not: </a:t>
            </a:r>
            <a:r>
              <a:rPr lang="en-US" altLang="en-US" i="1" dirty="0"/>
              <a:t>cytoplasm </a:t>
            </a:r>
            <a:r>
              <a:rPr lang="en-US" altLang="en-US" i="1" dirty="0" err="1"/>
              <a:t>adjacent_to</a:t>
            </a:r>
            <a:r>
              <a:rPr lang="en-US" altLang="en-US" i="1" dirty="0"/>
              <a:t> nucleus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i="1" dirty="0"/>
              <a:t>Red blood cells don’t have a nucleus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i="1" dirty="0"/>
              <a:t>seminal vesicle </a:t>
            </a:r>
            <a:r>
              <a:rPr lang="en-US" altLang="en-US" sz="2400" i="1" dirty="0" err="1"/>
              <a:t>adjacent_to</a:t>
            </a:r>
            <a:r>
              <a:rPr lang="en-US" altLang="en-US" sz="2400" i="1" dirty="0"/>
              <a:t> urinary bladder</a:t>
            </a:r>
            <a:r>
              <a:rPr lang="en-US" altLang="en-US" sz="240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b="1" dirty="0"/>
              <a:t>Not: </a:t>
            </a:r>
            <a:r>
              <a:rPr lang="en-US" altLang="en-US" i="1" dirty="0"/>
              <a:t>urinary bladder</a:t>
            </a:r>
            <a:r>
              <a:rPr lang="en-US" altLang="en-US" dirty="0"/>
              <a:t> </a:t>
            </a:r>
            <a:r>
              <a:rPr lang="en-US" altLang="en-US" i="1" dirty="0" err="1"/>
              <a:t>adjacent_to</a:t>
            </a:r>
            <a:r>
              <a:rPr lang="en-US" altLang="en-US" i="1" dirty="0"/>
              <a:t> seminal vesicle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en-US" i="1" dirty="0"/>
              <a:t>Women don’t have seminal vesicles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i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i="1" dirty="0"/>
              <a:t>Adjacency</a:t>
            </a:r>
            <a:r>
              <a:rPr lang="en-US" altLang="en-US" dirty="0"/>
              <a:t> as a relation between universals is not symmetric while it is symmetric at particular level.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3F2687-E237-4B71-988B-8729B66AD1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8883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Type-level relations presuppose the underlying instance-level relations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228600" y="2286000"/>
            <a:ext cx="8686800" cy="4343400"/>
          </a:xfrm>
        </p:spPr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altLang="en-US" sz="2800" i="1" dirty="0"/>
              <a:t>A </a:t>
            </a:r>
            <a:r>
              <a:rPr lang="en-US" altLang="en-US" sz="2800" i="1" dirty="0" err="1"/>
              <a:t>part_of</a:t>
            </a:r>
            <a:r>
              <a:rPr lang="en-US" altLang="en-US" sz="2800" i="1" dirty="0"/>
              <a:t> B =</a:t>
            </a:r>
            <a:r>
              <a:rPr lang="en-US" altLang="en-US" sz="2800" dirty="0" err="1"/>
              <a:t>def</a:t>
            </a:r>
            <a:r>
              <a:rPr lang="en-US" altLang="en-US" sz="2800" dirty="0"/>
              <a:t>(roughly). </a:t>
            </a:r>
            <a:r>
              <a:rPr lang="en-US" altLang="en-US" sz="2800" b="1" u="sng" dirty="0"/>
              <a:t>All</a:t>
            </a:r>
            <a:r>
              <a:rPr lang="en-US" altLang="en-US" sz="2800" b="1" dirty="0"/>
              <a:t> </a:t>
            </a:r>
            <a:r>
              <a:rPr lang="en-US" altLang="en-US" sz="2800" dirty="0"/>
              <a:t>instances of </a:t>
            </a:r>
            <a:r>
              <a:rPr lang="en-US" altLang="en-US" sz="2800" i="1" dirty="0"/>
              <a:t>A </a:t>
            </a:r>
            <a:r>
              <a:rPr lang="en-US" altLang="en-US" sz="2800" dirty="0"/>
              <a:t>are instance-level-parts-of </a:t>
            </a:r>
            <a:r>
              <a:rPr lang="en-US" altLang="en-US" sz="2800" b="1" u="sng" dirty="0"/>
              <a:t>some</a:t>
            </a:r>
            <a:r>
              <a:rPr lang="en-US" altLang="en-US" sz="2800" dirty="0"/>
              <a:t> instance of </a:t>
            </a:r>
            <a:r>
              <a:rPr lang="en-US" altLang="en-US" sz="2800" i="1" dirty="0"/>
              <a:t>B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800" i="1" dirty="0"/>
              <a:t>e.g. human heart </a:t>
            </a:r>
            <a:r>
              <a:rPr lang="en-US" altLang="en-US" sz="2800" i="1" dirty="0" err="1"/>
              <a:t>part_of</a:t>
            </a:r>
            <a:r>
              <a:rPr lang="en-US" altLang="en-US" sz="2800" i="1" dirty="0"/>
              <a:t> human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altLang="en-US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i="1" dirty="0"/>
              <a:t>A </a:t>
            </a:r>
            <a:r>
              <a:rPr lang="en-US" altLang="en-US" sz="2800" i="1" dirty="0" err="1"/>
              <a:t>has_participant</a:t>
            </a:r>
            <a:r>
              <a:rPr lang="en-US" altLang="en-US" sz="2800" i="1" dirty="0"/>
              <a:t> B </a:t>
            </a:r>
            <a:r>
              <a:rPr lang="en-US" altLang="en-US" sz="2800" dirty="0"/>
              <a:t>=</a:t>
            </a:r>
            <a:r>
              <a:rPr lang="en-US" altLang="en-US" sz="2800" dirty="0" err="1"/>
              <a:t>def</a:t>
            </a:r>
            <a:r>
              <a:rPr lang="en-US" altLang="en-US" sz="2800" dirty="0"/>
              <a:t>(roughly). </a:t>
            </a:r>
            <a:r>
              <a:rPr lang="en-US" altLang="en-US" sz="2800" b="1" u="sng" dirty="0"/>
              <a:t>All</a:t>
            </a:r>
            <a:r>
              <a:rPr lang="en-US" altLang="en-US" sz="2800" dirty="0"/>
              <a:t> instances of </a:t>
            </a:r>
            <a:r>
              <a:rPr lang="en-US" altLang="en-US" sz="2800" i="1" dirty="0"/>
              <a:t>A </a:t>
            </a:r>
            <a:r>
              <a:rPr lang="en-US" altLang="en-US" sz="2800" dirty="0"/>
              <a:t>have </a:t>
            </a:r>
            <a:r>
              <a:rPr lang="en-US" altLang="en-US" sz="2800" b="1" u="sng" dirty="0"/>
              <a:t>some</a:t>
            </a:r>
            <a:r>
              <a:rPr lang="en-US" altLang="en-US" sz="2800" dirty="0"/>
              <a:t> instance of </a:t>
            </a:r>
            <a:r>
              <a:rPr lang="en-US" altLang="en-US" sz="2800" i="1" dirty="0"/>
              <a:t>B </a:t>
            </a:r>
            <a:r>
              <a:rPr lang="en-US" altLang="en-US" sz="2800" dirty="0"/>
              <a:t>as instance-level participant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e.g. </a:t>
            </a:r>
            <a:r>
              <a:rPr lang="en-US" altLang="en-US" sz="2800" i="1" dirty="0"/>
              <a:t>cell binding </a:t>
            </a:r>
            <a:r>
              <a:rPr lang="en-US" altLang="en-US" sz="2800" i="1" dirty="0" err="1"/>
              <a:t>has_participant</a:t>
            </a:r>
            <a:r>
              <a:rPr lang="en-US" altLang="en-US" sz="2800" i="1" dirty="0"/>
              <a:t> cell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57B8D2-DBE8-4CC0-ABD5-E2D5ABC0AD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9680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37289CCA-FAC6-4A2D-B180-268C05CDB1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/>
              <a:t>the all-some form</a:t>
            </a:r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658C9788-4AE3-4C9B-BF2D-88EBD7D278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800" i="1" dirty="0"/>
              <a:t>A </a:t>
            </a:r>
            <a:r>
              <a:rPr lang="en-US" altLang="en-US" sz="2800" i="1" dirty="0" err="1"/>
              <a:t>continuant_part_of</a:t>
            </a:r>
            <a:r>
              <a:rPr lang="en-US" altLang="en-US" sz="2800" i="1" dirty="0"/>
              <a:t> B</a:t>
            </a:r>
            <a:r>
              <a:rPr lang="en-US" altLang="en-US" sz="2800" dirty="0"/>
              <a:t> =def.</a:t>
            </a:r>
          </a:p>
          <a:p>
            <a:endParaRPr lang="en-US" altLang="en-US" sz="2800" dirty="0"/>
          </a:p>
          <a:p>
            <a:pPr lvl="1">
              <a:buFontTx/>
              <a:buNone/>
            </a:pPr>
            <a:r>
              <a:rPr lang="en-US" altLang="en-US" sz="2400" dirty="0"/>
              <a:t>for  </a:t>
            </a:r>
            <a:r>
              <a:rPr lang="en-US" altLang="en-US" sz="2400" b="1" dirty="0"/>
              <a:t>all  </a:t>
            </a:r>
            <a:r>
              <a:rPr lang="en-US" altLang="en-US" sz="2400" dirty="0"/>
              <a:t>instances </a:t>
            </a:r>
            <a:r>
              <a:rPr lang="en-US" altLang="en-US" sz="2400" i="1" dirty="0"/>
              <a:t>a </a:t>
            </a:r>
            <a:r>
              <a:rPr lang="en-US" altLang="en-US" sz="2400" dirty="0"/>
              <a:t>and times </a:t>
            </a:r>
            <a:r>
              <a:rPr lang="en-US" altLang="en-US" sz="2400" i="1" dirty="0"/>
              <a:t>t</a:t>
            </a:r>
            <a:r>
              <a:rPr lang="en-US" altLang="en-US" sz="2400" dirty="0"/>
              <a:t>, </a:t>
            </a:r>
          </a:p>
          <a:p>
            <a:pPr lvl="1">
              <a:buFontTx/>
              <a:buNone/>
            </a:pPr>
            <a:r>
              <a:rPr lang="en-US" altLang="en-US" sz="2400" dirty="0"/>
              <a:t>If </a:t>
            </a:r>
            <a:r>
              <a:rPr lang="en-US" altLang="en-US" sz="2400" i="1" dirty="0"/>
              <a:t>a</a:t>
            </a:r>
            <a:r>
              <a:rPr lang="en-US" altLang="en-US" sz="2400" dirty="0"/>
              <a:t> is an instance of the universal </a:t>
            </a:r>
            <a:r>
              <a:rPr lang="en-US" altLang="en-US" sz="2400" i="1" dirty="0"/>
              <a:t>A </a:t>
            </a:r>
            <a:r>
              <a:rPr lang="en-US" altLang="en-US" sz="2400" dirty="0"/>
              <a:t>at </a:t>
            </a:r>
            <a:r>
              <a:rPr lang="en-US" altLang="en-US" sz="2400" i="1" dirty="0"/>
              <a:t>t</a:t>
            </a:r>
            <a:r>
              <a:rPr lang="en-US" altLang="en-US" sz="2400" dirty="0"/>
              <a:t>,</a:t>
            </a:r>
          </a:p>
          <a:p>
            <a:pPr lvl="1">
              <a:buFontTx/>
              <a:buNone/>
            </a:pPr>
            <a:r>
              <a:rPr lang="en-US" altLang="en-US" sz="2400" dirty="0"/>
              <a:t>then there is  </a:t>
            </a:r>
            <a:r>
              <a:rPr lang="en-US" altLang="en-US" sz="2400" b="1" dirty="0"/>
              <a:t>some  </a:t>
            </a:r>
            <a:r>
              <a:rPr lang="en-US" altLang="en-US" sz="2400" dirty="0"/>
              <a:t>instance </a:t>
            </a:r>
            <a:r>
              <a:rPr lang="en-US" altLang="en-US" sz="2400" i="1" dirty="0"/>
              <a:t>b </a:t>
            </a:r>
            <a:r>
              <a:rPr lang="en-US" altLang="en-US" sz="2400" dirty="0"/>
              <a:t>of the universal </a:t>
            </a:r>
            <a:r>
              <a:rPr lang="en-US" altLang="en-US" sz="2400" i="1" dirty="0"/>
              <a:t>B </a:t>
            </a:r>
          </a:p>
          <a:p>
            <a:pPr lvl="1">
              <a:buFontTx/>
              <a:buNone/>
            </a:pPr>
            <a:r>
              <a:rPr lang="en-US" altLang="en-US" sz="2400" dirty="0"/>
              <a:t>such that </a:t>
            </a:r>
          </a:p>
          <a:p>
            <a:pPr lvl="1">
              <a:buFontTx/>
              <a:buNone/>
            </a:pPr>
            <a:r>
              <a:rPr lang="en-US" altLang="en-US" sz="2400" i="1" dirty="0"/>
              <a:t>a</a:t>
            </a:r>
            <a:r>
              <a:rPr lang="en-US" altLang="en-US" sz="2400" dirty="0"/>
              <a:t> is an instance-level </a:t>
            </a:r>
            <a:r>
              <a:rPr lang="en-US" altLang="en-US" sz="2400" b="1" dirty="0" err="1"/>
              <a:t>part_of</a:t>
            </a:r>
            <a:r>
              <a:rPr lang="en-US" altLang="en-US" sz="2400" b="1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dirty="0"/>
              <a:t> at </a:t>
            </a:r>
            <a:r>
              <a:rPr lang="en-US" altLang="en-US" sz="2400" i="1" dirty="0"/>
              <a:t>t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r>
              <a:rPr lang="en-US" altLang="en-US" i="1" dirty="0"/>
              <a:t>Domain: Continuant</a:t>
            </a:r>
          </a:p>
          <a:p>
            <a:r>
              <a:rPr lang="en-US" altLang="en-US" i="1" dirty="0"/>
              <a:t>Range: Continuant</a:t>
            </a:r>
          </a:p>
          <a:p>
            <a:pPr lvl="1">
              <a:buFontTx/>
              <a:buNone/>
            </a:pPr>
            <a:endParaRPr lang="en-US" altLang="en-US" sz="2400" i="1" dirty="0"/>
          </a:p>
          <a:p>
            <a:pPr lvl="1">
              <a:buFontTx/>
              <a:buNone/>
            </a:pPr>
            <a:endParaRPr lang="en-US" altLang="en-US" sz="24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300FE7-F918-4662-92E3-AAB4A27E5A0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107</a:t>
            </a:fld>
            <a:endParaRPr lang="en-US" dirty="0"/>
          </a:p>
        </p:txBody>
      </p:sp>
      <p:grpSp>
        <p:nvGrpSpPr>
          <p:cNvPr id="531462" name="Group 6">
            <a:extLst>
              <a:ext uri="{FF2B5EF4-FFF2-40B4-BE49-F238E27FC236}">
                <a16:creationId xmlns:a16="http://schemas.microsoft.com/office/drawing/2014/main" id="{21DEFE19-C0F8-4D4B-9CF3-E57DF7EB2CD4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2619569"/>
            <a:ext cx="2281237" cy="1524000"/>
            <a:chOff x="933" y="1680"/>
            <a:chExt cx="1437" cy="960"/>
          </a:xfrm>
        </p:grpSpPr>
        <p:sp>
          <p:nvSpPr>
            <p:cNvPr id="531460" name="Oval 4">
              <a:extLst>
                <a:ext uri="{FF2B5EF4-FFF2-40B4-BE49-F238E27FC236}">
                  <a16:creationId xmlns:a16="http://schemas.microsoft.com/office/drawing/2014/main" id="{824ACA63-E2E5-47DD-87CC-93FF17C1C9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" y="1680"/>
              <a:ext cx="288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1461" name="Oval 5">
              <a:extLst>
                <a:ext uri="{FF2B5EF4-FFF2-40B4-BE49-F238E27FC236}">
                  <a16:creationId xmlns:a16="http://schemas.microsoft.com/office/drawing/2014/main" id="{A7F9D4A4-5D0C-4EE9-BD55-DA09BE1CD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6" y="2256"/>
              <a:ext cx="624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2051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BF9E-1200-40B3-833E-B80090DE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forever 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F1560-A411-4428-AFB6-F00C06320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Formal relations expressed in the BFO are all type-type relations.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IC	</a:t>
            </a:r>
            <a:r>
              <a:rPr lang="en-US" dirty="0" err="1"/>
              <a:t>isa</a:t>
            </a:r>
            <a:r>
              <a:rPr lang="en-US" dirty="0"/>
              <a:t> 			     Continuant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SDC 	specifically depends on      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6B468-871B-437C-AAF5-B2DAF3173D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108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064C0E-0443-40B9-BEFE-C7875177401A}"/>
              </a:ext>
            </a:extLst>
          </p:cNvPr>
          <p:cNvGrpSpPr/>
          <p:nvPr/>
        </p:nvGrpSpPr>
        <p:grpSpPr>
          <a:xfrm>
            <a:off x="1371600" y="2438400"/>
            <a:ext cx="6683419" cy="1221432"/>
            <a:chOff x="1371600" y="2438400"/>
            <a:chExt cx="6683419" cy="122143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A3D24B2-3970-42CB-976D-72B814286284}"/>
                </a:ext>
              </a:extLst>
            </p:cNvPr>
            <p:cNvSpPr/>
            <p:nvPr/>
          </p:nvSpPr>
          <p:spPr bwMode="auto">
            <a:xfrm>
              <a:off x="1371600" y="2438400"/>
              <a:ext cx="609600" cy="838200"/>
            </a:xfrm>
            <a:prstGeom prst="rect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813D11-0FCC-4811-90A2-82A38DD5D102}"/>
                </a:ext>
              </a:extLst>
            </p:cNvPr>
            <p:cNvSpPr/>
            <p:nvPr/>
          </p:nvSpPr>
          <p:spPr bwMode="auto">
            <a:xfrm>
              <a:off x="5181600" y="2438400"/>
              <a:ext cx="1524000" cy="838200"/>
            </a:xfrm>
            <a:prstGeom prst="rect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44B565-264E-4F7E-BC91-559FB1481837}"/>
                </a:ext>
              </a:extLst>
            </p:cNvPr>
            <p:cNvSpPr txBox="1"/>
            <p:nvPr/>
          </p:nvSpPr>
          <p:spPr>
            <a:xfrm>
              <a:off x="2317189" y="3136612"/>
              <a:ext cx="12602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dirty="0">
                  <a:solidFill>
                    <a:srgbClr val="FFFF00"/>
                  </a:solidFill>
                </a:rPr>
                <a:t>domain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7EC470-7035-42B7-88E8-595D0E9FA76B}"/>
                </a:ext>
              </a:extLst>
            </p:cNvPr>
            <p:cNvSpPr txBox="1"/>
            <p:nvPr/>
          </p:nvSpPr>
          <p:spPr>
            <a:xfrm>
              <a:off x="7073661" y="3124200"/>
              <a:ext cx="9813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0" dirty="0">
                  <a:solidFill>
                    <a:srgbClr val="FFFF00"/>
                  </a:solidFill>
                </a:rPr>
                <a:t>range</a:t>
              </a:r>
            </a:p>
          </p:txBody>
        </p:sp>
        <p:cxnSp>
          <p:nvCxnSpPr>
            <p:cNvPr id="10" name="Connector: Elbow 9">
              <a:extLst>
                <a:ext uri="{FF2B5EF4-FFF2-40B4-BE49-F238E27FC236}">
                  <a16:creationId xmlns:a16="http://schemas.microsoft.com/office/drawing/2014/main" id="{E5CF0746-6423-4338-9CEA-F0F825B428B4}"/>
                </a:ext>
              </a:extLst>
            </p:cNvPr>
            <p:cNvCxnSpPr>
              <a:stCxn id="5" idx="2"/>
              <a:endCxn id="7" idx="1"/>
            </p:cNvCxnSpPr>
            <p:nvPr/>
          </p:nvCxnSpPr>
          <p:spPr bwMode="auto">
            <a:xfrm rot="16200000" flipH="1">
              <a:off x="1935983" y="3017016"/>
              <a:ext cx="121622" cy="640789"/>
            </a:xfrm>
            <a:prstGeom prst="bentConnector2">
              <a:avLst/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C6807292-A9DB-4C7A-9674-5663D10C7BFE}"/>
                </a:ext>
              </a:extLst>
            </p:cNvPr>
            <p:cNvCxnSpPr>
              <a:cxnSpLocks/>
              <a:endCxn id="8" idx="1"/>
            </p:cNvCxnSpPr>
            <p:nvPr/>
          </p:nvCxnSpPr>
          <p:spPr bwMode="auto">
            <a:xfrm>
              <a:off x="5813382" y="3276601"/>
              <a:ext cx="1260279" cy="109209"/>
            </a:xfrm>
            <a:prstGeom prst="bentConnector3">
              <a:avLst>
                <a:gd name="adj1" fmla="val 9369"/>
              </a:avLst>
            </a:prstGeom>
            <a:solidFill>
              <a:schemeClr val="accent1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77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BF9E-1200-40B3-833E-B80090DE5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F1560-A411-4428-AFB6-F00C06320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Formal relations expressed in the BFO are all type-type relations.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IC	</a:t>
            </a:r>
            <a:r>
              <a:rPr lang="en-US" dirty="0" err="1"/>
              <a:t>isa</a:t>
            </a:r>
            <a:r>
              <a:rPr lang="en-US" dirty="0"/>
              <a:t> 			     Continuant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SDC 	specifically depends on      IC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BFO’s type-type relations don’t express anything about types, but only what is the case for all particulars in the domain position of the relation.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BFO’s type-type relations are defined / elucidated on the basis of instance-level relations.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6B468-871B-437C-AAF5-B2DAF3173D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109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C82B-94C1-4CA4-BB58-83462DF74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597160"/>
            <a:ext cx="8686800" cy="762000"/>
          </a:xfrm>
        </p:spPr>
        <p:txBody>
          <a:bodyPr/>
          <a:lstStyle/>
          <a:p>
            <a:r>
              <a:rPr lang="en-US" dirty="0"/>
              <a:t>Abusing Protégé, BFO and OGMS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93BBA-D371-46FA-B6CD-1266710CB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553200"/>
            <a:ext cx="8686800" cy="228600"/>
          </a:xfrm>
        </p:spPr>
        <p:txBody>
          <a:bodyPr/>
          <a:lstStyle/>
          <a:p>
            <a:pPr algn="r"/>
            <a:r>
              <a:rPr lang="en-US" sz="1200" dirty="0"/>
              <a:t>No reference provided due to vicarious embarrassment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7D2F1-A9C4-4FFD-A013-70E8465CB2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63522" name="Picture 2" descr="Fig. 4">
            <a:extLst>
              <a:ext uri="{FF2B5EF4-FFF2-40B4-BE49-F238E27FC236}">
                <a16:creationId xmlns:a16="http://schemas.microsoft.com/office/drawing/2014/main" id="{1DFFAD1F-9E8D-4036-94E8-D1897FB1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" y="1371601"/>
            <a:ext cx="8985613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2089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Elucidation versus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x </a:t>
            </a:r>
            <a:r>
              <a:rPr lang="en-US" b="1" i="1" dirty="0" err="1"/>
              <a:t>is_about</a:t>
            </a:r>
            <a:r>
              <a:rPr lang="en-US" b="1" i="1" dirty="0"/>
              <a:t> </a:t>
            </a:r>
            <a:r>
              <a:rPr lang="en-US" i="1" dirty="0"/>
              <a:t>y</a:t>
            </a:r>
            <a:r>
              <a:rPr lang="en-US" b="1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means</a:t>
            </a:r>
            <a:r>
              <a:rPr lang="en-US" b="1" dirty="0"/>
              <a:t>: 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/>
              <a:t>x refers to or is cognitively directed towards y.</a:t>
            </a:r>
            <a:r>
              <a:rPr lang="en-US" sz="1800" b="1" i="1" dirty="0"/>
              <a:t> </a:t>
            </a:r>
            <a:r>
              <a:rPr lang="en-US" sz="1800" b="1" dirty="0"/>
              <a:t>Domain:</a:t>
            </a:r>
            <a:r>
              <a:rPr lang="en-US" sz="1800" dirty="0"/>
              <a:t> representations; </a:t>
            </a:r>
            <a:r>
              <a:rPr lang="en-US" sz="1800" b="1" dirty="0"/>
              <a:t>Range:</a:t>
            </a:r>
            <a:r>
              <a:rPr lang="en-US" sz="1800" dirty="0"/>
              <a:t> portions of reality. </a:t>
            </a:r>
            <a:r>
              <a:rPr lang="en-US" sz="1800" b="1" dirty="0"/>
              <a:t>Axiom:</a:t>
            </a:r>
            <a:r>
              <a:rPr lang="en-US" sz="1800" dirty="0"/>
              <a:t> if</a:t>
            </a:r>
            <a:r>
              <a:rPr lang="en-US" sz="1800" b="1" dirty="0"/>
              <a:t> </a:t>
            </a:r>
            <a:r>
              <a:rPr lang="en-US" sz="1800" i="1" dirty="0"/>
              <a:t>x</a:t>
            </a:r>
            <a:r>
              <a:rPr lang="en-US" sz="1800" b="1" i="1" dirty="0"/>
              <a:t> </a:t>
            </a:r>
            <a:r>
              <a:rPr lang="en-US" sz="1800" b="1" i="1" dirty="0" err="1"/>
              <a:t>is_about</a:t>
            </a:r>
            <a:r>
              <a:rPr lang="en-US" sz="1800" b="1" i="1" dirty="0"/>
              <a:t> </a:t>
            </a:r>
            <a:r>
              <a:rPr lang="en-US" sz="1800" i="1" dirty="0"/>
              <a:t>y </a:t>
            </a:r>
            <a:r>
              <a:rPr lang="en-US" sz="1800" dirty="0"/>
              <a:t>then </a:t>
            </a:r>
            <a:r>
              <a:rPr lang="en-US" sz="1800" i="1" dirty="0"/>
              <a:t>y </a:t>
            </a:r>
            <a:r>
              <a:rPr lang="en-US" sz="1800" dirty="0"/>
              <a:t>exists (veridicality).</a:t>
            </a:r>
          </a:p>
          <a:p>
            <a:r>
              <a:rPr lang="en-US" dirty="0"/>
              <a:t>		‘A </a:t>
            </a:r>
            <a:r>
              <a:rPr lang="en-US" dirty="0">
                <a:solidFill>
                  <a:srgbClr val="FFFF00"/>
                </a:solidFill>
              </a:rPr>
              <a:t>means</a:t>
            </a:r>
            <a:r>
              <a:rPr lang="en-US" dirty="0"/>
              <a:t> B’: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If A is the case, you can conclude that B holds.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If B is the case, you cannot conclude anything re 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x </a:t>
            </a:r>
            <a:r>
              <a:rPr lang="en-US" b="1" i="1" dirty="0" err="1"/>
              <a:t>is_a_representation_of</a:t>
            </a:r>
            <a:r>
              <a:rPr lang="en-US" i="1" dirty="0"/>
              <a:t> y =</a:t>
            </a:r>
            <a:r>
              <a:rPr lang="en-US" b="1" u="sng" dirty="0">
                <a:solidFill>
                  <a:srgbClr val="FFFF00"/>
                </a:solidFill>
              </a:rPr>
              <a:t>def</a:t>
            </a:r>
            <a:r>
              <a:rPr lang="en-US" b="1" u="sng" dirty="0"/>
              <a:t>.</a:t>
            </a:r>
            <a:r>
              <a:rPr lang="en-US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i="1" dirty="0"/>
              <a:t>x </a:t>
            </a:r>
            <a:r>
              <a:rPr lang="en-US" sz="1800" dirty="0"/>
              <a:t>is a </a:t>
            </a:r>
            <a:r>
              <a:rPr lang="en-US" sz="1800" cap="small" dirty="0"/>
              <a:t>representa­tion </a:t>
            </a:r>
            <a:r>
              <a:rPr lang="en-US" sz="1800" dirty="0"/>
              <a:t>&amp; </a:t>
            </a:r>
            <a:r>
              <a:rPr lang="en-US" sz="1800" i="1" dirty="0"/>
              <a:t>x </a:t>
            </a:r>
            <a:r>
              <a:rPr lang="en-US" sz="1800" b="1" i="1" dirty="0" err="1"/>
              <a:t>is_about</a:t>
            </a:r>
            <a:r>
              <a:rPr lang="en-US" sz="1800" dirty="0"/>
              <a:t> </a:t>
            </a:r>
            <a:r>
              <a:rPr lang="en-US" sz="1800" i="1" dirty="0"/>
              <a:t>y</a:t>
            </a:r>
            <a:r>
              <a:rPr lang="en-US" sz="1800" dirty="0"/>
              <a:t> (where </a:t>
            </a:r>
            <a:r>
              <a:rPr lang="en-US" sz="1800" i="1" dirty="0"/>
              <a:t>y </a:t>
            </a:r>
            <a:r>
              <a:rPr lang="en-US" sz="1800" dirty="0"/>
              <a:t>is a portion of reality). Note that not all representations are about something.</a:t>
            </a:r>
          </a:p>
          <a:p>
            <a:r>
              <a:rPr lang="en-US" dirty="0"/>
              <a:t>		‘A </a:t>
            </a:r>
            <a:r>
              <a:rPr lang="en-US" dirty="0">
                <a:solidFill>
                  <a:srgbClr val="FFFF00"/>
                </a:solidFill>
              </a:rPr>
              <a:t>=def</a:t>
            </a:r>
            <a:r>
              <a:rPr lang="en-US" dirty="0"/>
              <a:t>. B’ 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If A is the case, you can conclude that B holds.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If B is the case, you can conclude that A holds.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/>
              <a:t>If one doesn’t hold, the other one doesn’t hold.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A7CFE-0995-483A-A0BC-3067290FB6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110</a:t>
            </a:fld>
            <a:endParaRPr lang="en-US" dirty="0"/>
          </a:p>
        </p:txBody>
      </p:sp>
      <p:sp>
        <p:nvSpPr>
          <p:cNvPr id="6" name="Down Arrow 5"/>
          <p:cNvSpPr/>
          <p:nvPr/>
        </p:nvSpPr>
        <p:spPr bwMode="auto">
          <a:xfrm rot="16200000">
            <a:off x="691660" y="2977660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Down Arrow 6"/>
          <p:cNvSpPr/>
          <p:nvPr/>
        </p:nvSpPr>
        <p:spPr bwMode="auto">
          <a:xfrm rot="16200000">
            <a:off x="723900" y="5246076"/>
            <a:ext cx="3048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4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BFO definition for </a:t>
            </a:r>
            <a:r>
              <a:rPr lang="en-US" dirty="0" err="1"/>
              <a:t>is_a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is_a</a:t>
            </a:r>
            <a:r>
              <a:rPr lang="en-US" dirty="0"/>
              <a:t> relation is the subtype or </a:t>
            </a:r>
            <a:r>
              <a:rPr lang="en-US" dirty="0" err="1"/>
              <a:t>subuniversal</a:t>
            </a:r>
            <a:r>
              <a:rPr lang="en-US" dirty="0"/>
              <a:t> relation between universals or types.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 </a:t>
            </a:r>
            <a:r>
              <a:rPr lang="en-US" dirty="0" err="1">
                <a:solidFill>
                  <a:srgbClr val="FFFF00"/>
                </a:solidFill>
              </a:rPr>
              <a:t>is_a</a:t>
            </a:r>
            <a:r>
              <a:rPr lang="en-US" dirty="0"/>
              <a:t> C1 =def.: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C and C1  are continuant universals, and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for all c, t, if c </a:t>
            </a:r>
            <a:r>
              <a:rPr lang="en-US" dirty="0" err="1">
                <a:solidFill>
                  <a:srgbClr val="FFFF00"/>
                </a:solidFill>
              </a:rPr>
              <a:t>instance_of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C </a:t>
            </a:r>
            <a:r>
              <a:rPr lang="en-US" dirty="0">
                <a:solidFill>
                  <a:srgbClr val="FFFF00"/>
                </a:solidFill>
              </a:rPr>
              <a:t>at</a:t>
            </a:r>
            <a:r>
              <a:rPr lang="en-US" dirty="0"/>
              <a:t> t then c </a:t>
            </a:r>
            <a:r>
              <a:rPr lang="en-US" dirty="0" err="1">
                <a:solidFill>
                  <a:srgbClr val="FFFF00"/>
                </a:solidFill>
              </a:rPr>
              <a:t>instance_of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C1 </a:t>
            </a:r>
            <a:r>
              <a:rPr lang="en-US" dirty="0">
                <a:solidFill>
                  <a:srgbClr val="FFFF00"/>
                </a:solidFill>
              </a:rPr>
              <a:t>at</a:t>
            </a:r>
            <a:r>
              <a:rPr lang="en-US" dirty="0"/>
              <a:t> 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 </a:t>
            </a:r>
            <a:r>
              <a:rPr lang="en-US" dirty="0" err="1">
                <a:solidFill>
                  <a:srgbClr val="FFFF00"/>
                </a:solidFill>
              </a:rPr>
              <a:t>is_a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P1 =def.: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P and P1  are </a:t>
            </a:r>
            <a:r>
              <a:rPr lang="en-US" dirty="0" err="1"/>
              <a:t>occurrent</a:t>
            </a:r>
            <a:r>
              <a:rPr lang="en-US" dirty="0"/>
              <a:t> universals, and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for all p, if p </a:t>
            </a:r>
            <a:r>
              <a:rPr lang="en-US" dirty="0" err="1">
                <a:solidFill>
                  <a:srgbClr val="FFFF00"/>
                </a:solidFill>
              </a:rPr>
              <a:t>instance_of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P then p </a:t>
            </a:r>
            <a:r>
              <a:rPr lang="en-US" dirty="0" err="1"/>
              <a:t>instance_of</a:t>
            </a:r>
            <a:r>
              <a:rPr lang="en-US" dirty="0"/>
              <a:t> P1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F6BBA-FCBE-40B7-BF90-89DE3DF79B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75502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with RDFS / OWL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Ff the class description C1 is defined as a subclass of class description C2, then the set of individuals in the class extension of C1 should be a subset of the set of individuals in the class extension of C2.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Differences with BFO: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subClass</a:t>
            </a:r>
            <a:r>
              <a:rPr lang="en-US" dirty="0"/>
              <a:t> is primitive, being a subset is a consequence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 just have to declare it </a:t>
            </a:r>
            <a:r>
              <a:rPr lang="en-US" dirty="0">
                <a:sym typeface="Wingdings" panose="05000000000000000000" pitchFamily="2" charset="2"/>
              </a:rPr>
              <a:t> how do you want the domain to be, not how the domain is!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No time indexing.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8C762F-824C-45CC-A06F-A444C73770F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852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Avoid at all cost!!!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800" dirty="0"/>
              <a:t>X </a:t>
            </a:r>
            <a:r>
              <a:rPr lang="en-US" sz="4800" dirty="0" err="1"/>
              <a:t>hasY</a:t>
            </a:r>
            <a:r>
              <a:rPr lang="en-US" sz="4800" dirty="0"/>
              <a:t> Y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Disease </a:t>
            </a:r>
            <a:r>
              <a:rPr lang="en-US" dirty="0" err="1"/>
              <a:t>hasSymptom</a:t>
            </a:r>
            <a:r>
              <a:rPr lang="en-US" dirty="0"/>
              <a:t> Symptom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Object </a:t>
            </a:r>
            <a:r>
              <a:rPr lang="en-US" dirty="0" err="1"/>
              <a:t>hasTemperature</a:t>
            </a:r>
            <a:r>
              <a:rPr lang="en-US" dirty="0"/>
              <a:t> Temperature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(unless you define such relations as explicitly as ‘shortcut’ relations)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ECAAF-D0F2-4030-B172-0AA329543B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4276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F3878A-AD19-4730-B47A-253EAB20D3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Basics of the</a:t>
            </a:r>
            <a:br>
              <a:rPr lang="en-US" dirty="0"/>
            </a:br>
            <a:r>
              <a:rPr lang="en-US" dirty="0"/>
              <a:t>Ontology for General Medical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E61E1-77ED-4A2E-B297-99DD512317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3CA0EB-6B48-4D7E-A4FD-0CBFA71A507A}"/>
              </a:ext>
            </a:extLst>
          </p:cNvPr>
          <p:cNvSpPr/>
          <p:nvPr/>
        </p:nvSpPr>
        <p:spPr>
          <a:xfrm>
            <a:off x="1371600" y="5862281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  <a:p>
            <a:pPr lvl="0" algn="r" eaLnBrk="0" hangingPunct="0">
              <a:defRPr/>
            </a:pPr>
            <a:r>
              <a:rPr lang="en-US" sz="1400" b="0" dirty="0">
                <a:solidFill>
                  <a:srgbClr val="FFFFFF"/>
                </a:solidFill>
                <a:latin typeface="Times" charset="0"/>
                <a:hlinkClick r:id="rId2"/>
              </a:rPr>
              <a:t>http://www.referent-tracking.com/RTU/files/AMIA-0075-T2009/1.0/AMIA-0075-T2009.pdf</a:t>
            </a:r>
            <a:r>
              <a:rPr lang="en-US" sz="1400" b="0" dirty="0">
                <a:solidFill>
                  <a:srgbClr val="FFFFFF"/>
                </a:solidFill>
                <a:latin typeface="Times" charset="0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281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Big Picture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7011" r="4861" b="8989"/>
          <a:stretch>
            <a:fillRect/>
          </a:stretch>
        </p:blipFill>
        <p:spPr bwMode="auto">
          <a:xfrm>
            <a:off x="165100" y="1524000"/>
            <a:ext cx="88138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Big Picture of OGMS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E167F8-12F5-43EA-8676-C4E8A7747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20CE187-D5CA-44C8-8168-1813F150C9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553200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99287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7" name="AutoShap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Approach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a disease is a disposition rooted in a physical disorder in the organism and realized in pathological processes. </a:t>
            </a:r>
          </a:p>
        </p:txBody>
      </p:sp>
      <p:sp>
        <p:nvSpPr>
          <p:cNvPr id="90115" name="Rectangle 4"/>
          <p:cNvSpPr>
            <a:spLocks noChangeArrowheads="1"/>
          </p:cNvSpPr>
          <p:nvPr/>
        </p:nvSpPr>
        <p:spPr bwMode="auto">
          <a:xfrm>
            <a:off x="71438" y="3683000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etiological process</a:t>
            </a:r>
          </a:p>
        </p:txBody>
      </p:sp>
      <p:sp>
        <p:nvSpPr>
          <p:cNvPr id="90116" name="Rectangle 5"/>
          <p:cNvSpPr>
            <a:spLocks noChangeArrowheads="1"/>
          </p:cNvSpPr>
          <p:nvPr/>
        </p:nvSpPr>
        <p:spPr bwMode="auto">
          <a:xfrm>
            <a:off x="1905000" y="29083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produces</a:t>
            </a:r>
          </a:p>
        </p:txBody>
      </p:sp>
      <p:sp>
        <p:nvSpPr>
          <p:cNvPr id="90117" name="Rectangle 6"/>
          <p:cNvSpPr>
            <a:spLocks noChangeArrowheads="1"/>
          </p:cNvSpPr>
          <p:nvPr/>
        </p:nvSpPr>
        <p:spPr bwMode="auto">
          <a:xfrm>
            <a:off x="2924175" y="3683000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disorder</a:t>
            </a:r>
          </a:p>
        </p:txBody>
      </p: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3965575" y="2908300"/>
            <a:ext cx="752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bears</a:t>
            </a:r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4745038" y="3683000"/>
            <a:ext cx="13081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disposition</a:t>
            </a:r>
          </a:p>
        </p:txBody>
      </p:sp>
      <p:sp>
        <p:nvSpPr>
          <p:cNvPr id="90120" name="Rectangle 9"/>
          <p:cNvSpPr>
            <a:spLocks noChangeArrowheads="1"/>
          </p:cNvSpPr>
          <p:nvPr/>
        </p:nvSpPr>
        <p:spPr bwMode="auto">
          <a:xfrm>
            <a:off x="5775325" y="2908300"/>
            <a:ext cx="1327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realized_in</a:t>
            </a:r>
          </a:p>
        </p:txBody>
      </p:sp>
      <p:sp>
        <p:nvSpPr>
          <p:cNvPr id="90121" name="Rectangle 10"/>
          <p:cNvSpPr>
            <a:spLocks noChangeArrowheads="1"/>
          </p:cNvSpPr>
          <p:nvPr/>
        </p:nvSpPr>
        <p:spPr bwMode="auto">
          <a:xfrm>
            <a:off x="6783388" y="3683000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pathological process</a:t>
            </a:r>
          </a:p>
        </p:txBody>
      </p:sp>
      <p:sp>
        <p:nvSpPr>
          <p:cNvPr id="90122" name="Rectangle 11"/>
          <p:cNvSpPr>
            <a:spLocks noChangeArrowheads="1"/>
          </p:cNvSpPr>
          <p:nvPr/>
        </p:nvSpPr>
        <p:spPr bwMode="auto">
          <a:xfrm>
            <a:off x="863600" y="6032500"/>
            <a:ext cx="111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produces</a:t>
            </a:r>
          </a:p>
        </p:txBody>
      </p:sp>
      <p:sp>
        <p:nvSpPr>
          <p:cNvPr id="90123" name="Rectangle 12"/>
          <p:cNvSpPr>
            <a:spLocks noChangeArrowheads="1"/>
          </p:cNvSpPr>
          <p:nvPr/>
        </p:nvSpPr>
        <p:spPr bwMode="auto">
          <a:xfrm>
            <a:off x="6346825" y="5321300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abnormal bodily features</a:t>
            </a:r>
          </a:p>
        </p:txBody>
      </p:sp>
      <p:sp>
        <p:nvSpPr>
          <p:cNvPr id="90124" name="Rectangle 13"/>
          <p:cNvSpPr>
            <a:spLocks noChangeArrowheads="1"/>
          </p:cNvSpPr>
          <p:nvPr/>
        </p:nvSpPr>
        <p:spPr bwMode="auto">
          <a:xfrm>
            <a:off x="5408613" y="6032500"/>
            <a:ext cx="165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recognized_as</a:t>
            </a:r>
          </a:p>
        </p:txBody>
      </p:sp>
      <p:sp>
        <p:nvSpPr>
          <p:cNvPr id="90125" name="Rectangle 14"/>
          <p:cNvSpPr>
            <a:spLocks noChangeArrowheads="1"/>
          </p:cNvSpPr>
          <p:nvPr/>
        </p:nvSpPr>
        <p:spPr bwMode="auto">
          <a:xfrm>
            <a:off x="4030663" y="5321300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signs &amp; symptoms</a:t>
            </a:r>
          </a:p>
        </p:txBody>
      </p:sp>
      <p:sp>
        <p:nvSpPr>
          <p:cNvPr id="90126" name="Rectangle 15"/>
          <p:cNvSpPr>
            <a:spLocks noChangeArrowheads="1"/>
          </p:cNvSpPr>
          <p:nvPr/>
        </p:nvSpPr>
        <p:spPr bwMode="auto">
          <a:xfrm>
            <a:off x="1579563" y="5321300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interpretive process</a:t>
            </a: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7200900" y="4483100"/>
            <a:ext cx="111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ＭＳ Ｐゴシック" pitchFamily="34" charset="-128"/>
                <a:cs typeface="+mn-cs"/>
              </a:rPr>
              <a:t>produces</a:t>
            </a:r>
          </a:p>
        </p:txBody>
      </p:sp>
      <p:sp>
        <p:nvSpPr>
          <p:cNvPr id="90128" name="Rectangle 17"/>
          <p:cNvSpPr>
            <a:spLocks noChangeArrowheads="1"/>
          </p:cNvSpPr>
          <p:nvPr/>
        </p:nvSpPr>
        <p:spPr bwMode="auto">
          <a:xfrm>
            <a:off x="120650" y="5321300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diagnosis</a:t>
            </a:r>
          </a:p>
        </p:txBody>
      </p:sp>
      <p:sp>
        <p:nvSpPr>
          <p:cNvPr id="90129" name="Rectangle 18"/>
          <p:cNvSpPr>
            <a:spLocks noChangeArrowheads="1"/>
          </p:cNvSpPr>
          <p:nvPr/>
        </p:nvSpPr>
        <p:spPr bwMode="auto">
          <a:xfrm>
            <a:off x="3005138" y="6032500"/>
            <a:ext cx="1733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participates_in</a:t>
            </a:r>
          </a:p>
        </p:txBody>
      </p:sp>
      <p:sp>
        <p:nvSpPr>
          <p:cNvPr id="90130" name="AutoShape 19"/>
          <p:cNvSpPr>
            <a:spLocks noChangeArrowheads="1"/>
          </p:cNvSpPr>
          <p:nvPr/>
        </p:nvSpPr>
        <p:spPr bwMode="auto">
          <a:xfrm>
            <a:off x="18542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1" name="AutoShape 20"/>
          <p:cNvSpPr>
            <a:spLocks noChangeArrowheads="1"/>
          </p:cNvSpPr>
          <p:nvPr/>
        </p:nvSpPr>
        <p:spPr bwMode="auto">
          <a:xfrm>
            <a:off x="36957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2" name="AutoShape 21"/>
          <p:cNvSpPr>
            <a:spLocks noChangeArrowheads="1"/>
          </p:cNvSpPr>
          <p:nvPr/>
        </p:nvSpPr>
        <p:spPr bwMode="auto">
          <a:xfrm>
            <a:off x="5816600" y="33020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3" name="AutoShape 22"/>
          <p:cNvSpPr>
            <a:spLocks noChangeArrowheads="1"/>
          </p:cNvSpPr>
          <p:nvPr/>
        </p:nvSpPr>
        <p:spPr bwMode="auto">
          <a:xfrm flipH="1" flipV="1">
            <a:off x="723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4" name="AutoShape 23"/>
          <p:cNvSpPr>
            <a:spLocks noChangeArrowheads="1"/>
          </p:cNvSpPr>
          <p:nvPr/>
        </p:nvSpPr>
        <p:spPr bwMode="auto">
          <a:xfrm flipH="1" flipV="1">
            <a:off x="31369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5" name="AutoShape 24"/>
          <p:cNvSpPr>
            <a:spLocks noChangeArrowheads="1"/>
          </p:cNvSpPr>
          <p:nvPr/>
        </p:nvSpPr>
        <p:spPr bwMode="auto">
          <a:xfrm flipH="1" flipV="1">
            <a:off x="5537200" y="57023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0136" name="AutoShape 25"/>
          <p:cNvSpPr>
            <a:spLocks noChangeArrowheads="1"/>
          </p:cNvSpPr>
          <p:nvPr/>
        </p:nvSpPr>
        <p:spPr bwMode="auto">
          <a:xfrm rot="-5400000" flipH="1" flipV="1">
            <a:off x="7670800" y="4546600"/>
            <a:ext cx="1346200" cy="355600"/>
          </a:xfrm>
          <a:prstGeom prst="curvedDownArrow">
            <a:avLst>
              <a:gd name="adj1" fmla="val 22048"/>
              <a:gd name="adj2" fmla="val 97763"/>
              <a:gd name="adj3" fmla="val 33333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F70BAAE3-4111-4716-9657-9544F7137F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160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06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488E0E4-9B65-4EA4-B5B2-01BA620CB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7374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/>
              <a:t>Clinically abnormal</a:t>
            </a:r>
            <a:r>
              <a:rPr lang="en-US" altLang="en-US"/>
              <a:t> 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Tx/>
              <a:buChar char="-"/>
            </a:pPr>
            <a:r>
              <a:rPr lang="en-US" altLang="en-US" sz="2800" dirty="0"/>
              <a:t>something is clinically abnormal if:</a:t>
            </a:r>
          </a:p>
          <a:p>
            <a:pPr marL="457200" indent="-457200" eaLnBrk="1" hangingPunct="1">
              <a:buFontTx/>
              <a:buChar char="-"/>
            </a:pPr>
            <a:endParaRPr lang="en-US" altLang="en-US" sz="2800" dirty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/>
              <a:t>is not part of the life plan for an organism of the relevant type (unlike aging or pregnancy),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/>
              <a:t>is causally linked to an elevated risk either of pain or other feelings of illness, or of death or dysfunction, and </a:t>
            </a:r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endParaRPr lang="en-US" altLang="en-US" dirty="0"/>
          </a:p>
          <a:p>
            <a:pPr marL="1085850" lvl="1" indent="-457200" eaLnBrk="1" hangingPunct="1">
              <a:buFont typeface="+mj-lt"/>
              <a:buAutoNum type="arabicPeriod"/>
              <a:tabLst>
                <a:tab pos="1371600" algn="l"/>
              </a:tabLst>
            </a:pPr>
            <a:r>
              <a:rPr lang="en-US" altLang="en-US" dirty="0"/>
              <a:t>is such that the elevated risk exceeds a certain threshold level.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E5D1E52A-0430-4483-8302-70B48E34B8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uiExpand="1" build="p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508F8E1-21BA-4AA6-B9C0-3157364888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612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62E5-789F-4A7B-A259-F7299CC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Stated goals and purposes of ontologies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A54B-AD3C-4413-AE18-61338054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Investigating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Representing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Enhancing collaboration,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data-related processing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annotating, searching, indexing, merging, comparing,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ontology-related process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comparing, merging, (re-)using, aligning, emulating,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</a:rPr>
              <a:t>Providing reasoning facilities for specific applications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159DB-5E24-4651-B2E2-4F94FD3A0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002B8-0356-4FFB-B086-A52700201CF7}"/>
              </a:ext>
            </a:extLst>
          </p:cNvPr>
          <p:cNvSpPr/>
          <p:nvPr/>
        </p:nvSpPr>
        <p:spPr>
          <a:xfrm>
            <a:off x="1295400" y="59436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Towards modelling the intended purpose of ontologies: A case study in geography.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R </a:t>
            </a:r>
            <a:r>
              <a:rPr lang="en-US" sz="1200" b="0" dirty="0" err="1">
                <a:solidFill>
                  <a:schemeClr val="bg1"/>
                </a:solidFill>
                <a:latin typeface="+mj-lt"/>
              </a:rPr>
              <a:t>Denaux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, AG Cohn, V Dimitrova, G Hart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Proceedings of the Terra </a:t>
            </a:r>
            <a:r>
              <a:rPr lang="en-US" sz="1200" b="0" dirty="0" err="1">
                <a:solidFill>
                  <a:schemeClr val="bg1"/>
                </a:solidFill>
                <a:latin typeface="+mj-lt"/>
              </a:rPr>
              <a:t>Cognita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 Workshop in conjunction with the 8th International Semantic Web Conference, CEUR-WS. Org. 2009.            </a:t>
            </a:r>
            <a:r>
              <a:rPr lang="en-US" sz="1200" b="0" dirty="0">
                <a:solidFill>
                  <a:schemeClr val="bg1"/>
                </a:solidFill>
                <a:latin typeface="+mj-lt"/>
                <a:hlinkClick r:id="rId2"/>
              </a:rPr>
              <a:t>http://ceur-ws.org/Vol-518/terra09_submission_9.pdf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 </a:t>
            </a:r>
            <a:endParaRPr lang="en-US" sz="12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98563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Disposition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Subtype of Realizable Entity: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if it ceases to exist, then its bearer and/or its immediate surrounding environment is physically changed;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its realization occurs when its bearer is in some special physical circumstances;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its realization is what it is in virtue of the bearer’s physical make-up.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9B7A07C-BFA6-4D16-9F14-F4A74063D8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478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Role (Externally-Grounded Realizable Entity)</a:t>
            </a:r>
            <a:br>
              <a:rPr lang="en-US" altLang="en-US" sz="6000" b="1" dirty="0"/>
            </a:br>
            <a:endParaRPr lang="en-US" altLang="en-US" dirty="0"/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>
          <a:xfrm>
            <a:off x="228600" y="2362200"/>
            <a:ext cx="8686800" cy="4267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3000" dirty="0"/>
              <a:t>role =def. a realizable entity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3000" dirty="0"/>
              <a:t>which exists because the bearer is in some special physical, social, or institutional set of circumstances in which the bearer </a:t>
            </a:r>
            <a:r>
              <a:rPr lang="en-US" altLang="en-US" sz="3000" dirty="0">
                <a:solidFill>
                  <a:srgbClr val="FFFF00"/>
                </a:solidFill>
              </a:rPr>
              <a:t>does not have to be</a:t>
            </a:r>
            <a:r>
              <a:rPr lang="en-US" altLang="en-US" sz="3000" dirty="0"/>
              <a:t>, and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altLang="en-US" sz="3000" dirty="0">
                <a:solidFill>
                  <a:srgbClr val="FFFF00"/>
                </a:solidFill>
              </a:rPr>
              <a:t>is not such that</a:t>
            </a:r>
            <a:r>
              <a:rPr lang="en-US" altLang="en-US" sz="3000" dirty="0"/>
              <a:t>, if it ceases to exist, then the physical make-up of the bearer is thereby changed.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144898-08FA-4B38-A595-156E4D4586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1197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Pathological process</a:t>
            </a:r>
          </a:p>
        </p:txBody>
      </p:sp>
      <p:sp>
        <p:nvSpPr>
          <p:cNvPr id="9318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lvl="1" algn="just" eaLnBrk="1" hangingPunct="1">
              <a:spcAft>
                <a:spcPts val="300"/>
              </a:spcAft>
            </a:pPr>
            <a:endParaRPr lang="en-US" altLang="en-US" sz="2400" dirty="0"/>
          </a:p>
          <a:p>
            <a:pPr algn="just" eaLnBrk="1" hangingPunct="1">
              <a:spcAft>
                <a:spcPts val="300"/>
              </a:spcAft>
            </a:pPr>
            <a:r>
              <a:rPr lang="en-US" altLang="en-US" sz="2800" b="1" u="sng" dirty="0"/>
              <a:t>Pathological Process</a:t>
            </a:r>
            <a:r>
              <a:rPr lang="en-US" altLang="en-US" sz="2800" dirty="0"/>
              <a:t> =def. – A bodily process that is a manifestation of a </a:t>
            </a:r>
            <a:r>
              <a:rPr lang="en-US" altLang="en-US" sz="2800" b="1" dirty="0"/>
              <a:t>disorder</a:t>
            </a:r>
            <a:r>
              <a:rPr lang="en-US" altLang="en-US" sz="2800" dirty="0"/>
              <a:t> </a:t>
            </a:r>
            <a:r>
              <a:rPr lang="en-US" altLang="en-US" sz="2800" i="1" dirty="0"/>
              <a:t>and is clinically abnormal.</a:t>
            </a:r>
            <a:endParaRPr lang="en-US" altLang="en-US" sz="280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6F1FB1D-548E-41D4-AE4C-4BB55AFA72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69479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201377A-D145-463D-893F-98EBE04E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33400"/>
            <a:ext cx="8839200" cy="762000"/>
          </a:xfrm>
        </p:spPr>
        <p:txBody>
          <a:bodyPr/>
          <a:lstStyle/>
          <a:p>
            <a:r>
              <a:rPr lang="en-US" sz="2800" dirty="0"/>
              <a:t>Disease particulars can instantiate distinct universals at distinct times</a:t>
            </a:r>
          </a:p>
        </p:txBody>
      </p:sp>
      <p:sp>
        <p:nvSpPr>
          <p:cNvPr id="28" name="Slide Number Placeholder 2">
            <a:extLst>
              <a:ext uri="{FF2B5EF4-FFF2-40B4-BE49-F238E27FC236}">
                <a16:creationId xmlns:a16="http://schemas.microsoft.com/office/drawing/2014/main" id="{FA453C73-F5CC-40C4-A4DB-858B7A141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123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7860C92-CC28-46E2-A04C-D79BAAE28844}"/>
              </a:ext>
            </a:extLst>
          </p:cNvPr>
          <p:cNvGrpSpPr/>
          <p:nvPr/>
        </p:nvGrpSpPr>
        <p:grpSpPr>
          <a:xfrm>
            <a:off x="-228600" y="1524000"/>
            <a:ext cx="9601200" cy="5150984"/>
            <a:chOff x="-228600" y="1295400"/>
            <a:chExt cx="9601200" cy="5150984"/>
          </a:xfrm>
        </p:grpSpPr>
        <p:sp>
          <p:nvSpPr>
            <p:cNvPr id="11" name="Rectangle 10"/>
            <p:cNvSpPr/>
            <p:nvPr/>
          </p:nvSpPr>
          <p:spPr>
            <a:xfrm>
              <a:off x="2819400" y="1295400"/>
              <a:ext cx="2971800" cy="685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coronary heart disease</a:t>
              </a:r>
            </a:p>
          </p:txBody>
        </p:sp>
        <p:sp>
          <p:nvSpPr>
            <p:cNvPr id="220163" name="Rectangle 6"/>
            <p:cNvSpPr>
              <a:spLocks noChangeArrowheads="1"/>
            </p:cNvSpPr>
            <p:nvPr/>
          </p:nvSpPr>
          <p:spPr bwMode="auto">
            <a:xfrm>
              <a:off x="-228600" y="5486400"/>
              <a:ext cx="9601200" cy="914400"/>
            </a:xfrm>
            <a:prstGeom prst="rect">
              <a:avLst/>
            </a:prstGeom>
            <a:noFill/>
            <a:ln w="47625" cmpd="dbl">
              <a:solidFill>
                <a:schemeClr val="bg1"/>
              </a:solidFill>
              <a:prstDash val="dashDot"/>
              <a:miter lim="800000"/>
              <a:headEnd/>
              <a:tailEnd/>
            </a:ln>
            <a:extLst/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John’s coronary heart disease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33600" y="2514600"/>
              <a:ext cx="1828800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disease associated with asymptomatic (‘silent’) infarction</a:t>
              </a:r>
            </a:p>
          </p:txBody>
        </p:sp>
        <p:cxnSp>
          <p:nvCxnSpPr>
            <p:cNvPr id="220165" name="AutoShape 7"/>
            <p:cNvCxnSpPr>
              <a:cxnSpLocks noChangeShapeType="1"/>
              <a:stCxn id="11" idx="2"/>
              <a:endCxn id="15" idx="0"/>
            </p:cNvCxnSpPr>
            <p:nvPr/>
          </p:nvCxnSpPr>
          <p:spPr bwMode="auto">
            <a:xfrm flipH="1">
              <a:off x="3048000" y="1981200"/>
              <a:ext cx="1257300" cy="5334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Rectangle 20"/>
            <p:cNvSpPr/>
            <p:nvPr/>
          </p:nvSpPr>
          <p:spPr>
            <a:xfrm>
              <a:off x="76200" y="2209800"/>
              <a:ext cx="1676400" cy="18288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disease associated with early lesions and small fibrous plaques</a:t>
              </a:r>
            </a:p>
          </p:txBody>
        </p:sp>
        <p:cxnSp>
          <p:nvCxnSpPr>
            <p:cNvPr id="220167" name="AutoShape 7"/>
            <p:cNvCxnSpPr>
              <a:cxnSpLocks noChangeShapeType="1"/>
              <a:stCxn id="11" idx="2"/>
              <a:endCxn id="21" idx="0"/>
            </p:cNvCxnSpPr>
            <p:nvPr/>
          </p:nvCxnSpPr>
          <p:spPr bwMode="auto">
            <a:xfrm flipH="1">
              <a:off x="914400" y="1981200"/>
              <a:ext cx="3390900" cy="2286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Rectangle 22"/>
            <p:cNvSpPr/>
            <p:nvPr/>
          </p:nvSpPr>
          <p:spPr>
            <a:xfrm>
              <a:off x="8001000" y="2819400"/>
              <a:ext cx="1025525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stable angina</a:t>
              </a:r>
            </a:p>
          </p:txBody>
        </p:sp>
        <p:cxnSp>
          <p:nvCxnSpPr>
            <p:cNvPr id="220169" name="AutoShape 7"/>
            <p:cNvCxnSpPr>
              <a:cxnSpLocks noChangeShapeType="1"/>
              <a:stCxn id="11" idx="2"/>
              <a:endCxn id="23" idx="0"/>
            </p:cNvCxnSpPr>
            <p:nvPr/>
          </p:nvCxnSpPr>
          <p:spPr bwMode="auto">
            <a:xfrm>
              <a:off x="4305300" y="1981200"/>
              <a:ext cx="4208463" cy="8382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Rectangle 26"/>
            <p:cNvSpPr/>
            <p:nvPr/>
          </p:nvSpPr>
          <p:spPr>
            <a:xfrm>
              <a:off x="4267200" y="2514600"/>
              <a:ext cx="1600200" cy="1524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disease associated with surface disruption of plaque</a:t>
              </a:r>
            </a:p>
          </p:txBody>
        </p:sp>
        <p:cxnSp>
          <p:nvCxnSpPr>
            <p:cNvPr id="220171" name="AutoShape 7"/>
            <p:cNvCxnSpPr>
              <a:cxnSpLocks noChangeShapeType="1"/>
              <a:stCxn id="11" idx="2"/>
              <a:endCxn id="27" idx="0"/>
            </p:cNvCxnSpPr>
            <p:nvPr/>
          </p:nvCxnSpPr>
          <p:spPr bwMode="auto">
            <a:xfrm>
              <a:off x="4305300" y="1981200"/>
              <a:ext cx="762000" cy="5334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9" name="Rectangle 28"/>
            <p:cNvSpPr/>
            <p:nvPr/>
          </p:nvSpPr>
          <p:spPr>
            <a:xfrm>
              <a:off x="6248400" y="2819400"/>
              <a:ext cx="1295400" cy="12192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unstable angina</a:t>
              </a:r>
            </a:p>
          </p:txBody>
        </p:sp>
        <p:cxnSp>
          <p:nvCxnSpPr>
            <p:cNvPr id="220173" name="AutoShape 7"/>
            <p:cNvCxnSpPr>
              <a:cxnSpLocks noChangeShapeType="1"/>
              <a:stCxn id="11" idx="2"/>
              <a:endCxn id="29" idx="0"/>
            </p:cNvCxnSpPr>
            <p:nvPr/>
          </p:nvCxnSpPr>
          <p:spPr bwMode="auto">
            <a:xfrm>
              <a:off x="4305300" y="1981200"/>
              <a:ext cx="2590800" cy="838200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74" name="TextBox 25"/>
            <p:cNvSpPr txBox="1">
              <a:spLocks noChangeArrowheads="1"/>
            </p:cNvSpPr>
            <p:nvPr/>
          </p:nvSpPr>
          <p:spPr bwMode="auto">
            <a:xfrm>
              <a:off x="685800" y="4840288"/>
              <a:ext cx="1447800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220175" name="Straight Arrow Connector 53"/>
            <p:cNvCxnSpPr>
              <a:cxnSpLocks noChangeShapeType="1"/>
            </p:cNvCxnSpPr>
            <p:nvPr/>
          </p:nvCxnSpPr>
          <p:spPr bwMode="auto">
            <a:xfrm rot="5400000" flipH="1" flipV="1">
              <a:off x="24606" y="4749007"/>
              <a:ext cx="1474787" cy="0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76" name="TextBox 25"/>
            <p:cNvSpPr txBox="1">
              <a:spLocks noChangeArrowheads="1"/>
            </p:cNvSpPr>
            <p:nvPr/>
          </p:nvSpPr>
          <p:spPr bwMode="auto">
            <a:xfrm>
              <a:off x="1593057" y="4216913"/>
              <a:ext cx="1447800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  <p:cxnSp>
          <p:nvCxnSpPr>
            <p:cNvPr id="220177" name="Straight Arrow Connector 55"/>
            <p:cNvCxnSpPr>
              <a:cxnSpLocks noChangeShapeType="1"/>
            </p:cNvCxnSpPr>
            <p:nvPr/>
          </p:nvCxnSpPr>
          <p:spPr bwMode="auto">
            <a:xfrm rot="5400000" flipH="1" flipV="1">
              <a:off x="2221706" y="4774407"/>
              <a:ext cx="1471613" cy="0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78" name="TextBox 25"/>
            <p:cNvSpPr txBox="1">
              <a:spLocks noChangeArrowheads="1"/>
            </p:cNvSpPr>
            <p:nvPr/>
          </p:nvSpPr>
          <p:spPr bwMode="auto">
            <a:xfrm>
              <a:off x="3278460" y="4462678"/>
              <a:ext cx="1447800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220179" name="Straight Arrow Connector 57"/>
            <p:cNvCxnSpPr>
              <a:cxnSpLocks noChangeShapeType="1"/>
            </p:cNvCxnSpPr>
            <p:nvPr/>
          </p:nvCxnSpPr>
          <p:spPr bwMode="auto">
            <a:xfrm rot="5400000" flipH="1" flipV="1">
              <a:off x="3929063" y="4757738"/>
              <a:ext cx="1438275" cy="3175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80" name="TextBox 25"/>
            <p:cNvSpPr txBox="1">
              <a:spLocks noChangeArrowheads="1"/>
            </p:cNvSpPr>
            <p:nvPr/>
          </p:nvSpPr>
          <p:spPr bwMode="auto">
            <a:xfrm>
              <a:off x="5410200" y="4462678"/>
              <a:ext cx="1371600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220181" name="Straight Arrow Connector 59"/>
            <p:cNvCxnSpPr>
              <a:cxnSpLocks noChangeShapeType="1"/>
            </p:cNvCxnSpPr>
            <p:nvPr/>
          </p:nvCxnSpPr>
          <p:spPr bwMode="auto">
            <a:xfrm rot="5400000" flipH="1" flipV="1">
              <a:off x="6057107" y="4763294"/>
              <a:ext cx="1447800" cy="1587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82" name="TextBox 25"/>
            <p:cNvSpPr txBox="1">
              <a:spLocks noChangeArrowheads="1"/>
            </p:cNvSpPr>
            <p:nvPr/>
          </p:nvSpPr>
          <p:spPr bwMode="auto">
            <a:xfrm>
              <a:off x="7256464" y="4462678"/>
              <a:ext cx="1371600" cy="58477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instantiates at t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220183" name="Straight Arrow Connector 61"/>
            <p:cNvCxnSpPr>
              <a:cxnSpLocks noChangeShapeType="1"/>
            </p:cNvCxnSpPr>
            <p:nvPr/>
          </p:nvCxnSpPr>
          <p:spPr bwMode="auto">
            <a:xfrm rot="16200000" flipV="1">
              <a:off x="7913688" y="4735512"/>
              <a:ext cx="1411288" cy="17463"/>
            </a:xfrm>
            <a:prstGeom prst="straightConnector1">
              <a:avLst/>
            </a:prstGeom>
            <a:noFill/>
            <a:ln w="476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0184" name="Straight Arrow Connector 25"/>
            <p:cNvCxnSpPr>
              <a:cxnSpLocks noChangeShapeType="1"/>
            </p:cNvCxnSpPr>
            <p:nvPr/>
          </p:nvCxnSpPr>
          <p:spPr bwMode="auto">
            <a:xfrm>
              <a:off x="1981200" y="6070088"/>
              <a:ext cx="5105400" cy="24324"/>
            </a:xfrm>
            <a:prstGeom prst="straightConnector1">
              <a:avLst/>
            </a:prstGeom>
            <a:noFill/>
            <a:ln w="60325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0185" name="Rectangle 27"/>
            <p:cNvSpPr>
              <a:spLocks noChangeArrowheads="1"/>
            </p:cNvSpPr>
            <p:nvPr/>
          </p:nvSpPr>
          <p:spPr bwMode="auto">
            <a:xfrm>
              <a:off x="4203845" y="6046274"/>
              <a:ext cx="625492" cy="4001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34563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BA4D1-E6E6-4BE7-9294-68A3E54CE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9B99663-5489-4245-8B42-B75DA98897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3972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OGMS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EAB81-9EBB-4C5E-903A-B0E3B3F528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199" y="1676400"/>
          <a:ext cx="8229601" cy="39824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4364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DISORDER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causally relatively isolated combination of physical components that is (a) clinically abnormal and (b) maximal, in the sense that it is not a part of some larger such combination.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64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DISEASE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DISPOSITION (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) to undergo PATHOLOGICAL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that (ii) exists in an ORGANISM because of one or more DISORDERs in that ORGANISM.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83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DISEASE</a:t>
                      </a:r>
                      <a:r>
                        <a:rPr lang="en-US" sz="1800" baseline="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COURSE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The totality of all </a:t>
                      </a:r>
                      <a:r>
                        <a:rPr lang="en-US" sz="18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PROCESSes</a:t>
                      </a: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through which a given DISEASE instance is realized.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355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DIAGNOSIS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A conclusion of an interpretive PROCESS that has as input a CLINICAL PICTURE of a given patient and as output an assertion (diagnostic statement) to the effect that the patient has a DISEASE of such and such a type.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6043136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Scheuermann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R, Ceusters W, Smith B.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Toward an Ontological Treatment of Disease and Diagnosis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  <a:hlinkClick r:id="rId2"/>
              </a:rPr>
              <a:t>2009 AMIA Summit on Translational Bioinformatics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San Francisco, California, March 15-17, 2009;: 116-120.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Omnipress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 ISBN:0-9647743-7-2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BCA79EFE-75B0-4690-9445-F3C82A5D55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3875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AutoShap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Clinical picture</a:t>
            </a:r>
          </a:p>
        </p:txBody>
      </p:sp>
      <p:sp>
        <p:nvSpPr>
          <p:cNvPr id="9625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just" eaLnBrk="1" hangingPunct="1">
              <a:spcAft>
                <a:spcPts val="300"/>
              </a:spcAft>
            </a:pPr>
            <a:r>
              <a:rPr lang="en-US" altLang="en-US" b="1" u="sng" dirty="0"/>
              <a:t>Clinical Picture</a:t>
            </a:r>
            <a:r>
              <a:rPr lang="en-US" altLang="en-US" b="1" dirty="0"/>
              <a:t> =def.</a:t>
            </a:r>
            <a:r>
              <a:rPr lang="en-US" altLang="en-US" dirty="0"/>
              <a:t> – A </a:t>
            </a:r>
            <a:r>
              <a:rPr lang="en-US" altLang="en-US" b="1" dirty="0"/>
              <a:t>representation</a:t>
            </a:r>
            <a:r>
              <a:rPr lang="en-US" altLang="en-US" dirty="0"/>
              <a:t> of a clinical phenotype that is inferred from the combination of laboratory, image and clinical findings about a given patient. </a:t>
            </a:r>
          </a:p>
          <a:p>
            <a:pPr algn="just" eaLnBrk="1" hangingPunct="1">
              <a:spcAft>
                <a:spcPts val="300"/>
              </a:spcAft>
            </a:pPr>
            <a:endParaRPr lang="en-US" altLang="en-US" dirty="0"/>
          </a:p>
          <a:p>
            <a:pPr algn="just" eaLnBrk="1" hangingPunct="1">
              <a:spcAft>
                <a:spcPts val="300"/>
              </a:spcAft>
            </a:pPr>
            <a:r>
              <a:rPr lang="en-US" altLang="en-US" dirty="0"/>
              <a:t>Representations are information content entities (IAO)</a:t>
            </a:r>
          </a:p>
          <a:p>
            <a:pPr algn="just" eaLnBrk="1" hangingPunct="1">
              <a:spcAft>
                <a:spcPts val="300"/>
              </a:spcAft>
            </a:pPr>
            <a:endParaRPr lang="en-US" altLang="en-US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064511A-C191-4644-98A9-3FF3E1D311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126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E969F6-0D04-49DE-BB62-4A8DB63E7D73}"/>
              </a:ext>
            </a:extLst>
          </p:cNvPr>
          <p:cNvSpPr/>
          <p:nvPr/>
        </p:nvSpPr>
        <p:spPr>
          <a:xfrm>
            <a:off x="228600" y="4152900"/>
            <a:ext cx="8686800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Smith B, Ceusters W. Aboutness: Towards Foundations for the Information Artifact Ontology. International Conference on Biomedical Ontologies, ICBO 2015, Lisbon, Portugal, July 27-30, 2015;47-51. </a:t>
            </a:r>
            <a:r>
              <a:rPr lang="en-US" sz="1050" b="0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http://www.referent-tracking.com/RTU/files/ICBO2015Proceedings-Smith-Ceusters/1.0/ICBO2015Proceedings-Smith-Ceusters.pdf</a:t>
            </a:r>
            <a:r>
              <a:rPr lang="en-US" sz="1050" b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898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Generically Dependent Continuants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85BCD5-9B39-48F1-BCE5-A342AF6ED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915" name="Rectangle 9"/>
          <p:cNvSpPr>
            <a:spLocks noChangeArrowheads="1"/>
          </p:cNvSpPr>
          <p:nvPr/>
        </p:nvSpPr>
        <p:spPr bwMode="auto">
          <a:xfrm>
            <a:off x="6253956" y="1676400"/>
            <a:ext cx="1633538" cy="1600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Generically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5165725" y="4800600"/>
            <a:ext cx="1905000" cy="1219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Information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Content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0" dirty="0">
                <a:solidFill>
                  <a:srgbClr val="FFFFFF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Entity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7299325" y="4800600"/>
            <a:ext cx="1616075" cy="838200"/>
          </a:xfrm>
          <a:prstGeom prst="rect">
            <a:avLst/>
          </a:prstGeom>
          <a:solidFill>
            <a:srgbClr val="00B050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Gene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imes New Roman" panose="02020603050405020304" pitchFamily="18" charset="0"/>
              </a:rPr>
              <a:t>Sequence</a:t>
            </a:r>
          </a:p>
        </p:txBody>
      </p:sp>
      <p:cxnSp>
        <p:nvCxnSpPr>
          <p:cNvPr id="38918" name="AutoShape 12"/>
          <p:cNvCxnSpPr>
            <a:cxnSpLocks noChangeShapeType="1"/>
            <a:stCxn id="38915" idx="2"/>
            <a:endCxn id="38916" idx="0"/>
          </p:cNvCxnSpPr>
          <p:nvPr/>
        </p:nvCxnSpPr>
        <p:spPr bwMode="auto">
          <a:xfrm flipH="1">
            <a:off x="6118225" y="3276600"/>
            <a:ext cx="952500" cy="1524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AutoShape 13"/>
          <p:cNvCxnSpPr>
            <a:cxnSpLocks noChangeShapeType="1"/>
            <a:stCxn id="38915" idx="2"/>
            <a:endCxn id="38917" idx="0"/>
          </p:cNvCxnSpPr>
          <p:nvPr/>
        </p:nvCxnSpPr>
        <p:spPr bwMode="auto">
          <a:xfrm>
            <a:off x="7070725" y="3276600"/>
            <a:ext cx="1036638" cy="1524000"/>
          </a:xfrm>
          <a:prstGeom prst="straightConnector1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0" name="Text Box 14"/>
          <p:cNvSpPr txBox="1">
            <a:spLocks noChangeArrowheads="1"/>
          </p:cNvSpPr>
          <p:nvPr/>
        </p:nvSpPr>
        <p:spPr bwMode="auto">
          <a:xfrm>
            <a:off x="228600" y="2005548"/>
            <a:ext cx="4953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if one bearer ceases to exist, then the entity can survive, because there are other bearers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copyability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pdf file on my laptop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the DNA (sequence) in this chromosome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0" i="1" dirty="0">
                <a:solidFill>
                  <a:srgbClr val="FFFFFF"/>
                </a:solidFill>
                <a:latin typeface="Georgia"/>
              </a:rPr>
              <a:t>A diagnosis</a:t>
            </a:r>
            <a:endParaRPr kumimoji="0" lang="en-US" altLang="en-US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B890475-3501-4A60-8936-34D590FFEB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95335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87313" y="3138488"/>
            <a:ext cx="5800725" cy="2098675"/>
            <a:chOff x="87083" y="3138196"/>
            <a:chExt cx="5800532" cy="2099387"/>
          </a:xfrm>
        </p:grpSpPr>
        <p:sp>
          <p:nvSpPr>
            <p:cNvPr id="29731" name="Rectangle 40"/>
            <p:cNvSpPr>
              <a:spLocks noChangeArrowheads="1"/>
            </p:cNvSpPr>
            <p:nvPr/>
          </p:nvSpPr>
          <p:spPr bwMode="auto">
            <a:xfrm>
              <a:off x="4892350" y="3138196"/>
              <a:ext cx="995265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2" name="Rectangle 37"/>
            <p:cNvSpPr>
              <a:spLocks noChangeArrowheads="1"/>
            </p:cNvSpPr>
            <p:nvPr/>
          </p:nvSpPr>
          <p:spPr bwMode="auto">
            <a:xfrm>
              <a:off x="87083" y="4771052"/>
              <a:ext cx="121920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29733" name="Rectangle 36"/>
            <p:cNvSpPr>
              <a:spLocks noChangeArrowheads="1"/>
            </p:cNvSpPr>
            <p:nvPr/>
          </p:nvSpPr>
          <p:spPr bwMode="auto">
            <a:xfrm>
              <a:off x="2883159" y="3144416"/>
              <a:ext cx="1101012" cy="46653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29734" name="Group 35"/>
            <p:cNvGrpSpPr>
              <a:grpSpLocks/>
            </p:cNvGrpSpPr>
            <p:nvPr/>
          </p:nvGrpSpPr>
          <p:grpSpPr bwMode="auto">
            <a:xfrm rot="-1765470">
              <a:off x="889521" y="3934405"/>
              <a:ext cx="2002969" cy="382555"/>
              <a:chOff x="171061" y="4195665"/>
              <a:chExt cx="2002969" cy="382555"/>
            </a:xfrm>
          </p:grpSpPr>
          <p:sp>
            <p:nvSpPr>
              <p:cNvPr id="29738" name="Right Arrow 3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39" name="Right Arrow 3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9735" name="Group 42"/>
            <p:cNvGrpSpPr>
              <a:grpSpLocks/>
            </p:cNvGrpSpPr>
            <p:nvPr/>
          </p:nvGrpSpPr>
          <p:grpSpPr bwMode="auto">
            <a:xfrm>
              <a:off x="4002833" y="3200396"/>
              <a:ext cx="889517" cy="382559"/>
              <a:chOff x="171061" y="4195665"/>
              <a:chExt cx="2002969" cy="382555"/>
            </a:xfrm>
          </p:grpSpPr>
          <p:sp>
            <p:nvSpPr>
              <p:cNvPr id="29736" name="Right Arrow 43"/>
              <p:cNvSpPr>
                <a:spLocks noChangeArrowheads="1"/>
              </p:cNvSpPr>
              <p:nvPr/>
            </p:nvSpPr>
            <p:spPr bwMode="auto">
              <a:xfrm>
                <a:off x="1166324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737" name="Right Arrow 44"/>
              <p:cNvSpPr>
                <a:spLocks noChangeArrowheads="1"/>
              </p:cNvSpPr>
              <p:nvPr/>
            </p:nvSpPr>
            <p:spPr bwMode="auto">
              <a:xfrm flipH="1">
                <a:off x="171061" y="4195665"/>
                <a:ext cx="1007706" cy="382555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1438" y="3170238"/>
            <a:ext cx="20955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etiological process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924175" y="3170238"/>
            <a:ext cx="10223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disorder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4937125" y="3170238"/>
            <a:ext cx="92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disease</a:t>
            </a:r>
          </a:p>
        </p:txBody>
      </p:sp>
      <p:sp>
        <p:nvSpPr>
          <p:cNvPr id="29702" name="Rectangle 10"/>
          <p:cNvSpPr>
            <a:spLocks noChangeArrowheads="1"/>
          </p:cNvSpPr>
          <p:nvPr/>
        </p:nvSpPr>
        <p:spPr bwMode="auto">
          <a:xfrm>
            <a:off x="6783388" y="3170238"/>
            <a:ext cx="22828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pathological process</a:t>
            </a:r>
          </a:p>
        </p:txBody>
      </p:sp>
      <p:sp>
        <p:nvSpPr>
          <p:cNvPr id="29703" name="Rectangle 12"/>
          <p:cNvSpPr>
            <a:spLocks noChangeArrowheads="1"/>
          </p:cNvSpPr>
          <p:nvPr/>
        </p:nvSpPr>
        <p:spPr bwMode="auto">
          <a:xfrm>
            <a:off x="6346825" y="4808538"/>
            <a:ext cx="2743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abnormal bodily features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4030663" y="4808538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signs &amp; symptoms</a:t>
            </a:r>
          </a:p>
        </p:txBody>
      </p:sp>
      <p:sp>
        <p:nvSpPr>
          <p:cNvPr id="29705" name="Rectangle 15"/>
          <p:cNvSpPr>
            <a:spLocks noChangeArrowheads="1"/>
          </p:cNvSpPr>
          <p:nvPr/>
        </p:nvSpPr>
        <p:spPr bwMode="auto">
          <a:xfrm>
            <a:off x="1579563" y="4808538"/>
            <a:ext cx="21939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interpretive process</a:t>
            </a:r>
          </a:p>
        </p:txBody>
      </p:sp>
      <p:sp>
        <p:nvSpPr>
          <p:cNvPr id="29706" name="Rectangle 17"/>
          <p:cNvSpPr>
            <a:spLocks noChangeArrowheads="1"/>
          </p:cNvSpPr>
          <p:nvPr/>
        </p:nvSpPr>
        <p:spPr bwMode="auto">
          <a:xfrm>
            <a:off x="120650" y="4808538"/>
            <a:ext cx="1152525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diagnosis</a:t>
            </a:r>
          </a:p>
        </p:txBody>
      </p:sp>
      <p:grpSp>
        <p:nvGrpSpPr>
          <p:cNvPr id="29707" name="Group 25"/>
          <p:cNvGrpSpPr>
            <a:grpSpLocks/>
          </p:cNvGrpSpPr>
          <p:nvPr/>
        </p:nvGrpSpPr>
        <p:grpSpPr bwMode="auto">
          <a:xfrm>
            <a:off x="1854200" y="2395538"/>
            <a:ext cx="1346200" cy="749300"/>
            <a:chOff x="1854200" y="2908300"/>
            <a:chExt cx="1346200" cy="749300"/>
          </a:xfrm>
        </p:grpSpPr>
        <p:sp>
          <p:nvSpPr>
            <p:cNvPr id="29729" name="Rectangle 5"/>
            <p:cNvSpPr>
              <a:spLocks noChangeArrowheads="1"/>
            </p:cNvSpPr>
            <p:nvPr/>
          </p:nvSpPr>
          <p:spPr bwMode="auto">
            <a:xfrm>
              <a:off x="1905000" y="29083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30" name="AutoShape 19"/>
            <p:cNvSpPr>
              <a:spLocks noChangeArrowheads="1"/>
            </p:cNvSpPr>
            <p:nvPr/>
          </p:nvSpPr>
          <p:spPr bwMode="auto">
            <a:xfrm>
              <a:off x="18542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08" name="Group 26"/>
          <p:cNvGrpSpPr>
            <a:grpSpLocks/>
          </p:cNvGrpSpPr>
          <p:nvPr/>
        </p:nvGrpSpPr>
        <p:grpSpPr bwMode="auto">
          <a:xfrm>
            <a:off x="3695700" y="2395538"/>
            <a:ext cx="1346200" cy="749300"/>
            <a:chOff x="3695700" y="2908300"/>
            <a:chExt cx="1346200" cy="749300"/>
          </a:xfrm>
        </p:grpSpPr>
        <p:sp>
          <p:nvSpPr>
            <p:cNvPr id="29727" name="Rectangle 7"/>
            <p:cNvSpPr>
              <a:spLocks noChangeArrowheads="1"/>
            </p:cNvSpPr>
            <p:nvPr/>
          </p:nvSpPr>
          <p:spPr bwMode="auto">
            <a:xfrm>
              <a:off x="3965575" y="2908300"/>
              <a:ext cx="7524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bears</a:t>
              </a:r>
            </a:p>
          </p:txBody>
        </p:sp>
        <p:sp>
          <p:nvSpPr>
            <p:cNvPr id="29728" name="AutoShape 20"/>
            <p:cNvSpPr>
              <a:spLocks noChangeArrowheads="1"/>
            </p:cNvSpPr>
            <p:nvPr/>
          </p:nvSpPr>
          <p:spPr bwMode="auto">
            <a:xfrm>
              <a:off x="36957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09" name="Group 27"/>
          <p:cNvGrpSpPr>
            <a:grpSpLocks/>
          </p:cNvGrpSpPr>
          <p:nvPr/>
        </p:nvGrpSpPr>
        <p:grpSpPr bwMode="auto">
          <a:xfrm>
            <a:off x="5775325" y="2395538"/>
            <a:ext cx="1387475" cy="749300"/>
            <a:chOff x="5775325" y="2908300"/>
            <a:chExt cx="1387475" cy="749300"/>
          </a:xfrm>
        </p:grpSpPr>
        <p:sp>
          <p:nvSpPr>
            <p:cNvPr id="29725" name="Rectangle 9"/>
            <p:cNvSpPr>
              <a:spLocks noChangeArrowheads="1"/>
            </p:cNvSpPr>
            <p:nvPr/>
          </p:nvSpPr>
          <p:spPr bwMode="auto">
            <a:xfrm>
              <a:off x="5775325" y="2908300"/>
              <a:ext cx="13271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realized_in</a:t>
              </a:r>
            </a:p>
          </p:txBody>
        </p:sp>
        <p:sp>
          <p:nvSpPr>
            <p:cNvPr id="29726" name="AutoShape 21"/>
            <p:cNvSpPr>
              <a:spLocks noChangeArrowheads="1"/>
            </p:cNvSpPr>
            <p:nvPr/>
          </p:nvSpPr>
          <p:spPr bwMode="auto">
            <a:xfrm>
              <a:off x="5816600" y="33020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0" name="Group 31"/>
          <p:cNvGrpSpPr>
            <a:grpSpLocks/>
          </p:cNvGrpSpPr>
          <p:nvPr/>
        </p:nvGrpSpPr>
        <p:grpSpPr bwMode="auto">
          <a:xfrm>
            <a:off x="723900" y="5189538"/>
            <a:ext cx="1346200" cy="730250"/>
            <a:chOff x="723900" y="5702300"/>
            <a:chExt cx="1346200" cy="730250"/>
          </a:xfrm>
        </p:grpSpPr>
        <p:sp>
          <p:nvSpPr>
            <p:cNvPr id="29723" name="Rectangle 11"/>
            <p:cNvSpPr>
              <a:spLocks noChangeArrowheads="1"/>
            </p:cNvSpPr>
            <p:nvPr/>
          </p:nvSpPr>
          <p:spPr bwMode="auto">
            <a:xfrm>
              <a:off x="863600" y="6032500"/>
              <a:ext cx="11144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24" name="AutoShape 22"/>
            <p:cNvSpPr>
              <a:spLocks noChangeArrowheads="1"/>
            </p:cNvSpPr>
            <p:nvPr/>
          </p:nvSpPr>
          <p:spPr bwMode="auto">
            <a:xfrm flipH="1" flipV="1">
              <a:off x="723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1" name="Group 30"/>
          <p:cNvGrpSpPr>
            <a:grpSpLocks/>
          </p:cNvGrpSpPr>
          <p:nvPr/>
        </p:nvGrpSpPr>
        <p:grpSpPr bwMode="auto">
          <a:xfrm>
            <a:off x="3005138" y="5189538"/>
            <a:ext cx="1733550" cy="730250"/>
            <a:chOff x="3005138" y="5702300"/>
            <a:chExt cx="1733550" cy="730250"/>
          </a:xfrm>
        </p:grpSpPr>
        <p:sp>
          <p:nvSpPr>
            <p:cNvPr id="29721" name="Rectangle 18"/>
            <p:cNvSpPr>
              <a:spLocks noChangeArrowheads="1"/>
            </p:cNvSpPr>
            <p:nvPr/>
          </p:nvSpPr>
          <p:spPr bwMode="auto">
            <a:xfrm>
              <a:off x="3005138" y="6032500"/>
              <a:ext cx="17335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participates_in</a:t>
              </a:r>
            </a:p>
          </p:txBody>
        </p:sp>
        <p:sp>
          <p:nvSpPr>
            <p:cNvPr id="29722" name="AutoShape 23"/>
            <p:cNvSpPr>
              <a:spLocks noChangeArrowheads="1"/>
            </p:cNvSpPr>
            <p:nvPr/>
          </p:nvSpPr>
          <p:spPr bwMode="auto">
            <a:xfrm flipH="1" flipV="1">
              <a:off x="31369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2" name="Group 29"/>
          <p:cNvGrpSpPr>
            <a:grpSpLocks/>
          </p:cNvGrpSpPr>
          <p:nvPr/>
        </p:nvGrpSpPr>
        <p:grpSpPr bwMode="auto">
          <a:xfrm>
            <a:off x="5408613" y="5189538"/>
            <a:ext cx="1654175" cy="730250"/>
            <a:chOff x="5408613" y="5702300"/>
            <a:chExt cx="1654175" cy="730250"/>
          </a:xfrm>
        </p:grpSpPr>
        <p:sp>
          <p:nvSpPr>
            <p:cNvPr id="29719" name="Rectangle 13"/>
            <p:cNvSpPr>
              <a:spLocks noChangeArrowheads="1"/>
            </p:cNvSpPr>
            <p:nvPr/>
          </p:nvSpPr>
          <p:spPr bwMode="auto">
            <a:xfrm>
              <a:off x="5408613" y="6032500"/>
              <a:ext cx="1654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recognized_as</a:t>
              </a:r>
            </a:p>
          </p:txBody>
        </p:sp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 flipH="1" flipV="1">
              <a:off x="5537200" y="57023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713" name="Group 28"/>
          <p:cNvGrpSpPr>
            <a:grpSpLocks/>
          </p:cNvGrpSpPr>
          <p:nvPr/>
        </p:nvGrpSpPr>
        <p:grpSpPr bwMode="auto">
          <a:xfrm>
            <a:off x="7200900" y="3538538"/>
            <a:ext cx="1320800" cy="1346200"/>
            <a:chOff x="7200900" y="4051300"/>
            <a:chExt cx="1320800" cy="1346200"/>
          </a:xfrm>
        </p:grpSpPr>
        <p:sp>
          <p:nvSpPr>
            <p:cNvPr id="53263" name="Rectangle 16"/>
            <p:cNvSpPr>
              <a:spLocks noChangeArrowheads="1"/>
            </p:cNvSpPr>
            <p:nvPr/>
          </p:nvSpPr>
          <p:spPr bwMode="auto">
            <a:xfrm>
              <a:off x="7200900" y="4483100"/>
              <a:ext cx="11144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" charset="0"/>
                  <a:ea typeface="ＭＳ Ｐゴシック" pitchFamily="34" charset="-128"/>
                  <a:cs typeface="+mn-cs"/>
                </a:rPr>
                <a:t>produces</a:t>
              </a:r>
            </a:p>
          </p:txBody>
        </p:sp>
        <p:sp>
          <p:nvSpPr>
            <p:cNvPr id="29718" name="AutoShape 25"/>
            <p:cNvSpPr>
              <a:spLocks noChangeArrowheads="1"/>
            </p:cNvSpPr>
            <p:nvPr/>
          </p:nvSpPr>
          <p:spPr bwMode="auto">
            <a:xfrm rot="-5400000" flipH="1" flipV="1">
              <a:off x="7670800" y="4546600"/>
              <a:ext cx="1346200" cy="355600"/>
            </a:xfrm>
            <a:prstGeom prst="curvedDownArrow">
              <a:avLst>
                <a:gd name="adj1" fmla="val 22048"/>
                <a:gd name="adj2" fmla="val 97763"/>
                <a:gd name="adj3" fmla="val 3333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9714" name="AutoShap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No conflation of </a:t>
            </a:r>
            <a:r>
              <a:rPr lang="en-US" altLang="en-US" sz="2800" i="1" u="sng" dirty="0"/>
              <a:t>diagnosis</a:t>
            </a:r>
            <a:r>
              <a:rPr lang="en-US" altLang="en-US" sz="2800" dirty="0"/>
              <a:t>, </a:t>
            </a:r>
            <a:r>
              <a:rPr lang="en-US" altLang="en-US" sz="2800" i="1" u="sng" dirty="0"/>
              <a:t>disease</a:t>
            </a:r>
            <a:r>
              <a:rPr lang="en-US" altLang="en-US" sz="2800" dirty="0"/>
              <a:t>, and </a:t>
            </a:r>
            <a:r>
              <a:rPr lang="en-US" altLang="en-US" sz="2800" i="1" u="sng" dirty="0"/>
              <a:t>disorder</a:t>
            </a:r>
            <a:endParaRPr lang="en-US" alt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BEA9F-CF90-4FC9-A29F-1F10151BF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" name="Slide Number Placeholder 2">
            <a:extLst>
              <a:ext uri="{FF2B5EF4-FFF2-40B4-BE49-F238E27FC236}">
                <a16:creationId xmlns:a16="http://schemas.microsoft.com/office/drawing/2014/main" id="{8D956200-EB7F-44C4-B141-0F4F6F89BD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0794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C6AE-0C4B-41AC-B98F-68FD63623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4524621" cy="762000"/>
          </a:xfrm>
        </p:spPr>
        <p:txBody>
          <a:bodyPr/>
          <a:lstStyle/>
          <a:p>
            <a:r>
              <a:rPr lang="en-US" dirty="0"/>
              <a:t>‘Disease’ in </a:t>
            </a:r>
            <a:r>
              <a:rPr lang="en-US" dirty="0" err="1"/>
              <a:t>Snomed</a:t>
            </a:r>
            <a:r>
              <a:rPr lang="en-US" dirty="0"/>
              <a:t> 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0E7DB-7B5E-4675-B10E-D014836EA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4C844-8AAF-49B8-851F-54E2686C1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55FC26-2741-4743-BF18-455EB3184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0700"/>
            <a:ext cx="3962400" cy="49292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E87912-1DB8-49AB-BE8D-BDFB28E82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621" y="-907"/>
            <a:ext cx="4619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9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A62E5-789F-4A7B-A259-F7299CC5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Stated goals and purposes of ontologies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0A54B-AD3C-4413-AE18-61338054B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Investigating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Representing a domain,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Enhancing collaboration,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data-related processing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annotating, searching, indexing, merging, comparing,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Supporting ontology-related process</a:t>
            </a:r>
          </a:p>
          <a:p>
            <a:pPr lvl="1" indent="-342900">
              <a:spcBef>
                <a:spcPts val="300"/>
              </a:spcBef>
            </a:pPr>
            <a:r>
              <a:rPr lang="en-US" sz="2000" dirty="0"/>
              <a:t>comparing, merging, (re-)using, aligning, emulating, …,</a:t>
            </a:r>
          </a:p>
          <a:p>
            <a:pPr marL="457200" indent="-457200">
              <a:lnSpc>
                <a:spcPct val="15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dirty="0"/>
              <a:t>Providing reasoning facilities for specific applications.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159DB-5E24-4651-B2E2-4F94FD3A0E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002B8-0356-4FFB-B086-A52700201CF7}"/>
              </a:ext>
            </a:extLst>
          </p:cNvPr>
          <p:cNvSpPr/>
          <p:nvPr/>
        </p:nvSpPr>
        <p:spPr>
          <a:xfrm>
            <a:off x="1295400" y="594360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Towards modelling the intended purpose of ontologies: A case study in geography.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R </a:t>
            </a:r>
            <a:r>
              <a:rPr lang="en-US" sz="1200" b="0" dirty="0" err="1">
                <a:solidFill>
                  <a:schemeClr val="bg1"/>
                </a:solidFill>
                <a:latin typeface="+mj-lt"/>
              </a:rPr>
              <a:t>Denaux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, AG Cohn, V Dimitrova, G Hart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Proceedings of the Terra </a:t>
            </a:r>
            <a:r>
              <a:rPr lang="en-US" sz="1200" b="0" dirty="0" err="1">
                <a:solidFill>
                  <a:schemeClr val="bg1"/>
                </a:solidFill>
                <a:latin typeface="+mj-lt"/>
              </a:rPr>
              <a:t>Cognita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 Workshop in conjunction with the 8th International Semantic Web Conference, CEUR-WS. Org. 2009.            </a:t>
            </a:r>
            <a:r>
              <a:rPr lang="en-US" sz="1200" b="0" dirty="0">
                <a:solidFill>
                  <a:schemeClr val="bg1"/>
                </a:solidFill>
                <a:latin typeface="+mj-lt"/>
                <a:hlinkClick r:id="rId2"/>
              </a:rPr>
              <a:t>http://ceur-ws.org/Vol-518/terra09_submission_9.pdf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 </a:t>
            </a:r>
            <a:endParaRPr lang="en-US" sz="12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4DC0F67-05A4-4A29-8BAF-FAD7C1097871}"/>
              </a:ext>
            </a:extLst>
          </p:cNvPr>
          <p:cNvGrpSpPr/>
          <p:nvPr/>
        </p:nvGrpSpPr>
        <p:grpSpPr>
          <a:xfrm>
            <a:off x="76200" y="1752600"/>
            <a:ext cx="8915400" cy="2667000"/>
            <a:chOff x="76200" y="1752600"/>
            <a:chExt cx="8915400" cy="2667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F4533C-E550-4969-AC98-5E65AAD632F0}"/>
                </a:ext>
              </a:extLst>
            </p:cNvPr>
            <p:cNvSpPr/>
            <p:nvPr/>
          </p:nvSpPr>
          <p:spPr bwMode="auto">
            <a:xfrm>
              <a:off x="76200" y="1752600"/>
              <a:ext cx="8915400" cy="2667000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0A223C-3D69-4B8C-871E-50E099A280DF}"/>
                </a:ext>
              </a:extLst>
            </p:cNvPr>
            <p:cNvSpPr txBox="1"/>
            <p:nvPr/>
          </p:nvSpPr>
          <p:spPr>
            <a:xfrm>
              <a:off x="7088273" y="1761411"/>
              <a:ext cx="18598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>
                  <a:solidFill>
                    <a:srgbClr val="FFFF00"/>
                  </a:solidFill>
                </a:rPr>
                <a:t>for people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B7E71B-2843-43C4-821F-F6559E153C3E}"/>
              </a:ext>
            </a:extLst>
          </p:cNvPr>
          <p:cNvGrpSpPr/>
          <p:nvPr/>
        </p:nvGrpSpPr>
        <p:grpSpPr>
          <a:xfrm>
            <a:off x="152400" y="3499489"/>
            <a:ext cx="8915400" cy="2367911"/>
            <a:chOff x="152400" y="3499489"/>
            <a:chExt cx="8915400" cy="236791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FABD89-7282-4AEF-B347-C6C6CC21BDAF}"/>
                </a:ext>
              </a:extLst>
            </p:cNvPr>
            <p:cNvSpPr/>
            <p:nvPr/>
          </p:nvSpPr>
          <p:spPr bwMode="auto">
            <a:xfrm>
              <a:off x="152400" y="3596368"/>
              <a:ext cx="8915400" cy="2271032"/>
            </a:xfrm>
            <a:prstGeom prst="rect">
              <a:avLst/>
            </a:prstGeom>
            <a:noFill/>
            <a:ln w="2857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96540E-7A6C-4688-BA19-3BD28A2CCFF9}"/>
                </a:ext>
              </a:extLst>
            </p:cNvPr>
            <p:cNvSpPr txBox="1"/>
            <p:nvPr/>
          </p:nvSpPr>
          <p:spPr>
            <a:xfrm>
              <a:off x="6629399" y="3499489"/>
              <a:ext cx="23622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0" dirty="0">
                  <a:solidFill>
                    <a:srgbClr val="1FE115"/>
                  </a:solidFill>
                </a:rPr>
                <a:t>for machines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05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F0F2-B85A-4B88-BA15-EF544F5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130" y="762000"/>
            <a:ext cx="2044670" cy="762000"/>
          </a:xfrm>
        </p:spPr>
        <p:txBody>
          <a:bodyPr/>
          <a:lstStyle/>
          <a:p>
            <a:r>
              <a:rPr lang="en-US" dirty="0"/>
              <a:t>No!!!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B671A-98FB-48DC-ADF1-B5F311BEC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2BB02F-5B39-4D3B-AF6F-9492679EF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65" y="609600"/>
            <a:ext cx="6956261" cy="6248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62D130-DCBE-484E-84AF-2B131AE46D5E}"/>
              </a:ext>
            </a:extLst>
          </p:cNvPr>
          <p:cNvSpPr/>
          <p:nvPr/>
        </p:nvSpPr>
        <p:spPr>
          <a:xfrm>
            <a:off x="7467600" y="3142261"/>
            <a:ext cx="12954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El-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Sappagh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, S., </a:t>
            </a:r>
            <a:r>
              <a:rPr lang="en-US" sz="1200" b="0" dirty="0" err="1">
                <a:solidFill>
                  <a:schemeClr val="bg1"/>
                </a:solidFill>
                <a:latin typeface="+mn-lt"/>
              </a:rPr>
              <a:t>Franda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, F., Ali, F. </a:t>
            </a:r>
            <a:r>
              <a:rPr lang="en-US" sz="1200" b="0" i="1" dirty="0">
                <a:solidFill>
                  <a:schemeClr val="bg1"/>
                </a:solidFill>
                <a:latin typeface="+mn-lt"/>
              </a:rPr>
              <a:t>et al.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 SNOMED CT standard ontology based on the ontology for general medical science. </a:t>
            </a:r>
            <a:r>
              <a:rPr lang="en-US" sz="1200" b="0" i="1" dirty="0">
                <a:solidFill>
                  <a:schemeClr val="bg1"/>
                </a:solidFill>
                <a:latin typeface="+mn-lt"/>
              </a:rPr>
              <a:t>BMC Med Inform </a:t>
            </a:r>
            <a:r>
              <a:rPr lang="en-US" sz="1200" b="0" i="1" dirty="0" err="1">
                <a:solidFill>
                  <a:schemeClr val="bg1"/>
                </a:solidFill>
                <a:latin typeface="+mn-lt"/>
              </a:rPr>
              <a:t>Decis</a:t>
            </a:r>
            <a:r>
              <a:rPr lang="en-US" sz="1200" b="0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i="1" dirty="0" err="1">
                <a:solidFill>
                  <a:schemeClr val="bg1"/>
                </a:solidFill>
                <a:latin typeface="+mn-lt"/>
              </a:rPr>
              <a:t>Mak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 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18, 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76 (2018).</a:t>
            </a:r>
          </a:p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dirty="0">
                <a:solidFill>
                  <a:schemeClr val="bg1"/>
                </a:solidFill>
                <a:latin typeface="+mn-lt"/>
                <a:hlinkClick r:id="rId3"/>
              </a:rPr>
              <a:t>https://doi.org/10.1186/s12911-018-0651-5</a:t>
            </a:r>
            <a:r>
              <a:rPr lang="en-US" sz="1200" b="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894719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4CC7-DF1C-44AA-A633-CC2CC9CF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‘disease ontologies’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0040D-3A6D-4B36-AE8C-866273D92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Despite being listed in the OBO-Foundry: </a:t>
            </a:r>
            <a:r>
              <a:rPr lang="en-US" sz="1600" dirty="0"/>
              <a:t>	</a:t>
            </a:r>
            <a:r>
              <a:rPr lang="en-US" sz="1600" dirty="0">
                <a:hlinkClick r:id="rId2"/>
              </a:rPr>
              <a:t>http://www.obofoundry.org/ontology/doid.html</a:t>
            </a: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Mondo Disease Ontology: collection of several other ‘ontologies’:</a:t>
            </a:r>
          </a:p>
          <a:p>
            <a:pPr marL="914400" lvl="1" indent="0">
              <a:buNone/>
            </a:pPr>
            <a:r>
              <a:rPr lang="en-US" sz="1600" dirty="0">
                <a:hlinkClick r:id="rId3"/>
              </a:rPr>
              <a:t>https://mondo.monarchinitiative.org/</a:t>
            </a:r>
            <a:r>
              <a:rPr lang="en-US" sz="1600" dirty="0"/>
              <a:t> </a:t>
            </a:r>
          </a:p>
          <a:p>
            <a:pPr marL="914400" lvl="1" indent="0">
              <a:buNone/>
            </a:pPr>
            <a:r>
              <a:rPr lang="en-US" sz="1600" dirty="0">
                <a:hlinkClick r:id="rId4"/>
              </a:rPr>
              <a:t>https://www.ebi.ac.uk/ols/ontologies/mondo</a:t>
            </a:r>
            <a:r>
              <a:rPr lang="en-US" sz="1600" dirty="0"/>
              <a:t> </a:t>
            </a:r>
          </a:p>
          <a:p>
            <a:pPr marL="914400" lvl="1" indent="0">
              <a:buNone/>
            </a:pPr>
            <a:endParaRPr lang="en-US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Semantic Science Ontology: incoherent foundation</a:t>
            </a:r>
          </a:p>
          <a:p>
            <a:pPr marL="914400" indent="0"/>
            <a:r>
              <a:rPr lang="en-US" sz="1600" dirty="0">
                <a:hlinkClick r:id="rId5"/>
              </a:rPr>
              <a:t>https://bioportal.bioontology.org/ontologies/SIO?p=classes&amp;conceptid=http%3A%2F%2Fsemanticscience.org%2Fresource%2FSIO_010299</a:t>
            </a:r>
            <a:r>
              <a:rPr lang="en-US" sz="16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9C22262-0B59-414A-8AAF-45E4D24A7F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76200" y="6491968"/>
            <a:ext cx="457200" cy="365125"/>
          </a:xfrm>
        </p:spPr>
        <p:txBody>
          <a:bodyPr/>
          <a:lstStyle/>
          <a:p>
            <a:fld id="{7C5DB68A-9D44-4073-920F-D08D647C06A7}" type="slidenum">
              <a:rPr lang="en-US" smtClean="0"/>
              <a:t>131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095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6740E-5284-4383-96B8-100FD51FE439}"/>
              </a:ext>
            </a:extLst>
          </p:cNvPr>
          <p:cNvSpPr/>
          <p:nvPr/>
        </p:nvSpPr>
        <p:spPr bwMode="auto">
          <a:xfrm>
            <a:off x="2438400" y="2362201"/>
            <a:ext cx="1752600" cy="3047999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24A23D-E106-4C86-A798-5815D8FD0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Ontologies and ‘ontologies’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E71C91-FF19-4BF0-AFB1-51CA250728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CA727-334E-41AC-AC74-CC8703CAADE4}"/>
              </a:ext>
            </a:extLst>
          </p:cNvPr>
          <p:cNvGrpSpPr/>
          <p:nvPr/>
        </p:nvGrpSpPr>
        <p:grpSpPr>
          <a:xfrm>
            <a:off x="1778466" y="1838326"/>
            <a:ext cx="7289334" cy="4250210"/>
            <a:chOff x="1778466" y="1838326"/>
            <a:chExt cx="7289334" cy="4250210"/>
          </a:xfrm>
        </p:grpSpPr>
        <p:sp>
          <p:nvSpPr>
            <p:cNvPr id="5" name="Arrow: Down 4">
              <a:extLst>
                <a:ext uri="{FF2B5EF4-FFF2-40B4-BE49-F238E27FC236}">
                  <a16:creationId xmlns:a16="http://schemas.microsoft.com/office/drawing/2014/main" id="{88A27F06-4D0A-4235-93FA-300BD930EE50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612E44B4-0908-4CC8-8774-05DBD69C3965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745E5DE-59FB-41EE-8D86-25A2E4D899AD}"/>
              </a:ext>
            </a:extLst>
          </p:cNvPr>
          <p:cNvSpPr txBox="1"/>
          <p:nvPr/>
        </p:nvSpPr>
        <p:spPr>
          <a:xfrm>
            <a:off x="30028" y="2956454"/>
            <a:ext cx="189667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</a:t>
            </a:r>
          </a:p>
          <a:p>
            <a:r>
              <a:rPr lang="en-US" b="0" dirty="0">
                <a:solidFill>
                  <a:schemeClr val="bg1"/>
                </a:solidFill>
              </a:rPr>
              <a:t>usefulness</a:t>
            </a:r>
          </a:p>
          <a:p>
            <a:r>
              <a:rPr lang="en-US" b="0" dirty="0">
                <a:solidFill>
                  <a:schemeClr val="bg1"/>
                </a:solidFill>
              </a:rPr>
              <a:t>for</a:t>
            </a:r>
          </a:p>
          <a:p>
            <a:r>
              <a:rPr lang="en-US" b="0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F76EC5-3E94-4E67-B5DA-BD18FDAF1778}"/>
              </a:ext>
            </a:extLst>
          </p:cNvPr>
          <p:cNvSpPr txBox="1"/>
          <p:nvPr/>
        </p:nvSpPr>
        <p:spPr>
          <a:xfrm>
            <a:off x="2685323" y="5816025"/>
            <a:ext cx="5418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Direct usefulness for computers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4CC5DC-5F78-4456-A4F0-7A79286B80C6}"/>
              </a:ext>
            </a:extLst>
          </p:cNvPr>
          <p:cNvSpPr/>
          <p:nvPr/>
        </p:nvSpPr>
        <p:spPr bwMode="auto">
          <a:xfrm rot="17920830">
            <a:off x="1569030" y="3590926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C5CFB8-3169-464F-A619-5642A23D604B}"/>
              </a:ext>
            </a:extLst>
          </p:cNvPr>
          <p:cNvSpPr/>
          <p:nvPr/>
        </p:nvSpPr>
        <p:spPr bwMode="auto">
          <a:xfrm>
            <a:off x="3886201" y="3124200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80A864-AB1C-409C-923B-3275549D60DA}"/>
              </a:ext>
            </a:extLst>
          </p:cNvPr>
          <p:cNvSpPr/>
          <p:nvPr/>
        </p:nvSpPr>
        <p:spPr bwMode="auto">
          <a:xfrm rot="17920830">
            <a:off x="3986222" y="3918228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424493-14BB-4EE9-878C-BF651D0A10FE}"/>
              </a:ext>
            </a:extLst>
          </p:cNvPr>
          <p:cNvSpPr/>
          <p:nvPr/>
        </p:nvSpPr>
        <p:spPr bwMode="auto">
          <a:xfrm>
            <a:off x="6248400" y="4191000"/>
            <a:ext cx="2362200" cy="121919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E17625-43A3-4732-8152-7D8DBA7488F6}"/>
              </a:ext>
            </a:extLst>
          </p:cNvPr>
          <p:cNvSpPr/>
          <p:nvPr/>
        </p:nvSpPr>
        <p:spPr bwMode="auto">
          <a:xfrm>
            <a:off x="6514924" y="4419600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A3C13F47-F00F-41E7-A78F-ED2F5DE812DF}"/>
              </a:ext>
            </a:extLst>
          </p:cNvPr>
          <p:cNvSpPr/>
          <p:nvPr/>
        </p:nvSpPr>
        <p:spPr bwMode="auto">
          <a:xfrm rot="17572265">
            <a:off x="5872201" y="-50269"/>
            <a:ext cx="599999" cy="5597018"/>
          </a:xfrm>
          <a:prstGeom prst="rightBrace">
            <a:avLst>
              <a:gd name="adj1" fmla="val 55217"/>
              <a:gd name="adj2" fmla="val 49208"/>
            </a:avLst>
          </a:prstGeom>
          <a:noFill/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A2E6E5-1492-4E08-BA16-144FCC3494D7}"/>
              </a:ext>
            </a:extLst>
          </p:cNvPr>
          <p:cNvSpPr/>
          <p:nvPr/>
        </p:nvSpPr>
        <p:spPr>
          <a:xfrm>
            <a:off x="6226774" y="1909949"/>
            <a:ext cx="22124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‘ontologies’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25770D-A1C3-405C-81AA-4BE71BA0AE85}"/>
              </a:ext>
            </a:extLst>
          </p:cNvPr>
          <p:cNvSpPr/>
          <p:nvPr/>
        </p:nvSpPr>
        <p:spPr>
          <a:xfrm>
            <a:off x="762000" y="6581001"/>
            <a:ext cx="8305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Inspired by: Rector, A.. “Clinical terminology: why is it so hard?” Methods of information in medicine 38 4-5 (1999): 239-52 .</a:t>
            </a:r>
          </a:p>
        </p:txBody>
      </p:sp>
    </p:spTree>
    <p:extLst>
      <p:ext uri="{BB962C8B-B14F-4D97-AF65-F5344CB8AC3E}">
        <p14:creationId xmlns:p14="http://schemas.microsoft.com/office/powerpoint/2010/main" val="2558385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Early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590800"/>
            <a:ext cx="6172200" cy="38862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and use of adequate biomedical </a:t>
            </a:r>
            <a:r>
              <a:rPr lang="en-US" dirty="0">
                <a:solidFill>
                  <a:srgbClr val="FFFF00"/>
                </a:solidFill>
              </a:rPr>
              <a:t>terminology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creation of adequate coding and </a:t>
            </a:r>
            <a:r>
              <a:rPr lang="en-US" dirty="0">
                <a:solidFill>
                  <a:srgbClr val="FFFF00"/>
                </a:solidFill>
              </a:rPr>
              <a:t>classification systems</a:t>
            </a:r>
            <a:r>
              <a:rPr lang="en-US" dirty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ctr"/>
            <a:r>
              <a:rPr lang="en-US" dirty="0">
                <a:sym typeface="Wingdings" panose="05000000000000000000" pitchFamily="2" charset="2"/>
              </a:rPr>
              <a:t> Terminological systems</a:t>
            </a: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0E0AE-6CA0-4339-ACBE-DF2E6423C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98363-E1B0-4F46-A94E-AF1E5F9B5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9" y="2100404"/>
            <a:ext cx="7528712" cy="436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85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Biomedical Ontology in</a:t>
            </a:r>
            <a:br>
              <a:rPr lang="en-US" dirty="0"/>
            </a:br>
            <a:r>
              <a:rPr lang="en-US" dirty="0"/>
              <a:t>Healthcare Information Technology </a:t>
            </a:r>
            <a:r>
              <a:rPr lang="en-US" sz="2800" dirty="0"/>
              <a:t>(HIT)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876" y="1981200"/>
            <a:ext cx="7588124" cy="44958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solving the </a:t>
            </a:r>
            <a:r>
              <a:rPr lang="en-US" dirty="0">
                <a:solidFill>
                  <a:srgbClr val="FFFF00"/>
                </a:solidFill>
              </a:rPr>
              <a:t>semantic interoperability </a:t>
            </a:r>
            <a:r>
              <a:rPr lang="en-US" dirty="0"/>
              <a:t>problem for heterogeneous biomedical information systems.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improving biomedical </a:t>
            </a:r>
            <a:r>
              <a:rPr lang="en-US" dirty="0">
                <a:solidFill>
                  <a:srgbClr val="FFFF00"/>
                </a:solidFill>
              </a:rPr>
              <a:t>decision support </a:t>
            </a:r>
            <a:r>
              <a:rPr lang="en-US" dirty="0"/>
              <a:t>applications.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78AAC-E4C5-42B0-823B-FAD2535E3E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2B572E-497C-4639-B8A0-984BD17DB8CE}"/>
              </a:ext>
            </a:extLst>
          </p:cNvPr>
          <p:cNvGrpSpPr/>
          <p:nvPr/>
        </p:nvGrpSpPr>
        <p:grpSpPr>
          <a:xfrm>
            <a:off x="349313" y="2605374"/>
            <a:ext cx="7289334" cy="4250210"/>
            <a:chOff x="1778466" y="1838326"/>
            <a:chExt cx="7289334" cy="4250210"/>
          </a:xfrm>
        </p:grpSpPr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B8E7242-466B-4605-BDF9-B98DFEBDD5B6}"/>
                </a:ext>
              </a:extLst>
            </p:cNvPr>
            <p:cNvSpPr/>
            <p:nvPr/>
          </p:nvSpPr>
          <p:spPr bwMode="auto">
            <a:xfrm flipV="1">
              <a:off x="1778466" y="1838326"/>
              <a:ext cx="838200" cy="4038600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115EFDB6-6F00-47FA-91A3-5B5BE2F5B06E}"/>
                </a:ext>
              </a:extLst>
            </p:cNvPr>
            <p:cNvSpPr/>
            <p:nvPr/>
          </p:nvSpPr>
          <p:spPr bwMode="auto">
            <a:xfrm rot="5400000" flipV="1">
              <a:off x="5204058" y="2224794"/>
              <a:ext cx="838200" cy="6889284"/>
            </a:xfrm>
            <a:prstGeom prst="downArrow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74EEC092-DFB9-41F2-8DF0-C31DD99B64C6}"/>
              </a:ext>
            </a:extLst>
          </p:cNvPr>
          <p:cNvSpPr/>
          <p:nvPr/>
        </p:nvSpPr>
        <p:spPr bwMode="auto">
          <a:xfrm>
            <a:off x="2457048" y="3891248"/>
            <a:ext cx="2743200" cy="2285999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ABCB6F-BE8E-4A7D-A278-150B38E78842}"/>
              </a:ext>
            </a:extLst>
          </p:cNvPr>
          <p:cNvSpPr/>
          <p:nvPr/>
        </p:nvSpPr>
        <p:spPr bwMode="auto">
          <a:xfrm rot="17920830">
            <a:off x="2557069" y="4685276"/>
            <a:ext cx="1980318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251456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r>
              <a:rPr lang="en-US" dirty="0"/>
              <a:t>Additional Goals of </a:t>
            </a:r>
            <a:r>
              <a:rPr lang="en-US" b="1" u="sng" dirty="0">
                <a:solidFill>
                  <a:srgbClr val="92D050"/>
                </a:solidFill>
              </a:rPr>
              <a:t>Realism-based</a:t>
            </a:r>
            <a:r>
              <a:rPr lang="en-US" dirty="0"/>
              <a:t> Biomedical Ontology in HIT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667000"/>
            <a:ext cx="6781800" cy="3810000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supporting the identification of what sorts of </a:t>
            </a:r>
            <a:r>
              <a:rPr lang="en-US" dirty="0">
                <a:solidFill>
                  <a:srgbClr val="FFFF00"/>
                </a:solidFill>
              </a:rPr>
              <a:t>biomedical entities</a:t>
            </a:r>
            <a:r>
              <a:rPr lang="en-US" dirty="0"/>
              <a:t> exist, how they relate to each other and how they are best represented.</a:t>
            </a:r>
          </a:p>
          <a:p>
            <a:pPr marL="1147763" indent="-114776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4ED2-7D8B-4840-A28D-B360B444C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3D204-BC66-40BB-95CC-A5F98F1E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919516"/>
            <a:ext cx="8153400" cy="47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E0A2-38C4-4061-BC39-7D30921E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cited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9E58-36D3-4FAA-8C06-6E1AE0CDB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/>
            <a:r>
              <a:rPr lang="en-US" sz="2800" i="1" dirty="0"/>
              <a:t>An ontology is an explicit specification of a conceptualization. </a:t>
            </a:r>
          </a:p>
          <a:p>
            <a:pPr marL="0" indent="0" algn="ctr"/>
            <a:endParaRPr lang="en-US" sz="2800" i="1" dirty="0"/>
          </a:p>
          <a:p>
            <a:pPr marL="0" indent="0" algn="ctr"/>
            <a:r>
              <a:rPr lang="en-US" sz="2800" i="1" dirty="0"/>
              <a:t>The term is borrowed from philosophy, where </a:t>
            </a:r>
            <a:r>
              <a:rPr lang="en-US" sz="2800" i="1" dirty="0">
                <a:solidFill>
                  <a:srgbClr val="FFFF00"/>
                </a:solidFill>
              </a:rPr>
              <a:t>an ontology is a systematic account of Existence</a:t>
            </a:r>
            <a:r>
              <a:rPr lang="en-US" sz="2800" i="1" dirty="0"/>
              <a:t>. For knowledge-based systems, what “exists” is exactly that which can be represented.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74B7F-E7FD-4CCB-AFBC-AE80EBD82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508704-EFB4-43AA-AB6E-F43977899234}"/>
              </a:ext>
            </a:extLst>
          </p:cNvPr>
          <p:cNvSpPr/>
          <p:nvPr/>
        </p:nvSpPr>
        <p:spPr>
          <a:xfrm>
            <a:off x="1219200" y="5819917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0" dirty="0">
                <a:solidFill>
                  <a:schemeClr val="bg1"/>
                </a:solidFill>
              </a:rPr>
              <a:t>T. R. Gruber. A Translation Approach to Portable Ontologies. </a:t>
            </a:r>
          </a:p>
          <a:p>
            <a:pPr algn="r"/>
            <a:r>
              <a:rPr lang="en-US" sz="1800" b="0" dirty="0">
                <a:solidFill>
                  <a:schemeClr val="bg1"/>
                </a:solidFill>
              </a:rPr>
              <a:t>Knowledge Acquisition, 5(2):199–220, 1993.</a:t>
            </a:r>
          </a:p>
          <a:p>
            <a:pPr algn="r"/>
            <a:r>
              <a:rPr lang="en-US" sz="1800" b="0" dirty="0">
                <a:solidFill>
                  <a:schemeClr val="bg1"/>
                </a:solidFill>
                <a:hlinkClick r:id="rId2"/>
              </a:rPr>
              <a:t>http://tomgruber.org/writing/ontolingua-kaj-1993.pdf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782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Ontology</a:t>
            </a:r>
            <a:r>
              <a:rPr lang="en-US" altLang="en-US" dirty="0"/>
              <a:t>’ in philosophy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b="1" i="1" u="sng" dirty="0">
                <a:solidFill>
                  <a:srgbClr val="FFFF00"/>
                </a:solidFill>
              </a:rPr>
              <a:t>Ontology</a:t>
            </a:r>
            <a:r>
              <a:rPr lang="en-US" altLang="en-US" dirty="0"/>
              <a:t> </a:t>
            </a:r>
            <a:r>
              <a:rPr lang="en-US" altLang="en-US" sz="1600" dirty="0"/>
              <a:t>(no plural)</a:t>
            </a:r>
            <a:r>
              <a:rPr lang="en-US" altLang="en-US" dirty="0"/>
              <a:t> is the study of what entities exist and how they relate to each other;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by some philosophers taken to be synonymous with </a:t>
            </a:r>
            <a:r>
              <a:rPr lang="en-US" altLang="en-US" dirty="0"/>
              <a:t>‘</a:t>
            </a:r>
            <a:r>
              <a:rPr lang="en-US" altLang="en-US" b="1" i="1" u="sng" dirty="0">
                <a:solidFill>
                  <a:srgbClr val="00B050"/>
                </a:solidFill>
              </a:rPr>
              <a:t>metaphysics</a:t>
            </a:r>
            <a:r>
              <a:rPr lang="en-US" altLang="en-US" dirty="0"/>
              <a:t>’ </a:t>
            </a:r>
            <a:r>
              <a:rPr lang="en-US" altLang="en-US" sz="2000" dirty="0"/>
              <a:t>while others draw distinctions in many distinct ways</a:t>
            </a:r>
            <a:r>
              <a:rPr lang="en-US" altLang="en-US" dirty="0"/>
              <a:t> </a:t>
            </a:r>
            <a:r>
              <a:rPr lang="en-US" altLang="en-US" sz="1200" dirty="0"/>
              <a:t>(the distinctions being irrelevant for this talk)</a:t>
            </a:r>
            <a:r>
              <a:rPr lang="en-US" altLang="en-US" dirty="0"/>
              <a:t>, </a:t>
            </a:r>
            <a:r>
              <a:rPr lang="en-US" altLang="en-US" sz="2000" dirty="0"/>
              <a:t>but almost agreeing on the following classification:</a:t>
            </a:r>
          </a:p>
          <a:p>
            <a:pPr lvl="1">
              <a:lnSpc>
                <a:spcPct val="90000"/>
              </a:lnSpc>
            </a:pPr>
            <a:r>
              <a:rPr lang="en-US" altLang="en-US" dirty="0">
                <a:solidFill>
                  <a:srgbClr val="00B050"/>
                </a:solidFill>
              </a:rPr>
              <a:t>metaphysics </a:t>
            </a:r>
            <a:r>
              <a:rPr lang="en-US" altLang="en-US" dirty="0">
                <a:solidFill>
                  <a:schemeClr val="bg1"/>
                </a:solidFill>
                <a:sym typeface="Wingdings" panose="05000000000000000000" pitchFamily="2" charset="2"/>
              </a:rPr>
              <a:t> studies ‘</a:t>
            </a:r>
            <a:r>
              <a:rPr lang="en-US" altLang="en-US" i="1" dirty="0">
                <a:solidFill>
                  <a:schemeClr val="bg1"/>
                </a:solidFill>
                <a:sym typeface="Wingdings" panose="05000000000000000000" pitchFamily="2" charset="2"/>
              </a:rPr>
              <a:t>how</a:t>
            </a:r>
            <a:r>
              <a:rPr lang="en-US" altLang="en-US" dirty="0">
                <a:solidFill>
                  <a:schemeClr val="bg1"/>
                </a:solidFill>
                <a:sym typeface="Wingdings" panose="05000000000000000000" pitchFamily="2" charset="2"/>
              </a:rPr>
              <a:t> is the world?’</a:t>
            </a:r>
            <a:endParaRPr lang="en-US" altLang="en-US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altLang="en-US" sz="1600" dirty="0">
                <a:solidFill>
                  <a:srgbClr val="00B050"/>
                </a:solidFill>
              </a:rPr>
              <a:t>general metaphysics </a:t>
            </a:r>
            <a:r>
              <a:rPr lang="en-US" alt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 studies general principles and ‘laws’ about the world</a:t>
            </a:r>
            <a:endParaRPr lang="en-US" altLang="en-US" sz="1600" dirty="0">
              <a:solidFill>
                <a:schemeClr val="bg1"/>
              </a:solidFill>
            </a:endParaRPr>
          </a:p>
          <a:p>
            <a:pPr lvl="3">
              <a:lnSpc>
                <a:spcPct val="90000"/>
              </a:lnSpc>
            </a:pPr>
            <a:r>
              <a:rPr lang="en-US" altLang="en-US" sz="1600" dirty="0">
                <a:solidFill>
                  <a:srgbClr val="FFFF00"/>
                </a:solidFill>
              </a:rPr>
              <a:t>ontology </a:t>
            </a:r>
            <a:r>
              <a:rPr lang="en-US" alt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 studies what type of entities exist in the world</a:t>
            </a:r>
            <a:endParaRPr lang="en-US" altLang="en-US" sz="16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r>
              <a:rPr lang="en-US" altLang="en-US" sz="1600" dirty="0">
                <a:solidFill>
                  <a:srgbClr val="00B050"/>
                </a:solidFill>
              </a:rPr>
              <a:t>special metaphysics </a:t>
            </a:r>
            <a:r>
              <a:rPr lang="en-US" altLang="en-US" sz="1600" dirty="0">
                <a:solidFill>
                  <a:schemeClr val="bg1"/>
                </a:solidFill>
                <a:sym typeface="Wingdings" panose="05000000000000000000" pitchFamily="2" charset="2"/>
              </a:rPr>
              <a:t> focuses on specific principles and entities </a:t>
            </a:r>
            <a:endParaRPr lang="en-US" alt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distinct from ‘</a:t>
            </a:r>
            <a:r>
              <a:rPr lang="en-US" altLang="en-US" sz="2000" b="1" i="1" u="sng" dirty="0">
                <a:solidFill>
                  <a:srgbClr val="00B050"/>
                </a:solidFill>
              </a:rPr>
              <a:t>epistemology</a:t>
            </a:r>
            <a:r>
              <a:rPr lang="en-US" altLang="en-US" sz="2000" dirty="0"/>
              <a:t>’ which is the study of how we can come to know about what exists.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/>
              <a:t>distinct from ‘</a:t>
            </a:r>
            <a:r>
              <a:rPr lang="en-US" altLang="en-US" sz="2000" b="1" i="1" u="sng" dirty="0">
                <a:solidFill>
                  <a:srgbClr val="00CC99"/>
                </a:solidFill>
              </a:rPr>
              <a:t>terminology</a:t>
            </a:r>
            <a:r>
              <a:rPr lang="en-US" altLang="en-US" sz="2000" dirty="0"/>
              <a:t>’ which is the study of what terms mean and how to name things.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127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C3AF1B-7F50-4FAD-9E9E-05D9AF719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topics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6EB18-CBFF-448A-86EC-68799934A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‘Ontology’ and its place in ‘knowledge representation’.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general principles: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i="1" u="sng" dirty="0"/>
              <a:t>What</a:t>
            </a:r>
            <a:r>
              <a:rPr lang="en-US" dirty="0"/>
              <a:t> to represent	</a:t>
            </a:r>
            <a:r>
              <a:rPr lang="en-US" dirty="0">
                <a:sym typeface="Wingdings" panose="05000000000000000000" pitchFamily="2" charset="2"/>
              </a:rPr>
              <a:t> ‘ontology’: philosophical discipline,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Basic principles to classify what exists</a:t>
            </a:r>
            <a:endParaRPr lang="en-US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i="1" u="sng" dirty="0"/>
              <a:t>How</a:t>
            </a:r>
            <a:r>
              <a:rPr lang="en-US" dirty="0"/>
              <a:t> to represent	</a:t>
            </a:r>
            <a:r>
              <a:rPr lang="en-US" dirty="0">
                <a:sym typeface="Wingdings" panose="05000000000000000000" pitchFamily="2" charset="2"/>
              </a:rPr>
              <a:t> ‘ontology’: formal representation,</a:t>
            </a: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Basic Formal Ontology,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Fundamental entities,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Most common mistakes.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Application in OGMS: Ontology for General Medical Science.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88BCE-3B13-4D70-BFD7-88408D129D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01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DBDF47-E404-47F7-A896-BF80B050A6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u="sng" dirty="0"/>
              <a:t>Concept</a:t>
            </a:r>
            <a:r>
              <a:rPr lang="en-US" dirty="0"/>
              <a:t>-based</a:t>
            </a:r>
            <a:br>
              <a:rPr lang="en-US" dirty="0"/>
            </a:br>
            <a:r>
              <a:rPr lang="en-US" dirty="0"/>
              <a:t>versus</a:t>
            </a:r>
            <a:br>
              <a:rPr lang="en-US" dirty="0"/>
            </a:br>
            <a:r>
              <a:rPr lang="en-US" u="sng" dirty="0"/>
              <a:t>Realism</a:t>
            </a:r>
            <a:r>
              <a:rPr lang="en-US" dirty="0"/>
              <a:t>-based</a:t>
            </a:r>
            <a:br>
              <a:rPr lang="en-US" dirty="0"/>
            </a:br>
            <a:r>
              <a:rPr lang="en-US" dirty="0"/>
              <a:t>Ontology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FB093-85BD-45BB-94DB-1AA00E28B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30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Commitment to generic entities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Nominalism</a:t>
            </a:r>
            <a:r>
              <a:rPr lang="en-US" dirty="0"/>
              <a:t>:</a:t>
            </a:r>
          </a:p>
          <a:p>
            <a:pPr lvl="1"/>
            <a:r>
              <a:rPr lang="en-US" sz="2400" dirty="0"/>
              <a:t>there are no generic entities in reality: there is no personhood, there are only individual persons.</a:t>
            </a:r>
          </a:p>
          <a:p>
            <a:r>
              <a:rPr lang="en-US" dirty="0"/>
              <a:t>Conceptualism:    </a:t>
            </a:r>
            <a:r>
              <a:rPr lang="en-US" b="1" dirty="0">
                <a:solidFill>
                  <a:srgbClr val="FFC000"/>
                </a:solidFill>
                <a:sym typeface="Wingdings" pitchFamily="2" charset="2"/>
              </a:rPr>
              <a:t> mainstream approach</a:t>
            </a:r>
            <a:endParaRPr lang="en-US" b="1" dirty="0">
              <a:solidFill>
                <a:srgbClr val="FFC000"/>
              </a:solidFill>
            </a:endParaRPr>
          </a:p>
          <a:p>
            <a:pPr lvl="1"/>
            <a:r>
              <a:rPr lang="en-US" sz="2400" dirty="0"/>
              <a:t>generalizations are in our ‘minds’. Personhood is a concept construed in our ‘mind’ that allows us to reason about persons without any particular person in mind.</a:t>
            </a:r>
          </a:p>
          <a:p>
            <a:r>
              <a:rPr lang="en-US" dirty="0"/>
              <a:t>Realism:		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b="1" dirty="0">
                <a:solidFill>
                  <a:srgbClr val="1FE115"/>
                </a:solidFill>
                <a:sym typeface="Wingdings" pitchFamily="2" charset="2"/>
              </a:rPr>
              <a:t> my approach</a:t>
            </a:r>
            <a:endParaRPr lang="en-US" dirty="0">
              <a:solidFill>
                <a:srgbClr val="1FE115"/>
              </a:solidFill>
            </a:endParaRPr>
          </a:p>
          <a:p>
            <a:pPr lvl="1"/>
            <a:r>
              <a:rPr lang="en-US" sz="2400" dirty="0"/>
              <a:t>generic entities do exist and are called ‘universals’. Each particular person is an instance of the universal we call ‘person’.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A7FF14-151B-4F19-9E05-08607706B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73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83113-8474-4235-81C7-CE3C66B966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25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579938" y="3001963"/>
            <a:ext cx="4333875" cy="2717800"/>
            <a:chOff x="1823372" y="3276600"/>
            <a:chExt cx="5603132" cy="2718308"/>
          </a:xfrm>
        </p:grpSpPr>
        <p:sp>
          <p:nvSpPr>
            <p:cNvPr id="32779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0" name="TextBox 4"/>
            <p:cNvSpPr txBox="1">
              <a:spLocks noChangeArrowheads="1"/>
            </p:cNvSpPr>
            <p:nvPr/>
          </p:nvSpPr>
          <p:spPr bwMode="auto">
            <a:xfrm>
              <a:off x="1823372" y="5410200"/>
              <a:ext cx="2090224" cy="584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representational</a:t>
              </a:r>
            </a:p>
            <a:p>
              <a:r>
                <a:rPr lang="en-US" sz="1600">
                  <a:solidFill>
                    <a:srgbClr val="FFFF00"/>
                  </a:solidFill>
                </a:rPr>
                <a:t>unit</a:t>
              </a:r>
            </a:p>
          </p:txBody>
        </p:sp>
        <p:sp>
          <p:nvSpPr>
            <p:cNvPr id="32781" name="TextBox 5"/>
            <p:cNvSpPr txBox="1">
              <a:spLocks noChangeArrowheads="1"/>
            </p:cNvSpPr>
            <p:nvPr/>
          </p:nvSpPr>
          <p:spPr bwMode="auto">
            <a:xfrm>
              <a:off x="4107813" y="3729335"/>
              <a:ext cx="128742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universal</a:t>
              </a:r>
            </a:p>
          </p:txBody>
        </p:sp>
        <p:sp>
          <p:nvSpPr>
            <p:cNvPr id="32782" name="TextBox 6"/>
            <p:cNvSpPr txBox="1">
              <a:spLocks noChangeArrowheads="1"/>
            </p:cNvSpPr>
            <p:nvPr/>
          </p:nvSpPr>
          <p:spPr bwMode="auto">
            <a:xfrm>
              <a:off x="5787621" y="5410200"/>
              <a:ext cx="139105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particular</a:t>
              </a:r>
            </a:p>
          </p:txBody>
        </p:sp>
      </p:grpSp>
      <p:cxnSp>
        <p:nvCxnSpPr>
          <p:cNvPr id="32773" name="Straight Connector 15"/>
          <p:cNvCxnSpPr>
            <a:cxnSpLocks noChangeShapeType="1"/>
          </p:cNvCxnSpPr>
          <p:nvPr/>
        </p:nvCxnSpPr>
        <p:spPr bwMode="auto">
          <a:xfrm>
            <a:off x="4478338" y="3219450"/>
            <a:ext cx="47625" cy="3349625"/>
          </a:xfrm>
          <a:prstGeom prst="line">
            <a:avLst/>
          </a:prstGeom>
          <a:noFill/>
          <a:ln w="9525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32775" name="TextBox 18"/>
          <p:cNvSpPr txBox="1">
            <a:spLocks noChangeArrowheads="1"/>
          </p:cNvSpPr>
          <p:nvPr/>
        </p:nvSpPr>
        <p:spPr bwMode="auto">
          <a:xfrm>
            <a:off x="4986406" y="5991225"/>
            <a:ext cx="372890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Ontological Realism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3116263" y="4805363"/>
            <a:ext cx="1296987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 rot="2860830">
            <a:off x="5565775" y="3713163"/>
            <a:ext cx="3962400" cy="1231900"/>
          </a:xfrm>
          <a:prstGeom prst="ellipse">
            <a:avLst/>
          </a:prstGeom>
          <a:solidFill>
            <a:srgbClr val="00B050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160713" y="2484438"/>
            <a:ext cx="2546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CC33"/>
                </a:solidFill>
              </a:rPr>
              <a:t>First order reality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83113-8474-4235-81C7-CE3C66B966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7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Conceptualism versus Ontological Realism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03200" y="3025775"/>
            <a:ext cx="4125913" cy="2590800"/>
            <a:chOff x="2092504" y="3276600"/>
            <a:chExt cx="5334000" cy="2590800"/>
          </a:xfrm>
        </p:grpSpPr>
        <p:sp>
          <p:nvSpPr>
            <p:cNvPr id="32783" name="Isosceles Triangle 3"/>
            <p:cNvSpPr>
              <a:spLocks noChangeArrowheads="1"/>
            </p:cNvSpPr>
            <p:nvPr/>
          </p:nvSpPr>
          <p:spPr bwMode="auto">
            <a:xfrm>
              <a:off x="2092504" y="3276600"/>
              <a:ext cx="5334000" cy="2590800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 sz="1600"/>
            </a:p>
          </p:txBody>
        </p:sp>
        <p:sp>
          <p:nvSpPr>
            <p:cNvPr id="32784" name="TextBox 4"/>
            <p:cNvSpPr txBox="1">
              <a:spLocks noChangeArrowheads="1"/>
            </p:cNvSpPr>
            <p:nvPr/>
          </p:nvSpPr>
          <p:spPr bwMode="auto">
            <a:xfrm>
              <a:off x="2475531" y="5410200"/>
              <a:ext cx="785886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term</a:t>
              </a:r>
            </a:p>
          </p:txBody>
        </p:sp>
        <p:sp>
          <p:nvSpPr>
            <p:cNvPr id="32785" name="TextBox 5"/>
            <p:cNvSpPr txBox="1">
              <a:spLocks noChangeArrowheads="1"/>
            </p:cNvSpPr>
            <p:nvPr/>
          </p:nvSpPr>
          <p:spPr bwMode="auto">
            <a:xfrm>
              <a:off x="4196927" y="3729335"/>
              <a:ext cx="1109193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concept</a:t>
              </a:r>
            </a:p>
          </p:txBody>
        </p:sp>
        <p:sp>
          <p:nvSpPr>
            <p:cNvPr id="32786" name="TextBox 6"/>
            <p:cNvSpPr txBox="1">
              <a:spLocks noChangeArrowheads="1"/>
            </p:cNvSpPr>
            <p:nvPr/>
          </p:nvSpPr>
          <p:spPr bwMode="auto">
            <a:xfrm>
              <a:off x="5910560" y="5410200"/>
              <a:ext cx="1145171" cy="338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</a:rPr>
                <a:t>referent</a:t>
              </a:r>
            </a:p>
          </p:txBody>
        </p:sp>
      </p:grpSp>
      <p:sp>
        <p:nvSpPr>
          <p:cNvPr id="32774" name="TextBox 17"/>
          <p:cNvSpPr txBox="1">
            <a:spLocks noChangeArrowheads="1"/>
          </p:cNvSpPr>
          <p:nvPr/>
        </p:nvSpPr>
        <p:spPr bwMode="auto">
          <a:xfrm>
            <a:off x="769706" y="5991225"/>
            <a:ext cx="28055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Conceptualism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83113-8474-4235-81C7-CE3C66B966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68642" name="Picture 2" descr="Coard">
            <a:extLst>
              <a:ext uri="{FF2B5EF4-FFF2-40B4-BE49-F238E27FC236}">
                <a16:creationId xmlns:a16="http://schemas.microsoft.com/office/drawing/2014/main" id="{D7E3187C-3EB2-44B6-99DB-C7E88870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26" y="2001634"/>
            <a:ext cx="2786928" cy="423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62311B8-5811-4BB1-87CB-F984BAD478A0}"/>
              </a:ext>
            </a:extLst>
          </p:cNvPr>
          <p:cNvSpPr/>
          <p:nvPr/>
        </p:nvSpPr>
        <p:spPr>
          <a:xfrm>
            <a:off x="5315338" y="6214655"/>
            <a:ext cx="3429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https://www.phillytrib.com/commentary/drapetomania-compliant-blacks-sane-resisting-blacks-insane/article_0087a2d0-1acb-5364-870c-1205212e0a13.html</a:t>
            </a:r>
          </a:p>
        </p:txBody>
      </p:sp>
    </p:spTree>
    <p:extLst>
      <p:ext uri="{BB962C8B-B14F-4D97-AF65-F5344CB8AC3E}">
        <p14:creationId xmlns:p14="http://schemas.microsoft.com/office/powerpoint/2010/main" val="3502562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28600" y="914400"/>
            <a:ext cx="8686800" cy="647700"/>
          </a:xfrm>
        </p:spPr>
        <p:txBody>
          <a:bodyPr/>
          <a:lstStyle/>
          <a:p>
            <a:r>
              <a:rPr lang="en-US" sz="2400" dirty="0"/>
              <a:t>Ontological Realism offers three ways of relating, without assigning beliefs (concepts) a central status</a:t>
            </a:r>
          </a:p>
        </p:txBody>
      </p:sp>
      <p:grpSp>
        <p:nvGrpSpPr>
          <p:cNvPr id="37891" name="Group 9"/>
          <p:cNvGrpSpPr>
            <a:grpSpLocks/>
          </p:cNvGrpSpPr>
          <p:nvPr/>
        </p:nvGrpSpPr>
        <p:grpSpPr bwMode="auto">
          <a:xfrm>
            <a:off x="-461963" y="1847850"/>
            <a:ext cx="2976563" cy="1865313"/>
            <a:chOff x="-4463" y="4648200"/>
            <a:chExt cx="2976263" cy="1865531"/>
          </a:xfrm>
        </p:grpSpPr>
        <p:sp>
          <p:nvSpPr>
            <p:cNvPr id="37922" name="Isosceles Triangle 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3" name="TextBox 8"/>
            <p:cNvSpPr txBox="1">
              <a:spLocks noChangeArrowheads="1"/>
            </p:cNvSpPr>
            <p:nvPr/>
          </p:nvSpPr>
          <p:spPr bwMode="auto">
            <a:xfrm>
              <a:off x="-4463" y="5867400"/>
              <a:ext cx="23647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sz="1800" b="0">
                <a:solidFill>
                  <a:schemeClr val="bg1"/>
                </a:solidFill>
              </a:endParaRPr>
            </a:p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                drapetomania</a:t>
              </a:r>
            </a:p>
          </p:txBody>
        </p:sp>
      </p:grpSp>
      <p:grpSp>
        <p:nvGrpSpPr>
          <p:cNvPr id="37892" name="Group 10"/>
          <p:cNvGrpSpPr>
            <a:grpSpLocks/>
          </p:cNvGrpSpPr>
          <p:nvPr/>
        </p:nvGrpSpPr>
        <p:grpSpPr bwMode="auto">
          <a:xfrm>
            <a:off x="3352800" y="1847850"/>
            <a:ext cx="2362200" cy="1589088"/>
            <a:chOff x="609600" y="4648200"/>
            <a:chExt cx="2362200" cy="1588532"/>
          </a:xfrm>
        </p:grpSpPr>
        <p:sp>
          <p:nvSpPr>
            <p:cNvPr id="37920" name="Isosceles Triangle 11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21" name="TextBox 12"/>
            <p:cNvSpPr txBox="1">
              <a:spLocks noChangeArrowheads="1"/>
            </p:cNvSpPr>
            <p:nvPr/>
          </p:nvSpPr>
          <p:spPr bwMode="auto">
            <a:xfrm>
              <a:off x="848334" y="5867400"/>
              <a:ext cx="6591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slave</a:t>
              </a:r>
            </a:p>
          </p:txBody>
        </p:sp>
      </p:grpSp>
      <p:grpSp>
        <p:nvGrpSpPr>
          <p:cNvPr id="37893" name="Group 13"/>
          <p:cNvGrpSpPr>
            <a:grpSpLocks/>
          </p:cNvGrpSpPr>
          <p:nvPr/>
        </p:nvGrpSpPr>
        <p:grpSpPr bwMode="auto">
          <a:xfrm>
            <a:off x="1371600" y="4210050"/>
            <a:ext cx="2608263" cy="1589088"/>
            <a:chOff x="364228" y="4648200"/>
            <a:chExt cx="2607572" cy="1588532"/>
          </a:xfrm>
        </p:grpSpPr>
        <p:sp>
          <p:nvSpPr>
            <p:cNvPr id="37918" name="Isosceles Triangle 14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9" name="TextBox 15"/>
            <p:cNvSpPr txBox="1">
              <a:spLocks noChangeArrowheads="1"/>
            </p:cNvSpPr>
            <p:nvPr/>
          </p:nvSpPr>
          <p:spPr bwMode="auto">
            <a:xfrm>
              <a:off x="364228" y="5867400"/>
              <a:ext cx="16273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mental disorder</a:t>
              </a:r>
            </a:p>
          </p:txBody>
        </p:sp>
      </p:grpSp>
      <p:grpSp>
        <p:nvGrpSpPr>
          <p:cNvPr id="37894" name="Group 16"/>
          <p:cNvGrpSpPr>
            <a:grpSpLocks/>
          </p:cNvGrpSpPr>
          <p:nvPr/>
        </p:nvGrpSpPr>
        <p:grpSpPr bwMode="auto">
          <a:xfrm>
            <a:off x="6477000" y="2686050"/>
            <a:ext cx="2517775" cy="1589088"/>
            <a:chOff x="453997" y="4648200"/>
            <a:chExt cx="2517803" cy="1588532"/>
          </a:xfrm>
        </p:grpSpPr>
        <p:sp>
          <p:nvSpPr>
            <p:cNvPr id="37916" name="Isosceles Triangle 17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453997" y="5867400"/>
              <a:ext cx="1447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running away</a:t>
              </a:r>
            </a:p>
          </p:txBody>
        </p:sp>
      </p:grpSp>
      <p:grpSp>
        <p:nvGrpSpPr>
          <p:cNvPr id="37895" name="Group 19"/>
          <p:cNvGrpSpPr>
            <a:grpSpLocks/>
          </p:cNvGrpSpPr>
          <p:nvPr/>
        </p:nvGrpSpPr>
        <p:grpSpPr bwMode="auto">
          <a:xfrm>
            <a:off x="4692650" y="4210050"/>
            <a:ext cx="2373313" cy="1589088"/>
            <a:chOff x="598266" y="4648200"/>
            <a:chExt cx="2373534" cy="1588532"/>
          </a:xfrm>
        </p:grpSpPr>
        <p:sp>
          <p:nvSpPr>
            <p:cNvPr id="37914" name="Isosceles Triangle 20"/>
            <p:cNvSpPr>
              <a:spLocks noChangeArrowheads="1"/>
            </p:cNvSpPr>
            <p:nvPr/>
          </p:nvSpPr>
          <p:spPr bwMode="auto">
            <a:xfrm>
              <a:off x="609600" y="4648200"/>
              <a:ext cx="2362200" cy="1295400"/>
            </a:xfrm>
            <a:prstGeom prst="triangle">
              <a:avLst>
                <a:gd name="adj" fmla="val 50000"/>
              </a:avLst>
            </a:prstGeom>
            <a:solidFill>
              <a:srgbClr val="9933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med" len="med"/>
                </a14:hiddenLine>
              </a:ext>
            </a:extLst>
          </p:spPr>
          <p:txBody>
            <a:bodyPr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/>
            </a:p>
          </p:txBody>
        </p:sp>
        <p:sp>
          <p:nvSpPr>
            <p:cNvPr id="37915" name="TextBox 21"/>
            <p:cNvSpPr txBox="1">
              <a:spLocks noChangeArrowheads="1"/>
            </p:cNvSpPr>
            <p:nvPr/>
          </p:nvSpPr>
          <p:spPr bwMode="auto">
            <a:xfrm>
              <a:off x="598266" y="5867400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1800" b="0">
                  <a:solidFill>
                    <a:schemeClr val="bg1"/>
                  </a:solidFill>
                </a:rPr>
                <a:t>propensity</a:t>
              </a:r>
            </a:p>
          </p:txBody>
        </p:sp>
      </p:grpSp>
      <p:grpSp>
        <p:nvGrpSpPr>
          <p:cNvPr id="37896" name="Group 46"/>
          <p:cNvGrpSpPr>
            <a:grpSpLocks/>
          </p:cNvGrpSpPr>
          <p:nvPr/>
        </p:nvGrpSpPr>
        <p:grpSpPr bwMode="auto">
          <a:xfrm>
            <a:off x="1333382" y="1828800"/>
            <a:ext cx="6480306" cy="4820530"/>
            <a:chOff x="1333386" y="2190750"/>
            <a:chExt cx="6480329" cy="4820530"/>
          </a:xfrm>
        </p:grpSpPr>
        <p:grpSp>
          <p:nvGrpSpPr>
            <p:cNvPr id="37907" name="Group 42"/>
            <p:cNvGrpSpPr>
              <a:grpSpLocks/>
            </p:cNvGrpSpPr>
            <p:nvPr/>
          </p:nvGrpSpPr>
          <p:grpSpPr bwMode="auto">
            <a:xfrm>
              <a:off x="1333386" y="2190750"/>
              <a:ext cx="6480329" cy="2362200"/>
              <a:chOff x="1333386" y="2190750"/>
              <a:chExt cx="6480329" cy="2362200"/>
            </a:xfrm>
          </p:grpSpPr>
          <p:cxnSp>
            <p:nvCxnSpPr>
              <p:cNvPr id="37909" name="Straight Arrow Connector 23"/>
              <p:cNvCxnSpPr>
                <a:cxnSpLocks noChangeShapeType="1"/>
              </p:cNvCxnSpPr>
              <p:nvPr/>
            </p:nvCxnSpPr>
            <p:spPr bwMode="auto">
              <a:xfrm>
                <a:off x="1333386" y="2190750"/>
                <a:ext cx="1465074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0" name="Straight Arrow Connector 25"/>
              <p:cNvCxnSpPr>
                <a:cxnSpLocks noChangeShapeType="1"/>
              </p:cNvCxnSpPr>
              <p:nvPr/>
            </p:nvCxnSpPr>
            <p:spPr bwMode="auto">
              <a:xfrm flipV="1">
                <a:off x="2798460" y="2190750"/>
                <a:ext cx="1735456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1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2798460" y="4552950"/>
                <a:ext cx="3086533" cy="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2" name="Straight Arrow Connector 29"/>
              <p:cNvCxnSpPr>
                <a:cxnSpLocks noChangeShapeType="1"/>
              </p:cNvCxnSpPr>
              <p:nvPr/>
            </p:nvCxnSpPr>
            <p:spPr bwMode="auto">
              <a:xfrm>
                <a:off x="4533916" y="2190750"/>
                <a:ext cx="3279799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13" name="Straight Arrow Connector 31"/>
              <p:cNvCxnSpPr>
                <a:cxnSpLocks noChangeShapeType="1"/>
              </p:cNvCxnSpPr>
              <p:nvPr/>
            </p:nvCxnSpPr>
            <p:spPr bwMode="auto">
              <a:xfrm flipV="1">
                <a:off x="5884993" y="3028950"/>
                <a:ext cx="1928722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FFC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8" name="TextBox 44"/>
            <p:cNvSpPr txBox="1">
              <a:spLocks noChangeArrowheads="1"/>
            </p:cNvSpPr>
            <p:nvPr/>
          </p:nvSpPr>
          <p:spPr bwMode="auto">
            <a:xfrm>
              <a:off x="3443777" y="6303394"/>
              <a:ext cx="2520443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How beliefs are / can </a:t>
              </a:r>
            </a:p>
            <a:p>
              <a:pPr algn="l" eaLnBrk="1" hangingPunct="1"/>
              <a:r>
                <a:rPr lang="en-US" sz="2000" dirty="0">
                  <a:solidFill>
                    <a:srgbClr val="FFC000"/>
                  </a:solidFill>
                </a:rPr>
                <a:t>be related</a:t>
              </a:r>
            </a:p>
          </p:txBody>
        </p:sp>
      </p:grpSp>
      <p:grpSp>
        <p:nvGrpSpPr>
          <p:cNvPr id="9" name="Group 47"/>
          <p:cNvGrpSpPr>
            <a:grpSpLocks/>
          </p:cNvGrpSpPr>
          <p:nvPr/>
        </p:nvGrpSpPr>
        <p:grpSpPr bwMode="auto">
          <a:xfrm>
            <a:off x="5715000" y="3067503"/>
            <a:ext cx="3279775" cy="3583983"/>
            <a:chOff x="5714999" y="3429453"/>
            <a:chExt cx="3279477" cy="3583983"/>
          </a:xfrm>
        </p:grpSpPr>
        <p:grpSp>
          <p:nvGrpSpPr>
            <p:cNvPr id="37902" name="Group 43"/>
            <p:cNvGrpSpPr>
              <a:grpSpLocks/>
            </p:cNvGrpSpPr>
            <p:nvPr/>
          </p:nvGrpSpPr>
          <p:grpSpPr bwMode="auto">
            <a:xfrm>
              <a:off x="5714999" y="3429453"/>
              <a:ext cx="3279477" cy="2362200"/>
              <a:chOff x="5714999" y="3429453"/>
              <a:chExt cx="3279477" cy="2362200"/>
            </a:xfrm>
          </p:grpSpPr>
          <p:cxnSp>
            <p:nvCxnSpPr>
              <p:cNvPr id="37904" name="Straight Arrow Connector 32"/>
              <p:cNvCxnSpPr>
                <a:cxnSpLocks noChangeShapeType="1"/>
                <a:stCxn id="37914" idx="4"/>
                <a:endCxn id="37916" idx="4"/>
              </p:cNvCxnSpPr>
              <p:nvPr/>
            </p:nvCxnSpPr>
            <p:spPr bwMode="auto">
              <a:xfrm flipV="1">
                <a:off x="7065839" y="4267653"/>
                <a:ext cx="1928637" cy="15240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5" name="Straight Arrow Connector 36"/>
              <p:cNvCxnSpPr>
                <a:cxnSpLocks noChangeShapeType="1"/>
                <a:stCxn id="37920" idx="4"/>
                <a:endCxn id="37916" idx="4"/>
              </p:cNvCxnSpPr>
              <p:nvPr/>
            </p:nvCxnSpPr>
            <p:spPr bwMode="auto">
              <a:xfrm>
                <a:off x="5714999" y="3429453"/>
                <a:ext cx="3279477" cy="838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7906" name="Straight Arrow Connector 39"/>
              <p:cNvCxnSpPr>
                <a:cxnSpLocks noChangeShapeType="1"/>
                <a:stCxn id="37920" idx="4"/>
                <a:endCxn id="37914" idx="4"/>
              </p:cNvCxnSpPr>
              <p:nvPr/>
            </p:nvCxnSpPr>
            <p:spPr bwMode="auto">
              <a:xfrm>
                <a:off x="5714999" y="3429453"/>
                <a:ext cx="1350840" cy="2362200"/>
              </a:xfrm>
              <a:prstGeom prst="straightConnector1">
                <a:avLst/>
              </a:prstGeom>
              <a:noFill/>
              <a:ln w="38100" algn="ctr">
                <a:solidFill>
                  <a:srgbClr val="1FE115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7903" name="TextBox 45"/>
            <p:cNvSpPr txBox="1">
              <a:spLocks noChangeArrowheads="1"/>
            </p:cNvSpPr>
            <p:nvPr/>
          </p:nvSpPr>
          <p:spPr bwMode="auto">
            <a:xfrm>
              <a:off x="6468879" y="6305550"/>
              <a:ext cx="22176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How referents (in</a:t>
              </a:r>
            </a:p>
            <a:p>
              <a:pPr eaLnBrk="1" hangingPunct="1"/>
              <a:r>
                <a:rPr lang="en-US" sz="2000" dirty="0">
                  <a:solidFill>
                    <a:srgbClr val="1FE115"/>
                  </a:solidFill>
                </a:rPr>
                <a:t>reality) are related</a:t>
              </a:r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52400" y="3143251"/>
            <a:ext cx="6477000" cy="3198297"/>
            <a:chOff x="152400" y="3505200"/>
            <a:chExt cx="6477000" cy="3198355"/>
          </a:xfrm>
        </p:grpSpPr>
        <p:cxnSp>
          <p:nvCxnSpPr>
            <p:cNvPr id="37899" name="Straight Arrow Connector 49"/>
            <p:cNvCxnSpPr>
              <a:cxnSpLocks noChangeShapeType="1"/>
            </p:cNvCxnSpPr>
            <p:nvPr/>
          </p:nvCxnSpPr>
          <p:spPr bwMode="auto">
            <a:xfrm>
              <a:off x="152400" y="3505200"/>
              <a:ext cx="6477000" cy="8382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900" name="Straight Arrow Connector 50"/>
            <p:cNvCxnSpPr>
              <a:cxnSpLocks noChangeShapeType="1"/>
            </p:cNvCxnSpPr>
            <p:nvPr/>
          </p:nvCxnSpPr>
          <p:spPr bwMode="auto">
            <a:xfrm rot="16200000" flipH="1">
              <a:off x="-304800" y="3962400"/>
              <a:ext cx="2362200" cy="1447800"/>
            </a:xfrm>
            <a:prstGeom prst="straightConnector1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1" name="TextBox 56"/>
            <p:cNvSpPr txBox="1">
              <a:spLocks noChangeArrowheads="1"/>
            </p:cNvSpPr>
            <p:nvPr/>
          </p:nvSpPr>
          <p:spPr bwMode="auto">
            <a:xfrm>
              <a:off x="228600" y="6303445"/>
              <a:ext cx="262963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2000" dirty="0">
                  <a:solidFill>
                    <a:srgbClr val="00B0F0"/>
                  </a:solidFill>
                </a:rPr>
                <a:t>How terms are related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3A903-A4A6-44EC-8E89-3F68C3BF5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47F34-29AD-4ED0-ABF1-4FCC16654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9598DB-9C23-4543-8B4A-69AA6016235A}"/>
              </a:ext>
            </a:extLst>
          </p:cNvPr>
          <p:cNvSpPr/>
          <p:nvPr/>
        </p:nvSpPr>
        <p:spPr bwMode="auto">
          <a:xfrm>
            <a:off x="371569" y="4714592"/>
            <a:ext cx="2645261" cy="2067208"/>
          </a:xfrm>
          <a:prstGeom prst="rect">
            <a:avLst/>
          </a:prstGeom>
          <a:solidFill>
            <a:srgbClr val="A6A6A6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B27EC1-0D17-46A4-A270-4D18FF780A38}"/>
              </a:ext>
            </a:extLst>
          </p:cNvPr>
          <p:cNvSpPr/>
          <p:nvPr/>
        </p:nvSpPr>
        <p:spPr bwMode="auto">
          <a:xfrm>
            <a:off x="76200" y="5814528"/>
            <a:ext cx="3124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Terminological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D6B2EF-C685-43A1-864A-46AC3DB2E526}"/>
              </a:ext>
            </a:extLst>
          </p:cNvPr>
          <p:cNvSpPr/>
          <p:nvPr/>
        </p:nvSpPr>
        <p:spPr bwMode="auto">
          <a:xfrm>
            <a:off x="2675053" y="4714592"/>
            <a:ext cx="4068471" cy="2067208"/>
          </a:xfrm>
          <a:prstGeom prst="rect">
            <a:avLst/>
          </a:prstGeom>
          <a:solidFill>
            <a:srgbClr val="FFFF00">
              <a:alpha val="4705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1A2757-FAB8-4D4D-A3E5-F717F7411E4C}"/>
              </a:ext>
            </a:extLst>
          </p:cNvPr>
          <p:cNvSpPr/>
          <p:nvPr/>
        </p:nvSpPr>
        <p:spPr bwMode="auto">
          <a:xfrm>
            <a:off x="3634277" y="5506228"/>
            <a:ext cx="1980318" cy="48337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>
                <a:solidFill>
                  <a:schemeClr val="tx1"/>
                </a:solidFill>
                <a:latin typeface="Times" pitchFamily="122" charset="0"/>
              </a:rPr>
              <a:t>Knowledge representation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systems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C8E334-B894-43F7-8FD4-C93E1DA75496}"/>
              </a:ext>
            </a:extLst>
          </p:cNvPr>
          <p:cNvSpPr/>
          <p:nvPr/>
        </p:nvSpPr>
        <p:spPr bwMode="auto">
          <a:xfrm>
            <a:off x="6477000" y="4714592"/>
            <a:ext cx="2362200" cy="2067208"/>
          </a:xfrm>
          <a:prstGeom prst="rect">
            <a:avLst/>
          </a:prstGeom>
          <a:solidFill>
            <a:srgbClr val="1FE115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B72BB-CEE2-4CFD-B50E-1CDEF01839BC}"/>
              </a:ext>
            </a:extLst>
          </p:cNvPr>
          <p:cNvSpPr/>
          <p:nvPr/>
        </p:nvSpPr>
        <p:spPr bwMode="auto">
          <a:xfrm>
            <a:off x="6743524" y="5791202"/>
            <a:ext cx="2019476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Realism-based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Ontologies</a:t>
            </a:r>
          </a:p>
        </p:txBody>
      </p:sp>
      <p:sp>
        <p:nvSpPr>
          <p:cNvPr id="13" name="Isosceles Triangle 4">
            <a:extLst>
              <a:ext uri="{FF2B5EF4-FFF2-40B4-BE49-F238E27FC236}">
                <a16:creationId xmlns:a16="http://schemas.microsoft.com/office/drawing/2014/main" id="{9061BFD1-7758-4C49-BF84-C4965B845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25" y="704850"/>
            <a:ext cx="2362438" cy="1295249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1DC8E68-546C-4497-9C96-F65EF3536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923908"/>
            <a:ext cx="2364989" cy="64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sz="1800" b="0">
              <a:solidFill>
                <a:schemeClr val="bg1"/>
              </a:solidFill>
            </a:endParaRPr>
          </a:p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                drapetomania</a:t>
            </a:r>
          </a:p>
        </p:txBody>
      </p:sp>
      <p:sp>
        <p:nvSpPr>
          <p:cNvPr id="16" name="Isosceles Triangle 11">
            <a:extLst>
              <a:ext uri="{FF2B5EF4-FFF2-40B4-BE49-F238E27FC236}">
                <a16:creationId xmlns:a16="http://schemas.microsoft.com/office/drawing/2014/main" id="{A356995A-A6A1-4A2C-BBF0-A66AED0F9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7563" y="704850"/>
            <a:ext cx="236220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AEA6F3DD-C121-49BF-9114-1BB8C958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6297" y="1924477"/>
            <a:ext cx="659155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slave</a:t>
            </a:r>
          </a:p>
        </p:txBody>
      </p:sp>
      <p:sp>
        <p:nvSpPr>
          <p:cNvPr id="19" name="Isosceles Triangle 14">
            <a:extLst>
              <a:ext uri="{FF2B5EF4-FFF2-40B4-BE49-F238E27FC236}">
                <a16:creationId xmlns:a16="http://schemas.microsoft.com/office/drawing/2014/main" id="{A0398B9D-B56E-491B-828B-251A5046C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1800" y="3067050"/>
            <a:ext cx="2362826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1986BF1-E87F-4B25-9753-8B7582ABA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4286677"/>
            <a:ext cx="1627801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mental disorder</a:t>
            </a:r>
          </a:p>
        </p:txBody>
      </p:sp>
      <p:sp>
        <p:nvSpPr>
          <p:cNvPr id="22" name="Isosceles Triangle 17">
            <a:extLst>
              <a:ext uri="{FF2B5EF4-FFF2-40B4-BE49-F238E27FC236}">
                <a16:creationId xmlns:a16="http://schemas.microsoft.com/office/drawing/2014/main" id="{BDBF039E-6C1B-46E8-8116-28A84CFAE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7364" y="1543050"/>
            <a:ext cx="2362174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3" name="TextBox 18">
            <a:extLst>
              <a:ext uri="{FF2B5EF4-FFF2-40B4-BE49-F238E27FC236}">
                <a16:creationId xmlns:a16="http://schemas.microsoft.com/office/drawing/2014/main" id="{CC2A9880-1028-48AD-9D22-B63DF3436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1763" y="2762677"/>
            <a:ext cx="1447816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running away</a:t>
            </a:r>
          </a:p>
        </p:txBody>
      </p:sp>
      <p:sp>
        <p:nvSpPr>
          <p:cNvPr id="25" name="Isosceles Triangle 20">
            <a:extLst>
              <a:ext uri="{FF2B5EF4-FFF2-40B4-BE49-F238E27FC236}">
                <a16:creationId xmlns:a16="http://schemas.microsoft.com/office/drawing/2014/main" id="{7B54B42B-7F43-41D9-AB52-0FAEE23EB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8746" y="3067050"/>
            <a:ext cx="2361980" cy="1295853"/>
          </a:xfrm>
          <a:prstGeom prst="triangle">
            <a:avLst>
              <a:gd name="adj" fmla="val 50000"/>
            </a:avLst>
          </a:prstGeom>
          <a:solidFill>
            <a:srgbClr val="9933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F64FFB47-4DFC-4964-849E-A6982C75A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413" y="4286677"/>
            <a:ext cx="1159184" cy="3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1800" b="0">
                <a:solidFill>
                  <a:schemeClr val="bg1"/>
                </a:solidFill>
              </a:rPr>
              <a:t>propensity</a:t>
            </a:r>
          </a:p>
        </p:txBody>
      </p:sp>
      <p:grpSp>
        <p:nvGrpSpPr>
          <p:cNvPr id="28" name="Group 42">
            <a:extLst>
              <a:ext uri="{FF2B5EF4-FFF2-40B4-BE49-F238E27FC236}">
                <a16:creationId xmlns:a16="http://schemas.microsoft.com/office/drawing/2014/main" id="{203D8555-8748-49B9-9A4E-A8458403454C}"/>
              </a:ext>
            </a:extLst>
          </p:cNvPr>
          <p:cNvGrpSpPr>
            <a:grpSpLocks/>
          </p:cNvGrpSpPr>
          <p:nvPr/>
        </p:nvGrpSpPr>
        <p:grpSpPr bwMode="auto">
          <a:xfrm>
            <a:off x="1338145" y="685800"/>
            <a:ext cx="6480306" cy="2362200"/>
            <a:chOff x="1333386" y="2190750"/>
            <a:chExt cx="6480329" cy="2362200"/>
          </a:xfrm>
        </p:grpSpPr>
        <p:cxnSp>
          <p:nvCxnSpPr>
            <p:cNvPr id="30" name="Straight Arrow Connector 23">
              <a:extLst>
                <a:ext uri="{FF2B5EF4-FFF2-40B4-BE49-F238E27FC236}">
                  <a16:creationId xmlns:a16="http://schemas.microsoft.com/office/drawing/2014/main" id="{63EDF503-2789-4798-A283-D1C408D9E39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333386" y="2190750"/>
              <a:ext cx="1465074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25">
              <a:extLst>
                <a:ext uri="{FF2B5EF4-FFF2-40B4-BE49-F238E27FC236}">
                  <a16:creationId xmlns:a16="http://schemas.microsoft.com/office/drawing/2014/main" id="{FA5ADC03-2C92-4B71-BA24-FE96C36785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98460" y="2190750"/>
              <a:ext cx="1735456" cy="2362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27">
              <a:extLst>
                <a:ext uri="{FF2B5EF4-FFF2-40B4-BE49-F238E27FC236}">
                  <a16:creationId xmlns:a16="http://schemas.microsoft.com/office/drawing/2014/main" id="{539BB3AC-6E9F-43E0-90A9-967524B3AF8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798460" y="4552950"/>
              <a:ext cx="3086533" cy="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29">
              <a:extLst>
                <a:ext uri="{FF2B5EF4-FFF2-40B4-BE49-F238E27FC236}">
                  <a16:creationId xmlns:a16="http://schemas.microsoft.com/office/drawing/2014/main" id="{38E44A0C-3C11-49FF-9338-A903E084726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533916" y="2190750"/>
              <a:ext cx="3279799" cy="8382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31">
              <a:extLst>
                <a:ext uri="{FF2B5EF4-FFF2-40B4-BE49-F238E27FC236}">
                  <a16:creationId xmlns:a16="http://schemas.microsoft.com/office/drawing/2014/main" id="{30E6254B-9EF5-4A7A-AC79-9B7AD558F4D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884993" y="3028950"/>
              <a:ext cx="1928722" cy="1524000"/>
            </a:xfrm>
            <a:prstGeom prst="straightConnector1">
              <a:avLst/>
            </a:prstGeom>
            <a:noFill/>
            <a:ln w="38100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TextBox 44">
            <a:extLst>
              <a:ext uri="{FF2B5EF4-FFF2-40B4-BE49-F238E27FC236}">
                <a16:creationId xmlns:a16="http://schemas.microsoft.com/office/drawing/2014/main" id="{E074754E-15FD-4D4E-9E05-32FE75031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20" y="4785694"/>
            <a:ext cx="2520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How beliefs are / can </a:t>
            </a:r>
          </a:p>
          <a:p>
            <a:pPr algn="l" eaLnBrk="1" hangingPunct="1"/>
            <a:r>
              <a:rPr lang="en-US" sz="2000" dirty="0">
                <a:solidFill>
                  <a:srgbClr val="FFC000"/>
                </a:solidFill>
              </a:rPr>
              <a:t>be related</a:t>
            </a:r>
          </a:p>
        </p:txBody>
      </p:sp>
      <p:grpSp>
        <p:nvGrpSpPr>
          <p:cNvPr id="36" name="Group 43">
            <a:extLst>
              <a:ext uri="{FF2B5EF4-FFF2-40B4-BE49-F238E27FC236}">
                <a16:creationId xmlns:a16="http://schemas.microsoft.com/office/drawing/2014/main" id="{2FF41372-6859-49CD-82E4-71F4DC152637}"/>
              </a:ext>
            </a:extLst>
          </p:cNvPr>
          <p:cNvGrpSpPr>
            <a:grpSpLocks/>
          </p:cNvGrpSpPr>
          <p:nvPr/>
        </p:nvGrpSpPr>
        <p:grpSpPr bwMode="auto">
          <a:xfrm>
            <a:off x="5719763" y="2000703"/>
            <a:ext cx="3279775" cy="2362200"/>
            <a:chOff x="5719762" y="3505653"/>
            <a:chExt cx="3279477" cy="2362200"/>
          </a:xfrm>
        </p:grpSpPr>
        <p:cxnSp>
          <p:nvCxnSpPr>
            <p:cNvPr id="38" name="Straight Arrow Connector 32">
              <a:extLst>
                <a:ext uri="{FF2B5EF4-FFF2-40B4-BE49-F238E27FC236}">
                  <a16:creationId xmlns:a16="http://schemas.microsoft.com/office/drawing/2014/main" id="{84514A68-74A5-40AA-96CC-E0775F0380E4}"/>
                </a:ext>
              </a:extLst>
            </p:cNvPr>
            <p:cNvCxnSpPr>
              <a:cxnSpLocks noChangeShapeType="1"/>
              <a:stCxn id="25" idx="4"/>
              <a:endCxn id="22" idx="4"/>
            </p:cNvCxnSpPr>
            <p:nvPr/>
          </p:nvCxnSpPr>
          <p:spPr bwMode="auto">
            <a:xfrm flipV="1">
              <a:off x="7070602" y="4343853"/>
              <a:ext cx="1928637" cy="15240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36">
              <a:extLst>
                <a:ext uri="{FF2B5EF4-FFF2-40B4-BE49-F238E27FC236}">
                  <a16:creationId xmlns:a16="http://schemas.microsoft.com/office/drawing/2014/main" id="{34FC404D-42C0-4738-96DC-E0AB394ACF19}"/>
                </a:ext>
              </a:extLst>
            </p:cNvPr>
            <p:cNvCxnSpPr>
              <a:cxnSpLocks noChangeShapeType="1"/>
              <a:stCxn id="16" idx="4"/>
              <a:endCxn id="22" idx="4"/>
            </p:cNvCxnSpPr>
            <p:nvPr/>
          </p:nvCxnSpPr>
          <p:spPr bwMode="auto">
            <a:xfrm>
              <a:off x="5719762" y="3505653"/>
              <a:ext cx="3279477" cy="838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A91682C9-5496-45AD-B4C0-A7735ACC2119}"/>
                </a:ext>
              </a:extLst>
            </p:cNvPr>
            <p:cNvCxnSpPr>
              <a:cxnSpLocks noChangeShapeType="1"/>
              <a:stCxn id="16" idx="4"/>
              <a:endCxn id="25" idx="4"/>
            </p:cNvCxnSpPr>
            <p:nvPr/>
          </p:nvCxnSpPr>
          <p:spPr bwMode="auto">
            <a:xfrm>
              <a:off x="5719762" y="3505653"/>
              <a:ext cx="1350840" cy="2362200"/>
            </a:xfrm>
            <a:prstGeom prst="straightConnector1">
              <a:avLst/>
            </a:prstGeom>
            <a:noFill/>
            <a:ln w="38100" algn="ctr">
              <a:solidFill>
                <a:srgbClr val="1FE115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7" name="TextBox 45">
            <a:extLst>
              <a:ext uri="{FF2B5EF4-FFF2-40B4-BE49-F238E27FC236}">
                <a16:creationId xmlns:a16="http://schemas.microsoft.com/office/drawing/2014/main" id="{CF4A2CFF-20A4-4A3D-90C5-882617658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49" y="4876800"/>
            <a:ext cx="17335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How referents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(in reality)</a:t>
            </a:r>
          </a:p>
          <a:p>
            <a:pPr eaLnBrk="1" hangingPunct="1"/>
            <a:r>
              <a:rPr lang="en-US" sz="2000" dirty="0">
                <a:solidFill>
                  <a:srgbClr val="1FE115"/>
                </a:solidFill>
              </a:rPr>
              <a:t>are related</a:t>
            </a:r>
          </a:p>
        </p:txBody>
      </p:sp>
      <p:cxnSp>
        <p:nvCxnSpPr>
          <p:cNvPr id="42" name="Straight Arrow Connector 49">
            <a:extLst>
              <a:ext uri="{FF2B5EF4-FFF2-40B4-BE49-F238E27FC236}">
                <a16:creationId xmlns:a16="http://schemas.microsoft.com/office/drawing/2014/main" id="{4877BC36-1504-44FA-A1E1-28AB0CE4BB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7163" y="2000251"/>
            <a:ext cx="6477000" cy="838185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50">
            <a:extLst>
              <a:ext uri="{FF2B5EF4-FFF2-40B4-BE49-F238E27FC236}">
                <a16:creationId xmlns:a16="http://schemas.microsoft.com/office/drawing/2014/main" id="{9A741836-7F57-41D7-85F6-D62649A0F4F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-300016" y="2457430"/>
            <a:ext cx="2362157" cy="1447800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56">
            <a:extLst>
              <a:ext uri="{FF2B5EF4-FFF2-40B4-BE49-F238E27FC236}">
                <a16:creationId xmlns:a16="http://schemas.microsoft.com/office/drawing/2014/main" id="{B7DC7FAB-22D7-4852-9363-63E2AFBAC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790" y="4890521"/>
            <a:ext cx="18022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How terms are</a:t>
            </a:r>
          </a:p>
          <a:p>
            <a:pPr eaLnBrk="1" hangingPunct="1"/>
            <a:r>
              <a:rPr lang="en-US" sz="2000" dirty="0">
                <a:solidFill>
                  <a:srgbClr val="00B0F0"/>
                </a:solidFill>
              </a:rPr>
              <a:t>related</a:t>
            </a:r>
          </a:p>
        </p:txBody>
      </p:sp>
    </p:spTree>
    <p:extLst>
      <p:ext uri="{BB962C8B-B14F-4D97-AF65-F5344CB8AC3E}">
        <p14:creationId xmlns:p14="http://schemas.microsoft.com/office/powerpoint/2010/main" val="3163463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C68D-F759-4D86-B4DE-B674EFB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199" y="609600"/>
            <a:ext cx="2957423" cy="762000"/>
          </a:xfrm>
        </p:spPr>
        <p:txBody>
          <a:bodyPr/>
          <a:lstStyle/>
          <a:p>
            <a:r>
              <a:rPr lang="en-US" sz="3300" dirty="0"/>
              <a:t>What do we really want to represent 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9280E-234A-4D51-80C9-BEDC37F72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F095A2-587B-489F-B73C-05ACB6EE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6147" y="2887151"/>
            <a:ext cx="2614604" cy="3453612"/>
          </a:xfrm>
        </p:spPr>
        <p:txBody>
          <a:bodyPr/>
          <a:lstStyle/>
          <a:p>
            <a:pPr algn="ctr"/>
            <a:r>
              <a:rPr lang="en-US" dirty="0"/>
              <a:t>Concepts</a:t>
            </a:r>
          </a:p>
          <a:p>
            <a:pPr algn="ctr"/>
            <a:r>
              <a:rPr lang="en-US" dirty="0"/>
              <a:t>or</a:t>
            </a:r>
          </a:p>
          <a:p>
            <a:pPr algn="ctr"/>
            <a:r>
              <a:rPr lang="en-US" dirty="0"/>
              <a:t>Reality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56CF66-2D1F-4136-8D94-6467D0384B3F}"/>
              </a:ext>
            </a:extLst>
          </p:cNvPr>
          <p:cNvGrpSpPr/>
          <p:nvPr/>
        </p:nvGrpSpPr>
        <p:grpSpPr>
          <a:xfrm>
            <a:off x="66530" y="685800"/>
            <a:ext cx="6105670" cy="5334000"/>
            <a:chOff x="152400" y="1310301"/>
            <a:chExt cx="5600700" cy="49530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979D84E-6B76-41EB-8FCC-870E164AEA52}"/>
                </a:ext>
              </a:extLst>
            </p:cNvPr>
            <p:cNvGrpSpPr/>
            <p:nvPr/>
          </p:nvGrpSpPr>
          <p:grpSpPr>
            <a:xfrm>
              <a:off x="152400" y="1310301"/>
              <a:ext cx="5600700" cy="4953000"/>
              <a:chOff x="152400" y="1310301"/>
              <a:chExt cx="5600700" cy="49530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5B833DA-BB7E-4984-B31F-689CCBF496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2400" y="1310301"/>
                <a:ext cx="5600700" cy="4953000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A72873E-5C49-4D34-BA75-994CF71618E3}"/>
                  </a:ext>
                </a:extLst>
              </p:cNvPr>
              <p:cNvSpPr/>
              <p:nvPr/>
            </p:nvSpPr>
            <p:spPr bwMode="auto">
              <a:xfrm>
                <a:off x="3352800" y="3659916"/>
                <a:ext cx="2286000" cy="12954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45CD0F-1D4A-4F6D-AF44-8161E61CAC53}"/>
                  </a:ext>
                </a:extLst>
              </p:cNvPr>
              <p:cNvSpPr/>
              <p:nvPr/>
            </p:nvSpPr>
            <p:spPr bwMode="auto">
              <a:xfrm rot="19826431">
                <a:off x="2648407" y="4167902"/>
                <a:ext cx="1371600" cy="29452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83E46B-A4F4-4924-B6B7-44439D5211CF}"/>
                  </a:ext>
                </a:extLst>
              </p:cNvPr>
              <p:cNvSpPr/>
              <p:nvPr/>
            </p:nvSpPr>
            <p:spPr bwMode="auto">
              <a:xfrm rot="19967463">
                <a:off x="3362066" y="5187778"/>
                <a:ext cx="931666" cy="18281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39775F92-A2F5-4D03-BD75-3786476869AC}"/>
                  </a:ext>
                </a:extLst>
              </p:cNvPr>
              <p:cNvSpPr/>
              <p:nvPr/>
            </p:nvSpPr>
            <p:spPr bwMode="auto">
              <a:xfrm>
                <a:off x="2070245" y="4736992"/>
                <a:ext cx="1447800" cy="1486334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CC4F796-4800-4C29-8A57-10328E54BEFB}"/>
                  </a:ext>
                </a:extLst>
              </p:cNvPr>
              <p:cNvCxnSpPr/>
              <p:nvPr/>
            </p:nvCxnSpPr>
            <p:spPr bwMode="auto">
              <a:xfrm flipH="1" flipV="1">
                <a:off x="2070245" y="2679592"/>
                <a:ext cx="2730355" cy="23622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21E959F-7E63-4951-A300-3A29D68F201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800600" y="2831992"/>
                <a:ext cx="304800" cy="220980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136238-86C5-4779-B8F8-00C64885B240}"/>
                  </a:ext>
                </a:extLst>
              </p:cNvPr>
              <p:cNvSpPr txBox="1"/>
              <p:nvPr/>
            </p:nvSpPr>
            <p:spPr>
              <a:xfrm>
                <a:off x="2907320" y="2985081"/>
                <a:ext cx="19309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FF0000"/>
                    </a:solidFill>
                  </a:rPr>
                  <a:t>Representation of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0C7BE88-A741-4C21-8184-B01BF531D8A5}"/>
                  </a:ext>
                </a:extLst>
              </p:cNvPr>
              <p:cNvSpPr txBox="1"/>
              <p:nvPr/>
            </p:nvSpPr>
            <p:spPr>
              <a:xfrm>
                <a:off x="2848649" y="3616622"/>
                <a:ext cx="3898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1BB82BC-DF89-4758-AC75-9C843F0948CD}"/>
                  </a:ext>
                </a:extLst>
              </p:cNvPr>
              <p:cNvSpPr txBox="1"/>
              <p:nvPr/>
            </p:nvSpPr>
            <p:spPr>
              <a:xfrm>
                <a:off x="5100896" y="2910082"/>
                <a:ext cx="3898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267D49-77F4-4D33-B8A0-61D3304FB410}"/>
                </a:ext>
              </a:extLst>
            </p:cNvPr>
            <p:cNvSpPr/>
            <p:nvPr/>
          </p:nvSpPr>
          <p:spPr bwMode="auto">
            <a:xfrm>
              <a:off x="4648200" y="5257800"/>
              <a:ext cx="609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E2344E0-0B48-4799-813A-DC3AB7ABD17B}"/>
              </a:ext>
            </a:extLst>
          </p:cNvPr>
          <p:cNvSpPr/>
          <p:nvPr/>
        </p:nvSpPr>
        <p:spPr>
          <a:xfrm>
            <a:off x="193249" y="6027003"/>
            <a:ext cx="8884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Figure modified from: What Is an Ontology? Nicola Guarino, Daniel </a:t>
            </a:r>
            <a:r>
              <a:rPr lang="en-US" sz="1200" dirty="0" err="1">
                <a:solidFill>
                  <a:schemeClr val="bg1"/>
                </a:solidFill>
              </a:rPr>
              <a:t>Oberle</a:t>
            </a:r>
            <a:r>
              <a:rPr lang="en-US" sz="1200" dirty="0">
                <a:solidFill>
                  <a:schemeClr val="bg1"/>
                </a:solidFill>
              </a:rPr>
              <a:t>, and Steffen </a:t>
            </a:r>
            <a:r>
              <a:rPr lang="en-US" sz="1200" dirty="0" err="1">
                <a:solidFill>
                  <a:schemeClr val="bg1"/>
                </a:solidFill>
              </a:rPr>
              <a:t>Staab</a:t>
            </a: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S. </a:t>
            </a:r>
            <a:r>
              <a:rPr lang="en-US" sz="1200" dirty="0" err="1">
                <a:solidFill>
                  <a:schemeClr val="bg1"/>
                </a:solidFill>
              </a:rPr>
              <a:t>Staab</a:t>
            </a:r>
            <a:r>
              <a:rPr lang="en-US" sz="1200" dirty="0">
                <a:solidFill>
                  <a:schemeClr val="bg1"/>
                </a:solidFill>
              </a:rPr>
              <a:t> and R. Studer (eds.), Handbook on Ontologies, International Handbooks 1 on Information Systems, DOI 10.1007/978-3-540-92673-3, Springer-Verlag Berlin Heidelberg 2009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hlinkClick r:id="rId3"/>
              </a:rPr>
              <a:t>http://citeseerx.ist.psu.edu/viewdoc/download?doi=10.1.1.175.2138&amp;rep=rep1&amp;type=pdf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2168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2179638"/>
            <a:ext cx="432911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Philosophical approach to ontology</a:t>
            </a:r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5614328" cy="312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567213" y="1424127"/>
            <a:ext cx="8009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u="sng" dirty="0">
                <a:solidFill>
                  <a:schemeClr val="bg1"/>
                </a:solidFill>
              </a:rPr>
              <a:t>Ontological Realism</a:t>
            </a:r>
            <a:r>
              <a:rPr lang="en-US" altLang="en-US" sz="2000" dirty="0">
                <a:solidFill>
                  <a:schemeClr val="bg1"/>
                </a:solidFill>
              </a:rPr>
              <a:t>: </a:t>
            </a:r>
            <a:r>
              <a:rPr lang="en-US" altLang="en-US" sz="2000" b="0" dirty="0">
                <a:solidFill>
                  <a:schemeClr val="bg1"/>
                </a:solidFill>
              </a:rPr>
              <a:t>uses ontology as philosophical discipline to build ontologies as faithful representations of reality.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FF4220-6F3E-4278-B70E-F9345C162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5F0645-7D27-498E-A5AB-277B394711F6}"/>
              </a:ext>
            </a:extLst>
          </p:cNvPr>
          <p:cNvSpPr/>
          <p:nvPr/>
        </p:nvSpPr>
        <p:spPr>
          <a:xfrm>
            <a:off x="979487" y="6210762"/>
            <a:ext cx="816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Smith B, Ceusters W. Ontological Realism as a Methodology for Coordinated Evolution of Scientific Ontologies. Applied Ontology, 2010;5(3-4):139-188.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hlinkClick r:id="rId4"/>
              </a:rPr>
              <a:t>https://www.ncbi.nlm.nih.gov/pmc/articles/PMC3104413/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14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471E-48E9-439D-9B69-D2A610DC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readings on the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BF3E6-0B97-413C-BF7C-1D31455D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Incoherencies and inconsistencies in how ‘concept’ is defined and in how concepts are used for representation: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Essential distinctions between concept-based and realism-based representations and how they might co-exist: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Differing views on what computational ontologies should be, how to be designed, and what determines their quality: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DA44B-054A-47E9-9B78-0602DF0F7F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BED0E4-AA47-4280-B263-D55FD86A52AC}"/>
              </a:ext>
            </a:extLst>
          </p:cNvPr>
          <p:cNvSpPr/>
          <p:nvPr/>
        </p:nvSpPr>
        <p:spPr>
          <a:xfrm>
            <a:off x="685800" y="2514600"/>
            <a:ext cx="82614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Barry Smith, Beyond Concepts, or: Ontology as Reality Representation. Achille </a:t>
            </a:r>
            <a:r>
              <a:rPr lang="en-US" sz="1200" b="0" dirty="0" err="1">
                <a:solidFill>
                  <a:schemeClr val="bg1"/>
                </a:solidFill>
              </a:rPr>
              <a:t>Varzi</a:t>
            </a:r>
            <a:r>
              <a:rPr lang="en-US" sz="1200" b="0" dirty="0">
                <a:solidFill>
                  <a:schemeClr val="bg1"/>
                </a:solidFill>
              </a:rPr>
              <a:t> and Laure </a:t>
            </a:r>
            <a:r>
              <a:rPr lang="en-US" sz="1200" b="0" dirty="0" err="1">
                <a:solidFill>
                  <a:schemeClr val="bg1"/>
                </a:solidFill>
              </a:rPr>
              <a:t>Vieu</a:t>
            </a:r>
            <a:r>
              <a:rPr lang="en-US" sz="1200" b="0" dirty="0">
                <a:solidFill>
                  <a:schemeClr val="bg1"/>
                </a:solidFill>
              </a:rPr>
              <a:t> (eds.), Formal Ontology and Information Systems. Proceedings of the Third International Conference (FOIS 2004), Amsterdam: IOS Press, 2004, 73–84. </a:t>
            </a:r>
            <a:r>
              <a:rPr lang="en-US" sz="1200" b="0" dirty="0">
                <a:solidFill>
                  <a:schemeClr val="bg1"/>
                </a:solidFill>
                <a:hlinkClick r:id="rId2"/>
              </a:rPr>
              <a:t>http://ontology.buffalo.edu/bfo/BeyondConcepts.pdf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C8620-9F1F-4462-BB40-DAE84D2D7D42}"/>
              </a:ext>
            </a:extLst>
          </p:cNvPr>
          <p:cNvSpPr/>
          <p:nvPr/>
        </p:nvSpPr>
        <p:spPr>
          <a:xfrm>
            <a:off x="2057400" y="4151531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Gunnar O. Klein and Barry Smith. Concept Systems and Ontologies: Recommendations for Basic Terminology. Trans </a:t>
            </a:r>
            <a:r>
              <a:rPr lang="en-US" sz="12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Jpn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 Soc </a:t>
            </a:r>
            <a:r>
              <a:rPr lang="en-US" sz="12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Artif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12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Intell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. 2010 Jan 1; 25(3): 433–441. 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  <a:hlinkClick r:id="rId3"/>
              </a:rPr>
              <a:t>https://www.ncbi.nlm.nih.gov/pmc/articles/PMC3034144/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B0D271-9207-4B25-A3C8-3D1F64A4DB80}"/>
              </a:ext>
            </a:extLst>
          </p:cNvPr>
          <p:cNvSpPr/>
          <p:nvPr/>
        </p:nvSpPr>
        <p:spPr>
          <a:xfrm>
            <a:off x="1295400" y="5983069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M </a:t>
            </a:r>
            <a:r>
              <a:rPr lang="en-US" sz="12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Brochhausen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 1, A </a:t>
            </a:r>
            <a:r>
              <a:rPr lang="en-US" sz="12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Burgun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, W Ceusters, A </a:t>
            </a:r>
            <a:r>
              <a:rPr lang="en-US" sz="12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Hasman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, T Y Leong, M </a:t>
            </a:r>
            <a:r>
              <a:rPr lang="en-US" sz="1200" b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Musen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, J L Oliveira, M Peleg, A Rector, S Schulz. 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Discussion of "biomedical ontologies: toward scientific debate". Methods Inf Med. 2011;50(3):217-36..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  <a:hlinkClick r:id="rId4"/>
              </a:rPr>
              <a:t>https://ink.library.smu.edu.sg/cgi/viewcontent.cgi?article=4011&amp;context=sis_research</a:t>
            </a:r>
            <a:r>
              <a:rPr lang="en-US" sz="1200" b="0" dirty="0">
                <a:solidFill>
                  <a:schemeClr val="bg1"/>
                </a:solidFill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9432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CA63C-AA07-4268-AA2E-02C538E591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6F03-D955-4FB1-8EAC-F07EFD5AFC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A64C-D5F5-4BB5-9617-3D1BAC9B39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65570" name="Picture 2" descr="https://html.scribdassets.com/3j8j7fnz0g7op8y7/images/3-f82a2facf9.jpg">
            <a:extLst>
              <a:ext uri="{FF2B5EF4-FFF2-40B4-BE49-F238E27FC236}">
                <a16:creationId xmlns:a16="http://schemas.microsoft.com/office/drawing/2014/main" id="{6EAACD8A-D36B-4270-977F-3C5F695C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" y="711101"/>
            <a:ext cx="4956790" cy="37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98C67-339B-48AA-9C38-86DEC7048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327826"/>
            <a:ext cx="4956790" cy="252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FA5245-161E-4AE6-834D-9EDC45D66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711102"/>
            <a:ext cx="4058725" cy="6157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438D09-56EE-4FBE-9EF1-F756D6D70311}"/>
              </a:ext>
            </a:extLst>
          </p:cNvPr>
          <p:cNvSpPr txBox="1"/>
          <p:nvPr/>
        </p:nvSpPr>
        <p:spPr>
          <a:xfrm>
            <a:off x="3533193" y="758244"/>
            <a:ext cx="1374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  <a:cs typeface="Times New Roman" panose="02020603050405020304" pitchFamily="18" charset="0"/>
              </a:rPr>
              <a:t>Owner’s manual</a:t>
            </a:r>
          </a:p>
        </p:txBody>
      </p:sp>
    </p:spTree>
    <p:extLst>
      <p:ext uri="{BB962C8B-B14F-4D97-AF65-F5344CB8AC3E}">
        <p14:creationId xmlns:p14="http://schemas.microsoft.com/office/powerpoint/2010/main" val="4292876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5D6E-9E89-415D-B0B1-863B61909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u="sng" dirty="0"/>
              <a:t>Portions of reality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versus </a:t>
            </a:r>
            <a:br>
              <a:rPr lang="en-US" dirty="0"/>
            </a:br>
            <a:r>
              <a:rPr lang="en-US" i="1" u="sng" dirty="0"/>
              <a:t>representations</a:t>
            </a:r>
            <a:r>
              <a:rPr lang="en-US" u="sng" dirty="0"/>
              <a:t> thereof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6C85F-FBF0-42CE-B033-94391895B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5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775" y="1940624"/>
            <a:ext cx="4817625" cy="3536921"/>
          </a:xfrm>
          <a:prstGeom prst="rect">
            <a:avLst/>
          </a:prstGeom>
          <a:scene3d>
            <a:camera prst="perspectiveContrastingRightFacing" fov="4500000">
              <a:rot lat="639963" lon="18658966" rev="157485"/>
            </a:camera>
            <a:lightRig rig="threePt" dir="t"/>
          </a:scene3d>
        </p:spPr>
      </p:pic>
      <p:pic>
        <p:nvPicPr>
          <p:cNvPr id="6" name="Picture 2" descr="https://www.statnews.com/wp-content/uploads/2016/03/PHILLIPS_14-1024x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505745"/>
            <a:ext cx="4711084" cy="3133055"/>
          </a:xfrm>
          <a:prstGeom prst="rect">
            <a:avLst/>
          </a:prstGeom>
          <a:noFill/>
          <a:scene3d>
            <a:camera prst="perspectiveContrastingRightFacing" fov="4500000">
              <a:rot lat="639963" lon="18658966" rev="15748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9CD478-107F-4D2D-AC68-4742E625F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93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</a:t>
            </a:r>
            <a:r>
              <a:rPr lang="en-US" dirty="0">
                <a:sym typeface="Wingdings" panose="05000000000000000000" pitchFamily="2" charset="2"/>
              </a:rPr>
              <a:t> Representation</a:t>
            </a:r>
            <a:endParaRPr lang="en-US" altLang="en-US" dirty="0"/>
          </a:p>
        </p:txBody>
      </p:sp>
      <p:grpSp>
        <p:nvGrpSpPr>
          <p:cNvPr id="7171" name="Group 9"/>
          <p:cNvGrpSpPr>
            <a:grpSpLocks/>
          </p:cNvGrpSpPr>
          <p:nvPr/>
        </p:nvGrpSpPr>
        <p:grpSpPr bwMode="auto">
          <a:xfrm>
            <a:off x="5715000" y="2392363"/>
            <a:ext cx="2743200" cy="3771900"/>
            <a:chOff x="3120" y="816"/>
            <a:chExt cx="2334" cy="3048"/>
          </a:xfrm>
        </p:grpSpPr>
        <p:pic>
          <p:nvPicPr>
            <p:cNvPr id="717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64"/>
              <a:ext cx="2328" cy="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816"/>
              <a:ext cx="2334" cy="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Rectangle 5"/>
          <p:cNvSpPr/>
          <p:nvPr/>
        </p:nvSpPr>
        <p:spPr bwMode="auto">
          <a:xfrm>
            <a:off x="5638800" y="1676400"/>
            <a:ext cx="3048000" cy="4876800"/>
          </a:xfrm>
          <a:prstGeom prst="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95519" y="6089303"/>
            <a:ext cx="1826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Descriptions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28600" y="1524000"/>
            <a:ext cx="8610600" cy="51054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8068" y="609153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Beings &amp; happenings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00854" y="1778298"/>
            <a:ext cx="2164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(research)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9877" y="1769647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(research) domain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333" y="2265546"/>
            <a:ext cx="2545893" cy="379175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13AE5-2168-4629-B4B2-527A8982DB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3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Realism-based Ontology (RBO)</a:t>
            </a:r>
          </a:p>
        </p:txBody>
      </p:sp>
      <p:sp>
        <p:nvSpPr>
          <p:cNvPr id="11267" name="Content Placeholder 23"/>
          <p:cNvSpPr>
            <a:spLocks noGrp="1"/>
          </p:cNvSpPr>
          <p:nvPr>
            <p:ph idx="1"/>
          </p:nvPr>
        </p:nvSpPr>
        <p:spPr>
          <a:xfrm>
            <a:off x="228600" y="3200400"/>
            <a:ext cx="2667000" cy="3167062"/>
          </a:xfrm>
        </p:spPr>
        <p:txBody>
          <a:bodyPr/>
          <a:lstStyle/>
          <a:p>
            <a:pPr marL="233363" indent="-233363"/>
            <a:r>
              <a:rPr lang="en-US" altLang="en-US" sz="2400" dirty="0">
                <a:solidFill>
                  <a:srgbClr val="FFFF00"/>
                </a:solidFill>
                <a:latin typeface="+mn-lt"/>
              </a:rPr>
              <a:t>Referents</a:t>
            </a:r>
          </a:p>
          <a:p>
            <a:pPr marL="401638" lvl="1" indent="-233363"/>
            <a:r>
              <a:rPr lang="en-US" altLang="en-US" sz="1600" dirty="0"/>
              <a:t>are (meta-) physically the way they are,</a:t>
            </a:r>
          </a:p>
          <a:p>
            <a:pPr marL="401638" lvl="1" indent="-233363"/>
            <a:r>
              <a:rPr lang="en-US" altLang="en-US" sz="1600" dirty="0"/>
              <a:t>relate to each other in an objective way,</a:t>
            </a:r>
          </a:p>
          <a:p>
            <a:pPr marL="401638" lvl="1" indent="-233363"/>
            <a:r>
              <a:rPr lang="en-US" altLang="en-US" sz="1600" dirty="0"/>
              <a:t>follow ‘laws of nature’.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half" idx="4294967295"/>
          </p:nvPr>
        </p:nvSpPr>
        <p:spPr>
          <a:xfrm>
            <a:off x="5775325" y="3200400"/>
            <a:ext cx="3368675" cy="3282950"/>
          </a:xfrm>
          <a:prstGeom prst="rect">
            <a:avLst/>
          </a:prstGeom>
        </p:spPr>
        <p:txBody>
          <a:bodyPr/>
          <a:lstStyle/>
          <a:p>
            <a:pPr marL="569913" indent="-280988"/>
            <a:r>
              <a:rPr lang="en-US" altLang="en-US" sz="2400" dirty="0">
                <a:solidFill>
                  <a:srgbClr val="FFFF00"/>
                </a:solidFill>
              </a:rPr>
              <a:t>References</a:t>
            </a:r>
          </a:p>
          <a:p>
            <a:pPr marL="457200" lvl="1" indent="-223838">
              <a:buClrTx/>
            </a:pPr>
            <a:r>
              <a:rPr lang="en-US" altLang="en-US" sz="1600" dirty="0"/>
              <a:t>follow, ideally, the syntactic-semantic conventions of some representation language,</a:t>
            </a:r>
          </a:p>
          <a:p>
            <a:pPr marL="457200" lvl="1" indent="-223838">
              <a:buClrTx/>
            </a:pPr>
            <a:r>
              <a:rPr lang="en-US" altLang="en-US" sz="1600" dirty="0"/>
              <a:t>are restricted by the expressivity of that language,</a:t>
            </a:r>
          </a:p>
          <a:p>
            <a:pPr marL="457200" lvl="1" indent="-223838">
              <a:buClrTx/>
            </a:pPr>
            <a:r>
              <a:rPr lang="en-US" altLang="en-US" sz="1600" dirty="0"/>
              <a:t>reference collections need to come, for correct interpretation, with documentation outside the representation.</a:t>
            </a:r>
          </a:p>
        </p:txBody>
      </p:sp>
      <p:grpSp>
        <p:nvGrpSpPr>
          <p:cNvPr id="11269" name="Group 28"/>
          <p:cNvGrpSpPr>
            <a:grpSpLocks/>
          </p:cNvGrpSpPr>
          <p:nvPr/>
        </p:nvGrpSpPr>
        <p:grpSpPr bwMode="auto">
          <a:xfrm>
            <a:off x="177800" y="1752600"/>
            <a:ext cx="8742363" cy="1366838"/>
            <a:chOff x="177283" y="2057400"/>
            <a:chExt cx="8742782" cy="1366935"/>
          </a:xfrm>
        </p:grpSpPr>
        <p:pic>
          <p:nvPicPr>
            <p:cNvPr id="11272" name="Picture 29" descr="skew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83" y="2057400"/>
              <a:ext cx="8742782" cy="13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3" name="Picture 4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818" y="2326428"/>
              <a:ext cx="1316631" cy="820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4" name="Line 60"/>
            <p:cNvSpPr>
              <a:spLocks noChangeShapeType="1"/>
            </p:cNvSpPr>
            <p:nvPr/>
          </p:nvSpPr>
          <p:spPr bwMode="auto">
            <a:xfrm flipH="1">
              <a:off x="7051813" y="2438400"/>
              <a:ext cx="448851" cy="13669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6" name="Content Placeholder 24"/>
          <p:cNvSpPr txBox="1">
            <a:spLocks/>
          </p:cNvSpPr>
          <p:nvPr/>
        </p:nvSpPr>
        <p:spPr bwMode="auto">
          <a:xfrm>
            <a:off x="2827338" y="3200400"/>
            <a:ext cx="3051175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>
              <a:spcBef>
                <a:spcPct val="20000"/>
              </a:spcBef>
              <a:defRPr/>
            </a:pPr>
            <a:r>
              <a:rPr lang="en-US" sz="2400" b="0" kern="0" dirty="0">
                <a:solidFill>
                  <a:srgbClr val="FFFF00"/>
                </a:solidFill>
                <a:latin typeface="+mn-lt"/>
              </a:rPr>
              <a:t>Window on reality</a:t>
            </a:r>
          </a:p>
          <a:p>
            <a:pPr marL="401638" lvl="1" indent="-233363" algn="l" eaLnBrk="0" hangingPunct="0">
              <a:spcBef>
                <a:spcPct val="20000"/>
              </a:spcBef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restricted by: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what is physically and technically observable,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what is measured and what we think is measured,</a:t>
            </a:r>
          </a:p>
          <a:p>
            <a:pPr marL="401638" lvl="1" indent="-233363" algn="l" eaLnBrk="0" hangingPunct="0">
              <a:spcBef>
                <a:spcPct val="20000"/>
              </a:spcBef>
              <a:buFont typeface="Times New Roman" pitchFamily="18" charset="0"/>
              <a:buChar char="−"/>
              <a:defRPr/>
            </a:pPr>
            <a:r>
              <a:rPr lang="en-US" sz="1600" b="0" kern="0" dirty="0">
                <a:solidFill>
                  <a:srgbClr val="EBE6FC"/>
                </a:solidFill>
                <a:latin typeface="+mn-lt"/>
              </a:rPr>
              <a:t>fit between established knowledge and ‘laws of nature’.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53B3E-6403-415D-A99F-130916679C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view</a:t>
            </a:r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943" y="2010500"/>
            <a:ext cx="7830752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C0C236-3A51-45BD-AF6D-C356DFFF5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25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060" y="1993857"/>
            <a:ext cx="7814109" cy="46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2A74B8-4118-4D79-BB71-A90C6A97BA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930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82" y="2019159"/>
            <a:ext cx="7839074" cy="461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overlay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9D2E8-FBC6-4DE0-BAF1-C0672F7BCB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39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806A-1CB1-45B9-8B89-B5D767CCD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762000"/>
          </a:xfrm>
        </p:spPr>
        <p:txBody>
          <a:bodyPr/>
          <a:lstStyle/>
          <a:p>
            <a:r>
              <a:rPr lang="en-US" dirty="0"/>
              <a:t>Representation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B8AB4-DC40-4387-AC52-C6A94F964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EC382-7C1A-4352-8C3D-037DC438A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495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128262-ACCA-4CC3-9C43-50E75362F184}"/>
              </a:ext>
            </a:extLst>
          </p:cNvPr>
          <p:cNvSpPr/>
          <p:nvPr/>
        </p:nvSpPr>
        <p:spPr>
          <a:xfrm>
            <a:off x="0" y="6324600"/>
            <a:ext cx="9105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What Is an Ontology? Nicola Guarino, Daniel </a:t>
            </a:r>
            <a:r>
              <a:rPr lang="en-US" sz="1200" dirty="0" err="1">
                <a:solidFill>
                  <a:schemeClr val="bg1"/>
                </a:solidFill>
              </a:rPr>
              <a:t>Oberle</a:t>
            </a:r>
            <a:r>
              <a:rPr lang="en-US" sz="1200" dirty="0">
                <a:solidFill>
                  <a:schemeClr val="bg1"/>
                </a:solidFill>
              </a:rPr>
              <a:t>, and Steffen </a:t>
            </a:r>
            <a:r>
              <a:rPr lang="en-US" sz="1200" dirty="0" err="1">
                <a:solidFill>
                  <a:schemeClr val="bg1"/>
                </a:solidFill>
              </a:rPr>
              <a:t>Staab</a:t>
            </a: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hlinkClick r:id="rId3"/>
              </a:rPr>
              <a:t>http://citeseerx.ist.psu.edu/viewdoc/download?doi=10.1.1.175.2138&amp;rep=rep1&amp;type=pdf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7418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F633-4FF2-4BB2-916B-283FF3BFC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000" dirty="0"/>
              <a:t>‘</a:t>
            </a:r>
            <a:r>
              <a:rPr lang="en-US" sz="3000" i="1" dirty="0"/>
              <a:t>On beyond Gruber: “Ontologies” in today’s bio-medical information systems and the limits of OWL</a:t>
            </a:r>
            <a:r>
              <a:rPr lang="en-US" sz="3000" dirty="0"/>
              <a:t>’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4E103-2A68-4E3A-A90C-1254020F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043545"/>
            <a:ext cx="8686800" cy="4038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The differences in the semantics of OWL, Frames, and ICD are often misunderstood.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Statements can be invariants, generalizations, associations, or comments.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Only invariants can be represented directly in OWL and description logics.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Frames are better suited for generalizations; SKOS for associations.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/>
              <a:t>ICD aggregations can be linked to OWL by queries but not represented directly.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73561-C9D9-4B03-A928-07B33A5B7A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72DFA6-BE7A-4D78-8CDA-A7C130C5F213}"/>
              </a:ext>
            </a:extLst>
          </p:cNvPr>
          <p:cNvSpPr/>
          <p:nvPr/>
        </p:nvSpPr>
        <p:spPr>
          <a:xfrm>
            <a:off x="533400" y="6135406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Rector, A.; Schulz, S.; Rodrigues, J.M.; Chute, C.G.; 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Solbrig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 H. On beyond Gruber: “Ontologies” in today’s biomedical information systems and the limits of OWL. </a:t>
            </a: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</a:rPr>
              <a:t>J. Biomed. Inform. X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2019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i="1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 100002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https://www.sciencedirect.com/science/article/pii/S2590177X19300010#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.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625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E4865-3A62-4BAC-B3B4-DDFDD64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Image’s view on ‘ontology’ </a:t>
            </a:r>
            <a:r>
              <a:rPr lang="en-US" sz="1400" dirty="0"/>
              <a:t>(July 7. 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FAAE6-48CE-42D8-872E-CAA1C3901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0848DB-353B-4879-91FC-D7613C6FA0AB}"/>
              </a:ext>
            </a:extLst>
          </p:cNvPr>
          <p:cNvSpPr/>
          <p:nvPr/>
        </p:nvSpPr>
        <p:spPr bwMode="auto">
          <a:xfrm>
            <a:off x="8001000" y="1963446"/>
            <a:ext cx="838200" cy="38100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FB24F-3D30-4FB1-80DD-7C0A7286C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791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E4A6D-C2ED-4DE4-8975-3073092AFE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200" y="6491969"/>
            <a:ext cx="304800" cy="289832"/>
          </a:xfrm>
          <a:solidFill>
            <a:schemeClr val="tx1"/>
          </a:solidFill>
        </p:spPr>
        <p:txBody>
          <a:bodyPr/>
          <a:lstStyle/>
          <a:p>
            <a:fld id="{01EF93C7-D0AB-41D7-8C62-1F8A9E33AE23}" type="slidenum">
              <a:rPr lang="en-US" smtClean="0"/>
              <a:pPr/>
              <a:t>39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C252ED-BEBA-4ED9-A553-2AABFEB9D99F}"/>
              </a:ext>
            </a:extLst>
          </p:cNvPr>
          <p:cNvGrpSpPr/>
          <p:nvPr/>
        </p:nvGrpSpPr>
        <p:grpSpPr>
          <a:xfrm>
            <a:off x="6249761" y="1830096"/>
            <a:ext cx="2894239" cy="1721495"/>
            <a:chOff x="6249761" y="1813911"/>
            <a:chExt cx="2894239" cy="1721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33D098-64B0-479F-98F9-FA52A934E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49761" y="2209800"/>
              <a:ext cx="2894239" cy="1325606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F84FE5C-A7A6-4050-9236-44B8A3621D27}"/>
                </a:ext>
              </a:extLst>
            </p:cNvPr>
            <p:cNvSpPr/>
            <p:nvPr/>
          </p:nvSpPr>
          <p:spPr bwMode="auto">
            <a:xfrm>
              <a:off x="7882992" y="1813911"/>
              <a:ext cx="838200" cy="381000"/>
            </a:xfrm>
            <a:prstGeom prst="roundRect">
              <a:avLst>
                <a:gd name="adj" fmla="val 5000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891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7809-72E3-4388-AE1A-F4F8B85F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3861-A9A1-4C46-A417-8EA224E5B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47800"/>
            <a:ext cx="9067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Explain the basic distinctions between: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‘</a:t>
            </a:r>
            <a:r>
              <a:rPr lang="en-US" sz="2200" i="1" u="sng" dirty="0"/>
              <a:t>Ontology</a:t>
            </a:r>
            <a:r>
              <a:rPr lang="en-US" sz="2200" dirty="0"/>
              <a:t>’ versus </a:t>
            </a:r>
            <a:r>
              <a:rPr lang="en-US" sz="2200" i="1" u="sng" dirty="0"/>
              <a:t>ontologies</a:t>
            </a:r>
            <a:r>
              <a:rPr lang="en-US" sz="2200" dirty="0"/>
              <a:t> versus ‘ontologies’,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1" u="sng" dirty="0"/>
              <a:t>Concept-based</a:t>
            </a:r>
            <a:r>
              <a:rPr lang="en-US" sz="2200" dirty="0"/>
              <a:t> versus </a:t>
            </a:r>
            <a:r>
              <a:rPr lang="en-US" sz="2200" i="1" u="sng" dirty="0"/>
              <a:t>realism-based</a:t>
            </a:r>
            <a:r>
              <a:rPr lang="en-US" sz="2200" dirty="0"/>
              <a:t> ontologies,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1" u="sng" dirty="0"/>
              <a:t>Portions of reality</a:t>
            </a:r>
            <a:r>
              <a:rPr lang="en-US" sz="2200" dirty="0"/>
              <a:t> versus </a:t>
            </a:r>
            <a:r>
              <a:rPr lang="en-US" sz="2200" i="1" u="sng" dirty="0"/>
              <a:t>representations</a:t>
            </a:r>
            <a:r>
              <a:rPr lang="en-US" sz="2200" u="sng" dirty="0"/>
              <a:t> thereof</a:t>
            </a:r>
            <a:r>
              <a:rPr lang="en-US" sz="2200" dirty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1" u="sng" dirty="0"/>
              <a:t>Particulars</a:t>
            </a:r>
            <a:r>
              <a:rPr lang="en-US" sz="2200" dirty="0"/>
              <a:t> versus </a:t>
            </a:r>
            <a:r>
              <a:rPr lang="en-US" sz="2200" i="1" u="sng" dirty="0"/>
              <a:t>universals</a:t>
            </a:r>
            <a:r>
              <a:rPr lang="en-US" sz="2200" dirty="0"/>
              <a:t> (and </a:t>
            </a:r>
            <a:r>
              <a:rPr lang="en-US" sz="2200" i="1" dirty="0"/>
              <a:t>defined classes</a:t>
            </a:r>
            <a:r>
              <a:rPr lang="en-US" sz="2200" dirty="0"/>
              <a:t>),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1" u="sng" dirty="0"/>
              <a:t>Continuants</a:t>
            </a:r>
            <a:r>
              <a:rPr lang="en-US" sz="2200" dirty="0"/>
              <a:t> versus </a:t>
            </a:r>
            <a:r>
              <a:rPr lang="en-US" sz="2200" i="1" u="sng" dirty="0"/>
              <a:t>occurrents</a:t>
            </a:r>
            <a:r>
              <a:rPr lang="en-US" sz="2200" dirty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i="1" u="sng" dirty="0"/>
              <a:t>Relational entities</a:t>
            </a:r>
            <a:r>
              <a:rPr lang="en-US" sz="2200" dirty="0"/>
              <a:t> versus </a:t>
            </a:r>
            <a:r>
              <a:rPr lang="en-US" sz="2200" i="1" u="sng" dirty="0"/>
              <a:t>formal</a:t>
            </a:r>
            <a:r>
              <a:rPr lang="en-US" sz="2200" u="sng" dirty="0"/>
              <a:t> </a:t>
            </a:r>
            <a:r>
              <a:rPr lang="en-US" sz="2200" i="1" u="sng" dirty="0"/>
              <a:t>relations</a:t>
            </a:r>
            <a:r>
              <a:rPr lang="en-US" sz="2200" i="1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Understand how these distinctions are used in BFO and OGMS.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Identify in existing ontologies fundamental mistakes against these distinctions and the principles behind them.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Long term goals: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Better understand OBI and IAO.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/>
              <a:t>Be able to apply the principles to your own ontology designs.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C9942-4C1F-4411-9473-54D16EC917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0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51813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592EDC-48E2-432B-857A-4D917C103A2F}"/>
              </a:ext>
            </a:extLst>
          </p:cNvPr>
          <p:cNvSpPr/>
          <p:nvPr/>
        </p:nvSpPr>
        <p:spPr bwMode="auto">
          <a:xfrm>
            <a:off x="4829080" y="3581400"/>
            <a:ext cx="1184839" cy="2514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BE7E21-534F-4307-89F4-ADCD25196B42}"/>
              </a:ext>
            </a:extLst>
          </p:cNvPr>
          <p:cNvSpPr/>
          <p:nvPr/>
        </p:nvSpPr>
        <p:spPr bwMode="auto">
          <a:xfrm>
            <a:off x="338128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A7E27-135C-45AD-BA0D-4D5652C0D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631EA-AC5B-4FF7-903E-A337939D4015}"/>
              </a:ext>
            </a:extLst>
          </p:cNvPr>
          <p:cNvSpPr txBox="1"/>
          <p:nvPr/>
        </p:nvSpPr>
        <p:spPr>
          <a:xfrm>
            <a:off x="3161183" y="1082398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50CF5C-C9B6-4623-9D17-92CC0395625B}"/>
              </a:ext>
            </a:extLst>
          </p:cNvPr>
          <p:cNvSpPr txBox="1"/>
          <p:nvPr/>
        </p:nvSpPr>
        <p:spPr>
          <a:xfrm>
            <a:off x="6595421" y="1786811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1415D2-4E07-4501-AD09-8B6541A83DF5}"/>
              </a:ext>
            </a:extLst>
          </p:cNvPr>
          <p:cNvSpPr txBox="1"/>
          <p:nvPr/>
        </p:nvSpPr>
        <p:spPr>
          <a:xfrm>
            <a:off x="2890470" y="2331899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591A4A-A947-4406-B47B-23CF6C65564D}"/>
              </a:ext>
            </a:extLst>
          </p:cNvPr>
          <p:cNvSpPr txBox="1"/>
          <p:nvPr/>
        </p:nvSpPr>
        <p:spPr>
          <a:xfrm>
            <a:off x="3610356" y="2362200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75AD73-508A-455A-AD3F-959C9938729F}"/>
              </a:ext>
            </a:extLst>
          </p:cNvPr>
          <p:cNvSpPr txBox="1"/>
          <p:nvPr/>
        </p:nvSpPr>
        <p:spPr>
          <a:xfrm>
            <a:off x="4945194" y="2224768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3D8332-A403-40E6-B243-9A105901C520}"/>
              </a:ext>
            </a:extLst>
          </p:cNvPr>
          <p:cNvSpPr txBox="1"/>
          <p:nvPr/>
        </p:nvSpPr>
        <p:spPr>
          <a:xfrm>
            <a:off x="3508931" y="3389321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719C47-C037-4AE2-B389-97A39D9EF322}"/>
              </a:ext>
            </a:extLst>
          </p:cNvPr>
          <p:cNvSpPr txBox="1"/>
          <p:nvPr/>
        </p:nvSpPr>
        <p:spPr>
          <a:xfrm>
            <a:off x="2286520" y="4276130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7541B58-F56C-4047-B2CE-E1B0A177118C}"/>
              </a:ext>
            </a:extLst>
          </p:cNvPr>
          <p:cNvSpPr txBox="1"/>
          <p:nvPr/>
        </p:nvSpPr>
        <p:spPr>
          <a:xfrm>
            <a:off x="4807511" y="3492129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10553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graph: tree view on those sets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AD1D2A-55E2-4F04-8806-8980C3D76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9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tree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62EF8-2257-4E5D-B5F1-92037561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81" y="2819400"/>
            <a:ext cx="4607517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FFFF00"/>
                </a:solidFill>
              </a:rPr>
              <a:t>nodes</a:t>
            </a:r>
            <a:r>
              <a:rPr lang="en-US" dirty="0"/>
              <a:t> represent groups (X, Y, …) the members of which have something (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, S</a:t>
            </a:r>
            <a:r>
              <a:rPr lang="en-US" baseline="-25000" dirty="0"/>
              <a:t>y</a:t>
            </a:r>
            <a:r>
              <a:rPr lang="en-US" dirty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1FE115"/>
                </a:solidFill>
              </a:rPr>
              <a:t>edges</a:t>
            </a:r>
            <a:r>
              <a:rPr lang="en-US" dirty="0"/>
              <a:t> represent the </a:t>
            </a:r>
            <a:r>
              <a:rPr lang="en-US" b="1" i="1" dirty="0"/>
              <a:t>same</a:t>
            </a:r>
            <a:r>
              <a:rPr lang="en-US" dirty="0"/>
              <a:t> relation r which expresses some classificatory principle which is such that if X r Y holds, then the members of X have similarities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and S</a:t>
            </a:r>
            <a:r>
              <a:rPr lang="en-US" baseline="-25000" dirty="0"/>
              <a:t>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AD1D2A-55E2-4F04-8806-8980C3D76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48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26216-6919-4A9B-9A6D-2E0F6B40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tree, but not a taxonomic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DE954-510B-4487-9875-D3893FD29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A93610-8645-4A88-B2AA-7E4E28B7B3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6B8C3-EF9C-4ABC-B362-12ADB79F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31" y="1598062"/>
            <a:ext cx="8366003" cy="48939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7617D9-87A8-4DF9-80BA-1B37BF514DB0}"/>
              </a:ext>
            </a:extLst>
          </p:cNvPr>
          <p:cNvSpPr/>
          <p:nvPr/>
        </p:nvSpPr>
        <p:spPr>
          <a:xfrm>
            <a:off x="1805473" y="6500326"/>
            <a:ext cx="731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</a:rPr>
              <a:t>July 12, 2021: </a:t>
            </a:r>
            <a:r>
              <a:rPr lang="en-US" sz="1400" b="0" dirty="0">
                <a:solidFill>
                  <a:schemeClr val="bg1"/>
                </a:solidFill>
                <a:hlinkClick r:id="rId3"/>
              </a:rPr>
              <a:t>https://meshb.nlm.nih.gov/record/ui?ui=D005385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87293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Taxonomic Directed Acyclic Graph (DAG)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462EF8-2257-4E5D-B5F1-920375613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81" y="2819400"/>
            <a:ext cx="4607517" cy="3581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FFFF00"/>
                </a:solidFill>
              </a:rPr>
              <a:t>nodes</a:t>
            </a:r>
            <a:r>
              <a:rPr lang="en-US" dirty="0"/>
              <a:t> represent groups (X, Y, …) the members of which have something (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dirty="0"/>
              <a:t>, S</a:t>
            </a:r>
            <a:r>
              <a:rPr lang="en-US" baseline="-25000" dirty="0"/>
              <a:t>y</a:t>
            </a:r>
            <a:r>
              <a:rPr lang="en-US" dirty="0"/>
              <a:t>) similar in some way.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 </a:t>
            </a:r>
            <a:r>
              <a:rPr lang="en-US" dirty="0">
                <a:solidFill>
                  <a:srgbClr val="1FE115"/>
                </a:solidFill>
              </a:rPr>
              <a:t>edges</a:t>
            </a:r>
            <a:r>
              <a:rPr lang="en-US" dirty="0"/>
              <a:t> represent the </a:t>
            </a:r>
            <a:r>
              <a:rPr lang="en-US" b="1" i="1" dirty="0"/>
              <a:t>same</a:t>
            </a:r>
            <a:r>
              <a:rPr lang="en-US" dirty="0"/>
              <a:t> relation r which expresses some classificatory principle which is such that if X r Y holds, then the members of X have similarities </a:t>
            </a:r>
            <a:r>
              <a:rPr lang="en-US" dirty="0" err="1"/>
              <a:t>S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and S</a:t>
            </a:r>
            <a:r>
              <a:rPr lang="en-US" baseline="-25000" dirty="0"/>
              <a:t>y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  <a:endCxn id="10" idx="2"/>
          </p:cNvCxnSpPr>
          <p:nvPr/>
        </p:nvCxnSpPr>
        <p:spPr bwMode="auto">
          <a:xfrm flipV="1">
            <a:off x="4039115" y="4433027"/>
            <a:ext cx="0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D769D24-E84E-4AE7-97BE-10E4F4196012}"/>
              </a:ext>
            </a:extLst>
          </p:cNvPr>
          <p:cNvSpPr txBox="1"/>
          <p:nvPr/>
        </p:nvSpPr>
        <p:spPr>
          <a:xfrm>
            <a:off x="7193715" y="22098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AD1D2A-55E2-4F04-8806-8980C3D76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44</a:t>
            </a:fld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4DA0181-FD67-4DA8-A479-E2358A004339}"/>
              </a:ext>
            </a:extLst>
          </p:cNvPr>
          <p:cNvCxnSpPr>
            <a:cxnSpLocks/>
            <a:stCxn id="13" idx="0"/>
            <a:endCxn id="10" idx="2"/>
          </p:cNvCxnSpPr>
          <p:nvPr/>
        </p:nvCxnSpPr>
        <p:spPr bwMode="auto">
          <a:xfrm flipV="1">
            <a:off x="2449621" y="4433027"/>
            <a:ext cx="158949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14513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A035-14A3-41A4-B2C0-283228E6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Eliminating ‘multiple inheritance’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OntoClean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89D50-AECE-4B78-BEC9-35B992EE9B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C9B99-19FA-42EE-82B8-B431BD1F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2057401"/>
            <a:ext cx="5972175" cy="3581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62220-02F8-4F98-9C74-53B57B8D707C}"/>
              </a:ext>
            </a:extLst>
          </p:cNvPr>
          <p:cNvSpPr/>
          <p:nvPr/>
        </p:nvSpPr>
        <p:spPr>
          <a:xfrm>
            <a:off x="381000" y="5715000"/>
            <a:ext cx="8534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+mj-lt"/>
              </a:rPr>
              <a:t>Guarino, Nicola, and Chris Welty. 2000. A Formal Ontology of Properties. In, </a:t>
            </a:r>
            <a:r>
              <a:rPr lang="en-US" sz="1200" b="0" dirty="0" err="1">
                <a:solidFill>
                  <a:schemeClr val="bg1"/>
                </a:solidFill>
                <a:latin typeface="+mj-lt"/>
              </a:rPr>
              <a:t>Dieng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, R., and Corby, O., eds, </a:t>
            </a:r>
            <a:r>
              <a:rPr lang="en-US" sz="1200" b="0" i="1" dirty="0">
                <a:solidFill>
                  <a:schemeClr val="bg1"/>
                </a:solidFill>
                <a:latin typeface="+mj-lt"/>
              </a:rPr>
              <a:t>Proceedings of EKAW-2000: The 12th International Conference on Knowledge Engineering and Knowledge Management.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 </a:t>
            </a:r>
            <a:r>
              <a:rPr lang="en-US" sz="1200" b="0" dirty="0" err="1">
                <a:solidFill>
                  <a:schemeClr val="bg1"/>
                </a:solidFill>
                <a:latin typeface="+mj-lt"/>
              </a:rPr>
              <a:t>Berlin:Springer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 LNCS Vol. 1937/2000. Pp. 97–112. October, 2000.</a:t>
            </a:r>
          </a:p>
          <a:p>
            <a:r>
              <a:rPr lang="en-US" sz="1200" b="0" dirty="0">
                <a:solidFill>
                  <a:schemeClr val="bg1"/>
                </a:solidFill>
                <a:latin typeface="+mj-lt"/>
                <a:hlinkClick r:id="rId3"/>
              </a:rPr>
              <a:t>http://citeseer.ist.psu.edu/viewdoc/download;jsessionid=F44932DA1E2DB5DAB49EC0D773370943?doi=10.1.1.28.7392&amp;rep=rep1&amp;type=pdf</a:t>
            </a:r>
            <a:r>
              <a:rPr lang="en-US" sz="1200" b="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3129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view on a DAG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60139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41080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28258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4431168" y="4813163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18937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35693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52382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5F91D45-72B9-4278-BEF8-D0D3D2EB49F3}"/>
              </a:ext>
            </a:extLst>
          </p:cNvPr>
          <p:cNvSpPr/>
          <p:nvPr/>
        </p:nvSpPr>
        <p:spPr bwMode="auto">
          <a:xfrm>
            <a:off x="990600" y="1447800"/>
            <a:ext cx="6400800" cy="5181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97C2921-0718-493E-84D4-D3B845EA8E5F}"/>
              </a:ext>
            </a:extLst>
          </p:cNvPr>
          <p:cNvSpPr/>
          <p:nvPr/>
        </p:nvSpPr>
        <p:spPr bwMode="auto">
          <a:xfrm>
            <a:off x="1295400" y="2362200"/>
            <a:ext cx="5257800" cy="4129768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4592EDC-48E2-432B-857A-4D917C103A2F}"/>
              </a:ext>
            </a:extLst>
          </p:cNvPr>
          <p:cNvSpPr/>
          <p:nvPr/>
        </p:nvSpPr>
        <p:spPr bwMode="auto">
          <a:xfrm>
            <a:off x="3171920" y="4699878"/>
            <a:ext cx="2841999" cy="1396121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B6379CD-69B6-43E6-8BEE-86903267B1CE}"/>
              </a:ext>
            </a:extLst>
          </p:cNvPr>
          <p:cNvSpPr/>
          <p:nvPr/>
        </p:nvSpPr>
        <p:spPr bwMode="auto">
          <a:xfrm>
            <a:off x="1524000" y="3581400"/>
            <a:ext cx="2765799" cy="26670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F9E5FE-3430-4356-A3C8-3C9B8F5384E3}"/>
              </a:ext>
            </a:extLst>
          </p:cNvPr>
          <p:cNvSpPr/>
          <p:nvPr/>
        </p:nvSpPr>
        <p:spPr bwMode="auto">
          <a:xfrm>
            <a:off x="4981481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CBE7E21-534F-4307-89F4-ADCD25196B42}"/>
              </a:ext>
            </a:extLst>
          </p:cNvPr>
          <p:cNvSpPr/>
          <p:nvPr/>
        </p:nvSpPr>
        <p:spPr bwMode="auto">
          <a:xfrm>
            <a:off x="338128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873CDC-A46C-44EA-A040-5D3D33E736A4}"/>
              </a:ext>
            </a:extLst>
          </p:cNvPr>
          <p:cNvSpPr/>
          <p:nvPr/>
        </p:nvSpPr>
        <p:spPr bwMode="auto">
          <a:xfrm>
            <a:off x="1752600" y="4953000"/>
            <a:ext cx="809720" cy="990600"/>
          </a:xfrm>
          <a:prstGeom prst="round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4A7E27-135C-45AD-BA0D-4D5652C0D9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C48CE7-5B6F-411A-BF5F-CBB151CEE808}"/>
              </a:ext>
            </a:extLst>
          </p:cNvPr>
          <p:cNvSpPr txBox="1"/>
          <p:nvPr/>
        </p:nvSpPr>
        <p:spPr>
          <a:xfrm>
            <a:off x="3161183" y="1082398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3A9461-4B56-4071-88B6-9B0936B8F90B}"/>
              </a:ext>
            </a:extLst>
          </p:cNvPr>
          <p:cNvSpPr txBox="1"/>
          <p:nvPr/>
        </p:nvSpPr>
        <p:spPr>
          <a:xfrm>
            <a:off x="6595421" y="1786811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52B21A-8EBB-4623-AEAD-1C61DF0CBE1F}"/>
              </a:ext>
            </a:extLst>
          </p:cNvPr>
          <p:cNvSpPr txBox="1"/>
          <p:nvPr/>
        </p:nvSpPr>
        <p:spPr>
          <a:xfrm>
            <a:off x="2890470" y="2331899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3A1432-397B-4ED9-BAA4-D719A8510324}"/>
              </a:ext>
            </a:extLst>
          </p:cNvPr>
          <p:cNvSpPr txBox="1"/>
          <p:nvPr/>
        </p:nvSpPr>
        <p:spPr>
          <a:xfrm>
            <a:off x="3610356" y="2362200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049834-2ACA-4B48-82E3-C967D59E2DA4}"/>
              </a:ext>
            </a:extLst>
          </p:cNvPr>
          <p:cNvSpPr txBox="1"/>
          <p:nvPr/>
        </p:nvSpPr>
        <p:spPr>
          <a:xfrm>
            <a:off x="4945194" y="2224768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FA66D8-9840-4F40-84F6-4A48CE8A7152}"/>
              </a:ext>
            </a:extLst>
          </p:cNvPr>
          <p:cNvSpPr txBox="1"/>
          <p:nvPr/>
        </p:nvSpPr>
        <p:spPr>
          <a:xfrm>
            <a:off x="3508931" y="3389321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C3C42-28C2-4571-BCA3-525073F3DA35}"/>
              </a:ext>
            </a:extLst>
          </p:cNvPr>
          <p:cNvSpPr txBox="1"/>
          <p:nvPr/>
        </p:nvSpPr>
        <p:spPr>
          <a:xfrm>
            <a:off x="2286520" y="4276130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FCA896-DA75-4467-8AB2-CEB25D4D0EFC}"/>
              </a:ext>
            </a:extLst>
          </p:cNvPr>
          <p:cNvSpPr txBox="1"/>
          <p:nvPr/>
        </p:nvSpPr>
        <p:spPr>
          <a:xfrm>
            <a:off x="4807511" y="3492129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B034CC-834A-44E2-BB8C-580FA1A25A26}"/>
              </a:ext>
            </a:extLst>
          </p:cNvPr>
          <p:cNvSpPr txBox="1"/>
          <p:nvPr/>
        </p:nvSpPr>
        <p:spPr>
          <a:xfrm>
            <a:off x="3355410" y="4156426"/>
            <a:ext cx="441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6641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2FED-1C64-41ED-9B08-2FF9B50A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400" dirty="0"/>
              <a:t>Taxonomic tree with </a:t>
            </a:r>
            <a:r>
              <a:rPr lang="en-US" sz="3400" dirty="0">
                <a:solidFill>
                  <a:srgbClr val="1FE115"/>
                </a:solidFill>
              </a:rPr>
              <a:t>non-taxonomic relations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B2A1DB-4D91-4C17-93AD-3991D4114D22}"/>
              </a:ext>
            </a:extLst>
          </p:cNvPr>
          <p:cNvSpPr txBox="1"/>
          <p:nvPr/>
        </p:nvSpPr>
        <p:spPr>
          <a:xfrm>
            <a:off x="4642320" y="1557307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E6283-BC8A-4EF9-AEA2-FDE4D4E59749}"/>
              </a:ext>
            </a:extLst>
          </p:cNvPr>
          <p:cNvSpPr txBox="1"/>
          <p:nvPr/>
        </p:nvSpPr>
        <p:spPr>
          <a:xfrm>
            <a:off x="2736438" y="2667000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E26A9-A6C5-425E-AAA4-54F0557FC3E2}"/>
              </a:ext>
            </a:extLst>
          </p:cNvPr>
          <p:cNvSpPr txBox="1"/>
          <p:nvPr/>
        </p:nvSpPr>
        <p:spPr>
          <a:xfrm>
            <a:off x="6730781" y="2628341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4C644-45DA-4C2C-A7DA-C2FB1486EB52}"/>
              </a:ext>
            </a:extLst>
          </p:cNvPr>
          <p:cNvSpPr txBox="1"/>
          <p:nvPr/>
        </p:nvSpPr>
        <p:spPr>
          <a:xfrm>
            <a:off x="1454201" y="3848252"/>
            <a:ext cx="481222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6ABBB7-2437-41A7-93C4-BC4070DEDBAC}"/>
              </a:ext>
            </a:extLst>
          </p:cNvPr>
          <p:cNvSpPr txBox="1"/>
          <p:nvPr/>
        </p:nvSpPr>
        <p:spPr>
          <a:xfrm>
            <a:off x="3809725" y="3848252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0D1B1D-3767-48DA-96C0-2CFCB5BAA408}"/>
              </a:ext>
            </a:extLst>
          </p:cNvPr>
          <p:cNvSpPr txBox="1"/>
          <p:nvPr/>
        </p:nvSpPr>
        <p:spPr>
          <a:xfrm>
            <a:off x="6754025" y="3848252"/>
            <a:ext cx="43473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3D00B6-8AC5-40D8-8F3F-FAF7C6DE7D95}"/>
              </a:ext>
            </a:extLst>
          </p:cNvPr>
          <p:cNvSpPr txBox="1"/>
          <p:nvPr/>
        </p:nvSpPr>
        <p:spPr>
          <a:xfrm>
            <a:off x="52217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396E4-F046-4DCD-A62C-6EE05EC19D93}"/>
              </a:ext>
            </a:extLst>
          </p:cNvPr>
          <p:cNvSpPr txBox="1"/>
          <p:nvPr/>
        </p:nvSpPr>
        <p:spPr>
          <a:xfrm>
            <a:off x="2197789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12951D-6D36-4B27-8A8A-B82F9525A7E3}"/>
              </a:ext>
            </a:extLst>
          </p:cNvPr>
          <p:cNvSpPr txBox="1"/>
          <p:nvPr/>
        </p:nvSpPr>
        <p:spPr>
          <a:xfrm>
            <a:off x="3866632" y="5178993"/>
            <a:ext cx="344966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22906D-10F4-40E5-A590-6D57F163E3AE}"/>
              </a:ext>
            </a:extLst>
          </p:cNvPr>
          <p:cNvSpPr txBox="1"/>
          <p:nvPr/>
        </p:nvSpPr>
        <p:spPr>
          <a:xfrm>
            <a:off x="5123542" y="5178993"/>
            <a:ext cx="38985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7D3AA-312B-4138-906F-1B498DC4F64D}"/>
              </a:ext>
            </a:extLst>
          </p:cNvPr>
          <p:cNvSpPr txBox="1"/>
          <p:nvPr/>
        </p:nvSpPr>
        <p:spPr>
          <a:xfrm>
            <a:off x="6719560" y="5178993"/>
            <a:ext cx="503664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30861D-3110-42EE-84E1-161A76721CDC}"/>
              </a:ext>
            </a:extLst>
          </p:cNvPr>
          <p:cNvSpPr txBox="1"/>
          <p:nvPr/>
        </p:nvSpPr>
        <p:spPr>
          <a:xfrm>
            <a:off x="8199686" y="5178993"/>
            <a:ext cx="458780" cy="58477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CE850-F1EA-4276-BCFE-D72CD560B2E6}"/>
              </a:ext>
            </a:extLst>
          </p:cNvPr>
          <p:cNvCxnSpPr>
            <a:cxnSpLocks/>
            <a:stCxn id="7" idx="0"/>
            <a:endCxn id="6" idx="2"/>
          </p:cNvCxnSpPr>
          <p:nvPr/>
        </p:nvCxnSpPr>
        <p:spPr bwMode="auto">
          <a:xfrm flipV="1">
            <a:off x="2965828" y="2142082"/>
            <a:ext cx="1917103" cy="5249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0B1161-D0AD-468F-8D6B-A0CFBB86E61B}"/>
              </a:ext>
            </a:extLst>
          </p:cNvPr>
          <p:cNvCxnSpPr>
            <a:cxnSpLocks/>
            <a:stCxn id="8" idx="0"/>
            <a:endCxn id="6" idx="2"/>
          </p:cNvCxnSpPr>
          <p:nvPr/>
        </p:nvCxnSpPr>
        <p:spPr bwMode="auto">
          <a:xfrm flipH="1" flipV="1">
            <a:off x="4882931" y="2142082"/>
            <a:ext cx="2088461" cy="4862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16372D-882F-49C6-B89B-F962F1F99507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 bwMode="auto">
          <a:xfrm flipV="1">
            <a:off x="1694812" y="3251775"/>
            <a:ext cx="1271016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67A02-7577-4FBD-BA19-B8F9DF2618B0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 bwMode="auto">
          <a:xfrm flipH="1" flipV="1">
            <a:off x="2965828" y="3251775"/>
            <a:ext cx="1073287" cy="59647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B074F62-E822-4538-BFB0-14EE17ADA61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3213116"/>
            <a:ext cx="0" cy="58477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BC005B-526A-4038-ABA8-13D9E1CCF60B}"/>
              </a:ext>
            </a:extLst>
          </p:cNvPr>
          <p:cNvCxnSpPr>
            <a:cxnSpLocks/>
            <a:stCxn id="12" idx="0"/>
            <a:endCxn id="9" idx="2"/>
          </p:cNvCxnSpPr>
          <p:nvPr/>
        </p:nvCxnSpPr>
        <p:spPr bwMode="auto">
          <a:xfrm flipV="1">
            <a:off x="774011" y="4433027"/>
            <a:ext cx="920801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65E7F58-CFC2-4174-83EF-96C518ACF7A4}"/>
              </a:ext>
            </a:extLst>
          </p:cNvPr>
          <p:cNvCxnSpPr>
            <a:cxnSpLocks/>
            <a:stCxn id="13" idx="0"/>
            <a:endCxn id="9" idx="2"/>
          </p:cNvCxnSpPr>
          <p:nvPr/>
        </p:nvCxnSpPr>
        <p:spPr bwMode="auto">
          <a:xfrm flipH="1" flipV="1">
            <a:off x="1694812" y="4433027"/>
            <a:ext cx="754809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2C07256-BA99-4807-9DC6-5DAF328E99F2}"/>
              </a:ext>
            </a:extLst>
          </p:cNvPr>
          <p:cNvCxnSpPr>
            <a:cxnSpLocks/>
          </p:cNvCxnSpPr>
          <p:nvPr/>
        </p:nvCxnSpPr>
        <p:spPr bwMode="auto">
          <a:xfrm flipV="1">
            <a:off x="4039115" y="4483388"/>
            <a:ext cx="0" cy="6956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89A029F-5F56-4DEB-A3B4-5DBAB0FF1ADD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 bwMode="auto">
          <a:xfrm flipV="1">
            <a:off x="5318467" y="4433027"/>
            <a:ext cx="1652925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EE42074-6E63-478A-8C75-EF31A35939CD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1392" y="4382666"/>
            <a:ext cx="0" cy="7963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C2571EC-32D4-45B4-91FF-6786E16D6D8D}"/>
              </a:ext>
            </a:extLst>
          </p:cNvPr>
          <p:cNvCxnSpPr>
            <a:cxnSpLocks/>
            <a:stCxn id="17" idx="0"/>
            <a:endCxn id="11" idx="2"/>
          </p:cNvCxnSpPr>
          <p:nvPr/>
        </p:nvCxnSpPr>
        <p:spPr bwMode="auto">
          <a:xfrm flipH="1" flipV="1">
            <a:off x="6971392" y="4433027"/>
            <a:ext cx="1457684" cy="7459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195E6B0-77D4-4DB1-88D5-BB8FC0CF9D3B}"/>
              </a:ext>
            </a:extLst>
          </p:cNvPr>
          <p:cNvCxnSpPr>
            <a:cxnSpLocks/>
          </p:cNvCxnSpPr>
          <p:nvPr/>
        </p:nvCxnSpPr>
        <p:spPr bwMode="auto">
          <a:xfrm>
            <a:off x="4268505" y="4140639"/>
            <a:ext cx="24855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dashDot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A27ACA-1FB4-4469-8E10-4CEBAA819143}"/>
              </a:ext>
            </a:extLst>
          </p:cNvPr>
          <p:cNvCxnSpPr>
            <a:cxnSpLocks/>
          </p:cNvCxnSpPr>
          <p:nvPr/>
        </p:nvCxnSpPr>
        <p:spPr bwMode="auto">
          <a:xfrm>
            <a:off x="2701453" y="5471380"/>
            <a:ext cx="1165179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E79C48-173A-46C4-B61B-4EFF104FB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804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766BB-F3D0-4A4A-B91D-C9FA8BA98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 ‘set’-perspective so important?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41FB6-16A0-4743-8C87-8E3916B68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2133600"/>
            <a:ext cx="9067800" cy="4495800"/>
          </a:xfrm>
        </p:spPr>
        <p:txBody>
          <a:bodyPr/>
          <a:lstStyle/>
          <a:p>
            <a:r>
              <a:rPr lang="en-US" u="sng" dirty="0"/>
              <a:t>3.2.1 </a:t>
            </a:r>
            <a:r>
              <a:rPr lang="en-US" u="sng" dirty="0" err="1"/>
              <a:t>rdfs:subClassOf</a:t>
            </a:r>
            <a:endParaRPr lang="en-US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AXIOM SCHEMA: </a:t>
            </a:r>
            <a:r>
              <a:rPr lang="en-US" sz="2000" dirty="0"/>
              <a:t>class description </a:t>
            </a:r>
            <a:r>
              <a:rPr lang="en-US" sz="2000" dirty="0" err="1"/>
              <a:t>rdfs:subClassOf</a:t>
            </a:r>
            <a:r>
              <a:rPr lang="en-US" sz="2000" dirty="0"/>
              <a:t> class description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rdfs:subClassOf</a:t>
            </a:r>
            <a:r>
              <a:rPr lang="en-US" dirty="0"/>
              <a:t> construct is defined as part of RDF Schema. Its meaning in OWL is exactly the same: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if the class description C1 is defined as a subclass of class description C2,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00"/>
                </a:solidFill>
              </a:rPr>
              <a:t>then </a:t>
            </a:r>
            <a:r>
              <a:rPr lang="en-US" sz="2200" u="sng" dirty="0">
                <a:solidFill>
                  <a:srgbClr val="FFFF00"/>
                </a:solidFill>
              </a:rPr>
              <a:t>the set of individuals in the class extension of C1 </a:t>
            </a:r>
            <a:r>
              <a:rPr lang="en-US" sz="2200" dirty="0">
                <a:solidFill>
                  <a:srgbClr val="FFFF00"/>
                </a:solidFill>
              </a:rPr>
              <a:t>should be a </a:t>
            </a:r>
            <a:r>
              <a:rPr lang="en-US" sz="2200" u="sng" dirty="0">
                <a:solidFill>
                  <a:srgbClr val="FFFF00"/>
                </a:solidFill>
              </a:rPr>
              <a:t>subset of the set of individuals in the class extension of C2</a:t>
            </a:r>
            <a:r>
              <a:rPr lang="en-US" sz="22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An example: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&lt;</a:t>
            </a:r>
            <a:r>
              <a:rPr lang="en-US" dirty="0" err="1"/>
              <a:t>owl:Class</a:t>
            </a:r>
            <a:r>
              <a:rPr lang="en-US" dirty="0"/>
              <a:t> </a:t>
            </a:r>
            <a:r>
              <a:rPr lang="en-US" dirty="0" err="1"/>
              <a:t>rdf:ID</a:t>
            </a:r>
            <a:r>
              <a:rPr lang="en-US" dirty="0"/>
              <a:t>="Opera"&gt;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&lt;</a:t>
            </a:r>
            <a:r>
              <a:rPr lang="en-US" dirty="0" err="1"/>
              <a:t>rdfs:subClassOf</a:t>
            </a:r>
            <a:r>
              <a:rPr lang="en-US" dirty="0"/>
              <a:t> </a:t>
            </a:r>
            <a:r>
              <a:rPr lang="en-US" dirty="0" err="1"/>
              <a:t>rdf:resource</a:t>
            </a:r>
            <a:r>
              <a:rPr lang="en-US" dirty="0"/>
              <a:t>="#</a:t>
            </a:r>
            <a:r>
              <a:rPr lang="en-US" dirty="0" err="1"/>
              <a:t>MusicalWork</a:t>
            </a:r>
            <a:r>
              <a:rPr lang="en-US" dirty="0"/>
              <a:t>" /&gt;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&lt;/</a:t>
            </a:r>
            <a:r>
              <a:rPr lang="en-US" dirty="0" err="1"/>
              <a:t>owl:Class</a:t>
            </a:r>
            <a:r>
              <a:rPr lang="en-US" dirty="0"/>
              <a:t>&gt;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161BB-813B-4F01-A5A6-13A300EE89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3E301-9A06-4FC6-8E14-EE089A10AF8D}"/>
              </a:ext>
            </a:extLst>
          </p:cNvPr>
          <p:cNvSpPr/>
          <p:nvPr/>
        </p:nvSpPr>
        <p:spPr>
          <a:xfrm>
            <a:off x="4489580" y="643546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hlinkClick r:id="rId2"/>
              </a:rPr>
              <a:t>https://www.w3.org/TR/owl-ref/#subClassOf-def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1607AF9-07AA-4D1A-95C9-3569DD72BB50}"/>
              </a:ext>
            </a:extLst>
          </p:cNvPr>
          <p:cNvSpPr txBox="1">
            <a:spLocks/>
          </p:cNvSpPr>
          <p:nvPr/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r>
              <a:rPr lang="en-US" kern="0" dirty="0"/>
              <a:t> </a:t>
            </a:r>
          </a:p>
          <a:p>
            <a:r>
              <a:rPr lang="en-US" kern="0" dirty="0">
                <a:sym typeface="Wingdings" panose="05000000000000000000" pitchFamily="2" charset="2"/>
              </a:rPr>
              <a:t> </a:t>
            </a:r>
            <a:r>
              <a:rPr lang="en-US" kern="0" dirty="0" err="1"/>
              <a:t>subClassOf</a:t>
            </a:r>
            <a:r>
              <a:rPr lang="en-US" kern="0" dirty="0"/>
              <a:t> in OWL </a:t>
            </a:r>
            <a:r>
              <a:rPr lang="en-US" kern="0" dirty="0">
                <a:sym typeface="Wingdings" panose="05000000000000000000" pitchFamily="2" charset="2"/>
              </a:rPr>
              <a:t>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36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AAE7-CAD3-4CAF-A3E5-6888CA66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A1226-46BE-48B2-B41E-493D8DC39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9D9A9F-BB02-4C97-9143-A32DF2BF1ABA}"/>
              </a:ext>
            </a:extLst>
          </p:cNvPr>
          <p:cNvGrpSpPr/>
          <p:nvPr/>
        </p:nvGrpSpPr>
        <p:grpSpPr>
          <a:xfrm>
            <a:off x="0" y="-9331"/>
            <a:ext cx="9144000" cy="6863637"/>
            <a:chOff x="0" y="-9331"/>
            <a:chExt cx="9144000" cy="686363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4B68B6-A100-404C-AE8B-87D0A120918A}"/>
                </a:ext>
              </a:extLst>
            </p:cNvPr>
            <p:cNvSpPr/>
            <p:nvPr/>
          </p:nvSpPr>
          <p:spPr bwMode="auto">
            <a:xfrm>
              <a:off x="0" y="6473306"/>
              <a:ext cx="9144000" cy="381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EB22C7-E575-4C41-BC71-88A89353C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9331"/>
              <a:ext cx="9144000" cy="650129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97A23E-4814-40D4-A574-56918E744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2848" y="5569977"/>
              <a:ext cx="5481152" cy="11620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B5978B-86DC-48D3-9625-70DDD1B54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6669" y="2057400"/>
              <a:ext cx="5627331" cy="3879225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B8836-A41D-4EC1-BBA6-06DC1BC8B2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>
                <a:solidFill>
                  <a:schemeClr val="tx1"/>
                </a:solidFill>
              </a:rPr>
              <a:pPr/>
              <a:t>49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3D27EE-51EC-47AF-AB42-E9B5B4383E8A}"/>
              </a:ext>
            </a:extLst>
          </p:cNvPr>
          <p:cNvSpPr/>
          <p:nvPr/>
        </p:nvSpPr>
        <p:spPr>
          <a:xfrm>
            <a:off x="6248400" y="6023309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hlinkClick r:id="rId5"/>
              </a:rPr>
              <a:t>https://bioportal.bioontology.org/ontologies/MESH?p=classes&amp;conceptid=http%3A%2F%2Fpurl.bioontology.org%2Fontology%2FMESH%2FD005385</a:t>
            </a:r>
            <a:r>
              <a:rPr lang="en-US" sz="1200" b="0" dirty="0"/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F0F0A1C-C890-4F78-AC6B-C0C28B2DE78C}"/>
              </a:ext>
            </a:extLst>
          </p:cNvPr>
          <p:cNvSpPr/>
          <p:nvPr/>
        </p:nvSpPr>
        <p:spPr bwMode="auto">
          <a:xfrm>
            <a:off x="3516669" y="6248400"/>
            <a:ext cx="2274531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CDEEE0-BC60-410F-BA17-9DDD491F0F9C}"/>
              </a:ext>
            </a:extLst>
          </p:cNvPr>
          <p:cNvSpPr txBox="1"/>
          <p:nvPr/>
        </p:nvSpPr>
        <p:spPr>
          <a:xfrm>
            <a:off x="1838371" y="5950535"/>
            <a:ext cx="180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Wrong!!!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474A92-B66C-4CC1-9AFE-84E8BA423CAF}"/>
              </a:ext>
            </a:extLst>
          </p:cNvPr>
          <p:cNvGrpSpPr/>
          <p:nvPr/>
        </p:nvGrpSpPr>
        <p:grpSpPr>
          <a:xfrm>
            <a:off x="3048000" y="1143000"/>
            <a:ext cx="5735178" cy="3354938"/>
            <a:chOff x="3048000" y="1143000"/>
            <a:chExt cx="5735178" cy="33549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FF54D5-D9B5-490D-9A3E-D5FE9F70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48000" y="1143000"/>
              <a:ext cx="5735178" cy="3354938"/>
            </a:xfrm>
            <a:prstGeom prst="rect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4B7592-66C8-47FF-B58B-1EE11DF4016B}"/>
                </a:ext>
              </a:extLst>
            </p:cNvPr>
            <p:cNvCxnSpPr/>
            <p:nvPr/>
          </p:nvCxnSpPr>
          <p:spPr bwMode="auto">
            <a:xfrm>
              <a:off x="5410200" y="2667000"/>
              <a:ext cx="2362200" cy="76200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27212-4CD9-4B42-8305-CFFFF084AF50}"/>
                </a:ext>
              </a:extLst>
            </p:cNvPr>
            <p:cNvSpPr txBox="1"/>
            <p:nvPr/>
          </p:nvSpPr>
          <p:spPr>
            <a:xfrm>
              <a:off x="6137247" y="2514600"/>
              <a:ext cx="17494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0" dirty="0">
                  <a:solidFill>
                    <a:srgbClr val="FF6600"/>
                  </a:solidFill>
                </a:rPr>
                <a:t>broader-than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872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510F4-15E6-46EC-B399-D4470B32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Recitation on July 28,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A040B-1FE2-4537-8BD3-D51A11DD5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Non-exclusive options: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Discuss specific road blocks in your ontology work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Send me not later than July 25 your issues in PowerPoint (one issue per slide) to </a:t>
            </a:r>
            <a:r>
              <a:rPr lang="en-US" b="1" i="1" dirty="0"/>
              <a:t>wceusters@gmail.com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Have a quiz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Lab exercise on issues with existing ontologies: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 err="1"/>
              <a:t>Snomed</a:t>
            </a:r>
            <a:r>
              <a:rPr lang="en-US" dirty="0"/>
              <a:t> CT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99.3% of </a:t>
            </a:r>
            <a:r>
              <a:rPr lang="en-US" dirty="0" err="1"/>
              <a:t>BioPortal</a:t>
            </a:r>
            <a:r>
              <a:rPr lang="en-US" dirty="0"/>
              <a:t> ontologies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Lab exercise on ontology design from scientific paper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0A104-12A5-4A22-A314-040104E83C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17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5916-D5C6-4B33-BBEB-B2F0F4E04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‘Finger’ in SNOMED 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C61A3-E81D-4152-8898-03AA49A9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E695A-63AE-4047-8B50-A245DA9CA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7D6FEB-70E6-4577-A012-C0DFB7C17C8A}"/>
              </a:ext>
            </a:extLst>
          </p:cNvPr>
          <p:cNvSpPr/>
          <p:nvPr/>
        </p:nvSpPr>
        <p:spPr>
          <a:xfrm>
            <a:off x="4267200" y="63954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hlinkClick r:id="rId3"/>
              </a:rPr>
              <a:t>https://browser.ihtsdotools.org/?perspective=full&amp;conceptId1=7569003&amp;edition=MAIN/2021-01-31&amp;release=&amp;languages=en</a:t>
            </a:r>
            <a:r>
              <a:rPr lang="en-US" sz="1200" b="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ED5D2-7BC4-4CAF-890C-EB8B8D8933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>
                <a:solidFill>
                  <a:schemeClr val="tx1"/>
                </a:solidFill>
              </a:rPr>
              <a:pPr/>
              <a:t>50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609FA5-1342-4ADC-A188-6896BF8A268B}"/>
              </a:ext>
            </a:extLst>
          </p:cNvPr>
          <p:cNvSpPr txBox="1"/>
          <p:nvPr/>
        </p:nvSpPr>
        <p:spPr>
          <a:xfrm>
            <a:off x="1447800" y="145868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511360-4F90-4D2E-BACA-51541D12AC4A}"/>
              </a:ext>
            </a:extLst>
          </p:cNvPr>
          <p:cNvSpPr/>
          <p:nvPr/>
        </p:nvSpPr>
        <p:spPr>
          <a:xfrm>
            <a:off x="4590661" y="44196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 err="1">
                <a:solidFill>
                  <a:srgbClr val="FF0000"/>
                </a:solidFill>
                <a:latin typeface="BlinkMacSystemFont"/>
              </a:rPr>
              <a:t>Snomed</a:t>
            </a:r>
            <a:r>
              <a:rPr lang="en-US" sz="1400" b="0" dirty="0">
                <a:solidFill>
                  <a:srgbClr val="FF0000"/>
                </a:solidFill>
                <a:latin typeface="BlinkMacSystemFont"/>
              </a:rPr>
              <a:t> approach based on: </a:t>
            </a:r>
          </a:p>
          <a:p>
            <a:pPr algn="r"/>
            <a:r>
              <a:rPr lang="en-US" sz="1400" b="0" dirty="0">
                <a:solidFill>
                  <a:srgbClr val="FF0000"/>
                </a:solidFill>
                <a:latin typeface="BlinkMacSystemFont"/>
              </a:rPr>
              <a:t>Schulz S, </a:t>
            </a:r>
            <a:r>
              <a:rPr lang="en-US" sz="1400" b="0" dirty="0" err="1">
                <a:solidFill>
                  <a:srgbClr val="FF0000"/>
                </a:solidFill>
                <a:latin typeface="BlinkMacSystemFont"/>
              </a:rPr>
              <a:t>Romacker</a:t>
            </a:r>
            <a:r>
              <a:rPr lang="en-US" sz="1400" b="0" dirty="0">
                <a:solidFill>
                  <a:srgbClr val="FF0000"/>
                </a:solidFill>
                <a:latin typeface="BlinkMacSystemFont"/>
              </a:rPr>
              <a:t> M, Hahn U. Part-whole reasoning in medical ontologies revisited--introducing SEP triplets into classification-based description logics. Proc AMIA </a:t>
            </a:r>
            <a:r>
              <a:rPr lang="en-US" sz="1400" b="0" dirty="0" err="1">
                <a:solidFill>
                  <a:srgbClr val="FF0000"/>
                </a:solidFill>
                <a:latin typeface="BlinkMacSystemFont"/>
              </a:rPr>
              <a:t>Symp</a:t>
            </a:r>
            <a:r>
              <a:rPr lang="en-US" sz="1400" b="0" dirty="0">
                <a:solidFill>
                  <a:srgbClr val="FF0000"/>
                </a:solidFill>
                <a:latin typeface="BlinkMacSystemFont"/>
              </a:rPr>
              <a:t>. 1998:830-4. PMID: 9929335; PMCID: PMC2232338.</a:t>
            </a:r>
          </a:p>
          <a:p>
            <a:pPr algn="r"/>
            <a:r>
              <a:rPr lang="en-US" sz="1400" dirty="0">
                <a:solidFill>
                  <a:srgbClr val="FF0000"/>
                </a:solidFill>
                <a:hlinkClick r:id="rId4"/>
              </a:rPr>
              <a:t>https://pubmed.ncbi.nlm.nih.gov/9929335/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4276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5D6E-9E89-415D-B0B1-863B61909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i="1" u="sng" dirty="0"/>
              <a:t>particulars</a:t>
            </a:r>
            <a:br>
              <a:rPr lang="en-US" dirty="0"/>
            </a:br>
            <a:r>
              <a:rPr lang="en-US" dirty="0"/>
              <a:t>versus </a:t>
            </a:r>
            <a:br>
              <a:rPr lang="en-US" dirty="0"/>
            </a:br>
            <a:r>
              <a:rPr lang="en-US" i="1" u="sng" dirty="0"/>
              <a:t>types</a:t>
            </a:r>
            <a:br>
              <a:rPr lang="en-US" i="1" u="sng" dirty="0"/>
            </a:br>
            <a:r>
              <a:rPr lang="en-US" sz="2400" i="1" u="sng" dirty="0"/>
              <a:t>(universals</a:t>
            </a:r>
            <a:r>
              <a:rPr lang="en-US" sz="2400" dirty="0"/>
              <a:t> and </a:t>
            </a:r>
            <a:r>
              <a:rPr lang="en-US" sz="2400" i="1" u="sng" dirty="0"/>
              <a:t>defined classes)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6C85F-FBF0-42CE-B033-94391895B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637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‘Type’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Names for something generic in main-stream ontology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‘concept’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‘kind’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‘category’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‘class’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‘prototype’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 realism-based ontology: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‘Type’: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‘Universal’:		human being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‘Defined class’:		human being in Buffalo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‘Class’:			all human beings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B86B4-9DCB-4FFE-885A-3ED264725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074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5D6D7-D351-4443-9D46-454110A4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Realism-based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33DD3-F559-45A8-B45A-AB439D99A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u="sng" dirty="0"/>
              <a:t>Particular</a:t>
            </a:r>
            <a:r>
              <a:rPr lang="en-US" sz="2000" dirty="0"/>
              <a:t> (individual):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individual entity that exist(ed) in space and time, that exist(ed) only once and carries identity.</a:t>
            </a: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u="sng" dirty="0"/>
              <a:t>Type</a:t>
            </a:r>
            <a:r>
              <a:rPr lang="en-US" sz="2000" dirty="0"/>
              <a:t>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</a:rPr>
              <a:t>counterpart in reality of some non-empty general term used in the formulation of some scientific theory.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u="sng" dirty="0"/>
              <a:t>Universal</a:t>
            </a:r>
            <a:r>
              <a:rPr lang="en-US" sz="2000" dirty="0"/>
              <a:t>: type which has particulars as instances (= is instantiated by particulars).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u="sng" dirty="0"/>
              <a:t>Class</a:t>
            </a:r>
            <a:r>
              <a:rPr lang="en-US" sz="2000" dirty="0"/>
              <a:t>: extension (=maximal collection) of a non-empty general term.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u="sng" dirty="0"/>
              <a:t>Defined class</a:t>
            </a:r>
            <a:r>
              <a:rPr lang="en-US" sz="2000" dirty="0"/>
              <a:t>: collection of particulars defined by selection or combination of terms denoting particulars or types.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36D0F-53A0-493E-9F78-DA735F97A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2BFD3-FB7F-4755-AE78-046339CBB16B}"/>
              </a:ext>
            </a:extLst>
          </p:cNvPr>
          <p:cNvSpPr/>
          <p:nvPr/>
        </p:nvSpPr>
        <p:spPr>
          <a:xfrm>
            <a:off x="10886" y="6286148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65E194-FD2F-470C-B78F-4902F68EA3DB}"/>
              </a:ext>
            </a:extLst>
          </p:cNvPr>
          <p:cNvSpPr/>
          <p:nvPr/>
        </p:nvSpPr>
        <p:spPr>
          <a:xfrm>
            <a:off x="4572000" y="649257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0" dirty="0">
                <a:hlinkClick r:id="rId2"/>
              </a:rPr>
              <a:t>https://www.ncbi.nlm.nih.gov/pmc/articles/PMC3104413/</a:t>
            </a:r>
            <a:r>
              <a:rPr lang="en-US" sz="1400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4560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  <a:endParaRPr lang="en-US" altLang="en-US" dirty="0"/>
          </a:p>
        </p:txBody>
      </p:sp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3294063" y="5511800"/>
            <a:ext cx="2936875" cy="5889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some particular</a:t>
            </a:r>
          </a:p>
        </p:txBody>
      </p:sp>
      <p:sp>
        <p:nvSpPr>
          <p:cNvPr id="75781" name="AutoShape 5"/>
          <p:cNvSpPr>
            <a:spLocks noChangeArrowheads="1"/>
          </p:cNvSpPr>
          <p:nvPr/>
        </p:nvSpPr>
        <p:spPr bwMode="auto">
          <a:xfrm>
            <a:off x="3770154" y="2463800"/>
            <a:ext cx="1984693" cy="64698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66"/>
                </a:solidFill>
              </a:rPr>
              <a:t>some type</a:t>
            </a:r>
          </a:p>
        </p:txBody>
      </p:sp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4733925" y="406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…</a:t>
            </a:r>
          </a:p>
        </p:txBody>
      </p:sp>
      <p:cxnSp>
        <p:nvCxnSpPr>
          <p:cNvPr id="75783" name="AutoShape 7"/>
          <p:cNvCxnSpPr>
            <a:cxnSpLocks noChangeShapeType="1"/>
            <a:stCxn id="75780" idx="0"/>
            <a:endCxn id="75781" idx="2"/>
          </p:cNvCxnSpPr>
          <p:nvPr/>
        </p:nvCxnSpPr>
        <p:spPr bwMode="auto">
          <a:xfrm flipV="1">
            <a:off x="4762501" y="3110786"/>
            <a:ext cx="0" cy="2401014"/>
          </a:xfrm>
          <a:prstGeom prst="straightConnector1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grpSp>
        <p:nvGrpSpPr>
          <p:cNvPr id="75785" name="Group 9"/>
          <p:cNvGrpSpPr>
            <a:grpSpLocks/>
          </p:cNvGrpSpPr>
          <p:nvPr/>
        </p:nvGrpSpPr>
        <p:grpSpPr bwMode="auto">
          <a:xfrm>
            <a:off x="228600" y="4445000"/>
            <a:ext cx="1292225" cy="1770063"/>
            <a:chOff x="144" y="3120"/>
            <a:chExt cx="814" cy="1115"/>
          </a:xfrm>
        </p:grpSpPr>
        <p:sp>
          <p:nvSpPr>
            <p:cNvPr id="75788" name="Text Box 10"/>
            <p:cNvSpPr txBox="1">
              <a:spLocks noChangeArrowheads="1"/>
            </p:cNvSpPr>
            <p:nvPr/>
          </p:nvSpPr>
          <p:spPr bwMode="auto">
            <a:xfrm>
              <a:off x="144" y="3312"/>
              <a:ext cx="814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>
                  <a:solidFill>
                    <a:schemeClr val="bg1"/>
                  </a:solidFill>
                </a:rPr>
                <a:t>entities on either site cannot ‘cross’ this boundary</a:t>
              </a:r>
            </a:p>
          </p:txBody>
        </p:sp>
        <p:sp>
          <p:nvSpPr>
            <p:cNvPr id="75789" name="Line 11"/>
            <p:cNvSpPr>
              <a:spLocks noChangeShapeType="1"/>
            </p:cNvSpPr>
            <p:nvPr/>
          </p:nvSpPr>
          <p:spPr bwMode="auto">
            <a:xfrm flipV="1">
              <a:off x="624" y="3120"/>
              <a:ext cx="288" cy="19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949708" name="Text Box 12"/>
          <p:cNvSpPr txBox="1">
            <a:spLocks noChangeArrowheads="1"/>
          </p:cNvSpPr>
          <p:nvPr/>
        </p:nvSpPr>
        <p:spPr bwMode="auto">
          <a:xfrm>
            <a:off x="7086600" y="46736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every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particular</a:t>
            </a:r>
            <a:r>
              <a:rPr lang="en-US" altLang="en-US" sz="1800" b="0" dirty="0">
                <a:solidFill>
                  <a:schemeClr val="bg1"/>
                </a:solidFill>
              </a:rPr>
              <a:t> is an instance of at least one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</a:p>
        </p:txBody>
      </p:sp>
      <p:sp>
        <p:nvSpPr>
          <p:cNvPr id="1949709" name="Text Box 13"/>
          <p:cNvSpPr txBox="1">
            <a:spLocks noChangeArrowheads="1"/>
          </p:cNvSpPr>
          <p:nvPr/>
        </p:nvSpPr>
        <p:spPr bwMode="auto">
          <a:xfrm>
            <a:off x="7162800" y="2235200"/>
            <a:ext cx="15240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>
                <a:solidFill>
                  <a:schemeClr val="bg1"/>
                </a:solidFill>
              </a:rPr>
              <a:t>for every </a:t>
            </a:r>
            <a:r>
              <a:rPr lang="en-US" altLang="en-US" sz="1800" b="0" dirty="0">
                <a:solidFill>
                  <a:srgbClr val="FFFF00"/>
                </a:solidFill>
              </a:rPr>
              <a:t>universal</a:t>
            </a:r>
            <a:r>
              <a:rPr lang="en-US" altLang="en-US" sz="1800" b="0" dirty="0">
                <a:solidFill>
                  <a:schemeClr val="bg1"/>
                </a:solidFill>
              </a:rPr>
              <a:t> there is or has been at least one </a:t>
            </a:r>
            <a:r>
              <a:rPr lang="en-US" altLang="en-US" sz="1800" b="0" dirty="0">
                <a:solidFill>
                  <a:schemeClr val="accent1">
                    <a:lumMod val="75000"/>
                  </a:schemeClr>
                </a:solidFill>
              </a:rPr>
              <a:t>instance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1D0351-DFBC-46D4-9918-03F4BF9A9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8" grpId="0"/>
      <p:bldP spid="194970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289084" y="2133600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B745-FEFD-4C05-A9F6-97331A82D8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354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versus particulars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4" name="Picture 2" descr="https://encrypted-tbn3.gstatic.com/images?q=tbn:ANd9GcTM-GIh25fYhqb2R2H0pZamjtqZC32MYyKcK9hPdMORwzrD7ATcvCXhhD6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619625"/>
            <a:ext cx="1152525" cy="1533525"/>
          </a:xfrm>
          <a:prstGeom prst="rect">
            <a:avLst/>
          </a:prstGeom>
          <a:noFill/>
        </p:spPr>
      </p:pic>
      <p:pic>
        <p:nvPicPr>
          <p:cNvPr id="269316" name="Picture 4" descr="https://encrypted-tbn1.gstatic.com/images?q=tbn:ANd9GcREsxmdyg7ikvB64eCQMTaZfXmFYQ45ue49r6dHMn72KqdM0E9vrH_O-G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2" y="4595812"/>
            <a:ext cx="1114425" cy="1581150"/>
          </a:xfrm>
          <a:prstGeom prst="rect">
            <a:avLst/>
          </a:prstGeom>
          <a:noFill/>
        </p:spPr>
      </p:pic>
      <p:pic>
        <p:nvPicPr>
          <p:cNvPr id="269318" name="Picture 6" descr="https://encrypted-tbn3.gstatic.com/images?q=tbn:ANd9GcREGJl3rKpefAnc50aGAh0v4K95nJIZrFDWotLNoKlGhj3GcV7U2HlACQXE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pic>
        <p:nvPicPr>
          <p:cNvPr id="269320" name="Picture 8" descr="https://encrypted-tbn2.gstatic.com/images?q=tbn:ANd9GcR2RsdemFj41FjhNR6d2koWQJoQHCSjFDadDc2ZY0fYAZ-NEIiaxbAkTas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9762" y="4629150"/>
            <a:ext cx="1162050" cy="1514475"/>
          </a:xfrm>
          <a:prstGeom prst="rect">
            <a:avLst/>
          </a:prstGeom>
          <a:noFill/>
        </p:spPr>
      </p:pic>
      <p:pic>
        <p:nvPicPr>
          <p:cNvPr id="269322" name="Picture 10" descr="https://encrypted-tbn2.gstatic.com/images?q=tbn:ANd9GcR25xibVdlSSSW8NwWFWbLRPKZicAuGjcrQPZ1H0Hlc0OJUw_-4fuCxEyw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3800" y="4600575"/>
            <a:ext cx="1123950" cy="157162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4" idx="0"/>
            <a:endCxn id="17" idx="2"/>
          </p:cNvCxnSpPr>
          <p:nvPr/>
        </p:nvCxnSpPr>
        <p:spPr bwMode="auto">
          <a:xfrm flipV="1">
            <a:off x="957263" y="2718375"/>
            <a:ext cx="3614384" cy="190125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269316" idx="0"/>
            <a:endCxn id="17" idx="2"/>
          </p:cNvCxnSpPr>
          <p:nvPr/>
        </p:nvCxnSpPr>
        <p:spPr bwMode="auto">
          <a:xfrm flipV="1">
            <a:off x="2752725" y="2718375"/>
            <a:ext cx="1818922" cy="18774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7" idx="2"/>
          </p:cNvCxnSpPr>
          <p:nvPr/>
        </p:nvCxnSpPr>
        <p:spPr bwMode="auto">
          <a:xfrm flipV="1">
            <a:off x="4514849" y="2718375"/>
            <a:ext cx="56798" cy="185362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20" idx="0"/>
            <a:endCxn id="17" idx="2"/>
          </p:cNvCxnSpPr>
          <p:nvPr/>
        </p:nvCxnSpPr>
        <p:spPr bwMode="auto">
          <a:xfrm flipH="1" flipV="1">
            <a:off x="4571647" y="2718375"/>
            <a:ext cx="1729140" cy="1910775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69322" idx="0"/>
            <a:endCxn id="17" idx="2"/>
          </p:cNvCxnSpPr>
          <p:nvPr/>
        </p:nvCxnSpPr>
        <p:spPr bwMode="auto">
          <a:xfrm flipH="1" flipV="1">
            <a:off x="4571647" y="2718375"/>
            <a:ext cx="3534128" cy="1882200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442974" y="2133600"/>
            <a:ext cx="22573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Photograph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2437" y="286991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02241-51C2-43E4-AB4D-F7537DDADA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829F20-23AC-4FFC-8590-D44355F8911A}"/>
              </a:ext>
            </a:extLst>
          </p:cNvPr>
          <p:cNvSpPr txBox="1"/>
          <p:nvPr/>
        </p:nvSpPr>
        <p:spPr>
          <a:xfrm>
            <a:off x="1773322" y="1397287"/>
            <a:ext cx="553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Reality versus representation !</a:t>
            </a:r>
          </a:p>
        </p:txBody>
      </p:sp>
    </p:spTree>
    <p:extLst>
      <p:ext uri="{BB962C8B-B14F-4D97-AF65-F5344CB8AC3E}">
        <p14:creationId xmlns:p14="http://schemas.microsoft.com/office/powerpoint/2010/main" val="3915435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D07C24-35E5-445E-86B2-8ED41C20E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368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Instances are the objects of classification …</a:t>
            </a:r>
          </a:p>
        </p:txBody>
      </p:sp>
      <p:sp>
        <p:nvSpPr>
          <p:cNvPr id="269325" name="Rectangle 13">
            <a:hlinkClick r:id="rId2"/>
          </p:cNvPr>
          <p:cNvSpPr>
            <a:spLocks noChangeArrowheads="1"/>
          </p:cNvSpPr>
          <p:nvPr/>
        </p:nvSpPr>
        <p:spPr bwMode="auto">
          <a:xfrm>
            <a:off x="0" y="19050"/>
            <a:ext cx="68103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109" tIns="12696" rIns="11109" bIns="12696" numCol="1" anchor="t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9318" name="Picture 6" descr="https://encrypted-tbn3.gstatic.com/images?q=tbn:ANd9GcREGJl3rKpefAnc50aGAh0v4K95nJIZrFDWotLNoKlGhj3GcV7U2HlACQX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24" y="4572000"/>
            <a:ext cx="1085850" cy="1628775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269318" idx="0"/>
            <a:endCxn id="18" idx="2"/>
          </p:cNvCxnSpPr>
          <p:nvPr/>
        </p:nvCxnSpPr>
        <p:spPr bwMode="auto">
          <a:xfrm flipH="1" flipV="1">
            <a:off x="3203887" y="2844463"/>
            <a:ext cx="1310962" cy="1727537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endCxn id="17" idx="2"/>
          </p:cNvCxnSpPr>
          <p:nvPr/>
        </p:nvCxnSpPr>
        <p:spPr bwMode="auto">
          <a:xfrm flipH="1" flipV="1">
            <a:off x="1706660" y="3550800"/>
            <a:ext cx="2801629" cy="1035488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269318" idx="0"/>
            <a:endCxn id="19" idx="2"/>
          </p:cNvCxnSpPr>
          <p:nvPr/>
        </p:nvCxnSpPr>
        <p:spPr bwMode="auto">
          <a:xfrm flipV="1">
            <a:off x="4514849" y="2259688"/>
            <a:ext cx="542926" cy="231231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stCxn id="269318" idx="0"/>
            <a:endCxn id="20" idx="2"/>
          </p:cNvCxnSpPr>
          <p:nvPr/>
        </p:nvCxnSpPr>
        <p:spPr bwMode="auto">
          <a:xfrm flipV="1">
            <a:off x="4514849" y="1802198"/>
            <a:ext cx="2652112" cy="2769802"/>
          </a:xfrm>
          <a:prstGeom prst="straightConnector1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24097" y="2966025"/>
            <a:ext cx="2565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Human being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0" y="4191000"/>
            <a:ext cx="9144000" cy="0"/>
          </a:xfrm>
          <a:prstGeom prst="lin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3869883" y="6273225"/>
            <a:ext cx="1393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particulars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14060" y="2259688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Mammal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499" y="1674913"/>
            <a:ext cx="2062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Vertebrate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96983" y="1217423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Organism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63213" y="4148722"/>
            <a:ext cx="2680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instance of at t</a:t>
            </a:r>
          </a:p>
        </p:txBody>
      </p:sp>
      <p:cxnSp>
        <p:nvCxnSpPr>
          <p:cNvPr id="29" name="Straight Arrow Connector 28"/>
          <p:cNvCxnSpPr>
            <a:stCxn id="17" idx="0"/>
            <a:endCxn id="18" idx="1"/>
          </p:cNvCxnSpPr>
          <p:nvPr/>
        </p:nvCxnSpPr>
        <p:spPr bwMode="auto">
          <a:xfrm flipV="1">
            <a:off x="1706660" y="2552076"/>
            <a:ext cx="607400" cy="413949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18" idx="0"/>
            <a:endCxn id="19" idx="1"/>
          </p:cNvCxnSpPr>
          <p:nvPr/>
        </p:nvCxnSpPr>
        <p:spPr bwMode="auto">
          <a:xfrm flipV="1">
            <a:off x="3203887" y="1967301"/>
            <a:ext cx="822612" cy="292387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>
            <a:stCxn id="19" idx="0"/>
            <a:endCxn id="20" idx="1"/>
          </p:cNvCxnSpPr>
          <p:nvPr/>
        </p:nvCxnSpPr>
        <p:spPr bwMode="auto">
          <a:xfrm flipV="1">
            <a:off x="5057775" y="1509811"/>
            <a:ext cx="1139208" cy="16510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314834" y="221815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51229" y="1520250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76941" y="1114523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FF00"/>
                </a:solidFill>
              </a:rPr>
              <a:t>isa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 rot="1934683">
            <a:off x="528389" y="2003501"/>
            <a:ext cx="5200592" cy="3528628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30148" y="2869495"/>
            <a:ext cx="1560104" cy="768661"/>
            <a:chOff x="1930148" y="2869495"/>
            <a:chExt cx="1560104" cy="768661"/>
          </a:xfrm>
          <a:solidFill>
            <a:srgbClr val="1FE115"/>
          </a:solidFill>
        </p:grpSpPr>
        <p:sp>
          <p:nvSpPr>
            <p:cNvPr id="5" name="Bent Arrow 4"/>
            <p:cNvSpPr/>
            <p:nvPr/>
          </p:nvSpPr>
          <p:spPr bwMode="auto">
            <a:xfrm rot="13306324">
              <a:off x="2112149" y="2869495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5" name="Bent Arrow 24"/>
            <p:cNvSpPr/>
            <p:nvPr/>
          </p:nvSpPr>
          <p:spPr bwMode="auto">
            <a:xfrm rot="13308581" flipV="1">
              <a:off x="1930148" y="3086568"/>
              <a:ext cx="1378103" cy="551588"/>
            </a:xfrm>
            <a:prstGeom prst="bentArrow">
              <a:avLst/>
            </a:prstGeom>
            <a:grpFill/>
            <a:ln w="9525" cap="flat" cmpd="sng" algn="ctr">
              <a:solidFill>
                <a:srgbClr val="1FE11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F6DD9-E005-45FA-83C4-98BD29FF93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58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6021C2-D704-4C83-9B71-759DFAC5C315}"/>
              </a:ext>
            </a:extLst>
          </p:cNvPr>
          <p:cNvGrpSpPr/>
          <p:nvPr/>
        </p:nvGrpSpPr>
        <p:grpSpPr>
          <a:xfrm>
            <a:off x="304800" y="2966025"/>
            <a:ext cx="8610600" cy="3656498"/>
            <a:chOff x="304800" y="2966025"/>
            <a:chExt cx="8610600" cy="36564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A3A38F-3344-4D1C-8E5B-A21FC85E4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4398876"/>
              <a:ext cx="8469848" cy="2223647"/>
            </a:xfrm>
            <a:prstGeom prst="rect">
              <a:avLst/>
            </a:prstGeom>
            <a:ln w="38100">
              <a:solidFill>
                <a:srgbClr val="FF6600"/>
              </a:solidFill>
            </a:ln>
          </p:spPr>
        </p:pic>
        <p:sp>
          <p:nvSpPr>
            <p:cNvPr id="8" name="Arrow: Left-Up 7">
              <a:extLst>
                <a:ext uri="{FF2B5EF4-FFF2-40B4-BE49-F238E27FC236}">
                  <a16:creationId xmlns:a16="http://schemas.microsoft.com/office/drawing/2014/main" id="{2E385742-7552-4325-8048-26AFCD9F5D01}"/>
                </a:ext>
              </a:extLst>
            </p:cNvPr>
            <p:cNvSpPr/>
            <p:nvPr/>
          </p:nvSpPr>
          <p:spPr bwMode="auto">
            <a:xfrm flipV="1">
              <a:off x="3615194" y="3047999"/>
              <a:ext cx="4151316" cy="1278426"/>
            </a:xfrm>
            <a:prstGeom prst="leftUpArrow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Not Equal 8">
              <a:extLst>
                <a:ext uri="{FF2B5EF4-FFF2-40B4-BE49-F238E27FC236}">
                  <a16:creationId xmlns:a16="http://schemas.microsoft.com/office/drawing/2014/main" id="{51E12EA4-349F-45E6-91D7-4003952A26E9}"/>
                </a:ext>
              </a:extLst>
            </p:cNvPr>
            <p:cNvSpPr/>
            <p:nvPr/>
          </p:nvSpPr>
          <p:spPr bwMode="auto">
            <a:xfrm>
              <a:off x="7848600" y="2966025"/>
              <a:ext cx="1066800" cy="584737"/>
            </a:xfrm>
            <a:prstGeom prst="mathNotEqual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58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BE2E-9D02-47A4-A001-0D050786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Whether something is a particular or a type is NOT a matter of choice, but a matter of reality!!!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5DDAA-F5E7-4260-94BD-C1D9C18CF2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27B238-CA75-45C5-9E7F-42C474C44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590800"/>
            <a:ext cx="8054188" cy="381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0DB252-101E-4B60-9408-F08F737823AF}"/>
              </a:ext>
            </a:extLst>
          </p:cNvPr>
          <p:cNvSpPr/>
          <p:nvPr/>
        </p:nvSpPr>
        <p:spPr bwMode="auto">
          <a:xfrm>
            <a:off x="4114800" y="3410338"/>
            <a:ext cx="4419600" cy="228600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1BF9F8-4C30-4896-821A-E3E4A0548B1D}"/>
              </a:ext>
            </a:extLst>
          </p:cNvPr>
          <p:cNvSpPr/>
          <p:nvPr/>
        </p:nvSpPr>
        <p:spPr bwMode="auto">
          <a:xfrm>
            <a:off x="631370" y="3638938"/>
            <a:ext cx="7903029" cy="399661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B4E32D-2BE9-48F7-8F2B-9C4E6E9C1037}"/>
              </a:ext>
            </a:extLst>
          </p:cNvPr>
          <p:cNvSpPr/>
          <p:nvPr/>
        </p:nvSpPr>
        <p:spPr bwMode="auto">
          <a:xfrm>
            <a:off x="636034" y="4038598"/>
            <a:ext cx="1726166" cy="304801"/>
          </a:xfrm>
          <a:prstGeom prst="rect">
            <a:avLst/>
          </a:prstGeom>
          <a:solidFill>
            <a:srgbClr val="FF0000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BB8CA-0B57-4C3D-B2BB-B2E16D51F545}"/>
              </a:ext>
            </a:extLst>
          </p:cNvPr>
          <p:cNvSpPr txBox="1"/>
          <p:nvPr/>
        </p:nvSpPr>
        <p:spPr>
          <a:xfrm>
            <a:off x="5410200" y="4394688"/>
            <a:ext cx="18096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Wrong!!!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9600E-61AD-4EED-96E3-46D05165FBE3}"/>
              </a:ext>
            </a:extLst>
          </p:cNvPr>
          <p:cNvSpPr/>
          <p:nvPr/>
        </p:nvSpPr>
        <p:spPr>
          <a:xfrm>
            <a:off x="1827248" y="6399312"/>
            <a:ext cx="693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hlinkClick r:id="rId3"/>
              </a:rPr>
              <a:t>https://protege.stanford.edu/publications/ontology_development/ontology101.pdf</a:t>
            </a:r>
            <a:r>
              <a:rPr lang="en-US" sz="1400" b="0" dirty="0">
                <a:solidFill>
                  <a:schemeClr val="bg1"/>
                </a:solidFill>
              </a:rPr>
              <a:t>, p11</a:t>
            </a:r>
          </a:p>
        </p:txBody>
      </p:sp>
    </p:spTree>
    <p:extLst>
      <p:ext uri="{BB962C8B-B14F-4D97-AF65-F5344CB8AC3E}">
        <p14:creationId xmlns:p14="http://schemas.microsoft.com/office/powerpoint/2010/main" val="352647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E602B6-C1A6-4E08-AABD-68E14F165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‘Ontology’</a:t>
            </a:r>
            <a:br>
              <a:rPr lang="en-US" dirty="0"/>
            </a:br>
            <a:r>
              <a:rPr lang="en-US" dirty="0"/>
              <a:t>versus</a:t>
            </a:r>
            <a:br>
              <a:rPr lang="en-US" dirty="0"/>
            </a:br>
            <a:r>
              <a:rPr lang="en-US" dirty="0"/>
              <a:t>ontologies</a:t>
            </a:r>
            <a:br>
              <a:rPr lang="en-US" dirty="0"/>
            </a:br>
            <a:r>
              <a:rPr lang="en-US" dirty="0"/>
              <a:t>versus</a:t>
            </a:r>
            <a:br>
              <a:rPr lang="en-US" dirty="0"/>
            </a:br>
            <a:r>
              <a:rPr lang="en-US" dirty="0"/>
              <a:t>‘ontologies’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C34B5-8CE0-47AC-9281-C985A10204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059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A3A9D-A31D-4266-B227-24B903E1C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036" y="762000"/>
            <a:ext cx="5515363" cy="762000"/>
          </a:xfrm>
        </p:spPr>
        <p:txBody>
          <a:bodyPr/>
          <a:lstStyle/>
          <a:p>
            <a:r>
              <a:rPr lang="en-US" dirty="0"/>
              <a:t>Several mistakes per</a:t>
            </a:r>
            <a:br>
              <a:rPr lang="en-US" dirty="0"/>
            </a:br>
            <a:r>
              <a:rPr lang="en-US" dirty="0"/>
              <a:t>RBO rules 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5948-F5C3-4CB3-9632-635033970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0" y="2209800"/>
            <a:ext cx="5410200" cy="4419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Particulars are represented as types;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Lame excuse: ‘</a:t>
            </a:r>
            <a:r>
              <a:rPr lang="en-US" i="1" dirty="0"/>
              <a:t>we mean that this type has only one instance</a:t>
            </a:r>
            <a:r>
              <a:rPr lang="en-US" dirty="0"/>
              <a:t>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Particulars have other particulars as instances;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The lame excuse breaks down: a class with one instance cannot have a subclass.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subClassOf</a:t>
            </a:r>
            <a:r>
              <a:rPr lang="en-US" dirty="0"/>
              <a:t> overload.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6C7351-E4CC-45DA-9624-4FFBA36D96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34400" y="6491968"/>
            <a:ext cx="457200" cy="365125"/>
          </a:xfrm>
        </p:spPr>
        <p:txBody>
          <a:bodyPr/>
          <a:lstStyle/>
          <a:p>
            <a:fld id="{01EF93C7-D0AB-41D7-8C62-1F8A9E33AE23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97EB46-6BF3-41FA-8372-75475E19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" y="628650"/>
            <a:ext cx="3305175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the particular/universal distinction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Ignoring the distinction may lead to assertions in which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Different interpretations are possible depending on which terms intend particulars and which universals,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241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Importance of being clear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International Classification of Headache Disorders has</a:t>
            </a:r>
          </a:p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 indent="-742950">
              <a:buFontTx/>
              <a:buNone/>
            </a:pPr>
            <a:r>
              <a:rPr lang="en-US" altLang="en-US" dirty="0"/>
              <a:t>Imagine three patients: </a:t>
            </a:r>
          </a:p>
          <a:p>
            <a:pPr lvl="1" indent="-396875"/>
            <a:r>
              <a:rPr lang="en-US" altLang="en-US" sz="2000" dirty="0"/>
              <a:t>all three have continuously facial pain,</a:t>
            </a:r>
          </a:p>
          <a:p>
            <a:pPr lvl="1" indent="-396875"/>
            <a:r>
              <a:rPr lang="en-US" altLang="en-US" sz="2000" dirty="0"/>
              <a:t>the first one has always pain which presents itself in the same way,</a:t>
            </a:r>
          </a:p>
          <a:p>
            <a:pPr lvl="1" indent="-396875"/>
            <a:r>
              <a:rPr lang="en-US" altLang="en-US" sz="2000" dirty="0"/>
              <a:t>the second one has also always pain which presents itself in the same way, but in a different way than in the first patient,</a:t>
            </a:r>
          </a:p>
          <a:p>
            <a:pPr lvl="1" indent="-396875"/>
            <a:r>
              <a:rPr lang="en-US" altLang="en-US" sz="2000" dirty="0"/>
              <a:t>the third one’s pain presents itself sometimes like in the first patient, sometimes like in the second patient, and sometimes different from those.</a:t>
            </a:r>
          </a:p>
          <a:p>
            <a:pPr lvl="1" indent="-742950">
              <a:buFontTx/>
              <a:buNone/>
            </a:pPr>
            <a:r>
              <a:rPr lang="en-US" altLang="en-US" dirty="0"/>
              <a:t>Which patients satisfy the definition for PIFP ?</a:t>
            </a:r>
          </a:p>
          <a:p>
            <a:pPr lvl="1" indent="-742950">
              <a:buFontTx/>
              <a:buNone/>
            </a:pPr>
            <a:endParaRPr lang="en-US" altLang="en-US" dirty="0"/>
          </a:p>
          <a:p>
            <a:pPr lvl="1" indent="-742950">
              <a:buFontTx/>
              <a:buNone/>
            </a:pPr>
            <a:endParaRPr lang="en-US" altLang="en-US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D1D7D-B51D-4B29-AD07-DC5E510FA9B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14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205257" y="599930"/>
            <a:ext cx="8686800" cy="647700"/>
          </a:xfrm>
        </p:spPr>
        <p:txBody>
          <a:bodyPr/>
          <a:lstStyle/>
          <a:p>
            <a:r>
              <a:rPr lang="en-US" altLang="en-US" dirty="0"/>
              <a:t>Do you see the ambiguity ?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1181100"/>
          </a:xfrm>
        </p:spPr>
        <p:txBody>
          <a:bodyPr/>
          <a:lstStyle/>
          <a:p>
            <a:r>
              <a:rPr lang="en-US" altLang="en-US"/>
              <a:t>‘</a:t>
            </a:r>
            <a:r>
              <a:rPr lang="en-US" altLang="en-US" i="1"/>
              <a:t>Persistent idiopathic facial pain (PIFP)</a:t>
            </a:r>
            <a:r>
              <a:rPr lang="en-US" altLang="en-US"/>
              <a:t>’ </a:t>
            </a:r>
          </a:p>
          <a:p>
            <a:pPr lvl="1">
              <a:buFontTx/>
              <a:buNone/>
            </a:pPr>
            <a:r>
              <a:rPr lang="en-US" altLang="en-US"/>
              <a:t>= ‘</a:t>
            </a:r>
            <a:r>
              <a:rPr lang="en-US" altLang="en-US" i="1"/>
              <a:t>persistent facial pain with varying presentations …’</a:t>
            </a:r>
            <a:endParaRPr lang="en-US" alt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928688" y="4171950"/>
            <a:ext cx="2366962" cy="2073275"/>
            <a:chOff x="929479" y="4171346"/>
            <a:chExt cx="2366416" cy="2073486"/>
          </a:xfrm>
        </p:grpSpPr>
        <p:cxnSp>
          <p:nvCxnSpPr>
            <p:cNvPr id="32806" name="Straight Arrow Connector 15"/>
            <p:cNvCxnSpPr>
              <a:cxnSpLocks noChangeShapeType="1"/>
              <a:stCxn id="32778" idx="0"/>
              <a:endCxn id="32783" idx="2"/>
            </p:cNvCxnSpPr>
            <p:nvPr/>
          </p:nvCxnSpPr>
          <p:spPr bwMode="auto">
            <a:xfrm flipH="1" flipV="1">
              <a:off x="1305363" y="4171346"/>
              <a:ext cx="195948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807" name="Straight Arrow Connector 16"/>
            <p:cNvCxnSpPr>
              <a:cxnSpLocks noChangeShapeType="1"/>
              <a:stCxn id="32778" idx="0"/>
              <a:endCxn id="32784" idx="2"/>
            </p:cNvCxnSpPr>
            <p:nvPr/>
          </p:nvCxnSpPr>
          <p:spPr bwMode="auto">
            <a:xfrm flipV="1">
              <a:off x="1501311" y="4171346"/>
              <a:ext cx="1794584" cy="1986858"/>
            </a:xfrm>
            <a:prstGeom prst="straightConnector1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8" name="TextBox 37"/>
            <p:cNvSpPr txBox="1">
              <a:spLocks noChangeArrowheads="1"/>
            </p:cNvSpPr>
            <p:nvPr/>
          </p:nvSpPr>
          <p:spPr bwMode="auto">
            <a:xfrm>
              <a:off x="929479" y="4572000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9" name="TextBox 38"/>
            <p:cNvSpPr txBox="1">
              <a:spLocks noChangeArrowheads="1"/>
            </p:cNvSpPr>
            <p:nvPr/>
          </p:nvSpPr>
          <p:spPr bwMode="auto">
            <a:xfrm>
              <a:off x="951251" y="4920343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0" name="TextBox 39"/>
            <p:cNvSpPr txBox="1">
              <a:spLocks noChangeArrowheads="1"/>
            </p:cNvSpPr>
            <p:nvPr/>
          </p:nvSpPr>
          <p:spPr bwMode="auto">
            <a:xfrm>
              <a:off x="963691" y="52127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11" name="TextBox 40"/>
            <p:cNvSpPr txBox="1">
              <a:spLocks noChangeArrowheads="1"/>
            </p:cNvSpPr>
            <p:nvPr/>
          </p:nvSpPr>
          <p:spPr bwMode="auto">
            <a:xfrm>
              <a:off x="2248205" y="5340221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12" name="TextBox 41"/>
            <p:cNvSpPr txBox="1">
              <a:spLocks noChangeArrowheads="1"/>
            </p:cNvSpPr>
            <p:nvPr/>
          </p:nvSpPr>
          <p:spPr bwMode="auto">
            <a:xfrm>
              <a:off x="1971397" y="560458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13" name="TextBox 42"/>
            <p:cNvSpPr txBox="1">
              <a:spLocks noChangeArrowheads="1"/>
            </p:cNvSpPr>
            <p:nvPr/>
          </p:nvSpPr>
          <p:spPr bwMode="auto">
            <a:xfrm>
              <a:off x="1694588" y="590627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" name="Group 60"/>
          <p:cNvGrpSpPr>
            <a:grpSpLocks/>
          </p:cNvGrpSpPr>
          <p:nvPr/>
        </p:nvGrpSpPr>
        <p:grpSpPr bwMode="auto">
          <a:xfrm>
            <a:off x="1304925" y="4171950"/>
            <a:ext cx="6491288" cy="2025650"/>
            <a:chOff x="1305363" y="4171346"/>
            <a:chExt cx="6490998" cy="2026833"/>
          </a:xfrm>
        </p:grpSpPr>
        <p:cxnSp>
          <p:nvCxnSpPr>
            <p:cNvPr id="32796" name="Straight Arrow Connector 19"/>
            <p:cNvCxnSpPr>
              <a:cxnSpLocks noChangeShapeType="1"/>
              <a:stCxn id="32780" idx="0"/>
              <a:endCxn id="32783" idx="2"/>
            </p:cNvCxnSpPr>
            <p:nvPr/>
          </p:nvCxnSpPr>
          <p:spPr bwMode="auto">
            <a:xfrm flipH="1" flipV="1">
              <a:off x="1305363" y="4171346"/>
              <a:ext cx="3309240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7" name="Straight Arrow Connector 22"/>
            <p:cNvCxnSpPr>
              <a:cxnSpLocks noChangeShapeType="1"/>
              <a:stCxn id="32780" idx="0"/>
              <a:endCxn id="32784" idx="2"/>
            </p:cNvCxnSpPr>
            <p:nvPr/>
          </p:nvCxnSpPr>
          <p:spPr bwMode="auto">
            <a:xfrm flipH="1" flipV="1">
              <a:off x="3295895" y="4171346"/>
              <a:ext cx="131870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8" name="Straight Arrow Connector 25"/>
            <p:cNvCxnSpPr>
              <a:cxnSpLocks noChangeShapeType="1"/>
              <a:stCxn id="32780" idx="0"/>
              <a:endCxn id="32786" idx="2"/>
            </p:cNvCxnSpPr>
            <p:nvPr/>
          </p:nvCxnSpPr>
          <p:spPr bwMode="auto">
            <a:xfrm flipV="1">
              <a:off x="4614603" y="4171346"/>
              <a:ext cx="926859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99" name="Straight Arrow Connector 28"/>
            <p:cNvCxnSpPr>
              <a:cxnSpLocks noChangeShapeType="1"/>
              <a:stCxn id="32780" idx="0"/>
              <a:endCxn id="32785" idx="2"/>
            </p:cNvCxnSpPr>
            <p:nvPr/>
          </p:nvCxnSpPr>
          <p:spPr bwMode="auto">
            <a:xfrm flipV="1">
              <a:off x="4614603" y="4171346"/>
              <a:ext cx="3181758" cy="1986858"/>
            </a:xfrm>
            <a:prstGeom prst="straightConnector1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800" name="TextBox 43"/>
            <p:cNvSpPr txBox="1">
              <a:spLocks noChangeArrowheads="1"/>
            </p:cNvSpPr>
            <p:nvPr/>
          </p:nvSpPr>
          <p:spPr bwMode="auto">
            <a:xfrm>
              <a:off x="3115952" y="5452188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1" name="TextBox 44"/>
            <p:cNvSpPr txBox="1">
              <a:spLocks noChangeArrowheads="1"/>
            </p:cNvSpPr>
            <p:nvPr/>
          </p:nvSpPr>
          <p:spPr bwMode="auto">
            <a:xfrm>
              <a:off x="3417642" y="566990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2" name="TextBox 45"/>
            <p:cNvSpPr txBox="1">
              <a:spLocks noChangeArrowheads="1"/>
            </p:cNvSpPr>
            <p:nvPr/>
          </p:nvSpPr>
          <p:spPr bwMode="auto">
            <a:xfrm>
              <a:off x="3710001" y="585962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803" name="TextBox 46"/>
            <p:cNvSpPr txBox="1">
              <a:spLocks noChangeArrowheads="1"/>
            </p:cNvSpPr>
            <p:nvPr/>
          </p:nvSpPr>
          <p:spPr bwMode="auto">
            <a:xfrm>
              <a:off x="3744213" y="4447592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804" name="TextBox 47"/>
            <p:cNvSpPr txBox="1">
              <a:spLocks noChangeArrowheads="1"/>
            </p:cNvSpPr>
            <p:nvPr/>
          </p:nvSpPr>
          <p:spPr bwMode="auto">
            <a:xfrm>
              <a:off x="5464156" y="4394719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805" name="TextBox 48"/>
            <p:cNvSpPr txBox="1">
              <a:spLocks noChangeArrowheads="1"/>
            </p:cNvSpPr>
            <p:nvPr/>
          </p:nvSpPr>
          <p:spPr bwMode="auto">
            <a:xfrm>
              <a:off x="6773552" y="4332515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1304925" y="4171950"/>
            <a:ext cx="6773863" cy="2057400"/>
            <a:chOff x="1305363" y="4171346"/>
            <a:chExt cx="6773537" cy="2057935"/>
          </a:xfrm>
        </p:grpSpPr>
        <p:cxnSp>
          <p:nvCxnSpPr>
            <p:cNvPr id="32788" name="Straight Arrow Connector 31"/>
            <p:cNvCxnSpPr>
              <a:cxnSpLocks noChangeShapeType="1"/>
              <a:stCxn id="32779" idx="0"/>
              <a:endCxn id="32783" idx="2"/>
            </p:cNvCxnSpPr>
            <p:nvPr/>
          </p:nvCxnSpPr>
          <p:spPr bwMode="auto">
            <a:xfrm flipH="1" flipV="1">
              <a:off x="1305363" y="4171346"/>
              <a:ext cx="6039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789" name="Straight Arrow Connector 34"/>
            <p:cNvCxnSpPr>
              <a:cxnSpLocks noChangeShapeType="1"/>
              <a:stCxn id="32779" idx="0"/>
              <a:endCxn id="32785" idx="2"/>
            </p:cNvCxnSpPr>
            <p:nvPr/>
          </p:nvCxnSpPr>
          <p:spPr bwMode="auto">
            <a:xfrm flipV="1">
              <a:off x="7345362" y="4171346"/>
              <a:ext cx="450999" cy="1986858"/>
            </a:xfrm>
            <a:prstGeom prst="straightConnector1">
              <a:avLst/>
            </a:prstGeom>
            <a:noFill/>
            <a:ln w="28575" algn="ctr">
              <a:solidFill>
                <a:srgbClr val="00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90" name="TextBox 53"/>
            <p:cNvSpPr txBox="1">
              <a:spLocks noChangeArrowheads="1"/>
            </p:cNvSpPr>
            <p:nvPr/>
          </p:nvSpPr>
          <p:spPr bwMode="auto">
            <a:xfrm>
              <a:off x="5740964" y="562324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1" name="TextBox 54"/>
            <p:cNvSpPr txBox="1">
              <a:spLocks noChangeArrowheads="1"/>
            </p:cNvSpPr>
            <p:nvPr/>
          </p:nvSpPr>
          <p:spPr bwMode="auto">
            <a:xfrm>
              <a:off x="6051985" y="5766318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2" name="TextBox 55"/>
            <p:cNvSpPr txBox="1">
              <a:spLocks noChangeArrowheads="1"/>
            </p:cNvSpPr>
            <p:nvPr/>
          </p:nvSpPr>
          <p:spPr bwMode="auto">
            <a:xfrm>
              <a:off x="6418988" y="5890727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2793" name="TextBox 56"/>
            <p:cNvSpPr txBox="1">
              <a:spLocks noChangeArrowheads="1"/>
            </p:cNvSpPr>
            <p:nvPr/>
          </p:nvSpPr>
          <p:spPr bwMode="auto">
            <a:xfrm>
              <a:off x="7756376" y="4550229"/>
              <a:ext cx="32252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794" name="TextBox 57"/>
            <p:cNvSpPr txBox="1">
              <a:spLocks noChangeArrowheads="1"/>
            </p:cNvSpPr>
            <p:nvPr/>
          </p:nvSpPr>
          <p:spPr bwMode="auto">
            <a:xfrm>
              <a:off x="7656850" y="4917232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795" name="TextBox 58"/>
            <p:cNvSpPr txBox="1">
              <a:spLocks noChangeArrowheads="1"/>
            </p:cNvSpPr>
            <p:nvPr/>
          </p:nvSpPr>
          <p:spPr bwMode="auto">
            <a:xfrm>
              <a:off x="7585314" y="5274906"/>
              <a:ext cx="3225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</a:t>
              </a:r>
              <a:r>
                <a:rPr kumimoji="0" lang="en-US" altLang="en-US" sz="1600" b="1" i="0" u="none" strike="noStrike" kern="1200" cap="none" spc="0" normalizeH="0" baseline="-2500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114300" y="3340100"/>
            <a:ext cx="8631238" cy="1422400"/>
            <a:chOff x="114992" y="3340349"/>
            <a:chExt cx="8630122" cy="1422728"/>
          </a:xfrm>
        </p:grpSpPr>
        <p:sp>
          <p:nvSpPr>
            <p:cNvPr id="32783" name="TextBox 4"/>
            <p:cNvSpPr txBox="1">
              <a:spLocks noChangeArrowheads="1"/>
            </p:cNvSpPr>
            <p:nvPr/>
          </p:nvSpPr>
          <p:spPr bwMode="auto">
            <a:xfrm>
              <a:off x="525342" y="3340349"/>
              <a:ext cx="1560042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persistent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facial pain</a:t>
              </a:r>
            </a:p>
          </p:txBody>
        </p:sp>
        <p:sp>
          <p:nvSpPr>
            <p:cNvPr id="32784" name="TextBox 5"/>
            <p:cNvSpPr txBox="1">
              <a:spLocks noChangeArrowheads="1"/>
            </p:cNvSpPr>
            <p:nvPr/>
          </p:nvSpPr>
          <p:spPr bwMode="auto">
            <a:xfrm>
              <a:off x="2347141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type1</a:t>
              </a:r>
            </a:p>
          </p:txBody>
        </p:sp>
        <p:sp>
          <p:nvSpPr>
            <p:cNvPr id="32785" name="TextBox 6"/>
            <p:cNvSpPr txBox="1">
              <a:spLocks noChangeArrowheads="1"/>
            </p:cNvSpPr>
            <p:nvPr/>
          </p:nvSpPr>
          <p:spPr bwMode="auto">
            <a:xfrm>
              <a:off x="6847607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type3</a:t>
              </a:r>
            </a:p>
          </p:txBody>
        </p:sp>
        <p:sp>
          <p:nvSpPr>
            <p:cNvPr id="32786" name="TextBox 7"/>
            <p:cNvSpPr txBox="1">
              <a:spLocks noChangeArrowheads="1"/>
            </p:cNvSpPr>
            <p:nvPr/>
          </p:nvSpPr>
          <p:spPr bwMode="auto">
            <a:xfrm>
              <a:off x="4592708" y="3340349"/>
              <a:ext cx="1897507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presentation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type2</a:t>
              </a:r>
            </a:p>
          </p:txBody>
        </p:sp>
        <p:sp>
          <p:nvSpPr>
            <p:cNvPr id="32787" name="TextBox 65"/>
            <p:cNvSpPr txBox="1">
              <a:spLocks noChangeArrowheads="1"/>
            </p:cNvSpPr>
            <p:nvPr/>
          </p:nvSpPr>
          <p:spPr bwMode="auto">
            <a:xfrm>
              <a:off x="114992" y="4301412"/>
              <a:ext cx="86914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types</a:t>
              </a:r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0" y="5291138"/>
            <a:ext cx="8882063" cy="1328737"/>
            <a:chOff x="0" y="5290457"/>
            <a:chExt cx="8882743" cy="1329412"/>
          </a:xfrm>
        </p:grpSpPr>
        <p:sp>
          <p:nvSpPr>
            <p:cNvPr id="32778" name="TextBox 11"/>
            <p:cNvSpPr txBox="1">
              <a:spLocks noChangeArrowheads="1"/>
            </p:cNvSpPr>
            <p:nvPr/>
          </p:nvSpPr>
          <p:spPr bwMode="auto">
            <a:xfrm>
              <a:off x="874376" y="6158204"/>
              <a:ext cx="125386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my pain</a:t>
              </a:r>
            </a:p>
          </p:txBody>
        </p:sp>
        <p:sp>
          <p:nvSpPr>
            <p:cNvPr id="32779" name="TextBox 12"/>
            <p:cNvSpPr txBox="1">
              <a:spLocks noChangeArrowheads="1"/>
            </p:cNvSpPr>
            <p:nvPr/>
          </p:nvSpPr>
          <p:spPr bwMode="auto">
            <a:xfrm>
              <a:off x="6735259" y="6158204"/>
              <a:ext cx="12202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his pain</a:t>
              </a:r>
            </a:p>
          </p:txBody>
        </p:sp>
        <p:sp>
          <p:nvSpPr>
            <p:cNvPr id="32780" name="TextBox 13"/>
            <p:cNvSpPr txBox="1">
              <a:spLocks noChangeArrowheads="1"/>
            </p:cNvSpPr>
            <p:nvPr/>
          </p:nvSpPr>
          <p:spPr bwMode="auto">
            <a:xfrm>
              <a:off x="3973626" y="6158204"/>
              <a:ext cx="128195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her pain</a:t>
              </a:r>
            </a:p>
          </p:txBody>
        </p:sp>
        <p:cxnSp>
          <p:nvCxnSpPr>
            <p:cNvPr id="32781" name="Straight Connector 63"/>
            <p:cNvCxnSpPr>
              <a:cxnSpLocks noChangeShapeType="1"/>
            </p:cNvCxnSpPr>
            <p:nvPr/>
          </p:nvCxnSpPr>
          <p:spPr bwMode="auto">
            <a:xfrm>
              <a:off x="205273" y="5290457"/>
              <a:ext cx="8677470" cy="47889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782" name="TextBox 66"/>
            <p:cNvSpPr txBox="1">
              <a:spLocks noChangeArrowheads="1"/>
            </p:cNvSpPr>
            <p:nvPr/>
          </p:nvSpPr>
          <p:spPr bwMode="auto">
            <a:xfrm>
              <a:off x="0" y="5508171"/>
              <a:ext cx="98777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parti-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culars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12FA2-C668-48F7-82C9-627A0BF2E0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61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52400" y="1981200"/>
            <a:ext cx="8839200" cy="4737100"/>
          </a:xfrm>
        </p:spPr>
        <p:txBody>
          <a:bodyPr/>
          <a:lstStyle/>
          <a:p>
            <a:r>
              <a:rPr lang="en-US" altLang="en-US" dirty="0"/>
              <a:t>‘</a:t>
            </a:r>
            <a:r>
              <a:rPr lang="en-US" altLang="en-US" i="1" dirty="0"/>
              <a:t>Persistent idiopathic facial pain (PIFP)</a:t>
            </a:r>
            <a:r>
              <a:rPr lang="en-US" altLang="en-US" dirty="0"/>
              <a:t>’ </a:t>
            </a:r>
          </a:p>
          <a:p>
            <a:pPr lvl="1">
              <a:buFontTx/>
              <a:buNone/>
            </a:pPr>
            <a:r>
              <a:rPr lang="en-US" altLang="en-US" dirty="0"/>
              <a:t>= ‘</a:t>
            </a:r>
            <a:r>
              <a:rPr lang="en-US" altLang="en-US" i="1" dirty="0"/>
              <a:t>persistent facial pain with varying presentations …’</a:t>
            </a:r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>
              <a:buFontTx/>
              <a:buNone/>
            </a:pPr>
            <a:endParaRPr lang="en-US" altLang="en-US" i="1" dirty="0"/>
          </a:p>
          <a:p>
            <a:pPr lvl="1"/>
            <a:r>
              <a:rPr lang="en-US" altLang="en-US" sz="2400" i="1" dirty="0"/>
              <a:t>if the description is about types, then the </a:t>
            </a:r>
            <a:r>
              <a:rPr lang="en-US" altLang="en-US" sz="2400" i="1" dirty="0">
                <a:solidFill>
                  <a:srgbClr val="FF0000"/>
                </a:solidFill>
              </a:rPr>
              <a:t>three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FFC000"/>
                </a:solidFill>
              </a:rPr>
              <a:t>particular</a:t>
            </a:r>
            <a:r>
              <a:rPr lang="en-US" altLang="en-US" sz="2400" i="1" dirty="0"/>
              <a:t> </a:t>
            </a:r>
            <a:r>
              <a:rPr lang="en-US" altLang="en-US" sz="2400" i="1" dirty="0">
                <a:solidFill>
                  <a:srgbClr val="00FF00"/>
                </a:solidFill>
              </a:rPr>
              <a:t>pains</a:t>
            </a:r>
            <a:r>
              <a:rPr lang="en-US" altLang="en-US" sz="2400" i="1" dirty="0"/>
              <a:t> fall under PIFP.</a:t>
            </a:r>
          </a:p>
          <a:p>
            <a:pPr lvl="1"/>
            <a:r>
              <a:rPr lang="en-US" altLang="en-US" sz="2400" i="1" dirty="0"/>
              <a:t>if the description is about (arbitrary) particulars, then only </a:t>
            </a:r>
            <a:r>
              <a:rPr lang="en-US" altLang="en-US" sz="2400" i="1" dirty="0">
                <a:solidFill>
                  <a:srgbClr val="FFC000"/>
                </a:solidFill>
              </a:rPr>
              <a:t>her pain</a:t>
            </a:r>
            <a:r>
              <a:rPr lang="en-US" altLang="en-US" sz="2400" i="1" dirty="0"/>
              <a:t> falls under PIFP.</a:t>
            </a:r>
            <a:endParaRPr lang="en-US" altLang="en-US" sz="2400" dirty="0"/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211513"/>
            <a:ext cx="479901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5257" y="599930"/>
            <a:ext cx="8686800" cy="6477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0" i="0">
                <a:solidFill>
                  <a:schemeClr val="bg1"/>
                </a:solidFill>
                <a:latin typeface="Georgia"/>
                <a:ea typeface="ＭＳ Ｐゴシック" pitchFamily="122" charset="-128"/>
                <a:cs typeface="Georgi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Georgia" pitchFamily="125" charset="0"/>
                <a:ea typeface="ＭＳ Ｐゴシック" pitchFamily="122" charset="-128"/>
                <a:cs typeface="ＭＳ Ｐゴシック" pitchFamily="12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Times" pitchFamily="12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ＭＳ Ｐゴシック" pitchFamily="122" charset="-128"/>
              </a:rPr>
              <a:t>Make it clear whether assertions are about particulars or types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ＭＳ Ｐゴシック" pitchFamily="122" charset="-128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BE54D-6231-4421-A729-66D9A66ED0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3412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the particular/universal distinction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8686800" cy="4419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Ignoring the distinction may lead to assertions in which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Different interpretations are possible depending on which terms intend particulars and which universals, </a:t>
            </a:r>
          </a:p>
          <a:p>
            <a:pPr marL="857250" lvl="1" indent="-457200">
              <a:buFont typeface="+mj-lt"/>
              <a:buAutoNum type="alphaLcParenR"/>
            </a:pPr>
            <a:r>
              <a:rPr lang="en-US" dirty="0"/>
              <a:t>the authors run together forms of speech governed by different logical rules.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0956-5B8E-40B4-A8DD-F75AA1D26018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340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analyze these assertions?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Examples: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i="1" dirty="0"/>
              <a:t>‘Stating that </a:t>
            </a:r>
            <a:r>
              <a:rPr lang="en-US" i="1" dirty="0">
                <a:solidFill>
                  <a:srgbClr val="FFFF00"/>
                </a:solidFill>
              </a:rPr>
              <a:t>(sleep) bruxism is a behavior </a:t>
            </a:r>
            <a:r>
              <a:rPr lang="en-US" i="1" dirty="0"/>
              <a:t>in no way precludes the possibility (at some to-be-specified and validated cut point) of it being more than a behavior, either a risk factor or disorder’.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endParaRPr lang="en-US" i="1" dirty="0"/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i="1" dirty="0"/>
              <a:t>‘</a:t>
            </a:r>
            <a:r>
              <a:rPr lang="en-US" i="1" dirty="0">
                <a:solidFill>
                  <a:srgbClr val="FFFF00"/>
                </a:solidFill>
              </a:rPr>
              <a:t>Bruxism is a continuously distributed behavior</a:t>
            </a:r>
            <a:r>
              <a:rPr lang="en-US" i="1" dirty="0"/>
              <a:t>’</a:t>
            </a:r>
            <a:endParaRPr lang="en-US" dirty="0"/>
          </a:p>
          <a:p>
            <a:pPr marL="1657350" lvl="4" indent="0"/>
            <a:endParaRPr lang="en-US" sz="1800" i="0" dirty="0"/>
          </a:p>
          <a:p>
            <a:pPr marL="1657350" lvl="4" indent="0"/>
            <a:endParaRPr lang="en-US" sz="1800" i="0" dirty="0"/>
          </a:p>
          <a:p>
            <a:pPr marL="1657350" lvl="4" indent="0"/>
            <a:r>
              <a:rPr lang="en-US" sz="1400" i="0" dirty="0"/>
              <a:t>Raphael KG, Santiago V, </a:t>
            </a:r>
            <a:r>
              <a:rPr lang="en-US" sz="1400" i="0" dirty="0" err="1"/>
              <a:t>Lobbezoo</a:t>
            </a:r>
            <a:r>
              <a:rPr lang="en-US" sz="1400" i="0" dirty="0"/>
              <a:t> F. Bruxism is a continuously distributed </a:t>
            </a:r>
            <a:r>
              <a:rPr lang="en-US" sz="1400" i="0" dirty="0" err="1"/>
              <a:t>behaviour</a:t>
            </a:r>
            <a:r>
              <a:rPr lang="en-US" sz="1400" i="0" dirty="0"/>
              <a:t>, but disorder decisions are dichotomous (Response to letter by </a:t>
            </a:r>
            <a:r>
              <a:rPr lang="en-US" sz="1400" i="0" dirty="0" err="1"/>
              <a:t>Manfredini</a:t>
            </a:r>
            <a:r>
              <a:rPr lang="en-US" sz="1400" i="0" dirty="0"/>
              <a:t>, De </a:t>
            </a:r>
            <a:r>
              <a:rPr lang="en-US" sz="1400" i="0" dirty="0" err="1"/>
              <a:t>Laat</a:t>
            </a:r>
            <a:r>
              <a:rPr lang="en-US" sz="1400" i="0" dirty="0"/>
              <a:t>, </a:t>
            </a:r>
            <a:r>
              <a:rPr lang="en-US" sz="1400" i="0" dirty="0" err="1"/>
              <a:t>Winocur</a:t>
            </a:r>
            <a:r>
              <a:rPr lang="en-US" sz="1400" i="0" dirty="0"/>
              <a:t>, &amp; </a:t>
            </a:r>
            <a:r>
              <a:rPr lang="en-US" sz="1400" i="0" dirty="0" err="1"/>
              <a:t>Ahlberg</a:t>
            </a:r>
            <a:r>
              <a:rPr lang="en-US" sz="1400" i="0" dirty="0"/>
              <a:t> (2016)). J Oral </a:t>
            </a:r>
            <a:r>
              <a:rPr lang="en-US" sz="1400" i="0" dirty="0" err="1"/>
              <a:t>Rehabil</a:t>
            </a:r>
            <a:r>
              <a:rPr lang="en-US" sz="1400" i="0" dirty="0"/>
              <a:t>. 2016 Oct;43(10):802-3. </a:t>
            </a:r>
            <a:r>
              <a:rPr lang="en-US" sz="1400" i="0" dirty="0">
                <a:hlinkClick r:id="rId2"/>
              </a:rPr>
              <a:t>https://www.ncbi.nlm.nih.gov/pmc/articles/PMC5538380/</a:t>
            </a:r>
            <a:r>
              <a:rPr lang="en-US" sz="1400" i="0" dirty="0"/>
              <a:t>  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617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This is a statement about universals: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67</a:t>
            </a:fld>
            <a:endParaRPr lang="en-US" dirty="0"/>
          </a:p>
        </p:txBody>
      </p:sp>
      <p:sp>
        <p:nvSpPr>
          <p:cNvPr id="13" name="Rounded Rectangle 12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14" name="Straight Arrow Connector 13"/>
          <p:cNvCxnSpPr>
            <a:stCxn id="16" idx="3"/>
            <a:endCxn id="13" idx="1"/>
          </p:cNvCxnSpPr>
          <p:nvPr/>
        </p:nvCxnSpPr>
        <p:spPr bwMode="auto">
          <a:xfrm>
            <a:off x="2857500" y="3048000"/>
            <a:ext cx="40462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242979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583DFE-24C2-448E-A866-F45E231C2792}"/>
              </a:ext>
            </a:extLst>
          </p:cNvPr>
          <p:cNvSpPr/>
          <p:nvPr/>
        </p:nvSpPr>
        <p:spPr>
          <a:xfrm>
            <a:off x="3276600" y="5875396"/>
            <a:ext cx="58386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Ceusters W, Smith B. On Defining Bruxism. 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Medical Informatics Europe (MIE2018), Goteborg, Sweden, April 24-26, 2018. </a:t>
            </a: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+mj-lt"/>
              </a:rPr>
              <a:t>Stud Health Technol Inform. 2018;247:551-555.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+mj-lt"/>
                <a:hlinkClick r:id="rId2"/>
              </a:rPr>
              <a:t>https://ebooks.iospress.nl/publication/48852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3215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This is a statement about universals: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                   here is an instance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346" y="4037543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25" name="Straight Arrow Connector 24"/>
          <p:cNvCxnSpPr>
            <a:stCxn id="27" idx="3"/>
            <a:endCxn id="24" idx="1"/>
          </p:cNvCxnSpPr>
          <p:nvPr/>
        </p:nvCxnSpPr>
        <p:spPr bwMode="auto">
          <a:xfrm>
            <a:off x="2857500" y="3048000"/>
            <a:ext cx="40462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242979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</p:spTree>
    <p:extLst>
      <p:ext uri="{BB962C8B-B14F-4D97-AF65-F5344CB8AC3E}">
        <p14:creationId xmlns:p14="http://schemas.microsoft.com/office/powerpoint/2010/main" val="19279349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This is a statement about universals: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dirty="0"/>
              <a:t>                   here is an instance</a:t>
            </a:r>
          </a:p>
          <a:p>
            <a:pPr marL="17145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4" idx="1"/>
          </p:cNvCxnSpPr>
          <p:nvPr/>
        </p:nvCxnSpPr>
        <p:spPr bwMode="auto">
          <a:xfrm>
            <a:off x="2857500" y="3048000"/>
            <a:ext cx="404622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242979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69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346" y="4037543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141825" y="4036060"/>
            <a:ext cx="163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</p:spTree>
    <p:extLst>
      <p:ext uri="{BB962C8B-B14F-4D97-AF65-F5344CB8AC3E}">
        <p14:creationId xmlns:p14="http://schemas.microsoft.com/office/powerpoint/2010/main" val="301402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0E0A2-38C4-4061-BC39-7D30921E5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cited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E9E58-36D3-4FAA-8C06-6E1AE0CDB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/>
            <a:r>
              <a:rPr lang="en-US" sz="2800" i="1" dirty="0"/>
              <a:t>An ontology is an explicit specification of a conceptualization.</a:t>
            </a:r>
          </a:p>
          <a:p>
            <a:pPr marL="0" indent="0" algn="ctr"/>
            <a:endParaRPr lang="en-US" sz="2800" i="1" dirty="0"/>
          </a:p>
          <a:p>
            <a:pPr marL="0" indent="0" algn="ctr"/>
            <a:r>
              <a:rPr lang="en-US" sz="2800" i="1" dirty="0"/>
              <a:t>…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074B7F-E7FD-4CCB-AFBC-AE80EBD828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508704-EFB4-43AA-AB6E-F43977899234}"/>
              </a:ext>
            </a:extLst>
          </p:cNvPr>
          <p:cNvSpPr/>
          <p:nvPr/>
        </p:nvSpPr>
        <p:spPr>
          <a:xfrm>
            <a:off x="1219200" y="5819917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0" dirty="0">
                <a:solidFill>
                  <a:schemeClr val="bg1"/>
                </a:solidFill>
              </a:rPr>
              <a:t>T. R. Gruber. A Translation Approach to Portable Ontologies. </a:t>
            </a:r>
          </a:p>
          <a:p>
            <a:pPr algn="r"/>
            <a:r>
              <a:rPr lang="en-US" sz="1800" b="0" dirty="0">
                <a:solidFill>
                  <a:schemeClr val="bg1"/>
                </a:solidFill>
              </a:rPr>
              <a:t>Knowledge Acquisition, 5(2):199–220, 1993.</a:t>
            </a:r>
          </a:p>
          <a:p>
            <a:pPr algn="r"/>
            <a:r>
              <a:rPr lang="en-US" sz="1800" b="0" dirty="0">
                <a:solidFill>
                  <a:schemeClr val="bg1"/>
                </a:solidFill>
                <a:hlinkClick r:id="rId2"/>
              </a:rPr>
              <a:t>http://tomgruber.org/writing/ontolingua-kaj-1993.pdf</a:t>
            </a:r>
            <a:r>
              <a:rPr lang="en-US" sz="18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181473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70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346" y="4037543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141825" y="4036060"/>
            <a:ext cx="163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1844314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346" y="4037543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141825" y="4036060"/>
            <a:ext cx="163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9" name="Elbow Connector 18"/>
          <p:cNvCxnSpPr>
            <a:endCxn id="15" idx="2"/>
          </p:cNvCxnSpPr>
          <p:nvPr/>
        </p:nvCxnSpPr>
        <p:spPr bwMode="auto">
          <a:xfrm rot="5400000" flipH="1" flipV="1">
            <a:off x="3064748" y="3932953"/>
            <a:ext cx="2086223" cy="1563459"/>
          </a:xfrm>
          <a:prstGeom prst="bentConnector3">
            <a:avLst>
              <a:gd name="adj1" fmla="val 691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322425" y="4038600"/>
            <a:ext cx="22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???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19110212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72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346" y="4037543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141825" y="4036060"/>
            <a:ext cx="163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9" name="Elbow Connector 18"/>
          <p:cNvCxnSpPr>
            <a:endCxn id="15" idx="2"/>
          </p:cNvCxnSpPr>
          <p:nvPr/>
        </p:nvCxnSpPr>
        <p:spPr bwMode="auto">
          <a:xfrm rot="5400000" flipH="1" flipV="1">
            <a:off x="3064748" y="3932953"/>
            <a:ext cx="2086223" cy="1563459"/>
          </a:xfrm>
          <a:prstGeom prst="bentConnector3">
            <a:avLst>
              <a:gd name="adj1" fmla="val 691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322425" y="4038600"/>
            <a:ext cx="22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???</a:t>
            </a:r>
          </a:p>
        </p:txBody>
      </p:sp>
      <p:sp>
        <p:nvSpPr>
          <p:cNvPr id="22" name="Oval 21"/>
          <p:cNvSpPr/>
          <p:nvPr/>
        </p:nvSpPr>
        <p:spPr bwMode="auto">
          <a:xfrm>
            <a:off x="787578" y="2423160"/>
            <a:ext cx="2189391" cy="1240483"/>
          </a:xfrm>
          <a:prstGeom prst="ellipse">
            <a:avLst/>
          </a:prstGeom>
          <a:noFill/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752007" y="2399030"/>
            <a:ext cx="2189391" cy="1240483"/>
          </a:xfrm>
          <a:prstGeom prst="ellipse">
            <a:avLst/>
          </a:prstGeom>
          <a:noFill/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24734" y="4903112"/>
            <a:ext cx="4194969" cy="830997"/>
          </a:xfrm>
          <a:prstGeom prst="rect">
            <a:avLst/>
          </a:prstGeom>
          <a:solidFill>
            <a:srgbClr val="1FE115"/>
          </a:solidFill>
          <a:ln>
            <a:solidFill>
              <a:srgbClr val="1FE11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What is ‘in’ all particulars that are </a:t>
            </a:r>
            <a:r>
              <a:rPr lang="en-US" sz="2400" dirty="0">
                <a:solidFill>
                  <a:schemeClr val="tx1"/>
                </a:solidFill>
              </a:rPr>
              <a:t>instances of bruxism</a:t>
            </a:r>
          </a:p>
        </p:txBody>
      </p:sp>
      <p:cxnSp>
        <p:nvCxnSpPr>
          <p:cNvPr id="36" name="Straight Arrow Connector 35"/>
          <p:cNvCxnSpPr>
            <a:stCxn id="35" idx="1"/>
          </p:cNvCxnSpPr>
          <p:nvPr/>
        </p:nvCxnSpPr>
        <p:spPr bwMode="auto">
          <a:xfrm flipH="1" flipV="1">
            <a:off x="2656340" y="3481978"/>
            <a:ext cx="1468394" cy="18366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>
            <a:stCxn id="35" idx="3"/>
          </p:cNvCxnSpPr>
          <p:nvPr/>
        </p:nvCxnSpPr>
        <p:spPr bwMode="auto">
          <a:xfrm flipV="1">
            <a:off x="8319703" y="3457848"/>
            <a:ext cx="301066" cy="18607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784026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3987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762000"/>
          </a:xfrm>
        </p:spPr>
        <p:txBody>
          <a:bodyPr/>
          <a:lstStyle/>
          <a:p>
            <a:pPr lvl="1" algn="ctr"/>
            <a:r>
              <a:rPr lang="en-US" sz="3200" i="1" dirty="0"/>
              <a:t>‘ … bruxism is a behavior …’</a:t>
            </a:r>
            <a:br>
              <a:rPr lang="en-US" sz="3200" i="1" dirty="0"/>
            </a:br>
            <a:r>
              <a:rPr lang="en-US" sz="3200" i="1" dirty="0"/>
              <a:t>‘Bruxism is a continuously distributed behavior’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763000" cy="4953000"/>
          </a:xfrm>
        </p:spPr>
        <p:txBody>
          <a:bodyPr/>
          <a:lstStyle/>
          <a:p>
            <a:pPr marL="171450" indent="-228600">
              <a:buFont typeface="Arial" panose="020B0604020202020204" pitchFamily="34" charset="0"/>
              <a:buChar char="•"/>
            </a:pPr>
            <a:r>
              <a:rPr lang="en-US" dirty="0"/>
              <a:t>Are these statements about universals ?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690372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Behavior</a:t>
            </a:r>
          </a:p>
        </p:txBody>
      </p:sp>
      <p:cxnSp>
        <p:nvCxnSpPr>
          <p:cNvPr id="5" name="Straight Arrow Connector 4"/>
          <p:cNvCxnSpPr>
            <a:stCxn id="7" idx="3"/>
            <a:endCxn id="15" idx="1"/>
          </p:cNvCxnSpPr>
          <p:nvPr/>
        </p:nvCxnSpPr>
        <p:spPr bwMode="auto">
          <a:xfrm>
            <a:off x="2857500" y="3048000"/>
            <a:ext cx="1041489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3048000" y="2590800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876300" y="2705100"/>
            <a:ext cx="1981200" cy="6858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effectLst/>
                <a:latin typeface="Times" pitchFamily="122" charset="0"/>
              </a:rPr>
              <a:t>Bruxism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73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5365014"/>
            <a:ext cx="2971800" cy="1416786"/>
          </a:xfrm>
          <a:prstGeom prst="rect">
            <a:avLst/>
          </a:prstGeom>
          <a:solidFill>
            <a:srgbClr val="BBE0E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John’s repetitive jaw muscle activity of last night</a:t>
            </a:r>
          </a:p>
        </p:txBody>
      </p:sp>
      <p:cxnSp>
        <p:nvCxnSpPr>
          <p:cNvPr id="10" name="Straight Arrow Connector 9"/>
          <p:cNvCxnSpPr>
            <a:stCxn id="9" idx="0"/>
            <a:endCxn id="7" idx="2"/>
          </p:cNvCxnSpPr>
          <p:nvPr/>
        </p:nvCxnSpPr>
        <p:spPr bwMode="auto">
          <a:xfrm flipV="1">
            <a:off x="1866900" y="3390900"/>
            <a:ext cx="0" cy="19741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90346" y="4037543"/>
            <a:ext cx="1630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cxnSp>
        <p:nvCxnSpPr>
          <p:cNvPr id="13" name="Elbow Connector 12"/>
          <p:cNvCxnSpPr>
            <a:stCxn id="9" idx="3"/>
            <a:endCxn id="4" idx="2"/>
          </p:cNvCxnSpPr>
          <p:nvPr/>
        </p:nvCxnSpPr>
        <p:spPr bwMode="auto">
          <a:xfrm flipV="1">
            <a:off x="3352800" y="3390900"/>
            <a:ext cx="4541520" cy="2682507"/>
          </a:xfrm>
          <a:prstGeom prst="bentConnector2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141825" y="4036060"/>
            <a:ext cx="163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3898989" y="2426970"/>
            <a:ext cx="1981200" cy="124460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continuously distributed behavior</a:t>
            </a:r>
            <a:endParaRPr kumimoji="0" lang="en-US" sz="2400" b="0" u="none" strike="noStrike" cap="none" normalizeH="0" baseline="0" dirty="0">
              <a:ln>
                <a:noFill/>
              </a:ln>
              <a:effectLst/>
              <a:latin typeface="Times" pitchFamily="122" charset="0"/>
            </a:endParaRPr>
          </a:p>
        </p:txBody>
      </p:sp>
      <p:cxnSp>
        <p:nvCxnSpPr>
          <p:cNvPr id="17" name="Straight Arrow Connector 16"/>
          <p:cNvCxnSpPr>
            <a:stCxn id="15" idx="3"/>
            <a:endCxn id="4" idx="1"/>
          </p:cNvCxnSpPr>
          <p:nvPr/>
        </p:nvCxnSpPr>
        <p:spPr bwMode="auto">
          <a:xfrm flipV="1">
            <a:off x="5880189" y="3048000"/>
            <a:ext cx="1023531" cy="1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84149" y="2540288"/>
            <a:ext cx="54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isa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9" name="Elbow Connector 18"/>
          <p:cNvCxnSpPr>
            <a:endCxn id="15" idx="2"/>
          </p:cNvCxnSpPr>
          <p:nvPr/>
        </p:nvCxnSpPr>
        <p:spPr bwMode="auto">
          <a:xfrm rot="5400000" flipH="1" flipV="1">
            <a:off x="3064748" y="3932953"/>
            <a:ext cx="2086223" cy="1563459"/>
          </a:xfrm>
          <a:prstGeom prst="bentConnector3">
            <a:avLst>
              <a:gd name="adj1" fmla="val 691"/>
            </a:avLst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322425" y="4038600"/>
            <a:ext cx="2240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Instance of   ???</a:t>
            </a:r>
          </a:p>
        </p:txBody>
      </p:sp>
      <p:sp>
        <p:nvSpPr>
          <p:cNvPr id="26" name="Oval 25"/>
          <p:cNvSpPr/>
          <p:nvPr/>
        </p:nvSpPr>
        <p:spPr bwMode="auto">
          <a:xfrm>
            <a:off x="3786392" y="2324393"/>
            <a:ext cx="2189391" cy="151100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98988" y="4953000"/>
            <a:ext cx="4711611" cy="156966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Is ‘in’ no particular at all!!!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Is rather a ‘type of universal’, a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construct outside the particular/universal realm.</a:t>
            </a:r>
          </a:p>
        </p:txBody>
      </p:sp>
      <p:cxnSp>
        <p:nvCxnSpPr>
          <p:cNvPr id="31" name="Elbow Connector 30"/>
          <p:cNvCxnSpPr>
            <a:stCxn id="26" idx="3"/>
            <a:endCxn id="27" idx="1"/>
          </p:cNvCxnSpPr>
          <p:nvPr/>
        </p:nvCxnSpPr>
        <p:spPr bwMode="auto">
          <a:xfrm rot="5400000">
            <a:off x="2941149" y="4571958"/>
            <a:ext cx="2123712" cy="208033"/>
          </a:xfrm>
          <a:prstGeom prst="bentConnector4">
            <a:avLst>
              <a:gd name="adj1" fmla="val 478"/>
              <a:gd name="adj2" fmla="val 209886"/>
            </a:avLst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110490" y="275852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9649134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BA2B405-FEB8-4753-9DE2-FF1069E8EA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Basic Formal Ontology</a:t>
            </a:r>
            <a:br>
              <a:rPr lang="en-US" dirty="0"/>
            </a:br>
            <a:r>
              <a:rPr lang="en-US" dirty="0"/>
              <a:t>(BFO)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BFFB709-65BC-4CB9-8DCB-C3E81794C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1A1953-0F7B-404D-A121-FB947DF15E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9CF04-00E1-4F99-A289-9C215F445602}" type="slidenum">
              <a:rPr lang="en-US" altLang="en-US" smtClean="0"/>
              <a:pPr/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12541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926ECB-51AC-4C9C-8DA2-CDC795C0A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dirty="0"/>
              <a:t>BFO’s major 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B360C-320B-4150-8AF6-7A43E6447C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69666" name="Picture 2" descr="Building Ontologies with Basic Formal Ontology">
            <a:extLst>
              <a:ext uri="{FF2B5EF4-FFF2-40B4-BE49-F238E27FC236}">
                <a16:creationId xmlns:a16="http://schemas.microsoft.com/office/drawing/2014/main" id="{AC8F4884-C2DB-40C8-8C0F-756793B4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16276"/>
            <a:ext cx="3438331" cy="441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AEA830-6B76-443B-B5A5-BB74F5D9AB42}"/>
              </a:ext>
            </a:extLst>
          </p:cNvPr>
          <p:cNvSpPr/>
          <p:nvPr/>
        </p:nvSpPr>
        <p:spPr>
          <a:xfrm>
            <a:off x="990600" y="6028199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hlinkClick r:id="rId3"/>
              </a:rPr>
              <a:t>https://mitpress.mit.edu/books/building-ontologies-basic-formal-ontology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BCAA7F-3ADD-49CF-9EF1-512F5F6FA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616276"/>
            <a:ext cx="3581401" cy="4531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D937D3-78D6-4A20-869C-E23B2AC91C51}"/>
              </a:ext>
            </a:extLst>
          </p:cNvPr>
          <p:cNvSpPr/>
          <p:nvPr/>
        </p:nvSpPr>
        <p:spPr>
          <a:xfrm>
            <a:off x="4229100" y="6212864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hlinkClick r:id="rId5"/>
              </a:rPr>
              <a:t>https://github.com/BFO-ontology/BFO-2020</a:t>
            </a:r>
            <a:r>
              <a:rPr lang="en-US" sz="12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76237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BFO top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E922A2C-E0BC-4988-92BB-125F345F9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5054845"/>
            <a:ext cx="8886645" cy="1574554"/>
          </a:xfrm>
        </p:spPr>
        <p:txBody>
          <a:bodyPr/>
          <a:lstStyle/>
          <a:p>
            <a:r>
              <a:rPr lang="en-GB" u="sng" dirty="0"/>
              <a:t>Elucidation</a:t>
            </a:r>
            <a:r>
              <a:rPr lang="en-GB" cap="small" dirty="0"/>
              <a:t>:</a:t>
            </a:r>
            <a:r>
              <a:rPr lang="en-GB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An </a:t>
            </a:r>
            <a:r>
              <a:rPr lang="en-GB" i="1" dirty="0"/>
              <a:t>entity</a:t>
            </a:r>
            <a:r>
              <a:rPr lang="en-GB" dirty="0"/>
              <a:t> is anything that </a:t>
            </a:r>
            <a:r>
              <a:rPr lang="en-GB" b="1" dirty="0"/>
              <a:t>exists</a:t>
            </a:r>
            <a:r>
              <a:rPr lang="en-GB" dirty="0"/>
              <a:t> or </a:t>
            </a:r>
            <a:r>
              <a:rPr lang="en-GB" b="1" dirty="0"/>
              <a:t>has existed (</a:t>
            </a:r>
            <a:r>
              <a:rPr lang="en-GB" dirty="0"/>
              <a:t>or </a:t>
            </a:r>
            <a:r>
              <a:rPr lang="en-GB" b="1" dirty="0"/>
              <a:t>will exist)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630" y="1987559"/>
            <a:ext cx="205740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</p:spTree>
    <p:extLst>
      <p:ext uri="{BB962C8B-B14F-4D97-AF65-F5344CB8AC3E}">
        <p14:creationId xmlns:p14="http://schemas.microsoft.com/office/powerpoint/2010/main" val="12681512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5D6E-9E89-415D-B0B1-863B61909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u="sng" dirty="0"/>
              <a:t>Continuants</a:t>
            </a:r>
            <a:br>
              <a:rPr lang="en-US" dirty="0"/>
            </a:br>
            <a:r>
              <a:rPr lang="en-US" dirty="0"/>
              <a:t>versus </a:t>
            </a:r>
            <a:br>
              <a:rPr lang="en-US" dirty="0"/>
            </a:br>
            <a:r>
              <a:rPr lang="en-US" i="1" u="sng" dirty="0"/>
              <a:t>Occurrents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6C85F-FBF0-42CE-B033-94391895B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78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BFO top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E922A2C-E0BC-4988-92BB-125F345F9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99" y="4648199"/>
            <a:ext cx="8991601" cy="198119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         me 						my life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 my intelligence				      my reasoning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my heart function		    the functioning of my heart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my instructor role			      my teaching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  	     …						   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630" y="1987559"/>
            <a:ext cx="205740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549777"/>
            <a:ext cx="1428750" cy="9144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910" y="3552825"/>
            <a:ext cx="1314450" cy="908304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1857375" y="2959109"/>
            <a:ext cx="2687955" cy="590668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545330" y="2959109"/>
            <a:ext cx="2630805" cy="593716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555426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</a:t>
            </a:r>
            <a:r>
              <a:rPr lang="en-US" dirty="0">
                <a:sym typeface="Wingdings" panose="05000000000000000000" pitchFamily="2" charset="2"/>
              </a:rPr>
              <a:t> </a:t>
            </a:r>
            <a:r>
              <a:rPr lang="en-US" dirty="0" err="1">
                <a:sym typeface="Wingdings" panose="05000000000000000000" pitchFamily="2" charset="2"/>
              </a:rPr>
              <a:t>Occurrents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2321560" y="2362200"/>
            <a:ext cx="673608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0270834" y="129540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343150" y="2644170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in total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753100" y="2638425"/>
            <a:ext cx="3124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Entities that at any time they exist, </a:t>
            </a:r>
          </a:p>
          <a:p>
            <a:r>
              <a:rPr lang="en-US" dirty="0">
                <a:solidFill>
                  <a:schemeClr val="bg1"/>
                </a:solidFill>
              </a:rPr>
              <a:t>exist only </a:t>
            </a:r>
          </a:p>
          <a:p>
            <a:r>
              <a:rPr lang="en-US" i="1" u="sng" dirty="0">
                <a:solidFill>
                  <a:schemeClr val="bg1"/>
                </a:solidFill>
              </a:rPr>
              <a:t>partially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6361" y="6520190"/>
            <a:ext cx="89814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solidFill>
                  <a:schemeClr val="bg1"/>
                </a:solidFill>
              </a:rPr>
              <a:t>Smith B, Ceusters W. Ontological Realism as a Methodology for Coordinated Evolution of Scientific Ontologies. Applied Ontology, 2010;5(3-4):139-188.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C2BCE-D52C-4E77-BB92-81E22C88C1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916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C68D-F759-4D86-B4DE-B674EFB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077" y="609600"/>
            <a:ext cx="3514546" cy="762000"/>
          </a:xfrm>
        </p:spPr>
        <p:txBody>
          <a:bodyPr/>
          <a:lstStyle/>
          <a:p>
            <a:r>
              <a:rPr lang="en-US" sz="3300" dirty="0"/>
              <a:t>Ontology and conceptualization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3F9C-C12F-4CC4-B21C-EBE84B333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704974"/>
            <a:ext cx="3124199" cy="4772026"/>
          </a:xfrm>
        </p:spPr>
        <p:txBody>
          <a:bodyPr/>
          <a:lstStyle/>
          <a:p>
            <a:pPr marL="0" indent="0"/>
            <a:r>
              <a:rPr lang="en-US" sz="2000" i="1" dirty="0"/>
              <a:t>Fig. 2. The relationships between phenomena occurring in reality, their perception (at different times), their abstracted conceptualization, the language used to talk about such conceptualization, its intended models, and an ontology.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9280E-234A-4D51-80C9-BEDC37F72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833DA-BB7E-4984-B31F-689CCBF49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2" y="685800"/>
            <a:ext cx="5600700" cy="495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2FC197-35C5-452D-8E00-8E95427A03DB}"/>
              </a:ext>
            </a:extLst>
          </p:cNvPr>
          <p:cNvSpPr/>
          <p:nvPr/>
        </p:nvSpPr>
        <p:spPr>
          <a:xfrm>
            <a:off x="418381" y="5604294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What Is an Ontology?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Nicola Guarino, Daniel </a:t>
            </a:r>
            <a:r>
              <a:rPr lang="en-US" sz="1200" dirty="0" err="1">
                <a:solidFill>
                  <a:schemeClr val="bg1"/>
                </a:solidFill>
              </a:rPr>
              <a:t>Oberle</a:t>
            </a:r>
            <a:r>
              <a:rPr lang="en-US" sz="1200" dirty="0">
                <a:solidFill>
                  <a:schemeClr val="bg1"/>
                </a:solidFill>
              </a:rPr>
              <a:t>, and Steffen </a:t>
            </a:r>
            <a:r>
              <a:rPr lang="en-US" sz="1200" dirty="0" err="1">
                <a:solidFill>
                  <a:schemeClr val="bg1"/>
                </a:solidFill>
              </a:rPr>
              <a:t>Staab</a:t>
            </a:r>
            <a:endParaRPr lang="en-US" sz="1200" dirty="0">
              <a:solidFill>
                <a:schemeClr val="bg1"/>
              </a:solidFill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S. </a:t>
            </a:r>
            <a:r>
              <a:rPr lang="en-US" sz="1200" dirty="0" err="1">
                <a:solidFill>
                  <a:schemeClr val="bg1"/>
                </a:solidFill>
              </a:rPr>
              <a:t>Staab</a:t>
            </a:r>
            <a:r>
              <a:rPr lang="en-US" sz="1200" dirty="0">
                <a:solidFill>
                  <a:schemeClr val="bg1"/>
                </a:solidFill>
              </a:rPr>
              <a:t> and R. Studer (eds.), Handbook on Ontologies, International Handbooks 1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on Information Systems, DOI 10.1007/978-3-540-92673-3,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Springer-Verlag Berlin Heidelberg 2009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hlinkClick r:id="rId3"/>
              </a:rPr>
              <a:t>http://citeseerx.ist.psu.edu/viewdoc/download?doi=10.1.1.175.2138&amp;rep=rep1&amp;type=pdf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2540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E8EB-6484-4189-ABAC-81BBE01DC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282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6324600" y="5334000"/>
            <a:ext cx="19812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514600" y="5334000"/>
            <a:ext cx="2895600" cy="99060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867400" y="2667000"/>
            <a:ext cx="2895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819400" y="2667000"/>
            <a:ext cx="2133600" cy="838200"/>
          </a:xfrm>
          <a:prstGeom prst="round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ontological square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1752600"/>
          <a:ext cx="8991600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1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0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Continuant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Occurrent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Types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Tooth</a:t>
                      </a: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Teeth 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Particulars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left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 maxillary first molar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My teeth</a:t>
                      </a:r>
                    </a:p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grinding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16" name="Straight Arrow Connector 15"/>
          <p:cNvCxnSpPr/>
          <p:nvPr/>
        </p:nvCxnSpPr>
        <p:spPr bwMode="auto">
          <a:xfrm flipV="1">
            <a:off x="39624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7315200" y="3505200"/>
            <a:ext cx="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341880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i="1" u="sng" dirty="0">
                <a:solidFill>
                  <a:schemeClr val="bg1"/>
                </a:solidFill>
              </a:rPr>
              <a:t>at 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9476" y="4028182"/>
            <a:ext cx="17700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Instance </a:t>
            </a:r>
          </a:p>
          <a:p>
            <a:r>
              <a:rPr lang="en-US" dirty="0">
                <a:solidFill>
                  <a:schemeClr val="bg1"/>
                </a:solidFill>
              </a:rPr>
              <a:t>of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 flipH="1">
            <a:off x="76200" y="2362200"/>
            <a:ext cx="898144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86360" y="3962400"/>
            <a:ext cx="8981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2283057" y="1752600"/>
            <a:ext cx="9928" cy="4663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5757A-091B-4202-8397-1ECD44DB21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5E0D7DF-3C56-45E2-91B5-1F4605A97021}"/>
              </a:ext>
            </a:extLst>
          </p:cNvPr>
          <p:cNvSpPr/>
          <p:nvPr/>
        </p:nvSpPr>
        <p:spPr bwMode="auto">
          <a:xfrm>
            <a:off x="3124200" y="4572000"/>
            <a:ext cx="769449" cy="594343"/>
          </a:xfrm>
          <a:prstGeom prst="ellipse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29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943600" y="1219200"/>
            <a:ext cx="2362200" cy="2209800"/>
            <a:chOff x="3744" y="768"/>
            <a:chExt cx="1488" cy="1392"/>
          </a:xfrm>
        </p:grpSpPr>
        <p:sp>
          <p:nvSpPr>
            <p:cNvPr id="84000" name="Rectangle 3"/>
            <p:cNvSpPr>
              <a:spLocks noChangeArrowheads="1"/>
            </p:cNvSpPr>
            <p:nvPr/>
          </p:nvSpPr>
          <p:spPr bwMode="auto">
            <a:xfrm>
              <a:off x="374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graphicFrame>
          <p:nvGraphicFramePr>
            <p:cNvPr id="84001" name="Object 4"/>
            <p:cNvGraphicFramePr>
              <a:graphicFrameLocks noChangeAspect="1"/>
            </p:cNvGraphicFramePr>
            <p:nvPr/>
          </p:nvGraphicFramePr>
          <p:xfrm>
            <a:off x="3936" y="864"/>
            <a:ext cx="1140" cy="11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466" name="Photo Editor-foto" r:id="rId4" imgW="5447619" imgH="5304762" progId="MSPhotoEd.3">
                    <p:embed/>
                  </p:oleObj>
                </mc:Choice>
                <mc:Fallback>
                  <p:oleObj name="Photo Editor-foto" r:id="rId4" imgW="5447619" imgH="5304762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6" y="864"/>
                          <a:ext cx="1140" cy="1110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276600" y="1219200"/>
            <a:ext cx="2362200" cy="2209800"/>
            <a:chOff x="2064" y="768"/>
            <a:chExt cx="1488" cy="1392"/>
          </a:xfrm>
        </p:grpSpPr>
        <p:sp>
          <p:nvSpPr>
            <p:cNvPr id="83998" name="Rectangle 6"/>
            <p:cNvSpPr>
              <a:spLocks noChangeArrowheads="1"/>
            </p:cNvSpPr>
            <p:nvPr/>
          </p:nvSpPr>
          <p:spPr bwMode="auto">
            <a:xfrm>
              <a:off x="2064" y="768"/>
              <a:ext cx="1488" cy="13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>
                <a:solidFill>
                  <a:srgbClr val="000066"/>
                </a:solidFill>
              </a:endParaRPr>
            </a:p>
          </p:txBody>
        </p:sp>
        <p:graphicFrame>
          <p:nvGraphicFramePr>
            <p:cNvPr id="83999" name="Object 7"/>
            <p:cNvGraphicFramePr>
              <a:graphicFrameLocks noChangeAspect="1"/>
            </p:cNvGraphicFramePr>
            <p:nvPr/>
          </p:nvGraphicFramePr>
          <p:xfrm>
            <a:off x="2208" y="864"/>
            <a:ext cx="1200" cy="11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467" name="Photo Editor-foto" r:id="rId6" imgW="6428571" imgH="6133333" progId="MSPhotoEd.3">
                    <p:embed/>
                  </p:oleObj>
                </mc:Choice>
                <mc:Fallback>
                  <p:oleObj name="Photo Editor-foto" r:id="rId6" imgW="6428571" imgH="6133333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8" y="864"/>
                          <a:ext cx="1200" cy="1146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chemeClr val="bg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3973" name="AutoShape 8"/>
          <p:cNvSpPr>
            <a:spLocks noGrp="1" noChangeArrowheads="1"/>
          </p:cNvSpPr>
          <p:nvPr>
            <p:ph type="title"/>
          </p:nvPr>
        </p:nvSpPr>
        <p:spPr>
          <a:xfrm>
            <a:off x="309563" y="461963"/>
            <a:ext cx="8434387" cy="631825"/>
          </a:xfrm>
        </p:spPr>
        <p:txBody>
          <a:bodyPr/>
          <a:lstStyle/>
          <a:p>
            <a:pPr eaLnBrk="1" hangingPunct="1"/>
            <a:r>
              <a:rPr lang="nl-BE" altLang="en-US"/>
              <a:t>Continuants preserve identity while changing</a:t>
            </a:r>
            <a:endParaRPr lang="nl-NL" altLang="en-US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981200" y="4114800"/>
            <a:ext cx="6324600" cy="2524125"/>
            <a:chOff x="1248" y="2592"/>
            <a:chExt cx="3984" cy="1590"/>
          </a:xfrm>
        </p:grpSpPr>
        <p:grpSp>
          <p:nvGrpSpPr>
            <p:cNvPr id="83989" name="Group 10"/>
            <p:cNvGrpSpPr>
              <a:grpSpLocks/>
            </p:cNvGrpSpPr>
            <p:nvPr/>
          </p:nvGrpSpPr>
          <p:grpSpPr bwMode="auto">
            <a:xfrm>
              <a:off x="2064" y="2592"/>
              <a:ext cx="1488" cy="1392"/>
              <a:chOff x="2064" y="2592"/>
              <a:chExt cx="1488" cy="1392"/>
            </a:xfrm>
          </p:grpSpPr>
          <p:sp>
            <p:nvSpPr>
              <p:cNvPr id="83996" name="Rectangle 11"/>
              <p:cNvSpPr>
                <a:spLocks noChangeArrowheads="1"/>
              </p:cNvSpPr>
              <p:nvPr/>
            </p:nvSpPr>
            <p:spPr bwMode="auto">
              <a:xfrm>
                <a:off x="206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7" name="Object 12"/>
              <p:cNvGraphicFramePr>
                <a:graphicFrameLocks noChangeAspect="1"/>
              </p:cNvGraphicFramePr>
              <p:nvPr/>
            </p:nvGraphicFramePr>
            <p:xfrm>
              <a:off x="2208" y="2688"/>
              <a:ext cx="1200" cy="112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468" name="Photo Editor-foto" r:id="rId8" imgW="1352381" imgH="1267002" progId="MSPhotoEd.3">
                      <p:embed/>
                    </p:oleObj>
                  </mc:Choice>
                  <mc:Fallback>
                    <p:oleObj name="Photo Editor-foto" r:id="rId8" imgW="1352381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08" y="2688"/>
                            <a:ext cx="1200" cy="1124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83990" name="Group 13"/>
            <p:cNvGrpSpPr>
              <a:grpSpLocks/>
            </p:cNvGrpSpPr>
            <p:nvPr/>
          </p:nvGrpSpPr>
          <p:grpSpPr bwMode="auto">
            <a:xfrm>
              <a:off x="3744" y="2592"/>
              <a:ext cx="1488" cy="1392"/>
              <a:chOff x="3744" y="2592"/>
              <a:chExt cx="1488" cy="1392"/>
            </a:xfrm>
          </p:grpSpPr>
          <p:sp>
            <p:nvSpPr>
              <p:cNvPr id="83994" name="Rectangle 14"/>
              <p:cNvSpPr>
                <a:spLocks noChangeArrowheads="1"/>
              </p:cNvSpPr>
              <p:nvPr/>
            </p:nvSpPr>
            <p:spPr bwMode="auto">
              <a:xfrm>
                <a:off x="3744" y="2592"/>
                <a:ext cx="1488" cy="139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graphicFrame>
            <p:nvGraphicFramePr>
              <p:cNvPr id="83995" name="Object 15"/>
              <p:cNvGraphicFramePr>
                <a:graphicFrameLocks noChangeAspect="1"/>
              </p:cNvGraphicFramePr>
              <p:nvPr/>
            </p:nvGraphicFramePr>
            <p:xfrm>
              <a:off x="3883" y="2688"/>
              <a:ext cx="1200" cy="1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1469" name="Photo Editor-foto" r:id="rId10" imgW="1324160" imgH="1267002" progId="MSPhotoEd.3">
                      <p:embed/>
                    </p:oleObj>
                  </mc:Choice>
                  <mc:Fallback>
                    <p:oleObj name="Photo Editor-foto" r:id="rId10" imgW="1324160" imgH="1267002" progId="MSPhotoEd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3" y="2688"/>
                            <a:ext cx="1200" cy="114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83991" name="Text Box 16"/>
            <p:cNvSpPr txBox="1">
              <a:spLocks noChangeArrowheads="1"/>
            </p:cNvSpPr>
            <p:nvPr/>
          </p:nvSpPr>
          <p:spPr bwMode="auto">
            <a:xfrm>
              <a:off x="2352" y="3888"/>
              <a:ext cx="984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caterpillar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2" name="Text Box 17"/>
            <p:cNvSpPr txBox="1">
              <a:spLocks noChangeArrowheads="1"/>
            </p:cNvSpPr>
            <p:nvPr/>
          </p:nvSpPr>
          <p:spPr bwMode="auto">
            <a:xfrm>
              <a:off x="4128" y="3888"/>
              <a:ext cx="93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butterfly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93" name="Text Box 18"/>
            <p:cNvSpPr txBox="1">
              <a:spLocks noChangeArrowheads="1"/>
            </p:cNvSpPr>
            <p:nvPr/>
          </p:nvSpPr>
          <p:spPr bwMode="auto">
            <a:xfrm>
              <a:off x="1248" y="3072"/>
              <a:ext cx="687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animal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304800" y="2133600"/>
            <a:ext cx="8458200" cy="2203450"/>
            <a:chOff x="192" y="1344"/>
            <a:chExt cx="5328" cy="1388"/>
          </a:xfrm>
        </p:grpSpPr>
        <p:sp>
          <p:nvSpPr>
            <p:cNvPr id="83985" name="Line 20"/>
            <p:cNvSpPr>
              <a:spLocks noChangeShapeType="1"/>
            </p:cNvSpPr>
            <p:nvPr/>
          </p:nvSpPr>
          <p:spPr bwMode="auto">
            <a:xfrm>
              <a:off x="1968" y="2496"/>
              <a:ext cx="3552" cy="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6" name="Text Box 21"/>
            <p:cNvSpPr txBox="1">
              <a:spLocks noChangeArrowheads="1"/>
            </p:cNvSpPr>
            <p:nvPr/>
          </p:nvSpPr>
          <p:spPr bwMode="auto">
            <a:xfrm>
              <a:off x="5232" y="1940"/>
              <a:ext cx="223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4000">
                  <a:solidFill>
                    <a:srgbClr val="0099FF"/>
                  </a:solidFill>
                  <a:cs typeface="Times New Roman" panose="02020603050405020304" pitchFamily="18" charset="0"/>
                </a:rPr>
                <a:t>t</a:t>
              </a:r>
              <a:endParaRPr lang="nl-NL" altLang="en-US" sz="4000">
                <a:solidFill>
                  <a:srgbClr val="0099FF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7" name="Text Box 22"/>
            <p:cNvSpPr txBox="1">
              <a:spLocks noChangeArrowheads="1"/>
            </p:cNvSpPr>
            <p:nvPr/>
          </p:nvSpPr>
          <p:spPr bwMode="auto">
            <a:xfrm>
              <a:off x="1248" y="1344"/>
              <a:ext cx="699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human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 being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88" name="Text Box 23"/>
            <p:cNvSpPr txBox="1">
              <a:spLocks noChangeArrowheads="1"/>
            </p:cNvSpPr>
            <p:nvPr/>
          </p:nvSpPr>
          <p:spPr bwMode="auto">
            <a:xfrm>
              <a:off x="192" y="2208"/>
              <a:ext cx="814" cy="5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living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creature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2819400" y="3124200"/>
            <a:ext cx="2132013" cy="869950"/>
            <a:chOff x="1776" y="1968"/>
            <a:chExt cx="1343" cy="548"/>
          </a:xfrm>
        </p:grpSpPr>
        <p:sp>
          <p:nvSpPr>
            <p:cNvPr id="83981" name="Text Box 25"/>
            <p:cNvSpPr txBox="1">
              <a:spLocks noChangeArrowheads="1"/>
            </p:cNvSpPr>
            <p:nvPr/>
          </p:nvSpPr>
          <p:spPr bwMode="auto">
            <a:xfrm>
              <a:off x="206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grpSp>
          <p:nvGrpSpPr>
            <p:cNvPr id="83982" name="Group 26"/>
            <p:cNvGrpSpPr>
              <a:grpSpLocks/>
            </p:cNvGrpSpPr>
            <p:nvPr/>
          </p:nvGrpSpPr>
          <p:grpSpPr bwMode="auto">
            <a:xfrm>
              <a:off x="1776" y="2064"/>
              <a:ext cx="1343" cy="452"/>
              <a:chOff x="1776" y="2064"/>
              <a:chExt cx="1343" cy="452"/>
            </a:xfrm>
          </p:grpSpPr>
          <p:sp>
            <p:nvSpPr>
              <p:cNvPr id="83983" name="Text Box 27"/>
              <p:cNvSpPr txBox="1">
                <a:spLocks noChangeArrowheads="1"/>
              </p:cNvSpPr>
              <p:nvPr/>
            </p:nvSpPr>
            <p:spPr bwMode="auto">
              <a:xfrm>
                <a:off x="2592" y="2064"/>
                <a:ext cx="527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nl-BE" altLang="en-US" sz="2400">
                    <a:solidFill>
                      <a:schemeClr val="accent2"/>
                    </a:solidFill>
                    <a:cs typeface="Times New Roman" panose="02020603050405020304" pitchFamily="18" charset="0"/>
                  </a:rPr>
                  <a:t>child</a:t>
                </a:r>
                <a:endParaRPr lang="nl-NL" altLang="en-US" sz="2400">
                  <a:solidFill>
                    <a:schemeClr val="accent2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83984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846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Instance-of                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</a:rPr>
                  <a:t>in 1960  </a:t>
                </a:r>
              </a:p>
            </p:txBody>
          </p:sp>
        </p:grp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5638800" y="3124200"/>
            <a:ext cx="2090738" cy="869950"/>
            <a:chOff x="3552" y="1968"/>
            <a:chExt cx="1317" cy="548"/>
          </a:xfrm>
        </p:grpSpPr>
        <p:sp>
          <p:nvSpPr>
            <p:cNvPr id="83978" name="Text Box 30"/>
            <p:cNvSpPr txBox="1">
              <a:spLocks noChangeArrowheads="1"/>
            </p:cNvSpPr>
            <p:nvPr/>
          </p:nvSpPr>
          <p:spPr bwMode="auto">
            <a:xfrm>
              <a:off x="4320" y="2064"/>
              <a:ext cx="549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BE" altLang="en-US" sz="2400">
                  <a:solidFill>
                    <a:schemeClr val="accent2"/>
                  </a:solidFill>
                  <a:cs typeface="Times New Roman" panose="02020603050405020304" pitchFamily="18" charset="0"/>
                </a:rPr>
                <a:t>adult</a:t>
              </a:r>
              <a:endParaRPr lang="nl-NL" altLang="en-US" sz="2400">
                <a:solidFill>
                  <a:schemeClr val="accent2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83979" name="Text Box 31"/>
            <p:cNvSpPr txBox="1">
              <a:spLocks noChangeArrowheads="1"/>
            </p:cNvSpPr>
            <p:nvPr/>
          </p:nvSpPr>
          <p:spPr bwMode="auto">
            <a:xfrm>
              <a:off x="3744" y="1968"/>
              <a:ext cx="30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me</a:t>
              </a:r>
            </a:p>
          </p:txBody>
        </p:sp>
        <p:sp>
          <p:nvSpPr>
            <p:cNvPr id="83980" name="Text Box 32"/>
            <p:cNvSpPr txBox="1">
              <a:spLocks noChangeArrowheads="1"/>
            </p:cNvSpPr>
            <p:nvPr/>
          </p:nvSpPr>
          <p:spPr bwMode="auto">
            <a:xfrm>
              <a:off x="3552" y="2112"/>
              <a:ext cx="84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Instance-of          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since 1980  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6ECDF-1FE0-4520-B85B-2BD9E7CA89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BEA95-32AA-4590-842A-1C067E2AA681}" type="slidenum">
              <a:rPr lang="en-US" altLang="en-US" smtClean="0"/>
              <a:pPr>
                <a:defRPr/>
              </a:pPr>
              <a:t>82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409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000" y="5943600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1122363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33337" cy="2320925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2286000" y="59436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79884" idx="0"/>
            <a:endCxn id="79885" idx="2"/>
          </p:cNvCxnSpPr>
          <p:nvPr/>
        </p:nvCxnSpPr>
        <p:spPr bwMode="auto">
          <a:xfrm flipV="1">
            <a:off x="2808288" y="3803650"/>
            <a:ext cx="1306512" cy="2139950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3886200" y="5715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324600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3330575" y="6208713"/>
            <a:ext cx="2384425" cy="0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3886200" y="63246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>
                <a:solidFill>
                  <a:srgbClr val="FF3300"/>
                </a:solidFill>
              </a:rPr>
              <a:t>partOf </a:t>
            </a:r>
            <a:r>
              <a:rPr lang="en-US" altLang="en-US" sz="1800">
                <a:solidFill>
                  <a:srgbClr val="FF3300"/>
                </a:solidFill>
              </a:rPr>
              <a:t>at t</a:t>
            </a:r>
            <a:r>
              <a:rPr lang="en-US" altLang="en-US" sz="1800" baseline="-2500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  <a:stCxn id="79884" idx="0"/>
            <a:endCxn id="79880" idx="2"/>
          </p:cNvCxnSpPr>
          <p:nvPr/>
        </p:nvCxnSpPr>
        <p:spPr bwMode="auto">
          <a:xfrm flipH="1" flipV="1">
            <a:off x="1779588" y="3805238"/>
            <a:ext cx="1028700" cy="2138362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43343A-8456-4206-ADE0-F030A33C8C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6077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8" name="AutoShap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The importance of temporal indexing</a:t>
            </a:r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3562350" y="4648200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6" name="Text Box 3"/>
          <p:cNvSpPr txBox="1">
            <a:spLocks noChangeArrowheads="1"/>
          </p:cNvSpPr>
          <p:nvPr/>
        </p:nvSpPr>
        <p:spPr bwMode="auto">
          <a:xfrm>
            <a:off x="7162800" y="4738688"/>
            <a:ext cx="1695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79877" name="Text Box 4"/>
          <p:cNvSpPr txBox="1">
            <a:spLocks noChangeArrowheads="1"/>
          </p:cNvSpPr>
          <p:nvPr/>
        </p:nvSpPr>
        <p:spPr bwMode="auto">
          <a:xfrm>
            <a:off x="7162800" y="441007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9879" name="Text Box 6"/>
          <p:cNvSpPr txBox="1">
            <a:spLocks noChangeArrowheads="1"/>
          </p:cNvSpPr>
          <p:nvPr/>
        </p:nvSpPr>
        <p:spPr bwMode="auto">
          <a:xfrm>
            <a:off x="5715794" y="5795962"/>
            <a:ext cx="2655888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this-1’s stomach</a:t>
            </a:r>
          </a:p>
        </p:txBody>
      </p:sp>
      <p:sp>
        <p:nvSpPr>
          <p:cNvPr id="79880" name="AutoShape 7"/>
          <p:cNvSpPr>
            <a:spLocks noChangeArrowheads="1"/>
          </p:cNvSpPr>
          <p:nvPr/>
        </p:nvSpPr>
        <p:spPr bwMode="auto">
          <a:xfrm>
            <a:off x="742950" y="2757488"/>
            <a:ext cx="131445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benign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sp>
        <p:nvSpPr>
          <p:cNvPr id="79881" name="Text Box 8"/>
          <p:cNvSpPr txBox="1">
            <a:spLocks noChangeArrowheads="1"/>
          </p:cNvSpPr>
          <p:nvPr/>
        </p:nvSpPr>
        <p:spPr bwMode="auto">
          <a:xfrm>
            <a:off x="371475" y="4645025"/>
            <a:ext cx="169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instanceOf at t</a:t>
            </a:r>
            <a:r>
              <a:rPr lang="en-US" altLang="en-US" sz="1800" baseline="-25000">
                <a:solidFill>
                  <a:srgbClr val="FFFF00"/>
                </a:solidFill>
              </a:rPr>
              <a:t>1</a:t>
            </a:r>
          </a:p>
        </p:txBody>
      </p:sp>
      <p:cxnSp>
        <p:nvCxnSpPr>
          <p:cNvPr id="79882" name="AutoShape 9"/>
          <p:cNvCxnSpPr>
            <a:cxnSpLocks noChangeShapeType="1"/>
            <a:stCxn id="79879" idx="0"/>
            <a:endCxn id="79888" idx="2"/>
          </p:cNvCxnSpPr>
          <p:nvPr/>
        </p:nvCxnSpPr>
        <p:spPr bwMode="auto">
          <a:xfrm flipV="1">
            <a:off x="7043738" y="3622675"/>
            <a:ext cx="0" cy="217328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3" name="Rectangle 10"/>
          <p:cNvSpPr>
            <a:spLocks noChangeArrowheads="1"/>
          </p:cNvSpPr>
          <p:nvPr/>
        </p:nvSpPr>
        <p:spPr bwMode="auto">
          <a:xfrm>
            <a:off x="0" y="4495800"/>
            <a:ext cx="9144000" cy="609600"/>
          </a:xfrm>
          <a:prstGeom prst="rect">
            <a:avLst/>
          </a:prstGeom>
          <a:solidFill>
            <a:srgbClr val="FF33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79884" name="Text Box 11"/>
          <p:cNvSpPr txBox="1">
            <a:spLocks noChangeArrowheads="1"/>
          </p:cNvSpPr>
          <p:nvPr/>
        </p:nvSpPr>
        <p:spPr bwMode="auto">
          <a:xfrm>
            <a:off x="877888" y="5334000"/>
            <a:ext cx="1044575" cy="5286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1"/>
                </a:solidFill>
              </a:rPr>
              <a:t>this-4</a:t>
            </a:r>
          </a:p>
        </p:txBody>
      </p:sp>
      <p:sp>
        <p:nvSpPr>
          <p:cNvPr id="79885" name="AutoShape 12"/>
          <p:cNvSpPr>
            <a:spLocks noChangeArrowheads="1"/>
          </p:cNvSpPr>
          <p:nvPr/>
        </p:nvSpPr>
        <p:spPr bwMode="auto">
          <a:xfrm>
            <a:off x="3200400" y="2755900"/>
            <a:ext cx="1828800" cy="10477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malignant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tumor</a:t>
            </a:r>
          </a:p>
        </p:txBody>
      </p:sp>
      <p:cxnSp>
        <p:nvCxnSpPr>
          <p:cNvPr id="79886" name="AutoShape 13"/>
          <p:cNvCxnSpPr>
            <a:cxnSpLocks noChangeShapeType="1"/>
            <a:stCxn id="20" idx="0"/>
            <a:endCxn id="79885" idx="2"/>
          </p:cNvCxnSpPr>
          <p:nvPr/>
        </p:nvCxnSpPr>
        <p:spPr bwMode="auto">
          <a:xfrm flipH="1" flipV="1">
            <a:off x="4114800" y="3803650"/>
            <a:ext cx="1" cy="2328069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7" name="Text Box 14"/>
          <p:cNvSpPr txBox="1">
            <a:spLocks noChangeArrowheads="1"/>
          </p:cNvSpPr>
          <p:nvPr/>
        </p:nvSpPr>
        <p:spPr bwMode="auto">
          <a:xfrm>
            <a:off x="2332038" y="5279232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79888" name="AutoShape 15"/>
          <p:cNvSpPr>
            <a:spLocks noChangeArrowheads="1"/>
          </p:cNvSpPr>
          <p:nvPr/>
        </p:nvSpPr>
        <p:spPr bwMode="auto">
          <a:xfrm>
            <a:off x="6291263" y="3048000"/>
            <a:ext cx="1504950" cy="5746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0066"/>
                </a:solidFill>
              </a:rPr>
              <a:t>stomach</a:t>
            </a:r>
          </a:p>
        </p:txBody>
      </p:sp>
      <p:cxnSp>
        <p:nvCxnSpPr>
          <p:cNvPr id="79889" name="AutoShape 16"/>
          <p:cNvCxnSpPr>
            <a:cxnSpLocks noChangeShapeType="1"/>
            <a:stCxn id="79884" idx="3"/>
            <a:endCxn id="79879" idx="1"/>
          </p:cNvCxnSpPr>
          <p:nvPr/>
        </p:nvCxnSpPr>
        <p:spPr bwMode="auto">
          <a:xfrm>
            <a:off x="1922463" y="5598319"/>
            <a:ext cx="3793331" cy="461962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90" name="Text Box 17"/>
          <p:cNvSpPr txBox="1">
            <a:spLocks noChangeArrowheads="1"/>
          </p:cNvSpPr>
          <p:nvPr/>
        </p:nvSpPr>
        <p:spPr bwMode="auto">
          <a:xfrm>
            <a:off x="4876800" y="6408737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0" dirty="0" err="1">
                <a:solidFill>
                  <a:srgbClr val="FF3300"/>
                </a:solidFill>
              </a:rPr>
              <a:t>partOf</a:t>
            </a:r>
            <a:r>
              <a:rPr lang="en-US" altLang="en-US" sz="1800" b="0" dirty="0">
                <a:solidFill>
                  <a:srgbClr val="FF3300"/>
                </a:solidFill>
              </a:rPr>
              <a:t> </a:t>
            </a:r>
            <a:r>
              <a:rPr lang="en-US" altLang="en-US" sz="1800" dirty="0">
                <a:solidFill>
                  <a:srgbClr val="FF3300"/>
                </a:solidFill>
              </a:rPr>
              <a:t>at t</a:t>
            </a:r>
            <a:r>
              <a:rPr lang="en-US" altLang="en-US" sz="1800" baseline="-25000" dirty="0">
                <a:solidFill>
                  <a:srgbClr val="FF3300"/>
                </a:solidFill>
              </a:rPr>
              <a:t>2</a:t>
            </a:r>
          </a:p>
        </p:txBody>
      </p:sp>
      <p:cxnSp>
        <p:nvCxnSpPr>
          <p:cNvPr id="79891" name="AutoShape 18"/>
          <p:cNvCxnSpPr>
            <a:cxnSpLocks noChangeShapeType="1"/>
          </p:cNvCxnSpPr>
          <p:nvPr/>
        </p:nvCxnSpPr>
        <p:spPr bwMode="auto">
          <a:xfrm flipH="1" flipV="1">
            <a:off x="1400175" y="3805238"/>
            <a:ext cx="1" cy="1747837"/>
          </a:xfrm>
          <a:prstGeom prst="straightConnector1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3592862" y="6131719"/>
            <a:ext cx="1043877" cy="52322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EBE6FC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EBE6FC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EBE6FC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EBE6FC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tx1"/>
                </a:solidFill>
              </a:rPr>
              <a:t>this-5</a:t>
            </a:r>
          </a:p>
        </p:txBody>
      </p:sp>
      <p:cxnSp>
        <p:nvCxnSpPr>
          <p:cNvPr id="29" name="AutoShape 16"/>
          <p:cNvCxnSpPr>
            <a:cxnSpLocks noChangeShapeType="1"/>
            <a:stCxn id="20" idx="3"/>
            <a:endCxn id="79879" idx="1"/>
          </p:cNvCxnSpPr>
          <p:nvPr/>
        </p:nvCxnSpPr>
        <p:spPr bwMode="auto">
          <a:xfrm flipV="1">
            <a:off x="4636739" y="6060281"/>
            <a:ext cx="1079055" cy="333048"/>
          </a:xfrm>
          <a:prstGeom prst="straightConnector1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79911-E35B-4216-87F5-11495ADA4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472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343CA-4F7A-42B6-832E-4AA945E01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Continuants in BFO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E7AB5B7-D0C0-4334-9EE4-A1C5264DA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2418D-A99B-49AE-B739-5FE6D30D3B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85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3B2015-E1CD-4192-80C5-D0E871098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4688"/>
            <a:ext cx="9144000" cy="484450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0BFD739-A260-4BC5-A41C-CB40A0342E93}"/>
              </a:ext>
            </a:extLst>
          </p:cNvPr>
          <p:cNvGrpSpPr/>
          <p:nvPr/>
        </p:nvGrpSpPr>
        <p:grpSpPr>
          <a:xfrm>
            <a:off x="3962400" y="2886269"/>
            <a:ext cx="5106954" cy="2249051"/>
            <a:chOff x="3962400" y="2886269"/>
            <a:chExt cx="5106954" cy="224905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800E892-5095-41D7-955B-22EFAAB042FE}"/>
                </a:ext>
              </a:extLst>
            </p:cNvPr>
            <p:cNvSpPr/>
            <p:nvPr/>
          </p:nvSpPr>
          <p:spPr bwMode="auto">
            <a:xfrm>
              <a:off x="3962400" y="2886269"/>
              <a:ext cx="1676400" cy="4572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8CDB4B-914A-4DAC-9546-C7F4795FD273}"/>
                </a:ext>
              </a:extLst>
            </p:cNvPr>
            <p:cNvSpPr/>
            <p:nvPr/>
          </p:nvSpPr>
          <p:spPr bwMode="auto">
            <a:xfrm>
              <a:off x="8153399" y="4678120"/>
              <a:ext cx="915955" cy="457200"/>
            </a:xfrm>
            <a:prstGeom prst="rect">
              <a:avLst/>
            </a:prstGeom>
            <a:solidFill>
              <a:srgbClr val="FF0000">
                <a:alpha val="30196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528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major continuant types in BFO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601" y="1580388"/>
            <a:ext cx="205740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" y="3213091"/>
            <a:ext cx="142875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Independent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1510665" y="2551938"/>
            <a:ext cx="2535636" cy="661153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7A50A794-4D71-425C-93B3-E1A51A737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084195"/>
            <a:ext cx="1428750" cy="97155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Specifically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D51E58-351F-4447-B9CF-900E8923A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640" y="5112770"/>
            <a:ext cx="1314450" cy="9144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Generically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dependent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cxnSp>
        <p:nvCxnSpPr>
          <p:cNvPr id="24" name="AutoShape 9">
            <a:extLst>
              <a:ext uri="{FF2B5EF4-FFF2-40B4-BE49-F238E27FC236}">
                <a16:creationId xmlns:a16="http://schemas.microsoft.com/office/drawing/2014/main" id="{540DAD63-3270-427A-BFB9-7D438297C1ED}"/>
              </a:ext>
            </a:extLst>
          </p:cNvPr>
          <p:cNvCxnSpPr>
            <a:cxnSpLocks noChangeShapeType="1"/>
            <a:stCxn id="5" idx="2"/>
            <a:endCxn id="13" idx="0"/>
          </p:cNvCxnSpPr>
          <p:nvPr/>
        </p:nvCxnSpPr>
        <p:spPr bwMode="auto">
          <a:xfrm flipH="1">
            <a:off x="2847975" y="2551938"/>
            <a:ext cx="1198326" cy="2532257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9">
            <a:extLst>
              <a:ext uri="{FF2B5EF4-FFF2-40B4-BE49-F238E27FC236}">
                <a16:creationId xmlns:a16="http://schemas.microsoft.com/office/drawing/2014/main" id="{D0581F51-7F10-488F-8326-DBDC9A53FEDD}"/>
              </a:ext>
            </a:extLst>
          </p:cNvPr>
          <p:cNvCxnSpPr>
            <a:cxnSpLocks noChangeShapeType="1"/>
            <a:stCxn id="5" idx="2"/>
            <a:endCxn id="14" idx="0"/>
          </p:cNvCxnSpPr>
          <p:nvPr/>
        </p:nvCxnSpPr>
        <p:spPr bwMode="auto">
          <a:xfrm>
            <a:off x="4046301" y="2551938"/>
            <a:ext cx="3636564" cy="2560832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76B9F3-18EF-46D8-9FDB-6F38C9BA3455}"/>
              </a:ext>
            </a:extLst>
          </p:cNvPr>
          <p:cNvSpPr txBox="1"/>
          <p:nvPr/>
        </p:nvSpPr>
        <p:spPr>
          <a:xfrm>
            <a:off x="1140374" y="4178488"/>
            <a:ext cx="641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E05486-FC90-4F00-B39E-8B014AFB3EF9}"/>
              </a:ext>
            </a:extLst>
          </p:cNvPr>
          <p:cNvSpPr txBox="1"/>
          <p:nvPr/>
        </p:nvSpPr>
        <p:spPr>
          <a:xfrm>
            <a:off x="2376475" y="599959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SDC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BFF9FC-5E7C-475C-9E45-3C2AA382BCDB}"/>
              </a:ext>
            </a:extLst>
          </p:cNvPr>
          <p:cNvSpPr txBox="1"/>
          <p:nvPr/>
        </p:nvSpPr>
        <p:spPr>
          <a:xfrm>
            <a:off x="7178511" y="6019800"/>
            <a:ext cx="10967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GDC</a:t>
            </a:r>
          </a:p>
        </p:txBody>
      </p:sp>
    </p:spTree>
    <p:extLst>
      <p:ext uri="{BB962C8B-B14F-4D97-AF65-F5344CB8AC3E}">
        <p14:creationId xmlns:p14="http://schemas.microsoft.com/office/powerpoint/2010/main" val="10685073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 Dependent Continuant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844559"/>
            <a:ext cx="7372349" cy="603241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Specifically Dependent Continuant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99" y="2209800"/>
            <a:ext cx="18288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09800"/>
            <a:ext cx="19812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Realizable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2209799" y="1447800"/>
            <a:ext cx="2247901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457700" y="1447800"/>
            <a:ext cx="2324100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4FE74747-393A-452A-B14E-F271F3CC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899" y="4038600"/>
            <a:ext cx="1447800" cy="646331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Relational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Quality</a:t>
            </a:r>
          </a:p>
        </p:txBody>
      </p:sp>
      <p:cxnSp>
        <p:nvCxnSpPr>
          <p:cNvPr id="28" name="AutoShape 9">
            <a:extLst>
              <a:ext uri="{FF2B5EF4-FFF2-40B4-BE49-F238E27FC236}">
                <a16:creationId xmlns:a16="http://schemas.microsoft.com/office/drawing/2014/main" id="{958EA320-664F-4FB3-8901-F6BFAAC978E7}"/>
              </a:ext>
            </a:extLst>
          </p:cNvPr>
          <p:cNvCxnSpPr>
            <a:cxnSpLocks noChangeShapeType="1"/>
            <a:stCxn id="6" idx="2"/>
            <a:endCxn id="26" idx="0"/>
          </p:cNvCxnSpPr>
          <p:nvPr/>
        </p:nvCxnSpPr>
        <p:spPr bwMode="auto">
          <a:xfrm>
            <a:off x="2209799" y="2971800"/>
            <a:ext cx="0" cy="1066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D3E5FB90-1A46-478A-BF4E-B73CB0E160CE}"/>
              </a:ext>
            </a:extLst>
          </p:cNvPr>
          <p:cNvSpPr/>
          <p:nvPr/>
        </p:nvSpPr>
        <p:spPr>
          <a:xfrm>
            <a:off x="2286000" y="616880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Arp, R., B. Smith, and A.D. Spear,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Building ontologies with basic formal ontology. 2015,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The MIT Press,: Cambridge, Massachusetts. p. 1 online resource (245 p).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0DB96D5-18E5-4114-B2A4-12E053A4B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3962400"/>
            <a:ext cx="1450850" cy="49822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Disposition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D1AEF9F-66A0-4224-9485-C928B4A19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874" y="5309758"/>
            <a:ext cx="952502" cy="49822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Function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FB089C-4D9E-4DC9-8DAA-A33A45B1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098" y="3973187"/>
            <a:ext cx="952502" cy="49822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Role</a:t>
            </a:r>
          </a:p>
        </p:txBody>
      </p:sp>
      <p:cxnSp>
        <p:nvCxnSpPr>
          <p:cNvPr id="40" name="AutoShape 9">
            <a:extLst>
              <a:ext uri="{FF2B5EF4-FFF2-40B4-BE49-F238E27FC236}">
                <a16:creationId xmlns:a16="http://schemas.microsoft.com/office/drawing/2014/main" id="{53727D12-0C85-4A86-AD97-464CBAC64F5B}"/>
              </a:ext>
            </a:extLst>
          </p:cNvPr>
          <p:cNvCxnSpPr>
            <a:cxnSpLocks noChangeShapeType="1"/>
            <a:stCxn id="7" idx="2"/>
            <a:endCxn id="35" idx="0"/>
          </p:cNvCxnSpPr>
          <p:nvPr/>
        </p:nvCxnSpPr>
        <p:spPr bwMode="auto">
          <a:xfrm flipH="1">
            <a:off x="5183125" y="2971800"/>
            <a:ext cx="1598675" cy="9906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9">
            <a:extLst>
              <a:ext uri="{FF2B5EF4-FFF2-40B4-BE49-F238E27FC236}">
                <a16:creationId xmlns:a16="http://schemas.microsoft.com/office/drawing/2014/main" id="{60BA2535-B302-4424-B4FF-0E9A559344B8}"/>
              </a:ext>
            </a:extLst>
          </p:cNvPr>
          <p:cNvCxnSpPr>
            <a:cxnSpLocks noChangeShapeType="1"/>
            <a:stCxn id="35" idx="2"/>
            <a:endCxn id="36" idx="0"/>
          </p:cNvCxnSpPr>
          <p:nvPr/>
        </p:nvCxnSpPr>
        <p:spPr bwMode="auto">
          <a:xfrm>
            <a:off x="5183125" y="4460629"/>
            <a:ext cx="0" cy="849129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9">
            <a:extLst>
              <a:ext uri="{FF2B5EF4-FFF2-40B4-BE49-F238E27FC236}">
                <a16:creationId xmlns:a16="http://schemas.microsoft.com/office/drawing/2014/main" id="{7CB211DF-2D23-401B-A294-53D11553D0DD}"/>
              </a:ext>
            </a:extLst>
          </p:cNvPr>
          <p:cNvCxnSpPr>
            <a:cxnSpLocks noChangeShapeType="1"/>
            <a:stCxn id="7" idx="2"/>
            <a:endCxn id="37" idx="0"/>
          </p:cNvCxnSpPr>
          <p:nvPr/>
        </p:nvCxnSpPr>
        <p:spPr bwMode="auto">
          <a:xfrm>
            <a:off x="6781800" y="2971800"/>
            <a:ext cx="1352549" cy="1001387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531353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Specifically Dependent Continuant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9ED76-FC95-4033-B68E-96400750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200400"/>
            <a:ext cx="4038600" cy="3200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200" u="sng" dirty="0"/>
              <a:t>Elucidation</a:t>
            </a:r>
            <a:r>
              <a:rPr lang="en-GB" sz="2200" cap="small" dirty="0"/>
              <a:t>:</a:t>
            </a:r>
            <a:r>
              <a:rPr lang="en-GB" sz="2200" dirty="0"/>
              <a:t> a </a:t>
            </a:r>
            <a:r>
              <a:rPr lang="en-GB" sz="2200" i="1" dirty="0"/>
              <a:t>quality</a:t>
            </a:r>
            <a:r>
              <a:rPr lang="en-GB" sz="2200" dirty="0"/>
              <a:t> is a </a:t>
            </a:r>
            <a:r>
              <a:rPr lang="en-GB" sz="2200" i="1" dirty="0"/>
              <a:t>specifically dependent continuant</a:t>
            </a:r>
            <a:r>
              <a:rPr lang="en-GB" sz="2200" dirty="0"/>
              <a:t> that, in contrast to </a:t>
            </a:r>
            <a:r>
              <a:rPr lang="en-GB" sz="2200" i="1" dirty="0"/>
              <a:t>roles</a:t>
            </a:r>
            <a:r>
              <a:rPr lang="en-GB" sz="2200" dirty="0"/>
              <a:t> and </a:t>
            </a:r>
            <a:r>
              <a:rPr lang="en-GB" sz="2200" i="1" dirty="0"/>
              <a:t>dispositions</a:t>
            </a:r>
            <a:r>
              <a:rPr lang="en-GB" sz="2200" dirty="0"/>
              <a:t>, does not require any further </a:t>
            </a:r>
            <a:r>
              <a:rPr lang="en-GB" sz="2200" i="1" dirty="0"/>
              <a:t>process</a:t>
            </a:r>
            <a:r>
              <a:rPr lang="en-GB" sz="2200" dirty="0"/>
              <a:t> in order to be realized.</a:t>
            </a:r>
            <a:r>
              <a:rPr lang="en-US" sz="22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844559"/>
            <a:ext cx="7372349" cy="603241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Specifically Dependent Continuant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99" y="2209800"/>
            <a:ext cx="18288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Quality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209800"/>
            <a:ext cx="19812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Realizable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Entity</a:t>
            </a:r>
          </a:p>
        </p:txBody>
      </p:sp>
      <p:cxnSp>
        <p:nvCxnSpPr>
          <p:cNvPr id="8" name="AutoShape 9">
            <a:extLst>
              <a:ext uri="{FF2B5EF4-FFF2-40B4-BE49-F238E27FC236}">
                <a16:creationId xmlns:a16="http://schemas.microsoft.com/office/drawing/2014/main" id="{123EE43E-80D6-4C7F-A055-F3AFDC447B08}"/>
              </a:ext>
            </a:extLst>
          </p:cNvPr>
          <p:cNvCxnSpPr>
            <a:cxnSpLocks noChangeShapeType="1"/>
            <a:stCxn id="5" idx="2"/>
            <a:endCxn id="6" idx="0"/>
          </p:cNvCxnSpPr>
          <p:nvPr/>
        </p:nvCxnSpPr>
        <p:spPr bwMode="auto">
          <a:xfrm flipH="1">
            <a:off x="2209799" y="1447800"/>
            <a:ext cx="2247901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457700" y="1447800"/>
            <a:ext cx="2324100" cy="7620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228CAFD-4999-46C3-9592-7E3D85FD6187}"/>
              </a:ext>
            </a:extLst>
          </p:cNvPr>
          <p:cNvSpPr/>
          <p:nvPr/>
        </p:nvSpPr>
        <p:spPr>
          <a:xfrm>
            <a:off x="6629400" y="6550223"/>
            <a:ext cx="25054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ISO/IEC PRF 21838-2:2020(E)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BF7D53-EDB8-489B-8C1E-8D55980DB4C0}"/>
              </a:ext>
            </a:extLst>
          </p:cNvPr>
          <p:cNvSpPr txBox="1">
            <a:spLocks/>
          </p:cNvSpPr>
          <p:nvPr/>
        </p:nvSpPr>
        <p:spPr>
          <a:xfrm>
            <a:off x="4457700" y="3200400"/>
            <a:ext cx="4457700" cy="32004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Elucidation</a:t>
            </a:r>
            <a:r>
              <a:rPr kumimoji="0" lang="en-GB" sz="2200" b="0" i="0" u="none" strike="noStrike" kern="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: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is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realizable entity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means: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is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specifically dependent continuant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that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inheres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in some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independent continuant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which is not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spatial region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and is of a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type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some instances of which are </a:t>
            </a:r>
            <a:r>
              <a:rPr kumimoji="0" lang="en-GB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realized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in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processes</a:t>
            </a: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 of a correlated </a:t>
            </a:r>
            <a:r>
              <a:rPr kumimoji="0" lang="en-GB" sz="2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type.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745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Realizables</a:t>
            </a:r>
            <a:r>
              <a:rPr lang="en-US" dirty="0"/>
              <a:t> and realizations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9ED76-FC95-4033-B68E-96400750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267200"/>
            <a:ext cx="4038600" cy="2133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Fragility of a glass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Skill of a craftsman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Role of a student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Function of a heart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EF93C7-D0AB-41D7-8C62-1F8A9E33AE23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D4EDBB-FE20-49DC-9302-2A593E568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399" y="2971800"/>
            <a:ext cx="18288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Realizable entity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971800"/>
            <a:ext cx="1981200" cy="7620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Process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BF7D53-EDB8-489B-8C1E-8D55980DB4C0}"/>
              </a:ext>
            </a:extLst>
          </p:cNvPr>
          <p:cNvSpPr txBox="1">
            <a:spLocks/>
          </p:cNvSpPr>
          <p:nvPr/>
        </p:nvSpPr>
        <p:spPr>
          <a:xfrm>
            <a:off x="5647944" y="4267200"/>
            <a:ext cx="2505456" cy="21336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80000"/>
              <a:buFont typeface="Times" charset="0"/>
              <a:buChar char="•"/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95000"/>
              <a:buFont typeface="Times" charset="0"/>
              <a:buChar char="•"/>
              <a:defRPr sz="2000" b="0" i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 b="0" i="1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2000">
                <a:solidFill>
                  <a:schemeClr val="bg1"/>
                </a:solidFill>
                <a:latin typeface="+mn-lt"/>
                <a:ea typeface="ＭＳ Ｐゴシック" pitchFamily="122" charset="-128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Breaking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Constructing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Studying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ＭＳ Ｐゴシック" pitchFamily="122" charset="-128"/>
              </a:rPr>
              <a:t>Beating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ＭＳ Ｐゴシック" pitchFamily="122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CB4D41-E915-48E3-AE8F-1A15D1E5D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828800"/>
            <a:ext cx="1828800" cy="4572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Continuant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EDA5B7-7635-4DC8-ABED-F96B11AA0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1" y="1828800"/>
            <a:ext cx="1981200" cy="457200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cxnSp>
        <p:nvCxnSpPr>
          <p:cNvPr id="14" name="AutoShape 9">
            <a:extLst>
              <a:ext uri="{FF2B5EF4-FFF2-40B4-BE49-F238E27FC236}">
                <a16:creationId xmlns:a16="http://schemas.microsoft.com/office/drawing/2014/main" id="{5FBC62E3-B04B-4D38-A71E-9EA83A37F238}"/>
              </a:ext>
            </a:extLst>
          </p:cNvPr>
          <p:cNvCxnSpPr>
            <a:cxnSpLocks noChangeShapeType="1"/>
            <a:stCxn id="12" idx="2"/>
            <a:endCxn id="6" idx="0"/>
          </p:cNvCxnSpPr>
          <p:nvPr/>
        </p:nvCxnSpPr>
        <p:spPr bwMode="auto">
          <a:xfrm flipH="1">
            <a:off x="2209799" y="2286000"/>
            <a:ext cx="1" cy="685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AutoShape 9">
            <a:extLst>
              <a:ext uri="{FF2B5EF4-FFF2-40B4-BE49-F238E27FC236}">
                <a16:creationId xmlns:a16="http://schemas.microsoft.com/office/drawing/2014/main" id="{1F7E9862-03FE-43D2-8D5B-C6FD472C21EC}"/>
              </a:ext>
            </a:extLst>
          </p:cNvPr>
          <p:cNvCxnSpPr>
            <a:cxnSpLocks noChangeShapeType="1"/>
            <a:stCxn id="13" idx="2"/>
            <a:endCxn id="7" idx="0"/>
          </p:cNvCxnSpPr>
          <p:nvPr/>
        </p:nvCxnSpPr>
        <p:spPr bwMode="auto">
          <a:xfrm flipH="1">
            <a:off x="6781800" y="2286000"/>
            <a:ext cx="1" cy="6858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018346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048000" y="3810000"/>
            <a:ext cx="5334000" cy="2743200"/>
            <a:chOff x="1295400" y="3810000"/>
            <a:chExt cx="6858000" cy="2743200"/>
          </a:xfrm>
        </p:grpSpPr>
        <p:sp>
          <p:nvSpPr>
            <p:cNvPr id="56334" name="Rounded Rectangle 14"/>
            <p:cNvSpPr>
              <a:spLocks noChangeArrowheads="1"/>
            </p:cNvSpPr>
            <p:nvPr/>
          </p:nvSpPr>
          <p:spPr bwMode="auto">
            <a:xfrm>
              <a:off x="1295400" y="38100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92D05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5" name="Rounded Rectangle 12"/>
            <p:cNvSpPr>
              <a:spLocks noChangeArrowheads="1"/>
            </p:cNvSpPr>
            <p:nvPr/>
          </p:nvSpPr>
          <p:spPr bwMode="auto">
            <a:xfrm>
              <a:off x="5181600" y="5257800"/>
              <a:ext cx="2590800" cy="919401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Semantic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Applications</a:t>
              </a:r>
            </a:p>
          </p:txBody>
        </p:sp>
        <p:sp>
          <p:nvSpPr>
            <p:cNvPr id="56336" name="TextBox 16"/>
            <p:cNvSpPr txBox="1">
              <a:spLocks noChangeArrowheads="1"/>
            </p:cNvSpPr>
            <p:nvPr/>
          </p:nvSpPr>
          <p:spPr bwMode="auto">
            <a:xfrm>
              <a:off x="2514600" y="5486400"/>
              <a:ext cx="75533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use</a:t>
              </a:r>
            </a:p>
          </p:txBody>
        </p:sp>
      </p:grpSp>
      <p:sp>
        <p:nvSpPr>
          <p:cNvPr id="563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Computer science approach to ontology</a:t>
            </a:r>
            <a:br>
              <a:rPr lang="en-US" altLang="en-US" dirty="0"/>
            </a:br>
            <a:r>
              <a:rPr lang="en-US" altLang="en-US" sz="2800" dirty="0"/>
              <a:t>the representation language(s) is/(are) hidden in tools and applications</a:t>
            </a:r>
          </a:p>
        </p:txBody>
      </p:sp>
      <p:grpSp>
        <p:nvGrpSpPr>
          <p:cNvPr id="56324" name="Group 21"/>
          <p:cNvGrpSpPr>
            <a:grpSpLocks/>
          </p:cNvGrpSpPr>
          <p:nvPr/>
        </p:nvGrpSpPr>
        <p:grpSpPr bwMode="auto">
          <a:xfrm>
            <a:off x="3048000" y="2209800"/>
            <a:ext cx="5334000" cy="2743200"/>
            <a:chOff x="1295400" y="2209800"/>
            <a:chExt cx="6858000" cy="2743200"/>
          </a:xfrm>
        </p:grpSpPr>
        <p:sp>
          <p:nvSpPr>
            <p:cNvPr id="56330" name="Rounded Rectangle 13"/>
            <p:cNvSpPr>
              <a:spLocks noChangeArrowheads="1"/>
            </p:cNvSpPr>
            <p:nvPr/>
          </p:nvSpPr>
          <p:spPr bwMode="auto">
            <a:xfrm>
              <a:off x="1295400" y="2209800"/>
              <a:ext cx="6858000" cy="2743200"/>
            </a:xfrm>
            <a:prstGeom prst="roundRect">
              <a:avLst>
                <a:gd name="adj" fmla="val 16667"/>
              </a:avLst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6331" name="Rounded Rectangle 8"/>
            <p:cNvSpPr>
              <a:spLocks noChangeArrowheads="1"/>
            </p:cNvSpPr>
            <p:nvPr/>
          </p:nvSpPr>
          <p:spPr bwMode="auto">
            <a:xfrm>
              <a:off x="1752600" y="2362200"/>
              <a:ext cx="2209800" cy="1328023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Ontology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Authoring  Tools</a:t>
              </a:r>
            </a:p>
          </p:txBody>
        </p:sp>
        <p:sp>
          <p:nvSpPr>
            <p:cNvPr id="56332" name="Rounded Rectangle 9"/>
            <p:cNvSpPr>
              <a:spLocks noChangeArrowheads="1"/>
            </p:cNvSpPr>
            <p:nvPr/>
          </p:nvSpPr>
          <p:spPr bwMode="auto">
            <a:xfrm>
              <a:off x="5372100" y="4191000"/>
              <a:ext cx="2209800" cy="510778"/>
            </a:xfrm>
            <a:prstGeom prst="roundRect">
              <a:avLst>
                <a:gd name="adj" fmla="val 16667"/>
              </a:avLst>
            </a:prstGeom>
            <a:solidFill>
              <a:srgbClr val="66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Reasoners</a:t>
              </a:r>
            </a:p>
          </p:txBody>
        </p:sp>
        <p:sp>
          <p:nvSpPr>
            <p:cNvPr id="56333" name="TextBox 15"/>
            <p:cNvSpPr txBox="1">
              <a:spLocks noChangeArrowheads="1"/>
            </p:cNvSpPr>
            <p:nvPr/>
          </p:nvSpPr>
          <p:spPr bwMode="auto">
            <a:xfrm>
              <a:off x="6019800" y="2590800"/>
              <a:ext cx="124963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bg1"/>
                  </a:solidFill>
                </a:rPr>
                <a:t>create</a:t>
              </a:r>
            </a:p>
          </p:txBody>
        </p:sp>
      </p:grpSp>
      <p:grpSp>
        <p:nvGrpSpPr>
          <p:cNvPr id="56325" name="Group 30"/>
          <p:cNvGrpSpPr>
            <a:grpSpLocks/>
          </p:cNvGrpSpPr>
          <p:nvPr/>
        </p:nvGrpSpPr>
        <p:grpSpPr bwMode="auto">
          <a:xfrm>
            <a:off x="590550" y="4005263"/>
            <a:ext cx="4800600" cy="914400"/>
            <a:chOff x="590939" y="4005457"/>
            <a:chExt cx="4800600" cy="914766"/>
          </a:xfrm>
        </p:grpSpPr>
        <p:grpSp>
          <p:nvGrpSpPr>
            <p:cNvPr id="56326" name="Group 26"/>
            <p:cNvGrpSpPr>
              <a:grpSpLocks/>
            </p:cNvGrpSpPr>
            <p:nvPr/>
          </p:nvGrpSpPr>
          <p:grpSpPr bwMode="auto">
            <a:xfrm>
              <a:off x="590939" y="4005457"/>
              <a:ext cx="4800600" cy="914766"/>
              <a:chOff x="381000" y="4015152"/>
              <a:chExt cx="4800600" cy="914400"/>
            </a:xfrm>
          </p:grpSpPr>
          <p:sp>
            <p:nvSpPr>
              <p:cNvPr id="56328" name="Rounded Rectangle 25"/>
              <p:cNvSpPr>
                <a:spLocks noChangeArrowheads="1"/>
              </p:cNvSpPr>
              <p:nvPr/>
            </p:nvSpPr>
            <p:spPr bwMode="auto">
              <a:xfrm>
                <a:off x="381000" y="4015152"/>
                <a:ext cx="4800600" cy="914400"/>
              </a:xfrm>
              <a:prstGeom prst="roundRect">
                <a:avLst>
                  <a:gd name="adj" fmla="val 37819"/>
                </a:avLst>
              </a:prstGeom>
              <a:solidFill>
                <a:srgbClr val="FF5050">
                  <a:alpha val="50195"/>
                </a:srgbClr>
              </a:solidFill>
              <a:ln w="2857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56329" name="Rounded Rectangle 23"/>
              <p:cNvSpPr>
                <a:spLocks noChangeArrowheads="1"/>
              </p:cNvSpPr>
              <p:nvPr/>
            </p:nvSpPr>
            <p:spPr bwMode="auto">
              <a:xfrm>
                <a:off x="719667" y="4217376"/>
                <a:ext cx="1718733" cy="510778"/>
              </a:xfrm>
              <a:prstGeom prst="roundRect">
                <a:avLst>
                  <a:gd name="adj" fmla="val 16667"/>
                </a:avLst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rgbClr val="EBE6FC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>
                    <a:solidFill>
                      <a:schemeClr val="bg1"/>
                    </a:solidFill>
                  </a:rPr>
                  <a:t>Domain</a:t>
                </a:r>
              </a:p>
            </p:txBody>
          </p:sp>
        </p:grpSp>
        <p:sp>
          <p:nvSpPr>
            <p:cNvPr id="56327" name="Rounded Rectangle 7"/>
            <p:cNvSpPr>
              <a:spLocks noChangeArrowheads="1"/>
            </p:cNvSpPr>
            <p:nvPr/>
          </p:nvSpPr>
          <p:spPr bwMode="auto">
            <a:xfrm>
              <a:off x="3462867" y="4217789"/>
              <a:ext cx="1718733" cy="51077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EBE6FC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chemeClr val="tx1"/>
                  </a:solidFill>
                </a:rPr>
                <a:t>Ontologies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ABF0-FB0A-46DA-AF07-C2C3FD2D5F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6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AF11-A30B-482D-A9A1-D0DBFE1BA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86368"/>
            <a:ext cx="8686800" cy="762000"/>
          </a:xfrm>
        </p:spPr>
        <p:txBody>
          <a:bodyPr/>
          <a:lstStyle/>
          <a:p>
            <a:r>
              <a:rPr lang="en-US" dirty="0"/>
              <a:t>Occurrent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D5621-C3F2-4898-A01A-2C4B4F8F5D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077EDA-64CB-463A-ABE6-609E622D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6630" y="1430813"/>
            <a:ext cx="2057400" cy="67310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Occurrent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B55F98-3878-47A6-8BD4-2654609E5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730" y="3023822"/>
            <a:ext cx="2042160" cy="622292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Temporal Region</a:t>
            </a:r>
          </a:p>
        </p:txBody>
      </p:sp>
      <p:cxnSp>
        <p:nvCxnSpPr>
          <p:cNvPr id="15" name="AutoShape 9">
            <a:extLst>
              <a:ext uri="{FF2B5EF4-FFF2-40B4-BE49-F238E27FC236}">
                <a16:creationId xmlns:a16="http://schemas.microsoft.com/office/drawing/2014/main" id="{994A01B4-6B1A-4E6B-BE20-B218567B320D}"/>
              </a:ext>
            </a:extLst>
          </p:cNvPr>
          <p:cNvCxnSpPr>
            <a:cxnSpLocks noChangeShapeType="1"/>
            <a:stCxn id="7" idx="0"/>
            <a:endCxn id="5" idx="2"/>
          </p:cNvCxnSpPr>
          <p:nvPr/>
        </p:nvCxnSpPr>
        <p:spPr bwMode="auto">
          <a:xfrm flipH="1" flipV="1">
            <a:off x="4545330" y="2103922"/>
            <a:ext cx="3078480" cy="919900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F244AEA-145B-4F72-9B76-F47F90D6D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521568"/>
            <a:ext cx="2042160" cy="683457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Spatiotemporal</a:t>
            </a:r>
          </a:p>
          <a:p>
            <a:pPr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Region</a:t>
            </a:r>
          </a:p>
        </p:txBody>
      </p:sp>
      <p:cxnSp>
        <p:nvCxnSpPr>
          <p:cNvPr id="20" name="AutoShape 9">
            <a:extLst>
              <a:ext uri="{FF2B5EF4-FFF2-40B4-BE49-F238E27FC236}">
                <a16:creationId xmlns:a16="http://schemas.microsoft.com/office/drawing/2014/main" id="{6E727A58-0ABF-4812-82FA-253E5C9AFD32}"/>
              </a:ext>
            </a:extLst>
          </p:cNvPr>
          <p:cNvCxnSpPr>
            <a:cxnSpLocks noChangeShapeType="1"/>
            <a:stCxn id="5" idx="2"/>
            <a:endCxn id="22" idx="0"/>
          </p:cNvCxnSpPr>
          <p:nvPr/>
        </p:nvCxnSpPr>
        <p:spPr bwMode="auto">
          <a:xfrm flipH="1">
            <a:off x="2670810" y="2103922"/>
            <a:ext cx="1874520" cy="242799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AutoShape 9">
            <a:extLst>
              <a:ext uri="{FF2B5EF4-FFF2-40B4-BE49-F238E27FC236}">
                <a16:creationId xmlns:a16="http://schemas.microsoft.com/office/drawing/2014/main" id="{A592D790-0890-459B-9FE5-022C03023794}"/>
              </a:ext>
            </a:extLst>
          </p:cNvPr>
          <p:cNvCxnSpPr>
            <a:cxnSpLocks noChangeShapeType="1"/>
            <a:stCxn id="5" idx="2"/>
            <a:endCxn id="19" idx="0"/>
          </p:cNvCxnSpPr>
          <p:nvPr/>
        </p:nvCxnSpPr>
        <p:spPr bwMode="auto">
          <a:xfrm>
            <a:off x="4545330" y="2103922"/>
            <a:ext cx="1657350" cy="2417646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3">
            <a:extLst>
              <a:ext uri="{FF2B5EF4-FFF2-40B4-BE49-F238E27FC236}">
                <a16:creationId xmlns:a16="http://schemas.microsoft.com/office/drawing/2014/main" id="{CEEAB129-BD7B-41CE-BCC8-EC2ADB9F5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110" y="3003588"/>
            <a:ext cx="2057400" cy="67310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Process</a:t>
            </a: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DD899D2-E8BD-43C5-859A-C8FC4F9E3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2110" y="4531917"/>
            <a:ext cx="2057400" cy="673109"/>
          </a:xfrm>
          <a:prstGeom prst="rect">
            <a:avLst/>
          </a:prstGeom>
          <a:solidFill>
            <a:srgbClr val="A2CCE8"/>
          </a:solidFill>
          <a:ln w="28575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Process</a:t>
            </a:r>
          </a:p>
          <a:p>
            <a:pPr algn="ctr" defTabSz="685800">
              <a:spcBef>
                <a:spcPct val="0"/>
              </a:spcBef>
              <a:buNone/>
            </a:pPr>
            <a:r>
              <a:rPr lang="en-US" altLang="en-US" sz="1800" b="0" dirty="0">
                <a:latin typeface="Tahoma" panose="020B060403050404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Boundary</a:t>
            </a:r>
          </a:p>
        </p:txBody>
      </p:sp>
      <p:cxnSp>
        <p:nvCxnSpPr>
          <p:cNvPr id="25" name="AutoShape 9">
            <a:extLst>
              <a:ext uri="{FF2B5EF4-FFF2-40B4-BE49-F238E27FC236}">
                <a16:creationId xmlns:a16="http://schemas.microsoft.com/office/drawing/2014/main" id="{2BCBF7BE-CD9C-49CF-B7B5-8F56BB08931C}"/>
              </a:ext>
            </a:extLst>
          </p:cNvPr>
          <p:cNvCxnSpPr>
            <a:cxnSpLocks noChangeShapeType="1"/>
            <a:stCxn id="5" idx="2"/>
            <a:endCxn id="21" idx="0"/>
          </p:cNvCxnSpPr>
          <p:nvPr/>
        </p:nvCxnSpPr>
        <p:spPr bwMode="auto">
          <a:xfrm flipH="1">
            <a:off x="1527810" y="2103922"/>
            <a:ext cx="3017520" cy="899666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699A21DE-DE48-449D-96E0-6BC106F9AB7A}"/>
              </a:ext>
            </a:extLst>
          </p:cNvPr>
          <p:cNvSpPr/>
          <p:nvPr/>
        </p:nvSpPr>
        <p:spPr>
          <a:xfrm>
            <a:off x="363767" y="3676697"/>
            <a:ext cx="2307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unfolds itself in time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8C473D-64F7-4C99-8504-02C59522A43B}"/>
              </a:ext>
            </a:extLst>
          </p:cNvPr>
          <p:cNvSpPr/>
          <p:nvPr/>
        </p:nvSpPr>
        <p:spPr>
          <a:xfrm>
            <a:off x="1466654" y="5238690"/>
            <a:ext cx="2444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</a:rPr>
              <a:t>start or end of process</a:t>
            </a:r>
          </a:p>
        </p:txBody>
      </p:sp>
    </p:spTree>
    <p:extLst>
      <p:ext uri="{BB962C8B-B14F-4D97-AF65-F5344CB8AC3E}">
        <p14:creationId xmlns:p14="http://schemas.microsoft.com/office/powerpoint/2010/main" val="8930508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6EA889-3D22-4BDF-87B6-4F8BCB4E17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Relational entities</a:t>
            </a:r>
            <a:br>
              <a:rPr lang="en-US" dirty="0"/>
            </a:br>
            <a:r>
              <a:rPr lang="en-US" dirty="0"/>
              <a:t>versus</a:t>
            </a:r>
            <a:br>
              <a:rPr lang="en-US" dirty="0"/>
            </a:br>
            <a:r>
              <a:rPr lang="en-US" dirty="0"/>
              <a:t>formal 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A3BAE-161D-42D7-8B17-6E82FBC116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68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80E5459-9890-4918-826B-E65D185A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88AC098-2B2A-4A95-909A-34D78A117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E05E0-1081-4ABB-9A32-9D9F05F9698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9144000" cy="5791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1E7F05-4AA5-4064-9F93-331E87819769}"/>
              </a:ext>
            </a:extLst>
          </p:cNvPr>
          <p:cNvSpPr/>
          <p:nvPr/>
        </p:nvSpPr>
        <p:spPr>
          <a:xfrm>
            <a:off x="2950029" y="6481796"/>
            <a:ext cx="6172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hlinkClick r:id="rId3"/>
              </a:rPr>
              <a:t>https://genomebiology.biomedcentral.com/articles/10.1186/gb-2005-6-5-r46</a:t>
            </a:r>
            <a:r>
              <a:rPr lang="en-US" sz="1400" b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83462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300" dirty="0"/>
              <a:t>Distinguishing what is denoted by ‘relation’ in technical sense (‘formal relations’) from what is denoted by ‘relation’ in non-formal language (‘material relations’);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Differences between type-level formal relations, particular-level formal relations and particular-type-level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Arity and other properties of formal relations and differences thereof between particular-type formal relations and their corresponding type-level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Elucidation versus definition of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‘Basic’ formal relations versus ‘shortcut’ formal relations;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300" dirty="0"/>
              <a:t>Axiomatic characterization of formal relations.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AB0E87A4-648A-4466-B43B-2D657887DE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F93C7-D0AB-41D7-8C62-1F8A9E33AE2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513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‘Relations’</a:t>
            </a:r>
            <a:br>
              <a:rPr lang="en-US" dirty="0"/>
            </a:br>
            <a:r>
              <a:rPr lang="en-US" sz="2400" dirty="0"/>
              <a:t>(mainstream view)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u="sng" dirty="0"/>
              <a:t>Relations</a:t>
            </a:r>
            <a:r>
              <a:rPr lang="en-US" sz="28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‘</a:t>
            </a:r>
            <a:r>
              <a:rPr lang="en-US" sz="2800" i="1" dirty="0"/>
              <a:t>entities that glue together other entities</a:t>
            </a:r>
            <a:r>
              <a:rPr lang="en-US" sz="2800" dirty="0"/>
              <a:t>’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i="1" dirty="0"/>
              <a:t>Formal relations</a:t>
            </a:r>
            <a:r>
              <a:rPr lang="en-US" sz="2800" dirty="0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‘</a:t>
            </a:r>
            <a:r>
              <a:rPr lang="en-US" sz="2800" i="1" dirty="0"/>
              <a:t>hold between two or more entities directly, without any further intervening individual</a:t>
            </a:r>
            <a:r>
              <a:rPr lang="en-US" sz="2800" dirty="0"/>
              <a:t>’.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i="1" dirty="0"/>
              <a:t>Material relations</a:t>
            </a:r>
            <a:r>
              <a:rPr lang="en-US" sz="2800" dirty="0"/>
              <a:t>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800" dirty="0"/>
              <a:t>‘</a:t>
            </a:r>
            <a:r>
              <a:rPr lang="en-US" sz="2800" i="1" dirty="0"/>
              <a:t>have material structure on their own</a:t>
            </a:r>
            <a:r>
              <a:rPr lang="en-US" sz="2800" dirty="0"/>
              <a:t>’.</a:t>
            </a:r>
          </a:p>
          <a:p>
            <a:pPr marL="1828800" lvl="4" indent="0"/>
            <a:r>
              <a:rPr lang="en-US" sz="2800" dirty="0"/>
              <a:t> = </a:t>
            </a:r>
            <a:r>
              <a:rPr lang="en-US" sz="2400" dirty="0"/>
              <a:t>are entities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1676400" y="61354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/>
            <a:r>
              <a:rPr lang="en-US" sz="1200" dirty="0" err="1">
                <a:solidFill>
                  <a:schemeClr val="bg1"/>
                </a:solidFill>
              </a:rPr>
              <a:t>Guizzardi</a:t>
            </a:r>
            <a:r>
              <a:rPr lang="en-US" sz="1200" dirty="0">
                <a:solidFill>
                  <a:schemeClr val="bg1"/>
                </a:solidFill>
              </a:rPr>
              <a:t> &amp; Wagner. What’s in a Relationship: An Ontological Analysis. In: Qing Li, Stefano </a:t>
            </a:r>
            <a:r>
              <a:rPr lang="en-US" sz="1200" dirty="0" err="1">
                <a:solidFill>
                  <a:schemeClr val="bg1"/>
                </a:solidFill>
              </a:rPr>
              <a:t>Spaccapietra</a:t>
            </a:r>
            <a:r>
              <a:rPr lang="en-US" sz="1200" dirty="0">
                <a:solidFill>
                  <a:schemeClr val="bg1"/>
                </a:solidFill>
              </a:rPr>
              <a:t>, Eric Yu, Antoni </a:t>
            </a:r>
            <a:r>
              <a:rPr lang="en-US" sz="1200" dirty="0" err="1">
                <a:solidFill>
                  <a:schemeClr val="bg1"/>
                </a:solidFill>
              </a:rPr>
              <a:t>Olivé</a:t>
            </a:r>
            <a:r>
              <a:rPr lang="en-US" sz="1200" dirty="0">
                <a:solidFill>
                  <a:schemeClr val="bg1"/>
                </a:solidFill>
              </a:rPr>
              <a:t> (Eds.), Conceptual Modeling - ER 2008. Lecture Notes in Computer Science, Vol. 5231, 83-97, 2008 https://doi.org/10.1007/978-3-540-87877-3_8↗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6F9ED2-2304-48DA-B4D8-9A439F419B14}"/>
              </a:ext>
            </a:extLst>
          </p:cNvPr>
          <p:cNvGrpSpPr/>
          <p:nvPr/>
        </p:nvGrpSpPr>
        <p:grpSpPr>
          <a:xfrm>
            <a:off x="1600200" y="5413248"/>
            <a:ext cx="3733800" cy="377952"/>
            <a:chOff x="1600200" y="5413248"/>
            <a:chExt cx="3733800" cy="3779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A7C218-CC4B-47C4-A293-F067837D75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00200" y="5413248"/>
              <a:ext cx="37338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32FED117-E18D-4AC6-8890-29231E821770}"/>
                </a:ext>
              </a:extLst>
            </p:cNvPr>
            <p:cNvCxnSpPr>
              <a:cxnSpLocks/>
            </p:cNvCxnSpPr>
            <p:nvPr/>
          </p:nvCxnSpPr>
          <p:spPr bwMode="auto">
            <a:xfrm rot="16200000" flipH="1">
              <a:off x="1792224" y="5449824"/>
              <a:ext cx="377952" cy="304800"/>
            </a:xfrm>
            <a:prstGeom prst="bentConnector3">
              <a:avLst>
                <a:gd name="adj1" fmla="val 98387"/>
              </a:avLst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A8BDAB-C403-4968-8007-9A62198A7E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3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95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71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96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97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52D8E-F75E-4A70-BE1A-6CFA020A8416}"/>
              </a:ext>
            </a:extLst>
          </p:cNvPr>
          <p:cNvGrpSpPr/>
          <p:nvPr/>
        </p:nvGrpSpPr>
        <p:grpSpPr>
          <a:xfrm>
            <a:off x="2286000" y="3657600"/>
            <a:ext cx="4674004" cy="414486"/>
            <a:chOff x="2286000" y="3657600"/>
            <a:chExt cx="4674004" cy="4144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F39B04-3B2D-410C-BFB2-133BC19FD908}"/>
                </a:ext>
              </a:extLst>
            </p:cNvPr>
            <p:cNvCxnSpPr/>
            <p:nvPr/>
          </p:nvCxnSpPr>
          <p:spPr bwMode="auto">
            <a:xfrm flipH="1">
              <a:off x="2286000" y="4064751"/>
              <a:ext cx="14859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3A661E-DF89-4B90-99FE-6A5A9E8A8F38}"/>
                </a:ext>
              </a:extLst>
            </p:cNvPr>
            <p:cNvCxnSpPr/>
            <p:nvPr/>
          </p:nvCxnSpPr>
          <p:spPr bwMode="auto">
            <a:xfrm>
              <a:off x="5524500" y="4064751"/>
              <a:ext cx="13335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98FAD1-2D56-4693-BCE6-09ABE5421040}"/>
                </a:ext>
              </a:extLst>
            </p:cNvPr>
            <p:cNvSpPr txBox="1"/>
            <p:nvPr/>
          </p:nvSpPr>
          <p:spPr>
            <a:xfrm>
              <a:off x="2298344" y="3668707"/>
              <a:ext cx="150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FF6600"/>
                  </a:solidFill>
                </a:rPr>
                <a:t>inheresIn</a:t>
              </a:r>
              <a:r>
                <a:rPr lang="en-US" sz="1800" dirty="0">
                  <a:solidFill>
                    <a:srgbClr val="FF6600"/>
                  </a:solidFill>
                </a:rPr>
                <a:t> at 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FBF069-42A3-4986-9C53-932FAA4E3A2C}"/>
                </a:ext>
              </a:extLst>
            </p:cNvPr>
            <p:cNvSpPr txBox="1"/>
            <p:nvPr/>
          </p:nvSpPr>
          <p:spPr>
            <a:xfrm>
              <a:off x="5458632" y="3657600"/>
              <a:ext cx="150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FF6600"/>
                  </a:solidFill>
                </a:rPr>
                <a:t>inheresIn</a:t>
              </a:r>
              <a:r>
                <a:rPr lang="en-US" sz="1800" dirty="0">
                  <a:solidFill>
                    <a:srgbClr val="FF6600"/>
                  </a:solidFill>
                </a:rPr>
                <a:t> at 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33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4000" dirty="0"/>
              <a:t>‘</a:t>
            </a:r>
            <a:r>
              <a:rPr lang="en-US" sz="4000" i="1" dirty="0"/>
              <a:t>John    is friends with      Mary</a:t>
            </a:r>
            <a:r>
              <a:rPr lang="en-US" sz="4000" dirty="0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73E99-6FB2-4411-B735-5A264A5FE6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98</a:t>
            </a:fld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990600" y="2285999"/>
            <a:ext cx="7162800" cy="2238259"/>
            <a:chOff x="990600" y="2285999"/>
            <a:chExt cx="7162800" cy="2238259"/>
          </a:xfrm>
        </p:grpSpPr>
        <p:grpSp>
          <p:nvGrpSpPr>
            <p:cNvPr id="24" name="Group 23"/>
            <p:cNvGrpSpPr/>
            <p:nvPr/>
          </p:nvGrpSpPr>
          <p:grpSpPr>
            <a:xfrm>
              <a:off x="990600" y="2285999"/>
              <a:ext cx="1295400" cy="2052787"/>
              <a:chOff x="990600" y="2285999"/>
              <a:chExt cx="1295400" cy="2052787"/>
            </a:xfrm>
          </p:grpSpPr>
          <p:sp>
            <p:nvSpPr>
              <p:cNvPr id="5" name="Rounded Rectangle 4"/>
              <p:cNvSpPr/>
              <p:nvPr/>
            </p:nvSpPr>
            <p:spPr bwMode="auto">
              <a:xfrm>
                <a:off x="9906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John</a:t>
                </a:r>
              </a:p>
            </p:txBody>
          </p:sp>
          <p:cxnSp>
            <p:nvCxnSpPr>
              <p:cNvPr id="8" name="Straight Connector 7"/>
              <p:cNvCxnSpPr/>
              <p:nvPr/>
            </p:nvCxnSpPr>
            <p:spPr bwMode="auto">
              <a:xfrm>
                <a:off x="11049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Arrow Connector 10"/>
              <p:cNvCxnSpPr>
                <a:endCxn id="5" idx="0"/>
              </p:cNvCxnSpPr>
              <p:nvPr/>
            </p:nvCxnSpPr>
            <p:spPr bwMode="auto">
              <a:xfrm flipH="1">
                <a:off x="1638300" y="2285999"/>
                <a:ext cx="3810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6" name="Group 25"/>
            <p:cNvGrpSpPr/>
            <p:nvPr/>
          </p:nvGrpSpPr>
          <p:grpSpPr>
            <a:xfrm>
              <a:off x="6858000" y="2285999"/>
              <a:ext cx="1295400" cy="2052787"/>
              <a:chOff x="6858000" y="2285999"/>
              <a:chExt cx="1295400" cy="2052787"/>
            </a:xfrm>
          </p:grpSpPr>
          <p:sp>
            <p:nvSpPr>
              <p:cNvPr id="6" name="Rounded Rectangle 5"/>
              <p:cNvSpPr/>
              <p:nvPr/>
            </p:nvSpPr>
            <p:spPr bwMode="auto">
              <a:xfrm>
                <a:off x="6858000" y="3805386"/>
                <a:ext cx="1295400" cy="533400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22" charset="0"/>
                  </a:rPr>
                  <a:t>Mary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 bwMode="auto">
              <a:xfrm>
                <a:off x="6934200" y="2286000"/>
                <a:ext cx="10668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Arrow Connector 11"/>
              <p:cNvCxnSpPr/>
              <p:nvPr/>
            </p:nvCxnSpPr>
            <p:spPr bwMode="auto">
              <a:xfrm>
                <a:off x="7524750" y="2285999"/>
                <a:ext cx="0" cy="1519387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29" name="Group 28"/>
            <p:cNvGrpSpPr/>
            <p:nvPr/>
          </p:nvGrpSpPr>
          <p:grpSpPr>
            <a:xfrm>
              <a:off x="2743200" y="2285999"/>
              <a:ext cx="3276600" cy="2238259"/>
              <a:chOff x="2743200" y="2285999"/>
              <a:chExt cx="3276600" cy="2238259"/>
            </a:xfrm>
          </p:grpSpPr>
          <p:sp>
            <p:nvSpPr>
              <p:cNvPr id="14" name="Rounded Rectangle 13"/>
              <p:cNvSpPr/>
              <p:nvPr/>
            </p:nvSpPr>
            <p:spPr bwMode="auto">
              <a:xfrm>
                <a:off x="3771900" y="3605244"/>
                <a:ext cx="1752600" cy="919014"/>
              </a:xfrm>
              <a:prstGeom prst="round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J&amp;M’s</a:t>
                </a:r>
              </a:p>
              <a:p>
                <a:pPr eaLnBrk="0" hangingPunct="0"/>
                <a:r>
                  <a:rPr lang="en-US" sz="2100" b="0" dirty="0">
                    <a:solidFill>
                      <a:schemeClr val="tx1"/>
                    </a:solidFill>
                    <a:latin typeface="Times" pitchFamily="122" charset="0"/>
                  </a:rPr>
                  <a:t>friendship</a:t>
                </a:r>
              </a:p>
            </p:txBody>
          </p:sp>
          <p:cxnSp>
            <p:nvCxnSpPr>
              <p:cNvPr id="15" name="Straight Connector 14"/>
              <p:cNvCxnSpPr>
                <a:cxnSpLocks/>
              </p:cNvCxnSpPr>
              <p:nvPr/>
            </p:nvCxnSpPr>
            <p:spPr bwMode="auto">
              <a:xfrm>
                <a:off x="2743200" y="2285999"/>
                <a:ext cx="3276600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Arrow Connector 16"/>
              <p:cNvCxnSpPr>
                <a:endCxn id="14" idx="0"/>
              </p:cNvCxnSpPr>
              <p:nvPr/>
            </p:nvCxnSpPr>
            <p:spPr bwMode="auto">
              <a:xfrm>
                <a:off x="4648200" y="2285999"/>
                <a:ext cx="0" cy="131924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1" name="TextBox 40"/>
            <p:cNvSpPr txBox="1"/>
            <p:nvPr/>
          </p:nvSpPr>
          <p:spPr>
            <a:xfrm>
              <a:off x="5915718" y="2764716"/>
              <a:ext cx="14654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isAbout at 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937A43-7C1E-4631-8993-B1B7E52DDD23}"/>
              </a:ext>
            </a:extLst>
          </p:cNvPr>
          <p:cNvGrpSpPr/>
          <p:nvPr/>
        </p:nvGrpSpPr>
        <p:grpSpPr>
          <a:xfrm>
            <a:off x="1638300" y="4338786"/>
            <a:ext cx="6743700" cy="2138214"/>
            <a:chOff x="1638300" y="4338786"/>
            <a:chExt cx="6743700" cy="2138214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25BEE7A4-16AD-4899-9747-B1F2FAA2B75F}"/>
                </a:ext>
              </a:extLst>
            </p:cNvPr>
            <p:cNvSpPr/>
            <p:nvPr/>
          </p:nvSpPr>
          <p:spPr bwMode="auto">
            <a:xfrm>
              <a:off x="2028712" y="5943600"/>
              <a:ext cx="1781287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BFO:Object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8B7E97C0-2F2B-49A3-B476-2FCB099C08AD}"/>
                </a:ext>
              </a:extLst>
            </p:cNvPr>
            <p:cNvSpPr/>
            <p:nvPr/>
          </p:nvSpPr>
          <p:spPr bwMode="auto">
            <a:xfrm>
              <a:off x="4543425" y="5943600"/>
              <a:ext cx="3228975" cy="5334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BFO:Relational</a:t>
              </a:r>
              <a:r>
                <a:rPr kumimoji="0" lang="en-US" sz="24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 Quality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F5FBF884-0B77-48B3-A626-4B67CB46CC9E}"/>
                </a:ext>
              </a:extLst>
            </p:cNvPr>
            <p:cNvCxnSpPr>
              <a:endCxn id="20" idx="0"/>
            </p:cNvCxnSpPr>
            <p:nvPr/>
          </p:nvCxnSpPr>
          <p:spPr bwMode="auto">
            <a:xfrm>
              <a:off x="1638300" y="4338786"/>
              <a:ext cx="1281056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3207A45-027D-400F-B13F-FFEEA13003D9}"/>
                </a:ext>
              </a:extLst>
            </p:cNvPr>
            <p:cNvCxnSpPr>
              <a:endCxn id="20" idx="0"/>
            </p:cNvCxnSpPr>
            <p:nvPr/>
          </p:nvCxnSpPr>
          <p:spPr bwMode="auto">
            <a:xfrm flipH="1">
              <a:off x="2919356" y="4338786"/>
              <a:ext cx="4586344" cy="16048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AB15035-4DC5-4D6C-A213-C8AEF3C470C2}"/>
                </a:ext>
              </a:extLst>
            </p:cNvPr>
            <p:cNvCxnSpPr>
              <a:endCxn id="21" idx="0"/>
            </p:cNvCxnSpPr>
            <p:nvPr/>
          </p:nvCxnSpPr>
          <p:spPr bwMode="auto">
            <a:xfrm>
              <a:off x="4648200" y="4524258"/>
              <a:ext cx="1509713" cy="141934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1CDDC8-3B90-4B32-9EF9-394774C5AA2A}"/>
                </a:ext>
              </a:extLst>
            </p:cNvPr>
            <p:cNvSpPr txBox="1"/>
            <p:nvPr/>
          </p:nvSpPr>
          <p:spPr>
            <a:xfrm>
              <a:off x="6591125" y="5391090"/>
              <a:ext cx="17908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rgbClr val="FFFF00"/>
                  </a:solidFill>
                </a:rPr>
                <a:t>instanceOf</a:t>
              </a:r>
              <a:r>
                <a:rPr lang="en-US" sz="2000" dirty="0">
                  <a:solidFill>
                    <a:srgbClr val="FFFF00"/>
                  </a:solidFill>
                </a:rPr>
                <a:t> at 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A52D8E-F75E-4A70-BE1A-6CFA020A8416}"/>
              </a:ext>
            </a:extLst>
          </p:cNvPr>
          <p:cNvGrpSpPr/>
          <p:nvPr/>
        </p:nvGrpSpPr>
        <p:grpSpPr>
          <a:xfrm>
            <a:off x="2286000" y="3657600"/>
            <a:ext cx="4674004" cy="414486"/>
            <a:chOff x="2286000" y="3657600"/>
            <a:chExt cx="4674004" cy="414486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AF39B04-3B2D-410C-BFB2-133BC19FD908}"/>
                </a:ext>
              </a:extLst>
            </p:cNvPr>
            <p:cNvCxnSpPr/>
            <p:nvPr/>
          </p:nvCxnSpPr>
          <p:spPr bwMode="auto">
            <a:xfrm flipH="1">
              <a:off x="2286000" y="4064751"/>
              <a:ext cx="14859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23A661E-DF89-4B90-99FE-6A5A9E8A8F38}"/>
                </a:ext>
              </a:extLst>
            </p:cNvPr>
            <p:cNvCxnSpPr/>
            <p:nvPr/>
          </p:nvCxnSpPr>
          <p:spPr bwMode="auto">
            <a:xfrm>
              <a:off x="5524500" y="4064751"/>
              <a:ext cx="1333500" cy="733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F98FAD1-2D56-4693-BCE6-09ABE5421040}"/>
                </a:ext>
              </a:extLst>
            </p:cNvPr>
            <p:cNvSpPr txBox="1"/>
            <p:nvPr/>
          </p:nvSpPr>
          <p:spPr>
            <a:xfrm>
              <a:off x="2298344" y="3668707"/>
              <a:ext cx="150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FF6600"/>
                  </a:solidFill>
                </a:rPr>
                <a:t>inheresIn</a:t>
              </a:r>
              <a:r>
                <a:rPr lang="en-US" sz="1800" dirty="0">
                  <a:solidFill>
                    <a:srgbClr val="FF6600"/>
                  </a:solidFill>
                </a:rPr>
                <a:t> at 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5FBF069-42A3-4986-9C53-932FAA4E3A2C}"/>
                </a:ext>
              </a:extLst>
            </p:cNvPr>
            <p:cNvSpPr txBox="1"/>
            <p:nvPr/>
          </p:nvSpPr>
          <p:spPr>
            <a:xfrm>
              <a:off x="5458632" y="3657600"/>
              <a:ext cx="1501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FF6600"/>
                  </a:solidFill>
                </a:rPr>
                <a:t>inheresIn</a:t>
              </a:r>
              <a:r>
                <a:rPr lang="en-US" sz="1800" dirty="0">
                  <a:solidFill>
                    <a:srgbClr val="FF6600"/>
                  </a:solidFill>
                </a:rPr>
                <a:t> at t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0049747C-40EE-4821-B62D-0482F7FF2E6D}"/>
              </a:ext>
            </a:extLst>
          </p:cNvPr>
          <p:cNvSpPr/>
          <p:nvPr/>
        </p:nvSpPr>
        <p:spPr bwMode="auto">
          <a:xfrm>
            <a:off x="2438400" y="685800"/>
            <a:ext cx="4419600" cy="838200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5907CA05-B098-4F1B-8509-A3DA2EB9C4F2}"/>
              </a:ext>
            </a:extLst>
          </p:cNvPr>
          <p:cNvSpPr/>
          <p:nvPr/>
        </p:nvSpPr>
        <p:spPr bwMode="auto">
          <a:xfrm>
            <a:off x="3565432" y="3405693"/>
            <a:ext cx="2190750" cy="1347756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FDCA36E-241D-486D-9550-BCF14207BFA7}"/>
              </a:ext>
            </a:extLst>
          </p:cNvPr>
          <p:cNvSpPr/>
          <p:nvPr/>
        </p:nvSpPr>
        <p:spPr bwMode="auto">
          <a:xfrm>
            <a:off x="4083696" y="5791200"/>
            <a:ext cx="4298303" cy="947930"/>
          </a:xfrm>
          <a:prstGeom prst="ellipse">
            <a:avLst/>
          </a:prstGeom>
          <a:noFill/>
          <a:ln w="28575" cap="flat" cmpd="sng" algn="ctr">
            <a:solidFill>
              <a:srgbClr val="AAE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343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relations</a:t>
            </a:r>
            <a:br>
              <a:rPr lang="en-US" dirty="0"/>
            </a:br>
            <a:r>
              <a:rPr lang="en-US" sz="2400" dirty="0"/>
              <a:t>‘</a:t>
            </a:r>
            <a:r>
              <a:rPr lang="en-US" sz="2400" i="1" dirty="0"/>
              <a:t>have material structure on their own</a:t>
            </a:r>
            <a:r>
              <a:rPr lang="en-US" sz="2400" dirty="0"/>
              <a:t>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entities in their own right.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Relate other entities to each other by means of formal relations.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Examples: what might by some be denoted by: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patient</a:t>
            </a:r>
            <a:r>
              <a:rPr lang="en-US" dirty="0"/>
              <a:t>’,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treatment</a:t>
            </a:r>
            <a:r>
              <a:rPr lang="en-US" dirty="0"/>
              <a:t>’,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‘</a:t>
            </a:r>
            <a:r>
              <a:rPr lang="en-US" i="1" dirty="0"/>
              <a:t>driver</a:t>
            </a:r>
            <a:r>
              <a:rPr lang="en-US" dirty="0"/>
              <a:t>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Examples in BFO: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1" dirty="0"/>
              <a:t>relational qualities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dirty="0"/>
              <a:t>Have </a:t>
            </a:r>
            <a:r>
              <a:rPr lang="en-US" i="1" u="sng" dirty="0"/>
              <a:t>independent continuants</a:t>
            </a:r>
            <a:r>
              <a:rPr lang="en-US" i="1" dirty="0"/>
              <a:t> </a:t>
            </a:r>
            <a:r>
              <a:rPr lang="en-US" dirty="0"/>
              <a:t>as their bearers.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i="1" dirty="0"/>
              <a:t>relational processes</a:t>
            </a:r>
            <a:r>
              <a:rPr lang="en-US" dirty="0"/>
              <a:t>: kissing, buying,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F23BF-DA58-4064-A9B0-5B74D850B92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12378"/>
      </p:ext>
    </p:extLst>
  </p:cSld>
  <p:clrMapOvr>
    <a:masterClrMapping/>
  </p:clrMapOvr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44493</TotalTime>
  <Words>7196</Words>
  <Application>Microsoft Office PowerPoint</Application>
  <PresentationFormat>On-screen Show (4:3)</PresentationFormat>
  <Paragraphs>1279</Paragraphs>
  <Slides>131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49" baseType="lpstr">
      <vt:lpstr>Batang</vt:lpstr>
      <vt:lpstr>ＭＳ 明朝</vt:lpstr>
      <vt:lpstr>ＭＳ 明朝</vt:lpstr>
      <vt:lpstr>MS PGothic</vt:lpstr>
      <vt:lpstr>MS PGothic</vt:lpstr>
      <vt:lpstr>Arial</vt:lpstr>
      <vt:lpstr>BlinkMacSystemFont</vt:lpstr>
      <vt:lpstr>Cambria</vt:lpstr>
      <vt:lpstr>Georgia</vt:lpstr>
      <vt:lpstr>Tahoma</vt:lpstr>
      <vt:lpstr>Times</vt:lpstr>
      <vt:lpstr>Times New Roman</vt:lpstr>
      <vt:lpstr>Trebuchet MS</vt:lpstr>
      <vt:lpstr>Verdana</vt:lpstr>
      <vt:lpstr>Wingdings</vt:lpstr>
      <vt:lpstr>2014-Indianapolis</vt:lpstr>
      <vt:lpstr>1_2014-Indianapolis</vt:lpstr>
      <vt:lpstr>Photo Editor-foto</vt:lpstr>
      <vt:lpstr>Principles of Realism-Based Biomedical Ontology July 14, 2021  UB Summer Informatics Data Science Bootcamp Department of Biomedical Informatics, University at Buffalo July 12 – August 26, 2021 </vt:lpstr>
      <vt:lpstr>Today’s topics</vt:lpstr>
      <vt:lpstr>PowerPoint Presentation</vt:lpstr>
      <vt:lpstr>Student Learning Objectives</vt:lpstr>
      <vt:lpstr>Recitation on July 28, 2021</vt:lpstr>
      <vt:lpstr>‘Ontology’ versus ontologies versus ‘ontologies’ </vt:lpstr>
      <vt:lpstr>Most cited definition</vt:lpstr>
      <vt:lpstr>Ontology and conceptualization</vt:lpstr>
      <vt:lpstr>Computer science approach to ontology the representation language(s) is/(are) hidden in tools and applications</vt:lpstr>
      <vt:lpstr>Computer science approach to ontology</vt:lpstr>
      <vt:lpstr>Abusing Protégé, BFO and OGMS</vt:lpstr>
      <vt:lpstr>Stated goals and purposes of ontologies</vt:lpstr>
      <vt:lpstr>Stated goals and purposes of ontologies</vt:lpstr>
      <vt:lpstr>Ontologies and ‘ontologies’</vt:lpstr>
      <vt:lpstr>Early goals of Biomedical Ontology in Healthcare Information Technology (HIT)</vt:lpstr>
      <vt:lpstr>Additional goals of Biomedical Ontology in Healthcare Information Technology (HIT)</vt:lpstr>
      <vt:lpstr>Additional Goals of Realism-based Biomedical Ontology in HIT</vt:lpstr>
      <vt:lpstr>Most cited definition</vt:lpstr>
      <vt:lpstr>‘Ontology’ in philosophy</vt:lpstr>
      <vt:lpstr>Concept-based versus Realism-based Ontology</vt:lpstr>
      <vt:lpstr>Commitment to generic entities</vt:lpstr>
      <vt:lpstr>Conceptualism versus Ontological Realism</vt:lpstr>
      <vt:lpstr>Conceptualism versus Ontological Realism</vt:lpstr>
      <vt:lpstr>Conceptualism versus Ontological Realism</vt:lpstr>
      <vt:lpstr>Ontological Realism offers three ways of relating, without assigning beliefs (concepts) a central status</vt:lpstr>
      <vt:lpstr>PowerPoint Presentation</vt:lpstr>
      <vt:lpstr>What do we really want to represent ?</vt:lpstr>
      <vt:lpstr>Philosophical approach to ontology</vt:lpstr>
      <vt:lpstr>Further readings on the issue</vt:lpstr>
      <vt:lpstr>Portions of reality  versus  representations thereof</vt:lpstr>
      <vt:lpstr>Reality  Representation</vt:lpstr>
      <vt:lpstr>Reality  Representation</vt:lpstr>
      <vt:lpstr>Realism-based Ontology (RBO)</vt:lpstr>
      <vt:lpstr>Satellite view</vt:lpstr>
      <vt:lpstr>Map</vt:lpstr>
      <vt:lpstr>Map overlay</vt:lpstr>
      <vt:lpstr>Representation Languages</vt:lpstr>
      <vt:lpstr>‘On beyond Gruber: “Ontologies” in today’s bio-medical information systems and the limits of OWL’ </vt:lpstr>
      <vt:lpstr>Google Image’s view on ‘ontology’ (July 7. 2021)</vt:lpstr>
      <vt:lpstr>Some sets</vt:lpstr>
      <vt:lpstr>Simple graph: tree view on those sets</vt:lpstr>
      <vt:lpstr>Taxonomic tree</vt:lpstr>
      <vt:lpstr>A tree, but not a taxonomic tree</vt:lpstr>
      <vt:lpstr>Taxonomic Directed Acyclic Graph (DAG)</vt:lpstr>
      <vt:lpstr>Eliminating ‘multiple inheritance’  OntoClean</vt:lpstr>
      <vt:lpstr>Set view on a DAG</vt:lpstr>
      <vt:lpstr>Taxonomic tree with non-taxonomic relations</vt:lpstr>
      <vt:lpstr>Why is the ‘set’-perspective so important? </vt:lpstr>
      <vt:lpstr>PowerPoint Presentation</vt:lpstr>
      <vt:lpstr>‘Finger’ in SNOMED CT</vt:lpstr>
      <vt:lpstr>particulars versus  types (universals and defined classes)</vt:lpstr>
      <vt:lpstr>‘Type’</vt:lpstr>
      <vt:lpstr>Realism-based terminology</vt:lpstr>
      <vt:lpstr>Types versus particulars</vt:lpstr>
      <vt:lpstr>Types versus particulars</vt:lpstr>
      <vt:lpstr>Types versus particulars</vt:lpstr>
      <vt:lpstr>Instances are the objects of classification …</vt:lpstr>
      <vt:lpstr>Instances are the objects of classification …</vt:lpstr>
      <vt:lpstr>Whether something is a particular or a type is NOT a matter of choice, but a matter of reality!!!</vt:lpstr>
      <vt:lpstr>Several mistakes per RBO rules !!!</vt:lpstr>
      <vt:lpstr>Importance of the particular/universal distinction (1)</vt:lpstr>
      <vt:lpstr>Importance of being clear</vt:lpstr>
      <vt:lpstr>Do you see the ambiguity ?</vt:lpstr>
      <vt:lpstr>PowerPoint Presentation</vt:lpstr>
      <vt:lpstr>Importance of the particular/universal distinction (2)</vt:lpstr>
      <vt:lpstr>How to analyze these assertions?</vt:lpstr>
      <vt:lpstr>‘ … bruxism is a behavior …’</vt:lpstr>
      <vt:lpstr>‘ … bruxism is a behavior …’</vt:lpstr>
      <vt:lpstr>‘ … bruxism is a behavior …’</vt:lpstr>
      <vt:lpstr>‘ … bruxism is a behavior …’ ‘Bruxism is a continuously distributed behavior’ </vt:lpstr>
      <vt:lpstr>‘ … bruxism is a behavior …’ ‘Bruxism is a continuously distributed behavior’ </vt:lpstr>
      <vt:lpstr>‘ … bruxism is a behavior …’ ‘Bruxism is a continuously distributed behavior’ </vt:lpstr>
      <vt:lpstr>‘ … bruxism is a behavior …’ ‘Bruxism is a continuously distributed behavior’ </vt:lpstr>
      <vt:lpstr>The Basic Formal Ontology (BFO)</vt:lpstr>
      <vt:lpstr>BFO’s major references</vt:lpstr>
      <vt:lpstr>BFO top</vt:lpstr>
      <vt:lpstr>Continuants versus  Occurrents</vt:lpstr>
      <vt:lpstr>BFO top</vt:lpstr>
      <vt:lpstr>Continuants  Occurrents</vt:lpstr>
      <vt:lpstr>An ontological square</vt:lpstr>
      <vt:lpstr>An ontological square</vt:lpstr>
      <vt:lpstr>Continuants preserve identity while changing</vt:lpstr>
      <vt:lpstr>The importance of temporal indexing</vt:lpstr>
      <vt:lpstr>The importance of temporal indexing</vt:lpstr>
      <vt:lpstr>Continuants in BFO</vt:lpstr>
      <vt:lpstr>Three major continuant types in BFO</vt:lpstr>
      <vt:lpstr>Specifically Dependent Continuant</vt:lpstr>
      <vt:lpstr>Specifically Dependent Continuant</vt:lpstr>
      <vt:lpstr>Realizables and realizations</vt:lpstr>
      <vt:lpstr>Occurrent</vt:lpstr>
      <vt:lpstr>Relational entities versus formal relations</vt:lpstr>
      <vt:lpstr>PowerPoint Presentation</vt:lpstr>
      <vt:lpstr>Essentials</vt:lpstr>
      <vt:lpstr>‘Relations’ (mainstream view)</vt:lpstr>
      <vt:lpstr>Material relation</vt:lpstr>
      <vt:lpstr>Material relation</vt:lpstr>
      <vt:lpstr>Material relation</vt:lpstr>
      <vt:lpstr>Material relation</vt:lpstr>
      <vt:lpstr>Material relations ‘have material structure on their own’</vt:lpstr>
      <vt:lpstr>Formal relations</vt:lpstr>
      <vt:lpstr>Formal relations ‘hold between two or more entities directly, without any further intervening individual’ </vt:lpstr>
      <vt:lpstr>Arity of a relation</vt:lpstr>
      <vt:lpstr>Properties of binary relations</vt:lpstr>
      <vt:lpstr>Relations in Ontological Realism</vt:lpstr>
      <vt:lpstr>Features of relations on the level of instances may not hold on the level of universals</vt:lpstr>
      <vt:lpstr>Type-level relations presuppose the underlying instance-level relations</vt:lpstr>
      <vt:lpstr>the all-some form</vt:lpstr>
      <vt:lpstr>Remember forever !!!</vt:lpstr>
      <vt:lpstr>Remember !!!</vt:lpstr>
      <vt:lpstr>Elucidation versus definition</vt:lpstr>
      <vt:lpstr>Formal BFO definition for is_a</vt:lpstr>
      <vt:lpstr>Compare with RDFS / OWL</vt:lpstr>
      <vt:lpstr>Avoid at all cost!!!</vt:lpstr>
      <vt:lpstr>Basics of the Ontology for General Medical Science</vt:lpstr>
      <vt:lpstr>Big Picture of OGMS</vt:lpstr>
      <vt:lpstr>Approach</vt:lpstr>
      <vt:lpstr>Key OGMS definitions</vt:lpstr>
      <vt:lpstr>Clinically abnormal </vt:lpstr>
      <vt:lpstr>Key OGMS definitions</vt:lpstr>
      <vt:lpstr>Disposition</vt:lpstr>
      <vt:lpstr>Role (Externally-Grounded Realizable Entity) </vt:lpstr>
      <vt:lpstr>Pathological process</vt:lpstr>
      <vt:lpstr>Disease particulars can instantiate distinct universals at distinct times</vt:lpstr>
      <vt:lpstr>Key OGMS definitions</vt:lpstr>
      <vt:lpstr>Key OGMS definitions</vt:lpstr>
      <vt:lpstr>Clinical picture</vt:lpstr>
      <vt:lpstr>Generically Dependent Continuants</vt:lpstr>
      <vt:lpstr>No conflation of diagnosis, disease, and disorder</vt:lpstr>
      <vt:lpstr>‘Disease’ in Snomed CT</vt:lpstr>
      <vt:lpstr>No!!! </vt:lpstr>
      <vt:lpstr>Bad ‘disease ontologies’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Reviewer</cp:lastModifiedBy>
  <cp:revision>1230</cp:revision>
  <dcterms:created xsi:type="dcterms:W3CDTF">1601-01-01T00:00:00Z</dcterms:created>
  <dcterms:modified xsi:type="dcterms:W3CDTF">2021-07-14T20:51:42Z</dcterms:modified>
</cp:coreProperties>
</file>