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33"/>
  </p:notesMasterIdLst>
  <p:handoutMasterIdLst>
    <p:handoutMasterId r:id="rId34"/>
  </p:handoutMasterIdLst>
  <p:sldIdLst>
    <p:sldId id="1369" r:id="rId2"/>
    <p:sldId id="1432" r:id="rId3"/>
    <p:sldId id="1431" r:id="rId4"/>
    <p:sldId id="1436" r:id="rId5"/>
    <p:sldId id="1437" r:id="rId6"/>
    <p:sldId id="1438" r:id="rId7"/>
    <p:sldId id="1435" r:id="rId8"/>
    <p:sldId id="1576" r:id="rId9"/>
    <p:sldId id="1575" r:id="rId10"/>
    <p:sldId id="1578" r:id="rId11"/>
    <p:sldId id="1579" r:id="rId12"/>
    <p:sldId id="1577" r:id="rId13"/>
    <p:sldId id="1580" r:id="rId14"/>
    <p:sldId id="1582" r:id="rId15"/>
    <p:sldId id="1442" r:id="rId16"/>
    <p:sldId id="1455" r:id="rId17"/>
    <p:sldId id="1440" r:id="rId18"/>
    <p:sldId id="1456" r:id="rId19"/>
    <p:sldId id="1584" r:id="rId20"/>
    <p:sldId id="1585" r:id="rId21"/>
    <p:sldId id="1586" r:id="rId22"/>
    <p:sldId id="1587" r:id="rId23"/>
    <p:sldId id="1588" r:id="rId24"/>
    <p:sldId id="1589" r:id="rId25"/>
    <p:sldId id="1590" r:id="rId26"/>
    <p:sldId id="1592" r:id="rId27"/>
    <p:sldId id="1591" r:id="rId28"/>
    <p:sldId id="1546" r:id="rId29"/>
    <p:sldId id="1548" r:id="rId30"/>
    <p:sldId id="1549" r:id="rId31"/>
    <p:sldId id="1547" r:id="rId32"/>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A888E"/>
    <a:srgbClr val="3D8F95"/>
    <a:srgbClr val="74C0C6"/>
    <a:srgbClr val="D6ECEE"/>
    <a:srgbClr val="00359E"/>
    <a:srgbClr val="FF6600"/>
    <a:srgbClr val="FF3399"/>
    <a:srgbClr val="AAE600"/>
    <a:srgbClr val="1FE1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5119" autoAdjust="0"/>
  </p:normalViewPr>
  <p:slideViewPr>
    <p:cSldViewPr>
      <p:cViewPr varScale="1">
        <p:scale>
          <a:sx n="79" d="100"/>
          <a:sy n="79" d="100"/>
        </p:scale>
        <p:origin x="127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4507"/>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629400"/>
            <a:ext cx="381000" cy="152400"/>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marL="457200" indent="-457200">
              <a:buClr>
                <a:schemeClr val="bg1"/>
              </a:buClr>
              <a:buFont typeface="Arial" panose="020B0604020202020204" pitchFamily="34" charset="0"/>
              <a:buChar cha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marL="457200" indent="-457200">
              <a:buClr>
                <a:schemeClr val="bg1"/>
              </a:buClr>
              <a:buFont typeface="Arial" panose="020B0604020202020204" pitchFamily="34" charset="0"/>
              <a:buChar char="•"/>
              <a:defRPr sz="2800" b="0" i="0">
                <a:latin typeface="Trebuchet MS"/>
                <a:cs typeface="Trebuchet MS"/>
              </a:defRPr>
            </a:lvl1pPr>
            <a:lvl2pPr>
              <a:buClr>
                <a:schemeClr val="bg1"/>
              </a:buClr>
              <a:buFont typeface="Arial"/>
              <a:buChar char="•"/>
              <a:defRPr sz="2400" b="0" i="0">
                <a:latin typeface="Trebuchet MS"/>
                <a:cs typeface="Trebuchet MS"/>
              </a:defRPr>
            </a:lvl2pPr>
            <a:lvl3pPr>
              <a:buClr>
                <a:schemeClr val="bg1"/>
              </a:buClr>
              <a:buFont typeface="Arial"/>
              <a:buChar char="•"/>
              <a:defRPr sz="2000" b="0" i="0">
                <a:latin typeface="Trebuchet MS"/>
                <a:cs typeface="Trebuchet MS"/>
              </a:defRPr>
            </a:lvl3pPr>
            <a:lvl4pPr>
              <a:buClr>
                <a:schemeClr val="bg1"/>
              </a:buClr>
              <a:buFont typeface="Arial"/>
              <a:buChar char="•"/>
              <a:defRPr sz="1800" b="0" i="0">
                <a:latin typeface="Trebuchet MS"/>
                <a:cs typeface="Trebuchet MS"/>
              </a:defRPr>
            </a:lvl4pPr>
            <a:lvl5pPr>
              <a:buClr>
                <a:schemeClr val="bg1"/>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348749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40"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efmistc2018.org/" TargetMode="External"/><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hyperlink" Target="http://www.referent-tracking.com/RTU/files/2018STC-Zagreb-Ceusters.pptx" TargetMode="External"/><Relationship Id="rId5" Type="http://schemas.openxmlformats.org/officeDocument/2006/relationships/hyperlink" Target="http://www.referent-tracking.com/RTU/files/STC2018-ResponseToReviewers.pdf" TargetMode="External"/><Relationship Id="rId4" Type="http://schemas.openxmlformats.org/officeDocument/2006/relationships/hyperlink" Target="http://ebooks.iospress.nl/publication/5046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efmistc2018.org/" TargetMode="External"/><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hyperlink" Target="http://www.referent-tracking.com/RTU/files/2018STC-Zagreb-Ceusters.pptx" TargetMode="External"/><Relationship Id="rId5" Type="http://schemas.openxmlformats.org/officeDocument/2006/relationships/hyperlink" Target="http://www.referent-tracking.com/RTU/files/STC2018-ResponseToReviewers.pdf" TargetMode="External"/><Relationship Id="rId4" Type="http://schemas.openxmlformats.org/officeDocument/2006/relationships/hyperlink" Target="http://ebooks.iospress.nl/publication/50463"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D7KmilcfdAhWmm-AKHVMcA6AQjRx6BAgBEAU&amp;url=https://www.thelancet.com/journals/lancet/article/PIIS0140-6736(17)31911-6/fulltext&amp;psig=AOvVaw0FDRAMzLcsWgnFvkw37Wrb&amp;ust=1537449792764260" TargetMode="Externa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osf.io/q8hts" TargetMode="Externa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osf.io/q8hts" TargetMode="Externa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osf.io/q8hts" TargetMode="Externa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hyperlink" Target="https://osf.io/q8ht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219200"/>
            <a:ext cx="8991600" cy="1066800"/>
          </a:xfrm>
          <a:ln/>
        </p:spPr>
        <p:txBody>
          <a:bodyPr/>
          <a:lstStyle/>
          <a:p>
            <a:pPr>
              <a:tabLst>
                <a:tab pos="5376863" algn="l"/>
              </a:tabLst>
            </a:pPr>
            <a:r>
              <a:rPr lang="en-US" sz="2400" dirty="0"/>
              <a:t>BMI714 – Spring 2022</a:t>
            </a:r>
            <a:br>
              <a:rPr lang="en-US" sz="2400" dirty="0"/>
            </a:br>
            <a:r>
              <a:rPr lang="en-US" sz="2400" dirty="0"/>
              <a:t>Principles of Referent Tracking</a:t>
            </a:r>
            <a:br>
              <a:rPr lang="en-US" sz="2400" dirty="0"/>
            </a:br>
            <a:r>
              <a:rPr lang="en-US" sz="2400" dirty="0"/>
              <a:t>in Biomedical Informatics</a:t>
            </a:r>
            <a:br>
              <a:rPr lang="en-US" sz="2400" dirty="0"/>
            </a:br>
            <a:r>
              <a:rPr lang="en-US" sz="2400" dirty="0"/>
              <a:t>(class number 19404)</a:t>
            </a:r>
            <a:br>
              <a:rPr lang="en-US" sz="2400" dirty="0"/>
            </a:br>
            <a:br>
              <a:rPr lang="en-US" sz="2000" dirty="0"/>
            </a:br>
            <a:r>
              <a:rPr lang="en-US" sz="2400" dirty="0"/>
              <a:t>Class 8 – March 29, 2022</a:t>
            </a:r>
            <a:br>
              <a:rPr lang="en-US" sz="4400" dirty="0"/>
            </a:br>
            <a:r>
              <a:rPr lang="en-US" sz="3200" dirty="0"/>
              <a:t>Problem list management in EHRs:</a:t>
            </a:r>
            <a:br>
              <a:rPr lang="en-US" sz="3200" dirty="0"/>
            </a:br>
            <a:r>
              <a:rPr lang="en-US" sz="3200" dirty="0"/>
              <a:t>basics and problems </a:t>
            </a:r>
            <a:br>
              <a:rPr lang="en-US" sz="4000" dirty="0"/>
            </a:br>
            <a:br>
              <a:rPr lang="en-US"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410200"/>
            <a:ext cx="9144000" cy="1219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3F97-80AB-4BD1-A57E-C94578EAA958}"/>
              </a:ext>
            </a:extLst>
          </p:cNvPr>
          <p:cNvSpPr>
            <a:spLocks noGrp="1"/>
          </p:cNvSpPr>
          <p:nvPr>
            <p:ph type="title"/>
          </p:nvPr>
        </p:nvSpPr>
        <p:spPr/>
        <p:txBody>
          <a:bodyPr/>
          <a:lstStyle/>
          <a:p>
            <a:r>
              <a:rPr lang="en-US" dirty="0"/>
              <a:t>Problem as ontological entity?</a:t>
            </a:r>
          </a:p>
        </p:txBody>
      </p:sp>
      <p:sp>
        <p:nvSpPr>
          <p:cNvPr id="3" name="Content Placeholder 2">
            <a:extLst>
              <a:ext uri="{FF2B5EF4-FFF2-40B4-BE49-F238E27FC236}">
                <a16:creationId xmlns:a16="http://schemas.microsoft.com/office/drawing/2014/main" id="{DCEC29CE-DC74-46FB-BC40-A3D9F814CFF7}"/>
              </a:ext>
            </a:extLst>
          </p:cNvPr>
          <p:cNvSpPr>
            <a:spLocks noGrp="1"/>
          </p:cNvSpPr>
          <p:nvPr>
            <p:ph idx="1"/>
          </p:nvPr>
        </p:nvSpPr>
        <p:spPr/>
        <p:txBody>
          <a:bodyPr/>
          <a:lstStyle/>
          <a:p>
            <a:pPr>
              <a:buFont typeface="Arial" panose="020B0604020202020204" pitchFamily="34" charset="0"/>
              <a:buChar char="•"/>
            </a:pPr>
            <a:r>
              <a:rPr lang="en-US" dirty="0"/>
              <a:t>Larry Weed did not define ‘problem’ but gave many examples of what ‘counts’ as problems.</a:t>
            </a:r>
          </a:p>
          <a:p>
            <a:pPr>
              <a:buFont typeface="Arial" panose="020B0604020202020204" pitchFamily="34" charset="0"/>
              <a:buChar char="•"/>
            </a:pPr>
            <a:r>
              <a:rPr lang="en-US" dirty="0"/>
              <a:t>If there would be the universal ‘problem’, what sensible questions should be asked:</a:t>
            </a:r>
          </a:p>
          <a:p>
            <a:pPr lvl="1">
              <a:buFont typeface="Arial" panose="020B0604020202020204" pitchFamily="34" charset="0"/>
              <a:buChar char="•"/>
            </a:pPr>
            <a:r>
              <a:rPr lang="en-US" dirty="0"/>
              <a:t>Are there particulars that at time t only instantiate ‘problem’ (and its </a:t>
            </a:r>
            <a:r>
              <a:rPr lang="en-US" dirty="0" err="1"/>
              <a:t>subsumers</a:t>
            </a:r>
            <a:r>
              <a:rPr lang="en-US" dirty="0"/>
              <a:t>) and no other universal?</a:t>
            </a:r>
          </a:p>
          <a:p>
            <a:pPr lvl="1">
              <a:buFont typeface="Arial" panose="020B0604020202020204" pitchFamily="34" charset="0"/>
              <a:buChar char="•"/>
            </a:pPr>
            <a:r>
              <a:rPr lang="en-US" dirty="0"/>
              <a:t>Can particulars which at time t1 do not instantiate ‘problem’ become instances of ‘problem’ at t2?</a:t>
            </a:r>
          </a:p>
          <a:p>
            <a:pPr lvl="2">
              <a:buFont typeface="Arial" panose="020B0604020202020204" pitchFamily="34" charset="0"/>
              <a:buChar char="•"/>
            </a:pPr>
            <a:r>
              <a:rPr lang="en-US"/>
              <a:t>If </a:t>
            </a:r>
            <a:r>
              <a:rPr lang="en-US" dirty="0"/>
              <a:t>so, would this be possible without any other change having occurred in such particular?</a:t>
            </a:r>
          </a:p>
        </p:txBody>
      </p:sp>
      <p:sp>
        <p:nvSpPr>
          <p:cNvPr id="4" name="Slide Number Placeholder 3">
            <a:extLst>
              <a:ext uri="{FF2B5EF4-FFF2-40B4-BE49-F238E27FC236}">
                <a16:creationId xmlns:a16="http://schemas.microsoft.com/office/drawing/2014/main" id="{C385AE2A-5DB9-42E6-9F48-2BB92D2FD796}"/>
              </a:ext>
            </a:extLst>
          </p:cNvPr>
          <p:cNvSpPr>
            <a:spLocks noGrp="1"/>
          </p:cNvSpPr>
          <p:nvPr>
            <p:ph type="sldNum" sz="quarter" idx="3"/>
          </p:nvPr>
        </p:nvSpPr>
        <p:spPr/>
        <p:txBody>
          <a:bodyPr/>
          <a:lstStyle/>
          <a:p>
            <a:fld id="{7C5DB68A-9D44-4073-920F-D08D647C06A7}" type="slidenum">
              <a:rPr lang="en-US" smtClean="0"/>
              <a:t>10</a:t>
            </a:fld>
            <a:endParaRPr lang="en-US" dirty="0"/>
          </a:p>
        </p:txBody>
      </p:sp>
    </p:spTree>
    <p:extLst>
      <p:ext uri="{BB962C8B-B14F-4D97-AF65-F5344CB8AC3E}">
        <p14:creationId xmlns:p14="http://schemas.microsoft.com/office/powerpoint/2010/main" val="149321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0337C-D657-495F-BF76-39A3827BA07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D99182D-912B-4A68-B09A-2C7F05430F4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E778689-192A-4862-A885-D220DD3AA49F}"/>
              </a:ext>
            </a:extLst>
          </p:cNvPr>
          <p:cNvPicPr>
            <a:picLocks noChangeAspect="1"/>
          </p:cNvPicPr>
          <p:nvPr/>
        </p:nvPicPr>
        <p:blipFill>
          <a:blip r:embed="rId2"/>
          <a:stretch>
            <a:fillRect/>
          </a:stretch>
        </p:blipFill>
        <p:spPr>
          <a:xfrm>
            <a:off x="0" y="609601"/>
            <a:ext cx="9144000" cy="6248400"/>
          </a:xfrm>
          <a:prstGeom prst="rect">
            <a:avLst/>
          </a:prstGeom>
        </p:spPr>
      </p:pic>
      <p:sp>
        <p:nvSpPr>
          <p:cNvPr id="4" name="Slide Number Placeholder 3">
            <a:extLst>
              <a:ext uri="{FF2B5EF4-FFF2-40B4-BE49-F238E27FC236}">
                <a16:creationId xmlns:a16="http://schemas.microsoft.com/office/drawing/2014/main" id="{7DD51BEF-CDB1-4383-BDA9-4D2C311FA6D1}"/>
              </a:ext>
            </a:extLst>
          </p:cNvPr>
          <p:cNvSpPr>
            <a:spLocks noGrp="1"/>
          </p:cNvSpPr>
          <p:nvPr>
            <p:ph type="sldNum" sz="quarter" idx="3"/>
          </p:nvPr>
        </p:nvSpPr>
        <p:spPr/>
        <p:txBody>
          <a:bodyPr/>
          <a:lstStyle/>
          <a:p>
            <a:fld id="{7C5DB68A-9D44-4073-920F-D08D647C06A7}"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4091490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8070E-4E0E-440D-A13A-1E05B7E9BB5B}"/>
              </a:ext>
            </a:extLst>
          </p:cNvPr>
          <p:cNvSpPr>
            <a:spLocks noGrp="1"/>
          </p:cNvSpPr>
          <p:nvPr>
            <p:ph type="title"/>
          </p:nvPr>
        </p:nvSpPr>
        <p:spPr/>
        <p:txBody>
          <a:bodyPr/>
          <a:lstStyle/>
          <a:p>
            <a:r>
              <a:rPr lang="en-US" dirty="0"/>
              <a:t>Problem as ontological entity?</a:t>
            </a:r>
          </a:p>
        </p:txBody>
      </p:sp>
      <p:sp>
        <p:nvSpPr>
          <p:cNvPr id="3" name="Content Placeholder 2">
            <a:extLst>
              <a:ext uri="{FF2B5EF4-FFF2-40B4-BE49-F238E27FC236}">
                <a16:creationId xmlns:a16="http://schemas.microsoft.com/office/drawing/2014/main" id="{5B85E28C-4F18-41F6-9AA7-978F5BDCC2C9}"/>
              </a:ext>
            </a:extLst>
          </p:cNvPr>
          <p:cNvSpPr>
            <a:spLocks noGrp="1"/>
          </p:cNvSpPr>
          <p:nvPr>
            <p:ph idx="1"/>
          </p:nvPr>
        </p:nvSpPr>
        <p:spPr/>
        <p:txBody>
          <a:bodyPr/>
          <a:lstStyle/>
          <a:p>
            <a:pPr>
              <a:buFont typeface="Arial" panose="020B0604020202020204" pitchFamily="34" charset="0"/>
              <a:buChar char="•"/>
            </a:pPr>
            <a:r>
              <a:rPr lang="en-US" dirty="0"/>
              <a:t>‘</a:t>
            </a:r>
            <a:r>
              <a:rPr lang="en-US" i="1" dirty="0"/>
              <a:t>A Problem has a single name which can change over time.</a:t>
            </a:r>
          </a:p>
          <a:p>
            <a:pPr>
              <a:buFont typeface="Arial" panose="020B0604020202020204" pitchFamily="34" charset="0"/>
              <a:buChar char="•"/>
            </a:pPr>
            <a:r>
              <a:rPr lang="en-US" i="1" dirty="0"/>
              <a:t>A Problem may have no underlying condition in the medical sense</a:t>
            </a:r>
          </a:p>
          <a:p>
            <a:pPr>
              <a:buFont typeface="Arial" panose="020B0604020202020204" pitchFamily="34" charset="0"/>
              <a:buChar char="•"/>
            </a:pPr>
            <a:r>
              <a:rPr lang="en-US" i="1" dirty="0"/>
              <a:t>A Problem may or may not appear to be a "problem" to the patient.</a:t>
            </a:r>
          </a:p>
          <a:p>
            <a:pPr>
              <a:buFont typeface="Arial" panose="020B0604020202020204" pitchFamily="34" charset="0"/>
              <a:buChar char="•"/>
            </a:pPr>
            <a:r>
              <a:rPr lang="en-US" i="1" dirty="0"/>
              <a:t>The status of the Problem doesn't necessarily imply that the underlying condition, if any, has the same status,- </a:t>
            </a:r>
          </a:p>
          <a:p>
            <a:pPr>
              <a:buFont typeface="Arial" panose="020B0604020202020204" pitchFamily="34" charset="0"/>
              <a:buChar char="•"/>
            </a:pPr>
            <a:r>
              <a:rPr lang="en-US" i="1" dirty="0"/>
              <a:t>Problems are headings that a Problem list can made from.</a:t>
            </a:r>
          </a:p>
          <a:p>
            <a:pPr>
              <a:buFont typeface="Arial" panose="020B0604020202020204" pitchFamily="34" charset="0"/>
              <a:buChar char="•"/>
            </a:pPr>
            <a:r>
              <a:rPr lang="en-US" i="1" dirty="0"/>
              <a:t>A Problem is by nature a grouper of other statements.</a:t>
            </a:r>
            <a:r>
              <a:rPr lang="en-US" dirty="0"/>
              <a:t>’</a:t>
            </a:r>
          </a:p>
          <a:p>
            <a:pPr>
              <a:buFont typeface="Arial" panose="020B0604020202020204" pitchFamily="34" charset="0"/>
              <a:buChar char="•"/>
            </a:pPr>
            <a:r>
              <a:rPr lang="en-US" dirty="0"/>
              <a:t>‘</a:t>
            </a:r>
            <a:r>
              <a:rPr lang="en-US" i="1" dirty="0">
                <a:solidFill>
                  <a:srgbClr val="FFFF00"/>
                </a:solidFill>
              </a:rPr>
              <a:t>We defined a “Problem”</a:t>
            </a:r>
            <a:r>
              <a:rPr lang="en-US" i="1" dirty="0"/>
              <a:t> or “Cancer Disease” </a:t>
            </a:r>
            <a:r>
              <a:rPr lang="en-US" i="1" dirty="0">
                <a:solidFill>
                  <a:srgbClr val="FFFF00"/>
                </a:solidFill>
              </a:rPr>
              <a:t>as something that required a plan for “diagnosis” and/or “management”</a:t>
            </a:r>
            <a:r>
              <a:rPr lang="en-US" dirty="0"/>
              <a:t>’</a:t>
            </a:r>
          </a:p>
        </p:txBody>
      </p:sp>
      <p:sp>
        <p:nvSpPr>
          <p:cNvPr id="4" name="Slide Number Placeholder 3">
            <a:extLst>
              <a:ext uri="{FF2B5EF4-FFF2-40B4-BE49-F238E27FC236}">
                <a16:creationId xmlns:a16="http://schemas.microsoft.com/office/drawing/2014/main" id="{2048C2EE-CDED-4B95-9CC2-BD8E0708AA09}"/>
              </a:ext>
            </a:extLst>
          </p:cNvPr>
          <p:cNvSpPr>
            <a:spLocks noGrp="1"/>
          </p:cNvSpPr>
          <p:nvPr>
            <p:ph type="sldNum" sz="quarter" idx="3"/>
          </p:nvPr>
        </p:nvSpPr>
        <p:spPr/>
        <p:txBody>
          <a:bodyPr/>
          <a:lstStyle/>
          <a:p>
            <a:fld id="{7C5DB68A-9D44-4073-920F-D08D647C06A7}" type="slidenum">
              <a:rPr lang="en-US" smtClean="0"/>
              <a:t>12</a:t>
            </a:fld>
            <a:endParaRPr lang="en-US" dirty="0"/>
          </a:p>
        </p:txBody>
      </p:sp>
    </p:spTree>
    <p:extLst>
      <p:ext uri="{BB962C8B-B14F-4D97-AF65-F5344CB8AC3E}">
        <p14:creationId xmlns:p14="http://schemas.microsoft.com/office/powerpoint/2010/main" val="2978533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37AF-59AF-4AA4-8659-A4809C6E30A6}"/>
              </a:ext>
            </a:extLst>
          </p:cNvPr>
          <p:cNvSpPr>
            <a:spLocks noGrp="1"/>
          </p:cNvSpPr>
          <p:nvPr>
            <p:ph type="title"/>
          </p:nvPr>
        </p:nvSpPr>
        <p:spPr/>
        <p:txBody>
          <a:bodyPr/>
          <a:lstStyle/>
          <a:p>
            <a:r>
              <a:rPr lang="en-US" dirty="0"/>
              <a:t>‘Problem’ as representation</a:t>
            </a:r>
          </a:p>
        </p:txBody>
      </p:sp>
      <p:sp>
        <p:nvSpPr>
          <p:cNvPr id="3" name="Content Placeholder 2">
            <a:extLst>
              <a:ext uri="{FF2B5EF4-FFF2-40B4-BE49-F238E27FC236}">
                <a16:creationId xmlns:a16="http://schemas.microsoft.com/office/drawing/2014/main" id="{58515175-D9CF-48BA-8950-E7C79F77F9CD}"/>
              </a:ext>
            </a:extLst>
          </p:cNvPr>
          <p:cNvSpPr>
            <a:spLocks noGrp="1"/>
          </p:cNvSpPr>
          <p:nvPr>
            <p:ph idx="1"/>
          </p:nvPr>
        </p:nvSpPr>
        <p:spPr/>
        <p:txBody>
          <a:bodyPr/>
          <a:lstStyle/>
          <a:p>
            <a:pPr>
              <a:buFont typeface="Arial" panose="020B0604020202020204" pitchFamily="34" charset="0"/>
              <a:buChar char="•"/>
            </a:pPr>
            <a:r>
              <a:rPr lang="en-US" dirty="0"/>
              <a:t>In general (an attempt open to scrutiny):</a:t>
            </a:r>
          </a:p>
          <a:p>
            <a:pPr lvl="1">
              <a:buFont typeface="Arial" panose="020B0604020202020204" pitchFamily="34" charset="0"/>
              <a:buChar char="•"/>
            </a:pPr>
            <a:r>
              <a:rPr lang="en-US" dirty="0"/>
              <a:t>To assert that x is a problem is to assert that x, or something in which x participates, has the disposition to interfere, or interferes, with a process that because of x is anticipated to have, or already has, an undesired outcome with respect to some plan or expected development/progression/evolution.</a:t>
            </a:r>
          </a:p>
          <a:p>
            <a:pPr lvl="1">
              <a:buFont typeface="Arial" panose="020B0604020202020204" pitchFamily="34" charset="0"/>
              <a:buChar char="•"/>
            </a:pPr>
            <a:r>
              <a:rPr lang="en-US" dirty="0"/>
              <a:t>There are no problems in reality, only problem ascriptions.</a:t>
            </a:r>
          </a:p>
        </p:txBody>
      </p:sp>
      <p:sp>
        <p:nvSpPr>
          <p:cNvPr id="4" name="Slide Number Placeholder 3">
            <a:extLst>
              <a:ext uri="{FF2B5EF4-FFF2-40B4-BE49-F238E27FC236}">
                <a16:creationId xmlns:a16="http://schemas.microsoft.com/office/drawing/2014/main" id="{06295266-123C-47FB-80B2-EBABAE33D523}"/>
              </a:ext>
            </a:extLst>
          </p:cNvPr>
          <p:cNvSpPr>
            <a:spLocks noGrp="1"/>
          </p:cNvSpPr>
          <p:nvPr>
            <p:ph type="sldNum" sz="quarter" idx="3"/>
          </p:nvPr>
        </p:nvSpPr>
        <p:spPr/>
        <p:txBody>
          <a:bodyPr/>
          <a:lstStyle/>
          <a:p>
            <a:fld id="{7C5DB68A-9D44-4073-920F-D08D647C06A7}" type="slidenum">
              <a:rPr lang="en-US" smtClean="0"/>
              <a:t>13</a:t>
            </a:fld>
            <a:endParaRPr lang="en-US" dirty="0"/>
          </a:p>
        </p:txBody>
      </p:sp>
    </p:spTree>
    <p:extLst>
      <p:ext uri="{BB962C8B-B14F-4D97-AF65-F5344CB8AC3E}">
        <p14:creationId xmlns:p14="http://schemas.microsoft.com/office/powerpoint/2010/main" val="203352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DE8AC-F098-445F-8D9C-C4F2AF1D50E6}"/>
              </a:ext>
            </a:extLst>
          </p:cNvPr>
          <p:cNvSpPr>
            <a:spLocks noGrp="1"/>
          </p:cNvSpPr>
          <p:nvPr>
            <p:ph type="title"/>
          </p:nvPr>
        </p:nvSpPr>
        <p:spPr/>
        <p:txBody>
          <a:bodyPr/>
          <a:lstStyle/>
          <a:p>
            <a:r>
              <a:rPr lang="en-US" dirty="0"/>
              <a:t>‘Problem’ in the context of an EMR</a:t>
            </a:r>
          </a:p>
        </p:txBody>
      </p:sp>
      <p:sp>
        <p:nvSpPr>
          <p:cNvPr id="3" name="Content Placeholder 2">
            <a:extLst>
              <a:ext uri="{FF2B5EF4-FFF2-40B4-BE49-F238E27FC236}">
                <a16:creationId xmlns:a16="http://schemas.microsoft.com/office/drawing/2014/main" id="{A824987A-3D1C-44A8-8055-93A62F3A2812}"/>
              </a:ext>
            </a:extLst>
          </p:cNvPr>
          <p:cNvSpPr>
            <a:spLocks noGrp="1"/>
          </p:cNvSpPr>
          <p:nvPr>
            <p:ph idx="1"/>
          </p:nvPr>
        </p:nvSpPr>
        <p:spPr/>
        <p:txBody>
          <a:bodyPr/>
          <a:lstStyle/>
          <a:p>
            <a:pPr>
              <a:buFont typeface="Arial" panose="020B0604020202020204" pitchFamily="34" charset="0"/>
              <a:buChar char="•"/>
            </a:pPr>
            <a:r>
              <a:rPr lang="en-US" dirty="0"/>
              <a:t>EMR Problem = (tentative elucidation)</a:t>
            </a:r>
          </a:p>
          <a:p>
            <a:pPr lvl="1">
              <a:buFont typeface="Arial" panose="020B0604020202020204" pitchFamily="34" charset="0"/>
              <a:buChar char="•"/>
            </a:pPr>
            <a:r>
              <a:rPr lang="en-US" sz="1800" dirty="0"/>
              <a:t>a representation </a:t>
            </a:r>
            <a:r>
              <a:rPr lang="en-US" sz="1800" b="1" i="1" dirty="0"/>
              <a:t>R</a:t>
            </a:r>
            <a:r>
              <a:rPr lang="en-US" sz="1800" dirty="0"/>
              <a:t> about </a:t>
            </a:r>
            <a:r>
              <a:rPr lang="en-US" sz="1800" i="1" dirty="0"/>
              <a:t>at least</a:t>
            </a:r>
            <a:r>
              <a:rPr lang="en-US" sz="1800" dirty="0"/>
              <a:t> a patient </a:t>
            </a:r>
            <a:r>
              <a:rPr lang="en-US" sz="1800" b="1" i="1" dirty="0"/>
              <a:t>Y</a:t>
            </a:r>
            <a:r>
              <a:rPr lang="en-US" sz="1800" dirty="0"/>
              <a:t> or his environment, </a:t>
            </a:r>
          </a:p>
          <a:p>
            <a:pPr lvl="1">
              <a:buFont typeface="Arial" panose="020B0604020202020204" pitchFamily="34" charset="0"/>
              <a:buChar char="•"/>
            </a:pPr>
            <a:r>
              <a:rPr lang="en-US" sz="1800" dirty="0"/>
              <a:t>created by a clinician </a:t>
            </a:r>
            <a:r>
              <a:rPr lang="en-US" sz="1800" b="1" i="1" dirty="0"/>
              <a:t>D</a:t>
            </a:r>
          </a:p>
          <a:p>
            <a:pPr lvl="1">
              <a:buFont typeface="Arial" panose="020B0604020202020204" pitchFamily="34" charset="0"/>
              <a:buChar char="•"/>
            </a:pPr>
            <a:r>
              <a:rPr lang="en-US" sz="1800" dirty="0"/>
              <a:t>with the goal to make the intended audience of </a:t>
            </a:r>
            <a:r>
              <a:rPr lang="en-US" sz="1800" b="1" i="1" dirty="0"/>
              <a:t>R </a:t>
            </a:r>
            <a:r>
              <a:rPr lang="en-US" sz="1800" dirty="0"/>
              <a:t>aware </a:t>
            </a:r>
          </a:p>
          <a:p>
            <a:pPr lvl="1">
              <a:buFont typeface="Arial" panose="020B0604020202020204" pitchFamily="34" charset="0"/>
              <a:buChar char="•"/>
            </a:pPr>
            <a:r>
              <a:rPr lang="en-US" sz="1800" dirty="0"/>
              <a:t>that there exist some continuant </a:t>
            </a:r>
            <a:r>
              <a:rPr lang="en-US" sz="1800" b="1" i="1" dirty="0"/>
              <a:t>C</a:t>
            </a:r>
            <a:r>
              <a:rPr lang="en-US" sz="1800" dirty="0"/>
              <a:t> that participates – or has the disposition to participate – in a process </a:t>
            </a:r>
            <a:r>
              <a:rPr lang="en-US" sz="1800" b="1" i="1" dirty="0"/>
              <a:t>P</a:t>
            </a:r>
            <a:r>
              <a:rPr lang="en-US" sz="1800" dirty="0"/>
              <a:t> that interferes with an occurrent part of the history </a:t>
            </a:r>
            <a:r>
              <a:rPr lang="en-US" sz="1800" b="1" i="1" dirty="0"/>
              <a:t>H</a:t>
            </a:r>
            <a:r>
              <a:rPr lang="en-US" sz="1800" dirty="0"/>
              <a:t> of </a:t>
            </a:r>
            <a:r>
              <a:rPr lang="en-US" sz="1800" b="1" i="1" dirty="0"/>
              <a:t>Y</a:t>
            </a:r>
            <a:r>
              <a:rPr lang="en-US" sz="1800" dirty="0"/>
              <a:t>,</a:t>
            </a:r>
          </a:p>
          <a:p>
            <a:pPr lvl="1">
              <a:buFont typeface="Arial" panose="020B0604020202020204" pitchFamily="34" charset="0"/>
              <a:buChar char="•"/>
            </a:pPr>
            <a:r>
              <a:rPr lang="en-US" sz="1800" dirty="0"/>
              <a:t>such that </a:t>
            </a:r>
            <a:r>
              <a:rPr lang="en-US" sz="1800" b="1" i="1" dirty="0"/>
              <a:t>H</a:t>
            </a:r>
            <a:r>
              <a:rPr lang="en-US" sz="1800" dirty="0"/>
              <a:t> is anticipated by </a:t>
            </a:r>
            <a:r>
              <a:rPr lang="en-US" sz="1800" b="1" i="1" dirty="0"/>
              <a:t>D </a:t>
            </a:r>
            <a:r>
              <a:rPr lang="en-US" sz="1800" dirty="0"/>
              <a:t>to exhibit, or already exhibits, an undesirable outcome with respect to </a:t>
            </a:r>
            <a:r>
              <a:rPr lang="en-US" sz="1800" b="1" i="1" dirty="0"/>
              <a:t>Y</a:t>
            </a:r>
            <a:r>
              <a:rPr lang="en-US" sz="1800" dirty="0"/>
              <a:t>’s health.</a:t>
            </a:r>
          </a:p>
          <a:p>
            <a:pPr>
              <a:buFont typeface="Arial" panose="020B0604020202020204" pitchFamily="34" charset="0"/>
              <a:buChar char="•"/>
            </a:pPr>
            <a:endParaRPr lang="en-US" sz="1800" dirty="0"/>
          </a:p>
          <a:p>
            <a:pPr>
              <a:buFont typeface="Arial" panose="020B0604020202020204" pitchFamily="34" charset="0"/>
              <a:buChar char="•"/>
            </a:pPr>
            <a:r>
              <a:rPr lang="en-US" sz="2000" dirty="0"/>
              <a:t>‘at least’ </a:t>
            </a:r>
            <a:r>
              <a:rPr lang="en-US" sz="2000" dirty="0">
                <a:sym typeface="Wingdings" panose="05000000000000000000" pitchFamily="2" charset="2"/>
              </a:rPr>
              <a:t> </a:t>
            </a:r>
            <a:r>
              <a:rPr lang="en-US" sz="2000" b="1" i="1" dirty="0"/>
              <a:t>R</a:t>
            </a:r>
            <a:r>
              <a:rPr lang="en-US" sz="2000" dirty="0">
                <a:sym typeface="Wingdings" panose="05000000000000000000" pitchFamily="2" charset="2"/>
              </a:rPr>
              <a:t> is usually about something more precise than </a:t>
            </a:r>
            <a:r>
              <a:rPr lang="en-US" sz="2000" b="1" i="1" dirty="0"/>
              <a:t>Y</a:t>
            </a:r>
            <a:r>
              <a:rPr lang="en-US" sz="2000" dirty="0">
                <a:sym typeface="Wingdings" panose="05000000000000000000" pitchFamily="2" charset="2"/>
              </a:rPr>
              <a:t>, but if so, then not always directly about </a:t>
            </a:r>
            <a:r>
              <a:rPr lang="en-US" sz="2000" b="1" i="1" dirty="0"/>
              <a:t>C</a:t>
            </a:r>
            <a:r>
              <a:rPr lang="en-US" sz="2000" dirty="0">
                <a:sym typeface="Wingdings" panose="05000000000000000000" pitchFamily="2" charset="2"/>
              </a:rPr>
              <a:t> or </a:t>
            </a:r>
            <a:r>
              <a:rPr lang="en-US" sz="2000" b="1" i="1" dirty="0"/>
              <a:t>P</a:t>
            </a:r>
            <a:r>
              <a:rPr lang="en-US" sz="2000" dirty="0">
                <a:sym typeface="Wingdings" panose="05000000000000000000" pitchFamily="2" charset="2"/>
              </a:rPr>
              <a:t>, but something that stands in one or other relation to </a:t>
            </a:r>
            <a:r>
              <a:rPr lang="en-US" sz="2000" b="1" i="1" dirty="0"/>
              <a:t>C</a:t>
            </a:r>
            <a:r>
              <a:rPr lang="en-US" sz="2000" dirty="0">
                <a:sym typeface="Wingdings" panose="05000000000000000000" pitchFamily="2" charset="2"/>
              </a:rPr>
              <a:t> or </a:t>
            </a:r>
            <a:r>
              <a:rPr lang="en-US" sz="2000" b="1" i="1" dirty="0"/>
              <a:t>P</a:t>
            </a:r>
            <a:r>
              <a:rPr lang="en-US" sz="2000" dirty="0">
                <a:sym typeface="Wingdings" panose="05000000000000000000" pitchFamily="2" charset="2"/>
              </a:rPr>
              <a:t>.</a:t>
            </a:r>
            <a:endParaRPr lang="en-US" sz="2000" dirty="0"/>
          </a:p>
        </p:txBody>
      </p:sp>
      <p:sp>
        <p:nvSpPr>
          <p:cNvPr id="4" name="Slide Number Placeholder 3">
            <a:extLst>
              <a:ext uri="{FF2B5EF4-FFF2-40B4-BE49-F238E27FC236}">
                <a16:creationId xmlns:a16="http://schemas.microsoft.com/office/drawing/2014/main" id="{82D10A91-538A-4E54-A9C9-3B667A1AB5C1}"/>
              </a:ext>
            </a:extLst>
          </p:cNvPr>
          <p:cNvSpPr>
            <a:spLocks noGrp="1"/>
          </p:cNvSpPr>
          <p:nvPr>
            <p:ph type="sldNum" sz="quarter" idx="3"/>
          </p:nvPr>
        </p:nvSpPr>
        <p:spPr/>
        <p:txBody>
          <a:bodyPr/>
          <a:lstStyle/>
          <a:p>
            <a:fld id="{7C5DB68A-9D44-4073-920F-D08D647C06A7}" type="slidenum">
              <a:rPr lang="en-US" smtClean="0"/>
              <a:t>14</a:t>
            </a:fld>
            <a:endParaRPr lang="en-US" dirty="0"/>
          </a:p>
        </p:txBody>
      </p:sp>
    </p:spTree>
    <p:extLst>
      <p:ext uri="{BB962C8B-B14F-4D97-AF65-F5344CB8AC3E}">
        <p14:creationId xmlns:p14="http://schemas.microsoft.com/office/powerpoint/2010/main" val="676084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Problem status changes</a:t>
            </a:r>
          </a:p>
        </p:txBody>
      </p:sp>
      <p:pic>
        <p:nvPicPr>
          <p:cNvPr id="6" name="Picture 5"/>
          <p:cNvPicPr>
            <a:picLocks noChangeAspect="1"/>
          </p:cNvPicPr>
          <p:nvPr/>
        </p:nvPicPr>
        <p:blipFill>
          <a:blip r:embed="rId2"/>
          <a:stretch>
            <a:fillRect/>
          </a:stretch>
        </p:blipFill>
        <p:spPr>
          <a:xfrm>
            <a:off x="157162" y="1524000"/>
            <a:ext cx="8829675" cy="3471863"/>
          </a:xfrm>
          <a:prstGeom prst="rect">
            <a:avLst/>
          </a:prstGeom>
        </p:spPr>
      </p:pic>
      <p:grpSp>
        <p:nvGrpSpPr>
          <p:cNvPr id="11" name="Group 10"/>
          <p:cNvGrpSpPr/>
          <p:nvPr/>
        </p:nvGrpSpPr>
        <p:grpSpPr>
          <a:xfrm>
            <a:off x="2514600" y="2010504"/>
            <a:ext cx="2667000" cy="480648"/>
            <a:chOff x="2514600" y="2010504"/>
            <a:chExt cx="2667000" cy="480648"/>
          </a:xfrm>
        </p:grpSpPr>
        <p:sp>
          <p:nvSpPr>
            <p:cNvPr id="5" name="Oval 4"/>
            <p:cNvSpPr/>
            <p:nvPr/>
          </p:nvSpPr>
          <p:spPr bwMode="auto">
            <a:xfrm>
              <a:off x="2514600" y="2033952"/>
              <a:ext cx="838200" cy="457200"/>
            </a:xfrm>
            <a:prstGeom prst="ellipse">
              <a:avLst/>
            </a:prstGeom>
            <a:solidFill>
              <a:srgbClr val="FF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423136" y="2033952"/>
              <a:ext cx="838200" cy="457200"/>
            </a:xfrm>
            <a:prstGeom prst="ellipse">
              <a:avLst/>
            </a:prstGeom>
            <a:solidFill>
              <a:srgbClr val="FF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4343400" y="2010504"/>
              <a:ext cx="838200" cy="457200"/>
            </a:xfrm>
            <a:prstGeom prst="ellipse">
              <a:avLst/>
            </a:prstGeom>
            <a:solidFill>
              <a:srgbClr val="FF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13" name="Group 12"/>
          <p:cNvGrpSpPr/>
          <p:nvPr/>
        </p:nvGrpSpPr>
        <p:grpSpPr>
          <a:xfrm>
            <a:off x="1831181" y="2315487"/>
            <a:ext cx="2441883" cy="513802"/>
            <a:chOff x="1831181" y="2315487"/>
            <a:chExt cx="2441883" cy="513802"/>
          </a:xfrm>
        </p:grpSpPr>
        <p:sp>
          <p:nvSpPr>
            <p:cNvPr id="9" name="Oval 8"/>
            <p:cNvSpPr/>
            <p:nvPr/>
          </p:nvSpPr>
          <p:spPr bwMode="auto">
            <a:xfrm>
              <a:off x="1831181" y="2372089"/>
              <a:ext cx="838200" cy="457200"/>
            </a:xfrm>
            <a:prstGeom prst="ellipse">
              <a:avLst/>
            </a:prstGeom>
            <a:solidFill>
              <a:srgbClr val="FF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p:cNvSpPr/>
            <p:nvPr/>
          </p:nvSpPr>
          <p:spPr bwMode="auto">
            <a:xfrm>
              <a:off x="3434864" y="2315487"/>
              <a:ext cx="838200" cy="457200"/>
            </a:xfrm>
            <a:prstGeom prst="ellipse">
              <a:avLst/>
            </a:prstGeom>
            <a:solidFill>
              <a:srgbClr val="FF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12" name="Oval 11"/>
          <p:cNvSpPr/>
          <p:nvPr/>
        </p:nvSpPr>
        <p:spPr bwMode="auto">
          <a:xfrm>
            <a:off x="3434864" y="2653624"/>
            <a:ext cx="838200" cy="457200"/>
          </a:xfrm>
          <a:prstGeom prst="ellipse">
            <a:avLst/>
          </a:prstGeom>
          <a:solidFill>
            <a:srgbClr val="FF0000">
              <a:alpha val="2392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a:extLst>
              <a:ext uri="{FF2B5EF4-FFF2-40B4-BE49-F238E27FC236}">
                <a16:creationId xmlns:a16="http://schemas.microsoft.com/office/drawing/2014/main" id="{F1296B6C-5CB9-4D1C-BF21-450AD1711CAD}"/>
              </a:ext>
            </a:extLst>
          </p:cNvPr>
          <p:cNvSpPr>
            <a:spLocks noGrp="1"/>
          </p:cNvSpPr>
          <p:nvPr>
            <p:ph type="sldNum" sz="quarter" idx="3"/>
          </p:nvPr>
        </p:nvSpPr>
        <p:spPr/>
        <p:txBody>
          <a:bodyPr/>
          <a:lstStyle/>
          <a:p>
            <a:fld id="{7C5DB68A-9D44-4073-920F-D08D647C06A7}" type="slidenum">
              <a:rPr lang="en-US" smtClean="0"/>
              <a:t>15</a:t>
            </a:fld>
            <a:endParaRPr lang="en-US" dirty="0"/>
          </a:p>
        </p:txBody>
      </p:sp>
      <p:sp>
        <p:nvSpPr>
          <p:cNvPr id="14" name="Rectangle 13">
            <a:extLst>
              <a:ext uri="{FF2B5EF4-FFF2-40B4-BE49-F238E27FC236}">
                <a16:creationId xmlns:a16="http://schemas.microsoft.com/office/drawing/2014/main" id="{00AD8795-0E92-4DA5-A25D-D006564AFFDD}"/>
              </a:ext>
            </a:extLst>
          </p:cNvPr>
          <p:cNvSpPr/>
          <p:nvPr/>
        </p:nvSpPr>
        <p:spPr>
          <a:xfrm>
            <a:off x="381000" y="6059269"/>
            <a:ext cx="8605837" cy="646331"/>
          </a:xfrm>
          <a:prstGeom prst="rect">
            <a:avLst/>
          </a:prstGeom>
        </p:spPr>
        <p:txBody>
          <a:bodyPr wrap="square">
            <a:spAutoFit/>
          </a:bodyPr>
          <a:lstStyle/>
          <a:p>
            <a:pPr algn="r"/>
            <a:r>
              <a:rPr lang="en-US" sz="1200" b="0" dirty="0">
                <a:solidFill>
                  <a:schemeClr val="bg1"/>
                </a:solidFill>
                <a:latin typeface="Arial" panose="020B0604020202020204" pitchFamily="34" charset="0"/>
              </a:rPr>
              <a:t>Ceusters W, </a:t>
            </a:r>
            <a:r>
              <a:rPr lang="en-US" sz="1200" b="0" dirty="0" err="1">
                <a:solidFill>
                  <a:schemeClr val="bg1"/>
                </a:solidFill>
                <a:latin typeface="Arial" panose="020B0604020202020204" pitchFamily="34" charset="0"/>
              </a:rPr>
              <a:t>Blaisure</a:t>
            </a:r>
            <a:r>
              <a:rPr lang="en-US" sz="1200" b="0" dirty="0">
                <a:solidFill>
                  <a:schemeClr val="bg1"/>
                </a:solidFill>
                <a:latin typeface="Arial" panose="020B0604020202020204" pitchFamily="34" charset="0"/>
              </a:rPr>
              <a:t> J. Caveats for the use of the active problem list as ground truth for decision support. EFMI Special Topic Conference on Decision Support Systems and Education (</a:t>
            </a:r>
            <a:r>
              <a:rPr lang="en-US" sz="1200" b="0" dirty="0">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EFMI STC-2018</a:t>
            </a:r>
            <a:r>
              <a:rPr lang="en-US" sz="1200" b="0" dirty="0">
                <a:solidFill>
                  <a:schemeClr val="bg1"/>
                </a:solidFill>
                <a:latin typeface="Arial" panose="020B0604020202020204" pitchFamily="34" charset="0"/>
              </a:rPr>
              <a:t>), Zagreb, </a:t>
            </a:r>
            <a:r>
              <a:rPr lang="en-US" sz="1200" b="0" dirty="0" err="1">
                <a:solidFill>
                  <a:schemeClr val="bg1"/>
                </a:solidFill>
                <a:latin typeface="Arial" panose="020B0604020202020204" pitchFamily="34" charset="0"/>
              </a:rPr>
              <a:t>Kroatia</a:t>
            </a:r>
            <a:r>
              <a:rPr lang="en-US" sz="1200" b="0" dirty="0">
                <a:solidFill>
                  <a:schemeClr val="bg1"/>
                </a:solidFill>
                <a:latin typeface="Arial" panose="020B0604020202020204" pitchFamily="34" charset="0"/>
              </a:rPr>
              <a:t>, Oct 14-16, 2018. Stud Health Technol Inform. 2018;255:10-14. (</a:t>
            </a:r>
            <a:r>
              <a:rPr lang="en-US" sz="1200" b="0" dirty="0">
                <a:solidFill>
                  <a:schemeClr val="bg1"/>
                </a:solidFill>
                <a:latin typeface="Arial" panose="020B0604020202020204" pitchFamily="34" charset="0"/>
                <a:hlinkClick r:id="rId4">
                  <a:extLst>
                    <a:ext uri="{A12FA001-AC4F-418D-AE19-62706E023703}">
                      <ahyp:hlinkClr xmlns:ahyp="http://schemas.microsoft.com/office/drawing/2018/hyperlinkcolor" val="tx"/>
                    </a:ext>
                  </a:extLst>
                </a:hlinkClick>
              </a:rPr>
              <a:t>paper</a:t>
            </a:r>
            <a:r>
              <a:rPr lang="en-US" sz="1200" b="0" dirty="0">
                <a:solidFill>
                  <a:schemeClr val="bg1"/>
                </a:solidFill>
                <a:latin typeface="Arial" panose="020B0604020202020204" pitchFamily="34" charset="0"/>
              </a:rPr>
              <a:t>, </a:t>
            </a:r>
            <a:r>
              <a:rPr lang="en-US" sz="1200" b="0" dirty="0">
                <a:solidFill>
                  <a:schemeClr val="bg1"/>
                </a:solidFill>
                <a:latin typeface="Arial" panose="020B0604020202020204" pitchFamily="34" charset="0"/>
                <a:hlinkClick r:id="rId5">
                  <a:extLst>
                    <a:ext uri="{A12FA001-AC4F-418D-AE19-62706E023703}">
                      <ahyp:hlinkClr xmlns:ahyp="http://schemas.microsoft.com/office/drawing/2018/hyperlinkcolor" val="tx"/>
                    </a:ext>
                  </a:extLst>
                </a:hlinkClick>
              </a:rPr>
              <a:t>response to reviewers</a:t>
            </a:r>
            <a:r>
              <a:rPr lang="en-US" sz="1200" b="0" dirty="0">
                <a:solidFill>
                  <a:schemeClr val="bg1"/>
                </a:solidFill>
                <a:latin typeface="Arial" panose="020B0604020202020204" pitchFamily="34" charset="0"/>
              </a:rPr>
              <a:t>, </a:t>
            </a:r>
            <a:r>
              <a:rPr lang="en-US" sz="1200" b="0" dirty="0">
                <a:solidFill>
                  <a:schemeClr val="bg1"/>
                </a:solidFill>
                <a:latin typeface="Arial" panose="020B0604020202020204" pitchFamily="34" charset="0"/>
                <a:hlinkClick r:id="rId6">
                  <a:extLst>
                    <a:ext uri="{A12FA001-AC4F-418D-AE19-62706E023703}">
                      <ahyp:hlinkClr xmlns:ahyp="http://schemas.microsoft.com/office/drawing/2018/hyperlinkcolor" val="tx"/>
                    </a:ext>
                  </a:extLst>
                </a:hlinkClick>
              </a:rPr>
              <a:t>slides</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04492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Active / Resolved</a:t>
            </a:r>
          </a:p>
        </p:txBody>
      </p:sp>
      <p:sp>
        <p:nvSpPr>
          <p:cNvPr id="2" name="Content Placeholder 1">
            <a:extLst>
              <a:ext uri="{FF2B5EF4-FFF2-40B4-BE49-F238E27FC236}">
                <a16:creationId xmlns:a16="http://schemas.microsoft.com/office/drawing/2014/main" id="{C60CFEA5-D90C-4EB1-ABFD-C97DE0FCA563}"/>
              </a:ext>
            </a:extLst>
          </p:cNvPr>
          <p:cNvSpPr>
            <a:spLocks noGrp="1"/>
          </p:cNvSpPr>
          <p:nvPr>
            <p:ph idx="1"/>
          </p:nvPr>
        </p:nvSpPr>
        <p:spPr/>
        <p:txBody>
          <a:bodyPr/>
          <a:lstStyle/>
          <a:p>
            <a:endParaRPr lang="en-US"/>
          </a:p>
        </p:txBody>
      </p:sp>
      <p:graphicFrame>
        <p:nvGraphicFramePr>
          <p:cNvPr id="5" name="Table 4"/>
          <p:cNvGraphicFramePr>
            <a:graphicFrameLocks noGrp="1"/>
          </p:cNvGraphicFramePr>
          <p:nvPr>
            <p:extLst/>
          </p:nvPr>
        </p:nvGraphicFramePr>
        <p:xfrm>
          <a:off x="228604" y="1524000"/>
          <a:ext cx="8686798" cy="3917471"/>
        </p:xfrm>
        <a:graphic>
          <a:graphicData uri="http://schemas.openxmlformats.org/drawingml/2006/table">
            <a:tbl>
              <a:tblPr>
                <a:tableStyleId>{5C22544A-7EE6-4342-B048-85BDC9FD1C3A}</a:tableStyleId>
              </a:tblPr>
              <a:tblGrid>
                <a:gridCol w="609596">
                  <a:extLst>
                    <a:ext uri="{9D8B030D-6E8A-4147-A177-3AD203B41FA5}">
                      <a16:colId xmlns:a16="http://schemas.microsoft.com/office/drawing/2014/main" val="2058025743"/>
                    </a:ext>
                  </a:extLst>
                </a:gridCol>
                <a:gridCol w="609600">
                  <a:extLst>
                    <a:ext uri="{9D8B030D-6E8A-4147-A177-3AD203B41FA5}">
                      <a16:colId xmlns:a16="http://schemas.microsoft.com/office/drawing/2014/main" val="1566496699"/>
                    </a:ext>
                  </a:extLst>
                </a:gridCol>
                <a:gridCol w="3200400">
                  <a:extLst>
                    <a:ext uri="{9D8B030D-6E8A-4147-A177-3AD203B41FA5}">
                      <a16:colId xmlns:a16="http://schemas.microsoft.com/office/drawing/2014/main" val="1644306624"/>
                    </a:ext>
                  </a:extLst>
                </a:gridCol>
                <a:gridCol w="322979">
                  <a:extLst>
                    <a:ext uri="{9D8B030D-6E8A-4147-A177-3AD203B41FA5}">
                      <a16:colId xmlns:a16="http://schemas.microsoft.com/office/drawing/2014/main" val="3447508439"/>
                    </a:ext>
                  </a:extLst>
                </a:gridCol>
                <a:gridCol w="232635">
                  <a:extLst>
                    <a:ext uri="{9D8B030D-6E8A-4147-A177-3AD203B41FA5}">
                      <a16:colId xmlns:a16="http://schemas.microsoft.com/office/drawing/2014/main" val="1677953098"/>
                    </a:ext>
                  </a:extLst>
                </a:gridCol>
                <a:gridCol w="232635">
                  <a:extLst>
                    <a:ext uri="{9D8B030D-6E8A-4147-A177-3AD203B41FA5}">
                      <a16:colId xmlns:a16="http://schemas.microsoft.com/office/drawing/2014/main" val="1098249785"/>
                    </a:ext>
                  </a:extLst>
                </a:gridCol>
                <a:gridCol w="237922">
                  <a:extLst>
                    <a:ext uri="{9D8B030D-6E8A-4147-A177-3AD203B41FA5}">
                      <a16:colId xmlns:a16="http://schemas.microsoft.com/office/drawing/2014/main" val="753400285"/>
                    </a:ext>
                  </a:extLst>
                </a:gridCol>
                <a:gridCol w="232635">
                  <a:extLst>
                    <a:ext uri="{9D8B030D-6E8A-4147-A177-3AD203B41FA5}">
                      <a16:colId xmlns:a16="http://schemas.microsoft.com/office/drawing/2014/main" val="698113212"/>
                    </a:ext>
                  </a:extLst>
                </a:gridCol>
                <a:gridCol w="211486">
                  <a:extLst>
                    <a:ext uri="{9D8B030D-6E8A-4147-A177-3AD203B41FA5}">
                      <a16:colId xmlns:a16="http://schemas.microsoft.com/office/drawing/2014/main" val="3215881111"/>
                    </a:ext>
                  </a:extLst>
                </a:gridCol>
                <a:gridCol w="237922">
                  <a:extLst>
                    <a:ext uri="{9D8B030D-6E8A-4147-A177-3AD203B41FA5}">
                      <a16:colId xmlns:a16="http://schemas.microsoft.com/office/drawing/2014/main" val="4048026292"/>
                    </a:ext>
                  </a:extLst>
                </a:gridCol>
                <a:gridCol w="274933">
                  <a:extLst>
                    <a:ext uri="{9D8B030D-6E8A-4147-A177-3AD203B41FA5}">
                      <a16:colId xmlns:a16="http://schemas.microsoft.com/office/drawing/2014/main" val="2547831317"/>
                    </a:ext>
                  </a:extLst>
                </a:gridCol>
                <a:gridCol w="222061">
                  <a:extLst>
                    <a:ext uri="{9D8B030D-6E8A-4147-A177-3AD203B41FA5}">
                      <a16:colId xmlns:a16="http://schemas.microsoft.com/office/drawing/2014/main" val="1441693704"/>
                    </a:ext>
                  </a:extLst>
                </a:gridCol>
                <a:gridCol w="274933">
                  <a:extLst>
                    <a:ext uri="{9D8B030D-6E8A-4147-A177-3AD203B41FA5}">
                      <a16:colId xmlns:a16="http://schemas.microsoft.com/office/drawing/2014/main" val="476266067"/>
                    </a:ext>
                  </a:extLst>
                </a:gridCol>
                <a:gridCol w="301369">
                  <a:extLst>
                    <a:ext uri="{9D8B030D-6E8A-4147-A177-3AD203B41FA5}">
                      <a16:colId xmlns:a16="http://schemas.microsoft.com/office/drawing/2014/main" val="1881500719"/>
                    </a:ext>
                  </a:extLst>
                </a:gridCol>
                <a:gridCol w="274933">
                  <a:extLst>
                    <a:ext uri="{9D8B030D-6E8A-4147-A177-3AD203B41FA5}">
                      <a16:colId xmlns:a16="http://schemas.microsoft.com/office/drawing/2014/main" val="3375263692"/>
                    </a:ext>
                  </a:extLst>
                </a:gridCol>
                <a:gridCol w="296357">
                  <a:extLst>
                    <a:ext uri="{9D8B030D-6E8A-4147-A177-3AD203B41FA5}">
                      <a16:colId xmlns:a16="http://schemas.microsoft.com/office/drawing/2014/main" val="1439662322"/>
                    </a:ext>
                  </a:extLst>
                </a:gridCol>
                <a:gridCol w="216498">
                  <a:extLst>
                    <a:ext uri="{9D8B030D-6E8A-4147-A177-3AD203B41FA5}">
                      <a16:colId xmlns:a16="http://schemas.microsoft.com/office/drawing/2014/main" val="2821696061"/>
                    </a:ext>
                  </a:extLst>
                </a:gridCol>
                <a:gridCol w="316902">
                  <a:extLst>
                    <a:ext uri="{9D8B030D-6E8A-4147-A177-3AD203B41FA5}">
                      <a16:colId xmlns:a16="http://schemas.microsoft.com/office/drawing/2014/main" val="463623453"/>
                    </a:ext>
                  </a:extLst>
                </a:gridCol>
                <a:gridCol w="381002">
                  <a:extLst>
                    <a:ext uri="{9D8B030D-6E8A-4147-A177-3AD203B41FA5}">
                      <a16:colId xmlns:a16="http://schemas.microsoft.com/office/drawing/2014/main" val="2114989824"/>
                    </a:ext>
                  </a:extLst>
                </a:gridCol>
              </a:tblGrid>
              <a:tr h="457200">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gridSpan="12">
                  <a:txBody>
                    <a:bodyPr/>
                    <a:lstStyle/>
                    <a:p>
                      <a:pPr algn="l" fontAlgn="ctr"/>
                      <a:r>
                        <a:rPr lang="en-US" sz="1600" u="none" strike="noStrike" dirty="0">
                          <a:effectLst/>
                        </a:rPr>
                        <a:t>EHR update event </a:t>
                      </a:r>
                      <a:endParaRPr lang="en-US" sz="1600" b="0" i="0" u="none" strike="noStrike" dirty="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hMerge="1">
                  <a:txBody>
                    <a:bodyPr/>
                    <a:lstStyle/>
                    <a:p>
                      <a:pPr algn="l" fontAlgn="ctr"/>
                      <a:endParaRPr lang="en-US" sz="1600" b="0" i="0" u="none" strike="noStrike" dirty="0">
                        <a:solidFill>
                          <a:srgbClr val="000000"/>
                        </a:solidFill>
                        <a:effectLst/>
                        <a:latin typeface="Times New Roman" panose="02020603050405020304" pitchFamily="18" charset="0"/>
                      </a:endParaRPr>
                    </a:p>
                  </a:txBody>
                  <a:tcPr marL="0" marR="0" marT="0" marB="0" anchor="ctr"/>
                </a:tc>
                <a:tc hMerge="1">
                  <a:txBody>
                    <a:bodyPr/>
                    <a:lstStyle/>
                    <a:p>
                      <a:pPr algn="l" fontAlgn="ctr"/>
                      <a:endParaRPr lang="en-US" sz="1600" b="0" i="0" u="none" strike="noStrike">
                        <a:solidFill>
                          <a:srgbClr val="000000"/>
                        </a:solidFill>
                        <a:effectLst/>
                        <a:latin typeface="Times New Roman" panose="02020603050405020304" pitchFamily="18" charset="0"/>
                      </a:endParaRPr>
                    </a:p>
                  </a:txBody>
                  <a:tcPr marL="0" marR="0" marT="0" marB="0" anchor="ctr"/>
                </a:tc>
                <a:tc hMerge="1">
                  <a:txBody>
                    <a:bodyPr/>
                    <a:lstStyle/>
                    <a:p>
                      <a:pPr algn="l" fontAlgn="ctr"/>
                      <a:endParaRPr lang="en-US" sz="1600" b="0" i="0" u="none" strike="noStrike">
                        <a:solidFill>
                          <a:srgbClr val="000000"/>
                        </a:solidFill>
                        <a:effectLst/>
                        <a:latin typeface="Times New Roman" panose="02020603050405020304" pitchFamily="18" charset="0"/>
                      </a:endParaRPr>
                    </a:p>
                  </a:txBody>
                  <a:tcPr marL="0" marR="0" marT="0" marB="0" anchor="ctr"/>
                </a:tc>
                <a:tc hMerge="1">
                  <a:txBody>
                    <a:bodyPr/>
                    <a:lstStyle/>
                    <a:p>
                      <a:pPr algn="l" fontAlgn="ctr"/>
                      <a:endParaRPr lang="en-US" sz="1600" b="0" i="0" u="none" strike="noStrike">
                        <a:solidFill>
                          <a:srgbClr val="000000"/>
                        </a:solidFill>
                        <a:effectLst/>
                        <a:latin typeface="Times New Roman" panose="02020603050405020304" pitchFamily="18" charset="0"/>
                      </a:endParaRPr>
                    </a:p>
                  </a:txBody>
                  <a:tcPr marL="0" marR="0" marT="0" marB="0" anchor="ctr"/>
                </a:tc>
                <a:tc hMerge="1">
                  <a:txBody>
                    <a:bodyPr/>
                    <a:lstStyle/>
                    <a:p>
                      <a:pPr algn="l" fontAlgn="ctr"/>
                      <a:endParaRPr lang="en-US" sz="1600" b="1" i="0" u="none" strike="noStrike" dirty="0">
                        <a:solidFill>
                          <a:srgbClr val="000000"/>
                        </a:solidFill>
                        <a:effectLst/>
                        <a:latin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90575475"/>
                  </a:ext>
                </a:extLst>
              </a:tr>
              <a:tr h="641240">
                <a:tc>
                  <a:txBody>
                    <a:bodyPr/>
                    <a:lstStyle/>
                    <a:p>
                      <a:pPr algn="ctr" fontAlgn="b"/>
                      <a:r>
                        <a:rPr lang="en-US" sz="1600" u="none" strike="noStrike" dirty="0" err="1">
                          <a:effectLst/>
                        </a:rPr>
                        <a:t>PtID</a:t>
                      </a:r>
                      <a:endParaRPr lang="en-US" sz="1600" b="1" i="0" u="none" strike="noStrike" dirty="0">
                        <a:solidFill>
                          <a:srgbClr val="000000"/>
                        </a:solidFill>
                        <a:effectLst/>
                        <a:latin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PrID</a:t>
                      </a:r>
                      <a:endParaRPr lang="en-US" sz="1600" b="1" i="0" u="none" strike="noStrike">
                        <a:solidFill>
                          <a:srgbClr val="000000"/>
                        </a:solidFill>
                        <a:effectLst/>
                        <a:latin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l" fontAlgn="b"/>
                      <a:r>
                        <a:rPr lang="en-US" sz="1600" u="none" strike="noStrike" dirty="0">
                          <a:effectLst/>
                        </a:rPr>
                        <a:t>Problem </a:t>
                      </a:r>
                      <a:endParaRPr lang="en-US" sz="1600" b="1" i="0" u="none" strike="noStrike" dirty="0">
                        <a:solidFill>
                          <a:srgbClr val="000000"/>
                        </a:solidFill>
                        <a:effectLst/>
                        <a:latin typeface="Times New Roman" panose="02020603050405020304" pitchFamily="18"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0</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2</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3</a:t>
                      </a:r>
                      <a:endParaRPr lang="en-US" sz="1600" b="1"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4</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5</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6</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7</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8</a:t>
                      </a:r>
                      <a:endParaRPr lang="en-US" sz="1600" b="1"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9</a:t>
                      </a:r>
                      <a:endParaRPr lang="en-US" sz="1600" b="1"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10</a:t>
                      </a:r>
                      <a:endParaRPr lang="en-US" sz="1600" b="1"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11</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12</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13</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14</a:t>
                      </a:r>
                      <a:endParaRPr lang="en-US" sz="1600" b="1"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15</a:t>
                      </a:r>
                      <a:endParaRPr lang="en-US" sz="1600" b="1"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0650865"/>
                  </a:ext>
                </a:extLst>
              </a:tr>
              <a:tr h="370717">
                <a:tc>
                  <a:txBody>
                    <a:bodyPr/>
                    <a:lstStyle/>
                    <a:p>
                      <a:pPr algn="ctr" fontAlgn="ctr"/>
                      <a:r>
                        <a:rPr lang="en-US" sz="1600" u="none" strike="noStrike" dirty="0">
                          <a:effectLst/>
                        </a:rPr>
                        <a:t>B1</a:t>
                      </a:r>
                      <a:endParaRPr lang="en-US" sz="16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1</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1600" u="none" strike="noStrike">
                          <a:effectLst/>
                        </a:rPr>
                        <a:t>Cerumen Impaction In Both Ears</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N</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R</a:t>
                      </a:r>
                      <a:endParaRPr lang="en-US" sz="1600" b="0" i="0" u="none" strike="noStrike">
                        <a:solidFill>
                          <a:srgbClr val="FFFFFF"/>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dirty="0">
                          <a:effectLst/>
                        </a:rPr>
                        <a:t>A</a:t>
                      </a:r>
                      <a:endParaRPr lang="en-US" sz="1600" b="0" i="0" u="none" strike="noStrike" dirty="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69726502"/>
                  </a:ext>
                </a:extLst>
              </a:tr>
              <a:tr h="370717">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ctr"/>
                      <a:r>
                        <a:rPr lang="en-US" sz="1600" u="none" strike="noStrike" dirty="0">
                          <a:effectLst/>
                        </a:rPr>
                        <a:t>2</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en-US" sz="1600" u="none" strike="noStrike" dirty="0">
                          <a:effectLst/>
                        </a:rPr>
                        <a:t>Impacted cerumen of right ear</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en-US" sz="1600" u="none" strike="noStrike" dirty="0">
                          <a:effectLst/>
                        </a:rPr>
                        <a:t>N</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61776049"/>
                  </a:ext>
                </a:extLst>
              </a:tr>
              <a:tr h="370717">
                <a:tc>
                  <a:txBody>
                    <a:bodyPr/>
                    <a:lstStyle/>
                    <a:p>
                      <a:pPr algn="ctr" fontAlgn="ctr"/>
                      <a:r>
                        <a:rPr lang="en-US" sz="1600" u="none" strike="noStrike">
                          <a:effectLst/>
                        </a:rPr>
                        <a:t>B2</a:t>
                      </a:r>
                      <a:endParaRPr lang="en-US" sz="1600" b="0" i="0" u="none" strike="noStrike">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Cerumen Impaction</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N</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R</a:t>
                      </a:r>
                      <a:endParaRPr lang="en-US" sz="1600" b="0" i="0" u="none" strike="noStrike" dirty="0">
                        <a:solidFill>
                          <a:srgbClr val="FFFFFF"/>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A</a:t>
                      </a:r>
                      <a:endParaRPr lang="en-US" sz="1600" b="0"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R</a:t>
                      </a:r>
                      <a:endParaRPr lang="en-US" sz="1600" b="0" i="0" u="none" strike="noStrike" dirty="0">
                        <a:solidFill>
                          <a:srgbClr val="FFFFFF"/>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A</a:t>
                      </a:r>
                      <a:endParaRPr lang="en-US" sz="1600" b="0"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R</a:t>
                      </a:r>
                      <a:endParaRPr lang="en-US" sz="1600" b="0" i="0" u="none" strike="noStrike">
                        <a:solidFill>
                          <a:srgbClr val="FFFFFF"/>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A</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 </a:t>
                      </a:r>
                    </a:p>
                    <a:p>
                      <a:pPr algn="l" fontAlgn="ctr"/>
                      <a:endParaRPr lang="en-US" sz="1600" b="0" i="0" u="none" strike="noStrike" dirty="0">
                        <a:solidFill>
                          <a:srgbClr val="000000"/>
                        </a:solidFill>
                        <a:effectLst/>
                        <a:latin typeface="Times New Roman" panose="02020603050405020304" pitchFamily="18" charset="0"/>
                      </a:endParaRPr>
                    </a:p>
                    <a:p>
                      <a:pPr algn="l" fontAlgn="ctr"/>
                      <a:endParaRPr lang="en-US" sz="1600" b="0"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7644333"/>
                  </a:ext>
                </a:extLst>
              </a:tr>
              <a:tr h="370717">
                <a:tc>
                  <a:txBody>
                    <a:bodyPr/>
                    <a:lstStyle/>
                    <a:p>
                      <a:pPr algn="ctr" fontAlgn="ctr"/>
                      <a:r>
                        <a:rPr lang="en-US" sz="1600" u="none" strike="noStrike" dirty="0">
                          <a:effectLst/>
                        </a:rPr>
                        <a:t>C1</a:t>
                      </a:r>
                      <a:endParaRPr lang="en-US" sz="16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1</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r>
                        <a:rPr lang="en-US" sz="1600" u="none" strike="noStrike" dirty="0">
                          <a:effectLst/>
                        </a:rPr>
                        <a:t>Acute Sinusitis</a:t>
                      </a:r>
                      <a:endParaRPr lang="en-US" sz="1600" b="0" i="0" u="none" strike="noStrike" dirty="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N</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R</a:t>
                      </a:r>
                      <a:endParaRPr lang="en-US" sz="1600" b="0" i="0" u="none" strike="noStrike">
                        <a:solidFill>
                          <a:srgbClr val="FFFFFF"/>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A</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R</a:t>
                      </a:r>
                      <a:endParaRPr lang="en-US" sz="1600" b="0" i="0" u="none" strike="noStrike">
                        <a:solidFill>
                          <a:srgbClr val="FFFFFF"/>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A</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R</a:t>
                      </a:r>
                      <a:endParaRPr lang="en-US" sz="1600" b="0" i="0" u="none" strike="noStrike">
                        <a:solidFill>
                          <a:srgbClr val="FFFFFF"/>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A</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fontAlgn="ctr"/>
                      <a:endParaRPr lang="en-US" sz="1600" u="none" strike="noStrike" dirty="0">
                        <a:effectLst/>
                      </a:endParaRPr>
                    </a:p>
                    <a:p>
                      <a:pPr algn="l" fontAlgn="ctr"/>
                      <a:endParaRPr lang="en-US" sz="1600" u="none" strike="noStrike" dirty="0">
                        <a:effectLst/>
                      </a:endParaRPr>
                    </a:p>
                    <a:p>
                      <a:pPr algn="l" fontAlgn="ctr"/>
                      <a:endParaRPr lang="en-US" sz="1600" u="none" strike="noStrike" dirty="0">
                        <a:effectLst/>
                      </a:endParaRPr>
                    </a:p>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44043095"/>
                  </a:ext>
                </a:extLst>
              </a:tr>
              <a:tr h="370717">
                <a:tc>
                  <a:txBody>
                    <a:bodyPr/>
                    <a:lstStyle/>
                    <a:p>
                      <a:pPr algn="ctr" fontAlgn="ctr"/>
                      <a:r>
                        <a:rPr lang="en-US" sz="1600" u="none" strike="noStrike" dirty="0">
                          <a:effectLst/>
                        </a:rPr>
                        <a:t>C2</a:t>
                      </a:r>
                      <a:endParaRPr lang="en-US" sz="16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1</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Acute Sinusitis</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N</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D</a:t>
                      </a:r>
                      <a:endParaRPr lang="en-US" sz="1600" b="0" i="0" u="none" strike="noStrike">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R</a:t>
                      </a:r>
                      <a:endParaRPr lang="en-US" sz="1600" b="0" i="0" u="none" strike="noStrike" dirty="0">
                        <a:solidFill>
                          <a:srgbClr val="FFFFFF"/>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A</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R</a:t>
                      </a:r>
                      <a:endParaRPr lang="en-US" sz="1600" b="0" i="0" u="none" strike="noStrike" dirty="0">
                        <a:solidFill>
                          <a:srgbClr val="FFFFFF"/>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A</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R</a:t>
                      </a:r>
                      <a:endParaRPr lang="en-US" sz="1600" b="0" i="0" u="none" strike="noStrike" dirty="0">
                        <a:solidFill>
                          <a:srgbClr val="FFFFFF"/>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A</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D</a:t>
                      </a:r>
                      <a:endParaRPr lang="en-US" sz="1600" b="0" i="0" u="none" strike="noStrike" dirty="0">
                        <a:solidFill>
                          <a:srgbClr val="000000"/>
                        </a:solidFill>
                        <a:effectLst/>
                        <a:latin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 </a:t>
                      </a:r>
                      <a:endParaRPr lang="en-US" sz="1600" b="0" i="0" u="none" strike="noStrike" dirty="0">
                        <a:solidFill>
                          <a:srgbClr val="000000"/>
                        </a:solidFill>
                        <a:effectLst/>
                        <a:latin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5931633"/>
                  </a:ext>
                </a:extLst>
              </a:tr>
            </a:tbl>
          </a:graphicData>
        </a:graphic>
      </p:graphicFrame>
      <p:sp>
        <p:nvSpPr>
          <p:cNvPr id="6" name="Down Arrow 5"/>
          <p:cNvSpPr/>
          <p:nvPr/>
        </p:nvSpPr>
        <p:spPr>
          <a:xfrm>
            <a:off x="6858000" y="2819400"/>
            <a:ext cx="152400" cy="22745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ln>
                <a:solidFill>
                  <a:sysClr val="windowText" lastClr="000000"/>
                </a:solidFill>
              </a:ln>
            </a:endParaRPr>
          </a:p>
        </p:txBody>
      </p:sp>
      <p:sp>
        <p:nvSpPr>
          <p:cNvPr id="16" name="Rectangle 15"/>
          <p:cNvSpPr/>
          <p:nvPr/>
        </p:nvSpPr>
        <p:spPr>
          <a:xfrm>
            <a:off x="228600" y="5505271"/>
            <a:ext cx="8686800" cy="1200329"/>
          </a:xfrm>
          <a:prstGeom prst="rect">
            <a:avLst/>
          </a:prstGeom>
        </p:spPr>
        <p:txBody>
          <a:bodyPr wrap="square">
            <a:spAutoFit/>
          </a:bodyPr>
          <a:lstStyle/>
          <a:p>
            <a:pPr algn="just"/>
            <a:r>
              <a:rPr lang="en-US" sz="1800" b="0" u="sng" dirty="0">
                <a:solidFill>
                  <a:schemeClr val="bg1"/>
                </a:solidFill>
                <a:ea typeface="MS Mincho" panose="02020609040205080304" pitchFamily="49" charset="-128"/>
              </a:rPr>
              <a:t>Legend</a:t>
            </a:r>
            <a:r>
              <a:rPr lang="en-US" sz="1800" b="0" dirty="0">
                <a:solidFill>
                  <a:schemeClr val="bg1"/>
                </a:solidFill>
                <a:ea typeface="MS Mincho" panose="02020609040205080304" pitchFamily="49" charset="-128"/>
              </a:rPr>
              <a:t>: ‘</a:t>
            </a:r>
            <a:r>
              <a:rPr lang="en-US" sz="1800" b="0" dirty="0" err="1">
                <a:solidFill>
                  <a:schemeClr val="bg1"/>
                </a:solidFill>
                <a:ea typeface="MS Mincho" panose="02020609040205080304" pitchFamily="49" charset="-128"/>
              </a:rPr>
              <a:t>PtID</a:t>
            </a:r>
            <a:r>
              <a:rPr lang="en-US" sz="1800" b="0" dirty="0">
                <a:solidFill>
                  <a:schemeClr val="bg1"/>
                </a:solidFill>
                <a:ea typeface="MS Mincho" panose="02020609040205080304" pitchFamily="49" charset="-128"/>
              </a:rPr>
              <a:t>’: patient identifier; ‘</a:t>
            </a:r>
            <a:r>
              <a:rPr lang="en-US" sz="1800" b="0" dirty="0" err="1">
                <a:solidFill>
                  <a:schemeClr val="bg1"/>
                </a:solidFill>
                <a:ea typeface="MS Mincho" panose="02020609040205080304" pitchFamily="49" charset="-128"/>
              </a:rPr>
              <a:t>PrID</a:t>
            </a:r>
            <a:r>
              <a:rPr lang="en-US" sz="1800" b="0" dirty="0">
                <a:solidFill>
                  <a:schemeClr val="bg1"/>
                </a:solidFill>
                <a:ea typeface="MS Mincho" panose="02020609040205080304" pitchFamily="49" charset="-128"/>
              </a:rPr>
              <a:t>’: problem header identifier; ‘N’: Problem header added and marked active; ‘D’: problem documentation added; ‘A’: problem header marked active; ‘R’: problem resolved; Arrow: problem ‘transitioned’ into the problem pointed at by the arrow. Solid background: problem ‘active’. </a:t>
            </a:r>
            <a:endParaRPr lang="en-US" sz="1800" b="0" dirty="0">
              <a:solidFill>
                <a:schemeClr val="bg1"/>
              </a:solidFill>
            </a:endParaRPr>
          </a:p>
        </p:txBody>
      </p:sp>
    </p:spTree>
    <p:extLst>
      <p:ext uri="{BB962C8B-B14F-4D97-AF65-F5344CB8AC3E}">
        <p14:creationId xmlns:p14="http://schemas.microsoft.com/office/powerpoint/2010/main" val="1136631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Transitions in two diabetes patients</a:t>
            </a:r>
          </a:p>
        </p:txBody>
      </p:sp>
      <p:pic>
        <p:nvPicPr>
          <p:cNvPr id="5" name="Picture 4"/>
          <p:cNvPicPr>
            <a:picLocks noChangeAspect="1"/>
          </p:cNvPicPr>
          <p:nvPr/>
        </p:nvPicPr>
        <p:blipFill>
          <a:blip r:embed="rId2"/>
          <a:stretch>
            <a:fillRect/>
          </a:stretch>
        </p:blipFill>
        <p:spPr>
          <a:xfrm>
            <a:off x="185737" y="1881187"/>
            <a:ext cx="8772525" cy="3095625"/>
          </a:xfrm>
          <a:prstGeom prst="rect">
            <a:avLst/>
          </a:prstGeom>
        </p:spPr>
      </p:pic>
      <p:sp>
        <p:nvSpPr>
          <p:cNvPr id="4" name="Slide Number Placeholder 3">
            <a:extLst>
              <a:ext uri="{FF2B5EF4-FFF2-40B4-BE49-F238E27FC236}">
                <a16:creationId xmlns:a16="http://schemas.microsoft.com/office/drawing/2014/main" id="{273834A2-F457-41AB-95C2-9BC39026975D}"/>
              </a:ext>
            </a:extLst>
          </p:cNvPr>
          <p:cNvSpPr>
            <a:spLocks noGrp="1"/>
          </p:cNvSpPr>
          <p:nvPr>
            <p:ph type="sldNum" sz="quarter" idx="3"/>
          </p:nvPr>
        </p:nvSpPr>
        <p:spPr/>
        <p:txBody>
          <a:bodyPr/>
          <a:lstStyle/>
          <a:p>
            <a:fld id="{7C5DB68A-9D44-4073-920F-D08D647C06A7}" type="slidenum">
              <a:rPr lang="en-US" smtClean="0"/>
              <a:t>17</a:t>
            </a:fld>
            <a:endParaRPr lang="en-US" dirty="0"/>
          </a:p>
        </p:txBody>
      </p:sp>
      <p:sp>
        <p:nvSpPr>
          <p:cNvPr id="6" name="Rectangle 5">
            <a:extLst>
              <a:ext uri="{FF2B5EF4-FFF2-40B4-BE49-F238E27FC236}">
                <a16:creationId xmlns:a16="http://schemas.microsoft.com/office/drawing/2014/main" id="{82DD038E-5A89-4E0B-8DC7-9636FEF0188C}"/>
              </a:ext>
            </a:extLst>
          </p:cNvPr>
          <p:cNvSpPr/>
          <p:nvPr/>
        </p:nvSpPr>
        <p:spPr>
          <a:xfrm>
            <a:off x="381000" y="6059269"/>
            <a:ext cx="8605837" cy="646331"/>
          </a:xfrm>
          <a:prstGeom prst="rect">
            <a:avLst/>
          </a:prstGeom>
        </p:spPr>
        <p:txBody>
          <a:bodyPr wrap="square">
            <a:spAutoFit/>
          </a:bodyPr>
          <a:lstStyle/>
          <a:p>
            <a:pPr algn="r"/>
            <a:r>
              <a:rPr lang="en-US" sz="1200" b="0" dirty="0">
                <a:solidFill>
                  <a:schemeClr val="bg1"/>
                </a:solidFill>
                <a:latin typeface="Arial" panose="020B0604020202020204" pitchFamily="34" charset="0"/>
              </a:rPr>
              <a:t>Ceusters W, </a:t>
            </a:r>
            <a:r>
              <a:rPr lang="en-US" sz="1200" b="0" dirty="0" err="1">
                <a:solidFill>
                  <a:schemeClr val="bg1"/>
                </a:solidFill>
                <a:latin typeface="Arial" panose="020B0604020202020204" pitchFamily="34" charset="0"/>
              </a:rPr>
              <a:t>Blaisure</a:t>
            </a:r>
            <a:r>
              <a:rPr lang="en-US" sz="1200" b="0" dirty="0">
                <a:solidFill>
                  <a:schemeClr val="bg1"/>
                </a:solidFill>
                <a:latin typeface="Arial" panose="020B0604020202020204" pitchFamily="34" charset="0"/>
              </a:rPr>
              <a:t> J. Caveats for the use of the active problem list as ground truth for decision support. EFMI Special Topic Conference on Decision Support Systems and Education (</a:t>
            </a:r>
            <a:r>
              <a:rPr lang="en-US" sz="1200" b="0" dirty="0">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EFMI STC-2018</a:t>
            </a:r>
            <a:r>
              <a:rPr lang="en-US" sz="1200" b="0" dirty="0">
                <a:solidFill>
                  <a:schemeClr val="bg1"/>
                </a:solidFill>
                <a:latin typeface="Arial" panose="020B0604020202020204" pitchFamily="34" charset="0"/>
              </a:rPr>
              <a:t>), Zagreb, </a:t>
            </a:r>
            <a:r>
              <a:rPr lang="en-US" sz="1200" b="0" dirty="0" err="1">
                <a:solidFill>
                  <a:schemeClr val="bg1"/>
                </a:solidFill>
                <a:latin typeface="Arial" panose="020B0604020202020204" pitchFamily="34" charset="0"/>
              </a:rPr>
              <a:t>Kroatia</a:t>
            </a:r>
            <a:r>
              <a:rPr lang="en-US" sz="1200" b="0" dirty="0">
                <a:solidFill>
                  <a:schemeClr val="bg1"/>
                </a:solidFill>
                <a:latin typeface="Arial" panose="020B0604020202020204" pitchFamily="34" charset="0"/>
              </a:rPr>
              <a:t>, Oct 14-16, 2018. Stud Health Technol Inform. 2018;255:10-14. (</a:t>
            </a:r>
            <a:r>
              <a:rPr lang="en-US" sz="1200" b="0" dirty="0">
                <a:solidFill>
                  <a:schemeClr val="bg1"/>
                </a:solidFill>
                <a:latin typeface="Arial" panose="020B0604020202020204" pitchFamily="34" charset="0"/>
                <a:hlinkClick r:id="rId4">
                  <a:extLst>
                    <a:ext uri="{A12FA001-AC4F-418D-AE19-62706E023703}">
                      <ahyp:hlinkClr xmlns:ahyp="http://schemas.microsoft.com/office/drawing/2018/hyperlinkcolor" val="tx"/>
                    </a:ext>
                  </a:extLst>
                </a:hlinkClick>
              </a:rPr>
              <a:t>paper</a:t>
            </a:r>
            <a:r>
              <a:rPr lang="en-US" sz="1200" b="0" dirty="0">
                <a:solidFill>
                  <a:schemeClr val="bg1"/>
                </a:solidFill>
                <a:latin typeface="Arial" panose="020B0604020202020204" pitchFamily="34" charset="0"/>
              </a:rPr>
              <a:t>, </a:t>
            </a:r>
            <a:r>
              <a:rPr lang="en-US" sz="1200" b="0" dirty="0">
                <a:solidFill>
                  <a:schemeClr val="bg1"/>
                </a:solidFill>
                <a:latin typeface="Arial" panose="020B0604020202020204" pitchFamily="34" charset="0"/>
                <a:hlinkClick r:id="rId5">
                  <a:extLst>
                    <a:ext uri="{A12FA001-AC4F-418D-AE19-62706E023703}">
                      <ahyp:hlinkClr xmlns:ahyp="http://schemas.microsoft.com/office/drawing/2018/hyperlinkcolor" val="tx"/>
                    </a:ext>
                  </a:extLst>
                </a:hlinkClick>
              </a:rPr>
              <a:t>response to reviewers</a:t>
            </a:r>
            <a:r>
              <a:rPr lang="en-US" sz="1200" b="0" dirty="0">
                <a:solidFill>
                  <a:schemeClr val="bg1"/>
                </a:solidFill>
                <a:latin typeface="Arial" panose="020B0604020202020204" pitchFamily="34" charset="0"/>
              </a:rPr>
              <a:t>, </a:t>
            </a:r>
            <a:r>
              <a:rPr lang="en-US" sz="1200" b="0" dirty="0">
                <a:solidFill>
                  <a:schemeClr val="bg1"/>
                </a:solidFill>
                <a:latin typeface="Arial" panose="020B0604020202020204" pitchFamily="34" charset="0"/>
                <a:hlinkClick r:id="rId6">
                  <a:extLst>
                    <a:ext uri="{A12FA001-AC4F-418D-AE19-62706E023703}">
                      <ahyp:hlinkClr xmlns:ahyp="http://schemas.microsoft.com/office/drawing/2018/hyperlinkcolor" val="tx"/>
                    </a:ext>
                  </a:extLst>
                </a:hlinkClick>
              </a:rPr>
              <a:t>slides</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964288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Future work: towards an OGMS-based</a:t>
            </a:r>
            <a:br>
              <a:rPr lang="en-US" dirty="0"/>
            </a:br>
            <a:r>
              <a:rPr lang="en-US" dirty="0"/>
              <a:t>Referent Tracking Interpretation</a:t>
            </a:r>
          </a:p>
        </p:txBody>
      </p:sp>
      <p:pic>
        <p:nvPicPr>
          <p:cNvPr id="11" name="Picture 10"/>
          <p:cNvPicPr>
            <a:picLocks noChangeAspect="1"/>
          </p:cNvPicPr>
          <p:nvPr/>
        </p:nvPicPr>
        <p:blipFill>
          <a:blip r:embed="rId2"/>
          <a:stretch>
            <a:fillRect/>
          </a:stretch>
        </p:blipFill>
        <p:spPr>
          <a:xfrm>
            <a:off x="76199" y="2216579"/>
            <a:ext cx="8991601" cy="4554172"/>
          </a:xfrm>
          <a:prstGeom prst="rect">
            <a:avLst/>
          </a:prstGeom>
          <a:solidFill>
            <a:schemeClr val="bg1"/>
          </a:solidFill>
        </p:spPr>
      </p:pic>
    </p:spTree>
    <p:extLst>
      <p:ext uri="{BB962C8B-B14F-4D97-AF65-F5344CB8AC3E}">
        <p14:creationId xmlns:p14="http://schemas.microsoft.com/office/powerpoint/2010/main" val="3209938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4B14-2973-49EB-8484-3124708A24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309477-EF36-49C5-9065-04FF30D5CA0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9D956D3-3F19-4BFC-90C3-4C84A82A6E5C}"/>
              </a:ext>
            </a:extLst>
          </p:cNvPr>
          <p:cNvSpPr>
            <a:spLocks noGrp="1"/>
          </p:cNvSpPr>
          <p:nvPr>
            <p:ph type="sldNum" sz="quarter" idx="3"/>
          </p:nvPr>
        </p:nvSpPr>
        <p:spPr/>
        <p:txBody>
          <a:bodyPr/>
          <a:lstStyle/>
          <a:p>
            <a:fld id="{7C5DB68A-9D44-4073-920F-D08D647C06A7}" type="slidenum">
              <a:rPr lang="en-US" smtClean="0"/>
              <a:t>19</a:t>
            </a:fld>
            <a:endParaRPr lang="en-US" dirty="0"/>
          </a:p>
        </p:txBody>
      </p:sp>
      <p:pic>
        <p:nvPicPr>
          <p:cNvPr id="5" name="Picture 4">
            <a:extLst>
              <a:ext uri="{FF2B5EF4-FFF2-40B4-BE49-F238E27FC236}">
                <a16:creationId xmlns:a16="http://schemas.microsoft.com/office/drawing/2014/main" id="{913315B4-5EDB-4127-BD0D-1F20925FDF5D}"/>
              </a:ext>
            </a:extLst>
          </p:cNvPr>
          <p:cNvPicPr>
            <a:picLocks noChangeAspect="1"/>
          </p:cNvPicPr>
          <p:nvPr/>
        </p:nvPicPr>
        <p:blipFill>
          <a:blip r:embed="rId2"/>
          <a:stretch>
            <a:fillRect/>
          </a:stretch>
        </p:blipFill>
        <p:spPr>
          <a:xfrm>
            <a:off x="0" y="0"/>
            <a:ext cx="9144000" cy="6902648"/>
          </a:xfrm>
          <a:prstGeom prst="rect">
            <a:avLst/>
          </a:prstGeom>
        </p:spPr>
      </p:pic>
    </p:spTree>
    <p:extLst>
      <p:ext uri="{BB962C8B-B14F-4D97-AF65-F5344CB8AC3E}">
        <p14:creationId xmlns:p14="http://schemas.microsoft.com/office/powerpoint/2010/main" val="266834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762000"/>
            <a:ext cx="2209799" cy="762000"/>
          </a:xfrm>
        </p:spPr>
        <p:txBody>
          <a:bodyPr/>
          <a:lstStyle/>
          <a:p>
            <a:r>
              <a:rPr lang="en-US" sz="2000" dirty="0"/>
              <a:t>L. Weed. </a:t>
            </a: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r>
              <a:rPr lang="en-US" sz="2000" dirty="0"/>
              <a:t>Medical records that guide and teach. </a:t>
            </a:r>
            <a:br>
              <a:rPr lang="en-US" sz="2000" dirty="0"/>
            </a:br>
            <a:r>
              <a:rPr lang="en-US" sz="2000" dirty="0"/>
              <a:t>New England Journal of Medicine 278 (1968), 593-600.</a:t>
            </a:r>
          </a:p>
        </p:txBody>
      </p:sp>
      <p:pic>
        <p:nvPicPr>
          <p:cNvPr id="4" name="Picture 3"/>
          <p:cNvPicPr>
            <a:picLocks noChangeAspect="1"/>
          </p:cNvPicPr>
          <p:nvPr/>
        </p:nvPicPr>
        <p:blipFill>
          <a:blip r:embed="rId2"/>
          <a:stretch>
            <a:fillRect/>
          </a:stretch>
        </p:blipFill>
        <p:spPr>
          <a:xfrm>
            <a:off x="1" y="609600"/>
            <a:ext cx="6481482" cy="6248400"/>
          </a:xfrm>
          <a:prstGeom prst="rect">
            <a:avLst/>
          </a:prstGeom>
        </p:spPr>
      </p:pic>
      <p:pic>
        <p:nvPicPr>
          <p:cNvPr id="358406" name="Picture 6" descr="Image result for lawrence wee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1986" y="1219200"/>
            <a:ext cx="1597025" cy="16785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0D2AD54-7429-4801-8F49-B820A643662F}"/>
              </a:ext>
            </a:extLst>
          </p:cNvPr>
          <p:cNvSpPr>
            <a:spLocks noGrp="1"/>
          </p:cNvSpPr>
          <p:nvPr>
            <p:ph type="sldNum" sz="quarter" idx="3"/>
          </p:nvPr>
        </p:nvSpPr>
        <p:spPr/>
        <p:txBody>
          <a:bodyPr/>
          <a:lstStyle/>
          <a:p>
            <a:fld id="{7C5DB68A-9D44-4073-920F-D08D647C06A7}" type="slidenum">
              <a:rPr lang="en-US" smtClean="0"/>
              <a:t>2</a:t>
            </a:fld>
            <a:endParaRPr lang="en-US" dirty="0"/>
          </a:p>
        </p:txBody>
      </p:sp>
    </p:spTree>
    <p:extLst>
      <p:ext uri="{BB962C8B-B14F-4D97-AF65-F5344CB8AC3E}">
        <p14:creationId xmlns:p14="http://schemas.microsoft.com/office/powerpoint/2010/main" val="1029575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E9A3-9165-493A-86EC-CBDF041E0299}"/>
              </a:ext>
            </a:extLst>
          </p:cNvPr>
          <p:cNvSpPr>
            <a:spLocks noGrp="1"/>
          </p:cNvSpPr>
          <p:nvPr>
            <p:ph type="title"/>
          </p:nvPr>
        </p:nvSpPr>
        <p:spPr>
          <a:xfrm>
            <a:off x="4343400" y="1066800"/>
            <a:ext cx="4462345" cy="762000"/>
          </a:xfrm>
        </p:spPr>
        <p:txBody>
          <a:bodyPr/>
          <a:lstStyle/>
          <a:p>
            <a:r>
              <a:rPr lang="en-US" dirty="0"/>
              <a:t>Actions on the problem list</a:t>
            </a:r>
          </a:p>
        </p:txBody>
      </p:sp>
      <p:sp>
        <p:nvSpPr>
          <p:cNvPr id="3" name="Content Placeholder 2">
            <a:extLst>
              <a:ext uri="{FF2B5EF4-FFF2-40B4-BE49-F238E27FC236}">
                <a16:creationId xmlns:a16="http://schemas.microsoft.com/office/drawing/2014/main" id="{45CAB4D6-C4CD-47C9-84CA-AEAC0ECC2A97}"/>
              </a:ext>
            </a:extLst>
          </p:cNvPr>
          <p:cNvSpPr>
            <a:spLocks noGrp="1"/>
          </p:cNvSpPr>
          <p:nvPr>
            <p:ph idx="1"/>
          </p:nvPr>
        </p:nvSpPr>
        <p:spPr>
          <a:xfrm>
            <a:off x="228600" y="2743200"/>
            <a:ext cx="8686800" cy="3886199"/>
          </a:xfrm>
        </p:spPr>
        <p:txBody>
          <a:bodyPr/>
          <a:lstStyle/>
          <a:p>
            <a:pPr lvl="0" hangingPunct="0">
              <a:buFont typeface="Arial" panose="020B0604020202020204" pitchFamily="34" charset="0"/>
              <a:buChar char="•"/>
              <a:tabLst>
                <a:tab pos="1543050" algn="l"/>
              </a:tabLst>
            </a:pPr>
            <a:r>
              <a:rPr lang="en-US" sz="2100" dirty="0"/>
              <a:t>‘N’: 	new problem instance asserted by actor, </a:t>
            </a:r>
          </a:p>
          <a:p>
            <a:pPr lvl="0" hangingPunct="0">
              <a:buFont typeface="Arial" panose="020B0604020202020204" pitchFamily="34" charset="0"/>
              <a:buChar char="•"/>
              <a:tabLst>
                <a:tab pos="1543050" algn="l"/>
              </a:tabLst>
            </a:pPr>
            <a:r>
              <a:rPr lang="en-US" sz="2100" dirty="0"/>
              <a:t>‘D’: 	medical record updated with information relevant to 	the problem, </a:t>
            </a:r>
          </a:p>
          <a:p>
            <a:pPr lvl="0" hangingPunct="0">
              <a:buFont typeface="Arial" panose="020B0604020202020204" pitchFamily="34" charset="0"/>
              <a:buChar char="•"/>
              <a:tabLst>
                <a:tab pos="1543050" algn="l"/>
              </a:tabLst>
            </a:pPr>
            <a:r>
              <a:rPr lang="en-US" sz="2100" dirty="0"/>
              <a:t>‘R’: 	actor declared the problem to be resolved,</a:t>
            </a:r>
          </a:p>
          <a:p>
            <a:pPr lvl="0" hangingPunct="0">
              <a:buFont typeface="Arial" panose="020B0604020202020204" pitchFamily="34" charset="0"/>
              <a:buChar char="•"/>
              <a:tabLst>
                <a:tab pos="1543050" algn="l"/>
              </a:tabLst>
            </a:pPr>
            <a:r>
              <a:rPr lang="en-US" sz="2100" dirty="0"/>
              <a:t>‘</a:t>
            </a:r>
            <a:r>
              <a:rPr lang="en-US" sz="2100" dirty="0" err="1"/>
              <a:t>T</a:t>
            </a:r>
            <a:r>
              <a:rPr lang="en-US" sz="2100" dirty="0" err="1">
                <a:sym typeface="Wingdings" panose="05000000000000000000" pitchFamily="2" charset="2"/>
              </a:rPr>
              <a:t></a:t>
            </a:r>
            <a:r>
              <a:rPr lang="en-US" sz="2100" dirty="0" err="1"/>
              <a:t>Pn</a:t>
            </a:r>
            <a:r>
              <a:rPr lang="en-US" sz="2100" dirty="0"/>
              <a:t>’: 	actor declared ‘transitioning’ of the problem 	into 	problem </a:t>
            </a:r>
            <a:r>
              <a:rPr lang="en-US" sz="2100" dirty="0" err="1"/>
              <a:t>Pn</a:t>
            </a:r>
            <a:r>
              <a:rPr lang="en-US" sz="2100" dirty="0"/>
              <a:t>, </a:t>
            </a:r>
          </a:p>
          <a:p>
            <a:pPr lvl="0" hangingPunct="0">
              <a:buFont typeface="Arial" panose="020B0604020202020204" pitchFamily="34" charset="0"/>
              <a:buChar char="•"/>
              <a:tabLst>
                <a:tab pos="1543050" algn="l"/>
              </a:tabLst>
            </a:pPr>
            <a:r>
              <a:rPr lang="en-US" sz="2100" dirty="0"/>
              <a:t>‘</a:t>
            </a:r>
            <a:r>
              <a:rPr lang="en-US" sz="2100" dirty="0" err="1"/>
              <a:t>T</a:t>
            </a:r>
            <a:r>
              <a:rPr lang="en-US" sz="2100" dirty="0" err="1">
                <a:sym typeface="Wingdings" panose="05000000000000000000" pitchFamily="2" charset="2"/>
              </a:rPr>
              <a:t></a:t>
            </a:r>
            <a:r>
              <a:rPr lang="en-US" sz="2100" dirty="0" err="1"/>
              <a:t>Pn</a:t>
            </a:r>
            <a:r>
              <a:rPr lang="en-US" sz="2100" dirty="0"/>
              <a:t>’: 	actor declared problem </a:t>
            </a:r>
            <a:r>
              <a:rPr lang="en-US" sz="2100" dirty="0" err="1"/>
              <a:t>Pn</a:t>
            </a:r>
            <a:r>
              <a:rPr lang="en-US" sz="2100" dirty="0"/>
              <a:t> to be ‘transitioned’ into the 	problem under scrutiny,</a:t>
            </a:r>
          </a:p>
          <a:p>
            <a:pPr lvl="0" hangingPunct="0">
              <a:buFont typeface="Arial" panose="020B0604020202020204" pitchFamily="34" charset="0"/>
              <a:buChar char="•"/>
              <a:tabLst>
                <a:tab pos="1543050" algn="l"/>
              </a:tabLst>
            </a:pPr>
            <a:r>
              <a:rPr lang="en-US" sz="2100" dirty="0"/>
              <a:t>‘E’: 	actor declared problem to have been entered in 	error.</a:t>
            </a:r>
          </a:p>
          <a:p>
            <a:pPr>
              <a:buFont typeface="Arial" panose="020B0604020202020204" pitchFamily="34" charset="0"/>
              <a:buChar char="•"/>
            </a:pPr>
            <a:endParaRPr lang="en-US" sz="2100" dirty="0"/>
          </a:p>
        </p:txBody>
      </p:sp>
      <p:sp>
        <p:nvSpPr>
          <p:cNvPr id="4" name="Slide Number Placeholder 3">
            <a:extLst>
              <a:ext uri="{FF2B5EF4-FFF2-40B4-BE49-F238E27FC236}">
                <a16:creationId xmlns:a16="http://schemas.microsoft.com/office/drawing/2014/main" id="{71F939F7-AC3E-4797-8A98-99FE769807E7}"/>
              </a:ext>
            </a:extLst>
          </p:cNvPr>
          <p:cNvSpPr>
            <a:spLocks noGrp="1"/>
          </p:cNvSpPr>
          <p:nvPr>
            <p:ph type="sldNum" sz="quarter" idx="3"/>
          </p:nvPr>
        </p:nvSpPr>
        <p:spPr/>
        <p:txBody>
          <a:bodyPr/>
          <a:lstStyle/>
          <a:p>
            <a:fld id="{7C5DB68A-9D44-4073-920F-D08D647C06A7}" type="slidenum">
              <a:rPr lang="en-US" smtClean="0"/>
              <a:t>20</a:t>
            </a:fld>
            <a:endParaRPr lang="en-US" dirty="0"/>
          </a:p>
        </p:txBody>
      </p:sp>
      <p:pic>
        <p:nvPicPr>
          <p:cNvPr id="5" name="Picture 4">
            <a:extLst>
              <a:ext uri="{FF2B5EF4-FFF2-40B4-BE49-F238E27FC236}">
                <a16:creationId xmlns:a16="http://schemas.microsoft.com/office/drawing/2014/main" id="{A77715AC-4F30-48E8-A26C-5F94FA088D8A}"/>
              </a:ext>
            </a:extLst>
          </p:cNvPr>
          <p:cNvPicPr>
            <a:picLocks noChangeAspect="1"/>
          </p:cNvPicPr>
          <p:nvPr/>
        </p:nvPicPr>
        <p:blipFill>
          <a:blip r:embed="rId2"/>
          <a:stretch>
            <a:fillRect/>
          </a:stretch>
        </p:blipFill>
        <p:spPr>
          <a:xfrm>
            <a:off x="533401" y="685800"/>
            <a:ext cx="3581400" cy="1975757"/>
          </a:xfrm>
          <a:prstGeom prst="rect">
            <a:avLst/>
          </a:prstGeom>
        </p:spPr>
      </p:pic>
      <p:sp>
        <p:nvSpPr>
          <p:cNvPr id="6" name="Rectangle 5">
            <a:extLst>
              <a:ext uri="{FF2B5EF4-FFF2-40B4-BE49-F238E27FC236}">
                <a16:creationId xmlns:a16="http://schemas.microsoft.com/office/drawing/2014/main" id="{9F8898F4-78F0-41F1-B112-656156309DAB}"/>
              </a:ext>
            </a:extLst>
          </p:cNvPr>
          <p:cNvSpPr/>
          <p:nvPr/>
        </p:nvSpPr>
        <p:spPr bwMode="auto">
          <a:xfrm>
            <a:off x="2057400" y="1015862"/>
            <a:ext cx="990600"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D8DAC9B5-C49D-4031-9D76-31520719F0B1}"/>
              </a:ext>
            </a:extLst>
          </p:cNvPr>
          <p:cNvSpPr/>
          <p:nvPr/>
        </p:nvSpPr>
        <p:spPr bwMode="auto">
          <a:xfrm>
            <a:off x="2055223" y="1817188"/>
            <a:ext cx="990600"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EADD5684-35C9-42D2-A9C2-40A71FD45254}"/>
              </a:ext>
            </a:extLst>
          </p:cNvPr>
          <p:cNvSpPr/>
          <p:nvPr/>
        </p:nvSpPr>
        <p:spPr>
          <a:xfrm>
            <a:off x="742950" y="6396335"/>
            <a:ext cx="8382000" cy="461665"/>
          </a:xfrm>
          <a:prstGeom prst="rect">
            <a:avLst/>
          </a:prstGeom>
        </p:spPr>
        <p:txBody>
          <a:bodyPr wrap="square">
            <a:spAutoFit/>
          </a:bodyPr>
          <a:lstStyle/>
          <a:p>
            <a:pPr algn="r"/>
            <a:r>
              <a:rPr lang="en-US" sz="1200" b="0" dirty="0">
                <a:solidFill>
                  <a:schemeClr val="bg1"/>
                </a:solidFill>
                <a:latin typeface="Arial" panose="020B0604020202020204" pitchFamily="34" charset="0"/>
              </a:rPr>
              <a:t>Ceusters W. The place of Referent Tracking in Biomedical Informatics. </a:t>
            </a:r>
          </a:p>
          <a:p>
            <a:pPr algn="r"/>
            <a:r>
              <a:rPr lang="en-US" sz="1200" b="0" dirty="0">
                <a:solidFill>
                  <a:schemeClr val="bg1"/>
                </a:solidFill>
                <a:latin typeface="Arial" panose="020B0604020202020204" pitchFamily="34" charset="0"/>
              </a:rPr>
              <a:t>In Elkin, Peter (ed.) Terminology, Ontology and Their Implementations. Springer Nature. (Forthcoming, </a:t>
            </a:r>
            <a:r>
              <a:rPr lang="en-US" sz="1200" b="0" dirty="0">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861010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E9A3-9165-493A-86EC-CBDF041E0299}"/>
              </a:ext>
            </a:extLst>
          </p:cNvPr>
          <p:cNvSpPr>
            <a:spLocks noGrp="1"/>
          </p:cNvSpPr>
          <p:nvPr>
            <p:ph type="title"/>
          </p:nvPr>
        </p:nvSpPr>
        <p:spPr>
          <a:xfrm>
            <a:off x="4343400" y="1066800"/>
            <a:ext cx="4462345" cy="762000"/>
          </a:xfrm>
        </p:spPr>
        <p:txBody>
          <a:bodyPr/>
          <a:lstStyle/>
          <a:p>
            <a:r>
              <a:rPr lang="en-US" dirty="0"/>
              <a:t>Status of a problem  on the problem list</a:t>
            </a:r>
          </a:p>
        </p:txBody>
      </p:sp>
      <p:sp>
        <p:nvSpPr>
          <p:cNvPr id="3" name="Content Placeholder 2">
            <a:extLst>
              <a:ext uri="{FF2B5EF4-FFF2-40B4-BE49-F238E27FC236}">
                <a16:creationId xmlns:a16="http://schemas.microsoft.com/office/drawing/2014/main" id="{45CAB4D6-C4CD-47C9-84CA-AEAC0ECC2A97}"/>
              </a:ext>
            </a:extLst>
          </p:cNvPr>
          <p:cNvSpPr>
            <a:spLocks noGrp="1"/>
          </p:cNvSpPr>
          <p:nvPr>
            <p:ph idx="1"/>
          </p:nvPr>
        </p:nvSpPr>
        <p:spPr>
          <a:xfrm>
            <a:off x="228600" y="2895600"/>
            <a:ext cx="8686800" cy="3733799"/>
          </a:xfrm>
        </p:spPr>
        <p:txBody>
          <a:bodyPr/>
          <a:lstStyle/>
          <a:p>
            <a:pPr lvl="0" hangingPunct="0">
              <a:buFont typeface="Arial" panose="020B0604020202020204" pitchFamily="34" charset="0"/>
              <a:buChar char="•"/>
              <a:tabLst>
                <a:tab pos="971550" algn="l"/>
              </a:tabLst>
            </a:pPr>
            <a:r>
              <a:rPr lang="en-US" sz="2100" dirty="0"/>
              <a:t>‘C’: 	‘</a:t>
            </a:r>
            <a:r>
              <a:rPr lang="en-US" sz="2100" b="1" dirty="0"/>
              <a:t>created</a:t>
            </a:r>
            <a:r>
              <a:rPr lang="en-US" sz="2100" dirty="0"/>
              <a:t>’ de novo or transitioned from another one,</a:t>
            </a:r>
          </a:p>
          <a:p>
            <a:pPr lvl="0" hangingPunct="0">
              <a:buFont typeface="Arial" panose="020B0604020202020204" pitchFamily="34" charset="0"/>
              <a:buChar char="•"/>
              <a:tabLst>
                <a:tab pos="971550" algn="l"/>
              </a:tabLst>
            </a:pPr>
            <a:r>
              <a:rPr lang="en-US" sz="2100" dirty="0"/>
              <a:t>‘D’: 	‘</a:t>
            </a:r>
            <a:r>
              <a:rPr lang="en-US" sz="2100" b="1" dirty="0"/>
              <a:t>documented</a:t>
            </a:r>
            <a:r>
              <a:rPr lang="en-US" sz="2100" dirty="0"/>
              <a:t>’, resulting from an action of type ‘D’,</a:t>
            </a:r>
          </a:p>
          <a:p>
            <a:pPr lvl="0" hangingPunct="0">
              <a:buFont typeface="Arial" panose="020B0604020202020204" pitchFamily="34" charset="0"/>
              <a:buChar char="•"/>
              <a:tabLst>
                <a:tab pos="971550" algn="l"/>
              </a:tabLst>
            </a:pPr>
            <a:r>
              <a:rPr lang="en-US" sz="2100" dirty="0"/>
              <a:t>‘A’: 	‘</a:t>
            </a:r>
            <a:r>
              <a:rPr lang="en-US" sz="2100" b="1" dirty="0"/>
              <a:t>archived</a:t>
            </a:r>
            <a:r>
              <a:rPr lang="en-US" sz="2100" dirty="0"/>
              <a:t>’, either as the result of an action of type ‘R’, or 	when the problem is declared to have transitioned into 	another one.</a:t>
            </a:r>
          </a:p>
          <a:p>
            <a:pPr lvl="0" hangingPunct="0">
              <a:buFont typeface="Arial" panose="020B0604020202020204" pitchFamily="34" charset="0"/>
              <a:buChar char="•"/>
              <a:tabLst>
                <a:tab pos="971550" algn="l"/>
              </a:tabLst>
            </a:pPr>
            <a:r>
              <a:rPr lang="en-US" sz="2100" dirty="0"/>
              <a:t>‘U’: 	‘</a:t>
            </a:r>
            <a:r>
              <a:rPr lang="en-US" sz="2100" b="1" dirty="0"/>
              <a:t>updated</a:t>
            </a:r>
            <a:r>
              <a:rPr lang="en-US" sz="2100" dirty="0"/>
              <a:t>’, occurs after another problem was transitioned in 	the one with the ‘U’ status,</a:t>
            </a:r>
          </a:p>
          <a:p>
            <a:pPr lvl="0" hangingPunct="0">
              <a:buFont typeface="Arial" panose="020B0604020202020204" pitchFamily="34" charset="0"/>
              <a:buChar char="•"/>
              <a:tabLst>
                <a:tab pos="971550" algn="l"/>
              </a:tabLst>
            </a:pPr>
            <a:r>
              <a:rPr lang="en-US" sz="2100" dirty="0"/>
              <a:t>‘V’:	‘</a:t>
            </a:r>
            <a:r>
              <a:rPr lang="en-US" sz="2100" b="1" dirty="0"/>
              <a:t>visible</a:t>
            </a:r>
            <a:r>
              <a:rPr lang="en-US" sz="2100" dirty="0"/>
              <a:t>’ to the user while manipulating another problem on 	the problem list. </a:t>
            </a:r>
          </a:p>
        </p:txBody>
      </p:sp>
      <p:sp>
        <p:nvSpPr>
          <p:cNvPr id="4" name="Slide Number Placeholder 3">
            <a:extLst>
              <a:ext uri="{FF2B5EF4-FFF2-40B4-BE49-F238E27FC236}">
                <a16:creationId xmlns:a16="http://schemas.microsoft.com/office/drawing/2014/main" id="{71F939F7-AC3E-4797-8A98-99FE769807E7}"/>
              </a:ext>
            </a:extLst>
          </p:cNvPr>
          <p:cNvSpPr>
            <a:spLocks noGrp="1"/>
          </p:cNvSpPr>
          <p:nvPr>
            <p:ph type="sldNum" sz="quarter" idx="3"/>
          </p:nvPr>
        </p:nvSpPr>
        <p:spPr/>
        <p:txBody>
          <a:bodyPr/>
          <a:lstStyle/>
          <a:p>
            <a:fld id="{7C5DB68A-9D44-4073-920F-D08D647C06A7}" type="slidenum">
              <a:rPr lang="en-US" smtClean="0"/>
              <a:t>21</a:t>
            </a:fld>
            <a:endParaRPr lang="en-US" dirty="0"/>
          </a:p>
        </p:txBody>
      </p:sp>
      <p:pic>
        <p:nvPicPr>
          <p:cNvPr id="5" name="Picture 4">
            <a:extLst>
              <a:ext uri="{FF2B5EF4-FFF2-40B4-BE49-F238E27FC236}">
                <a16:creationId xmlns:a16="http://schemas.microsoft.com/office/drawing/2014/main" id="{A77715AC-4F30-48E8-A26C-5F94FA088D8A}"/>
              </a:ext>
            </a:extLst>
          </p:cNvPr>
          <p:cNvPicPr>
            <a:picLocks noChangeAspect="1"/>
          </p:cNvPicPr>
          <p:nvPr/>
        </p:nvPicPr>
        <p:blipFill>
          <a:blip r:embed="rId2"/>
          <a:stretch>
            <a:fillRect/>
          </a:stretch>
        </p:blipFill>
        <p:spPr>
          <a:xfrm>
            <a:off x="533401" y="685800"/>
            <a:ext cx="3581400" cy="1975757"/>
          </a:xfrm>
          <a:prstGeom prst="rect">
            <a:avLst/>
          </a:prstGeom>
        </p:spPr>
      </p:pic>
      <p:sp>
        <p:nvSpPr>
          <p:cNvPr id="6" name="Rectangle 5">
            <a:extLst>
              <a:ext uri="{FF2B5EF4-FFF2-40B4-BE49-F238E27FC236}">
                <a16:creationId xmlns:a16="http://schemas.microsoft.com/office/drawing/2014/main" id="{9F8898F4-78F0-41F1-B112-656156309DAB}"/>
              </a:ext>
            </a:extLst>
          </p:cNvPr>
          <p:cNvSpPr/>
          <p:nvPr/>
        </p:nvSpPr>
        <p:spPr bwMode="auto">
          <a:xfrm>
            <a:off x="3067050" y="1015862"/>
            <a:ext cx="990600"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D8DAC9B5-C49D-4031-9D76-31520719F0B1}"/>
              </a:ext>
            </a:extLst>
          </p:cNvPr>
          <p:cNvSpPr/>
          <p:nvPr/>
        </p:nvSpPr>
        <p:spPr bwMode="auto">
          <a:xfrm>
            <a:off x="3064873" y="1817188"/>
            <a:ext cx="990600"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EADD5684-35C9-42D2-A9C2-40A71FD45254}"/>
              </a:ext>
            </a:extLst>
          </p:cNvPr>
          <p:cNvSpPr/>
          <p:nvPr/>
        </p:nvSpPr>
        <p:spPr>
          <a:xfrm>
            <a:off x="742950" y="6396335"/>
            <a:ext cx="8382000" cy="461665"/>
          </a:xfrm>
          <a:prstGeom prst="rect">
            <a:avLst/>
          </a:prstGeom>
        </p:spPr>
        <p:txBody>
          <a:bodyPr wrap="square">
            <a:spAutoFit/>
          </a:bodyPr>
          <a:lstStyle/>
          <a:p>
            <a:pPr algn="r"/>
            <a:r>
              <a:rPr lang="en-US" sz="1200" b="0" dirty="0">
                <a:solidFill>
                  <a:schemeClr val="bg1"/>
                </a:solidFill>
                <a:latin typeface="Arial" panose="020B0604020202020204" pitchFamily="34" charset="0"/>
              </a:rPr>
              <a:t>Ceusters W. The place of Referent Tracking in Biomedical Informatics. </a:t>
            </a:r>
          </a:p>
          <a:p>
            <a:pPr algn="r"/>
            <a:r>
              <a:rPr lang="en-US" sz="1200" b="0" dirty="0">
                <a:solidFill>
                  <a:schemeClr val="bg1"/>
                </a:solidFill>
                <a:latin typeface="Arial" panose="020B0604020202020204" pitchFamily="34" charset="0"/>
              </a:rPr>
              <a:t>In Elkin, Peter (ed.) Terminology, Ontology and Their Implementations. Springer Nature. (Forthcoming, </a:t>
            </a:r>
            <a:r>
              <a:rPr lang="en-US" sz="1200" b="0" dirty="0">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6389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E9A3-9165-493A-86EC-CBDF041E0299}"/>
              </a:ext>
            </a:extLst>
          </p:cNvPr>
          <p:cNvSpPr>
            <a:spLocks noGrp="1"/>
          </p:cNvSpPr>
          <p:nvPr>
            <p:ph type="title"/>
          </p:nvPr>
        </p:nvSpPr>
        <p:spPr>
          <a:xfrm>
            <a:off x="4114800" y="1173808"/>
            <a:ext cx="5010150" cy="762000"/>
          </a:xfrm>
        </p:spPr>
        <p:txBody>
          <a:bodyPr/>
          <a:lstStyle/>
          <a:p>
            <a:r>
              <a:rPr lang="en-US" dirty="0"/>
              <a:t>Terminology associated with a problem </a:t>
            </a:r>
          </a:p>
        </p:txBody>
      </p:sp>
      <p:sp>
        <p:nvSpPr>
          <p:cNvPr id="4" name="Slide Number Placeholder 3">
            <a:extLst>
              <a:ext uri="{FF2B5EF4-FFF2-40B4-BE49-F238E27FC236}">
                <a16:creationId xmlns:a16="http://schemas.microsoft.com/office/drawing/2014/main" id="{71F939F7-AC3E-4797-8A98-99FE769807E7}"/>
              </a:ext>
            </a:extLst>
          </p:cNvPr>
          <p:cNvSpPr>
            <a:spLocks noGrp="1"/>
          </p:cNvSpPr>
          <p:nvPr>
            <p:ph type="sldNum" sz="quarter" idx="3"/>
          </p:nvPr>
        </p:nvSpPr>
        <p:spPr/>
        <p:txBody>
          <a:bodyPr/>
          <a:lstStyle/>
          <a:p>
            <a:fld id="{7C5DB68A-9D44-4073-920F-D08D647C06A7}" type="slidenum">
              <a:rPr lang="en-US" smtClean="0"/>
              <a:t>22</a:t>
            </a:fld>
            <a:endParaRPr lang="en-US" dirty="0"/>
          </a:p>
        </p:txBody>
      </p:sp>
      <p:pic>
        <p:nvPicPr>
          <p:cNvPr id="5" name="Picture 4">
            <a:extLst>
              <a:ext uri="{FF2B5EF4-FFF2-40B4-BE49-F238E27FC236}">
                <a16:creationId xmlns:a16="http://schemas.microsoft.com/office/drawing/2014/main" id="{A77715AC-4F30-48E8-A26C-5F94FA088D8A}"/>
              </a:ext>
            </a:extLst>
          </p:cNvPr>
          <p:cNvPicPr>
            <a:picLocks noChangeAspect="1"/>
          </p:cNvPicPr>
          <p:nvPr/>
        </p:nvPicPr>
        <p:blipFill>
          <a:blip r:embed="rId2"/>
          <a:stretch>
            <a:fillRect/>
          </a:stretch>
        </p:blipFill>
        <p:spPr>
          <a:xfrm>
            <a:off x="533401" y="685800"/>
            <a:ext cx="3581400" cy="1975757"/>
          </a:xfrm>
          <a:prstGeom prst="rect">
            <a:avLst/>
          </a:prstGeom>
        </p:spPr>
      </p:pic>
      <p:sp>
        <p:nvSpPr>
          <p:cNvPr id="6" name="Rectangle 5">
            <a:extLst>
              <a:ext uri="{FF2B5EF4-FFF2-40B4-BE49-F238E27FC236}">
                <a16:creationId xmlns:a16="http://schemas.microsoft.com/office/drawing/2014/main" id="{9F8898F4-78F0-41F1-B112-656156309DAB}"/>
              </a:ext>
            </a:extLst>
          </p:cNvPr>
          <p:cNvSpPr/>
          <p:nvPr/>
        </p:nvSpPr>
        <p:spPr bwMode="auto">
          <a:xfrm>
            <a:off x="1143000" y="1259533"/>
            <a:ext cx="914400" cy="2667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a:extLst>
              <a:ext uri="{FF2B5EF4-FFF2-40B4-BE49-F238E27FC236}">
                <a16:creationId xmlns:a16="http://schemas.microsoft.com/office/drawing/2014/main" id="{D8DAC9B5-C49D-4031-9D76-31520719F0B1}"/>
              </a:ext>
            </a:extLst>
          </p:cNvPr>
          <p:cNvSpPr/>
          <p:nvPr/>
        </p:nvSpPr>
        <p:spPr bwMode="auto">
          <a:xfrm>
            <a:off x="1142999" y="1259532"/>
            <a:ext cx="2971801" cy="493067"/>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EADD5684-35C9-42D2-A9C2-40A71FD45254}"/>
              </a:ext>
            </a:extLst>
          </p:cNvPr>
          <p:cNvSpPr/>
          <p:nvPr/>
        </p:nvSpPr>
        <p:spPr>
          <a:xfrm>
            <a:off x="742950" y="6396335"/>
            <a:ext cx="8382000" cy="461665"/>
          </a:xfrm>
          <a:prstGeom prst="rect">
            <a:avLst/>
          </a:prstGeom>
        </p:spPr>
        <p:txBody>
          <a:bodyPr wrap="square">
            <a:spAutoFit/>
          </a:bodyPr>
          <a:lstStyle/>
          <a:p>
            <a:pPr algn="r"/>
            <a:r>
              <a:rPr lang="en-US" sz="1200" b="0" dirty="0">
                <a:solidFill>
                  <a:schemeClr val="bg1"/>
                </a:solidFill>
                <a:latin typeface="Arial" panose="020B0604020202020204" pitchFamily="34" charset="0"/>
              </a:rPr>
              <a:t>Ceusters W. The place of Referent Tracking in Biomedical Informatics. </a:t>
            </a:r>
          </a:p>
          <a:p>
            <a:pPr algn="r"/>
            <a:r>
              <a:rPr lang="en-US" sz="1200" b="0" dirty="0">
                <a:solidFill>
                  <a:schemeClr val="bg1"/>
                </a:solidFill>
                <a:latin typeface="Arial" panose="020B0604020202020204" pitchFamily="34" charset="0"/>
              </a:rPr>
              <a:t>In Elkin, Peter (ed.) Terminology, Ontology and Their Implementations. Springer Nature. (Forthcoming, </a:t>
            </a:r>
            <a:r>
              <a:rPr lang="en-US" sz="1200" b="0" dirty="0">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
        <p:nvSpPr>
          <p:cNvPr id="10" name="Content Placeholder 9">
            <a:extLst>
              <a:ext uri="{FF2B5EF4-FFF2-40B4-BE49-F238E27FC236}">
                <a16:creationId xmlns:a16="http://schemas.microsoft.com/office/drawing/2014/main" id="{D72726F5-56CA-4CC7-9F8F-8D7A176F5723}"/>
              </a:ext>
            </a:extLst>
          </p:cNvPr>
          <p:cNvSpPr>
            <a:spLocks noGrp="1"/>
          </p:cNvSpPr>
          <p:nvPr>
            <p:ph idx="1"/>
          </p:nvPr>
        </p:nvSpPr>
        <p:spPr>
          <a:xfrm>
            <a:off x="228600" y="3124200"/>
            <a:ext cx="8686800" cy="3505200"/>
          </a:xfrm>
        </p:spPr>
        <p:txBody>
          <a:bodyPr/>
          <a:lstStyle/>
          <a:p>
            <a:pPr>
              <a:buFont typeface="Arial" panose="020B0604020202020204" pitchFamily="34" charset="0"/>
              <a:buChar char="•"/>
            </a:pPr>
            <a:r>
              <a:rPr lang="en-US" dirty="0" err="1"/>
              <a:t>TermDE</a:t>
            </a:r>
            <a:r>
              <a:rPr lang="en-US" dirty="0"/>
              <a:t>: 	identifier for a row in the EMR’s dictionary</a:t>
            </a:r>
          </a:p>
          <a:p>
            <a:pPr>
              <a:buFont typeface="Arial" panose="020B0604020202020204" pitchFamily="34" charset="0"/>
              <a:buChar char="•"/>
            </a:pPr>
            <a:r>
              <a:rPr lang="en-US" dirty="0"/>
              <a:t>Term:	term in the dictionary</a:t>
            </a:r>
          </a:p>
          <a:p>
            <a:pPr>
              <a:buFont typeface="Arial" panose="020B0604020202020204" pitchFamily="34" charset="0"/>
              <a:buChar char="•"/>
            </a:pPr>
            <a:r>
              <a:rPr lang="en-US" dirty="0"/>
              <a:t>ICD-9:	ICD-9-CM code</a:t>
            </a:r>
          </a:p>
          <a:p>
            <a:pPr>
              <a:buFont typeface="Arial" panose="020B0604020202020204" pitchFamily="34" charset="0"/>
              <a:buChar char="•"/>
            </a:pPr>
            <a:r>
              <a:rPr lang="en-US" dirty="0"/>
              <a:t>ICD-10:	ICD-10-CM code</a:t>
            </a:r>
          </a:p>
          <a:p>
            <a:pPr>
              <a:buFont typeface="Arial" panose="020B0604020202020204" pitchFamily="34" charset="0"/>
              <a:buChar char="•"/>
            </a:pPr>
            <a:r>
              <a:rPr lang="en-US" dirty="0" err="1"/>
              <a:t>Snomed</a:t>
            </a:r>
            <a:r>
              <a:rPr lang="en-US" dirty="0"/>
              <a:t>:	</a:t>
            </a:r>
            <a:r>
              <a:rPr lang="en-US" dirty="0" err="1"/>
              <a:t>Snomed</a:t>
            </a:r>
            <a:r>
              <a:rPr lang="en-US" dirty="0"/>
              <a:t> CT code</a:t>
            </a:r>
          </a:p>
          <a:p>
            <a:pPr>
              <a:buFont typeface="Arial" panose="020B0604020202020204" pitchFamily="34" charset="0"/>
              <a:buChar char="•"/>
            </a:pPr>
            <a:endParaRPr lang="en-US" dirty="0"/>
          </a:p>
          <a:p>
            <a:pPr>
              <a:buFont typeface="Arial" panose="020B0604020202020204" pitchFamily="34" charset="0"/>
              <a:buChar char="•"/>
            </a:pPr>
            <a:r>
              <a:rPr lang="en-US" sz="1800" dirty="0"/>
              <a:t>How dictionary updates relate to the user is for this EMR not documented.</a:t>
            </a:r>
          </a:p>
        </p:txBody>
      </p:sp>
      <p:sp>
        <p:nvSpPr>
          <p:cNvPr id="11" name="Rectangle 10">
            <a:extLst>
              <a:ext uri="{FF2B5EF4-FFF2-40B4-BE49-F238E27FC236}">
                <a16:creationId xmlns:a16="http://schemas.microsoft.com/office/drawing/2014/main" id="{8F87C274-C6C4-408E-9E03-F62D570BD3C4}"/>
              </a:ext>
            </a:extLst>
          </p:cNvPr>
          <p:cNvSpPr/>
          <p:nvPr/>
        </p:nvSpPr>
        <p:spPr bwMode="auto">
          <a:xfrm>
            <a:off x="1085851" y="2085976"/>
            <a:ext cx="914400" cy="2667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a:extLst>
              <a:ext uri="{FF2B5EF4-FFF2-40B4-BE49-F238E27FC236}">
                <a16:creationId xmlns:a16="http://schemas.microsoft.com/office/drawing/2014/main" id="{4C1530CB-F7AD-4214-B2BF-C3B797B29950}"/>
              </a:ext>
            </a:extLst>
          </p:cNvPr>
          <p:cNvSpPr/>
          <p:nvPr/>
        </p:nvSpPr>
        <p:spPr bwMode="auto">
          <a:xfrm>
            <a:off x="1085850" y="2085975"/>
            <a:ext cx="2971801" cy="493067"/>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674467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3825-3690-45B8-ADC6-975C1135F35C}"/>
              </a:ext>
            </a:extLst>
          </p:cNvPr>
          <p:cNvSpPr>
            <a:spLocks noGrp="1"/>
          </p:cNvSpPr>
          <p:nvPr>
            <p:ph type="title"/>
          </p:nvPr>
        </p:nvSpPr>
        <p:spPr>
          <a:xfrm>
            <a:off x="0" y="762000"/>
            <a:ext cx="9144000" cy="762000"/>
          </a:xfrm>
        </p:spPr>
        <p:txBody>
          <a:bodyPr/>
          <a:lstStyle/>
          <a:p>
            <a:r>
              <a:rPr lang="en-US" sz="3400" dirty="0"/>
              <a:t>RT-based problem list management principles</a:t>
            </a:r>
          </a:p>
        </p:txBody>
      </p:sp>
      <p:sp>
        <p:nvSpPr>
          <p:cNvPr id="3" name="Content Placeholder 2">
            <a:extLst>
              <a:ext uri="{FF2B5EF4-FFF2-40B4-BE49-F238E27FC236}">
                <a16:creationId xmlns:a16="http://schemas.microsoft.com/office/drawing/2014/main" id="{37E0BB53-83D7-4DF8-BBB3-4A0E44D0342D}"/>
              </a:ext>
            </a:extLst>
          </p:cNvPr>
          <p:cNvSpPr>
            <a:spLocks noGrp="1"/>
          </p:cNvSpPr>
          <p:nvPr>
            <p:ph idx="1"/>
          </p:nvPr>
        </p:nvSpPr>
        <p:spPr/>
        <p:txBody>
          <a:bodyPr/>
          <a:lstStyle/>
          <a:p>
            <a:pPr>
              <a:buFont typeface="Arial" panose="020B0604020202020204" pitchFamily="34" charset="0"/>
              <a:buChar char="•"/>
            </a:pPr>
            <a:r>
              <a:rPr lang="en-US" dirty="0"/>
              <a:t>Assumptions:</a:t>
            </a:r>
          </a:p>
          <a:p>
            <a:pPr lvl="1">
              <a:buFont typeface="Arial" panose="020B0604020202020204" pitchFamily="34" charset="0"/>
              <a:buChar char="•"/>
            </a:pPr>
            <a:r>
              <a:rPr lang="en-US" dirty="0"/>
              <a:t>User- and system actions on EMR data are co-managed by means of a Referent Tracking System (RTS).</a:t>
            </a:r>
          </a:p>
          <a:p>
            <a:pPr lvl="1">
              <a:buFont typeface="Arial" panose="020B0604020202020204" pitchFamily="34" charset="0"/>
              <a:buChar char="•"/>
            </a:pPr>
            <a:r>
              <a:rPr lang="en-US" dirty="0"/>
              <a:t>Actors on the problem list are assigned RUIs prior to be able to manipulate the problem list.</a:t>
            </a:r>
          </a:p>
          <a:p>
            <a:pPr lvl="1">
              <a:buFont typeface="Arial" panose="020B0604020202020204" pitchFamily="34" charset="0"/>
              <a:buChar char="•"/>
            </a:pPr>
            <a:r>
              <a:rPr lang="en-US" dirty="0"/>
              <a:t>Actor entries are assumed to be faithful unless the RTS’ logic identifies inconsistencies.</a:t>
            </a:r>
          </a:p>
          <a:p>
            <a:pPr lvl="1">
              <a:buFont typeface="Arial" panose="020B0604020202020204" pitchFamily="34" charset="0"/>
              <a:buChar char="•"/>
            </a:pPr>
            <a:r>
              <a:rPr lang="en-US" dirty="0"/>
              <a:t>The RTS uses realism-based principles for tracking the problem list and the entities the problem ascriptions are or might be about.</a:t>
            </a:r>
          </a:p>
          <a:p>
            <a:pPr lvl="1">
              <a:buFont typeface="Arial" panose="020B0604020202020204" pitchFamily="34" charset="0"/>
              <a:buChar char="•"/>
            </a:pPr>
            <a:r>
              <a:rPr lang="en-US" dirty="0"/>
              <a:t>The RTS’ ontologies are sufficiently populated to apply the principles on the basis of pre-implemented logic.</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E84F414-35CC-4124-BD82-EB9F4A880C4B}"/>
              </a:ext>
            </a:extLst>
          </p:cNvPr>
          <p:cNvSpPr>
            <a:spLocks noGrp="1"/>
          </p:cNvSpPr>
          <p:nvPr>
            <p:ph type="sldNum" sz="quarter" idx="3"/>
          </p:nvPr>
        </p:nvSpPr>
        <p:spPr/>
        <p:txBody>
          <a:bodyPr/>
          <a:lstStyle/>
          <a:p>
            <a:fld id="{7C5DB68A-9D44-4073-920F-D08D647C06A7}" type="slidenum">
              <a:rPr lang="en-US" smtClean="0"/>
              <a:t>23</a:t>
            </a:fld>
            <a:endParaRPr lang="en-US" dirty="0"/>
          </a:p>
        </p:txBody>
      </p:sp>
    </p:spTree>
    <p:extLst>
      <p:ext uri="{BB962C8B-B14F-4D97-AF65-F5344CB8AC3E}">
        <p14:creationId xmlns:p14="http://schemas.microsoft.com/office/powerpoint/2010/main" val="223779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89C1-A1F2-42DF-BEDF-B25AE4FAC8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5220F9-BAAD-4C79-A757-CD9A7A18163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4C3EF72-3AED-47FE-AF0A-80EC1B2AC7D1}"/>
              </a:ext>
            </a:extLst>
          </p:cNvPr>
          <p:cNvSpPr>
            <a:spLocks noGrp="1"/>
          </p:cNvSpPr>
          <p:nvPr>
            <p:ph type="sldNum" sz="quarter" idx="3"/>
          </p:nvPr>
        </p:nvSpPr>
        <p:spPr/>
        <p:txBody>
          <a:bodyPr/>
          <a:lstStyle/>
          <a:p>
            <a:fld id="{7C5DB68A-9D44-4073-920F-D08D647C06A7}" type="slidenum">
              <a:rPr lang="en-US" smtClean="0"/>
              <a:t>24</a:t>
            </a:fld>
            <a:endParaRPr lang="en-US" dirty="0"/>
          </a:p>
        </p:txBody>
      </p:sp>
      <p:pic>
        <p:nvPicPr>
          <p:cNvPr id="5" name="Picture 4">
            <a:extLst>
              <a:ext uri="{FF2B5EF4-FFF2-40B4-BE49-F238E27FC236}">
                <a16:creationId xmlns:a16="http://schemas.microsoft.com/office/drawing/2014/main" id="{B1661E08-9695-4570-875E-8AF6CD9CB23E}"/>
              </a:ext>
            </a:extLst>
          </p:cNvPr>
          <p:cNvPicPr>
            <a:picLocks noChangeAspect="1"/>
          </p:cNvPicPr>
          <p:nvPr/>
        </p:nvPicPr>
        <p:blipFill>
          <a:blip r:embed="rId2"/>
          <a:stretch>
            <a:fillRect/>
          </a:stretch>
        </p:blipFill>
        <p:spPr>
          <a:xfrm>
            <a:off x="0" y="609600"/>
            <a:ext cx="9144000" cy="6248400"/>
          </a:xfrm>
          <a:prstGeom prst="rect">
            <a:avLst/>
          </a:prstGeom>
        </p:spPr>
      </p:pic>
    </p:spTree>
    <p:extLst>
      <p:ext uri="{BB962C8B-B14F-4D97-AF65-F5344CB8AC3E}">
        <p14:creationId xmlns:p14="http://schemas.microsoft.com/office/powerpoint/2010/main" val="1835456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A6D2E-AE1C-418A-B5D7-00F891DC4F55}"/>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DE6FEC2B-682A-4FC4-A776-E73A10A81F1D}"/>
              </a:ext>
            </a:extLst>
          </p:cNvPr>
          <p:cNvSpPr>
            <a:spLocks noGrp="1"/>
          </p:cNvSpPr>
          <p:nvPr>
            <p:ph type="sldNum" sz="quarter" idx="3"/>
          </p:nvPr>
        </p:nvSpPr>
        <p:spPr/>
        <p:txBody>
          <a:bodyPr/>
          <a:lstStyle/>
          <a:p>
            <a:fld id="{7C5DB68A-9D44-4073-920F-D08D647C06A7}" type="slidenum">
              <a:rPr lang="en-US" smtClean="0"/>
              <a:t>25</a:t>
            </a:fld>
            <a:endParaRPr lang="en-US" dirty="0"/>
          </a:p>
        </p:txBody>
      </p:sp>
      <p:pic>
        <p:nvPicPr>
          <p:cNvPr id="5" name="Picture 4">
            <a:extLst>
              <a:ext uri="{FF2B5EF4-FFF2-40B4-BE49-F238E27FC236}">
                <a16:creationId xmlns:a16="http://schemas.microsoft.com/office/drawing/2014/main" id="{DDD35F15-E7FE-424F-B9D4-FCF257C5389E}"/>
              </a:ext>
            </a:extLst>
          </p:cNvPr>
          <p:cNvPicPr>
            <a:picLocks noChangeAspect="1"/>
          </p:cNvPicPr>
          <p:nvPr/>
        </p:nvPicPr>
        <p:blipFill>
          <a:blip r:embed="rId2"/>
          <a:stretch>
            <a:fillRect/>
          </a:stretch>
        </p:blipFill>
        <p:spPr>
          <a:xfrm>
            <a:off x="0" y="581526"/>
            <a:ext cx="9144000" cy="561474"/>
          </a:xfrm>
          <a:prstGeom prst="rect">
            <a:avLst/>
          </a:prstGeom>
        </p:spPr>
      </p:pic>
      <p:pic>
        <p:nvPicPr>
          <p:cNvPr id="6" name="Picture 5">
            <a:extLst>
              <a:ext uri="{FF2B5EF4-FFF2-40B4-BE49-F238E27FC236}">
                <a16:creationId xmlns:a16="http://schemas.microsoft.com/office/drawing/2014/main" id="{EC9A6B0D-47C5-4C2F-9F6B-8AE167D02BF1}"/>
              </a:ext>
            </a:extLst>
          </p:cNvPr>
          <p:cNvPicPr>
            <a:picLocks noChangeAspect="1"/>
          </p:cNvPicPr>
          <p:nvPr/>
        </p:nvPicPr>
        <p:blipFill>
          <a:blip r:embed="rId3"/>
          <a:stretch>
            <a:fillRect/>
          </a:stretch>
        </p:blipFill>
        <p:spPr>
          <a:xfrm>
            <a:off x="0" y="1096347"/>
            <a:ext cx="9144000" cy="4665306"/>
          </a:xfrm>
          <a:prstGeom prst="rect">
            <a:avLst/>
          </a:prstGeom>
        </p:spPr>
      </p:pic>
      <p:sp>
        <p:nvSpPr>
          <p:cNvPr id="7" name="Rectangle 6">
            <a:extLst>
              <a:ext uri="{FF2B5EF4-FFF2-40B4-BE49-F238E27FC236}">
                <a16:creationId xmlns:a16="http://schemas.microsoft.com/office/drawing/2014/main" id="{161289E2-EA1B-4F72-824E-D3BBC9F04422}"/>
              </a:ext>
            </a:extLst>
          </p:cNvPr>
          <p:cNvSpPr/>
          <p:nvPr/>
        </p:nvSpPr>
        <p:spPr>
          <a:xfrm>
            <a:off x="742950" y="6396335"/>
            <a:ext cx="8382000" cy="461665"/>
          </a:xfrm>
          <a:prstGeom prst="rect">
            <a:avLst/>
          </a:prstGeom>
        </p:spPr>
        <p:txBody>
          <a:bodyPr wrap="square">
            <a:spAutoFit/>
          </a:bodyPr>
          <a:lstStyle/>
          <a:p>
            <a:pPr algn="r"/>
            <a:r>
              <a:rPr lang="en-US" sz="1200" b="0" dirty="0">
                <a:solidFill>
                  <a:schemeClr val="bg1"/>
                </a:solidFill>
                <a:latin typeface="Arial" panose="020B0604020202020204" pitchFamily="34" charset="0"/>
              </a:rPr>
              <a:t>Ceusters W. The place of Referent Tracking in Biomedical Informatics. </a:t>
            </a:r>
          </a:p>
          <a:p>
            <a:pPr algn="r"/>
            <a:r>
              <a:rPr lang="en-US" sz="1200" b="0" dirty="0">
                <a:solidFill>
                  <a:schemeClr val="bg1"/>
                </a:solidFill>
                <a:latin typeface="Arial" panose="020B0604020202020204" pitchFamily="34" charset="0"/>
              </a:rPr>
              <a:t>In Elkin, Peter (ed.) Terminology, Ontology and Their Implementations. Springer Nature. (Forthcoming, </a:t>
            </a:r>
            <a:r>
              <a:rPr lang="en-US" sz="1200" b="0" dirty="0">
                <a:solidFill>
                  <a:schemeClr val="bg1"/>
                </a:solidFill>
                <a:latin typeface="Arial" panose="020B0604020202020204" pitchFamily="34" charset="0"/>
                <a:hlinkClick r:id="rId4">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697073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46F16-B5F6-420B-859D-CEEE2A426CA7}"/>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D1160647-1CB7-43C5-8CD9-29921C48073F}"/>
              </a:ext>
            </a:extLst>
          </p:cNvPr>
          <p:cNvSpPr>
            <a:spLocks noGrp="1"/>
          </p:cNvSpPr>
          <p:nvPr>
            <p:ph idx="1"/>
          </p:nvPr>
        </p:nvSpPr>
        <p:spPr/>
        <p:txBody>
          <a:bodyPr/>
          <a:lstStyle/>
          <a:p>
            <a:pPr>
              <a:buFont typeface="Arial" panose="020B0604020202020204" pitchFamily="34" charset="0"/>
              <a:buChar char="•"/>
            </a:pPr>
            <a:r>
              <a:rPr lang="en-US" dirty="0"/>
              <a:t>Discuss the following slide, using previous slides as guides, with respect to:</a:t>
            </a:r>
          </a:p>
          <a:p>
            <a:pPr lvl="1">
              <a:buFont typeface="Arial" panose="020B0604020202020204" pitchFamily="34" charset="0"/>
              <a:buChar char="•"/>
            </a:pPr>
            <a:r>
              <a:rPr lang="en-US" dirty="0"/>
              <a:t>What happened?</a:t>
            </a:r>
          </a:p>
          <a:p>
            <a:pPr lvl="1">
              <a:buFont typeface="Arial" panose="020B0604020202020204" pitchFamily="34" charset="0"/>
              <a:buChar char="•"/>
            </a:pPr>
            <a:r>
              <a:rPr lang="en-US" dirty="0"/>
              <a:t>What should have happened?</a:t>
            </a:r>
          </a:p>
          <a:p>
            <a:pPr lvl="1">
              <a:buFont typeface="Arial" panose="020B0604020202020204" pitchFamily="34" charset="0"/>
              <a:buChar char="•"/>
            </a:pPr>
            <a:r>
              <a:rPr lang="en-US" dirty="0"/>
              <a:t>How could an appropriately implemented RTS with adequate ontologies and business logic have interacted?</a:t>
            </a:r>
          </a:p>
          <a:p>
            <a:pPr>
              <a:buFont typeface="Arial" panose="020B0604020202020204" pitchFamily="34" charset="0"/>
              <a:buChar char="•"/>
            </a:pPr>
            <a:r>
              <a:rPr lang="en-US" dirty="0"/>
              <a:t>Use this as inspiration for A3, due April 4.</a:t>
            </a:r>
          </a:p>
          <a:p>
            <a:pPr lvl="1">
              <a:buFont typeface="Arial" panose="020B0604020202020204" pitchFamily="34" charset="0"/>
              <a:buChar char="•"/>
            </a:pPr>
            <a:r>
              <a:rPr lang="en-US" sz="1800" dirty="0"/>
              <a:t>describe relative analogue scenarios under which the portion of reality described by the variables you selected for assignment A1 (or any modification thereof after reassessment thereof) may change over time, and how that might impact the database when maintained by authors or compiled from sources with distinct perspectives on the domain. They must indicate the business-rules identified in A2 that are impacted under the scenarios and describe any necessary modifications that are required. </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11AA618-9B0C-4AF6-BEA4-B87F1C196852}"/>
              </a:ext>
            </a:extLst>
          </p:cNvPr>
          <p:cNvSpPr>
            <a:spLocks noGrp="1"/>
          </p:cNvSpPr>
          <p:nvPr>
            <p:ph type="sldNum" sz="quarter" idx="3"/>
          </p:nvPr>
        </p:nvSpPr>
        <p:spPr/>
        <p:txBody>
          <a:bodyPr/>
          <a:lstStyle/>
          <a:p>
            <a:fld id="{7C5DB68A-9D44-4073-920F-D08D647C06A7}" type="slidenum">
              <a:rPr lang="en-US" smtClean="0"/>
              <a:t>26</a:t>
            </a:fld>
            <a:endParaRPr lang="en-US" dirty="0"/>
          </a:p>
        </p:txBody>
      </p:sp>
    </p:spTree>
    <p:extLst>
      <p:ext uri="{BB962C8B-B14F-4D97-AF65-F5344CB8AC3E}">
        <p14:creationId xmlns:p14="http://schemas.microsoft.com/office/powerpoint/2010/main" val="1051021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4B14-2973-49EB-8484-3124708A24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309477-EF36-49C5-9065-04FF30D5CA0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9D956D3-3F19-4BFC-90C3-4C84A82A6E5C}"/>
              </a:ext>
            </a:extLst>
          </p:cNvPr>
          <p:cNvSpPr>
            <a:spLocks noGrp="1"/>
          </p:cNvSpPr>
          <p:nvPr>
            <p:ph type="sldNum" sz="quarter" idx="3"/>
          </p:nvPr>
        </p:nvSpPr>
        <p:spPr/>
        <p:txBody>
          <a:bodyPr/>
          <a:lstStyle/>
          <a:p>
            <a:fld id="{7C5DB68A-9D44-4073-920F-D08D647C06A7}" type="slidenum">
              <a:rPr lang="en-US" smtClean="0"/>
              <a:t>27</a:t>
            </a:fld>
            <a:endParaRPr lang="en-US" dirty="0"/>
          </a:p>
        </p:txBody>
      </p:sp>
      <p:pic>
        <p:nvPicPr>
          <p:cNvPr id="5" name="Picture 4">
            <a:extLst>
              <a:ext uri="{FF2B5EF4-FFF2-40B4-BE49-F238E27FC236}">
                <a16:creationId xmlns:a16="http://schemas.microsoft.com/office/drawing/2014/main" id="{913315B4-5EDB-4127-BD0D-1F20925FDF5D}"/>
              </a:ext>
            </a:extLst>
          </p:cNvPr>
          <p:cNvPicPr>
            <a:picLocks noChangeAspect="1"/>
          </p:cNvPicPr>
          <p:nvPr/>
        </p:nvPicPr>
        <p:blipFill>
          <a:blip r:embed="rId2"/>
          <a:stretch>
            <a:fillRect/>
          </a:stretch>
        </p:blipFill>
        <p:spPr>
          <a:xfrm>
            <a:off x="0" y="0"/>
            <a:ext cx="9144000" cy="6902648"/>
          </a:xfrm>
          <a:prstGeom prst="rect">
            <a:avLst/>
          </a:prstGeom>
        </p:spPr>
      </p:pic>
    </p:spTree>
    <p:extLst>
      <p:ext uri="{BB962C8B-B14F-4D97-AF65-F5344CB8AC3E}">
        <p14:creationId xmlns:p14="http://schemas.microsoft.com/office/powerpoint/2010/main" val="1413747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0C1B-17AC-4EFE-9C20-0751BC5C60E1}"/>
              </a:ext>
            </a:extLst>
          </p:cNvPr>
          <p:cNvSpPr>
            <a:spLocks noGrp="1"/>
          </p:cNvSpPr>
          <p:nvPr>
            <p:ph type="title"/>
          </p:nvPr>
        </p:nvSpPr>
        <p:spPr/>
        <p:txBody>
          <a:bodyPr/>
          <a:lstStyle/>
          <a:p>
            <a:r>
              <a:rPr lang="en-US" dirty="0"/>
              <a:t>Referent Tracking Tuple Types</a:t>
            </a:r>
          </a:p>
        </p:txBody>
      </p:sp>
      <p:graphicFrame>
        <p:nvGraphicFramePr>
          <p:cNvPr id="5" name="Content Placeholder 4">
            <a:extLst>
              <a:ext uri="{FF2B5EF4-FFF2-40B4-BE49-F238E27FC236}">
                <a16:creationId xmlns:a16="http://schemas.microsoft.com/office/drawing/2014/main" id="{957A9F99-1BA1-47F5-A11D-E4D8D322C91B}"/>
              </a:ext>
            </a:extLst>
          </p:cNvPr>
          <p:cNvGraphicFramePr>
            <a:graphicFrameLocks noGrp="1"/>
          </p:cNvGraphicFramePr>
          <p:nvPr>
            <p:ph idx="1"/>
            <p:extLst>
              <p:ext uri="{D42A27DB-BD31-4B8C-83A1-F6EECF244321}">
                <p14:modId xmlns:p14="http://schemas.microsoft.com/office/powerpoint/2010/main" val="2946100961"/>
              </p:ext>
            </p:extLst>
          </p:nvPr>
        </p:nvGraphicFramePr>
        <p:xfrm>
          <a:off x="457200" y="1618865"/>
          <a:ext cx="8229600" cy="4172335"/>
        </p:xfrm>
        <a:graphic>
          <a:graphicData uri="http://schemas.openxmlformats.org/drawingml/2006/table">
            <a:tbl>
              <a:tblPr firstRow="1" firstCol="1" lastRow="1" lastCol="1" bandRow="1" bandCol="1">
                <a:tableStyleId>{5C22544A-7EE6-4342-B048-85BDC9FD1C3A}</a:tableStyleId>
              </a:tblPr>
              <a:tblGrid>
                <a:gridCol w="1752600">
                  <a:extLst>
                    <a:ext uri="{9D8B030D-6E8A-4147-A177-3AD203B41FA5}">
                      <a16:colId xmlns:a16="http://schemas.microsoft.com/office/drawing/2014/main" val="3463378513"/>
                    </a:ext>
                  </a:extLst>
                </a:gridCol>
                <a:gridCol w="6477000">
                  <a:extLst>
                    <a:ext uri="{9D8B030D-6E8A-4147-A177-3AD203B41FA5}">
                      <a16:colId xmlns:a16="http://schemas.microsoft.com/office/drawing/2014/main" val="2914661553"/>
                    </a:ext>
                  </a:extLst>
                </a:gridCol>
              </a:tblGrid>
              <a:tr h="137160">
                <a:tc>
                  <a:txBody>
                    <a:bodyPr/>
                    <a:lstStyle/>
                    <a:p>
                      <a:pPr>
                        <a:lnSpc>
                          <a:spcPct val="107000"/>
                        </a:lnSpc>
                        <a:spcBef>
                          <a:spcPts val="300"/>
                        </a:spcBef>
                        <a:spcAft>
                          <a:spcPts val="3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Tuple-type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Abstract syntax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21071147"/>
                  </a:ext>
                </a:extLst>
              </a:tr>
              <a:tr h="137160">
                <a:tc>
                  <a:txBody>
                    <a:bodyPr/>
                    <a:lstStyle/>
                    <a:p>
                      <a:pPr>
                        <a:lnSpc>
                          <a:spcPct val="107000"/>
                        </a:lnSpc>
                        <a:spcBef>
                          <a:spcPts val="300"/>
                        </a:spcBef>
                        <a:spcAft>
                          <a:spcPts val="300"/>
                        </a:spcAft>
                      </a:pPr>
                      <a:r>
                        <a:rPr lang="en-US" sz="2400" b="0" dirty="0">
                          <a:solidFill>
                            <a:schemeClr val="bg1"/>
                          </a:solidFill>
                          <a:effectLst/>
                        </a:rPr>
                        <a:t>A</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dirty="0">
                          <a:solidFill>
                            <a:schemeClr val="bg1"/>
                          </a:solidFill>
                          <a:effectLst/>
                        </a:rPr>
                        <a:t>A#&lt; </a:t>
                      </a:r>
                      <a:r>
                        <a:rPr lang="en-US" sz="2400" b="0" dirty="0" err="1">
                          <a:solidFill>
                            <a:schemeClr val="bg1"/>
                          </a:solidFill>
                          <a:effectLst/>
                        </a:rPr>
                        <a:t>RUI</a:t>
                      </a:r>
                      <a:r>
                        <a:rPr lang="en-US" sz="2400" b="0" baseline="-25000" dirty="0" err="1">
                          <a:solidFill>
                            <a:schemeClr val="bg1"/>
                          </a:solidFill>
                          <a:effectLst/>
                        </a:rPr>
                        <a:t>a</a:t>
                      </a:r>
                      <a:r>
                        <a:rPr lang="en-US" sz="2400" b="0" dirty="0">
                          <a:solidFill>
                            <a:schemeClr val="bg1"/>
                          </a:solidFill>
                          <a:effectLst/>
                        </a:rPr>
                        <a:t>, </a:t>
                      </a:r>
                      <a:r>
                        <a:rPr lang="en-US" sz="2400" b="0" dirty="0" err="1">
                          <a:solidFill>
                            <a:schemeClr val="bg1"/>
                          </a:solidFill>
                          <a:effectLst/>
                        </a:rPr>
                        <a:t>RUI</a:t>
                      </a:r>
                      <a:r>
                        <a:rPr lang="en-US" sz="2400" b="0" baseline="-25000" dirty="0" err="1">
                          <a:solidFill>
                            <a:schemeClr val="bg1"/>
                          </a:solidFill>
                          <a:effectLst/>
                        </a:rPr>
                        <a:t>p</a:t>
                      </a:r>
                      <a:r>
                        <a:rPr lang="en-US" sz="2400" b="0" dirty="0">
                          <a:solidFill>
                            <a:schemeClr val="bg1"/>
                          </a:solidFill>
                          <a:effectLst/>
                        </a:rPr>
                        <a:t>, ‘A’/‘R’,‘+SU’/‘-SU’, t&gt;</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26788021"/>
                  </a:ext>
                </a:extLst>
              </a:tr>
              <a:tr h="130810">
                <a:tc>
                  <a:txBody>
                    <a:bodyPr/>
                    <a:lstStyle/>
                    <a:p>
                      <a:pPr>
                        <a:lnSpc>
                          <a:spcPct val="107000"/>
                        </a:lnSpc>
                        <a:spcBef>
                          <a:spcPts val="300"/>
                        </a:spcBef>
                        <a:spcAft>
                          <a:spcPts val="300"/>
                        </a:spcAft>
                      </a:pPr>
                      <a:r>
                        <a:rPr lang="en-US" sz="2400" b="0" dirty="0">
                          <a:solidFill>
                            <a:schemeClr val="bg1"/>
                          </a:solidFill>
                          <a:effectLst/>
                        </a:rPr>
                        <a:t>D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D#&lt; RUI</a:t>
                      </a:r>
                      <a:r>
                        <a:rPr lang="en-US" sz="2400" b="0" baseline="-25000">
                          <a:solidFill>
                            <a:schemeClr val="bg1"/>
                          </a:solidFill>
                          <a:effectLst/>
                        </a:rPr>
                        <a:t>d</a:t>
                      </a:r>
                      <a:r>
                        <a:rPr lang="en-US" sz="2400" b="0">
                          <a:solidFill>
                            <a:schemeClr val="bg1"/>
                          </a:solidFill>
                          <a:effectLst/>
                        </a:rPr>
                        <a:t>, RUI</a:t>
                      </a:r>
                      <a:r>
                        <a:rPr lang="en-US" sz="2400" b="0" baseline="-25000">
                          <a:solidFill>
                            <a:schemeClr val="bg1"/>
                          </a:solidFill>
                          <a:effectLst/>
                        </a:rPr>
                        <a:t>T</a:t>
                      </a:r>
                      <a:r>
                        <a:rPr lang="en-US" sz="2400" b="0">
                          <a:solidFill>
                            <a:schemeClr val="bg1"/>
                          </a:solidFill>
                          <a:effectLst/>
                        </a:rPr>
                        <a:t>, t, ‘I’/E, R, S &gt;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70504121"/>
                  </a:ext>
                </a:extLst>
              </a:tr>
              <a:tr h="130810">
                <a:tc>
                  <a:txBody>
                    <a:bodyPr/>
                    <a:lstStyle/>
                    <a:p>
                      <a:pPr>
                        <a:lnSpc>
                          <a:spcPct val="107000"/>
                        </a:lnSpc>
                        <a:spcBef>
                          <a:spcPts val="300"/>
                        </a:spcBef>
                        <a:spcAft>
                          <a:spcPts val="300"/>
                        </a:spcAft>
                      </a:pPr>
                      <a:r>
                        <a:rPr lang="en-US" sz="2400" b="0" dirty="0">
                          <a:solidFill>
                            <a:schemeClr val="bg1"/>
                          </a:solidFill>
                          <a:effectLst/>
                        </a:rPr>
                        <a:t>F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F#&lt; RUI</a:t>
                      </a:r>
                      <a:r>
                        <a:rPr lang="en-US" sz="2400" b="0" baseline="-25000">
                          <a:solidFill>
                            <a:schemeClr val="bg1"/>
                          </a:solidFill>
                          <a:effectLst/>
                        </a:rPr>
                        <a:t>d</a:t>
                      </a:r>
                      <a:r>
                        <a:rPr lang="en-US" sz="2400" b="0">
                          <a:solidFill>
                            <a:schemeClr val="bg1"/>
                          </a:solidFill>
                          <a:effectLst/>
                        </a:rPr>
                        <a:t>, t</a:t>
                      </a:r>
                      <a:r>
                        <a:rPr lang="en-US" sz="2400" b="0" baseline="-25000">
                          <a:solidFill>
                            <a:schemeClr val="bg1"/>
                          </a:solidFill>
                          <a:effectLst/>
                        </a:rPr>
                        <a:t>a</a:t>
                      </a:r>
                      <a:r>
                        <a:rPr lang="en-US" sz="2400" b="0">
                          <a:solidFill>
                            <a:schemeClr val="bg1"/>
                          </a:solidFill>
                          <a:effectLst/>
                        </a:rPr>
                        <a:t>, RUI</a:t>
                      </a:r>
                      <a:r>
                        <a:rPr lang="en-US" sz="2400" b="0" baseline="-25000">
                          <a:solidFill>
                            <a:schemeClr val="bg1"/>
                          </a:solidFill>
                          <a:effectLst/>
                        </a:rPr>
                        <a:t>a</a:t>
                      </a:r>
                      <a:r>
                        <a:rPr lang="en-US" sz="2400" b="0">
                          <a:solidFill>
                            <a:schemeClr val="bg1"/>
                          </a:solidFill>
                          <a:effectLst/>
                        </a:rPr>
                        <a:t>, RUI</a:t>
                      </a:r>
                      <a:r>
                        <a:rPr lang="en-US" sz="2400" b="0" baseline="-25000">
                          <a:solidFill>
                            <a:schemeClr val="bg1"/>
                          </a:solidFill>
                          <a:effectLst/>
                        </a:rPr>
                        <a:t>T</a:t>
                      </a:r>
                      <a:r>
                        <a:rPr lang="en-US" sz="2400" b="0">
                          <a:solidFill>
                            <a:schemeClr val="bg1"/>
                          </a:solidFill>
                          <a:effectLst/>
                        </a:rPr>
                        <a:t>, C &gt;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17036412"/>
                  </a:ext>
                </a:extLst>
              </a:tr>
              <a:tr h="137160">
                <a:tc>
                  <a:txBody>
                    <a:bodyPr/>
                    <a:lstStyle/>
                    <a:p>
                      <a:pPr>
                        <a:lnSpc>
                          <a:spcPct val="107000"/>
                        </a:lnSpc>
                        <a:spcBef>
                          <a:spcPts val="300"/>
                        </a:spcBef>
                        <a:spcAft>
                          <a:spcPts val="300"/>
                        </a:spcAft>
                      </a:pPr>
                      <a:r>
                        <a:rPr lang="en-US" sz="2400" b="0" dirty="0" err="1">
                          <a:solidFill>
                            <a:schemeClr val="bg1"/>
                          </a:solidFill>
                          <a:effectLst/>
                        </a:rPr>
                        <a:t>NtoI</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NtoI#&lt; ‘+’/‘-’, nt</a:t>
                      </a:r>
                      <a:r>
                        <a:rPr lang="en-US" sz="2400" b="0" baseline="-25000">
                          <a:solidFill>
                            <a:schemeClr val="bg1"/>
                          </a:solidFill>
                          <a:effectLst/>
                        </a:rPr>
                        <a:t>j</a:t>
                      </a:r>
                      <a:r>
                        <a:rPr lang="en-US" sz="2400" b="0">
                          <a:solidFill>
                            <a:schemeClr val="bg1"/>
                          </a:solidFill>
                          <a:effectLst/>
                        </a:rPr>
                        <a:t>, n</a:t>
                      </a:r>
                      <a:r>
                        <a:rPr lang="en-US" sz="2400" b="0" baseline="-25000">
                          <a:solidFill>
                            <a:schemeClr val="bg1"/>
                          </a:solidFill>
                          <a:effectLst/>
                        </a:rPr>
                        <a:t>i</a:t>
                      </a:r>
                      <a:r>
                        <a:rPr lang="en-US" sz="2400" b="0">
                          <a:solidFill>
                            <a:schemeClr val="bg1"/>
                          </a:solidFill>
                          <a:effectLst/>
                        </a:rPr>
                        <a:t>, RUI</a:t>
                      </a:r>
                      <a:r>
                        <a:rPr lang="en-US" sz="2400" b="0" baseline="-25000">
                          <a:solidFill>
                            <a:schemeClr val="bg1"/>
                          </a:solidFill>
                          <a:effectLst/>
                        </a:rPr>
                        <a:t>p</a:t>
                      </a:r>
                      <a:r>
                        <a:rPr lang="en-US" sz="2400" b="0">
                          <a:solidFill>
                            <a:schemeClr val="bg1"/>
                          </a:solidFill>
                          <a:effectLst/>
                        </a:rPr>
                        <a:t>, rT, t</a:t>
                      </a:r>
                      <a:r>
                        <a:rPr lang="en-US" sz="2400" b="0" baseline="-25000">
                          <a:solidFill>
                            <a:schemeClr val="bg1"/>
                          </a:solidFill>
                          <a:effectLst/>
                        </a:rPr>
                        <a:t>r</a:t>
                      </a:r>
                      <a:r>
                        <a:rPr lang="en-US" sz="2400" b="0">
                          <a:solidFill>
                            <a:schemeClr val="bg1"/>
                          </a:solidFill>
                          <a:effectLst/>
                        </a:rPr>
                        <a:t>, RUI</a:t>
                      </a:r>
                      <a:r>
                        <a:rPr lang="en-US" sz="2400" b="0" baseline="-25000">
                          <a:solidFill>
                            <a:schemeClr val="bg1"/>
                          </a:solidFill>
                          <a:effectLst/>
                        </a:rPr>
                        <a:t>c</a:t>
                      </a:r>
                      <a:r>
                        <a:rPr lang="en-US" sz="2400" b="0">
                          <a:solidFill>
                            <a:schemeClr val="bg1"/>
                          </a:solidFill>
                          <a:effectLst/>
                        </a:rPr>
                        <a:t>&gt;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9654297"/>
                  </a:ext>
                </a:extLst>
              </a:tr>
              <a:tr h="137160">
                <a:tc>
                  <a:txBody>
                    <a:bodyPr/>
                    <a:lstStyle/>
                    <a:p>
                      <a:pPr>
                        <a:lnSpc>
                          <a:spcPct val="107000"/>
                        </a:lnSpc>
                        <a:spcBef>
                          <a:spcPts val="300"/>
                        </a:spcBef>
                        <a:spcAft>
                          <a:spcPts val="300"/>
                        </a:spcAft>
                      </a:pPr>
                      <a:r>
                        <a:rPr lang="en-US" sz="2400" b="0" dirty="0" err="1">
                          <a:solidFill>
                            <a:schemeClr val="bg1"/>
                          </a:solidFill>
                          <a:effectLst/>
                        </a:rPr>
                        <a:t>NtoN</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NtoN#&lt; ‘+’/‘-’, r, P, rT/‘-’, t</a:t>
                      </a:r>
                      <a:r>
                        <a:rPr lang="en-US" sz="2400" b="0" baseline="-25000">
                          <a:solidFill>
                            <a:schemeClr val="bg1"/>
                          </a:solidFill>
                          <a:effectLst/>
                        </a:rPr>
                        <a:t>r</a:t>
                      </a:r>
                      <a:r>
                        <a:rPr lang="en-US" sz="2400" b="0">
                          <a:solidFill>
                            <a:schemeClr val="bg1"/>
                          </a:solidFill>
                          <a:effectLst/>
                        </a:rPr>
                        <a:t>/‘-’&gt;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9099830"/>
                  </a:ext>
                </a:extLst>
              </a:tr>
              <a:tr h="137160">
                <a:tc>
                  <a:txBody>
                    <a:bodyPr/>
                    <a:lstStyle/>
                    <a:p>
                      <a:pPr>
                        <a:lnSpc>
                          <a:spcPct val="107000"/>
                        </a:lnSpc>
                        <a:spcBef>
                          <a:spcPts val="300"/>
                        </a:spcBef>
                        <a:spcAft>
                          <a:spcPts val="300"/>
                        </a:spcAft>
                      </a:pPr>
                      <a:r>
                        <a:rPr lang="en-US" sz="2400" b="0" dirty="0" err="1">
                          <a:solidFill>
                            <a:schemeClr val="bg1"/>
                          </a:solidFill>
                          <a:effectLst/>
                        </a:rPr>
                        <a:t>NtoR</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NtoR#&lt; ‘+’/‘-’, inst, RUI</a:t>
                      </a:r>
                      <a:r>
                        <a:rPr lang="en-US" sz="2400" b="0" baseline="-25000">
                          <a:solidFill>
                            <a:schemeClr val="bg1"/>
                          </a:solidFill>
                          <a:effectLst/>
                        </a:rPr>
                        <a:t>n</a:t>
                      </a:r>
                      <a:r>
                        <a:rPr lang="en-US" sz="2400" b="0">
                          <a:solidFill>
                            <a:schemeClr val="bg1"/>
                          </a:solidFill>
                          <a:effectLst/>
                        </a:rPr>
                        <a:t>, RUI</a:t>
                      </a:r>
                      <a:r>
                        <a:rPr lang="en-US" sz="2400" b="0" baseline="-25000">
                          <a:solidFill>
                            <a:schemeClr val="bg1"/>
                          </a:solidFill>
                          <a:effectLst/>
                        </a:rPr>
                        <a:t>r</a:t>
                      </a:r>
                      <a:r>
                        <a:rPr lang="en-US" sz="2400" b="0">
                          <a:solidFill>
                            <a:schemeClr val="bg1"/>
                          </a:solidFill>
                          <a:effectLst/>
                        </a:rPr>
                        <a:t>, rT/‘-’, t</a:t>
                      </a:r>
                      <a:r>
                        <a:rPr lang="en-US" sz="2400" b="0" baseline="-25000">
                          <a:solidFill>
                            <a:schemeClr val="bg1"/>
                          </a:solidFill>
                          <a:effectLst/>
                        </a:rPr>
                        <a:t>r</a:t>
                      </a:r>
                      <a:r>
                        <a:rPr lang="en-US" sz="2400" b="0">
                          <a:solidFill>
                            <a:schemeClr val="bg1"/>
                          </a:solidFill>
                          <a:effectLst/>
                        </a:rPr>
                        <a:t>/‘-’&gt;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1470513"/>
                  </a:ext>
                </a:extLst>
              </a:tr>
              <a:tr h="137160">
                <a:tc>
                  <a:txBody>
                    <a:bodyPr/>
                    <a:lstStyle/>
                    <a:p>
                      <a:pPr>
                        <a:lnSpc>
                          <a:spcPct val="107000"/>
                        </a:lnSpc>
                        <a:spcBef>
                          <a:spcPts val="300"/>
                        </a:spcBef>
                        <a:spcAft>
                          <a:spcPts val="300"/>
                        </a:spcAft>
                      </a:pPr>
                      <a:r>
                        <a:rPr lang="en-US" sz="2400" b="0" dirty="0" err="1">
                          <a:solidFill>
                            <a:schemeClr val="bg1"/>
                          </a:solidFill>
                          <a:effectLst/>
                        </a:rPr>
                        <a:t>NtoC</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a:solidFill>
                            <a:schemeClr val="bg1"/>
                          </a:solidFill>
                          <a:effectLst/>
                        </a:rPr>
                        <a:t>NtoC#&lt; ‘+’/‘-’, r, RUI</a:t>
                      </a:r>
                      <a:r>
                        <a:rPr lang="en-US" sz="2400" b="0" baseline="-25000">
                          <a:solidFill>
                            <a:schemeClr val="bg1"/>
                          </a:solidFill>
                          <a:effectLst/>
                        </a:rPr>
                        <a:t>cs</a:t>
                      </a:r>
                      <a:r>
                        <a:rPr lang="en-US" sz="2400" b="0">
                          <a:solidFill>
                            <a:schemeClr val="bg1"/>
                          </a:solidFill>
                          <a:effectLst/>
                        </a:rPr>
                        <a:t>,  RUI</a:t>
                      </a:r>
                      <a:r>
                        <a:rPr lang="en-US" sz="2400" b="0" baseline="-25000">
                          <a:solidFill>
                            <a:schemeClr val="bg1"/>
                          </a:solidFill>
                          <a:effectLst/>
                        </a:rPr>
                        <a:t>p</a:t>
                      </a:r>
                      <a:r>
                        <a:rPr lang="en-US" sz="2400" b="0">
                          <a:solidFill>
                            <a:schemeClr val="bg1"/>
                          </a:solidFill>
                          <a:effectLst/>
                        </a:rPr>
                        <a:t>, code, rT, t</a:t>
                      </a:r>
                      <a:r>
                        <a:rPr lang="en-US" sz="2400" b="0" baseline="-25000">
                          <a:solidFill>
                            <a:schemeClr val="bg1"/>
                          </a:solidFill>
                          <a:effectLst/>
                        </a:rPr>
                        <a:t>r</a:t>
                      </a:r>
                      <a:r>
                        <a:rPr lang="en-US" sz="2400" b="0">
                          <a:solidFill>
                            <a:schemeClr val="bg1"/>
                          </a:solidFill>
                          <a:effectLst/>
                        </a:rPr>
                        <a:t>&gt;</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3594718"/>
                  </a:ext>
                </a:extLst>
              </a:tr>
              <a:tr h="137160">
                <a:tc>
                  <a:txBody>
                    <a:bodyPr/>
                    <a:lstStyle/>
                    <a:p>
                      <a:pPr>
                        <a:lnSpc>
                          <a:spcPct val="107000"/>
                        </a:lnSpc>
                        <a:spcBef>
                          <a:spcPts val="300"/>
                        </a:spcBef>
                        <a:spcAft>
                          <a:spcPts val="300"/>
                        </a:spcAft>
                      </a:pPr>
                      <a:r>
                        <a:rPr lang="en-US" sz="2400" b="0" dirty="0" err="1">
                          <a:solidFill>
                            <a:schemeClr val="bg1"/>
                          </a:solidFill>
                          <a:effectLst/>
                        </a:rPr>
                        <a:t>NtoR</a:t>
                      </a:r>
                      <a:r>
                        <a:rPr lang="en-US" sz="2400" b="0" dirty="0">
                          <a:solidFill>
                            <a:schemeClr val="bg1"/>
                          </a:solidFill>
                          <a:effectLst/>
                        </a:rPr>
                        <a:t>(-)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Bef>
                          <a:spcPts val="300"/>
                        </a:spcBef>
                        <a:spcAft>
                          <a:spcPts val="300"/>
                        </a:spcAft>
                      </a:pPr>
                      <a:r>
                        <a:rPr lang="en-US" sz="2400" b="0" dirty="0" err="1">
                          <a:solidFill>
                            <a:schemeClr val="bg1"/>
                          </a:solidFill>
                          <a:effectLst/>
                        </a:rPr>
                        <a:t>NtoR</a:t>
                      </a:r>
                      <a:r>
                        <a:rPr lang="en-US" sz="2400" b="0" dirty="0">
                          <a:solidFill>
                            <a:schemeClr val="bg1"/>
                          </a:solidFill>
                          <a:effectLst/>
                        </a:rPr>
                        <a:t>(-)#&lt; r, </a:t>
                      </a:r>
                      <a:r>
                        <a:rPr lang="en-US" sz="2400" b="0" dirty="0" err="1">
                          <a:solidFill>
                            <a:schemeClr val="bg1"/>
                          </a:solidFill>
                          <a:effectLst/>
                        </a:rPr>
                        <a:t>RUI</a:t>
                      </a:r>
                      <a:r>
                        <a:rPr lang="en-US" sz="2400" b="0" baseline="-25000" dirty="0" err="1">
                          <a:solidFill>
                            <a:schemeClr val="bg1"/>
                          </a:solidFill>
                          <a:effectLst/>
                        </a:rPr>
                        <a:t>p</a:t>
                      </a:r>
                      <a:r>
                        <a:rPr lang="en-US" sz="2400" b="0" dirty="0">
                          <a:solidFill>
                            <a:schemeClr val="bg1"/>
                          </a:solidFill>
                          <a:effectLst/>
                        </a:rPr>
                        <a:t>, </a:t>
                      </a:r>
                      <a:r>
                        <a:rPr lang="en-US" sz="2400" b="0" dirty="0" err="1">
                          <a:solidFill>
                            <a:schemeClr val="bg1"/>
                          </a:solidFill>
                          <a:effectLst/>
                        </a:rPr>
                        <a:t>RUI</a:t>
                      </a:r>
                      <a:r>
                        <a:rPr lang="en-US" sz="2400" b="0" baseline="-25000" dirty="0" err="1">
                          <a:solidFill>
                            <a:schemeClr val="bg1"/>
                          </a:solidFill>
                          <a:effectLst/>
                        </a:rPr>
                        <a:t>r</a:t>
                      </a:r>
                      <a:r>
                        <a:rPr lang="en-US" sz="2400" b="0" dirty="0">
                          <a:solidFill>
                            <a:schemeClr val="bg1"/>
                          </a:solidFill>
                          <a:effectLst/>
                        </a:rPr>
                        <a:t>, </a:t>
                      </a:r>
                      <a:r>
                        <a:rPr lang="en-US" sz="2400" b="0" dirty="0" err="1">
                          <a:solidFill>
                            <a:schemeClr val="bg1"/>
                          </a:solidFill>
                          <a:effectLst/>
                        </a:rPr>
                        <a:t>rT</a:t>
                      </a:r>
                      <a:r>
                        <a:rPr lang="en-US" sz="2400" b="0" dirty="0">
                          <a:solidFill>
                            <a:schemeClr val="bg1"/>
                          </a:solidFill>
                          <a:effectLst/>
                        </a:rPr>
                        <a:t>/‘-’, t</a:t>
                      </a:r>
                      <a:r>
                        <a:rPr lang="en-US" sz="2400" b="0" baseline="-25000" dirty="0">
                          <a:solidFill>
                            <a:schemeClr val="bg1"/>
                          </a:solidFill>
                          <a:effectLst/>
                        </a:rPr>
                        <a:t>r</a:t>
                      </a:r>
                      <a:r>
                        <a:rPr lang="en-US" sz="2400" b="0" dirty="0">
                          <a:solidFill>
                            <a:schemeClr val="bg1"/>
                          </a:solidFill>
                          <a:effectLst/>
                        </a:rPr>
                        <a:t>/‘-’&gt;</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03219987"/>
                  </a:ext>
                </a:extLst>
              </a:tr>
            </a:tbl>
          </a:graphicData>
        </a:graphic>
      </p:graphicFrame>
      <p:sp>
        <p:nvSpPr>
          <p:cNvPr id="4" name="Slide Number Placeholder 3">
            <a:extLst>
              <a:ext uri="{FF2B5EF4-FFF2-40B4-BE49-F238E27FC236}">
                <a16:creationId xmlns:a16="http://schemas.microsoft.com/office/drawing/2014/main" id="{29E6D408-750D-42F3-9D45-6729E3431DFE}"/>
              </a:ext>
            </a:extLst>
          </p:cNvPr>
          <p:cNvSpPr>
            <a:spLocks noGrp="1"/>
          </p:cNvSpPr>
          <p:nvPr>
            <p:ph type="sldNum" sz="quarter" idx="3"/>
          </p:nvPr>
        </p:nvSpPr>
        <p:spPr/>
        <p:txBody>
          <a:bodyPr/>
          <a:lstStyle/>
          <a:p>
            <a:fld id="{7C5DB68A-9D44-4073-920F-D08D647C06A7}" type="slidenum">
              <a:rPr lang="en-US" smtClean="0"/>
              <a:t>28</a:t>
            </a:fld>
            <a:endParaRPr lang="en-US" dirty="0"/>
          </a:p>
        </p:txBody>
      </p:sp>
      <p:sp>
        <p:nvSpPr>
          <p:cNvPr id="7" name="Rectangle 6">
            <a:extLst>
              <a:ext uri="{FF2B5EF4-FFF2-40B4-BE49-F238E27FC236}">
                <a16:creationId xmlns:a16="http://schemas.microsoft.com/office/drawing/2014/main" id="{08125566-20BE-48BF-8C48-69A55ACB7EFE}"/>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(Forthcoming,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4158143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7AF8-20A3-4C6A-B1E3-D2035EFDF87E}"/>
              </a:ext>
            </a:extLst>
          </p:cNvPr>
          <p:cNvSpPr>
            <a:spLocks noGrp="1"/>
          </p:cNvSpPr>
          <p:nvPr>
            <p:ph type="title"/>
          </p:nvPr>
        </p:nvSpPr>
        <p:spPr/>
        <p:txBody>
          <a:bodyPr/>
          <a:lstStyle/>
          <a:p>
            <a:r>
              <a:rPr lang="en-US" dirty="0"/>
              <a:t>‘Denotation’-tuple (LDC2e) semantics</a:t>
            </a:r>
          </a:p>
        </p:txBody>
      </p:sp>
      <p:graphicFrame>
        <p:nvGraphicFramePr>
          <p:cNvPr id="5" name="Content Placeholder 4">
            <a:extLst>
              <a:ext uri="{FF2B5EF4-FFF2-40B4-BE49-F238E27FC236}">
                <a16:creationId xmlns:a16="http://schemas.microsoft.com/office/drawing/2014/main" id="{D68F4DAD-F5DF-4A18-B5CB-111283F38979}"/>
              </a:ext>
            </a:extLst>
          </p:cNvPr>
          <p:cNvGraphicFramePr>
            <a:graphicFrameLocks noGrp="1"/>
          </p:cNvGraphicFramePr>
          <p:nvPr>
            <p:ph idx="1"/>
            <p:extLst>
              <p:ext uri="{D42A27DB-BD31-4B8C-83A1-F6EECF244321}">
                <p14:modId xmlns:p14="http://schemas.microsoft.com/office/powerpoint/2010/main" val="21203256"/>
              </p:ext>
            </p:extLst>
          </p:nvPr>
        </p:nvGraphicFramePr>
        <p:xfrm>
          <a:off x="384242" y="1811272"/>
          <a:ext cx="8531157" cy="3598928"/>
        </p:xfrm>
        <a:graphic>
          <a:graphicData uri="http://schemas.openxmlformats.org/drawingml/2006/table">
            <a:tbl>
              <a:tblPr firstRow="1" firstCol="1" lastRow="1" lastCol="1" bandRow="1" bandCol="1">
                <a:tableStyleId>{5C22544A-7EE6-4342-B048-85BDC9FD1C3A}</a:tableStyleId>
              </a:tblPr>
              <a:tblGrid>
                <a:gridCol w="1997997">
                  <a:extLst>
                    <a:ext uri="{9D8B030D-6E8A-4147-A177-3AD203B41FA5}">
                      <a16:colId xmlns:a16="http://schemas.microsoft.com/office/drawing/2014/main" val="3235406489"/>
                    </a:ext>
                  </a:extLst>
                </a:gridCol>
                <a:gridCol w="6533160">
                  <a:extLst>
                    <a:ext uri="{9D8B030D-6E8A-4147-A177-3AD203B41FA5}">
                      <a16:colId xmlns:a16="http://schemas.microsoft.com/office/drawing/2014/main" val="833893849"/>
                    </a:ext>
                  </a:extLst>
                </a:gridCol>
              </a:tblGrid>
              <a:tr h="137160">
                <a:tc>
                  <a:txBody>
                    <a:bodyPr/>
                    <a:lstStyle/>
                    <a:p>
                      <a:pPr>
                        <a:lnSpc>
                          <a:spcPct val="107000"/>
                        </a:lnSpc>
                        <a:spcAft>
                          <a:spcPts val="800"/>
                        </a:spcAft>
                      </a:pPr>
                      <a:r>
                        <a:rPr lang="en-US" sz="2200" b="1">
                          <a:effectLst/>
                        </a:rPr>
                        <a:t>A-tuple </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a:effectLst/>
                        </a:rPr>
                        <a:t>A#&lt; </a:t>
                      </a:r>
                      <a:r>
                        <a:rPr lang="en-US" sz="2200" b="1" dirty="0" err="1">
                          <a:effectLst/>
                        </a:rPr>
                        <a:t>RUI</a:t>
                      </a:r>
                      <a:r>
                        <a:rPr lang="en-US" sz="2200" b="1" baseline="-25000" dirty="0" err="1">
                          <a:effectLst/>
                        </a:rPr>
                        <a:t>a</a:t>
                      </a:r>
                      <a:r>
                        <a:rPr lang="en-US" sz="2200" b="1" dirty="0">
                          <a:effectLst/>
                        </a:rPr>
                        <a:t>, </a:t>
                      </a:r>
                      <a:r>
                        <a:rPr lang="en-US" sz="2200" b="1" dirty="0" err="1">
                          <a:effectLst/>
                        </a:rPr>
                        <a:t>RUI</a:t>
                      </a:r>
                      <a:r>
                        <a:rPr lang="en-US" sz="2200" b="1" baseline="-25000" dirty="0" err="1">
                          <a:effectLst/>
                        </a:rPr>
                        <a:t>p</a:t>
                      </a:r>
                      <a:r>
                        <a:rPr lang="en-US" sz="2200" b="1" dirty="0">
                          <a:effectLst/>
                        </a:rPr>
                        <a:t>, ‘A’/‘R’,‘+SU’/‘-SU’, t&gt;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0853860"/>
                  </a:ext>
                </a:extLst>
              </a:tr>
              <a:tr h="267970">
                <a:tc gridSpan="2">
                  <a:txBody>
                    <a:bodyPr/>
                    <a:lstStyle/>
                    <a:p>
                      <a:pPr>
                        <a:lnSpc>
                          <a:spcPct val="107000"/>
                        </a:lnSpc>
                        <a:spcAft>
                          <a:spcPts val="800"/>
                        </a:spcAft>
                      </a:pPr>
                      <a:r>
                        <a:rPr lang="en-US" sz="2200" b="0" dirty="0" err="1">
                          <a:effectLst/>
                        </a:rPr>
                        <a:t>RUI</a:t>
                      </a:r>
                      <a:r>
                        <a:rPr lang="en-US" sz="2200" b="0" baseline="-25000" dirty="0" err="1">
                          <a:effectLst/>
                        </a:rPr>
                        <a:t>a</a:t>
                      </a:r>
                      <a:r>
                        <a:rPr lang="en-US" sz="2200" b="0" dirty="0">
                          <a:effectLst/>
                        </a:rPr>
                        <a:t> assigned (‘A’) or reserved (‘R’) at temporal instant t ‘</a:t>
                      </a:r>
                      <a:r>
                        <a:rPr lang="en-US" sz="2200" b="0" dirty="0" err="1">
                          <a:effectLst/>
                        </a:rPr>
                        <a:t>RUIp</a:t>
                      </a:r>
                      <a:r>
                        <a:rPr lang="en-US" sz="2200" b="0" dirty="0">
                          <a:effectLst/>
                        </a:rPr>
                        <a:t>’ to/for a uniquely identifiable </a:t>
                      </a:r>
                      <a:r>
                        <a:rPr lang="en-US" sz="2200" b="0" dirty="0" err="1">
                          <a:effectLst/>
                        </a:rPr>
                        <a:t>PoR</a:t>
                      </a:r>
                      <a:r>
                        <a:rPr lang="en-US" sz="2200" b="0" dirty="0">
                          <a:effectLst/>
                        </a:rPr>
                        <a:t> either as singularly (‘+SU’) or potentially non-singularly (‘-SU’) unique identifier.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169457579"/>
                  </a:ext>
                </a:extLst>
              </a:tr>
              <a:tr h="130810">
                <a:tc>
                  <a:txBody>
                    <a:bodyPr/>
                    <a:lstStyle/>
                    <a:p>
                      <a:pPr>
                        <a:lnSpc>
                          <a:spcPct val="107000"/>
                        </a:lnSpc>
                        <a:spcAft>
                          <a:spcPts val="800"/>
                        </a:spcAft>
                      </a:pP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51096156"/>
                  </a:ext>
                </a:extLst>
              </a:tr>
              <a:tr h="130810">
                <a:tc>
                  <a:txBody>
                    <a:bodyPr/>
                    <a:lstStyle/>
                    <a:p>
                      <a:pPr>
                        <a:lnSpc>
                          <a:spcPct val="107000"/>
                        </a:lnSpc>
                        <a:spcAft>
                          <a:spcPts val="800"/>
                        </a:spcAft>
                      </a:pPr>
                      <a:r>
                        <a:rPr lang="en-US" sz="2200" b="1" dirty="0" err="1">
                          <a:effectLst/>
                        </a:rPr>
                        <a:t>NtoI</a:t>
                      </a:r>
                      <a:r>
                        <a:rPr lang="en-US" sz="2200" b="1" dirty="0">
                          <a:effectLst/>
                        </a:rPr>
                        <a:t>-tuple </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err="1">
                          <a:effectLst/>
                        </a:rPr>
                        <a:t>NtoI</a:t>
                      </a:r>
                      <a:r>
                        <a:rPr lang="en-US" sz="2200" b="1" dirty="0">
                          <a:effectLst/>
                        </a:rPr>
                        <a:t>#&lt; ‘+’/‘-’, </a:t>
                      </a:r>
                      <a:r>
                        <a:rPr lang="en-US" sz="2200" b="1" dirty="0" err="1">
                          <a:effectLst/>
                        </a:rPr>
                        <a:t>nt</a:t>
                      </a:r>
                      <a:r>
                        <a:rPr lang="en-US" sz="2200" b="1" baseline="-25000" dirty="0" err="1">
                          <a:effectLst/>
                        </a:rPr>
                        <a:t>j</a:t>
                      </a:r>
                      <a:r>
                        <a:rPr lang="en-US" sz="2200" b="1" dirty="0">
                          <a:effectLst/>
                        </a:rPr>
                        <a:t>, </a:t>
                      </a:r>
                      <a:r>
                        <a:rPr lang="en-US" sz="2200" b="1" dirty="0" err="1">
                          <a:effectLst/>
                        </a:rPr>
                        <a:t>n</a:t>
                      </a:r>
                      <a:r>
                        <a:rPr lang="en-US" sz="2200" b="1" baseline="-25000" dirty="0" err="1">
                          <a:effectLst/>
                        </a:rPr>
                        <a:t>i</a:t>
                      </a:r>
                      <a:r>
                        <a:rPr lang="en-US" sz="2200" b="1" dirty="0">
                          <a:effectLst/>
                        </a:rPr>
                        <a:t>, </a:t>
                      </a:r>
                      <a:r>
                        <a:rPr lang="en-US" sz="2200" b="1" dirty="0" err="1">
                          <a:effectLst/>
                        </a:rPr>
                        <a:t>RUI</a:t>
                      </a:r>
                      <a:r>
                        <a:rPr lang="en-US" sz="2200" b="1" baseline="-25000" dirty="0" err="1">
                          <a:effectLst/>
                        </a:rPr>
                        <a:t>p</a:t>
                      </a:r>
                      <a:r>
                        <a:rPr lang="en-US" sz="2200" b="1" dirty="0">
                          <a:effectLst/>
                        </a:rPr>
                        <a:t>, </a:t>
                      </a:r>
                      <a:r>
                        <a:rPr lang="en-US" sz="2200" b="1" dirty="0" err="1">
                          <a:effectLst/>
                        </a:rPr>
                        <a:t>rT</a:t>
                      </a:r>
                      <a:r>
                        <a:rPr lang="en-US" sz="2200" b="1" dirty="0">
                          <a:effectLst/>
                        </a:rPr>
                        <a:t>, t</a:t>
                      </a:r>
                      <a:r>
                        <a:rPr lang="en-US" sz="2200" b="1" baseline="-25000" dirty="0">
                          <a:effectLst/>
                        </a:rPr>
                        <a:t>r</a:t>
                      </a:r>
                      <a:r>
                        <a:rPr lang="en-US" sz="2200" b="1" dirty="0">
                          <a:effectLst/>
                        </a:rPr>
                        <a:t>, </a:t>
                      </a:r>
                      <a:r>
                        <a:rPr lang="en-US" sz="2200" b="1" dirty="0" err="1">
                          <a:effectLst/>
                        </a:rPr>
                        <a:t>RUI</a:t>
                      </a:r>
                      <a:r>
                        <a:rPr lang="en-US" sz="2200" b="1" baseline="-25000" dirty="0" err="1">
                          <a:effectLst/>
                        </a:rPr>
                        <a:t>c</a:t>
                      </a:r>
                      <a:r>
                        <a:rPr lang="en-US" sz="2200" b="1" dirty="0">
                          <a:effectLst/>
                        </a:rPr>
                        <a:t>&gt;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01295312"/>
                  </a:ext>
                </a:extLst>
              </a:tr>
              <a:tr h="405130">
                <a:tc gridSpan="2">
                  <a:txBody>
                    <a:bodyPr/>
                    <a:lstStyle/>
                    <a:p>
                      <a:pPr>
                        <a:lnSpc>
                          <a:spcPct val="107000"/>
                        </a:lnSpc>
                        <a:spcAft>
                          <a:spcPts val="800"/>
                        </a:spcAft>
                      </a:pPr>
                      <a:r>
                        <a:rPr lang="en-US" sz="2200" b="0" dirty="0">
                          <a:effectLst/>
                        </a:rPr>
                        <a:t>It is (‘+’) or not (‘-’) the case that the temporal region at which </a:t>
                      </a:r>
                      <a:r>
                        <a:rPr lang="en-US" sz="2200" b="0" dirty="0" err="1">
                          <a:effectLst/>
                        </a:rPr>
                        <a:t>RUI</a:t>
                      </a:r>
                      <a:r>
                        <a:rPr lang="en-US" sz="2200" b="0" baseline="-25000" dirty="0" err="1">
                          <a:effectLst/>
                        </a:rPr>
                        <a:t>c</a:t>
                      </a:r>
                      <a:r>
                        <a:rPr lang="en-US" sz="2200" b="0" dirty="0">
                          <a:effectLst/>
                        </a:rPr>
                        <a:t> considers </a:t>
                      </a:r>
                      <a:r>
                        <a:rPr lang="en-US" sz="2200" b="0" dirty="0" err="1">
                          <a:effectLst/>
                        </a:rPr>
                        <a:t>n</a:t>
                      </a:r>
                      <a:r>
                        <a:rPr lang="en-US" sz="2200" b="0" baseline="-25000" dirty="0" err="1">
                          <a:effectLst/>
                        </a:rPr>
                        <a:t>i</a:t>
                      </a:r>
                      <a:r>
                        <a:rPr lang="en-US" sz="2200" b="0" dirty="0">
                          <a:effectLst/>
                        </a:rPr>
                        <a:t> to be an identifying descriptor of the descriptor type </a:t>
                      </a:r>
                      <a:r>
                        <a:rPr lang="en-US" sz="2200" b="0" dirty="0" err="1">
                          <a:effectLst/>
                        </a:rPr>
                        <a:t>nt</a:t>
                      </a:r>
                      <a:r>
                        <a:rPr lang="en-US" sz="2200" b="0" baseline="-25000" dirty="0" err="1">
                          <a:effectLst/>
                        </a:rPr>
                        <a:t>j</a:t>
                      </a:r>
                      <a:r>
                        <a:rPr lang="en-US" sz="2200" b="0" dirty="0">
                          <a:effectLst/>
                        </a:rPr>
                        <a:t> for </a:t>
                      </a:r>
                      <a:r>
                        <a:rPr lang="en-US" sz="2200" b="0" dirty="0" err="1">
                          <a:effectLst/>
                        </a:rPr>
                        <a:t>PoR</a:t>
                      </a:r>
                      <a:r>
                        <a:rPr lang="en-US" sz="2200" b="0" dirty="0">
                          <a:effectLst/>
                        </a:rPr>
                        <a:t> </a:t>
                      </a:r>
                      <a:r>
                        <a:rPr lang="en-US" sz="2200" b="0" dirty="0" err="1">
                          <a:effectLst/>
                        </a:rPr>
                        <a:t>RUI</a:t>
                      </a:r>
                      <a:r>
                        <a:rPr lang="en-US" sz="2200" b="0" baseline="-25000" dirty="0" err="1">
                          <a:effectLst/>
                        </a:rPr>
                        <a:t>p</a:t>
                      </a:r>
                      <a:r>
                        <a:rPr lang="en-US" sz="2200" b="0" dirty="0">
                          <a:effectLst/>
                        </a:rPr>
                        <a:t> relates in manner </a:t>
                      </a:r>
                      <a:r>
                        <a:rPr lang="en-US" sz="2200" b="0" dirty="0" err="1">
                          <a:effectLst/>
                        </a:rPr>
                        <a:t>rT</a:t>
                      </a:r>
                      <a:r>
                        <a:rPr lang="en-US" sz="2200" b="0" dirty="0">
                          <a:effectLst/>
                        </a:rPr>
                        <a:t> to temporal region t</a:t>
                      </a:r>
                      <a:r>
                        <a:rPr lang="en-US" sz="2200" b="0" baseline="-25000" dirty="0">
                          <a:effectLst/>
                        </a:rPr>
                        <a:t>r</a:t>
                      </a:r>
                      <a:r>
                        <a:rPr lang="en-US" sz="2200" b="0" dirty="0">
                          <a:effectLst/>
                        </a:rPr>
                        <a:t>.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33270525"/>
                  </a:ext>
                </a:extLst>
              </a:tr>
            </a:tbl>
          </a:graphicData>
        </a:graphic>
      </p:graphicFrame>
      <p:sp>
        <p:nvSpPr>
          <p:cNvPr id="4" name="Slide Number Placeholder 3">
            <a:extLst>
              <a:ext uri="{FF2B5EF4-FFF2-40B4-BE49-F238E27FC236}">
                <a16:creationId xmlns:a16="http://schemas.microsoft.com/office/drawing/2014/main" id="{7745F1D5-3623-4CE5-AD94-E327CE30976D}"/>
              </a:ext>
            </a:extLst>
          </p:cNvPr>
          <p:cNvSpPr>
            <a:spLocks noGrp="1"/>
          </p:cNvSpPr>
          <p:nvPr>
            <p:ph type="sldNum" sz="quarter" idx="3"/>
          </p:nvPr>
        </p:nvSpPr>
        <p:spPr/>
        <p:txBody>
          <a:bodyPr/>
          <a:lstStyle/>
          <a:p>
            <a:fld id="{7C5DB68A-9D44-4073-920F-D08D647C06A7}" type="slidenum">
              <a:rPr lang="en-US" smtClean="0"/>
              <a:t>29</a:t>
            </a:fld>
            <a:endParaRPr lang="en-US" dirty="0"/>
          </a:p>
        </p:txBody>
      </p:sp>
      <p:sp>
        <p:nvSpPr>
          <p:cNvPr id="6" name="Rectangle 5">
            <a:extLst>
              <a:ext uri="{FF2B5EF4-FFF2-40B4-BE49-F238E27FC236}">
                <a16:creationId xmlns:a16="http://schemas.microsoft.com/office/drawing/2014/main" id="{1FC132E5-0033-4F01-ADEE-B57BCE2D10BE}"/>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(Forthcoming,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94305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20250" cy="4800600"/>
          </a:xfrm>
          <a:prstGeom prst="rect">
            <a:avLst/>
          </a:prstGeom>
        </p:spPr>
      </p:pic>
      <p:pic>
        <p:nvPicPr>
          <p:cNvPr id="5" name="Picture 4"/>
          <p:cNvPicPr>
            <a:picLocks noChangeAspect="1"/>
          </p:cNvPicPr>
          <p:nvPr/>
        </p:nvPicPr>
        <p:blipFill>
          <a:blip r:embed="rId3"/>
          <a:stretch>
            <a:fillRect/>
          </a:stretch>
        </p:blipFill>
        <p:spPr>
          <a:xfrm>
            <a:off x="-1" y="5410200"/>
            <a:ext cx="9120251" cy="1066800"/>
          </a:xfrm>
          <a:prstGeom prst="rect">
            <a:avLst/>
          </a:prstGeom>
        </p:spPr>
      </p:pic>
      <p:sp>
        <p:nvSpPr>
          <p:cNvPr id="6" name="Rectangle 5"/>
          <p:cNvSpPr/>
          <p:nvPr/>
        </p:nvSpPr>
        <p:spPr>
          <a:xfrm>
            <a:off x="23750" y="6553200"/>
            <a:ext cx="9120250" cy="276999"/>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Times New Roman" pitchFamily="18" charset="0"/>
                <a:ea typeface="+mn-ea"/>
                <a:cs typeface="+mn-cs"/>
              </a:rPr>
              <a:t>https://www.cms.gov/Regulations-and-Guidance/Legislation/EHRIncentivePrograms/downloads/3_Maintain_Problem_ListEP.pdf</a:t>
            </a:r>
          </a:p>
        </p:txBody>
      </p:sp>
      <p:sp>
        <p:nvSpPr>
          <p:cNvPr id="8" name="Oval 7"/>
          <p:cNvSpPr/>
          <p:nvPr/>
        </p:nvSpPr>
        <p:spPr bwMode="auto">
          <a:xfrm>
            <a:off x="3962400" y="3733800"/>
            <a:ext cx="36576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sp>
        <p:nvSpPr>
          <p:cNvPr id="2" name="Slide Number Placeholder 1">
            <a:extLst>
              <a:ext uri="{FF2B5EF4-FFF2-40B4-BE49-F238E27FC236}">
                <a16:creationId xmlns:a16="http://schemas.microsoft.com/office/drawing/2014/main" id="{EF00930C-1660-4E44-8EC0-2F638ADA0597}"/>
              </a:ext>
            </a:extLst>
          </p:cNvPr>
          <p:cNvSpPr>
            <a:spLocks noGrp="1"/>
          </p:cNvSpPr>
          <p:nvPr>
            <p:ph type="sldNum" sz="quarter" idx="3"/>
          </p:nvPr>
        </p:nvSpPr>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3022721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910D-F027-4DB0-8EE9-FF17BCB0AB77}"/>
              </a:ext>
            </a:extLst>
          </p:cNvPr>
          <p:cNvSpPr>
            <a:spLocks noGrp="1"/>
          </p:cNvSpPr>
          <p:nvPr>
            <p:ph type="title"/>
          </p:nvPr>
        </p:nvSpPr>
        <p:spPr/>
        <p:txBody>
          <a:bodyPr/>
          <a:lstStyle/>
          <a:p>
            <a:r>
              <a:rPr lang="en-US" dirty="0"/>
              <a:t>‘Domain’-tuple (LDC1) semantics</a:t>
            </a:r>
          </a:p>
        </p:txBody>
      </p:sp>
      <p:graphicFrame>
        <p:nvGraphicFramePr>
          <p:cNvPr id="5" name="Content Placeholder 4">
            <a:extLst>
              <a:ext uri="{FF2B5EF4-FFF2-40B4-BE49-F238E27FC236}">
                <a16:creationId xmlns:a16="http://schemas.microsoft.com/office/drawing/2014/main" id="{BB56E722-26B9-4F08-AC8C-7A5F17A54430}"/>
              </a:ext>
            </a:extLst>
          </p:cNvPr>
          <p:cNvGraphicFramePr>
            <a:graphicFrameLocks noGrp="1"/>
          </p:cNvGraphicFramePr>
          <p:nvPr>
            <p:ph idx="1"/>
            <p:extLst>
              <p:ext uri="{D42A27DB-BD31-4B8C-83A1-F6EECF244321}">
                <p14:modId xmlns:p14="http://schemas.microsoft.com/office/powerpoint/2010/main" val="969644714"/>
              </p:ext>
            </p:extLst>
          </p:nvPr>
        </p:nvGraphicFramePr>
        <p:xfrm>
          <a:off x="228600" y="1496440"/>
          <a:ext cx="8839200" cy="4502662"/>
        </p:xfrm>
        <a:graphic>
          <a:graphicData uri="http://schemas.openxmlformats.org/drawingml/2006/table">
            <a:tbl>
              <a:tblPr firstRow="1" firstCol="1" lastRow="1" lastCol="1" bandRow="1" bandCol="1">
                <a:tableStyleId>{5C22544A-7EE6-4342-B048-85BDC9FD1C3A}</a:tableStyleId>
              </a:tblPr>
              <a:tblGrid>
                <a:gridCol w="2070140">
                  <a:extLst>
                    <a:ext uri="{9D8B030D-6E8A-4147-A177-3AD203B41FA5}">
                      <a16:colId xmlns:a16="http://schemas.microsoft.com/office/drawing/2014/main" val="4278040123"/>
                    </a:ext>
                  </a:extLst>
                </a:gridCol>
                <a:gridCol w="6769060">
                  <a:extLst>
                    <a:ext uri="{9D8B030D-6E8A-4147-A177-3AD203B41FA5}">
                      <a16:colId xmlns:a16="http://schemas.microsoft.com/office/drawing/2014/main" val="2777754464"/>
                    </a:ext>
                  </a:extLst>
                </a:gridCol>
              </a:tblGrid>
              <a:tr h="137160">
                <a:tc>
                  <a:txBody>
                    <a:bodyPr/>
                    <a:lstStyle/>
                    <a:p>
                      <a:pPr>
                        <a:lnSpc>
                          <a:spcPct val="107000"/>
                        </a:lnSpc>
                        <a:spcAft>
                          <a:spcPts val="800"/>
                        </a:spcAft>
                      </a:pPr>
                      <a:r>
                        <a:rPr lang="en-US" sz="1700" b="1">
                          <a:effectLst/>
                        </a:rPr>
                        <a:t>NtoN-tuple </a:t>
                      </a:r>
                      <a:endParaRPr lang="en-US" sz="1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1700" b="1" dirty="0" err="1">
                          <a:effectLst/>
                        </a:rPr>
                        <a:t>NtoN</a:t>
                      </a:r>
                      <a:r>
                        <a:rPr lang="en-US" sz="1700" b="1" dirty="0">
                          <a:effectLst/>
                        </a:rPr>
                        <a:t>#&lt; ‘+’/‘-’, r, P, </a:t>
                      </a:r>
                      <a:r>
                        <a:rPr lang="en-US" sz="1700" b="1" dirty="0" err="1">
                          <a:effectLst/>
                        </a:rPr>
                        <a:t>rT</a:t>
                      </a:r>
                      <a:r>
                        <a:rPr lang="en-US" sz="1700" b="1" dirty="0">
                          <a:effectLst/>
                        </a:rPr>
                        <a:t>/‘-’, t</a:t>
                      </a:r>
                      <a:r>
                        <a:rPr lang="en-US" sz="1700" b="1" baseline="-25000" dirty="0">
                          <a:effectLst/>
                        </a:rPr>
                        <a:t>r</a:t>
                      </a:r>
                      <a:r>
                        <a:rPr lang="en-US" sz="1700" b="1" dirty="0">
                          <a:effectLst/>
                        </a:rPr>
                        <a:t>/‘-’&gt;</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31258775"/>
                  </a:ext>
                </a:extLst>
              </a:tr>
              <a:tr h="187325">
                <a:tc gridSpan="2">
                  <a:txBody>
                    <a:bodyPr/>
                    <a:lstStyle/>
                    <a:p>
                      <a:pPr>
                        <a:lnSpc>
                          <a:spcPct val="107000"/>
                        </a:lnSpc>
                        <a:spcAft>
                          <a:spcPts val="800"/>
                        </a:spcAft>
                      </a:pPr>
                      <a:r>
                        <a:rPr lang="en-US" sz="1700" b="0">
                          <a:effectLst/>
                        </a:rPr>
                        <a:t>It is (‘+’) or not (‘-’) the case that relation r obtains between the non-repeatable PoRs referred to in the ordered set of RUIs P (wrt. temporal region t</a:t>
                      </a:r>
                      <a:r>
                        <a:rPr lang="en-US" sz="1700" b="0" baseline="-25000">
                          <a:effectLst/>
                        </a:rPr>
                        <a:t>r</a:t>
                      </a:r>
                      <a:r>
                        <a:rPr lang="en-US" sz="1700" b="0">
                          <a:effectLst/>
                        </a:rPr>
                        <a:t> in manner rT) </a:t>
                      </a:r>
                      <a:endParaRPr lang="en-US" sz="1700" b="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734413095"/>
                  </a:ext>
                </a:extLst>
              </a:tr>
              <a:tr h="137160">
                <a:tc>
                  <a:txBody>
                    <a:bodyPr/>
                    <a:lstStyle/>
                    <a:p>
                      <a:pPr>
                        <a:lnSpc>
                          <a:spcPct val="107000"/>
                        </a:lnSpc>
                        <a:spcAft>
                          <a:spcPts val="800"/>
                        </a:spcAft>
                      </a:pPr>
                      <a:r>
                        <a:rPr lang="en-US" sz="1700" b="1">
                          <a:effectLst/>
                        </a:rPr>
                        <a:t>NtoR-tuple </a:t>
                      </a:r>
                      <a:endParaRPr lang="en-US" sz="1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1700" b="1" dirty="0" err="1">
                          <a:effectLst/>
                        </a:rPr>
                        <a:t>NtoR</a:t>
                      </a:r>
                      <a:r>
                        <a:rPr lang="en-US" sz="1700" b="1" dirty="0">
                          <a:effectLst/>
                        </a:rPr>
                        <a:t>#&lt; ‘+’/‘-’, </a:t>
                      </a:r>
                      <a:r>
                        <a:rPr lang="en-US" sz="1700" b="1" dirty="0" err="1">
                          <a:effectLst/>
                        </a:rPr>
                        <a:t>inst</a:t>
                      </a:r>
                      <a:r>
                        <a:rPr lang="en-US" sz="1700" b="1" dirty="0">
                          <a:effectLst/>
                        </a:rPr>
                        <a:t>, </a:t>
                      </a:r>
                      <a:r>
                        <a:rPr lang="en-US" sz="1700" b="1" dirty="0" err="1">
                          <a:effectLst/>
                        </a:rPr>
                        <a:t>RUI</a:t>
                      </a:r>
                      <a:r>
                        <a:rPr lang="en-US" sz="1700" b="1" baseline="-25000" dirty="0" err="1">
                          <a:effectLst/>
                        </a:rPr>
                        <a:t>n</a:t>
                      </a:r>
                      <a:r>
                        <a:rPr lang="en-US" sz="1700" b="1" dirty="0">
                          <a:effectLst/>
                        </a:rPr>
                        <a:t>, </a:t>
                      </a:r>
                      <a:r>
                        <a:rPr lang="en-US" sz="1700" b="1" dirty="0" err="1">
                          <a:effectLst/>
                        </a:rPr>
                        <a:t>RUI</a:t>
                      </a:r>
                      <a:r>
                        <a:rPr lang="en-US" sz="1700" b="1" baseline="-25000" dirty="0" err="1">
                          <a:effectLst/>
                        </a:rPr>
                        <a:t>r</a:t>
                      </a:r>
                      <a:r>
                        <a:rPr lang="en-US" sz="1700" b="1" dirty="0">
                          <a:effectLst/>
                        </a:rPr>
                        <a:t>, </a:t>
                      </a:r>
                      <a:r>
                        <a:rPr lang="en-US" sz="1700" b="1" dirty="0" err="1">
                          <a:effectLst/>
                        </a:rPr>
                        <a:t>rT</a:t>
                      </a:r>
                      <a:r>
                        <a:rPr lang="en-US" sz="1700" b="1" dirty="0">
                          <a:effectLst/>
                        </a:rPr>
                        <a:t>/‘-’, t</a:t>
                      </a:r>
                      <a:r>
                        <a:rPr lang="en-US" sz="1700" b="1" baseline="-25000" dirty="0">
                          <a:effectLst/>
                        </a:rPr>
                        <a:t>r</a:t>
                      </a:r>
                      <a:r>
                        <a:rPr lang="en-US" sz="1700" b="1" dirty="0">
                          <a:effectLst/>
                        </a:rPr>
                        <a:t>/‘-’&gt;</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787757833"/>
                  </a:ext>
                </a:extLst>
              </a:tr>
              <a:tr h="187325">
                <a:tc gridSpan="2">
                  <a:txBody>
                    <a:bodyPr/>
                    <a:lstStyle/>
                    <a:p>
                      <a:pPr>
                        <a:lnSpc>
                          <a:spcPct val="107000"/>
                        </a:lnSpc>
                        <a:spcAft>
                          <a:spcPts val="800"/>
                        </a:spcAft>
                      </a:pPr>
                      <a:r>
                        <a:rPr lang="en-US" sz="1700" b="0" dirty="0">
                          <a:effectLst/>
                        </a:rPr>
                        <a:t>It is (‘+’) or not (‘-’) the case that the instantiation relation </a:t>
                      </a:r>
                      <a:r>
                        <a:rPr lang="en-US" sz="1700" b="0" dirty="0" err="1">
                          <a:effectLst/>
                        </a:rPr>
                        <a:t>inst</a:t>
                      </a:r>
                      <a:r>
                        <a:rPr lang="en-US" sz="1700" b="0" dirty="0">
                          <a:effectLst/>
                        </a:rPr>
                        <a:t> obtains between the non-repeatable </a:t>
                      </a:r>
                      <a:r>
                        <a:rPr lang="en-US" sz="1700" b="0" dirty="0" err="1">
                          <a:effectLst/>
                        </a:rPr>
                        <a:t>PoR</a:t>
                      </a:r>
                      <a:r>
                        <a:rPr lang="en-US" sz="1700" b="0" dirty="0">
                          <a:effectLst/>
                        </a:rPr>
                        <a:t> </a:t>
                      </a:r>
                      <a:r>
                        <a:rPr lang="en-US" sz="1700" b="0" dirty="0" err="1">
                          <a:effectLst/>
                        </a:rPr>
                        <a:t>RUI</a:t>
                      </a:r>
                      <a:r>
                        <a:rPr lang="en-US" sz="1700" b="0" baseline="-25000" dirty="0" err="1">
                          <a:effectLst/>
                        </a:rPr>
                        <a:t>n</a:t>
                      </a:r>
                      <a:r>
                        <a:rPr lang="en-US" sz="1700" b="0" dirty="0">
                          <a:effectLst/>
                        </a:rPr>
                        <a:t> and the repeatable </a:t>
                      </a:r>
                      <a:r>
                        <a:rPr lang="en-US" sz="1700" b="0" dirty="0" err="1">
                          <a:effectLst/>
                        </a:rPr>
                        <a:t>PoR</a:t>
                      </a:r>
                      <a:r>
                        <a:rPr lang="en-US" sz="1700" b="0" dirty="0">
                          <a:effectLst/>
                        </a:rPr>
                        <a:t> </a:t>
                      </a:r>
                      <a:r>
                        <a:rPr lang="en-US" sz="1700" b="0" dirty="0" err="1">
                          <a:effectLst/>
                        </a:rPr>
                        <a:t>RUI</a:t>
                      </a:r>
                      <a:r>
                        <a:rPr lang="en-US" sz="1700" b="0" baseline="-25000" dirty="0" err="1">
                          <a:effectLst/>
                        </a:rPr>
                        <a:t>r</a:t>
                      </a:r>
                      <a:r>
                        <a:rPr lang="en-US" sz="1700" b="0" dirty="0">
                          <a:effectLst/>
                        </a:rPr>
                        <a:t> (</a:t>
                      </a:r>
                      <a:r>
                        <a:rPr lang="en-US" sz="1700" b="0" dirty="0" err="1">
                          <a:effectLst/>
                        </a:rPr>
                        <a:t>wrt</a:t>
                      </a:r>
                      <a:r>
                        <a:rPr lang="en-US" sz="1700" b="0" dirty="0">
                          <a:effectLst/>
                        </a:rPr>
                        <a:t>. temporal region t</a:t>
                      </a:r>
                      <a:r>
                        <a:rPr lang="en-US" sz="1700" b="0" baseline="-25000" dirty="0">
                          <a:effectLst/>
                        </a:rPr>
                        <a:t>r</a:t>
                      </a:r>
                      <a:r>
                        <a:rPr lang="en-US" sz="1700" b="0" dirty="0">
                          <a:effectLst/>
                        </a:rPr>
                        <a:t> in manner </a:t>
                      </a:r>
                      <a:r>
                        <a:rPr lang="en-US" sz="1700" b="0" dirty="0" err="1">
                          <a:effectLst/>
                        </a:rPr>
                        <a:t>rT</a:t>
                      </a:r>
                      <a:r>
                        <a:rPr lang="en-US" sz="1700" b="0" dirty="0">
                          <a:effectLst/>
                        </a:rPr>
                        <a:t>).</a:t>
                      </a:r>
                      <a:endParaRPr lang="en-US"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88902304"/>
                  </a:ext>
                </a:extLst>
              </a:tr>
              <a:tr h="137160">
                <a:tc>
                  <a:txBody>
                    <a:bodyPr/>
                    <a:lstStyle/>
                    <a:p>
                      <a:pPr>
                        <a:lnSpc>
                          <a:spcPct val="107000"/>
                        </a:lnSpc>
                        <a:spcAft>
                          <a:spcPts val="800"/>
                        </a:spcAft>
                      </a:pPr>
                      <a:r>
                        <a:rPr lang="en-US" sz="1700" b="1">
                          <a:effectLst/>
                        </a:rPr>
                        <a:t>NtoC-tuple</a:t>
                      </a:r>
                      <a:endParaRPr lang="en-US" sz="1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1700" b="1" dirty="0" err="1">
                          <a:effectLst/>
                        </a:rPr>
                        <a:t>NtoC</a:t>
                      </a:r>
                      <a:r>
                        <a:rPr lang="en-US" sz="1700" b="1" dirty="0">
                          <a:effectLst/>
                        </a:rPr>
                        <a:t>#&lt; ‘+’/‘-’, r, </a:t>
                      </a:r>
                      <a:r>
                        <a:rPr lang="en-US" sz="1700" b="1" dirty="0" err="1">
                          <a:effectLst/>
                        </a:rPr>
                        <a:t>RUI</a:t>
                      </a:r>
                      <a:r>
                        <a:rPr lang="en-US" sz="1700" b="1" baseline="-25000" dirty="0" err="1">
                          <a:effectLst/>
                        </a:rPr>
                        <a:t>cs</a:t>
                      </a:r>
                      <a:r>
                        <a:rPr lang="en-US" sz="1700" b="1" dirty="0">
                          <a:effectLst/>
                        </a:rPr>
                        <a:t>,  </a:t>
                      </a:r>
                      <a:r>
                        <a:rPr lang="en-US" sz="1700" b="1" dirty="0" err="1">
                          <a:effectLst/>
                        </a:rPr>
                        <a:t>RUI</a:t>
                      </a:r>
                      <a:r>
                        <a:rPr lang="en-US" sz="1700" b="1" baseline="-25000" dirty="0" err="1">
                          <a:effectLst/>
                        </a:rPr>
                        <a:t>p</a:t>
                      </a:r>
                      <a:r>
                        <a:rPr lang="en-US" sz="1700" b="1" dirty="0">
                          <a:effectLst/>
                        </a:rPr>
                        <a:t>, code, </a:t>
                      </a:r>
                      <a:r>
                        <a:rPr lang="en-US" sz="1700" b="1" dirty="0" err="1">
                          <a:effectLst/>
                        </a:rPr>
                        <a:t>rT</a:t>
                      </a:r>
                      <a:r>
                        <a:rPr lang="en-US" sz="1700" b="1" dirty="0">
                          <a:effectLst/>
                        </a:rPr>
                        <a:t>, t</a:t>
                      </a:r>
                      <a:r>
                        <a:rPr lang="en-US" sz="1700" b="1" baseline="-25000" dirty="0">
                          <a:effectLst/>
                        </a:rPr>
                        <a:t>r</a:t>
                      </a:r>
                      <a:r>
                        <a:rPr lang="en-US" sz="1700" b="1" dirty="0">
                          <a:effectLst/>
                        </a:rPr>
                        <a:t>&gt;</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77049083"/>
                  </a:ext>
                </a:extLst>
              </a:tr>
              <a:tr h="187325">
                <a:tc gridSpan="2">
                  <a:txBody>
                    <a:bodyPr/>
                    <a:lstStyle/>
                    <a:p>
                      <a:pPr>
                        <a:lnSpc>
                          <a:spcPct val="107000"/>
                        </a:lnSpc>
                        <a:spcAft>
                          <a:spcPts val="800"/>
                        </a:spcAft>
                      </a:pPr>
                      <a:r>
                        <a:rPr lang="en-US" sz="1700" b="0">
                          <a:effectLst/>
                        </a:rPr>
                        <a:t>It is (‘+’) or not (‘-’) the case that the temporal region at which concept code code from concept system RUI</a:t>
                      </a:r>
                      <a:r>
                        <a:rPr lang="en-US" sz="1700" b="0" baseline="-25000">
                          <a:effectLst/>
                        </a:rPr>
                        <a:t>cs</a:t>
                      </a:r>
                      <a:r>
                        <a:rPr lang="en-US" sz="1700" b="0">
                          <a:effectLst/>
                        </a:rPr>
                        <a:t> is an accurate code for the non-repeatable PoR RUI</a:t>
                      </a:r>
                      <a:r>
                        <a:rPr lang="en-US" sz="1700" b="0" baseline="-25000">
                          <a:effectLst/>
                        </a:rPr>
                        <a:t>p</a:t>
                      </a:r>
                      <a:r>
                        <a:rPr lang="en-US" sz="1700" b="0">
                          <a:effectLst/>
                        </a:rPr>
                        <a:t> in a way expressed by r, relates in manner rT to temporal region t</a:t>
                      </a:r>
                      <a:r>
                        <a:rPr lang="en-US" sz="1700" b="0" baseline="-25000">
                          <a:effectLst/>
                        </a:rPr>
                        <a:t>r</a:t>
                      </a:r>
                      <a:r>
                        <a:rPr lang="en-US" sz="1700" b="0">
                          <a:effectLst/>
                        </a:rPr>
                        <a:t>.</a:t>
                      </a:r>
                      <a:endParaRPr lang="en-US" sz="1700" b="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29352856"/>
                  </a:ext>
                </a:extLst>
              </a:tr>
              <a:tr h="137160">
                <a:tc>
                  <a:txBody>
                    <a:bodyPr/>
                    <a:lstStyle/>
                    <a:p>
                      <a:pPr>
                        <a:lnSpc>
                          <a:spcPct val="107000"/>
                        </a:lnSpc>
                        <a:spcAft>
                          <a:spcPts val="800"/>
                        </a:spcAft>
                      </a:pPr>
                      <a:r>
                        <a:rPr lang="en-US" sz="1700" b="1">
                          <a:effectLst/>
                        </a:rPr>
                        <a:t>NtoR(-) -tuple </a:t>
                      </a:r>
                      <a:endParaRPr lang="en-US" sz="1700" b="1">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1700" b="1" dirty="0" err="1">
                          <a:effectLst/>
                        </a:rPr>
                        <a:t>NtoR</a:t>
                      </a:r>
                      <a:r>
                        <a:rPr lang="en-US" sz="1700" b="1" dirty="0">
                          <a:effectLst/>
                        </a:rPr>
                        <a:t>(-)#&lt; r, </a:t>
                      </a:r>
                      <a:r>
                        <a:rPr lang="en-US" sz="1700" b="1" dirty="0" err="1">
                          <a:effectLst/>
                        </a:rPr>
                        <a:t>RUI</a:t>
                      </a:r>
                      <a:r>
                        <a:rPr lang="en-US" sz="1700" b="1" baseline="-25000" dirty="0" err="1">
                          <a:effectLst/>
                        </a:rPr>
                        <a:t>p</a:t>
                      </a:r>
                      <a:r>
                        <a:rPr lang="en-US" sz="1700" b="1" dirty="0">
                          <a:effectLst/>
                        </a:rPr>
                        <a:t>, </a:t>
                      </a:r>
                      <a:r>
                        <a:rPr lang="en-US" sz="1700" b="1" dirty="0" err="1">
                          <a:effectLst/>
                        </a:rPr>
                        <a:t>RUI</a:t>
                      </a:r>
                      <a:r>
                        <a:rPr lang="en-US" sz="1700" b="1" baseline="-25000" dirty="0" err="1">
                          <a:effectLst/>
                        </a:rPr>
                        <a:t>r</a:t>
                      </a:r>
                      <a:r>
                        <a:rPr lang="en-US" sz="1700" b="1" dirty="0">
                          <a:effectLst/>
                        </a:rPr>
                        <a:t>, </a:t>
                      </a:r>
                      <a:r>
                        <a:rPr lang="en-US" sz="1700" b="1" dirty="0" err="1">
                          <a:effectLst/>
                        </a:rPr>
                        <a:t>rT</a:t>
                      </a:r>
                      <a:r>
                        <a:rPr lang="en-US" sz="1700" b="1" dirty="0">
                          <a:effectLst/>
                        </a:rPr>
                        <a:t>/‘-’, t</a:t>
                      </a:r>
                      <a:r>
                        <a:rPr lang="en-US" sz="1700" b="1" baseline="-25000" dirty="0">
                          <a:effectLst/>
                        </a:rPr>
                        <a:t>r</a:t>
                      </a:r>
                      <a:r>
                        <a:rPr lang="en-US" sz="1700" b="1" dirty="0">
                          <a:effectLst/>
                        </a:rPr>
                        <a:t>/‘-’&gt;</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62222613"/>
                  </a:ext>
                </a:extLst>
              </a:tr>
              <a:tr h="187325">
                <a:tc gridSpan="2">
                  <a:txBody>
                    <a:bodyPr/>
                    <a:lstStyle/>
                    <a:p>
                      <a:pPr>
                        <a:lnSpc>
                          <a:spcPct val="107000"/>
                        </a:lnSpc>
                        <a:spcAft>
                          <a:spcPts val="800"/>
                        </a:spcAft>
                      </a:pPr>
                      <a:r>
                        <a:rPr lang="en-US" sz="1700" b="0" dirty="0">
                          <a:effectLst/>
                        </a:rPr>
                        <a:t>It is the case that the relation r does not obtain between the non-repeatable </a:t>
                      </a:r>
                      <a:r>
                        <a:rPr lang="en-US" sz="1700" b="0" dirty="0" err="1">
                          <a:effectLst/>
                        </a:rPr>
                        <a:t>PoR</a:t>
                      </a:r>
                      <a:r>
                        <a:rPr lang="en-US" sz="1700" b="0" dirty="0">
                          <a:effectLst/>
                        </a:rPr>
                        <a:t> </a:t>
                      </a:r>
                      <a:r>
                        <a:rPr lang="en-US" sz="1700" b="0" dirty="0" err="1">
                          <a:effectLst/>
                        </a:rPr>
                        <a:t>RUI</a:t>
                      </a:r>
                      <a:r>
                        <a:rPr lang="en-US" sz="1700" b="0" baseline="-25000" dirty="0" err="1">
                          <a:effectLst/>
                        </a:rPr>
                        <a:t>p</a:t>
                      </a:r>
                      <a:r>
                        <a:rPr lang="en-US" sz="1700" b="0" dirty="0">
                          <a:effectLst/>
                        </a:rPr>
                        <a:t> and any of the non-repeatable </a:t>
                      </a:r>
                      <a:r>
                        <a:rPr lang="en-US" sz="1700" b="0" dirty="0" err="1">
                          <a:effectLst/>
                        </a:rPr>
                        <a:t>PoRs</a:t>
                      </a:r>
                      <a:r>
                        <a:rPr lang="en-US" sz="1700" b="0" dirty="0">
                          <a:effectLst/>
                        </a:rPr>
                        <a:t> in which repeatable </a:t>
                      </a:r>
                      <a:r>
                        <a:rPr lang="en-US" sz="1700" b="0" dirty="0" err="1">
                          <a:effectLst/>
                        </a:rPr>
                        <a:t>PoR</a:t>
                      </a:r>
                      <a:r>
                        <a:rPr lang="en-US" sz="1700" b="0" dirty="0">
                          <a:effectLst/>
                        </a:rPr>
                        <a:t> </a:t>
                      </a:r>
                      <a:r>
                        <a:rPr lang="en-US" sz="1700" b="0" dirty="0" err="1">
                          <a:effectLst/>
                        </a:rPr>
                        <a:t>RUI</a:t>
                      </a:r>
                      <a:r>
                        <a:rPr lang="en-US" sz="1700" b="0" baseline="-25000" dirty="0" err="1">
                          <a:effectLst/>
                        </a:rPr>
                        <a:t>r</a:t>
                      </a:r>
                      <a:r>
                        <a:rPr lang="en-US" sz="1700" b="0" dirty="0">
                          <a:effectLst/>
                        </a:rPr>
                        <a:t> is repeated (</a:t>
                      </a:r>
                      <a:r>
                        <a:rPr lang="en-US" sz="1700" b="0" dirty="0" err="1">
                          <a:effectLst/>
                        </a:rPr>
                        <a:t>wrt</a:t>
                      </a:r>
                      <a:r>
                        <a:rPr lang="en-US" sz="1700" b="0" dirty="0">
                          <a:effectLst/>
                        </a:rPr>
                        <a:t>. temporal region t</a:t>
                      </a:r>
                      <a:r>
                        <a:rPr lang="en-US" sz="1700" b="0" baseline="-25000" dirty="0">
                          <a:effectLst/>
                        </a:rPr>
                        <a:t>r</a:t>
                      </a:r>
                      <a:r>
                        <a:rPr lang="en-US" sz="1700" b="0" dirty="0">
                          <a:effectLst/>
                        </a:rPr>
                        <a:t> in manner </a:t>
                      </a:r>
                      <a:r>
                        <a:rPr lang="en-US" sz="1700" b="0" dirty="0" err="1">
                          <a:effectLst/>
                        </a:rPr>
                        <a:t>rT</a:t>
                      </a:r>
                      <a:r>
                        <a:rPr lang="en-US" sz="1700" b="0" dirty="0">
                          <a:effectLst/>
                        </a:rPr>
                        <a:t>).</a:t>
                      </a:r>
                      <a:endParaRPr lang="en-US"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845544730"/>
                  </a:ext>
                </a:extLst>
              </a:tr>
            </a:tbl>
          </a:graphicData>
        </a:graphic>
      </p:graphicFrame>
      <p:sp>
        <p:nvSpPr>
          <p:cNvPr id="4" name="Slide Number Placeholder 3">
            <a:extLst>
              <a:ext uri="{FF2B5EF4-FFF2-40B4-BE49-F238E27FC236}">
                <a16:creationId xmlns:a16="http://schemas.microsoft.com/office/drawing/2014/main" id="{8BB57C7C-16C4-4688-B7BA-3757EB012321}"/>
              </a:ext>
            </a:extLst>
          </p:cNvPr>
          <p:cNvSpPr>
            <a:spLocks noGrp="1"/>
          </p:cNvSpPr>
          <p:nvPr>
            <p:ph type="sldNum" sz="quarter" idx="3"/>
          </p:nvPr>
        </p:nvSpPr>
        <p:spPr/>
        <p:txBody>
          <a:bodyPr/>
          <a:lstStyle/>
          <a:p>
            <a:fld id="{7C5DB68A-9D44-4073-920F-D08D647C06A7}" type="slidenum">
              <a:rPr lang="en-US" smtClean="0"/>
              <a:t>30</a:t>
            </a:fld>
            <a:endParaRPr lang="en-US" dirty="0"/>
          </a:p>
        </p:txBody>
      </p:sp>
      <p:sp>
        <p:nvSpPr>
          <p:cNvPr id="6" name="Rectangle 5">
            <a:extLst>
              <a:ext uri="{FF2B5EF4-FFF2-40B4-BE49-F238E27FC236}">
                <a16:creationId xmlns:a16="http://schemas.microsoft.com/office/drawing/2014/main" id="{65DB1B14-CA87-4BBB-AC42-C84A4E907FCB}"/>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(Forthcoming,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464888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7AF8-20A3-4C6A-B1E3-D2035EFDF87E}"/>
              </a:ext>
            </a:extLst>
          </p:cNvPr>
          <p:cNvSpPr>
            <a:spLocks noGrp="1"/>
          </p:cNvSpPr>
          <p:nvPr>
            <p:ph type="title"/>
          </p:nvPr>
        </p:nvSpPr>
        <p:spPr/>
        <p:txBody>
          <a:bodyPr/>
          <a:lstStyle/>
          <a:p>
            <a:r>
              <a:rPr lang="en-US" dirty="0"/>
              <a:t>‘Meta’-tuple (LDC2i) semantics</a:t>
            </a:r>
          </a:p>
        </p:txBody>
      </p:sp>
      <p:graphicFrame>
        <p:nvGraphicFramePr>
          <p:cNvPr id="5" name="Content Placeholder 4">
            <a:extLst>
              <a:ext uri="{FF2B5EF4-FFF2-40B4-BE49-F238E27FC236}">
                <a16:creationId xmlns:a16="http://schemas.microsoft.com/office/drawing/2014/main" id="{D68F4DAD-F5DF-4A18-B5CB-111283F38979}"/>
              </a:ext>
            </a:extLst>
          </p:cNvPr>
          <p:cNvGraphicFramePr>
            <a:graphicFrameLocks noGrp="1"/>
          </p:cNvGraphicFramePr>
          <p:nvPr>
            <p:ph idx="1"/>
            <p:extLst>
              <p:ext uri="{D42A27DB-BD31-4B8C-83A1-F6EECF244321}">
                <p14:modId xmlns:p14="http://schemas.microsoft.com/office/powerpoint/2010/main" val="3783809215"/>
              </p:ext>
            </p:extLst>
          </p:nvPr>
        </p:nvGraphicFramePr>
        <p:xfrm>
          <a:off x="384242" y="1811272"/>
          <a:ext cx="8531157" cy="3598928"/>
        </p:xfrm>
        <a:graphic>
          <a:graphicData uri="http://schemas.openxmlformats.org/drawingml/2006/table">
            <a:tbl>
              <a:tblPr firstRow="1" firstCol="1" lastRow="1" lastCol="1" bandRow="1" bandCol="1">
                <a:tableStyleId>{5C22544A-7EE6-4342-B048-85BDC9FD1C3A}</a:tableStyleId>
              </a:tblPr>
              <a:tblGrid>
                <a:gridCol w="1997997">
                  <a:extLst>
                    <a:ext uri="{9D8B030D-6E8A-4147-A177-3AD203B41FA5}">
                      <a16:colId xmlns:a16="http://schemas.microsoft.com/office/drawing/2014/main" val="3235406489"/>
                    </a:ext>
                  </a:extLst>
                </a:gridCol>
                <a:gridCol w="6533160">
                  <a:extLst>
                    <a:ext uri="{9D8B030D-6E8A-4147-A177-3AD203B41FA5}">
                      <a16:colId xmlns:a16="http://schemas.microsoft.com/office/drawing/2014/main" val="833893849"/>
                    </a:ext>
                  </a:extLst>
                </a:gridCol>
              </a:tblGrid>
              <a:tr h="130810">
                <a:tc>
                  <a:txBody>
                    <a:bodyPr/>
                    <a:lstStyle/>
                    <a:p>
                      <a:pPr>
                        <a:lnSpc>
                          <a:spcPct val="107000"/>
                        </a:lnSpc>
                        <a:spcAft>
                          <a:spcPts val="800"/>
                        </a:spcAft>
                      </a:pPr>
                      <a:r>
                        <a:rPr lang="en-US" sz="2200" b="1">
                          <a:effectLst/>
                        </a:rPr>
                        <a:t>D-tuple 	</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a:effectLst/>
                        </a:rPr>
                        <a:t>D#&lt; </a:t>
                      </a:r>
                      <a:r>
                        <a:rPr lang="en-US" sz="2200" b="1" dirty="0" err="1">
                          <a:effectLst/>
                        </a:rPr>
                        <a:t>RUI</a:t>
                      </a:r>
                      <a:r>
                        <a:rPr lang="en-US" sz="2200" b="1" baseline="-25000" dirty="0" err="1">
                          <a:effectLst/>
                        </a:rPr>
                        <a:t>d</a:t>
                      </a:r>
                      <a:r>
                        <a:rPr lang="en-US" sz="2200" b="1" dirty="0">
                          <a:effectLst/>
                        </a:rPr>
                        <a:t>, RUI</a:t>
                      </a:r>
                      <a:r>
                        <a:rPr lang="en-US" sz="2200" b="1" baseline="-25000" dirty="0">
                          <a:effectLst/>
                        </a:rPr>
                        <a:t>T</a:t>
                      </a:r>
                      <a:r>
                        <a:rPr lang="en-US" sz="2200" b="1" dirty="0">
                          <a:effectLst/>
                        </a:rPr>
                        <a:t>, t, ‘I’/E, R, S &gt;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01295312"/>
                  </a:ext>
                </a:extLst>
              </a:tr>
              <a:tr h="405130">
                <a:tc gridSpan="2">
                  <a:txBody>
                    <a:bodyPr/>
                    <a:lstStyle/>
                    <a:p>
                      <a:pPr>
                        <a:lnSpc>
                          <a:spcPct val="107000"/>
                        </a:lnSpc>
                        <a:spcAft>
                          <a:spcPts val="800"/>
                        </a:spcAft>
                      </a:pPr>
                      <a:r>
                        <a:rPr lang="en-US" sz="2200" b="0" dirty="0" err="1">
                          <a:effectLst/>
                        </a:rPr>
                        <a:t>RUI</a:t>
                      </a:r>
                      <a:r>
                        <a:rPr lang="en-US" sz="2200" b="0" baseline="-25000" dirty="0" err="1">
                          <a:effectLst/>
                        </a:rPr>
                        <a:t>d</a:t>
                      </a:r>
                      <a:r>
                        <a:rPr lang="en-US" sz="2200" b="0" dirty="0">
                          <a:effectLst/>
                        </a:rPr>
                        <a:t> registered at temporal instant t tuple RUI</a:t>
                      </a:r>
                      <a:r>
                        <a:rPr lang="en-US" sz="2200" b="0" baseline="-25000" dirty="0">
                          <a:effectLst/>
                        </a:rPr>
                        <a:t>T, </a:t>
                      </a:r>
                      <a:r>
                        <a:rPr lang="en-US" sz="2200" b="0" dirty="0">
                          <a:effectLst/>
                        </a:rPr>
                        <a:t>i.e. a tuple other than D# itself, either as an insertion (‘I’) in the RTS for reason R, or as the correction of an error of type E in which case S is a list of RUIs denoting the tuples, if any at all, that replace RUI</a:t>
                      </a:r>
                      <a:r>
                        <a:rPr lang="en-US" sz="2200" b="0" baseline="-25000" dirty="0">
                          <a:effectLst/>
                        </a:rPr>
                        <a:t>T</a:t>
                      </a:r>
                      <a:r>
                        <a:rPr lang="en-US" sz="2200" b="0" dirty="0">
                          <a:effectLst/>
                        </a:rPr>
                        <a:t>.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33270525"/>
                  </a:ext>
                </a:extLst>
              </a:tr>
              <a:tr h="130810">
                <a:tc>
                  <a:txBody>
                    <a:bodyPr/>
                    <a:lstStyle/>
                    <a:p>
                      <a:pPr>
                        <a:lnSpc>
                          <a:spcPct val="107000"/>
                        </a:lnSpc>
                        <a:spcAft>
                          <a:spcPts val="800"/>
                        </a:spcAft>
                      </a:pP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89999940"/>
                  </a:ext>
                </a:extLst>
              </a:tr>
              <a:tr h="130810">
                <a:tc>
                  <a:txBody>
                    <a:bodyPr/>
                    <a:lstStyle/>
                    <a:p>
                      <a:pPr>
                        <a:lnSpc>
                          <a:spcPct val="107000"/>
                        </a:lnSpc>
                        <a:spcAft>
                          <a:spcPts val="800"/>
                        </a:spcAft>
                      </a:pPr>
                      <a:r>
                        <a:rPr lang="en-US" sz="2200" b="1">
                          <a:effectLst/>
                        </a:rPr>
                        <a:t>F-tuple 	</a:t>
                      </a:r>
                      <a:endParaRPr lang="en-US" sz="22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nSpc>
                          <a:spcPct val="107000"/>
                        </a:lnSpc>
                        <a:spcAft>
                          <a:spcPts val="800"/>
                        </a:spcAft>
                      </a:pPr>
                      <a:r>
                        <a:rPr lang="en-US" sz="2200" b="1" dirty="0">
                          <a:effectLst/>
                        </a:rPr>
                        <a:t>F#&lt; </a:t>
                      </a:r>
                      <a:r>
                        <a:rPr lang="en-US" sz="2200" b="1" dirty="0" err="1">
                          <a:effectLst/>
                        </a:rPr>
                        <a:t>RUI</a:t>
                      </a:r>
                      <a:r>
                        <a:rPr lang="en-US" sz="2200" b="1" baseline="-25000" dirty="0" err="1">
                          <a:effectLst/>
                        </a:rPr>
                        <a:t>d</a:t>
                      </a:r>
                      <a:r>
                        <a:rPr lang="en-US" sz="2200" b="1" dirty="0">
                          <a:effectLst/>
                        </a:rPr>
                        <a:t>, t</a:t>
                      </a:r>
                      <a:r>
                        <a:rPr lang="en-US" sz="2200" b="1" baseline="-25000" dirty="0">
                          <a:effectLst/>
                        </a:rPr>
                        <a:t>a</a:t>
                      </a:r>
                      <a:r>
                        <a:rPr lang="en-US" sz="2200" b="1" dirty="0">
                          <a:effectLst/>
                        </a:rPr>
                        <a:t>, </a:t>
                      </a:r>
                      <a:r>
                        <a:rPr lang="en-US" sz="2200" b="1" dirty="0" err="1">
                          <a:effectLst/>
                        </a:rPr>
                        <a:t>RUI</a:t>
                      </a:r>
                      <a:r>
                        <a:rPr lang="en-US" sz="2200" b="1" baseline="-25000" dirty="0" err="1">
                          <a:effectLst/>
                        </a:rPr>
                        <a:t>a</a:t>
                      </a:r>
                      <a:r>
                        <a:rPr lang="en-US" sz="2200" b="1" dirty="0">
                          <a:effectLst/>
                        </a:rPr>
                        <a:t>, RUI</a:t>
                      </a:r>
                      <a:r>
                        <a:rPr lang="en-US" sz="2200" b="1" baseline="-25000" dirty="0">
                          <a:effectLst/>
                        </a:rPr>
                        <a:t>T</a:t>
                      </a:r>
                      <a:r>
                        <a:rPr lang="en-US" sz="2200" b="1" dirty="0">
                          <a:effectLst/>
                        </a:rPr>
                        <a:t>, C &gt;</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5025203"/>
                  </a:ext>
                </a:extLst>
              </a:tr>
              <a:tr h="278765">
                <a:tc gridSpan="2">
                  <a:txBody>
                    <a:bodyPr/>
                    <a:lstStyle/>
                    <a:p>
                      <a:pPr>
                        <a:lnSpc>
                          <a:spcPct val="107000"/>
                        </a:lnSpc>
                        <a:spcAft>
                          <a:spcPts val="800"/>
                        </a:spcAft>
                      </a:pPr>
                      <a:r>
                        <a:rPr lang="en-US" sz="2200" b="0" dirty="0" err="1">
                          <a:effectLst/>
                        </a:rPr>
                        <a:t>RUI</a:t>
                      </a:r>
                      <a:r>
                        <a:rPr lang="en-US" sz="2200" b="0" baseline="-25000" dirty="0" err="1">
                          <a:effectLst/>
                        </a:rPr>
                        <a:t>d</a:t>
                      </a:r>
                      <a:r>
                        <a:rPr lang="en-US" sz="2200" b="0" dirty="0">
                          <a:effectLst/>
                        </a:rPr>
                        <a:t> asserts at temporal instant t</a:t>
                      </a:r>
                      <a:r>
                        <a:rPr lang="en-US" sz="2200" b="0" baseline="-25000" dirty="0">
                          <a:effectLst/>
                        </a:rPr>
                        <a:t>a</a:t>
                      </a:r>
                      <a:r>
                        <a:rPr lang="en-US" sz="2200" b="0" dirty="0">
                          <a:effectLst/>
                        </a:rPr>
                        <a:t> that his confidence in the faithfulness of tuple RUI</a:t>
                      </a:r>
                      <a:r>
                        <a:rPr lang="en-US" sz="2200" b="0" baseline="-25000" dirty="0">
                          <a:effectLst/>
                        </a:rPr>
                        <a:t>T</a:t>
                      </a:r>
                      <a:r>
                        <a:rPr lang="en-US" sz="2200" b="0" dirty="0">
                          <a:effectLst/>
                        </a:rPr>
                        <a:t> as authored by </a:t>
                      </a:r>
                      <a:r>
                        <a:rPr lang="en-US" sz="2200" b="0" dirty="0" err="1">
                          <a:effectLst/>
                        </a:rPr>
                        <a:t>RUI</a:t>
                      </a:r>
                      <a:r>
                        <a:rPr lang="en-US" sz="2200" b="0" baseline="-25000" dirty="0" err="1">
                          <a:effectLst/>
                        </a:rPr>
                        <a:t>a</a:t>
                      </a:r>
                      <a:r>
                        <a:rPr lang="en-US" sz="2200" b="0" dirty="0">
                          <a:effectLst/>
                        </a:rPr>
                        <a:t> is of level C. </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736812923"/>
                  </a:ext>
                </a:extLst>
              </a:tr>
            </a:tbl>
          </a:graphicData>
        </a:graphic>
      </p:graphicFrame>
      <p:sp>
        <p:nvSpPr>
          <p:cNvPr id="4" name="Slide Number Placeholder 3">
            <a:extLst>
              <a:ext uri="{FF2B5EF4-FFF2-40B4-BE49-F238E27FC236}">
                <a16:creationId xmlns:a16="http://schemas.microsoft.com/office/drawing/2014/main" id="{7745F1D5-3623-4CE5-AD94-E327CE30976D}"/>
              </a:ext>
            </a:extLst>
          </p:cNvPr>
          <p:cNvSpPr>
            <a:spLocks noGrp="1"/>
          </p:cNvSpPr>
          <p:nvPr>
            <p:ph type="sldNum" sz="quarter" idx="3"/>
          </p:nvPr>
        </p:nvSpPr>
        <p:spPr/>
        <p:txBody>
          <a:bodyPr/>
          <a:lstStyle/>
          <a:p>
            <a:fld id="{7C5DB68A-9D44-4073-920F-D08D647C06A7}" type="slidenum">
              <a:rPr lang="en-US" smtClean="0"/>
              <a:t>31</a:t>
            </a:fld>
            <a:endParaRPr lang="en-US" dirty="0"/>
          </a:p>
        </p:txBody>
      </p:sp>
      <p:sp>
        <p:nvSpPr>
          <p:cNvPr id="6" name="Rectangle 5">
            <a:extLst>
              <a:ext uri="{FF2B5EF4-FFF2-40B4-BE49-F238E27FC236}">
                <a16:creationId xmlns:a16="http://schemas.microsoft.com/office/drawing/2014/main" id="{1FC132E5-0033-4F01-ADEE-B57BCE2D10BE}"/>
              </a:ext>
            </a:extLst>
          </p:cNvPr>
          <p:cNvSpPr/>
          <p:nvPr/>
        </p:nvSpPr>
        <p:spPr>
          <a:xfrm>
            <a:off x="1447800" y="6324600"/>
            <a:ext cx="7620000" cy="461665"/>
          </a:xfrm>
          <a:prstGeom prst="rect">
            <a:avLst/>
          </a:prstGeom>
        </p:spPr>
        <p:txBody>
          <a:bodyPr wrap="square">
            <a:spAutoFit/>
          </a:bodyPr>
          <a:lstStyle/>
          <a:p>
            <a:pPr algn="just"/>
            <a:r>
              <a:rPr lang="en-US" sz="1200" b="0" dirty="0">
                <a:solidFill>
                  <a:schemeClr val="bg1"/>
                </a:solidFill>
                <a:latin typeface="Arial" panose="020B0604020202020204" pitchFamily="34" charset="0"/>
              </a:rPr>
              <a:t>Ceusters W. The place of Referent Tracking in Biomedical Informatics. In Elkin, Peter (ed.) Terminology, Ontology and Their Implementations. Springer Nature. (Forthcoming,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693875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Slide Number Placeholder 4">
            <a:extLst>
              <a:ext uri="{FF2B5EF4-FFF2-40B4-BE49-F238E27FC236}">
                <a16:creationId xmlns:a16="http://schemas.microsoft.com/office/drawing/2014/main" id="{A5F72BFC-2D51-471B-99F6-38EEA76F55F5}"/>
              </a:ext>
            </a:extLst>
          </p:cNvPr>
          <p:cNvSpPr>
            <a:spLocks noGrp="1"/>
          </p:cNvSpPr>
          <p:nvPr>
            <p:ph type="sldNum" sz="quarter" idx="3"/>
          </p:nvPr>
        </p:nvSpPr>
        <p:spPr/>
        <p:txBody>
          <a:bodyPr/>
          <a:lstStyle/>
          <a:p>
            <a:fld id="{7C5DB68A-9D44-4073-920F-D08D647C06A7}" type="slidenum">
              <a:rPr lang="en-US" smtClean="0"/>
              <a:t>4</a:t>
            </a:fld>
            <a:endParaRPr lang="en-US" dirty="0"/>
          </a:p>
        </p:txBody>
      </p:sp>
    </p:spTree>
    <p:extLst>
      <p:ext uri="{BB962C8B-B14F-4D97-AF65-F5344CB8AC3E}">
        <p14:creationId xmlns:p14="http://schemas.microsoft.com/office/powerpoint/2010/main" val="2064430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Slide Number Placeholder 4">
            <a:extLst>
              <a:ext uri="{FF2B5EF4-FFF2-40B4-BE49-F238E27FC236}">
                <a16:creationId xmlns:a16="http://schemas.microsoft.com/office/drawing/2014/main" id="{C15F4F49-3DD3-48E4-9018-3AD7F335F6D7}"/>
              </a:ext>
            </a:extLst>
          </p:cNvPr>
          <p:cNvSpPr>
            <a:spLocks noGrp="1"/>
          </p:cNvSpPr>
          <p:nvPr>
            <p:ph type="sldNum" sz="quarter" idx="3"/>
          </p:nvPr>
        </p:nvSpPr>
        <p:spPr/>
        <p:txBody>
          <a:bodyPr/>
          <a:lstStyle/>
          <a:p>
            <a:fld id="{7C5DB68A-9D44-4073-920F-D08D647C06A7}" type="slidenum">
              <a:rPr lang="en-US" smtClean="0"/>
              <a:t>5</a:t>
            </a:fld>
            <a:endParaRPr lang="en-US" dirty="0"/>
          </a:p>
        </p:txBody>
      </p:sp>
    </p:spTree>
    <p:extLst>
      <p:ext uri="{BB962C8B-B14F-4D97-AF65-F5344CB8AC3E}">
        <p14:creationId xmlns:p14="http://schemas.microsoft.com/office/powerpoint/2010/main" val="89374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2362200" y="5557986"/>
            <a:ext cx="6759539" cy="1300014"/>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22261" y="575460"/>
            <a:ext cx="6530939" cy="6235866"/>
          </a:xfrm>
          <a:prstGeom prst="rect">
            <a:avLst/>
          </a:prstGeom>
        </p:spPr>
      </p:pic>
      <p:pic>
        <p:nvPicPr>
          <p:cNvPr id="6" name="Picture 5"/>
          <p:cNvPicPr>
            <a:picLocks noChangeAspect="1"/>
          </p:cNvPicPr>
          <p:nvPr/>
        </p:nvPicPr>
        <p:blipFill>
          <a:blip r:embed="rId4"/>
          <a:stretch>
            <a:fillRect/>
          </a:stretch>
        </p:blipFill>
        <p:spPr>
          <a:xfrm>
            <a:off x="6553200" y="575460"/>
            <a:ext cx="2575119" cy="4830126"/>
          </a:xfrm>
          <a:prstGeom prst="rect">
            <a:avLst/>
          </a:prstGeom>
        </p:spPr>
      </p:pic>
      <p:sp>
        <p:nvSpPr>
          <p:cNvPr id="14" name="Slide Number Placeholder 13">
            <a:extLst>
              <a:ext uri="{FF2B5EF4-FFF2-40B4-BE49-F238E27FC236}">
                <a16:creationId xmlns:a16="http://schemas.microsoft.com/office/drawing/2014/main" id="{F9497C32-D42C-4360-8FDC-F128601FB2DA}"/>
              </a:ext>
            </a:extLst>
          </p:cNvPr>
          <p:cNvSpPr>
            <a:spLocks noGrp="1"/>
          </p:cNvSpPr>
          <p:nvPr>
            <p:ph type="sldNum" sz="quarter" idx="3"/>
          </p:nvPr>
        </p:nvSpPr>
        <p:spPr/>
        <p:txBody>
          <a:bodyPr/>
          <a:lstStyle/>
          <a:p>
            <a:fld id="{7C5DB68A-9D44-4073-920F-D08D647C06A7}" type="slidenum">
              <a:rPr lang="en-US" smtClean="0"/>
              <a:t>6</a:t>
            </a:fld>
            <a:endParaRPr lang="en-US" dirty="0"/>
          </a:p>
        </p:txBody>
      </p:sp>
    </p:spTree>
    <p:extLst>
      <p:ext uri="{BB962C8B-B14F-4D97-AF65-F5344CB8AC3E}">
        <p14:creationId xmlns:p14="http://schemas.microsoft.com/office/powerpoint/2010/main" val="262483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44" y="3810000"/>
            <a:ext cx="3124200" cy="762000"/>
          </a:xfrm>
        </p:spPr>
        <p:txBody>
          <a:bodyPr/>
          <a:lstStyle/>
          <a:p>
            <a:r>
              <a:rPr lang="en-US" dirty="0"/>
              <a:t>Problems</a:t>
            </a:r>
            <a:br>
              <a:rPr lang="en-US" dirty="0"/>
            </a:br>
            <a:r>
              <a:rPr lang="en-US" dirty="0"/>
              <a:t>Encounters</a:t>
            </a:r>
            <a:br>
              <a:rPr lang="en-US" dirty="0"/>
            </a:br>
            <a:r>
              <a:rPr lang="en-US" dirty="0"/>
              <a:t>Episodes</a:t>
            </a:r>
          </a:p>
        </p:txBody>
      </p:sp>
      <p:pic>
        <p:nvPicPr>
          <p:cNvPr id="4" name="Picture 3"/>
          <p:cNvPicPr>
            <a:picLocks noChangeAspect="1"/>
          </p:cNvPicPr>
          <p:nvPr/>
        </p:nvPicPr>
        <p:blipFill>
          <a:blip r:embed="rId2"/>
          <a:stretch>
            <a:fillRect/>
          </a:stretch>
        </p:blipFill>
        <p:spPr>
          <a:xfrm>
            <a:off x="0" y="585083"/>
            <a:ext cx="5034992" cy="3105204"/>
          </a:xfrm>
          <a:prstGeom prst="rect">
            <a:avLst/>
          </a:prstGeom>
        </p:spPr>
      </p:pic>
      <p:pic>
        <p:nvPicPr>
          <p:cNvPr id="5" name="Picture 4"/>
          <p:cNvPicPr>
            <a:picLocks noChangeAspect="1"/>
          </p:cNvPicPr>
          <p:nvPr/>
        </p:nvPicPr>
        <p:blipFill>
          <a:blip r:embed="rId3"/>
          <a:stretch>
            <a:fillRect/>
          </a:stretch>
        </p:blipFill>
        <p:spPr>
          <a:xfrm>
            <a:off x="4953000" y="585083"/>
            <a:ext cx="4191000" cy="3148717"/>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3638550" y="3702977"/>
            <a:ext cx="5505450" cy="3148227"/>
          </a:xfrm>
          <a:prstGeom prst="rect">
            <a:avLst/>
          </a:prstGeom>
        </p:spPr>
      </p:pic>
      <p:sp>
        <p:nvSpPr>
          <p:cNvPr id="7" name="Rectangle 6"/>
          <p:cNvSpPr/>
          <p:nvPr/>
        </p:nvSpPr>
        <p:spPr>
          <a:xfrm>
            <a:off x="229134" y="5751493"/>
            <a:ext cx="3170220"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mn-cs"/>
              </a:rPr>
              <a:t>Salmon P, Rappaport A, Bainbridge M, Hayes G, Williams J. Taking the problem oriented medical record forward. </a:t>
            </a:r>
            <a:r>
              <a:rPr kumimoji="0" lang="en-US" sz="1400" b="0" i="0" u="none" strike="noStrike" kern="1200" cap="none" spc="0" normalizeH="0" baseline="0" noProof="0" dirty="0" err="1">
                <a:ln>
                  <a:noFill/>
                </a:ln>
                <a:solidFill>
                  <a:srgbClr val="FFFFFF"/>
                </a:solidFill>
                <a:effectLst/>
                <a:uLnTx/>
                <a:uFillTx/>
                <a:latin typeface="Times New Roman" pitchFamily="18" charset="0"/>
                <a:ea typeface="+mn-ea"/>
                <a:cs typeface="+mn-cs"/>
              </a:rPr>
              <a:t>Proc</a:t>
            </a: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mn-cs"/>
              </a:rPr>
              <a:t> AMIA </a:t>
            </a:r>
            <a:r>
              <a:rPr kumimoji="0" lang="en-US" sz="1400" b="0" i="0" u="none" strike="noStrike" kern="1200" cap="none" spc="0" normalizeH="0" baseline="0" noProof="0" dirty="0" err="1">
                <a:ln>
                  <a:noFill/>
                </a:ln>
                <a:solidFill>
                  <a:srgbClr val="FFFFFF"/>
                </a:solidFill>
                <a:effectLst/>
                <a:uLnTx/>
                <a:uFillTx/>
                <a:latin typeface="Times New Roman" pitchFamily="18" charset="0"/>
                <a:ea typeface="+mn-ea"/>
                <a:cs typeface="+mn-cs"/>
              </a:rPr>
              <a:t>Annu</a:t>
            </a: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mn-cs"/>
              </a:rPr>
              <a:t> Fall </a:t>
            </a:r>
            <a:r>
              <a:rPr kumimoji="0" lang="en-US" sz="1400" b="0" i="0" u="none" strike="noStrike" kern="1200" cap="none" spc="0" normalizeH="0" baseline="0" noProof="0" dirty="0" err="1">
                <a:ln>
                  <a:noFill/>
                </a:ln>
                <a:solidFill>
                  <a:srgbClr val="FFFFFF"/>
                </a:solidFill>
                <a:effectLst/>
                <a:uLnTx/>
                <a:uFillTx/>
                <a:latin typeface="Times New Roman" pitchFamily="18" charset="0"/>
                <a:ea typeface="+mn-ea"/>
                <a:cs typeface="+mn-cs"/>
              </a:rPr>
              <a:t>Symp</a:t>
            </a:r>
            <a:r>
              <a:rPr kumimoji="0" lang="en-US" sz="1400" b="0" i="0" u="none" strike="noStrike" kern="1200" cap="none" spc="0" normalizeH="0" baseline="0" noProof="0" dirty="0">
                <a:ln>
                  <a:noFill/>
                </a:ln>
                <a:solidFill>
                  <a:srgbClr val="FFFFFF"/>
                </a:solidFill>
                <a:effectLst/>
                <a:uLnTx/>
                <a:uFillTx/>
                <a:latin typeface="Times New Roman" pitchFamily="18" charset="0"/>
                <a:ea typeface="+mn-ea"/>
                <a:cs typeface="+mn-cs"/>
              </a:rPr>
              <a:t>. 1996:463-7.</a:t>
            </a:r>
          </a:p>
        </p:txBody>
      </p:sp>
      <p:sp>
        <p:nvSpPr>
          <p:cNvPr id="3" name="Slide Number Placeholder 2">
            <a:extLst>
              <a:ext uri="{FF2B5EF4-FFF2-40B4-BE49-F238E27FC236}">
                <a16:creationId xmlns:a16="http://schemas.microsoft.com/office/drawing/2014/main" id="{CBDCEF2E-800C-4F86-BC9C-BD64B66275D3}"/>
              </a:ext>
            </a:extLst>
          </p:cNvPr>
          <p:cNvSpPr>
            <a:spLocks noGrp="1"/>
          </p:cNvSpPr>
          <p:nvPr>
            <p:ph type="sldNum" sz="quarter" idx="3"/>
          </p:nvPr>
        </p:nvSpPr>
        <p:spPr/>
        <p:txBody>
          <a:bodyPr/>
          <a:lstStyle/>
          <a:p>
            <a:fld id="{7C5DB68A-9D44-4073-920F-D08D647C06A7}" type="slidenum">
              <a:rPr lang="en-US" smtClean="0"/>
              <a:t>7</a:t>
            </a:fld>
            <a:endParaRPr lang="en-US" dirty="0"/>
          </a:p>
        </p:txBody>
      </p:sp>
    </p:spTree>
    <p:extLst>
      <p:ext uri="{BB962C8B-B14F-4D97-AF65-F5344CB8AC3E}">
        <p14:creationId xmlns:p14="http://schemas.microsoft.com/office/powerpoint/2010/main" val="1280893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8070E-4E0E-440D-A13A-1E05B7E9BB5B}"/>
              </a:ext>
            </a:extLst>
          </p:cNvPr>
          <p:cNvSpPr>
            <a:spLocks noGrp="1"/>
          </p:cNvSpPr>
          <p:nvPr>
            <p:ph type="title"/>
          </p:nvPr>
        </p:nvSpPr>
        <p:spPr/>
        <p:txBody>
          <a:bodyPr/>
          <a:lstStyle/>
          <a:p>
            <a:r>
              <a:rPr lang="en-US" dirty="0"/>
              <a:t>The problematic ‘Problem’</a:t>
            </a:r>
          </a:p>
        </p:txBody>
      </p:sp>
      <p:sp>
        <p:nvSpPr>
          <p:cNvPr id="3" name="Content Placeholder 2">
            <a:extLst>
              <a:ext uri="{FF2B5EF4-FFF2-40B4-BE49-F238E27FC236}">
                <a16:creationId xmlns:a16="http://schemas.microsoft.com/office/drawing/2014/main" id="{5B85E28C-4F18-41F6-9AA7-978F5BDCC2C9}"/>
              </a:ext>
            </a:extLst>
          </p:cNvPr>
          <p:cNvSpPr>
            <a:spLocks noGrp="1"/>
          </p:cNvSpPr>
          <p:nvPr>
            <p:ph idx="1"/>
          </p:nvPr>
        </p:nvSpPr>
        <p:spPr/>
        <p:txBody>
          <a:bodyPr/>
          <a:lstStyle/>
          <a:p>
            <a:pPr>
              <a:buFont typeface="Arial" panose="020B0604020202020204" pitchFamily="34" charset="0"/>
              <a:buChar char="•"/>
            </a:pPr>
            <a:r>
              <a:rPr lang="en-US" dirty="0"/>
              <a:t>‘</a:t>
            </a:r>
            <a:r>
              <a:rPr lang="en-US" i="1" dirty="0"/>
              <a:t>A Problem has a single name which can change over time.</a:t>
            </a:r>
          </a:p>
          <a:p>
            <a:pPr>
              <a:buFont typeface="Arial" panose="020B0604020202020204" pitchFamily="34" charset="0"/>
              <a:buChar char="•"/>
            </a:pPr>
            <a:r>
              <a:rPr lang="en-US" i="1" dirty="0"/>
              <a:t>A Problem may have no underlying condition in the medical sense.</a:t>
            </a:r>
          </a:p>
          <a:p>
            <a:pPr>
              <a:buFont typeface="Arial" panose="020B0604020202020204" pitchFamily="34" charset="0"/>
              <a:buChar char="•"/>
            </a:pPr>
            <a:r>
              <a:rPr lang="en-US" i="1" dirty="0"/>
              <a:t>A Problem may or may not appear to be a "problem" to the patient.</a:t>
            </a:r>
          </a:p>
          <a:p>
            <a:pPr>
              <a:buFont typeface="Arial" panose="020B0604020202020204" pitchFamily="34" charset="0"/>
              <a:buChar char="•"/>
            </a:pPr>
            <a:r>
              <a:rPr lang="en-US" i="1" dirty="0"/>
              <a:t>The status of the Problem doesn't necessarily imply that the underlying condition, if any, has the same status.</a:t>
            </a:r>
          </a:p>
          <a:p>
            <a:pPr>
              <a:buFont typeface="Arial" panose="020B0604020202020204" pitchFamily="34" charset="0"/>
              <a:buChar char="•"/>
            </a:pPr>
            <a:r>
              <a:rPr lang="en-US" i="1" dirty="0"/>
              <a:t>Problems are headings that a Problem list can made from.</a:t>
            </a:r>
          </a:p>
          <a:p>
            <a:pPr>
              <a:buFont typeface="Arial" panose="020B0604020202020204" pitchFamily="34" charset="0"/>
              <a:buChar char="•"/>
            </a:pPr>
            <a:r>
              <a:rPr lang="en-US" i="1" dirty="0"/>
              <a:t>A Problem is by nature a grouper of other statements.</a:t>
            </a:r>
            <a:r>
              <a:rPr lang="en-US" dirty="0"/>
              <a:t>’</a:t>
            </a:r>
          </a:p>
          <a:p>
            <a:pPr>
              <a:buFont typeface="Arial" panose="020B0604020202020204" pitchFamily="34" charset="0"/>
              <a:buChar char="•"/>
            </a:pPr>
            <a:r>
              <a:rPr lang="en-US" dirty="0"/>
              <a:t>‘</a:t>
            </a:r>
            <a:r>
              <a:rPr lang="en-US" i="1" dirty="0"/>
              <a:t>We defined a “Problem” or “Cancer Disease” as something that required a plan for “diagnosis” and/or “management”</a:t>
            </a:r>
            <a:r>
              <a:rPr lang="en-US" dirty="0"/>
              <a:t>’</a:t>
            </a:r>
          </a:p>
        </p:txBody>
      </p:sp>
      <p:sp>
        <p:nvSpPr>
          <p:cNvPr id="4" name="Slide Number Placeholder 3">
            <a:extLst>
              <a:ext uri="{FF2B5EF4-FFF2-40B4-BE49-F238E27FC236}">
                <a16:creationId xmlns:a16="http://schemas.microsoft.com/office/drawing/2014/main" id="{D3AD35C8-F77B-4538-8055-D7DA2109BB20}"/>
              </a:ext>
            </a:extLst>
          </p:cNvPr>
          <p:cNvSpPr>
            <a:spLocks noGrp="1"/>
          </p:cNvSpPr>
          <p:nvPr>
            <p:ph type="sldNum" sz="quarter" idx="3"/>
          </p:nvPr>
        </p:nvSpPr>
        <p:spPr/>
        <p:txBody>
          <a:bodyPr/>
          <a:lstStyle/>
          <a:p>
            <a:fld id="{7C5DB68A-9D44-4073-920F-D08D647C06A7}" type="slidenum">
              <a:rPr lang="en-US" smtClean="0"/>
              <a:t>8</a:t>
            </a:fld>
            <a:endParaRPr lang="en-US" dirty="0"/>
          </a:p>
        </p:txBody>
      </p:sp>
    </p:spTree>
    <p:extLst>
      <p:ext uri="{BB962C8B-B14F-4D97-AF65-F5344CB8AC3E}">
        <p14:creationId xmlns:p14="http://schemas.microsoft.com/office/powerpoint/2010/main" val="233151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092239-1DBB-4B33-A3E5-CEFB1B6E6016}"/>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360F7379-46A0-4215-B19A-3099875CD75A}"/>
              </a:ext>
            </a:extLst>
          </p:cNvPr>
          <p:cNvSpPr>
            <a:spLocks noGrp="1"/>
          </p:cNvSpPr>
          <p:nvPr>
            <p:ph type="title"/>
          </p:nvPr>
        </p:nvSpPr>
        <p:spPr>
          <a:xfrm>
            <a:off x="4038600" y="38911"/>
            <a:ext cx="4876800" cy="762000"/>
          </a:xfrm>
        </p:spPr>
        <p:txBody>
          <a:bodyPr/>
          <a:lstStyle/>
          <a:p>
            <a:r>
              <a:rPr lang="en-US" dirty="0">
                <a:solidFill>
                  <a:schemeClr val="tx1"/>
                </a:solidFill>
              </a:rPr>
              <a:t>‘Problem’</a:t>
            </a:r>
            <a:br>
              <a:rPr lang="en-US" dirty="0">
                <a:solidFill>
                  <a:schemeClr val="tx1"/>
                </a:solidFill>
              </a:rPr>
            </a:br>
            <a:r>
              <a:rPr lang="en-US" dirty="0">
                <a:solidFill>
                  <a:schemeClr val="tx1"/>
                </a:solidFill>
              </a:rPr>
              <a:t>(in SNOMED CT)</a:t>
            </a:r>
          </a:p>
        </p:txBody>
      </p:sp>
      <p:sp>
        <p:nvSpPr>
          <p:cNvPr id="4" name="Slide Number Placeholder 3">
            <a:extLst>
              <a:ext uri="{FF2B5EF4-FFF2-40B4-BE49-F238E27FC236}">
                <a16:creationId xmlns:a16="http://schemas.microsoft.com/office/drawing/2014/main" id="{7FF3E473-8E3B-425D-8FD9-8FC4D303D8C0}"/>
              </a:ext>
            </a:extLst>
          </p:cNvPr>
          <p:cNvSpPr>
            <a:spLocks noGrp="1"/>
          </p:cNvSpPr>
          <p:nvPr>
            <p:ph type="sldNum" sz="quarter" idx="3"/>
          </p:nvPr>
        </p:nvSpPr>
        <p:spPr/>
        <p:txBody>
          <a:bodyPr/>
          <a:lstStyle/>
          <a:p>
            <a:fld id="{7C5DB68A-9D44-4073-920F-D08D647C06A7}" type="slidenum">
              <a:rPr lang="en-US" smtClean="0"/>
              <a:t>9</a:t>
            </a:fld>
            <a:endParaRPr lang="en-US" dirty="0"/>
          </a:p>
        </p:txBody>
      </p:sp>
    </p:spTree>
    <p:extLst>
      <p:ext uri="{BB962C8B-B14F-4D97-AF65-F5344CB8AC3E}">
        <p14:creationId xmlns:p14="http://schemas.microsoft.com/office/powerpoint/2010/main" val="1701995494"/>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69482</TotalTime>
  <Words>2489</Words>
  <Application>Microsoft Office PowerPoint</Application>
  <PresentationFormat>On-screen Show (4:3)</PresentationFormat>
  <Paragraphs>295</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ＭＳ 明朝</vt:lpstr>
      <vt:lpstr>ＭＳ 明朝</vt:lpstr>
      <vt:lpstr>ＭＳ Ｐゴシック</vt:lpstr>
      <vt:lpstr>Arial</vt:lpstr>
      <vt:lpstr>Calibri</vt:lpstr>
      <vt:lpstr>Georgia</vt:lpstr>
      <vt:lpstr>Times</vt:lpstr>
      <vt:lpstr>Times New Roman</vt:lpstr>
      <vt:lpstr>Trebuchet MS</vt:lpstr>
      <vt:lpstr>Wingdings</vt:lpstr>
      <vt:lpstr>2014-Indianapolis</vt:lpstr>
      <vt:lpstr>BMI714 – Spring 2022 Principles of Referent Tracking in Biomedical Informatics (class number 19404)  Class 8 – March 29, 2022 Problem list management in EHRs: basics and problems     </vt:lpstr>
      <vt:lpstr>L. Weed.         Medical records that guide and teach.  New England Journal of Medicine 278 (1968), 593-600.</vt:lpstr>
      <vt:lpstr>PowerPoint Presentation</vt:lpstr>
      <vt:lpstr>PowerPoint Presentation</vt:lpstr>
      <vt:lpstr>PowerPoint Presentation</vt:lpstr>
      <vt:lpstr>PowerPoint Presentation</vt:lpstr>
      <vt:lpstr>Problems Encounters Episodes</vt:lpstr>
      <vt:lpstr>The problematic ‘Problem’</vt:lpstr>
      <vt:lpstr>‘Problem’ (in SNOMED CT)</vt:lpstr>
      <vt:lpstr>Problem as ontological entity?</vt:lpstr>
      <vt:lpstr>PowerPoint Presentation</vt:lpstr>
      <vt:lpstr>Problem as ontological entity?</vt:lpstr>
      <vt:lpstr>‘Problem’ as representation</vt:lpstr>
      <vt:lpstr>‘Problem’ in the context of an EMR</vt:lpstr>
      <vt:lpstr>Problem status changes</vt:lpstr>
      <vt:lpstr>Active / Resolved</vt:lpstr>
      <vt:lpstr>Transitions in two diabetes patients</vt:lpstr>
      <vt:lpstr>Future work: towards an OGMS-based Referent Tracking Interpretation</vt:lpstr>
      <vt:lpstr>PowerPoint Presentation</vt:lpstr>
      <vt:lpstr>Actions on the problem list</vt:lpstr>
      <vt:lpstr>Status of a problem  on the problem list</vt:lpstr>
      <vt:lpstr>Terminology associated with a problem </vt:lpstr>
      <vt:lpstr>RT-based problem list management principles</vt:lpstr>
      <vt:lpstr>PowerPoint Presentation</vt:lpstr>
      <vt:lpstr>PowerPoint Presentation</vt:lpstr>
      <vt:lpstr>Case study</vt:lpstr>
      <vt:lpstr>PowerPoint Presentation</vt:lpstr>
      <vt:lpstr>Referent Tracking Tuple Types</vt:lpstr>
      <vt:lpstr>‘Denotation’-tuple (LDC2e) semantics</vt:lpstr>
      <vt:lpstr>‘Domain’-tuple (LDC1) semantics</vt:lpstr>
      <vt:lpstr>‘Meta’-tuple (LDC2i) semantics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1821</cp:revision>
  <dcterms:created xsi:type="dcterms:W3CDTF">1601-01-01T00:00:00Z</dcterms:created>
  <dcterms:modified xsi:type="dcterms:W3CDTF">2022-03-31T13:55:15Z</dcterms:modified>
</cp:coreProperties>
</file>