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32"/>
  </p:notesMasterIdLst>
  <p:handoutMasterIdLst>
    <p:handoutMasterId r:id="rId33"/>
  </p:handoutMasterIdLst>
  <p:sldIdLst>
    <p:sldId id="1369" r:id="rId2"/>
    <p:sldId id="1546" r:id="rId3"/>
    <p:sldId id="1570" r:id="rId4"/>
    <p:sldId id="1551" r:id="rId5"/>
    <p:sldId id="1552" r:id="rId6"/>
    <p:sldId id="1557" r:id="rId7"/>
    <p:sldId id="1558" r:id="rId8"/>
    <p:sldId id="1553" r:id="rId9"/>
    <p:sldId id="1554" r:id="rId10"/>
    <p:sldId id="1555" r:id="rId11"/>
    <p:sldId id="1556" r:id="rId12"/>
    <p:sldId id="1564" r:id="rId13"/>
    <p:sldId id="1561" r:id="rId14"/>
    <p:sldId id="1562" r:id="rId15"/>
    <p:sldId id="1563" r:id="rId16"/>
    <p:sldId id="1559" r:id="rId17"/>
    <p:sldId id="1548" r:id="rId18"/>
    <p:sldId id="1549" r:id="rId19"/>
    <p:sldId id="1547" r:id="rId20"/>
    <p:sldId id="1566" r:id="rId21"/>
    <p:sldId id="1560" r:id="rId22"/>
    <p:sldId id="1550" r:id="rId23"/>
    <p:sldId id="1567" r:id="rId24"/>
    <p:sldId id="1565" r:id="rId25"/>
    <p:sldId id="1568" r:id="rId26"/>
    <p:sldId id="1569" r:id="rId27"/>
    <p:sldId id="1572" r:id="rId28"/>
    <p:sldId id="1573" r:id="rId29"/>
    <p:sldId id="1574" r:id="rId30"/>
    <p:sldId id="1571" r:id="rId31"/>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88E"/>
    <a:srgbClr val="3D8F95"/>
    <a:srgbClr val="74C0C6"/>
    <a:srgbClr val="D6ECEE"/>
    <a:srgbClr val="00359E"/>
    <a:srgbClr val="FF6600"/>
    <a:srgbClr val="FF3399"/>
    <a:srgbClr val="AAE600"/>
    <a:srgbClr val="1FE115"/>
    <a:srgbClr val="222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5119" autoAdjust="0"/>
  </p:normalViewPr>
  <p:slideViewPr>
    <p:cSldViewPr>
      <p:cViewPr varScale="1">
        <p:scale>
          <a:sx n="79" d="100"/>
          <a:sy n="79" d="100"/>
        </p:scale>
        <p:origin x="127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4042"/>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629400"/>
            <a:ext cx="381000" cy="152400"/>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jfsowa.com/cg/cgexampw.htm"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olor.io/wp-content/uploads/2020/01/ANF-Ballot-Jan-2020.pdf"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olor.io/wp-content/uploads/2020/01/ANF-Ballot-Jan-2020.pdf"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olor.io/wp-content/uploads/2020/01/ANF-Ballot-Jan-2020.pdf"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sciencedirect.com/topics/computer-science/bitemporal-data" TargetMode="External"/><Relationship Id="rId2" Type="http://schemas.openxmlformats.org/officeDocument/2006/relationships/hyperlink" Target="https://johnbeverley.com/blogic/2018/6/13/binary-relations-in-owl-generic-and-specific"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metalevel.at/prolog/data"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cs.bham.ac.uk/~jxb/DSA/dsa.pdf"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stratos.seas.harvard.edu/publications/periodic-table-data-structures" TargetMode="Externa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https://www.youtube.com/watch?v=wzvoveScKa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vertabelo.com/blog/conceptual-logical-physical-data-model/" TargetMode="Externa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vertabelo.com/blog/conceptual-logical-physical-data-model/"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cems.uwe.ac.uk/~kg-doyle/tdrewry/lds.htm" TargetMode="External"/><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219200"/>
            <a:ext cx="8991600" cy="1066800"/>
          </a:xfrm>
          <a:ln/>
        </p:spPr>
        <p:txBody>
          <a:bodyPr/>
          <a:lstStyle/>
          <a:p>
            <a:pPr>
              <a:tabLst>
                <a:tab pos="5376863" algn="l"/>
              </a:tabLst>
            </a:pPr>
            <a:r>
              <a:rPr lang="en-US" sz="2400" dirty="0"/>
              <a:t>BMI714 – Spring 2022</a:t>
            </a:r>
            <a:br>
              <a:rPr lang="en-US" sz="2400" dirty="0"/>
            </a:br>
            <a:r>
              <a:rPr lang="en-US" sz="2400" dirty="0"/>
              <a:t>Principles of Referent Tracking</a:t>
            </a:r>
            <a:br>
              <a:rPr lang="en-US" sz="2400" dirty="0"/>
            </a:br>
            <a:r>
              <a:rPr lang="en-US" sz="2400" dirty="0"/>
              <a:t>in Biomedical Informatics</a:t>
            </a:r>
            <a:br>
              <a:rPr lang="en-US" sz="2400" dirty="0"/>
            </a:br>
            <a:r>
              <a:rPr lang="en-US" sz="2400" dirty="0"/>
              <a:t>(class number 19404)</a:t>
            </a:r>
            <a:br>
              <a:rPr lang="en-US" sz="2400" dirty="0"/>
            </a:br>
            <a:br>
              <a:rPr lang="en-US" sz="2000" dirty="0"/>
            </a:br>
            <a:r>
              <a:rPr lang="en-US" sz="2400" dirty="0"/>
              <a:t>Class 6 – March 8, 2022</a:t>
            </a:r>
            <a:br>
              <a:rPr lang="en-US" sz="4400" dirty="0"/>
            </a:br>
            <a:r>
              <a:rPr lang="en-US" sz="3200" dirty="0"/>
              <a:t>Implementing data structures for</a:t>
            </a:r>
            <a:br>
              <a:rPr lang="en-US" sz="3200" dirty="0"/>
            </a:br>
            <a:r>
              <a:rPr lang="en-US" sz="3200" dirty="0"/>
              <a:t>Referent Tracking tuples (1)</a:t>
            </a:r>
            <a:br>
              <a:rPr lang="en-US" sz="4000" dirty="0"/>
            </a:br>
            <a:br>
              <a:rPr lang="en-US"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410200"/>
            <a:ext cx="9144000" cy="1219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58AB0-E699-4583-AE07-B31341864975}"/>
              </a:ext>
            </a:extLst>
          </p:cNvPr>
          <p:cNvSpPr>
            <a:spLocks noGrp="1"/>
          </p:cNvSpPr>
          <p:nvPr>
            <p:ph type="title"/>
          </p:nvPr>
        </p:nvSpPr>
        <p:spPr/>
        <p:txBody>
          <a:bodyPr/>
          <a:lstStyle/>
          <a:p>
            <a:r>
              <a:rPr lang="en-US" dirty="0"/>
              <a:t>The mereology of realism-based LDCs</a:t>
            </a:r>
          </a:p>
        </p:txBody>
      </p:sp>
      <p:sp>
        <p:nvSpPr>
          <p:cNvPr id="4" name="Slide Number Placeholder 3">
            <a:extLst>
              <a:ext uri="{FF2B5EF4-FFF2-40B4-BE49-F238E27FC236}">
                <a16:creationId xmlns:a16="http://schemas.microsoft.com/office/drawing/2014/main" id="{B2D936AE-2A0C-48CE-A359-D72216B4E2B7}"/>
              </a:ext>
            </a:extLst>
          </p:cNvPr>
          <p:cNvSpPr>
            <a:spLocks noGrp="1"/>
          </p:cNvSpPr>
          <p:nvPr>
            <p:ph type="sldNum" sz="quarter" idx="3"/>
          </p:nvPr>
        </p:nvSpPr>
        <p:spPr/>
        <p:txBody>
          <a:bodyPr/>
          <a:lstStyle/>
          <a:p>
            <a:fld id="{7C5DB68A-9D44-4073-920F-D08D647C06A7}" type="slidenum">
              <a:rPr lang="en-US" smtClean="0"/>
              <a:t>10</a:t>
            </a:fld>
            <a:endParaRPr lang="en-US" dirty="0"/>
          </a:p>
        </p:txBody>
      </p:sp>
      <p:grpSp>
        <p:nvGrpSpPr>
          <p:cNvPr id="63" name="Group 62">
            <a:extLst>
              <a:ext uri="{FF2B5EF4-FFF2-40B4-BE49-F238E27FC236}">
                <a16:creationId xmlns:a16="http://schemas.microsoft.com/office/drawing/2014/main" id="{72663FE4-D4A2-462F-885D-283DE510F818}"/>
              </a:ext>
            </a:extLst>
          </p:cNvPr>
          <p:cNvGrpSpPr/>
          <p:nvPr/>
        </p:nvGrpSpPr>
        <p:grpSpPr>
          <a:xfrm>
            <a:off x="609600" y="1600200"/>
            <a:ext cx="3315607" cy="914400"/>
            <a:chOff x="609600" y="1600200"/>
            <a:chExt cx="3315607" cy="914400"/>
          </a:xfrm>
        </p:grpSpPr>
        <p:sp>
          <p:nvSpPr>
            <p:cNvPr id="5" name="Oval 4">
              <a:extLst>
                <a:ext uri="{FF2B5EF4-FFF2-40B4-BE49-F238E27FC236}">
                  <a16:creationId xmlns:a16="http://schemas.microsoft.com/office/drawing/2014/main" id="{12E7CF09-F9B1-4BC3-A262-E32CF6E9A757}"/>
                </a:ext>
              </a:extLst>
            </p:cNvPr>
            <p:cNvSpPr/>
            <p:nvPr/>
          </p:nvSpPr>
          <p:spPr bwMode="auto">
            <a:xfrm>
              <a:off x="609600" y="1600200"/>
              <a:ext cx="1295400" cy="91440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a:extLst>
                <a:ext uri="{FF2B5EF4-FFF2-40B4-BE49-F238E27FC236}">
                  <a16:creationId xmlns:a16="http://schemas.microsoft.com/office/drawing/2014/main" id="{A44E23B9-AB77-43BC-B858-00D5D3C1155A}"/>
                </a:ext>
              </a:extLst>
            </p:cNvPr>
            <p:cNvSpPr/>
            <p:nvPr/>
          </p:nvSpPr>
          <p:spPr bwMode="auto">
            <a:xfrm>
              <a:off x="762000" y="1752600"/>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4C0A386C-3529-44FD-A58A-5AA37179C910}"/>
                </a:ext>
              </a:extLst>
            </p:cNvPr>
            <p:cNvSpPr/>
            <p:nvPr/>
          </p:nvSpPr>
          <p:spPr bwMode="auto">
            <a:xfrm>
              <a:off x="1295400" y="1930130"/>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0686FA81-796E-4B74-BE86-5C955C244286}"/>
                </a:ext>
              </a:extLst>
            </p:cNvPr>
            <p:cNvSpPr/>
            <p:nvPr/>
          </p:nvSpPr>
          <p:spPr bwMode="auto">
            <a:xfrm>
              <a:off x="921696" y="2121035"/>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a:extLst>
                <a:ext uri="{FF2B5EF4-FFF2-40B4-BE49-F238E27FC236}">
                  <a16:creationId xmlns:a16="http://schemas.microsoft.com/office/drawing/2014/main" id="{31041451-356F-48EF-9C78-98DC13DBE921}"/>
                </a:ext>
              </a:extLst>
            </p:cNvPr>
            <p:cNvSpPr txBox="1"/>
            <p:nvPr/>
          </p:nvSpPr>
          <p:spPr>
            <a:xfrm>
              <a:off x="1985253" y="1742971"/>
              <a:ext cx="1939954" cy="584775"/>
            </a:xfrm>
            <a:prstGeom prst="rect">
              <a:avLst/>
            </a:prstGeom>
            <a:noFill/>
          </p:spPr>
          <p:txBody>
            <a:bodyPr wrap="none" rtlCol="0">
              <a:spAutoFit/>
            </a:bodyPr>
            <a:lstStyle/>
            <a:p>
              <a:r>
                <a:rPr lang="en-US" sz="1600" b="0" dirty="0">
                  <a:solidFill>
                    <a:schemeClr val="bg1"/>
                  </a:solidFill>
                </a:rPr>
                <a:t>It being the case that </a:t>
              </a:r>
            </a:p>
            <a:p>
              <a:r>
                <a:rPr lang="en-US" sz="1600" b="0" dirty="0">
                  <a:solidFill>
                    <a:schemeClr val="bg1"/>
                  </a:solidFill>
                </a:rPr>
                <a:t>John has diabetes</a:t>
              </a:r>
            </a:p>
          </p:txBody>
        </p:sp>
      </p:grpSp>
      <p:grpSp>
        <p:nvGrpSpPr>
          <p:cNvPr id="60" name="Group 59">
            <a:extLst>
              <a:ext uri="{FF2B5EF4-FFF2-40B4-BE49-F238E27FC236}">
                <a16:creationId xmlns:a16="http://schemas.microsoft.com/office/drawing/2014/main" id="{7708B32E-DD81-4401-A0F4-C525C9B0CFAD}"/>
              </a:ext>
            </a:extLst>
          </p:cNvPr>
          <p:cNvGrpSpPr/>
          <p:nvPr/>
        </p:nvGrpSpPr>
        <p:grpSpPr>
          <a:xfrm>
            <a:off x="4853014" y="1515342"/>
            <a:ext cx="3801664" cy="1329042"/>
            <a:chOff x="381000" y="3014358"/>
            <a:chExt cx="3801664" cy="1329042"/>
          </a:xfrm>
        </p:grpSpPr>
        <p:sp>
          <p:nvSpPr>
            <p:cNvPr id="15" name="Oval 14">
              <a:extLst>
                <a:ext uri="{FF2B5EF4-FFF2-40B4-BE49-F238E27FC236}">
                  <a16:creationId xmlns:a16="http://schemas.microsoft.com/office/drawing/2014/main" id="{38D4E18E-A88B-4D7E-86D5-F9E6AB35F3CA}"/>
                </a:ext>
              </a:extLst>
            </p:cNvPr>
            <p:cNvSpPr/>
            <p:nvPr/>
          </p:nvSpPr>
          <p:spPr bwMode="auto">
            <a:xfrm>
              <a:off x="381000" y="3014358"/>
              <a:ext cx="1669104" cy="1329042"/>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D1CEB8E4-2486-4199-A619-20EAC170E7CD}"/>
                </a:ext>
              </a:extLst>
            </p:cNvPr>
            <p:cNvSpPr/>
            <p:nvPr/>
          </p:nvSpPr>
          <p:spPr bwMode="auto">
            <a:xfrm>
              <a:off x="609600" y="3200400"/>
              <a:ext cx="1295400" cy="91440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Oval 10">
              <a:extLst>
                <a:ext uri="{FF2B5EF4-FFF2-40B4-BE49-F238E27FC236}">
                  <a16:creationId xmlns:a16="http://schemas.microsoft.com/office/drawing/2014/main" id="{1FB23C2B-C74A-4518-9F36-B68A620C260E}"/>
                </a:ext>
              </a:extLst>
            </p:cNvPr>
            <p:cNvSpPr/>
            <p:nvPr/>
          </p:nvSpPr>
          <p:spPr bwMode="auto">
            <a:xfrm>
              <a:off x="762000" y="3352800"/>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Oval 11">
              <a:extLst>
                <a:ext uri="{FF2B5EF4-FFF2-40B4-BE49-F238E27FC236}">
                  <a16:creationId xmlns:a16="http://schemas.microsoft.com/office/drawing/2014/main" id="{D17E292F-058F-46BF-9CA2-07F69F1A0CD6}"/>
                </a:ext>
              </a:extLst>
            </p:cNvPr>
            <p:cNvSpPr/>
            <p:nvPr/>
          </p:nvSpPr>
          <p:spPr bwMode="auto">
            <a:xfrm>
              <a:off x="1295400" y="3530330"/>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Oval 12">
              <a:extLst>
                <a:ext uri="{FF2B5EF4-FFF2-40B4-BE49-F238E27FC236}">
                  <a16:creationId xmlns:a16="http://schemas.microsoft.com/office/drawing/2014/main" id="{B992062E-3F10-4BC2-B36C-FCB9B8A7654D}"/>
                </a:ext>
              </a:extLst>
            </p:cNvPr>
            <p:cNvSpPr/>
            <p:nvPr/>
          </p:nvSpPr>
          <p:spPr bwMode="auto">
            <a:xfrm>
              <a:off x="921696" y="3721235"/>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TextBox 15">
              <a:extLst>
                <a:ext uri="{FF2B5EF4-FFF2-40B4-BE49-F238E27FC236}">
                  <a16:creationId xmlns:a16="http://schemas.microsoft.com/office/drawing/2014/main" id="{7139B29B-510B-4A67-ABD2-8D89B8463159}"/>
                </a:ext>
              </a:extLst>
            </p:cNvPr>
            <p:cNvSpPr txBox="1"/>
            <p:nvPr/>
          </p:nvSpPr>
          <p:spPr>
            <a:xfrm>
              <a:off x="2089818" y="3263380"/>
              <a:ext cx="2092846" cy="830997"/>
            </a:xfrm>
            <a:prstGeom prst="rect">
              <a:avLst/>
            </a:prstGeom>
            <a:noFill/>
          </p:spPr>
          <p:txBody>
            <a:bodyPr wrap="square" rtlCol="0">
              <a:spAutoFit/>
            </a:bodyPr>
            <a:lstStyle/>
            <a:p>
              <a:r>
                <a:rPr lang="en-US" sz="1600" b="0" dirty="0">
                  <a:solidFill>
                    <a:schemeClr val="bg1"/>
                  </a:solidFill>
                </a:rPr>
                <a:t>An entry in the EMR</a:t>
              </a:r>
            </a:p>
            <a:p>
              <a:r>
                <a:rPr lang="en-US" sz="1600" b="0" dirty="0">
                  <a:solidFill>
                    <a:schemeClr val="bg1"/>
                  </a:solidFill>
                </a:rPr>
                <a:t>stating that John has diabetes</a:t>
              </a:r>
            </a:p>
          </p:txBody>
        </p:sp>
      </p:grpSp>
      <p:grpSp>
        <p:nvGrpSpPr>
          <p:cNvPr id="61" name="Group 60">
            <a:extLst>
              <a:ext uri="{FF2B5EF4-FFF2-40B4-BE49-F238E27FC236}">
                <a16:creationId xmlns:a16="http://schemas.microsoft.com/office/drawing/2014/main" id="{D968D914-D3C4-4D11-BCD3-07E15B6FAAC7}"/>
              </a:ext>
            </a:extLst>
          </p:cNvPr>
          <p:cNvGrpSpPr/>
          <p:nvPr/>
        </p:nvGrpSpPr>
        <p:grpSpPr>
          <a:xfrm>
            <a:off x="4673592" y="3000111"/>
            <a:ext cx="4115381" cy="1667595"/>
            <a:chOff x="228600" y="4614447"/>
            <a:chExt cx="4115381" cy="1667595"/>
          </a:xfrm>
        </p:grpSpPr>
        <p:sp>
          <p:nvSpPr>
            <p:cNvPr id="22" name="Oval 21">
              <a:extLst>
                <a:ext uri="{FF2B5EF4-FFF2-40B4-BE49-F238E27FC236}">
                  <a16:creationId xmlns:a16="http://schemas.microsoft.com/office/drawing/2014/main" id="{790A60C8-3A36-4CB3-B65B-1A8890448C43}"/>
                </a:ext>
              </a:extLst>
            </p:cNvPr>
            <p:cNvSpPr/>
            <p:nvPr/>
          </p:nvSpPr>
          <p:spPr bwMode="auto">
            <a:xfrm>
              <a:off x="228600" y="4614447"/>
              <a:ext cx="1973904" cy="1667595"/>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Oval 16">
              <a:extLst>
                <a:ext uri="{FF2B5EF4-FFF2-40B4-BE49-F238E27FC236}">
                  <a16:creationId xmlns:a16="http://schemas.microsoft.com/office/drawing/2014/main" id="{492FB192-EB0B-4B21-81F1-42B5235D0929}"/>
                </a:ext>
              </a:extLst>
            </p:cNvPr>
            <p:cNvSpPr/>
            <p:nvPr/>
          </p:nvSpPr>
          <p:spPr bwMode="auto">
            <a:xfrm>
              <a:off x="381000" y="4800600"/>
              <a:ext cx="1669104" cy="1329042"/>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Oval 17">
              <a:extLst>
                <a:ext uri="{FF2B5EF4-FFF2-40B4-BE49-F238E27FC236}">
                  <a16:creationId xmlns:a16="http://schemas.microsoft.com/office/drawing/2014/main" id="{C5FB54BD-21AC-4C71-A97C-3BE33D6F2C5E}"/>
                </a:ext>
              </a:extLst>
            </p:cNvPr>
            <p:cNvSpPr/>
            <p:nvPr/>
          </p:nvSpPr>
          <p:spPr bwMode="auto">
            <a:xfrm>
              <a:off x="609600" y="4986642"/>
              <a:ext cx="1295400" cy="91440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Oval 18">
              <a:extLst>
                <a:ext uri="{FF2B5EF4-FFF2-40B4-BE49-F238E27FC236}">
                  <a16:creationId xmlns:a16="http://schemas.microsoft.com/office/drawing/2014/main" id="{CCF1E991-EA00-4E13-B68D-791D17B9B3D8}"/>
                </a:ext>
              </a:extLst>
            </p:cNvPr>
            <p:cNvSpPr/>
            <p:nvPr/>
          </p:nvSpPr>
          <p:spPr bwMode="auto">
            <a:xfrm>
              <a:off x="762000" y="5139042"/>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Oval 19">
              <a:extLst>
                <a:ext uri="{FF2B5EF4-FFF2-40B4-BE49-F238E27FC236}">
                  <a16:creationId xmlns:a16="http://schemas.microsoft.com/office/drawing/2014/main" id="{78237F88-FA92-438D-A832-E30597D01597}"/>
                </a:ext>
              </a:extLst>
            </p:cNvPr>
            <p:cNvSpPr/>
            <p:nvPr/>
          </p:nvSpPr>
          <p:spPr bwMode="auto">
            <a:xfrm>
              <a:off x="1295400" y="5316572"/>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Oval 20">
              <a:extLst>
                <a:ext uri="{FF2B5EF4-FFF2-40B4-BE49-F238E27FC236}">
                  <a16:creationId xmlns:a16="http://schemas.microsoft.com/office/drawing/2014/main" id="{DEBB3C58-9BE2-48C6-825C-0360A6F8866F}"/>
                </a:ext>
              </a:extLst>
            </p:cNvPr>
            <p:cNvSpPr/>
            <p:nvPr/>
          </p:nvSpPr>
          <p:spPr bwMode="auto">
            <a:xfrm>
              <a:off x="921696" y="5507477"/>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TextBox 22">
              <a:extLst>
                <a:ext uri="{FF2B5EF4-FFF2-40B4-BE49-F238E27FC236}">
                  <a16:creationId xmlns:a16="http://schemas.microsoft.com/office/drawing/2014/main" id="{8259A00E-196E-4D7C-A7D3-91CD38D90737}"/>
                </a:ext>
              </a:extLst>
            </p:cNvPr>
            <p:cNvSpPr txBox="1"/>
            <p:nvPr/>
          </p:nvSpPr>
          <p:spPr>
            <a:xfrm>
              <a:off x="2251135" y="4901073"/>
              <a:ext cx="2092846" cy="1323439"/>
            </a:xfrm>
            <a:prstGeom prst="rect">
              <a:avLst/>
            </a:prstGeom>
            <a:noFill/>
          </p:spPr>
          <p:txBody>
            <a:bodyPr wrap="square" rtlCol="0">
              <a:spAutoFit/>
            </a:bodyPr>
            <a:lstStyle/>
            <a:p>
              <a:r>
                <a:rPr lang="en-US" sz="1600" b="0" dirty="0">
                  <a:solidFill>
                    <a:schemeClr val="bg1"/>
                  </a:solidFill>
                </a:rPr>
                <a:t>An entry in the EMR stating that the entry in the EMR stating that John has diabetes, is wrong</a:t>
              </a:r>
            </a:p>
          </p:txBody>
        </p:sp>
      </p:grpSp>
      <p:grpSp>
        <p:nvGrpSpPr>
          <p:cNvPr id="59" name="Group 58">
            <a:extLst>
              <a:ext uri="{FF2B5EF4-FFF2-40B4-BE49-F238E27FC236}">
                <a16:creationId xmlns:a16="http://schemas.microsoft.com/office/drawing/2014/main" id="{34E16985-6D44-4C4F-8D37-0E9BAA866F17}"/>
              </a:ext>
            </a:extLst>
          </p:cNvPr>
          <p:cNvGrpSpPr/>
          <p:nvPr/>
        </p:nvGrpSpPr>
        <p:grpSpPr>
          <a:xfrm>
            <a:off x="277994" y="2869117"/>
            <a:ext cx="4166998" cy="1499882"/>
            <a:chOff x="4519586" y="1776718"/>
            <a:chExt cx="4166998" cy="1499882"/>
          </a:xfrm>
        </p:grpSpPr>
        <p:sp>
          <p:nvSpPr>
            <p:cNvPr id="35" name="Oval 34">
              <a:extLst>
                <a:ext uri="{FF2B5EF4-FFF2-40B4-BE49-F238E27FC236}">
                  <a16:creationId xmlns:a16="http://schemas.microsoft.com/office/drawing/2014/main" id="{218B528D-21B5-4F32-81BB-E4751456C85E}"/>
                </a:ext>
              </a:extLst>
            </p:cNvPr>
            <p:cNvSpPr/>
            <p:nvPr/>
          </p:nvSpPr>
          <p:spPr bwMode="auto">
            <a:xfrm>
              <a:off x="4519586" y="1776718"/>
              <a:ext cx="2033614" cy="1499882"/>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 name="Oval 29">
              <a:extLst>
                <a:ext uri="{FF2B5EF4-FFF2-40B4-BE49-F238E27FC236}">
                  <a16:creationId xmlns:a16="http://schemas.microsoft.com/office/drawing/2014/main" id="{592591A2-D720-4247-ABB5-AED81244D5CF}"/>
                </a:ext>
              </a:extLst>
            </p:cNvPr>
            <p:cNvSpPr/>
            <p:nvPr/>
          </p:nvSpPr>
          <p:spPr bwMode="auto">
            <a:xfrm>
              <a:off x="4648200" y="1862442"/>
              <a:ext cx="1447800" cy="1066800"/>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 name="Oval 30">
              <a:extLst>
                <a:ext uri="{FF2B5EF4-FFF2-40B4-BE49-F238E27FC236}">
                  <a16:creationId xmlns:a16="http://schemas.microsoft.com/office/drawing/2014/main" id="{169CDA30-CC90-4318-9E75-8210D6BFDC07}"/>
                </a:ext>
              </a:extLst>
            </p:cNvPr>
            <p:cNvSpPr/>
            <p:nvPr/>
          </p:nvSpPr>
          <p:spPr bwMode="auto">
            <a:xfrm>
              <a:off x="4876800" y="2048484"/>
              <a:ext cx="1123645" cy="73397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Oval 31">
              <a:extLst>
                <a:ext uri="{FF2B5EF4-FFF2-40B4-BE49-F238E27FC236}">
                  <a16:creationId xmlns:a16="http://schemas.microsoft.com/office/drawing/2014/main" id="{03DC1A47-093A-4073-9278-50759CB90B11}"/>
                </a:ext>
              </a:extLst>
            </p:cNvPr>
            <p:cNvSpPr/>
            <p:nvPr/>
          </p:nvSpPr>
          <p:spPr bwMode="auto">
            <a:xfrm>
              <a:off x="5029200" y="2200884"/>
              <a:ext cx="330484" cy="22448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3" name="Oval 32">
              <a:extLst>
                <a:ext uri="{FF2B5EF4-FFF2-40B4-BE49-F238E27FC236}">
                  <a16:creationId xmlns:a16="http://schemas.microsoft.com/office/drawing/2014/main" id="{84F82A80-16BC-46BC-8FE7-599169A0D220}"/>
                </a:ext>
              </a:extLst>
            </p:cNvPr>
            <p:cNvSpPr/>
            <p:nvPr/>
          </p:nvSpPr>
          <p:spPr bwMode="auto">
            <a:xfrm>
              <a:off x="5562600" y="2378414"/>
              <a:ext cx="330484" cy="22448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4" name="Oval 33">
              <a:extLst>
                <a:ext uri="{FF2B5EF4-FFF2-40B4-BE49-F238E27FC236}">
                  <a16:creationId xmlns:a16="http://schemas.microsoft.com/office/drawing/2014/main" id="{04644EAF-6D6E-4208-A0BE-7875C40D7599}"/>
                </a:ext>
              </a:extLst>
            </p:cNvPr>
            <p:cNvSpPr/>
            <p:nvPr/>
          </p:nvSpPr>
          <p:spPr bwMode="auto">
            <a:xfrm>
              <a:off x="5188896" y="2472042"/>
              <a:ext cx="330484" cy="22448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6" name="TextBox 35">
              <a:extLst>
                <a:ext uri="{FF2B5EF4-FFF2-40B4-BE49-F238E27FC236}">
                  <a16:creationId xmlns:a16="http://schemas.microsoft.com/office/drawing/2014/main" id="{37A30F30-2D7B-4E00-BE4F-8FD7A98B2E42}"/>
                </a:ext>
              </a:extLst>
            </p:cNvPr>
            <p:cNvSpPr txBox="1"/>
            <p:nvPr/>
          </p:nvSpPr>
          <p:spPr>
            <a:xfrm>
              <a:off x="6578883" y="1951461"/>
              <a:ext cx="2107701" cy="830997"/>
            </a:xfrm>
            <a:prstGeom prst="rect">
              <a:avLst/>
            </a:prstGeom>
            <a:noFill/>
          </p:spPr>
          <p:txBody>
            <a:bodyPr wrap="square" rtlCol="0">
              <a:spAutoFit/>
            </a:bodyPr>
            <a:lstStyle/>
            <a:p>
              <a:r>
                <a:rPr lang="en-US" sz="1600" b="0" dirty="0">
                  <a:solidFill>
                    <a:schemeClr val="bg1"/>
                  </a:solidFill>
                </a:rPr>
                <a:t>It being the case that Dr. Smith says that John has diabetes</a:t>
              </a:r>
            </a:p>
          </p:txBody>
        </p:sp>
        <p:sp>
          <p:nvSpPr>
            <p:cNvPr id="37" name="Oval 36">
              <a:extLst>
                <a:ext uri="{FF2B5EF4-FFF2-40B4-BE49-F238E27FC236}">
                  <a16:creationId xmlns:a16="http://schemas.microsoft.com/office/drawing/2014/main" id="{BF328A40-DB4D-44D3-B21E-8BDCD981156C}"/>
                </a:ext>
              </a:extLst>
            </p:cNvPr>
            <p:cNvSpPr/>
            <p:nvPr/>
          </p:nvSpPr>
          <p:spPr bwMode="auto">
            <a:xfrm>
              <a:off x="6070316" y="2548242"/>
              <a:ext cx="330484" cy="22448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8" name="Oval 37">
              <a:extLst>
                <a:ext uri="{FF2B5EF4-FFF2-40B4-BE49-F238E27FC236}">
                  <a16:creationId xmlns:a16="http://schemas.microsoft.com/office/drawing/2014/main" id="{258D5114-0F92-42B3-A8C8-76E22E21F64B}"/>
                </a:ext>
              </a:extLst>
            </p:cNvPr>
            <p:cNvSpPr/>
            <p:nvPr/>
          </p:nvSpPr>
          <p:spPr bwMode="auto">
            <a:xfrm>
              <a:off x="5791200" y="2857156"/>
              <a:ext cx="330484" cy="22448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62" name="Group 61">
            <a:extLst>
              <a:ext uri="{FF2B5EF4-FFF2-40B4-BE49-F238E27FC236}">
                <a16:creationId xmlns:a16="http://schemas.microsoft.com/office/drawing/2014/main" id="{2BA17557-415D-40F0-B56F-C73E191160DC}"/>
              </a:ext>
            </a:extLst>
          </p:cNvPr>
          <p:cNvGrpSpPr/>
          <p:nvPr/>
        </p:nvGrpSpPr>
        <p:grpSpPr>
          <a:xfrm>
            <a:off x="154863" y="4646381"/>
            <a:ext cx="4062703" cy="1718958"/>
            <a:chOff x="4268057" y="3420085"/>
            <a:chExt cx="4062703" cy="1718958"/>
          </a:xfrm>
        </p:grpSpPr>
        <p:sp>
          <p:nvSpPr>
            <p:cNvPr id="48" name="Oval 47">
              <a:extLst>
                <a:ext uri="{FF2B5EF4-FFF2-40B4-BE49-F238E27FC236}">
                  <a16:creationId xmlns:a16="http://schemas.microsoft.com/office/drawing/2014/main" id="{48169232-5075-4140-8362-E7CD71E41D9F}"/>
                </a:ext>
              </a:extLst>
            </p:cNvPr>
            <p:cNvSpPr/>
            <p:nvPr/>
          </p:nvSpPr>
          <p:spPr bwMode="auto">
            <a:xfrm>
              <a:off x="4268057" y="3420085"/>
              <a:ext cx="2314382" cy="1718958"/>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9" name="Oval 38">
              <a:extLst>
                <a:ext uri="{FF2B5EF4-FFF2-40B4-BE49-F238E27FC236}">
                  <a16:creationId xmlns:a16="http://schemas.microsoft.com/office/drawing/2014/main" id="{FB2E3B46-9E6B-45C2-8F11-0F79C73FE195}"/>
                </a:ext>
              </a:extLst>
            </p:cNvPr>
            <p:cNvSpPr/>
            <p:nvPr/>
          </p:nvSpPr>
          <p:spPr bwMode="auto">
            <a:xfrm>
              <a:off x="4495800" y="3581400"/>
              <a:ext cx="1973904" cy="1319673"/>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0" name="Oval 39">
              <a:extLst>
                <a:ext uri="{FF2B5EF4-FFF2-40B4-BE49-F238E27FC236}">
                  <a16:creationId xmlns:a16="http://schemas.microsoft.com/office/drawing/2014/main" id="{C4209752-376B-4912-811E-B7DD6A1F126C}"/>
                </a:ext>
              </a:extLst>
            </p:cNvPr>
            <p:cNvSpPr/>
            <p:nvPr/>
          </p:nvSpPr>
          <p:spPr bwMode="auto">
            <a:xfrm>
              <a:off x="4624414" y="3667124"/>
              <a:ext cx="1405290" cy="938625"/>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1" name="Oval 40">
              <a:extLst>
                <a:ext uri="{FF2B5EF4-FFF2-40B4-BE49-F238E27FC236}">
                  <a16:creationId xmlns:a16="http://schemas.microsoft.com/office/drawing/2014/main" id="{8D70EDBF-FF5F-41F4-BD28-1BD6173CB66B}"/>
                </a:ext>
              </a:extLst>
            </p:cNvPr>
            <p:cNvSpPr/>
            <p:nvPr/>
          </p:nvSpPr>
          <p:spPr bwMode="auto">
            <a:xfrm>
              <a:off x="4853014" y="3853166"/>
              <a:ext cx="1090653" cy="645788"/>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2" name="Oval 41">
              <a:extLst>
                <a:ext uri="{FF2B5EF4-FFF2-40B4-BE49-F238E27FC236}">
                  <a16:creationId xmlns:a16="http://schemas.microsoft.com/office/drawing/2014/main" id="{BE00E623-0A3C-4D19-A891-11F1FC5011C7}"/>
                </a:ext>
              </a:extLst>
            </p:cNvPr>
            <p:cNvSpPr/>
            <p:nvPr/>
          </p:nvSpPr>
          <p:spPr bwMode="auto">
            <a:xfrm>
              <a:off x="5005414" y="4005566"/>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3" name="Oval 42">
              <a:extLst>
                <a:ext uri="{FF2B5EF4-FFF2-40B4-BE49-F238E27FC236}">
                  <a16:creationId xmlns:a16="http://schemas.microsoft.com/office/drawing/2014/main" id="{2F594E05-52F9-462D-8DCC-21E2DF09DF46}"/>
                </a:ext>
              </a:extLst>
            </p:cNvPr>
            <p:cNvSpPr/>
            <p:nvPr/>
          </p:nvSpPr>
          <p:spPr bwMode="auto">
            <a:xfrm>
              <a:off x="5529086" y="4105272"/>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4" name="Oval 43">
              <a:extLst>
                <a:ext uri="{FF2B5EF4-FFF2-40B4-BE49-F238E27FC236}">
                  <a16:creationId xmlns:a16="http://schemas.microsoft.com/office/drawing/2014/main" id="{7309CCC6-D46E-43B9-ACF4-26A2D0751010}"/>
                </a:ext>
              </a:extLst>
            </p:cNvPr>
            <p:cNvSpPr/>
            <p:nvPr/>
          </p:nvSpPr>
          <p:spPr bwMode="auto">
            <a:xfrm>
              <a:off x="5165110" y="4229912"/>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5" name="TextBox 44">
              <a:extLst>
                <a:ext uri="{FF2B5EF4-FFF2-40B4-BE49-F238E27FC236}">
                  <a16:creationId xmlns:a16="http://schemas.microsoft.com/office/drawing/2014/main" id="{2CB5C48B-E30A-4B67-9B70-79BDC395C413}"/>
                </a:ext>
              </a:extLst>
            </p:cNvPr>
            <p:cNvSpPr txBox="1"/>
            <p:nvPr/>
          </p:nvSpPr>
          <p:spPr>
            <a:xfrm>
              <a:off x="6578884" y="3760561"/>
              <a:ext cx="1751876" cy="1323439"/>
            </a:xfrm>
            <a:prstGeom prst="rect">
              <a:avLst/>
            </a:prstGeom>
            <a:noFill/>
          </p:spPr>
          <p:txBody>
            <a:bodyPr wrap="square" rtlCol="0">
              <a:spAutoFit/>
            </a:bodyPr>
            <a:lstStyle/>
            <a:p>
              <a:r>
                <a:rPr lang="en-US" sz="1600" b="0" dirty="0">
                  <a:solidFill>
                    <a:schemeClr val="bg1"/>
                  </a:solidFill>
                </a:rPr>
                <a:t>An entry in the EMR stating that Dr. Smith told John that he has diabetes</a:t>
              </a:r>
            </a:p>
          </p:txBody>
        </p:sp>
        <p:sp>
          <p:nvSpPr>
            <p:cNvPr id="46" name="Oval 45">
              <a:extLst>
                <a:ext uri="{FF2B5EF4-FFF2-40B4-BE49-F238E27FC236}">
                  <a16:creationId xmlns:a16="http://schemas.microsoft.com/office/drawing/2014/main" id="{3692BE94-BF8C-4F06-8423-3E049D61828C}"/>
                </a:ext>
              </a:extLst>
            </p:cNvPr>
            <p:cNvSpPr/>
            <p:nvPr/>
          </p:nvSpPr>
          <p:spPr bwMode="auto">
            <a:xfrm>
              <a:off x="6027074" y="4352924"/>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7" name="Oval 46">
              <a:extLst>
                <a:ext uri="{FF2B5EF4-FFF2-40B4-BE49-F238E27FC236}">
                  <a16:creationId xmlns:a16="http://schemas.microsoft.com/office/drawing/2014/main" id="{328987F2-B19F-4082-A718-9581272DA463}"/>
                </a:ext>
              </a:extLst>
            </p:cNvPr>
            <p:cNvSpPr/>
            <p:nvPr/>
          </p:nvSpPr>
          <p:spPr bwMode="auto">
            <a:xfrm>
              <a:off x="5426945" y="4632654"/>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64" name="Group 63">
            <a:extLst>
              <a:ext uri="{FF2B5EF4-FFF2-40B4-BE49-F238E27FC236}">
                <a16:creationId xmlns:a16="http://schemas.microsoft.com/office/drawing/2014/main" id="{85EBF0A2-7839-4F8E-AA0F-C3B0F843D64C}"/>
              </a:ext>
            </a:extLst>
          </p:cNvPr>
          <p:cNvGrpSpPr/>
          <p:nvPr/>
        </p:nvGrpSpPr>
        <p:grpSpPr>
          <a:xfrm>
            <a:off x="4420457" y="4910442"/>
            <a:ext cx="4671129" cy="1718958"/>
            <a:chOff x="4420457" y="4910442"/>
            <a:chExt cx="4671129" cy="1718958"/>
          </a:xfrm>
        </p:grpSpPr>
        <p:sp>
          <p:nvSpPr>
            <p:cNvPr id="49" name="Oval 48">
              <a:extLst>
                <a:ext uri="{FF2B5EF4-FFF2-40B4-BE49-F238E27FC236}">
                  <a16:creationId xmlns:a16="http://schemas.microsoft.com/office/drawing/2014/main" id="{A027B2B9-EF0F-438F-8210-EFD96B5B76AE}"/>
                </a:ext>
              </a:extLst>
            </p:cNvPr>
            <p:cNvSpPr/>
            <p:nvPr/>
          </p:nvSpPr>
          <p:spPr bwMode="auto">
            <a:xfrm>
              <a:off x="4420457" y="4910442"/>
              <a:ext cx="2314382" cy="1718958"/>
            </a:xfrm>
            <a:prstGeom prst="ellipse">
              <a:avLst/>
            </a:prstGeom>
            <a:solidFill>
              <a:srgbClr val="3A888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0" name="Oval 49">
              <a:extLst>
                <a:ext uri="{FF2B5EF4-FFF2-40B4-BE49-F238E27FC236}">
                  <a16:creationId xmlns:a16="http://schemas.microsoft.com/office/drawing/2014/main" id="{60C883DA-EAEF-41E1-9D94-A69898C2A998}"/>
                </a:ext>
              </a:extLst>
            </p:cNvPr>
            <p:cNvSpPr/>
            <p:nvPr/>
          </p:nvSpPr>
          <p:spPr bwMode="auto">
            <a:xfrm>
              <a:off x="4648200" y="5071757"/>
              <a:ext cx="1973904" cy="1319673"/>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1" name="Oval 50">
              <a:extLst>
                <a:ext uri="{FF2B5EF4-FFF2-40B4-BE49-F238E27FC236}">
                  <a16:creationId xmlns:a16="http://schemas.microsoft.com/office/drawing/2014/main" id="{9AA074C2-6BCD-4ACE-B180-501BAF5BD629}"/>
                </a:ext>
              </a:extLst>
            </p:cNvPr>
            <p:cNvSpPr/>
            <p:nvPr/>
          </p:nvSpPr>
          <p:spPr bwMode="auto">
            <a:xfrm>
              <a:off x="4776814" y="5157481"/>
              <a:ext cx="1405290" cy="938625"/>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2" name="Oval 51">
              <a:extLst>
                <a:ext uri="{FF2B5EF4-FFF2-40B4-BE49-F238E27FC236}">
                  <a16:creationId xmlns:a16="http://schemas.microsoft.com/office/drawing/2014/main" id="{15CB7C9F-8EF5-4EE1-9999-3952AEF38F30}"/>
                </a:ext>
              </a:extLst>
            </p:cNvPr>
            <p:cNvSpPr/>
            <p:nvPr/>
          </p:nvSpPr>
          <p:spPr bwMode="auto">
            <a:xfrm>
              <a:off x="5005414" y="5343523"/>
              <a:ext cx="1090653" cy="645788"/>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3" name="Oval 52">
              <a:extLst>
                <a:ext uri="{FF2B5EF4-FFF2-40B4-BE49-F238E27FC236}">
                  <a16:creationId xmlns:a16="http://schemas.microsoft.com/office/drawing/2014/main" id="{6B631AA1-050F-4025-8230-0DD14E9B1566}"/>
                </a:ext>
              </a:extLst>
            </p:cNvPr>
            <p:cNvSpPr/>
            <p:nvPr/>
          </p:nvSpPr>
          <p:spPr bwMode="auto">
            <a:xfrm>
              <a:off x="5157814" y="5495923"/>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4" name="Oval 53">
              <a:extLst>
                <a:ext uri="{FF2B5EF4-FFF2-40B4-BE49-F238E27FC236}">
                  <a16:creationId xmlns:a16="http://schemas.microsoft.com/office/drawing/2014/main" id="{8C20A469-4DC7-4605-9049-6BE7ECB2962B}"/>
                </a:ext>
              </a:extLst>
            </p:cNvPr>
            <p:cNvSpPr/>
            <p:nvPr/>
          </p:nvSpPr>
          <p:spPr bwMode="auto">
            <a:xfrm>
              <a:off x="5681486" y="5595629"/>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5" name="Oval 54">
              <a:extLst>
                <a:ext uri="{FF2B5EF4-FFF2-40B4-BE49-F238E27FC236}">
                  <a16:creationId xmlns:a16="http://schemas.microsoft.com/office/drawing/2014/main" id="{8E581719-2029-4BD5-87B0-8555B0C5D5C3}"/>
                </a:ext>
              </a:extLst>
            </p:cNvPr>
            <p:cNvSpPr/>
            <p:nvPr/>
          </p:nvSpPr>
          <p:spPr bwMode="auto">
            <a:xfrm>
              <a:off x="5317510" y="5720269"/>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6" name="TextBox 55">
              <a:extLst>
                <a:ext uri="{FF2B5EF4-FFF2-40B4-BE49-F238E27FC236}">
                  <a16:creationId xmlns:a16="http://schemas.microsoft.com/office/drawing/2014/main" id="{AC4C57DD-1073-42D2-991C-84A632577400}"/>
                </a:ext>
              </a:extLst>
            </p:cNvPr>
            <p:cNvSpPr txBox="1"/>
            <p:nvPr/>
          </p:nvSpPr>
          <p:spPr>
            <a:xfrm>
              <a:off x="6731283" y="5250918"/>
              <a:ext cx="2360303" cy="830997"/>
            </a:xfrm>
            <a:prstGeom prst="rect">
              <a:avLst/>
            </a:prstGeom>
            <a:noFill/>
          </p:spPr>
          <p:txBody>
            <a:bodyPr wrap="square" rtlCol="0">
              <a:spAutoFit/>
            </a:bodyPr>
            <a:lstStyle/>
            <a:p>
              <a:r>
                <a:rPr lang="en-US" sz="1600" b="0" dirty="0">
                  <a:solidFill>
                    <a:schemeClr val="bg1"/>
                  </a:solidFill>
                </a:rPr>
                <a:t>An entry in the RTS stating that Dr. Smith told John that he has diabetes</a:t>
              </a:r>
            </a:p>
          </p:txBody>
        </p:sp>
        <p:sp>
          <p:nvSpPr>
            <p:cNvPr id="57" name="Oval 56">
              <a:extLst>
                <a:ext uri="{FF2B5EF4-FFF2-40B4-BE49-F238E27FC236}">
                  <a16:creationId xmlns:a16="http://schemas.microsoft.com/office/drawing/2014/main" id="{722BA150-EC2A-4BE4-BDF4-1E709F9CDA87}"/>
                </a:ext>
              </a:extLst>
            </p:cNvPr>
            <p:cNvSpPr/>
            <p:nvPr/>
          </p:nvSpPr>
          <p:spPr bwMode="auto">
            <a:xfrm>
              <a:off x="6179474" y="5843281"/>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8" name="Oval 57">
              <a:extLst>
                <a:ext uri="{FF2B5EF4-FFF2-40B4-BE49-F238E27FC236}">
                  <a16:creationId xmlns:a16="http://schemas.microsoft.com/office/drawing/2014/main" id="{3FAE9060-BA89-4D21-8B9C-7FD7645ABAAD}"/>
                </a:ext>
              </a:extLst>
            </p:cNvPr>
            <p:cNvSpPr/>
            <p:nvPr/>
          </p:nvSpPr>
          <p:spPr bwMode="auto">
            <a:xfrm>
              <a:off x="5579345" y="6123011"/>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77718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78E20B51-D537-445B-96FE-63DE621F8C37}"/>
              </a:ext>
            </a:extLst>
          </p:cNvPr>
          <p:cNvSpPr/>
          <p:nvPr/>
        </p:nvSpPr>
        <p:spPr bwMode="auto">
          <a:xfrm>
            <a:off x="1219200" y="1676400"/>
            <a:ext cx="3429000" cy="2514600"/>
          </a:xfrm>
          <a:prstGeom prst="ellipse">
            <a:avLst/>
          </a:prstGeom>
          <a:solidFill>
            <a:srgbClr val="3A888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a:extLst>
              <a:ext uri="{FF2B5EF4-FFF2-40B4-BE49-F238E27FC236}">
                <a16:creationId xmlns:a16="http://schemas.microsoft.com/office/drawing/2014/main" id="{BBDBD297-DDC0-44F1-9821-FD8D70C50FA2}"/>
              </a:ext>
            </a:extLst>
          </p:cNvPr>
          <p:cNvSpPr>
            <a:spLocks noGrp="1"/>
          </p:cNvSpPr>
          <p:nvPr>
            <p:ph type="title"/>
          </p:nvPr>
        </p:nvSpPr>
        <p:spPr/>
        <p:txBody>
          <a:bodyPr/>
          <a:lstStyle/>
          <a:p>
            <a:r>
              <a:rPr lang="en-US" dirty="0"/>
              <a:t>The mereology of realism-based LDCs</a:t>
            </a:r>
          </a:p>
        </p:txBody>
      </p:sp>
      <p:sp>
        <p:nvSpPr>
          <p:cNvPr id="3" name="Content Placeholder 2">
            <a:extLst>
              <a:ext uri="{FF2B5EF4-FFF2-40B4-BE49-F238E27FC236}">
                <a16:creationId xmlns:a16="http://schemas.microsoft.com/office/drawing/2014/main" id="{E6F8ADCD-73FB-4C06-8F4E-277A52A0F196}"/>
              </a:ext>
            </a:extLst>
          </p:cNvPr>
          <p:cNvSpPr>
            <a:spLocks noGrp="1"/>
          </p:cNvSpPr>
          <p:nvPr>
            <p:ph idx="1"/>
          </p:nvPr>
        </p:nvSpPr>
        <p:spPr>
          <a:xfrm>
            <a:off x="391018" y="4495800"/>
            <a:ext cx="8686800" cy="1600200"/>
          </a:xfrm>
        </p:spPr>
        <p:txBody>
          <a:bodyPr/>
          <a:lstStyle/>
          <a:p>
            <a:pPr>
              <a:buFont typeface="Arial" panose="020B0604020202020204" pitchFamily="34" charset="0"/>
              <a:buChar char="•"/>
            </a:pPr>
            <a:r>
              <a:rPr lang="en-US" sz="2000" dirty="0" err="1"/>
              <a:t>PoRs</a:t>
            </a:r>
            <a:r>
              <a:rPr lang="en-US" sz="2000" dirty="0"/>
              <a:t> can be referenced multiple times in complex LDCs.</a:t>
            </a:r>
          </a:p>
          <a:p>
            <a:pPr marL="457200" lvl="1" indent="0">
              <a:buNone/>
            </a:pPr>
            <a:r>
              <a:rPr lang="en-US" sz="2000" dirty="0"/>
              <a:t>e.g. above: #1 denotes John.</a:t>
            </a:r>
          </a:p>
        </p:txBody>
      </p:sp>
      <p:sp>
        <p:nvSpPr>
          <p:cNvPr id="4" name="Slide Number Placeholder 3">
            <a:extLst>
              <a:ext uri="{FF2B5EF4-FFF2-40B4-BE49-F238E27FC236}">
                <a16:creationId xmlns:a16="http://schemas.microsoft.com/office/drawing/2014/main" id="{F6005A86-0999-4E75-AEA8-1584FE1D5450}"/>
              </a:ext>
            </a:extLst>
          </p:cNvPr>
          <p:cNvSpPr>
            <a:spLocks noGrp="1"/>
          </p:cNvSpPr>
          <p:nvPr>
            <p:ph type="sldNum" sz="quarter" idx="3"/>
          </p:nvPr>
        </p:nvSpPr>
        <p:spPr/>
        <p:txBody>
          <a:bodyPr/>
          <a:lstStyle/>
          <a:p>
            <a:fld id="{7C5DB68A-9D44-4073-920F-D08D647C06A7}" type="slidenum">
              <a:rPr lang="en-US" smtClean="0"/>
              <a:t>11</a:t>
            </a:fld>
            <a:endParaRPr lang="en-US" dirty="0"/>
          </a:p>
        </p:txBody>
      </p:sp>
      <p:sp>
        <p:nvSpPr>
          <p:cNvPr id="5" name="Oval 4">
            <a:extLst>
              <a:ext uri="{FF2B5EF4-FFF2-40B4-BE49-F238E27FC236}">
                <a16:creationId xmlns:a16="http://schemas.microsoft.com/office/drawing/2014/main" id="{8BF32A78-89BF-46E9-8DCE-D5DB4F4125FA}"/>
              </a:ext>
            </a:extLst>
          </p:cNvPr>
          <p:cNvSpPr/>
          <p:nvPr/>
        </p:nvSpPr>
        <p:spPr bwMode="auto">
          <a:xfrm>
            <a:off x="1524000" y="1828799"/>
            <a:ext cx="2863352" cy="2100949"/>
          </a:xfrm>
          <a:prstGeom prst="ellipse">
            <a:avLst/>
          </a:prstGeom>
          <a:solidFill>
            <a:srgbClr val="3A888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a:extLst>
              <a:ext uri="{FF2B5EF4-FFF2-40B4-BE49-F238E27FC236}">
                <a16:creationId xmlns:a16="http://schemas.microsoft.com/office/drawing/2014/main" id="{C63848F9-C4B8-43BF-B55E-0CC57F665CE5}"/>
              </a:ext>
            </a:extLst>
          </p:cNvPr>
          <p:cNvSpPr/>
          <p:nvPr/>
        </p:nvSpPr>
        <p:spPr bwMode="auto">
          <a:xfrm>
            <a:off x="1751742" y="1990115"/>
            <a:ext cx="2442113" cy="161293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CD9B9CDC-D43D-4157-BAD6-AAD33EBA7A95}"/>
              </a:ext>
            </a:extLst>
          </p:cNvPr>
          <p:cNvSpPr/>
          <p:nvPr/>
        </p:nvSpPr>
        <p:spPr bwMode="auto">
          <a:xfrm>
            <a:off x="1981199" y="2133599"/>
            <a:ext cx="1637781" cy="1089447"/>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31A9AAD4-9FAD-4260-B1BC-F02E4B692C03}"/>
              </a:ext>
            </a:extLst>
          </p:cNvPr>
          <p:cNvSpPr/>
          <p:nvPr/>
        </p:nvSpPr>
        <p:spPr bwMode="auto">
          <a:xfrm>
            <a:off x="2108957" y="2334904"/>
            <a:ext cx="1349355" cy="78929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a:extLst>
              <a:ext uri="{FF2B5EF4-FFF2-40B4-BE49-F238E27FC236}">
                <a16:creationId xmlns:a16="http://schemas.microsoft.com/office/drawing/2014/main" id="{1C77499E-6711-45CB-A4DC-6A1C93E4F880}"/>
              </a:ext>
            </a:extLst>
          </p:cNvPr>
          <p:cNvSpPr/>
          <p:nvPr/>
        </p:nvSpPr>
        <p:spPr bwMode="auto">
          <a:xfrm>
            <a:off x="2290540" y="2443465"/>
            <a:ext cx="396869" cy="24140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AAF01081-1DB0-4222-A916-BD82702BA0A8}"/>
              </a:ext>
            </a:extLst>
          </p:cNvPr>
          <p:cNvSpPr/>
          <p:nvPr/>
        </p:nvSpPr>
        <p:spPr bwMode="auto">
          <a:xfrm>
            <a:off x="2785028" y="2513987"/>
            <a:ext cx="396869" cy="24140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Oval 10">
            <a:extLst>
              <a:ext uri="{FF2B5EF4-FFF2-40B4-BE49-F238E27FC236}">
                <a16:creationId xmlns:a16="http://schemas.microsoft.com/office/drawing/2014/main" id="{A1DFDC77-6BAE-4AEB-84C0-E8D7540D39F9}"/>
              </a:ext>
            </a:extLst>
          </p:cNvPr>
          <p:cNvSpPr/>
          <p:nvPr/>
        </p:nvSpPr>
        <p:spPr bwMode="auto">
          <a:xfrm>
            <a:off x="2455646" y="2724783"/>
            <a:ext cx="517152" cy="32639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Times" pitchFamily="122" charset="0"/>
              </a:rPr>
              <a:t>#1</a:t>
            </a:r>
          </a:p>
        </p:txBody>
      </p:sp>
      <p:sp>
        <p:nvSpPr>
          <p:cNvPr id="12" name="TextBox 11">
            <a:extLst>
              <a:ext uri="{FF2B5EF4-FFF2-40B4-BE49-F238E27FC236}">
                <a16:creationId xmlns:a16="http://schemas.microsoft.com/office/drawing/2014/main" id="{4D269888-A23F-407E-B287-906B5D4B6D1C}"/>
              </a:ext>
            </a:extLst>
          </p:cNvPr>
          <p:cNvSpPr txBox="1"/>
          <p:nvPr/>
        </p:nvSpPr>
        <p:spPr>
          <a:xfrm>
            <a:off x="5012176" y="2340664"/>
            <a:ext cx="2920166" cy="1077218"/>
          </a:xfrm>
          <a:prstGeom prst="rect">
            <a:avLst/>
          </a:prstGeom>
          <a:noFill/>
        </p:spPr>
        <p:txBody>
          <a:bodyPr wrap="square" rtlCol="0">
            <a:spAutoFit/>
          </a:bodyPr>
          <a:lstStyle/>
          <a:p>
            <a:r>
              <a:rPr lang="en-US" sz="1600" b="0" dirty="0">
                <a:solidFill>
                  <a:schemeClr val="bg1"/>
                </a:solidFill>
              </a:rPr>
              <a:t>An entry in the RTS stating that the entry in the RTS stating that Dr. Smith told John that he has diabetes, is wrong</a:t>
            </a:r>
          </a:p>
        </p:txBody>
      </p:sp>
      <p:sp>
        <p:nvSpPr>
          <p:cNvPr id="13" name="Oval 12">
            <a:extLst>
              <a:ext uri="{FF2B5EF4-FFF2-40B4-BE49-F238E27FC236}">
                <a16:creationId xmlns:a16="http://schemas.microsoft.com/office/drawing/2014/main" id="{255EBF92-B114-4115-ABD7-7DFD3159B322}"/>
              </a:ext>
            </a:extLst>
          </p:cNvPr>
          <p:cNvSpPr/>
          <p:nvPr/>
        </p:nvSpPr>
        <p:spPr bwMode="auto">
          <a:xfrm>
            <a:off x="3635373" y="2879273"/>
            <a:ext cx="396869" cy="24140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Oval 13">
            <a:extLst>
              <a:ext uri="{FF2B5EF4-FFF2-40B4-BE49-F238E27FC236}">
                <a16:creationId xmlns:a16="http://schemas.microsoft.com/office/drawing/2014/main" id="{22EBAD45-66A4-429D-8318-AA5881297B47}"/>
              </a:ext>
            </a:extLst>
          </p:cNvPr>
          <p:cNvSpPr/>
          <p:nvPr/>
        </p:nvSpPr>
        <p:spPr bwMode="auto">
          <a:xfrm>
            <a:off x="2972798" y="3254743"/>
            <a:ext cx="396869" cy="24140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Oval 15">
            <a:extLst>
              <a:ext uri="{FF2B5EF4-FFF2-40B4-BE49-F238E27FC236}">
                <a16:creationId xmlns:a16="http://schemas.microsoft.com/office/drawing/2014/main" id="{541A47BD-B936-4D2F-A618-1E1FDD08F9D1}"/>
              </a:ext>
            </a:extLst>
          </p:cNvPr>
          <p:cNvSpPr/>
          <p:nvPr/>
        </p:nvSpPr>
        <p:spPr bwMode="auto">
          <a:xfrm>
            <a:off x="3589705" y="2836779"/>
            <a:ext cx="517152" cy="32639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Times" pitchFamily="122" charset="0"/>
              </a:rPr>
              <a:t>#1</a:t>
            </a:r>
          </a:p>
        </p:txBody>
      </p:sp>
    </p:spTree>
    <p:extLst>
      <p:ext uri="{BB962C8B-B14F-4D97-AF65-F5344CB8AC3E}">
        <p14:creationId xmlns:p14="http://schemas.microsoft.com/office/powerpoint/2010/main" val="319798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3ACB-AA55-4A9A-A37D-09528B23D665}"/>
              </a:ext>
            </a:extLst>
          </p:cNvPr>
          <p:cNvSpPr>
            <a:spLocks noGrp="1"/>
          </p:cNvSpPr>
          <p:nvPr>
            <p:ph type="title"/>
          </p:nvPr>
        </p:nvSpPr>
        <p:spPr/>
        <p:txBody>
          <a:bodyPr/>
          <a:lstStyle/>
          <a:p>
            <a:r>
              <a:rPr lang="en-US" dirty="0"/>
              <a:t>Close, but not exactly like this …</a:t>
            </a:r>
          </a:p>
        </p:txBody>
      </p:sp>
      <p:sp>
        <p:nvSpPr>
          <p:cNvPr id="3" name="Content Placeholder 2">
            <a:extLst>
              <a:ext uri="{FF2B5EF4-FFF2-40B4-BE49-F238E27FC236}">
                <a16:creationId xmlns:a16="http://schemas.microsoft.com/office/drawing/2014/main" id="{F566AEF5-C5F5-4300-BBF2-7A8D91C63A31}"/>
              </a:ext>
            </a:extLst>
          </p:cNvPr>
          <p:cNvSpPr>
            <a:spLocks noGrp="1"/>
          </p:cNvSpPr>
          <p:nvPr>
            <p:ph idx="1"/>
          </p:nvPr>
        </p:nvSpPr>
        <p:spPr/>
        <p:txBody>
          <a:bodyPr/>
          <a:lstStyle/>
          <a:p>
            <a:pPr marL="4511675" indent="0" algn="ctr">
              <a:tabLst>
                <a:tab pos="4572000" algn="l"/>
              </a:tabLst>
            </a:pPr>
            <a:endParaRPr lang="en-US" b="1" i="1" dirty="0"/>
          </a:p>
          <a:p>
            <a:pPr marL="4511675" indent="0" algn="ctr">
              <a:tabLst>
                <a:tab pos="4572000" algn="l"/>
              </a:tabLst>
            </a:pPr>
            <a:endParaRPr lang="en-US" b="1" i="1" dirty="0"/>
          </a:p>
          <a:p>
            <a:pPr marL="4511675" indent="0" algn="ctr">
              <a:tabLst>
                <a:tab pos="4572000" algn="l"/>
              </a:tabLst>
            </a:pPr>
            <a:r>
              <a:rPr lang="en-US" b="1" i="1" dirty="0"/>
              <a:t>Tom believes that Mary wants to marry a sailor</a:t>
            </a:r>
            <a:endParaRPr lang="en-US" sz="3200" b="1" i="1" dirty="0"/>
          </a:p>
          <a:p>
            <a:pPr algn="ctr"/>
            <a:endParaRPr lang="en-US" sz="3200" b="1" i="1" dirty="0"/>
          </a:p>
          <a:p>
            <a:pPr algn="ctr"/>
            <a:r>
              <a:rPr lang="en-US" b="1" i="1" dirty="0"/>
              <a:t>		           In KIF:</a:t>
            </a:r>
            <a:endParaRPr lang="en-US" b="1" dirty="0"/>
          </a:p>
          <a:p>
            <a:pPr marL="4691063" indent="-4691063"/>
            <a:r>
              <a:rPr lang="en-US" sz="1600" i="1" dirty="0"/>
              <a:t>(exists ((?x1 person) (?x2 believe))</a:t>
            </a:r>
          </a:p>
          <a:p>
            <a:pPr marL="4691063" indent="-4691063"/>
            <a:r>
              <a:rPr lang="en-US" sz="1600" i="1" dirty="0"/>
              <a:t>   (and (expr ?x2 ?x1)</a:t>
            </a:r>
          </a:p>
          <a:p>
            <a:pPr marL="4691063" indent="-4691063"/>
            <a:r>
              <a:rPr lang="en-US" sz="1600" i="1" dirty="0"/>
              <a:t>        (</a:t>
            </a:r>
            <a:r>
              <a:rPr lang="en-US" sz="1600" i="1" dirty="0" err="1"/>
              <a:t>thme</a:t>
            </a:r>
            <a:r>
              <a:rPr lang="en-US" sz="1600" i="1" dirty="0"/>
              <a:t> ?x2</a:t>
            </a:r>
          </a:p>
          <a:p>
            <a:pPr marL="4691063" indent="-4691063"/>
            <a:r>
              <a:rPr lang="en-US" sz="1600" i="1" dirty="0"/>
              <a:t>           (exists ((?x3 person) (?x4 want) (?x8 situation))</a:t>
            </a:r>
          </a:p>
          <a:p>
            <a:pPr marL="4691063" indent="-4691063"/>
            <a:r>
              <a:rPr lang="en-US" sz="1600" i="1" dirty="0"/>
              <a:t>              (and (name ?x3 'Mary) (expr ?x4 ?x3) (</a:t>
            </a:r>
            <a:r>
              <a:rPr lang="en-US" sz="1600" i="1" dirty="0" err="1"/>
              <a:t>thme</a:t>
            </a:r>
            <a:r>
              <a:rPr lang="en-US" sz="1600" i="1" dirty="0"/>
              <a:t> ?x4 ?x8)</a:t>
            </a:r>
          </a:p>
          <a:p>
            <a:pPr marL="4691063" indent="-4691063"/>
            <a:r>
              <a:rPr lang="en-US" sz="1600" i="1" dirty="0"/>
              <a:t>                   (</a:t>
            </a:r>
            <a:r>
              <a:rPr lang="en-US" sz="1600" i="1" dirty="0" err="1"/>
              <a:t>dscr</a:t>
            </a:r>
            <a:r>
              <a:rPr lang="en-US" sz="1600" i="1" dirty="0"/>
              <a:t> ?x8 (exists ((?x5 marry) (?x6 sailor))</a:t>
            </a:r>
          </a:p>
          <a:p>
            <a:pPr marL="4691063" indent="-4691063"/>
            <a:r>
              <a:rPr lang="en-US" sz="1600" i="1" dirty="0"/>
              <a:t>                                (and (</a:t>
            </a:r>
            <a:r>
              <a:rPr lang="en-US" sz="1600" i="1" dirty="0" err="1"/>
              <a:t>Agnt</a:t>
            </a:r>
            <a:r>
              <a:rPr lang="en-US" sz="1600" i="1" dirty="0"/>
              <a:t> ?x5 ?x3) (</a:t>
            </a:r>
            <a:r>
              <a:rPr lang="en-US" sz="1600" i="1" dirty="0" err="1"/>
              <a:t>Thme</a:t>
            </a:r>
            <a:r>
              <a:rPr lang="en-US" sz="1600" i="1" dirty="0"/>
              <a:t> ?x5 ?x6)))))))))</a:t>
            </a:r>
          </a:p>
        </p:txBody>
      </p:sp>
      <p:sp>
        <p:nvSpPr>
          <p:cNvPr id="4" name="Slide Number Placeholder 3">
            <a:extLst>
              <a:ext uri="{FF2B5EF4-FFF2-40B4-BE49-F238E27FC236}">
                <a16:creationId xmlns:a16="http://schemas.microsoft.com/office/drawing/2014/main" id="{C4F88D3B-BEB3-4B58-B29D-8685A8D0749D}"/>
              </a:ext>
            </a:extLst>
          </p:cNvPr>
          <p:cNvSpPr>
            <a:spLocks noGrp="1"/>
          </p:cNvSpPr>
          <p:nvPr>
            <p:ph type="sldNum" sz="quarter" idx="3"/>
          </p:nvPr>
        </p:nvSpPr>
        <p:spPr/>
        <p:txBody>
          <a:bodyPr/>
          <a:lstStyle/>
          <a:p>
            <a:fld id="{7C5DB68A-9D44-4073-920F-D08D647C06A7}" type="slidenum">
              <a:rPr lang="en-US" smtClean="0"/>
              <a:t>12</a:t>
            </a:fld>
            <a:endParaRPr lang="en-US" dirty="0"/>
          </a:p>
        </p:txBody>
      </p:sp>
      <p:pic>
        <p:nvPicPr>
          <p:cNvPr id="5" name="Picture 4">
            <a:extLst>
              <a:ext uri="{FF2B5EF4-FFF2-40B4-BE49-F238E27FC236}">
                <a16:creationId xmlns:a16="http://schemas.microsoft.com/office/drawing/2014/main" id="{2748DC4A-DB5B-46EF-9B20-6BD2B91BAC6A}"/>
              </a:ext>
            </a:extLst>
          </p:cNvPr>
          <p:cNvPicPr>
            <a:picLocks noChangeAspect="1"/>
          </p:cNvPicPr>
          <p:nvPr/>
        </p:nvPicPr>
        <p:blipFill>
          <a:blip r:embed="rId2"/>
          <a:stretch>
            <a:fillRect/>
          </a:stretch>
        </p:blipFill>
        <p:spPr>
          <a:xfrm>
            <a:off x="228600" y="1484246"/>
            <a:ext cx="4648200" cy="2844666"/>
          </a:xfrm>
          <a:prstGeom prst="rect">
            <a:avLst/>
          </a:prstGeom>
        </p:spPr>
      </p:pic>
      <p:sp>
        <p:nvSpPr>
          <p:cNvPr id="7" name="Rectangle 6">
            <a:extLst>
              <a:ext uri="{FF2B5EF4-FFF2-40B4-BE49-F238E27FC236}">
                <a16:creationId xmlns:a16="http://schemas.microsoft.com/office/drawing/2014/main" id="{3553E2F0-DEBA-4EEF-96AB-9B9297E139A7}"/>
              </a:ext>
            </a:extLst>
          </p:cNvPr>
          <p:cNvSpPr/>
          <p:nvPr/>
        </p:nvSpPr>
        <p:spPr>
          <a:xfrm>
            <a:off x="4572000" y="6474023"/>
            <a:ext cx="4572000" cy="307777"/>
          </a:xfrm>
          <a:prstGeom prst="rect">
            <a:avLst/>
          </a:prstGeom>
        </p:spPr>
        <p:txBody>
          <a:bodyPr>
            <a:spAutoFit/>
          </a:bodyPr>
          <a:lstStyle/>
          <a:p>
            <a:pPr algn="r"/>
            <a:r>
              <a:rPr lang="en-US" sz="1400" dirty="0">
                <a:hlinkClick r:id="rId3"/>
              </a:rPr>
              <a:t>http://www.jfsowa.com/cg/cgexampw.htm</a:t>
            </a:r>
            <a:r>
              <a:rPr lang="en-US" sz="1400" dirty="0"/>
              <a:t> </a:t>
            </a:r>
          </a:p>
        </p:txBody>
      </p:sp>
    </p:spTree>
    <p:extLst>
      <p:ext uri="{BB962C8B-B14F-4D97-AF65-F5344CB8AC3E}">
        <p14:creationId xmlns:p14="http://schemas.microsoft.com/office/powerpoint/2010/main" val="2674563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3CEC-9E5C-42D6-8F7F-CFEF33A5FF04}"/>
              </a:ext>
            </a:extLst>
          </p:cNvPr>
          <p:cNvSpPr>
            <a:spLocks noGrp="1"/>
          </p:cNvSpPr>
          <p:nvPr>
            <p:ph type="title"/>
          </p:nvPr>
        </p:nvSpPr>
        <p:spPr/>
        <p:txBody>
          <a:bodyPr/>
          <a:lstStyle/>
          <a:p>
            <a:r>
              <a:rPr lang="en-US" dirty="0"/>
              <a:t>Related RT tuples are like SOLOR’s ANFs</a:t>
            </a:r>
          </a:p>
        </p:txBody>
      </p:sp>
      <p:sp>
        <p:nvSpPr>
          <p:cNvPr id="3" name="Content Placeholder 2">
            <a:extLst>
              <a:ext uri="{FF2B5EF4-FFF2-40B4-BE49-F238E27FC236}">
                <a16:creationId xmlns:a16="http://schemas.microsoft.com/office/drawing/2014/main" id="{C6A12AFB-9825-4EFD-B245-4A1F900CA20D}"/>
              </a:ext>
            </a:extLst>
          </p:cNvPr>
          <p:cNvSpPr>
            <a:spLocks noGrp="1"/>
          </p:cNvSpPr>
          <p:nvPr>
            <p:ph idx="1"/>
          </p:nvPr>
        </p:nvSpPr>
        <p:spPr/>
        <p:txBody>
          <a:bodyPr/>
          <a:lstStyle/>
          <a:p>
            <a:pPr>
              <a:buFont typeface="Arial" panose="020B0604020202020204" pitchFamily="34" charset="0"/>
              <a:buChar char="•"/>
            </a:pPr>
            <a:r>
              <a:rPr lang="en-US" sz="2000" i="1" dirty="0"/>
              <a:t>‘The ANF Reference Model is a logical information model describing the format of a normalized clinical statement that may have originated from an information system data store, a standard-based message (e.g. HL7 Version 2), a standard-document (e.g. HL7 CDA), a standard-based resource (e.g. HL7 FHIR), or an instance of a CIMI model (e.g. FHIR-based profile, </a:t>
            </a:r>
            <a:r>
              <a:rPr lang="en-US" sz="2000" i="1" dirty="0" err="1"/>
              <a:t>openEHR</a:t>
            </a:r>
            <a:r>
              <a:rPr lang="en-US" sz="2000" i="1" dirty="0"/>
              <a:t> archetype).’</a:t>
            </a:r>
          </a:p>
          <a:p>
            <a:pPr>
              <a:buFont typeface="Arial" panose="020B0604020202020204" pitchFamily="34" charset="0"/>
              <a:buChar char="•"/>
            </a:pPr>
            <a:r>
              <a:rPr lang="en-US" sz="2000" i="1" dirty="0"/>
              <a:t>‘The ANF Reference Model describes the </a:t>
            </a:r>
            <a:r>
              <a:rPr lang="en-US" sz="2000" b="1" i="1" dirty="0"/>
              <a:t>normal form </a:t>
            </a:r>
            <a:r>
              <a:rPr lang="en-US" sz="2000" i="1" dirty="0"/>
              <a:t>proposed by ANF. Along with the editorial rules the ANF Reference Model describes how to reduce data redundancy to support analysis of aggregated clinical statements.’</a:t>
            </a:r>
          </a:p>
          <a:p>
            <a:pPr>
              <a:buFont typeface="Arial" panose="020B0604020202020204" pitchFamily="34" charset="0"/>
              <a:buChar char="•"/>
            </a:pPr>
            <a:r>
              <a:rPr lang="en-US" sz="2000" i="1" dirty="0"/>
              <a:t>‘A clinical statement expressed in the ANF Reference Model is in Analysis Normal Form if and only if it conforms to all the Editorial Rules defined by this specification.’</a:t>
            </a:r>
          </a:p>
        </p:txBody>
      </p:sp>
      <p:sp>
        <p:nvSpPr>
          <p:cNvPr id="4" name="Slide Number Placeholder 3">
            <a:extLst>
              <a:ext uri="{FF2B5EF4-FFF2-40B4-BE49-F238E27FC236}">
                <a16:creationId xmlns:a16="http://schemas.microsoft.com/office/drawing/2014/main" id="{6179ED7A-139F-4521-9FD0-6F498F74C4DE}"/>
              </a:ext>
            </a:extLst>
          </p:cNvPr>
          <p:cNvSpPr>
            <a:spLocks noGrp="1"/>
          </p:cNvSpPr>
          <p:nvPr>
            <p:ph type="sldNum" sz="quarter" idx="3"/>
          </p:nvPr>
        </p:nvSpPr>
        <p:spPr/>
        <p:txBody>
          <a:bodyPr/>
          <a:lstStyle/>
          <a:p>
            <a:fld id="{7C5DB68A-9D44-4073-920F-D08D647C06A7}" type="slidenum">
              <a:rPr lang="en-US" smtClean="0"/>
              <a:t>13</a:t>
            </a:fld>
            <a:endParaRPr lang="en-US" dirty="0"/>
          </a:p>
        </p:txBody>
      </p:sp>
      <p:sp>
        <p:nvSpPr>
          <p:cNvPr id="5" name="Rectangle 4">
            <a:extLst>
              <a:ext uri="{FF2B5EF4-FFF2-40B4-BE49-F238E27FC236}">
                <a16:creationId xmlns:a16="http://schemas.microsoft.com/office/drawing/2014/main" id="{EE475E74-F4A3-4AC0-A8AA-2BE4199ED07C}"/>
              </a:ext>
            </a:extLst>
          </p:cNvPr>
          <p:cNvSpPr/>
          <p:nvPr/>
        </p:nvSpPr>
        <p:spPr>
          <a:xfrm>
            <a:off x="3758119" y="6475511"/>
            <a:ext cx="5181600" cy="307777"/>
          </a:xfrm>
          <a:prstGeom prst="rect">
            <a:avLst/>
          </a:prstGeom>
        </p:spPr>
        <p:txBody>
          <a:bodyPr wrap="square">
            <a:spAutoFit/>
          </a:bodyPr>
          <a:lstStyle/>
          <a:p>
            <a:r>
              <a:rPr lang="en-US" sz="1400" b="0" dirty="0">
                <a:solidFill>
                  <a:schemeClr val="bg1"/>
                </a:solidFill>
                <a:hlinkClick r:id="rId2"/>
              </a:rPr>
              <a:t>http://solor.io/wp-content/uploads/2020/01/ANF-Ballot-Jan-2020.pdf</a:t>
            </a:r>
            <a:r>
              <a:rPr lang="en-US" sz="1400" b="0" dirty="0">
                <a:solidFill>
                  <a:schemeClr val="bg1"/>
                </a:solidFill>
              </a:rPr>
              <a:t> </a:t>
            </a:r>
          </a:p>
        </p:txBody>
      </p:sp>
    </p:spTree>
    <p:extLst>
      <p:ext uri="{BB962C8B-B14F-4D97-AF65-F5344CB8AC3E}">
        <p14:creationId xmlns:p14="http://schemas.microsoft.com/office/powerpoint/2010/main" val="1054904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A935E1-BAFE-42BA-986D-8CF8E0456C39}"/>
              </a:ext>
            </a:extLst>
          </p:cNvPr>
          <p:cNvPicPr>
            <a:picLocks noChangeAspect="1"/>
          </p:cNvPicPr>
          <p:nvPr/>
        </p:nvPicPr>
        <p:blipFill>
          <a:blip r:embed="rId2"/>
          <a:stretch>
            <a:fillRect/>
          </a:stretch>
        </p:blipFill>
        <p:spPr>
          <a:xfrm>
            <a:off x="0" y="609600"/>
            <a:ext cx="9144000" cy="6248400"/>
          </a:xfrm>
          <a:prstGeom prst="rect">
            <a:avLst/>
          </a:prstGeom>
        </p:spPr>
      </p:pic>
      <p:sp>
        <p:nvSpPr>
          <p:cNvPr id="2" name="Title 1">
            <a:extLst>
              <a:ext uri="{FF2B5EF4-FFF2-40B4-BE49-F238E27FC236}">
                <a16:creationId xmlns:a16="http://schemas.microsoft.com/office/drawing/2014/main" id="{660AF86D-7055-40DA-B9C7-3B18EBCA007A}"/>
              </a:ext>
            </a:extLst>
          </p:cNvPr>
          <p:cNvSpPr>
            <a:spLocks noGrp="1"/>
          </p:cNvSpPr>
          <p:nvPr>
            <p:ph type="title"/>
          </p:nvPr>
        </p:nvSpPr>
        <p:spPr>
          <a:xfrm>
            <a:off x="3505200" y="609600"/>
            <a:ext cx="5562600" cy="762000"/>
          </a:xfrm>
        </p:spPr>
        <p:txBody>
          <a:bodyPr/>
          <a:lstStyle/>
          <a:p>
            <a:pPr algn="r"/>
            <a:r>
              <a:rPr lang="en-US" sz="2800" dirty="0"/>
              <a:t>Example EMR user interface</a:t>
            </a:r>
          </a:p>
        </p:txBody>
      </p:sp>
      <p:sp>
        <p:nvSpPr>
          <p:cNvPr id="3" name="Content Placeholder 2">
            <a:extLst>
              <a:ext uri="{FF2B5EF4-FFF2-40B4-BE49-F238E27FC236}">
                <a16:creationId xmlns:a16="http://schemas.microsoft.com/office/drawing/2014/main" id="{78812AB5-B897-4FFD-9B78-E79B03E1AC0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FBDDB8B-F64B-4FDB-BFFD-CDBCF8E78A4D}"/>
              </a:ext>
            </a:extLst>
          </p:cNvPr>
          <p:cNvSpPr>
            <a:spLocks noGrp="1"/>
          </p:cNvSpPr>
          <p:nvPr>
            <p:ph type="sldNum" sz="quarter" idx="3"/>
          </p:nvPr>
        </p:nvSpPr>
        <p:spPr/>
        <p:txBody>
          <a:bodyPr/>
          <a:lstStyle/>
          <a:p>
            <a:fld id="{7C5DB68A-9D44-4073-920F-D08D647C06A7}" type="slidenum">
              <a:rPr lang="en-US" smtClean="0"/>
              <a:t>14</a:t>
            </a:fld>
            <a:endParaRPr lang="en-US" dirty="0"/>
          </a:p>
        </p:txBody>
      </p:sp>
      <p:sp>
        <p:nvSpPr>
          <p:cNvPr id="7" name="Rectangle 6">
            <a:extLst>
              <a:ext uri="{FF2B5EF4-FFF2-40B4-BE49-F238E27FC236}">
                <a16:creationId xmlns:a16="http://schemas.microsoft.com/office/drawing/2014/main" id="{C39585EE-BA95-4CF5-A381-042B6B7A78F8}"/>
              </a:ext>
            </a:extLst>
          </p:cNvPr>
          <p:cNvSpPr/>
          <p:nvPr/>
        </p:nvSpPr>
        <p:spPr>
          <a:xfrm>
            <a:off x="3962400" y="986135"/>
            <a:ext cx="5181600" cy="307777"/>
          </a:xfrm>
          <a:prstGeom prst="rect">
            <a:avLst/>
          </a:prstGeom>
        </p:spPr>
        <p:txBody>
          <a:bodyPr wrap="square">
            <a:spAutoFit/>
          </a:bodyPr>
          <a:lstStyle/>
          <a:p>
            <a:r>
              <a:rPr lang="en-US" sz="1400" b="0" dirty="0">
                <a:solidFill>
                  <a:schemeClr val="bg1"/>
                </a:solidFill>
                <a:hlinkClick r:id="rId3"/>
              </a:rPr>
              <a:t>http://solor.io/wp-content/uploads/2020/01/ANF-Ballot-Jan-2020.pdf</a:t>
            </a:r>
            <a:r>
              <a:rPr lang="en-US" sz="1400" b="0" dirty="0">
                <a:solidFill>
                  <a:schemeClr val="bg1"/>
                </a:solidFill>
              </a:rPr>
              <a:t> </a:t>
            </a:r>
          </a:p>
        </p:txBody>
      </p:sp>
    </p:spTree>
    <p:extLst>
      <p:ext uri="{BB962C8B-B14F-4D97-AF65-F5344CB8AC3E}">
        <p14:creationId xmlns:p14="http://schemas.microsoft.com/office/powerpoint/2010/main" val="1436269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9337E2-993C-440A-BDC4-F4AEC564BCD2}"/>
              </a:ext>
            </a:extLst>
          </p:cNvPr>
          <p:cNvPicPr>
            <a:picLocks noChangeAspect="1"/>
          </p:cNvPicPr>
          <p:nvPr/>
        </p:nvPicPr>
        <p:blipFill>
          <a:blip r:embed="rId2"/>
          <a:stretch>
            <a:fillRect/>
          </a:stretch>
        </p:blipFill>
        <p:spPr>
          <a:xfrm>
            <a:off x="0" y="609600"/>
            <a:ext cx="9144000" cy="6248400"/>
          </a:xfrm>
          <a:prstGeom prst="rect">
            <a:avLst/>
          </a:prstGeom>
        </p:spPr>
      </p:pic>
      <p:sp>
        <p:nvSpPr>
          <p:cNvPr id="2" name="Title 1">
            <a:extLst>
              <a:ext uri="{FF2B5EF4-FFF2-40B4-BE49-F238E27FC236}">
                <a16:creationId xmlns:a16="http://schemas.microsoft.com/office/drawing/2014/main" id="{8802008E-F05F-4B4B-A6F9-0CD587E656EF}"/>
              </a:ext>
            </a:extLst>
          </p:cNvPr>
          <p:cNvSpPr>
            <a:spLocks noGrp="1"/>
          </p:cNvSpPr>
          <p:nvPr>
            <p:ph type="title"/>
          </p:nvPr>
        </p:nvSpPr>
        <p:spPr>
          <a:xfrm>
            <a:off x="6400800" y="1708826"/>
            <a:ext cx="2514600" cy="762000"/>
          </a:xfrm>
        </p:spPr>
        <p:txBody>
          <a:bodyPr/>
          <a:lstStyle/>
          <a:p>
            <a:r>
              <a:rPr lang="en-US" dirty="0">
                <a:solidFill>
                  <a:schemeClr val="tx1"/>
                </a:solidFill>
              </a:rPr>
              <a:t>ANF model in UML</a:t>
            </a:r>
          </a:p>
        </p:txBody>
      </p:sp>
      <p:sp>
        <p:nvSpPr>
          <p:cNvPr id="4" name="Slide Number Placeholder 3">
            <a:extLst>
              <a:ext uri="{FF2B5EF4-FFF2-40B4-BE49-F238E27FC236}">
                <a16:creationId xmlns:a16="http://schemas.microsoft.com/office/drawing/2014/main" id="{48015FBC-0FF6-49B7-9D46-BD7E20763098}"/>
              </a:ext>
            </a:extLst>
          </p:cNvPr>
          <p:cNvSpPr>
            <a:spLocks noGrp="1"/>
          </p:cNvSpPr>
          <p:nvPr>
            <p:ph type="sldNum" sz="quarter" idx="3"/>
          </p:nvPr>
        </p:nvSpPr>
        <p:spPr/>
        <p:txBody>
          <a:bodyPr/>
          <a:lstStyle/>
          <a:p>
            <a:fld id="{7C5DB68A-9D44-4073-920F-D08D647C06A7}" type="slidenum">
              <a:rPr lang="en-US" smtClean="0">
                <a:solidFill>
                  <a:schemeClr val="tx1"/>
                </a:solidFill>
              </a:rPr>
              <a:t>15</a:t>
            </a:fld>
            <a:endParaRPr lang="en-US" dirty="0">
              <a:solidFill>
                <a:schemeClr val="tx1"/>
              </a:solidFill>
            </a:endParaRPr>
          </a:p>
        </p:txBody>
      </p:sp>
      <p:sp>
        <p:nvSpPr>
          <p:cNvPr id="6" name="Rectangle 5">
            <a:extLst>
              <a:ext uri="{FF2B5EF4-FFF2-40B4-BE49-F238E27FC236}">
                <a16:creationId xmlns:a16="http://schemas.microsoft.com/office/drawing/2014/main" id="{31ABE7BE-E0BF-4F8C-B0A6-E4757A1E6E1F}"/>
              </a:ext>
            </a:extLst>
          </p:cNvPr>
          <p:cNvSpPr/>
          <p:nvPr/>
        </p:nvSpPr>
        <p:spPr>
          <a:xfrm>
            <a:off x="3962400" y="685800"/>
            <a:ext cx="5181600" cy="307777"/>
          </a:xfrm>
          <a:prstGeom prst="rect">
            <a:avLst/>
          </a:prstGeom>
        </p:spPr>
        <p:txBody>
          <a:bodyPr wrap="square">
            <a:spAutoFit/>
          </a:bodyPr>
          <a:lstStyle/>
          <a:p>
            <a:r>
              <a:rPr lang="en-US" sz="1400" b="0" dirty="0">
                <a:solidFill>
                  <a:schemeClr val="bg1"/>
                </a:solidFill>
                <a:hlinkClick r:id="rId3"/>
              </a:rPr>
              <a:t>http://solor.io/wp-content/uploads/2020/01/ANF-Ballot-Jan-2020.pdf</a:t>
            </a:r>
            <a:r>
              <a:rPr lang="en-US" sz="1400" b="0" dirty="0">
                <a:solidFill>
                  <a:schemeClr val="bg1"/>
                </a:solidFill>
              </a:rPr>
              <a:t> </a:t>
            </a:r>
          </a:p>
        </p:txBody>
      </p:sp>
    </p:spTree>
    <p:extLst>
      <p:ext uri="{BB962C8B-B14F-4D97-AF65-F5344CB8AC3E}">
        <p14:creationId xmlns:p14="http://schemas.microsoft.com/office/powerpoint/2010/main" val="1170950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B98C-5C16-4D68-85D9-6A5331FBC79E}"/>
              </a:ext>
            </a:extLst>
          </p:cNvPr>
          <p:cNvSpPr>
            <a:spLocks noGrp="1"/>
          </p:cNvSpPr>
          <p:nvPr>
            <p:ph type="title"/>
          </p:nvPr>
        </p:nvSpPr>
        <p:spPr/>
        <p:txBody>
          <a:bodyPr/>
          <a:lstStyle/>
          <a:p>
            <a:r>
              <a:rPr lang="en-US" dirty="0"/>
              <a:t>Data structure design priorities for realism-based ontology approaches (3)</a:t>
            </a:r>
          </a:p>
        </p:txBody>
      </p:sp>
      <p:sp>
        <p:nvSpPr>
          <p:cNvPr id="3" name="Content Placeholder 2">
            <a:extLst>
              <a:ext uri="{FF2B5EF4-FFF2-40B4-BE49-F238E27FC236}">
                <a16:creationId xmlns:a16="http://schemas.microsoft.com/office/drawing/2014/main" id="{9E3FA9F0-F37A-49B2-8827-3C0C16AAE046}"/>
              </a:ext>
            </a:extLst>
          </p:cNvPr>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Realism-based LDCs correspond to ‘views’ in traditional database systems.</a:t>
            </a:r>
          </a:p>
          <a:p>
            <a:pPr>
              <a:buFont typeface="Arial" panose="020B0604020202020204" pitchFamily="34" charset="0"/>
              <a:buChar char="•"/>
            </a:pPr>
            <a:r>
              <a:rPr lang="en-US" dirty="0"/>
              <a:t>The data structures to implement the RT-tuples in a Referent Tracking System (RTS) correspond to the conceptual data model in traditional database design.</a:t>
            </a:r>
          </a:p>
          <a:p>
            <a:pPr>
              <a:buFont typeface="Arial" panose="020B0604020202020204" pitchFamily="34" charset="0"/>
              <a:buChar char="•"/>
            </a:pPr>
            <a:r>
              <a:rPr lang="en-US" dirty="0"/>
              <a:t>RT tuples should be given a model-theoretic semantics too.</a:t>
            </a:r>
          </a:p>
          <a:p>
            <a:pPr>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E1105052-0FDA-4EA7-8486-379103697734}"/>
              </a:ext>
            </a:extLst>
          </p:cNvPr>
          <p:cNvSpPr>
            <a:spLocks noGrp="1"/>
          </p:cNvSpPr>
          <p:nvPr>
            <p:ph type="sldNum" sz="quarter" idx="3"/>
          </p:nvPr>
        </p:nvSpPr>
        <p:spPr/>
        <p:txBody>
          <a:bodyPr/>
          <a:lstStyle/>
          <a:p>
            <a:fld id="{7C5DB68A-9D44-4073-920F-D08D647C06A7}" type="slidenum">
              <a:rPr lang="en-US" smtClean="0"/>
              <a:t>16</a:t>
            </a:fld>
            <a:endParaRPr lang="en-US" dirty="0"/>
          </a:p>
        </p:txBody>
      </p:sp>
    </p:spTree>
    <p:extLst>
      <p:ext uri="{BB962C8B-B14F-4D97-AF65-F5344CB8AC3E}">
        <p14:creationId xmlns:p14="http://schemas.microsoft.com/office/powerpoint/2010/main" val="919190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7AF8-20A3-4C6A-B1E3-D2035EFDF87E}"/>
              </a:ext>
            </a:extLst>
          </p:cNvPr>
          <p:cNvSpPr>
            <a:spLocks noGrp="1"/>
          </p:cNvSpPr>
          <p:nvPr>
            <p:ph type="title"/>
          </p:nvPr>
        </p:nvSpPr>
        <p:spPr/>
        <p:txBody>
          <a:bodyPr/>
          <a:lstStyle/>
          <a:p>
            <a:r>
              <a:rPr lang="en-US" dirty="0"/>
              <a:t>‘Denotation’-tuple (LDC2e) semantics</a:t>
            </a:r>
          </a:p>
        </p:txBody>
      </p:sp>
      <p:graphicFrame>
        <p:nvGraphicFramePr>
          <p:cNvPr id="5" name="Content Placeholder 4">
            <a:extLst>
              <a:ext uri="{FF2B5EF4-FFF2-40B4-BE49-F238E27FC236}">
                <a16:creationId xmlns:a16="http://schemas.microsoft.com/office/drawing/2014/main" id="{D68F4DAD-F5DF-4A18-B5CB-111283F38979}"/>
              </a:ext>
            </a:extLst>
          </p:cNvPr>
          <p:cNvGraphicFramePr>
            <a:graphicFrameLocks noGrp="1"/>
          </p:cNvGraphicFramePr>
          <p:nvPr>
            <p:ph idx="1"/>
            <p:extLst>
              <p:ext uri="{D42A27DB-BD31-4B8C-83A1-F6EECF244321}">
                <p14:modId xmlns:p14="http://schemas.microsoft.com/office/powerpoint/2010/main" val="21203256"/>
              </p:ext>
            </p:extLst>
          </p:nvPr>
        </p:nvGraphicFramePr>
        <p:xfrm>
          <a:off x="384242" y="1811272"/>
          <a:ext cx="8531157" cy="3598928"/>
        </p:xfrm>
        <a:graphic>
          <a:graphicData uri="http://schemas.openxmlformats.org/drawingml/2006/table">
            <a:tbl>
              <a:tblPr firstRow="1" firstCol="1" lastRow="1" lastCol="1" bandRow="1" bandCol="1">
                <a:tableStyleId>{5C22544A-7EE6-4342-B048-85BDC9FD1C3A}</a:tableStyleId>
              </a:tblPr>
              <a:tblGrid>
                <a:gridCol w="1997997">
                  <a:extLst>
                    <a:ext uri="{9D8B030D-6E8A-4147-A177-3AD203B41FA5}">
                      <a16:colId xmlns:a16="http://schemas.microsoft.com/office/drawing/2014/main" val="3235406489"/>
                    </a:ext>
                  </a:extLst>
                </a:gridCol>
                <a:gridCol w="6533160">
                  <a:extLst>
                    <a:ext uri="{9D8B030D-6E8A-4147-A177-3AD203B41FA5}">
                      <a16:colId xmlns:a16="http://schemas.microsoft.com/office/drawing/2014/main" val="833893849"/>
                    </a:ext>
                  </a:extLst>
                </a:gridCol>
              </a:tblGrid>
              <a:tr h="137160">
                <a:tc>
                  <a:txBody>
                    <a:bodyPr/>
                    <a:lstStyle/>
                    <a:p>
                      <a:pPr>
                        <a:lnSpc>
                          <a:spcPct val="107000"/>
                        </a:lnSpc>
                        <a:spcAft>
                          <a:spcPts val="800"/>
                        </a:spcAft>
                      </a:pPr>
                      <a:r>
                        <a:rPr lang="en-US" sz="2200" b="1">
                          <a:effectLst/>
                        </a:rPr>
                        <a:t>A-tuple </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a:effectLst/>
                        </a:rPr>
                        <a:t>A#&lt; </a:t>
                      </a:r>
                      <a:r>
                        <a:rPr lang="en-US" sz="2200" b="1" dirty="0" err="1">
                          <a:effectLst/>
                        </a:rPr>
                        <a:t>RUI</a:t>
                      </a:r>
                      <a:r>
                        <a:rPr lang="en-US" sz="2200" b="1" baseline="-25000" dirty="0" err="1">
                          <a:effectLst/>
                        </a:rPr>
                        <a:t>a</a:t>
                      </a:r>
                      <a:r>
                        <a:rPr lang="en-US" sz="2200" b="1" dirty="0">
                          <a:effectLst/>
                        </a:rPr>
                        <a:t>, </a:t>
                      </a:r>
                      <a:r>
                        <a:rPr lang="en-US" sz="2200" b="1" dirty="0" err="1">
                          <a:effectLst/>
                        </a:rPr>
                        <a:t>RUI</a:t>
                      </a:r>
                      <a:r>
                        <a:rPr lang="en-US" sz="2200" b="1" baseline="-25000" dirty="0" err="1">
                          <a:effectLst/>
                        </a:rPr>
                        <a:t>p</a:t>
                      </a:r>
                      <a:r>
                        <a:rPr lang="en-US" sz="2200" b="1" dirty="0">
                          <a:effectLst/>
                        </a:rPr>
                        <a:t>, ‘A’/‘R’,‘+SU’/‘-SU’, t&gt;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0853860"/>
                  </a:ext>
                </a:extLst>
              </a:tr>
              <a:tr h="267970">
                <a:tc gridSpan="2">
                  <a:txBody>
                    <a:bodyPr/>
                    <a:lstStyle/>
                    <a:p>
                      <a:pPr>
                        <a:lnSpc>
                          <a:spcPct val="107000"/>
                        </a:lnSpc>
                        <a:spcAft>
                          <a:spcPts val="800"/>
                        </a:spcAft>
                      </a:pPr>
                      <a:r>
                        <a:rPr lang="en-US" sz="2200" b="0" dirty="0" err="1">
                          <a:effectLst/>
                        </a:rPr>
                        <a:t>RUI</a:t>
                      </a:r>
                      <a:r>
                        <a:rPr lang="en-US" sz="2200" b="0" baseline="-25000" dirty="0" err="1">
                          <a:effectLst/>
                        </a:rPr>
                        <a:t>a</a:t>
                      </a:r>
                      <a:r>
                        <a:rPr lang="en-US" sz="2200" b="0" dirty="0">
                          <a:effectLst/>
                        </a:rPr>
                        <a:t> assigned (‘A’) or reserved (‘R’) at temporal instant t ‘</a:t>
                      </a:r>
                      <a:r>
                        <a:rPr lang="en-US" sz="2200" b="0" dirty="0" err="1">
                          <a:effectLst/>
                        </a:rPr>
                        <a:t>RUIp</a:t>
                      </a:r>
                      <a:r>
                        <a:rPr lang="en-US" sz="2200" b="0" dirty="0">
                          <a:effectLst/>
                        </a:rPr>
                        <a:t>’ to/for a uniquely identifiable </a:t>
                      </a:r>
                      <a:r>
                        <a:rPr lang="en-US" sz="2200" b="0" dirty="0" err="1">
                          <a:effectLst/>
                        </a:rPr>
                        <a:t>PoR</a:t>
                      </a:r>
                      <a:r>
                        <a:rPr lang="en-US" sz="2200" b="0" dirty="0">
                          <a:effectLst/>
                        </a:rPr>
                        <a:t> either as singularly (‘+SU’) or potentially non-singularly (‘-SU’) unique identifier.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169457579"/>
                  </a:ext>
                </a:extLst>
              </a:tr>
              <a:tr h="130810">
                <a:tc>
                  <a:txBody>
                    <a:bodyPr/>
                    <a:lstStyle/>
                    <a:p>
                      <a:pPr>
                        <a:lnSpc>
                          <a:spcPct val="107000"/>
                        </a:lnSpc>
                        <a:spcAft>
                          <a:spcPts val="800"/>
                        </a:spcAft>
                      </a:pP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51096156"/>
                  </a:ext>
                </a:extLst>
              </a:tr>
              <a:tr h="130810">
                <a:tc>
                  <a:txBody>
                    <a:bodyPr/>
                    <a:lstStyle/>
                    <a:p>
                      <a:pPr>
                        <a:lnSpc>
                          <a:spcPct val="107000"/>
                        </a:lnSpc>
                        <a:spcAft>
                          <a:spcPts val="800"/>
                        </a:spcAft>
                      </a:pPr>
                      <a:r>
                        <a:rPr lang="en-US" sz="2200" b="1" dirty="0" err="1">
                          <a:effectLst/>
                        </a:rPr>
                        <a:t>NtoI</a:t>
                      </a:r>
                      <a:r>
                        <a:rPr lang="en-US" sz="2200" b="1" dirty="0">
                          <a:effectLst/>
                        </a:rPr>
                        <a:t>-tuple </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err="1">
                          <a:effectLst/>
                        </a:rPr>
                        <a:t>NtoI</a:t>
                      </a:r>
                      <a:r>
                        <a:rPr lang="en-US" sz="2200" b="1" dirty="0">
                          <a:effectLst/>
                        </a:rPr>
                        <a:t>#&lt; ‘+’/‘-’, </a:t>
                      </a:r>
                      <a:r>
                        <a:rPr lang="en-US" sz="2200" b="1" dirty="0" err="1">
                          <a:effectLst/>
                        </a:rPr>
                        <a:t>nt</a:t>
                      </a:r>
                      <a:r>
                        <a:rPr lang="en-US" sz="2200" b="1" baseline="-25000" dirty="0" err="1">
                          <a:effectLst/>
                        </a:rPr>
                        <a:t>j</a:t>
                      </a:r>
                      <a:r>
                        <a:rPr lang="en-US" sz="2200" b="1" dirty="0">
                          <a:effectLst/>
                        </a:rPr>
                        <a:t>, </a:t>
                      </a:r>
                      <a:r>
                        <a:rPr lang="en-US" sz="2200" b="1" dirty="0" err="1">
                          <a:effectLst/>
                        </a:rPr>
                        <a:t>n</a:t>
                      </a:r>
                      <a:r>
                        <a:rPr lang="en-US" sz="2200" b="1" baseline="-25000" dirty="0" err="1">
                          <a:effectLst/>
                        </a:rPr>
                        <a:t>i</a:t>
                      </a:r>
                      <a:r>
                        <a:rPr lang="en-US" sz="2200" b="1" dirty="0">
                          <a:effectLst/>
                        </a:rPr>
                        <a:t>, </a:t>
                      </a:r>
                      <a:r>
                        <a:rPr lang="en-US" sz="2200" b="1" dirty="0" err="1">
                          <a:effectLst/>
                        </a:rPr>
                        <a:t>RUI</a:t>
                      </a:r>
                      <a:r>
                        <a:rPr lang="en-US" sz="2200" b="1" baseline="-25000" dirty="0" err="1">
                          <a:effectLst/>
                        </a:rPr>
                        <a:t>p</a:t>
                      </a:r>
                      <a:r>
                        <a:rPr lang="en-US" sz="2200" b="1" dirty="0">
                          <a:effectLst/>
                        </a:rPr>
                        <a:t>, </a:t>
                      </a:r>
                      <a:r>
                        <a:rPr lang="en-US" sz="2200" b="1" dirty="0" err="1">
                          <a:effectLst/>
                        </a:rPr>
                        <a:t>rT</a:t>
                      </a:r>
                      <a:r>
                        <a:rPr lang="en-US" sz="2200" b="1" dirty="0">
                          <a:effectLst/>
                        </a:rPr>
                        <a:t>, t</a:t>
                      </a:r>
                      <a:r>
                        <a:rPr lang="en-US" sz="2200" b="1" baseline="-25000" dirty="0">
                          <a:effectLst/>
                        </a:rPr>
                        <a:t>r</a:t>
                      </a:r>
                      <a:r>
                        <a:rPr lang="en-US" sz="2200" b="1" dirty="0">
                          <a:effectLst/>
                        </a:rPr>
                        <a:t>, </a:t>
                      </a:r>
                      <a:r>
                        <a:rPr lang="en-US" sz="2200" b="1" dirty="0" err="1">
                          <a:effectLst/>
                        </a:rPr>
                        <a:t>RUI</a:t>
                      </a:r>
                      <a:r>
                        <a:rPr lang="en-US" sz="2200" b="1" baseline="-25000" dirty="0" err="1">
                          <a:effectLst/>
                        </a:rPr>
                        <a:t>c</a:t>
                      </a:r>
                      <a:r>
                        <a:rPr lang="en-US" sz="2200" b="1" dirty="0">
                          <a:effectLst/>
                        </a:rPr>
                        <a:t>&gt;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01295312"/>
                  </a:ext>
                </a:extLst>
              </a:tr>
              <a:tr h="405130">
                <a:tc gridSpan="2">
                  <a:txBody>
                    <a:bodyPr/>
                    <a:lstStyle/>
                    <a:p>
                      <a:pPr>
                        <a:lnSpc>
                          <a:spcPct val="107000"/>
                        </a:lnSpc>
                        <a:spcAft>
                          <a:spcPts val="800"/>
                        </a:spcAft>
                      </a:pPr>
                      <a:r>
                        <a:rPr lang="en-US" sz="2200" b="0" dirty="0">
                          <a:effectLst/>
                        </a:rPr>
                        <a:t>It is (‘+’) or not (‘-’) the case that the temporal region at which </a:t>
                      </a:r>
                      <a:r>
                        <a:rPr lang="en-US" sz="2200" b="0" dirty="0" err="1">
                          <a:effectLst/>
                        </a:rPr>
                        <a:t>RUI</a:t>
                      </a:r>
                      <a:r>
                        <a:rPr lang="en-US" sz="2200" b="0" baseline="-25000" dirty="0" err="1">
                          <a:effectLst/>
                        </a:rPr>
                        <a:t>c</a:t>
                      </a:r>
                      <a:r>
                        <a:rPr lang="en-US" sz="2200" b="0" dirty="0">
                          <a:effectLst/>
                        </a:rPr>
                        <a:t> considers </a:t>
                      </a:r>
                      <a:r>
                        <a:rPr lang="en-US" sz="2200" b="0" dirty="0" err="1">
                          <a:effectLst/>
                        </a:rPr>
                        <a:t>n</a:t>
                      </a:r>
                      <a:r>
                        <a:rPr lang="en-US" sz="2200" b="0" baseline="-25000" dirty="0" err="1">
                          <a:effectLst/>
                        </a:rPr>
                        <a:t>i</a:t>
                      </a:r>
                      <a:r>
                        <a:rPr lang="en-US" sz="2200" b="0" dirty="0">
                          <a:effectLst/>
                        </a:rPr>
                        <a:t> to be an identifying descriptor of the descriptor type </a:t>
                      </a:r>
                      <a:r>
                        <a:rPr lang="en-US" sz="2200" b="0" dirty="0" err="1">
                          <a:effectLst/>
                        </a:rPr>
                        <a:t>nt</a:t>
                      </a:r>
                      <a:r>
                        <a:rPr lang="en-US" sz="2200" b="0" baseline="-25000" dirty="0" err="1">
                          <a:effectLst/>
                        </a:rPr>
                        <a:t>j</a:t>
                      </a:r>
                      <a:r>
                        <a:rPr lang="en-US" sz="2200" b="0" dirty="0">
                          <a:effectLst/>
                        </a:rPr>
                        <a:t> for </a:t>
                      </a:r>
                      <a:r>
                        <a:rPr lang="en-US" sz="2200" b="0" dirty="0" err="1">
                          <a:effectLst/>
                        </a:rPr>
                        <a:t>PoR</a:t>
                      </a:r>
                      <a:r>
                        <a:rPr lang="en-US" sz="2200" b="0" dirty="0">
                          <a:effectLst/>
                        </a:rPr>
                        <a:t> </a:t>
                      </a:r>
                      <a:r>
                        <a:rPr lang="en-US" sz="2200" b="0" dirty="0" err="1">
                          <a:effectLst/>
                        </a:rPr>
                        <a:t>RUI</a:t>
                      </a:r>
                      <a:r>
                        <a:rPr lang="en-US" sz="2200" b="0" baseline="-25000" dirty="0" err="1">
                          <a:effectLst/>
                        </a:rPr>
                        <a:t>p</a:t>
                      </a:r>
                      <a:r>
                        <a:rPr lang="en-US" sz="2200" b="0" dirty="0">
                          <a:effectLst/>
                        </a:rPr>
                        <a:t> relates in manner </a:t>
                      </a:r>
                      <a:r>
                        <a:rPr lang="en-US" sz="2200" b="0" dirty="0" err="1">
                          <a:effectLst/>
                        </a:rPr>
                        <a:t>rT</a:t>
                      </a:r>
                      <a:r>
                        <a:rPr lang="en-US" sz="2200" b="0" dirty="0">
                          <a:effectLst/>
                        </a:rPr>
                        <a:t> to temporal region t</a:t>
                      </a:r>
                      <a:r>
                        <a:rPr lang="en-US" sz="2200" b="0" baseline="-25000" dirty="0">
                          <a:effectLst/>
                        </a:rPr>
                        <a:t>r</a:t>
                      </a:r>
                      <a:r>
                        <a:rPr lang="en-US" sz="2200" b="0" dirty="0">
                          <a:effectLst/>
                        </a:rPr>
                        <a:t>.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33270525"/>
                  </a:ext>
                </a:extLst>
              </a:tr>
            </a:tbl>
          </a:graphicData>
        </a:graphic>
      </p:graphicFrame>
      <p:sp>
        <p:nvSpPr>
          <p:cNvPr id="4" name="Slide Number Placeholder 3">
            <a:extLst>
              <a:ext uri="{FF2B5EF4-FFF2-40B4-BE49-F238E27FC236}">
                <a16:creationId xmlns:a16="http://schemas.microsoft.com/office/drawing/2014/main" id="{7745F1D5-3623-4CE5-AD94-E327CE30976D}"/>
              </a:ext>
            </a:extLst>
          </p:cNvPr>
          <p:cNvSpPr>
            <a:spLocks noGrp="1"/>
          </p:cNvSpPr>
          <p:nvPr>
            <p:ph type="sldNum" sz="quarter" idx="3"/>
          </p:nvPr>
        </p:nvSpPr>
        <p:spPr/>
        <p:txBody>
          <a:bodyPr/>
          <a:lstStyle/>
          <a:p>
            <a:fld id="{7C5DB68A-9D44-4073-920F-D08D647C06A7}" type="slidenum">
              <a:rPr lang="en-US" smtClean="0"/>
              <a:t>17</a:t>
            </a:fld>
            <a:endParaRPr lang="en-US" dirty="0"/>
          </a:p>
        </p:txBody>
      </p:sp>
      <p:sp>
        <p:nvSpPr>
          <p:cNvPr id="6" name="Rectangle 5">
            <a:extLst>
              <a:ext uri="{FF2B5EF4-FFF2-40B4-BE49-F238E27FC236}">
                <a16:creationId xmlns:a16="http://schemas.microsoft.com/office/drawing/2014/main" id="{1FC132E5-0033-4F01-ADEE-B57BCE2D10BE}"/>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(Forthcoming,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943053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910D-F027-4DB0-8EE9-FF17BCB0AB77}"/>
              </a:ext>
            </a:extLst>
          </p:cNvPr>
          <p:cNvSpPr>
            <a:spLocks noGrp="1"/>
          </p:cNvSpPr>
          <p:nvPr>
            <p:ph type="title"/>
          </p:nvPr>
        </p:nvSpPr>
        <p:spPr/>
        <p:txBody>
          <a:bodyPr/>
          <a:lstStyle/>
          <a:p>
            <a:r>
              <a:rPr lang="en-US" dirty="0"/>
              <a:t>‘Domain’-tuple (LDC1) semantics</a:t>
            </a:r>
          </a:p>
        </p:txBody>
      </p:sp>
      <p:graphicFrame>
        <p:nvGraphicFramePr>
          <p:cNvPr id="5" name="Content Placeholder 4">
            <a:extLst>
              <a:ext uri="{FF2B5EF4-FFF2-40B4-BE49-F238E27FC236}">
                <a16:creationId xmlns:a16="http://schemas.microsoft.com/office/drawing/2014/main" id="{BB56E722-26B9-4F08-AC8C-7A5F17A54430}"/>
              </a:ext>
            </a:extLst>
          </p:cNvPr>
          <p:cNvGraphicFramePr>
            <a:graphicFrameLocks noGrp="1"/>
          </p:cNvGraphicFramePr>
          <p:nvPr>
            <p:ph idx="1"/>
            <p:extLst>
              <p:ext uri="{D42A27DB-BD31-4B8C-83A1-F6EECF244321}">
                <p14:modId xmlns:p14="http://schemas.microsoft.com/office/powerpoint/2010/main" val="969644714"/>
              </p:ext>
            </p:extLst>
          </p:nvPr>
        </p:nvGraphicFramePr>
        <p:xfrm>
          <a:off x="228600" y="1496440"/>
          <a:ext cx="8839200" cy="4502662"/>
        </p:xfrm>
        <a:graphic>
          <a:graphicData uri="http://schemas.openxmlformats.org/drawingml/2006/table">
            <a:tbl>
              <a:tblPr firstRow="1" firstCol="1" lastRow="1" lastCol="1" bandRow="1" bandCol="1">
                <a:tableStyleId>{5C22544A-7EE6-4342-B048-85BDC9FD1C3A}</a:tableStyleId>
              </a:tblPr>
              <a:tblGrid>
                <a:gridCol w="2070140">
                  <a:extLst>
                    <a:ext uri="{9D8B030D-6E8A-4147-A177-3AD203B41FA5}">
                      <a16:colId xmlns:a16="http://schemas.microsoft.com/office/drawing/2014/main" val="4278040123"/>
                    </a:ext>
                  </a:extLst>
                </a:gridCol>
                <a:gridCol w="6769060">
                  <a:extLst>
                    <a:ext uri="{9D8B030D-6E8A-4147-A177-3AD203B41FA5}">
                      <a16:colId xmlns:a16="http://schemas.microsoft.com/office/drawing/2014/main" val="2777754464"/>
                    </a:ext>
                  </a:extLst>
                </a:gridCol>
              </a:tblGrid>
              <a:tr h="137160">
                <a:tc>
                  <a:txBody>
                    <a:bodyPr/>
                    <a:lstStyle/>
                    <a:p>
                      <a:pPr>
                        <a:lnSpc>
                          <a:spcPct val="107000"/>
                        </a:lnSpc>
                        <a:spcAft>
                          <a:spcPts val="800"/>
                        </a:spcAft>
                      </a:pPr>
                      <a:r>
                        <a:rPr lang="en-US" sz="1700" b="1">
                          <a:effectLst/>
                        </a:rPr>
                        <a:t>NtoN-tuple </a:t>
                      </a:r>
                      <a:endParaRPr lang="en-US" sz="1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1700" b="1" dirty="0" err="1">
                          <a:effectLst/>
                        </a:rPr>
                        <a:t>NtoN</a:t>
                      </a:r>
                      <a:r>
                        <a:rPr lang="en-US" sz="1700" b="1" dirty="0">
                          <a:effectLst/>
                        </a:rPr>
                        <a:t>#&lt; ‘+’/‘-’, r, P, </a:t>
                      </a:r>
                      <a:r>
                        <a:rPr lang="en-US" sz="1700" b="1" dirty="0" err="1">
                          <a:effectLst/>
                        </a:rPr>
                        <a:t>rT</a:t>
                      </a:r>
                      <a:r>
                        <a:rPr lang="en-US" sz="1700" b="1" dirty="0">
                          <a:effectLst/>
                        </a:rPr>
                        <a:t>/‘-’, t</a:t>
                      </a:r>
                      <a:r>
                        <a:rPr lang="en-US" sz="1700" b="1" baseline="-25000" dirty="0">
                          <a:effectLst/>
                        </a:rPr>
                        <a:t>r</a:t>
                      </a:r>
                      <a:r>
                        <a:rPr lang="en-US" sz="1700" b="1" dirty="0">
                          <a:effectLst/>
                        </a:rPr>
                        <a:t>/‘-’&gt;</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31258775"/>
                  </a:ext>
                </a:extLst>
              </a:tr>
              <a:tr h="187325">
                <a:tc gridSpan="2">
                  <a:txBody>
                    <a:bodyPr/>
                    <a:lstStyle/>
                    <a:p>
                      <a:pPr>
                        <a:lnSpc>
                          <a:spcPct val="107000"/>
                        </a:lnSpc>
                        <a:spcAft>
                          <a:spcPts val="800"/>
                        </a:spcAft>
                      </a:pPr>
                      <a:r>
                        <a:rPr lang="en-US" sz="1700" b="0">
                          <a:effectLst/>
                        </a:rPr>
                        <a:t>It is (‘+’) or not (‘-’) the case that relation r obtains between the non-repeatable PoRs referred to in the ordered set of RUIs P (wrt. temporal region t</a:t>
                      </a:r>
                      <a:r>
                        <a:rPr lang="en-US" sz="1700" b="0" baseline="-25000">
                          <a:effectLst/>
                        </a:rPr>
                        <a:t>r</a:t>
                      </a:r>
                      <a:r>
                        <a:rPr lang="en-US" sz="1700" b="0">
                          <a:effectLst/>
                        </a:rPr>
                        <a:t> in manner rT) </a:t>
                      </a:r>
                      <a:endParaRPr lang="en-US" sz="1700" b="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734413095"/>
                  </a:ext>
                </a:extLst>
              </a:tr>
              <a:tr h="137160">
                <a:tc>
                  <a:txBody>
                    <a:bodyPr/>
                    <a:lstStyle/>
                    <a:p>
                      <a:pPr>
                        <a:lnSpc>
                          <a:spcPct val="107000"/>
                        </a:lnSpc>
                        <a:spcAft>
                          <a:spcPts val="800"/>
                        </a:spcAft>
                      </a:pPr>
                      <a:r>
                        <a:rPr lang="en-US" sz="1700" b="1">
                          <a:effectLst/>
                        </a:rPr>
                        <a:t>NtoR-tuple </a:t>
                      </a:r>
                      <a:endParaRPr lang="en-US" sz="1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1700" b="1" dirty="0" err="1">
                          <a:effectLst/>
                        </a:rPr>
                        <a:t>NtoR</a:t>
                      </a:r>
                      <a:r>
                        <a:rPr lang="en-US" sz="1700" b="1" dirty="0">
                          <a:effectLst/>
                        </a:rPr>
                        <a:t>#&lt; ‘+’/‘-’, </a:t>
                      </a:r>
                      <a:r>
                        <a:rPr lang="en-US" sz="1700" b="1" dirty="0" err="1">
                          <a:effectLst/>
                        </a:rPr>
                        <a:t>inst</a:t>
                      </a:r>
                      <a:r>
                        <a:rPr lang="en-US" sz="1700" b="1" dirty="0">
                          <a:effectLst/>
                        </a:rPr>
                        <a:t>, </a:t>
                      </a:r>
                      <a:r>
                        <a:rPr lang="en-US" sz="1700" b="1" dirty="0" err="1">
                          <a:effectLst/>
                        </a:rPr>
                        <a:t>RUI</a:t>
                      </a:r>
                      <a:r>
                        <a:rPr lang="en-US" sz="1700" b="1" baseline="-25000" dirty="0" err="1">
                          <a:effectLst/>
                        </a:rPr>
                        <a:t>n</a:t>
                      </a:r>
                      <a:r>
                        <a:rPr lang="en-US" sz="1700" b="1" dirty="0">
                          <a:effectLst/>
                        </a:rPr>
                        <a:t>, </a:t>
                      </a:r>
                      <a:r>
                        <a:rPr lang="en-US" sz="1700" b="1" dirty="0" err="1">
                          <a:effectLst/>
                        </a:rPr>
                        <a:t>RUI</a:t>
                      </a:r>
                      <a:r>
                        <a:rPr lang="en-US" sz="1700" b="1" baseline="-25000" dirty="0" err="1">
                          <a:effectLst/>
                        </a:rPr>
                        <a:t>r</a:t>
                      </a:r>
                      <a:r>
                        <a:rPr lang="en-US" sz="1700" b="1" dirty="0">
                          <a:effectLst/>
                        </a:rPr>
                        <a:t>, </a:t>
                      </a:r>
                      <a:r>
                        <a:rPr lang="en-US" sz="1700" b="1" dirty="0" err="1">
                          <a:effectLst/>
                        </a:rPr>
                        <a:t>rT</a:t>
                      </a:r>
                      <a:r>
                        <a:rPr lang="en-US" sz="1700" b="1" dirty="0">
                          <a:effectLst/>
                        </a:rPr>
                        <a:t>/‘-’, t</a:t>
                      </a:r>
                      <a:r>
                        <a:rPr lang="en-US" sz="1700" b="1" baseline="-25000" dirty="0">
                          <a:effectLst/>
                        </a:rPr>
                        <a:t>r</a:t>
                      </a:r>
                      <a:r>
                        <a:rPr lang="en-US" sz="1700" b="1" dirty="0">
                          <a:effectLst/>
                        </a:rPr>
                        <a:t>/‘-’&gt;</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87757833"/>
                  </a:ext>
                </a:extLst>
              </a:tr>
              <a:tr h="187325">
                <a:tc gridSpan="2">
                  <a:txBody>
                    <a:bodyPr/>
                    <a:lstStyle/>
                    <a:p>
                      <a:pPr>
                        <a:lnSpc>
                          <a:spcPct val="107000"/>
                        </a:lnSpc>
                        <a:spcAft>
                          <a:spcPts val="800"/>
                        </a:spcAft>
                      </a:pPr>
                      <a:r>
                        <a:rPr lang="en-US" sz="1700" b="0" dirty="0">
                          <a:effectLst/>
                        </a:rPr>
                        <a:t>It is (‘+’) or not (‘-’) the case that the instantiation relation </a:t>
                      </a:r>
                      <a:r>
                        <a:rPr lang="en-US" sz="1700" b="0" dirty="0" err="1">
                          <a:effectLst/>
                        </a:rPr>
                        <a:t>inst</a:t>
                      </a:r>
                      <a:r>
                        <a:rPr lang="en-US" sz="1700" b="0" dirty="0">
                          <a:effectLst/>
                        </a:rPr>
                        <a:t> obtains between the non-repeatable </a:t>
                      </a:r>
                      <a:r>
                        <a:rPr lang="en-US" sz="1700" b="0" dirty="0" err="1">
                          <a:effectLst/>
                        </a:rPr>
                        <a:t>PoR</a:t>
                      </a:r>
                      <a:r>
                        <a:rPr lang="en-US" sz="1700" b="0" dirty="0">
                          <a:effectLst/>
                        </a:rPr>
                        <a:t> </a:t>
                      </a:r>
                      <a:r>
                        <a:rPr lang="en-US" sz="1700" b="0" dirty="0" err="1">
                          <a:effectLst/>
                        </a:rPr>
                        <a:t>RUI</a:t>
                      </a:r>
                      <a:r>
                        <a:rPr lang="en-US" sz="1700" b="0" baseline="-25000" dirty="0" err="1">
                          <a:effectLst/>
                        </a:rPr>
                        <a:t>n</a:t>
                      </a:r>
                      <a:r>
                        <a:rPr lang="en-US" sz="1700" b="0" dirty="0">
                          <a:effectLst/>
                        </a:rPr>
                        <a:t> and the repeatable </a:t>
                      </a:r>
                      <a:r>
                        <a:rPr lang="en-US" sz="1700" b="0" dirty="0" err="1">
                          <a:effectLst/>
                        </a:rPr>
                        <a:t>PoR</a:t>
                      </a:r>
                      <a:r>
                        <a:rPr lang="en-US" sz="1700" b="0" dirty="0">
                          <a:effectLst/>
                        </a:rPr>
                        <a:t> </a:t>
                      </a:r>
                      <a:r>
                        <a:rPr lang="en-US" sz="1700" b="0" dirty="0" err="1">
                          <a:effectLst/>
                        </a:rPr>
                        <a:t>RUI</a:t>
                      </a:r>
                      <a:r>
                        <a:rPr lang="en-US" sz="1700" b="0" baseline="-25000" dirty="0" err="1">
                          <a:effectLst/>
                        </a:rPr>
                        <a:t>r</a:t>
                      </a:r>
                      <a:r>
                        <a:rPr lang="en-US" sz="1700" b="0" dirty="0">
                          <a:effectLst/>
                        </a:rPr>
                        <a:t> (</a:t>
                      </a:r>
                      <a:r>
                        <a:rPr lang="en-US" sz="1700" b="0" dirty="0" err="1">
                          <a:effectLst/>
                        </a:rPr>
                        <a:t>wrt</a:t>
                      </a:r>
                      <a:r>
                        <a:rPr lang="en-US" sz="1700" b="0" dirty="0">
                          <a:effectLst/>
                        </a:rPr>
                        <a:t>. temporal region t</a:t>
                      </a:r>
                      <a:r>
                        <a:rPr lang="en-US" sz="1700" b="0" baseline="-25000" dirty="0">
                          <a:effectLst/>
                        </a:rPr>
                        <a:t>r</a:t>
                      </a:r>
                      <a:r>
                        <a:rPr lang="en-US" sz="1700" b="0" dirty="0">
                          <a:effectLst/>
                        </a:rPr>
                        <a:t> in manner </a:t>
                      </a:r>
                      <a:r>
                        <a:rPr lang="en-US" sz="1700" b="0" dirty="0" err="1">
                          <a:effectLst/>
                        </a:rPr>
                        <a:t>rT</a:t>
                      </a:r>
                      <a:r>
                        <a:rPr lang="en-US" sz="1700" b="0" dirty="0">
                          <a:effectLst/>
                        </a:rPr>
                        <a:t>).</a:t>
                      </a:r>
                      <a:endParaRPr lang="en-US"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88902304"/>
                  </a:ext>
                </a:extLst>
              </a:tr>
              <a:tr h="137160">
                <a:tc>
                  <a:txBody>
                    <a:bodyPr/>
                    <a:lstStyle/>
                    <a:p>
                      <a:pPr>
                        <a:lnSpc>
                          <a:spcPct val="107000"/>
                        </a:lnSpc>
                        <a:spcAft>
                          <a:spcPts val="800"/>
                        </a:spcAft>
                      </a:pPr>
                      <a:r>
                        <a:rPr lang="en-US" sz="1700" b="1">
                          <a:effectLst/>
                        </a:rPr>
                        <a:t>NtoC-tuple</a:t>
                      </a:r>
                      <a:endParaRPr lang="en-US" sz="1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1700" b="1" dirty="0" err="1">
                          <a:effectLst/>
                        </a:rPr>
                        <a:t>NtoC</a:t>
                      </a:r>
                      <a:r>
                        <a:rPr lang="en-US" sz="1700" b="1" dirty="0">
                          <a:effectLst/>
                        </a:rPr>
                        <a:t>#&lt; ‘+’/‘-’, r, </a:t>
                      </a:r>
                      <a:r>
                        <a:rPr lang="en-US" sz="1700" b="1" dirty="0" err="1">
                          <a:effectLst/>
                        </a:rPr>
                        <a:t>RUI</a:t>
                      </a:r>
                      <a:r>
                        <a:rPr lang="en-US" sz="1700" b="1" baseline="-25000" dirty="0" err="1">
                          <a:effectLst/>
                        </a:rPr>
                        <a:t>cs</a:t>
                      </a:r>
                      <a:r>
                        <a:rPr lang="en-US" sz="1700" b="1" dirty="0">
                          <a:effectLst/>
                        </a:rPr>
                        <a:t>,  </a:t>
                      </a:r>
                      <a:r>
                        <a:rPr lang="en-US" sz="1700" b="1" dirty="0" err="1">
                          <a:effectLst/>
                        </a:rPr>
                        <a:t>RUI</a:t>
                      </a:r>
                      <a:r>
                        <a:rPr lang="en-US" sz="1700" b="1" baseline="-25000" dirty="0" err="1">
                          <a:effectLst/>
                        </a:rPr>
                        <a:t>p</a:t>
                      </a:r>
                      <a:r>
                        <a:rPr lang="en-US" sz="1700" b="1" dirty="0">
                          <a:effectLst/>
                        </a:rPr>
                        <a:t>, code, </a:t>
                      </a:r>
                      <a:r>
                        <a:rPr lang="en-US" sz="1700" b="1" dirty="0" err="1">
                          <a:effectLst/>
                        </a:rPr>
                        <a:t>rT</a:t>
                      </a:r>
                      <a:r>
                        <a:rPr lang="en-US" sz="1700" b="1" dirty="0">
                          <a:effectLst/>
                        </a:rPr>
                        <a:t>, t</a:t>
                      </a:r>
                      <a:r>
                        <a:rPr lang="en-US" sz="1700" b="1" baseline="-25000" dirty="0">
                          <a:effectLst/>
                        </a:rPr>
                        <a:t>r</a:t>
                      </a:r>
                      <a:r>
                        <a:rPr lang="en-US" sz="1700" b="1" dirty="0">
                          <a:effectLst/>
                        </a:rPr>
                        <a:t>&gt;</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77049083"/>
                  </a:ext>
                </a:extLst>
              </a:tr>
              <a:tr h="187325">
                <a:tc gridSpan="2">
                  <a:txBody>
                    <a:bodyPr/>
                    <a:lstStyle/>
                    <a:p>
                      <a:pPr>
                        <a:lnSpc>
                          <a:spcPct val="107000"/>
                        </a:lnSpc>
                        <a:spcAft>
                          <a:spcPts val="800"/>
                        </a:spcAft>
                      </a:pPr>
                      <a:r>
                        <a:rPr lang="en-US" sz="1700" b="0">
                          <a:effectLst/>
                        </a:rPr>
                        <a:t>It is (‘+’) or not (‘-’) the case that the temporal region at which concept code code from concept system RUI</a:t>
                      </a:r>
                      <a:r>
                        <a:rPr lang="en-US" sz="1700" b="0" baseline="-25000">
                          <a:effectLst/>
                        </a:rPr>
                        <a:t>cs</a:t>
                      </a:r>
                      <a:r>
                        <a:rPr lang="en-US" sz="1700" b="0">
                          <a:effectLst/>
                        </a:rPr>
                        <a:t> is an accurate code for the non-repeatable PoR RUI</a:t>
                      </a:r>
                      <a:r>
                        <a:rPr lang="en-US" sz="1700" b="0" baseline="-25000">
                          <a:effectLst/>
                        </a:rPr>
                        <a:t>p</a:t>
                      </a:r>
                      <a:r>
                        <a:rPr lang="en-US" sz="1700" b="0">
                          <a:effectLst/>
                        </a:rPr>
                        <a:t> in a way expressed by r, relates in manner rT to temporal region t</a:t>
                      </a:r>
                      <a:r>
                        <a:rPr lang="en-US" sz="1700" b="0" baseline="-25000">
                          <a:effectLst/>
                        </a:rPr>
                        <a:t>r</a:t>
                      </a:r>
                      <a:r>
                        <a:rPr lang="en-US" sz="1700" b="0">
                          <a:effectLst/>
                        </a:rPr>
                        <a:t>.</a:t>
                      </a:r>
                      <a:endParaRPr lang="en-US" sz="1700" b="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29352856"/>
                  </a:ext>
                </a:extLst>
              </a:tr>
              <a:tr h="137160">
                <a:tc>
                  <a:txBody>
                    <a:bodyPr/>
                    <a:lstStyle/>
                    <a:p>
                      <a:pPr>
                        <a:lnSpc>
                          <a:spcPct val="107000"/>
                        </a:lnSpc>
                        <a:spcAft>
                          <a:spcPts val="800"/>
                        </a:spcAft>
                      </a:pPr>
                      <a:r>
                        <a:rPr lang="en-US" sz="1700" b="1">
                          <a:effectLst/>
                        </a:rPr>
                        <a:t>NtoR(-) -tuple </a:t>
                      </a:r>
                      <a:endParaRPr lang="en-US" sz="1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1700" b="1" dirty="0" err="1">
                          <a:effectLst/>
                        </a:rPr>
                        <a:t>NtoR</a:t>
                      </a:r>
                      <a:r>
                        <a:rPr lang="en-US" sz="1700" b="1" dirty="0">
                          <a:effectLst/>
                        </a:rPr>
                        <a:t>(-)#&lt; r, </a:t>
                      </a:r>
                      <a:r>
                        <a:rPr lang="en-US" sz="1700" b="1" dirty="0" err="1">
                          <a:effectLst/>
                        </a:rPr>
                        <a:t>RUI</a:t>
                      </a:r>
                      <a:r>
                        <a:rPr lang="en-US" sz="1700" b="1" baseline="-25000" dirty="0" err="1">
                          <a:effectLst/>
                        </a:rPr>
                        <a:t>p</a:t>
                      </a:r>
                      <a:r>
                        <a:rPr lang="en-US" sz="1700" b="1" dirty="0">
                          <a:effectLst/>
                        </a:rPr>
                        <a:t>, </a:t>
                      </a:r>
                      <a:r>
                        <a:rPr lang="en-US" sz="1700" b="1" dirty="0" err="1">
                          <a:effectLst/>
                        </a:rPr>
                        <a:t>RUI</a:t>
                      </a:r>
                      <a:r>
                        <a:rPr lang="en-US" sz="1700" b="1" baseline="-25000" dirty="0" err="1">
                          <a:effectLst/>
                        </a:rPr>
                        <a:t>r</a:t>
                      </a:r>
                      <a:r>
                        <a:rPr lang="en-US" sz="1700" b="1" dirty="0">
                          <a:effectLst/>
                        </a:rPr>
                        <a:t>, </a:t>
                      </a:r>
                      <a:r>
                        <a:rPr lang="en-US" sz="1700" b="1" dirty="0" err="1">
                          <a:effectLst/>
                        </a:rPr>
                        <a:t>rT</a:t>
                      </a:r>
                      <a:r>
                        <a:rPr lang="en-US" sz="1700" b="1" dirty="0">
                          <a:effectLst/>
                        </a:rPr>
                        <a:t>/‘-’, t</a:t>
                      </a:r>
                      <a:r>
                        <a:rPr lang="en-US" sz="1700" b="1" baseline="-25000" dirty="0">
                          <a:effectLst/>
                        </a:rPr>
                        <a:t>r</a:t>
                      </a:r>
                      <a:r>
                        <a:rPr lang="en-US" sz="1700" b="1" dirty="0">
                          <a:effectLst/>
                        </a:rPr>
                        <a:t>/‘-’&gt;</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62222613"/>
                  </a:ext>
                </a:extLst>
              </a:tr>
              <a:tr h="187325">
                <a:tc gridSpan="2">
                  <a:txBody>
                    <a:bodyPr/>
                    <a:lstStyle/>
                    <a:p>
                      <a:pPr>
                        <a:lnSpc>
                          <a:spcPct val="107000"/>
                        </a:lnSpc>
                        <a:spcAft>
                          <a:spcPts val="800"/>
                        </a:spcAft>
                      </a:pPr>
                      <a:r>
                        <a:rPr lang="en-US" sz="1700" b="0" dirty="0">
                          <a:effectLst/>
                        </a:rPr>
                        <a:t>It is the case that the relation r does not obtain between the non-repeatable </a:t>
                      </a:r>
                      <a:r>
                        <a:rPr lang="en-US" sz="1700" b="0" dirty="0" err="1">
                          <a:effectLst/>
                        </a:rPr>
                        <a:t>PoR</a:t>
                      </a:r>
                      <a:r>
                        <a:rPr lang="en-US" sz="1700" b="0" dirty="0">
                          <a:effectLst/>
                        </a:rPr>
                        <a:t> </a:t>
                      </a:r>
                      <a:r>
                        <a:rPr lang="en-US" sz="1700" b="0" dirty="0" err="1">
                          <a:effectLst/>
                        </a:rPr>
                        <a:t>RUI</a:t>
                      </a:r>
                      <a:r>
                        <a:rPr lang="en-US" sz="1700" b="0" baseline="-25000" dirty="0" err="1">
                          <a:effectLst/>
                        </a:rPr>
                        <a:t>p</a:t>
                      </a:r>
                      <a:r>
                        <a:rPr lang="en-US" sz="1700" b="0" dirty="0">
                          <a:effectLst/>
                        </a:rPr>
                        <a:t> and any of the non-repeatable </a:t>
                      </a:r>
                      <a:r>
                        <a:rPr lang="en-US" sz="1700" b="0" dirty="0" err="1">
                          <a:effectLst/>
                        </a:rPr>
                        <a:t>PoRs</a:t>
                      </a:r>
                      <a:r>
                        <a:rPr lang="en-US" sz="1700" b="0" dirty="0">
                          <a:effectLst/>
                        </a:rPr>
                        <a:t> in which repeatable </a:t>
                      </a:r>
                      <a:r>
                        <a:rPr lang="en-US" sz="1700" b="0" dirty="0" err="1">
                          <a:effectLst/>
                        </a:rPr>
                        <a:t>PoR</a:t>
                      </a:r>
                      <a:r>
                        <a:rPr lang="en-US" sz="1700" b="0" dirty="0">
                          <a:effectLst/>
                        </a:rPr>
                        <a:t> </a:t>
                      </a:r>
                      <a:r>
                        <a:rPr lang="en-US" sz="1700" b="0" dirty="0" err="1">
                          <a:effectLst/>
                        </a:rPr>
                        <a:t>RUI</a:t>
                      </a:r>
                      <a:r>
                        <a:rPr lang="en-US" sz="1700" b="0" baseline="-25000" dirty="0" err="1">
                          <a:effectLst/>
                        </a:rPr>
                        <a:t>r</a:t>
                      </a:r>
                      <a:r>
                        <a:rPr lang="en-US" sz="1700" b="0" dirty="0">
                          <a:effectLst/>
                        </a:rPr>
                        <a:t> is repeated (</a:t>
                      </a:r>
                      <a:r>
                        <a:rPr lang="en-US" sz="1700" b="0" dirty="0" err="1">
                          <a:effectLst/>
                        </a:rPr>
                        <a:t>wrt</a:t>
                      </a:r>
                      <a:r>
                        <a:rPr lang="en-US" sz="1700" b="0" dirty="0">
                          <a:effectLst/>
                        </a:rPr>
                        <a:t>. temporal region t</a:t>
                      </a:r>
                      <a:r>
                        <a:rPr lang="en-US" sz="1700" b="0" baseline="-25000" dirty="0">
                          <a:effectLst/>
                        </a:rPr>
                        <a:t>r</a:t>
                      </a:r>
                      <a:r>
                        <a:rPr lang="en-US" sz="1700" b="0" dirty="0">
                          <a:effectLst/>
                        </a:rPr>
                        <a:t> in manner </a:t>
                      </a:r>
                      <a:r>
                        <a:rPr lang="en-US" sz="1700" b="0" dirty="0" err="1">
                          <a:effectLst/>
                        </a:rPr>
                        <a:t>rT</a:t>
                      </a:r>
                      <a:r>
                        <a:rPr lang="en-US" sz="1700" b="0" dirty="0">
                          <a:effectLst/>
                        </a:rPr>
                        <a:t>).</a:t>
                      </a:r>
                      <a:endParaRPr lang="en-US"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845544730"/>
                  </a:ext>
                </a:extLst>
              </a:tr>
            </a:tbl>
          </a:graphicData>
        </a:graphic>
      </p:graphicFrame>
      <p:sp>
        <p:nvSpPr>
          <p:cNvPr id="4" name="Slide Number Placeholder 3">
            <a:extLst>
              <a:ext uri="{FF2B5EF4-FFF2-40B4-BE49-F238E27FC236}">
                <a16:creationId xmlns:a16="http://schemas.microsoft.com/office/drawing/2014/main" id="{8BB57C7C-16C4-4688-B7BA-3757EB012321}"/>
              </a:ext>
            </a:extLst>
          </p:cNvPr>
          <p:cNvSpPr>
            <a:spLocks noGrp="1"/>
          </p:cNvSpPr>
          <p:nvPr>
            <p:ph type="sldNum" sz="quarter" idx="3"/>
          </p:nvPr>
        </p:nvSpPr>
        <p:spPr/>
        <p:txBody>
          <a:bodyPr/>
          <a:lstStyle/>
          <a:p>
            <a:fld id="{7C5DB68A-9D44-4073-920F-D08D647C06A7}" type="slidenum">
              <a:rPr lang="en-US" smtClean="0"/>
              <a:t>18</a:t>
            </a:fld>
            <a:endParaRPr lang="en-US" dirty="0"/>
          </a:p>
        </p:txBody>
      </p:sp>
      <p:sp>
        <p:nvSpPr>
          <p:cNvPr id="6" name="Rectangle 5">
            <a:extLst>
              <a:ext uri="{FF2B5EF4-FFF2-40B4-BE49-F238E27FC236}">
                <a16:creationId xmlns:a16="http://schemas.microsoft.com/office/drawing/2014/main" id="{65DB1B14-CA87-4BBB-AC42-C84A4E907FCB}"/>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(Forthcoming,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464888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7AF8-20A3-4C6A-B1E3-D2035EFDF87E}"/>
              </a:ext>
            </a:extLst>
          </p:cNvPr>
          <p:cNvSpPr>
            <a:spLocks noGrp="1"/>
          </p:cNvSpPr>
          <p:nvPr>
            <p:ph type="title"/>
          </p:nvPr>
        </p:nvSpPr>
        <p:spPr/>
        <p:txBody>
          <a:bodyPr/>
          <a:lstStyle/>
          <a:p>
            <a:r>
              <a:rPr lang="en-US" dirty="0"/>
              <a:t>‘Meta’-tuple (LDC2i) semantics</a:t>
            </a:r>
          </a:p>
        </p:txBody>
      </p:sp>
      <p:graphicFrame>
        <p:nvGraphicFramePr>
          <p:cNvPr id="5" name="Content Placeholder 4">
            <a:extLst>
              <a:ext uri="{FF2B5EF4-FFF2-40B4-BE49-F238E27FC236}">
                <a16:creationId xmlns:a16="http://schemas.microsoft.com/office/drawing/2014/main" id="{D68F4DAD-F5DF-4A18-B5CB-111283F38979}"/>
              </a:ext>
            </a:extLst>
          </p:cNvPr>
          <p:cNvGraphicFramePr>
            <a:graphicFrameLocks noGrp="1"/>
          </p:cNvGraphicFramePr>
          <p:nvPr>
            <p:ph idx="1"/>
            <p:extLst>
              <p:ext uri="{D42A27DB-BD31-4B8C-83A1-F6EECF244321}">
                <p14:modId xmlns:p14="http://schemas.microsoft.com/office/powerpoint/2010/main" val="3783809215"/>
              </p:ext>
            </p:extLst>
          </p:nvPr>
        </p:nvGraphicFramePr>
        <p:xfrm>
          <a:off x="384242" y="1811272"/>
          <a:ext cx="8531157" cy="3598928"/>
        </p:xfrm>
        <a:graphic>
          <a:graphicData uri="http://schemas.openxmlformats.org/drawingml/2006/table">
            <a:tbl>
              <a:tblPr firstRow="1" firstCol="1" lastRow="1" lastCol="1" bandRow="1" bandCol="1">
                <a:tableStyleId>{5C22544A-7EE6-4342-B048-85BDC9FD1C3A}</a:tableStyleId>
              </a:tblPr>
              <a:tblGrid>
                <a:gridCol w="1997997">
                  <a:extLst>
                    <a:ext uri="{9D8B030D-6E8A-4147-A177-3AD203B41FA5}">
                      <a16:colId xmlns:a16="http://schemas.microsoft.com/office/drawing/2014/main" val="3235406489"/>
                    </a:ext>
                  </a:extLst>
                </a:gridCol>
                <a:gridCol w="6533160">
                  <a:extLst>
                    <a:ext uri="{9D8B030D-6E8A-4147-A177-3AD203B41FA5}">
                      <a16:colId xmlns:a16="http://schemas.microsoft.com/office/drawing/2014/main" val="833893849"/>
                    </a:ext>
                  </a:extLst>
                </a:gridCol>
              </a:tblGrid>
              <a:tr h="130810">
                <a:tc>
                  <a:txBody>
                    <a:bodyPr/>
                    <a:lstStyle/>
                    <a:p>
                      <a:pPr>
                        <a:lnSpc>
                          <a:spcPct val="107000"/>
                        </a:lnSpc>
                        <a:spcAft>
                          <a:spcPts val="800"/>
                        </a:spcAft>
                      </a:pPr>
                      <a:r>
                        <a:rPr lang="en-US" sz="2200" b="1">
                          <a:effectLst/>
                        </a:rPr>
                        <a:t>D-tuple 	</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a:effectLst/>
                        </a:rPr>
                        <a:t>D#&lt; </a:t>
                      </a:r>
                      <a:r>
                        <a:rPr lang="en-US" sz="2200" b="1" dirty="0" err="1">
                          <a:effectLst/>
                        </a:rPr>
                        <a:t>RUI</a:t>
                      </a:r>
                      <a:r>
                        <a:rPr lang="en-US" sz="2200" b="1" baseline="-25000" dirty="0" err="1">
                          <a:effectLst/>
                        </a:rPr>
                        <a:t>d</a:t>
                      </a:r>
                      <a:r>
                        <a:rPr lang="en-US" sz="2200" b="1" dirty="0">
                          <a:effectLst/>
                        </a:rPr>
                        <a:t>, RUI</a:t>
                      </a:r>
                      <a:r>
                        <a:rPr lang="en-US" sz="2200" b="1" baseline="-25000" dirty="0">
                          <a:effectLst/>
                        </a:rPr>
                        <a:t>T</a:t>
                      </a:r>
                      <a:r>
                        <a:rPr lang="en-US" sz="2200" b="1" dirty="0">
                          <a:effectLst/>
                        </a:rPr>
                        <a:t>, t, ‘I’/E, R, S &gt;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01295312"/>
                  </a:ext>
                </a:extLst>
              </a:tr>
              <a:tr h="405130">
                <a:tc gridSpan="2">
                  <a:txBody>
                    <a:bodyPr/>
                    <a:lstStyle/>
                    <a:p>
                      <a:pPr>
                        <a:lnSpc>
                          <a:spcPct val="107000"/>
                        </a:lnSpc>
                        <a:spcAft>
                          <a:spcPts val="800"/>
                        </a:spcAft>
                      </a:pPr>
                      <a:r>
                        <a:rPr lang="en-US" sz="2200" b="0" dirty="0" err="1">
                          <a:effectLst/>
                        </a:rPr>
                        <a:t>RUI</a:t>
                      </a:r>
                      <a:r>
                        <a:rPr lang="en-US" sz="2200" b="0" baseline="-25000" dirty="0" err="1">
                          <a:effectLst/>
                        </a:rPr>
                        <a:t>d</a:t>
                      </a:r>
                      <a:r>
                        <a:rPr lang="en-US" sz="2200" b="0" dirty="0">
                          <a:effectLst/>
                        </a:rPr>
                        <a:t> registered at temporal instant t tuple RUI</a:t>
                      </a:r>
                      <a:r>
                        <a:rPr lang="en-US" sz="2200" b="0" baseline="-25000" dirty="0">
                          <a:effectLst/>
                        </a:rPr>
                        <a:t>T, </a:t>
                      </a:r>
                      <a:r>
                        <a:rPr lang="en-US" sz="2200" b="0" dirty="0">
                          <a:effectLst/>
                        </a:rPr>
                        <a:t>i.e. a tuple other than D# itself, either as an insertion (‘I’) in the RTS for reason R, or as the correction of an error of type E in which case S is a list of RUIs denoting the tuples, if any at all, that replace RUI</a:t>
                      </a:r>
                      <a:r>
                        <a:rPr lang="en-US" sz="2200" b="0" baseline="-25000" dirty="0">
                          <a:effectLst/>
                        </a:rPr>
                        <a:t>T</a:t>
                      </a:r>
                      <a:r>
                        <a:rPr lang="en-US" sz="2200" b="0" dirty="0">
                          <a:effectLst/>
                        </a:rPr>
                        <a:t>.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33270525"/>
                  </a:ext>
                </a:extLst>
              </a:tr>
              <a:tr h="130810">
                <a:tc>
                  <a:txBody>
                    <a:bodyPr/>
                    <a:lstStyle/>
                    <a:p>
                      <a:pPr>
                        <a:lnSpc>
                          <a:spcPct val="107000"/>
                        </a:lnSpc>
                        <a:spcAft>
                          <a:spcPts val="800"/>
                        </a:spcAft>
                      </a:pP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89999940"/>
                  </a:ext>
                </a:extLst>
              </a:tr>
              <a:tr h="130810">
                <a:tc>
                  <a:txBody>
                    <a:bodyPr/>
                    <a:lstStyle/>
                    <a:p>
                      <a:pPr>
                        <a:lnSpc>
                          <a:spcPct val="107000"/>
                        </a:lnSpc>
                        <a:spcAft>
                          <a:spcPts val="800"/>
                        </a:spcAft>
                      </a:pPr>
                      <a:r>
                        <a:rPr lang="en-US" sz="2200" b="1">
                          <a:effectLst/>
                        </a:rPr>
                        <a:t>F-tuple 	</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a:effectLst/>
                        </a:rPr>
                        <a:t>F#&lt; </a:t>
                      </a:r>
                      <a:r>
                        <a:rPr lang="en-US" sz="2200" b="1" dirty="0" err="1">
                          <a:effectLst/>
                        </a:rPr>
                        <a:t>RUI</a:t>
                      </a:r>
                      <a:r>
                        <a:rPr lang="en-US" sz="2200" b="1" baseline="-25000" dirty="0" err="1">
                          <a:effectLst/>
                        </a:rPr>
                        <a:t>d</a:t>
                      </a:r>
                      <a:r>
                        <a:rPr lang="en-US" sz="2200" b="1" dirty="0">
                          <a:effectLst/>
                        </a:rPr>
                        <a:t>, t</a:t>
                      </a:r>
                      <a:r>
                        <a:rPr lang="en-US" sz="2200" b="1" baseline="-25000" dirty="0">
                          <a:effectLst/>
                        </a:rPr>
                        <a:t>a</a:t>
                      </a:r>
                      <a:r>
                        <a:rPr lang="en-US" sz="2200" b="1" dirty="0">
                          <a:effectLst/>
                        </a:rPr>
                        <a:t>, </a:t>
                      </a:r>
                      <a:r>
                        <a:rPr lang="en-US" sz="2200" b="1" dirty="0" err="1">
                          <a:effectLst/>
                        </a:rPr>
                        <a:t>RUI</a:t>
                      </a:r>
                      <a:r>
                        <a:rPr lang="en-US" sz="2200" b="1" baseline="-25000" dirty="0" err="1">
                          <a:effectLst/>
                        </a:rPr>
                        <a:t>a</a:t>
                      </a:r>
                      <a:r>
                        <a:rPr lang="en-US" sz="2200" b="1" dirty="0">
                          <a:effectLst/>
                        </a:rPr>
                        <a:t>, RUI</a:t>
                      </a:r>
                      <a:r>
                        <a:rPr lang="en-US" sz="2200" b="1" baseline="-25000" dirty="0">
                          <a:effectLst/>
                        </a:rPr>
                        <a:t>T</a:t>
                      </a:r>
                      <a:r>
                        <a:rPr lang="en-US" sz="2200" b="1" dirty="0">
                          <a:effectLst/>
                        </a:rPr>
                        <a:t>, C &gt;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5025203"/>
                  </a:ext>
                </a:extLst>
              </a:tr>
              <a:tr h="278765">
                <a:tc gridSpan="2">
                  <a:txBody>
                    <a:bodyPr/>
                    <a:lstStyle/>
                    <a:p>
                      <a:pPr>
                        <a:lnSpc>
                          <a:spcPct val="107000"/>
                        </a:lnSpc>
                        <a:spcAft>
                          <a:spcPts val="800"/>
                        </a:spcAft>
                      </a:pPr>
                      <a:r>
                        <a:rPr lang="en-US" sz="2200" b="0" dirty="0" err="1">
                          <a:effectLst/>
                        </a:rPr>
                        <a:t>RUI</a:t>
                      </a:r>
                      <a:r>
                        <a:rPr lang="en-US" sz="2200" b="0" baseline="-25000" dirty="0" err="1">
                          <a:effectLst/>
                        </a:rPr>
                        <a:t>d</a:t>
                      </a:r>
                      <a:r>
                        <a:rPr lang="en-US" sz="2200" b="0" dirty="0">
                          <a:effectLst/>
                        </a:rPr>
                        <a:t> asserts at temporal instant t</a:t>
                      </a:r>
                      <a:r>
                        <a:rPr lang="en-US" sz="2200" b="0" baseline="-25000" dirty="0">
                          <a:effectLst/>
                        </a:rPr>
                        <a:t>a</a:t>
                      </a:r>
                      <a:r>
                        <a:rPr lang="en-US" sz="2200" b="0" dirty="0">
                          <a:effectLst/>
                        </a:rPr>
                        <a:t> that his confidence in the faithfulness of tuple RUI</a:t>
                      </a:r>
                      <a:r>
                        <a:rPr lang="en-US" sz="2200" b="0" baseline="-25000" dirty="0">
                          <a:effectLst/>
                        </a:rPr>
                        <a:t>T</a:t>
                      </a:r>
                      <a:r>
                        <a:rPr lang="en-US" sz="2200" b="0" dirty="0">
                          <a:effectLst/>
                        </a:rPr>
                        <a:t> as authored by </a:t>
                      </a:r>
                      <a:r>
                        <a:rPr lang="en-US" sz="2200" b="0" dirty="0" err="1">
                          <a:effectLst/>
                        </a:rPr>
                        <a:t>RUI</a:t>
                      </a:r>
                      <a:r>
                        <a:rPr lang="en-US" sz="2200" b="0" baseline="-25000" dirty="0" err="1">
                          <a:effectLst/>
                        </a:rPr>
                        <a:t>a</a:t>
                      </a:r>
                      <a:r>
                        <a:rPr lang="en-US" sz="2200" b="0" dirty="0">
                          <a:effectLst/>
                        </a:rPr>
                        <a:t> is of level C.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736812923"/>
                  </a:ext>
                </a:extLst>
              </a:tr>
            </a:tbl>
          </a:graphicData>
        </a:graphic>
      </p:graphicFrame>
      <p:sp>
        <p:nvSpPr>
          <p:cNvPr id="4" name="Slide Number Placeholder 3">
            <a:extLst>
              <a:ext uri="{FF2B5EF4-FFF2-40B4-BE49-F238E27FC236}">
                <a16:creationId xmlns:a16="http://schemas.microsoft.com/office/drawing/2014/main" id="{7745F1D5-3623-4CE5-AD94-E327CE30976D}"/>
              </a:ext>
            </a:extLst>
          </p:cNvPr>
          <p:cNvSpPr>
            <a:spLocks noGrp="1"/>
          </p:cNvSpPr>
          <p:nvPr>
            <p:ph type="sldNum" sz="quarter" idx="3"/>
          </p:nvPr>
        </p:nvSpPr>
        <p:spPr/>
        <p:txBody>
          <a:bodyPr/>
          <a:lstStyle/>
          <a:p>
            <a:fld id="{7C5DB68A-9D44-4073-920F-D08D647C06A7}" type="slidenum">
              <a:rPr lang="en-US" smtClean="0"/>
              <a:t>19</a:t>
            </a:fld>
            <a:endParaRPr lang="en-US" dirty="0"/>
          </a:p>
        </p:txBody>
      </p:sp>
      <p:sp>
        <p:nvSpPr>
          <p:cNvPr id="6" name="Rectangle 5">
            <a:extLst>
              <a:ext uri="{FF2B5EF4-FFF2-40B4-BE49-F238E27FC236}">
                <a16:creationId xmlns:a16="http://schemas.microsoft.com/office/drawing/2014/main" id="{1FC132E5-0033-4F01-ADEE-B57BCE2D10BE}"/>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(Forthcoming,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693875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0C1B-17AC-4EFE-9C20-0751BC5C60E1}"/>
              </a:ext>
            </a:extLst>
          </p:cNvPr>
          <p:cNvSpPr>
            <a:spLocks noGrp="1"/>
          </p:cNvSpPr>
          <p:nvPr>
            <p:ph type="title"/>
          </p:nvPr>
        </p:nvSpPr>
        <p:spPr/>
        <p:txBody>
          <a:bodyPr/>
          <a:lstStyle/>
          <a:p>
            <a:r>
              <a:rPr lang="en-US" dirty="0"/>
              <a:t>Referent Tracking Tuple Types</a:t>
            </a:r>
          </a:p>
        </p:txBody>
      </p:sp>
      <p:graphicFrame>
        <p:nvGraphicFramePr>
          <p:cNvPr id="5" name="Content Placeholder 4">
            <a:extLst>
              <a:ext uri="{FF2B5EF4-FFF2-40B4-BE49-F238E27FC236}">
                <a16:creationId xmlns:a16="http://schemas.microsoft.com/office/drawing/2014/main" id="{957A9F99-1BA1-47F5-A11D-E4D8D322C91B}"/>
              </a:ext>
            </a:extLst>
          </p:cNvPr>
          <p:cNvGraphicFramePr>
            <a:graphicFrameLocks noGrp="1"/>
          </p:cNvGraphicFramePr>
          <p:nvPr>
            <p:ph idx="1"/>
            <p:extLst>
              <p:ext uri="{D42A27DB-BD31-4B8C-83A1-F6EECF244321}">
                <p14:modId xmlns:p14="http://schemas.microsoft.com/office/powerpoint/2010/main" val="2946100961"/>
              </p:ext>
            </p:extLst>
          </p:nvPr>
        </p:nvGraphicFramePr>
        <p:xfrm>
          <a:off x="457200" y="1618865"/>
          <a:ext cx="8229600" cy="4172335"/>
        </p:xfrm>
        <a:graphic>
          <a:graphicData uri="http://schemas.openxmlformats.org/drawingml/2006/table">
            <a:tbl>
              <a:tblPr firstRow="1" firstCol="1" lastRow="1" lastCol="1" bandRow="1" bandCol="1">
                <a:tableStyleId>{5C22544A-7EE6-4342-B048-85BDC9FD1C3A}</a:tableStyleId>
              </a:tblPr>
              <a:tblGrid>
                <a:gridCol w="1752600">
                  <a:extLst>
                    <a:ext uri="{9D8B030D-6E8A-4147-A177-3AD203B41FA5}">
                      <a16:colId xmlns:a16="http://schemas.microsoft.com/office/drawing/2014/main" val="3463378513"/>
                    </a:ext>
                  </a:extLst>
                </a:gridCol>
                <a:gridCol w="6477000">
                  <a:extLst>
                    <a:ext uri="{9D8B030D-6E8A-4147-A177-3AD203B41FA5}">
                      <a16:colId xmlns:a16="http://schemas.microsoft.com/office/drawing/2014/main" val="2914661553"/>
                    </a:ext>
                  </a:extLst>
                </a:gridCol>
              </a:tblGrid>
              <a:tr h="137160">
                <a:tc>
                  <a:txBody>
                    <a:bodyPr/>
                    <a:lstStyle/>
                    <a:p>
                      <a:pPr>
                        <a:lnSpc>
                          <a:spcPct val="107000"/>
                        </a:lnSpc>
                        <a:spcBef>
                          <a:spcPts val="300"/>
                        </a:spcBef>
                        <a:spcAft>
                          <a:spcPts val="3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Tuple-type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Abstract syntax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21071147"/>
                  </a:ext>
                </a:extLst>
              </a:tr>
              <a:tr h="137160">
                <a:tc>
                  <a:txBody>
                    <a:bodyPr/>
                    <a:lstStyle/>
                    <a:p>
                      <a:pPr>
                        <a:lnSpc>
                          <a:spcPct val="107000"/>
                        </a:lnSpc>
                        <a:spcBef>
                          <a:spcPts val="300"/>
                        </a:spcBef>
                        <a:spcAft>
                          <a:spcPts val="300"/>
                        </a:spcAft>
                      </a:pPr>
                      <a:r>
                        <a:rPr lang="en-US" sz="2400" b="0" dirty="0">
                          <a:solidFill>
                            <a:schemeClr val="bg1"/>
                          </a:solidFill>
                          <a:effectLst/>
                        </a:rPr>
                        <a:t>A</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dirty="0">
                          <a:solidFill>
                            <a:schemeClr val="bg1"/>
                          </a:solidFill>
                          <a:effectLst/>
                        </a:rPr>
                        <a:t>A#&lt; </a:t>
                      </a:r>
                      <a:r>
                        <a:rPr lang="en-US" sz="2400" b="0" dirty="0" err="1">
                          <a:solidFill>
                            <a:schemeClr val="bg1"/>
                          </a:solidFill>
                          <a:effectLst/>
                        </a:rPr>
                        <a:t>RUI</a:t>
                      </a:r>
                      <a:r>
                        <a:rPr lang="en-US" sz="2400" b="0" baseline="-25000" dirty="0" err="1">
                          <a:solidFill>
                            <a:schemeClr val="bg1"/>
                          </a:solidFill>
                          <a:effectLst/>
                        </a:rPr>
                        <a:t>a</a:t>
                      </a:r>
                      <a:r>
                        <a:rPr lang="en-US" sz="2400" b="0" dirty="0">
                          <a:solidFill>
                            <a:schemeClr val="bg1"/>
                          </a:solidFill>
                          <a:effectLst/>
                        </a:rPr>
                        <a:t>, </a:t>
                      </a:r>
                      <a:r>
                        <a:rPr lang="en-US" sz="2400" b="0" dirty="0" err="1">
                          <a:solidFill>
                            <a:schemeClr val="bg1"/>
                          </a:solidFill>
                          <a:effectLst/>
                        </a:rPr>
                        <a:t>RUI</a:t>
                      </a:r>
                      <a:r>
                        <a:rPr lang="en-US" sz="2400" b="0" baseline="-25000" dirty="0" err="1">
                          <a:solidFill>
                            <a:schemeClr val="bg1"/>
                          </a:solidFill>
                          <a:effectLst/>
                        </a:rPr>
                        <a:t>p</a:t>
                      </a:r>
                      <a:r>
                        <a:rPr lang="en-US" sz="2400" b="0" dirty="0">
                          <a:solidFill>
                            <a:schemeClr val="bg1"/>
                          </a:solidFill>
                          <a:effectLst/>
                        </a:rPr>
                        <a:t>, ‘A’/‘R’,‘+SU’/‘-SU’, t&gt;</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26788021"/>
                  </a:ext>
                </a:extLst>
              </a:tr>
              <a:tr h="130810">
                <a:tc>
                  <a:txBody>
                    <a:bodyPr/>
                    <a:lstStyle/>
                    <a:p>
                      <a:pPr>
                        <a:lnSpc>
                          <a:spcPct val="107000"/>
                        </a:lnSpc>
                        <a:spcBef>
                          <a:spcPts val="300"/>
                        </a:spcBef>
                        <a:spcAft>
                          <a:spcPts val="300"/>
                        </a:spcAft>
                      </a:pPr>
                      <a:r>
                        <a:rPr lang="en-US" sz="2400" b="0" dirty="0">
                          <a:solidFill>
                            <a:schemeClr val="bg1"/>
                          </a:solidFill>
                          <a:effectLst/>
                        </a:rPr>
                        <a:t>D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D#&lt; RUI</a:t>
                      </a:r>
                      <a:r>
                        <a:rPr lang="en-US" sz="2400" b="0" baseline="-25000">
                          <a:solidFill>
                            <a:schemeClr val="bg1"/>
                          </a:solidFill>
                          <a:effectLst/>
                        </a:rPr>
                        <a:t>d</a:t>
                      </a:r>
                      <a:r>
                        <a:rPr lang="en-US" sz="2400" b="0">
                          <a:solidFill>
                            <a:schemeClr val="bg1"/>
                          </a:solidFill>
                          <a:effectLst/>
                        </a:rPr>
                        <a:t>, RUI</a:t>
                      </a:r>
                      <a:r>
                        <a:rPr lang="en-US" sz="2400" b="0" baseline="-25000">
                          <a:solidFill>
                            <a:schemeClr val="bg1"/>
                          </a:solidFill>
                          <a:effectLst/>
                        </a:rPr>
                        <a:t>T</a:t>
                      </a:r>
                      <a:r>
                        <a:rPr lang="en-US" sz="2400" b="0">
                          <a:solidFill>
                            <a:schemeClr val="bg1"/>
                          </a:solidFill>
                          <a:effectLst/>
                        </a:rPr>
                        <a:t>, t, ‘I’/E, R, S &gt;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70504121"/>
                  </a:ext>
                </a:extLst>
              </a:tr>
              <a:tr h="130810">
                <a:tc>
                  <a:txBody>
                    <a:bodyPr/>
                    <a:lstStyle/>
                    <a:p>
                      <a:pPr>
                        <a:lnSpc>
                          <a:spcPct val="107000"/>
                        </a:lnSpc>
                        <a:spcBef>
                          <a:spcPts val="300"/>
                        </a:spcBef>
                        <a:spcAft>
                          <a:spcPts val="300"/>
                        </a:spcAft>
                      </a:pPr>
                      <a:r>
                        <a:rPr lang="en-US" sz="2400" b="0" dirty="0">
                          <a:solidFill>
                            <a:schemeClr val="bg1"/>
                          </a:solidFill>
                          <a:effectLst/>
                        </a:rPr>
                        <a:t>F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F#&lt; RUI</a:t>
                      </a:r>
                      <a:r>
                        <a:rPr lang="en-US" sz="2400" b="0" baseline="-25000">
                          <a:solidFill>
                            <a:schemeClr val="bg1"/>
                          </a:solidFill>
                          <a:effectLst/>
                        </a:rPr>
                        <a:t>d</a:t>
                      </a:r>
                      <a:r>
                        <a:rPr lang="en-US" sz="2400" b="0">
                          <a:solidFill>
                            <a:schemeClr val="bg1"/>
                          </a:solidFill>
                          <a:effectLst/>
                        </a:rPr>
                        <a:t>, t</a:t>
                      </a:r>
                      <a:r>
                        <a:rPr lang="en-US" sz="2400" b="0" baseline="-25000">
                          <a:solidFill>
                            <a:schemeClr val="bg1"/>
                          </a:solidFill>
                          <a:effectLst/>
                        </a:rPr>
                        <a:t>a</a:t>
                      </a:r>
                      <a:r>
                        <a:rPr lang="en-US" sz="2400" b="0">
                          <a:solidFill>
                            <a:schemeClr val="bg1"/>
                          </a:solidFill>
                          <a:effectLst/>
                        </a:rPr>
                        <a:t>, RUI</a:t>
                      </a:r>
                      <a:r>
                        <a:rPr lang="en-US" sz="2400" b="0" baseline="-25000">
                          <a:solidFill>
                            <a:schemeClr val="bg1"/>
                          </a:solidFill>
                          <a:effectLst/>
                        </a:rPr>
                        <a:t>a</a:t>
                      </a:r>
                      <a:r>
                        <a:rPr lang="en-US" sz="2400" b="0">
                          <a:solidFill>
                            <a:schemeClr val="bg1"/>
                          </a:solidFill>
                          <a:effectLst/>
                        </a:rPr>
                        <a:t>, RUI</a:t>
                      </a:r>
                      <a:r>
                        <a:rPr lang="en-US" sz="2400" b="0" baseline="-25000">
                          <a:solidFill>
                            <a:schemeClr val="bg1"/>
                          </a:solidFill>
                          <a:effectLst/>
                        </a:rPr>
                        <a:t>T</a:t>
                      </a:r>
                      <a:r>
                        <a:rPr lang="en-US" sz="2400" b="0">
                          <a:solidFill>
                            <a:schemeClr val="bg1"/>
                          </a:solidFill>
                          <a:effectLst/>
                        </a:rPr>
                        <a:t>, C &gt;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17036412"/>
                  </a:ext>
                </a:extLst>
              </a:tr>
              <a:tr h="137160">
                <a:tc>
                  <a:txBody>
                    <a:bodyPr/>
                    <a:lstStyle/>
                    <a:p>
                      <a:pPr>
                        <a:lnSpc>
                          <a:spcPct val="107000"/>
                        </a:lnSpc>
                        <a:spcBef>
                          <a:spcPts val="300"/>
                        </a:spcBef>
                        <a:spcAft>
                          <a:spcPts val="300"/>
                        </a:spcAft>
                      </a:pPr>
                      <a:r>
                        <a:rPr lang="en-US" sz="2400" b="0" dirty="0" err="1">
                          <a:solidFill>
                            <a:schemeClr val="bg1"/>
                          </a:solidFill>
                          <a:effectLst/>
                        </a:rPr>
                        <a:t>NtoI</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NtoI#&lt; ‘+’/‘-’, nt</a:t>
                      </a:r>
                      <a:r>
                        <a:rPr lang="en-US" sz="2400" b="0" baseline="-25000">
                          <a:solidFill>
                            <a:schemeClr val="bg1"/>
                          </a:solidFill>
                          <a:effectLst/>
                        </a:rPr>
                        <a:t>j</a:t>
                      </a:r>
                      <a:r>
                        <a:rPr lang="en-US" sz="2400" b="0">
                          <a:solidFill>
                            <a:schemeClr val="bg1"/>
                          </a:solidFill>
                          <a:effectLst/>
                        </a:rPr>
                        <a:t>, n</a:t>
                      </a:r>
                      <a:r>
                        <a:rPr lang="en-US" sz="2400" b="0" baseline="-25000">
                          <a:solidFill>
                            <a:schemeClr val="bg1"/>
                          </a:solidFill>
                          <a:effectLst/>
                        </a:rPr>
                        <a:t>i</a:t>
                      </a:r>
                      <a:r>
                        <a:rPr lang="en-US" sz="2400" b="0">
                          <a:solidFill>
                            <a:schemeClr val="bg1"/>
                          </a:solidFill>
                          <a:effectLst/>
                        </a:rPr>
                        <a:t>, RUI</a:t>
                      </a:r>
                      <a:r>
                        <a:rPr lang="en-US" sz="2400" b="0" baseline="-25000">
                          <a:solidFill>
                            <a:schemeClr val="bg1"/>
                          </a:solidFill>
                          <a:effectLst/>
                        </a:rPr>
                        <a:t>p</a:t>
                      </a:r>
                      <a:r>
                        <a:rPr lang="en-US" sz="2400" b="0">
                          <a:solidFill>
                            <a:schemeClr val="bg1"/>
                          </a:solidFill>
                          <a:effectLst/>
                        </a:rPr>
                        <a:t>, rT, t</a:t>
                      </a:r>
                      <a:r>
                        <a:rPr lang="en-US" sz="2400" b="0" baseline="-25000">
                          <a:solidFill>
                            <a:schemeClr val="bg1"/>
                          </a:solidFill>
                          <a:effectLst/>
                        </a:rPr>
                        <a:t>r</a:t>
                      </a:r>
                      <a:r>
                        <a:rPr lang="en-US" sz="2400" b="0">
                          <a:solidFill>
                            <a:schemeClr val="bg1"/>
                          </a:solidFill>
                          <a:effectLst/>
                        </a:rPr>
                        <a:t>, RUI</a:t>
                      </a:r>
                      <a:r>
                        <a:rPr lang="en-US" sz="2400" b="0" baseline="-25000">
                          <a:solidFill>
                            <a:schemeClr val="bg1"/>
                          </a:solidFill>
                          <a:effectLst/>
                        </a:rPr>
                        <a:t>c</a:t>
                      </a:r>
                      <a:r>
                        <a:rPr lang="en-US" sz="2400" b="0">
                          <a:solidFill>
                            <a:schemeClr val="bg1"/>
                          </a:solidFill>
                          <a:effectLst/>
                        </a:rPr>
                        <a:t>&gt;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9654297"/>
                  </a:ext>
                </a:extLst>
              </a:tr>
              <a:tr h="137160">
                <a:tc>
                  <a:txBody>
                    <a:bodyPr/>
                    <a:lstStyle/>
                    <a:p>
                      <a:pPr>
                        <a:lnSpc>
                          <a:spcPct val="107000"/>
                        </a:lnSpc>
                        <a:spcBef>
                          <a:spcPts val="300"/>
                        </a:spcBef>
                        <a:spcAft>
                          <a:spcPts val="300"/>
                        </a:spcAft>
                      </a:pPr>
                      <a:r>
                        <a:rPr lang="en-US" sz="2400" b="0" dirty="0" err="1">
                          <a:solidFill>
                            <a:schemeClr val="bg1"/>
                          </a:solidFill>
                          <a:effectLst/>
                        </a:rPr>
                        <a:t>NtoN</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NtoN#&lt; ‘+’/‘-’, r, P, rT/‘-’, t</a:t>
                      </a:r>
                      <a:r>
                        <a:rPr lang="en-US" sz="2400" b="0" baseline="-25000">
                          <a:solidFill>
                            <a:schemeClr val="bg1"/>
                          </a:solidFill>
                          <a:effectLst/>
                        </a:rPr>
                        <a:t>r</a:t>
                      </a:r>
                      <a:r>
                        <a:rPr lang="en-US" sz="2400" b="0">
                          <a:solidFill>
                            <a:schemeClr val="bg1"/>
                          </a:solidFill>
                          <a:effectLst/>
                        </a:rPr>
                        <a:t>/‘-’&gt;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9099830"/>
                  </a:ext>
                </a:extLst>
              </a:tr>
              <a:tr h="137160">
                <a:tc>
                  <a:txBody>
                    <a:bodyPr/>
                    <a:lstStyle/>
                    <a:p>
                      <a:pPr>
                        <a:lnSpc>
                          <a:spcPct val="107000"/>
                        </a:lnSpc>
                        <a:spcBef>
                          <a:spcPts val="300"/>
                        </a:spcBef>
                        <a:spcAft>
                          <a:spcPts val="300"/>
                        </a:spcAft>
                      </a:pPr>
                      <a:r>
                        <a:rPr lang="en-US" sz="2400" b="0" dirty="0" err="1">
                          <a:solidFill>
                            <a:schemeClr val="bg1"/>
                          </a:solidFill>
                          <a:effectLst/>
                        </a:rPr>
                        <a:t>NtoR</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NtoR#&lt; ‘+’/‘-’, inst, RUI</a:t>
                      </a:r>
                      <a:r>
                        <a:rPr lang="en-US" sz="2400" b="0" baseline="-25000">
                          <a:solidFill>
                            <a:schemeClr val="bg1"/>
                          </a:solidFill>
                          <a:effectLst/>
                        </a:rPr>
                        <a:t>n</a:t>
                      </a:r>
                      <a:r>
                        <a:rPr lang="en-US" sz="2400" b="0">
                          <a:solidFill>
                            <a:schemeClr val="bg1"/>
                          </a:solidFill>
                          <a:effectLst/>
                        </a:rPr>
                        <a:t>, RUI</a:t>
                      </a:r>
                      <a:r>
                        <a:rPr lang="en-US" sz="2400" b="0" baseline="-25000">
                          <a:solidFill>
                            <a:schemeClr val="bg1"/>
                          </a:solidFill>
                          <a:effectLst/>
                        </a:rPr>
                        <a:t>r</a:t>
                      </a:r>
                      <a:r>
                        <a:rPr lang="en-US" sz="2400" b="0">
                          <a:solidFill>
                            <a:schemeClr val="bg1"/>
                          </a:solidFill>
                          <a:effectLst/>
                        </a:rPr>
                        <a:t>, rT/‘-’, t</a:t>
                      </a:r>
                      <a:r>
                        <a:rPr lang="en-US" sz="2400" b="0" baseline="-25000">
                          <a:solidFill>
                            <a:schemeClr val="bg1"/>
                          </a:solidFill>
                          <a:effectLst/>
                        </a:rPr>
                        <a:t>r</a:t>
                      </a:r>
                      <a:r>
                        <a:rPr lang="en-US" sz="2400" b="0">
                          <a:solidFill>
                            <a:schemeClr val="bg1"/>
                          </a:solidFill>
                          <a:effectLst/>
                        </a:rPr>
                        <a:t>/‘-’&gt;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1470513"/>
                  </a:ext>
                </a:extLst>
              </a:tr>
              <a:tr h="137160">
                <a:tc>
                  <a:txBody>
                    <a:bodyPr/>
                    <a:lstStyle/>
                    <a:p>
                      <a:pPr>
                        <a:lnSpc>
                          <a:spcPct val="107000"/>
                        </a:lnSpc>
                        <a:spcBef>
                          <a:spcPts val="300"/>
                        </a:spcBef>
                        <a:spcAft>
                          <a:spcPts val="300"/>
                        </a:spcAft>
                      </a:pPr>
                      <a:r>
                        <a:rPr lang="en-US" sz="2400" b="0" dirty="0" err="1">
                          <a:solidFill>
                            <a:schemeClr val="bg1"/>
                          </a:solidFill>
                          <a:effectLst/>
                        </a:rPr>
                        <a:t>NtoC</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NtoC#&lt; ‘+’/‘-’, r, RUI</a:t>
                      </a:r>
                      <a:r>
                        <a:rPr lang="en-US" sz="2400" b="0" baseline="-25000">
                          <a:solidFill>
                            <a:schemeClr val="bg1"/>
                          </a:solidFill>
                          <a:effectLst/>
                        </a:rPr>
                        <a:t>cs</a:t>
                      </a:r>
                      <a:r>
                        <a:rPr lang="en-US" sz="2400" b="0">
                          <a:solidFill>
                            <a:schemeClr val="bg1"/>
                          </a:solidFill>
                          <a:effectLst/>
                        </a:rPr>
                        <a:t>,  RUI</a:t>
                      </a:r>
                      <a:r>
                        <a:rPr lang="en-US" sz="2400" b="0" baseline="-25000">
                          <a:solidFill>
                            <a:schemeClr val="bg1"/>
                          </a:solidFill>
                          <a:effectLst/>
                        </a:rPr>
                        <a:t>p</a:t>
                      </a:r>
                      <a:r>
                        <a:rPr lang="en-US" sz="2400" b="0">
                          <a:solidFill>
                            <a:schemeClr val="bg1"/>
                          </a:solidFill>
                          <a:effectLst/>
                        </a:rPr>
                        <a:t>, code, rT, t</a:t>
                      </a:r>
                      <a:r>
                        <a:rPr lang="en-US" sz="2400" b="0" baseline="-25000">
                          <a:solidFill>
                            <a:schemeClr val="bg1"/>
                          </a:solidFill>
                          <a:effectLst/>
                        </a:rPr>
                        <a:t>r</a:t>
                      </a:r>
                      <a:r>
                        <a:rPr lang="en-US" sz="2400" b="0">
                          <a:solidFill>
                            <a:schemeClr val="bg1"/>
                          </a:solidFill>
                          <a:effectLst/>
                        </a:rPr>
                        <a:t>&gt;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3594718"/>
                  </a:ext>
                </a:extLst>
              </a:tr>
              <a:tr h="137160">
                <a:tc>
                  <a:txBody>
                    <a:bodyPr/>
                    <a:lstStyle/>
                    <a:p>
                      <a:pPr>
                        <a:lnSpc>
                          <a:spcPct val="107000"/>
                        </a:lnSpc>
                        <a:spcBef>
                          <a:spcPts val="300"/>
                        </a:spcBef>
                        <a:spcAft>
                          <a:spcPts val="300"/>
                        </a:spcAft>
                      </a:pPr>
                      <a:r>
                        <a:rPr lang="en-US" sz="2400" b="0" dirty="0" err="1">
                          <a:solidFill>
                            <a:schemeClr val="bg1"/>
                          </a:solidFill>
                          <a:effectLst/>
                        </a:rPr>
                        <a:t>NtoR</a:t>
                      </a:r>
                      <a:r>
                        <a:rPr lang="en-US" sz="2400" b="0" dirty="0">
                          <a:solidFill>
                            <a:schemeClr val="bg1"/>
                          </a:solidFill>
                          <a:effectLst/>
                        </a:rPr>
                        <a:t>(-)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dirty="0" err="1">
                          <a:solidFill>
                            <a:schemeClr val="bg1"/>
                          </a:solidFill>
                          <a:effectLst/>
                        </a:rPr>
                        <a:t>NtoR</a:t>
                      </a:r>
                      <a:r>
                        <a:rPr lang="en-US" sz="2400" b="0" dirty="0">
                          <a:solidFill>
                            <a:schemeClr val="bg1"/>
                          </a:solidFill>
                          <a:effectLst/>
                        </a:rPr>
                        <a:t>(-)#&lt; r, </a:t>
                      </a:r>
                      <a:r>
                        <a:rPr lang="en-US" sz="2400" b="0" dirty="0" err="1">
                          <a:solidFill>
                            <a:schemeClr val="bg1"/>
                          </a:solidFill>
                          <a:effectLst/>
                        </a:rPr>
                        <a:t>RUI</a:t>
                      </a:r>
                      <a:r>
                        <a:rPr lang="en-US" sz="2400" b="0" baseline="-25000" dirty="0" err="1">
                          <a:solidFill>
                            <a:schemeClr val="bg1"/>
                          </a:solidFill>
                          <a:effectLst/>
                        </a:rPr>
                        <a:t>p</a:t>
                      </a:r>
                      <a:r>
                        <a:rPr lang="en-US" sz="2400" b="0" dirty="0">
                          <a:solidFill>
                            <a:schemeClr val="bg1"/>
                          </a:solidFill>
                          <a:effectLst/>
                        </a:rPr>
                        <a:t>, </a:t>
                      </a:r>
                      <a:r>
                        <a:rPr lang="en-US" sz="2400" b="0" dirty="0" err="1">
                          <a:solidFill>
                            <a:schemeClr val="bg1"/>
                          </a:solidFill>
                          <a:effectLst/>
                        </a:rPr>
                        <a:t>RUI</a:t>
                      </a:r>
                      <a:r>
                        <a:rPr lang="en-US" sz="2400" b="0" baseline="-25000" dirty="0" err="1">
                          <a:solidFill>
                            <a:schemeClr val="bg1"/>
                          </a:solidFill>
                          <a:effectLst/>
                        </a:rPr>
                        <a:t>r</a:t>
                      </a:r>
                      <a:r>
                        <a:rPr lang="en-US" sz="2400" b="0" dirty="0">
                          <a:solidFill>
                            <a:schemeClr val="bg1"/>
                          </a:solidFill>
                          <a:effectLst/>
                        </a:rPr>
                        <a:t>, </a:t>
                      </a:r>
                      <a:r>
                        <a:rPr lang="en-US" sz="2400" b="0" dirty="0" err="1">
                          <a:solidFill>
                            <a:schemeClr val="bg1"/>
                          </a:solidFill>
                          <a:effectLst/>
                        </a:rPr>
                        <a:t>rT</a:t>
                      </a:r>
                      <a:r>
                        <a:rPr lang="en-US" sz="2400" b="0" dirty="0">
                          <a:solidFill>
                            <a:schemeClr val="bg1"/>
                          </a:solidFill>
                          <a:effectLst/>
                        </a:rPr>
                        <a:t>/‘-’, t</a:t>
                      </a:r>
                      <a:r>
                        <a:rPr lang="en-US" sz="2400" b="0" baseline="-25000" dirty="0">
                          <a:solidFill>
                            <a:schemeClr val="bg1"/>
                          </a:solidFill>
                          <a:effectLst/>
                        </a:rPr>
                        <a:t>r</a:t>
                      </a:r>
                      <a:r>
                        <a:rPr lang="en-US" sz="2400" b="0" dirty="0">
                          <a:solidFill>
                            <a:schemeClr val="bg1"/>
                          </a:solidFill>
                          <a:effectLst/>
                        </a:rPr>
                        <a:t>/‘-’&gt;</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03219987"/>
                  </a:ext>
                </a:extLst>
              </a:tr>
            </a:tbl>
          </a:graphicData>
        </a:graphic>
      </p:graphicFrame>
      <p:sp>
        <p:nvSpPr>
          <p:cNvPr id="4" name="Slide Number Placeholder 3">
            <a:extLst>
              <a:ext uri="{FF2B5EF4-FFF2-40B4-BE49-F238E27FC236}">
                <a16:creationId xmlns:a16="http://schemas.microsoft.com/office/drawing/2014/main" id="{29E6D408-750D-42F3-9D45-6729E3431DFE}"/>
              </a:ext>
            </a:extLst>
          </p:cNvPr>
          <p:cNvSpPr>
            <a:spLocks noGrp="1"/>
          </p:cNvSpPr>
          <p:nvPr>
            <p:ph type="sldNum" sz="quarter" idx="3"/>
          </p:nvPr>
        </p:nvSpPr>
        <p:spPr/>
        <p:txBody>
          <a:bodyPr/>
          <a:lstStyle/>
          <a:p>
            <a:fld id="{7C5DB68A-9D44-4073-920F-D08D647C06A7}" type="slidenum">
              <a:rPr lang="en-US" smtClean="0"/>
              <a:t>2</a:t>
            </a:fld>
            <a:endParaRPr lang="en-US" dirty="0"/>
          </a:p>
        </p:txBody>
      </p:sp>
      <p:sp>
        <p:nvSpPr>
          <p:cNvPr id="7" name="Rectangle 6">
            <a:extLst>
              <a:ext uri="{FF2B5EF4-FFF2-40B4-BE49-F238E27FC236}">
                <a16:creationId xmlns:a16="http://schemas.microsoft.com/office/drawing/2014/main" id="{08125566-20BE-48BF-8C48-69A55ACB7EFE}"/>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(Forthcoming,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4158143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7AF8-20A3-4C6A-B1E3-D2035EFDF87E}"/>
              </a:ext>
            </a:extLst>
          </p:cNvPr>
          <p:cNvSpPr>
            <a:spLocks noGrp="1"/>
          </p:cNvSpPr>
          <p:nvPr>
            <p:ph type="title"/>
          </p:nvPr>
        </p:nvSpPr>
        <p:spPr/>
        <p:txBody>
          <a:bodyPr/>
          <a:lstStyle/>
          <a:p>
            <a:r>
              <a:rPr lang="en-US" dirty="0"/>
              <a:t>E.g.: what do A-tuples line up with?</a:t>
            </a:r>
          </a:p>
        </p:txBody>
      </p:sp>
      <p:graphicFrame>
        <p:nvGraphicFramePr>
          <p:cNvPr id="5" name="Content Placeholder 4">
            <a:extLst>
              <a:ext uri="{FF2B5EF4-FFF2-40B4-BE49-F238E27FC236}">
                <a16:creationId xmlns:a16="http://schemas.microsoft.com/office/drawing/2014/main" id="{D68F4DAD-F5DF-4A18-B5CB-111283F38979}"/>
              </a:ext>
            </a:extLst>
          </p:cNvPr>
          <p:cNvGraphicFramePr>
            <a:graphicFrameLocks noGrp="1"/>
          </p:cNvGraphicFramePr>
          <p:nvPr>
            <p:ph idx="1"/>
          </p:nvPr>
        </p:nvGraphicFramePr>
        <p:xfrm>
          <a:off x="228600" y="1676400"/>
          <a:ext cx="8686730" cy="1582294"/>
        </p:xfrm>
        <a:graphic>
          <a:graphicData uri="http://schemas.openxmlformats.org/drawingml/2006/table">
            <a:tbl>
              <a:tblPr firstRow="1" firstCol="1" lastRow="1" lastCol="1" bandRow="1" bandCol="1">
                <a:tableStyleId>{5C22544A-7EE6-4342-B048-85BDC9FD1C3A}</a:tableStyleId>
              </a:tblPr>
              <a:tblGrid>
                <a:gridCol w="2034432">
                  <a:extLst>
                    <a:ext uri="{9D8B030D-6E8A-4147-A177-3AD203B41FA5}">
                      <a16:colId xmlns:a16="http://schemas.microsoft.com/office/drawing/2014/main" val="3235406489"/>
                    </a:ext>
                  </a:extLst>
                </a:gridCol>
                <a:gridCol w="6652298">
                  <a:extLst>
                    <a:ext uri="{9D8B030D-6E8A-4147-A177-3AD203B41FA5}">
                      <a16:colId xmlns:a16="http://schemas.microsoft.com/office/drawing/2014/main" val="833893849"/>
                    </a:ext>
                  </a:extLst>
                </a:gridCol>
              </a:tblGrid>
              <a:tr h="137160">
                <a:tc>
                  <a:txBody>
                    <a:bodyPr/>
                    <a:lstStyle/>
                    <a:p>
                      <a:pPr>
                        <a:lnSpc>
                          <a:spcPct val="107000"/>
                        </a:lnSpc>
                        <a:spcAft>
                          <a:spcPts val="800"/>
                        </a:spcAft>
                      </a:pPr>
                      <a:r>
                        <a:rPr lang="en-US" sz="2200" b="1" dirty="0">
                          <a:effectLst/>
                        </a:rPr>
                        <a:t>A-tuple </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107" marR="931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a:effectLst/>
                        </a:rPr>
                        <a:t>A#&lt; </a:t>
                      </a:r>
                      <a:r>
                        <a:rPr lang="en-US" sz="2200" b="1" dirty="0" err="1">
                          <a:effectLst/>
                        </a:rPr>
                        <a:t>RUI</a:t>
                      </a:r>
                      <a:r>
                        <a:rPr lang="en-US" sz="2200" b="1" baseline="-25000" dirty="0" err="1">
                          <a:effectLst/>
                        </a:rPr>
                        <a:t>a</a:t>
                      </a:r>
                      <a:r>
                        <a:rPr lang="en-US" sz="2200" b="1" dirty="0">
                          <a:effectLst/>
                        </a:rPr>
                        <a:t>, </a:t>
                      </a:r>
                      <a:r>
                        <a:rPr lang="en-US" sz="2200" b="1" dirty="0" err="1">
                          <a:effectLst/>
                        </a:rPr>
                        <a:t>RUI</a:t>
                      </a:r>
                      <a:r>
                        <a:rPr lang="en-US" sz="2200" b="1" baseline="-25000" dirty="0" err="1">
                          <a:effectLst/>
                        </a:rPr>
                        <a:t>p</a:t>
                      </a:r>
                      <a:r>
                        <a:rPr lang="en-US" sz="2200" b="1" dirty="0">
                          <a:effectLst/>
                        </a:rPr>
                        <a:t>, ‘A’/‘R’,‘+SU’/‘-SU’, t&gt;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107" marR="931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0853860"/>
                  </a:ext>
                </a:extLst>
              </a:tr>
              <a:tr h="267970">
                <a:tc gridSpan="2">
                  <a:txBody>
                    <a:bodyPr/>
                    <a:lstStyle/>
                    <a:p>
                      <a:pPr>
                        <a:lnSpc>
                          <a:spcPct val="107000"/>
                        </a:lnSpc>
                        <a:spcAft>
                          <a:spcPts val="800"/>
                        </a:spcAft>
                      </a:pPr>
                      <a:r>
                        <a:rPr lang="en-US" sz="2200" b="0" dirty="0" err="1">
                          <a:effectLst/>
                        </a:rPr>
                        <a:t>RUI</a:t>
                      </a:r>
                      <a:r>
                        <a:rPr lang="en-US" sz="2200" b="0" baseline="-25000" dirty="0" err="1">
                          <a:effectLst/>
                        </a:rPr>
                        <a:t>a</a:t>
                      </a:r>
                      <a:r>
                        <a:rPr lang="en-US" sz="2200" b="0" dirty="0">
                          <a:effectLst/>
                        </a:rPr>
                        <a:t> assigned (‘A’) or reserved (‘R’) at temporal instant t ‘</a:t>
                      </a:r>
                      <a:r>
                        <a:rPr lang="en-US" sz="2200" b="0" dirty="0" err="1">
                          <a:effectLst/>
                        </a:rPr>
                        <a:t>RUIp</a:t>
                      </a:r>
                      <a:r>
                        <a:rPr lang="en-US" sz="2200" b="0" dirty="0">
                          <a:effectLst/>
                        </a:rPr>
                        <a:t>’ to/for a uniquely identifiable </a:t>
                      </a:r>
                      <a:r>
                        <a:rPr lang="en-US" sz="2200" b="0" dirty="0" err="1">
                          <a:effectLst/>
                        </a:rPr>
                        <a:t>PoR</a:t>
                      </a:r>
                      <a:r>
                        <a:rPr lang="en-US" sz="2200" b="0" dirty="0">
                          <a:effectLst/>
                        </a:rPr>
                        <a:t> either as singularly (‘+SU’) or potentially non-singularly (‘-SU’) unique identifier.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107" marR="931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169457579"/>
                  </a:ext>
                </a:extLst>
              </a:tr>
            </a:tbl>
          </a:graphicData>
        </a:graphic>
      </p:graphicFrame>
      <p:sp>
        <p:nvSpPr>
          <p:cNvPr id="4" name="Slide Number Placeholder 3">
            <a:extLst>
              <a:ext uri="{FF2B5EF4-FFF2-40B4-BE49-F238E27FC236}">
                <a16:creationId xmlns:a16="http://schemas.microsoft.com/office/drawing/2014/main" id="{7745F1D5-3623-4CE5-AD94-E327CE30976D}"/>
              </a:ext>
            </a:extLst>
          </p:cNvPr>
          <p:cNvSpPr>
            <a:spLocks noGrp="1"/>
          </p:cNvSpPr>
          <p:nvPr>
            <p:ph type="sldNum" sz="quarter" idx="3"/>
          </p:nvPr>
        </p:nvSpPr>
        <p:spPr/>
        <p:txBody>
          <a:bodyPr/>
          <a:lstStyle/>
          <a:p>
            <a:fld id="{7C5DB68A-9D44-4073-920F-D08D647C06A7}" type="slidenum">
              <a:rPr lang="en-US" smtClean="0"/>
              <a:t>20</a:t>
            </a:fld>
            <a:endParaRPr lang="en-US" dirty="0"/>
          </a:p>
        </p:txBody>
      </p:sp>
      <p:pic>
        <p:nvPicPr>
          <p:cNvPr id="3" name="Picture 2">
            <a:extLst>
              <a:ext uri="{FF2B5EF4-FFF2-40B4-BE49-F238E27FC236}">
                <a16:creationId xmlns:a16="http://schemas.microsoft.com/office/drawing/2014/main" id="{6962B1C3-7B4F-4FBC-BE63-FB1DA2E791CF}"/>
              </a:ext>
            </a:extLst>
          </p:cNvPr>
          <p:cNvPicPr>
            <a:picLocks noChangeAspect="1"/>
          </p:cNvPicPr>
          <p:nvPr/>
        </p:nvPicPr>
        <p:blipFill>
          <a:blip r:embed="rId2"/>
          <a:stretch>
            <a:fillRect/>
          </a:stretch>
        </p:blipFill>
        <p:spPr>
          <a:xfrm>
            <a:off x="914400" y="4038600"/>
            <a:ext cx="7341870" cy="2639127"/>
          </a:xfrm>
          <a:prstGeom prst="rect">
            <a:avLst/>
          </a:prstGeom>
        </p:spPr>
      </p:pic>
      <p:sp>
        <p:nvSpPr>
          <p:cNvPr id="7" name="TextBox 6">
            <a:extLst>
              <a:ext uri="{FF2B5EF4-FFF2-40B4-BE49-F238E27FC236}">
                <a16:creationId xmlns:a16="http://schemas.microsoft.com/office/drawing/2014/main" id="{C3009199-82A9-47BA-B2D3-4D0F5CA0E544}"/>
              </a:ext>
            </a:extLst>
          </p:cNvPr>
          <p:cNvSpPr txBox="1"/>
          <p:nvPr/>
        </p:nvSpPr>
        <p:spPr>
          <a:xfrm>
            <a:off x="3341234" y="3602795"/>
            <a:ext cx="2640466" cy="369332"/>
          </a:xfrm>
          <a:prstGeom prst="rect">
            <a:avLst/>
          </a:prstGeom>
          <a:noFill/>
        </p:spPr>
        <p:txBody>
          <a:bodyPr wrap="none" rtlCol="0">
            <a:spAutoFit/>
          </a:bodyPr>
          <a:lstStyle/>
          <a:p>
            <a:r>
              <a:rPr lang="en-US" sz="1800" b="0" dirty="0">
                <a:solidFill>
                  <a:schemeClr val="bg1"/>
                </a:solidFill>
              </a:rPr>
              <a:t>Model-theoretic semantics</a:t>
            </a:r>
          </a:p>
        </p:txBody>
      </p:sp>
      <p:sp>
        <p:nvSpPr>
          <p:cNvPr id="8" name="Rectangle 7">
            <a:extLst>
              <a:ext uri="{FF2B5EF4-FFF2-40B4-BE49-F238E27FC236}">
                <a16:creationId xmlns:a16="http://schemas.microsoft.com/office/drawing/2014/main" id="{324ECB39-927E-494B-93AE-1896468FE6A4}"/>
              </a:ext>
            </a:extLst>
          </p:cNvPr>
          <p:cNvSpPr/>
          <p:nvPr/>
        </p:nvSpPr>
        <p:spPr bwMode="auto">
          <a:xfrm>
            <a:off x="762000" y="3581400"/>
            <a:ext cx="7772400" cy="3096327"/>
          </a:xfrm>
          <a:prstGeom prst="rect">
            <a:avLst/>
          </a:prstGeom>
          <a:no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0" name="Straight Connector 9">
            <a:extLst>
              <a:ext uri="{FF2B5EF4-FFF2-40B4-BE49-F238E27FC236}">
                <a16:creationId xmlns:a16="http://schemas.microsoft.com/office/drawing/2014/main" id="{7B1A8A68-ECEC-40D7-B547-045115D89D45}"/>
              </a:ext>
            </a:extLst>
          </p:cNvPr>
          <p:cNvCxnSpPr>
            <a:cxnSpLocks/>
          </p:cNvCxnSpPr>
          <p:nvPr/>
        </p:nvCxnSpPr>
        <p:spPr bwMode="auto">
          <a:xfrm>
            <a:off x="762000" y="3962400"/>
            <a:ext cx="7772400" cy="7620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2257752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7AF8-20A3-4C6A-B1E3-D2035EFDF87E}"/>
              </a:ext>
            </a:extLst>
          </p:cNvPr>
          <p:cNvSpPr>
            <a:spLocks noGrp="1"/>
          </p:cNvSpPr>
          <p:nvPr>
            <p:ph type="title"/>
          </p:nvPr>
        </p:nvSpPr>
        <p:spPr/>
        <p:txBody>
          <a:bodyPr/>
          <a:lstStyle/>
          <a:p>
            <a:r>
              <a:rPr lang="en-US" dirty="0"/>
              <a:t>What a </a:t>
            </a:r>
            <a:r>
              <a:rPr lang="en-US" i="1" dirty="0"/>
              <a:t>persisted</a:t>
            </a:r>
            <a:r>
              <a:rPr lang="en-US" dirty="0"/>
              <a:t> A-tuple lines up with</a:t>
            </a:r>
          </a:p>
        </p:txBody>
      </p:sp>
      <p:graphicFrame>
        <p:nvGraphicFramePr>
          <p:cNvPr id="5" name="Content Placeholder 4">
            <a:extLst>
              <a:ext uri="{FF2B5EF4-FFF2-40B4-BE49-F238E27FC236}">
                <a16:creationId xmlns:a16="http://schemas.microsoft.com/office/drawing/2014/main" id="{D68F4DAD-F5DF-4A18-B5CB-111283F38979}"/>
              </a:ext>
            </a:extLst>
          </p:cNvPr>
          <p:cNvGraphicFramePr>
            <a:graphicFrameLocks noGrp="1"/>
          </p:cNvGraphicFramePr>
          <p:nvPr>
            <p:ph idx="1"/>
          </p:nvPr>
        </p:nvGraphicFramePr>
        <p:xfrm>
          <a:off x="228600" y="1676400"/>
          <a:ext cx="8686730" cy="1582294"/>
        </p:xfrm>
        <a:graphic>
          <a:graphicData uri="http://schemas.openxmlformats.org/drawingml/2006/table">
            <a:tbl>
              <a:tblPr firstRow="1" firstCol="1" lastRow="1" lastCol="1" bandRow="1" bandCol="1">
                <a:tableStyleId>{5C22544A-7EE6-4342-B048-85BDC9FD1C3A}</a:tableStyleId>
              </a:tblPr>
              <a:tblGrid>
                <a:gridCol w="2034432">
                  <a:extLst>
                    <a:ext uri="{9D8B030D-6E8A-4147-A177-3AD203B41FA5}">
                      <a16:colId xmlns:a16="http://schemas.microsoft.com/office/drawing/2014/main" val="3235406489"/>
                    </a:ext>
                  </a:extLst>
                </a:gridCol>
                <a:gridCol w="6652298">
                  <a:extLst>
                    <a:ext uri="{9D8B030D-6E8A-4147-A177-3AD203B41FA5}">
                      <a16:colId xmlns:a16="http://schemas.microsoft.com/office/drawing/2014/main" val="833893849"/>
                    </a:ext>
                  </a:extLst>
                </a:gridCol>
              </a:tblGrid>
              <a:tr h="137160">
                <a:tc>
                  <a:txBody>
                    <a:bodyPr/>
                    <a:lstStyle/>
                    <a:p>
                      <a:pPr>
                        <a:lnSpc>
                          <a:spcPct val="107000"/>
                        </a:lnSpc>
                        <a:spcAft>
                          <a:spcPts val="800"/>
                        </a:spcAft>
                      </a:pPr>
                      <a:r>
                        <a:rPr lang="en-US" sz="2200" b="1" dirty="0">
                          <a:effectLst/>
                        </a:rPr>
                        <a:t>A-tuple </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107" marR="931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a:effectLst/>
                        </a:rPr>
                        <a:t>A#&lt; </a:t>
                      </a:r>
                      <a:r>
                        <a:rPr lang="en-US" sz="2200" b="1" dirty="0" err="1">
                          <a:effectLst/>
                        </a:rPr>
                        <a:t>RUI</a:t>
                      </a:r>
                      <a:r>
                        <a:rPr lang="en-US" sz="2200" b="1" baseline="-25000" dirty="0" err="1">
                          <a:effectLst/>
                        </a:rPr>
                        <a:t>a</a:t>
                      </a:r>
                      <a:r>
                        <a:rPr lang="en-US" sz="2200" b="1" dirty="0">
                          <a:effectLst/>
                        </a:rPr>
                        <a:t>, </a:t>
                      </a:r>
                      <a:r>
                        <a:rPr lang="en-US" sz="2200" b="1" dirty="0" err="1">
                          <a:effectLst/>
                        </a:rPr>
                        <a:t>RUI</a:t>
                      </a:r>
                      <a:r>
                        <a:rPr lang="en-US" sz="2200" b="1" baseline="-25000" dirty="0" err="1">
                          <a:effectLst/>
                        </a:rPr>
                        <a:t>p</a:t>
                      </a:r>
                      <a:r>
                        <a:rPr lang="en-US" sz="2200" b="1" dirty="0">
                          <a:effectLst/>
                        </a:rPr>
                        <a:t>, ‘A’/‘R’,‘+SU’/‘-SU’, t&gt;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107" marR="931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0853860"/>
                  </a:ext>
                </a:extLst>
              </a:tr>
              <a:tr h="267970">
                <a:tc gridSpan="2">
                  <a:txBody>
                    <a:bodyPr/>
                    <a:lstStyle/>
                    <a:p>
                      <a:pPr>
                        <a:lnSpc>
                          <a:spcPct val="107000"/>
                        </a:lnSpc>
                        <a:spcAft>
                          <a:spcPts val="800"/>
                        </a:spcAft>
                      </a:pPr>
                      <a:r>
                        <a:rPr lang="en-US" sz="2200" b="0" dirty="0" err="1">
                          <a:effectLst/>
                        </a:rPr>
                        <a:t>RUI</a:t>
                      </a:r>
                      <a:r>
                        <a:rPr lang="en-US" sz="2200" b="0" baseline="-25000" dirty="0" err="1">
                          <a:effectLst/>
                        </a:rPr>
                        <a:t>a</a:t>
                      </a:r>
                      <a:r>
                        <a:rPr lang="en-US" sz="2200" b="0" dirty="0">
                          <a:effectLst/>
                        </a:rPr>
                        <a:t> assigned (‘A’) or reserved (‘R’) at temporal instant t ‘</a:t>
                      </a:r>
                      <a:r>
                        <a:rPr lang="en-US" sz="2200" b="0" dirty="0" err="1">
                          <a:effectLst/>
                        </a:rPr>
                        <a:t>RUIp</a:t>
                      </a:r>
                      <a:r>
                        <a:rPr lang="en-US" sz="2200" b="0" dirty="0">
                          <a:effectLst/>
                        </a:rPr>
                        <a:t>’ to/for a uniquely identifiable </a:t>
                      </a:r>
                      <a:r>
                        <a:rPr lang="en-US" sz="2200" b="0" dirty="0" err="1">
                          <a:effectLst/>
                        </a:rPr>
                        <a:t>PoR</a:t>
                      </a:r>
                      <a:r>
                        <a:rPr lang="en-US" sz="2200" b="0" dirty="0">
                          <a:effectLst/>
                        </a:rPr>
                        <a:t> either as singularly (‘+SU’) or potentially non-singularly (‘-SU’) unique identifier.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107" marR="931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169457579"/>
                  </a:ext>
                </a:extLst>
              </a:tr>
            </a:tbl>
          </a:graphicData>
        </a:graphic>
      </p:graphicFrame>
      <p:sp>
        <p:nvSpPr>
          <p:cNvPr id="4" name="Slide Number Placeholder 3">
            <a:extLst>
              <a:ext uri="{FF2B5EF4-FFF2-40B4-BE49-F238E27FC236}">
                <a16:creationId xmlns:a16="http://schemas.microsoft.com/office/drawing/2014/main" id="{7745F1D5-3623-4CE5-AD94-E327CE30976D}"/>
              </a:ext>
            </a:extLst>
          </p:cNvPr>
          <p:cNvSpPr>
            <a:spLocks noGrp="1"/>
          </p:cNvSpPr>
          <p:nvPr>
            <p:ph type="sldNum" sz="quarter" idx="3"/>
          </p:nvPr>
        </p:nvSpPr>
        <p:spPr/>
        <p:txBody>
          <a:bodyPr/>
          <a:lstStyle/>
          <a:p>
            <a:fld id="{7C5DB68A-9D44-4073-920F-D08D647C06A7}" type="slidenum">
              <a:rPr lang="en-US" smtClean="0"/>
              <a:t>21</a:t>
            </a:fld>
            <a:endParaRPr lang="en-US" dirty="0"/>
          </a:p>
        </p:txBody>
      </p:sp>
      <p:sp>
        <p:nvSpPr>
          <p:cNvPr id="9" name="Content Placeholder 2">
            <a:extLst>
              <a:ext uri="{FF2B5EF4-FFF2-40B4-BE49-F238E27FC236}">
                <a16:creationId xmlns:a16="http://schemas.microsoft.com/office/drawing/2014/main" id="{21CC5E71-CC2A-46E7-A67B-9778EE92A180}"/>
              </a:ext>
            </a:extLst>
          </p:cNvPr>
          <p:cNvSpPr txBox="1">
            <a:spLocks/>
          </p:cNvSpPr>
          <p:nvPr/>
        </p:nvSpPr>
        <p:spPr>
          <a:xfrm>
            <a:off x="228600" y="3429000"/>
            <a:ext cx="8686800" cy="3200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endParaRPr lang="en-US" kern="0" dirty="0"/>
          </a:p>
        </p:txBody>
      </p:sp>
      <p:sp>
        <p:nvSpPr>
          <p:cNvPr id="11" name="Content Placeholder 2">
            <a:extLst>
              <a:ext uri="{FF2B5EF4-FFF2-40B4-BE49-F238E27FC236}">
                <a16:creationId xmlns:a16="http://schemas.microsoft.com/office/drawing/2014/main" id="{D07BDC72-AFC4-4CFA-82C6-448FD0A6D4B2}"/>
              </a:ext>
            </a:extLst>
          </p:cNvPr>
          <p:cNvSpPr txBox="1">
            <a:spLocks/>
          </p:cNvSpPr>
          <p:nvPr/>
        </p:nvSpPr>
        <p:spPr>
          <a:xfrm>
            <a:off x="152400" y="3429000"/>
            <a:ext cx="8915400" cy="3200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1800" kern="0" dirty="0"/>
              <a:t>The values of </a:t>
            </a:r>
            <a:r>
              <a:rPr lang="en-US" sz="1800" kern="0" dirty="0" err="1"/>
              <a:t>RUI</a:t>
            </a:r>
            <a:r>
              <a:rPr lang="en-US" sz="1800" kern="0" baseline="-25000" dirty="0" err="1"/>
              <a:t>p</a:t>
            </a:r>
            <a:r>
              <a:rPr lang="en-US" sz="1800" kern="0" dirty="0"/>
              <a:t>, </a:t>
            </a:r>
            <a:r>
              <a:rPr lang="en-US" sz="1800" kern="0" dirty="0" err="1"/>
              <a:t>RUI</a:t>
            </a:r>
            <a:r>
              <a:rPr lang="en-US" sz="1800" kern="0" baseline="-25000" dirty="0" err="1"/>
              <a:t>a</a:t>
            </a:r>
            <a:r>
              <a:rPr lang="en-US" sz="1800" kern="0" dirty="0"/>
              <a:t> and t are constants in the logical language and are interpreted as individuals in the domain of discourse (DoD). </a:t>
            </a:r>
          </a:p>
          <a:p>
            <a:pPr>
              <a:buFont typeface="Arial" panose="020B0604020202020204" pitchFamily="34" charset="0"/>
              <a:buChar char="•"/>
            </a:pPr>
            <a:r>
              <a:rPr lang="en-US" sz="1800" kern="0" dirty="0"/>
              <a:t>The DoD includes entities that (possibly) correspond to objects in reality in addition to entities that don’t:</a:t>
            </a:r>
          </a:p>
          <a:p>
            <a:pPr lvl="1">
              <a:buFont typeface="Arial" panose="020B0604020202020204" pitchFamily="34" charset="0"/>
              <a:buChar char="•"/>
            </a:pPr>
            <a:r>
              <a:rPr lang="en-US" sz="1800" kern="0" dirty="0"/>
              <a:t>The objects denoted by the values of </a:t>
            </a:r>
            <a:r>
              <a:rPr lang="en-US" sz="1800" kern="0" dirty="0" err="1"/>
              <a:t>RUI</a:t>
            </a:r>
            <a:r>
              <a:rPr lang="en-US" sz="1800" kern="0" baseline="-25000" dirty="0" err="1"/>
              <a:t>a</a:t>
            </a:r>
            <a:r>
              <a:rPr lang="en-US" sz="1800" kern="0" dirty="0"/>
              <a:t> and t exist or there would not have been the A-tuple,</a:t>
            </a:r>
          </a:p>
          <a:p>
            <a:pPr lvl="1">
              <a:buFont typeface="Arial" panose="020B0604020202020204" pitchFamily="34" charset="0"/>
              <a:buChar char="•"/>
            </a:pPr>
            <a:r>
              <a:rPr lang="en-US" sz="1800" kern="0" dirty="0"/>
              <a:t>The value of </a:t>
            </a:r>
            <a:r>
              <a:rPr lang="en-US" sz="1800" kern="0" dirty="0" err="1"/>
              <a:t>RUI</a:t>
            </a:r>
            <a:r>
              <a:rPr lang="en-US" sz="1800" kern="0" baseline="-25000" dirty="0" err="1"/>
              <a:t>p</a:t>
            </a:r>
            <a:r>
              <a:rPr lang="en-US" sz="1800" kern="0" dirty="0"/>
              <a:t> does not have an object as referent when the value of </a:t>
            </a:r>
            <a:r>
              <a:rPr lang="en-US" sz="1800" kern="0" dirty="0" err="1"/>
              <a:t>RUI</a:t>
            </a:r>
            <a:r>
              <a:rPr lang="en-US" sz="1800" kern="0" baseline="-25000" dirty="0" err="1"/>
              <a:t>p</a:t>
            </a:r>
            <a:r>
              <a:rPr lang="en-US" sz="1800" kern="0" dirty="0"/>
              <a:t> is reserved, or when it is assigned and the object denoted by the value of </a:t>
            </a:r>
            <a:r>
              <a:rPr lang="en-US" sz="1800" kern="0" dirty="0" err="1"/>
              <a:t>RUI</a:t>
            </a:r>
            <a:r>
              <a:rPr lang="en-US" sz="1800" kern="0" baseline="-25000" dirty="0" err="1"/>
              <a:t>a</a:t>
            </a:r>
            <a:r>
              <a:rPr lang="en-US" sz="1800" kern="0" dirty="0"/>
              <a:t> is wrong about it.</a:t>
            </a:r>
          </a:p>
          <a:p>
            <a:pPr>
              <a:buFont typeface="Arial" panose="020B0604020202020204" pitchFamily="34" charset="0"/>
              <a:buChar char="•"/>
            </a:pPr>
            <a:r>
              <a:rPr lang="en-US" sz="1800" kern="0" dirty="0"/>
              <a:t>There might be more than one constant in the logical language that maps to one entity in the DoD when the A-tuple’s 4</a:t>
            </a:r>
            <a:r>
              <a:rPr lang="en-US" sz="1800" kern="0" baseline="30000" dirty="0"/>
              <a:t>th</a:t>
            </a:r>
            <a:r>
              <a:rPr lang="en-US" sz="1800" kern="0" dirty="0"/>
              <a:t> argument = ‘-SU’.</a:t>
            </a:r>
          </a:p>
          <a:p>
            <a:pPr>
              <a:buFont typeface="Arial" panose="020B0604020202020204" pitchFamily="34" charset="0"/>
              <a:buChar char="•"/>
            </a:pPr>
            <a:endParaRPr lang="en-US" sz="1800" kern="0" dirty="0"/>
          </a:p>
        </p:txBody>
      </p:sp>
    </p:spTree>
    <p:extLst>
      <p:ext uri="{BB962C8B-B14F-4D97-AF65-F5344CB8AC3E}">
        <p14:creationId xmlns:p14="http://schemas.microsoft.com/office/powerpoint/2010/main" val="1542019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7AF8-20A3-4C6A-B1E3-D2035EFDF87E}"/>
              </a:ext>
            </a:extLst>
          </p:cNvPr>
          <p:cNvSpPr>
            <a:spLocks noGrp="1"/>
          </p:cNvSpPr>
          <p:nvPr>
            <p:ph type="title"/>
          </p:nvPr>
        </p:nvSpPr>
        <p:spPr/>
        <p:txBody>
          <a:bodyPr/>
          <a:lstStyle/>
          <a:p>
            <a:r>
              <a:rPr lang="en-US" dirty="0"/>
              <a:t>E.g.: what do </a:t>
            </a:r>
            <a:r>
              <a:rPr lang="en-US" dirty="0" err="1"/>
              <a:t>NtoI</a:t>
            </a:r>
            <a:r>
              <a:rPr lang="en-US" baseline="30000" dirty="0">
                <a:solidFill>
                  <a:srgbClr val="FFFF00"/>
                </a:solidFill>
              </a:rPr>
              <a:t>+</a:t>
            </a:r>
            <a:r>
              <a:rPr lang="en-US" dirty="0"/>
              <a:t>-tuples line up with?</a:t>
            </a:r>
          </a:p>
        </p:txBody>
      </p:sp>
      <p:sp>
        <p:nvSpPr>
          <p:cNvPr id="4" name="Slide Number Placeholder 3">
            <a:extLst>
              <a:ext uri="{FF2B5EF4-FFF2-40B4-BE49-F238E27FC236}">
                <a16:creationId xmlns:a16="http://schemas.microsoft.com/office/drawing/2014/main" id="{7745F1D5-3623-4CE5-AD94-E327CE30976D}"/>
              </a:ext>
            </a:extLst>
          </p:cNvPr>
          <p:cNvSpPr>
            <a:spLocks noGrp="1"/>
          </p:cNvSpPr>
          <p:nvPr>
            <p:ph type="sldNum" sz="quarter" idx="3"/>
          </p:nvPr>
        </p:nvSpPr>
        <p:spPr/>
        <p:txBody>
          <a:bodyPr/>
          <a:lstStyle/>
          <a:p>
            <a:fld id="{7C5DB68A-9D44-4073-920F-D08D647C06A7}" type="slidenum">
              <a:rPr lang="en-US" smtClean="0"/>
              <a:t>22</a:t>
            </a:fld>
            <a:endParaRPr lang="en-US" dirty="0"/>
          </a:p>
        </p:txBody>
      </p:sp>
      <p:pic>
        <p:nvPicPr>
          <p:cNvPr id="3" name="Picture 2">
            <a:extLst>
              <a:ext uri="{FF2B5EF4-FFF2-40B4-BE49-F238E27FC236}">
                <a16:creationId xmlns:a16="http://schemas.microsoft.com/office/drawing/2014/main" id="{6962B1C3-7B4F-4FBC-BE63-FB1DA2E791CF}"/>
              </a:ext>
            </a:extLst>
          </p:cNvPr>
          <p:cNvPicPr>
            <a:picLocks noChangeAspect="1"/>
          </p:cNvPicPr>
          <p:nvPr/>
        </p:nvPicPr>
        <p:blipFill>
          <a:blip r:embed="rId2"/>
          <a:stretch>
            <a:fillRect/>
          </a:stretch>
        </p:blipFill>
        <p:spPr>
          <a:xfrm>
            <a:off x="914400" y="4038600"/>
            <a:ext cx="7341870" cy="2639127"/>
          </a:xfrm>
          <a:prstGeom prst="rect">
            <a:avLst/>
          </a:prstGeom>
        </p:spPr>
      </p:pic>
      <p:sp>
        <p:nvSpPr>
          <p:cNvPr id="7" name="TextBox 6">
            <a:extLst>
              <a:ext uri="{FF2B5EF4-FFF2-40B4-BE49-F238E27FC236}">
                <a16:creationId xmlns:a16="http://schemas.microsoft.com/office/drawing/2014/main" id="{C3009199-82A9-47BA-B2D3-4D0F5CA0E544}"/>
              </a:ext>
            </a:extLst>
          </p:cNvPr>
          <p:cNvSpPr txBox="1"/>
          <p:nvPr/>
        </p:nvSpPr>
        <p:spPr>
          <a:xfrm>
            <a:off x="3341234" y="3602795"/>
            <a:ext cx="2640466" cy="369332"/>
          </a:xfrm>
          <a:prstGeom prst="rect">
            <a:avLst/>
          </a:prstGeom>
          <a:noFill/>
        </p:spPr>
        <p:txBody>
          <a:bodyPr wrap="none" rtlCol="0">
            <a:spAutoFit/>
          </a:bodyPr>
          <a:lstStyle/>
          <a:p>
            <a:r>
              <a:rPr lang="en-US" sz="1800" b="0" dirty="0">
                <a:solidFill>
                  <a:schemeClr val="bg1"/>
                </a:solidFill>
              </a:rPr>
              <a:t>Model-theoretic semantics</a:t>
            </a:r>
          </a:p>
        </p:txBody>
      </p:sp>
      <p:sp>
        <p:nvSpPr>
          <p:cNvPr id="8" name="Rectangle 7">
            <a:extLst>
              <a:ext uri="{FF2B5EF4-FFF2-40B4-BE49-F238E27FC236}">
                <a16:creationId xmlns:a16="http://schemas.microsoft.com/office/drawing/2014/main" id="{324ECB39-927E-494B-93AE-1896468FE6A4}"/>
              </a:ext>
            </a:extLst>
          </p:cNvPr>
          <p:cNvSpPr/>
          <p:nvPr/>
        </p:nvSpPr>
        <p:spPr bwMode="auto">
          <a:xfrm>
            <a:off x="762000" y="3581400"/>
            <a:ext cx="7772400" cy="3096327"/>
          </a:xfrm>
          <a:prstGeom prst="rect">
            <a:avLst/>
          </a:prstGeom>
          <a:no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0" name="Straight Connector 9">
            <a:extLst>
              <a:ext uri="{FF2B5EF4-FFF2-40B4-BE49-F238E27FC236}">
                <a16:creationId xmlns:a16="http://schemas.microsoft.com/office/drawing/2014/main" id="{7B1A8A68-ECEC-40D7-B547-045115D89D45}"/>
              </a:ext>
            </a:extLst>
          </p:cNvPr>
          <p:cNvCxnSpPr>
            <a:cxnSpLocks/>
          </p:cNvCxnSpPr>
          <p:nvPr/>
        </p:nvCxnSpPr>
        <p:spPr bwMode="auto">
          <a:xfrm>
            <a:off x="762000" y="3962400"/>
            <a:ext cx="7772400" cy="76200"/>
          </a:xfrm>
          <a:prstGeom prst="line">
            <a:avLst/>
          </a:prstGeom>
          <a:solidFill>
            <a:schemeClr val="accent1"/>
          </a:solidFill>
          <a:ln w="9525" cap="flat" cmpd="sng" algn="ctr">
            <a:solidFill>
              <a:schemeClr val="bg1"/>
            </a:solidFill>
            <a:prstDash val="solid"/>
            <a:round/>
            <a:headEnd type="none" w="med" len="med"/>
            <a:tailEnd type="none" w="med" len="med"/>
          </a:ln>
          <a:effectLst/>
        </p:spPr>
      </p:cxnSp>
      <p:graphicFrame>
        <p:nvGraphicFramePr>
          <p:cNvPr id="14" name="Content Placeholder 13">
            <a:extLst>
              <a:ext uri="{FF2B5EF4-FFF2-40B4-BE49-F238E27FC236}">
                <a16:creationId xmlns:a16="http://schemas.microsoft.com/office/drawing/2014/main" id="{AC8E7277-3869-4AE7-83E8-8B3E5115E5FB}"/>
              </a:ext>
            </a:extLst>
          </p:cNvPr>
          <p:cNvGraphicFramePr>
            <a:graphicFrameLocks noGrp="1"/>
          </p:cNvGraphicFramePr>
          <p:nvPr>
            <p:ph idx="1"/>
            <p:extLst>
              <p:ext uri="{D42A27DB-BD31-4B8C-83A1-F6EECF244321}">
                <p14:modId xmlns:p14="http://schemas.microsoft.com/office/powerpoint/2010/main" val="995105381"/>
              </p:ext>
            </p:extLst>
          </p:nvPr>
        </p:nvGraphicFramePr>
        <p:xfrm>
          <a:off x="228600" y="1676400"/>
          <a:ext cx="8531157" cy="1582294"/>
        </p:xfrm>
        <a:graphic>
          <a:graphicData uri="http://schemas.openxmlformats.org/drawingml/2006/table">
            <a:tbl>
              <a:tblPr firstRow="1" firstCol="1" lastRow="1" lastCol="1" bandRow="1" bandCol="1">
                <a:tableStyleId>{5C22544A-7EE6-4342-B048-85BDC9FD1C3A}</a:tableStyleId>
              </a:tblPr>
              <a:tblGrid>
                <a:gridCol w="1997997">
                  <a:extLst>
                    <a:ext uri="{9D8B030D-6E8A-4147-A177-3AD203B41FA5}">
                      <a16:colId xmlns:a16="http://schemas.microsoft.com/office/drawing/2014/main" val="2430872835"/>
                    </a:ext>
                  </a:extLst>
                </a:gridCol>
                <a:gridCol w="6533160">
                  <a:extLst>
                    <a:ext uri="{9D8B030D-6E8A-4147-A177-3AD203B41FA5}">
                      <a16:colId xmlns:a16="http://schemas.microsoft.com/office/drawing/2014/main" val="1213738534"/>
                    </a:ext>
                  </a:extLst>
                </a:gridCol>
              </a:tblGrid>
              <a:tr h="130810">
                <a:tc>
                  <a:txBody>
                    <a:bodyPr/>
                    <a:lstStyle/>
                    <a:p>
                      <a:pPr>
                        <a:lnSpc>
                          <a:spcPct val="107000"/>
                        </a:lnSpc>
                        <a:spcAft>
                          <a:spcPts val="800"/>
                        </a:spcAft>
                      </a:pPr>
                      <a:r>
                        <a:rPr lang="en-US" sz="2200" b="1" dirty="0" err="1">
                          <a:effectLst/>
                        </a:rPr>
                        <a:t>NtoI</a:t>
                      </a:r>
                      <a:r>
                        <a:rPr lang="en-US" sz="2200" b="1" dirty="0">
                          <a:effectLst/>
                        </a:rPr>
                        <a:t>-tuple </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err="1">
                          <a:effectLst/>
                        </a:rPr>
                        <a:t>NtoI</a:t>
                      </a:r>
                      <a:r>
                        <a:rPr lang="en-US" sz="2200" b="1" dirty="0">
                          <a:effectLst/>
                        </a:rPr>
                        <a:t>#&lt; ‘</a:t>
                      </a:r>
                      <a:r>
                        <a:rPr lang="en-US" sz="2200" b="1" dirty="0">
                          <a:solidFill>
                            <a:srgbClr val="FFFF00"/>
                          </a:solidFill>
                          <a:effectLst/>
                        </a:rPr>
                        <a:t>+</a:t>
                      </a:r>
                      <a:r>
                        <a:rPr lang="en-US" sz="2200" b="1" dirty="0">
                          <a:effectLst/>
                        </a:rPr>
                        <a:t>’/‘-’, </a:t>
                      </a:r>
                      <a:r>
                        <a:rPr lang="en-US" sz="2200" b="1" dirty="0" err="1">
                          <a:effectLst/>
                        </a:rPr>
                        <a:t>nt</a:t>
                      </a:r>
                      <a:r>
                        <a:rPr lang="en-US" sz="2200" b="1" baseline="-25000" dirty="0" err="1">
                          <a:effectLst/>
                        </a:rPr>
                        <a:t>j</a:t>
                      </a:r>
                      <a:r>
                        <a:rPr lang="en-US" sz="2200" b="1" dirty="0">
                          <a:effectLst/>
                        </a:rPr>
                        <a:t>, </a:t>
                      </a:r>
                      <a:r>
                        <a:rPr lang="en-US" sz="2200" b="1" dirty="0" err="1">
                          <a:effectLst/>
                        </a:rPr>
                        <a:t>n</a:t>
                      </a:r>
                      <a:r>
                        <a:rPr lang="en-US" sz="2200" b="1" baseline="-25000" dirty="0" err="1">
                          <a:effectLst/>
                        </a:rPr>
                        <a:t>i</a:t>
                      </a:r>
                      <a:r>
                        <a:rPr lang="en-US" sz="2200" b="1" dirty="0">
                          <a:effectLst/>
                        </a:rPr>
                        <a:t>, </a:t>
                      </a:r>
                      <a:r>
                        <a:rPr lang="en-US" sz="2200" b="1" dirty="0" err="1">
                          <a:effectLst/>
                        </a:rPr>
                        <a:t>RUI</a:t>
                      </a:r>
                      <a:r>
                        <a:rPr lang="en-US" sz="2200" b="1" baseline="-25000" dirty="0" err="1">
                          <a:effectLst/>
                        </a:rPr>
                        <a:t>p</a:t>
                      </a:r>
                      <a:r>
                        <a:rPr lang="en-US" sz="2200" b="1" dirty="0">
                          <a:effectLst/>
                        </a:rPr>
                        <a:t>, </a:t>
                      </a:r>
                      <a:r>
                        <a:rPr lang="en-US" sz="2200" b="1" dirty="0" err="1">
                          <a:effectLst/>
                        </a:rPr>
                        <a:t>rT</a:t>
                      </a:r>
                      <a:r>
                        <a:rPr lang="en-US" sz="2200" b="1" dirty="0">
                          <a:effectLst/>
                        </a:rPr>
                        <a:t>, t</a:t>
                      </a:r>
                      <a:r>
                        <a:rPr lang="en-US" sz="2200" b="1" baseline="-25000" dirty="0">
                          <a:effectLst/>
                        </a:rPr>
                        <a:t>r</a:t>
                      </a:r>
                      <a:r>
                        <a:rPr lang="en-US" sz="2200" b="1" dirty="0">
                          <a:effectLst/>
                        </a:rPr>
                        <a:t>, </a:t>
                      </a:r>
                      <a:r>
                        <a:rPr lang="en-US" sz="2200" b="1" dirty="0" err="1">
                          <a:effectLst/>
                        </a:rPr>
                        <a:t>RUI</a:t>
                      </a:r>
                      <a:r>
                        <a:rPr lang="en-US" sz="2200" b="1" baseline="-25000" dirty="0" err="1">
                          <a:effectLst/>
                        </a:rPr>
                        <a:t>c</a:t>
                      </a:r>
                      <a:r>
                        <a:rPr lang="en-US" sz="2200" b="1" dirty="0">
                          <a:effectLst/>
                        </a:rPr>
                        <a:t>&gt;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05408786"/>
                  </a:ext>
                </a:extLst>
              </a:tr>
              <a:tr h="405130">
                <a:tc gridSpan="2">
                  <a:txBody>
                    <a:bodyPr/>
                    <a:lstStyle/>
                    <a:p>
                      <a:pPr>
                        <a:lnSpc>
                          <a:spcPct val="107000"/>
                        </a:lnSpc>
                        <a:spcAft>
                          <a:spcPts val="800"/>
                        </a:spcAft>
                      </a:pPr>
                      <a:r>
                        <a:rPr lang="en-US" sz="2200" b="0" dirty="0">
                          <a:effectLst/>
                        </a:rPr>
                        <a:t>It is (‘+’) or not (‘-’) the case that the temporal region at which </a:t>
                      </a:r>
                      <a:r>
                        <a:rPr lang="en-US" sz="2200" b="0" dirty="0" err="1">
                          <a:effectLst/>
                        </a:rPr>
                        <a:t>RUI</a:t>
                      </a:r>
                      <a:r>
                        <a:rPr lang="en-US" sz="2200" b="0" baseline="-25000" dirty="0" err="1">
                          <a:effectLst/>
                        </a:rPr>
                        <a:t>c</a:t>
                      </a:r>
                      <a:r>
                        <a:rPr lang="en-US" sz="2200" b="0" dirty="0">
                          <a:effectLst/>
                        </a:rPr>
                        <a:t> considers </a:t>
                      </a:r>
                      <a:r>
                        <a:rPr lang="en-US" sz="2200" b="0" dirty="0" err="1">
                          <a:effectLst/>
                        </a:rPr>
                        <a:t>n</a:t>
                      </a:r>
                      <a:r>
                        <a:rPr lang="en-US" sz="2200" b="0" baseline="-25000" dirty="0" err="1">
                          <a:effectLst/>
                        </a:rPr>
                        <a:t>i</a:t>
                      </a:r>
                      <a:r>
                        <a:rPr lang="en-US" sz="2200" b="0" dirty="0">
                          <a:effectLst/>
                        </a:rPr>
                        <a:t> to be an identifying descriptor of the descriptor type </a:t>
                      </a:r>
                      <a:r>
                        <a:rPr lang="en-US" sz="2200" b="0" dirty="0" err="1">
                          <a:effectLst/>
                        </a:rPr>
                        <a:t>nt</a:t>
                      </a:r>
                      <a:r>
                        <a:rPr lang="en-US" sz="2200" b="0" baseline="-25000" dirty="0" err="1">
                          <a:effectLst/>
                        </a:rPr>
                        <a:t>j</a:t>
                      </a:r>
                      <a:r>
                        <a:rPr lang="en-US" sz="2200" b="0" dirty="0">
                          <a:effectLst/>
                        </a:rPr>
                        <a:t> for </a:t>
                      </a:r>
                      <a:r>
                        <a:rPr lang="en-US" sz="2200" b="0" dirty="0" err="1">
                          <a:effectLst/>
                        </a:rPr>
                        <a:t>PoR</a:t>
                      </a:r>
                      <a:r>
                        <a:rPr lang="en-US" sz="2200" b="0" dirty="0">
                          <a:effectLst/>
                        </a:rPr>
                        <a:t> </a:t>
                      </a:r>
                      <a:r>
                        <a:rPr lang="en-US" sz="2200" b="0" dirty="0" err="1">
                          <a:effectLst/>
                        </a:rPr>
                        <a:t>RUI</a:t>
                      </a:r>
                      <a:r>
                        <a:rPr lang="en-US" sz="2200" b="0" baseline="-25000" dirty="0" err="1">
                          <a:effectLst/>
                        </a:rPr>
                        <a:t>p</a:t>
                      </a:r>
                      <a:r>
                        <a:rPr lang="en-US" sz="2200" b="0" dirty="0">
                          <a:effectLst/>
                        </a:rPr>
                        <a:t> relates in manner </a:t>
                      </a:r>
                      <a:r>
                        <a:rPr lang="en-US" sz="2200" b="0" dirty="0" err="1">
                          <a:effectLst/>
                        </a:rPr>
                        <a:t>rT</a:t>
                      </a:r>
                      <a:r>
                        <a:rPr lang="en-US" sz="2200" b="0" dirty="0">
                          <a:effectLst/>
                        </a:rPr>
                        <a:t> to temporal region t</a:t>
                      </a:r>
                      <a:r>
                        <a:rPr lang="en-US" sz="2200" b="0" baseline="-25000" dirty="0">
                          <a:effectLst/>
                        </a:rPr>
                        <a:t>r</a:t>
                      </a:r>
                      <a:r>
                        <a:rPr lang="en-US" sz="2200" b="0" dirty="0">
                          <a:effectLst/>
                        </a:rPr>
                        <a:t>.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440376308"/>
                  </a:ext>
                </a:extLst>
              </a:tr>
            </a:tbl>
          </a:graphicData>
        </a:graphic>
      </p:graphicFrame>
    </p:spTree>
    <p:extLst>
      <p:ext uri="{BB962C8B-B14F-4D97-AF65-F5344CB8AC3E}">
        <p14:creationId xmlns:p14="http://schemas.microsoft.com/office/powerpoint/2010/main" val="454885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7AF8-20A3-4C6A-B1E3-D2035EFDF87E}"/>
              </a:ext>
            </a:extLst>
          </p:cNvPr>
          <p:cNvSpPr>
            <a:spLocks noGrp="1"/>
          </p:cNvSpPr>
          <p:nvPr>
            <p:ph type="title"/>
          </p:nvPr>
        </p:nvSpPr>
        <p:spPr>
          <a:xfrm>
            <a:off x="0" y="762000"/>
            <a:ext cx="9144000" cy="762000"/>
          </a:xfrm>
        </p:spPr>
        <p:txBody>
          <a:bodyPr/>
          <a:lstStyle/>
          <a:p>
            <a:r>
              <a:rPr lang="en-US" dirty="0"/>
              <a:t>What a persisted </a:t>
            </a:r>
            <a:r>
              <a:rPr lang="en-US" dirty="0" err="1"/>
              <a:t>NtoI</a:t>
            </a:r>
            <a:r>
              <a:rPr lang="en-US" baseline="30000" dirty="0">
                <a:solidFill>
                  <a:srgbClr val="FFFF00"/>
                </a:solidFill>
              </a:rPr>
              <a:t>+</a:t>
            </a:r>
            <a:r>
              <a:rPr lang="en-US" dirty="0"/>
              <a:t>-tuple lines up with</a:t>
            </a:r>
          </a:p>
        </p:txBody>
      </p:sp>
      <p:sp>
        <p:nvSpPr>
          <p:cNvPr id="4" name="Slide Number Placeholder 3">
            <a:extLst>
              <a:ext uri="{FF2B5EF4-FFF2-40B4-BE49-F238E27FC236}">
                <a16:creationId xmlns:a16="http://schemas.microsoft.com/office/drawing/2014/main" id="{7745F1D5-3623-4CE5-AD94-E327CE30976D}"/>
              </a:ext>
            </a:extLst>
          </p:cNvPr>
          <p:cNvSpPr>
            <a:spLocks noGrp="1"/>
          </p:cNvSpPr>
          <p:nvPr>
            <p:ph type="sldNum" sz="quarter" idx="3"/>
          </p:nvPr>
        </p:nvSpPr>
        <p:spPr/>
        <p:txBody>
          <a:bodyPr/>
          <a:lstStyle/>
          <a:p>
            <a:fld id="{7C5DB68A-9D44-4073-920F-D08D647C06A7}" type="slidenum">
              <a:rPr lang="en-US" smtClean="0"/>
              <a:t>23</a:t>
            </a:fld>
            <a:endParaRPr lang="en-US" dirty="0"/>
          </a:p>
        </p:txBody>
      </p:sp>
      <p:graphicFrame>
        <p:nvGraphicFramePr>
          <p:cNvPr id="14" name="Content Placeholder 13">
            <a:extLst>
              <a:ext uri="{FF2B5EF4-FFF2-40B4-BE49-F238E27FC236}">
                <a16:creationId xmlns:a16="http://schemas.microsoft.com/office/drawing/2014/main" id="{AC8E7277-3869-4AE7-83E8-8B3E5115E5FB}"/>
              </a:ext>
            </a:extLst>
          </p:cNvPr>
          <p:cNvGraphicFramePr>
            <a:graphicFrameLocks noGrp="1"/>
          </p:cNvGraphicFramePr>
          <p:nvPr>
            <p:ph idx="1"/>
            <p:extLst>
              <p:ext uri="{D42A27DB-BD31-4B8C-83A1-F6EECF244321}">
                <p14:modId xmlns:p14="http://schemas.microsoft.com/office/powerpoint/2010/main" val="1066275"/>
              </p:ext>
            </p:extLst>
          </p:nvPr>
        </p:nvGraphicFramePr>
        <p:xfrm>
          <a:off x="228600" y="1676400"/>
          <a:ext cx="8531157" cy="1582294"/>
        </p:xfrm>
        <a:graphic>
          <a:graphicData uri="http://schemas.openxmlformats.org/drawingml/2006/table">
            <a:tbl>
              <a:tblPr firstRow="1" firstCol="1" lastRow="1" lastCol="1" bandRow="1" bandCol="1">
                <a:tableStyleId>{5C22544A-7EE6-4342-B048-85BDC9FD1C3A}</a:tableStyleId>
              </a:tblPr>
              <a:tblGrid>
                <a:gridCol w="1997997">
                  <a:extLst>
                    <a:ext uri="{9D8B030D-6E8A-4147-A177-3AD203B41FA5}">
                      <a16:colId xmlns:a16="http://schemas.microsoft.com/office/drawing/2014/main" val="2430872835"/>
                    </a:ext>
                  </a:extLst>
                </a:gridCol>
                <a:gridCol w="6533160">
                  <a:extLst>
                    <a:ext uri="{9D8B030D-6E8A-4147-A177-3AD203B41FA5}">
                      <a16:colId xmlns:a16="http://schemas.microsoft.com/office/drawing/2014/main" val="1213738534"/>
                    </a:ext>
                  </a:extLst>
                </a:gridCol>
              </a:tblGrid>
              <a:tr h="130810">
                <a:tc>
                  <a:txBody>
                    <a:bodyPr/>
                    <a:lstStyle/>
                    <a:p>
                      <a:pPr>
                        <a:lnSpc>
                          <a:spcPct val="107000"/>
                        </a:lnSpc>
                        <a:spcAft>
                          <a:spcPts val="800"/>
                        </a:spcAft>
                      </a:pPr>
                      <a:r>
                        <a:rPr lang="en-US" sz="2200" b="1" dirty="0" err="1">
                          <a:effectLst/>
                        </a:rPr>
                        <a:t>NtoI</a:t>
                      </a:r>
                      <a:r>
                        <a:rPr lang="en-US" sz="2200" b="1" dirty="0">
                          <a:effectLst/>
                        </a:rPr>
                        <a:t>-tuple </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err="1">
                          <a:effectLst/>
                        </a:rPr>
                        <a:t>NtoI</a:t>
                      </a:r>
                      <a:r>
                        <a:rPr lang="en-US" sz="2200" b="1" dirty="0">
                          <a:effectLst/>
                        </a:rPr>
                        <a:t>#&lt; ‘</a:t>
                      </a:r>
                      <a:r>
                        <a:rPr lang="en-US" sz="2200" b="1" dirty="0">
                          <a:solidFill>
                            <a:srgbClr val="FFFF00"/>
                          </a:solidFill>
                          <a:effectLst/>
                        </a:rPr>
                        <a:t>+</a:t>
                      </a:r>
                      <a:r>
                        <a:rPr lang="en-US" sz="2200" b="1" dirty="0">
                          <a:effectLst/>
                        </a:rPr>
                        <a:t>’/‘-’, </a:t>
                      </a:r>
                      <a:r>
                        <a:rPr lang="en-US" sz="2200" b="1" dirty="0" err="1">
                          <a:effectLst/>
                        </a:rPr>
                        <a:t>nt</a:t>
                      </a:r>
                      <a:r>
                        <a:rPr lang="en-US" sz="2200" b="1" baseline="-25000" dirty="0" err="1">
                          <a:effectLst/>
                        </a:rPr>
                        <a:t>j</a:t>
                      </a:r>
                      <a:r>
                        <a:rPr lang="en-US" sz="2200" b="1" dirty="0">
                          <a:effectLst/>
                        </a:rPr>
                        <a:t>, </a:t>
                      </a:r>
                      <a:r>
                        <a:rPr lang="en-US" sz="2200" b="1" dirty="0" err="1">
                          <a:effectLst/>
                        </a:rPr>
                        <a:t>n</a:t>
                      </a:r>
                      <a:r>
                        <a:rPr lang="en-US" sz="2200" b="1" baseline="-25000" dirty="0" err="1">
                          <a:effectLst/>
                        </a:rPr>
                        <a:t>i</a:t>
                      </a:r>
                      <a:r>
                        <a:rPr lang="en-US" sz="2200" b="1" dirty="0">
                          <a:effectLst/>
                        </a:rPr>
                        <a:t>, </a:t>
                      </a:r>
                      <a:r>
                        <a:rPr lang="en-US" sz="2200" b="1" dirty="0" err="1">
                          <a:effectLst/>
                        </a:rPr>
                        <a:t>RUI</a:t>
                      </a:r>
                      <a:r>
                        <a:rPr lang="en-US" sz="2200" b="1" baseline="-25000" dirty="0" err="1">
                          <a:effectLst/>
                        </a:rPr>
                        <a:t>p</a:t>
                      </a:r>
                      <a:r>
                        <a:rPr lang="en-US" sz="2200" b="1" dirty="0">
                          <a:effectLst/>
                        </a:rPr>
                        <a:t>, </a:t>
                      </a:r>
                      <a:r>
                        <a:rPr lang="en-US" sz="2200" b="1" dirty="0" err="1">
                          <a:effectLst/>
                        </a:rPr>
                        <a:t>rT</a:t>
                      </a:r>
                      <a:r>
                        <a:rPr lang="en-US" sz="2200" b="1" dirty="0">
                          <a:effectLst/>
                        </a:rPr>
                        <a:t>, t</a:t>
                      </a:r>
                      <a:r>
                        <a:rPr lang="en-US" sz="2200" b="1" baseline="-25000" dirty="0">
                          <a:effectLst/>
                        </a:rPr>
                        <a:t>r</a:t>
                      </a:r>
                      <a:r>
                        <a:rPr lang="en-US" sz="2200" b="1" dirty="0">
                          <a:effectLst/>
                        </a:rPr>
                        <a:t>, </a:t>
                      </a:r>
                      <a:r>
                        <a:rPr lang="en-US" sz="2200" b="1" dirty="0" err="1">
                          <a:effectLst/>
                        </a:rPr>
                        <a:t>RUI</a:t>
                      </a:r>
                      <a:r>
                        <a:rPr lang="en-US" sz="2200" b="1" baseline="-25000" dirty="0" err="1">
                          <a:effectLst/>
                        </a:rPr>
                        <a:t>c</a:t>
                      </a:r>
                      <a:r>
                        <a:rPr lang="en-US" sz="2200" b="1" dirty="0">
                          <a:effectLst/>
                        </a:rPr>
                        <a:t>&gt;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05408786"/>
                  </a:ext>
                </a:extLst>
              </a:tr>
              <a:tr h="405130">
                <a:tc gridSpan="2">
                  <a:txBody>
                    <a:bodyPr/>
                    <a:lstStyle/>
                    <a:p>
                      <a:pPr>
                        <a:lnSpc>
                          <a:spcPct val="107000"/>
                        </a:lnSpc>
                        <a:spcAft>
                          <a:spcPts val="800"/>
                        </a:spcAft>
                      </a:pPr>
                      <a:r>
                        <a:rPr lang="en-US" sz="2200" b="0" dirty="0">
                          <a:effectLst/>
                        </a:rPr>
                        <a:t>It is (‘+’) or not (‘-’) the case that the temporal region at which </a:t>
                      </a:r>
                      <a:r>
                        <a:rPr lang="en-US" sz="2200" b="0" dirty="0" err="1">
                          <a:effectLst/>
                        </a:rPr>
                        <a:t>RUI</a:t>
                      </a:r>
                      <a:r>
                        <a:rPr lang="en-US" sz="2200" b="0" baseline="-25000" dirty="0" err="1">
                          <a:effectLst/>
                        </a:rPr>
                        <a:t>c</a:t>
                      </a:r>
                      <a:r>
                        <a:rPr lang="en-US" sz="2200" b="0" dirty="0">
                          <a:effectLst/>
                        </a:rPr>
                        <a:t> considers </a:t>
                      </a:r>
                      <a:r>
                        <a:rPr lang="en-US" sz="2200" b="0" dirty="0" err="1">
                          <a:effectLst/>
                        </a:rPr>
                        <a:t>n</a:t>
                      </a:r>
                      <a:r>
                        <a:rPr lang="en-US" sz="2200" b="0" baseline="-25000" dirty="0" err="1">
                          <a:effectLst/>
                        </a:rPr>
                        <a:t>i</a:t>
                      </a:r>
                      <a:r>
                        <a:rPr lang="en-US" sz="2200" b="0" dirty="0">
                          <a:effectLst/>
                        </a:rPr>
                        <a:t> to be an identifying descriptor of the descriptor type </a:t>
                      </a:r>
                      <a:r>
                        <a:rPr lang="en-US" sz="2200" b="0" dirty="0" err="1">
                          <a:effectLst/>
                        </a:rPr>
                        <a:t>nt</a:t>
                      </a:r>
                      <a:r>
                        <a:rPr lang="en-US" sz="2200" b="0" baseline="-25000" dirty="0" err="1">
                          <a:effectLst/>
                        </a:rPr>
                        <a:t>j</a:t>
                      </a:r>
                      <a:r>
                        <a:rPr lang="en-US" sz="2200" b="0" dirty="0">
                          <a:effectLst/>
                        </a:rPr>
                        <a:t> for </a:t>
                      </a:r>
                      <a:r>
                        <a:rPr lang="en-US" sz="2200" b="0" dirty="0" err="1">
                          <a:effectLst/>
                        </a:rPr>
                        <a:t>PoR</a:t>
                      </a:r>
                      <a:r>
                        <a:rPr lang="en-US" sz="2200" b="0" dirty="0">
                          <a:effectLst/>
                        </a:rPr>
                        <a:t> </a:t>
                      </a:r>
                      <a:r>
                        <a:rPr lang="en-US" sz="2200" b="0" dirty="0" err="1">
                          <a:effectLst/>
                        </a:rPr>
                        <a:t>RUI</a:t>
                      </a:r>
                      <a:r>
                        <a:rPr lang="en-US" sz="2200" b="0" baseline="-25000" dirty="0" err="1">
                          <a:effectLst/>
                        </a:rPr>
                        <a:t>p</a:t>
                      </a:r>
                      <a:r>
                        <a:rPr lang="en-US" sz="2200" b="0" dirty="0">
                          <a:effectLst/>
                        </a:rPr>
                        <a:t> relates in manner </a:t>
                      </a:r>
                      <a:r>
                        <a:rPr lang="en-US" sz="2200" b="0" dirty="0" err="1">
                          <a:effectLst/>
                        </a:rPr>
                        <a:t>rT</a:t>
                      </a:r>
                      <a:r>
                        <a:rPr lang="en-US" sz="2200" b="0" dirty="0">
                          <a:effectLst/>
                        </a:rPr>
                        <a:t> to temporal region t</a:t>
                      </a:r>
                      <a:r>
                        <a:rPr lang="en-US" sz="2200" b="0" baseline="-25000" dirty="0">
                          <a:effectLst/>
                        </a:rPr>
                        <a:t>r</a:t>
                      </a:r>
                      <a:r>
                        <a:rPr lang="en-US" sz="2200" b="0" dirty="0">
                          <a:effectLst/>
                        </a:rPr>
                        <a:t>.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440376308"/>
                  </a:ext>
                </a:extLst>
              </a:tr>
            </a:tbl>
          </a:graphicData>
        </a:graphic>
      </p:graphicFrame>
      <p:sp>
        <p:nvSpPr>
          <p:cNvPr id="9" name="Content Placeholder 2">
            <a:extLst>
              <a:ext uri="{FF2B5EF4-FFF2-40B4-BE49-F238E27FC236}">
                <a16:creationId xmlns:a16="http://schemas.microsoft.com/office/drawing/2014/main" id="{DA6E6C2E-10C4-4651-8D45-4C5D07B7AC30}"/>
              </a:ext>
            </a:extLst>
          </p:cNvPr>
          <p:cNvSpPr txBox="1">
            <a:spLocks/>
          </p:cNvSpPr>
          <p:nvPr/>
        </p:nvSpPr>
        <p:spPr>
          <a:xfrm>
            <a:off x="152400" y="3599306"/>
            <a:ext cx="8915400" cy="303009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a:t>The values of </a:t>
            </a:r>
            <a:r>
              <a:rPr lang="en-US" kern="0" dirty="0" err="1"/>
              <a:t>RUI</a:t>
            </a:r>
            <a:r>
              <a:rPr lang="en-US" kern="0" baseline="-25000" dirty="0" err="1"/>
              <a:t>p</a:t>
            </a:r>
            <a:r>
              <a:rPr lang="en-US" kern="0" dirty="0"/>
              <a:t>, </a:t>
            </a:r>
            <a:r>
              <a:rPr lang="en-US" kern="0" dirty="0" err="1"/>
              <a:t>RUI</a:t>
            </a:r>
            <a:r>
              <a:rPr lang="en-US" kern="0" baseline="-25000" dirty="0" err="1"/>
              <a:t>c</a:t>
            </a:r>
            <a:r>
              <a:rPr lang="en-US" kern="0" dirty="0"/>
              <a:t> and t</a:t>
            </a:r>
            <a:r>
              <a:rPr lang="en-US" kern="0" baseline="-25000" dirty="0"/>
              <a:t>r</a:t>
            </a:r>
            <a:r>
              <a:rPr lang="en-US" kern="0" dirty="0"/>
              <a:t> are constants in the logical language and are interpreted as individuals in the domain of discourse (DoD). </a:t>
            </a:r>
          </a:p>
          <a:p>
            <a:pPr>
              <a:buFont typeface="Arial" panose="020B0604020202020204" pitchFamily="34" charset="0"/>
              <a:buChar char="•"/>
            </a:pPr>
            <a:r>
              <a:rPr lang="en-US" kern="0" dirty="0"/>
              <a:t>The values of </a:t>
            </a:r>
            <a:r>
              <a:rPr lang="en-US" kern="0" dirty="0" err="1"/>
              <a:t>nt</a:t>
            </a:r>
            <a:r>
              <a:rPr lang="en-US" kern="0" baseline="-25000" dirty="0" err="1"/>
              <a:t>j</a:t>
            </a:r>
            <a:r>
              <a:rPr lang="en-US" kern="0" dirty="0"/>
              <a:t> and </a:t>
            </a:r>
            <a:r>
              <a:rPr lang="en-US" kern="0" dirty="0" err="1"/>
              <a:t>n</a:t>
            </a:r>
            <a:r>
              <a:rPr lang="en-US" kern="0" baseline="-25000" dirty="0" err="1"/>
              <a:t>i</a:t>
            </a:r>
            <a:r>
              <a:rPr lang="en-US" kern="0" dirty="0"/>
              <a:t> are terms in the object language.</a:t>
            </a:r>
          </a:p>
        </p:txBody>
      </p:sp>
    </p:spTree>
    <p:extLst>
      <p:ext uri="{BB962C8B-B14F-4D97-AF65-F5344CB8AC3E}">
        <p14:creationId xmlns:p14="http://schemas.microsoft.com/office/powerpoint/2010/main" val="3758633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51C7-BD76-4A9C-B325-7A05F52C374B}"/>
              </a:ext>
            </a:extLst>
          </p:cNvPr>
          <p:cNvSpPr>
            <a:spLocks noGrp="1"/>
          </p:cNvSpPr>
          <p:nvPr>
            <p:ph type="title"/>
          </p:nvPr>
        </p:nvSpPr>
        <p:spPr/>
        <p:txBody>
          <a:bodyPr/>
          <a:lstStyle/>
          <a:p>
            <a:r>
              <a:rPr lang="en-US" dirty="0"/>
              <a:t>Essential questions for your projects relevant for choosing a data structure (1)</a:t>
            </a:r>
          </a:p>
        </p:txBody>
      </p:sp>
      <p:sp>
        <p:nvSpPr>
          <p:cNvPr id="3" name="Content Placeholder 2">
            <a:extLst>
              <a:ext uri="{FF2B5EF4-FFF2-40B4-BE49-F238E27FC236}">
                <a16:creationId xmlns:a16="http://schemas.microsoft.com/office/drawing/2014/main" id="{07331797-A566-443A-95A6-8BEA10D488CA}"/>
              </a:ext>
            </a:extLst>
          </p:cNvPr>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Is my database evolving or is it immutable?</a:t>
            </a:r>
          </a:p>
          <a:p>
            <a:pPr lvl="1">
              <a:buFont typeface="Arial" panose="020B0604020202020204" pitchFamily="34" charset="0"/>
              <a:buChar char="•"/>
            </a:pPr>
            <a:r>
              <a:rPr lang="en-US" dirty="0"/>
              <a:t>When evolving:</a:t>
            </a:r>
          </a:p>
          <a:p>
            <a:pPr lvl="2">
              <a:buFont typeface="Arial" panose="020B0604020202020204" pitchFamily="34" charset="0"/>
              <a:buChar char="•"/>
            </a:pPr>
            <a:r>
              <a:rPr lang="en-US" dirty="0"/>
              <a:t>Do I need to track changes?</a:t>
            </a:r>
          </a:p>
          <a:p>
            <a:pPr lvl="2">
              <a:buFont typeface="Arial" panose="020B0604020202020204" pitchFamily="34" charset="0"/>
              <a:buChar char="•"/>
            </a:pPr>
            <a:r>
              <a:rPr lang="en-US" dirty="0"/>
              <a:t>Do deletions reflect corresponding changes in reality or the correction of mistakes?</a:t>
            </a:r>
          </a:p>
          <a:p>
            <a:pPr lvl="2">
              <a:buFont typeface="Arial" panose="020B0604020202020204" pitchFamily="34" charset="0"/>
              <a:buChar char="•"/>
            </a:pPr>
            <a:r>
              <a:rPr lang="en-US" dirty="0"/>
              <a:t>Do additions impact the interpretation of data already present?</a:t>
            </a:r>
          </a:p>
          <a:p>
            <a:pPr lvl="2">
              <a:buFont typeface="Arial" panose="020B0604020202020204" pitchFamily="34" charset="0"/>
              <a:buChar char="•"/>
            </a:pPr>
            <a:r>
              <a:rPr lang="en-US" dirty="0"/>
              <a:t>Do additions reflect changes in reality or changes in knowledge about reality?</a:t>
            </a:r>
          </a:p>
          <a:p>
            <a:pPr lvl="2">
              <a:buFont typeface="Arial" panose="020B0604020202020204" pitchFamily="34" charset="0"/>
              <a:buChar char="•"/>
            </a:pPr>
            <a:r>
              <a:rPr lang="en-US" dirty="0"/>
              <a:t>How big can it grow? </a:t>
            </a:r>
          </a:p>
          <a:p>
            <a:pPr lvl="1">
              <a:buFont typeface="Arial" panose="020B0604020202020204" pitchFamily="34" charset="0"/>
              <a:buChar char="•"/>
            </a:pPr>
            <a:r>
              <a:rPr lang="en-US" dirty="0"/>
              <a:t>If immutable:</a:t>
            </a:r>
          </a:p>
          <a:p>
            <a:pPr lvl="2">
              <a:buFont typeface="Arial" panose="020B0604020202020204" pitchFamily="34" charset="0"/>
              <a:buChar char="•"/>
            </a:pPr>
            <a:r>
              <a:rPr lang="en-US" dirty="0"/>
              <a:t>Do the data provide a historical perspective or a snapshot?</a:t>
            </a:r>
          </a:p>
        </p:txBody>
      </p:sp>
      <p:sp>
        <p:nvSpPr>
          <p:cNvPr id="4" name="Slide Number Placeholder 3">
            <a:extLst>
              <a:ext uri="{FF2B5EF4-FFF2-40B4-BE49-F238E27FC236}">
                <a16:creationId xmlns:a16="http://schemas.microsoft.com/office/drawing/2014/main" id="{F23C2D64-A2E7-4309-8523-49AF185CDEA7}"/>
              </a:ext>
            </a:extLst>
          </p:cNvPr>
          <p:cNvSpPr>
            <a:spLocks noGrp="1"/>
          </p:cNvSpPr>
          <p:nvPr>
            <p:ph type="sldNum" sz="quarter" idx="3"/>
          </p:nvPr>
        </p:nvSpPr>
        <p:spPr/>
        <p:txBody>
          <a:bodyPr/>
          <a:lstStyle/>
          <a:p>
            <a:fld id="{7C5DB68A-9D44-4073-920F-D08D647C06A7}" type="slidenum">
              <a:rPr lang="en-US" smtClean="0"/>
              <a:t>24</a:t>
            </a:fld>
            <a:endParaRPr lang="en-US" dirty="0"/>
          </a:p>
        </p:txBody>
      </p:sp>
    </p:spTree>
    <p:extLst>
      <p:ext uri="{BB962C8B-B14F-4D97-AF65-F5344CB8AC3E}">
        <p14:creationId xmlns:p14="http://schemas.microsoft.com/office/powerpoint/2010/main" val="220662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51C7-BD76-4A9C-B325-7A05F52C374B}"/>
              </a:ext>
            </a:extLst>
          </p:cNvPr>
          <p:cNvSpPr>
            <a:spLocks noGrp="1"/>
          </p:cNvSpPr>
          <p:nvPr>
            <p:ph type="title"/>
          </p:nvPr>
        </p:nvSpPr>
        <p:spPr/>
        <p:txBody>
          <a:bodyPr/>
          <a:lstStyle/>
          <a:p>
            <a:r>
              <a:rPr lang="en-US" dirty="0"/>
              <a:t>Essential questions for your projects relevant for choosing a data structure (2)</a:t>
            </a:r>
          </a:p>
        </p:txBody>
      </p:sp>
      <p:sp>
        <p:nvSpPr>
          <p:cNvPr id="3" name="Content Placeholder 2">
            <a:extLst>
              <a:ext uri="{FF2B5EF4-FFF2-40B4-BE49-F238E27FC236}">
                <a16:creationId xmlns:a16="http://schemas.microsoft.com/office/drawing/2014/main" id="{07331797-A566-443A-95A6-8BEA10D488CA}"/>
              </a:ext>
            </a:extLst>
          </p:cNvPr>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Do I need or wish to link your data to other databases?</a:t>
            </a:r>
          </a:p>
          <a:p>
            <a:pPr>
              <a:spcBef>
                <a:spcPts val="1200"/>
              </a:spcBef>
              <a:buFont typeface="Arial" panose="020B0604020202020204" pitchFamily="34" charset="0"/>
              <a:buChar char="•"/>
            </a:pPr>
            <a:r>
              <a:rPr lang="en-US" dirty="0"/>
              <a:t>To what extent do data elements in your database identify unique objects in reality?</a:t>
            </a:r>
          </a:p>
          <a:p>
            <a:pPr lvl="1">
              <a:buFont typeface="Arial" panose="020B0604020202020204" pitchFamily="34" charset="0"/>
              <a:buChar char="•"/>
            </a:pPr>
            <a:r>
              <a:rPr lang="en-US" dirty="0"/>
              <a:t>Explicitly?</a:t>
            </a:r>
          </a:p>
          <a:p>
            <a:pPr lvl="1">
              <a:buFont typeface="Arial" panose="020B0604020202020204" pitchFamily="34" charset="0"/>
              <a:buChar char="•"/>
            </a:pPr>
            <a:r>
              <a:rPr lang="en-US" dirty="0"/>
              <a:t>Implicitly?</a:t>
            </a:r>
          </a:p>
          <a:p>
            <a:pPr lvl="2">
              <a:buFont typeface="Arial" panose="020B0604020202020204" pitchFamily="34" charset="0"/>
              <a:buChar char="•"/>
            </a:pPr>
            <a:r>
              <a:rPr lang="en-US" dirty="0"/>
              <a:t>Uniqueness derivable from available ontology?</a:t>
            </a:r>
          </a:p>
          <a:p>
            <a:pPr>
              <a:spcBef>
                <a:spcPts val="1200"/>
              </a:spcBef>
              <a:buFont typeface="Arial" panose="020B0604020202020204" pitchFamily="34" charset="0"/>
              <a:buChar char="•"/>
            </a:pPr>
            <a:r>
              <a:rPr lang="en-US" dirty="0"/>
              <a:t>What searches / procedures do you want to run over the RT-compatible transformation of your source database(s)?</a:t>
            </a:r>
          </a:p>
          <a:p>
            <a:pPr>
              <a:spcBef>
                <a:spcPts val="1200"/>
              </a:spcBef>
              <a:buFont typeface="Arial" panose="020B0604020202020204" pitchFamily="34" charset="0"/>
              <a:buChar char="•"/>
            </a:pPr>
            <a:r>
              <a:rPr lang="en-US" dirty="0"/>
              <a:t>To what extent are choices re data structures dependent on what your development environment is good or bad at?</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23C2D64-A2E7-4309-8523-49AF185CDEA7}"/>
              </a:ext>
            </a:extLst>
          </p:cNvPr>
          <p:cNvSpPr>
            <a:spLocks noGrp="1"/>
          </p:cNvSpPr>
          <p:nvPr>
            <p:ph type="sldNum" sz="quarter" idx="3"/>
          </p:nvPr>
        </p:nvSpPr>
        <p:spPr/>
        <p:txBody>
          <a:bodyPr/>
          <a:lstStyle/>
          <a:p>
            <a:fld id="{7C5DB68A-9D44-4073-920F-D08D647C06A7}" type="slidenum">
              <a:rPr lang="en-US" smtClean="0"/>
              <a:t>25</a:t>
            </a:fld>
            <a:endParaRPr lang="en-US" dirty="0"/>
          </a:p>
        </p:txBody>
      </p:sp>
    </p:spTree>
    <p:extLst>
      <p:ext uri="{BB962C8B-B14F-4D97-AF65-F5344CB8AC3E}">
        <p14:creationId xmlns:p14="http://schemas.microsoft.com/office/powerpoint/2010/main" val="2578634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51C7-BD76-4A9C-B325-7A05F52C374B}"/>
              </a:ext>
            </a:extLst>
          </p:cNvPr>
          <p:cNvSpPr>
            <a:spLocks noGrp="1"/>
          </p:cNvSpPr>
          <p:nvPr>
            <p:ph type="title"/>
          </p:nvPr>
        </p:nvSpPr>
        <p:spPr/>
        <p:txBody>
          <a:bodyPr/>
          <a:lstStyle/>
          <a:p>
            <a:r>
              <a:rPr lang="en-US" dirty="0"/>
              <a:t>Essential questions for your projects relevant for choosing a data structure (3)</a:t>
            </a:r>
          </a:p>
        </p:txBody>
      </p:sp>
      <p:sp>
        <p:nvSpPr>
          <p:cNvPr id="3" name="Content Placeholder 2">
            <a:extLst>
              <a:ext uri="{FF2B5EF4-FFF2-40B4-BE49-F238E27FC236}">
                <a16:creationId xmlns:a16="http://schemas.microsoft.com/office/drawing/2014/main" id="{07331797-A566-443A-95A6-8BEA10D488CA}"/>
              </a:ext>
            </a:extLst>
          </p:cNvPr>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Whenever possible:</a:t>
            </a:r>
          </a:p>
          <a:p>
            <a:pPr lvl="1">
              <a:buFont typeface="Arial" panose="020B0604020202020204" pitchFamily="34" charset="0"/>
              <a:buChar char="•"/>
            </a:pPr>
            <a:r>
              <a:rPr lang="en-US" sz="2200" dirty="0"/>
              <a:t>Stay as closely as possible to the BFO2020-principles about:</a:t>
            </a:r>
          </a:p>
          <a:p>
            <a:pPr lvl="2">
              <a:buFont typeface="Arial" panose="020B0604020202020204" pitchFamily="34" charset="0"/>
              <a:buChar char="•"/>
            </a:pPr>
            <a:r>
              <a:rPr lang="en-US" dirty="0"/>
              <a:t>What should figure as </a:t>
            </a:r>
            <a:r>
              <a:rPr lang="en-US" dirty="0" err="1"/>
              <a:t>outdiscourse</a:t>
            </a:r>
            <a:r>
              <a:rPr lang="en-US" dirty="0"/>
              <a:t> terms in CL</a:t>
            </a:r>
          </a:p>
          <a:p>
            <a:pPr lvl="2">
              <a:buFont typeface="Arial" panose="020B0604020202020204" pitchFamily="34" charset="0"/>
              <a:buChar char="•"/>
            </a:pPr>
            <a:r>
              <a:rPr lang="en-US" dirty="0"/>
              <a:t>Arity of the arguments in sentences with </a:t>
            </a:r>
            <a:r>
              <a:rPr lang="en-US" dirty="0" err="1"/>
              <a:t>outdiscourse</a:t>
            </a:r>
            <a:r>
              <a:rPr lang="en-US" dirty="0"/>
              <a:t> terms</a:t>
            </a:r>
          </a:p>
          <a:p>
            <a:pPr lvl="3">
              <a:buFont typeface="Arial" panose="020B0604020202020204" pitchFamily="34" charset="0"/>
              <a:buChar char="•"/>
            </a:pPr>
            <a:r>
              <a:rPr lang="en-US" dirty="0"/>
              <a:t>Thus not: 	(lung #1)</a:t>
            </a:r>
          </a:p>
          <a:p>
            <a:pPr lvl="3">
              <a:buFont typeface="Arial" panose="020B0604020202020204" pitchFamily="34" charset="0"/>
              <a:buChar char="•"/>
            </a:pPr>
            <a:r>
              <a:rPr lang="en-US" dirty="0"/>
              <a:t>But: 		(instance-of #1 lung t..)  </a:t>
            </a:r>
          </a:p>
          <a:p>
            <a:pPr lvl="1">
              <a:buFont typeface="Arial" panose="020B0604020202020204" pitchFamily="34" charset="0"/>
              <a:buChar char="•"/>
            </a:pPr>
            <a:r>
              <a:rPr lang="en-US" sz="2200" dirty="0"/>
              <a:t>Distinguish between LCDs, either explicitly in the data structures, or inferable by algorithms. </a:t>
            </a:r>
          </a:p>
          <a:p>
            <a:pPr lvl="2">
              <a:buFont typeface="Arial" panose="020B0604020202020204" pitchFamily="34" charset="0"/>
              <a:buChar char="•"/>
            </a:pPr>
            <a:r>
              <a:rPr lang="en-US" dirty="0"/>
              <a:t>The pair ‘#1 is an occurrent’ and ‘#1 is not an occurrent’ is inconsistent.</a:t>
            </a:r>
          </a:p>
          <a:p>
            <a:pPr lvl="2">
              <a:buFont typeface="Arial" panose="020B0604020202020204" pitchFamily="34" charset="0"/>
              <a:buChar char="•"/>
            </a:pPr>
            <a:r>
              <a:rPr lang="en-US" dirty="0"/>
              <a:t>The pair ‘#2 says #1 is an occurrent’ and ‘#3 says #1 is not an occurrent’ is not inconsistent.</a:t>
            </a:r>
          </a:p>
          <a:p>
            <a:pPr lvl="2">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23C2D64-A2E7-4309-8523-49AF185CDEA7}"/>
              </a:ext>
            </a:extLst>
          </p:cNvPr>
          <p:cNvSpPr>
            <a:spLocks noGrp="1"/>
          </p:cNvSpPr>
          <p:nvPr>
            <p:ph type="sldNum" sz="quarter" idx="3"/>
          </p:nvPr>
        </p:nvSpPr>
        <p:spPr/>
        <p:txBody>
          <a:bodyPr/>
          <a:lstStyle/>
          <a:p>
            <a:fld id="{7C5DB68A-9D44-4073-920F-D08D647C06A7}" type="slidenum">
              <a:rPr lang="en-US" smtClean="0"/>
              <a:t>26</a:t>
            </a:fld>
            <a:endParaRPr lang="en-US" dirty="0"/>
          </a:p>
        </p:txBody>
      </p:sp>
    </p:spTree>
    <p:extLst>
      <p:ext uri="{BB962C8B-B14F-4D97-AF65-F5344CB8AC3E}">
        <p14:creationId xmlns:p14="http://schemas.microsoft.com/office/powerpoint/2010/main" val="3635477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60DA3E-0671-4A74-A96F-2F621F8DD560}"/>
              </a:ext>
            </a:extLst>
          </p:cNvPr>
          <p:cNvSpPr>
            <a:spLocks noGrp="1"/>
          </p:cNvSpPr>
          <p:nvPr>
            <p:ph type="ctrTitle"/>
          </p:nvPr>
        </p:nvSpPr>
        <p:spPr/>
        <p:txBody>
          <a:bodyPr/>
          <a:lstStyle/>
          <a:p>
            <a:r>
              <a:rPr lang="en-US" dirty="0"/>
              <a:t>Guided exercise</a:t>
            </a:r>
          </a:p>
        </p:txBody>
      </p:sp>
      <p:sp>
        <p:nvSpPr>
          <p:cNvPr id="6" name="Subtitle 5">
            <a:extLst>
              <a:ext uri="{FF2B5EF4-FFF2-40B4-BE49-F238E27FC236}">
                <a16:creationId xmlns:a16="http://schemas.microsoft.com/office/drawing/2014/main" id="{164375F3-31E7-4CC2-A4FD-C799C07F1D4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F458F61C-5030-455A-87C8-84A200CB363C}"/>
              </a:ext>
            </a:extLst>
          </p:cNvPr>
          <p:cNvSpPr>
            <a:spLocks noGrp="1"/>
          </p:cNvSpPr>
          <p:nvPr>
            <p:ph type="sldNum" sz="quarter" idx="4294967295"/>
          </p:nvPr>
        </p:nvSpPr>
        <p:spPr>
          <a:xfrm>
            <a:off x="0" y="6629400"/>
            <a:ext cx="381000" cy="152400"/>
          </a:xfrm>
        </p:spPr>
        <p:txBody>
          <a:bodyPr/>
          <a:lstStyle/>
          <a:p>
            <a:fld id="{7C5DB68A-9D44-4073-920F-D08D647C06A7}" type="slidenum">
              <a:rPr lang="en-US" smtClean="0"/>
              <a:t>27</a:t>
            </a:fld>
            <a:endParaRPr lang="en-US" dirty="0"/>
          </a:p>
        </p:txBody>
      </p:sp>
    </p:spTree>
    <p:extLst>
      <p:ext uri="{BB962C8B-B14F-4D97-AF65-F5344CB8AC3E}">
        <p14:creationId xmlns:p14="http://schemas.microsoft.com/office/powerpoint/2010/main" val="3211672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BA32-B46F-4306-A299-70CCD00E3979}"/>
              </a:ext>
            </a:extLst>
          </p:cNvPr>
          <p:cNvSpPr>
            <a:spLocks noGrp="1"/>
          </p:cNvSpPr>
          <p:nvPr>
            <p:ph type="title"/>
          </p:nvPr>
        </p:nvSpPr>
        <p:spPr/>
        <p:txBody>
          <a:bodyPr/>
          <a:lstStyle/>
          <a:p>
            <a:r>
              <a:rPr lang="en-US" dirty="0"/>
              <a:t>Assignment A2</a:t>
            </a:r>
          </a:p>
        </p:txBody>
      </p:sp>
      <p:sp>
        <p:nvSpPr>
          <p:cNvPr id="3" name="Content Placeholder 2">
            <a:extLst>
              <a:ext uri="{FF2B5EF4-FFF2-40B4-BE49-F238E27FC236}">
                <a16:creationId xmlns:a16="http://schemas.microsoft.com/office/drawing/2014/main" id="{CF5311AC-EA03-41F5-9104-391A8B1ED49A}"/>
              </a:ext>
            </a:extLst>
          </p:cNvPr>
          <p:cNvSpPr>
            <a:spLocks noGrp="1"/>
          </p:cNvSpPr>
          <p:nvPr>
            <p:ph idx="1"/>
          </p:nvPr>
        </p:nvSpPr>
        <p:spPr/>
        <p:txBody>
          <a:bodyPr/>
          <a:lstStyle/>
          <a:p>
            <a:pPr marL="0" indent="0"/>
            <a:r>
              <a:rPr lang="en-US" sz="2000" dirty="0"/>
              <a:t>Students must define in their </a:t>
            </a:r>
            <a:r>
              <a:rPr lang="en-US" sz="2000" u="sng" dirty="0"/>
              <a:t>representation or programming language </a:t>
            </a:r>
            <a:r>
              <a:rPr lang="en-US" sz="2000" dirty="0"/>
              <a:t>of choice </a:t>
            </a:r>
            <a:r>
              <a:rPr lang="en-US" sz="2000" u="sng" dirty="0"/>
              <a:t>data structures and business rules </a:t>
            </a:r>
            <a:r>
              <a:rPr lang="en-US" sz="2000" dirty="0"/>
              <a:t>that are capable of representing and managing in a way compatible with a BFO-perspective on reality relationships between entities pertaining to the choice of variables made in A1 (or corrections thereof) and in line with the tuple-types defined in Referent Tracking. </a:t>
            </a:r>
          </a:p>
          <a:p>
            <a:pPr marL="0" indent="0"/>
            <a:r>
              <a:rPr lang="en-US" sz="2000" dirty="0"/>
              <a:t>If OWL or any description logic format is selected, students need to address appropriately the problem of dealing with non-binary relationships and time specifications (see </a:t>
            </a:r>
            <a:r>
              <a:rPr lang="en-US" sz="2000" dirty="0" err="1"/>
              <a:t>f.i</a:t>
            </a:r>
            <a:r>
              <a:rPr lang="en-US" sz="2000" dirty="0"/>
              <a:t>. </a:t>
            </a:r>
            <a:r>
              <a:rPr lang="en-US" sz="2000" dirty="0">
                <a:hlinkClick r:id="rId2"/>
              </a:rPr>
              <a:t>https://johnbeverley.com/blogic/2018/6/13/binary-relations-in-owl-generic-and-specific</a:t>
            </a:r>
            <a:r>
              <a:rPr lang="en-US" sz="2000" dirty="0"/>
              <a:t> ). When Excel is used, elements of temporal databases might come in handy (e.g. </a:t>
            </a:r>
            <a:r>
              <a:rPr lang="en-US" sz="2000" dirty="0">
                <a:hlinkClick r:id="rId3"/>
              </a:rPr>
              <a:t>https://www.sciencedirect.com/topics/computer-science/bitemporal-data</a:t>
            </a:r>
            <a:r>
              <a:rPr lang="en-US" sz="2000" dirty="0"/>
              <a:t> , R4). </a:t>
            </a:r>
          </a:p>
          <a:p>
            <a:r>
              <a:rPr lang="en-US" sz="2000" dirty="0"/>
              <a:t>• Due date: March 22, 2021, noon </a:t>
            </a:r>
          </a:p>
          <a:p>
            <a:endParaRPr lang="en-US" sz="2000" dirty="0"/>
          </a:p>
        </p:txBody>
      </p:sp>
      <p:sp>
        <p:nvSpPr>
          <p:cNvPr id="4" name="Slide Number Placeholder 3">
            <a:extLst>
              <a:ext uri="{FF2B5EF4-FFF2-40B4-BE49-F238E27FC236}">
                <a16:creationId xmlns:a16="http://schemas.microsoft.com/office/drawing/2014/main" id="{CD85794E-E630-45B6-8C51-B544FBF791EE}"/>
              </a:ext>
            </a:extLst>
          </p:cNvPr>
          <p:cNvSpPr>
            <a:spLocks noGrp="1"/>
          </p:cNvSpPr>
          <p:nvPr>
            <p:ph type="sldNum" sz="quarter" idx="3"/>
          </p:nvPr>
        </p:nvSpPr>
        <p:spPr/>
        <p:txBody>
          <a:bodyPr/>
          <a:lstStyle/>
          <a:p>
            <a:fld id="{7C5DB68A-9D44-4073-920F-D08D647C06A7}" type="slidenum">
              <a:rPr lang="en-US" smtClean="0"/>
              <a:t>28</a:t>
            </a:fld>
            <a:endParaRPr lang="en-US" dirty="0"/>
          </a:p>
        </p:txBody>
      </p:sp>
    </p:spTree>
    <p:extLst>
      <p:ext uri="{BB962C8B-B14F-4D97-AF65-F5344CB8AC3E}">
        <p14:creationId xmlns:p14="http://schemas.microsoft.com/office/powerpoint/2010/main" val="937158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E0F79-3AFE-45F4-BDA7-4896B12C1325}"/>
              </a:ext>
            </a:extLst>
          </p:cNvPr>
          <p:cNvSpPr>
            <a:spLocks noGrp="1"/>
          </p:cNvSpPr>
          <p:nvPr>
            <p:ph type="title"/>
          </p:nvPr>
        </p:nvSpPr>
        <p:spPr/>
        <p:txBody>
          <a:bodyPr/>
          <a:lstStyle/>
          <a:p>
            <a:r>
              <a:rPr lang="en-US" dirty="0"/>
              <a:t>A2 assessment</a:t>
            </a:r>
          </a:p>
        </p:txBody>
      </p:sp>
      <p:graphicFrame>
        <p:nvGraphicFramePr>
          <p:cNvPr id="5" name="Content Placeholder 4">
            <a:extLst>
              <a:ext uri="{FF2B5EF4-FFF2-40B4-BE49-F238E27FC236}">
                <a16:creationId xmlns:a16="http://schemas.microsoft.com/office/drawing/2014/main" id="{50A13EFA-0C7C-4116-AFBD-A8FD97DD7BD5}"/>
              </a:ext>
            </a:extLst>
          </p:cNvPr>
          <p:cNvGraphicFramePr>
            <a:graphicFrameLocks noGrp="1"/>
          </p:cNvGraphicFramePr>
          <p:nvPr>
            <p:ph idx="1"/>
            <p:extLst>
              <p:ext uri="{D42A27DB-BD31-4B8C-83A1-F6EECF244321}">
                <p14:modId xmlns:p14="http://schemas.microsoft.com/office/powerpoint/2010/main" val="2683021636"/>
              </p:ext>
            </p:extLst>
          </p:nvPr>
        </p:nvGraphicFramePr>
        <p:xfrm>
          <a:off x="381000" y="1619007"/>
          <a:ext cx="8534400" cy="4511040"/>
        </p:xfrm>
        <a:graphic>
          <a:graphicData uri="http://schemas.openxmlformats.org/drawingml/2006/table">
            <a:tbl>
              <a:tblPr firstRow="1" firstCol="1" bandRow="1">
                <a:tableStyleId>{5C22544A-7EE6-4342-B048-85BDC9FD1C3A}</a:tableStyleId>
              </a:tblPr>
              <a:tblGrid>
                <a:gridCol w="6858000">
                  <a:extLst>
                    <a:ext uri="{9D8B030D-6E8A-4147-A177-3AD203B41FA5}">
                      <a16:colId xmlns:a16="http://schemas.microsoft.com/office/drawing/2014/main" val="1423578115"/>
                    </a:ext>
                  </a:extLst>
                </a:gridCol>
                <a:gridCol w="1676400">
                  <a:extLst>
                    <a:ext uri="{9D8B030D-6E8A-4147-A177-3AD203B41FA5}">
                      <a16:colId xmlns:a16="http://schemas.microsoft.com/office/drawing/2014/main" val="586917010"/>
                    </a:ext>
                  </a:extLst>
                </a:gridCol>
              </a:tblGrid>
              <a:tr h="0">
                <a:tc>
                  <a:txBody>
                    <a:bodyPr/>
                    <a:lstStyle/>
                    <a:p>
                      <a:pPr>
                        <a:spcAft>
                          <a:spcPts val="0"/>
                        </a:spcAft>
                      </a:pPr>
                      <a:r>
                        <a:rPr lang="en-US" sz="2800" b="1" dirty="0">
                          <a:solidFill>
                            <a:schemeClr val="bg1"/>
                          </a:solidFill>
                          <a:effectLst/>
                        </a:rPr>
                        <a:t>Assessment criteria</a:t>
                      </a:r>
                      <a:endParaRPr lang="en-US" sz="2800" b="1"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0"/>
                        </a:spcAft>
                      </a:pPr>
                      <a:r>
                        <a:rPr lang="en-US" sz="2800" b="1" dirty="0">
                          <a:solidFill>
                            <a:schemeClr val="bg1"/>
                          </a:solidFill>
                          <a:effectLst/>
                        </a:rPr>
                        <a:t>Weight</a:t>
                      </a:r>
                      <a:endParaRPr lang="en-US" sz="2800" b="1"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19025165"/>
                  </a:ext>
                </a:extLst>
              </a:tr>
              <a:tr h="0">
                <a:tc>
                  <a:txBody>
                    <a:bodyPr/>
                    <a:lstStyle/>
                    <a:p>
                      <a:pPr marL="0" lvl="0" indent="0">
                        <a:spcAft>
                          <a:spcPts val="0"/>
                        </a:spcAft>
                        <a:buFont typeface="+mj-lt"/>
                        <a:buNone/>
                      </a:pPr>
                      <a:r>
                        <a:rPr lang="en-US" sz="2800" b="0" dirty="0">
                          <a:solidFill>
                            <a:schemeClr val="bg1"/>
                          </a:solidFill>
                          <a:effectLst/>
                        </a:rPr>
                        <a:t>Coverage of all RT tuple types</a:t>
                      </a:r>
                      <a:endParaRPr lang="en-US" sz="2800" b="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0"/>
                        </a:spcAft>
                      </a:pPr>
                      <a:r>
                        <a:rPr lang="en-US" sz="2800" b="0" dirty="0">
                          <a:solidFill>
                            <a:schemeClr val="bg1"/>
                          </a:solidFill>
                          <a:effectLst/>
                        </a:rPr>
                        <a:t>20%</a:t>
                      </a:r>
                      <a:endParaRPr lang="en-US" sz="2800" b="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19310750"/>
                  </a:ext>
                </a:extLst>
              </a:tr>
              <a:tr h="0">
                <a:tc>
                  <a:txBody>
                    <a:bodyPr/>
                    <a:lstStyle/>
                    <a:p>
                      <a:pPr marL="0" lvl="0" indent="0">
                        <a:spcAft>
                          <a:spcPts val="0"/>
                        </a:spcAft>
                        <a:buFont typeface="+mj-lt"/>
                        <a:buNone/>
                      </a:pPr>
                      <a:r>
                        <a:rPr lang="en-US" sz="2800" b="0" dirty="0">
                          <a:solidFill>
                            <a:schemeClr val="bg1"/>
                          </a:solidFill>
                          <a:effectLst/>
                        </a:rPr>
                        <a:t>Completeness, correctness and clarity of the documentation of the business rules that check for consistency once the data structures are used to populate the referent tracking system</a:t>
                      </a:r>
                      <a:endParaRPr lang="en-US" sz="2800" b="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0"/>
                        </a:spcAft>
                      </a:pPr>
                      <a:r>
                        <a:rPr lang="en-US" sz="2800" b="0">
                          <a:solidFill>
                            <a:schemeClr val="bg1"/>
                          </a:solidFill>
                          <a:effectLst/>
                        </a:rPr>
                        <a:t>70%</a:t>
                      </a:r>
                      <a:endParaRPr lang="en-US" sz="2800" b="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07843718"/>
                  </a:ext>
                </a:extLst>
              </a:tr>
              <a:tr h="0">
                <a:tc>
                  <a:txBody>
                    <a:bodyPr/>
                    <a:lstStyle/>
                    <a:p>
                      <a:pPr marL="0" lvl="0" indent="0">
                        <a:spcAft>
                          <a:spcPts val="0"/>
                        </a:spcAft>
                        <a:buFont typeface="+mj-lt"/>
                        <a:buNone/>
                      </a:pPr>
                      <a:r>
                        <a:rPr lang="en-US" sz="2800" b="0" dirty="0">
                          <a:solidFill>
                            <a:schemeClr val="bg1"/>
                          </a:solidFill>
                          <a:effectLst/>
                        </a:rPr>
                        <a:t>Adequate coverage of time</a:t>
                      </a:r>
                      <a:endParaRPr lang="en-US" sz="2800" b="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0"/>
                        </a:spcAft>
                      </a:pPr>
                      <a:r>
                        <a:rPr lang="en-US" sz="2800" b="0" dirty="0">
                          <a:solidFill>
                            <a:schemeClr val="bg1"/>
                          </a:solidFill>
                          <a:effectLst/>
                        </a:rPr>
                        <a:t>10%</a:t>
                      </a:r>
                      <a:endParaRPr lang="en-US" sz="2800" b="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5694155"/>
                  </a:ext>
                </a:extLst>
              </a:tr>
            </a:tbl>
          </a:graphicData>
        </a:graphic>
      </p:graphicFrame>
      <p:sp>
        <p:nvSpPr>
          <p:cNvPr id="4" name="Slide Number Placeholder 3">
            <a:extLst>
              <a:ext uri="{FF2B5EF4-FFF2-40B4-BE49-F238E27FC236}">
                <a16:creationId xmlns:a16="http://schemas.microsoft.com/office/drawing/2014/main" id="{1B726DF1-2B0E-422F-94E3-31A2E765B5CF}"/>
              </a:ext>
            </a:extLst>
          </p:cNvPr>
          <p:cNvSpPr>
            <a:spLocks noGrp="1"/>
          </p:cNvSpPr>
          <p:nvPr>
            <p:ph type="sldNum" sz="quarter" idx="3"/>
          </p:nvPr>
        </p:nvSpPr>
        <p:spPr/>
        <p:txBody>
          <a:bodyPr/>
          <a:lstStyle/>
          <a:p>
            <a:fld id="{7C5DB68A-9D44-4073-920F-D08D647C06A7}" type="slidenum">
              <a:rPr lang="en-US" smtClean="0"/>
              <a:t>29</a:t>
            </a:fld>
            <a:endParaRPr lang="en-US" dirty="0"/>
          </a:p>
        </p:txBody>
      </p:sp>
    </p:spTree>
    <p:extLst>
      <p:ext uri="{BB962C8B-B14F-4D97-AF65-F5344CB8AC3E}">
        <p14:creationId xmlns:p14="http://schemas.microsoft.com/office/powerpoint/2010/main" val="269844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C09C33-C658-4172-B95B-87598B8BBA94}"/>
              </a:ext>
            </a:extLst>
          </p:cNvPr>
          <p:cNvSpPr>
            <a:spLocks noGrp="1"/>
          </p:cNvSpPr>
          <p:nvPr>
            <p:ph type="ctrTitle"/>
          </p:nvPr>
        </p:nvSpPr>
        <p:spPr>
          <a:xfrm>
            <a:off x="685800" y="914400"/>
            <a:ext cx="7772400" cy="1470025"/>
          </a:xfrm>
        </p:spPr>
        <p:txBody>
          <a:bodyPr/>
          <a:lstStyle/>
          <a:p>
            <a:r>
              <a:rPr lang="en-US" sz="2800" i="1" dirty="0"/>
              <a:t>Bad programmers worry about the code. Good programmers worry about data structures and their relationships.</a:t>
            </a:r>
            <a:br>
              <a:rPr lang="en-US" sz="2800" dirty="0"/>
            </a:br>
            <a:br>
              <a:rPr lang="en-US" sz="2800" dirty="0"/>
            </a:br>
            <a:r>
              <a:rPr lang="en-US" sz="2800" dirty="0"/>
              <a:t>		                                 Linus Torvalds</a:t>
            </a:r>
            <a:br>
              <a:rPr lang="en-US" sz="2800" dirty="0"/>
            </a:br>
            <a:br>
              <a:rPr lang="en-US" sz="2800" dirty="0"/>
            </a:br>
            <a:r>
              <a:rPr lang="en-US" sz="2800" dirty="0"/>
              <a:t> </a:t>
            </a:r>
            <a:br>
              <a:rPr lang="en-US" sz="2800" dirty="0"/>
            </a:br>
            <a:r>
              <a:rPr lang="en-US" sz="2800" i="1" dirty="0"/>
              <a:t>Fold knowledge into data, so program logic can be stupid and robust.</a:t>
            </a:r>
            <a:br>
              <a:rPr lang="en-US" sz="2800" i="1" dirty="0"/>
            </a:br>
            <a:br>
              <a:rPr lang="en-US" sz="2800" dirty="0"/>
            </a:br>
            <a:r>
              <a:rPr lang="en-US" sz="2800" dirty="0"/>
              <a:t>					Eric Raymond</a:t>
            </a:r>
          </a:p>
        </p:txBody>
      </p:sp>
      <p:sp>
        <p:nvSpPr>
          <p:cNvPr id="4" name="Slide Number Placeholder 3">
            <a:extLst>
              <a:ext uri="{FF2B5EF4-FFF2-40B4-BE49-F238E27FC236}">
                <a16:creationId xmlns:a16="http://schemas.microsoft.com/office/drawing/2014/main" id="{F30A2780-547B-48DC-81D1-19716253A71A}"/>
              </a:ext>
            </a:extLst>
          </p:cNvPr>
          <p:cNvSpPr>
            <a:spLocks noGrp="1"/>
          </p:cNvSpPr>
          <p:nvPr>
            <p:ph type="sldNum" sz="quarter" idx="4294967295"/>
          </p:nvPr>
        </p:nvSpPr>
        <p:spPr>
          <a:xfrm>
            <a:off x="0" y="6629400"/>
            <a:ext cx="381000" cy="152400"/>
          </a:xfrm>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85522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825D2-2483-4947-8997-D767BA5F7A8A}"/>
              </a:ext>
            </a:extLst>
          </p:cNvPr>
          <p:cNvSpPr>
            <a:spLocks noGrp="1"/>
          </p:cNvSpPr>
          <p:nvPr>
            <p:ph type="title"/>
          </p:nvPr>
        </p:nvSpPr>
        <p:spPr/>
        <p:txBody>
          <a:bodyPr/>
          <a:lstStyle/>
          <a:p>
            <a:r>
              <a:rPr lang="en-US" dirty="0"/>
              <a:t>Decisions, decisions, …</a:t>
            </a:r>
          </a:p>
        </p:txBody>
      </p:sp>
      <p:sp>
        <p:nvSpPr>
          <p:cNvPr id="3" name="Content Placeholder 2">
            <a:extLst>
              <a:ext uri="{FF2B5EF4-FFF2-40B4-BE49-F238E27FC236}">
                <a16:creationId xmlns:a16="http://schemas.microsoft.com/office/drawing/2014/main" id="{329BBBE4-2E95-48C5-92AE-AF3339660886}"/>
              </a:ext>
            </a:extLst>
          </p:cNvPr>
          <p:cNvSpPr>
            <a:spLocks noGrp="1"/>
          </p:cNvSpPr>
          <p:nvPr>
            <p:ph idx="1"/>
          </p:nvPr>
        </p:nvSpPr>
        <p:spPr/>
        <p:txBody>
          <a:bodyPr/>
          <a:lstStyle/>
          <a:p>
            <a:pPr>
              <a:buFont typeface="Arial" panose="020B0604020202020204" pitchFamily="34" charset="0"/>
              <a:buChar char="•"/>
            </a:pPr>
            <a:r>
              <a:rPr lang="en-US" dirty="0"/>
              <a:t>The programming language / environment and associated tools you will use. Argumentation.</a:t>
            </a:r>
          </a:p>
          <a:p>
            <a:pPr lvl="1">
              <a:buFont typeface="Arial" panose="020B0604020202020204" pitchFamily="34" charset="0"/>
              <a:buChar char="•"/>
            </a:pPr>
            <a:r>
              <a:rPr lang="en-US" dirty="0"/>
              <a:t>If Prolog: </a:t>
            </a:r>
            <a:r>
              <a:rPr lang="en-US" dirty="0">
                <a:hlinkClick r:id="rId2"/>
              </a:rPr>
              <a:t>https://www.metalevel.at/prolog/data</a:t>
            </a:r>
            <a:r>
              <a:rPr lang="en-US" dirty="0"/>
              <a:t> </a:t>
            </a:r>
          </a:p>
          <a:p>
            <a:pPr marL="457200" lvl="1" indent="0">
              <a:buNone/>
            </a:pPr>
            <a:endParaRPr lang="en-US" dirty="0"/>
          </a:p>
          <a:p>
            <a:pPr>
              <a:buFont typeface="Arial" panose="020B0604020202020204" pitchFamily="34" charset="0"/>
              <a:buChar char="•"/>
            </a:pPr>
            <a:r>
              <a:rPr lang="en-US" dirty="0"/>
              <a:t>What you want the implementation to achieve with the selected variables.</a:t>
            </a:r>
          </a:p>
          <a:p>
            <a:pPr>
              <a:buFont typeface="Arial" panose="020B0604020202020204" pitchFamily="34" charset="0"/>
              <a:buChar char="•"/>
            </a:pPr>
            <a:endParaRPr lang="en-US" dirty="0"/>
          </a:p>
          <a:p>
            <a:pPr>
              <a:buFont typeface="Arial" panose="020B0604020202020204" pitchFamily="34" charset="0"/>
              <a:buChar char="•"/>
            </a:pPr>
            <a:r>
              <a:rPr lang="en-US" dirty="0"/>
              <a:t>Data structure choice.</a:t>
            </a:r>
          </a:p>
          <a:p>
            <a:pPr>
              <a:buFont typeface="Arial" panose="020B0604020202020204" pitchFamily="34" charset="0"/>
              <a:buChar char="•"/>
            </a:pPr>
            <a:endParaRPr lang="en-US" dirty="0"/>
          </a:p>
          <a:p>
            <a:pPr>
              <a:buFont typeface="Arial" panose="020B0604020202020204" pitchFamily="34" charset="0"/>
              <a:buChar char="•"/>
            </a:pPr>
            <a:r>
              <a:rPr lang="en-US" dirty="0"/>
              <a:t>Business rules.</a:t>
            </a:r>
          </a:p>
        </p:txBody>
      </p:sp>
      <p:sp>
        <p:nvSpPr>
          <p:cNvPr id="4" name="Slide Number Placeholder 3">
            <a:extLst>
              <a:ext uri="{FF2B5EF4-FFF2-40B4-BE49-F238E27FC236}">
                <a16:creationId xmlns:a16="http://schemas.microsoft.com/office/drawing/2014/main" id="{A35CD429-77AB-4A3D-9427-4E6D7C375E23}"/>
              </a:ext>
            </a:extLst>
          </p:cNvPr>
          <p:cNvSpPr>
            <a:spLocks noGrp="1"/>
          </p:cNvSpPr>
          <p:nvPr>
            <p:ph type="sldNum" sz="quarter" idx="3"/>
          </p:nvPr>
        </p:nvSpPr>
        <p:spPr/>
        <p:txBody>
          <a:bodyPr/>
          <a:lstStyle/>
          <a:p>
            <a:fld id="{7C5DB68A-9D44-4073-920F-D08D647C06A7}" type="slidenum">
              <a:rPr lang="en-US" smtClean="0"/>
              <a:t>30</a:t>
            </a:fld>
            <a:endParaRPr lang="en-US" dirty="0"/>
          </a:p>
        </p:txBody>
      </p:sp>
    </p:spTree>
    <p:extLst>
      <p:ext uri="{BB962C8B-B14F-4D97-AF65-F5344CB8AC3E}">
        <p14:creationId xmlns:p14="http://schemas.microsoft.com/office/powerpoint/2010/main" val="1288878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EAEDF-395E-48F4-A4A5-F69A104395CE}"/>
              </a:ext>
            </a:extLst>
          </p:cNvPr>
          <p:cNvSpPr>
            <a:spLocks noGrp="1"/>
          </p:cNvSpPr>
          <p:nvPr>
            <p:ph type="title"/>
          </p:nvPr>
        </p:nvSpPr>
        <p:spPr/>
        <p:txBody>
          <a:bodyPr/>
          <a:lstStyle/>
          <a:p>
            <a:r>
              <a:rPr lang="en-US" dirty="0"/>
              <a:t>Basic data structure requirements</a:t>
            </a:r>
          </a:p>
        </p:txBody>
      </p:sp>
      <p:sp>
        <p:nvSpPr>
          <p:cNvPr id="3" name="Content Placeholder 2">
            <a:extLst>
              <a:ext uri="{FF2B5EF4-FFF2-40B4-BE49-F238E27FC236}">
                <a16:creationId xmlns:a16="http://schemas.microsoft.com/office/drawing/2014/main" id="{881A1BF9-6221-41DA-B3C1-5A099BDC629C}"/>
              </a:ext>
            </a:extLst>
          </p:cNvPr>
          <p:cNvSpPr>
            <a:spLocks noGrp="1"/>
          </p:cNvSpPr>
          <p:nvPr>
            <p:ph idx="1"/>
          </p:nvPr>
        </p:nvSpPr>
        <p:spPr/>
        <p:txBody>
          <a:bodyPr/>
          <a:lstStyle/>
          <a:p>
            <a:pPr>
              <a:buFont typeface="Arial" panose="020B0604020202020204" pitchFamily="34" charset="0"/>
              <a:buChar char="•"/>
            </a:pPr>
            <a:r>
              <a:rPr lang="en-US" sz="2200" dirty="0"/>
              <a:t>Optimized for the tasks an application has to perform.</a:t>
            </a:r>
          </a:p>
          <a:p>
            <a:pPr>
              <a:buFont typeface="Arial" panose="020B0604020202020204" pitchFamily="34" charset="0"/>
              <a:buChar char="•"/>
            </a:pPr>
            <a:r>
              <a:rPr lang="en-US" sz="2200" dirty="0"/>
              <a:t>Optimized for the algorithms that together perform a specific task.</a:t>
            </a:r>
          </a:p>
          <a:p>
            <a:pPr>
              <a:buFont typeface="Arial" panose="020B0604020202020204" pitchFamily="34" charset="0"/>
              <a:buChar char="•"/>
            </a:pPr>
            <a:r>
              <a:rPr lang="en-US" sz="2200" dirty="0"/>
              <a:t>Trade-offs:</a:t>
            </a:r>
          </a:p>
          <a:p>
            <a:pPr lvl="1">
              <a:buFont typeface="Arial" panose="020B0604020202020204" pitchFamily="34" charset="0"/>
              <a:buChar char="•"/>
            </a:pPr>
            <a:r>
              <a:rPr lang="en-US" sz="2200" dirty="0"/>
              <a:t>Write / read (search) / space</a:t>
            </a:r>
          </a:p>
          <a:p>
            <a:pPr lvl="1">
              <a:buFont typeface="Arial" panose="020B0604020202020204" pitchFamily="34" charset="0"/>
              <a:buChar char="•"/>
            </a:pPr>
            <a:r>
              <a:rPr lang="en-US" sz="2200" dirty="0"/>
              <a:t>Dynamics of the data pool</a:t>
            </a:r>
          </a:p>
          <a:p>
            <a:pPr lvl="1">
              <a:buFont typeface="Arial" panose="020B0604020202020204" pitchFamily="34" charset="0"/>
              <a:buChar char="•"/>
            </a:pPr>
            <a:r>
              <a:rPr lang="en-US" sz="2200" dirty="0"/>
              <a:t>Relationships between data-elements</a:t>
            </a:r>
          </a:p>
          <a:p>
            <a:pPr lvl="1">
              <a:buFont typeface="Arial" panose="020B0604020202020204" pitchFamily="34" charset="0"/>
              <a:buChar char="•"/>
            </a:pPr>
            <a:r>
              <a:rPr lang="en-US" sz="2200" dirty="0"/>
              <a:t>Design complexity</a:t>
            </a:r>
          </a:p>
          <a:p>
            <a:pPr>
              <a:buFont typeface="Arial" panose="020B0604020202020204" pitchFamily="34" charset="0"/>
              <a:buChar char="•"/>
            </a:pPr>
            <a:r>
              <a:rPr lang="en-US" sz="2200" dirty="0"/>
              <a:t>Excellent overview:</a:t>
            </a:r>
          </a:p>
          <a:p>
            <a:r>
              <a:rPr lang="en-US" sz="2200" dirty="0"/>
              <a:t>		</a:t>
            </a:r>
            <a:r>
              <a:rPr lang="en-US" sz="1800" dirty="0"/>
              <a:t>John </a:t>
            </a:r>
            <a:r>
              <a:rPr lang="en-US" sz="1800" dirty="0" err="1"/>
              <a:t>Bullinaria</a:t>
            </a:r>
            <a:r>
              <a:rPr lang="en-US" sz="1800" dirty="0"/>
              <a:t>. Lecture Notes for Data Structures and Algorithms. </a:t>
            </a:r>
            <a:r>
              <a:rPr lang="en-US" sz="2200" dirty="0"/>
              <a:t>		</a:t>
            </a:r>
            <a:r>
              <a:rPr lang="en-US" sz="2200" dirty="0">
                <a:hlinkClick r:id="rId2"/>
              </a:rPr>
              <a:t>https://www.cs.bham.ac.uk/~jxb/DSA/dsa.pdf</a:t>
            </a:r>
            <a:r>
              <a:rPr lang="en-US" sz="2200" dirty="0"/>
              <a:t> </a:t>
            </a:r>
          </a:p>
        </p:txBody>
      </p:sp>
      <p:sp>
        <p:nvSpPr>
          <p:cNvPr id="4" name="Slide Number Placeholder 3">
            <a:extLst>
              <a:ext uri="{FF2B5EF4-FFF2-40B4-BE49-F238E27FC236}">
                <a16:creationId xmlns:a16="http://schemas.microsoft.com/office/drawing/2014/main" id="{348CC440-E1E5-45F1-BE84-951604B681E5}"/>
              </a:ext>
            </a:extLst>
          </p:cNvPr>
          <p:cNvSpPr>
            <a:spLocks noGrp="1"/>
          </p:cNvSpPr>
          <p:nvPr>
            <p:ph type="sldNum" sz="quarter" idx="3"/>
          </p:nvPr>
        </p:nvSpPr>
        <p:spPr/>
        <p:txBody>
          <a:bodyPr/>
          <a:lstStyle/>
          <a:p>
            <a:fld id="{7C5DB68A-9D44-4073-920F-D08D647C06A7}" type="slidenum">
              <a:rPr lang="en-US" smtClean="0"/>
              <a:t>4</a:t>
            </a:fld>
            <a:endParaRPr lang="en-US" dirty="0"/>
          </a:p>
        </p:txBody>
      </p:sp>
    </p:spTree>
    <p:extLst>
      <p:ext uri="{BB962C8B-B14F-4D97-AF65-F5344CB8AC3E}">
        <p14:creationId xmlns:p14="http://schemas.microsoft.com/office/powerpoint/2010/main" val="4189375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EAEDF-395E-48F4-A4A5-F69A104395CE}"/>
              </a:ext>
            </a:extLst>
          </p:cNvPr>
          <p:cNvSpPr>
            <a:spLocks noGrp="1"/>
          </p:cNvSpPr>
          <p:nvPr>
            <p:ph type="title"/>
          </p:nvPr>
        </p:nvSpPr>
        <p:spPr/>
        <p:txBody>
          <a:bodyPr/>
          <a:lstStyle/>
          <a:p>
            <a:r>
              <a:rPr lang="en-US" dirty="0"/>
              <a:t>Data structure engineering trade-offs</a:t>
            </a:r>
          </a:p>
        </p:txBody>
      </p:sp>
      <p:sp>
        <p:nvSpPr>
          <p:cNvPr id="4" name="Slide Number Placeholder 3">
            <a:extLst>
              <a:ext uri="{FF2B5EF4-FFF2-40B4-BE49-F238E27FC236}">
                <a16:creationId xmlns:a16="http://schemas.microsoft.com/office/drawing/2014/main" id="{348CC440-E1E5-45F1-BE84-951604B681E5}"/>
              </a:ext>
            </a:extLst>
          </p:cNvPr>
          <p:cNvSpPr>
            <a:spLocks noGrp="1"/>
          </p:cNvSpPr>
          <p:nvPr>
            <p:ph type="sldNum" sz="quarter" idx="3"/>
          </p:nvPr>
        </p:nvSpPr>
        <p:spPr/>
        <p:txBody>
          <a:bodyPr/>
          <a:lstStyle/>
          <a:p>
            <a:fld id="{7C5DB68A-9D44-4073-920F-D08D647C06A7}" type="slidenum">
              <a:rPr lang="en-US" smtClean="0"/>
              <a:t>5</a:t>
            </a:fld>
            <a:endParaRPr lang="en-US" dirty="0"/>
          </a:p>
        </p:txBody>
      </p:sp>
      <p:pic>
        <p:nvPicPr>
          <p:cNvPr id="5" name="Picture 4">
            <a:extLst>
              <a:ext uri="{FF2B5EF4-FFF2-40B4-BE49-F238E27FC236}">
                <a16:creationId xmlns:a16="http://schemas.microsoft.com/office/drawing/2014/main" id="{42C6C63A-B4AB-4084-B001-FA8F9B9807D5}"/>
              </a:ext>
            </a:extLst>
          </p:cNvPr>
          <p:cNvPicPr>
            <a:picLocks noChangeAspect="1"/>
          </p:cNvPicPr>
          <p:nvPr/>
        </p:nvPicPr>
        <p:blipFill>
          <a:blip r:embed="rId2"/>
          <a:stretch>
            <a:fillRect/>
          </a:stretch>
        </p:blipFill>
        <p:spPr>
          <a:xfrm>
            <a:off x="1633537" y="1591688"/>
            <a:ext cx="5876925" cy="3970912"/>
          </a:xfrm>
          <a:prstGeom prst="rect">
            <a:avLst/>
          </a:prstGeom>
        </p:spPr>
      </p:pic>
      <p:sp>
        <p:nvSpPr>
          <p:cNvPr id="8" name="Rectangle 7">
            <a:extLst>
              <a:ext uri="{FF2B5EF4-FFF2-40B4-BE49-F238E27FC236}">
                <a16:creationId xmlns:a16="http://schemas.microsoft.com/office/drawing/2014/main" id="{1053DF41-9D60-4439-A71D-B87A4CC01321}"/>
              </a:ext>
            </a:extLst>
          </p:cNvPr>
          <p:cNvSpPr/>
          <p:nvPr/>
        </p:nvSpPr>
        <p:spPr>
          <a:xfrm>
            <a:off x="228600" y="5726668"/>
            <a:ext cx="8686800" cy="954107"/>
          </a:xfrm>
          <a:prstGeom prst="rect">
            <a:avLst/>
          </a:prstGeom>
        </p:spPr>
        <p:txBody>
          <a:bodyPr wrap="square">
            <a:spAutoFit/>
          </a:bodyPr>
          <a:lstStyle/>
          <a:p>
            <a:r>
              <a:rPr lang="en-US" sz="1400" b="0" dirty="0">
                <a:solidFill>
                  <a:schemeClr val="bg1"/>
                </a:solidFill>
                <a:latin typeface="Cardo"/>
              </a:rPr>
              <a:t>S. </a:t>
            </a:r>
            <a:r>
              <a:rPr lang="en-US" sz="1400" b="0" dirty="0" err="1">
                <a:solidFill>
                  <a:schemeClr val="bg1"/>
                </a:solidFill>
                <a:latin typeface="Cardo"/>
              </a:rPr>
              <a:t>Idreos</a:t>
            </a:r>
            <a:r>
              <a:rPr lang="en-US" sz="1400" b="0" dirty="0">
                <a:solidFill>
                  <a:schemeClr val="bg1"/>
                </a:solidFill>
                <a:latin typeface="Cardo"/>
              </a:rPr>
              <a:t>, et al., “</a:t>
            </a:r>
            <a:r>
              <a:rPr lang="en-US" sz="1400" b="0" dirty="0">
                <a:solidFill>
                  <a:schemeClr val="bg1"/>
                </a:solidFill>
                <a:latin typeface="Cardo"/>
                <a:hlinkClick r:id="rId3">
                  <a:extLst>
                    <a:ext uri="{A12FA001-AC4F-418D-AE19-62706E023703}">
                      <ahyp:hlinkClr xmlns:ahyp="http://schemas.microsoft.com/office/drawing/2018/hyperlinkcolor" val="tx"/>
                    </a:ext>
                  </a:extLst>
                </a:hlinkClick>
              </a:rPr>
              <a:t>The Periodic Table of Data Structures</a:t>
            </a:r>
            <a:r>
              <a:rPr lang="en-US" sz="1400" b="0" dirty="0">
                <a:solidFill>
                  <a:schemeClr val="bg1"/>
                </a:solidFill>
                <a:latin typeface="Cardo"/>
              </a:rPr>
              <a:t>” </a:t>
            </a:r>
          </a:p>
          <a:p>
            <a:r>
              <a:rPr lang="en-US" sz="1400" b="0" dirty="0">
                <a:solidFill>
                  <a:schemeClr val="bg1"/>
                </a:solidFill>
                <a:latin typeface="Cardo"/>
              </a:rPr>
              <a:t>Bulletin of the IEEE Computer Society Technical Committee on Data Engineering, vol. 41, no. 3, pp. 64-75, 2018.</a:t>
            </a:r>
          </a:p>
          <a:p>
            <a:r>
              <a:rPr lang="en-US" sz="1400" b="0" dirty="0">
                <a:solidFill>
                  <a:schemeClr val="bg1"/>
                </a:solidFill>
                <a:latin typeface="Cardo"/>
              </a:rPr>
              <a:t>Paper: </a:t>
            </a:r>
            <a:r>
              <a:rPr lang="en-US" sz="1400" b="0" dirty="0">
                <a:solidFill>
                  <a:schemeClr val="bg1"/>
                </a:solidFill>
                <a:latin typeface="Cardo"/>
                <a:hlinkClick r:id="rId3"/>
              </a:rPr>
              <a:t>https://stratos.seas.harvard.edu/publications/periodic-table-data-structures</a:t>
            </a:r>
            <a:r>
              <a:rPr lang="en-US" sz="1400" b="0" dirty="0">
                <a:solidFill>
                  <a:schemeClr val="bg1"/>
                </a:solidFill>
                <a:latin typeface="Cardo"/>
              </a:rPr>
              <a:t> </a:t>
            </a:r>
          </a:p>
          <a:p>
            <a:r>
              <a:rPr lang="en-US" sz="1400" b="0" dirty="0">
                <a:solidFill>
                  <a:schemeClr val="bg1"/>
                </a:solidFill>
                <a:latin typeface="Cardo"/>
              </a:rPr>
              <a:t>Lecture: </a:t>
            </a:r>
            <a:r>
              <a:rPr lang="en-US" sz="1400" b="0" dirty="0">
                <a:solidFill>
                  <a:schemeClr val="bg1"/>
                </a:solidFill>
                <a:latin typeface="Cardo"/>
                <a:hlinkClick r:id="rId4"/>
              </a:rPr>
              <a:t>https://www.youtube.com/watch?v=wzvoveScKao</a:t>
            </a:r>
            <a:r>
              <a:rPr lang="en-US" sz="1400" b="0" dirty="0">
                <a:solidFill>
                  <a:schemeClr val="bg1"/>
                </a:solidFill>
                <a:latin typeface="Cardo"/>
              </a:rPr>
              <a:t> </a:t>
            </a:r>
            <a:endParaRPr lang="en-US" sz="1400" dirty="0">
              <a:solidFill>
                <a:schemeClr val="bg1"/>
              </a:solidFill>
            </a:endParaRPr>
          </a:p>
        </p:txBody>
      </p:sp>
    </p:spTree>
    <p:extLst>
      <p:ext uri="{BB962C8B-B14F-4D97-AF65-F5344CB8AC3E}">
        <p14:creationId xmlns:p14="http://schemas.microsoft.com/office/powerpoint/2010/main" val="4205675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C475-C5C8-4AA7-A253-792737AE240A}"/>
              </a:ext>
            </a:extLst>
          </p:cNvPr>
          <p:cNvSpPr>
            <a:spLocks noGrp="1"/>
          </p:cNvSpPr>
          <p:nvPr>
            <p:ph type="title"/>
          </p:nvPr>
        </p:nvSpPr>
        <p:spPr/>
        <p:txBody>
          <a:bodyPr/>
          <a:lstStyle/>
          <a:p>
            <a:r>
              <a:rPr lang="en-US" dirty="0"/>
              <a:t>RDBMS technology</a:t>
            </a:r>
          </a:p>
        </p:txBody>
      </p:sp>
      <p:sp>
        <p:nvSpPr>
          <p:cNvPr id="4" name="Slide Number Placeholder 3">
            <a:extLst>
              <a:ext uri="{FF2B5EF4-FFF2-40B4-BE49-F238E27FC236}">
                <a16:creationId xmlns:a16="http://schemas.microsoft.com/office/drawing/2014/main" id="{4B566C3B-EE23-41A4-8EFA-89FFEF7BC10E}"/>
              </a:ext>
            </a:extLst>
          </p:cNvPr>
          <p:cNvSpPr>
            <a:spLocks noGrp="1"/>
          </p:cNvSpPr>
          <p:nvPr>
            <p:ph type="sldNum" sz="quarter" idx="3"/>
          </p:nvPr>
        </p:nvSpPr>
        <p:spPr/>
        <p:txBody>
          <a:bodyPr/>
          <a:lstStyle/>
          <a:p>
            <a:fld id="{7C5DB68A-9D44-4073-920F-D08D647C06A7}" type="slidenum">
              <a:rPr lang="en-US" smtClean="0"/>
              <a:t>6</a:t>
            </a:fld>
            <a:endParaRPr lang="en-US" dirty="0"/>
          </a:p>
        </p:txBody>
      </p:sp>
      <p:pic>
        <p:nvPicPr>
          <p:cNvPr id="7170" name="Picture 2" descr="Conceptual, Logical, and Physical Data Models">
            <a:extLst>
              <a:ext uri="{FF2B5EF4-FFF2-40B4-BE49-F238E27FC236}">
                <a16:creationId xmlns:a16="http://schemas.microsoft.com/office/drawing/2014/main" id="{35F3E257-AB6C-4BAE-BC8C-87C69538B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512651"/>
            <a:ext cx="7848600" cy="50021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467669C-63C8-4E5F-BF24-D79C1AE1F66F}"/>
              </a:ext>
            </a:extLst>
          </p:cNvPr>
          <p:cNvSpPr/>
          <p:nvPr/>
        </p:nvSpPr>
        <p:spPr>
          <a:xfrm>
            <a:off x="2286000" y="6491831"/>
            <a:ext cx="4572000" cy="276999"/>
          </a:xfrm>
          <a:prstGeom prst="rect">
            <a:avLst/>
          </a:prstGeom>
        </p:spPr>
        <p:txBody>
          <a:bodyPr>
            <a:spAutoFit/>
          </a:bodyPr>
          <a:lstStyle/>
          <a:p>
            <a:r>
              <a:rPr lang="en-US" sz="1200" b="0" dirty="0">
                <a:solidFill>
                  <a:schemeClr val="bg1"/>
                </a:solidFill>
                <a:hlinkClick r:id="rId3"/>
              </a:rPr>
              <a:t>https://vertabelo.com/blog/conceptual-logical-physical-data-model/</a:t>
            </a:r>
            <a:r>
              <a:rPr lang="en-US" sz="1200" b="0" dirty="0">
                <a:solidFill>
                  <a:schemeClr val="bg1"/>
                </a:solidFill>
              </a:rPr>
              <a:t> </a:t>
            </a:r>
          </a:p>
        </p:txBody>
      </p:sp>
    </p:spTree>
    <p:extLst>
      <p:ext uri="{BB962C8B-B14F-4D97-AF65-F5344CB8AC3E}">
        <p14:creationId xmlns:p14="http://schemas.microsoft.com/office/powerpoint/2010/main" val="272397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4DAA7-03A3-4326-AE48-92632ACC87A2}"/>
              </a:ext>
            </a:extLst>
          </p:cNvPr>
          <p:cNvSpPr>
            <a:spLocks noGrp="1"/>
          </p:cNvSpPr>
          <p:nvPr>
            <p:ph type="title"/>
          </p:nvPr>
        </p:nvSpPr>
        <p:spPr/>
        <p:txBody>
          <a:bodyPr/>
          <a:lstStyle/>
          <a:p>
            <a:r>
              <a:rPr lang="en-US" dirty="0"/>
              <a:t>When working with RDBMS</a:t>
            </a:r>
          </a:p>
        </p:txBody>
      </p:sp>
      <p:sp>
        <p:nvSpPr>
          <p:cNvPr id="4" name="Slide Number Placeholder 3">
            <a:extLst>
              <a:ext uri="{FF2B5EF4-FFF2-40B4-BE49-F238E27FC236}">
                <a16:creationId xmlns:a16="http://schemas.microsoft.com/office/drawing/2014/main" id="{2DB91811-2253-4393-A824-98A977C1DE31}"/>
              </a:ext>
            </a:extLst>
          </p:cNvPr>
          <p:cNvSpPr>
            <a:spLocks noGrp="1"/>
          </p:cNvSpPr>
          <p:nvPr>
            <p:ph type="sldNum" sz="quarter" idx="3"/>
          </p:nvPr>
        </p:nvSpPr>
        <p:spPr/>
        <p:txBody>
          <a:bodyPr/>
          <a:lstStyle/>
          <a:p>
            <a:fld id="{7C5DB68A-9D44-4073-920F-D08D647C06A7}" type="slidenum">
              <a:rPr lang="en-US" smtClean="0"/>
              <a:t>7</a:t>
            </a:fld>
            <a:endParaRPr lang="en-US" dirty="0"/>
          </a:p>
        </p:txBody>
      </p:sp>
      <p:pic>
        <p:nvPicPr>
          <p:cNvPr id="5" name="Picture 4">
            <a:extLst>
              <a:ext uri="{FF2B5EF4-FFF2-40B4-BE49-F238E27FC236}">
                <a16:creationId xmlns:a16="http://schemas.microsoft.com/office/drawing/2014/main" id="{5E2F4C79-CE99-4A50-9716-52B8CAA25BBA}"/>
              </a:ext>
            </a:extLst>
          </p:cNvPr>
          <p:cNvPicPr>
            <a:picLocks noChangeAspect="1"/>
          </p:cNvPicPr>
          <p:nvPr/>
        </p:nvPicPr>
        <p:blipFill>
          <a:blip r:embed="rId2"/>
          <a:stretch>
            <a:fillRect/>
          </a:stretch>
        </p:blipFill>
        <p:spPr>
          <a:xfrm>
            <a:off x="799238" y="1672589"/>
            <a:ext cx="7697923" cy="4728211"/>
          </a:xfrm>
          <a:prstGeom prst="rect">
            <a:avLst/>
          </a:prstGeom>
        </p:spPr>
      </p:pic>
      <p:sp>
        <p:nvSpPr>
          <p:cNvPr id="6" name="Rectangle 5">
            <a:extLst>
              <a:ext uri="{FF2B5EF4-FFF2-40B4-BE49-F238E27FC236}">
                <a16:creationId xmlns:a16="http://schemas.microsoft.com/office/drawing/2014/main" id="{CA2DD06A-CD44-4A1D-98DA-54D7D8797D59}"/>
              </a:ext>
            </a:extLst>
          </p:cNvPr>
          <p:cNvSpPr/>
          <p:nvPr/>
        </p:nvSpPr>
        <p:spPr>
          <a:xfrm>
            <a:off x="2286000" y="6491831"/>
            <a:ext cx="4572000" cy="276999"/>
          </a:xfrm>
          <a:prstGeom prst="rect">
            <a:avLst/>
          </a:prstGeom>
        </p:spPr>
        <p:txBody>
          <a:bodyPr>
            <a:spAutoFit/>
          </a:bodyPr>
          <a:lstStyle/>
          <a:p>
            <a:r>
              <a:rPr lang="en-US" sz="1200" b="0" dirty="0">
                <a:solidFill>
                  <a:schemeClr val="bg1"/>
                </a:solidFill>
                <a:hlinkClick r:id="rId3"/>
              </a:rPr>
              <a:t>https://vertabelo.com/blog/conceptual-logical-physical-data-model/</a:t>
            </a:r>
            <a:r>
              <a:rPr lang="en-US" sz="1200" b="0" dirty="0">
                <a:solidFill>
                  <a:schemeClr val="bg1"/>
                </a:solidFill>
              </a:rPr>
              <a:t> </a:t>
            </a:r>
          </a:p>
        </p:txBody>
      </p:sp>
    </p:spTree>
    <p:extLst>
      <p:ext uri="{BB962C8B-B14F-4D97-AF65-F5344CB8AC3E}">
        <p14:creationId xmlns:p14="http://schemas.microsoft.com/office/powerpoint/2010/main" val="2006435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4E7AA-8B03-4AEF-82D7-ACDA951A046C}"/>
              </a:ext>
            </a:extLst>
          </p:cNvPr>
          <p:cNvSpPr>
            <a:spLocks noGrp="1"/>
          </p:cNvSpPr>
          <p:nvPr>
            <p:ph type="title"/>
          </p:nvPr>
        </p:nvSpPr>
        <p:spPr/>
        <p:txBody>
          <a:bodyPr/>
          <a:lstStyle/>
          <a:p>
            <a:r>
              <a:rPr lang="en-US" dirty="0"/>
              <a:t>Data structure design priorities for realism-based ontology approaches (1)</a:t>
            </a:r>
            <a:br>
              <a:rPr lang="en-US" dirty="0"/>
            </a:br>
            <a:endParaRPr lang="en-US" dirty="0"/>
          </a:p>
        </p:txBody>
      </p:sp>
      <p:sp>
        <p:nvSpPr>
          <p:cNvPr id="3" name="Content Placeholder 2">
            <a:extLst>
              <a:ext uri="{FF2B5EF4-FFF2-40B4-BE49-F238E27FC236}">
                <a16:creationId xmlns:a16="http://schemas.microsoft.com/office/drawing/2014/main" id="{AB83896D-A2B1-4271-9975-0437759F7E19}"/>
              </a:ext>
            </a:extLst>
          </p:cNvPr>
          <p:cNvSpPr>
            <a:spLocks noGrp="1"/>
          </p:cNvSpPr>
          <p:nvPr>
            <p:ph idx="1"/>
          </p:nvPr>
        </p:nvSpPr>
        <p:spPr>
          <a:xfrm>
            <a:off x="228600" y="2057400"/>
            <a:ext cx="8686800" cy="4572000"/>
          </a:xfrm>
        </p:spPr>
        <p:txBody>
          <a:bodyPr/>
          <a:lstStyle/>
          <a:p>
            <a:pPr marL="0" indent="0"/>
            <a:r>
              <a:rPr lang="en-US" sz="2200" dirty="0"/>
              <a:t>It must be possible to generate from the logical data structure (LDS) logical data components (LDC) that mimic mereologically the ontology of the portion of reality (</a:t>
            </a:r>
            <a:r>
              <a:rPr lang="en-US" sz="2200" dirty="0" err="1"/>
              <a:t>PoR</a:t>
            </a:r>
            <a:r>
              <a:rPr lang="en-US" sz="2200" dirty="0"/>
              <a:t>) the component is about.</a:t>
            </a:r>
          </a:p>
        </p:txBody>
      </p:sp>
      <p:sp>
        <p:nvSpPr>
          <p:cNvPr id="4" name="Slide Number Placeholder 3">
            <a:extLst>
              <a:ext uri="{FF2B5EF4-FFF2-40B4-BE49-F238E27FC236}">
                <a16:creationId xmlns:a16="http://schemas.microsoft.com/office/drawing/2014/main" id="{596B7F64-1025-4D91-A86D-A26AFF90F8E9}"/>
              </a:ext>
            </a:extLst>
          </p:cNvPr>
          <p:cNvSpPr>
            <a:spLocks noGrp="1"/>
          </p:cNvSpPr>
          <p:nvPr>
            <p:ph type="sldNum" sz="quarter" idx="3"/>
          </p:nvPr>
        </p:nvSpPr>
        <p:spPr/>
        <p:txBody>
          <a:bodyPr/>
          <a:lstStyle/>
          <a:p>
            <a:fld id="{7C5DB68A-9D44-4073-920F-D08D647C06A7}" type="slidenum">
              <a:rPr lang="en-US" smtClean="0"/>
              <a:t>8</a:t>
            </a:fld>
            <a:endParaRPr lang="en-US" dirty="0"/>
          </a:p>
        </p:txBody>
      </p:sp>
      <p:pic>
        <p:nvPicPr>
          <p:cNvPr id="5122" name="Picture 2" descr="http://www.cems.uwe.ac.uk/~kg-doyle/tdrewry/images/modeling.gif">
            <a:extLst>
              <a:ext uri="{FF2B5EF4-FFF2-40B4-BE49-F238E27FC236}">
                <a16:creationId xmlns:a16="http://schemas.microsoft.com/office/drawing/2014/main" id="{E490CAF7-BF20-472A-BFF7-4F81D17C7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13" y="3914388"/>
            <a:ext cx="4212887" cy="25622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528DC32-BDB8-4CCF-A0FC-B482A65BE4C0}"/>
              </a:ext>
            </a:extLst>
          </p:cNvPr>
          <p:cNvSpPr/>
          <p:nvPr/>
        </p:nvSpPr>
        <p:spPr>
          <a:xfrm>
            <a:off x="-12970" y="6504801"/>
            <a:ext cx="4572000" cy="276999"/>
          </a:xfrm>
          <a:prstGeom prst="rect">
            <a:avLst/>
          </a:prstGeom>
        </p:spPr>
        <p:txBody>
          <a:bodyPr>
            <a:spAutoFit/>
          </a:bodyPr>
          <a:lstStyle/>
          <a:p>
            <a:r>
              <a:rPr lang="en-US" sz="1200" b="0" dirty="0">
                <a:solidFill>
                  <a:schemeClr val="bg1"/>
                </a:solidFill>
                <a:hlinkClick r:id="rId3"/>
              </a:rPr>
              <a:t>http://www.cems.uwe.ac.uk/~kg-doyle/tdrewry/lds.htm</a:t>
            </a:r>
            <a:r>
              <a:rPr lang="en-US" sz="1200" b="0" dirty="0">
                <a:solidFill>
                  <a:schemeClr val="bg1"/>
                </a:solidFill>
              </a:rPr>
              <a:t> </a:t>
            </a:r>
          </a:p>
        </p:txBody>
      </p:sp>
      <p:sp>
        <p:nvSpPr>
          <p:cNvPr id="6" name="TextBox 5">
            <a:extLst>
              <a:ext uri="{FF2B5EF4-FFF2-40B4-BE49-F238E27FC236}">
                <a16:creationId xmlns:a16="http://schemas.microsoft.com/office/drawing/2014/main" id="{D58BC477-C40C-4914-BAA5-7F96F55F52EB}"/>
              </a:ext>
            </a:extLst>
          </p:cNvPr>
          <p:cNvSpPr txBox="1"/>
          <p:nvPr/>
        </p:nvSpPr>
        <p:spPr>
          <a:xfrm>
            <a:off x="1447800" y="3486090"/>
            <a:ext cx="1521570" cy="400110"/>
          </a:xfrm>
          <a:prstGeom prst="rect">
            <a:avLst/>
          </a:prstGeom>
          <a:noFill/>
        </p:spPr>
        <p:txBody>
          <a:bodyPr wrap="none" rtlCol="0">
            <a:spAutoFit/>
          </a:bodyPr>
          <a:lstStyle/>
          <a:p>
            <a:r>
              <a:rPr lang="en-US" sz="2000" b="0" dirty="0">
                <a:solidFill>
                  <a:schemeClr val="bg1"/>
                </a:solidFill>
              </a:rPr>
              <a:t>‘Conceptual’</a:t>
            </a:r>
          </a:p>
        </p:txBody>
      </p:sp>
      <p:grpSp>
        <p:nvGrpSpPr>
          <p:cNvPr id="14" name="Group 13">
            <a:extLst>
              <a:ext uri="{FF2B5EF4-FFF2-40B4-BE49-F238E27FC236}">
                <a16:creationId xmlns:a16="http://schemas.microsoft.com/office/drawing/2014/main" id="{D436684F-BF74-4B1D-8016-263B6D5C2AAE}"/>
              </a:ext>
            </a:extLst>
          </p:cNvPr>
          <p:cNvGrpSpPr/>
          <p:nvPr/>
        </p:nvGrpSpPr>
        <p:grpSpPr>
          <a:xfrm>
            <a:off x="3124200" y="3485744"/>
            <a:ext cx="5826127" cy="2991865"/>
            <a:chOff x="3124200" y="3485744"/>
            <a:chExt cx="5826127" cy="2991865"/>
          </a:xfrm>
        </p:grpSpPr>
        <p:grpSp>
          <p:nvGrpSpPr>
            <p:cNvPr id="10" name="Group 9">
              <a:extLst>
                <a:ext uri="{FF2B5EF4-FFF2-40B4-BE49-F238E27FC236}">
                  <a16:creationId xmlns:a16="http://schemas.microsoft.com/office/drawing/2014/main" id="{4975823C-0778-4DC4-8A6E-E7570FD7190B}"/>
                </a:ext>
              </a:extLst>
            </p:cNvPr>
            <p:cNvGrpSpPr/>
            <p:nvPr/>
          </p:nvGrpSpPr>
          <p:grpSpPr>
            <a:xfrm>
              <a:off x="4702513" y="3485744"/>
              <a:ext cx="4247814" cy="2991865"/>
              <a:chOff x="4702513" y="3485744"/>
              <a:chExt cx="4247814" cy="2991865"/>
            </a:xfrm>
          </p:grpSpPr>
          <p:pic>
            <p:nvPicPr>
              <p:cNvPr id="8" name="Picture 2" descr="http://www.cems.uwe.ac.uk/~kg-doyle/tdrewry/images/modeling.gif">
                <a:extLst>
                  <a:ext uri="{FF2B5EF4-FFF2-40B4-BE49-F238E27FC236}">
                    <a16:creationId xmlns:a16="http://schemas.microsoft.com/office/drawing/2014/main" id="{1BAA724D-2CFE-4132-9D32-1942FEDB0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513" y="3915384"/>
                <a:ext cx="4212887" cy="25622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979CE91-C8E0-4595-8849-9435349F1B86}"/>
                  </a:ext>
                </a:extLst>
              </p:cNvPr>
              <p:cNvSpPr txBox="1"/>
              <p:nvPr/>
            </p:nvSpPr>
            <p:spPr>
              <a:xfrm>
                <a:off x="5925192" y="3485744"/>
                <a:ext cx="1563249" cy="400110"/>
              </a:xfrm>
              <a:prstGeom prst="rect">
                <a:avLst/>
              </a:prstGeom>
              <a:noFill/>
            </p:spPr>
            <p:txBody>
              <a:bodyPr wrap="none" rtlCol="0">
                <a:spAutoFit/>
              </a:bodyPr>
              <a:lstStyle/>
              <a:p>
                <a:r>
                  <a:rPr lang="en-US" sz="2000" b="0" dirty="0">
                    <a:solidFill>
                      <a:schemeClr val="bg1"/>
                    </a:solidFill>
                  </a:rPr>
                  <a:t>‘Ontological’</a:t>
                </a:r>
              </a:p>
            </p:txBody>
          </p:sp>
          <p:sp>
            <p:nvSpPr>
              <p:cNvPr id="7" name="Rectangle 6">
                <a:extLst>
                  <a:ext uri="{FF2B5EF4-FFF2-40B4-BE49-F238E27FC236}">
                    <a16:creationId xmlns:a16="http://schemas.microsoft.com/office/drawing/2014/main" id="{BFF16A21-BD60-4CB4-B451-0ADCF533B4D2}"/>
                  </a:ext>
                </a:extLst>
              </p:cNvPr>
              <p:cNvSpPr/>
              <p:nvPr/>
            </p:nvSpPr>
            <p:spPr bwMode="auto">
              <a:xfrm>
                <a:off x="7848600" y="4114800"/>
                <a:ext cx="914400" cy="1295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052D075A-AFC9-4740-BE1C-A13C49B6ABD5}"/>
                  </a:ext>
                </a:extLst>
              </p:cNvPr>
              <p:cNvSpPr/>
              <p:nvPr/>
            </p:nvSpPr>
            <p:spPr bwMode="auto">
              <a:xfrm>
                <a:off x="7391400" y="4247744"/>
                <a:ext cx="914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TextBox 11">
                <a:extLst>
                  <a:ext uri="{FF2B5EF4-FFF2-40B4-BE49-F238E27FC236}">
                    <a16:creationId xmlns:a16="http://schemas.microsoft.com/office/drawing/2014/main" id="{529FCD95-3302-4ECB-952B-FC9F7E31DBBD}"/>
                  </a:ext>
                </a:extLst>
              </p:cNvPr>
              <p:cNvSpPr txBox="1"/>
              <p:nvPr/>
            </p:nvSpPr>
            <p:spPr>
              <a:xfrm>
                <a:off x="7454394" y="3953950"/>
                <a:ext cx="1495933" cy="1077218"/>
              </a:xfrm>
              <a:prstGeom prst="rect">
                <a:avLst/>
              </a:prstGeom>
              <a:noFill/>
            </p:spPr>
            <p:txBody>
              <a:bodyPr wrap="square" rtlCol="0">
                <a:spAutoFit/>
              </a:bodyPr>
              <a:lstStyle/>
              <a:p>
                <a:r>
                  <a:rPr lang="en-US" sz="1600" b="0" dirty="0">
                    <a:solidFill>
                      <a:srgbClr val="00359E"/>
                    </a:solidFill>
                  </a:rPr>
                  <a:t>Follow the principles of ontological realism</a:t>
                </a:r>
              </a:p>
            </p:txBody>
          </p:sp>
        </p:grpSp>
        <p:sp>
          <p:nvSpPr>
            <p:cNvPr id="13" name="&quot;Not Allowed&quot; Symbol 12">
              <a:extLst>
                <a:ext uri="{FF2B5EF4-FFF2-40B4-BE49-F238E27FC236}">
                  <a16:creationId xmlns:a16="http://schemas.microsoft.com/office/drawing/2014/main" id="{E593D2AE-3D81-497F-8D28-13C425901E24}"/>
                </a:ext>
              </a:extLst>
            </p:cNvPr>
            <p:cNvSpPr/>
            <p:nvPr/>
          </p:nvSpPr>
          <p:spPr bwMode="auto">
            <a:xfrm>
              <a:off x="3124200" y="4038600"/>
              <a:ext cx="1219200" cy="1143000"/>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162058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4E7AA-8B03-4AEF-82D7-ACDA951A046C}"/>
              </a:ext>
            </a:extLst>
          </p:cNvPr>
          <p:cNvSpPr>
            <a:spLocks noGrp="1"/>
          </p:cNvSpPr>
          <p:nvPr>
            <p:ph type="title"/>
          </p:nvPr>
        </p:nvSpPr>
        <p:spPr/>
        <p:txBody>
          <a:bodyPr/>
          <a:lstStyle/>
          <a:p>
            <a:r>
              <a:rPr lang="en-US" dirty="0"/>
              <a:t>Data structure design priorities for realism-based ontology approaches (2)</a:t>
            </a:r>
            <a:br>
              <a:rPr lang="en-US" dirty="0"/>
            </a:br>
            <a:endParaRPr lang="en-US" dirty="0"/>
          </a:p>
        </p:txBody>
      </p:sp>
      <p:sp>
        <p:nvSpPr>
          <p:cNvPr id="3" name="Content Placeholder 2">
            <a:extLst>
              <a:ext uri="{FF2B5EF4-FFF2-40B4-BE49-F238E27FC236}">
                <a16:creationId xmlns:a16="http://schemas.microsoft.com/office/drawing/2014/main" id="{AB83896D-A2B1-4271-9975-0437759F7E19}"/>
              </a:ext>
            </a:extLst>
          </p:cNvPr>
          <p:cNvSpPr>
            <a:spLocks noGrp="1"/>
          </p:cNvSpPr>
          <p:nvPr>
            <p:ph idx="1"/>
          </p:nvPr>
        </p:nvSpPr>
        <p:spPr>
          <a:xfrm>
            <a:off x="228600" y="2286000"/>
            <a:ext cx="8686800" cy="4343400"/>
          </a:xfrm>
        </p:spPr>
        <p:txBody>
          <a:bodyPr/>
          <a:lstStyle/>
          <a:p>
            <a:pPr marL="457200" indent="0"/>
            <a:r>
              <a:rPr lang="en-US" sz="2000" dirty="0"/>
              <a:t>It must be possible to generate from the logical data structure (LDS) logical data components (LDC) that mimic mereologically the ontology of the portion of reality (</a:t>
            </a:r>
            <a:r>
              <a:rPr lang="en-US" sz="2000" dirty="0" err="1"/>
              <a:t>PoR</a:t>
            </a:r>
            <a:r>
              <a:rPr lang="en-US" sz="2000" dirty="0"/>
              <a:t>) the component is about.</a:t>
            </a:r>
          </a:p>
          <a:p>
            <a:pPr marL="457200" indent="-457200">
              <a:buFont typeface="+mj-lt"/>
              <a:buAutoNum type="arabicPeriod"/>
            </a:pPr>
            <a:endParaRPr lang="en-US" sz="2000" dirty="0"/>
          </a:p>
          <a:p>
            <a:pPr marL="457200" lvl="1" indent="0">
              <a:buNone/>
            </a:pPr>
            <a:r>
              <a:rPr lang="en-US" sz="2000" dirty="0"/>
              <a:t>Essentially distinct logical data component (LDC) types:</a:t>
            </a:r>
          </a:p>
          <a:p>
            <a:pPr lvl="1"/>
            <a:r>
              <a:rPr lang="en-US" sz="2000" dirty="0"/>
              <a:t>LDC1: 	represent a </a:t>
            </a:r>
            <a:r>
              <a:rPr lang="en-US" sz="2000" dirty="0" err="1"/>
              <a:t>PoR</a:t>
            </a:r>
            <a:r>
              <a:rPr lang="en-US" sz="2000" dirty="0"/>
              <a:t> which is not about anything;</a:t>
            </a:r>
          </a:p>
          <a:p>
            <a:pPr lvl="1"/>
            <a:r>
              <a:rPr lang="en-US" sz="2000" dirty="0"/>
              <a:t>LDC2: 	represent representations</a:t>
            </a:r>
          </a:p>
          <a:p>
            <a:pPr marL="1430338" lvl="2" indent="-233363"/>
            <a:r>
              <a:rPr lang="en-US" dirty="0"/>
              <a:t>LDC2e: 	represent representations </a:t>
            </a:r>
            <a:r>
              <a:rPr lang="en-US" i="1" dirty="0"/>
              <a:t>outside</a:t>
            </a:r>
            <a:r>
              <a:rPr lang="en-US" dirty="0"/>
              <a:t> the LDS;</a:t>
            </a:r>
          </a:p>
          <a:p>
            <a:pPr marL="1430338" lvl="2" indent="-233363"/>
            <a:r>
              <a:rPr lang="en-US" dirty="0"/>
              <a:t>LDC2i:	represent representations </a:t>
            </a:r>
            <a:r>
              <a:rPr lang="en-US" i="1" dirty="0"/>
              <a:t>inside</a:t>
            </a:r>
            <a:r>
              <a:rPr lang="en-US" dirty="0"/>
              <a:t> the LDS.</a:t>
            </a:r>
          </a:p>
          <a:p>
            <a:pPr marL="1430338" lvl="2" indent="-233363"/>
            <a:endParaRPr lang="en-US" dirty="0"/>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596B7F64-1025-4D91-A86D-A26AFF90F8E9}"/>
              </a:ext>
            </a:extLst>
          </p:cNvPr>
          <p:cNvSpPr>
            <a:spLocks noGrp="1"/>
          </p:cNvSpPr>
          <p:nvPr>
            <p:ph type="sldNum" sz="quarter" idx="3"/>
          </p:nvPr>
        </p:nvSpPr>
        <p:spPr/>
        <p:txBody>
          <a:bodyPr/>
          <a:lstStyle/>
          <a:p>
            <a:fld id="{7C5DB68A-9D44-4073-920F-D08D647C06A7}" type="slidenum">
              <a:rPr lang="en-US" smtClean="0"/>
              <a:t>9</a:t>
            </a:fld>
            <a:endParaRPr lang="en-US" dirty="0"/>
          </a:p>
        </p:txBody>
      </p:sp>
      <p:sp>
        <p:nvSpPr>
          <p:cNvPr id="15" name="Oval 14">
            <a:extLst>
              <a:ext uri="{FF2B5EF4-FFF2-40B4-BE49-F238E27FC236}">
                <a16:creationId xmlns:a16="http://schemas.microsoft.com/office/drawing/2014/main" id="{887AD1DD-A4B6-42EA-BD48-D927B02CC5D4}"/>
              </a:ext>
            </a:extLst>
          </p:cNvPr>
          <p:cNvSpPr/>
          <p:nvPr/>
        </p:nvSpPr>
        <p:spPr bwMode="auto">
          <a:xfrm>
            <a:off x="8153400" y="4038600"/>
            <a:ext cx="609600" cy="30480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Oval 16">
            <a:extLst>
              <a:ext uri="{FF2B5EF4-FFF2-40B4-BE49-F238E27FC236}">
                <a16:creationId xmlns:a16="http://schemas.microsoft.com/office/drawing/2014/main" id="{2FD0EC35-0FC9-4F5D-B467-09B50FC8C705}"/>
              </a:ext>
            </a:extLst>
          </p:cNvPr>
          <p:cNvSpPr/>
          <p:nvPr/>
        </p:nvSpPr>
        <p:spPr bwMode="auto">
          <a:xfrm>
            <a:off x="8153400" y="4743856"/>
            <a:ext cx="609600" cy="304800"/>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Oval 17">
            <a:extLst>
              <a:ext uri="{FF2B5EF4-FFF2-40B4-BE49-F238E27FC236}">
                <a16:creationId xmlns:a16="http://schemas.microsoft.com/office/drawing/2014/main" id="{F31A9D3E-E723-4BDA-B14D-D7EF0A6FF8B7}"/>
              </a:ext>
            </a:extLst>
          </p:cNvPr>
          <p:cNvSpPr/>
          <p:nvPr/>
        </p:nvSpPr>
        <p:spPr bwMode="auto">
          <a:xfrm>
            <a:off x="8153400" y="5144312"/>
            <a:ext cx="609600" cy="304800"/>
          </a:xfrm>
          <a:prstGeom prst="ellipse">
            <a:avLst/>
          </a:prstGeom>
          <a:solidFill>
            <a:srgbClr val="3D8F9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2316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61267</TotalTime>
  <Words>2789</Words>
  <Application>Microsoft Office PowerPoint</Application>
  <PresentationFormat>On-screen Show (4:3)</PresentationFormat>
  <Paragraphs>237</Paragraphs>
  <Slides>30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ＭＳ 明朝</vt:lpstr>
      <vt:lpstr>MS PGothic</vt:lpstr>
      <vt:lpstr>SimSun</vt:lpstr>
      <vt:lpstr>Arial</vt:lpstr>
      <vt:lpstr>Calibri</vt:lpstr>
      <vt:lpstr>Cardo</vt:lpstr>
      <vt:lpstr>Georgia</vt:lpstr>
      <vt:lpstr>Times</vt:lpstr>
      <vt:lpstr>Times New Roman</vt:lpstr>
      <vt:lpstr>Trebuchet MS</vt:lpstr>
      <vt:lpstr>2014-Indianapolis</vt:lpstr>
      <vt:lpstr>BMI714 – Spring 2022 Principles of Referent Tracking in Biomedical Informatics (class number 19404)  Class 6 – March 8, 2022 Implementing data structures for Referent Tracking tuples (1)    </vt:lpstr>
      <vt:lpstr>Referent Tracking Tuple Types</vt:lpstr>
      <vt:lpstr>Bad programmers worry about the code. Good programmers worry about data structures and their relationships.                                     Linus Torvalds    Fold knowledge into data, so program logic can be stupid and robust.       Eric Raymond</vt:lpstr>
      <vt:lpstr>Basic data structure requirements</vt:lpstr>
      <vt:lpstr>Data structure engineering trade-offs</vt:lpstr>
      <vt:lpstr>RDBMS technology</vt:lpstr>
      <vt:lpstr>When working with RDBMS</vt:lpstr>
      <vt:lpstr>Data structure design priorities for realism-based ontology approaches (1) </vt:lpstr>
      <vt:lpstr>Data structure design priorities for realism-based ontology approaches (2) </vt:lpstr>
      <vt:lpstr>The mereology of realism-based LDCs</vt:lpstr>
      <vt:lpstr>The mereology of realism-based LDCs</vt:lpstr>
      <vt:lpstr>Close, but not exactly like this …</vt:lpstr>
      <vt:lpstr>Related RT tuples are like SOLOR’s ANFs</vt:lpstr>
      <vt:lpstr>Example EMR user interface</vt:lpstr>
      <vt:lpstr>ANF model in UML</vt:lpstr>
      <vt:lpstr>Data structure design priorities for realism-based ontology approaches (3)</vt:lpstr>
      <vt:lpstr>‘Denotation’-tuple (LDC2e) semantics</vt:lpstr>
      <vt:lpstr>‘Domain’-tuple (LDC1) semantics</vt:lpstr>
      <vt:lpstr>‘Meta’-tuple (LDC2i) semantics</vt:lpstr>
      <vt:lpstr>E.g.: what do A-tuples line up with?</vt:lpstr>
      <vt:lpstr>What a persisted A-tuple lines up with</vt:lpstr>
      <vt:lpstr>E.g.: what do NtoI+-tuples line up with?</vt:lpstr>
      <vt:lpstr>What a persisted NtoI+-tuple lines up with</vt:lpstr>
      <vt:lpstr>Essential questions for your projects relevant for choosing a data structure (1)</vt:lpstr>
      <vt:lpstr>Essential questions for your projects relevant for choosing a data structure (2)</vt:lpstr>
      <vt:lpstr>Essential questions for your projects relevant for choosing a data structure (3)</vt:lpstr>
      <vt:lpstr>Guided exercise</vt:lpstr>
      <vt:lpstr>Assignment A2</vt:lpstr>
      <vt:lpstr>A2 assessment</vt:lpstr>
      <vt:lpstr>Decisions, decisions,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1762</cp:revision>
  <dcterms:created xsi:type="dcterms:W3CDTF">1601-01-01T00:00:00Z</dcterms:created>
  <dcterms:modified xsi:type="dcterms:W3CDTF">2022-03-08T20:29:31Z</dcterms:modified>
</cp:coreProperties>
</file>