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47"/>
  </p:notesMasterIdLst>
  <p:handoutMasterIdLst>
    <p:handoutMasterId r:id="rId48"/>
  </p:handoutMasterIdLst>
  <p:sldIdLst>
    <p:sldId id="1369" r:id="rId2"/>
    <p:sldId id="1536" r:id="rId3"/>
    <p:sldId id="1533" r:id="rId4"/>
    <p:sldId id="1529" r:id="rId5"/>
    <p:sldId id="1532" r:id="rId6"/>
    <p:sldId id="1530" r:id="rId7"/>
    <p:sldId id="1531" r:id="rId8"/>
    <p:sldId id="1534" r:id="rId9"/>
    <p:sldId id="1535" r:id="rId10"/>
    <p:sldId id="1539" r:id="rId11"/>
    <p:sldId id="1538" r:id="rId12"/>
    <p:sldId id="1537" r:id="rId13"/>
    <p:sldId id="1541" r:id="rId14"/>
    <p:sldId id="714" r:id="rId15"/>
    <p:sldId id="725" r:id="rId16"/>
    <p:sldId id="1542" r:id="rId17"/>
    <p:sldId id="1543" r:id="rId18"/>
    <p:sldId id="1544" r:id="rId19"/>
    <p:sldId id="1545" r:id="rId20"/>
    <p:sldId id="1540" r:id="rId21"/>
    <p:sldId id="1504" r:id="rId22"/>
    <p:sldId id="1528" r:id="rId23"/>
    <p:sldId id="1505" r:id="rId24"/>
    <p:sldId id="1506" r:id="rId25"/>
    <p:sldId id="1507" r:id="rId26"/>
    <p:sldId id="1509" r:id="rId27"/>
    <p:sldId id="1508" r:id="rId28"/>
    <p:sldId id="1510" r:id="rId29"/>
    <p:sldId id="1511" r:id="rId30"/>
    <p:sldId id="1512" r:id="rId31"/>
    <p:sldId id="1513" r:id="rId32"/>
    <p:sldId id="1514" r:id="rId33"/>
    <p:sldId id="1516" r:id="rId34"/>
    <p:sldId id="1517" r:id="rId35"/>
    <p:sldId id="1518" r:id="rId36"/>
    <p:sldId id="1521" r:id="rId37"/>
    <p:sldId id="1519" r:id="rId38"/>
    <p:sldId id="1520" r:id="rId39"/>
    <p:sldId id="1522" r:id="rId40"/>
    <p:sldId id="1523" r:id="rId41"/>
    <p:sldId id="1524" r:id="rId42"/>
    <p:sldId id="1525" r:id="rId43"/>
    <p:sldId id="1526" r:id="rId44"/>
    <p:sldId id="1527" r:id="rId45"/>
    <p:sldId id="1515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59E"/>
    <a:srgbClr val="FF3399"/>
    <a:srgbClr val="AAE600"/>
    <a:srgbClr val="1FE115"/>
    <a:srgbClr val="222268"/>
    <a:srgbClr val="FF0000"/>
    <a:srgbClr val="000000"/>
    <a:srgbClr val="92D050"/>
    <a:srgbClr val="DE6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>
        <p:scale>
          <a:sx n="80" d="100"/>
          <a:sy n="80" d="100"/>
        </p:scale>
        <p:origin x="7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13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81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14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24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15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559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629400"/>
            <a:ext cx="3810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q8ht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q8ht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q8ht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q8ht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219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BMI714 – Spring 2022</a:t>
            </a:r>
            <a:br>
              <a:rPr lang="en-US" sz="2400" dirty="0"/>
            </a:br>
            <a:r>
              <a:rPr lang="en-US" sz="2400" dirty="0"/>
              <a:t>Principles of Referent Tracking</a:t>
            </a:r>
            <a:br>
              <a:rPr lang="en-US" sz="2400" dirty="0"/>
            </a:br>
            <a:r>
              <a:rPr lang="en-US" sz="2400" dirty="0"/>
              <a:t>in Biomedical Informatics</a:t>
            </a:r>
            <a:br>
              <a:rPr lang="en-US" sz="2400" dirty="0"/>
            </a:br>
            <a:r>
              <a:rPr lang="en-US" sz="2400" dirty="0"/>
              <a:t>(class number 19404)</a:t>
            </a:r>
            <a:br>
              <a:rPr lang="en-US" sz="2400" dirty="0"/>
            </a:br>
            <a:br>
              <a:rPr lang="en-US" sz="2000" dirty="0"/>
            </a:br>
            <a:r>
              <a:rPr lang="en-US" sz="2400" dirty="0"/>
              <a:t>Class 5 – March 1, 2022</a:t>
            </a:r>
            <a:br>
              <a:rPr lang="en-US" sz="4400" dirty="0"/>
            </a:br>
            <a:r>
              <a:rPr lang="en-US" sz="3200" dirty="0"/>
              <a:t>Faithfulness to reality</a:t>
            </a:r>
            <a:br>
              <a:rPr lang="en-US" sz="3200" dirty="0"/>
            </a:br>
            <a:r>
              <a:rPr lang="en-US" sz="3200" dirty="0"/>
              <a:t>and second-hand information</a:t>
            </a: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1219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9241E6-6506-442E-BF89-B921400B1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about faithfulness?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E37837A-F535-4C4C-92F3-A2890DE03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937D7-A295-4940-97EF-068A633A0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Second-hand information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02144C-60F9-40AE-AE7A-B6456FC7C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E419-8513-4C87-B7C5-6F9FE9B1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-hand information in EMR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FF4-39BA-4E2F-B717-FA4E6695B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-hand: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Direct observations made by a clinician entered in the EMR by that clinician.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-hand: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Information obtained by a third-party and entered by the clinician: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Symptoms expressed by a patient,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Medical history of a patient obtained from family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Observations made by a clinician and entered by a third party: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Coding clerk, resident, …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Coding assistance algorithm,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Automatic data transformation algorithm.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-hand: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tuples constructed from billing codes entered by coding clerks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4B7F-CB44-40AA-A1C2-7172ADB6A0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10576-BE15-49D4-ABC4-81614E9888EB}"/>
              </a:ext>
            </a:extLst>
          </p:cNvPr>
          <p:cNvSpPr txBox="1"/>
          <p:nvPr/>
        </p:nvSpPr>
        <p:spPr>
          <a:xfrm>
            <a:off x="5105400" y="5029200"/>
            <a:ext cx="3936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sym typeface="Wingdings" panose="05000000000000000000" pitchFamily="2" charset="2"/>
              </a:rPr>
              <a:t> Assistance in RT tuple generation</a:t>
            </a:r>
            <a:endParaRPr lang="en-US" sz="20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#11 (supermarket)</a:t>
                </a:r>
                <a:endParaRPr lang="nl-NL" altLang="en-US" sz="1400" dirty="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2352" y="2064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2352" y="2256"/>
              <a:ext cx="816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2352" y="2448"/>
              <a:ext cx="816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#11 (supermarket)</a:t>
                </a:r>
                <a:endParaRPr lang="nl-NL" altLang="en-US" sz="1400" dirty="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#12 (supermarket)</a:t>
                </a:r>
                <a:endParaRPr lang="nl-NL" altLang="en-US" sz="1400" dirty="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Date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2352" y="1248"/>
                <a:ext cx="816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2352" y="3984"/>
              <a:ext cx="816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 SNOMED-CT coding</a:t>
            </a: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819400" y="23622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2819400" y="2667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2819400" y="2971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#2</a:t>
            </a:r>
            <a:endParaRPr lang="nl-NL" altLang="en-US" sz="1400" dirty="0"/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2819400" y="32766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2819400" y="3581400"/>
            <a:ext cx="8382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#4</a:t>
            </a:r>
          </a:p>
        </p:txBody>
      </p: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2819400" y="3886200"/>
            <a:ext cx="8382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#5</a:t>
            </a:r>
          </a:p>
          <a:p>
            <a:pPr eaLnBrk="1" hangingPunct="1"/>
            <a:endParaRPr lang="nl-NL" altLang="en-US" sz="1400" dirty="0"/>
          </a:p>
        </p:txBody>
      </p:sp>
      <p:sp>
        <p:nvSpPr>
          <p:cNvPr id="87" name="Text Box 48"/>
          <p:cNvSpPr txBox="1">
            <a:spLocks noChangeArrowheads="1"/>
          </p:cNvSpPr>
          <p:nvPr/>
        </p:nvSpPr>
        <p:spPr bwMode="auto">
          <a:xfrm>
            <a:off x="2819400" y="4191000"/>
            <a:ext cx="8382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#6</a:t>
            </a:r>
            <a:endParaRPr lang="nl-NL" altLang="en-US" sz="1400" dirty="0"/>
          </a:p>
        </p:txBody>
      </p: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2819400" y="4495800"/>
            <a:ext cx="8382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#7</a:t>
            </a:r>
            <a:endParaRPr lang="nl-NL" altLang="en-US" sz="1400" dirty="0"/>
          </a:p>
        </p:txBody>
      </p:sp>
      <p:sp>
        <p:nvSpPr>
          <p:cNvPr id="89" name="Text Box 58"/>
          <p:cNvSpPr txBox="1">
            <a:spLocks noChangeArrowheads="1"/>
          </p:cNvSpPr>
          <p:nvPr/>
        </p:nvSpPr>
        <p:spPr bwMode="auto">
          <a:xfrm>
            <a:off x="2819400" y="48006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90" name="Text Box 63"/>
          <p:cNvSpPr txBox="1">
            <a:spLocks noChangeArrowheads="1"/>
          </p:cNvSpPr>
          <p:nvPr/>
        </p:nvSpPr>
        <p:spPr bwMode="auto">
          <a:xfrm>
            <a:off x="2819400" y="5105400"/>
            <a:ext cx="8382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#8</a:t>
            </a:r>
            <a:endParaRPr lang="nl-NL" altLang="en-US" sz="1400" dirty="0"/>
          </a:p>
        </p:txBody>
      </p:sp>
      <p:sp>
        <p:nvSpPr>
          <p:cNvPr id="91" name="Text Box 68"/>
          <p:cNvSpPr txBox="1">
            <a:spLocks noChangeArrowheads="1"/>
          </p:cNvSpPr>
          <p:nvPr/>
        </p:nvSpPr>
        <p:spPr bwMode="auto">
          <a:xfrm>
            <a:off x="2819400" y="5410200"/>
            <a:ext cx="8382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#9</a:t>
            </a:r>
            <a:endParaRPr lang="nl-NL" altLang="en-US" sz="1400" dirty="0"/>
          </a:p>
        </p:txBody>
      </p:sp>
      <p:sp>
        <p:nvSpPr>
          <p:cNvPr id="92" name="Text Box 73"/>
          <p:cNvSpPr txBox="1">
            <a:spLocks noChangeArrowheads="1"/>
          </p:cNvSpPr>
          <p:nvPr/>
        </p:nvSpPr>
        <p:spPr bwMode="auto">
          <a:xfrm>
            <a:off x="2819400" y="5715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#10</a:t>
            </a:r>
          </a:p>
        </p:txBody>
      </p:sp>
      <p:sp>
        <p:nvSpPr>
          <p:cNvPr id="93" name="Text Box 78"/>
          <p:cNvSpPr txBox="1">
            <a:spLocks noChangeArrowheads="1"/>
          </p:cNvSpPr>
          <p:nvPr/>
        </p:nvSpPr>
        <p:spPr bwMode="auto">
          <a:xfrm>
            <a:off x="2819400" y="6019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838200" cy="29881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 dirty="0">
                <a:solidFill>
                  <a:schemeClr val="bg1"/>
                </a:solidFill>
              </a:rPr>
              <a:t>IUI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819400" y="6324600"/>
            <a:ext cx="8382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9400" y="1752600"/>
            <a:ext cx="2209800" cy="4816475"/>
            <a:chOff x="2819400" y="1752600"/>
            <a:chExt cx="2209800" cy="4816475"/>
          </a:xfrm>
        </p:grpSpPr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2819400" y="20574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2819400" y="23622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81134009</a:t>
              </a:r>
            </a:p>
          </p:txBody>
        </p:sp>
        <p:sp>
          <p:nvSpPr>
            <p:cNvPr id="101" name="Text Box 23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2" name="Text Box 28"/>
            <p:cNvSpPr txBox="1">
              <a:spLocks noChangeArrowheads="1"/>
            </p:cNvSpPr>
            <p:nvPr/>
          </p:nvSpPr>
          <p:spPr bwMode="auto">
            <a:xfrm>
              <a:off x="2819400" y="29718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auto">
            <a:xfrm>
              <a:off x="2819400" y="32766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2819400" y="3581400"/>
              <a:ext cx="2209800" cy="244475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5" name="Text Box 43"/>
            <p:cNvSpPr txBox="1">
              <a:spLocks noChangeArrowheads="1"/>
            </p:cNvSpPr>
            <p:nvPr/>
          </p:nvSpPr>
          <p:spPr bwMode="auto">
            <a:xfrm>
              <a:off x="2819400" y="3886200"/>
              <a:ext cx="2209800" cy="2444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2819400" y="4191000"/>
              <a:ext cx="2209800" cy="2444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7" name="Text Box 53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2209800" cy="24447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58298795</a:t>
              </a:r>
              <a:endParaRPr lang="nl-NL" altLang="en-US" sz="1400"/>
            </a:p>
          </p:txBody>
        </p:sp>
        <p:sp>
          <p:nvSpPr>
            <p:cNvPr id="108" name="Text Box 58"/>
            <p:cNvSpPr txBox="1">
              <a:spLocks noChangeArrowheads="1"/>
            </p:cNvSpPr>
            <p:nvPr/>
          </p:nvSpPr>
          <p:spPr bwMode="auto">
            <a:xfrm>
              <a:off x="2819400" y="48006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9" name="Text Box 63"/>
            <p:cNvSpPr txBox="1">
              <a:spLocks noChangeArrowheads="1"/>
            </p:cNvSpPr>
            <p:nvPr/>
          </p:nvSpPr>
          <p:spPr bwMode="auto">
            <a:xfrm>
              <a:off x="2819400" y="5105400"/>
              <a:ext cx="2209800" cy="2444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2909872</a:t>
              </a:r>
              <a:endParaRPr lang="nl-NL" altLang="en-US" sz="1400"/>
            </a:p>
          </p:txBody>
        </p:sp>
        <p:sp>
          <p:nvSpPr>
            <p:cNvPr id="110" name="Text Box 68"/>
            <p:cNvSpPr txBox="1">
              <a:spLocks noChangeArrowheads="1"/>
            </p:cNvSpPr>
            <p:nvPr/>
          </p:nvSpPr>
          <p:spPr bwMode="auto">
            <a:xfrm>
              <a:off x="2819400" y="5410200"/>
              <a:ext cx="2209800" cy="2444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11" name="Text Box 73"/>
            <p:cNvSpPr txBox="1">
              <a:spLocks noChangeArrowheads="1"/>
            </p:cNvSpPr>
            <p:nvPr/>
          </p:nvSpPr>
          <p:spPr bwMode="auto">
            <a:xfrm>
              <a:off x="2819400" y="57150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12" name="Text Box 78"/>
            <p:cNvSpPr txBox="1">
              <a:spLocks noChangeArrowheads="1"/>
            </p:cNvSpPr>
            <p:nvPr/>
          </p:nvSpPr>
          <p:spPr bwMode="auto">
            <a:xfrm>
              <a:off x="2819400" y="60198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2209800" cy="306388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>
                  <a:solidFill>
                    <a:schemeClr val="bg1"/>
                  </a:solidFill>
                </a:rPr>
                <a:t>ObsCode</a:t>
              </a:r>
              <a:endParaRPr lang="nl-NL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4" name="Text Box 114"/>
            <p:cNvSpPr txBox="1">
              <a:spLocks noChangeArrowheads="1"/>
            </p:cNvSpPr>
            <p:nvPr/>
          </p:nvSpPr>
          <p:spPr bwMode="auto">
            <a:xfrm>
              <a:off x="2819400" y="6324600"/>
              <a:ext cx="2209800" cy="244475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68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#11 (supermarket)</a:t>
                </a:r>
                <a:endParaRPr lang="nl-NL" altLang="en-US" sz="1400" dirty="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2352" y="2064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2352" y="2256"/>
              <a:ext cx="816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2352" y="2448"/>
              <a:ext cx="816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#11 (supermarket)</a:t>
                </a:r>
                <a:endParaRPr lang="nl-NL" altLang="en-US" sz="1400" dirty="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Other lesion on other specified region</a:t>
                </a:r>
                <a:endParaRPr lang="nl-NL" altLang="en-US" sz="1400" dirty="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#12 (supermarket)</a:t>
                </a:r>
                <a:endParaRPr lang="nl-NL" altLang="en-US" sz="1400" dirty="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Date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2352" y="1248"/>
                <a:ext cx="816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2352" y="3984"/>
              <a:ext cx="816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Automated coding assistance</a:t>
            </a:r>
            <a:br>
              <a:rPr lang="de-DE" dirty="0"/>
            </a:b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819400" y="23622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2819400" y="2667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2819400" y="2971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#2</a:t>
            </a:r>
            <a:endParaRPr lang="nl-NL" altLang="en-US" sz="1400" dirty="0"/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2819400" y="32766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2819400" y="3581400"/>
            <a:ext cx="8382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#4</a:t>
            </a:r>
          </a:p>
        </p:txBody>
      </p: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2819400" y="3886200"/>
            <a:ext cx="8382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#5</a:t>
            </a:r>
          </a:p>
          <a:p>
            <a:pPr eaLnBrk="1" hangingPunct="1"/>
            <a:endParaRPr lang="nl-NL" altLang="en-US" sz="1400" dirty="0"/>
          </a:p>
        </p:txBody>
      </p:sp>
      <p:sp>
        <p:nvSpPr>
          <p:cNvPr id="87" name="Text Box 48"/>
          <p:cNvSpPr txBox="1">
            <a:spLocks noChangeArrowheads="1"/>
          </p:cNvSpPr>
          <p:nvPr/>
        </p:nvSpPr>
        <p:spPr bwMode="auto">
          <a:xfrm>
            <a:off x="2819400" y="4191000"/>
            <a:ext cx="8382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#6</a:t>
            </a:r>
            <a:endParaRPr lang="nl-NL" altLang="en-US" sz="1400" dirty="0"/>
          </a:p>
        </p:txBody>
      </p: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2819400" y="4495800"/>
            <a:ext cx="8382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#7</a:t>
            </a:r>
            <a:endParaRPr lang="nl-NL" altLang="en-US" sz="1400" dirty="0"/>
          </a:p>
        </p:txBody>
      </p:sp>
      <p:sp>
        <p:nvSpPr>
          <p:cNvPr id="89" name="Text Box 58"/>
          <p:cNvSpPr txBox="1">
            <a:spLocks noChangeArrowheads="1"/>
          </p:cNvSpPr>
          <p:nvPr/>
        </p:nvSpPr>
        <p:spPr bwMode="auto">
          <a:xfrm>
            <a:off x="2819400" y="48006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90" name="Text Box 63"/>
          <p:cNvSpPr txBox="1">
            <a:spLocks noChangeArrowheads="1"/>
          </p:cNvSpPr>
          <p:nvPr/>
        </p:nvSpPr>
        <p:spPr bwMode="auto">
          <a:xfrm>
            <a:off x="2819400" y="5105400"/>
            <a:ext cx="8382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#8</a:t>
            </a:r>
            <a:endParaRPr lang="nl-NL" altLang="en-US" sz="1400" dirty="0"/>
          </a:p>
        </p:txBody>
      </p:sp>
      <p:sp>
        <p:nvSpPr>
          <p:cNvPr id="91" name="Text Box 68"/>
          <p:cNvSpPr txBox="1">
            <a:spLocks noChangeArrowheads="1"/>
          </p:cNvSpPr>
          <p:nvPr/>
        </p:nvSpPr>
        <p:spPr bwMode="auto">
          <a:xfrm>
            <a:off x="2819400" y="5410200"/>
            <a:ext cx="8382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#9</a:t>
            </a:r>
            <a:endParaRPr lang="nl-NL" altLang="en-US" sz="1400" dirty="0"/>
          </a:p>
        </p:txBody>
      </p:sp>
      <p:sp>
        <p:nvSpPr>
          <p:cNvPr id="92" name="Text Box 73"/>
          <p:cNvSpPr txBox="1">
            <a:spLocks noChangeArrowheads="1"/>
          </p:cNvSpPr>
          <p:nvPr/>
        </p:nvSpPr>
        <p:spPr bwMode="auto">
          <a:xfrm>
            <a:off x="2819400" y="5715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#10</a:t>
            </a:r>
          </a:p>
        </p:txBody>
      </p:sp>
      <p:sp>
        <p:nvSpPr>
          <p:cNvPr id="93" name="Text Box 78"/>
          <p:cNvSpPr txBox="1">
            <a:spLocks noChangeArrowheads="1"/>
          </p:cNvSpPr>
          <p:nvPr/>
        </p:nvSpPr>
        <p:spPr bwMode="auto">
          <a:xfrm>
            <a:off x="2819400" y="6019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838200" cy="29881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 dirty="0">
                <a:solidFill>
                  <a:schemeClr val="bg1"/>
                </a:solidFill>
              </a:rPr>
              <a:t>IUI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819400" y="6324600"/>
            <a:ext cx="8382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#4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848600" y="2911475"/>
            <a:ext cx="381000" cy="365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839306" y="4130675"/>
            <a:ext cx="381000" cy="365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839306" y="5345151"/>
            <a:ext cx="381000" cy="365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1752600"/>
            <a:ext cx="2209800" cy="4816475"/>
            <a:chOff x="2819400" y="1752600"/>
            <a:chExt cx="2209800" cy="4816475"/>
          </a:xfrm>
        </p:grpSpPr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2819400" y="20574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2819400" y="23622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81134009</a:t>
              </a:r>
            </a:p>
          </p:txBody>
        </p:sp>
        <p:sp>
          <p:nvSpPr>
            <p:cNvPr id="101" name="Text Box 23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2" name="Text Box 28"/>
            <p:cNvSpPr txBox="1">
              <a:spLocks noChangeArrowheads="1"/>
            </p:cNvSpPr>
            <p:nvPr/>
          </p:nvSpPr>
          <p:spPr bwMode="auto">
            <a:xfrm>
              <a:off x="2819400" y="29718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auto">
            <a:xfrm>
              <a:off x="2819400" y="32766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2819400" y="3581400"/>
              <a:ext cx="2209800" cy="244475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5" name="Text Box 43"/>
            <p:cNvSpPr txBox="1">
              <a:spLocks noChangeArrowheads="1"/>
            </p:cNvSpPr>
            <p:nvPr/>
          </p:nvSpPr>
          <p:spPr bwMode="auto">
            <a:xfrm>
              <a:off x="2819400" y="3886200"/>
              <a:ext cx="2209800" cy="2444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2819400" y="4191000"/>
              <a:ext cx="2209800" cy="2444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7" name="Text Box 53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2209800" cy="24447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58298795</a:t>
              </a:r>
              <a:endParaRPr lang="nl-NL" altLang="en-US" sz="1400"/>
            </a:p>
          </p:txBody>
        </p:sp>
        <p:sp>
          <p:nvSpPr>
            <p:cNvPr id="108" name="Text Box 58"/>
            <p:cNvSpPr txBox="1">
              <a:spLocks noChangeArrowheads="1"/>
            </p:cNvSpPr>
            <p:nvPr/>
          </p:nvSpPr>
          <p:spPr bwMode="auto">
            <a:xfrm>
              <a:off x="2819400" y="48006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9" name="Text Box 63"/>
            <p:cNvSpPr txBox="1">
              <a:spLocks noChangeArrowheads="1"/>
            </p:cNvSpPr>
            <p:nvPr/>
          </p:nvSpPr>
          <p:spPr bwMode="auto">
            <a:xfrm>
              <a:off x="2819400" y="5105400"/>
              <a:ext cx="2209800" cy="2444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2909872</a:t>
              </a:r>
              <a:endParaRPr lang="nl-NL" altLang="en-US" sz="1400"/>
            </a:p>
          </p:txBody>
        </p:sp>
        <p:sp>
          <p:nvSpPr>
            <p:cNvPr id="110" name="Text Box 68"/>
            <p:cNvSpPr txBox="1">
              <a:spLocks noChangeArrowheads="1"/>
            </p:cNvSpPr>
            <p:nvPr/>
          </p:nvSpPr>
          <p:spPr bwMode="auto">
            <a:xfrm>
              <a:off x="2819400" y="5410200"/>
              <a:ext cx="2209800" cy="2444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11" name="Text Box 73"/>
            <p:cNvSpPr txBox="1">
              <a:spLocks noChangeArrowheads="1"/>
            </p:cNvSpPr>
            <p:nvPr/>
          </p:nvSpPr>
          <p:spPr bwMode="auto">
            <a:xfrm>
              <a:off x="2819400" y="57150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12" name="Text Box 78"/>
            <p:cNvSpPr txBox="1">
              <a:spLocks noChangeArrowheads="1"/>
            </p:cNvSpPr>
            <p:nvPr/>
          </p:nvSpPr>
          <p:spPr bwMode="auto">
            <a:xfrm>
              <a:off x="2819400" y="60198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2209800" cy="306388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>
                  <a:solidFill>
                    <a:schemeClr val="bg1"/>
                  </a:solidFill>
                </a:rPr>
                <a:t>ObsCode</a:t>
              </a:r>
              <a:endParaRPr lang="nl-NL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4" name="Text Box 114"/>
            <p:cNvSpPr txBox="1">
              <a:spLocks noChangeArrowheads="1"/>
            </p:cNvSpPr>
            <p:nvPr/>
          </p:nvSpPr>
          <p:spPr bwMode="auto">
            <a:xfrm>
              <a:off x="2819400" y="6324600"/>
              <a:ext cx="2209800" cy="244475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2797098" y="1676400"/>
            <a:ext cx="914400" cy="5029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7" grpId="0" animBg="1"/>
      <p:bldP spid="9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1" name="Group 14"/>
          <p:cNvGrpSpPr>
            <a:grpSpLocks/>
          </p:cNvGrpSpPr>
          <p:nvPr/>
        </p:nvGrpSpPr>
        <p:grpSpPr bwMode="auto">
          <a:xfrm>
            <a:off x="914400" y="2057400"/>
            <a:ext cx="7848600" cy="244475"/>
            <a:chOff x="576" y="1440"/>
            <a:chExt cx="4944" cy="154"/>
          </a:xfrm>
        </p:grpSpPr>
        <p:sp>
          <p:nvSpPr>
            <p:cNvPr id="10343" name="Text Box 8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44" name="Text Box 9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 dirty="0"/>
                <a:t>04/07/1990</a:t>
              </a:r>
              <a:endParaRPr lang="nl-NL" altLang="en-US" sz="1400" dirty="0"/>
            </a:p>
          </p:txBody>
        </p:sp>
        <p:sp>
          <p:nvSpPr>
            <p:cNvPr id="10345" name="Text Box 10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346" name="Text Box 11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</p:txBody>
        </p:sp>
      </p:grpSp>
      <p:grpSp>
        <p:nvGrpSpPr>
          <p:cNvPr id="10272" name="Group 15"/>
          <p:cNvGrpSpPr>
            <a:grpSpLocks/>
          </p:cNvGrpSpPr>
          <p:nvPr/>
        </p:nvGrpSpPr>
        <p:grpSpPr bwMode="auto">
          <a:xfrm>
            <a:off x="914400" y="2362200"/>
            <a:ext cx="7848600" cy="244475"/>
            <a:chOff x="576" y="1440"/>
            <a:chExt cx="4944" cy="154"/>
          </a:xfrm>
        </p:grpSpPr>
        <p:sp>
          <p:nvSpPr>
            <p:cNvPr id="10339" name="Text Box 16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40" name="Text Box 17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</p:txBody>
        </p:sp>
        <p:sp>
          <p:nvSpPr>
            <p:cNvPr id="10341" name="Text Box 18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81134009</a:t>
              </a:r>
            </a:p>
          </p:txBody>
        </p:sp>
        <p:sp>
          <p:nvSpPr>
            <p:cNvPr id="10342" name="Text Box 19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Fracture, closed, spiral</a:t>
              </a:r>
              <a:endParaRPr lang="nl-NL" altLang="en-US" sz="1400"/>
            </a:p>
          </p:txBody>
        </p:sp>
      </p:grpSp>
      <p:grpSp>
        <p:nvGrpSpPr>
          <p:cNvPr id="10273" name="Group 20"/>
          <p:cNvGrpSpPr>
            <a:grpSpLocks/>
          </p:cNvGrpSpPr>
          <p:nvPr/>
        </p:nvGrpSpPr>
        <p:grpSpPr bwMode="auto">
          <a:xfrm>
            <a:off x="914400" y="2667000"/>
            <a:ext cx="7848600" cy="244475"/>
            <a:chOff x="576" y="1440"/>
            <a:chExt cx="4944" cy="154"/>
          </a:xfrm>
        </p:grpSpPr>
        <p:sp>
          <p:nvSpPr>
            <p:cNvPr id="10335" name="Text Box 21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36" name="Text Box 22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12/07/1990</a:t>
              </a:r>
              <a:endParaRPr lang="nl-NL" altLang="en-US" sz="1400"/>
            </a:p>
          </p:txBody>
        </p:sp>
        <p:sp>
          <p:nvSpPr>
            <p:cNvPr id="10337" name="Text Box 23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338" name="Text Box 24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</p:txBody>
        </p:sp>
      </p:grpSp>
      <p:grpSp>
        <p:nvGrpSpPr>
          <p:cNvPr id="10274" name="Group 25"/>
          <p:cNvGrpSpPr>
            <a:grpSpLocks/>
          </p:cNvGrpSpPr>
          <p:nvPr/>
        </p:nvGrpSpPr>
        <p:grpSpPr bwMode="auto">
          <a:xfrm>
            <a:off x="914400" y="2971800"/>
            <a:ext cx="7848600" cy="279941"/>
            <a:chOff x="576" y="1440"/>
            <a:chExt cx="4992" cy="154"/>
          </a:xfrm>
        </p:grpSpPr>
        <p:sp>
          <p:nvSpPr>
            <p:cNvPr id="10331" name="Text Box 26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32" name="Text Box 27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12/07/1990</a:t>
              </a:r>
              <a:endParaRPr lang="nl-NL" altLang="en-US" sz="1400"/>
            </a:p>
          </p:txBody>
        </p:sp>
        <p:sp>
          <p:nvSpPr>
            <p:cNvPr id="10333" name="Text Box 28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334" name="Text Box 29"/>
            <p:cNvSpPr txBox="1">
              <a:spLocks noChangeArrowheads="1"/>
            </p:cNvSpPr>
            <p:nvPr/>
          </p:nvSpPr>
          <p:spPr bwMode="auto">
            <a:xfrm>
              <a:off x="3216" y="1452"/>
              <a:ext cx="2352" cy="1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 dirty="0"/>
                <a:t>Accident in public building #11 (supermarket)</a:t>
              </a:r>
              <a:endParaRPr lang="nl-NL" altLang="en-US" sz="1400" dirty="0"/>
            </a:p>
          </p:txBody>
        </p:sp>
      </p:grpSp>
      <p:grpSp>
        <p:nvGrpSpPr>
          <p:cNvPr id="10294" name="Group 12"/>
          <p:cNvGrpSpPr>
            <a:grpSpLocks/>
          </p:cNvGrpSpPr>
          <p:nvPr/>
        </p:nvGrpSpPr>
        <p:grpSpPr bwMode="auto">
          <a:xfrm>
            <a:off x="914400" y="1752600"/>
            <a:ext cx="7848600" cy="306388"/>
            <a:chOff x="576" y="1248"/>
            <a:chExt cx="4944" cy="193"/>
          </a:xfrm>
        </p:grpSpPr>
        <p:sp>
          <p:nvSpPr>
            <p:cNvPr id="10299" name="Text Box 4"/>
            <p:cNvSpPr txBox="1">
              <a:spLocks noChangeArrowheads="1"/>
            </p:cNvSpPr>
            <p:nvPr/>
          </p:nvSpPr>
          <p:spPr bwMode="auto">
            <a:xfrm>
              <a:off x="576" y="1248"/>
              <a:ext cx="418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 dirty="0">
                  <a:solidFill>
                    <a:schemeClr val="bg1"/>
                  </a:solidFill>
                </a:rPr>
                <a:t>PtID</a:t>
              </a:r>
              <a:endParaRPr lang="nl-NL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300" name="Text Box 5"/>
            <p:cNvSpPr txBox="1">
              <a:spLocks noChangeArrowheads="1"/>
            </p:cNvSpPr>
            <p:nvPr/>
          </p:nvSpPr>
          <p:spPr bwMode="auto">
            <a:xfrm>
              <a:off x="1056" y="1248"/>
              <a:ext cx="672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 dirty="0">
                  <a:solidFill>
                    <a:schemeClr val="bg1"/>
                  </a:solidFill>
                </a:rPr>
                <a:t>Date</a:t>
              </a:r>
              <a:endParaRPr lang="nl-NL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301" name="Text Box 6"/>
            <p:cNvSpPr txBox="1">
              <a:spLocks noChangeArrowheads="1"/>
            </p:cNvSpPr>
            <p:nvPr/>
          </p:nvSpPr>
          <p:spPr bwMode="auto">
            <a:xfrm>
              <a:off x="2352" y="1248"/>
              <a:ext cx="816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 dirty="0">
                  <a:solidFill>
                    <a:schemeClr val="bg1"/>
                  </a:solidFill>
                </a:rPr>
                <a:t>ObsCode</a:t>
              </a:r>
              <a:endParaRPr lang="nl-NL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302" name="Text Box 7"/>
            <p:cNvSpPr txBox="1">
              <a:spLocks noChangeArrowheads="1"/>
            </p:cNvSpPr>
            <p:nvPr/>
          </p:nvSpPr>
          <p:spPr bwMode="auto">
            <a:xfrm>
              <a:off x="3216" y="1248"/>
              <a:ext cx="2304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>
                  <a:solidFill>
                    <a:schemeClr val="bg1"/>
                  </a:solidFill>
                </a:rPr>
                <a:t>Narrative</a:t>
              </a:r>
              <a:endParaRPr lang="nl-NL" alt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Tuple collection development using ontological principles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819400" y="23622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2819400" y="2667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/>
              <a:t>#1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2819400" y="2971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/>
              <a:t>#2</a:t>
            </a:r>
            <a:endParaRPr lang="nl-NL" altLang="en-US" sz="14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838200" cy="29881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 dirty="0">
                <a:solidFill>
                  <a:schemeClr val="bg1"/>
                </a:solidFill>
              </a:rPr>
              <a:t>IUI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92175" y="6309677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#5572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4182794" y="4992900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#1</a:t>
            </a:r>
          </a:p>
        </p:txBody>
      </p:sp>
      <p:sp>
        <p:nvSpPr>
          <p:cNvPr id="10" name="Isosceles Triangle 9"/>
          <p:cNvSpPr/>
          <p:nvPr/>
        </p:nvSpPr>
        <p:spPr bwMode="auto">
          <a:xfrm>
            <a:off x="2209800" y="5748732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0" idx="2"/>
            <a:endCxn id="7" idx="3"/>
          </p:cNvCxnSpPr>
          <p:nvPr/>
        </p:nvCxnSpPr>
        <p:spPr bwMode="auto">
          <a:xfrm flipH="1">
            <a:off x="1577975" y="5977332"/>
            <a:ext cx="631825" cy="4847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/>
          <p:cNvCxnSpPr>
            <a:stCxn id="119" idx="1"/>
            <a:endCxn id="10" idx="4"/>
          </p:cNvCxnSpPr>
          <p:nvPr/>
        </p:nvCxnSpPr>
        <p:spPr bwMode="auto">
          <a:xfrm flipH="1">
            <a:off x="2514600" y="5145300"/>
            <a:ext cx="1668194" cy="832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/>
          <p:cNvCxnSpPr>
            <a:stCxn id="10" idx="0"/>
            <a:endCxn id="132" idx="2"/>
          </p:cNvCxnSpPr>
          <p:nvPr/>
        </p:nvCxnSpPr>
        <p:spPr bwMode="auto">
          <a:xfrm flipV="1">
            <a:off x="2362200" y="5326245"/>
            <a:ext cx="0" cy="4224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Rectangle 131"/>
          <p:cNvSpPr/>
          <p:nvPr/>
        </p:nvSpPr>
        <p:spPr bwMode="auto">
          <a:xfrm>
            <a:off x="2019300" y="5021445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64528" y="5599618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Times" pitchFamily="122" charset="0"/>
              </a:rPr>
              <a:t>partOf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362200" y="5399645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" pitchFamily="122" charset="0"/>
              </a:rPr>
              <a:t>at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5322512" y="5977332"/>
            <a:ext cx="480176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Times" pitchFamily="122" charset="0"/>
              </a:rPr>
              <a:t>t3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50" name="Straight Arrow Connector 149"/>
          <p:cNvCxnSpPr>
            <a:stCxn id="158" idx="0"/>
            <a:endCxn id="149" idx="0"/>
          </p:cNvCxnSpPr>
          <p:nvPr/>
        </p:nvCxnSpPr>
        <p:spPr bwMode="auto">
          <a:xfrm>
            <a:off x="5562600" y="5664533"/>
            <a:ext cx="0" cy="3127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6451493" y="5038954"/>
            <a:ext cx="2209800" cy="304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Closed femur shaft fracture</a:t>
            </a:r>
          </a:p>
        </p:txBody>
      </p:sp>
      <p:cxnSp>
        <p:nvCxnSpPr>
          <p:cNvPr id="155" name="Straight Arrow Connector 154"/>
          <p:cNvCxnSpPr>
            <a:stCxn id="119" idx="3"/>
            <a:endCxn id="158" idx="2"/>
          </p:cNvCxnSpPr>
          <p:nvPr/>
        </p:nvCxnSpPr>
        <p:spPr bwMode="auto">
          <a:xfrm>
            <a:off x="4868594" y="5145300"/>
            <a:ext cx="541606" cy="2906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6" name="Rounded Rectangle 155"/>
          <p:cNvSpPr/>
          <p:nvPr/>
        </p:nvSpPr>
        <p:spPr bwMode="auto">
          <a:xfrm>
            <a:off x="6680093" y="4516699"/>
            <a:ext cx="1752600" cy="304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Closed spiral fracture</a:t>
            </a:r>
          </a:p>
        </p:txBody>
      </p:sp>
      <p:sp>
        <p:nvSpPr>
          <p:cNvPr id="158" name="Isosceles Triangle 157"/>
          <p:cNvSpPr/>
          <p:nvPr/>
        </p:nvSpPr>
        <p:spPr bwMode="auto">
          <a:xfrm flipV="1">
            <a:off x="5410200" y="5435933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6" name="Straight Arrow Connector 165"/>
          <p:cNvCxnSpPr>
            <a:stCxn id="173" idx="4"/>
            <a:endCxn id="36" idx="1"/>
          </p:cNvCxnSpPr>
          <p:nvPr/>
        </p:nvCxnSpPr>
        <p:spPr bwMode="auto">
          <a:xfrm>
            <a:off x="5724292" y="4935799"/>
            <a:ext cx="727201" cy="2555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0" name="Rectangle 169"/>
          <p:cNvSpPr/>
          <p:nvPr/>
        </p:nvSpPr>
        <p:spPr bwMode="auto">
          <a:xfrm>
            <a:off x="5291253" y="4064204"/>
            <a:ext cx="556376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t2</a:t>
            </a:r>
          </a:p>
        </p:txBody>
      </p:sp>
      <p:cxnSp>
        <p:nvCxnSpPr>
          <p:cNvPr id="171" name="Straight Arrow Connector 170"/>
          <p:cNvCxnSpPr>
            <a:stCxn id="173" idx="0"/>
            <a:endCxn id="170" idx="2"/>
          </p:cNvCxnSpPr>
          <p:nvPr/>
        </p:nvCxnSpPr>
        <p:spPr bwMode="auto">
          <a:xfrm flipH="1" flipV="1">
            <a:off x="5569441" y="4369004"/>
            <a:ext cx="2451" cy="3381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Straight Arrow Connector 171"/>
          <p:cNvCxnSpPr>
            <a:stCxn id="119" idx="3"/>
            <a:endCxn id="173" idx="2"/>
          </p:cNvCxnSpPr>
          <p:nvPr/>
        </p:nvCxnSpPr>
        <p:spPr bwMode="auto">
          <a:xfrm flipV="1">
            <a:off x="4868594" y="4935799"/>
            <a:ext cx="550898" cy="2095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Isosceles Triangle 172"/>
          <p:cNvSpPr/>
          <p:nvPr/>
        </p:nvSpPr>
        <p:spPr bwMode="auto">
          <a:xfrm>
            <a:off x="5419492" y="4707199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74" name="Straight Arrow Connector 173"/>
          <p:cNvCxnSpPr>
            <a:stCxn id="173" idx="4"/>
            <a:endCxn id="156" idx="1"/>
          </p:cNvCxnSpPr>
          <p:nvPr/>
        </p:nvCxnSpPr>
        <p:spPr bwMode="auto">
          <a:xfrm flipV="1">
            <a:off x="5724292" y="4669099"/>
            <a:ext cx="955801" cy="266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8" name="Straight Arrow Connector 187"/>
          <p:cNvCxnSpPr>
            <a:stCxn id="158" idx="4"/>
            <a:endCxn id="36" idx="1"/>
          </p:cNvCxnSpPr>
          <p:nvPr/>
        </p:nvCxnSpPr>
        <p:spPr bwMode="auto">
          <a:xfrm flipV="1">
            <a:off x="5715000" y="5191354"/>
            <a:ext cx="736493" cy="2445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>
            <a:off x="5160563" y="5017021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Times" pitchFamily="122" charset="0"/>
              </a:rPr>
              <a:t>instanceOf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291253" y="4343400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" pitchFamily="122" charset="0"/>
              </a:rPr>
              <a:t>at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5486400" y="5562600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" pitchFamily="122" charset="0"/>
              </a:rPr>
              <a:t>at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3429997" y="3626754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#2</a:t>
            </a:r>
          </a:p>
        </p:txBody>
      </p:sp>
      <p:sp>
        <p:nvSpPr>
          <p:cNvPr id="215" name="Rounded Rectangle 214"/>
          <p:cNvSpPr/>
          <p:nvPr/>
        </p:nvSpPr>
        <p:spPr bwMode="auto">
          <a:xfrm>
            <a:off x="6373690" y="3626754"/>
            <a:ext cx="2006707" cy="304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Accident in supermarket</a:t>
            </a:r>
          </a:p>
        </p:txBody>
      </p:sp>
      <p:cxnSp>
        <p:nvCxnSpPr>
          <p:cNvPr id="216" name="Straight Arrow Connector 215"/>
          <p:cNvCxnSpPr>
            <a:stCxn id="210" idx="3"/>
            <a:endCxn id="215" idx="1"/>
          </p:cNvCxnSpPr>
          <p:nvPr/>
        </p:nvCxnSpPr>
        <p:spPr bwMode="auto">
          <a:xfrm>
            <a:off x="4115797" y="3779154"/>
            <a:ext cx="22578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0" name="Rectangle 219"/>
          <p:cNvSpPr/>
          <p:nvPr/>
        </p:nvSpPr>
        <p:spPr>
          <a:xfrm>
            <a:off x="4683438" y="3453025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Times" pitchFamily="122" charset="0"/>
              </a:rPr>
              <a:t>instanceOf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21" name="Isosceles Triangle 220"/>
          <p:cNvSpPr/>
          <p:nvPr/>
        </p:nvSpPr>
        <p:spPr bwMode="auto">
          <a:xfrm rot="19027743" flipV="1">
            <a:off x="1515637" y="4260970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22" name="Straight Arrow Connector 221"/>
          <p:cNvCxnSpPr>
            <a:stCxn id="210" idx="1"/>
            <a:endCxn id="221" idx="4"/>
          </p:cNvCxnSpPr>
          <p:nvPr/>
        </p:nvCxnSpPr>
        <p:spPr bwMode="auto">
          <a:xfrm flipH="1">
            <a:off x="1701965" y="3779154"/>
            <a:ext cx="1728032" cy="408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5" name="Straight Arrow Connector 224"/>
          <p:cNvCxnSpPr>
            <a:stCxn id="221" idx="2"/>
            <a:endCxn id="7" idx="0"/>
          </p:cNvCxnSpPr>
          <p:nvPr/>
        </p:nvCxnSpPr>
        <p:spPr bwMode="auto">
          <a:xfrm flipH="1">
            <a:off x="1235075" y="4395186"/>
            <a:ext cx="243506" cy="19144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0" name="Straight Arrow Connector 229"/>
          <p:cNvCxnSpPr>
            <a:stCxn id="221" idx="0"/>
            <a:endCxn id="132" idx="0"/>
          </p:cNvCxnSpPr>
          <p:nvPr/>
        </p:nvCxnSpPr>
        <p:spPr bwMode="auto">
          <a:xfrm>
            <a:off x="1745801" y="4459039"/>
            <a:ext cx="616399" cy="5624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3" name="Rectangle 232"/>
          <p:cNvSpPr/>
          <p:nvPr/>
        </p:nvSpPr>
        <p:spPr>
          <a:xfrm>
            <a:off x="1478919" y="3638288"/>
            <a:ext cx="120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Times" pitchFamily="122" charset="0"/>
              </a:rPr>
              <a:t>hasParticipant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962092" y="4483580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" pitchFamily="122" charset="0"/>
              </a:rPr>
              <a:t>at</a:t>
            </a:r>
          </a:p>
        </p:txBody>
      </p:sp>
      <p:sp>
        <p:nvSpPr>
          <p:cNvPr id="235" name="Isosceles Triangle 234"/>
          <p:cNvSpPr/>
          <p:nvPr/>
        </p:nvSpPr>
        <p:spPr bwMode="auto">
          <a:xfrm rot="18047870" flipV="1">
            <a:off x="3620543" y="4575045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6" name="Straight Arrow Connector 235"/>
          <p:cNvCxnSpPr>
            <a:stCxn id="210" idx="2"/>
            <a:endCxn id="235" idx="4"/>
          </p:cNvCxnSpPr>
          <p:nvPr/>
        </p:nvCxnSpPr>
        <p:spPr bwMode="auto">
          <a:xfrm flipH="1">
            <a:off x="3752792" y="3931554"/>
            <a:ext cx="20105" cy="568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9" name="Straight Arrow Connector 238"/>
          <p:cNvCxnSpPr>
            <a:stCxn id="235" idx="0"/>
            <a:endCxn id="119" idx="0"/>
          </p:cNvCxnSpPr>
          <p:nvPr/>
        </p:nvCxnSpPr>
        <p:spPr bwMode="auto">
          <a:xfrm>
            <a:off x="3871124" y="4747868"/>
            <a:ext cx="654570" cy="245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2" name="Straight Arrow Connector 241"/>
          <p:cNvCxnSpPr>
            <a:stCxn id="235" idx="2"/>
            <a:endCxn id="132" idx="3"/>
          </p:cNvCxnSpPr>
          <p:nvPr/>
        </p:nvCxnSpPr>
        <p:spPr bwMode="auto">
          <a:xfrm flipH="1">
            <a:off x="2705100" y="4761731"/>
            <a:ext cx="891631" cy="412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8" name="Rectangle 247"/>
          <p:cNvSpPr/>
          <p:nvPr/>
        </p:nvSpPr>
        <p:spPr>
          <a:xfrm>
            <a:off x="3772897" y="4162225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" pitchFamily="122" charset="0"/>
              </a:rPr>
              <a:t>creates</a:t>
            </a:r>
          </a:p>
        </p:txBody>
      </p:sp>
    </p:spTree>
    <p:extLst>
      <p:ext uri="{BB962C8B-B14F-4D97-AF65-F5344CB8AC3E}">
        <p14:creationId xmlns:p14="http://schemas.microsoft.com/office/powerpoint/2010/main" val="37763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9" grpId="0" animBg="1"/>
      <p:bldP spid="10" grpId="0" animBg="1"/>
      <p:bldP spid="132" grpId="0" animBg="1"/>
      <p:bldP spid="32" grpId="0"/>
      <p:bldP spid="148" grpId="0"/>
      <p:bldP spid="149" grpId="0" animBg="1"/>
      <p:bldP spid="36" grpId="0" animBg="1"/>
      <p:bldP spid="156" grpId="0" animBg="1"/>
      <p:bldP spid="158" grpId="0" animBg="1"/>
      <p:bldP spid="170" grpId="0" animBg="1"/>
      <p:bldP spid="173" grpId="0" animBg="1"/>
      <p:bldP spid="205" grpId="0"/>
      <p:bldP spid="206" grpId="0"/>
      <p:bldP spid="208" grpId="0"/>
      <p:bldP spid="210" grpId="0" animBg="1"/>
      <p:bldP spid="215" grpId="0" animBg="1"/>
      <p:bldP spid="220" grpId="0"/>
      <p:bldP spid="221" grpId="0" animBg="1"/>
      <p:bldP spid="233" grpId="0"/>
      <p:bldP spid="234" grpId="0"/>
      <p:bldP spid="235" grpId="0" animBg="1"/>
      <p:bldP spid="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93EE-C0AB-482A-AC8A-232A2593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collection development guided by SNOMED CT axioms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F009-76A4-4EBC-BAD7-897840D2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r>
              <a:rPr lang="en-US" dirty="0"/>
              <a:t>Document that the patient has an open fracture of one rib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EFEA1-1C6F-4008-BF99-FF8E03D521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2FCFC-7C15-4924-9342-E7824078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0825"/>
            <a:ext cx="825909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33C6C-E19B-4E72-AB6B-312E4076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74"/>
            <a:ext cx="9144000" cy="62414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707FF-E2C2-430D-A7E3-082243D9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635624"/>
            <a:ext cx="3429000" cy="1574176"/>
          </a:xfrm>
          <a:solidFill>
            <a:srgbClr val="00359E"/>
          </a:solidFill>
        </p:spPr>
        <p:txBody>
          <a:bodyPr/>
          <a:lstStyle/>
          <a:p>
            <a:pPr marL="0" indent="0"/>
            <a:r>
              <a:rPr lang="en-US" sz="3200" b="1" dirty="0">
                <a:highlight>
                  <a:srgbClr val="00359E"/>
                </a:highlight>
              </a:rPr>
              <a:t>Document the treatment provided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F906-A192-4A88-BE54-6E7961B70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9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CB19-78A4-4E07-9407-15280386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Faithfulness and n</a:t>
            </a:r>
            <a:r>
              <a:rPr lang="en-US" baseline="30000" dirty="0"/>
              <a:t>th</a:t>
            </a:r>
            <a:r>
              <a:rPr lang="en-US" dirty="0"/>
              <a:t>-hand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0FB9C-9345-4F45-AB0C-D0A706AB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A-tuples: for the assignment of RUIs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-hand: to entities on the side of the patient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-hand: to ascriptions in the EMR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D-tuples: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keeping track of the provenance, insertion, deletion and correction of any tuple other dan 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F-tuples: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express confidence in faithfulness of RT-tuples.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C2133-446C-455C-85FF-E85B6C654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0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505078-D1F1-4C5A-ADB7-EC6DBE64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D15E941-6162-4840-96A4-38A239C0B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CAE8B-F736-45DF-A002-5D25E9A8B3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381000" cy="152400"/>
          </a:xfrm>
        </p:spPr>
        <p:txBody>
          <a:bodyPr/>
          <a:lstStyle/>
          <a:p>
            <a:fld id="{7C5DB68A-9D44-4073-920F-D08D647C06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3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CDCB-A85C-4F2C-A129-13D88D785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Faithfulness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E04B6-0091-4BB1-B13D-53D87AB2B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4A6579-DA11-4A85-8E45-3F06F5482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‘Faithfulness’ in model-theoretic semantics for logics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A021C30-2E56-47A9-A2A6-3BD6839D6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DC4DA-93C7-44EE-A4AA-3224B5CB84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381000" cy="152400"/>
          </a:xfrm>
        </p:spPr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2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BA481-EDB1-476A-9B3F-F954F4B6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Model-theoretic semantics (1)</a:t>
            </a:r>
          </a:p>
        </p:txBody>
      </p:sp>
      <p:pic>
        <p:nvPicPr>
          <p:cNvPr id="6" name="Picture 7" descr="globe">
            <a:extLst>
              <a:ext uri="{FF2B5EF4-FFF2-40B4-BE49-F238E27FC236}">
                <a16:creationId xmlns:a16="http://schemas.microsoft.com/office/drawing/2014/main" id="{7493DB3E-6C48-46A9-8135-E82A6D84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9" y="2258109"/>
            <a:ext cx="28987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6C9ACF-E4B1-44E3-B8FA-1A7826BB36D2}"/>
              </a:ext>
            </a:extLst>
          </p:cNvPr>
          <p:cNvSpPr txBox="1"/>
          <p:nvPr/>
        </p:nvSpPr>
        <p:spPr>
          <a:xfrm>
            <a:off x="167086" y="1858089"/>
            <a:ext cx="321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FFF00"/>
                </a:solidFill>
              </a:rPr>
              <a:t>Reality: ‘Collection’ of ‘objects’’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57F4E2-9B79-4B82-8837-FE8E76F0F68E}"/>
              </a:ext>
            </a:extLst>
          </p:cNvPr>
          <p:cNvSpPr txBox="1"/>
          <p:nvPr/>
        </p:nvSpPr>
        <p:spPr>
          <a:xfrm>
            <a:off x="609600" y="6291930"/>
            <a:ext cx="17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FFF00"/>
                </a:solidFill>
              </a:rPr>
              <a:t>Object Language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AB8B05-F2C6-4020-8D3B-7D086A68B099}"/>
              </a:ext>
            </a:extLst>
          </p:cNvPr>
          <p:cNvSpPr txBox="1"/>
          <p:nvPr/>
        </p:nvSpPr>
        <p:spPr>
          <a:xfrm>
            <a:off x="598282" y="5231227"/>
            <a:ext cx="114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Saudi-Arabia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C75DC8-ECE6-498B-865D-0C804323121B}"/>
              </a:ext>
            </a:extLst>
          </p:cNvPr>
          <p:cNvSpPr txBox="1"/>
          <p:nvPr/>
        </p:nvSpPr>
        <p:spPr>
          <a:xfrm>
            <a:off x="1732531" y="5213847"/>
            <a:ext cx="1055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Madagascar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F1E877-349D-4610-A3B3-53706824441E}"/>
              </a:ext>
            </a:extLst>
          </p:cNvPr>
          <p:cNvCxnSpPr>
            <a:cxnSpLocks/>
            <a:stCxn id="47" idx="0"/>
          </p:cNvCxnSpPr>
          <p:nvPr/>
        </p:nvCxnSpPr>
        <p:spPr bwMode="auto">
          <a:xfrm flipV="1">
            <a:off x="1169111" y="2616343"/>
            <a:ext cx="551140" cy="2614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2BAE01-AF54-4BA8-A5CB-A054BAA6065F}"/>
              </a:ext>
            </a:extLst>
          </p:cNvPr>
          <p:cNvCxnSpPr>
            <a:cxnSpLocks/>
            <a:stCxn id="48" idx="0"/>
          </p:cNvCxnSpPr>
          <p:nvPr/>
        </p:nvCxnSpPr>
        <p:spPr bwMode="auto">
          <a:xfrm flipH="1" flipV="1">
            <a:off x="1875528" y="3424794"/>
            <a:ext cx="384552" cy="1789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E0218A7C-8A0A-41CB-8F9D-5CA6E2CA3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7A84D5-E959-4393-8644-D6A291571B3B}"/>
              </a:ext>
            </a:extLst>
          </p:cNvPr>
          <p:cNvSpPr txBox="1"/>
          <p:nvPr/>
        </p:nvSpPr>
        <p:spPr>
          <a:xfrm>
            <a:off x="2260079" y="5571889"/>
            <a:ext cx="150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Indian Ocean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DB9743-43D8-4061-8F48-4F433CCA4D40}"/>
              </a:ext>
            </a:extLst>
          </p:cNvPr>
          <p:cNvCxnSpPr>
            <a:cxnSpLocks/>
            <a:stCxn id="84" idx="0"/>
          </p:cNvCxnSpPr>
          <p:nvPr/>
        </p:nvCxnSpPr>
        <p:spPr bwMode="auto">
          <a:xfrm flipH="1" flipV="1">
            <a:off x="2449024" y="3641029"/>
            <a:ext cx="564839" cy="1930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EE60E7-54B1-4FFE-A406-6E97151AE97E}"/>
              </a:ext>
            </a:extLst>
          </p:cNvPr>
          <p:cNvGrpSpPr/>
          <p:nvPr/>
        </p:nvGrpSpPr>
        <p:grpSpPr>
          <a:xfrm>
            <a:off x="1214325" y="2332452"/>
            <a:ext cx="5355713" cy="1374953"/>
            <a:chOff x="1214325" y="2332452"/>
            <a:chExt cx="5355713" cy="137495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9FBDFE-5794-4F3A-83A6-BB56B016519A}"/>
                </a:ext>
              </a:extLst>
            </p:cNvPr>
            <p:cNvCxnSpPr>
              <a:cxnSpLocks/>
              <a:stCxn id="9" idx="2"/>
            </p:cNvCxnSpPr>
            <p:nvPr/>
          </p:nvCxnSpPr>
          <p:spPr bwMode="auto">
            <a:xfrm flipH="1">
              <a:off x="1775091" y="2332452"/>
              <a:ext cx="3903823" cy="2838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D367DBA-5B58-4C29-A014-3A3E62443976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 flipH="1">
              <a:off x="1214325" y="2783306"/>
              <a:ext cx="5355713" cy="3325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9DCEC9F-25B5-4E79-B0B6-A24CF39CC75D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 flipH="1">
              <a:off x="2476722" y="3668793"/>
              <a:ext cx="3446526" cy="386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20ED3A-DE34-4C4C-A8C2-420DBE7BE190}"/>
              </a:ext>
            </a:extLst>
          </p:cNvPr>
          <p:cNvGrpSpPr/>
          <p:nvPr/>
        </p:nvGrpSpPr>
        <p:grpSpPr>
          <a:xfrm>
            <a:off x="4459491" y="1463433"/>
            <a:ext cx="4684509" cy="5117705"/>
            <a:chOff x="4459491" y="1463433"/>
            <a:chExt cx="4684509" cy="51177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185063-8FE5-456F-8246-261DE2E948B5}"/>
                </a:ext>
              </a:extLst>
            </p:cNvPr>
            <p:cNvSpPr/>
            <p:nvPr/>
          </p:nvSpPr>
          <p:spPr bwMode="auto">
            <a:xfrm>
              <a:off x="4572000" y="1981200"/>
              <a:ext cx="3736975" cy="2133600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EC81C4-529A-4AC6-9E7F-B63AE393178E}"/>
                </a:ext>
              </a:extLst>
            </p:cNvPr>
            <p:cNvSpPr txBox="1"/>
            <p:nvPr/>
          </p:nvSpPr>
          <p:spPr>
            <a:xfrm>
              <a:off x="6559638" y="1463433"/>
              <a:ext cx="25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>
                  <a:solidFill>
                    <a:schemeClr val="bg1"/>
                  </a:solidFill>
                </a:rPr>
                <a:t>D=‘Domain of discourse’</a:t>
              </a:r>
            </a:p>
            <a:p>
              <a:r>
                <a:rPr lang="en-US" sz="1800" b="0" i="1" dirty="0">
                  <a:solidFill>
                    <a:schemeClr val="bg1"/>
                  </a:solidFill>
                </a:rPr>
                <a:t>set of ‘entities’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4255E3-65A8-48B8-BBA8-6F7EE4BCC62E}"/>
                </a:ext>
              </a:extLst>
            </p:cNvPr>
            <p:cNvSpPr/>
            <p:nvPr/>
          </p:nvSpPr>
          <p:spPr bwMode="auto">
            <a:xfrm>
              <a:off x="5678914" y="2275489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9D0C54-E38B-4120-846D-FEE6478CD41E}"/>
                </a:ext>
              </a:extLst>
            </p:cNvPr>
            <p:cNvSpPr txBox="1"/>
            <p:nvPr/>
          </p:nvSpPr>
          <p:spPr>
            <a:xfrm>
              <a:off x="7162800" y="4614446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C1206B-CB38-4C58-8AB4-68235C4F1CB0}"/>
                </a:ext>
              </a:extLst>
            </p:cNvPr>
            <p:cNvSpPr txBox="1"/>
            <p:nvPr/>
          </p:nvSpPr>
          <p:spPr>
            <a:xfrm>
              <a:off x="7677595" y="4614446"/>
              <a:ext cx="324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F83D61-F1A3-4E10-837F-A54BE568BD5E}"/>
                </a:ext>
              </a:extLst>
            </p:cNvPr>
            <p:cNvSpPr txBox="1"/>
            <p:nvPr/>
          </p:nvSpPr>
          <p:spPr>
            <a:xfrm>
              <a:off x="4647709" y="6178655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>
                  <a:solidFill>
                    <a:srgbClr val="FFC000"/>
                  </a:solidFill>
                </a:rPr>
                <a:t>Logical Language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93622A-0534-45E1-972F-D279683F69F1}"/>
                </a:ext>
              </a:extLst>
            </p:cNvPr>
            <p:cNvSpPr/>
            <p:nvPr/>
          </p:nvSpPr>
          <p:spPr bwMode="auto">
            <a:xfrm>
              <a:off x="6570038" y="2726343"/>
              <a:ext cx="113925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5383A7-0927-4C5F-ADB4-F1ABC4C5B17C}"/>
                </a:ext>
              </a:extLst>
            </p:cNvPr>
            <p:cNvCxnSpPr>
              <a:cxnSpLocks/>
              <a:stCxn id="10" idx="0"/>
              <a:endCxn id="9" idx="5"/>
            </p:cNvCxnSpPr>
            <p:nvPr/>
          </p:nvCxnSpPr>
          <p:spPr bwMode="auto">
            <a:xfrm flipH="1" flipV="1">
              <a:off x="5785880" y="2372730"/>
              <a:ext cx="1504519" cy="22417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42E457-1BDA-4C7C-802A-0D9EFA0B52E8}"/>
                </a:ext>
              </a:extLst>
            </p:cNvPr>
            <p:cNvCxnSpPr>
              <a:cxnSpLocks/>
              <a:stCxn id="11" idx="0"/>
              <a:endCxn id="13" idx="5"/>
            </p:cNvCxnSpPr>
            <p:nvPr/>
          </p:nvCxnSpPr>
          <p:spPr bwMode="auto">
            <a:xfrm flipH="1" flipV="1">
              <a:off x="6667279" y="2823584"/>
              <a:ext cx="1172380" cy="17908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CCEDD1-2CC3-4170-81D1-F8801194BAD5}"/>
                </a:ext>
              </a:extLst>
            </p:cNvPr>
            <p:cNvSpPr txBox="1"/>
            <p:nvPr/>
          </p:nvSpPr>
          <p:spPr>
            <a:xfrm>
              <a:off x="4459491" y="4583668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>
                  <a:solidFill>
                    <a:srgbClr val="FFC000"/>
                  </a:solidFill>
                </a:rPr>
                <a:t>Individual constants: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FA140C4-535C-48C2-8015-41A3E9D7E2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48255" y="6567151"/>
              <a:ext cx="1522323" cy="139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9D42E7-0AF3-45B6-843B-4F6263240764}"/>
                </a:ext>
              </a:extLst>
            </p:cNvPr>
            <p:cNvSpPr txBox="1"/>
            <p:nvPr/>
          </p:nvSpPr>
          <p:spPr>
            <a:xfrm>
              <a:off x="7199680" y="6240210"/>
              <a:ext cx="1819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dirty="0">
                  <a:solidFill>
                    <a:srgbClr val="1FE115"/>
                  </a:solidFill>
                </a:rPr>
                <a:t>Interpretation function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37223CC-B55A-410E-8A11-6E221B5591BC}"/>
                </a:ext>
              </a:extLst>
            </p:cNvPr>
            <p:cNvSpPr txBox="1"/>
            <p:nvPr/>
          </p:nvSpPr>
          <p:spPr>
            <a:xfrm>
              <a:off x="5819590" y="218259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I(s)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906AF6E-AA61-46B4-BAE0-89A625400756}"/>
                </a:ext>
              </a:extLst>
            </p:cNvPr>
            <p:cNvSpPr txBox="1"/>
            <p:nvPr/>
          </p:nvSpPr>
          <p:spPr>
            <a:xfrm>
              <a:off x="6442535" y="2438400"/>
              <a:ext cx="502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I(m)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CCB5090-3572-447C-AC91-072DA7F63E2F}"/>
                </a:ext>
              </a:extLst>
            </p:cNvPr>
            <p:cNvSpPr txBox="1"/>
            <p:nvPr/>
          </p:nvSpPr>
          <p:spPr>
            <a:xfrm>
              <a:off x="6707481" y="4614446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solidFill>
                    <a:srgbClr val="FFC000"/>
                  </a:solidFill>
                </a:rPr>
                <a:t>i</a:t>
              </a:r>
              <a:endParaRPr lang="en-US" sz="1400" b="0" dirty="0">
                <a:solidFill>
                  <a:srgbClr val="FFC00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0608EE-C0CC-4222-8345-9066B376A55A}"/>
                </a:ext>
              </a:extLst>
            </p:cNvPr>
            <p:cNvSpPr/>
            <p:nvPr/>
          </p:nvSpPr>
          <p:spPr bwMode="auto">
            <a:xfrm>
              <a:off x="5923248" y="3611830"/>
              <a:ext cx="113925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E9D44C6-7806-4FC6-A084-D0373C9A3CB7}"/>
                </a:ext>
              </a:extLst>
            </p:cNvPr>
            <p:cNvSpPr txBox="1"/>
            <p:nvPr/>
          </p:nvSpPr>
          <p:spPr>
            <a:xfrm>
              <a:off x="5715000" y="370143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I(</a:t>
              </a:r>
              <a:r>
                <a:rPr lang="en-US" sz="1400" b="0" dirty="0" err="1">
                  <a:solidFill>
                    <a:schemeClr val="bg1"/>
                  </a:solidFill>
                </a:rPr>
                <a:t>i</a:t>
              </a:r>
              <a:r>
                <a:rPr lang="en-US" sz="1400" b="0" dirty="0">
                  <a:solidFill>
                    <a:schemeClr val="bg1"/>
                  </a:solidFill>
                </a:rPr>
                <a:t>)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B7C3C0C-DE6C-4697-8E75-BDAFAD121DC6}"/>
                </a:ext>
              </a:extLst>
            </p:cNvPr>
            <p:cNvCxnSpPr>
              <a:cxnSpLocks/>
              <a:stCxn id="82" idx="0"/>
              <a:endCxn id="88" idx="6"/>
            </p:cNvCxnSpPr>
            <p:nvPr/>
          </p:nvCxnSpPr>
          <p:spPr bwMode="auto">
            <a:xfrm flipH="1" flipV="1">
              <a:off x="6037173" y="3668793"/>
              <a:ext cx="787488" cy="9456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30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BA481-EDB1-476A-9B3F-F954F4B6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Model-theoretic semantics (1)</a:t>
            </a:r>
          </a:p>
        </p:txBody>
      </p:sp>
      <p:pic>
        <p:nvPicPr>
          <p:cNvPr id="6" name="Picture 7" descr="globe">
            <a:extLst>
              <a:ext uri="{FF2B5EF4-FFF2-40B4-BE49-F238E27FC236}">
                <a16:creationId xmlns:a16="http://schemas.microsoft.com/office/drawing/2014/main" id="{7493DB3E-6C48-46A9-8135-E82A6D84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9" y="2258109"/>
            <a:ext cx="28987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6185063-8FE5-456F-8246-261DE2E948B5}"/>
              </a:ext>
            </a:extLst>
          </p:cNvPr>
          <p:cNvSpPr/>
          <p:nvPr/>
        </p:nvSpPr>
        <p:spPr bwMode="auto">
          <a:xfrm>
            <a:off x="4572000" y="1981200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C81C4-529A-4AC6-9E7F-B63AE393178E}"/>
              </a:ext>
            </a:extLst>
          </p:cNvPr>
          <p:cNvSpPr txBox="1"/>
          <p:nvPr/>
        </p:nvSpPr>
        <p:spPr>
          <a:xfrm>
            <a:off x="6559638" y="1463433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D=‘Domain of discourse’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set of ‘entities’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4255E3-65A8-48B8-BBA8-6F7EE4BCC62E}"/>
              </a:ext>
            </a:extLst>
          </p:cNvPr>
          <p:cNvSpPr/>
          <p:nvPr/>
        </p:nvSpPr>
        <p:spPr bwMode="auto">
          <a:xfrm>
            <a:off x="5678914" y="2275489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D0C54-E38B-4120-846D-FEE6478CD41E}"/>
              </a:ext>
            </a:extLst>
          </p:cNvPr>
          <p:cNvSpPr txBox="1"/>
          <p:nvPr/>
        </p:nvSpPr>
        <p:spPr>
          <a:xfrm>
            <a:off x="7162800" y="461444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1206B-CB38-4C58-8AB4-68235C4F1CB0}"/>
              </a:ext>
            </a:extLst>
          </p:cNvPr>
          <p:cNvSpPr txBox="1"/>
          <p:nvPr/>
        </p:nvSpPr>
        <p:spPr>
          <a:xfrm>
            <a:off x="7677595" y="4614446"/>
            <a:ext cx="324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83D61-F1A3-4E10-837F-A54BE568BD5E}"/>
              </a:ext>
            </a:extLst>
          </p:cNvPr>
          <p:cNvSpPr txBox="1"/>
          <p:nvPr/>
        </p:nvSpPr>
        <p:spPr>
          <a:xfrm>
            <a:off x="4647709" y="6178655"/>
            <a:ext cx="18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FC000"/>
                </a:solidFill>
              </a:rPr>
              <a:t>Logical Language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93622A-0534-45E1-972F-D279683F69F1}"/>
              </a:ext>
            </a:extLst>
          </p:cNvPr>
          <p:cNvSpPr/>
          <p:nvPr/>
        </p:nvSpPr>
        <p:spPr bwMode="auto">
          <a:xfrm>
            <a:off x="6570038" y="2726343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5383A7-0927-4C5F-ADB4-F1ABC4C5B17C}"/>
              </a:ext>
            </a:extLst>
          </p:cNvPr>
          <p:cNvCxnSpPr>
            <a:cxnSpLocks/>
            <a:stCxn id="10" idx="0"/>
            <a:endCxn id="9" idx="5"/>
          </p:cNvCxnSpPr>
          <p:nvPr/>
        </p:nvCxnSpPr>
        <p:spPr bwMode="auto">
          <a:xfrm flipH="1" flipV="1">
            <a:off x="5785880" y="2372730"/>
            <a:ext cx="1504519" cy="2241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42E457-1BDA-4C7C-802A-0D9EFA0B52E8}"/>
              </a:ext>
            </a:extLst>
          </p:cNvPr>
          <p:cNvCxnSpPr>
            <a:cxnSpLocks/>
            <a:stCxn id="11" idx="0"/>
            <a:endCxn id="13" idx="5"/>
          </p:cNvCxnSpPr>
          <p:nvPr/>
        </p:nvCxnSpPr>
        <p:spPr bwMode="auto">
          <a:xfrm flipH="1" flipV="1">
            <a:off x="6667279" y="2823584"/>
            <a:ext cx="1172380" cy="1790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9FBDFE-5794-4F3A-83A6-BB56B016519A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1775091" y="2332452"/>
            <a:ext cx="3903823" cy="283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367DBA-5B58-4C29-A014-3A3E62443976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1214325" y="2783306"/>
            <a:ext cx="5355713" cy="332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6C9ACF-E4B1-44E3-B8FA-1A7826BB36D2}"/>
              </a:ext>
            </a:extLst>
          </p:cNvPr>
          <p:cNvSpPr txBox="1"/>
          <p:nvPr/>
        </p:nvSpPr>
        <p:spPr>
          <a:xfrm>
            <a:off x="167086" y="1858089"/>
            <a:ext cx="321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FFF00"/>
                </a:solidFill>
              </a:rPr>
              <a:t>Reality: ‘Collection’ of ‘objects’’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CCEDD1-2CC3-4170-81D1-F8801194BAD5}"/>
              </a:ext>
            </a:extLst>
          </p:cNvPr>
          <p:cNvSpPr txBox="1"/>
          <p:nvPr/>
        </p:nvSpPr>
        <p:spPr>
          <a:xfrm>
            <a:off x="4459491" y="4583668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FC000"/>
                </a:solidFill>
              </a:rPr>
              <a:t>Individual constants: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57F4E2-9B79-4B82-8837-FE8E76F0F68E}"/>
              </a:ext>
            </a:extLst>
          </p:cNvPr>
          <p:cNvSpPr txBox="1"/>
          <p:nvPr/>
        </p:nvSpPr>
        <p:spPr>
          <a:xfrm>
            <a:off x="609600" y="6291930"/>
            <a:ext cx="17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FFF00"/>
                </a:solidFill>
              </a:rPr>
              <a:t>Object Language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AB8B05-F2C6-4020-8D3B-7D086A68B099}"/>
              </a:ext>
            </a:extLst>
          </p:cNvPr>
          <p:cNvSpPr txBox="1"/>
          <p:nvPr/>
        </p:nvSpPr>
        <p:spPr>
          <a:xfrm>
            <a:off x="598282" y="5231227"/>
            <a:ext cx="114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Saudi-Arabia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C75DC8-ECE6-498B-865D-0C804323121B}"/>
              </a:ext>
            </a:extLst>
          </p:cNvPr>
          <p:cNvSpPr txBox="1"/>
          <p:nvPr/>
        </p:nvSpPr>
        <p:spPr>
          <a:xfrm>
            <a:off x="1732531" y="5213847"/>
            <a:ext cx="1055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Madagascar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F1E877-349D-4610-A3B3-53706824441E}"/>
              </a:ext>
            </a:extLst>
          </p:cNvPr>
          <p:cNvCxnSpPr>
            <a:cxnSpLocks/>
            <a:stCxn id="47" idx="0"/>
          </p:cNvCxnSpPr>
          <p:nvPr/>
        </p:nvCxnSpPr>
        <p:spPr bwMode="auto">
          <a:xfrm flipV="1">
            <a:off x="1169111" y="2616343"/>
            <a:ext cx="551140" cy="2614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2BAE01-AF54-4BA8-A5CB-A054BAA6065F}"/>
              </a:ext>
            </a:extLst>
          </p:cNvPr>
          <p:cNvCxnSpPr>
            <a:cxnSpLocks/>
            <a:stCxn id="48" idx="0"/>
          </p:cNvCxnSpPr>
          <p:nvPr/>
        </p:nvCxnSpPr>
        <p:spPr bwMode="auto">
          <a:xfrm flipH="1" flipV="1">
            <a:off x="1875528" y="3424794"/>
            <a:ext cx="384552" cy="1789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FA140C4-535C-48C2-8015-41A3E9D7E2EB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8255" y="6567151"/>
            <a:ext cx="1522323" cy="139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59D42E7-0AF3-45B6-843B-4F6263240764}"/>
              </a:ext>
            </a:extLst>
          </p:cNvPr>
          <p:cNvSpPr txBox="1"/>
          <p:nvPr/>
        </p:nvSpPr>
        <p:spPr>
          <a:xfrm>
            <a:off x="7199680" y="6240210"/>
            <a:ext cx="18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1FE115"/>
                </a:solidFill>
              </a:rPr>
              <a:t>Interpretation function</a:t>
            </a: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E0218A7C-8A0A-41CB-8F9D-5CA6E2CA3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23CC-B55A-410E-8A11-6E221B5591BC}"/>
              </a:ext>
            </a:extLst>
          </p:cNvPr>
          <p:cNvSpPr txBox="1"/>
          <p:nvPr/>
        </p:nvSpPr>
        <p:spPr>
          <a:xfrm>
            <a:off x="5819590" y="218259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I(s)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06AF6E-AA61-46B4-BAE0-89A625400756}"/>
              </a:ext>
            </a:extLst>
          </p:cNvPr>
          <p:cNvSpPr txBox="1"/>
          <p:nvPr/>
        </p:nvSpPr>
        <p:spPr>
          <a:xfrm>
            <a:off x="6442535" y="24384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CB5090-3572-447C-AC91-072DA7F63E2F}"/>
              </a:ext>
            </a:extLst>
          </p:cNvPr>
          <p:cNvSpPr txBox="1"/>
          <p:nvPr/>
        </p:nvSpPr>
        <p:spPr>
          <a:xfrm>
            <a:off x="6707481" y="461444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i</a:t>
            </a:r>
            <a:endParaRPr lang="en-US" sz="1400" b="0" dirty="0">
              <a:solidFill>
                <a:srgbClr val="FFC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7A84D5-E959-4393-8644-D6A291571B3B}"/>
              </a:ext>
            </a:extLst>
          </p:cNvPr>
          <p:cNvSpPr txBox="1"/>
          <p:nvPr/>
        </p:nvSpPr>
        <p:spPr>
          <a:xfrm>
            <a:off x="2260079" y="5571889"/>
            <a:ext cx="150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Indian Ocean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DB9743-43D8-4061-8F48-4F433CCA4D40}"/>
              </a:ext>
            </a:extLst>
          </p:cNvPr>
          <p:cNvCxnSpPr>
            <a:cxnSpLocks/>
            <a:stCxn id="84" idx="0"/>
          </p:cNvCxnSpPr>
          <p:nvPr/>
        </p:nvCxnSpPr>
        <p:spPr bwMode="auto">
          <a:xfrm flipH="1" flipV="1">
            <a:off x="2449024" y="3641029"/>
            <a:ext cx="564839" cy="1930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CF0608EE-C0CC-4222-8345-9066B376A55A}"/>
              </a:ext>
            </a:extLst>
          </p:cNvPr>
          <p:cNvSpPr/>
          <p:nvPr/>
        </p:nvSpPr>
        <p:spPr bwMode="auto">
          <a:xfrm>
            <a:off x="5923248" y="3611830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9DCEC9F-25B5-4E79-B0B6-A24CF39CC75D}"/>
              </a:ext>
            </a:extLst>
          </p:cNvPr>
          <p:cNvCxnSpPr>
            <a:cxnSpLocks/>
            <a:stCxn id="88" idx="2"/>
          </p:cNvCxnSpPr>
          <p:nvPr/>
        </p:nvCxnSpPr>
        <p:spPr bwMode="auto">
          <a:xfrm flipH="1">
            <a:off x="2476722" y="3668793"/>
            <a:ext cx="3446526" cy="38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E9D44C6-7806-4FC6-A084-D0373C9A3CB7}"/>
              </a:ext>
            </a:extLst>
          </p:cNvPr>
          <p:cNvSpPr txBox="1"/>
          <p:nvPr/>
        </p:nvSpPr>
        <p:spPr>
          <a:xfrm>
            <a:off x="5715000" y="37014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</a:t>
            </a:r>
            <a:r>
              <a:rPr lang="en-US" sz="1400" b="0" dirty="0" err="1">
                <a:solidFill>
                  <a:schemeClr val="bg1"/>
                </a:solidFill>
              </a:rPr>
              <a:t>i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B7C3C0C-DE6C-4697-8E75-BDAFAD121DC6}"/>
              </a:ext>
            </a:extLst>
          </p:cNvPr>
          <p:cNvCxnSpPr>
            <a:cxnSpLocks/>
            <a:stCxn id="82" idx="0"/>
            <a:endCxn id="88" idx="6"/>
          </p:cNvCxnSpPr>
          <p:nvPr/>
        </p:nvCxnSpPr>
        <p:spPr bwMode="auto">
          <a:xfrm flipH="1" flipV="1">
            <a:off x="6037173" y="3668793"/>
            <a:ext cx="787488" cy="945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831AA68-8690-4F09-8CEC-47685271FB23}"/>
              </a:ext>
            </a:extLst>
          </p:cNvPr>
          <p:cNvGrpSpPr/>
          <p:nvPr/>
        </p:nvGrpSpPr>
        <p:grpSpPr>
          <a:xfrm>
            <a:off x="590550" y="2127909"/>
            <a:ext cx="8036938" cy="4027512"/>
            <a:chOff x="590550" y="2127909"/>
            <a:chExt cx="8036938" cy="402751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287CEC7-7924-4CA2-B683-9B9BB121BA84}"/>
                </a:ext>
              </a:extLst>
            </p:cNvPr>
            <p:cNvSpPr/>
            <p:nvPr/>
          </p:nvSpPr>
          <p:spPr bwMode="auto">
            <a:xfrm>
              <a:off x="5105400" y="2127909"/>
              <a:ext cx="2581567" cy="1140646"/>
            </a:xfrm>
            <a:prstGeom prst="ellipse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A47B6F-D9C2-4EEC-953D-86CFE1C68BA5}"/>
                </a:ext>
              </a:extLst>
            </p:cNvPr>
            <p:cNvSpPr txBox="1"/>
            <p:nvPr/>
          </p:nvSpPr>
          <p:spPr>
            <a:xfrm>
              <a:off x="4459491" y="5016160"/>
              <a:ext cx="2080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>
                  <a:solidFill>
                    <a:srgbClr val="FFC000"/>
                  </a:solidFill>
                </a:rPr>
                <a:t>Predicate constants: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6BDC608-1FED-491E-B6FD-88EEEEA6AB2A}"/>
                </a:ext>
              </a:extLst>
            </p:cNvPr>
            <p:cNvSpPr txBox="1"/>
            <p:nvPr/>
          </p:nvSpPr>
          <p:spPr>
            <a:xfrm>
              <a:off x="7894595" y="5023616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C000"/>
                  </a:solidFill>
                </a:rPr>
                <a:t>country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3A021A-1CF9-4C23-A21D-E6BAF97FE648}"/>
                </a:ext>
              </a:extLst>
            </p:cNvPr>
            <p:cNvCxnSpPr>
              <a:cxnSpLocks/>
              <a:stCxn id="55" idx="0"/>
              <a:endCxn id="53" idx="5"/>
            </p:cNvCxnSpPr>
            <p:nvPr/>
          </p:nvCxnSpPr>
          <p:spPr bwMode="auto">
            <a:xfrm flipH="1" flipV="1">
              <a:off x="7308905" y="3101511"/>
              <a:ext cx="952137" cy="19221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ED9F3F-EE1C-4473-B798-6F847AB288C9}"/>
                </a:ext>
              </a:extLst>
            </p:cNvPr>
            <p:cNvSpPr txBox="1"/>
            <p:nvPr/>
          </p:nvSpPr>
          <p:spPr>
            <a:xfrm>
              <a:off x="590550" y="5565032"/>
              <a:ext cx="1141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FFFF00"/>
                  </a:solidFill>
                </a:rPr>
                <a:t>country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E9D8C0-5310-4048-9759-ADCFADF70566}"/>
                </a:ext>
              </a:extLst>
            </p:cNvPr>
            <p:cNvSpPr txBox="1"/>
            <p:nvPr/>
          </p:nvSpPr>
          <p:spPr>
            <a:xfrm>
              <a:off x="7318773" y="3048224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I(country)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CCCA624-C830-4BDD-83BF-F50ED582BA77}"/>
                </a:ext>
              </a:extLst>
            </p:cNvPr>
            <p:cNvSpPr/>
            <p:nvPr/>
          </p:nvSpPr>
          <p:spPr bwMode="auto">
            <a:xfrm rot="17876514">
              <a:off x="5717062" y="2569908"/>
              <a:ext cx="1498313" cy="692115"/>
            </a:xfrm>
            <a:prstGeom prst="ellipse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9D79AA6-0370-4FF2-A41C-3CDC9B284FD3}"/>
                </a:ext>
              </a:extLst>
            </p:cNvPr>
            <p:cNvSpPr txBox="1"/>
            <p:nvPr/>
          </p:nvSpPr>
          <p:spPr>
            <a:xfrm>
              <a:off x="6946335" y="5042780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C000"/>
                  </a:solidFill>
                </a:rPr>
                <a:t>island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B4119CD-B05C-4B8A-96D4-30A23802D85A}"/>
                </a:ext>
              </a:extLst>
            </p:cNvPr>
            <p:cNvCxnSpPr>
              <a:cxnSpLocks/>
              <a:stCxn id="97" idx="0"/>
              <a:endCxn id="96" idx="3"/>
            </p:cNvCxnSpPr>
            <p:nvPr/>
          </p:nvCxnSpPr>
          <p:spPr bwMode="auto">
            <a:xfrm flipH="1" flipV="1">
              <a:off x="6434171" y="3498605"/>
              <a:ext cx="819300" cy="1544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89ED25E-56E8-4732-9FDE-371566DA8CA7}"/>
                </a:ext>
              </a:extLst>
            </p:cNvPr>
            <p:cNvSpPr txBox="1"/>
            <p:nvPr/>
          </p:nvSpPr>
          <p:spPr>
            <a:xfrm>
              <a:off x="5223184" y="3256051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I(island)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0ABAD27-8F3F-4E5D-BFAF-A6E38B30BB9E}"/>
                </a:ext>
              </a:extLst>
            </p:cNvPr>
            <p:cNvSpPr txBox="1"/>
            <p:nvPr/>
          </p:nvSpPr>
          <p:spPr>
            <a:xfrm>
              <a:off x="854486" y="5847644"/>
              <a:ext cx="1141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FFFF00"/>
                  </a:solidFill>
                </a:rPr>
                <a:t>island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63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3C4D-4D18-42EA-8ECF-22D525D3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Ways of expressing the truth condition for </a:t>
            </a:r>
            <a:r>
              <a:rPr lang="en-US" dirty="0">
                <a:solidFill>
                  <a:srgbClr val="FFC000"/>
                </a:solidFill>
              </a:rPr>
              <a:t>country(m)</a:t>
            </a:r>
            <a:r>
              <a:rPr lang="en-US" dirty="0"/>
              <a:t>:</a:t>
            </a:r>
          </a:p>
          <a:p>
            <a:pPr marL="0" indent="0"/>
            <a:r>
              <a:rPr lang="en-US" dirty="0">
                <a:solidFill>
                  <a:srgbClr val="FFC000"/>
                </a:solidFill>
              </a:rPr>
              <a:t>	country(m)</a:t>
            </a:r>
            <a:r>
              <a:rPr lang="en-US" dirty="0"/>
              <a:t> is true if and only if I(m) ∈ I(country)</a:t>
            </a:r>
          </a:p>
          <a:p>
            <a:pPr marL="0" indent="0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proposition </a:t>
            </a:r>
            <a:r>
              <a:rPr lang="en-US" sz="2000" dirty="0">
                <a:solidFill>
                  <a:srgbClr val="FFC000"/>
                </a:solidFill>
              </a:rPr>
              <a:t>country(m)</a:t>
            </a:r>
            <a:r>
              <a:rPr lang="en-US" sz="2000" dirty="0"/>
              <a:t> is true if and only if the </a:t>
            </a:r>
            <a:r>
              <a:rPr lang="en-US" sz="2000" dirty="0">
                <a:solidFill>
                  <a:srgbClr val="1FE115"/>
                </a:solidFill>
              </a:rPr>
              <a:t>interpretation</a:t>
            </a:r>
            <a:r>
              <a:rPr lang="en-US" sz="2000" dirty="0"/>
              <a:t> of the individual </a:t>
            </a:r>
            <a:r>
              <a:rPr lang="en-US" sz="2000" dirty="0">
                <a:solidFill>
                  <a:srgbClr val="FFC000"/>
                </a:solidFill>
              </a:rPr>
              <a:t>m</a:t>
            </a:r>
            <a:r>
              <a:rPr lang="en-US" sz="2000" dirty="0"/>
              <a:t> is an element of the </a:t>
            </a:r>
            <a:r>
              <a:rPr lang="en-US" sz="2000" dirty="0">
                <a:solidFill>
                  <a:srgbClr val="1FE115"/>
                </a:solidFill>
              </a:rPr>
              <a:t>interpretation</a:t>
            </a:r>
            <a:r>
              <a:rPr lang="en-US" sz="2000" dirty="0"/>
              <a:t> of the predicate </a:t>
            </a:r>
            <a:r>
              <a:rPr lang="en-US" sz="2000" dirty="0">
                <a:solidFill>
                  <a:srgbClr val="FFC000"/>
                </a:solidFill>
              </a:rPr>
              <a:t>country()</a:t>
            </a:r>
            <a:r>
              <a:rPr lang="en-US" sz="20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proposition </a:t>
            </a:r>
            <a:r>
              <a:rPr lang="en-US" sz="2000" dirty="0">
                <a:solidFill>
                  <a:srgbClr val="FFC000"/>
                </a:solidFill>
              </a:rPr>
              <a:t>country(m)</a:t>
            </a:r>
            <a:r>
              <a:rPr lang="en-US" sz="2000" dirty="0"/>
              <a:t> is true if and only if the </a:t>
            </a:r>
            <a:r>
              <a:rPr lang="en-US" sz="2000" dirty="0">
                <a:solidFill>
                  <a:srgbClr val="00B0F0"/>
                </a:solidFill>
              </a:rPr>
              <a:t>entity</a:t>
            </a:r>
            <a:r>
              <a:rPr lang="en-US" sz="2000" dirty="0"/>
              <a:t> denoted by the individual </a:t>
            </a:r>
            <a:r>
              <a:rPr lang="en-US" sz="2000" dirty="0">
                <a:solidFill>
                  <a:srgbClr val="FFC000"/>
                </a:solidFill>
              </a:rPr>
              <a:t>m</a:t>
            </a:r>
            <a:r>
              <a:rPr lang="en-US" sz="2000" dirty="0"/>
              <a:t> is an element of the </a:t>
            </a:r>
            <a:r>
              <a:rPr lang="en-US" sz="2000" dirty="0">
                <a:solidFill>
                  <a:srgbClr val="00B0F0"/>
                </a:solidFill>
              </a:rPr>
              <a:t>set</a:t>
            </a:r>
            <a:r>
              <a:rPr lang="en-US" sz="2000" dirty="0"/>
              <a:t> denoted by the predicate </a:t>
            </a:r>
            <a:r>
              <a:rPr lang="en-US" sz="2000" dirty="0">
                <a:solidFill>
                  <a:srgbClr val="FFC000"/>
                </a:solidFill>
              </a:rPr>
              <a:t>country()</a:t>
            </a:r>
            <a:r>
              <a:rPr lang="en-US" sz="20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proposition </a:t>
            </a:r>
            <a:r>
              <a:rPr lang="en-US" sz="2000" dirty="0">
                <a:solidFill>
                  <a:srgbClr val="FFC000"/>
                </a:solidFill>
              </a:rPr>
              <a:t>country(m)</a:t>
            </a:r>
            <a:r>
              <a:rPr lang="en-US" sz="2000" dirty="0"/>
              <a:t> is true if and only if the </a:t>
            </a:r>
            <a:r>
              <a:rPr lang="en-US" sz="2000" dirty="0">
                <a:solidFill>
                  <a:srgbClr val="FFFF00"/>
                </a:solidFill>
              </a:rPr>
              <a:t>object</a:t>
            </a:r>
            <a:r>
              <a:rPr lang="en-US" sz="2000" dirty="0"/>
              <a:t> corresponding to the individual </a:t>
            </a:r>
            <a:r>
              <a:rPr lang="en-US" sz="2000" dirty="0">
                <a:solidFill>
                  <a:srgbClr val="FFC000"/>
                </a:solidFill>
              </a:rPr>
              <a:t>m</a:t>
            </a:r>
            <a:r>
              <a:rPr lang="en-US" sz="2000" dirty="0"/>
              <a:t> has the </a:t>
            </a:r>
            <a:r>
              <a:rPr lang="en-US" sz="2000" dirty="0">
                <a:solidFill>
                  <a:srgbClr val="FFFF00"/>
                </a:solidFill>
              </a:rPr>
              <a:t>property</a:t>
            </a:r>
            <a:r>
              <a:rPr lang="en-US" sz="2000" dirty="0"/>
              <a:t> corresponding to the predicate </a:t>
            </a:r>
            <a:r>
              <a:rPr lang="en-US" sz="2000" dirty="0">
                <a:solidFill>
                  <a:srgbClr val="FFC000"/>
                </a:solidFill>
              </a:rPr>
              <a:t>country()</a:t>
            </a:r>
            <a:r>
              <a:rPr lang="en-US" sz="2000" dirty="0"/>
              <a:t> in </a:t>
            </a:r>
            <a:r>
              <a:rPr lang="en-US" sz="2000" dirty="0">
                <a:solidFill>
                  <a:srgbClr val="FFFF00"/>
                </a:solidFill>
              </a:rPr>
              <a:t>the outside world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63671-2EF1-43CE-ADB3-84D83DF03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389692-1DF6-4177-9643-ADF6819D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/>
              <a:t>Model-theoretic semantics (2)</a:t>
            </a:r>
          </a:p>
        </p:txBody>
      </p:sp>
    </p:spTree>
    <p:extLst>
      <p:ext uri="{BB962C8B-B14F-4D97-AF65-F5344CB8AC3E}">
        <p14:creationId xmlns:p14="http://schemas.microsoft.com/office/powerpoint/2010/main" val="85165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C855-DD37-41A0-A2EF-29B12E11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for our DoD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31D9-70B2-487A-B7A9-AEA35533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 = {Madagascar, Saudi-Arabia, Indian Ocean}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Interpretation: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I(m) = Madagascar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I(s) = Saudi-Arabia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I(</a:t>
            </a:r>
            <a:r>
              <a:rPr lang="en-US" dirty="0" err="1"/>
              <a:t>i</a:t>
            </a:r>
            <a:r>
              <a:rPr lang="en-US" dirty="0"/>
              <a:t>) = Indian Ocean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I(country) = {Madagascar, Saudi-Arabia}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I(island) = {Madagascar}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model allows you to verify that the propositions </a:t>
            </a:r>
            <a:r>
              <a:rPr lang="en-US" dirty="0">
                <a:solidFill>
                  <a:srgbClr val="FFC000"/>
                </a:solidFill>
              </a:rPr>
              <a:t>country(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 , </a:t>
            </a:r>
            <a:r>
              <a:rPr lang="en-US" dirty="0">
                <a:solidFill>
                  <a:srgbClr val="FFC000"/>
                </a:solidFill>
              </a:rPr>
              <a:t>island(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island(s)</a:t>
            </a:r>
            <a:r>
              <a:rPr lang="en-US" dirty="0"/>
              <a:t> are false.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B12F8-6F95-4984-B6DE-F7632C7CF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5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8D0-7FBA-43BE-A32F-059B928C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add </a:t>
            </a:r>
            <a:r>
              <a:rPr lang="en-US" dirty="0">
                <a:solidFill>
                  <a:srgbClr val="FFC000"/>
                </a:solidFill>
              </a:rPr>
              <a:t>island-in(… , …)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D7DD-C033-4E86-8805-4CBB30528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requires us to consider all ordered pairs of the individuals in our DoD!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, i&gt;, &lt;</a:t>
            </a:r>
            <a:r>
              <a:rPr lang="en-US" dirty="0" err="1"/>
              <a:t>i</a:t>
            </a:r>
            <a:r>
              <a:rPr lang="en-US" dirty="0"/>
              <a:t>, m&gt;, &lt;</a:t>
            </a:r>
            <a:r>
              <a:rPr lang="en-US" dirty="0" err="1"/>
              <a:t>i</a:t>
            </a:r>
            <a:r>
              <a:rPr lang="en-US" dirty="0"/>
              <a:t>, s&gt;,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&lt;m, m&gt;, &lt;m, </a:t>
            </a:r>
            <a:r>
              <a:rPr lang="en-US" dirty="0" err="1"/>
              <a:t>i</a:t>
            </a:r>
            <a:r>
              <a:rPr lang="en-US" dirty="0"/>
              <a:t>&gt;, &lt;m, s&gt;,	  = </a:t>
            </a:r>
            <a:r>
              <a:rPr lang="en-US" dirty="0" err="1"/>
              <a:t>DxD</a:t>
            </a:r>
            <a:r>
              <a:rPr lang="en-US" dirty="0"/>
              <a:t> </a:t>
            </a:r>
            <a:r>
              <a:rPr lang="en-US" sz="1600" dirty="0"/>
              <a:t>(cartesian product,  N = d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&lt;s, s&gt;, &lt;s, </a:t>
            </a:r>
            <a:r>
              <a:rPr lang="en-US" dirty="0" err="1"/>
              <a:t>i</a:t>
            </a:r>
            <a:r>
              <a:rPr lang="en-US" dirty="0"/>
              <a:t>&gt;, &lt;s, m&gt;.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i="1" u="sng" dirty="0"/>
              <a:t>relation</a:t>
            </a:r>
            <a:r>
              <a:rPr lang="en-US" dirty="0"/>
              <a:t> is a subset of a cartesian product.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interpretation of a predicate with 2 arguments is a subset of </a:t>
            </a:r>
            <a:r>
              <a:rPr lang="en-US" dirty="0" err="1"/>
              <a:t>DxD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a relation, consisting of objects which are ordered pairs.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relations that have properties such as reflexivity, transitivity,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085C9-D806-43CD-9987-90F6EDC1E8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E1C8E5B-C71B-4B35-9859-204F6FE7BCC1}"/>
              </a:ext>
            </a:extLst>
          </p:cNvPr>
          <p:cNvSpPr/>
          <p:nvPr/>
        </p:nvSpPr>
        <p:spPr bwMode="auto">
          <a:xfrm>
            <a:off x="4572000" y="2590800"/>
            <a:ext cx="381000" cy="1219200"/>
          </a:xfrm>
          <a:prstGeom prst="rightBrace">
            <a:avLst>
              <a:gd name="adj1" fmla="val 50833"/>
              <a:gd name="adj2" fmla="val 5000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2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18BE-DDFC-445E-BE4D-1DA57365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relation R ⊆ D x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FE45-87B9-42C2-80E7-15FBC300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 is </a:t>
            </a:r>
            <a:r>
              <a:rPr lang="en-US" u="sng" dirty="0"/>
              <a:t>reflexive</a:t>
            </a:r>
            <a:r>
              <a:rPr lang="en-US" b="1" dirty="0"/>
              <a:t> </a:t>
            </a:r>
            <a:r>
              <a:rPr lang="en-US" dirty="0"/>
              <a:t>if and only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all x ∈ D, 〈</a:t>
            </a:r>
            <a:r>
              <a:rPr lang="en-US" dirty="0" err="1"/>
              <a:t>x,x</a:t>
            </a:r>
            <a:r>
              <a:rPr lang="en-US" dirty="0"/>
              <a:t>〉∈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 is </a:t>
            </a:r>
            <a:r>
              <a:rPr lang="en-US" u="sng" dirty="0"/>
              <a:t>symmetric</a:t>
            </a:r>
            <a:r>
              <a:rPr lang="en-US" b="1" dirty="0"/>
              <a:t> </a:t>
            </a:r>
            <a:r>
              <a:rPr lang="en-US" dirty="0"/>
              <a:t>if and only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all x, y ∈ D, if 〈</a:t>
            </a:r>
            <a:r>
              <a:rPr lang="en-US" dirty="0" err="1"/>
              <a:t>x,y</a:t>
            </a:r>
            <a:r>
              <a:rPr lang="en-US" dirty="0"/>
              <a:t>〉∈ R then 〈</a:t>
            </a:r>
            <a:r>
              <a:rPr lang="en-US" dirty="0" err="1"/>
              <a:t>y,x</a:t>
            </a:r>
            <a:r>
              <a:rPr lang="en-US" dirty="0"/>
              <a:t>〉∈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 is </a:t>
            </a:r>
            <a:r>
              <a:rPr lang="en-US" u="sng" dirty="0"/>
              <a:t>transitive</a:t>
            </a:r>
            <a:r>
              <a:rPr lang="en-US" b="1" dirty="0"/>
              <a:t> </a:t>
            </a:r>
            <a:r>
              <a:rPr lang="en-US" dirty="0"/>
              <a:t>if and only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all x, y, z ∈ D, if 〈</a:t>
            </a:r>
            <a:r>
              <a:rPr lang="en-US" dirty="0" err="1"/>
              <a:t>x,y</a:t>
            </a:r>
            <a:r>
              <a:rPr lang="en-US" dirty="0"/>
              <a:t>〉∈ R and 〈</a:t>
            </a:r>
            <a:r>
              <a:rPr lang="en-US" dirty="0" err="1"/>
              <a:t>y,z</a:t>
            </a:r>
            <a:r>
              <a:rPr lang="en-US" dirty="0"/>
              <a:t>〉∈ R then 〈</a:t>
            </a:r>
            <a:r>
              <a:rPr lang="en-US" dirty="0" err="1"/>
              <a:t>x,z</a:t>
            </a:r>
            <a:r>
              <a:rPr lang="en-US" dirty="0"/>
              <a:t>〉∈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 is </a:t>
            </a:r>
            <a:r>
              <a:rPr lang="en-US" u="sng" dirty="0"/>
              <a:t>antisymmetric</a:t>
            </a:r>
            <a:r>
              <a:rPr lang="en-US" b="1" dirty="0"/>
              <a:t> </a:t>
            </a:r>
            <a:r>
              <a:rPr lang="en-US" dirty="0"/>
              <a:t>if and only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all x, y ∈ D, if 〈</a:t>
            </a:r>
            <a:r>
              <a:rPr lang="en-US" dirty="0" err="1"/>
              <a:t>x,y</a:t>
            </a:r>
            <a:r>
              <a:rPr lang="en-US" dirty="0"/>
              <a:t>〉∈ R and 〈</a:t>
            </a:r>
            <a:r>
              <a:rPr lang="en-US" dirty="0" err="1"/>
              <a:t>y,x</a:t>
            </a:r>
            <a:r>
              <a:rPr lang="en-US" dirty="0"/>
              <a:t>〉∈ R then x = 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R' is </a:t>
            </a:r>
            <a:r>
              <a:rPr lang="en-US" u="sng" dirty="0"/>
              <a:t>the converse of</a:t>
            </a:r>
            <a:r>
              <a:rPr lang="en-US" dirty="0"/>
              <a:t> R if and only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all x, y ∈ D, if 〈</a:t>
            </a:r>
            <a:r>
              <a:rPr lang="en-US" dirty="0" err="1"/>
              <a:t>x,y</a:t>
            </a:r>
            <a:r>
              <a:rPr lang="en-US" dirty="0"/>
              <a:t>〉∈ R then 〈</a:t>
            </a:r>
            <a:r>
              <a:rPr lang="en-US" dirty="0" err="1"/>
              <a:t>y,x</a:t>
            </a:r>
            <a:r>
              <a:rPr lang="en-US" dirty="0"/>
              <a:t>〉∈ R' and vice versa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FF6-C340-4B95-BA99-DB70F7EB4A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4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BCA7-4EF3-4A44-936C-F249F63B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77EC-C3A5-4EFF-8171-55345799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‘</a:t>
            </a:r>
            <a:r>
              <a:rPr lang="en-US" dirty="0">
                <a:solidFill>
                  <a:srgbClr val="FFFF00"/>
                </a:solidFill>
              </a:rPr>
              <a:t>Madagascar is an island in the Indian Ocean</a:t>
            </a:r>
            <a:r>
              <a:rPr lang="en-US" dirty="0"/>
              <a:t>’</a:t>
            </a:r>
          </a:p>
          <a:p>
            <a:pPr lvl="1"/>
            <a:r>
              <a:rPr lang="en-US" sz="2000" dirty="0"/>
              <a:t>Is a sentence which is part of the object language.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island-in(m,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en-US" sz="2000" dirty="0"/>
              <a:t>Is a translation of (1) </a:t>
            </a:r>
          </a:p>
          <a:p>
            <a:pPr lvl="1"/>
            <a:r>
              <a:rPr lang="en-US" sz="2000" dirty="0"/>
              <a:t>Is part of the meta-language</a:t>
            </a:r>
          </a:p>
          <a:p>
            <a:pPr lvl="1"/>
            <a:r>
              <a:rPr lang="en-US" sz="2000" dirty="0"/>
              <a:t>Denotes a relation in the semantics of the meta-language.</a:t>
            </a:r>
          </a:p>
          <a:p>
            <a:pPr lvl="1"/>
            <a:r>
              <a:rPr lang="en-US" sz="2000" dirty="0"/>
              <a:t>Carves out a subset of </a:t>
            </a:r>
            <a:r>
              <a:rPr lang="en-US" sz="2000" dirty="0" err="1"/>
              <a:t>DxD</a:t>
            </a:r>
            <a:r>
              <a:rPr lang="en-US" sz="2000" dirty="0"/>
              <a:t>, in our example:</a:t>
            </a:r>
          </a:p>
          <a:p>
            <a:pPr marL="914400" lvl="2" indent="0">
              <a:buNone/>
            </a:pPr>
            <a:r>
              <a:rPr lang="en-US" dirty="0" err="1"/>
              <a:t>DxD</a:t>
            </a:r>
            <a:r>
              <a:rPr lang="en-US" dirty="0"/>
              <a:t> = 	{ &lt;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&gt;,    &lt;</a:t>
            </a:r>
            <a:r>
              <a:rPr lang="en-US" dirty="0" err="1"/>
              <a:t>i</a:t>
            </a:r>
            <a:r>
              <a:rPr lang="en-US" dirty="0"/>
              <a:t>, m&gt;,  &lt;</a:t>
            </a:r>
            <a:r>
              <a:rPr lang="en-US" dirty="0" err="1"/>
              <a:t>i</a:t>
            </a:r>
            <a:r>
              <a:rPr lang="en-US" dirty="0"/>
              <a:t>, s&gt;, </a:t>
            </a:r>
          </a:p>
          <a:p>
            <a:pPr marL="914400" lvl="2" indent="0">
              <a:buNone/>
            </a:pPr>
            <a:r>
              <a:rPr lang="en-US" dirty="0"/>
              <a:t>	  &lt;m, m&gt;, </a:t>
            </a:r>
            <a:r>
              <a:rPr lang="en-US" dirty="0">
                <a:solidFill>
                  <a:srgbClr val="00B0F0"/>
                </a:solidFill>
              </a:rPr>
              <a:t>&lt;m,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,  &lt;m, s&gt;,</a:t>
            </a:r>
          </a:p>
          <a:p>
            <a:pPr marL="914400" lvl="2" indent="0">
              <a:buNone/>
            </a:pPr>
            <a:r>
              <a:rPr lang="en-US" dirty="0"/>
              <a:t>	  &lt;s, s&gt;,    &lt;s, </a:t>
            </a:r>
            <a:r>
              <a:rPr lang="en-US" dirty="0" err="1"/>
              <a:t>i</a:t>
            </a:r>
            <a:r>
              <a:rPr lang="en-US" dirty="0"/>
              <a:t>&gt;,   &lt;s, m&gt; }.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island-in(</a:t>
            </a:r>
            <a:r>
              <a:rPr lang="en-US" dirty="0" err="1">
                <a:solidFill>
                  <a:srgbClr val="FFC000"/>
                </a:solidFill>
              </a:rPr>
              <a:t>m,i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 is true in a model M if and only if </a:t>
            </a:r>
          </a:p>
          <a:p>
            <a:pPr marL="114300" indent="0"/>
            <a:r>
              <a:rPr lang="en-US" dirty="0"/>
              <a:t>	〈I(m), I(</a:t>
            </a:r>
            <a:r>
              <a:rPr lang="en-US" dirty="0" err="1"/>
              <a:t>i</a:t>
            </a:r>
            <a:r>
              <a:rPr lang="en-US" dirty="0"/>
              <a:t>)〉∈ I(island-in) in D</a:t>
            </a:r>
          </a:p>
          <a:p>
            <a:pPr lvl="2"/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BDA74-EB54-4872-AA06-22BD54CC28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46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C4C5-DC61-4CBE-B8A2-C69D8D10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2A9E-F401-42F5-96E9-60629D459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Requires a </a:t>
            </a:r>
            <a:r>
              <a:rPr lang="en-US" sz="2000" i="1" dirty="0"/>
              <a:t>variable assignment function </a:t>
            </a:r>
            <a:r>
              <a:rPr lang="en-US" sz="2000" dirty="0"/>
              <a:t>g, which associates each variable used to an entity in D. g is NOT part of the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our example, there are several possibilities, e.g.: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</a:t>
            </a:r>
            <a:r>
              <a:rPr lang="en-US" dirty="0">
                <a:solidFill>
                  <a:srgbClr val="FFC000"/>
                </a:solidFill>
              </a:rPr>
              <a:t>x      y   z			     x         y       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country(x)</a:t>
            </a:r>
            <a:r>
              <a:rPr lang="en-US" dirty="0"/>
              <a:t> is true if and only if g(x) ∈ I(country)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C046-419D-4389-A292-551896E867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B61B0C-5CB1-455F-992D-1E9D4FFFD675}"/>
              </a:ext>
            </a:extLst>
          </p:cNvPr>
          <p:cNvSpPr/>
          <p:nvPr/>
        </p:nvSpPr>
        <p:spPr bwMode="auto">
          <a:xfrm>
            <a:off x="609600" y="3028948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003D58-2073-4CDE-B8FB-3DCC7771A94E}"/>
              </a:ext>
            </a:extLst>
          </p:cNvPr>
          <p:cNvSpPr/>
          <p:nvPr/>
        </p:nvSpPr>
        <p:spPr bwMode="auto">
          <a:xfrm>
            <a:off x="1716514" y="3189887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9B150E-603B-4DC1-83A3-E01A18C401C7}"/>
              </a:ext>
            </a:extLst>
          </p:cNvPr>
          <p:cNvSpPr/>
          <p:nvPr/>
        </p:nvSpPr>
        <p:spPr bwMode="auto">
          <a:xfrm>
            <a:off x="2607638" y="3640741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E4D19-0BCB-431A-A1D2-9135AD4F264A}"/>
              </a:ext>
            </a:extLst>
          </p:cNvPr>
          <p:cNvSpPr/>
          <p:nvPr/>
        </p:nvSpPr>
        <p:spPr bwMode="auto">
          <a:xfrm>
            <a:off x="1143000" y="3095625"/>
            <a:ext cx="2581567" cy="769596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CBD9C-AF41-413F-A117-71950861D719}"/>
              </a:ext>
            </a:extLst>
          </p:cNvPr>
          <p:cNvSpPr txBox="1"/>
          <p:nvPr/>
        </p:nvSpPr>
        <p:spPr>
          <a:xfrm>
            <a:off x="1857190" y="309699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45B5D-1113-492E-9E65-8318A1BACEA8}"/>
              </a:ext>
            </a:extLst>
          </p:cNvPr>
          <p:cNvSpPr txBox="1"/>
          <p:nvPr/>
        </p:nvSpPr>
        <p:spPr>
          <a:xfrm>
            <a:off x="2556335" y="3352798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57E2C-34E3-4C99-9C2D-821D91545E3F}"/>
              </a:ext>
            </a:extLst>
          </p:cNvPr>
          <p:cNvSpPr txBox="1"/>
          <p:nvPr/>
        </p:nvSpPr>
        <p:spPr>
          <a:xfrm>
            <a:off x="3174888" y="375466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I(country)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AF36B-340F-4F7D-8EE9-E5B77C967E14}"/>
              </a:ext>
            </a:extLst>
          </p:cNvPr>
          <p:cNvSpPr/>
          <p:nvPr/>
        </p:nvSpPr>
        <p:spPr bwMode="auto">
          <a:xfrm>
            <a:off x="1960848" y="4526228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DBFD4-8870-4149-9668-40BF03EA0362}"/>
              </a:ext>
            </a:extLst>
          </p:cNvPr>
          <p:cNvSpPr txBox="1"/>
          <p:nvPr/>
        </p:nvSpPr>
        <p:spPr>
          <a:xfrm>
            <a:off x="1622652" y="44550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</a:t>
            </a:r>
            <a:r>
              <a:rPr lang="en-US" sz="1400" b="0" dirty="0" err="1">
                <a:solidFill>
                  <a:schemeClr val="bg1"/>
                </a:solidFill>
              </a:rPr>
              <a:t>i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73F6F6-EDE5-4A3D-9125-713830E3D5F7}"/>
              </a:ext>
            </a:extLst>
          </p:cNvPr>
          <p:cNvSpPr/>
          <p:nvPr/>
        </p:nvSpPr>
        <p:spPr bwMode="auto">
          <a:xfrm>
            <a:off x="5026025" y="2895598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5E0991-CE91-4480-A480-97A449801415}"/>
              </a:ext>
            </a:extLst>
          </p:cNvPr>
          <p:cNvSpPr/>
          <p:nvPr/>
        </p:nvSpPr>
        <p:spPr bwMode="auto">
          <a:xfrm>
            <a:off x="6132939" y="3189887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967508-AD44-495C-9779-CB7038032794}"/>
              </a:ext>
            </a:extLst>
          </p:cNvPr>
          <p:cNvSpPr/>
          <p:nvPr/>
        </p:nvSpPr>
        <p:spPr bwMode="auto">
          <a:xfrm>
            <a:off x="7024063" y="3640741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6E7632-AE39-44EB-9D47-FB239BEA7831}"/>
              </a:ext>
            </a:extLst>
          </p:cNvPr>
          <p:cNvSpPr/>
          <p:nvPr/>
        </p:nvSpPr>
        <p:spPr bwMode="auto">
          <a:xfrm>
            <a:off x="5559425" y="3042307"/>
            <a:ext cx="2581567" cy="831487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66901-0A5D-4E0F-811C-1DB56489A140}"/>
              </a:ext>
            </a:extLst>
          </p:cNvPr>
          <p:cNvSpPr txBox="1"/>
          <p:nvPr/>
        </p:nvSpPr>
        <p:spPr>
          <a:xfrm>
            <a:off x="6273615" y="309699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D8B0D-A027-4EE1-9AD4-05B3D21F6F15}"/>
              </a:ext>
            </a:extLst>
          </p:cNvPr>
          <p:cNvSpPr txBox="1"/>
          <p:nvPr/>
        </p:nvSpPr>
        <p:spPr>
          <a:xfrm>
            <a:off x="6972760" y="3352798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BF47D-C9E6-4F75-94F1-2CA659BE5A77}"/>
              </a:ext>
            </a:extLst>
          </p:cNvPr>
          <p:cNvSpPr txBox="1"/>
          <p:nvPr/>
        </p:nvSpPr>
        <p:spPr>
          <a:xfrm>
            <a:off x="7642776" y="376432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I(country)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4D3454-EFBC-42A8-8439-671EE349DA71}"/>
              </a:ext>
            </a:extLst>
          </p:cNvPr>
          <p:cNvSpPr/>
          <p:nvPr/>
        </p:nvSpPr>
        <p:spPr bwMode="auto">
          <a:xfrm>
            <a:off x="6377273" y="4526228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FD1F6-0A3A-4A3C-A7C8-868E39871C33}"/>
              </a:ext>
            </a:extLst>
          </p:cNvPr>
          <p:cNvSpPr txBox="1"/>
          <p:nvPr/>
        </p:nvSpPr>
        <p:spPr>
          <a:xfrm>
            <a:off x="5964981" y="442930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</a:t>
            </a:r>
            <a:r>
              <a:rPr lang="en-US" sz="1400" b="0" dirty="0" err="1">
                <a:solidFill>
                  <a:schemeClr val="bg1"/>
                </a:solidFill>
              </a:rPr>
              <a:t>i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72CACD-F8F8-40AD-A399-8DBA95EABE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17810" y="4640153"/>
            <a:ext cx="56963" cy="998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7D6D94-3399-4ED5-B518-BEE09F1882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08448" y="3303812"/>
            <a:ext cx="925917" cy="2302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3980EF-0F40-42BA-BAEA-5578EF5C5F4D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6377273" y="4583191"/>
            <a:ext cx="0" cy="1055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D1FDE73-077C-4A1D-93FB-308B5B1C2B77}"/>
              </a:ext>
            </a:extLst>
          </p:cNvPr>
          <p:cNvCxnSpPr>
            <a:cxnSpLocks/>
            <a:endCxn id="22" idx="5"/>
          </p:cNvCxnSpPr>
          <p:nvPr/>
        </p:nvCxnSpPr>
        <p:spPr bwMode="auto">
          <a:xfrm flipH="1" flipV="1">
            <a:off x="6474514" y="4623469"/>
            <a:ext cx="840688" cy="982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04A9A4-E36B-4A53-8875-430DF3E3CEA1}"/>
              </a:ext>
            </a:extLst>
          </p:cNvPr>
          <p:cNvCxnSpPr>
            <a:cxnSpLocks/>
            <a:endCxn id="16" idx="4"/>
          </p:cNvCxnSpPr>
          <p:nvPr/>
        </p:nvCxnSpPr>
        <p:spPr bwMode="auto">
          <a:xfrm flipH="1" flipV="1">
            <a:off x="6195598" y="3303812"/>
            <a:ext cx="1945394" cy="2334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314A25-3E28-4BA6-9FEF-A6EF1FB6EC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80232" y="3754666"/>
            <a:ext cx="514852" cy="18841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A1F10CB-DAD7-42B5-B453-03CCC45D3BE7}"/>
              </a:ext>
            </a:extLst>
          </p:cNvPr>
          <p:cNvSpPr txBox="1"/>
          <p:nvPr/>
        </p:nvSpPr>
        <p:spPr>
          <a:xfrm>
            <a:off x="1421471" y="51394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FE115"/>
                </a:solidFill>
              </a:rPr>
              <a:t>g1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200559-01E7-4974-B12B-D137CBF769D4}"/>
              </a:ext>
            </a:extLst>
          </p:cNvPr>
          <p:cNvSpPr txBox="1"/>
          <p:nvPr/>
        </p:nvSpPr>
        <p:spPr>
          <a:xfrm>
            <a:off x="5973433" y="511802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FE115"/>
                </a:solidFill>
              </a:rPr>
              <a:t>g2                                   …  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1F336DD-93BB-4B6D-BEF1-A6ED2EF4708F}"/>
              </a:ext>
            </a:extLst>
          </p:cNvPr>
          <p:cNvSpPr/>
          <p:nvPr/>
        </p:nvSpPr>
        <p:spPr bwMode="auto">
          <a:xfrm rot="17876514">
            <a:off x="6268594" y="3543168"/>
            <a:ext cx="1498313" cy="692115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AAF7BB1-90C4-4161-8F65-A36BA36A80A7}"/>
              </a:ext>
            </a:extLst>
          </p:cNvPr>
          <p:cNvSpPr/>
          <p:nvPr/>
        </p:nvSpPr>
        <p:spPr bwMode="auto">
          <a:xfrm rot="17876514">
            <a:off x="1858482" y="3554364"/>
            <a:ext cx="1498313" cy="692115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D5974-9242-41A2-89D7-1E01BD6B23B1}"/>
              </a:ext>
            </a:extLst>
          </p:cNvPr>
          <p:cNvSpPr txBox="1"/>
          <p:nvPr/>
        </p:nvSpPr>
        <p:spPr>
          <a:xfrm>
            <a:off x="5808840" y="415208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I(island)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508C3C-29BD-4B5E-B7C0-C7EEA922D028}"/>
              </a:ext>
            </a:extLst>
          </p:cNvPr>
          <p:cNvSpPr txBox="1"/>
          <p:nvPr/>
        </p:nvSpPr>
        <p:spPr>
          <a:xfrm>
            <a:off x="1341127" y="412348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I(island)</a:t>
            </a:r>
          </a:p>
        </p:txBody>
      </p:sp>
    </p:spTree>
    <p:extLst>
      <p:ext uri="{BB962C8B-B14F-4D97-AF65-F5344CB8AC3E}">
        <p14:creationId xmlns:p14="http://schemas.microsoft.com/office/powerpoint/2010/main" val="2128031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8F4D-3D77-43E2-914D-15454D4A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C5C19-36C2-45E4-9132-04CCB653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dirty="0">
                <a:solidFill>
                  <a:srgbClr val="FFC000"/>
                </a:solidFill>
              </a:rPr>
              <a:t>country(x)</a:t>
            </a:r>
            <a:r>
              <a:rPr lang="en-US" dirty="0"/>
              <a:t>’ is a </a:t>
            </a:r>
            <a:r>
              <a:rPr lang="en-US" i="1" u="sng" dirty="0"/>
              <a:t>well-formed formula</a:t>
            </a:r>
            <a:r>
              <a:rPr lang="en-US" dirty="0"/>
              <a:t> (</a:t>
            </a:r>
            <a:r>
              <a:rPr lang="en-US" dirty="0" err="1"/>
              <a:t>wwf</a:t>
            </a:r>
            <a:r>
              <a:rPr lang="en-US" dirty="0"/>
              <a:t> or </a:t>
            </a:r>
            <a:r>
              <a:rPr lang="en-US" dirty="0">
                <a:sym typeface="Symbol" panose="05050102010706020507" pitchFamily="18" charset="2"/>
              </a:rPr>
              <a:t>) but not a </a:t>
            </a:r>
            <a:r>
              <a:rPr lang="en-US" i="1" u="sng" dirty="0">
                <a:sym typeface="Symbol" panose="05050102010706020507" pitchFamily="18" charset="2"/>
              </a:rPr>
              <a:t>proposition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1600" dirty="0">
                <a:sym typeface="Symbol" panose="05050102010706020507" pitchFamily="18" charset="2"/>
              </a:rPr>
              <a:t>(thus if ‘x’ is a variable, not a constant)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anose="05050102010706020507" pitchFamily="18" charset="2"/>
              </a:rPr>
              <a:t> ‘it is a country’.  No info what ‘it’ denotes.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Propositions require quantification. In CLIF: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forall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 (x) (country x))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Symbol" panose="05050102010706020507" pitchFamily="18" charset="2"/>
              </a:rPr>
              <a:t>everything is a country.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(exists (x) (country x))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anose="05050102010706020507" pitchFamily="18" charset="2"/>
              </a:rPr>
              <a:t> there exists a country.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forall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 (x) (if (island x) (exists (y) (island-in x y))))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anose="05050102010706020507" pitchFamily="18" charset="2"/>
              </a:rPr>
              <a:t> every island is an island in something.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F8DF8-9D35-4042-9353-7FBA3BF11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2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BA481-EDB1-476A-9B3F-F954F4B6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and language</a:t>
            </a:r>
          </a:p>
        </p:txBody>
      </p:sp>
      <p:pic>
        <p:nvPicPr>
          <p:cNvPr id="6" name="Picture 7" descr="globe">
            <a:extLst>
              <a:ext uri="{FF2B5EF4-FFF2-40B4-BE49-F238E27FC236}">
                <a16:creationId xmlns:a16="http://schemas.microsoft.com/office/drawing/2014/main" id="{7493DB3E-6C48-46A9-8135-E82A6D84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3775"/>
            <a:ext cx="28987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6C9ACF-E4B1-44E3-B8FA-1A7826BB36D2}"/>
              </a:ext>
            </a:extLst>
          </p:cNvPr>
          <p:cNvSpPr txBox="1"/>
          <p:nvPr/>
        </p:nvSpPr>
        <p:spPr>
          <a:xfrm>
            <a:off x="433349" y="1600200"/>
            <a:ext cx="320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chemeClr val="bg1"/>
                </a:solidFill>
              </a:rPr>
              <a:t>Reality: </a:t>
            </a:r>
          </a:p>
          <a:p>
            <a:r>
              <a:rPr lang="en-US" sz="2400" b="0" i="1" dirty="0">
                <a:solidFill>
                  <a:schemeClr val="bg1"/>
                </a:solidFill>
              </a:rPr>
              <a:t>Configuration of entities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57F4E2-9B79-4B82-8837-FE8E76F0F68E}"/>
              </a:ext>
            </a:extLst>
          </p:cNvPr>
          <p:cNvSpPr txBox="1"/>
          <p:nvPr/>
        </p:nvSpPr>
        <p:spPr>
          <a:xfrm>
            <a:off x="5251225" y="1773508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chemeClr val="bg1"/>
                </a:solidFill>
              </a:rPr>
              <a:t>Object Language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AB8B05-F2C6-4020-8D3B-7D086A68B099}"/>
              </a:ext>
            </a:extLst>
          </p:cNvPr>
          <p:cNvSpPr txBox="1"/>
          <p:nvPr/>
        </p:nvSpPr>
        <p:spPr>
          <a:xfrm>
            <a:off x="4870225" y="2969332"/>
            <a:ext cx="18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Saudi-Arabia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C75DC8-ECE6-498B-865D-0C804323121B}"/>
              </a:ext>
            </a:extLst>
          </p:cNvPr>
          <p:cNvSpPr txBox="1"/>
          <p:nvPr/>
        </p:nvSpPr>
        <p:spPr>
          <a:xfrm>
            <a:off x="4773584" y="3661840"/>
            <a:ext cx="183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Madagascar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F1E877-349D-4610-A3B3-53706824441E}"/>
              </a:ext>
            </a:extLst>
          </p:cNvPr>
          <p:cNvCxnSpPr>
            <a:cxnSpLocks/>
            <a:stCxn id="47" idx="1"/>
          </p:cNvCxnSpPr>
          <p:nvPr/>
        </p:nvCxnSpPr>
        <p:spPr bwMode="auto">
          <a:xfrm flipH="1" flipV="1">
            <a:off x="1974626" y="3168634"/>
            <a:ext cx="2895599" cy="31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2BAE01-AF54-4BA8-A5CB-A054BAA6065F}"/>
              </a:ext>
            </a:extLst>
          </p:cNvPr>
          <p:cNvCxnSpPr>
            <a:cxnSpLocks/>
            <a:stCxn id="48" idx="1"/>
          </p:cNvCxnSpPr>
          <p:nvPr/>
        </p:nvCxnSpPr>
        <p:spPr bwMode="auto">
          <a:xfrm flipH="1">
            <a:off x="1974626" y="3892673"/>
            <a:ext cx="2798958" cy="76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E0218A7C-8A0A-41CB-8F9D-5CA6E2CA3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7A84D5-E959-4393-8644-D6A291571B3B}"/>
              </a:ext>
            </a:extLst>
          </p:cNvPr>
          <p:cNvSpPr txBox="1"/>
          <p:nvPr/>
        </p:nvSpPr>
        <p:spPr>
          <a:xfrm>
            <a:off x="4626720" y="4451558"/>
            <a:ext cx="197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Indian Ocean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DB9743-43D8-4061-8F48-4F433CCA4D40}"/>
              </a:ext>
            </a:extLst>
          </p:cNvPr>
          <p:cNvCxnSpPr>
            <a:cxnSpLocks/>
            <a:stCxn id="84" idx="1"/>
          </p:cNvCxnSpPr>
          <p:nvPr/>
        </p:nvCxnSpPr>
        <p:spPr bwMode="auto">
          <a:xfrm flipH="1" flipV="1">
            <a:off x="2271534" y="4297670"/>
            <a:ext cx="2355186" cy="384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F1C0553-26E8-422C-9233-6EC2DEDF2D5E}"/>
              </a:ext>
            </a:extLst>
          </p:cNvPr>
          <p:cNvSpPr txBox="1"/>
          <p:nvPr/>
        </p:nvSpPr>
        <p:spPr>
          <a:xfrm>
            <a:off x="6498286" y="2978182"/>
            <a:ext cx="18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island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40CB6C-1DE4-4750-8FFF-831EF91B8377}"/>
              </a:ext>
            </a:extLst>
          </p:cNvPr>
          <p:cNvSpPr txBox="1"/>
          <p:nvPr/>
        </p:nvSpPr>
        <p:spPr>
          <a:xfrm>
            <a:off x="6545699" y="3652990"/>
            <a:ext cx="18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country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EFB080-8932-4E4D-9A6E-0F79EB9CE1A1}"/>
              </a:ext>
            </a:extLst>
          </p:cNvPr>
          <p:cNvSpPr txBox="1"/>
          <p:nvPr/>
        </p:nvSpPr>
        <p:spPr>
          <a:xfrm>
            <a:off x="5631938" y="2303699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90A11C-701E-487D-9E23-35D6143C20DD}"/>
              </a:ext>
            </a:extLst>
          </p:cNvPr>
          <p:cNvSpPr txBox="1"/>
          <p:nvPr/>
        </p:nvSpPr>
        <p:spPr>
          <a:xfrm>
            <a:off x="4011480" y="5067111"/>
            <a:ext cx="448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Ascriptions: descriptive statements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F15DCB-BD90-49DF-A6F0-7D651148E57D}"/>
              </a:ext>
            </a:extLst>
          </p:cNvPr>
          <p:cNvSpPr txBox="1"/>
          <p:nvPr/>
        </p:nvSpPr>
        <p:spPr>
          <a:xfrm>
            <a:off x="831625" y="57125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FFFF00"/>
                </a:solidFill>
              </a:rPr>
              <a:t>While both Madagascar and Saudi-Arabia are countries, the former is an island in the Indian Ocean and the latter isn’t.</a:t>
            </a:r>
          </a:p>
        </p:txBody>
      </p:sp>
    </p:spTree>
    <p:extLst>
      <p:ext uri="{BB962C8B-B14F-4D97-AF65-F5344CB8AC3E}">
        <p14:creationId xmlns:p14="http://schemas.microsoft.com/office/powerpoint/2010/main" val="2102062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544-4C30-4ABD-86E8-1ED5C3BC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propositions</a:t>
            </a:r>
            <a:br>
              <a:rPr lang="en-US" dirty="0"/>
            </a:br>
            <a:r>
              <a:rPr lang="en-US" sz="2400" dirty="0">
                <a:sym typeface="Symbol" panose="05050102010706020507" pitchFamily="18" charset="2"/>
              </a:rPr>
              <a:t>1: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dirty="0" err="1">
                <a:solidFill>
                  <a:srgbClr val="FFC000"/>
                </a:solidFill>
              </a:rPr>
              <a:t>forall</a:t>
            </a:r>
            <a:r>
              <a:rPr lang="en-US" sz="2400" dirty="0">
                <a:solidFill>
                  <a:srgbClr val="FFC000"/>
                </a:solidFill>
              </a:rPr>
              <a:t> (x) (if (island x) (country x)))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C706-764D-4BF9-B8D4-FC01A1EE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every entity e in D, there is a different variable assignment function, g, g’, g’’, 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g[x/e] represents this family of functions, one for every entity 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1 is true IFF for every e ∈ D: e ∉ I(island) or e ∈ I(country), thus </a:t>
            </a:r>
            <a:r>
              <a:rPr lang="en-US" sz="2000" dirty="0" err="1">
                <a:sym typeface="Symbol" panose="05050102010706020507" pitchFamily="18" charset="2"/>
              </a:rPr>
              <a:t>iff</a:t>
            </a:r>
            <a:r>
              <a:rPr lang="en-US" sz="2000" dirty="0">
                <a:sym typeface="Symbol" panose="05050102010706020507" pitchFamily="18" charset="2"/>
              </a:rPr>
              <a:t>: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F4DC-E512-41ED-942A-53016E118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046EC9-0E7F-4B24-B954-A96D2A1C5B12}"/>
              </a:ext>
            </a:extLst>
          </p:cNvPr>
          <p:cNvSpPr/>
          <p:nvPr/>
        </p:nvSpPr>
        <p:spPr bwMode="auto">
          <a:xfrm>
            <a:off x="457200" y="3810000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B6AB72-C8FD-4B3A-80F3-CB24317AE414}"/>
              </a:ext>
            </a:extLst>
          </p:cNvPr>
          <p:cNvSpPr/>
          <p:nvPr/>
        </p:nvSpPr>
        <p:spPr bwMode="auto">
          <a:xfrm>
            <a:off x="1564114" y="3970939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977583-1F50-4B87-8EC2-828C99A6F016}"/>
              </a:ext>
            </a:extLst>
          </p:cNvPr>
          <p:cNvSpPr/>
          <p:nvPr/>
        </p:nvSpPr>
        <p:spPr bwMode="auto">
          <a:xfrm>
            <a:off x="2455238" y="4421793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FF942E-AC7B-4117-806D-5E7ECBCA7693}"/>
              </a:ext>
            </a:extLst>
          </p:cNvPr>
          <p:cNvSpPr/>
          <p:nvPr/>
        </p:nvSpPr>
        <p:spPr bwMode="auto">
          <a:xfrm>
            <a:off x="990600" y="3876677"/>
            <a:ext cx="2581567" cy="769596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8DCA1-8F9E-4491-B344-697E55DB3B8E}"/>
              </a:ext>
            </a:extLst>
          </p:cNvPr>
          <p:cNvSpPr txBox="1"/>
          <p:nvPr/>
        </p:nvSpPr>
        <p:spPr>
          <a:xfrm>
            <a:off x="1704790" y="387804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B8656-0A81-4F09-9FE5-536695B38A78}"/>
              </a:ext>
            </a:extLst>
          </p:cNvPr>
          <p:cNvSpPr txBox="1"/>
          <p:nvPr/>
        </p:nvSpPr>
        <p:spPr>
          <a:xfrm>
            <a:off x="2403935" y="413385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1E69A-DE0F-4AEA-B683-869D7AF222C0}"/>
              </a:ext>
            </a:extLst>
          </p:cNvPr>
          <p:cNvSpPr txBox="1"/>
          <p:nvPr/>
        </p:nvSpPr>
        <p:spPr>
          <a:xfrm>
            <a:off x="3022488" y="4535718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I(country)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A50D8-E9C6-4D63-90CD-33310ED44F90}"/>
              </a:ext>
            </a:extLst>
          </p:cNvPr>
          <p:cNvSpPr/>
          <p:nvPr/>
        </p:nvSpPr>
        <p:spPr bwMode="auto">
          <a:xfrm>
            <a:off x="1808448" y="5307280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9A7EC-33CD-4EFB-A66C-16EB75239A87}"/>
              </a:ext>
            </a:extLst>
          </p:cNvPr>
          <p:cNvSpPr txBox="1"/>
          <p:nvPr/>
        </p:nvSpPr>
        <p:spPr>
          <a:xfrm>
            <a:off x="1470252" y="523606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</a:t>
            </a:r>
            <a:r>
              <a:rPr lang="en-US" sz="1400" b="0" dirty="0" err="1">
                <a:solidFill>
                  <a:schemeClr val="bg1"/>
                </a:solidFill>
              </a:rPr>
              <a:t>i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AB056A-D939-469A-B2E3-1CC56BF6FE8C}"/>
              </a:ext>
            </a:extLst>
          </p:cNvPr>
          <p:cNvSpPr/>
          <p:nvPr/>
        </p:nvSpPr>
        <p:spPr bwMode="auto">
          <a:xfrm rot="17876514">
            <a:off x="1706082" y="4335416"/>
            <a:ext cx="1498313" cy="692115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0B8DE-DABB-42BD-AB6A-E66ADF4C4F28}"/>
              </a:ext>
            </a:extLst>
          </p:cNvPr>
          <p:cNvSpPr txBox="1"/>
          <p:nvPr/>
        </p:nvSpPr>
        <p:spPr>
          <a:xfrm>
            <a:off x="1188727" y="490453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I(island)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2F27E-0DCA-4F32-B856-F0AF0CD18B23}"/>
              </a:ext>
            </a:extLst>
          </p:cNvPr>
          <p:cNvSpPr txBox="1"/>
          <p:nvPr/>
        </p:nvSpPr>
        <p:spPr>
          <a:xfrm>
            <a:off x="4245478" y="3676622"/>
            <a:ext cx="4898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>
                <a:solidFill>
                  <a:schemeClr val="bg1"/>
                </a:solidFill>
              </a:rPr>
              <a:t>( I(s)   ∉ I(island) or I(s) 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chemeClr val="bg1"/>
                </a:solidFill>
              </a:rPr>
              <a:t> I(country) ) and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( </a:t>
            </a:r>
            <a:r>
              <a:rPr lang="en-US" sz="2000" b="0" dirty="0">
                <a:solidFill>
                  <a:srgbClr val="FF6600"/>
                </a:solidFill>
              </a:rPr>
              <a:t>I(m) ∉ I(island) </a:t>
            </a:r>
            <a:r>
              <a:rPr lang="en-US" sz="2000" b="0" dirty="0">
                <a:solidFill>
                  <a:schemeClr val="bg1"/>
                </a:solidFill>
              </a:rPr>
              <a:t>or I(m)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chemeClr val="bg1"/>
                </a:solidFill>
              </a:rPr>
              <a:t> I(country) ) and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( I(</a:t>
            </a:r>
            <a:r>
              <a:rPr lang="en-US" sz="2000" b="0" dirty="0" err="1">
                <a:solidFill>
                  <a:schemeClr val="bg1"/>
                </a:solidFill>
              </a:rPr>
              <a:t>i</a:t>
            </a:r>
            <a:r>
              <a:rPr lang="en-US" sz="2000" b="0" dirty="0">
                <a:solidFill>
                  <a:schemeClr val="bg1"/>
                </a:solidFill>
              </a:rPr>
              <a:t>)   ∉ I(island) or </a:t>
            </a:r>
            <a:r>
              <a:rPr lang="en-US" sz="2000" b="0" dirty="0">
                <a:solidFill>
                  <a:srgbClr val="FF6600"/>
                </a:solidFill>
              </a:rPr>
              <a:t>I(</a:t>
            </a:r>
            <a:r>
              <a:rPr lang="en-US" sz="2000" b="0" dirty="0" err="1">
                <a:solidFill>
                  <a:srgbClr val="FF6600"/>
                </a:solidFill>
              </a:rPr>
              <a:t>i</a:t>
            </a:r>
            <a:r>
              <a:rPr lang="en-US" sz="2000" b="0" dirty="0">
                <a:solidFill>
                  <a:srgbClr val="FF6600"/>
                </a:solidFill>
              </a:rPr>
              <a:t>)   </a:t>
            </a:r>
            <a:r>
              <a:rPr lang="en-US" sz="2000" dirty="0">
                <a:solidFill>
                  <a:srgbClr val="FF6600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rgbClr val="FF6600"/>
                </a:solidFill>
              </a:rPr>
              <a:t> I(country) </a:t>
            </a:r>
            <a:r>
              <a:rPr lang="en-US" sz="2000" b="0" dirty="0">
                <a:solidFill>
                  <a:schemeClr val="bg1"/>
                </a:solidFill>
              </a:rPr>
              <a:t>)</a:t>
            </a:r>
          </a:p>
          <a:p>
            <a:pPr algn="l"/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3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544-4C30-4ABD-86E8-1ED5C3BC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propositions</a:t>
            </a:r>
            <a:br>
              <a:rPr lang="en-US" dirty="0"/>
            </a:br>
            <a:r>
              <a:rPr lang="en-US" sz="2400" dirty="0">
                <a:sym typeface="Symbol" panose="05050102010706020507" pitchFamily="18" charset="2"/>
              </a:rPr>
              <a:t>2: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dirty="0" err="1">
                <a:solidFill>
                  <a:srgbClr val="FFC000"/>
                </a:solidFill>
              </a:rPr>
              <a:t>forall</a:t>
            </a:r>
            <a:r>
              <a:rPr lang="en-US" sz="2400" dirty="0">
                <a:solidFill>
                  <a:srgbClr val="FFC000"/>
                </a:solidFill>
              </a:rPr>
              <a:t> (x) (and (island x) (country x)))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C706-764D-4BF9-B8D4-FC01A1EE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every entity e in D, there is a different variable assignment function, g, g’, g’’, 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g[x/e] represents this family of functions, one for every entity 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2 is true IFF for every e ∈ D: e ∈ I(island) and e ∈ I(country), thus </a:t>
            </a:r>
            <a:r>
              <a:rPr lang="en-US" sz="2000" dirty="0" err="1">
                <a:sym typeface="Symbol" panose="05050102010706020507" pitchFamily="18" charset="2"/>
              </a:rPr>
              <a:t>iff</a:t>
            </a:r>
            <a:r>
              <a:rPr lang="en-US" sz="2000" dirty="0">
                <a:sym typeface="Symbol" panose="05050102010706020507" pitchFamily="18" charset="2"/>
              </a:rPr>
              <a:t>: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F4DC-E512-41ED-942A-53016E118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046EC9-0E7F-4B24-B954-A96D2A1C5B12}"/>
              </a:ext>
            </a:extLst>
          </p:cNvPr>
          <p:cNvSpPr/>
          <p:nvPr/>
        </p:nvSpPr>
        <p:spPr bwMode="auto">
          <a:xfrm>
            <a:off x="457200" y="3810000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B6AB72-C8FD-4B3A-80F3-CB24317AE414}"/>
              </a:ext>
            </a:extLst>
          </p:cNvPr>
          <p:cNvSpPr/>
          <p:nvPr/>
        </p:nvSpPr>
        <p:spPr bwMode="auto">
          <a:xfrm>
            <a:off x="1564114" y="3970939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977583-1F50-4B87-8EC2-828C99A6F016}"/>
              </a:ext>
            </a:extLst>
          </p:cNvPr>
          <p:cNvSpPr/>
          <p:nvPr/>
        </p:nvSpPr>
        <p:spPr bwMode="auto">
          <a:xfrm>
            <a:off x="2455238" y="4421793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FF942E-AC7B-4117-806D-5E7ECBCA7693}"/>
              </a:ext>
            </a:extLst>
          </p:cNvPr>
          <p:cNvSpPr/>
          <p:nvPr/>
        </p:nvSpPr>
        <p:spPr bwMode="auto">
          <a:xfrm>
            <a:off x="990600" y="3876677"/>
            <a:ext cx="2581567" cy="769596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8DCA1-8F9E-4491-B344-697E55DB3B8E}"/>
              </a:ext>
            </a:extLst>
          </p:cNvPr>
          <p:cNvSpPr txBox="1"/>
          <p:nvPr/>
        </p:nvSpPr>
        <p:spPr>
          <a:xfrm>
            <a:off x="1704790" y="387804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B8656-0A81-4F09-9FE5-536695B38A78}"/>
              </a:ext>
            </a:extLst>
          </p:cNvPr>
          <p:cNvSpPr txBox="1"/>
          <p:nvPr/>
        </p:nvSpPr>
        <p:spPr>
          <a:xfrm>
            <a:off x="2403935" y="413385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1E69A-DE0F-4AEA-B683-869D7AF222C0}"/>
              </a:ext>
            </a:extLst>
          </p:cNvPr>
          <p:cNvSpPr txBox="1"/>
          <p:nvPr/>
        </p:nvSpPr>
        <p:spPr>
          <a:xfrm>
            <a:off x="3022488" y="4535718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I(country)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A50D8-E9C6-4D63-90CD-33310ED44F90}"/>
              </a:ext>
            </a:extLst>
          </p:cNvPr>
          <p:cNvSpPr/>
          <p:nvPr/>
        </p:nvSpPr>
        <p:spPr bwMode="auto">
          <a:xfrm>
            <a:off x="1808448" y="5307280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9A7EC-33CD-4EFB-A66C-16EB75239A87}"/>
              </a:ext>
            </a:extLst>
          </p:cNvPr>
          <p:cNvSpPr txBox="1"/>
          <p:nvPr/>
        </p:nvSpPr>
        <p:spPr>
          <a:xfrm>
            <a:off x="1470252" y="523606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</a:t>
            </a:r>
            <a:r>
              <a:rPr lang="en-US" sz="1400" b="0" dirty="0" err="1">
                <a:solidFill>
                  <a:schemeClr val="bg1"/>
                </a:solidFill>
              </a:rPr>
              <a:t>i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AB056A-D939-469A-B2E3-1CC56BF6FE8C}"/>
              </a:ext>
            </a:extLst>
          </p:cNvPr>
          <p:cNvSpPr/>
          <p:nvPr/>
        </p:nvSpPr>
        <p:spPr bwMode="auto">
          <a:xfrm rot="17876514">
            <a:off x="1706082" y="4335416"/>
            <a:ext cx="1498313" cy="692115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0B8DE-DABB-42BD-AB6A-E66ADF4C4F28}"/>
              </a:ext>
            </a:extLst>
          </p:cNvPr>
          <p:cNvSpPr txBox="1"/>
          <p:nvPr/>
        </p:nvSpPr>
        <p:spPr>
          <a:xfrm>
            <a:off x="1188727" y="490453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I(island)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2F27E-0DCA-4F32-B856-F0AF0CD18B23}"/>
              </a:ext>
            </a:extLst>
          </p:cNvPr>
          <p:cNvSpPr txBox="1"/>
          <p:nvPr/>
        </p:nvSpPr>
        <p:spPr>
          <a:xfrm>
            <a:off x="4245478" y="3676622"/>
            <a:ext cx="489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>
                <a:solidFill>
                  <a:schemeClr val="bg1"/>
                </a:solidFill>
              </a:rPr>
              <a:t>( </a:t>
            </a:r>
            <a:r>
              <a:rPr lang="en-US" sz="2000" b="0" dirty="0">
                <a:solidFill>
                  <a:srgbClr val="FF6600"/>
                </a:solidFill>
              </a:rPr>
              <a:t>I(s)   </a:t>
            </a:r>
            <a:r>
              <a:rPr lang="en-US" sz="2000" dirty="0">
                <a:solidFill>
                  <a:srgbClr val="FF6600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rgbClr val="FF6600"/>
                </a:solidFill>
              </a:rPr>
              <a:t> I(island) </a:t>
            </a:r>
            <a:r>
              <a:rPr lang="en-US" sz="2000" b="0" dirty="0">
                <a:solidFill>
                  <a:schemeClr val="bg1"/>
                </a:solidFill>
              </a:rPr>
              <a:t>and I(s) 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chemeClr val="bg1"/>
                </a:solidFill>
              </a:rPr>
              <a:t> I(country) ) and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( I(m)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chemeClr val="bg1"/>
                </a:solidFill>
              </a:rPr>
              <a:t> I(island) and I(m)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chemeClr val="bg1"/>
                </a:solidFill>
              </a:rPr>
              <a:t> I(country) ) and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( </a:t>
            </a:r>
            <a:r>
              <a:rPr lang="en-US" sz="2000" b="0" dirty="0">
                <a:solidFill>
                  <a:srgbClr val="FF6600"/>
                </a:solidFill>
              </a:rPr>
              <a:t>I(</a:t>
            </a:r>
            <a:r>
              <a:rPr lang="en-US" sz="2000" b="0" dirty="0" err="1">
                <a:solidFill>
                  <a:srgbClr val="FF6600"/>
                </a:solidFill>
              </a:rPr>
              <a:t>i</a:t>
            </a:r>
            <a:r>
              <a:rPr lang="en-US" sz="2000" b="0" dirty="0">
                <a:solidFill>
                  <a:srgbClr val="FF6600"/>
                </a:solidFill>
              </a:rPr>
              <a:t>)   </a:t>
            </a:r>
            <a:r>
              <a:rPr lang="en-US" sz="2000" dirty="0">
                <a:solidFill>
                  <a:srgbClr val="FF6600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rgbClr val="FF6600"/>
                </a:solidFill>
              </a:rPr>
              <a:t> I(island)</a:t>
            </a:r>
            <a:r>
              <a:rPr lang="en-US" sz="2000" b="0" dirty="0">
                <a:solidFill>
                  <a:schemeClr val="bg1"/>
                </a:solidFill>
              </a:rPr>
              <a:t> and </a:t>
            </a:r>
            <a:r>
              <a:rPr lang="en-US" sz="2000" b="0" dirty="0">
                <a:solidFill>
                  <a:srgbClr val="FF6600"/>
                </a:solidFill>
              </a:rPr>
              <a:t>I(</a:t>
            </a:r>
            <a:r>
              <a:rPr lang="en-US" sz="2000" b="0" dirty="0" err="1">
                <a:solidFill>
                  <a:srgbClr val="FF6600"/>
                </a:solidFill>
              </a:rPr>
              <a:t>i</a:t>
            </a:r>
            <a:r>
              <a:rPr lang="en-US" sz="2000" b="0" dirty="0">
                <a:solidFill>
                  <a:srgbClr val="FF6600"/>
                </a:solidFill>
              </a:rPr>
              <a:t>)   </a:t>
            </a:r>
            <a:r>
              <a:rPr lang="en-US" sz="2000" dirty="0">
                <a:solidFill>
                  <a:srgbClr val="FF6600"/>
                </a:solidFill>
                <a:sym typeface="Symbol" panose="05050102010706020507" pitchFamily="18" charset="2"/>
              </a:rPr>
              <a:t>∈</a:t>
            </a:r>
            <a:r>
              <a:rPr lang="en-US" sz="2000" b="0" dirty="0">
                <a:solidFill>
                  <a:srgbClr val="FF6600"/>
                </a:solidFill>
              </a:rPr>
              <a:t> I(country) </a:t>
            </a:r>
            <a:r>
              <a:rPr lang="en-US" sz="2000" b="0" dirty="0">
                <a:solidFill>
                  <a:schemeClr val="bg1"/>
                </a:solidFill>
              </a:rPr>
              <a:t>)</a:t>
            </a:r>
          </a:p>
          <a:p>
            <a:pPr algn="l"/>
            <a:endParaRPr lang="en-US" sz="2000" b="0" dirty="0">
              <a:solidFill>
                <a:schemeClr val="bg1"/>
              </a:solidFill>
            </a:endParaRP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	</a:t>
            </a:r>
            <a:r>
              <a:rPr lang="en-US" sz="2000" b="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2 is false</a:t>
            </a:r>
            <a:endParaRPr lang="en-US" sz="2000" b="0" dirty="0">
              <a:solidFill>
                <a:schemeClr val="bg1"/>
              </a:solidFill>
            </a:endParaRPr>
          </a:p>
          <a:p>
            <a:pPr algn="l"/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723A4-F5E0-464D-8517-53C773480AA6}"/>
              </a:ext>
            </a:extLst>
          </p:cNvPr>
          <p:cNvSpPr txBox="1"/>
          <p:nvPr/>
        </p:nvSpPr>
        <p:spPr>
          <a:xfrm>
            <a:off x="6042302" y="3876677"/>
            <a:ext cx="6976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2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9D4F-FD58-4821-878D-1234CB22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B0BD-F524-42D0-8482-E015C344B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a </a:t>
            </a:r>
            <a:r>
              <a:rPr lang="en-US" dirty="0" err="1"/>
              <a:t>wff</a:t>
            </a:r>
            <a:r>
              <a:rPr lang="en-US" dirty="0"/>
              <a:t> ϕ,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err="1">
                <a:solidFill>
                  <a:srgbClr val="FFC000"/>
                </a:solidFill>
              </a:rPr>
              <a:t>forall</a:t>
            </a:r>
            <a:r>
              <a:rPr lang="en-US" dirty="0">
                <a:solidFill>
                  <a:srgbClr val="FFC000"/>
                </a:solidFill>
              </a:rPr>
              <a:t> (x) ϕ)</a:t>
            </a:r>
            <a:r>
              <a:rPr lang="en-US" dirty="0"/>
              <a:t> is true if and only if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for every entity e in D</a:t>
            </a:r>
            <a:r>
              <a:rPr lang="en-US" dirty="0"/>
              <a:t>: the function g[x/e] assigns e to x and ϕ is true under this assignment.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a </a:t>
            </a:r>
            <a:r>
              <a:rPr lang="en-US" dirty="0" err="1"/>
              <a:t>wff</a:t>
            </a:r>
            <a:r>
              <a:rPr lang="en-US" dirty="0"/>
              <a:t> ϕ, </a:t>
            </a:r>
            <a:r>
              <a:rPr lang="en-US" dirty="0">
                <a:solidFill>
                  <a:srgbClr val="FFC000"/>
                </a:solidFill>
              </a:rPr>
              <a:t>(exists (x) ϕ)</a:t>
            </a:r>
            <a:r>
              <a:rPr lang="en-US" dirty="0"/>
              <a:t> is true if and only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for some entity e in D</a:t>
            </a:r>
            <a:r>
              <a:rPr lang="en-US" dirty="0"/>
              <a:t>: the function g[x/e] assigns e to x and ϕ is true under this assignment.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complex (composite) </a:t>
            </a:r>
            <a:r>
              <a:rPr lang="en-US" dirty="0" err="1"/>
              <a:t>wffs</a:t>
            </a:r>
            <a:r>
              <a:rPr lang="en-US" dirty="0"/>
              <a:t>, also a valuation function is formally required. (outside our scope)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‘valuation function’: something like the truth tables for propositional logic.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41736-468C-4D3A-A68D-ABFB43B1B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AED0-FD3A-405F-9AF6-E53DB2DB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06A5C-748F-491D-B10F-08E219E2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038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dirty="0" err="1"/>
              <a:t>pt</a:t>
            </a:r>
            <a:r>
              <a:rPr lang="en-US" dirty="0"/>
              <a:t>’ and ‘t’ are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‘exists’ means that for the sentence in the scope of the ‘exists’ there must be at least one substitution for ‘</a:t>
            </a:r>
            <a:r>
              <a:rPr lang="en-US" dirty="0" err="1"/>
              <a:t>pt</a:t>
            </a:r>
            <a:r>
              <a:rPr lang="en-US" dirty="0"/>
              <a:t>’ and ‘t’ by some entity in D such that the sentence is true.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many and what sorts of entities are there in 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 least one!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B70F-0456-4137-A0AF-FFE5C07D30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ACCF1-8E9D-4156-B7E3-BF50D8EC9A0E}"/>
              </a:ext>
            </a:extLst>
          </p:cNvPr>
          <p:cNvSpPr/>
          <p:nvPr/>
        </p:nvSpPr>
        <p:spPr>
          <a:xfrm>
            <a:off x="25908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t)))</a:t>
            </a:r>
          </a:p>
        </p:txBody>
      </p:sp>
    </p:spTree>
    <p:extLst>
      <p:ext uri="{BB962C8B-B14F-4D97-AF65-F5344CB8AC3E}">
        <p14:creationId xmlns:p14="http://schemas.microsoft.com/office/powerpoint/2010/main" val="23069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D527-9EAE-46A2-A123-C8BD700D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possible D    ( D</a:t>
            </a:r>
            <a:r>
              <a:rPr lang="en-US" baseline="30000" dirty="0"/>
              <a:t>-</a:t>
            </a:r>
            <a:r>
              <a:rPr lang="en-US" dirty="0"/>
              <a:t>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B632-9936-4DF8-8DB0-294D16DA5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F6F47-7E0D-4EBE-B44C-AF89CF164DF2}"/>
              </a:ext>
            </a:extLst>
          </p:cNvPr>
          <p:cNvSpPr/>
          <p:nvPr/>
        </p:nvSpPr>
        <p:spPr>
          <a:xfrm>
            <a:off x="25908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t)))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5C4EBB-B57A-4795-B448-30C1F5E9929C}"/>
              </a:ext>
            </a:extLst>
          </p:cNvPr>
          <p:cNvSpPr/>
          <p:nvPr/>
        </p:nvSpPr>
        <p:spPr bwMode="auto">
          <a:xfrm>
            <a:off x="2581275" y="2895600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B7795-60DE-4ACE-9B1F-75E162BB7C9E}"/>
              </a:ext>
            </a:extLst>
          </p:cNvPr>
          <p:cNvSpPr/>
          <p:nvPr/>
        </p:nvSpPr>
        <p:spPr bwMode="auto">
          <a:xfrm>
            <a:off x="4387103" y="3581400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56DDF-B042-482B-ACA9-6140EC9DBF82}"/>
              </a:ext>
            </a:extLst>
          </p:cNvPr>
          <p:cNvSpPr txBox="1"/>
          <p:nvPr/>
        </p:nvSpPr>
        <p:spPr>
          <a:xfrm>
            <a:off x="2844901" y="5528846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human-being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B9350-3A0C-43F6-8FAB-76BF0D49AD3C}"/>
              </a:ext>
            </a:extLst>
          </p:cNvPr>
          <p:cNvSpPr txBox="1"/>
          <p:nvPr/>
        </p:nvSpPr>
        <p:spPr>
          <a:xfrm>
            <a:off x="2133600" y="5926723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FFC000"/>
                </a:solidFill>
              </a:rPr>
              <a:t>Individual constants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1CB64-4751-443B-8DB7-D4473D2B297B}"/>
              </a:ext>
            </a:extLst>
          </p:cNvPr>
          <p:cNvSpPr txBox="1"/>
          <p:nvPr/>
        </p:nvSpPr>
        <p:spPr>
          <a:xfrm>
            <a:off x="2016769" y="55288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56DB9-036B-475E-BE51-755702B7CA83}"/>
              </a:ext>
            </a:extLst>
          </p:cNvPr>
          <p:cNvSpPr txBox="1"/>
          <p:nvPr/>
        </p:nvSpPr>
        <p:spPr>
          <a:xfrm>
            <a:off x="6691826" y="5528846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2FECC-27CC-4CD0-83B7-35A393146CC1}"/>
              </a:ext>
            </a:extLst>
          </p:cNvPr>
          <p:cNvSpPr txBox="1"/>
          <p:nvPr/>
        </p:nvSpPr>
        <p:spPr>
          <a:xfrm>
            <a:off x="5722984" y="5926723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FFC000"/>
                </a:solidFill>
              </a:rPr>
              <a:t>variables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33C9F-D69C-46E7-8CB2-6183A8837A3E}"/>
              </a:ext>
            </a:extLst>
          </p:cNvPr>
          <p:cNvSpPr txBox="1"/>
          <p:nvPr/>
        </p:nvSpPr>
        <p:spPr>
          <a:xfrm>
            <a:off x="5550306" y="552884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C000"/>
                </a:solidFill>
              </a:rPr>
              <a:t>pt</a:t>
            </a:r>
            <a:endParaRPr lang="en-US" sz="1600" b="0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8D9E4A-7453-43EA-907B-CAFE935F80A8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 bwMode="auto">
          <a:xfrm flipV="1">
            <a:off x="2389628" y="3638363"/>
            <a:ext cx="1997475" cy="1890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326590-CA86-4EFC-8BD3-00AC6A478C26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 bwMode="auto">
          <a:xfrm flipV="1">
            <a:off x="3479851" y="3695325"/>
            <a:ext cx="969911" cy="1833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D420F9-F5C3-4258-A543-738AC2EF156F}"/>
              </a:ext>
            </a:extLst>
          </p:cNvPr>
          <p:cNvCxnSpPr>
            <a:cxnSpLocks/>
            <a:stCxn id="14" idx="0"/>
            <a:endCxn id="7" idx="5"/>
          </p:cNvCxnSpPr>
          <p:nvPr/>
        </p:nvCxnSpPr>
        <p:spPr bwMode="auto">
          <a:xfrm flipH="1" flipV="1">
            <a:off x="4494069" y="3678641"/>
            <a:ext cx="1228720" cy="1850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1F6AAB-8042-4FDC-AF9A-0D46E88378BE}"/>
              </a:ext>
            </a:extLst>
          </p:cNvPr>
          <p:cNvCxnSpPr>
            <a:cxnSpLocks/>
            <a:stCxn id="12" idx="0"/>
            <a:endCxn id="7" idx="6"/>
          </p:cNvCxnSpPr>
          <p:nvPr/>
        </p:nvCxnSpPr>
        <p:spPr bwMode="auto">
          <a:xfrm flipH="1" flipV="1">
            <a:off x="4512421" y="3638363"/>
            <a:ext cx="2300592" cy="1890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903062-BA54-45F9-9298-42C396803AD4}"/>
              </a:ext>
            </a:extLst>
          </p:cNvPr>
          <p:cNvSpPr txBox="1"/>
          <p:nvPr/>
        </p:nvSpPr>
        <p:spPr>
          <a:xfrm>
            <a:off x="2514992" y="28854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D</a:t>
            </a:r>
            <a:r>
              <a:rPr lang="en-US" sz="1800" b="0" i="1" baseline="30000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34008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D527-9EAE-46A2-A123-C8BD700D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must in D</a:t>
            </a:r>
            <a:r>
              <a:rPr lang="en-US" sz="2800" baseline="30000" dirty="0"/>
              <a:t>-</a:t>
            </a:r>
            <a:r>
              <a:rPr lang="en-US" sz="2800" dirty="0"/>
              <a:t> be the interpretation of ‘instance-of’ and ‘inheres-in’ to make the axiom true?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CC54-4BE3-4601-903A-91CACD01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09" y="3048000"/>
            <a:ext cx="3525191" cy="3581399"/>
          </a:xfrm>
        </p:spPr>
        <p:txBody>
          <a:bodyPr/>
          <a:lstStyle/>
          <a:p>
            <a:pPr marL="0" indent="0"/>
            <a:r>
              <a:rPr lang="en-US" sz="1800" dirty="0"/>
              <a:t>(</a:t>
            </a:r>
            <a:r>
              <a:rPr lang="en-US" sz="1800" dirty="0" err="1"/>
              <a:t>forall</a:t>
            </a:r>
            <a:r>
              <a:rPr lang="en-US" sz="1800" dirty="0"/>
              <a:t> (x y z)</a:t>
            </a:r>
          </a:p>
          <a:p>
            <a:pPr marL="0" indent="0"/>
            <a:r>
              <a:rPr lang="en-US" sz="1800" dirty="0"/>
              <a:t>   (if (instance-of x y z)</a:t>
            </a:r>
          </a:p>
          <a:p>
            <a:pPr marL="0" indent="0"/>
            <a:r>
              <a:rPr lang="en-US" sz="1800" dirty="0"/>
              <a:t>        (and (= x y)</a:t>
            </a:r>
          </a:p>
          <a:p>
            <a:pPr marL="0" indent="0"/>
            <a:r>
              <a:rPr lang="en-US" sz="1800" dirty="0"/>
              <a:t>                (= y z))))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(</a:t>
            </a:r>
            <a:r>
              <a:rPr lang="en-US" sz="1800" dirty="0" err="1"/>
              <a:t>forall</a:t>
            </a:r>
            <a:r>
              <a:rPr lang="en-US" sz="1800" dirty="0"/>
              <a:t> (x y z)</a:t>
            </a:r>
          </a:p>
          <a:p>
            <a:pPr marL="0" indent="0"/>
            <a:r>
              <a:rPr lang="en-US" sz="1800" dirty="0"/>
              <a:t>   (if (inheres-in x y z)</a:t>
            </a:r>
          </a:p>
          <a:p>
            <a:pPr marL="0" indent="0"/>
            <a:r>
              <a:rPr lang="en-US" sz="1800" dirty="0"/>
              <a:t>        (and (= x y)</a:t>
            </a:r>
          </a:p>
          <a:p>
            <a:pPr marL="0" indent="0"/>
            <a:r>
              <a:rPr lang="en-US" sz="1800" dirty="0"/>
              <a:t>                (= y z))))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B632-9936-4DF8-8DB0-294D16DA5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F6F47-7E0D-4EBE-B44C-AF89CF164DF2}"/>
              </a:ext>
            </a:extLst>
          </p:cNvPr>
          <p:cNvSpPr/>
          <p:nvPr/>
        </p:nvSpPr>
        <p:spPr>
          <a:xfrm>
            <a:off x="2581275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t)))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5C4EBB-B57A-4795-B448-30C1F5E9929C}"/>
              </a:ext>
            </a:extLst>
          </p:cNvPr>
          <p:cNvSpPr/>
          <p:nvPr/>
        </p:nvSpPr>
        <p:spPr bwMode="auto">
          <a:xfrm>
            <a:off x="640706" y="2895600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B7795-60DE-4ACE-9B1F-75E162BB7C9E}"/>
              </a:ext>
            </a:extLst>
          </p:cNvPr>
          <p:cNvSpPr/>
          <p:nvPr/>
        </p:nvSpPr>
        <p:spPr bwMode="auto">
          <a:xfrm>
            <a:off x="2446534" y="3581400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56DDF-B042-482B-ACA9-6140EC9DBF82}"/>
              </a:ext>
            </a:extLst>
          </p:cNvPr>
          <p:cNvSpPr txBox="1"/>
          <p:nvPr/>
        </p:nvSpPr>
        <p:spPr>
          <a:xfrm>
            <a:off x="904332" y="5528846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human-being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B9350-3A0C-43F6-8FAB-76BF0D49AD3C}"/>
              </a:ext>
            </a:extLst>
          </p:cNvPr>
          <p:cNvSpPr txBox="1"/>
          <p:nvPr/>
        </p:nvSpPr>
        <p:spPr>
          <a:xfrm>
            <a:off x="193031" y="5926723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FFC000"/>
                </a:solidFill>
              </a:rPr>
              <a:t>Individual constants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1CB64-4751-443B-8DB7-D4473D2B297B}"/>
              </a:ext>
            </a:extLst>
          </p:cNvPr>
          <p:cNvSpPr txBox="1"/>
          <p:nvPr/>
        </p:nvSpPr>
        <p:spPr>
          <a:xfrm>
            <a:off x="76200" y="55288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56DB9-036B-475E-BE51-755702B7CA83}"/>
              </a:ext>
            </a:extLst>
          </p:cNvPr>
          <p:cNvSpPr txBox="1"/>
          <p:nvPr/>
        </p:nvSpPr>
        <p:spPr>
          <a:xfrm>
            <a:off x="4751257" y="5528846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2FECC-27CC-4CD0-83B7-35A393146CC1}"/>
              </a:ext>
            </a:extLst>
          </p:cNvPr>
          <p:cNvSpPr txBox="1"/>
          <p:nvPr/>
        </p:nvSpPr>
        <p:spPr>
          <a:xfrm>
            <a:off x="3782415" y="5926723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FFC000"/>
                </a:solidFill>
              </a:rPr>
              <a:t>variables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33C9F-D69C-46E7-8CB2-6183A8837A3E}"/>
              </a:ext>
            </a:extLst>
          </p:cNvPr>
          <p:cNvSpPr txBox="1"/>
          <p:nvPr/>
        </p:nvSpPr>
        <p:spPr>
          <a:xfrm>
            <a:off x="3609737" y="552884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C000"/>
                </a:solidFill>
              </a:rPr>
              <a:t>pt</a:t>
            </a:r>
            <a:endParaRPr lang="en-US" sz="1600" b="0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8D9E4A-7453-43EA-907B-CAFE935F80A8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 bwMode="auto">
          <a:xfrm flipV="1">
            <a:off x="449059" y="3638363"/>
            <a:ext cx="1997475" cy="1890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326590-CA86-4EFC-8BD3-00AC6A478C26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 bwMode="auto">
          <a:xfrm flipV="1">
            <a:off x="1539282" y="3695325"/>
            <a:ext cx="969911" cy="1833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D420F9-F5C3-4258-A543-738AC2EF156F}"/>
              </a:ext>
            </a:extLst>
          </p:cNvPr>
          <p:cNvCxnSpPr>
            <a:cxnSpLocks/>
            <a:stCxn id="14" idx="0"/>
            <a:endCxn id="7" idx="5"/>
          </p:cNvCxnSpPr>
          <p:nvPr/>
        </p:nvCxnSpPr>
        <p:spPr bwMode="auto">
          <a:xfrm flipH="1" flipV="1">
            <a:off x="2553500" y="3678641"/>
            <a:ext cx="1228720" cy="1850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1F6AAB-8042-4FDC-AF9A-0D46E88378BE}"/>
              </a:ext>
            </a:extLst>
          </p:cNvPr>
          <p:cNvCxnSpPr>
            <a:cxnSpLocks/>
            <a:stCxn id="12" idx="0"/>
            <a:endCxn id="7" idx="6"/>
          </p:cNvCxnSpPr>
          <p:nvPr/>
        </p:nvCxnSpPr>
        <p:spPr bwMode="auto">
          <a:xfrm flipH="1" flipV="1">
            <a:off x="2571852" y="3638363"/>
            <a:ext cx="2300592" cy="1890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0ABFE4-BB68-4170-A574-505FC52AD121}"/>
              </a:ext>
            </a:extLst>
          </p:cNvPr>
          <p:cNvSpPr txBox="1"/>
          <p:nvPr/>
        </p:nvSpPr>
        <p:spPr>
          <a:xfrm>
            <a:off x="685800" y="28854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D</a:t>
            </a:r>
            <a:r>
              <a:rPr lang="en-US" sz="1800" b="0" i="1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1D5BD-2FED-496E-84CF-666B433B6242}"/>
              </a:ext>
            </a:extLst>
          </p:cNvPr>
          <p:cNvSpPr txBox="1"/>
          <p:nvPr/>
        </p:nvSpPr>
        <p:spPr>
          <a:xfrm>
            <a:off x="5251081" y="6115050"/>
            <a:ext cx="3182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this intended? </a:t>
            </a:r>
          </a:p>
        </p:txBody>
      </p:sp>
    </p:spTree>
    <p:extLst>
      <p:ext uri="{BB962C8B-B14F-4D97-AF65-F5344CB8AC3E}">
        <p14:creationId xmlns:p14="http://schemas.microsoft.com/office/powerpoint/2010/main" val="8726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0D51-8C34-493A-9566-5E78B57F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larger D    ( D</a:t>
            </a:r>
            <a:r>
              <a:rPr lang="en-US" baseline="30000" dirty="0"/>
              <a:t>-’</a:t>
            </a:r>
            <a:r>
              <a:rPr lang="en-US" dirty="0"/>
              <a:t>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B2BE5-B525-4F2A-A545-2B3919F650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7F99B-367F-4FC1-9218-D057AEA6130F}"/>
              </a:ext>
            </a:extLst>
          </p:cNvPr>
          <p:cNvSpPr/>
          <p:nvPr/>
        </p:nvSpPr>
        <p:spPr>
          <a:xfrm>
            <a:off x="2581275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t)))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B44806-9957-426D-B3B2-790DC6315D9F}"/>
              </a:ext>
            </a:extLst>
          </p:cNvPr>
          <p:cNvSpPr/>
          <p:nvPr/>
        </p:nvSpPr>
        <p:spPr bwMode="auto">
          <a:xfrm>
            <a:off x="640706" y="2895600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3C4F22-C39E-4719-86FB-278619F23C37}"/>
              </a:ext>
            </a:extLst>
          </p:cNvPr>
          <p:cNvSpPr/>
          <p:nvPr/>
        </p:nvSpPr>
        <p:spPr bwMode="auto">
          <a:xfrm>
            <a:off x="2528243" y="4412344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F0166-3644-4938-8520-CAEA2C142217}"/>
              </a:ext>
            </a:extLst>
          </p:cNvPr>
          <p:cNvSpPr txBox="1"/>
          <p:nvPr/>
        </p:nvSpPr>
        <p:spPr>
          <a:xfrm>
            <a:off x="904332" y="5528846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human-being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D00B2-30C0-4036-94DF-2B356FE683C5}"/>
              </a:ext>
            </a:extLst>
          </p:cNvPr>
          <p:cNvSpPr txBox="1"/>
          <p:nvPr/>
        </p:nvSpPr>
        <p:spPr>
          <a:xfrm>
            <a:off x="193031" y="5926723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FFC000"/>
                </a:solidFill>
              </a:rPr>
              <a:t>Individual constants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F4F1E-D9F2-4C73-A30A-E9BD7DD583D7}"/>
              </a:ext>
            </a:extLst>
          </p:cNvPr>
          <p:cNvSpPr txBox="1"/>
          <p:nvPr/>
        </p:nvSpPr>
        <p:spPr>
          <a:xfrm>
            <a:off x="76200" y="55288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C000"/>
                </a:solidFill>
              </a:rPr>
              <a:t>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326E8-F2F6-493C-8EB5-7DBFC28369DC}"/>
              </a:ext>
            </a:extLst>
          </p:cNvPr>
          <p:cNvSpPr txBox="1"/>
          <p:nvPr/>
        </p:nvSpPr>
        <p:spPr>
          <a:xfrm>
            <a:off x="4751257" y="2616735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Possible variable substitutions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12F0A3-6284-4B25-BBB9-AF3703143901}"/>
              </a:ext>
            </a:extLst>
          </p:cNvPr>
          <p:cNvCxnSpPr>
            <a:cxnSpLocks/>
            <a:stCxn id="10" idx="0"/>
            <a:endCxn id="19" idx="3"/>
          </p:cNvCxnSpPr>
          <p:nvPr/>
        </p:nvCxnSpPr>
        <p:spPr bwMode="auto">
          <a:xfrm flipV="1">
            <a:off x="449059" y="3542743"/>
            <a:ext cx="1245693" cy="1986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2CEBAE-B346-43C2-8170-74F117DEB9A0}"/>
              </a:ext>
            </a:extLst>
          </p:cNvPr>
          <p:cNvCxnSpPr>
            <a:cxnSpLocks/>
            <a:stCxn id="8" idx="0"/>
            <a:endCxn id="7" idx="3"/>
          </p:cNvCxnSpPr>
          <p:nvPr/>
        </p:nvCxnSpPr>
        <p:spPr bwMode="auto">
          <a:xfrm flipV="1">
            <a:off x="1539282" y="4509585"/>
            <a:ext cx="1007313" cy="1019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9E7F39-EBF6-48A5-B934-709775358F58}"/>
              </a:ext>
            </a:extLst>
          </p:cNvPr>
          <p:cNvSpPr txBox="1"/>
          <p:nvPr/>
        </p:nvSpPr>
        <p:spPr>
          <a:xfrm>
            <a:off x="685800" y="28854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D</a:t>
            </a:r>
            <a:r>
              <a:rPr lang="en-US" sz="1800" b="0" i="1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653122-CCDF-43B8-B918-3AFD684BEBAD}"/>
              </a:ext>
            </a:extLst>
          </p:cNvPr>
          <p:cNvSpPr/>
          <p:nvPr/>
        </p:nvSpPr>
        <p:spPr bwMode="auto">
          <a:xfrm>
            <a:off x="1676400" y="3445502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E54FDA-F0FC-4D32-9F18-F1BF36D6CBDA}"/>
              </a:ext>
            </a:extLst>
          </p:cNvPr>
          <p:cNvGrpSpPr/>
          <p:nvPr/>
        </p:nvGrpSpPr>
        <p:grpSpPr>
          <a:xfrm>
            <a:off x="5105400" y="3085482"/>
            <a:ext cx="2286000" cy="3524052"/>
            <a:chOff x="5105400" y="3085482"/>
            <a:chExt cx="2286000" cy="35240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02D9B5-D9D7-4E58-9B1A-E6116BDE7B6F}"/>
                </a:ext>
              </a:extLst>
            </p:cNvPr>
            <p:cNvSpPr txBox="1"/>
            <p:nvPr/>
          </p:nvSpPr>
          <p:spPr>
            <a:xfrm>
              <a:off x="7079713" y="3085482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626AF0-56D3-4A45-96C9-4E85E84EA36D}"/>
                </a:ext>
              </a:extLst>
            </p:cNvPr>
            <p:cNvSpPr txBox="1"/>
            <p:nvPr/>
          </p:nvSpPr>
          <p:spPr>
            <a:xfrm>
              <a:off x="7028417" y="34714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solidFill>
                    <a:srgbClr val="FFC000"/>
                  </a:solidFill>
                </a:rPr>
                <a:t>pt</a:t>
              </a:r>
              <a:endParaRPr lang="en-US" sz="1600" b="0" dirty="0">
                <a:solidFill>
                  <a:srgbClr val="FFC000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DB8870E-A43E-4254-BFF1-D4E4B491F6B1}"/>
                </a:ext>
              </a:extLst>
            </p:cNvPr>
            <p:cNvSpPr/>
            <p:nvPr/>
          </p:nvSpPr>
          <p:spPr bwMode="auto">
            <a:xfrm>
              <a:off x="5105400" y="3124200"/>
              <a:ext cx="1447800" cy="74213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781D99-4BF1-4303-ADE9-9DD2D3080230}"/>
                </a:ext>
              </a:extLst>
            </p:cNvPr>
            <p:cNvSpPr/>
            <p:nvPr/>
          </p:nvSpPr>
          <p:spPr bwMode="auto">
            <a:xfrm>
              <a:off x="5715000" y="3628005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4E4B5D-B26A-4F29-9975-FAF3020CFBA3}"/>
                </a:ext>
              </a:extLst>
            </p:cNvPr>
            <p:cNvSpPr/>
            <p:nvPr/>
          </p:nvSpPr>
          <p:spPr bwMode="auto">
            <a:xfrm>
              <a:off x="5528319" y="3293101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FA2EAED-6E7D-4D9D-A826-EE01B276C7F5}"/>
                </a:ext>
              </a:extLst>
            </p:cNvPr>
            <p:cNvSpPr/>
            <p:nvPr/>
          </p:nvSpPr>
          <p:spPr bwMode="auto">
            <a:xfrm>
              <a:off x="5105400" y="4058466"/>
              <a:ext cx="1447800" cy="74213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63D925F-2F93-4940-BA4E-0BECA1398A2D}"/>
                </a:ext>
              </a:extLst>
            </p:cNvPr>
            <p:cNvSpPr/>
            <p:nvPr/>
          </p:nvSpPr>
          <p:spPr bwMode="auto">
            <a:xfrm>
              <a:off x="5715000" y="4562271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4CCFEC-553A-4F97-88B3-4A9BFF9F9A71}"/>
                </a:ext>
              </a:extLst>
            </p:cNvPr>
            <p:cNvSpPr/>
            <p:nvPr/>
          </p:nvSpPr>
          <p:spPr bwMode="auto">
            <a:xfrm>
              <a:off x="5528319" y="4227367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832F7CB-7EC0-41E8-97B5-4FF484ABF221}"/>
                </a:ext>
              </a:extLst>
            </p:cNvPr>
            <p:cNvSpPr/>
            <p:nvPr/>
          </p:nvSpPr>
          <p:spPr bwMode="auto">
            <a:xfrm>
              <a:off x="5105400" y="4972866"/>
              <a:ext cx="1447800" cy="74213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F7FEC8-CD8B-4753-9DDD-D523F7BE9B0E}"/>
                </a:ext>
              </a:extLst>
            </p:cNvPr>
            <p:cNvSpPr/>
            <p:nvPr/>
          </p:nvSpPr>
          <p:spPr bwMode="auto">
            <a:xfrm>
              <a:off x="5715000" y="5476671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4144B3-A63D-4631-9A31-830C776AD237}"/>
                </a:ext>
              </a:extLst>
            </p:cNvPr>
            <p:cNvSpPr/>
            <p:nvPr/>
          </p:nvSpPr>
          <p:spPr bwMode="auto">
            <a:xfrm>
              <a:off x="5528319" y="5141767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28BC11F-B3B1-4644-9ABF-09B184032036}"/>
                </a:ext>
              </a:extLst>
            </p:cNvPr>
            <p:cNvSpPr/>
            <p:nvPr/>
          </p:nvSpPr>
          <p:spPr bwMode="auto">
            <a:xfrm>
              <a:off x="5105400" y="5867400"/>
              <a:ext cx="1447800" cy="74213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AC86C8D-B862-4458-AC87-672530E5B312}"/>
                </a:ext>
              </a:extLst>
            </p:cNvPr>
            <p:cNvSpPr/>
            <p:nvPr/>
          </p:nvSpPr>
          <p:spPr bwMode="auto">
            <a:xfrm>
              <a:off x="5715000" y="6371205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2CB515B-83DE-4500-B37C-F21BB48A595B}"/>
                </a:ext>
              </a:extLst>
            </p:cNvPr>
            <p:cNvSpPr/>
            <p:nvPr/>
          </p:nvSpPr>
          <p:spPr bwMode="auto">
            <a:xfrm>
              <a:off x="5528319" y="6036301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03F5B92-FFA4-4976-9B1B-CAC50D834CC7}"/>
                </a:ext>
              </a:extLst>
            </p:cNvPr>
            <p:cNvCxnSpPr>
              <a:cxnSpLocks/>
              <a:stCxn id="11" idx="1"/>
              <a:endCxn id="49" idx="6"/>
            </p:cNvCxnSpPr>
            <p:nvPr/>
          </p:nvCxnSpPr>
          <p:spPr bwMode="auto">
            <a:xfrm flipH="1">
              <a:off x="5653637" y="3254759"/>
              <a:ext cx="1426076" cy="953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8AF54B-E935-42BA-8B79-D6CBC417B12B}"/>
                </a:ext>
              </a:extLst>
            </p:cNvPr>
            <p:cNvCxnSpPr>
              <a:cxnSpLocks/>
              <a:stCxn id="13" idx="1"/>
              <a:endCxn id="49" idx="5"/>
            </p:cNvCxnSpPr>
            <p:nvPr/>
          </p:nvCxnSpPr>
          <p:spPr bwMode="auto">
            <a:xfrm flipH="1" flipV="1">
              <a:off x="5635285" y="3390342"/>
              <a:ext cx="1393132" cy="2503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A40B2F6-70D5-4916-87DA-49AD46CDB51C}"/>
                </a:ext>
              </a:extLst>
            </p:cNvPr>
            <p:cNvSpPr txBox="1"/>
            <p:nvPr/>
          </p:nvSpPr>
          <p:spPr>
            <a:xfrm>
              <a:off x="7079713" y="3999882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937166A-8BB0-4847-9D5F-778A8C983C47}"/>
                </a:ext>
              </a:extLst>
            </p:cNvPr>
            <p:cNvSpPr txBox="1"/>
            <p:nvPr/>
          </p:nvSpPr>
          <p:spPr>
            <a:xfrm>
              <a:off x="7028417" y="43858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solidFill>
                    <a:srgbClr val="FFC000"/>
                  </a:solidFill>
                </a:rPr>
                <a:t>pt</a:t>
              </a:r>
              <a:endParaRPr lang="en-US" sz="1600" b="0" dirty="0">
                <a:solidFill>
                  <a:srgbClr val="FFC000"/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57F7E6B-3A92-42B7-9103-5F9A11663C42}"/>
                </a:ext>
              </a:extLst>
            </p:cNvPr>
            <p:cNvCxnSpPr>
              <a:cxnSpLocks/>
              <a:stCxn id="65" idx="1"/>
              <a:endCxn id="52" idx="6"/>
            </p:cNvCxnSpPr>
            <p:nvPr/>
          </p:nvCxnSpPr>
          <p:spPr bwMode="auto">
            <a:xfrm flipH="1">
              <a:off x="5653637" y="4169159"/>
              <a:ext cx="1426076" cy="1151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6699223-8DD8-4EEB-B2B3-5363A61830C1}"/>
                </a:ext>
              </a:extLst>
            </p:cNvPr>
            <p:cNvCxnSpPr>
              <a:cxnSpLocks/>
              <a:stCxn id="66" idx="1"/>
              <a:endCxn id="51" idx="6"/>
            </p:cNvCxnSpPr>
            <p:nvPr/>
          </p:nvCxnSpPr>
          <p:spPr bwMode="auto">
            <a:xfrm flipH="1">
              <a:off x="5840318" y="4555123"/>
              <a:ext cx="1188099" cy="64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86EE928-8A4B-44A3-983C-D1AC4418907C}"/>
                </a:ext>
              </a:extLst>
            </p:cNvPr>
            <p:cNvSpPr txBox="1"/>
            <p:nvPr/>
          </p:nvSpPr>
          <p:spPr>
            <a:xfrm>
              <a:off x="7097730" y="4953000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DED818-049A-40B9-9C6C-383BE38C0988}"/>
                </a:ext>
              </a:extLst>
            </p:cNvPr>
            <p:cNvSpPr txBox="1"/>
            <p:nvPr/>
          </p:nvSpPr>
          <p:spPr>
            <a:xfrm>
              <a:off x="7046434" y="5338964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solidFill>
                    <a:srgbClr val="FFC000"/>
                  </a:solidFill>
                </a:rPr>
                <a:t>pt</a:t>
              </a:r>
              <a:endParaRPr lang="en-US" sz="1600" b="0" dirty="0">
                <a:solidFill>
                  <a:srgbClr val="FFC00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D0BE076-53A4-4BDE-8BD2-D981ADDA3AE3}"/>
                </a:ext>
              </a:extLst>
            </p:cNvPr>
            <p:cNvSpPr txBox="1"/>
            <p:nvPr/>
          </p:nvSpPr>
          <p:spPr>
            <a:xfrm>
              <a:off x="7097730" y="5867400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51CB26-4C35-4EC0-A777-6952D9338073}"/>
                </a:ext>
              </a:extLst>
            </p:cNvPr>
            <p:cNvSpPr txBox="1"/>
            <p:nvPr/>
          </p:nvSpPr>
          <p:spPr>
            <a:xfrm>
              <a:off x="7046434" y="6253364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solidFill>
                    <a:srgbClr val="FFC000"/>
                  </a:solidFill>
                </a:rPr>
                <a:t>pt</a:t>
              </a:r>
              <a:endParaRPr lang="en-US" sz="1600" b="0" dirty="0">
                <a:solidFill>
                  <a:srgbClr val="FFC00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4F86EB2-DBA2-4F33-9FDF-8D36FBB7542C}"/>
                </a:ext>
              </a:extLst>
            </p:cNvPr>
            <p:cNvCxnSpPr>
              <a:cxnSpLocks/>
              <a:stCxn id="73" idx="1"/>
              <a:endCxn id="54" idx="7"/>
            </p:cNvCxnSpPr>
            <p:nvPr/>
          </p:nvCxnSpPr>
          <p:spPr bwMode="auto">
            <a:xfrm flipH="1">
              <a:off x="5821966" y="5122277"/>
              <a:ext cx="1275764" cy="3710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E30B13E-2BF6-4858-BE82-6CA9C4FCB55C}"/>
                </a:ext>
              </a:extLst>
            </p:cNvPr>
            <p:cNvCxnSpPr>
              <a:cxnSpLocks/>
              <a:stCxn id="74" idx="1"/>
              <a:endCxn id="54" idx="6"/>
            </p:cNvCxnSpPr>
            <p:nvPr/>
          </p:nvCxnSpPr>
          <p:spPr bwMode="auto">
            <a:xfrm flipH="1">
              <a:off x="5840318" y="5508241"/>
              <a:ext cx="1206116" cy="253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7442425-CD27-448F-B962-6087A98C400C}"/>
                </a:ext>
              </a:extLst>
            </p:cNvPr>
            <p:cNvCxnSpPr>
              <a:cxnSpLocks/>
              <a:stCxn id="75" idx="1"/>
              <a:endCxn id="57" idx="6"/>
            </p:cNvCxnSpPr>
            <p:nvPr/>
          </p:nvCxnSpPr>
          <p:spPr bwMode="auto">
            <a:xfrm flipH="1">
              <a:off x="5840318" y="6036677"/>
              <a:ext cx="1257412" cy="3914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58C1FCA-1F36-4288-944F-2B0456B03BBF}"/>
                </a:ext>
              </a:extLst>
            </p:cNvPr>
            <p:cNvCxnSpPr>
              <a:cxnSpLocks/>
              <a:stCxn id="76" idx="1"/>
              <a:endCxn id="58" idx="5"/>
            </p:cNvCxnSpPr>
            <p:nvPr/>
          </p:nvCxnSpPr>
          <p:spPr bwMode="auto">
            <a:xfrm flipH="1" flipV="1">
              <a:off x="5635285" y="6133542"/>
              <a:ext cx="1411149" cy="2890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0781988-EC83-4300-A057-4282A9798B6D}"/>
              </a:ext>
            </a:extLst>
          </p:cNvPr>
          <p:cNvSpPr txBox="1"/>
          <p:nvPr/>
        </p:nvSpPr>
        <p:spPr>
          <a:xfrm>
            <a:off x="7586143" y="3933069"/>
            <a:ext cx="6976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2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D527-9EAE-46A2-A123-C8BD700D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must D</a:t>
            </a:r>
            <a:r>
              <a:rPr lang="en-US" sz="2800" baseline="30000" dirty="0"/>
              <a:t>-’’</a:t>
            </a:r>
            <a:r>
              <a:rPr lang="en-US" sz="2800" dirty="0"/>
              <a:t> at least look like under the </a:t>
            </a:r>
            <a:br>
              <a:rPr lang="en-US" sz="2800" dirty="0"/>
            </a:br>
            <a:r>
              <a:rPr lang="en-US" sz="2800" dirty="0"/>
              <a:t>following relevant BFO axioms for ‘instance-of’?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CC54-4BE3-4601-903A-91CACD01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895600"/>
            <a:ext cx="8382001" cy="35813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</a:t>
            </a:r>
            <a:r>
              <a:rPr lang="en-US" sz="1600" dirty="0" err="1"/>
              <a:t>forall</a:t>
            </a:r>
            <a:r>
              <a:rPr lang="en-US" sz="1600" dirty="0"/>
              <a:t> (i1 u1 t1)     </a:t>
            </a:r>
          </a:p>
          <a:p>
            <a:pPr marL="0" indent="0"/>
            <a:r>
              <a:rPr lang="en-US" sz="1600" dirty="0"/>
              <a:t>        (if (instance-of i1 u1 t1)</a:t>
            </a:r>
          </a:p>
          <a:p>
            <a:pPr marL="0" indent="0"/>
            <a:r>
              <a:rPr lang="en-US" sz="1600" dirty="0"/>
              <a:t>            (and (particular i1)</a:t>
            </a:r>
          </a:p>
          <a:p>
            <a:pPr marL="0" indent="0"/>
            <a:r>
              <a:rPr lang="en-US" sz="1600" dirty="0"/>
              <a:t>                    (universal u1)</a:t>
            </a:r>
          </a:p>
          <a:p>
            <a:pPr marL="0" indent="0"/>
            <a:r>
              <a:rPr lang="en-US" sz="1600" dirty="0"/>
              <a:t>                    (instance-of t1 temporal-region t1))))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</a:t>
            </a:r>
            <a:r>
              <a:rPr lang="en-US" sz="1600" dirty="0" err="1"/>
              <a:t>forall</a:t>
            </a:r>
            <a:r>
              <a:rPr lang="en-US" sz="1600" dirty="0"/>
              <a:t> (t2)</a:t>
            </a:r>
          </a:p>
          <a:p>
            <a:pPr marL="0" indent="0"/>
            <a:r>
              <a:rPr lang="en-US" sz="1600" dirty="0"/>
              <a:t>        (if (instance-of t2 temporal-region t2)      </a:t>
            </a:r>
          </a:p>
          <a:p>
            <a:pPr marL="0" indent="0"/>
            <a:r>
              <a:rPr lang="en-US" sz="1600" dirty="0"/>
              <a:t>             (exists (u2 i2)  (and (not (= i2 t2)) </a:t>
            </a:r>
          </a:p>
          <a:p>
            <a:pPr marL="0" indent="0"/>
            <a:r>
              <a:rPr lang="en-US" sz="1600" dirty="0"/>
              <a:t>                                        (universal u2) </a:t>
            </a:r>
          </a:p>
          <a:p>
            <a:pPr marL="0" indent="0"/>
            <a:r>
              <a:rPr lang="en-US" sz="1600" dirty="0"/>
              <a:t>                                        (particular i2)</a:t>
            </a:r>
          </a:p>
          <a:p>
            <a:pPr marL="0" indent="0"/>
            <a:r>
              <a:rPr lang="en-US" sz="1600" dirty="0"/>
              <a:t>                                        (instance-of i2 u2 t2)))))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(universal temporal-region)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(not (exists (x) (and (universal x) (particular x))))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B632-9936-4DF8-8DB0-294D16DA5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F6F47-7E0D-4EBE-B44C-AF89CF164DF2}"/>
              </a:ext>
            </a:extLst>
          </p:cNvPr>
          <p:cNvSpPr/>
          <p:nvPr/>
        </p:nvSpPr>
        <p:spPr>
          <a:xfrm>
            <a:off x="2581275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t)))</a:t>
            </a:r>
          </a:p>
        </p:txBody>
      </p:sp>
    </p:spTree>
    <p:extLst>
      <p:ext uri="{BB962C8B-B14F-4D97-AF65-F5344CB8AC3E}">
        <p14:creationId xmlns:p14="http://schemas.microsoft.com/office/powerpoint/2010/main" val="2869862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BEAD-E000-4DFE-9752-6A4BA337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consistent model for D</a:t>
            </a:r>
            <a:r>
              <a:rPr lang="en-US" baseline="30000" dirty="0"/>
              <a:t>-’’</a:t>
            </a:r>
            <a:r>
              <a:rPr lang="en-US" dirty="0"/>
              <a:t> under</a:t>
            </a:r>
            <a:br>
              <a:rPr lang="en-US" dirty="0"/>
            </a:br>
            <a:r>
              <a:rPr lang="en-US" dirty="0"/>
              <a:t>BFO’s ‘instance-of’</a:t>
            </a:r>
            <a:r>
              <a:rPr lang="en-US" sz="1800" dirty="0"/>
              <a:t> (ignoring ‘inheres-in’ axioms)   </a:t>
            </a:r>
            <a:r>
              <a:rPr lang="en-US" dirty="0"/>
              <a:t>(1)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74FC-B9D9-46C6-9C4A-C63B1387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BD923F-6352-48A8-A49B-5262D1247908}"/>
              </a:ext>
            </a:extLst>
          </p:cNvPr>
          <p:cNvSpPr/>
          <p:nvPr/>
        </p:nvSpPr>
        <p:spPr bwMode="auto">
          <a:xfrm>
            <a:off x="2281371" y="3287946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12CD2A-3F1A-4061-A125-1F499EB46058}"/>
              </a:ext>
            </a:extLst>
          </p:cNvPr>
          <p:cNvSpPr/>
          <p:nvPr/>
        </p:nvSpPr>
        <p:spPr bwMode="auto">
          <a:xfrm>
            <a:off x="3528045" y="4771855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9BAB7-9F04-4097-9670-04F05B8F3199}"/>
              </a:ext>
            </a:extLst>
          </p:cNvPr>
          <p:cNvSpPr txBox="1"/>
          <p:nvPr/>
        </p:nvSpPr>
        <p:spPr>
          <a:xfrm>
            <a:off x="6459146" y="2756606"/>
            <a:ext cx="1387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Temporal-region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436B60-7BF3-42F2-8F53-CA378E9A2C68}"/>
              </a:ext>
            </a:extLst>
          </p:cNvPr>
          <p:cNvSpPr/>
          <p:nvPr/>
        </p:nvSpPr>
        <p:spPr bwMode="auto">
          <a:xfrm>
            <a:off x="4841467" y="3797097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A852D5-A6DB-4763-AFE8-D438F680BB11}"/>
              </a:ext>
            </a:extLst>
          </p:cNvPr>
          <p:cNvCxnSpPr>
            <a:cxnSpLocks/>
            <a:stCxn id="72" idx="0"/>
            <a:endCxn id="6" idx="4"/>
          </p:cNvCxnSpPr>
          <p:nvPr/>
        </p:nvCxnSpPr>
        <p:spPr bwMode="auto">
          <a:xfrm flipV="1">
            <a:off x="3508816" y="4885780"/>
            <a:ext cx="81888" cy="883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600C4B-DCA0-426E-AC03-0EAFA9887161}"/>
              </a:ext>
            </a:extLst>
          </p:cNvPr>
          <p:cNvCxnSpPr>
            <a:cxnSpLocks/>
            <a:stCxn id="8" idx="1"/>
            <a:endCxn id="9" idx="7"/>
          </p:cNvCxnSpPr>
          <p:nvPr/>
        </p:nvCxnSpPr>
        <p:spPr bwMode="auto">
          <a:xfrm flipH="1">
            <a:off x="4938708" y="2910495"/>
            <a:ext cx="1520438" cy="903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77B696A-7448-4484-A1D3-E41A497A6531}"/>
              </a:ext>
            </a:extLst>
          </p:cNvPr>
          <p:cNvSpPr/>
          <p:nvPr/>
        </p:nvSpPr>
        <p:spPr bwMode="auto">
          <a:xfrm>
            <a:off x="4533835" y="3595099"/>
            <a:ext cx="862503" cy="1463539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ED426-B120-432D-A7FA-0E4A57B4D8F8}"/>
              </a:ext>
            </a:extLst>
          </p:cNvPr>
          <p:cNvSpPr txBox="1"/>
          <p:nvPr/>
        </p:nvSpPr>
        <p:spPr>
          <a:xfrm>
            <a:off x="7380675" y="3324531"/>
            <a:ext cx="89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universal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C64D67-61E4-4811-A519-BFDA74CF9EC9}"/>
              </a:ext>
            </a:extLst>
          </p:cNvPr>
          <p:cNvCxnSpPr>
            <a:cxnSpLocks/>
            <a:stCxn id="15" idx="1"/>
            <a:endCxn id="13" idx="7"/>
          </p:cNvCxnSpPr>
          <p:nvPr/>
        </p:nvCxnSpPr>
        <p:spPr bwMode="auto">
          <a:xfrm flipH="1">
            <a:off x="5270027" y="3478420"/>
            <a:ext cx="2110648" cy="331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C80F400-8BD8-42F7-A7D6-87C108ACFA97}"/>
              </a:ext>
            </a:extLst>
          </p:cNvPr>
          <p:cNvSpPr/>
          <p:nvPr/>
        </p:nvSpPr>
        <p:spPr bwMode="auto">
          <a:xfrm>
            <a:off x="3467776" y="3819300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91CB8A-B0E9-4C03-9B92-AB86AF187334}"/>
              </a:ext>
            </a:extLst>
          </p:cNvPr>
          <p:cNvCxnSpPr>
            <a:cxnSpLocks/>
            <a:stCxn id="78" idx="3"/>
            <a:endCxn id="21" idx="2"/>
          </p:cNvCxnSpPr>
          <p:nvPr/>
        </p:nvCxnSpPr>
        <p:spPr bwMode="auto">
          <a:xfrm flipV="1">
            <a:off x="508264" y="3876263"/>
            <a:ext cx="2959512" cy="301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D90E707-F031-41BE-AA09-1F6BAA1D6ADD}"/>
              </a:ext>
            </a:extLst>
          </p:cNvPr>
          <p:cNvSpPr/>
          <p:nvPr/>
        </p:nvSpPr>
        <p:spPr bwMode="auto">
          <a:xfrm rot="17876514">
            <a:off x="2841548" y="3601485"/>
            <a:ext cx="1498313" cy="1448442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D3418B-327D-456B-91A9-5999BD58F783}"/>
              </a:ext>
            </a:extLst>
          </p:cNvPr>
          <p:cNvSpPr txBox="1"/>
          <p:nvPr/>
        </p:nvSpPr>
        <p:spPr>
          <a:xfrm flipH="1">
            <a:off x="690738" y="2873086"/>
            <a:ext cx="1213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particular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B7EB1A-FD8E-4725-BAC9-BBEC542417B4}"/>
              </a:ext>
            </a:extLst>
          </p:cNvPr>
          <p:cNvCxnSpPr>
            <a:cxnSpLocks/>
            <a:stCxn id="25" idx="1"/>
            <a:endCxn id="24" idx="7"/>
          </p:cNvCxnSpPr>
          <p:nvPr/>
        </p:nvCxnSpPr>
        <p:spPr bwMode="auto">
          <a:xfrm>
            <a:off x="1904619" y="3026975"/>
            <a:ext cx="1481903" cy="59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DCC08CB-DCB0-464F-9C06-A7210D2810F1}"/>
              </a:ext>
            </a:extLst>
          </p:cNvPr>
          <p:cNvSpPr/>
          <p:nvPr/>
        </p:nvSpPr>
        <p:spPr>
          <a:xfrm>
            <a:off x="2133918" y="20170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t3)))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9F4544-8929-4245-9C3E-DA460F6DC73E}"/>
              </a:ext>
            </a:extLst>
          </p:cNvPr>
          <p:cNvSpPr/>
          <p:nvPr/>
        </p:nvSpPr>
        <p:spPr bwMode="auto">
          <a:xfrm>
            <a:off x="5080114" y="4551022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8729DA-53A4-49AE-AE29-A725D6E37AC8}"/>
              </a:ext>
            </a:extLst>
          </p:cNvPr>
          <p:cNvSpPr txBox="1"/>
          <p:nvPr/>
        </p:nvSpPr>
        <p:spPr>
          <a:xfrm>
            <a:off x="6986061" y="44196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patient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B747E9-6B13-4D89-B822-9C2315B23A8A}"/>
              </a:ext>
            </a:extLst>
          </p:cNvPr>
          <p:cNvCxnSpPr>
            <a:cxnSpLocks/>
            <a:stCxn id="60" idx="1"/>
            <a:endCxn id="56" idx="6"/>
          </p:cNvCxnSpPr>
          <p:nvPr/>
        </p:nvCxnSpPr>
        <p:spPr bwMode="auto">
          <a:xfrm flipH="1">
            <a:off x="5194039" y="4573489"/>
            <a:ext cx="1792022" cy="34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9DCC901-8AC6-4FA5-87A1-D88F3177E8CE}"/>
              </a:ext>
            </a:extLst>
          </p:cNvPr>
          <p:cNvSpPr/>
          <p:nvPr/>
        </p:nvSpPr>
        <p:spPr>
          <a:xfrm>
            <a:off x="1891784" y="3372713"/>
            <a:ext cx="735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baseline="30000" dirty="0">
                <a:solidFill>
                  <a:schemeClr val="bg1"/>
                </a:solidFill>
              </a:rPr>
              <a:t>-’’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B50FBE-2A0B-4860-BF9F-479D19B4960F}"/>
              </a:ext>
            </a:extLst>
          </p:cNvPr>
          <p:cNvSpPr txBox="1"/>
          <p:nvPr/>
        </p:nvSpPr>
        <p:spPr>
          <a:xfrm>
            <a:off x="3346752" y="5769079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pt</a:t>
            </a:r>
            <a:endParaRPr lang="en-US" sz="1400" b="0" dirty="0">
              <a:solidFill>
                <a:srgbClr val="FFC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9A64D1-CF52-4F62-9E10-36E5242E68CA}"/>
              </a:ext>
            </a:extLst>
          </p:cNvPr>
          <p:cNvSpPr txBox="1"/>
          <p:nvPr/>
        </p:nvSpPr>
        <p:spPr>
          <a:xfrm>
            <a:off x="1764803" y="546130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i1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E307EA-E3CB-4347-AFD6-549893F0E33F}"/>
              </a:ext>
            </a:extLst>
          </p:cNvPr>
          <p:cNvSpPr txBox="1"/>
          <p:nvPr/>
        </p:nvSpPr>
        <p:spPr>
          <a:xfrm>
            <a:off x="184136" y="402400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D20D8A-EC66-4D8B-BE3D-EFED8F7A2DE9}"/>
              </a:ext>
            </a:extLst>
          </p:cNvPr>
          <p:cNvSpPr txBox="1"/>
          <p:nvPr/>
        </p:nvSpPr>
        <p:spPr>
          <a:xfrm>
            <a:off x="2050831" y="568251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i2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D89343-006E-449C-8D34-9940B737E146}"/>
              </a:ext>
            </a:extLst>
          </p:cNvPr>
          <p:cNvSpPr txBox="1"/>
          <p:nvPr/>
        </p:nvSpPr>
        <p:spPr>
          <a:xfrm>
            <a:off x="4860329" y="5788523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u1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A49A475-E87C-46E5-AD9D-C1431A645DEC}"/>
              </a:ext>
            </a:extLst>
          </p:cNvPr>
          <p:cNvSpPr txBox="1"/>
          <p:nvPr/>
        </p:nvSpPr>
        <p:spPr>
          <a:xfrm>
            <a:off x="5742419" y="5575435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u2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B5E765-880A-4884-9310-7E0149BFADC5}"/>
              </a:ext>
            </a:extLst>
          </p:cNvPr>
          <p:cNvSpPr txBox="1"/>
          <p:nvPr/>
        </p:nvSpPr>
        <p:spPr>
          <a:xfrm>
            <a:off x="844560" y="452155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033EE3-EDE3-4CB3-93E2-3AC16DC34F99}"/>
              </a:ext>
            </a:extLst>
          </p:cNvPr>
          <p:cNvSpPr txBox="1"/>
          <p:nvPr/>
        </p:nvSpPr>
        <p:spPr>
          <a:xfrm>
            <a:off x="1572581" y="4861417"/>
            <a:ext cx="39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811ADA5-85CC-47D5-AF1F-D21C732117C2}"/>
              </a:ext>
            </a:extLst>
          </p:cNvPr>
          <p:cNvCxnSpPr>
            <a:cxnSpLocks/>
            <a:stCxn id="83" idx="3"/>
            <a:endCxn id="21" idx="3"/>
          </p:cNvCxnSpPr>
          <p:nvPr/>
        </p:nvCxnSpPr>
        <p:spPr bwMode="auto">
          <a:xfrm flipV="1">
            <a:off x="1168688" y="3916541"/>
            <a:ext cx="2315772" cy="758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39C9EE-89E1-46C1-97A5-1B81C8E9938D}"/>
              </a:ext>
            </a:extLst>
          </p:cNvPr>
          <p:cNvCxnSpPr>
            <a:cxnSpLocks/>
            <a:stCxn id="84" idx="3"/>
            <a:endCxn id="21" idx="3"/>
          </p:cNvCxnSpPr>
          <p:nvPr/>
        </p:nvCxnSpPr>
        <p:spPr bwMode="auto">
          <a:xfrm flipV="1">
            <a:off x="1966326" y="3916541"/>
            <a:ext cx="1518134" cy="1098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F7586F-E3B7-4DE3-AECD-51AAFD9ACAA0}"/>
              </a:ext>
            </a:extLst>
          </p:cNvPr>
          <p:cNvCxnSpPr>
            <a:cxnSpLocks/>
            <a:stCxn id="77" idx="0"/>
            <a:endCxn id="6" idx="2"/>
          </p:cNvCxnSpPr>
          <p:nvPr/>
        </p:nvCxnSpPr>
        <p:spPr bwMode="auto">
          <a:xfrm flipV="1">
            <a:off x="1926867" y="4828818"/>
            <a:ext cx="1601178" cy="632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762B629-ADBD-43D1-8898-DE8187759FA9}"/>
              </a:ext>
            </a:extLst>
          </p:cNvPr>
          <p:cNvCxnSpPr>
            <a:cxnSpLocks/>
            <a:stCxn id="80" idx="3"/>
            <a:endCxn id="6" idx="3"/>
          </p:cNvCxnSpPr>
          <p:nvPr/>
        </p:nvCxnSpPr>
        <p:spPr bwMode="auto">
          <a:xfrm flipV="1">
            <a:off x="2374959" y="4869096"/>
            <a:ext cx="1171438" cy="967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C3A5C0F-A2F4-40ED-8E6D-DD1431648F7D}"/>
              </a:ext>
            </a:extLst>
          </p:cNvPr>
          <p:cNvCxnSpPr>
            <a:cxnSpLocks/>
            <a:stCxn id="81" idx="0"/>
            <a:endCxn id="56" idx="3"/>
          </p:cNvCxnSpPr>
          <p:nvPr/>
        </p:nvCxnSpPr>
        <p:spPr bwMode="auto">
          <a:xfrm flipV="1">
            <a:off x="5042431" y="4648263"/>
            <a:ext cx="54367" cy="1140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5C9E08B-E67B-44D9-812D-012D9AE78FEE}"/>
              </a:ext>
            </a:extLst>
          </p:cNvPr>
          <p:cNvCxnSpPr>
            <a:cxnSpLocks/>
            <a:stCxn id="82" idx="0"/>
            <a:endCxn id="56" idx="4"/>
          </p:cNvCxnSpPr>
          <p:nvPr/>
        </p:nvCxnSpPr>
        <p:spPr bwMode="auto">
          <a:xfrm flipH="1" flipV="1">
            <a:off x="5137077" y="4664947"/>
            <a:ext cx="787444" cy="910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E98F225-5DB9-4790-B5A0-4261213D4D97}"/>
              </a:ext>
            </a:extLst>
          </p:cNvPr>
          <p:cNvSpPr txBox="1"/>
          <p:nvPr/>
        </p:nvSpPr>
        <p:spPr>
          <a:xfrm>
            <a:off x="3575641" y="37001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2F9503B-2084-4524-987A-C449AF28B9C5}"/>
              </a:ext>
            </a:extLst>
          </p:cNvPr>
          <p:cNvSpPr txBox="1"/>
          <p:nvPr/>
        </p:nvSpPr>
        <p:spPr>
          <a:xfrm>
            <a:off x="3631972" y="4597128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AABD96-05AA-4FFB-9482-C65AF30039D0}"/>
              </a:ext>
            </a:extLst>
          </p:cNvPr>
          <p:cNvSpPr txBox="1"/>
          <p:nvPr/>
        </p:nvSpPr>
        <p:spPr>
          <a:xfrm>
            <a:off x="4588798" y="3852570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810E06C-AEC0-423C-9401-B8A408554B03}"/>
              </a:ext>
            </a:extLst>
          </p:cNvPr>
          <p:cNvSpPr txBox="1"/>
          <p:nvPr/>
        </p:nvSpPr>
        <p:spPr>
          <a:xfrm>
            <a:off x="4732269" y="4490952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034608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BEAD-E000-4DFE-9752-6A4BA337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consistent model for D</a:t>
            </a:r>
            <a:r>
              <a:rPr lang="en-US" baseline="30000" dirty="0"/>
              <a:t>-’’</a:t>
            </a:r>
            <a:r>
              <a:rPr lang="en-US" dirty="0"/>
              <a:t> under</a:t>
            </a:r>
            <a:br>
              <a:rPr lang="en-US" dirty="0"/>
            </a:br>
            <a:r>
              <a:rPr lang="en-US" dirty="0"/>
              <a:t>BFO’s ‘instance-of’</a:t>
            </a:r>
            <a:r>
              <a:rPr lang="en-US" sz="1800" dirty="0"/>
              <a:t> (ignoring ‘inheres-in’ axioms)   </a:t>
            </a:r>
            <a:r>
              <a:rPr lang="en-US" dirty="0"/>
              <a:t>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F491-215E-410F-B6B9-51C17C70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688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</a:t>
            </a:r>
            <a:r>
              <a:rPr lang="en-US" sz="1600" dirty="0"/>
              <a:t> = {#1, #2, #3, #4}</a:t>
            </a:r>
            <a:r>
              <a:rPr lang="en-US" sz="1600" dirty="0">
                <a:solidFill>
                  <a:srgbClr val="FFFFFF"/>
                </a:solidFill>
              </a:rPr>
              <a:t> 	</a:t>
            </a:r>
            <a:r>
              <a:rPr lang="en-US" sz="1200" dirty="0">
                <a:solidFill>
                  <a:srgbClr val="1FE115"/>
                </a:solidFill>
                <a:sym typeface="Wingdings" panose="05000000000000000000" pitchFamily="2" charset="2"/>
              </a:rPr>
              <a:t>(t, </a:t>
            </a:r>
            <a:r>
              <a:rPr lang="en-US" sz="1200" dirty="0" err="1">
                <a:solidFill>
                  <a:srgbClr val="1FE115"/>
                </a:solidFill>
                <a:sym typeface="Wingdings" panose="05000000000000000000" pitchFamily="2" charset="2"/>
              </a:rPr>
              <a:t>pt</a:t>
            </a:r>
            <a:r>
              <a:rPr lang="en-US" sz="1200" dirty="0">
                <a:solidFill>
                  <a:srgbClr val="1FE115"/>
                </a:solidFill>
                <a:sym typeface="Wingdings" panose="05000000000000000000" pitchFamily="2" charset="2"/>
              </a:rPr>
              <a:t>, temporal-region, patient)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I(universal) = {#3, #4}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I(particular) = {#1, #2}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</a:t>
            </a:r>
            <a:r>
              <a:rPr lang="en-US" sz="1600" dirty="0" err="1"/>
              <a:t>xD</a:t>
            </a:r>
            <a:r>
              <a:rPr lang="en-US" sz="1600" baseline="30000" dirty="0"/>
              <a:t>-’’</a:t>
            </a:r>
            <a:r>
              <a:rPr lang="en-US" sz="1600" dirty="0" err="1"/>
              <a:t>xD</a:t>
            </a:r>
            <a:r>
              <a:rPr lang="en-US" sz="1600" baseline="30000" dirty="0"/>
              <a:t>-’’</a:t>
            </a:r>
            <a:r>
              <a:rPr lang="en-US" sz="1600" dirty="0"/>
              <a:t> = {&lt;#1, #1, #1&gt;, &lt;#1, #1, #2&gt;, &lt;#1, #1, #3&gt;, &lt;#1, #1, #4&gt;, &lt;#1, #2, #1&gt;, &lt;#1, #2, #2&gt;, &lt;#1, #2, #3&gt;, &lt;#1, #2, #4&gt;,&lt;#1, #3, #1&gt;, &lt;#1, #3, #2&gt;, &lt;#1, #3, #3&gt;, &lt;#1, #3, #4&gt;, &lt;#1, #4, #1&gt;, &lt;#1, #4, #2&gt;, &lt;#1, #4, #3&gt;, &lt;#1, #4, #4&gt;, &lt;#2, #1, #1&gt;, &lt;#2, #1, #2&gt;, &lt;#2, #1, #3&gt;, &lt;#2, #1, #4&gt;, &lt;#2, #2, #1&gt;, &lt;#2, #2, #2&gt;, &lt;#2, #2, #3&gt;, &lt;#2, #2, #4&gt;,&lt;#2, #3, #1&gt;, &lt;#2, #3, #2&gt;, &lt;#2, #3, #3&gt;, &lt;#2, #3, #4&gt;, &lt;#2, #4, #1&gt;, &lt;#2, #4, #2&gt;, &lt;#2, #4, #3&gt;, &lt;#2, #4, #4&gt;, &lt;#3, #1, #1&gt;, &lt;#3, #1, #2&gt;, &lt;#3, #1, #3&gt;, &lt;#3, #1, #4&gt;, &lt;#3, #2, #1&gt;, &lt;#3, #2, #2&gt;, &lt;#3, #2, #3&gt;, &lt;#3, #2, #4&gt;,&lt;#3, #3, #1&gt;, &lt;#3, #3, #2&gt;, &lt;#3, #3, #3&gt;, &lt;#3, #3, #4&gt;, &lt;#3, #4, #1&gt;, &lt;#3, #4, #2&gt;, &lt;#3, #4, #3&gt;, &lt;#3, #4, #4&gt;, &lt;#4, #1, #1&gt;, &lt;#4, #1, #2&gt;, &lt;#4, #1, #3&gt;, &lt;#4, #1, #4&gt;, &lt;#4, #2, #1&gt;, &lt;#4, #2, #2&gt;, &lt;#4, #2, #3&gt;, &lt;#4, #2, #4&gt;,&lt;#4, #3, #1&gt;, &lt;#4, #3, #2&gt;, &lt;#4, #3, #3&gt;, &lt;#4, #3, #4&gt;, &lt;#4, #4, #1&gt;, &lt;#4, #4, #2&gt;, &lt;#4, #4, #3&gt;, &lt;#4, #4, #4&gt;}          </a:t>
            </a:r>
            <a:r>
              <a:rPr lang="en-US" sz="1600" dirty="0">
                <a:solidFill>
                  <a:srgbClr val="AAE600"/>
                </a:solidFill>
              </a:rPr>
              <a:t>(n = 4</a:t>
            </a:r>
            <a:r>
              <a:rPr lang="en-US" sz="1600" baseline="30000" dirty="0">
                <a:solidFill>
                  <a:srgbClr val="AAE600"/>
                </a:solidFill>
              </a:rPr>
              <a:t>3</a:t>
            </a:r>
            <a:r>
              <a:rPr lang="en-US" sz="1600" dirty="0">
                <a:solidFill>
                  <a:srgbClr val="AAE600"/>
                </a:solidFill>
              </a:rPr>
              <a:t> = 64)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I(instance-of) ?</a:t>
            </a:r>
            <a:r>
              <a:rPr lang="en-US" sz="16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74FC-B9D9-46C6-9C4A-C63B1387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DCC08CB-DCB0-464F-9C06-A7210D2810F1}"/>
              </a:ext>
            </a:extLst>
          </p:cNvPr>
          <p:cNvSpPr/>
          <p:nvPr/>
        </p:nvSpPr>
        <p:spPr>
          <a:xfrm>
            <a:off x="2286000" y="18733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t3)))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6CD11-7272-4DDA-ADF2-8704B72F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49" y="2118360"/>
            <a:ext cx="2600051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606A-06EC-4EA2-95E8-721C9F9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in what follows!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018E-FC32-48BC-9383-71B9CC2E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Predicate</a:t>
            </a:r>
            <a:r>
              <a:rPr lang="en-US" dirty="0"/>
              <a:t>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FOL/CL: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predicate asserts a relation over entities in a domain of discourse.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Referent Tracking: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predicate is the part of an </a:t>
            </a:r>
            <a:r>
              <a:rPr lang="en-US" i="1" dirty="0"/>
              <a:t>ascription</a:t>
            </a:r>
            <a:r>
              <a:rPr lang="en-US" dirty="0"/>
              <a:t> (i.e. a descriptive statement about a referent) that ascribes features to some entity in reality (the referent).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broader in meaning than in FOL/CL,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more close to an axiom in FOL/CL, but about a specific entity in reality, rather than over a Domain of Discourse,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many can be expressed by means of one or more FOL/CL axioms.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000E-BBB5-48A4-873F-91D7912672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83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BEAD-E000-4DFE-9752-6A4BA337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consistent model for D</a:t>
            </a:r>
            <a:r>
              <a:rPr lang="en-US" baseline="30000" dirty="0"/>
              <a:t>-’’</a:t>
            </a:r>
            <a:r>
              <a:rPr lang="en-US" dirty="0"/>
              <a:t> under</a:t>
            </a:r>
            <a:br>
              <a:rPr lang="en-US" dirty="0"/>
            </a:br>
            <a:r>
              <a:rPr lang="en-US" dirty="0"/>
              <a:t>BFO’s ‘instance-of’</a:t>
            </a:r>
            <a:r>
              <a:rPr lang="en-US" sz="1800" dirty="0"/>
              <a:t> (ignoring ‘inheres-in’ axioms)   </a:t>
            </a:r>
            <a:r>
              <a:rPr lang="en-US" dirty="0"/>
              <a:t>(3)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F491-215E-410F-B6B9-51C17C70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688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</a:t>
            </a:r>
            <a:r>
              <a:rPr lang="en-US" sz="1600" dirty="0"/>
              <a:t> = {#1, #2, #3, #4} 	</a:t>
            </a:r>
            <a:r>
              <a:rPr lang="en-US" sz="1200" dirty="0">
                <a:solidFill>
                  <a:srgbClr val="1FE115"/>
                </a:solidFill>
                <a:sym typeface="Wingdings" panose="05000000000000000000" pitchFamily="2" charset="2"/>
              </a:rPr>
              <a:t>(t, </a:t>
            </a:r>
            <a:r>
              <a:rPr lang="en-US" sz="1200" dirty="0" err="1">
                <a:solidFill>
                  <a:srgbClr val="1FE115"/>
                </a:solidFill>
                <a:sym typeface="Wingdings" panose="05000000000000000000" pitchFamily="2" charset="2"/>
              </a:rPr>
              <a:t>pt</a:t>
            </a:r>
            <a:r>
              <a:rPr lang="en-US" sz="1200" dirty="0">
                <a:solidFill>
                  <a:srgbClr val="1FE115"/>
                </a:solidFill>
                <a:sym typeface="Wingdings" panose="05000000000000000000" pitchFamily="2" charset="2"/>
              </a:rPr>
              <a:t>, temporal-region, patient)</a:t>
            </a:r>
            <a:endParaRPr lang="en-US" sz="1200" dirty="0">
              <a:solidFill>
                <a:srgbClr val="1FE11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I(universal) = {#3, #4}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I(particular) = {#1, #2}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</a:t>
            </a:r>
            <a:r>
              <a:rPr lang="en-US" sz="1600" dirty="0" err="1"/>
              <a:t>xD</a:t>
            </a:r>
            <a:r>
              <a:rPr lang="en-US" sz="1600" baseline="30000" dirty="0"/>
              <a:t>-’’</a:t>
            </a:r>
            <a:r>
              <a:rPr lang="en-US" sz="1600" dirty="0" err="1"/>
              <a:t>xD</a:t>
            </a:r>
            <a:r>
              <a:rPr lang="en-US" sz="1600" baseline="30000" dirty="0"/>
              <a:t>-’’</a:t>
            </a:r>
            <a:r>
              <a:rPr lang="en-US" sz="1600" dirty="0"/>
              <a:t> = {&lt;#1, #1, #1&gt;, &lt;#1, #1, #2&gt;, &lt;#1, #1, #3&gt;, &lt;#1, #1, #4&gt;, &lt;#1, #2, #1&gt;, &lt;#1, #2, #2&gt;, &lt;#1, #2, #3&gt;, &lt;#1, #2, #4&gt;,</a:t>
            </a:r>
            <a:r>
              <a:rPr lang="en-US" sz="1600" dirty="0">
                <a:solidFill>
                  <a:srgbClr val="FFFF00"/>
                </a:solidFill>
              </a:rPr>
              <a:t>&lt;#1, #3, #1&gt;</a:t>
            </a:r>
            <a:r>
              <a:rPr lang="en-US" sz="1600" dirty="0"/>
              <a:t>, &lt;#1, #3, #2&gt;, &lt;#1, #3, #3&gt;, &lt;#1, #3, #4&gt;, &lt;#1, #4, #1&gt;, &lt;#1, #4, #2&gt;, &lt;#1, #4, #3&gt;, &lt;#1, #4, #4&gt;, &lt;#2, #1, #1&gt;, &lt;#2, #1, #2&gt;, &lt;#2, #1, #3&gt;, &lt;#2, #1, #4&gt;, &lt;#2, #2, #1&gt;, &lt;#2, #2, #2&gt;, &lt;#2, #2, #3&gt;, &lt;#2, #2, #4&gt;,&lt;#2, #3, #1&gt;, &lt;#2, #3, #2&gt;, &lt;#2, #3, #3&gt;, &lt;#2, #3, #4&gt;, </a:t>
            </a:r>
            <a:r>
              <a:rPr lang="en-US" sz="1600" dirty="0">
                <a:solidFill>
                  <a:srgbClr val="FFFF00"/>
                </a:solidFill>
              </a:rPr>
              <a:t>&lt;#2, #4, #1&gt;</a:t>
            </a:r>
            <a:r>
              <a:rPr lang="en-US" sz="1600" dirty="0"/>
              <a:t>, &lt;#2, #4, #2&gt;, &lt;#2, #4, #3&gt;, &lt;#2, #4, #4&gt;, &lt;#3, #1, #1&gt;, &lt;#3, #1, #2&gt;, &lt;#3, #1, #3&gt;, &lt;#3, #1, #4&gt;, &lt;#3, #2, #1&gt;, &lt;#3, #2, #2&gt;, &lt;#3, #2, #3&gt;, &lt;#3, #2, #4&gt;,&lt;#3, #3, #1&gt;, &lt;#3, #3, #2&gt;, &lt;#3, #3, #3&gt;, &lt;#3, #3, #4&gt;, &lt;#3, #4, #1&gt;, &lt;#3, #4, #2&gt;, &lt;#3, #4, #3&gt;, &lt;#3, #4, #4&gt;, &lt;#4, #1, #1&gt;, &lt;#4, #1, #2&gt;, &lt;#4, #1, #3&gt;, &lt;#4, #1, #4&gt;, &lt;#4, #2, #1&gt;, &lt;#4, #2, #2&gt;, &lt;#4, #2, #3&gt;, &lt;#4, #2, #4&gt;,&lt;#4, #3, #1&gt;, &lt;#4, #3, #2&gt;, &lt;#4, #3, #3&gt;, &lt;#4, #3, #4&gt;, &lt;#4, #4, #1&gt;, &lt;#4, #4, #2&gt;, &lt;#4, #4, #3&gt;, &lt;#4, #4, #4&gt;}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I(instance-of)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74FC-B9D9-46C6-9C4A-C63B1387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DCC08CB-DCB0-464F-9C06-A7210D2810F1}"/>
              </a:ext>
            </a:extLst>
          </p:cNvPr>
          <p:cNvSpPr/>
          <p:nvPr/>
        </p:nvSpPr>
        <p:spPr>
          <a:xfrm>
            <a:off x="2286000" y="18733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t3)))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215B0-18AC-4860-B6F1-B390076E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49" y="2118360"/>
            <a:ext cx="2600051" cy="13106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347909-81D7-4318-BFBA-644638B43BD1}"/>
              </a:ext>
            </a:extLst>
          </p:cNvPr>
          <p:cNvSpPr/>
          <p:nvPr/>
        </p:nvSpPr>
        <p:spPr bwMode="auto">
          <a:xfrm>
            <a:off x="3886200" y="3810000"/>
            <a:ext cx="1219200" cy="304800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C1BFFD-93A0-4F37-BB59-E38A5FE14913}"/>
              </a:ext>
            </a:extLst>
          </p:cNvPr>
          <p:cNvSpPr/>
          <p:nvPr/>
        </p:nvSpPr>
        <p:spPr bwMode="auto">
          <a:xfrm>
            <a:off x="5181600" y="4533900"/>
            <a:ext cx="1219200" cy="304800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52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BEAD-E000-4DFE-9752-6A4BA337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‘</a:t>
            </a:r>
            <a:r>
              <a:rPr lang="en-US" dirty="0">
                <a:solidFill>
                  <a:srgbClr val="FFC000"/>
                </a:solidFill>
              </a:rPr>
              <a:t>human-being</a:t>
            </a:r>
            <a:r>
              <a:rPr lang="en-US" dirty="0"/>
              <a:t>’ fit ?</a:t>
            </a:r>
            <a:br>
              <a:rPr lang="en-US" dirty="0"/>
            </a:br>
            <a:r>
              <a:rPr lang="en-US" sz="1800" dirty="0"/>
              <a:t>(</a:t>
            </a:r>
            <a:r>
              <a:rPr lang="en-US" sz="1800" u="sng" dirty="0"/>
              <a:t>including</a:t>
            </a:r>
            <a:r>
              <a:rPr lang="en-US" sz="1800" dirty="0"/>
              <a:t> BFO’s ‘instance-of’ but</a:t>
            </a:r>
            <a:r>
              <a:rPr lang="en-US" sz="1050" dirty="0"/>
              <a:t> </a:t>
            </a:r>
            <a:r>
              <a:rPr lang="en-US" sz="1800" u="sng" dirty="0">
                <a:solidFill>
                  <a:srgbClr val="1FE115"/>
                </a:solidFill>
              </a:rPr>
              <a:t>ignoring</a:t>
            </a:r>
            <a:r>
              <a:rPr lang="en-US" sz="1800" dirty="0"/>
              <a:t> BFO’s ‘inheres-in’ axioms)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74FC-B9D9-46C6-9C4A-C63B1387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BD923F-6352-48A8-A49B-5262D1247908}"/>
              </a:ext>
            </a:extLst>
          </p:cNvPr>
          <p:cNvSpPr/>
          <p:nvPr/>
        </p:nvSpPr>
        <p:spPr bwMode="auto">
          <a:xfrm>
            <a:off x="2281371" y="3287946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12CD2A-3F1A-4061-A125-1F499EB46058}"/>
              </a:ext>
            </a:extLst>
          </p:cNvPr>
          <p:cNvSpPr/>
          <p:nvPr/>
        </p:nvSpPr>
        <p:spPr bwMode="auto">
          <a:xfrm>
            <a:off x="3528045" y="4771855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9BAB7-9F04-4097-9670-04F05B8F3199}"/>
              </a:ext>
            </a:extLst>
          </p:cNvPr>
          <p:cNvSpPr txBox="1"/>
          <p:nvPr/>
        </p:nvSpPr>
        <p:spPr>
          <a:xfrm>
            <a:off x="6459146" y="2756606"/>
            <a:ext cx="1387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Temporal-region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436B60-7BF3-42F2-8F53-CA378E9A2C68}"/>
              </a:ext>
            </a:extLst>
          </p:cNvPr>
          <p:cNvSpPr/>
          <p:nvPr/>
        </p:nvSpPr>
        <p:spPr bwMode="auto">
          <a:xfrm>
            <a:off x="4841467" y="3797097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A852D5-A6DB-4763-AFE8-D438F680BB11}"/>
              </a:ext>
            </a:extLst>
          </p:cNvPr>
          <p:cNvCxnSpPr>
            <a:cxnSpLocks/>
            <a:stCxn id="72" idx="0"/>
            <a:endCxn id="6" idx="4"/>
          </p:cNvCxnSpPr>
          <p:nvPr/>
        </p:nvCxnSpPr>
        <p:spPr bwMode="auto">
          <a:xfrm flipV="1">
            <a:off x="3508816" y="4885780"/>
            <a:ext cx="81888" cy="883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600C4B-DCA0-426E-AC03-0EAFA9887161}"/>
              </a:ext>
            </a:extLst>
          </p:cNvPr>
          <p:cNvCxnSpPr>
            <a:cxnSpLocks/>
            <a:stCxn id="8" idx="1"/>
            <a:endCxn id="9" idx="7"/>
          </p:cNvCxnSpPr>
          <p:nvPr/>
        </p:nvCxnSpPr>
        <p:spPr bwMode="auto">
          <a:xfrm flipH="1">
            <a:off x="4938708" y="2910495"/>
            <a:ext cx="1520438" cy="903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77B696A-7448-4484-A1D3-E41A497A6531}"/>
              </a:ext>
            </a:extLst>
          </p:cNvPr>
          <p:cNvSpPr/>
          <p:nvPr/>
        </p:nvSpPr>
        <p:spPr bwMode="auto">
          <a:xfrm>
            <a:off x="4533835" y="3595099"/>
            <a:ext cx="862503" cy="1463539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ED426-B120-432D-A7FA-0E4A57B4D8F8}"/>
              </a:ext>
            </a:extLst>
          </p:cNvPr>
          <p:cNvSpPr txBox="1"/>
          <p:nvPr/>
        </p:nvSpPr>
        <p:spPr>
          <a:xfrm>
            <a:off x="7380675" y="3324531"/>
            <a:ext cx="89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universal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C64D67-61E4-4811-A519-BFDA74CF9EC9}"/>
              </a:ext>
            </a:extLst>
          </p:cNvPr>
          <p:cNvCxnSpPr>
            <a:cxnSpLocks/>
            <a:stCxn id="15" idx="1"/>
            <a:endCxn id="13" idx="7"/>
          </p:cNvCxnSpPr>
          <p:nvPr/>
        </p:nvCxnSpPr>
        <p:spPr bwMode="auto">
          <a:xfrm flipH="1">
            <a:off x="5270027" y="3478420"/>
            <a:ext cx="2110648" cy="331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C80F400-8BD8-42F7-A7D6-87C108ACFA97}"/>
              </a:ext>
            </a:extLst>
          </p:cNvPr>
          <p:cNvSpPr/>
          <p:nvPr/>
        </p:nvSpPr>
        <p:spPr bwMode="auto">
          <a:xfrm>
            <a:off x="3467776" y="3819300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91CB8A-B0E9-4C03-9B92-AB86AF187334}"/>
              </a:ext>
            </a:extLst>
          </p:cNvPr>
          <p:cNvCxnSpPr>
            <a:cxnSpLocks/>
            <a:stCxn id="78" idx="3"/>
            <a:endCxn id="21" idx="2"/>
          </p:cNvCxnSpPr>
          <p:nvPr/>
        </p:nvCxnSpPr>
        <p:spPr bwMode="auto">
          <a:xfrm flipV="1">
            <a:off x="508264" y="3876263"/>
            <a:ext cx="2959512" cy="301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D90E707-F031-41BE-AA09-1F6BAA1D6ADD}"/>
              </a:ext>
            </a:extLst>
          </p:cNvPr>
          <p:cNvSpPr/>
          <p:nvPr/>
        </p:nvSpPr>
        <p:spPr bwMode="auto">
          <a:xfrm rot="17876514">
            <a:off x="2841548" y="3601485"/>
            <a:ext cx="1498313" cy="1448442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D3418B-327D-456B-91A9-5999BD58F783}"/>
              </a:ext>
            </a:extLst>
          </p:cNvPr>
          <p:cNvSpPr txBox="1"/>
          <p:nvPr/>
        </p:nvSpPr>
        <p:spPr>
          <a:xfrm flipH="1">
            <a:off x="690738" y="2873086"/>
            <a:ext cx="1213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particular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B7EB1A-FD8E-4725-BAC9-BBEC542417B4}"/>
              </a:ext>
            </a:extLst>
          </p:cNvPr>
          <p:cNvCxnSpPr>
            <a:cxnSpLocks/>
            <a:stCxn id="25" idx="1"/>
            <a:endCxn id="24" idx="7"/>
          </p:cNvCxnSpPr>
          <p:nvPr/>
        </p:nvCxnSpPr>
        <p:spPr bwMode="auto">
          <a:xfrm>
            <a:off x="1904619" y="3026975"/>
            <a:ext cx="1481903" cy="59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DCC08CB-DCB0-464F-9C06-A7210D2810F1}"/>
              </a:ext>
            </a:extLst>
          </p:cNvPr>
          <p:cNvSpPr/>
          <p:nvPr/>
        </p:nvSpPr>
        <p:spPr>
          <a:xfrm>
            <a:off x="2133918" y="18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t3)))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9F4544-8929-4245-9C3E-DA460F6DC73E}"/>
              </a:ext>
            </a:extLst>
          </p:cNvPr>
          <p:cNvSpPr/>
          <p:nvPr/>
        </p:nvSpPr>
        <p:spPr bwMode="auto">
          <a:xfrm>
            <a:off x="5080114" y="4551022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8729DA-53A4-49AE-AE29-A725D6E37AC8}"/>
              </a:ext>
            </a:extLst>
          </p:cNvPr>
          <p:cNvSpPr txBox="1"/>
          <p:nvPr/>
        </p:nvSpPr>
        <p:spPr>
          <a:xfrm>
            <a:off x="6986061" y="44196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patient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B747E9-6B13-4D89-B822-9C2315B23A8A}"/>
              </a:ext>
            </a:extLst>
          </p:cNvPr>
          <p:cNvCxnSpPr>
            <a:cxnSpLocks/>
            <a:stCxn id="60" idx="1"/>
            <a:endCxn id="56" idx="6"/>
          </p:cNvCxnSpPr>
          <p:nvPr/>
        </p:nvCxnSpPr>
        <p:spPr bwMode="auto">
          <a:xfrm flipH="1">
            <a:off x="5194039" y="4573489"/>
            <a:ext cx="1792022" cy="34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9DCC901-8AC6-4FA5-87A1-D88F3177E8CE}"/>
              </a:ext>
            </a:extLst>
          </p:cNvPr>
          <p:cNvSpPr/>
          <p:nvPr/>
        </p:nvSpPr>
        <p:spPr>
          <a:xfrm>
            <a:off x="1891784" y="3372713"/>
            <a:ext cx="735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baseline="30000" dirty="0">
                <a:solidFill>
                  <a:schemeClr val="bg1"/>
                </a:solidFill>
              </a:rPr>
              <a:t>-’’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B50FBE-2A0B-4860-BF9F-479D19B4960F}"/>
              </a:ext>
            </a:extLst>
          </p:cNvPr>
          <p:cNvSpPr txBox="1"/>
          <p:nvPr/>
        </p:nvSpPr>
        <p:spPr>
          <a:xfrm>
            <a:off x="3346752" y="5769079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pt</a:t>
            </a:r>
            <a:endParaRPr lang="en-US" sz="1400" b="0" dirty="0">
              <a:solidFill>
                <a:srgbClr val="FFC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9A64D1-CF52-4F62-9E10-36E5242E68CA}"/>
              </a:ext>
            </a:extLst>
          </p:cNvPr>
          <p:cNvSpPr txBox="1"/>
          <p:nvPr/>
        </p:nvSpPr>
        <p:spPr>
          <a:xfrm>
            <a:off x="1764803" y="546130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i1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E307EA-E3CB-4347-AFD6-549893F0E33F}"/>
              </a:ext>
            </a:extLst>
          </p:cNvPr>
          <p:cNvSpPr txBox="1"/>
          <p:nvPr/>
        </p:nvSpPr>
        <p:spPr>
          <a:xfrm>
            <a:off x="184136" y="402400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D20D8A-EC66-4D8B-BE3D-EFED8F7A2DE9}"/>
              </a:ext>
            </a:extLst>
          </p:cNvPr>
          <p:cNvSpPr txBox="1"/>
          <p:nvPr/>
        </p:nvSpPr>
        <p:spPr>
          <a:xfrm>
            <a:off x="2050831" y="568251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i2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D89343-006E-449C-8D34-9940B737E146}"/>
              </a:ext>
            </a:extLst>
          </p:cNvPr>
          <p:cNvSpPr txBox="1"/>
          <p:nvPr/>
        </p:nvSpPr>
        <p:spPr>
          <a:xfrm>
            <a:off x="4860329" y="5788523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u1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A49A475-E87C-46E5-AD9D-C1431A645DEC}"/>
              </a:ext>
            </a:extLst>
          </p:cNvPr>
          <p:cNvSpPr txBox="1"/>
          <p:nvPr/>
        </p:nvSpPr>
        <p:spPr>
          <a:xfrm>
            <a:off x="5742419" y="5575435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u2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B5E765-880A-4884-9310-7E0149BFADC5}"/>
              </a:ext>
            </a:extLst>
          </p:cNvPr>
          <p:cNvSpPr txBox="1"/>
          <p:nvPr/>
        </p:nvSpPr>
        <p:spPr>
          <a:xfrm>
            <a:off x="844560" y="452155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033EE3-EDE3-4CB3-93E2-3AC16DC34F99}"/>
              </a:ext>
            </a:extLst>
          </p:cNvPr>
          <p:cNvSpPr txBox="1"/>
          <p:nvPr/>
        </p:nvSpPr>
        <p:spPr>
          <a:xfrm>
            <a:off x="1572581" y="4861417"/>
            <a:ext cx="39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811ADA5-85CC-47D5-AF1F-D21C732117C2}"/>
              </a:ext>
            </a:extLst>
          </p:cNvPr>
          <p:cNvCxnSpPr>
            <a:cxnSpLocks/>
            <a:stCxn id="83" idx="3"/>
            <a:endCxn id="21" idx="3"/>
          </p:cNvCxnSpPr>
          <p:nvPr/>
        </p:nvCxnSpPr>
        <p:spPr bwMode="auto">
          <a:xfrm flipV="1">
            <a:off x="1168688" y="3916541"/>
            <a:ext cx="2315772" cy="758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39C9EE-89E1-46C1-97A5-1B81C8E9938D}"/>
              </a:ext>
            </a:extLst>
          </p:cNvPr>
          <p:cNvCxnSpPr>
            <a:cxnSpLocks/>
            <a:stCxn id="84" idx="3"/>
            <a:endCxn id="21" idx="3"/>
          </p:cNvCxnSpPr>
          <p:nvPr/>
        </p:nvCxnSpPr>
        <p:spPr bwMode="auto">
          <a:xfrm flipV="1">
            <a:off x="1966326" y="3916541"/>
            <a:ext cx="1518134" cy="1098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F7586F-E3B7-4DE3-AECD-51AAFD9ACAA0}"/>
              </a:ext>
            </a:extLst>
          </p:cNvPr>
          <p:cNvCxnSpPr>
            <a:cxnSpLocks/>
            <a:stCxn id="77" idx="0"/>
            <a:endCxn id="6" idx="2"/>
          </p:cNvCxnSpPr>
          <p:nvPr/>
        </p:nvCxnSpPr>
        <p:spPr bwMode="auto">
          <a:xfrm flipV="1">
            <a:off x="1926867" y="4828818"/>
            <a:ext cx="1601178" cy="632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762B629-ADBD-43D1-8898-DE8187759FA9}"/>
              </a:ext>
            </a:extLst>
          </p:cNvPr>
          <p:cNvCxnSpPr>
            <a:cxnSpLocks/>
            <a:stCxn id="80" idx="3"/>
            <a:endCxn id="6" idx="3"/>
          </p:cNvCxnSpPr>
          <p:nvPr/>
        </p:nvCxnSpPr>
        <p:spPr bwMode="auto">
          <a:xfrm flipV="1">
            <a:off x="2374959" y="4869096"/>
            <a:ext cx="1171438" cy="967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C3A5C0F-A2F4-40ED-8E6D-DD1431648F7D}"/>
              </a:ext>
            </a:extLst>
          </p:cNvPr>
          <p:cNvCxnSpPr>
            <a:cxnSpLocks/>
            <a:stCxn id="81" idx="0"/>
            <a:endCxn id="56" idx="3"/>
          </p:cNvCxnSpPr>
          <p:nvPr/>
        </p:nvCxnSpPr>
        <p:spPr bwMode="auto">
          <a:xfrm flipV="1">
            <a:off x="5042431" y="4648263"/>
            <a:ext cx="54367" cy="1140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5C9E08B-E67B-44D9-812D-012D9AE78FEE}"/>
              </a:ext>
            </a:extLst>
          </p:cNvPr>
          <p:cNvCxnSpPr>
            <a:cxnSpLocks/>
            <a:stCxn id="82" idx="0"/>
            <a:endCxn id="56" idx="4"/>
          </p:cNvCxnSpPr>
          <p:nvPr/>
        </p:nvCxnSpPr>
        <p:spPr bwMode="auto">
          <a:xfrm flipH="1" flipV="1">
            <a:off x="5137077" y="4664947"/>
            <a:ext cx="787444" cy="910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E98F225-5DB9-4790-B5A0-4261213D4D97}"/>
              </a:ext>
            </a:extLst>
          </p:cNvPr>
          <p:cNvSpPr txBox="1"/>
          <p:nvPr/>
        </p:nvSpPr>
        <p:spPr>
          <a:xfrm>
            <a:off x="3575641" y="37001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2F9503B-2084-4524-987A-C449AF28B9C5}"/>
              </a:ext>
            </a:extLst>
          </p:cNvPr>
          <p:cNvSpPr txBox="1"/>
          <p:nvPr/>
        </p:nvSpPr>
        <p:spPr>
          <a:xfrm>
            <a:off x="3443067" y="4501469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AABD96-05AA-4FFB-9482-C65AF30039D0}"/>
              </a:ext>
            </a:extLst>
          </p:cNvPr>
          <p:cNvSpPr txBox="1"/>
          <p:nvPr/>
        </p:nvSpPr>
        <p:spPr>
          <a:xfrm>
            <a:off x="4588798" y="3852570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810E06C-AEC0-423C-9401-B8A408554B03}"/>
              </a:ext>
            </a:extLst>
          </p:cNvPr>
          <p:cNvSpPr txBox="1"/>
          <p:nvPr/>
        </p:nvSpPr>
        <p:spPr>
          <a:xfrm>
            <a:off x="4958287" y="4270064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4E475D-2809-4A68-9AEF-4EA262CFB284}"/>
              </a:ext>
            </a:extLst>
          </p:cNvPr>
          <p:cNvGrpSpPr/>
          <p:nvPr/>
        </p:nvGrpSpPr>
        <p:grpSpPr>
          <a:xfrm>
            <a:off x="3716751" y="4255340"/>
            <a:ext cx="1132041" cy="2378802"/>
            <a:chOff x="3716751" y="4255340"/>
            <a:chExt cx="1132041" cy="23788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685679-A31B-423D-9958-2F87A8F5306B}"/>
                </a:ext>
              </a:extLst>
            </p:cNvPr>
            <p:cNvSpPr txBox="1"/>
            <p:nvPr/>
          </p:nvSpPr>
          <p:spPr>
            <a:xfrm>
              <a:off x="3716751" y="6326365"/>
              <a:ext cx="1132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C000"/>
                  </a:solidFill>
                </a:rPr>
                <a:t>human-being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D702D2D-D97C-4762-A9BB-5A368453063E}"/>
                </a:ext>
              </a:extLst>
            </p:cNvPr>
            <p:cNvSpPr/>
            <p:nvPr/>
          </p:nvSpPr>
          <p:spPr bwMode="auto">
            <a:xfrm>
              <a:off x="3854809" y="4255340"/>
              <a:ext cx="113925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DD36D46-0E29-443C-A49D-B3B2F52075BF}"/>
                </a:ext>
              </a:extLst>
            </p:cNvPr>
            <p:cNvSpPr/>
            <p:nvPr/>
          </p:nvSpPr>
          <p:spPr bwMode="auto">
            <a:xfrm>
              <a:off x="4265349" y="5063228"/>
              <a:ext cx="113925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5A362B-B36E-4B9B-AF99-941DF3939FBF}"/>
                </a:ext>
              </a:extLst>
            </p:cNvPr>
            <p:cNvSpPr/>
            <p:nvPr/>
          </p:nvSpPr>
          <p:spPr bwMode="auto">
            <a:xfrm>
              <a:off x="4698057" y="4265977"/>
              <a:ext cx="113925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E931718-E637-4DD1-BC14-75F73CE3CC08}"/>
                </a:ext>
              </a:extLst>
            </p:cNvPr>
            <p:cNvCxnSpPr>
              <a:cxnSpLocks/>
              <a:stCxn id="41" idx="0"/>
              <a:endCxn id="42" idx="4"/>
            </p:cNvCxnSpPr>
            <p:nvPr/>
          </p:nvCxnSpPr>
          <p:spPr bwMode="auto">
            <a:xfrm flipH="1" flipV="1">
              <a:off x="3911772" y="4369265"/>
              <a:ext cx="371000" cy="1957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1D15337-5CAB-41E6-9D5F-4BEF52290DD1}"/>
                </a:ext>
              </a:extLst>
            </p:cNvPr>
            <p:cNvCxnSpPr>
              <a:cxnSpLocks/>
              <a:stCxn id="41" idx="0"/>
              <a:endCxn id="43" idx="4"/>
            </p:cNvCxnSpPr>
            <p:nvPr/>
          </p:nvCxnSpPr>
          <p:spPr bwMode="auto">
            <a:xfrm flipV="1">
              <a:off x="4282772" y="5177153"/>
              <a:ext cx="39540" cy="11492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EB4E459-69BF-4F06-9989-4425C9462C37}"/>
                </a:ext>
              </a:extLst>
            </p:cNvPr>
            <p:cNvCxnSpPr>
              <a:cxnSpLocks/>
              <a:stCxn id="41" idx="0"/>
              <a:endCxn id="44" idx="4"/>
            </p:cNvCxnSpPr>
            <p:nvPr/>
          </p:nvCxnSpPr>
          <p:spPr bwMode="auto">
            <a:xfrm flipV="1">
              <a:off x="4282772" y="4379902"/>
              <a:ext cx="472248" cy="19464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2E24AD-7741-48A9-9BE7-F904897468E3}"/>
                </a:ext>
              </a:extLst>
            </p:cNvPr>
            <p:cNvSpPr txBox="1"/>
            <p:nvPr/>
          </p:nvSpPr>
          <p:spPr>
            <a:xfrm>
              <a:off x="3782071" y="5687745"/>
              <a:ext cx="389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FE115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BEAD-E000-4DFE-9752-6A4BA337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‘</a:t>
            </a:r>
            <a:r>
              <a:rPr lang="en-US" dirty="0">
                <a:solidFill>
                  <a:srgbClr val="FFC000"/>
                </a:solidFill>
              </a:rPr>
              <a:t>human-being</a:t>
            </a:r>
            <a:r>
              <a:rPr lang="en-US" dirty="0"/>
              <a:t>’ fit ?</a:t>
            </a:r>
            <a:br>
              <a:rPr lang="en-US" dirty="0"/>
            </a:br>
            <a:r>
              <a:rPr lang="en-US" sz="1800" dirty="0"/>
              <a:t>(</a:t>
            </a:r>
            <a:r>
              <a:rPr lang="en-US" sz="1800" u="sng" dirty="0"/>
              <a:t>including</a:t>
            </a:r>
            <a:r>
              <a:rPr lang="en-US" sz="1800" dirty="0"/>
              <a:t> BFO’s ‘instance-of’ AND</a:t>
            </a:r>
            <a:r>
              <a:rPr lang="en-US" sz="1050" dirty="0"/>
              <a:t> </a:t>
            </a:r>
            <a:r>
              <a:rPr lang="en-US" sz="1800" u="sng" dirty="0">
                <a:solidFill>
                  <a:srgbClr val="FF6600"/>
                </a:solidFill>
              </a:rPr>
              <a:t>including</a:t>
            </a:r>
            <a:r>
              <a:rPr lang="en-US" sz="1800" dirty="0"/>
              <a:t> BFO’s ‘inheres-in’ axioms)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5B02-C9D5-430E-B54C-38E883B5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4" y="1751922"/>
            <a:ext cx="8686800" cy="1592697"/>
          </a:xfrm>
        </p:spPr>
        <p:txBody>
          <a:bodyPr/>
          <a:lstStyle/>
          <a:p>
            <a:r>
              <a:rPr lang="en-US" sz="1600" dirty="0"/>
              <a:t>(</a:t>
            </a:r>
            <a:r>
              <a:rPr lang="en-US" sz="1600" dirty="0" err="1"/>
              <a:t>forall</a:t>
            </a:r>
            <a:r>
              <a:rPr lang="en-US" sz="1600" dirty="0"/>
              <a:t> (a b)</a:t>
            </a:r>
          </a:p>
          <a:p>
            <a:r>
              <a:rPr lang="en-US" sz="1600" dirty="0"/>
              <a:t>   (if (inheres-in a b)</a:t>
            </a:r>
          </a:p>
          <a:p>
            <a:r>
              <a:rPr lang="en-US" sz="1600" dirty="0"/>
              <a:t>	  (and  (exists (t) (instance-of a </a:t>
            </a:r>
            <a:r>
              <a:rPr lang="en-US" sz="1600" dirty="0" err="1">
                <a:solidFill>
                  <a:srgbClr val="AAE600"/>
                </a:solidFill>
              </a:rPr>
              <a:t>sdc</a:t>
            </a:r>
            <a:r>
              <a:rPr lang="en-US" sz="1600" dirty="0"/>
              <a:t> t))</a:t>
            </a:r>
          </a:p>
          <a:p>
            <a:r>
              <a:rPr lang="en-US" sz="1600" dirty="0"/>
              <a:t>        	 (exists (t) (and (instance-of b </a:t>
            </a:r>
            <a:r>
              <a:rPr lang="en-US" sz="1600" dirty="0" err="1">
                <a:solidFill>
                  <a:srgbClr val="AAE600"/>
                </a:solidFill>
              </a:rPr>
              <a:t>ic</a:t>
            </a:r>
            <a:r>
              <a:rPr lang="en-US" sz="1600" dirty="0"/>
              <a:t> t)</a:t>
            </a:r>
          </a:p>
          <a:p>
            <a:r>
              <a:rPr lang="en-US" sz="1600" dirty="0"/>
              <a:t>                                       (not (instance-of b </a:t>
            </a:r>
            <a:r>
              <a:rPr lang="en-US" sz="1600" dirty="0">
                <a:solidFill>
                  <a:srgbClr val="AAE600"/>
                </a:solidFill>
              </a:rPr>
              <a:t>spatial-region</a:t>
            </a:r>
            <a:r>
              <a:rPr lang="en-US" sz="1600" dirty="0"/>
              <a:t> t)))))))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74FC-B9D9-46C6-9C4A-C63B1387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42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DCC08CB-DCB0-464F-9C06-A7210D2810F1}"/>
              </a:ext>
            </a:extLst>
          </p:cNvPr>
          <p:cNvSpPr/>
          <p:nvPr/>
        </p:nvSpPr>
        <p:spPr>
          <a:xfrm>
            <a:off x="5042432" y="1856680"/>
            <a:ext cx="387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t3)))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4E5568C-12B6-45E7-AF4B-B0ADADC0D65B}"/>
              </a:ext>
            </a:extLst>
          </p:cNvPr>
          <p:cNvSpPr/>
          <p:nvPr/>
        </p:nvSpPr>
        <p:spPr bwMode="auto">
          <a:xfrm>
            <a:off x="2281371" y="3911231"/>
            <a:ext cx="3736975" cy="21336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7FFE44D-61AE-4A38-85FD-ADE094621CCB}"/>
              </a:ext>
            </a:extLst>
          </p:cNvPr>
          <p:cNvSpPr/>
          <p:nvPr/>
        </p:nvSpPr>
        <p:spPr bwMode="auto">
          <a:xfrm>
            <a:off x="3528045" y="5395140"/>
            <a:ext cx="125318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155393-E90C-4CBA-962F-DFCAA2B4050D}"/>
              </a:ext>
            </a:extLst>
          </p:cNvPr>
          <p:cNvSpPr txBox="1"/>
          <p:nvPr/>
        </p:nvSpPr>
        <p:spPr>
          <a:xfrm>
            <a:off x="6459146" y="3379891"/>
            <a:ext cx="1387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Temporal-region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42CDE56-2D63-41D9-8652-2163438A3EF5}"/>
              </a:ext>
            </a:extLst>
          </p:cNvPr>
          <p:cNvSpPr/>
          <p:nvPr/>
        </p:nvSpPr>
        <p:spPr bwMode="auto">
          <a:xfrm>
            <a:off x="4841467" y="4420382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FD6CEE-D82A-4BE0-9194-5B71381CF6E8}"/>
              </a:ext>
            </a:extLst>
          </p:cNvPr>
          <p:cNvCxnSpPr>
            <a:cxnSpLocks/>
            <a:stCxn id="76" idx="0"/>
            <a:endCxn id="54" idx="4"/>
          </p:cNvCxnSpPr>
          <p:nvPr/>
        </p:nvCxnSpPr>
        <p:spPr bwMode="auto">
          <a:xfrm flipV="1">
            <a:off x="3582296" y="5509065"/>
            <a:ext cx="8408" cy="6756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16A6DB-CA46-4BDB-B01C-DC2A9563314D}"/>
              </a:ext>
            </a:extLst>
          </p:cNvPr>
          <p:cNvCxnSpPr>
            <a:cxnSpLocks/>
            <a:stCxn id="55" idx="1"/>
            <a:endCxn id="57" idx="7"/>
          </p:cNvCxnSpPr>
          <p:nvPr/>
        </p:nvCxnSpPr>
        <p:spPr bwMode="auto">
          <a:xfrm flipH="1">
            <a:off x="4938708" y="3533780"/>
            <a:ext cx="1520438" cy="903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C0C2B611-6E00-4A30-AFE3-11107C10E80D}"/>
              </a:ext>
            </a:extLst>
          </p:cNvPr>
          <p:cNvSpPr/>
          <p:nvPr/>
        </p:nvSpPr>
        <p:spPr bwMode="auto">
          <a:xfrm>
            <a:off x="4533835" y="4218384"/>
            <a:ext cx="862503" cy="1463539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0FC13-4601-472C-88C1-3F85A444742D}"/>
              </a:ext>
            </a:extLst>
          </p:cNvPr>
          <p:cNvSpPr txBox="1"/>
          <p:nvPr/>
        </p:nvSpPr>
        <p:spPr>
          <a:xfrm>
            <a:off x="7380675" y="3947816"/>
            <a:ext cx="89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universal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3669B21-00F3-40C8-B9C3-892092AA60E3}"/>
              </a:ext>
            </a:extLst>
          </p:cNvPr>
          <p:cNvCxnSpPr>
            <a:cxnSpLocks/>
            <a:stCxn id="63" idx="1"/>
            <a:endCxn id="62" idx="7"/>
          </p:cNvCxnSpPr>
          <p:nvPr/>
        </p:nvCxnSpPr>
        <p:spPr bwMode="auto">
          <a:xfrm flipH="1">
            <a:off x="5270027" y="4101705"/>
            <a:ext cx="2110648" cy="331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3E1F9FF-7309-4CAF-91FB-51E5C0AAD6CE}"/>
              </a:ext>
            </a:extLst>
          </p:cNvPr>
          <p:cNvSpPr/>
          <p:nvPr/>
        </p:nvSpPr>
        <p:spPr bwMode="auto">
          <a:xfrm>
            <a:off x="3467776" y="4442585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59072A6-AC7C-42AC-A8C5-1D00B4276569}"/>
              </a:ext>
            </a:extLst>
          </p:cNvPr>
          <p:cNvSpPr/>
          <p:nvPr/>
        </p:nvSpPr>
        <p:spPr bwMode="auto">
          <a:xfrm rot="17876514">
            <a:off x="2841548" y="4224770"/>
            <a:ext cx="1498313" cy="1448442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78ECA2-15BA-4874-8AB9-6875A11F5C56}"/>
              </a:ext>
            </a:extLst>
          </p:cNvPr>
          <p:cNvSpPr txBox="1"/>
          <p:nvPr/>
        </p:nvSpPr>
        <p:spPr>
          <a:xfrm flipH="1">
            <a:off x="690738" y="3496371"/>
            <a:ext cx="1213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particular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89BE07F-1FAE-45C9-BE10-B2476B6BAEE5}"/>
              </a:ext>
            </a:extLst>
          </p:cNvPr>
          <p:cNvCxnSpPr>
            <a:cxnSpLocks/>
            <a:stCxn id="68" idx="1"/>
            <a:endCxn id="67" idx="7"/>
          </p:cNvCxnSpPr>
          <p:nvPr/>
        </p:nvCxnSpPr>
        <p:spPr bwMode="auto">
          <a:xfrm>
            <a:off x="1904619" y="3650260"/>
            <a:ext cx="1481903" cy="59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1EE97C53-814A-4013-98D8-C248A13125A8}"/>
              </a:ext>
            </a:extLst>
          </p:cNvPr>
          <p:cNvSpPr/>
          <p:nvPr/>
        </p:nvSpPr>
        <p:spPr bwMode="auto">
          <a:xfrm>
            <a:off x="4953000" y="5418419"/>
            <a:ext cx="113925" cy="11392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2F57390-68A7-4EE8-BBE4-1B08A6BF5C84}"/>
              </a:ext>
            </a:extLst>
          </p:cNvPr>
          <p:cNvSpPr txBox="1"/>
          <p:nvPr/>
        </p:nvSpPr>
        <p:spPr>
          <a:xfrm>
            <a:off x="6986061" y="5042885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patient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9198923-6615-455B-A3F5-2E4FD45EA04A}"/>
              </a:ext>
            </a:extLst>
          </p:cNvPr>
          <p:cNvCxnSpPr>
            <a:cxnSpLocks/>
            <a:stCxn id="73" idx="1"/>
            <a:endCxn id="70" idx="6"/>
          </p:cNvCxnSpPr>
          <p:nvPr/>
        </p:nvCxnSpPr>
        <p:spPr bwMode="auto">
          <a:xfrm flipH="1">
            <a:off x="5066925" y="5196774"/>
            <a:ext cx="1919136" cy="278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0160E8E-CFB0-494C-B0C7-EFA8BD1DA9D4}"/>
              </a:ext>
            </a:extLst>
          </p:cNvPr>
          <p:cNvSpPr/>
          <p:nvPr/>
        </p:nvSpPr>
        <p:spPr>
          <a:xfrm>
            <a:off x="1891784" y="3995998"/>
            <a:ext cx="735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baseline="30000" dirty="0">
                <a:solidFill>
                  <a:schemeClr val="bg1"/>
                </a:solidFill>
              </a:rPr>
              <a:t>-’’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1A05C0-6163-497E-9A1F-9DFF15BF4C96}"/>
              </a:ext>
            </a:extLst>
          </p:cNvPr>
          <p:cNvSpPr txBox="1"/>
          <p:nvPr/>
        </p:nvSpPr>
        <p:spPr>
          <a:xfrm>
            <a:off x="3420232" y="618469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pt</a:t>
            </a:r>
            <a:endParaRPr lang="en-US" sz="1400" b="0" dirty="0">
              <a:solidFill>
                <a:srgbClr val="FFC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3B8A207-BA77-4C09-A8B3-969E8AFA3FD0}"/>
              </a:ext>
            </a:extLst>
          </p:cNvPr>
          <p:cNvSpPr txBox="1"/>
          <p:nvPr/>
        </p:nvSpPr>
        <p:spPr>
          <a:xfrm>
            <a:off x="3575641" y="43234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D94BD07-2710-4930-B6DD-84775B834422}"/>
              </a:ext>
            </a:extLst>
          </p:cNvPr>
          <p:cNvSpPr txBox="1"/>
          <p:nvPr/>
        </p:nvSpPr>
        <p:spPr>
          <a:xfrm>
            <a:off x="3443067" y="5124754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BE717B-2DEB-4858-814E-EF5FC967A14C}"/>
              </a:ext>
            </a:extLst>
          </p:cNvPr>
          <p:cNvSpPr txBox="1"/>
          <p:nvPr/>
        </p:nvSpPr>
        <p:spPr>
          <a:xfrm>
            <a:off x="4588798" y="4475855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90E22C-97FC-4025-AB9E-FA5EBE09CB0E}"/>
              </a:ext>
            </a:extLst>
          </p:cNvPr>
          <p:cNvSpPr txBox="1"/>
          <p:nvPr/>
        </p:nvSpPr>
        <p:spPr>
          <a:xfrm>
            <a:off x="4652673" y="5281889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#4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9F6151-9C8A-4358-B899-C58164AD68C9}"/>
              </a:ext>
            </a:extLst>
          </p:cNvPr>
          <p:cNvGrpSpPr/>
          <p:nvPr/>
        </p:nvGrpSpPr>
        <p:grpSpPr>
          <a:xfrm>
            <a:off x="3566844" y="4745232"/>
            <a:ext cx="1646311" cy="1807968"/>
            <a:chOff x="3566844" y="4745232"/>
            <a:chExt cx="1646311" cy="180796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CEBF956-CC97-45E6-AC9E-4FAD5857CFE8}"/>
                </a:ext>
              </a:extLst>
            </p:cNvPr>
            <p:cNvSpPr txBox="1"/>
            <p:nvPr/>
          </p:nvSpPr>
          <p:spPr>
            <a:xfrm>
              <a:off x="4081114" y="6245423"/>
              <a:ext cx="1132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C000"/>
                  </a:solidFill>
                </a:rPr>
                <a:t>human-being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9BCA653-59EE-450E-9CCA-F6474711C790}"/>
                </a:ext>
              </a:extLst>
            </p:cNvPr>
            <p:cNvSpPr/>
            <p:nvPr/>
          </p:nvSpPr>
          <p:spPr bwMode="auto">
            <a:xfrm>
              <a:off x="3861212" y="4838881"/>
              <a:ext cx="125318" cy="11392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3A3FB2D-8BF6-4CA6-86CE-EEB90E49A439}"/>
                </a:ext>
              </a:extLst>
            </p:cNvPr>
            <p:cNvSpPr txBox="1"/>
            <p:nvPr/>
          </p:nvSpPr>
          <p:spPr>
            <a:xfrm>
              <a:off x="3566844" y="4745232"/>
              <a:ext cx="364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#5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7021E751-6E2E-4439-8586-3C1117A5F37A}"/>
                </a:ext>
              </a:extLst>
            </p:cNvPr>
            <p:cNvCxnSpPr>
              <a:cxnSpLocks/>
              <a:stCxn id="119" idx="0"/>
              <a:endCxn id="121" idx="4"/>
            </p:cNvCxnSpPr>
            <p:nvPr/>
          </p:nvCxnSpPr>
          <p:spPr bwMode="auto">
            <a:xfrm flipH="1" flipV="1">
              <a:off x="3923871" y="4952806"/>
              <a:ext cx="723264" cy="12926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987891-1596-4776-916B-DFA228E9AC66}"/>
              </a:ext>
            </a:extLst>
          </p:cNvPr>
          <p:cNvGrpSpPr/>
          <p:nvPr/>
        </p:nvGrpSpPr>
        <p:grpSpPr>
          <a:xfrm>
            <a:off x="4876800" y="4299041"/>
            <a:ext cx="3873325" cy="1048944"/>
            <a:chOff x="4876800" y="4299041"/>
            <a:chExt cx="3873325" cy="1048944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7AD7DF-6963-43AC-ADCE-B4C6B5D232A9}"/>
                </a:ext>
              </a:extLst>
            </p:cNvPr>
            <p:cNvSpPr txBox="1"/>
            <p:nvPr/>
          </p:nvSpPr>
          <p:spPr>
            <a:xfrm>
              <a:off x="4914314" y="4509785"/>
              <a:ext cx="364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#6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160E8C9-4DB7-4C51-AC2C-2A4102946EE8}"/>
                </a:ext>
              </a:extLst>
            </p:cNvPr>
            <p:cNvSpPr txBox="1"/>
            <p:nvPr/>
          </p:nvSpPr>
          <p:spPr>
            <a:xfrm>
              <a:off x="4876800" y="5040208"/>
              <a:ext cx="364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</a:rPr>
                <a:t>#8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30F52D-F4F8-422C-BA51-6F708EE38812}"/>
                </a:ext>
              </a:extLst>
            </p:cNvPr>
            <p:cNvGrpSpPr/>
            <p:nvPr/>
          </p:nvGrpSpPr>
          <p:grpSpPr>
            <a:xfrm>
              <a:off x="4953000" y="4299041"/>
              <a:ext cx="3797125" cy="948741"/>
              <a:chOff x="4953000" y="4299041"/>
              <a:chExt cx="3797125" cy="948741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43668EA-29C6-411B-8E6B-9A450191D383}"/>
                  </a:ext>
                </a:extLst>
              </p:cNvPr>
              <p:cNvSpPr/>
              <p:nvPr/>
            </p:nvSpPr>
            <p:spPr bwMode="auto">
              <a:xfrm>
                <a:off x="5208682" y="4603434"/>
                <a:ext cx="125318" cy="113925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D111D1E-F984-4D8C-BFB1-6AB54943C5BD}"/>
                  </a:ext>
                </a:extLst>
              </p:cNvPr>
              <p:cNvSpPr/>
              <p:nvPr/>
            </p:nvSpPr>
            <p:spPr bwMode="auto">
              <a:xfrm>
                <a:off x="5247368" y="4857632"/>
                <a:ext cx="125318" cy="113925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CD0FD59-DAFA-4AC1-9E74-6AFA3C92EFD4}"/>
                  </a:ext>
                </a:extLst>
              </p:cNvPr>
              <p:cNvSpPr txBox="1"/>
              <p:nvPr/>
            </p:nvSpPr>
            <p:spPr>
              <a:xfrm>
                <a:off x="4953000" y="4763983"/>
                <a:ext cx="3642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chemeClr val="bg1"/>
                    </a:solidFill>
                  </a:rPr>
                  <a:t>#7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AE43C30-E415-4B77-9711-389B99BE665E}"/>
                  </a:ext>
                </a:extLst>
              </p:cNvPr>
              <p:cNvSpPr/>
              <p:nvPr/>
            </p:nvSpPr>
            <p:spPr bwMode="auto">
              <a:xfrm>
                <a:off x="5171168" y="5133857"/>
                <a:ext cx="125318" cy="113925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45AE8A0-CFF0-4F88-BD42-68676ACD9E8E}"/>
                  </a:ext>
                </a:extLst>
              </p:cNvPr>
              <p:cNvSpPr txBox="1"/>
              <p:nvPr/>
            </p:nvSpPr>
            <p:spPr>
              <a:xfrm>
                <a:off x="6415842" y="4299041"/>
                <a:ext cx="4251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C000"/>
                    </a:solidFill>
                  </a:rPr>
                  <a:t>sdc</a:t>
                </a:r>
                <a:endParaRPr lang="en-US" sz="1400" b="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28601DE-3EE6-406D-B40F-AC3B46180589}"/>
                  </a:ext>
                </a:extLst>
              </p:cNvPr>
              <p:cNvSpPr txBox="1"/>
              <p:nvPr/>
            </p:nvSpPr>
            <p:spPr>
              <a:xfrm>
                <a:off x="7186190" y="4501781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C000"/>
                    </a:solidFill>
                  </a:rPr>
                  <a:t>ic</a:t>
                </a:r>
                <a:endParaRPr lang="en-US" sz="1400" b="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F70CE85-74FD-4E77-9681-49DC4974848F}"/>
                  </a:ext>
                </a:extLst>
              </p:cNvPr>
              <p:cNvSpPr txBox="1"/>
              <p:nvPr/>
            </p:nvSpPr>
            <p:spPr>
              <a:xfrm>
                <a:off x="7578008" y="4717359"/>
                <a:ext cx="11721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C000"/>
                    </a:solidFill>
                  </a:rPr>
                  <a:t>spatial-region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234EE6E3-AD14-4B7B-B856-652E1FDAC879}"/>
                  </a:ext>
                </a:extLst>
              </p:cNvPr>
              <p:cNvCxnSpPr>
                <a:cxnSpLocks/>
                <a:stCxn id="130" idx="1"/>
                <a:endCxn id="123" idx="6"/>
              </p:cNvCxnSpPr>
              <p:nvPr/>
            </p:nvCxnSpPr>
            <p:spPr bwMode="auto">
              <a:xfrm flipH="1">
                <a:off x="5334000" y="4452930"/>
                <a:ext cx="1081842" cy="20746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3C757CB2-254A-48F1-B589-945908398511}"/>
                  </a:ext>
                </a:extLst>
              </p:cNvPr>
              <p:cNvCxnSpPr>
                <a:cxnSpLocks/>
                <a:stCxn id="131" idx="1"/>
                <a:endCxn id="125" idx="6"/>
              </p:cNvCxnSpPr>
              <p:nvPr/>
            </p:nvCxnSpPr>
            <p:spPr bwMode="auto">
              <a:xfrm flipH="1">
                <a:off x="5372686" y="4655670"/>
                <a:ext cx="1813504" cy="2589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B764C2C-1A31-4E0D-B98B-10A5E707EBD1}"/>
                  </a:ext>
                </a:extLst>
              </p:cNvPr>
              <p:cNvCxnSpPr>
                <a:cxnSpLocks/>
                <a:stCxn id="132" idx="1"/>
                <a:endCxn id="127" idx="6"/>
              </p:cNvCxnSpPr>
              <p:nvPr/>
            </p:nvCxnSpPr>
            <p:spPr bwMode="auto">
              <a:xfrm flipH="1">
                <a:off x="5296486" y="4871248"/>
                <a:ext cx="2281522" cy="3195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F09C4B29-4EF4-45D8-8E41-5069694E8BA6}"/>
              </a:ext>
            </a:extLst>
          </p:cNvPr>
          <p:cNvSpPr txBox="1"/>
          <p:nvPr/>
        </p:nvSpPr>
        <p:spPr>
          <a:xfrm>
            <a:off x="1445725" y="546380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t3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1721589-DF9F-4642-9A41-6C804A1E494D}"/>
              </a:ext>
            </a:extLst>
          </p:cNvPr>
          <p:cNvCxnSpPr>
            <a:cxnSpLocks/>
            <a:stCxn id="136" idx="3"/>
            <a:endCxn id="65" idx="3"/>
          </p:cNvCxnSpPr>
          <p:nvPr/>
        </p:nvCxnSpPr>
        <p:spPr bwMode="auto">
          <a:xfrm flipV="1">
            <a:off x="1769853" y="4539826"/>
            <a:ext cx="1714607" cy="1077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D60E53FA-40A4-4421-BF0B-62A7AC851F4B}"/>
              </a:ext>
            </a:extLst>
          </p:cNvPr>
          <p:cNvSpPr txBox="1"/>
          <p:nvPr/>
        </p:nvSpPr>
        <p:spPr>
          <a:xfrm>
            <a:off x="1880196" y="577664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C000"/>
                </a:solidFill>
              </a:rPr>
              <a:t>t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1DEC203-4FE7-4025-9AA7-AE44173D8BE8}"/>
              </a:ext>
            </a:extLst>
          </p:cNvPr>
          <p:cNvCxnSpPr>
            <a:cxnSpLocks/>
            <a:stCxn id="138" idx="0"/>
            <a:endCxn id="65" idx="3"/>
          </p:cNvCxnSpPr>
          <p:nvPr/>
        </p:nvCxnSpPr>
        <p:spPr bwMode="auto">
          <a:xfrm flipV="1">
            <a:off x="1997376" y="4539826"/>
            <a:ext cx="1487084" cy="1236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1E975D3-BBA0-48B9-AA57-1AD29EDD11E9}"/>
              </a:ext>
            </a:extLst>
          </p:cNvPr>
          <p:cNvGrpSpPr/>
          <p:nvPr/>
        </p:nvGrpSpPr>
        <p:grpSpPr>
          <a:xfrm>
            <a:off x="7938817" y="2438400"/>
            <a:ext cx="1017458" cy="690265"/>
            <a:chOff x="7938817" y="2438400"/>
            <a:chExt cx="1017458" cy="69026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EF486CD-26E1-4435-9AD9-286949442AB6}"/>
                </a:ext>
              </a:extLst>
            </p:cNvPr>
            <p:cNvSpPr/>
            <p:nvPr/>
          </p:nvSpPr>
          <p:spPr bwMode="auto">
            <a:xfrm>
              <a:off x="8273869" y="2438400"/>
              <a:ext cx="260531" cy="34161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4AE325-A082-4421-BB66-497FD2C292DB}"/>
                </a:ext>
              </a:extLst>
            </p:cNvPr>
            <p:cNvSpPr txBox="1"/>
            <p:nvPr/>
          </p:nvSpPr>
          <p:spPr>
            <a:xfrm>
              <a:off x="7938817" y="2667000"/>
              <a:ext cx="1017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wrong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9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BEAD-E000-4DFE-9752-6A4BA337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 consistent model for D</a:t>
            </a:r>
            <a:r>
              <a:rPr lang="en-US" baseline="30000" dirty="0"/>
              <a:t>-’’’</a:t>
            </a:r>
            <a:r>
              <a:rPr lang="en-US" dirty="0"/>
              <a:t> under</a:t>
            </a:r>
            <a:br>
              <a:rPr lang="en-US" dirty="0"/>
            </a:br>
            <a:r>
              <a:rPr lang="en-US" dirty="0"/>
              <a:t>BFO’s ‘instance-of’ and ‘inheres-in’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F491-215E-410F-B6B9-51C17C70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31173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-’’’</a:t>
            </a:r>
            <a:r>
              <a:rPr lang="en-US" sz="1600" dirty="0"/>
              <a:t> = {#1, #2, #3, #4, #5, #6, #7, #8}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I(universal) = {#3, #4, #6, #7, #8}  </a:t>
            </a:r>
            <a:r>
              <a:rPr lang="en-US" sz="1400" dirty="0">
                <a:solidFill>
                  <a:srgbClr val="AAE600"/>
                </a:solidFill>
              </a:rPr>
              <a:t>(temporal-region, patient, </a:t>
            </a:r>
            <a:r>
              <a:rPr lang="en-US" sz="1400" dirty="0" err="1">
                <a:solidFill>
                  <a:srgbClr val="AAE600"/>
                </a:solidFill>
              </a:rPr>
              <a:t>sdc</a:t>
            </a:r>
            <a:r>
              <a:rPr lang="en-US" sz="1400" dirty="0">
                <a:solidFill>
                  <a:srgbClr val="AAE600"/>
                </a:solidFill>
              </a:rPr>
              <a:t>, </a:t>
            </a:r>
            <a:r>
              <a:rPr lang="en-US" sz="1400" dirty="0" err="1">
                <a:solidFill>
                  <a:srgbClr val="AAE600"/>
                </a:solidFill>
              </a:rPr>
              <a:t>ic</a:t>
            </a:r>
            <a:r>
              <a:rPr lang="en-US" sz="1400" dirty="0">
                <a:solidFill>
                  <a:srgbClr val="AAE600"/>
                </a:solidFill>
              </a:rPr>
              <a:t>, spatial-region)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I(particular) = {#1, #2, #5}   </a:t>
            </a:r>
            <a:r>
              <a:rPr lang="en-US" sz="1400" dirty="0">
                <a:solidFill>
                  <a:srgbClr val="AAE600"/>
                </a:solidFill>
              </a:rPr>
              <a:t>(t3, </a:t>
            </a:r>
            <a:r>
              <a:rPr lang="en-US" sz="1400" dirty="0" err="1">
                <a:solidFill>
                  <a:srgbClr val="AAE600"/>
                </a:solidFill>
              </a:rPr>
              <a:t>pt</a:t>
            </a:r>
            <a:r>
              <a:rPr lang="en-US" sz="1400" dirty="0">
                <a:solidFill>
                  <a:srgbClr val="AAE600"/>
                </a:solidFill>
              </a:rPr>
              <a:t>, human-being)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-’’’</a:t>
            </a:r>
            <a:r>
              <a:rPr lang="en-US" sz="1600" dirty="0" err="1"/>
              <a:t>xD</a:t>
            </a:r>
            <a:r>
              <a:rPr lang="en-US" sz="1600" baseline="30000" dirty="0"/>
              <a:t>-’’’</a:t>
            </a:r>
            <a:r>
              <a:rPr lang="en-US" sz="1600" dirty="0" err="1"/>
              <a:t>xD</a:t>
            </a:r>
            <a:r>
              <a:rPr lang="en-US" sz="1600" baseline="30000" dirty="0"/>
              <a:t>-’’’</a:t>
            </a:r>
            <a:r>
              <a:rPr lang="en-US" sz="1600" dirty="0"/>
              <a:t> = {&lt;#1, #1, #1&gt;, &lt;#1, #1, #2&gt;, …} </a:t>
            </a:r>
            <a:r>
              <a:rPr lang="en-US" sz="1600" dirty="0">
                <a:solidFill>
                  <a:srgbClr val="AAE600"/>
                </a:solidFill>
              </a:rPr>
              <a:t>(n = 8</a:t>
            </a:r>
            <a:r>
              <a:rPr lang="en-US" sz="1600" baseline="30000" dirty="0">
                <a:solidFill>
                  <a:srgbClr val="AAE600"/>
                </a:solidFill>
              </a:rPr>
              <a:t>3</a:t>
            </a:r>
            <a:r>
              <a:rPr lang="en-US" sz="1600" dirty="0">
                <a:solidFill>
                  <a:srgbClr val="AAE600"/>
                </a:solidFill>
              </a:rPr>
              <a:t> = 512)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I(instance-of) = </a:t>
            </a:r>
          </a:p>
          <a:p>
            <a:pPr marL="0" indent="0"/>
            <a:r>
              <a:rPr lang="en-US" sz="1600" dirty="0">
                <a:solidFill>
                  <a:srgbClr val="FFFF00"/>
                </a:solidFill>
              </a:rPr>
              <a:t>          </a:t>
            </a:r>
            <a:r>
              <a:rPr lang="en-US" sz="1600" dirty="0"/>
              <a:t> 	</a:t>
            </a:r>
            <a:r>
              <a:rPr lang="en-US" sz="1600" dirty="0">
                <a:solidFill>
                  <a:srgbClr val="FFFF00"/>
                </a:solidFill>
              </a:rPr>
              <a:t>&lt;#1,#3,#1&gt;, &lt;#2,#4,#1&gt;, &lt;#2,#6,#1&gt;,&lt;#5,#7,#1&gt;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baseline="30000" dirty="0"/>
              <a:t>-’’’</a:t>
            </a:r>
            <a:r>
              <a:rPr lang="en-US" sz="1600" dirty="0" err="1"/>
              <a:t>xD</a:t>
            </a:r>
            <a:r>
              <a:rPr lang="en-US" sz="1600" baseline="30000" dirty="0"/>
              <a:t>-’’’</a:t>
            </a:r>
            <a:r>
              <a:rPr lang="en-US" sz="1600" dirty="0"/>
              <a:t> = {&lt;#1,#1&gt;, &lt;#1,#2&gt;, …} </a:t>
            </a:r>
            <a:r>
              <a:rPr lang="en-US" sz="1600" dirty="0">
                <a:solidFill>
                  <a:srgbClr val="AAE600"/>
                </a:solidFill>
              </a:rPr>
              <a:t>(n = 8</a:t>
            </a:r>
            <a:r>
              <a:rPr lang="en-US" sz="1600" baseline="30000" dirty="0">
                <a:solidFill>
                  <a:srgbClr val="AAE600"/>
                </a:solidFill>
              </a:rPr>
              <a:t>2</a:t>
            </a:r>
            <a:r>
              <a:rPr lang="en-US" sz="1600" dirty="0">
                <a:solidFill>
                  <a:srgbClr val="AAE600"/>
                </a:solidFill>
              </a:rPr>
              <a:t> = 64)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99"/>
                </a:solidFill>
              </a:rPr>
              <a:t>I(inheres-in) = </a:t>
            </a:r>
          </a:p>
          <a:p>
            <a:pPr marL="0" indent="0"/>
            <a:r>
              <a:rPr lang="en-US" sz="1600" dirty="0"/>
              <a:t>	</a:t>
            </a:r>
            <a:r>
              <a:rPr lang="en-US" sz="1600" dirty="0">
                <a:solidFill>
                  <a:srgbClr val="FF3399"/>
                </a:solidFill>
              </a:rPr>
              <a:t>&lt;#2,#5&gt;</a:t>
            </a:r>
          </a:p>
          <a:p>
            <a:pPr marL="0" indent="0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74FC-B9D9-46C6-9C4A-C63B1387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43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DCC08CB-DCB0-464F-9C06-A7210D2810F1}"/>
              </a:ext>
            </a:extLst>
          </p:cNvPr>
          <p:cNvSpPr/>
          <p:nvPr/>
        </p:nvSpPr>
        <p:spPr>
          <a:xfrm>
            <a:off x="2286000" y="18733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rgbClr val="FFC000"/>
                </a:solidFill>
              </a:rPr>
              <a:t>(exists (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(and (instance-of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patient t3)</a:t>
            </a:r>
          </a:p>
          <a:p>
            <a:pPr algn="l"/>
            <a:r>
              <a:rPr lang="en-US" sz="1800" b="0" dirty="0">
                <a:solidFill>
                  <a:srgbClr val="FFC000"/>
                </a:solidFill>
              </a:rPr>
              <a:t>           (inheres-in </a:t>
            </a:r>
            <a:r>
              <a:rPr lang="en-US" sz="1800" b="0" dirty="0" err="1">
                <a:solidFill>
                  <a:srgbClr val="FFC000"/>
                </a:solidFill>
              </a:rPr>
              <a:t>pt</a:t>
            </a:r>
            <a:r>
              <a:rPr lang="en-US" sz="1800" b="0" dirty="0">
                <a:solidFill>
                  <a:srgbClr val="FFC000"/>
                </a:solidFill>
              </a:rPr>
              <a:t> human-being t3)))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6D364-04B0-4CC2-B860-5F3F7E55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895" y="1965960"/>
            <a:ext cx="2926080" cy="146304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2D9DB7-C49C-48B0-AFFF-222853CCBD27}"/>
              </a:ext>
            </a:extLst>
          </p:cNvPr>
          <p:cNvCxnSpPr/>
          <p:nvPr/>
        </p:nvCxnSpPr>
        <p:spPr bwMode="auto">
          <a:xfrm>
            <a:off x="5562600" y="2438400"/>
            <a:ext cx="15240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1EC6AB-DFA3-447A-A8C9-DF8E4E8248C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62600" y="2438400"/>
            <a:ext cx="15240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9F2A6A-37BD-4995-84F0-F90CBC36F0D6}"/>
              </a:ext>
            </a:extLst>
          </p:cNvPr>
          <p:cNvGrpSpPr/>
          <p:nvPr/>
        </p:nvGrpSpPr>
        <p:grpSpPr>
          <a:xfrm>
            <a:off x="1447800" y="4572000"/>
            <a:ext cx="7074436" cy="1669590"/>
            <a:chOff x="1447800" y="4572000"/>
            <a:chExt cx="7074436" cy="16695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BD94FAC-33E1-42BD-A50F-621810B50C43}"/>
                </a:ext>
              </a:extLst>
            </p:cNvPr>
            <p:cNvSpPr/>
            <p:nvPr/>
          </p:nvSpPr>
          <p:spPr bwMode="auto">
            <a:xfrm>
              <a:off x="2286000" y="4572000"/>
              <a:ext cx="2286000" cy="381000"/>
            </a:xfrm>
            <a:prstGeom prst="round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0E85E3-F7C2-42E8-A342-D57E99A750FB}"/>
                </a:ext>
              </a:extLst>
            </p:cNvPr>
            <p:cNvSpPr txBox="1"/>
            <p:nvPr/>
          </p:nvSpPr>
          <p:spPr>
            <a:xfrm>
              <a:off x="1447800" y="5779925"/>
              <a:ext cx="7074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Anything to infer about how #4 and #6 might relate?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0E019D2-167E-4C15-9669-1E1136BEEEE7}"/>
                </a:ext>
              </a:extLst>
            </p:cNvPr>
            <p:cNvCxnSpPr>
              <a:stCxn id="37" idx="0"/>
              <a:endCxn id="35" idx="2"/>
            </p:cNvCxnSpPr>
            <p:nvPr/>
          </p:nvCxnSpPr>
          <p:spPr bwMode="auto">
            <a:xfrm rot="16200000" flipV="1">
              <a:off x="3793547" y="4588454"/>
              <a:ext cx="826925" cy="1556018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97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E0FE-CE53-4F34-A646-A7206E71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axiomatizing an ontology in 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EEB6-E9FD-4B35-9EED-EBAE1943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sz="1800" dirty="0"/>
              <a:t>(</a:t>
            </a:r>
            <a:r>
              <a:rPr lang="en-US" sz="1800" dirty="0" err="1"/>
              <a:t>cl:comment</a:t>
            </a:r>
            <a:r>
              <a:rPr lang="en-US" sz="1800" dirty="0"/>
              <a:t> ‘something meaningful for this file’ </a:t>
            </a:r>
          </a:p>
          <a:p>
            <a:r>
              <a:rPr lang="en-US" sz="1800" dirty="0"/>
              <a:t>  (</a:t>
            </a:r>
            <a:r>
              <a:rPr lang="en-US" sz="1800" dirty="0" err="1"/>
              <a:t>cl:text</a:t>
            </a:r>
            <a:r>
              <a:rPr lang="en-US" sz="1800" dirty="0"/>
              <a:t> </a:t>
            </a:r>
          </a:p>
          <a:p>
            <a:r>
              <a:rPr lang="en-US" sz="1800" dirty="0"/>
              <a:t>    (</a:t>
            </a:r>
            <a:r>
              <a:rPr lang="en-US" sz="1800" dirty="0" err="1"/>
              <a:t>cl:ttl</a:t>
            </a:r>
            <a:r>
              <a:rPr lang="en-US" sz="1800" dirty="0"/>
              <a:t> &lt;“some title”</a:t>
            </a:r>
          </a:p>
          <a:p>
            <a:r>
              <a:rPr lang="en-US" sz="1800" dirty="0"/>
              <a:t>      (</a:t>
            </a:r>
            <a:r>
              <a:rPr lang="en-US" sz="1800" dirty="0" err="1"/>
              <a:t>cl:outdiscourse</a:t>
            </a:r>
            <a:r>
              <a:rPr lang="en-US" sz="1800" dirty="0"/>
              <a:t> &lt;list of predicate names&gt;)  </a:t>
            </a:r>
          </a:p>
          <a:p>
            <a:r>
              <a:rPr lang="en-US" sz="1800" dirty="0"/>
              <a:t>      (</a:t>
            </a:r>
            <a:r>
              <a:rPr lang="en-US" sz="1800" dirty="0" err="1"/>
              <a:t>cl:comment</a:t>
            </a:r>
            <a:r>
              <a:rPr lang="en-US" sz="1800" dirty="0"/>
              <a:t> “meaning of axiom1"    </a:t>
            </a:r>
          </a:p>
          <a:p>
            <a:r>
              <a:rPr lang="en-US" sz="1800" dirty="0"/>
              <a:t>	   (&lt;axiom-1 in CLIF syntax&gt;))  </a:t>
            </a:r>
          </a:p>
          <a:p>
            <a:r>
              <a:rPr lang="en-US" sz="1800" dirty="0"/>
              <a:t>      (</a:t>
            </a:r>
            <a:r>
              <a:rPr lang="en-US" sz="1800" dirty="0" err="1"/>
              <a:t>cl:comment</a:t>
            </a:r>
            <a:r>
              <a:rPr lang="en-US" sz="1800" dirty="0"/>
              <a:t> “meaning of axiom2"    </a:t>
            </a:r>
          </a:p>
          <a:p>
            <a:r>
              <a:rPr lang="en-US" sz="1800" dirty="0"/>
              <a:t>	   (&lt;axiom-2 in CLIF syntax&gt;))  </a:t>
            </a:r>
          </a:p>
          <a:p>
            <a:r>
              <a:rPr lang="en-US" sz="1800" dirty="0"/>
              <a:t>…</a:t>
            </a:r>
          </a:p>
          <a:p>
            <a:r>
              <a:rPr lang="en-US" sz="1800" dirty="0"/>
              <a:t>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7E1E5-DE19-435D-B9ED-DCD1252F38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592620-A3F4-477A-BCD4-BE32CBC5FE89}"/>
              </a:ext>
            </a:extLst>
          </p:cNvPr>
          <p:cNvSpPr txBox="1">
            <a:spLocks/>
          </p:cNvSpPr>
          <p:nvPr/>
        </p:nvSpPr>
        <p:spPr>
          <a:xfrm>
            <a:off x="4495800" y="3810000"/>
            <a:ext cx="4648200" cy="16945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sz="1800" kern="0" dirty="0">
                <a:solidFill>
                  <a:srgbClr val="FFFF00"/>
                </a:solidFill>
              </a:rPr>
              <a:t>With each additional axiom:</a:t>
            </a:r>
          </a:p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00"/>
                </a:solidFill>
              </a:rPr>
              <a:t>entities may be added to D, but never removed,</a:t>
            </a:r>
          </a:p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00"/>
                </a:solidFill>
              </a:rPr>
              <a:t>other cartesian products may be added.</a:t>
            </a:r>
          </a:p>
          <a:p>
            <a:pPr marL="0" indent="0"/>
            <a:endParaRPr lang="en-US" sz="1800" kern="0" dirty="0">
              <a:solidFill>
                <a:srgbClr val="FFFF00"/>
              </a:solidFill>
            </a:endParaRPr>
          </a:p>
          <a:p>
            <a:pPr marL="400050" lvl="1" indent="-22860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2CDC3A-9FCE-46EF-8825-271AFDB32B82}"/>
              </a:ext>
            </a:extLst>
          </p:cNvPr>
          <p:cNvSpPr txBox="1">
            <a:spLocks/>
          </p:cNvSpPr>
          <p:nvPr/>
        </p:nvSpPr>
        <p:spPr>
          <a:xfrm>
            <a:off x="533400" y="4800599"/>
            <a:ext cx="8353425" cy="10624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sz="1800" kern="0" dirty="0">
                <a:solidFill>
                  <a:srgbClr val="FFFF00"/>
                </a:solidFill>
              </a:rPr>
              <a:t>With any increase in D:</a:t>
            </a:r>
          </a:p>
          <a:p>
            <a:pPr marL="342900" lvl="2" indent="-1714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00"/>
                </a:solidFill>
              </a:rPr>
              <a:t>all cartesian products expand, </a:t>
            </a:r>
          </a:p>
          <a:p>
            <a:pPr marL="342900" lvl="2" indent="-1714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00"/>
                </a:solidFill>
              </a:rPr>
              <a:t>any variable in previous axioms might be substituted by more elements and axioms with universally quantified variables may become inconsistent.</a:t>
            </a:r>
          </a:p>
          <a:p>
            <a:pPr marL="0" lvl="1" indent="0">
              <a:buNone/>
            </a:pPr>
            <a:r>
              <a:rPr lang="en-US" sz="1800" kern="0" dirty="0">
                <a:solidFill>
                  <a:srgbClr val="FFFF00"/>
                </a:solidFill>
              </a:rPr>
              <a:t>When BFO predicates are used, their axioms are to be added !</a:t>
            </a:r>
          </a:p>
          <a:p>
            <a:pPr marL="400050" lvl="1" indent="-22860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967C-0378-4BF1-9E25-33EA817C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Faithfulness </a:t>
            </a:r>
            <a:r>
              <a:rPr lang="en-US" dirty="0" err="1"/>
              <a:t>wrt</a:t>
            </a:r>
            <a:r>
              <a:rPr lang="en-US" dirty="0"/>
              <a:t>. reality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F323-5C6D-4031-A378-516BD0CF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114800"/>
            <a:ext cx="85344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= veridicality of an assertion … from the perspective / at the level of granularity … about the </a:t>
            </a:r>
            <a:r>
              <a:rPr lang="en-US" sz="2200" dirty="0" err="1"/>
              <a:t>PoR</a:t>
            </a:r>
            <a:r>
              <a:rPr lang="en-US" sz="2200" dirty="0"/>
              <a:t> it describes.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must hold in the </a:t>
            </a:r>
            <a:r>
              <a:rPr lang="en-US" sz="2200" dirty="0">
                <a:solidFill>
                  <a:srgbClr val="FFFF00"/>
                </a:solidFill>
              </a:rPr>
              <a:t>object language </a:t>
            </a:r>
            <a:r>
              <a:rPr lang="en-US" sz="2200" dirty="0"/>
              <a:t>and in the </a:t>
            </a:r>
            <a:r>
              <a:rPr lang="en-US" sz="2200" dirty="0">
                <a:solidFill>
                  <a:srgbClr val="FFC000"/>
                </a:solidFill>
              </a:rPr>
              <a:t>formal language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databases and RT systems hold semi-formal assertions unless complemented by appropriate business-rules (</a:t>
            </a:r>
            <a:r>
              <a:rPr lang="en-US" sz="2200" dirty="0">
                <a:sym typeface="Symbol" panose="05050102010706020507" pitchFamily="18" charset="2"/>
              </a:rPr>
              <a:t></a:t>
            </a:r>
            <a:r>
              <a:rPr lang="en-US" sz="2200" dirty="0"/>
              <a:t>axioms).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existence of a model which satisfies the axioms is no guarantee that the representation is </a:t>
            </a:r>
            <a:r>
              <a:rPr lang="en-US" sz="2200" dirty="0" err="1"/>
              <a:t>faithfull</a:t>
            </a:r>
            <a:r>
              <a:rPr lang="en-US" sz="2200" dirty="0"/>
              <a:t> </a:t>
            </a:r>
            <a:r>
              <a:rPr lang="en-US" sz="2200" dirty="0" err="1"/>
              <a:t>wrt</a:t>
            </a:r>
            <a:r>
              <a:rPr lang="en-US" sz="2200" dirty="0"/>
              <a:t> reality.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FCEC5-0D41-441D-93C0-4337DFAE63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1EE3157-E685-45ED-8DB5-AF083E3E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65" y="1447800"/>
            <a:ext cx="665607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8906-D342-4647-8E0A-9107DCAE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Faithfulness to / throughout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AB87-E814-4767-9D25-26A103390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RT-tuple is </a:t>
            </a:r>
            <a:r>
              <a:rPr lang="en-US" i="1" u="sng" dirty="0"/>
              <a:t>faithful to reality</a:t>
            </a:r>
            <a:r>
              <a:rPr lang="en-US" dirty="0"/>
              <a:t> whenever it represents </a:t>
            </a:r>
            <a:r>
              <a:rPr lang="en-US" dirty="0" err="1"/>
              <a:t>veridically</a:t>
            </a:r>
            <a:r>
              <a:rPr lang="en-US" dirty="0"/>
              <a:t>, i.e. correctly, the </a:t>
            </a:r>
            <a:r>
              <a:rPr lang="en-US" dirty="0" err="1"/>
              <a:t>PoR</a:t>
            </a:r>
            <a:r>
              <a:rPr lang="en-US" dirty="0"/>
              <a:t> it is about at the level of granularity and from the perspective for which each component of the tuple is designed.</a:t>
            </a:r>
            <a:endParaRPr lang="en-US" sz="800" dirty="0"/>
          </a:p>
          <a:p>
            <a:pPr marL="0" indent="0"/>
            <a:endParaRPr lang="en-US" sz="800" dirty="0"/>
          </a:p>
          <a:p>
            <a:pPr marL="2286000" indent="0"/>
            <a:r>
              <a:rPr lang="en-US" sz="1400" dirty="0"/>
              <a:t>Bittner T, Smith B. A Theory of Granular Partitions. In: Duckham M, Goodchild MF, </a:t>
            </a:r>
            <a:r>
              <a:rPr lang="en-US" sz="1400" dirty="0" err="1"/>
              <a:t>Worboy</a:t>
            </a:r>
            <a:r>
              <a:rPr lang="en-US" sz="1400" dirty="0"/>
              <a:t> MF, editors. Foundations of Geographic Information Science. London: Taylor &amp; Francis Books; 2003. p. 117-51.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RT-tuple is </a:t>
            </a:r>
            <a:r>
              <a:rPr lang="en-US" i="1" u="sng" dirty="0"/>
              <a:t>faithful throughout reality</a:t>
            </a:r>
            <a:r>
              <a:rPr lang="en-US" dirty="0"/>
              <a:t> whenever it represents </a:t>
            </a:r>
            <a:r>
              <a:rPr lang="en-US" dirty="0" err="1"/>
              <a:t>veridically</a:t>
            </a:r>
            <a:r>
              <a:rPr lang="en-US" dirty="0"/>
              <a:t> at any point in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all RT-tuples that are faithful to reality and are (in part) about a fixed temporal region.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2A514-2491-4C14-97F1-61ECF2EAF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98D9-417B-4594-98A4-D143487A1C16}"/>
              </a:ext>
            </a:extLst>
          </p:cNvPr>
          <p:cNvSpPr/>
          <p:nvPr/>
        </p:nvSpPr>
        <p:spPr>
          <a:xfrm>
            <a:off x="1371600" y="620152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Ceusters W. The place of Referent Tracking in Biomedical Informatics. In Elkin, Peter (ed.) Terminology, Ontology and Their Implementations. Springer Nature. (Forthcoming, 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preprint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DD66-77F1-47A1-94B8-26F70E47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faithfulness of a </a:t>
            </a:r>
            <a:r>
              <a:rPr lang="en-US" u="sng" dirty="0"/>
              <a:t>single</a:t>
            </a:r>
            <a:r>
              <a:rPr lang="en-US" dirty="0"/>
              <a:t> RT predicate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DFC596-1703-471E-BB8C-F52061F8C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51960"/>
              </p:ext>
            </p:extLst>
          </p:nvPr>
        </p:nvGraphicFramePr>
        <p:xfrm>
          <a:off x="228600" y="2133600"/>
          <a:ext cx="86868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493">
                  <a:extLst>
                    <a:ext uri="{9D8B030D-6E8A-4147-A177-3AD203B41FA5}">
                      <a16:colId xmlns:a16="http://schemas.microsoft.com/office/drawing/2014/main" val="474844690"/>
                    </a:ext>
                  </a:extLst>
                </a:gridCol>
                <a:gridCol w="6462307">
                  <a:extLst>
                    <a:ext uri="{9D8B030D-6E8A-4147-A177-3AD203B41FA5}">
                      <a16:colId xmlns:a16="http://schemas.microsoft.com/office/drawing/2014/main" val="1470738243"/>
                    </a:ext>
                  </a:extLst>
                </a:gridCol>
              </a:tblGrid>
              <a:tr h="453703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Construct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Measure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734057"/>
                  </a:ext>
                </a:extLst>
              </a:tr>
              <a:tr h="548778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Correctness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Whether a predicate describes its referent faithfully.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8745"/>
                  </a:ext>
                </a:extLst>
              </a:tr>
              <a:tr h="796255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Plausibility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Degree to which the body of scientific knowledge provides arguments for the correctness of a predicate.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836056"/>
                  </a:ext>
                </a:extLst>
              </a:tr>
              <a:tr h="1043732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Currency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Difference between the time a predicate about some referent was made and the most recent time at which the referent exists or existed.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575756"/>
                  </a:ext>
                </a:extLst>
              </a:tr>
              <a:tr h="1043732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Granularity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Degree to which a predicate describes a referent with the maximal precision obtainable through the observation method used.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151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2F77E-40B1-4335-A08D-77771F0FC3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5CCAC-4FD7-458A-A0DE-4BAA7914DC4F}"/>
              </a:ext>
            </a:extLst>
          </p:cNvPr>
          <p:cNvSpPr/>
          <p:nvPr/>
        </p:nvSpPr>
        <p:spPr>
          <a:xfrm>
            <a:off x="1371600" y="620152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Ceusters W. The place of Referent Tracking in Biomedical Informatics. In Elkin, Peter (ed.) Terminology, Ontology and Their Implementations. Springer Nature. (Forthcoming, 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preprint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EFAA-1C9C-42F6-A482-52A38EF0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faithfulness of a </a:t>
            </a:r>
            <a:r>
              <a:rPr lang="en-US" u="sng" dirty="0"/>
              <a:t>collection</a:t>
            </a:r>
            <a:r>
              <a:rPr lang="en-US" dirty="0"/>
              <a:t> of  RT predicates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0B6DB4-E622-4BEB-83CC-FD3231779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028941"/>
              </p:ext>
            </p:extLst>
          </p:nvPr>
        </p:nvGraphicFramePr>
        <p:xfrm>
          <a:off x="419100" y="2179608"/>
          <a:ext cx="8305799" cy="3874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53644954"/>
                    </a:ext>
                  </a:extLst>
                </a:gridCol>
                <a:gridCol w="5676899">
                  <a:extLst>
                    <a:ext uri="{9D8B030D-6E8A-4147-A177-3AD203B41FA5}">
                      <a16:colId xmlns:a16="http://schemas.microsoft.com/office/drawing/2014/main" val="15882951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82250"/>
                  </a:ext>
                </a:extLst>
              </a:tr>
              <a:tr h="830292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Completeness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Degree to which predicates about relevant referents are available.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14464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Concordance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Degree to which there is agreement between predicates.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106835"/>
                  </a:ext>
                </a:extLst>
              </a:tr>
              <a:tr h="931473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Fragmentation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Degree to which multiple predicates describe the same feature of a referent.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620999"/>
                  </a:ext>
                </a:extLst>
              </a:tr>
              <a:tr h="779073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Signal-to-noise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Degree to which irrelevant predicates can be distinguished from relevant ones.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91237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C49BE-B3F4-463B-8914-032F41B53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6FE10-4C23-4A27-A96A-C75768006E3A}"/>
              </a:ext>
            </a:extLst>
          </p:cNvPr>
          <p:cNvSpPr/>
          <p:nvPr/>
        </p:nvSpPr>
        <p:spPr>
          <a:xfrm>
            <a:off x="1371600" y="620152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Ceusters W. The place of Referent Tracking in Biomedical Informatics. In Elkin, Peter (ed.) Terminology, Ontology and Their Implementations. Springer Nature. (Forthcoming, 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preprint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8AE4-4145-4704-9A15-0420A333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Adequate</a:t>
            </a:r>
            <a:r>
              <a:rPr lang="en-US" dirty="0"/>
              <a:t>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A7F4-5E97-4133-8649-562244A3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RT-tuple is </a:t>
            </a:r>
            <a:r>
              <a:rPr lang="en-US" i="1" dirty="0"/>
              <a:t>adequately faithful </a:t>
            </a:r>
            <a:r>
              <a:rPr lang="en-US" dirty="0"/>
              <a:t>to reality whenever it is faithful to reality at a level of granularity that is equal or more precise than what is required for the purposes for which the tuple is used.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tuple is adequately faithful </a:t>
            </a:r>
            <a:r>
              <a:rPr lang="en-US" i="1" dirty="0"/>
              <a:t>throughout </a:t>
            </a:r>
            <a:r>
              <a:rPr lang="en-US" dirty="0"/>
              <a:t>reality whenever it remains adequately faithful even under changing uses.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coarser the level of granularity at which a tuple represents, the more likely it remains faithful throughout reality.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9B595-2348-48F4-8BAE-E1FF77B4E9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4D4C5-5C4B-46AC-A472-FBBEDCC341F2}"/>
              </a:ext>
            </a:extLst>
          </p:cNvPr>
          <p:cNvSpPr/>
          <p:nvPr/>
        </p:nvSpPr>
        <p:spPr>
          <a:xfrm>
            <a:off x="1676400" y="316739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Smith B. A realism-based approach to the evolution of biomedical ontologies. Annual Symposium proceedings AMIA Symposium. 2006:121-5.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8D54A4-073C-46A2-8FBB-E75021D2A003}"/>
              </a:ext>
            </a:extLst>
          </p:cNvPr>
          <p:cNvSpPr/>
          <p:nvPr/>
        </p:nvSpPr>
        <p:spPr>
          <a:xfrm>
            <a:off x="1371600" y="620152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Ceusters W. The place of Referent Tracking in Biomedical Informatics. In Elkin, Peter (ed.) Terminology, Ontology and Their Implementations. Springer Nature. (Forthcoming, 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preprint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9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783B-5F4C-4AED-92BC-BEB30739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Faithfulness of RT tuple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3263-19BB-40B0-8D01-D85492A0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collection of tuples is faithful to reality whenever all of its tuples are faithful,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Though perhaps not adequately faithful to/throughout reality despite all of its tuples being adequately faithful: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predicates might become outdated,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tumor stated to be benign at some point in time turns malignant,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patient’s medical history is incorrect.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tuples that are individually veridical might be redundant;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predicating at different levels of granularity whereby one tuple is a logical consequence of another because of axioms in the ontology used.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a relationship between two entities is predicated by means of two distinct tuples which contain references to distinct temporal regions of which one is a part of the other.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4D1A0-5807-4991-A47F-2F822AA128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55229</TotalTime>
  <Words>5550</Words>
  <Application>Microsoft Office PowerPoint</Application>
  <PresentationFormat>On-screen Show (4:3)</PresentationFormat>
  <Paragraphs>756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明朝</vt:lpstr>
      <vt:lpstr>MS PGothic</vt:lpstr>
      <vt:lpstr>Arial</vt:lpstr>
      <vt:lpstr>Georgia</vt:lpstr>
      <vt:lpstr>Symbol</vt:lpstr>
      <vt:lpstr>Times</vt:lpstr>
      <vt:lpstr>Times New Roman</vt:lpstr>
      <vt:lpstr>Trebuchet MS</vt:lpstr>
      <vt:lpstr>Wingdings</vt:lpstr>
      <vt:lpstr>2014-Indianapolis</vt:lpstr>
      <vt:lpstr>BMI714 – Spring 2022 Principles of Referent Tracking in Biomedical Informatics (class number 19404)  Class 5 – March 1, 2022 Faithfulness to reality and second-hand information    </vt:lpstr>
      <vt:lpstr>1. Faithfulness</vt:lpstr>
      <vt:lpstr>Reality and language</vt:lpstr>
      <vt:lpstr>Caution in what follows!</vt:lpstr>
      <vt:lpstr>Faithfulness to / throughout</vt:lpstr>
      <vt:lpstr>Aspects of faithfulness of a single RT predicate</vt:lpstr>
      <vt:lpstr>Aspects of faithfulness of a collection of  RT predicates</vt:lpstr>
      <vt:lpstr>Adequate faithfulness</vt:lpstr>
      <vt:lpstr>Faithfulness of RT tuple collections</vt:lpstr>
      <vt:lpstr>Questions about faithfulness?</vt:lpstr>
      <vt:lpstr>2. Second-hand information</vt:lpstr>
      <vt:lpstr>2nd-hand information in EMR context</vt:lpstr>
      <vt:lpstr>Direct SNOMED-CT coding</vt:lpstr>
      <vt:lpstr>Automated coding assistance </vt:lpstr>
      <vt:lpstr>Tuple collection development using ontological principles </vt:lpstr>
      <vt:lpstr>Tuple collection development guided by SNOMED CT axioms (1)</vt:lpstr>
      <vt:lpstr>PowerPoint Presentation</vt:lpstr>
      <vt:lpstr>Faithfulness and nth-hand information</vt:lpstr>
      <vt:lpstr>Questions?</vt:lpstr>
      <vt:lpstr>3. ‘Faithfulness’ in model-theoretic semantics for logics</vt:lpstr>
      <vt:lpstr>Model-theoretic semantics (1)</vt:lpstr>
      <vt:lpstr>Model-theoretic semantics (1)</vt:lpstr>
      <vt:lpstr>Model-theoretic semantics (2)</vt:lpstr>
      <vt:lpstr>A model for our DoD thus far</vt:lpstr>
      <vt:lpstr>What if we add island-in(… , …) ?</vt:lpstr>
      <vt:lpstr>For a relation R ⊆ D x D</vt:lpstr>
      <vt:lpstr>Keep in mind</vt:lpstr>
      <vt:lpstr>Interpretation of variables</vt:lpstr>
      <vt:lpstr>Quantified variables</vt:lpstr>
      <vt:lpstr>Interpretation of propositions 1: (forall (x) (if (island x) (country x))) </vt:lpstr>
      <vt:lpstr>Interpretation of propositions 2: (forall (x) (and (island x) (country x))) </vt:lpstr>
      <vt:lpstr>In general</vt:lpstr>
      <vt:lpstr>Student’s example</vt:lpstr>
      <vt:lpstr>Smallest possible D    ( D- )</vt:lpstr>
      <vt:lpstr>What must in D- be the interpretation of ‘instance-of’ and ‘inheres-in’ to make the axiom true?</vt:lpstr>
      <vt:lpstr>A bit larger D    ( D-’ )</vt:lpstr>
      <vt:lpstr>What must D-’’ at least look like under the  following relevant BFO axioms for ‘instance-of’?</vt:lpstr>
      <vt:lpstr>A consistent model for D-’’ under BFO’s ‘instance-of’ (ignoring ‘inheres-in’ axioms)   (1) </vt:lpstr>
      <vt:lpstr>A consistent model for D-’’ under BFO’s ‘instance-of’ (ignoring ‘inheres-in’ axioms)   (2) </vt:lpstr>
      <vt:lpstr>A consistent model for D-’’ under BFO’s ‘instance-of’ (ignoring ‘inheres-in’ axioms)   (3) </vt:lpstr>
      <vt:lpstr>Where does ‘human-being’ fit ? (including BFO’s ‘instance-of’ but ignoring BFO’s ‘inheres-in’ axioms)</vt:lpstr>
      <vt:lpstr>Where does ‘human-being’ fit ? (including BFO’s ‘instance-of’ AND including BFO’s ‘inheres-in’ axioms)</vt:lpstr>
      <vt:lpstr>A consistent model for D-’’’ under BFO’s ‘instance-of’ and ‘inheres-in’ axioms</vt:lpstr>
      <vt:lpstr>When axiomatizing an ontology in CL</vt:lpstr>
      <vt:lpstr>Faithfulness wrt. reality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1679</cp:revision>
  <dcterms:created xsi:type="dcterms:W3CDTF">1601-01-01T00:00:00Z</dcterms:created>
  <dcterms:modified xsi:type="dcterms:W3CDTF">2022-03-01T21:23:10Z</dcterms:modified>
</cp:coreProperties>
</file>