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35" r:id="rId2"/>
  </p:sldMasterIdLst>
  <p:notesMasterIdLst>
    <p:notesMasterId r:id="rId34"/>
  </p:notesMasterIdLst>
  <p:handoutMasterIdLst>
    <p:handoutMasterId r:id="rId35"/>
  </p:handoutMasterIdLst>
  <p:sldIdLst>
    <p:sldId id="1369" r:id="rId3"/>
    <p:sldId id="1503" r:id="rId4"/>
    <p:sldId id="1345" r:id="rId5"/>
    <p:sldId id="1346" r:id="rId6"/>
    <p:sldId id="1347" r:id="rId7"/>
    <p:sldId id="1348" r:id="rId8"/>
    <p:sldId id="1344" r:id="rId9"/>
    <p:sldId id="1480" r:id="rId10"/>
    <p:sldId id="1481" r:id="rId11"/>
    <p:sldId id="1489" r:id="rId12"/>
    <p:sldId id="1490" r:id="rId13"/>
    <p:sldId id="1491" r:id="rId14"/>
    <p:sldId id="1482" r:id="rId15"/>
    <p:sldId id="1483" r:id="rId16"/>
    <p:sldId id="1486" r:id="rId17"/>
    <p:sldId id="1484" r:id="rId18"/>
    <p:sldId id="1485" r:id="rId19"/>
    <p:sldId id="1487" r:id="rId20"/>
    <p:sldId id="1479" r:id="rId21"/>
    <p:sldId id="1488" r:id="rId22"/>
    <p:sldId id="1500" r:id="rId23"/>
    <p:sldId id="1492" r:id="rId24"/>
    <p:sldId id="1501" r:id="rId25"/>
    <p:sldId id="1493" r:id="rId26"/>
    <p:sldId id="1494" r:id="rId27"/>
    <p:sldId id="1495" r:id="rId28"/>
    <p:sldId id="1496" r:id="rId29"/>
    <p:sldId id="1497" r:id="rId30"/>
    <p:sldId id="1498" r:id="rId31"/>
    <p:sldId id="1499" r:id="rId32"/>
    <p:sldId id="1502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222268"/>
    <a:srgbClr val="FF0000"/>
    <a:srgbClr val="FF6600"/>
    <a:srgbClr val="00359E"/>
    <a:srgbClr val="000000"/>
    <a:srgbClr val="92D050"/>
    <a:srgbClr val="DE6A22"/>
    <a:srgbClr val="AAE600"/>
    <a:srgbClr val="A2C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5119" autoAdjust="0"/>
  </p:normalViewPr>
  <p:slideViewPr>
    <p:cSldViewPr>
      <p:cViewPr varScale="1">
        <p:scale>
          <a:sx n="79" d="100"/>
          <a:sy n="79" d="100"/>
        </p:scale>
        <p:origin x="129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11371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19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82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2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21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09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4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71835E-551D-43E3-A34B-EA8AD7FDC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9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People/Raggett/Drafts/xml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ocument_type_definition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owl2-xml-serialization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op.inria.fr/acacia/cours/essi2006/Scientific%20American_%20Feature%20Article_%20The%20Semantic%20Web_%20May%202001.pd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TR/rdf-primer/" TargetMode="External"/><Relationship Id="rId3" Type="http://schemas.openxmlformats.org/officeDocument/2006/relationships/hyperlink" Target="http://www.w3.org/TR/2004/REC-rdf-concepts-20040210/" TargetMode="External"/><Relationship Id="rId7" Type="http://schemas.openxmlformats.org/officeDocument/2006/relationships/hyperlink" Target="http://www.w3.org/TR/2004/REC-rdf-testcases-20040210/" TargetMode="External"/><Relationship Id="rId2" Type="http://schemas.openxmlformats.org/officeDocument/2006/relationships/hyperlink" Target="http://www.w3.org/TR/2004/REC-rdf-primer-20040210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3.org/TR/2004/REC-rdf-schema-20040210/" TargetMode="External"/><Relationship Id="rId5" Type="http://schemas.openxmlformats.org/officeDocument/2006/relationships/hyperlink" Target="http://www.w3.org/TR/2004/REC-rdf-mt-20040210/" TargetMode="External"/><Relationship Id="rId4" Type="http://schemas.openxmlformats.org/officeDocument/2006/relationships/hyperlink" Target="http://www.w3.org/TR/2004/REC-rdf-syntax-grammar-2004021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rdf-concepts/#section-Concept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rdf-primer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rdf-concept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TR/rdf-schema/#ch_property" TargetMode="External"/><Relationship Id="rId13" Type="http://schemas.openxmlformats.org/officeDocument/2006/relationships/hyperlink" Target="https://www.w3.org/TR/rdf-schema/#ch_alt" TargetMode="External"/><Relationship Id="rId3" Type="http://schemas.openxmlformats.org/officeDocument/2006/relationships/hyperlink" Target="https://www.w3.org/TR/rdf-schema/#ch_literal" TargetMode="External"/><Relationship Id="rId7" Type="http://schemas.openxmlformats.org/officeDocument/2006/relationships/hyperlink" Target="https://www.w3.org/TR/rdf-schema/#ch_class" TargetMode="External"/><Relationship Id="rId12" Type="http://schemas.openxmlformats.org/officeDocument/2006/relationships/hyperlink" Target="https://www.w3.org/TR/rdf-schema/#ch_seq" TargetMode="External"/><Relationship Id="rId17" Type="http://schemas.openxmlformats.org/officeDocument/2006/relationships/hyperlink" Target="https://www.w3.org/TR/rdf-schema/#ch_summary" TargetMode="External"/><Relationship Id="rId2" Type="http://schemas.openxmlformats.org/officeDocument/2006/relationships/hyperlink" Target="https://www.w3.org/TR/rdf-schema/#ch_resource" TargetMode="External"/><Relationship Id="rId16" Type="http://schemas.openxmlformats.org/officeDocument/2006/relationships/hyperlink" Target="https://www.w3.org/TR/rdf-schema/#ch_lis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3.org/TR/rdf-schema/#ch_xmlliteral" TargetMode="External"/><Relationship Id="rId11" Type="http://schemas.openxmlformats.org/officeDocument/2006/relationships/hyperlink" Target="https://www.w3.org/TR/rdf-schema/#ch_bag" TargetMode="External"/><Relationship Id="rId5" Type="http://schemas.openxmlformats.org/officeDocument/2006/relationships/hyperlink" Target="https://www.w3.org/TR/rdf-schema/#ch_html" TargetMode="External"/><Relationship Id="rId15" Type="http://schemas.openxmlformats.org/officeDocument/2006/relationships/hyperlink" Target="https://www.w3.org/TR/rdf-schema/#ch_containermembershipproperty" TargetMode="External"/><Relationship Id="rId10" Type="http://schemas.openxmlformats.org/officeDocument/2006/relationships/hyperlink" Target="https://www.w3.org/TR/rdf-schema/#ch_statement" TargetMode="External"/><Relationship Id="rId4" Type="http://schemas.openxmlformats.org/officeDocument/2006/relationships/hyperlink" Target="https://www.w3.org/TR/rdf-schema/#ch_langstring" TargetMode="External"/><Relationship Id="rId9" Type="http://schemas.openxmlformats.org/officeDocument/2006/relationships/hyperlink" Target="https://www.w3.org/TR/rdf-schema/#ch_datatype" TargetMode="External"/><Relationship Id="rId14" Type="http://schemas.openxmlformats.org/officeDocument/2006/relationships/hyperlink" Target="https://www.w3.org/TR/rdf-schema/#ch_container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TR/rdf-schema/#ch_comment" TargetMode="External"/><Relationship Id="rId13" Type="http://schemas.openxmlformats.org/officeDocument/2006/relationships/hyperlink" Target="https://www.w3.org/TR/rdf-schema/#ch_isdefinedby" TargetMode="External"/><Relationship Id="rId18" Type="http://schemas.openxmlformats.org/officeDocument/2006/relationships/hyperlink" Target="https://www.w3.org/TR/rdf-schema/#ch_summary" TargetMode="External"/><Relationship Id="rId3" Type="http://schemas.openxmlformats.org/officeDocument/2006/relationships/hyperlink" Target="https://www.w3.org/TR/rdf-schema/#ch_subclassof" TargetMode="External"/><Relationship Id="rId7" Type="http://schemas.openxmlformats.org/officeDocument/2006/relationships/hyperlink" Target="https://www.w3.org/TR/rdf-schema/#ch_label" TargetMode="External"/><Relationship Id="rId12" Type="http://schemas.openxmlformats.org/officeDocument/2006/relationships/hyperlink" Target="https://www.w3.org/TR/rdf-schema/#ch_seealso" TargetMode="External"/><Relationship Id="rId17" Type="http://schemas.openxmlformats.org/officeDocument/2006/relationships/hyperlink" Target="https://www.w3.org/TR/rdf-schema/#ch_object" TargetMode="External"/><Relationship Id="rId2" Type="http://schemas.openxmlformats.org/officeDocument/2006/relationships/hyperlink" Target="https://www.w3.org/TR/rdf-schema/#ch_type" TargetMode="External"/><Relationship Id="rId16" Type="http://schemas.openxmlformats.org/officeDocument/2006/relationships/hyperlink" Target="https://www.w3.org/TR/rdf-schema/#ch_predic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3.org/TR/rdf-schema/#ch_range" TargetMode="External"/><Relationship Id="rId11" Type="http://schemas.openxmlformats.org/officeDocument/2006/relationships/hyperlink" Target="https://www.w3.org/TR/rdf-schema/#ch_rest" TargetMode="External"/><Relationship Id="rId5" Type="http://schemas.openxmlformats.org/officeDocument/2006/relationships/hyperlink" Target="https://www.w3.org/TR/rdf-schema/#ch_domain" TargetMode="External"/><Relationship Id="rId15" Type="http://schemas.openxmlformats.org/officeDocument/2006/relationships/hyperlink" Target="https://www.w3.org/TR/rdf-schema/#ch_subject" TargetMode="External"/><Relationship Id="rId10" Type="http://schemas.openxmlformats.org/officeDocument/2006/relationships/hyperlink" Target="https://www.w3.org/TR/rdf-schema/#ch_first" TargetMode="External"/><Relationship Id="rId4" Type="http://schemas.openxmlformats.org/officeDocument/2006/relationships/hyperlink" Target="https://www.w3.org/TR/rdf-schema/#ch_subpropertyof" TargetMode="External"/><Relationship Id="rId9" Type="http://schemas.openxmlformats.org/officeDocument/2006/relationships/hyperlink" Target="https://www.w3.org/TR/rdf-schema/#ch_member" TargetMode="External"/><Relationship Id="rId14" Type="http://schemas.openxmlformats.org/officeDocument/2006/relationships/hyperlink" Target="https://www.w3.org/TR/rdf-schema/#ch_valu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rdf11-mt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owl2-rdf-based-semantic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2013/REC-rif-core-20130205/#ref-rif-prd" TargetMode="External"/><Relationship Id="rId2" Type="http://schemas.openxmlformats.org/officeDocument/2006/relationships/hyperlink" Target="https://www.w3.org/TR/2013/REC-rif-core-20130205/#ref-rif-bld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3.org/TR/2013/REC-rif-core-20130205/" TargetMode="External"/><Relationship Id="rId4" Type="http://schemas.openxmlformats.org/officeDocument/2006/relationships/hyperlink" Target="https://www.w3.org/TR/2013/REC-rif-core-20130205/#ref-rif-dt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standards/semanticweb/dat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jbiomedsem.biomedcentral.com/articles/10.1186/s13326-021-00254-0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history.org/timeline/networking-the-web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n.com/arpanet-establishes-1st-computer-to-computer-link-october-29-196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ternet_map_1024_-_transparent,_inverted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3.org/History/1989/proposal.html#:~:text=Information%20Management%3A%20A%20Proposal&amp;text=This%20proposal%20concerns%20the%20management,on%20a%20distributed%20hypertext%20system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text#cite_note-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219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BMI714 – Spring 2022</a:t>
            </a:r>
            <a:br>
              <a:rPr lang="en-US" sz="2400" dirty="0"/>
            </a:br>
            <a:r>
              <a:rPr lang="en-US" sz="2400" dirty="0"/>
              <a:t>Principles of Referent Tracking</a:t>
            </a:r>
            <a:br>
              <a:rPr lang="en-US" sz="2400" dirty="0"/>
            </a:br>
            <a:r>
              <a:rPr lang="en-US" sz="2400" dirty="0"/>
              <a:t>in Biomedical Informatics</a:t>
            </a:r>
            <a:br>
              <a:rPr lang="en-US" sz="2400" dirty="0"/>
            </a:br>
            <a:r>
              <a:rPr lang="en-US" sz="2400" dirty="0"/>
              <a:t>(class number 19404)</a:t>
            </a:r>
            <a:br>
              <a:rPr lang="en-US" sz="2400" dirty="0"/>
            </a:br>
            <a:br>
              <a:rPr lang="en-US" sz="2000" dirty="0"/>
            </a:br>
            <a:r>
              <a:rPr lang="en-US" sz="3200" dirty="0"/>
              <a:t>Class 3 – Feb 15, 2022</a:t>
            </a:r>
            <a:br>
              <a:rPr lang="en-US" sz="4400" dirty="0"/>
            </a:br>
            <a:r>
              <a:rPr lang="en-US" sz="3200" dirty="0"/>
              <a:t>Approaches related to Referent Tracking: Semantic Web, Linked Data, Knowledge Graphs</a:t>
            </a: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10200"/>
            <a:ext cx="9144000" cy="1219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2913-4115-4093-BD16-C66C4BD6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214C3-F122-4DF9-BC3E-FB906052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440E-10A8-4E15-8E67-D34C61D0C0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F825F-979D-40C4-915F-B53FBAC9A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1797500"/>
            <a:ext cx="9144000" cy="47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3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F5B9-C956-498B-8CDB-AFD53298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762000"/>
            <a:ext cx="4038600" cy="762000"/>
          </a:xfrm>
        </p:spPr>
        <p:txBody>
          <a:bodyPr/>
          <a:lstStyle/>
          <a:p>
            <a:r>
              <a:rPr lang="en-US" dirty="0"/>
              <a:t>HTML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7091-3A76-458B-982A-8AB93107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9CE24-7A0E-42F4-B16C-90120BFD9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F3531-DA4D-48E5-97E3-8AEA1DCE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4686300" cy="62865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54C377-6FFA-486F-9188-1A1D9346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348" y="2133599"/>
            <a:ext cx="4523788" cy="34575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08EA02-92CF-4018-93EE-D35E0E91EBBC}"/>
              </a:ext>
            </a:extLst>
          </p:cNvPr>
          <p:cNvSpPr/>
          <p:nvPr/>
        </p:nvSpPr>
        <p:spPr bwMode="auto">
          <a:xfrm>
            <a:off x="4686300" y="2303832"/>
            <a:ext cx="4229100" cy="457200"/>
          </a:xfrm>
          <a:prstGeom prst="round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CC6E30-D5B8-42CF-A1DD-2A1E11ECE442}"/>
              </a:ext>
            </a:extLst>
          </p:cNvPr>
          <p:cNvSpPr/>
          <p:nvPr/>
        </p:nvSpPr>
        <p:spPr bwMode="auto">
          <a:xfrm>
            <a:off x="4724400" y="3581400"/>
            <a:ext cx="4348648" cy="228600"/>
          </a:xfrm>
          <a:prstGeom prst="round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EA79F5-77D3-4E84-82AB-EDE18F04A2AF}"/>
              </a:ext>
            </a:extLst>
          </p:cNvPr>
          <p:cNvSpPr/>
          <p:nvPr/>
        </p:nvSpPr>
        <p:spPr bwMode="auto">
          <a:xfrm>
            <a:off x="4762692" y="4114800"/>
            <a:ext cx="571308" cy="152399"/>
          </a:xfrm>
          <a:prstGeom prst="round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034EBE-2E12-45AC-B923-F2AA1D57FA94}"/>
              </a:ext>
            </a:extLst>
          </p:cNvPr>
          <p:cNvCxnSpPr>
            <a:stCxn id="7" idx="1"/>
          </p:cNvCxnSpPr>
          <p:nvPr/>
        </p:nvCxnSpPr>
        <p:spPr bwMode="auto">
          <a:xfrm flipH="1" flipV="1">
            <a:off x="2438400" y="914400"/>
            <a:ext cx="2247900" cy="161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B2674C-251C-4D30-81C2-404531561AAC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 flipV="1">
            <a:off x="1752600" y="2684832"/>
            <a:ext cx="2971800" cy="10108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BF3112-190D-42E3-9196-75449A13A35A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4381309" y="4191000"/>
            <a:ext cx="3813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2649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1F3531-DA4D-48E5-97E3-8AEA1DCE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4686300" cy="62865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91197F-5E78-4ABD-A22F-F306AF1F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62" y="1381126"/>
            <a:ext cx="4515438" cy="16180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39F5B9-C956-498B-8CDB-AFD53298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762000"/>
            <a:ext cx="4038600" cy="762000"/>
          </a:xfrm>
        </p:spPr>
        <p:txBody>
          <a:bodyPr/>
          <a:lstStyle/>
          <a:p>
            <a:r>
              <a:rPr lang="en-US" dirty="0"/>
              <a:t>HTML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9CE24-7A0E-42F4-B16C-90120BFD9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08EA02-92CF-4018-93EE-D35E0E91EBBC}"/>
              </a:ext>
            </a:extLst>
          </p:cNvPr>
          <p:cNvSpPr/>
          <p:nvPr/>
        </p:nvSpPr>
        <p:spPr bwMode="auto">
          <a:xfrm>
            <a:off x="4686300" y="1447801"/>
            <a:ext cx="4348648" cy="1551357"/>
          </a:xfrm>
          <a:prstGeom prst="round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CC6E30-D5B8-42CF-A1DD-2A1E11ECE442}"/>
              </a:ext>
            </a:extLst>
          </p:cNvPr>
          <p:cNvSpPr/>
          <p:nvPr/>
        </p:nvSpPr>
        <p:spPr bwMode="auto">
          <a:xfrm>
            <a:off x="4876800" y="2336264"/>
            <a:ext cx="4038600" cy="303378"/>
          </a:xfrm>
          <a:prstGeom prst="round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CBF20C-FC8E-4124-8842-ECE726AC5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539" y="3709380"/>
            <a:ext cx="4412506" cy="31194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EA79F5-77D3-4E84-82AB-EDE18F04A2AF}"/>
              </a:ext>
            </a:extLst>
          </p:cNvPr>
          <p:cNvSpPr/>
          <p:nvPr/>
        </p:nvSpPr>
        <p:spPr bwMode="auto">
          <a:xfrm>
            <a:off x="4876800" y="5715000"/>
            <a:ext cx="3962400" cy="304800"/>
          </a:xfrm>
          <a:prstGeom prst="round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034EBE-2E12-45AC-B923-F2AA1D57FA94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 flipV="1">
            <a:off x="4381309" y="2057400"/>
            <a:ext cx="304991" cy="166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B2674C-251C-4D30-81C2-404531561AAC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 flipV="1">
            <a:off x="2971800" y="2223480"/>
            <a:ext cx="1905000" cy="2644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BF3112-190D-42E3-9196-75449A13A35A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 flipV="1">
            <a:off x="2362200" y="4905983"/>
            <a:ext cx="2514600" cy="9614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186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CAC3-4384-40AA-A958-1918225D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of document description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2280A-C0FF-44EA-89EA-7E949BC2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SGML: Standardized General Markup Language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ISO 8879:1986 </a:t>
            </a:r>
            <a:r>
              <a:rPr lang="en-US" dirty="0">
                <a:sym typeface="Wingdings" panose="05000000000000000000" pitchFamily="2" charset="2"/>
              </a:rPr>
              <a:t> prior to WWW vision!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Abstract syntax for documents + DTD (Document Type Definition)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Concrete syntaxes based on SGML and developed for WWW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XML: </a:t>
            </a:r>
            <a:r>
              <a:rPr lang="en-US" dirty="0" err="1"/>
              <a:t>eXtended</a:t>
            </a:r>
            <a:r>
              <a:rPr lang="en-US" dirty="0"/>
              <a:t> Markup Language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 meta-language to define markup-languages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Tags are free to choose and a browser decides what to do with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HTML: </a:t>
            </a:r>
            <a:r>
              <a:rPr lang="en-US" dirty="0" err="1"/>
              <a:t>HyperText</a:t>
            </a:r>
            <a:r>
              <a:rPr lang="en-US" dirty="0"/>
              <a:t> Markup Language: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Fixed set of tags which browsers render in agreed upon ways.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B3CFA-363D-456A-8121-E2E67B054F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87CDD-DE27-4927-AD45-98B67AD09221}"/>
              </a:ext>
            </a:extLst>
          </p:cNvPr>
          <p:cNvSpPr/>
          <p:nvPr/>
        </p:nvSpPr>
        <p:spPr>
          <a:xfrm>
            <a:off x="4572000" y="64346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  <a:hlinkClick r:id="rId2"/>
              </a:rPr>
              <a:t>https://www.w3.org/People/Raggett/Drafts/xml.html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44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22A8-B89D-4B7F-B9D0-38A661EC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2BE2-41A2-4387-80F9-EF62DABF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6172200" cy="3048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/>
              <a:t>&lt;?xml version="1.0" encoding="UTF-8" standalone="no"?&gt;</a:t>
            </a:r>
          </a:p>
          <a:p>
            <a:r>
              <a:rPr lang="en-US" sz="1800" dirty="0"/>
              <a:t>&lt;!DOCTYPE </a:t>
            </a:r>
            <a:r>
              <a:rPr lang="en-US" sz="1800" dirty="0" err="1"/>
              <a:t>people_list</a:t>
            </a:r>
            <a:r>
              <a:rPr lang="en-US" sz="1800" dirty="0"/>
              <a:t> SYSTEM "example.dtd"&gt;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people_list</a:t>
            </a:r>
            <a:r>
              <a:rPr lang="en-US" sz="1800" dirty="0"/>
              <a:t>&gt;</a:t>
            </a:r>
          </a:p>
          <a:p>
            <a:r>
              <a:rPr lang="en-US" sz="1800" dirty="0"/>
              <a:t>  &lt;person&gt;</a:t>
            </a:r>
          </a:p>
          <a:p>
            <a:r>
              <a:rPr lang="en-US" sz="1800" dirty="0"/>
              <a:t>    &lt;name&gt;Fred Bloggs&lt;/name&gt;</a:t>
            </a:r>
          </a:p>
          <a:p>
            <a:r>
              <a:rPr lang="en-US" sz="1800" dirty="0"/>
              <a:t>    &lt;birthdate&gt;2008-11-27&lt;/birthdate&gt;</a:t>
            </a:r>
          </a:p>
          <a:p>
            <a:r>
              <a:rPr lang="en-US" sz="1800" dirty="0"/>
              <a:t>    &lt;gender&gt;Male&lt;/gender&gt;</a:t>
            </a:r>
          </a:p>
          <a:p>
            <a:r>
              <a:rPr lang="en-US" sz="1800" dirty="0"/>
              <a:t>  &lt;/person&gt;</a:t>
            </a:r>
          </a:p>
          <a:p>
            <a:r>
              <a:rPr lang="en-US" sz="1800" dirty="0"/>
              <a:t>&lt;/</a:t>
            </a:r>
            <a:r>
              <a:rPr lang="en-US" sz="1800" dirty="0" err="1"/>
              <a:t>people_list</a:t>
            </a:r>
            <a:r>
              <a:rPr lang="en-US" sz="1800" dirty="0"/>
              <a:t>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9BC5C-C011-4A6C-BC51-2BC92A4434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3075C7-547D-4BD8-BB2F-AEBB45763FC5}"/>
              </a:ext>
            </a:extLst>
          </p:cNvPr>
          <p:cNvGrpSpPr/>
          <p:nvPr/>
        </p:nvGrpSpPr>
        <p:grpSpPr>
          <a:xfrm>
            <a:off x="2608634" y="2057400"/>
            <a:ext cx="6324600" cy="4465260"/>
            <a:chOff x="2608634" y="2057400"/>
            <a:chExt cx="6324600" cy="44652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08B637-7CCF-4E68-879B-30CADA1F09A7}"/>
                </a:ext>
              </a:extLst>
            </p:cNvPr>
            <p:cNvSpPr/>
            <p:nvPr/>
          </p:nvSpPr>
          <p:spPr>
            <a:xfrm>
              <a:off x="2608634" y="4953000"/>
              <a:ext cx="6324600" cy="15696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0" dirty="0">
                  <a:solidFill>
                    <a:schemeClr val="bg1"/>
                  </a:solidFill>
                </a:rPr>
                <a:t>&lt;!ELEMENT </a:t>
              </a:r>
              <a:r>
                <a:rPr lang="en-US" sz="1600" b="0" dirty="0" err="1">
                  <a:solidFill>
                    <a:schemeClr val="bg1"/>
                  </a:solidFill>
                </a:rPr>
                <a:t>people_list</a:t>
              </a:r>
              <a:r>
                <a:rPr lang="en-US" sz="1600" b="0" dirty="0">
                  <a:solidFill>
                    <a:schemeClr val="bg1"/>
                  </a:solidFill>
                </a:rPr>
                <a:t> (person)*&gt;</a:t>
              </a:r>
            </a:p>
            <a:p>
              <a:pPr algn="l"/>
              <a:r>
                <a:rPr lang="en-US" sz="1600" b="0" dirty="0">
                  <a:solidFill>
                    <a:schemeClr val="bg1"/>
                  </a:solidFill>
                </a:rPr>
                <a:t>&lt;!ELEMENT person (name, birthdate?, gender?, </a:t>
              </a:r>
              <a:r>
                <a:rPr lang="en-US" sz="1600" b="0" dirty="0" err="1">
                  <a:solidFill>
                    <a:schemeClr val="bg1"/>
                  </a:solidFill>
                </a:rPr>
                <a:t>socialsecuritynumber</a:t>
              </a:r>
              <a:r>
                <a:rPr lang="en-US" sz="1600" b="0" dirty="0">
                  <a:solidFill>
                    <a:schemeClr val="bg1"/>
                  </a:solidFill>
                </a:rPr>
                <a:t>?)&gt;</a:t>
              </a:r>
            </a:p>
            <a:p>
              <a:pPr algn="l"/>
              <a:r>
                <a:rPr lang="en-US" sz="1600" b="0" dirty="0">
                  <a:solidFill>
                    <a:schemeClr val="bg1"/>
                  </a:solidFill>
                </a:rPr>
                <a:t>&lt;!ELEMENT name (#PCDATA)&gt;</a:t>
              </a:r>
            </a:p>
            <a:p>
              <a:pPr algn="l"/>
              <a:r>
                <a:rPr lang="en-US" sz="1600" b="0" dirty="0">
                  <a:solidFill>
                    <a:schemeClr val="bg1"/>
                  </a:solidFill>
                </a:rPr>
                <a:t>&lt;!ELEMENT birthdate (#PCDATA)&gt;</a:t>
              </a:r>
            </a:p>
            <a:p>
              <a:pPr algn="l"/>
              <a:r>
                <a:rPr lang="en-US" sz="1600" b="0" dirty="0">
                  <a:solidFill>
                    <a:schemeClr val="bg1"/>
                  </a:solidFill>
                </a:rPr>
                <a:t>&lt;!ELEMENT gender (#PCDATA)&gt;</a:t>
              </a:r>
            </a:p>
            <a:p>
              <a:pPr algn="l"/>
              <a:r>
                <a:rPr lang="en-US" sz="1600" b="0" dirty="0">
                  <a:solidFill>
                    <a:schemeClr val="bg1"/>
                  </a:solidFill>
                </a:rPr>
                <a:t>&lt;!ELEMENT </a:t>
              </a:r>
              <a:r>
                <a:rPr lang="en-US" sz="1600" b="0" dirty="0" err="1">
                  <a:solidFill>
                    <a:schemeClr val="bg1"/>
                  </a:solidFill>
                </a:rPr>
                <a:t>socialsecuritynumber</a:t>
              </a:r>
              <a:r>
                <a:rPr lang="en-US" sz="1600" b="0" dirty="0">
                  <a:solidFill>
                    <a:schemeClr val="bg1"/>
                  </a:solidFill>
                </a:rPr>
                <a:t> (#PCDATA)&gt;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91571EC-1104-4D47-AC87-DB8FA4E82632}"/>
                </a:ext>
              </a:extLst>
            </p:cNvPr>
            <p:cNvSpPr/>
            <p:nvPr/>
          </p:nvSpPr>
          <p:spPr bwMode="auto">
            <a:xfrm>
              <a:off x="3505200" y="2057400"/>
              <a:ext cx="1600200" cy="304800"/>
            </a:xfrm>
            <a:prstGeom prst="round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0E826F7A-67F3-4037-968C-E48EA56AD3D5}"/>
                </a:ext>
              </a:extLst>
            </p:cNvPr>
            <p:cNvCxnSpPr>
              <a:stCxn id="7" idx="3"/>
            </p:cNvCxnSpPr>
            <p:nvPr/>
          </p:nvCxnSpPr>
          <p:spPr bwMode="auto">
            <a:xfrm>
              <a:off x="5105400" y="2209800"/>
              <a:ext cx="2362200" cy="27432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AC7F7-3DAE-40B5-A88B-D5686F91A44D}"/>
              </a:ext>
            </a:extLst>
          </p:cNvPr>
          <p:cNvSpPr/>
          <p:nvPr/>
        </p:nvSpPr>
        <p:spPr>
          <a:xfrm>
            <a:off x="4495800" y="64897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2"/>
              </a:rPr>
              <a:t>https://en.wikipedia.org/wiki/Document_type_definition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8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DD2E-B028-43BC-9B99-903905E6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0" y="762000"/>
            <a:ext cx="3771900" cy="762000"/>
          </a:xfrm>
        </p:spPr>
        <p:txBody>
          <a:bodyPr/>
          <a:lstStyle/>
          <a:p>
            <a:r>
              <a:rPr lang="en-US" dirty="0"/>
              <a:t>XML rendering of a spreadsheet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9A0A0-0CE0-4A3B-9450-8B8E355F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86F62-8235-4617-A40C-11654FEB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71728"/>
            <a:ext cx="44577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7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2A55-C697-4015-B26F-E89844E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838200"/>
            <a:ext cx="3352800" cy="762000"/>
          </a:xfrm>
        </p:spPr>
        <p:txBody>
          <a:bodyPr/>
          <a:lstStyle/>
          <a:p>
            <a:r>
              <a:rPr lang="en-US" dirty="0"/>
              <a:t>XML</a:t>
            </a:r>
            <a:br>
              <a:rPr lang="en-US" dirty="0"/>
            </a:br>
            <a:r>
              <a:rPr lang="en-US" dirty="0"/>
              <a:t>format</a:t>
            </a:r>
            <a:br>
              <a:rPr lang="en-US" dirty="0"/>
            </a:br>
            <a:r>
              <a:rPr lang="en-US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6ED8-401B-4499-BD3C-8A08E143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&lt;?xml version="1.0"?&gt;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-application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progid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Excel.Sheet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"?&gt;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&lt;Workbook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urn:schemas-microsoft-com:office:spreadsheet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xmlns:o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urn:schemas-microsoft-com:office:office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xmlns:x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urn:schemas-microsoft-com:office:excel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xmlns:ss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urn:schemas-microsoft-com:office:spreadsheet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xmlns:html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="http://www.w3.org/TR/REC-html40"&gt;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DocumentProperties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urn:schemas-microsoft-com:office:office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&lt;Author&gt;Ceusters&lt;/Author&gt;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LastAuthor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&gt;Ceusters&lt;/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LastAuthor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&lt;Created&gt;2022-02-11T21:14:48Z&lt;/Created&gt;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LastSaved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&gt;2022-02-11T21:17:59Z&lt;/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LastSaved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&lt;Company&gt;University at Buffalo&lt;/Company&gt;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&lt;Version&gt;16.00&lt;/Version&gt;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DocumentProperties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OfficeDocumentSettings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urn:schemas-microsoft-com:office:office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AllowPNG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OfficeDocumentSettings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ExcelWorkbook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urn:schemas-microsoft-com:office:excel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WindowHeight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&gt;8256&lt;/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WindowHeight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WindowWidth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&gt;23040&lt;/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WindowWidth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WindowTopX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&gt;32767&lt;/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WindowTopX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WindowTopY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&gt;32767&lt;/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WindowTopY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ProtectStructure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&gt;False&lt;/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ProtectStructure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ProtectWindows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&gt;False&lt;/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ProtectWindows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ExcelWorkbook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85B9B-AC6D-4D58-A58D-60D61717F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9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6ED8-401B-4499-BD3C-8A08E143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&lt;Worksheet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ss:Name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="Sheet1"&gt;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&lt;Table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ss:ExpandedColumnCount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="3"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ss:ExpandedRowCount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="3" x:FullColumns="1"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x:FullRows="1"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ss:DefaultRowHeight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="14.4"&gt;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&lt;Row&gt;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&lt;Cell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ss:Index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="2"&gt;&lt;Data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ss:Type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="Number"&gt;1&lt;/Data&gt;&lt;/Cell&gt;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&lt;Cell&gt;&lt;Data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ss:Type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="Number"&gt;2&lt;/Data&gt;&lt;/Cell&gt;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&lt;/Row&gt;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&lt;Row&gt;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&lt;Cell&gt;&lt;Data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ss:Type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="Number"&gt;1&lt;/Data&gt;&lt;/Cell&gt;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&lt;Cell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ss:Formula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="=R1C*RC1"&gt;&lt;Data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ss:Type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="Number"&gt;1&lt;/Data&gt;&lt;/Cell&gt;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&lt;Cell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ss:Formula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="=R1C*RC1"&gt;&lt;Data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ss:Type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="Number"&gt;2&lt;/Data&gt;&lt;/Cell&gt;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&lt;/Row&gt;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&lt;Row&gt;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&lt;Cell&gt;&lt;Data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ss:Type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="Number"&gt;2&lt;/Data&gt;&lt;/Cell&gt;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&lt;Cell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ss:Formula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="=R1C*RC1"&gt;&lt;Data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ss:Type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="Number"&gt;2&lt;/Data&gt;&lt;/Cell&gt;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&lt;Cell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ss:Formula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="=R1C*RC1"&gt;&lt;Data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ss:Type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="Number"&gt;4&lt;/Data&gt;&lt;/Cell&gt;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&lt;/Row&gt;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&lt;/Table&gt;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&lt;/Worksheet&gt;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&lt;/Workbook&gt;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E2A55-C697-4015-B26F-E89844E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715000"/>
            <a:ext cx="4343400" cy="762000"/>
          </a:xfrm>
        </p:spPr>
        <p:txBody>
          <a:bodyPr/>
          <a:lstStyle/>
          <a:p>
            <a:r>
              <a:rPr lang="en-US" dirty="0"/>
              <a:t>XML format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85B9B-AC6D-4D58-A58D-60D61717F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7061-ECEB-4609-B380-9D321499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serialization of an OWL2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41C1-09D6-4AA1-909C-D74C55B27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&lt;?xml version="1.0" encoding="UTF-8"?&gt;</a:t>
            </a:r>
          </a:p>
          <a:p>
            <a:r>
              <a:rPr lang="en-US" sz="1400" dirty="0"/>
              <a:t>&lt;Ontology </a:t>
            </a:r>
            <a:r>
              <a:rPr lang="en-US" sz="1400" dirty="0" err="1"/>
              <a:t>xmlns:xsi</a:t>
            </a:r>
            <a:r>
              <a:rPr lang="en-US" sz="1400" dirty="0"/>
              <a:t>="http://www.w3.org/2001/XMLSchema-instance"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xsi:schemaLocation</a:t>
            </a:r>
            <a:r>
              <a:rPr lang="en-US" sz="1400" dirty="0"/>
              <a:t>="http://www.w3.org/2002/07/owl# http://www.w3.org/2009/09/owl2-xml.xsd"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xmlns</a:t>
            </a:r>
            <a:r>
              <a:rPr lang="en-US" sz="1400" dirty="0"/>
              <a:t>="http://www.w3.org/2002/07/owl#"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xml:base</a:t>
            </a:r>
            <a:r>
              <a:rPr lang="en-US" sz="1400" dirty="0"/>
              <a:t>="http://example.com/</a:t>
            </a:r>
            <a:r>
              <a:rPr lang="en-US" sz="1400" dirty="0" err="1"/>
              <a:t>myOntology</a:t>
            </a:r>
            <a:r>
              <a:rPr lang="en-US" sz="1400" dirty="0"/>
              <a:t>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ontologyIRI</a:t>
            </a:r>
            <a:r>
              <a:rPr lang="en-US" sz="1400" dirty="0"/>
              <a:t>="http://example.com/</a:t>
            </a:r>
            <a:r>
              <a:rPr lang="en-US" sz="1400" dirty="0" err="1"/>
              <a:t>myOntology</a:t>
            </a:r>
            <a:r>
              <a:rPr lang="en-US" sz="1400" dirty="0"/>
              <a:t>"&gt;</a:t>
            </a:r>
          </a:p>
          <a:p>
            <a:r>
              <a:rPr lang="en-US" sz="1400" dirty="0"/>
              <a:t>    &lt;Prefix name="</a:t>
            </a:r>
            <a:r>
              <a:rPr lang="en-US" sz="1400" dirty="0" err="1"/>
              <a:t>myOnt</a:t>
            </a:r>
            <a:r>
              <a:rPr lang="en-US" sz="1400" dirty="0"/>
              <a:t>" IRI="http://example.com/</a:t>
            </a:r>
            <a:r>
              <a:rPr lang="en-US" sz="1400" dirty="0" err="1"/>
              <a:t>myOntology</a:t>
            </a:r>
            <a:r>
              <a:rPr lang="en-US" sz="1400" dirty="0"/>
              <a:t>#"/&gt;</a:t>
            </a:r>
          </a:p>
          <a:p>
            <a:r>
              <a:rPr lang="en-US" sz="1400" dirty="0"/>
              <a:t>    &lt;Import&gt;http://example.com/someOtherOntology&lt;/Import&gt;</a:t>
            </a:r>
          </a:p>
          <a:p>
            <a:r>
              <a:rPr lang="en-US" sz="1400" dirty="0"/>
              <a:t>    &lt;Declaration&gt;  &lt;Class IRI="#Animal"/&gt; &lt;/Declaration&gt;</a:t>
            </a:r>
          </a:p>
          <a:p>
            <a:r>
              <a:rPr lang="en-US" sz="1400" dirty="0"/>
              <a:t>    &lt;Declaration&gt;  &lt;Class </a:t>
            </a:r>
            <a:r>
              <a:rPr lang="en-US" sz="1400" dirty="0" err="1"/>
              <a:t>abbreviatedIRI</a:t>
            </a:r>
            <a:r>
              <a:rPr lang="en-US" sz="1400" dirty="0"/>
              <a:t>="</a:t>
            </a:r>
            <a:r>
              <a:rPr lang="en-US" sz="1400" dirty="0" err="1"/>
              <a:t>myOnt:Tabloid</a:t>
            </a:r>
            <a:r>
              <a:rPr lang="en-US" sz="1400" dirty="0"/>
              <a:t>"/&gt; &lt;/Declaration&gt;</a:t>
            </a:r>
          </a:p>
          <a:p>
            <a:r>
              <a:rPr lang="en-US" sz="1400" dirty="0"/>
              <a:t>    &lt;Declaration&gt;  &lt;</a:t>
            </a:r>
            <a:r>
              <a:rPr lang="en-US" sz="1400" dirty="0" err="1"/>
              <a:t>ObjectProperty</a:t>
            </a:r>
            <a:r>
              <a:rPr lang="en-US" sz="1400" dirty="0"/>
              <a:t> IRI="#eats"/&gt; &lt;/Declaration&gt;</a:t>
            </a:r>
          </a:p>
          <a:p>
            <a:r>
              <a:rPr lang="en-US" sz="1400" dirty="0"/>
              <a:t>    &lt;Declaration&gt;  &lt;</a:t>
            </a:r>
            <a:r>
              <a:rPr lang="en-US" sz="1400" dirty="0" err="1"/>
              <a:t>ObjectProperty</a:t>
            </a:r>
            <a:r>
              <a:rPr lang="en-US" sz="1400" dirty="0"/>
              <a:t> IRI="#reads"/&gt; &lt;/Declaration&gt;</a:t>
            </a:r>
          </a:p>
          <a:p>
            <a:r>
              <a:rPr lang="en-US" sz="1400" dirty="0"/>
              <a:t>    &lt;</a:t>
            </a:r>
            <a:r>
              <a:rPr lang="en-US" sz="1400" dirty="0" err="1"/>
              <a:t>SubClassOf</a:t>
            </a:r>
            <a:r>
              <a:rPr lang="en-US" sz="1400" dirty="0"/>
              <a:t>&gt;</a:t>
            </a:r>
          </a:p>
          <a:p>
            <a:r>
              <a:rPr lang="en-US" sz="1400" dirty="0"/>
              <a:t>        &lt;Class </a:t>
            </a:r>
            <a:r>
              <a:rPr lang="en-US" sz="1400" dirty="0" err="1"/>
              <a:t>abbreviatedIRI</a:t>
            </a:r>
            <a:r>
              <a:rPr lang="en-US" sz="1400" dirty="0"/>
              <a:t>="</a:t>
            </a:r>
            <a:r>
              <a:rPr lang="en-US" sz="1400" dirty="0" err="1"/>
              <a:t>myOnt:Animal</a:t>
            </a:r>
            <a:r>
              <a:rPr lang="en-US" sz="1400" dirty="0"/>
              <a:t>"/&gt;</a:t>
            </a:r>
          </a:p>
          <a:p>
            <a:r>
              <a:rPr lang="en-US" sz="1400" dirty="0"/>
              <a:t>        &lt;</a:t>
            </a:r>
            <a:r>
              <a:rPr lang="en-US" sz="1400" dirty="0" err="1"/>
              <a:t>ObjectAllValuesFrom</a:t>
            </a:r>
            <a:r>
              <a:rPr lang="en-US" sz="1400" dirty="0"/>
              <a:t>&gt;</a:t>
            </a:r>
          </a:p>
          <a:p>
            <a:r>
              <a:rPr lang="en-US" sz="1400" dirty="0"/>
              <a:t>            &lt;</a:t>
            </a:r>
            <a:r>
              <a:rPr lang="en-US" sz="1400" dirty="0" err="1"/>
              <a:t>ObjectProperty</a:t>
            </a:r>
            <a:r>
              <a:rPr lang="en-US" sz="1400" dirty="0"/>
              <a:t> IRI="#reads"/&gt;</a:t>
            </a:r>
          </a:p>
          <a:p>
            <a:r>
              <a:rPr lang="en-US" sz="1400" dirty="0"/>
              <a:t>            &lt;Class IRI="#Tabloid"/&gt;</a:t>
            </a:r>
          </a:p>
          <a:p>
            <a:r>
              <a:rPr lang="en-US" sz="1400" dirty="0"/>
              <a:t>        &lt;/</a:t>
            </a:r>
            <a:r>
              <a:rPr lang="en-US" sz="1400" dirty="0" err="1"/>
              <a:t>ObjectAllValuesFrom</a:t>
            </a:r>
            <a:r>
              <a:rPr lang="en-US" sz="1400" dirty="0"/>
              <a:t>&gt;</a:t>
            </a:r>
          </a:p>
          <a:p>
            <a:r>
              <a:rPr lang="en-US" sz="1400" dirty="0"/>
              <a:t>    &lt;/</a:t>
            </a:r>
            <a:r>
              <a:rPr lang="en-US" sz="1400" dirty="0" err="1"/>
              <a:t>SubClassOf</a:t>
            </a:r>
            <a:r>
              <a:rPr lang="en-US" sz="1400" dirty="0"/>
              <a:t>&gt;</a:t>
            </a:r>
          </a:p>
          <a:p>
            <a:r>
              <a:rPr lang="en-US" sz="1400" dirty="0"/>
              <a:t>&lt;/Ontology&gt;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90647-4FF9-4C12-8B27-5D0277598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865D5-DD1A-4749-90AA-F48618E85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119" y="4827903"/>
            <a:ext cx="3657600" cy="1753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825406-810E-4DB4-9A64-2A8EF216A7F4}"/>
              </a:ext>
            </a:extLst>
          </p:cNvPr>
          <p:cNvSpPr/>
          <p:nvPr/>
        </p:nvSpPr>
        <p:spPr>
          <a:xfrm>
            <a:off x="5486400" y="6562788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hlinkClick r:id="rId3"/>
              </a:rPr>
              <a:t>https://www.w3.org/TR/owl2-xml-serialization/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41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5A3C-D40F-47BA-AC26-35DBAADF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2001: ‘The semantic web’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B94A-E51A-4C56-8013-ED5FD664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76400"/>
            <a:ext cx="4419600" cy="41910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‘</a:t>
            </a:r>
            <a:r>
              <a:rPr lang="en-US" sz="2000" i="1" dirty="0"/>
              <a:t>Most of the Web's content today </a:t>
            </a:r>
            <a:r>
              <a:rPr lang="en-US" sz="2000" dirty="0"/>
              <a:t>[2001]</a:t>
            </a:r>
            <a:r>
              <a:rPr lang="en-US" sz="2000" i="1" dirty="0"/>
              <a:t> is designed for humans to read, not for computer programs to manipulate meaningfully</a:t>
            </a:r>
            <a:r>
              <a:rPr lang="en-US" sz="2000" dirty="0"/>
              <a:t>’.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‘</a:t>
            </a:r>
            <a:r>
              <a:rPr lang="en-US" sz="2000" i="1" dirty="0"/>
              <a:t>The Semantic Web will enable machines to COMPREHEND se-mantic documents and data, not human speech and writings</a:t>
            </a:r>
            <a:r>
              <a:rPr lang="en-US" sz="2000" dirty="0"/>
              <a:t>’.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‘</a:t>
            </a:r>
            <a:r>
              <a:rPr lang="en-US" sz="2000" i="1" dirty="0"/>
              <a:t>Properly designed, the Semantic Web can assist the evolution of human knowledge as a whole</a:t>
            </a:r>
            <a:r>
              <a:rPr lang="en-US" sz="2000" dirty="0"/>
              <a:t>’.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CA4AC-1956-427D-A863-09C2862621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May 2001">
            <a:extLst>
              <a:ext uri="{FF2B5EF4-FFF2-40B4-BE49-F238E27FC236}">
                <a16:creationId xmlns:a16="http://schemas.microsoft.com/office/drawing/2014/main" id="{60D26095-F67E-45B2-87DF-890B8379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987"/>
            <a:ext cx="3886200" cy="50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DF1F51-C524-4AF1-A480-1E52F0E2631F}"/>
              </a:ext>
            </a:extLst>
          </p:cNvPr>
          <p:cNvSpPr/>
          <p:nvPr/>
        </p:nvSpPr>
        <p:spPr>
          <a:xfrm>
            <a:off x="4419600" y="625858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Berners-Lee, T., </a:t>
            </a:r>
            <a:r>
              <a:rPr lang="en-US" sz="1400" b="0" dirty="0" err="1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Hendler</a:t>
            </a:r>
            <a:r>
              <a:rPr lang="en-US" sz="1400" b="0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, J., and </a:t>
            </a:r>
            <a:r>
              <a:rPr lang="en-US" sz="1400" b="0" dirty="0" err="1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Lassila</a:t>
            </a:r>
            <a:r>
              <a:rPr lang="en-US" sz="1400" b="0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, O. The Semantic Web. </a:t>
            </a:r>
            <a:r>
              <a:rPr lang="en-US" sz="1400" b="0" i="1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Scientific American 284</a:t>
            </a:r>
            <a:r>
              <a:rPr lang="en-US" sz="1400" b="0" dirty="0">
                <a:solidFill>
                  <a:schemeClr val="bg1"/>
                </a:solidFill>
                <a:latin typeface="Georgia" panose="02040502050405020303" pitchFamily="18" charset="0"/>
                <a:hlinkClick r:id="rId3"/>
              </a:rPr>
              <a:t>, 5 (May 2001), 34–43</a:t>
            </a:r>
            <a:r>
              <a:rPr lang="en-US" sz="1400" b="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CB79-7ADC-425B-B926-65722E4F9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about the reading?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32C4C-7D15-4D97-8874-08D36C058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9BF6-5549-45BF-B9F4-90435255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RDF: Resource Description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2BB8-52ED-44C1-BC56-101C834EE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Collection of six documents: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Primer</a:t>
            </a:r>
            <a:r>
              <a:rPr lang="en-US" dirty="0"/>
              <a:t>, </a:t>
            </a:r>
            <a:r>
              <a:rPr lang="en-US" dirty="0">
                <a:hlinkClick r:id="rId3"/>
              </a:rPr>
              <a:t>Concepts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Syntax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Semantics</a:t>
            </a:r>
            <a:r>
              <a:rPr lang="en-US" dirty="0"/>
              <a:t>,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Vocabulary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Test Cases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Characteristics: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language for representing information about resources in the WWW, in particular metadata about Web resources, such as the title, author, modification date, 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… when this information needs to be processed by applications, rather than being only displayed to people,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… based on the idea of identifying things using Web identifiers (called Uniform Resource Identifiers, or URIs), and describing resources in terms of simple properties and property values.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BB5C6-EE39-4BD5-9A98-11634D4A7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FC6B2-65BC-4235-A37E-73080CCDC008}"/>
              </a:ext>
            </a:extLst>
          </p:cNvPr>
          <p:cNvSpPr/>
          <p:nvPr/>
        </p:nvSpPr>
        <p:spPr>
          <a:xfrm>
            <a:off x="4495800" y="64653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8"/>
              </a:rPr>
              <a:t>https://www.w3.org/TR/rdf-primer/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9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386C-82E8-4420-8A2A-F215A84F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RDF graph: data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E8F9B-CDE7-48B4-B429-42BEFCDBD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A0574-E4C4-4991-8FAF-8342A06743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EE278-7221-465F-8A32-2E51CB989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135"/>
            <a:ext cx="9144000" cy="54498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FED20D-739F-42ED-A132-400DA2778006}"/>
              </a:ext>
            </a:extLst>
          </p:cNvPr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hlinkClick r:id="rId3"/>
              </a:rPr>
              <a:t>https://www.w3.org/TR/rdf-concepts/#section-Concepts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197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CF1F-2698-421B-B456-1D25820F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66" y="4669422"/>
            <a:ext cx="4038600" cy="762000"/>
          </a:xfrm>
        </p:spPr>
        <p:txBody>
          <a:bodyPr/>
          <a:lstStyle/>
          <a:p>
            <a:r>
              <a:rPr lang="en-US" dirty="0"/>
              <a:t>RDF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5349-C80E-44DC-8D54-56948D1A3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57" y="617704"/>
            <a:ext cx="8686800" cy="3403870"/>
          </a:xfrm>
        </p:spPr>
        <p:txBody>
          <a:bodyPr/>
          <a:lstStyle/>
          <a:p>
            <a:r>
              <a:rPr lang="en-US" sz="1800" dirty="0"/>
              <a:t>&lt;?xml version="1.0"?&gt;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rdf:RDF</a:t>
            </a:r>
            <a:r>
              <a:rPr lang="en-US" sz="1800" dirty="0"/>
              <a:t> </a:t>
            </a:r>
            <a:r>
              <a:rPr lang="en-US" sz="1800" dirty="0" err="1"/>
              <a:t>xmlns:rdf</a:t>
            </a:r>
            <a:r>
              <a:rPr lang="en-US" sz="1800" dirty="0"/>
              <a:t>="http://www.w3.org/1999/02/22-rdf-syntax-ns#"</a:t>
            </a:r>
          </a:p>
          <a:p>
            <a:r>
              <a:rPr lang="en-US" sz="1800" dirty="0"/>
              <a:t>              </a:t>
            </a:r>
            <a:r>
              <a:rPr lang="en-US" sz="1800" dirty="0" err="1"/>
              <a:t>xmlns:contact</a:t>
            </a:r>
            <a:r>
              <a:rPr lang="en-US" sz="1800" dirty="0"/>
              <a:t>="http://www.w3.org/2000/10/swap/pim/contact#"&gt;</a:t>
            </a:r>
          </a:p>
          <a:p>
            <a:r>
              <a:rPr lang="en-US" sz="1800" dirty="0"/>
              <a:t>  &lt;</a:t>
            </a:r>
            <a:r>
              <a:rPr lang="en-US" sz="1800" dirty="0" err="1"/>
              <a:t>contact:Person</a:t>
            </a:r>
            <a:r>
              <a:rPr lang="en-US" sz="1800" dirty="0"/>
              <a:t> </a:t>
            </a:r>
            <a:r>
              <a:rPr lang="en-US" sz="1800" dirty="0" err="1"/>
              <a:t>rdf:about</a:t>
            </a:r>
            <a:r>
              <a:rPr lang="en-US" sz="1800" dirty="0"/>
              <a:t>="http://www.w3.org/People/EM/contact#me"&gt;</a:t>
            </a:r>
          </a:p>
          <a:p>
            <a:r>
              <a:rPr lang="en-US" sz="1800" dirty="0"/>
              <a:t>    &lt;</a:t>
            </a:r>
            <a:r>
              <a:rPr lang="en-US" sz="1800" dirty="0" err="1"/>
              <a:t>contact:fullName</a:t>
            </a:r>
            <a:r>
              <a:rPr lang="en-US" sz="1800" dirty="0"/>
              <a:t>&gt;Eric Miller&lt;/</a:t>
            </a:r>
            <a:r>
              <a:rPr lang="en-US" sz="1800" dirty="0" err="1"/>
              <a:t>contact:fullName</a:t>
            </a:r>
            <a:r>
              <a:rPr lang="en-US" sz="1800" dirty="0"/>
              <a:t>&gt;</a:t>
            </a:r>
          </a:p>
          <a:p>
            <a:r>
              <a:rPr lang="en-US" sz="1800" dirty="0"/>
              <a:t>    &lt;</a:t>
            </a:r>
            <a:r>
              <a:rPr lang="en-US" sz="1800" dirty="0" err="1"/>
              <a:t>contact:mailbox</a:t>
            </a:r>
            <a:r>
              <a:rPr lang="en-US" sz="1800" dirty="0"/>
              <a:t> </a:t>
            </a:r>
            <a:r>
              <a:rPr lang="en-US" sz="1800" dirty="0" err="1"/>
              <a:t>rdf:resource</a:t>
            </a:r>
            <a:r>
              <a:rPr lang="en-US" sz="1800" dirty="0"/>
              <a:t>="mailto:em@w3.org"/&gt;</a:t>
            </a:r>
          </a:p>
          <a:p>
            <a:r>
              <a:rPr lang="en-US" sz="1800" dirty="0"/>
              <a:t>    &lt;</a:t>
            </a:r>
            <a:r>
              <a:rPr lang="en-US" sz="1800" dirty="0" err="1"/>
              <a:t>contact:personalTitle</a:t>
            </a:r>
            <a:r>
              <a:rPr lang="en-US" sz="1800" dirty="0"/>
              <a:t>&gt;Dr.&lt;/</a:t>
            </a:r>
            <a:r>
              <a:rPr lang="en-US" sz="1800" dirty="0" err="1"/>
              <a:t>contact:personalTitle</a:t>
            </a:r>
            <a:r>
              <a:rPr lang="en-US" sz="1800" dirty="0"/>
              <a:t>&gt; </a:t>
            </a:r>
          </a:p>
          <a:p>
            <a:r>
              <a:rPr lang="en-US" sz="1800" dirty="0"/>
              <a:t>  &lt;/</a:t>
            </a:r>
            <a:r>
              <a:rPr lang="en-US" sz="1800" dirty="0" err="1"/>
              <a:t>contact:Person</a:t>
            </a:r>
            <a:r>
              <a:rPr lang="en-US" sz="1800" dirty="0"/>
              <a:t>&gt;</a:t>
            </a:r>
          </a:p>
          <a:p>
            <a:r>
              <a:rPr lang="en-US" sz="1800" dirty="0"/>
              <a:t>&lt;/</a:t>
            </a:r>
            <a:r>
              <a:rPr lang="en-US" sz="1800" dirty="0" err="1"/>
              <a:t>rdf:RDF</a:t>
            </a:r>
            <a:r>
              <a:rPr lang="en-US" sz="1800" dirty="0"/>
              <a:t>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D4934-B0CC-4DE1-AA88-8E2DF0745A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  <p:pic>
        <p:nvPicPr>
          <p:cNvPr id="6146" name="Picture 2" descr="An RDF Graph Describing Eric Miller">
            <a:extLst>
              <a:ext uri="{FF2B5EF4-FFF2-40B4-BE49-F238E27FC236}">
                <a16:creationId xmlns:a16="http://schemas.microsoft.com/office/drawing/2014/main" id="{EBFA9549-296C-4BA3-8A8F-CA303164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63174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650646-9A3C-4860-B80C-9F7C31FE6238}"/>
              </a:ext>
            </a:extLst>
          </p:cNvPr>
          <p:cNvSpPr/>
          <p:nvPr/>
        </p:nvSpPr>
        <p:spPr>
          <a:xfrm>
            <a:off x="457200" y="64653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https://www.w3.org/TR/rdf-primer/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53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2ACF-EBA9-4CEF-BCC7-BA0987D8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Data Table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B36DD4C-D09B-4A26-B401-4E81F9673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356616"/>
              </p:ext>
            </p:extLst>
          </p:nvPr>
        </p:nvGraphicFramePr>
        <p:xfrm>
          <a:off x="228600" y="1676400"/>
          <a:ext cx="868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136370675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585154934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165632517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47910377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83646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StaffID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529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85740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Bedford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1501 Grant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Massachusetts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2656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59063-FBBB-4D7F-A7FF-464B6FC17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28F0C-E964-46A6-9CB3-0F043C63214A}"/>
              </a:ext>
            </a:extLst>
          </p:cNvPr>
          <p:cNvSpPr txBox="1"/>
          <p:nvPr/>
        </p:nvSpPr>
        <p:spPr>
          <a:xfrm>
            <a:off x="303649" y="2842604"/>
            <a:ext cx="3536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How to put in RDF?</a:t>
            </a:r>
          </a:p>
        </p:txBody>
      </p:sp>
    </p:spTree>
    <p:extLst>
      <p:ext uri="{BB962C8B-B14F-4D97-AF65-F5344CB8AC3E}">
        <p14:creationId xmlns:p14="http://schemas.microsoft.com/office/powerpoint/2010/main" val="3554251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B0D5A-A412-4544-A651-5D75B0D0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Graph Data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3120-D617-4603-8563-35869E032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RDF Graph: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 collection of triples, each consisting of a subject, a predicate and an object, as a conjunction (logical-AND) of simple binary relationships.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RDF does not provide means to express negation (NOT) or disjunction (OR).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7283E-7705-4DA4-BFC6-E11EF9C92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24</a:t>
            </a:fld>
            <a:endParaRPr lang="en-US" dirty="0"/>
          </a:p>
        </p:txBody>
      </p:sp>
      <p:pic>
        <p:nvPicPr>
          <p:cNvPr id="7170" name="Picture 2" descr="Using a Blank Node">
            <a:extLst>
              <a:ext uri="{FF2B5EF4-FFF2-40B4-BE49-F238E27FC236}">
                <a16:creationId xmlns:a16="http://schemas.microsoft.com/office/drawing/2014/main" id="{29235308-45DA-497F-8C22-9CDAACCA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D48BA9-AAED-42F1-8653-96279726D841}"/>
              </a:ext>
            </a:extLst>
          </p:cNvPr>
          <p:cNvSpPr/>
          <p:nvPr/>
        </p:nvSpPr>
        <p:spPr>
          <a:xfrm>
            <a:off x="4572000" y="64653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https://www.w3.org/TR/rdf-concepts/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33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709F-DC3C-4130-B019-D906A2FB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RDF(S) Vocabulary - classes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26648E-8AA5-4A79-A80E-CD57A39B2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6570"/>
              </p:ext>
            </p:extLst>
          </p:nvPr>
        </p:nvGraphicFramePr>
        <p:xfrm>
          <a:off x="228600" y="1658004"/>
          <a:ext cx="8686800" cy="4593552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650490015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342052694"/>
                    </a:ext>
                  </a:extLst>
                </a:gridCol>
              </a:tblGrid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Class name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90741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rdfs:Resource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resource, everything.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998701"/>
                  </a:ext>
                </a:extLst>
              </a:tr>
              <a:tr h="23287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rdfs:Literal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The class of literal values, e.g. textual strings and integers.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406060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rdf:langString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language-tagged string literal values.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179361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rdf:HTML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HTML literal values.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9491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rdf:XMLLiteral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XML literal values.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06237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rdfs:Class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classes.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470431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rdf:Property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RDF properties.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231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rdfs:Datatype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The class of RDF datatypes.</a:t>
                      </a:r>
                    </a:p>
                  </a:txBody>
                  <a:tcPr marL="60402" marR="60402" marT="30201" marB="30201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4455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rdf:Statement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RDF statements.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966995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rdf:Bag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unordered containers.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50468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rdf:Seq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ordered containers.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26168"/>
                  </a:ext>
                </a:extLst>
              </a:tr>
              <a:tr h="16225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rdf:Alt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containers of alternatives.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03800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rdfs:Container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RDF containers.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710208"/>
                  </a:ext>
                </a:extLst>
              </a:tr>
              <a:tr h="38007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rdfs:ContainerMembershipProperty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class of container membership properties, rdf:_1, rdf:_2, ..., all of which are sub-properties of 'member'.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53663"/>
                  </a:ext>
                </a:extLst>
              </a:tr>
              <a:tr h="24161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rdf:List</a:t>
                      </a:r>
                      <a:endParaRPr lang="en-US" sz="1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Arial" panose="020B0604020202020204" pitchFamily="34" charset="0"/>
                        </a:rPr>
                        <a:t>The class of RDF Lists.</a:t>
                      </a:r>
                    </a:p>
                  </a:txBody>
                  <a:tcPr marL="60402" marR="60402" marT="30201" marB="302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233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B2432-4B60-48BC-9519-3FF341CA3B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F48A84-EA48-4A75-977B-F2F54B98D2ED}"/>
              </a:ext>
            </a:extLst>
          </p:cNvPr>
          <p:cNvSpPr/>
          <p:nvPr/>
        </p:nvSpPr>
        <p:spPr>
          <a:xfrm>
            <a:off x="4495800" y="638231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17"/>
              </a:rPr>
              <a:t>https://www.w3.org/TR/rdf-schema/#ch_summary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390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D10C-49A4-4B74-A80A-F04B10D1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RDF(S) Vocabulary - properties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B717A5-035C-4D79-8DC9-0DB5E6A90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052854"/>
              </p:ext>
            </p:extLst>
          </p:nvPr>
        </p:nvGraphicFramePr>
        <p:xfrm>
          <a:off x="397211" y="1572624"/>
          <a:ext cx="8458200" cy="466093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459293197"/>
                    </a:ext>
                  </a:extLst>
                </a:gridCol>
                <a:gridCol w="4062919">
                  <a:extLst>
                    <a:ext uri="{9D8B030D-6E8A-4147-A177-3AD203B41FA5}">
                      <a16:colId xmlns:a16="http://schemas.microsoft.com/office/drawing/2014/main" val="8533386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84834600"/>
                    </a:ext>
                  </a:extLst>
                </a:gridCol>
                <a:gridCol w="1347281">
                  <a:extLst>
                    <a:ext uri="{9D8B030D-6E8A-4147-A177-3AD203B41FA5}">
                      <a16:colId xmlns:a16="http://schemas.microsoft.com/office/drawing/2014/main" val="320820261"/>
                    </a:ext>
                  </a:extLst>
                </a:gridCol>
              </a:tblGrid>
              <a:tr h="12080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Property name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domain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range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1262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rdf:type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The subject is an instance of a class.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rdfs:Class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53433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rdfs:subClassOf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The subject is a subclass of a class.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rdfs:Class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rdfs:Class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10352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rdfs:subPropertyOf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The subject is a subproperty of a property.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rdf:Property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rdf:Property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830523"/>
                  </a:ext>
                </a:extLst>
              </a:tr>
              <a:tr h="21140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rdfs:domain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A domain of the subject property.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rdf:Property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rdfs:Class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43023"/>
                  </a:ext>
                </a:extLst>
              </a:tr>
              <a:tr h="21140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rdfs:range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A range of the subject property.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rdf:Property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rdfs:Class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011265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rdfs:label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A human-readable name for the subject.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rdfs:Literal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215454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rdfs:comment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A description of the subject resource.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rdfs:Literal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59345"/>
                  </a:ext>
                </a:extLst>
              </a:tr>
              <a:tr h="211409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rdfs:member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A member of the subject resource.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84051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rdf:first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The first item in the subject RDF list.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rdf:List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55201"/>
                  </a:ext>
                </a:extLst>
              </a:tr>
              <a:tr h="252296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rdf:rest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The rest of the subject RDF list after the first item.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rdf:List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rdf:List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699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rdfs:seeAlso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Further information about the subject resource.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58600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rdfs:isDefinedBy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The definition of the subject resource.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613008"/>
                  </a:ext>
                </a:extLst>
              </a:tr>
              <a:tr h="30758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rdf:value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Idiomatic property used for structured values.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3151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rdf:subject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The subject of the subject RDF statement.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rdf:Statement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212744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rdf:predicate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The predicate of the subject RDF statement.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rdf:Statement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7179"/>
                  </a:ext>
                </a:extLst>
              </a:tr>
              <a:tr h="302012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hlinkClick r:id="rId17"/>
                        </a:rPr>
                        <a:t>rdf:object</a:t>
                      </a:r>
                      <a:endParaRPr lang="en-US" sz="12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The object of the subject RDF statement.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</a:rPr>
                        <a:t>rdf:Statement</a:t>
                      </a: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</a:rPr>
                        <a:t>rdfs:Resource</a:t>
                      </a:r>
                      <a:endParaRPr lang="en-US" sz="12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201" marR="30201" marT="15101" marB="1510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138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F8AC1-1F7F-45C5-A355-991D73FD0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190FBB-C338-43EE-8434-0A7C1EA00C92}"/>
              </a:ext>
            </a:extLst>
          </p:cNvPr>
          <p:cNvSpPr/>
          <p:nvPr/>
        </p:nvSpPr>
        <p:spPr>
          <a:xfrm>
            <a:off x="4495800" y="638231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18"/>
              </a:rPr>
              <a:t>https://www.w3.org/TR/rdf-schema/#ch_summary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3286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8EEB-2E9D-4189-AD5E-2C43DB86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RDF(S) -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6AAAD-E2E5-4951-AEA7-728C6839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Extremely weak model-theoretic semantics, usually ignored.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RDF is intended for use as a base notation for a variety of extended notations such as OWL2, SPARQL and RIF, whose expressions can be encoded as RDF graphs which use a particular vocabulary with a specially defined meaning.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 IRI vocabularies may be given meanings by other specifications or conventions. When such extra meanings are assumed, a given RDF graph may support more extensive entailments than are sanctioned by the basic RDF semantics.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CEAC6-B2F4-481C-84F6-77ACBCFF26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EEB9E-996C-4AD4-B23B-54605A6FE607}"/>
              </a:ext>
            </a:extLst>
          </p:cNvPr>
          <p:cNvSpPr/>
          <p:nvPr/>
        </p:nvSpPr>
        <p:spPr>
          <a:xfrm>
            <a:off x="4495800" y="642486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2"/>
              </a:rPr>
              <a:t>https://www.w3.org/TR/rdf11-mt/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499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C4AE-B2DB-43F6-A3B4-F252BB0F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RDF(S) – OWL2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D1CCF-484F-427F-9930-3EC3DD0B1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  <p:pic>
        <p:nvPicPr>
          <p:cNvPr id="10242" name="Picture 2" descr="Parts Hierarchy of the OWL 2 RDF-Based Semantics. Each node is labeled with a class IRI that represents a part of the universe of an OWL 2 RDF-based interpretation. Arrows point from parts to their super parts.">
            <a:extLst>
              <a:ext uri="{FF2B5EF4-FFF2-40B4-BE49-F238E27FC236}">
                <a16:creationId xmlns:a16="http://schemas.microsoft.com/office/drawing/2014/main" id="{41D6F9BA-516F-45D9-817F-5F6E4B27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5583"/>
            <a:ext cx="8534400" cy="452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98A8B5-7F04-44E1-A2A8-615E4D57EF2B}"/>
              </a:ext>
            </a:extLst>
          </p:cNvPr>
          <p:cNvSpPr/>
          <p:nvPr/>
        </p:nvSpPr>
        <p:spPr>
          <a:xfrm>
            <a:off x="4374204" y="641039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https://www.w3.org/TR/owl2-rdf-based-semantics/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163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8C7-09B8-46D4-80F5-8BA54290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RDFS - RIF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A4140-C211-400C-9F3B-EAAA78D80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‘</a:t>
            </a:r>
            <a:r>
              <a:rPr lang="en-US" i="1" dirty="0"/>
              <a:t>This specification describes </a:t>
            </a:r>
            <a:r>
              <a:rPr lang="en-US" b="1" i="1" dirty="0"/>
              <a:t>RIF-Core</a:t>
            </a:r>
            <a:r>
              <a:rPr lang="en-US" i="1" dirty="0"/>
              <a:t> (the Core dialect of the Rule Interchange Format). From a theoretical perspective, RIF-Core corresponds to the language of definite Horn rules without function symbols (often called '</a:t>
            </a:r>
            <a:r>
              <a:rPr lang="en-US" i="1" dirty="0" err="1"/>
              <a:t>Datalog</a:t>
            </a:r>
            <a:r>
              <a:rPr lang="en-US" i="1" dirty="0"/>
              <a:t>') with a standard first-order semantics. RIF-Core thus is a subset of RIF-BLD [</a:t>
            </a:r>
            <a:r>
              <a:rPr lang="en-US" i="1" dirty="0">
                <a:hlinkClick r:id="rId2"/>
              </a:rPr>
              <a:t>RIF-BLD</a:t>
            </a:r>
            <a:r>
              <a:rPr lang="en-US" i="1" dirty="0"/>
              <a:t>]. At the same time, RIF-Core is a language of production rules where conclusions are interpreted as assert actions. RIF-Core thus also is a subset of RIF-PRD [</a:t>
            </a:r>
            <a:r>
              <a:rPr lang="en-US" i="1" dirty="0">
                <a:hlinkClick r:id="rId3"/>
              </a:rPr>
              <a:t>RIF-PRD</a:t>
            </a:r>
            <a:r>
              <a:rPr lang="en-US" i="1" dirty="0"/>
              <a:t>]. Moreover, RIF-Core is based on built-in functions and predicates over selected XML Schema datatypes, as specified in RIF-DTB 1.0 [</a:t>
            </a:r>
            <a:r>
              <a:rPr lang="en-US" i="1" dirty="0">
                <a:hlinkClick r:id="rId4"/>
              </a:rPr>
              <a:t>RIF-DTB</a:t>
            </a:r>
            <a:r>
              <a:rPr lang="en-US" i="1" dirty="0"/>
              <a:t>]. The common subset of RIF-BLD and RIF-PRD is specified based on RIF-DTB 1.0.</a:t>
            </a:r>
            <a:r>
              <a:rPr lang="en-US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A8FED-09EF-4C4F-9C60-81C780932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E90AB-1D90-41F4-A76D-BEC8694C778E}"/>
              </a:ext>
            </a:extLst>
          </p:cNvPr>
          <p:cNvSpPr/>
          <p:nvPr/>
        </p:nvSpPr>
        <p:spPr>
          <a:xfrm>
            <a:off x="4419600" y="64653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5"/>
              </a:rPr>
              <a:t>https://www.w3.org/TR/2013/REC-rif-core-20130205/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478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Manchester Mark 1">
            <a:extLst>
              <a:ext uri="{FF2B5EF4-FFF2-40B4-BE49-F238E27FC236}">
                <a16:creationId xmlns:a16="http://schemas.microsoft.com/office/drawing/2014/main" id="{31E4BCA3-53DF-4111-96B0-8C1BBB70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18EF3AA-760A-4FEF-9471-5A4C304C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494"/>
            <a:ext cx="9143998" cy="1303506"/>
          </a:xfrm>
          <a:solidFill>
            <a:srgbClr val="222268">
              <a:alpha val="50196"/>
            </a:srgbClr>
          </a:solidFill>
        </p:spPr>
        <p:txBody>
          <a:bodyPr/>
          <a:lstStyle/>
          <a:p>
            <a:r>
              <a:rPr lang="en-US" dirty="0"/>
              <a:t>In the beginning there was …</a:t>
            </a:r>
            <a:br>
              <a:rPr lang="en-US" dirty="0"/>
            </a:br>
            <a:r>
              <a:rPr lang="en-US" dirty="0"/>
              <a:t>1949: The Manchester Mark I: </a:t>
            </a:r>
            <a:r>
              <a:rPr lang="en-US" sz="2000" dirty="0"/>
              <a:t>First Digital Computer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27B6D-8368-475B-B1AF-E8F61D98F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1835E-551D-43E3-A34B-EA8AD7FDC91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2ABB43-0003-467B-BABA-95AC804C86EB}"/>
              </a:ext>
            </a:extLst>
          </p:cNvPr>
          <p:cNvSpPr/>
          <p:nvPr/>
        </p:nvSpPr>
        <p:spPr>
          <a:xfrm>
            <a:off x="4114799" y="6570439"/>
            <a:ext cx="5029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https://www.britannica.com/technology/Manchester-Mark-I</a:t>
            </a:r>
          </a:p>
        </p:txBody>
      </p:sp>
    </p:spTree>
    <p:extLst>
      <p:ext uri="{BB962C8B-B14F-4D97-AF65-F5344CB8AC3E}">
        <p14:creationId xmlns:p14="http://schemas.microsoft.com/office/powerpoint/2010/main" val="9442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A94D-D9A9-4F45-9DA7-05524FE0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36CF-AA7C-4C4F-A073-5CD4B866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D24AE-A33D-411C-9240-3E72575F80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5EE39-D0DE-46EE-8C01-8231AE55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282"/>
            <a:ext cx="9144000" cy="6295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C148FF-10BE-455A-AF12-0F45C81A2D6B}"/>
              </a:ext>
            </a:extLst>
          </p:cNvPr>
          <p:cNvSpPr/>
          <p:nvPr/>
        </p:nvSpPr>
        <p:spPr>
          <a:xfrm>
            <a:off x="2438400" y="66294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hlinkClick r:id="rId3"/>
              </a:rPr>
              <a:t>https://www.w3.org/standards/semanticweb/data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6988D-AB4E-481B-999A-0A71E2FDF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575" y="1337995"/>
            <a:ext cx="1876425" cy="314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CD0A9-7917-45B6-8984-D1B747C84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874" y="633680"/>
            <a:ext cx="16478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1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EA22-C5E8-4727-8F27-7249C635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‘Knowledge graph’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200D7-9BFE-4C40-A5E8-29C0EE5A5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latest buzz word.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Made popular through graph databases, another buzz word, hyped and marketed by IT-companies.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2012: Google ‘Knowledge Graph’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Nothing more than a database system that accepts RDF-tuples.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Only interesting researcher working on KG’s: Lars Vogt.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E.g.: ‘</a:t>
            </a:r>
            <a:r>
              <a:rPr lang="en-US" sz="2000" i="1" dirty="0"/>
              <a:t>FAIR data representation in times of eScience: a comparison of instance-based and class-based semantic representations of empirical data using phenotype descriptions as example</a:t>
            </a:r>
            <a:r>
              <a:rPr lang="en-US" sz="2000" dirty="0"/>
              <a:t>’.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https://jbiomedsem.biomedcentral.com/articles/10.1186/s13326-021-00254-0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As RT, plea for separating assertions and what they are about, including the possibility to make assertions about assertions.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F31FF-2319-4C39-B716-22146C5479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3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https://images.computerhistory.org/timeline/timeline_networking.web_1949_modem.jpg">
            <a:extLst>
              <a:ext uri="{FF2B5EF4-FFF2-40B4-BE49-F238E27FC236}">
                <a16:creationId xmlns:a16="http://schemas.microsoft.com/office/drawing/2014/main" id="{9E278522-CD24-42D7-9BAC-9483D3C63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77886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0B0DAE-4F68-4BBB-B54A-ECCBEAA1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762000"/>
            <a:ext cx="3581400" cy="762000"/>
          </a:xfrm>
        </p:spPr>
        <p:txBody>
          <a:bodyPr/>
          <a:lstStyle/>
          <a:p>
            <a:r>
              <a:rPr lang="en-US" dirty="0"/>
              <a:t>1958</a:t>
            </a:r>
            <a:br>
              <a:rPr lang="en-US" dirty="0"/>
            </a:br>
            <a:r>
              <a:rPr lang="en-US" dirty="0"/>
              <a:t>First modem</a:t>
            </a:r>
            <a:br>
              <a:rPr lang="en-US" dirty="0"/>
            </a:br>
            <a:r>
              <a:rPr lang="en-US" dirty="0"/>
              <a:t>(AT&amp;T)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DABEA-4E08-4D2F-93BB-4D2FE3335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743200"/>
            <a:ext cx="3505200" cy="3886200"/>
          </a:xfrm>
        </p:spPr>
        <p:txBody>
          <a:bodyPr/>
          <a:lstStyle/>
          <a:p>
            <a:r>
              <a:rPr lang="en-US" dirty="0"/>
              <a:t>Asynchronous data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89EAF-E8F4-4BE4-AD88-7C881C79A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3782" y="6446837"/>
            <a:ext cx="3810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1835E-551D-43E3-A34B-EA8AD7FDC91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FFC47-3362-4AF5-9F39-27A270EF8989}"/>
              </a:ext>
            </a:extLst>
          </p:cNvPr>
          <p:cNvSpPr/>
          <p:nvPr/>
        </p:nvSpPr>
        <p:spPr>
          <a:xfrm>
            <a:off x="4778869" y="6262042"/>
            <a:ext cx="4365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https://www.computerhistory.org/timeline/networking-the-web/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15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D8C155-9B49-46F6-BE5A-E0CB64D5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44645B-A08A-47A9-9385-427C2244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59267-E798-4599-9202-54B15C58B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1835E-551D-43E3-A34B-EA8AD7FDC91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9F8E6-FE20-465D-AB8C-D0EE011CC07A}"/>
              </a:ext>
            </a:extLst>
          </p:cNvPr>
          <p:cNvSpPr/>
          <p:nvPr/>
        </p:nvSpPr>
        <p:spPr>
          <a:xfrm>
            <a:off x="1219200" y="609600"/>
            <a:ext cx="678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https://www.edn.com/arpanet-establishes-1st-computer-to-computer-link-october-29-1969/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85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A74F-118E-467B-A8A7-86134171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Emergence of other computer networks</a:t>
            </a:r>
            <a:br>
              <a:rPr lang="en-US" dirty="0"/>
            </a:br>
            <a:r>
              <a:rPr lang="en-US" dirty="0"/>
              <a:t>and merging into ‘The Internet’ (1980)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0D76F-AC9F-4FF2-ADF1-1EEA5042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NPL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Merit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CYCLADES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X.25 and public data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UUCP and Usenet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6ADF0-9C91-4961-848D-A9DD3AE84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1835E-551D-43E3-A34B-EA8AD7FDC91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3524" name="Picture 4" descr="Visualization of Internet routing paths">
            <a:extLst>
              <a:ext uri="{FF2B5EF4-FFF2-40B4-BE49-F238E27FC236}">
                <a16:creationId xmlns:a16="http://schemas.microsoft.com/office/drawing/2014/main" id="{D0303D34-6EC1-4E38-9A45-FCD1B8C1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57057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0CDB42-3DD0-42FF-AE56-770D94DBA045}"/>
              </a:ext>
            </a:extLst>
          </p:cNvPr>
          <p:cNvSpPr/>
          <p:nvPr/>
        </p:nvSpPr>
        <p:spPr>
          <a:xfrm>
            <a:off x="3352800" y="6073226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/>
              </a:rPr>
              <a:t>https://commons.wikimedia.org/wiki/File:Internet_map_1024_-_transparent,_inverted.png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00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AE82CD-1A15-44B1-9FD3-87849F25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3200" dirty="0"/>
              <a:t>Open Systems Interconnection model </a:t>
            </a:r>
            <a:br>
              <a:rPr lang="en-US" sz="3200" dirty="0"/>
            </a:br>
            <a:r>
              <a:rPr lang="en-US" sz="3200" dirty="0"/>
              <a:t>(OSI model – ISO 1980)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81761-6022-4A2F-A8D3-3EAAB046F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39BEF-0A75-40EF-A560-97ADBCE7C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71835E-551D-43E3-A34B-EA8AD7FDC91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A28F3-1DE7-4A1F-B2FA-2990599D6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9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721F-EEF9-410D-A7B2-710A8A00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34" y="836275"/>
            <a:ext cx="4114800" cy="762000"/>
          </a:xfrm>
        </p:spPr>
        <p:txBody>
          <a:bodyPr/>
          <a:lstStyle/>
          <a:p>
            <a:r>
              <a:rPr lang="en-US" dirty="0"/>
              <a:t>1989:</a:t>
            </a:r>
            <a:br>
              <a:rPr lang="en-US" dirty="0"/>
            </a:br>
            <a:r>
              <a:rPr lang="en-US" dirty="0"/>
              <a:t>the vision of the</a:t>
            </a:r>
            <a:br>
              <a:rPr lang="en-US" dirty="0"/>
            </a:br>
            <a:r>
              <a:rPr lang="en-US" dirty="0"/>
              <a:t>World Wide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EF4E8-BE4D-4330-9B8B-B4FC0E4124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 descr="Intial proposal">
            <a:extLst>
              <a:ext uri="{FF2B5EF4-FFF2-40B4-BE49-F238E27FC236}">
                <a16:creationId xmlns:a16="http://schemas.microsoft.com/office/drawing/2014/main" id="{9FB1F079-5016-46A9-9CFB-A5B2BCDF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84" y="609600"/>
            <a:ext cx="464001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7B3924-DE51-41B3-BCBD-6D592C682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57" y="2597657"/>
            <a:ext cx="3776184" cy="2638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59FBA-1363-43C3-8239-281081E3A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72" y="5181600"/>
            <a:ext cx="3771320" cy="1642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F0FB6D-DB79-4B77-BB31-AF33B4374336}"/>
              </a:ext>
            </a:extLst>
          </p:cNvPr>
          <p:cNvSpPr/>
          <p:nvPr/>
        </p:nvSpPr>
        <p:spPr>
          <a:xfrm>
            <a:off x="0" y="5471988"/>
            <a:ext cx="4361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hlinkClick r:id="rId5"/>
              </a:rPr>
              <a:t>https://www.w3.org/History/1989/proposal.html#:~:text=Information%20Management%3A%20A%20Proposal&amp;text=This%20proposal%20concerns%20the%20management,on%20a%20distributed%20hypertext%20system</a:t>
            </a:r>
            <a:r>
              <a:rPr lang="en-US" sz="1400" b="0" dirty="0">
                <a:solidFill>
                  <a:schemeClr val="bg1"/>
                </a:solidFill>
              </a:rPr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AF3840-4BAF-440A-BEC8-779696D58340}"/>
              </a:ext>
            </a:extLst>
          </p:cNvPr>
          <p:cNvGrpSpPr/>
          <p:nvPr/>
        </p:nvGrpSpPr>
        <p:grpSpPr>
          <a:xfrm>
            <a:off x="4890928" y="2362200"/>
            <a:ext cx="3857943" cy="3733800"/>
            <a:chOff x="4890928" y="2362200"/>
            <a:chExt cx="3857943" cy="3733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25D376A-D1AF-49BE-90C9-C4E325B4754C}"/>
                </a:ext>
              </a:extLst>
            </p:cNvPr>
            <p:cNvSpPr/>
            <p:nvPr/>
          </p:nvSpPr>
          <p:spPr bwMode="auto">
            <a:xfrm>
              <a:off x="5105400" y="2362200"/>
              <a:ext cx="3429000" cy="338554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728295E-4AE8-4EB4-B401-4E1EC861E485}"/>
                </a:ext>
              </a:extLst>
            </p:cNvPr>
            <p:cNvSpPr/>
            <p:nvPr/>
          </p:nvSpPr>
          <p:spPr bwMode="auto">
            <a:xfrm>
              <a:off x="4890928" y="2971800"/>
              <a:ext cx="3857943" cy="31242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US" sz="2000" b="0" dirty="0">
                  <a:solidFill>
                    <a:schemeClr val="tx1"/>
                  </a:solidFill>
                </a:rPr>
                <a:t>This proposal concerns the management of general information about accelerators and experiments at CERN. It discusses the problems of loss of information about complex evolving systems and derives a solution based on a distributed </a:t>
              </a:r>
              <a:r>
                <a:rPr lang="en-US" sz="2000" u="sng" dirty="0">
                  <a:solidFill>
                    <a:schemeClr val="tx1"/>
                  </a:solidFill>
                </a:rPr>
                <a:t>hypertext</a:t>
              </a:r>
              <a:r>
                <a:rPr lang="en-US" sz="2000" b="0" dirty="0">
                  <a:solidFill>
                    <a:schemeClr val="tx1"/>
                  </a:solidFill>
                </a:rPr>
                <a:t> system.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4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A91B-4F2A-4877-A733-5512EEEA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1963: ‘Hypertext’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E2F14-E2F7-4FC0-BED5-07E33EA75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676400"/>
            <a:ext cx="4495800" cy="4953000"/>
          </a:xfrm>
        </p:spPr>
        <p:txBody>
          <a:bodyPr/>
          <a:lstStyle/>
          <a:p>
            <a:pPr marL="0" indent="0" algn="ctr"/>
            <a:r>
              <a:rPr lang="en-US" dirty="0"/>
              <a:t>The terms 'hypertext' and 'hypermedia’ were coined by Ted Nelson  as part of a model he developed for creating and using linked content (first published reference 1965)</a:t>
            </a:r>
          </a:p>
          <a:p>
            <a:pPr marL="0" indent="0" algn="ctr"/>
            <a:endParaRPr lang="en-US" dirty="0"/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/>
              <a:t>Later formalized in ‘document description languages’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76FCC-91B7-403C-B193-9BC40CCA79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 descr="https://upload.wikimedia.org/wikipedia/commons/thumb/e/e5/Ted_Nelson_cropped.jpg/800px-Ted_Nelson_cropped.jpg">
            <a:extLst>
              <a:ext uri="{FF2B5EF4-FFF2-40B4-BE49-F238E27FC236}">
                <a16:creationId xmlns:a16="http://schemas.microsoft.com/office/drawing/2014/main" id="{29DF94E3-232F-4060-B039-5C00941D1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6546"/>
            <a:ext cx="38142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CC2DFD-73D6-41F3-93BB-446A505E551C}"/>
              </a:ext>
            </a:extLst>
          </p:cNvPr>
          <p:cNvSpPr/>
          <p:nvPr/>
        </p:nvSpPr>
        <p:spPr>
          <a:xfrm>
            <a:off x="228600" y="6228546"/>
            <a:ext cx="38142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By </a:t>
            </a:r>
            <a:r>
              <a:rPr lang="en-US" sz="1400" b="0" dirty="0" err="1">
                <a:solidFill>
                  <a:schemeClr val="bg1"/>
                </a:solidFill>
              </a:rPr>
              <a:t>Dgies</a:t>
            </a:r>
            <a:r>
              <a:rPr lang="en-US" sz="1400" b="0" dirty="0">
                <a:solidFill>
                  <a:schemeClr val="bg1"/>
                </a:solidFill>
              </a:rPr>
              <a:t> - Own work, CC BY-SA 3.0,</a:t>
            </a:r>
            <a:r>
              <a:rPr lang="en-US" sz="1100" b="0" dirty="0">
                <a:solidFill>
                  <a:schemeClr val="bg1"/>
                </a:solidFill>
              </a:rPr>
              <a:t> https://commons.wikimedia.org/w/index.php?curid=13691666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C5116-122D-481D-B781-21953CBBB4C2}"/>
              </a:ext>
            </a:extLst>
          </p:cNvPr>
          <p:cNvSpPr/>
          <p:nvPr/>
        </p:nvSpPr>
        <p:spPr>
          <a:xfrm>
            <a:off x="4328809" y="3942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hlinkClick r:id="rId3"/>
              </a:rPr>
              <a:t>https://en.wikipedia.org/wiki/Hypertext#cite_note-7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191543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47931</TotalTime>
  <Words>2748</Words>
  <Application>Microsoft Office PowerPoint</Application>
  <PresentationFormat>On-screen Show (4:3)</PresentationFormat>
  <Paragraphs>334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1_2014-Indianapolis</vt:lpstr>
      <vt:lpstr>Photo Editor-foto</vt:lpstr>
      <vt:lpstr>BMI714 – Spring 2022 Principles of Referent Tracking in Biomedical Informatics (class number 19404)  Class 3 – Feb 15, 2022 Approaches related to Referent Tracking: Semantic Web, Linked Data, Knowledge Graphs    </vt:lpstr>
      <vt:lpstr>Questions about the reading?</vt:lpstr>
      <vt:lpstr>In the beginning there was … 1949: The Manchester Mark I: First Digital Computer </vt:lpstr>
      <vt:lpstr>1958 First modem (AT&amp;T)</vt:lpstr>
      <vt:lpstr>ARPANET</vt:lpstr>
      <vt:lpstr>Emergence of other computer networks and merging into ‘The Internet’ (1980) </vt:lpstr>
      <vt:lpstr>Open Systems Interconnection model  (OSI model – ISO 1980) </vt:lpstr>
      <vt:lpstr>1989: the vision of the World Wide Web</vt:lpstr>
      <vt:lpstr>1963: ‘Hypertext’</vt:lpstr>
      <vt:lpstr>Hypertext document</vt:lpstr>
      <vt:lpstr>HTML source</vt:lpstr>
      <vt:lpstr>HTML source</vt:lpstr>
      <vt:lpstr>Families of document description languages</vt:lpstr>
      <vt:lpstr>XML example</vt:lpstr>
      <vt:lpstr>XML rendering of a spreadsheet</vt:lpstr>
      <vt:lpstr>XML format (1)</vt:lpstr>
      <vt:lpstr>XML format (2)</vt:lpstr>
      <vt:lpstr>XML serialization of an OWL2 ontology</vt:lpstr>
      <vt:lpstr>2001: ‘The semantic web’ vision</vt:lpstr>
      <vt:lpstr>RDF: Resource Description Framework</vt:lpstr>
      <vt:lpstr>RDF graph: data model</vt:lpstr>
      <vt:lpstr>RDF example</vt:lpstr>
      <vt:lpstr>Address Data Table</vt:lpstr>
      <vt:lpstr>RDF Graph Data Model</vt:lpstr>
      <vt:lpstr>RDF(S) Vocabulary - classes</vt:lpstr>
      <vt:lpstr>RDF(S) Vocabulary - properties</vt:lpstr>
      <vt:lpstr>RDF(S) - semantics</vt:lpstr>
      <vt:lpstr>RDF(S) – OWL2</vt:lpstr>
      <vt:lpstr>RDFS - RIF</vt:lpstr>
      <vt:lpstr>PowerPoint Presentation</vt:lpstr>
      <vt:lpstr>‘Knowledge graph’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1553</cp:revision>
  <dcterms:created xsi:type="dcterms:W3CDTF">1601-01-01T00:00:00Z</dcterms:created>
  <dcterms:modified xsi:type="dcterms:W3CDTF">2022-02-14T14:02:48Z</dcterms:modified>
</cp:coreProperties>
</file>