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6" r:id="rId1"/>
  </p:sldMasterIdLst>
  <p:notesMasterIdLst>
    <p:notesMasterId r:id="rId29"/>
  </p:notesMasterIdLst>
  <p:handoutMasterIdLst>
    <p:handoutMasterId r:id="rId30"/>
  </p:handoutMasterIdLst>
  <p:sldIdLst>
    <p:sldId id="1369" r:id="rId2"/>
    <p:sldId id="1455" r:id="rId3"/>
    <p:sldId id="1456" r:id="rId4"/>
    <p:sldId id="1457" r:id="rId5"/>
    <p:sldId id="1458" r:id="rId6"/>
    <p:sldId id="1459" r:id="rId7"/>
    <p:sldId id="1460" r:id="rId8"/>
    <p:sldId id="1465" r:id="rId9"/>
    <p:sldId id="1461" r:id="rId10"/>
    <p:sldId id="1454" r:id="rId11"/>
    <p:sldId id="1462" r:id="rId12"/>
    <p:sldId id="1463" r:id="rId13"/>
    <p:sldId id="1464" r:id="rId14"/>
    <p:sldId id="1401" r:id="rId15"/>
    <p:sldId id="1466" r:id="rId16"/>
    <p:sldId id="1467" r:id="rId17"/>
    <p:sldId id="1468" r:id="rId18"/>
    <p:sldId id="1470" r:id="rId19"/>
    <p:sldId id="1471" r:id="rId20"/>
    <p:sldId id="1473" r:id="rId21"/>
    <p:sldId id="1472" r:id="rId22"/>
    <p:sldId id="1474" r:id="rId23"/>
    <p:sldId id="1469" r:id="rId24"/>
    <p:sldId id="1476" r:id="rId25"/>
    <p:sldId id="1475" r:id="rId26"/>
    <p:sldId id="1478" r:id="rId27"/>
    <p:sldId id="1477" r:id="rId2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00"/>
    <a:srgbClr val="1FE115"/>
    <a:srgbClr val="00359E"/>
    <a:srgbClr val="000000"/>
    <a:srgbClr val="92D050"/>
    <a:srgbClr val="DE6A22"/>
    <a:srgbClr val="AAE600"/>
    <a:srgbClr val="A2CCE8"/>
    <a:srgbClr val="161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95119" autoAdjust="0"/>
  </p:normalViewPr>
  <p:slideViewPr>
    <p:cSldViewPr>
      <p:cViewPr varScale="1">
        <p:scale>
          <a:sx n="79" d="100"/>
          <a:sy n="79" d="100"/>
        </p:scale>
        <p:origin x="129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-11371"/>
    </p:cViewPr>
  </p:sorterViewPr>
  <p:notesViewPr>
    <p:cSldViewPr>
      <p:cViewPr varScale="1">
        <p:scale>
          <a:sx n="84" d="100"/>
          <a:sy n="84" d="100"/>
        </p:scale>
        <p:origin x="310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DB68A-9D44-4073-920F-D08D647C0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39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305ACA9-A27D-4159-B806-94BE96EB6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98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3674D-E59F-4C2D-95C3-E10A2321074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07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950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latin typeface="Trebuchet MS"/>
                <a:cs typeface="Trebuchet M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8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0"/>
          <p:cNvCxnSpPr>
            <a:cxnSpLocks noChangeShapeType="1"/>
          </p:cNvCxnSpPr>
          <p:nvPr/>
        </p:nvCxnSpPr>
        <p:spPr bwMode="auto">
          <a:xfrm>
            <a:off x="762000" y="3733800"/>
            <a:ext cx="7772400" cy="1588"/>
          </a:xfrm>
          <a:prstGeom prst="line">
            <a:avLst/>
          </a:prstGeom>
          <a:noFill/>
          <a:ln w="9525">
            <a:solidFill>
              <a:schemeClr val="bg1"/>
            </a:solidFill>
            <a:prstDash val="dot"/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43325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4313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 i="0">
                <a:latin typeface="Trebuchet MS"/>
                <a:cs typeface="Trebuchet M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934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686800" cy="762000"/>
          </a:xfrm>
          <a:prstGeom prst="rect">
            <a:avLst/>
          </a:prstGeom>
        </p:spPr>
        <p:txBody>
          <a:bodyPr/>
          <a:lstStyle>
            <a:lvl1pPr algn="ctr">
              <a:defRPr b="0" i="0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9530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b="0" i="0">
                <a:solidFill>
                  <a:schemeClr val="bg1"/>
                </a:solidFill>
                <a:latin typeface="Trebuchet MS"/>
                <a:cs typeface="Trebuchet MS"/>
              </a:defRPr>
            </a:lvl1pPr>
            <a:lvl2pPr>
              <a:buClr>
                <a:schemeClr val="bg1"/>
              </a:buClr>
              <a:defRPr lang="en-US" sz="2400" b="0" i="0" dirty="0" smtClean="0">
                <a:solidFill>
                  <a:schemeClr val="bg1"/>
                </a:solidFill>
                <a:latin typeface="Trebuchet MS"/>
                <a:ea typeface="ＭＳ Ｐゴシック" pitchFamily="122" charset="-128"/>
                <a:cs typeface="Trebuchet MS"/>
              </a:defRPr>
            </a:lvl2pPr>
            <a:lvl3pPr>
              <a:buClr>
                <a:schemeClr val="bg1"/>
              </a:buClr>
              <a:defRPr b="0" i="0">
                <a:solidFill>
                  <a:schemeClr val="bg1"/>
                </a:solidFill>
                <a:latin typeface="Trebuchet MS"/>
                <a:cs typeface="Trebuchet MS"/>
              </a:defRPr>
            </a:lvl3pPr>
            <a:lvl4pPr>
              <a:buClr>
                <a:schemeClr val="bg1"/>
              </a:buClr>
              <a:defRPr b="0" i="0">
                <a:solidFill>
                  <a:schemeClr val="bg1"/>
                </a:solidFill>
                <a:latin typeface="Trebuchet MS"/>
                <a:cs typeface="Trebuchet MS"/>
              </a:defRPr>
            </a:lvl4pPr>
            <a:lvl5pPr>
              <a:buClr>
                <a:schemeClr val="bg1"/>
              </a:buClr>
              <a:defRPr b="0" i="1">
                <a:solidFill>
                  <a:schemeClr val="bg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0" y="6477000"/>
            <a:ext cx="304800" cy="2961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7C5DB68A-9D44-4073-920F-D08D647C0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46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438400"/>
            <a:ext cx="3810000" cy="3505200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Trebuchet MS"/>
                <a:cs typeface="Trebuchet MS"/>
              </a:defRPr>
            </a:lvl1pPr>
            <a:lvl2pPr>
              <a:buClrTx/>
              <a:buFont typeface="Arial"/>
              <a:buChar char="•"/>
              <a:defRPr sz="2400" b="0" i="0">
                <a:latin typeface="Trebuchet MS"/>
                <a:cs typeface="Trebuchet MS"/>
              </a:defRPr>
            </a:lvl2pPr>
            <a:lvl3pPr>
              <a:buClrTx/>
              <a:buFont typeface="Arial"/>
              <a:buChar char="•"/>
              <a:defRPr sz="2000" b="0" i="0">
                <a:latin typeface="Trebuchet MS"/>
                <a:cs typeface="Trebuchet MS"/>
              </a:defRPr>
            </a:lvl3pPr>
            <a:lvl4pPr>
              <a:buClrTx/>
              <a:buFont typeface="Arial"/>
              <a:buChar char="•"/>
              <a:defRPr sz="1800" b="0" i="0">
                <a:latin typeface="Trebuchet MS"/>
                <a:cs typeface="Trebuchet MS"/>
              </a:defRPr>
            </a:lvl4pPr>
            <a:lvl5pPr>
              <a:buClr>
                <a:srgbClr val="ECD63F"/>
              </a:buClr>
              <a:buFontTx/>
              <a:buNone/>
              <a:defRPr sz="1800" b="0" i="1">
                <a:latin typeface="Trebuchet MS"/>
                <a:cs typeface="Trebuchet M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810000" cy="3505200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Trebuchet MS"/>
                <a:cs typeface="Trebuchet MS"/>
              </a:defRPr>
            </a:lvl1pPr>
            <a:lvl2pPr>
              <a:buClrTx/>
              <a:buFont typeface="Arial"/>
              <a:buChar char="•"/>
              <a:defRPr sz="2400" b="0" i="0">
                <a:latin typeface="Trebuchet MS"/>
                <a:cs typeface="Trebuchet MS"/>
              </a:defRPr>
            </a:lvl2pPr>
            <a:lvl3pPr>
              <a:buClrTx/>
              <a:buFont typeface="Arial"/>
              <a:buChar char="•"/>
              <a:defRPr sz="2000" b="0" i="0">
                <a:latin typeface="Trebuchet MS"/>
                <a:cs typeface="Trebuchet MS"/>
              </a:defRPr>
            </a:lvl3pPr>
            <a:lvl4pPr>
              <a:buClrTx/>
              <a:buFont typeface="Arial"/>
              <a:buChar char="•"/>
              <a:defRPr sz="1800" b="0" i="0">
                <a:latin typeface="Trebuchet MS"/>
                <a:cs typeface="Trebuchet MS"/>
              </a:defRPr>
            </a:lvl4pPr>
            <a:lvl5pPr>
              <a:buClr>
                <a:srgbClr val="ECD63F"/>
              </a:buClr>
              <a:buFontTx/>
              <a:buNone/>
              <a:defRPr sz="1800" b="0" i="1">
                <a:latin typeface="Trebuchet MS"/>
                <a:cs typeface="Trebuchet M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24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599"/>
            <a:ext cx="8229600" cy="100647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15376"/>
            <a:ext cx="4040188" cy="4389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Trebuchet MS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5601"/>
            <a:ext cx="4040188" cy="31242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  <a:lvl2pPr>
              <a:buClr>
                <a:schemeClr val="bg1"/>
              </a:buClr>
              <a:buFont typeface="Arial"/>
              <a:buChar char="•"/>
              <a:defRPr sz="2000" b="0" i="0">
                <a:solidFill>
                  <a:schemeClr val="bg1"/>
                </a:solidFill>
                <a:latin typeface="Trebuchet MS"/>
                <a:cs typeface="Trebuchet MS"/>
              </a:defRPr>
            </a:lvl2pPr>
            <a:lvl3pPr>
              <a:buClr>
                <a:schemeClr val="bg1"/>
              </a:buClr>
              <a:buFont typeface="Arial"/>
              <a:buChar char="•"/>
              <a:defRPr sz="1800" b="0" i="0">
                <a:solidFill>
                  <a:schemeClr val="bg1"/>
                </a:solidFill>
                <a:latin typeface="Trebuchet MS"/>
                <a:cs typeface="Trebuchet MS"/>
              </a:defRPr>
            </a:lvl3pPr>
            <a:lvl4pPr>
              <a:buClr>
                <a:schemeClr val="bg1"/>
              </a:buClr>
              <a:buFont typeface="Arial"/>
              <a:buChar char="•"/>
              <a:defRPr sz="1600" b="0" i="0">
                <a:solidFill>
                  <a:schemeClr val="bg1"/>
                </a:solidFill>
                <a:latin typeface="Trebuchet MS"/>
                <a:cs typeface="Trebuchet MS"/>
              </a:defRPr>
            </a:lvl4pPr>
            <a:lvl5pPr>
              <a:buClr>
                <a:schemeClr val="bg1"/>
              </a:buClr>
              <a:buFontTx/>
              <a:buNone/>
              <a:defRPr sz="1600" b="0" i="1">
                <a:solidFill>
                  <a:schemeClr val="bg1"/>
                </a:solidFill>
                <a:latin typeface="Trebuchet MS"/>
                <a:cs typeface="Trebuchet M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15376"/>
            <a:ext cx="4041775" cy="4389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Trebuchet MS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95601"/>
            <a:ext cx="4041775" cy="31242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buFont typeface="Arial"/>
              <a:buChar char="•"/>
              <a:defRPr sz="20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Font typeface="Arial"/>
              <a:buChar char="•"/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buFont typeface="Arial"/>
              <a:buChar char="•"/>
              <a:defRPr sz="16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buFontTx/>
              <a:buNone/>
              <a:defRPr sz="1600" i="1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7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1295400"/>
          </a:xfrm>
          <a:prstGeom prst="rect">
            <a:avLst/>
          </a:prstGeom>
          <a:solidFill>
            <a:srgbClr val="E59C00"/>
          </a:solidFill>
        </p:spPr>
        <p:txBody>
          <a:bodyPr anchor="b"/>
          <a:lstStyle>
            <a:lvl1pPr algn="l">
              <a:defRPr sz="2000" b="1" i="0">
                <a:latin typeface="Trebuchet MS"/>
                <a:cs typeface="Trebuchet M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1"/>
            <a:ext cx="5111750" cy="49530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buClrTx/>
              <a:buFont typeface="Arial"/>
              <a:buChar char="•"/>
              <a:defRPr sz="2800" b="0" i="0">
                <a:latin typeface="Trebuchet MS"/>
                <a:cs typeface="Trebuchet MS"/>
              </a:defRPr>
            </a:lvl2pPr>
            <a:lvl3pPr>
              <a:buClrTx/>
              <a:buFont typeface="Arial"/>
              <a:buChar char="•"/>
              <a:defRPr sz="2400" b="0" i="0">
                <a:latin typeface="Trebuchet MS"/>
                <a:cs typeface="Trebuchet MS"/>
              </a:defRPr>
            </a:lvl3pPr>
            <a:lvl4pPr>
              <a:buClrTx/>
              <a:buFont typeface="Arial"/>
              <a:buChar char="•"/>
              <a:defRPr sz="2000" b="0" i="0">
                <a:latin typeface="Trebuchet MS"/>
                <a:cs typeface="Trebuchet MS"/>
              </a:defRPr>
            </a:lvl4pPr>
            <a:lvl5pPr>
              <a:buClr>
                <a:srgbClr val="ECD63F"/>
              </a:buClr>
              <a:buFontTx/>
              <a:buNone/>
              <a:defRPr sz="2000" b="0" i="1">
                <a:latin typeface="Trebuchet MS"/>
                <a:cs typeface="Trebuchet M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008313" cy="350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Trebuchet MS"/>
                <a:cs typeface="Trebuchet M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85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0"/>
            <a:ext cx="5334000" cy="566738"/>
          </a:xfrm>
          <a:prstGeom prst="rect">
            <a:avLst/>
          </a:prstGeom>
        </p:spPr>
        <p:txBody>
          <a:bodyPr anchor="b"/>
          <a:lstStyle>
            <a:lvl1pPr algn="ctr">
              <a:defRPr sz="2000" b="0" i="0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143000"/>
            <a:ext cx="5334000" cy="3429000"/>
          </a:xfrm>
          <a:prstGeom prst="rect">
            <a:avLst/>
          </a:prstGeom>
          <a:solidFill>
            <a:schemeClr val="bg2"/>
          </a:solidFill>
          <a:ln w="508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52400" dist="101600" dir="2700000">
              <a:schemeClr val="tx1">
                <a:alpha val="31000"/>
              </a:schemeClr>
            </a:outerShdw>
          </a:effectLst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138738"/>
            <a:ext cx="5334000" cy="8048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i="0">
                <a:latin typeface="Trebuchet MS"/>
                <a:cs typeface="Trebuchet M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4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wntown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 bwMode="auto">
          <a:xfrm>
            <a:off x="0" y="609600"/>
            <a:ext cx="9144000" cy="6248400"/>
          </a:xfrm>
          <a:prstGeom prst="rect">
            <a:avLst/>
          </a:prstGeom>
          <a:solidFill>
            <a:srgbClr val="002060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28755" y="6477000"/>
            <a:ext cx="428445" cy="3063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C5DB68A-9D44-4073-920F-D08D647C06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5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ＭＳ Ｐゴシック" pitchFamily="122" charset="-128"/>
          <a:cs typeface="ＭＳ Ｐゴシック" pitchFamily="12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eorgia" pitchFamily="125" charset="0"/>
          <a:ea typeface="ＭＳ Ｐゴシック" pitchFamily="122" charset="-128"/>
          <a:cs typeface="ＭＳ Ｐゴシック" pitchFamily="12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eorgia" pitchFamily="125" charset="0"/>
          <a:ea typeface="ＭＳ Ｐゴシック" pitchFamily="122" charset="-128"/>
          <a:cs typeface="ＭＳ Ｐゴシック" pitchFamily="12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eorgia" pitchFamily="125" charset="0"/>
          <a:ea typeface="ＭＳ Ｐゴシック" pitchFamily="122" charset="-128"/>
          <a:cs typeface="ＭＳ Ｐゴシック" pitchFamily="12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eorgia" pitchFamily="125" charset="0"/>
          <a:ea typeface="ＭＳ Ｐゴシック" pitchFamily="122" charset="-128"/>
          <a:cs typeface="ＭＳ Ｐゴシック" pitchFamily="12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2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2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2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2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defRPr sz="2400">
          <a:solidFill>
            <a:schemeClr val="bg1"/>
          </a:solidFill>
          <a:latin typeface="+mn-lt"/>
          <a:ea typeface="ＭＳ Ｐゴシック" pitchFamily="122" charset="-128"/>
          <a:cs typeface="ＭＳ Ｐゴシック" pitchFamily="12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6633"/>
        </a:buClr>
        <a:buSzPct val="80000"/>
        <a:buFont typeface="Times" charset="0"/>
        <a:buChar char="•"/>
        <a:defRPr sz="2400">
          <a:solidFill>
            <a:schemeClr val="bg1"/>
          </a:solidFill>
          <a:latin typeface="+mn-lt"/>
          <a:ea typeface="ＭＳ Ｐゴシック" pitchFamily="12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bg1"/>
          </a:solidFill>
          <a:latin typeface="+mn-lt"/>
          <a:ea typeface="ＭＳ Ｐゴシック" pitchFamily="12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95000"/>
        <a:buFont typeface="Times" charset="0"/>
        <a:buChar char="•"/>
        <a:defRPr sz="2000">
          <a:solidFill>
            <a:schemeClr val="bg1"/>
          </a:solidFill>
          <a:latin typeface="+mn-lt"/>
          <a:ea typeface="ＭＳ Ｐゴシック" pitchFamily="12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ecidability_(logic)" TargetMode="External"/><Relationship Id="rId2" Type="http://schemas.openxmlformats.org/officeDocument/2006/relationships/hyperlink" Target="https://en.wikipedia.org/wiki/Satisfiability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2004/12/rules-ws/slides/pathayes.pdf" TargetMode="External"/><Relationship Id="rId2" Type="http://schemas.openxmlformats.org/officeDocument/2006/relationships/hyperlink" Target="https://standards.iso.org/ittf/PubliclyAvailableStandards/c066249_ISO_IEC_24707_2018.zip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2004/12/rules-ws/slides/pathayes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so.org/ittf/PubliclyAvailableStandards/c066249_ISO_IEC_24707_2018.zip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archives/spr2021/entries/logic-classical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miami.edu/home/geoff/Courses/COMP6210-10M/Content/FOFToCNF.shtml#:~:text=Clause%20Normal%20Form%20(CNF)%20is,%7C%2C%20e.g.%2C%20C%7C" TargetMode="External"/><Relationship Id="rId2" Type="http://schemas.openxmlformats.org/officeDocument/2006/relationships/hyperlink" Target="https://www.cs.cornell.edu/courses/cs4700/2011fa/lectures/16_FirstOrderLogic.pdf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BFO-ontology/BFO-2020/tree/21838-2/21838-2/common-logic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terpretation_(logic)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engr.oregonstate.edu/~afern/classes/cs532/notes/fo-ss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engr.oregonstate.edu/~afern/classes/cs532/notes/fo-ss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engr.oregonstate.edu/~afern/classes/cs532/notes/fo-ss.pdf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engr.oregonstate.edu/~afern/classes/cs532/notes/fo-ss.pdf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ifb.kit.edu/images/1/19/DL-Intro.pdf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5080" y="1219200"/>
            <a:ext cx="8991600" cy="1066800"/>
          </a:xfrm>
          <a:ln/>
        </p:spPr>
        <p:txBody>
          <a:bodyPr/>
          <a:lstStyle/>
          <a:p>
            <a:pPr>
              <a:tabLst>
                <a:tab pos="5376863" algn="l"/>
              </a:tabLst>
            </a:pPr>
            <a:r>
              <a:rPr lang="en-US" sz="2400" dirty="0"/>
              <a:t>BMI714 – Spring 2022</a:t>
            </a:r>
            <a:br>
              <a:rPr lang="en-US" sz="2400" dirty="0"/>
            </a:br>
            <a:r>
              <a:rPr lang="en-US" sz="2400" dirty="0"/>
              <a:t>Principles of Referent Tracking</a:t>
            </a:r>
            <a:br>
              <a:rPr lang="en-US" sz="2400" dirty="0"/>
            </a:br>
            <a:r>
              <a:rPr lang="en-US" sz="2400" dirty="0"/>
              <a:t>in Biomedical Informatics</a:t>
            </a:r>
            <a:br>
              <a:rPr lang="en-US" sz="2400" dirty="0"/>
            </a:br>
            <a:r>
              <a:rPr lang="en-US" sz="2400" dirty="0"/>
              <a:t>(class number 19404)</a:t>
            </a:r>
            <a:br>
              <a:rPr lang="en-US" sz="2400" dirty="0"/>
            </a:br>
            <a:br>
              <a:rPr lang="en-US" sz="2000" dirty="0"/>
            </a:br>
            <a:r>
              <a:rPr lang="en-US" sz="3200" dirty="0"/>
              <a:t>Class 2 – Feb 8, 2022</a:t>
            </a:r>
            <a:br>
              <a:rPr lang="en-US" sz="4400" dirty="0"/>
            </a:br>
            <a:r>
              <a:rPr lang="en-US" sz="4000" dirty="0"/>
              <a:t>Elements of Logic useful for</a:t>
            </a:r>
            <a:br>
              <a:rPr lang="en-US" sz="4000" dirty="0"/>
            </a:br>
            <a:r>
              <a:rPr lang="en-US" sz="4000" dirty="0"/>
              <a:t>Referent Tracking</a:t>
            </a:r>
            <a:br>
              <a:rPr lang="en-US" sz="40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410200"/>
            <a:ext cx="9144000" cy="1219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566738">
              <a:lnSpc>
                <a:spcPct val="80000"/>
              </a:lnSpc>
            </a:pPr>
            <a:r>
              <a:rPr lang="en-GB" altLang="ja-JP" sz="2800" b="1" dirty="0">
                <a:ea typeface="ＭＳ 明朝" panose="02020609040205080304" pitchFamily="49" charset="-128"/>
              </a:rPr>
              <a:t>Werner CEUSTERS</a:t>
            </a:r>
            <a:r>
              <a:rPr lang="en-GB" altLang="ja-JP" sz="2800" b="1" baseline="30000" dirty="0">
                <a:ea typeface="ＭＳ 明朝" panose="02020609040205080304" pitchFamily="49" charset="-128"/>
              </a:rPr>
              <a:t>1,2</a:t>
            </a:r>
            <a:endParaRPr lang="en-US" altLang="ja-JP" sz="1800" i="1" baseline="30000" dirty="0">
              <a:ea typeface="ＭＳ 明朝" panose="02020609040205080304" pitchFamily="49" charset="-128"/>
            </a:endParaRPr>
          </a:p>
          <a:p>
            <a:pPr defTabSz="566738"/>
            <a:r>
              <a:rPr lang="en-GB" sz="1800" i="1" baseline="30000" dirty="0"/>
              <a:t>1</a:t>
            </a:r>
            <a:r>
              <a:rPr lang="en-GB" sz="1800" i="1" dirty="0"/>
              <a:t> Department of Biomedical Informatics, University at Buffalo, USA</a:t>
            </a:r>
          </a:p>
          <a:p>
            <a:pPr defTabSz="566738"/>
            <a:r>
              <a:rPr lang="en-GB" sz="1800" i="1" baseline="30000" dirty="0"/>
              <a:t>2</a:t>
            </a:r>
            <a:r>
              <a:rPr lang="en-GB" sz="1800" i="1" dirty="0"/>
              <a:t> Department of Psychiatry, University at Buffalo, USA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152400" y="609600"/>
            <a:ext cx="9296400" cy="466726"/>
            <a:chOff x="-152400" y="609600"/>
            <a:chExt cx="9296400" cy="466726"/>
          </a:xfrm>
        </p:grpSpPr>
        <p:sp>
          <p:nvSpPr>
            <p:cNvPr id="6" name="Rectangle 5"/>
            <p:cNvSpPr/>
            <p:nvPr/>
          </p:nvSpPr>
          <p:spPr bwMode="auto">
            <a:xfrm>
              <a:off x="5562600" y="609600"/>
              <a:ext cx="3581400" cy="4667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pic>
          <p:nvPicPr>
            <p:cNvPr id="7" name="Picture 6" descr="Jacobs School of Medicine and Biomedical Sciences 1-line locku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2400" y="609600"/>
              <a:ext cx="6477000" cy="466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62957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0F71F-2784-4006-86CB-1991F03A2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characteristics of logics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1DD6B-B59C-484E-BB04-5FB33C946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9154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Satisfiability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 formula is </a:t>
            </a:r>
            <a:r>
              <a:rPr lang="en-US" sz="2000" i="1" dirty="0"/>
              <a:t>satisfiable</a:t>
            </a:r>
            <a:r>
              <a:rPr lang="en-US" sz="2000" dirty="0"/>
              <a:t> if it is true under some assignment of values to its variables.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 theory, i.e. a set of formulae, is satisfiable if at least one interpretation makes every formula in the theory true.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Validity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 formula is </a:t>
            </a:r>
            <a:r>
              <a:rPr lang="en-US" sz="2000" i="1" dirty="0"/>
              <a:t>valid</a:t>
            </a:r>
            <a:r>
              <a:rPr lang="en-US" sz="2000" dirty="0"/>
              <a:t> if every assignment of values to its variables makes the formula true.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 theory is valid if every formula in it is true in every interpretation.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Decidability</a:t>
            </a:r>
            <a:r>
              <a:rPr lang="en-US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 logic is decidable if there is an effective method for determining whether arbitrary formulas are theorems, i.e. logically valid formulas of the logic.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1D63F-D567-4DB3-AE44-21138BFD15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0DC15D-8B27-4AD4-A816-2F48D6FABBBA}"/>
              </a:ext>
            </a:extLst>
          </p:cNvPr>
          <p:cNvSpPr/>
          <p:nvPr/>
        </p:nvSpPr>
        <p:spPr>
          <a:xfrm>
            <a:off x="4419600" y="6096000"/>
            <a:ext cx="457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 dirty="0">
                <a:solidFill>
                  <a:schemeClr val="bg1"/>
                </a:solidFill>
                <a:hlinkClick r:id="rId2"/>
              </a:rPr>
              <a:t>https://en.wikipedia.org/wiki/Satisfiability</a:t>
            </a:r>
            <a:r>
              <a:rPr lang="en-US" sz="1400" b="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BFE1F7-CACE-4E9B-8B9D-862DF8F2D73B}"/>
              </a:ext>
            </a:extLst>
          </p:cNvPr>
          <p:cNvSpPr/>
          <p:nvPr/>
        </p:nvSpPr>
        <p:spPr>
          <a:xfrm>
            <a:off x="4419600" y="640451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400" b="0" dirty="0">
                <a:solidFill>
                  <a:schemeClr val="bg1"/>
                </a:solidFill>
                <a:hlinkClick r:id="rId3"/>
              </a:rPr>
              <a:t>https://en.wikipedia.org/wiki/Decidability_(logic)</a:t>
            </a:r>
            <a:r>
              <a:rPr lang="en-US" sz="1400" b="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5386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4049C-6F43-43CB-BA23-562534A4C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Decidability of FOL and DLs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0B8CD-490C-4D72-9C9D-EFF16D25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First-order logic is not decidable when equality is used and at least one other predicate with two or more arguments.</a:t>
            </a:r>
          </a:p>
          <a:p>
            <a:endParaRPr lang="en-US" dirty="0"/>
          </a:p>
          <a:p>
            <a:r>
              <a:rPr lang="en-US" dirty="0"/>
              <a:t>Descriptions logics are designed so they are decidable, at the cost of what you can express.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FDCD57-7194-4D26-A31C-9330FC8C00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3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65C635-E165-4508-AF8F-177E6D2F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Logic (CL)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A5420C-D0F3-45B1-A8EA-7FBC1FE03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 is a </a:t>
            </a:r>
            <a:r>
              <a:rPr lang="en-US" b="1" dirty="0"/>
              <a:t>family</a:t>
            </a:r>
            <a:r>
              <a:rPr lang="en-US" dirty="0"/>
              <a:t> of first-order logics which share a common abstract syntax and model theory, and an XML framework for encoding and transmitting them, or their content, on an open network.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 syntax is very relaxed in the expressions it allows, in some ways going beyond classical FOL.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ISO standard: </a:t>
            </a:r>
            <a:r>
              <a:rPr lang="en-US" dirty="0">
                <a:hlinkClick r:id="rId2"/>
              </a:rPr>
              <a:t>https://standards.iso.org/ittf/PubliclyAvailableStandards/c066249_ISO_IEC_24707_2018.zip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semantics is NOT exactly the same as in FOL, but differences are for this course not relevant.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8BC570-C3CF-4C92-9F43-C88C64C2EBD3}"/>
              </a:ext>
            </a:extLst>
          </p:cNvPr>
          <p:cNvSpPr/>
          <p:nvPr/>
        </p:nvSpPr>
        <p:spPr>
          <a:xfrm>
            <a:off x="1752600" y="6412468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800" b="0" dirty="0">
                <a:solidFill>
                  <a:schemeClr val="bg1"/>
                </a:solidFill>
                <a:hlinkClick r:id="rId3"/>
              </a:rPr>
              <a:t>https://www.w3.org/2004/12/rules-ws/slides/pathayes.pdf</a:t>
            </a:r>
            <a:r>
              <a:rPr lang="en-US" sz="1800" b="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0009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10E6-D8B3-4F53-B9EC-64C05F953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 dialects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AA4FD-57A3-44F1-9934-6061F1D1C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37A37-0C2A-431D-9EB4-AF9F27B266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809913-48BE-4820-A6D0-7497D3580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76400"/>
            <a:ext cx="8021693" cy="460695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E110B4D-B27A-461E-A9B8-8514BED1A80D}"/>
              </a:ext>
            </a:extLst>
          </p:cNvPr>
          <p:cNvSpPr/>
          <p:nvPr/>
        </p:nvSpPr>
        <p:spPr>
          <a:xfrm>
            <a:off x="1752600" y="6412468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800" b="0" dirty="0">
                <a:solidFill>
                  <a:schemeClr val="bg1"/>
                </a:solidFill>
                <a:hlinkClick r:id="rId3"/>
              </a:rPr>
              <a:t>https://www.w3.org/2004/12/rules-ws/slides/pathayes.pdf</a:t>
            </a:r>
            <a:r>
              <a:rPr lang="en-US" sz="1800" b="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624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7365F-5218-404C-BCF6-FEB0206A1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Logic Interchange Format</a:t>
            </a:r>
            <a:br>
              <a:rPr lang="en-US" dirty="0"/>
            </a:br>
            <a:r>
              <a:rPr lang="en-US" dirty="0"/>
              <a:t>(CLIF)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EA828-B611-4A07-8D2D-05F43ABFB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953000"/>
          </a:xfrm>
        </p:spPr>
        <p:txBody>
          <a:bodyPr/>
          <a:lstStyle/>
          <a:p>
            <a:pPr marL="0" indent="0" algn="ctr"/>
            <a:endParaRPr lang="en-US" b="1" dirty="0"/>
          </a:p>
          <a:p>
            <a:pPr marL="0" indent="0" algn="ctr"/>
            <a:r>
              <a:rPr lang="en-US" sz="3200" b="1" dirty="0"/>
              <a:t>John is going to Boston by bus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sz="2600" dirty="0"/>
              <a:t>(exists (x y) </a:t>
            </a:r>
          </a:p>
          <a:p>
            <a:pPr marL="0" indent="0">
              <a:tabLst>
                <a:tab pos="1371600" algn="l"/>
              </a:tabLst>
            </a:pPr>
            <a:r>
              <a:rPr lang="en-US" sz="2600" dirty="0"/>
              <a:t>    (and 	(Go x) (Person John) (City Boston) </a:t>
            </a:r>
          </a:p>
          <a:p>
            <a:pPr marL="0" indent="0">
              <a:tabLst>
                <a:tab pos="1371600" algn="l"/>
              </a:tabLst>
            </a:pPr>
            <a:r>
              <a:rPr lang="en-US" sz="2600" dirty="0"/>
              <a:t>  	(Bus y) (Agent x John) </a:t>
            </a:r>
          </a:p>
          <a:p>
            <a:pPr marL="0" indent="0">
              <a:tabLst>
                <a:tab pos="1371600" algn="l"/>
              </a:tabLst>
            </a:pPr>
            <a:r>
              <a:rPr lang="en-US" sz="2600" dirty="0"/>
              <a:t>	(Destination x Boston) (Instrument x y)))</a:t>
            </a:r>
          </a:p>
          <a:p>
            <a:pPr marL="0" indent="0">
              <a:tabLst>
                <a:tab pos="1371600" algn="l"/>
              </a:tabLst>
            </a:pPr>
            <a:endParaRPr lang="en-US" sz="2600" dirty="0"/>
          </a:p>
          <a:p>
            <a:pPr marL="0" indent="0">
              <a:tabLst>
                <a:tab pos="1371600" algn="l"/>
              </a:tabLst>
            </a:pPr>
            <a:r>
              <a:rPr lang="en-US" sz="2600" dirty="0"/>
              <a:t>CLIF is the format used for the BFO2020 axiomatization.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4903B-694C-4513-8769-48A21AE4F3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9A6C03-4DFF-484B-A7BC-4721008C335D}"/>
              </a:ext>
            </a:extLst>
          </p:cNvPr>
          <p:cNvSpPr/>
          <p:nvPr/>
        </p:nvSpPr>
        <p:spPr>
          <a:xfrm>
            <a:off x="1371600" y="6348821"/>
            <a:ext cx="7772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 dirty="0">
                <a:hlinkClick r:id="rId2"/>
              </a:rPr>
              <a:t>https://standards.iso.org/ittf/PubliclyAvailableStandards/c066249_ISO_IEC_24707_2018.zip</a:t>
            </a:r>
            <a:r>
              <a:rPr lang="en-US" sz="1400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0402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8C096-8A48-469A-B39B-6755D2F48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(for this course)</a:t>
            </a:r>
            <a:r>
              <a:rPr lang="en-US" dirty="0"/>
              <a:t> Relevant CLIF constructs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4058C-BF84-4EE0-8953-5F693E476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BFO2020-style syntax for making FOL assertions.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‘envelope’.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6507B-6AAA-4A7B-BBDE-8B052EBD0F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12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F018C-AFFB-443F-A3C6-EE945C22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762000"/>
          </a:xfrm>
        </p:spPr>
        <p:txBody>
          <a:bodyPr/>
          <a:lstStyle/>
          <a:p>
            <a:r>
              <a:rPr lang="en-US" dirty="0"/>
              <a:t>BFO2020-style CLIF constructs for FOL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604D0-84DB-496F-A46C-EA0589AB9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Predicate</a:t>
            </a:r>
            <a:r>
              <a:rPr lang="en-US" dirty="0"/>
              <a:t>:  </a:t>
            </a:r>
            <a:r>
              <a:rPr lang="en-US" dirty="0">
                <a:solidFill>
                  <a:srgbClr val="FFC000"/>
                </a:solidFill>
              </a:rPr>
              <a:t>(</a:t>
            </a:r>
            <a:r>
              <a:rPr lang="en-US" dirty="0" err="1">
                <a:solidFill>
                  <a:srgbClr val="FFC000"/>
                </a:solidFill>
              </a:rPr>
              <a:t>predicate_name</a:t>
            </a:r>
            <a:r>
              <a:rPr lang="en-US" dirty="0">
                <a:solidFill>
                  <a:srgbClr val="FFC000"/>
                </a:solidFill>
              </a:rPr>
              <a:t> {arguments})</a:t>
            </a:r>
          </a:p>
          <a:p>
            <a:pPr marL="457200" lvl="1" indent="0">
              <a:buNone/>
            </a:pPr>
            <a:r>
              <a:rPr lang="en-US" sz="1600" dirty="0"/>
              <a:t>where ‘{arguments}’ is a list of terms and/or variables.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(universal site)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(instance-of </a:t>
            </a:r>
            <a:r>
              <a:rPr lang="en-US" dirty="0" err="1">
                <a:solidFill>
                  <a:srgbClr val="FFFF00"/>
                </a:solidFill>
              </a:rPr>
              <a:t>werner</a:t>
            </a:r>
            <a:r>
              <a:rPr lang="en-US" dirty="0">
                <a:solidFill>
                  <a:srgbClr val="FFFF00"/>
                </a:solidFill>
              </a:rPr>
              <a:t> human-being yesterday)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(inheres-in this-color that-ball)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Quantified construct</a:t>
            </a:r>
            <a:r>
              <a:rPr lang="en-US" dirty="0"/>
              <a:t>:  </a:t>
            </a:r>
            <a:r>
              <a:rPr lang="en-US" dirty="0">
                <a:solidFill>
                  <a:srgbClr val="FFC000"/>
                </a:solidFill>
              </a:rPr>
              <a:t>(quantifier ({vars}) &lt;construct&gt;)</a:t>
            </a:r>
          </a:p>
          <a:p>
            <a:pPr marL="400050" lvl="1" indent="0">
              <a:buNone/>
            </a:pPr>
            <a:r>
              <a:rPr lang="en-US" sz="1600" dirty="0"/>
              <a:t>where ‘{vars}’ is a list of variables.</a:t>
            </a:r>
            <a:endParaRPr lang="en-US" sz="1600" dirty="0">
              <a:solidFill>
                <a:srgbClr val="FFC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(exists (t) (instance-of </a:t>
            </a:r>
            <a:r>
              <a:rPr lang="en-US" dirty="0" err="1">
                <a:solidFill>
                  <a:srgbClr val="FFFF00"/>
                </a:solidFill>
              </a:rPr>
              <a:t>werner</a:t>
            </a:r>
            <a:r>
              <a:rPr lang="en-US" dirty="0">
                <a:solidFill>
                  <a:srgbClr val="FFFF00"/>
                </a:solidFill>
              </a:rPr>
              <a:t> human-being t))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forall</a:t>
            </a:r>
            <a:r>
              <a:rPr lang="en-US" dirty="0">
                <a:solidFill>
                  <a:srgbClr val="FFFF00"/>
                </a:solidFill>
              </a:rPr>
              <a:t> (x y) (instance-of x entity y))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Negation</a:t>
            </a:r>
            <a:r>
              <a:rPr lang="en-US" dirty="0"/>
              <a:t>:  </a:t>
            </a:r>
            <a:r>
              <a:rPr lang="en-US" dirty="0">
                <a:solidFill>
                  <a:srgbClr val="FFC000"/>
                </a:solidFill>
              </a:rPr>
              <a:t>(not &lt;construct&gt;)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(not (= object history))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(not (exists (t) (instance-of </a:t>
            </a:r>
            <a:r>
              <a:rPr lang="en-US" dirty="0" err="1">
                <a:solidFill>
                  <a:srgbClr val="FFFF00"/>
                </a:solidFill>
              </a:rPr>
              <a:t>werner</a:t>
            </a:r>
            <a:r>
              <a:rPr lang="en-US" dirty="0">
                <a:solidFill>
                  <a:srgbClr val="FFFF00"/>
                </a:solidFill>
              </a:rPr>
              <a:t> quality t)))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66FC2-0C68-4892-A8B3-97C68FCFC1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8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F018C-AFFB-443F-A3C6-EE945C22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762000"/>
          </a:xfrm>
        </p:spPr>
        <p:txBody>
          <a:bodyPr/>
          <a:lstStyle/>
          <a:p>
            <a:r>
              <a:rPr lang="en-US" dirty="0"/>
              <a:t>BFO2020-style CLIF constructs for FOL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604D0-84DB-496F-A46C-EA0589AB9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Construct-list</a:t>
            </a:r>
            <a:r>
              <a:rPr lang="en-US" dirty="0"/>
              <a:t>:  </a:t>
            </a:r>
            <a:r>
              <a:rPr lang="en-US" dirty="0">
                <a:solidFill>
                  <a:srgbClr val="FFC000"/>
                </a:solidFill>
              </a:rPr>
              <a:t>(and/or {constructs})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(and (instance-of </a:t>
            </a:r>
            <a:r>
              <a:rPr lang="en-US" dirty="0" err="1">
                <a:solidFill>
                  <a:srgbClr val="FFFF00"/>
                </a:solidFill>
              </a:rPr>
              <a:t>werner</a:t>
            </a:r>
            <a:r>
              <a:rPr lang="en-US" dirty="0">
                <a:solidFill>
                  <a:srgbClr val="FFFF00"/>
                </a:solidFill>
              </a:rPr>
              <a:t> human-being yesterday)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	      (instance-of </a:t>
            </a:r>
            <a:r>
              <a:rPr lang="en-US" dirty="0" err="1">
                <a:solidFill>
                  <a:srgbClr val="FFFF00"/>
                </a:solidFill>
              </a:rPr>
              <a:t>werner</a:t>
            </a:r>
            <a:r>
              <a:rPr lang="en-US" dirty="0">
                <a:solidFill>
                  <a:srgbClr val="FFFF00"/>
                </a:solidFill>
              </a:rPr>
              <a:t> human-being today))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(or (inheres-in this-color this-ball)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	  </a:t>
            </a:r>
            <a:r>
              <a:rPr lang="en-US" sz="1100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 (inheres-in this-color that-ball))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Implication</a:t>
            </a:r>
            <a:r>
              <a:rPr lang="en-US" dirty="0"/>
              <a:t>:  </a:t>
            </a:r>
            <a:r>
              <a:rPr lang="en-US" dirty="0">
                <a:solidFill>
                  <a:srgbClr val="FFC000"/>
                </a:solidFill>
              </a:rPr>
              <a:t>(if/</a:t>
            </a:r>
            <a:r>
              <a:rPr lang="en-US" dirty="0" err="1">
                <a:solidFill>
                  <a:srgbClr val="FFC000"/>
                </a:solidFill>
              </a:rPr>
              <a:t>iff</a:t>
            </a:r>
            <a:r>
              <a:rPr lang="en-US" dirty="0">
                <a:solidFill>
                  <a:srgbClr val="FFC000"/>
                </a:solidFill>
              </a:rPr>
              <a:t> &lt;construct&gt; &lt;construct&gt;)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iff</a:t>
            </a:r>
            <a:r>
              <a:rPr lang="en-US" dirty="0">
                <a:solidFill>
                  <a:srgbClr val="FFFF00"/>
                </a:solidFill>
              </a:rPr>
              <a:t> (occurrent-part-of a b)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	    (has-occurrent-part b a))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00"/>
                </a:solidFill>
              </a:rPr>
              <a:t>(if (exists (t) (instance-of a occurrent t))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FF00"/>
                </a:solidFill>
              </a:rPr>
              <a:t>	   (occurrent-part-of a a))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66FC2-0C68-4892-A8B3-97C68FCFC1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2C12-E108-4DFC-B44C-68ED9E841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762000"/>
          </a:xfrm>
        </p:spPr>
        <p:txBody>
          <a:bodyPr/>
          <a:lstStyle/>
          <a:p>
            <a:r>
              <a:rPr lang="en-US" dirty="0"/>
              <a:t>BFO2020-style CLIF constructs for FOL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DBF58-B084-423C-BCE3-8A29AFD81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Considerable nesting of constructs possible!</a:t>
            </a:r>
          </a:p>
          <a:p>
            <a:r>
              <a:rPr lang="en-US" sz="2000" dirty="0">
                <a:solidFill>
                  <a:srgbClr val="FFFF00"/>
                </a:solidFill>
              </a:rPr>
              <a:t>(</a:t>
            </a:r>
            <a:r>
              <a:rPr lang="en-US" sz="2000" dirty="0" err="1">
                <a:solidFill>
                  <a:srgbClr val="FFFF00"/>
                </a:solidFill>
              </a:rPr>
              <a:t>forall</a:t>
            </a:r>
            <a:r>
              <a:rPr lang="en-US" sz="2000" dirty="0">
                <a:solidFill>
                  <a:srgbClr val="FFFF00"/>
                </a:solidFill>
              </a:rPr>
              <a:t> (p)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  (if (exists (</a:t>
            </a:r>
            <a:r>
              <a:rPr lang="en-US" sz="2000" dirty="0" err="1">
                <a:solidFill>
                  <a:srgbClr val="FFFF00"/>
                </a:solidFill>
              </a:rPr>
              <a:t>tp</a:t>
            </a:r>
            <a:r>
              <a:rPr lang="en-US" sz="2000" dirty="0">
                <a:solidFill>
                  <a:srgbClr val="FFFF00"/>
                </a:solidFill>
              </a:rPr>
              <a:t>)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            (instance-of p process </a:t>
            </a:r>
            <a:r>
              <a:rPr lang="en-US" sz="2000" dirty="0" err="1">
                <a:solidFill>
                  <a:srgbClr val="FFFF00"/>
                </a:solidFill>
              </a:rPr>
              <a:t>tp</a:t>
            </a:r>
            <a:r>
              <a:rPr lang="en-US" sz="2000" dirty="0">
                <a:solidFill>
                  <a:srgbClr val="FFFF00"/>
                </a:solidFill>
              </a:rPr>
              <a:t>))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      (exists (pb tb </a:t>
            </a:r>
            <a:r>
              <a:rPr lang="en-US" sz="2000" dirty="0" err="1">
                <a:solidFill>
                  <a:srgbClr val="FFFF00"/>
                </a:solidFill>
              </a:rPr>
              <a:t>tp</a:t>
            </a:r>
            <a:r>
              <a:rPr lang="en-US" sz="2000" dirty="0">
                <a:solidFill>
                  <a:srgbClr val="FFFF00"/>
                </a:solidFill>
              </a:rPr>
              <a:t>)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            (and (occupies-temporal-region p </a:t>
            </a:r>
            <a:r>
              <a:rPr lang="en-US" sz="2000" dirty="0" err="1">
                <a:solidFill>
                  <a:srgbClr val="FFFF00"/>
                </a:solidFill>
              </a:rPr>
              <a:t>tp</a:t>
            </a:r>
            <a:r>
              <a:rPr lang="en-US" sz="2000" dirty="0">
                <a:solidFill>
                  <a:srgbClr val="FFFF00"/>
                </a:solidFill>
              </a:rPr>
              <a:t>)</a:t>
            </a:r>
          </a:p>
          <a:p>
            <a:r>
              <a:rPr lang="en-US" sz="2000" dirty="0">
                <a:solidFill>
                  <a:srgbClr val="FFFF00"/>
                </a:solidFill>
              </a:rPr>
              <a:t>		        (occurrent-part-of pb p)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		        (occupies-temporal-region pb tb)</a:t>
            </a:r>
          </a:p>
          <a:p>
            <a:r>
              <a:rPr lang="en-US" sz="2000" dirty="0">
                <a:solidFill>
                  <a:srgbClr val="FFFF00"/>
                </a:solidFill>
              </a:rPr>
              <a:t>		        (instance-of pb process-boundary tb)      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 		        (exists (</a:t>
            </a:r>
            <a:r>
              <a:rPr lang="en-US" sz="2000" dirty="0" err="1">
                <a:solidFill>
                  <a:srgbClr val="FFFF00"/>
                </a:solidFill>
              </a:rPr>
              <a:t>ltp</a:t>
            </a:r>
            <a:r>
              <a:rPr lang="en-US" sz="2000" dirty="0">
                <a:solidFill>
                  <a:srgbClr val="FFFF00"/>
                </a:solidFill>
              </a:rPr>
              <a:t> ftp)</a:t>
            </a:r>
          </a:p>
          <a:p>
            <a:r>
              <a:rPr lang="en-US" sz="2000" dirty="0">
                <a:solidFill>
                  <a:srgbClr val="FFFF00"/>
                </a:solidFill>
              </a:rPr>
              <a:t>		            (and (has-first-instant </a:t>
            </a:r>
            <a:r>
              <a:rPr lang="en-US" sz="2000" dirty="0" err="1">
                <a:solidFill>
                  <a:srgbClr val="FFFF00"/>
                </a:solidFill>
              </a:rPr>
              <a:t>tp</a:t>
            </a:r>
            <a:r>
              <a:rPr lang="en-US" sz="2000" dirty="0">
                <a:solidFill>
                  <a:srgbClr val="FFFF00"/>
                </a:solidFill>
              </a:rPr>
              <a:t> ftp) </a:t>
            </a:r>
          </a:p>
          <a:p>
            <a:r>
              <a:rPr lang="en-US" sz="2000" dirty="0">
                <a:solidFill>
                  <a:srgbClr val="FFFF00"/>
                </a:solidFill>
              </a:rPr>
              <a:t>			        (has-last-instant </a:t>
            </a:r>
            <a:r>
              <a:rPr lang="en-US" sz="2000" dirty="0" err="1">
                <a:solidFill>
                  <a:srgbClr val="FFFF00"/>
                </a:solidFill>
              </a:rPr>
              <a:t>tp</a:t>
            </a:r>
            <a:r>
              <a:rPr lang="en-US" sz="2000" dirty="0">
                <a:solidFill>
                  <a:srgbClr val="FFFF00"/>
                </a:solidFill>
              </a:rPr>
              <a:t> </a:t>
            </a:r>
            <a:r>
              <a:rPr lang="en-US" sz="2000" dirty="0" err="1">
                <a:solidFill>
                  <a:srgbClr val="FFFF00"/>
                </a:solidFill>
              </a:rPr>
              <a:t>ltp</a:t>
            </a:r>
            <a:r>
              <a:rPr lang="en-US" sz="2000" dirty="0">
                <a:solidFill>
                  <a:srgbClr val="FFFF00"/>
                </a:solidFill>
              </a:rPr>
              <a:t>)</a:t>
            </a:r>
          </a:p>
          <a:p>
            <a:r>
              <a:rPr lang="en-US" sz="2000" dirty="0">
                <a:solidFill>
                  <a:srgbClr val="FFFF00"/>
                </a:solidFill>
              </a:rPr>
              <a:t>			        (or (= tb ftp) (= tb </a:t>
            </a:r>
            <a:r>
              <a:rPr lang="en-US" sz="2000" dirty="0" err="1">
                <a:solidFill>
                  <a:srgbClr val="FFFF00"/>
                </a:solidFill>
              </a:rPr>
              <a:t>ltp</a:t>
            </a:r>
            <a:r>
              <a:rPr lang="en-US" sz="2000" dirty="0">
                <a:solidFill>
                  <a:srgbClr val="FFFF00"/>
                </a:solidFill>
              </a:rPr>
              <a:t>))))))))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29AEC-7544-48A5-A867-4A95BDDE48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73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2A78F-621D-4A7B-8339-8D45B314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CLIF BFO2020-style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35C2D-B7D1-4DCC-AA6D-4AA2284EA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variables must have an explicit quantifier.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list of constructs MUST use one of ‘and’ and ‘or’, but lists of 1 are allowed although not needed.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2869E-9356-4666-B7BD-192034A449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41710B-57A7-4313-BEEB-9B239B425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‘</a:t>
            </a:r>
            <a:r>
              <a:rPr lang="en-US" i="1" dirty="0"/>
              <a:t>a logic</a:t>
            </a:r>
            <a:r>
              <a:rPr lang="en-US" dirty="0"/>
              <a:t>’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6AD852-89F7-41B2-98D3-E797468A0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A formal or informal </a:t>
            </a:r>
            <a:r>
              <a:rPr lang="en-US" i="1" u="sng" dirty="0"/>
              <a:t>language</a:t>
            </a:r>
            <a:r>
              <a:rPr lang="en-US" i="1" dirty="0"/>
              <a:t> together with a </a:t>
            </a:r>
            <a:r>
              <a:rPr lang="en-US" i="1" u="sng" dirty="0"/>
              <a:t>deductive system</a:t>
            </a:r>
            <a:r>
              <a:rPr lang="en-US" i="1" dirty="0"/>
              <a:t> and/or a </a:t>
            </a:r>
            <a:r>
              <a:rPr lang="en-US" i="1" u="sng" dirty="0"/>
              <a:t>model-theoretic semantics</a:t>
            </a:r>
            <a:r>
              <a:rPr lang="en-US" i="1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The </a:t>
            </a:r>
            <a:r>
              <a:rPr lang="en-US" i="1" u="sng" dirty="0"/>
              <a:t>language</a:t>
            </a:r>
            <a:r>
              <a:rPr lang="en-US" i="1" dirty="0"/>
              <a:t> has components that correspond to a part of a natural language like English or Greek.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The </a:t>
            </a:r>
            <a:r>
              <a:rPr lang="en-US" i="1" u="sng" dirty="0"/>
              <a:t>deductive system</a:t>
            </a:r>
            <a:r>
              <a:rPr lang="en-US" i="1" dirty="0"/>
              <a:t> is to capture, codify, or simply record arguments that are valid for the given language.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The </a:t>
            </a:r>
            <a:r>
              <a:rPr lang="en-US" i="1" u="sng" dirty="0"/>
              <a:t>semantics</a:t>
            </a:r>
            <a:r>
              <a:rPr lang="en-US" i="1" dirty="0"/>
              <a:t> is to capture, codify, or record the meanings, or truth-conditions for at least part of the language.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D2AB2C-EE9A-422B-825A-B1769005B4F8}"/>
              </a:ext>
            </a:extLst>
          </p:cNvPr>
          <p:cNvSpPr/>
          <p:nvPr/>
        </p:nvSpPr>
        <p:spPr>
          <a:xfrm>
            <a:off x="507460" y="5928025"/>
            <a:ext cx="8610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Shapiro, Stewart and Teresa </a:t>
            </a:r>
            <a:r>
              <a:rPr lang="en-US" sz="1400" b="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Kouri</a:t>
            </a:r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 Kissel, "Classical Logic", </a:t>
            </a:r>
          </a:p>
          <a:p>
            <a:pPr algn="r"/>
            <a:r>
              <a:rPr lang="en-US" sz="1400" b="0" i="1" dirty="0">
                <a:solidFill>
                  <a:schemeClr val="bg1"/>
                </a:solidFill>
                <a:latin typeface="Source Sans Pro" panose="020B0503030403020204" pitchFamily="34" charset="0"/>
              </a:rPr>
              <a:t>The Stanford Encyclopedia of Philosophy </a:t>
            </a:r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(Spring 2021 Edition), Edward N. </a:t>
            </a:r>
            <a:r>
              <a:rPr lang="en-US" sz="1400" b="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Zalta</a:t>
            </a:r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 (ed.).</a:t>
            </a:r>
          </a:p>
          <a:p>
            <a:pPr algn="r"/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  <a:hlinkClick r:id="rId2"/>
              </a:rPr>
              <a:t>https://plato.stanford.edu/archives/spr2021/entries/logic-classical/</a:t>
            </a:r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199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41F1B-E378-476E-A1E9-F4E00B93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265B3-F3E5-43B5-BE04-610C597BE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forall</a:t>
            </a:r>
            <a:r>
              <a:rPr lang="en-US" dirty="0">
                <a:solidFill>
                  <a:srgbClr val="FFFF00"/>
                </a:solidFill>
              </a:rPr>
              <a:t> a b t</a:t>
            </a:r>
          </a:p>
          <a:p>
            <a:r>
              <a:rPr lang="en-US" dirty="0">
                <a:solidFill>
                  <a:srgbClr val="FFFF00"/>
                </a:solidFill>
              </a:rPr>
              <a:t>	(if  	(continuant-part-of a b t)</a:t>
            </a:r>
          </a:p>
          <a:p>
            <a:r>
              <a:rPr lang="en-US" dirty="0">
                <a:solidFill>
                  <a:srgbClr val="FFFF00"/>
                </a:solidFill>
              </a:rPr>
              <a:t>	 	(has-continuant-part b a t)))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forall</a:t>
            </a:r>
            <a:r>
              <a:rPr lang="en-US" dirty="0">
                <a:solidFill>
                  <a:srgbClr val="FFFF00"/>
                </a:solidFill>
              </a:rPr>
              <a:t> (a b) </a:t>
            </a:r>
          </a:p>
          <a:p>
            <a:r>
              <a:rPr lang="en-US" dirty="0">
                <a:solidFill>
                  <a:srgbClr val="FFFF00"/>
                </a:solidFill>
              </a:rPr>
              <a:t>	(if  	(continuant-part-of a b t)</a:t>
            </a:r>
          </a:p>
          <a:p>
            <a:r>
              <a:rPr lang="en-US" dirty="0">
                <a:solidFill>
                  <a:srgbClr val="FFFF00"/>
                </a:solidFill>
              </a:rPr>
              <a:t>	 	(has-continuant-part b a t)))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2933B-6695-477D-8910-CEF8C73819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3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7E4E-967E-4020-B755-952D590F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5C718-FB86-48B7-9A96-82F15C884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	(and</a:t>
            </a:r>
          </a:p>
          <a:p>
            <a:r>
              <a:rPr lang="en-US" dirty="0">
                <a:solidFill>
                  <a:srgbClr val="FFFF00"/>
                </a:solidFill>
              </a:rPr>
              <a:t>		(inheres-in this-color this-ball) </a:t>
            </a:r>
          </a:p>
          <a:p>
            <a:r>
              <a:rPr lang="en-US" dirty="0">
                <a:solidFill>
                  <a:srgbClr val="FFFF00"/>
                </a:solidFill>
              </a:rPr>
              <a:t>		(inheres-in this-color that-ball) 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13CD6-D8DE-4B9B-8BB0-101259B577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207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3E8A1-A6D7-449A-A6A5-5C20C920C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BFO2020-CLIF-style ‘envelope’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D0531-242E-4816-9C92-54AC02943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cl:comment</a:t>
            </a:r>
            <a:r>
              <a:rPr lang="en-US" dirty="0">
                <a:solidFill>
                  <a:srgbClr val="FFFF00"/>
                </a:solidFill>
              </a:rPr>
              <a:t> ‘</a:t>
            </a:r>
            <a:r>
              <a:rPr lang="en-US" dirty="0"/>
              <a:t>&lt;whatever text&gt;</a:t>
            </a:r>
            <a:r>
              <a:rPr lang="en-US" dirty="0">
                <a:solidFill>
                  <a:srgbClr val="FFFF00"/>
                </a:solidFill>
              </a:rPr>
              <a:t>’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FF00"/>
                </a:solidFill>
              </a:rPr>
              <a:t>   (</a:t>
            </a:r>
            <a:r>
              <a:rPr lang="en-US" dirty="0" err="1">
                <a:solidFill>
                  <a:srgbClr val="FFFF00"/>
                </a:solidFill>
              </a:rPr>
              <a:t>cl:text</a:t>
            </a:r>
            <a:r>
              <a:rPr lang="en-US" dirty="0">
                <a:solidFill>
                  <a:srgbClr val="FFFF00"/>
                </a:solidFill>
              </a:rPr>
              <a:t>  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cl:ttl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&lt;whatever text&gt; </a:t>
            </a:r>
          </a:p>
          <a:p>
            <a:r>
              <a:rPr lang="en-US" dirty="0"/>
              <a:t>	</a:t>
            </a:r>
            <a:r>
              <a:rPr lang="en-US" dirty="0">
                <a:solidFill>
                  <a:srgbClr val="FFFF00"/>
                </a:solidFill>
              </a:rPr>
              <a:t>   (</a:t>
            </a:r>
            <a:r>
              <a:rPr lang="en-US" dirty="0" err="1">
                <a:solidFill>
                  <a:srgbClr val="FFFF00"/>
                </a:solidFill>
              </a:rPr>
              <a:t>cl:outdiscourse</a:t>
            </a:r>
            <a:r>
              <a:rPr lang="en-US" dirty="0"/>
              <a:t> {a list of all </a:t>
            </a:r>
            <a:r>
              <a:rPr lang="en-US" dirty="0" err="1"/>
              <a:t>predicate_names</a:t>
            </a:r>
            <a:r>
              <a:rPr lang="en-US" dirty="0"/>
              <a:t> used in 	THIS file} </a:t>
            </a:r>
            <a:r>
              <a:rPr lang="en-US" dirty="0">
                <a:solidFill>
                  <a:srgbClr val="FFFF00"/>
                </a:solidFill>
              </a:rPr>
              <a:t>)</a:t>
            </a:r>
            <a:r>
              <a:rPr lang="en-US" dirty="0"/>
              <a:t>  </a:t>
            </a:r>
          </a:p>
          <a:p>
            <a:r>
              <a:rPr lang="en-US" dirty="0"/>
              <a:t> 	   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cl:comment</a:t>
            </a:r>
            <a:r>
              <a:rPr lang="en-US" dirty="0">
                <a:solidFill>
                  <a:srgbClr val="FFFF00"/>
                </a:solidFill>
              </a:rPr>
              <a:t> "</a:t>
            </a:r>
            <a:r>
              <a:rPr lang="en-US" dirty="0"/>
              <a:t>&lt;whatever text&gt;</a:t>
            </a:r>
            <a:r>
              <a:rPr lang="en-US" dirty="0">
                <a:solidFill>
                  <a:srgbClr val="FFFF00"/>
                </a:solidFill>
              </a:rPr>
              <a:t>"</a:t>
            </a:r>
            <a:r>
              <a:rPr lang="en-US" dirty="0"/>
              <a:t> </a:t>
            </a:r>
          </a:p>
          <a:p>
            <a:r>
              <a:rPr lang="en-US" dirty="0"/>
              <a:t>   		&lt;FOL-construct&gt; </a:t>
            </a:r>
            <a:r>
              <a:rPr lang="en-US" dirty="0">
                <a:solidFill>
                  <a:srgbClr val="FFFF00"/>
                </a:solidFill>
              </a:rPr>
              <a:t>)</a:t>
            </a:r>
            <a:endParaRPr lang="en-US" dirty="0"/>
          </a:p>
          <a:p>
            <a:r>
              <a:rPr lang="en-US" dirty="0"/>
              <a:t> 	   </a:t>
            </a:r>
            <a:r>
              <a:rPr lang="en-US" dirty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cl:comment</a:t>
            </a:r>
            <a:r>
              <a:rPr lang="en-US" dirty="0">
                <a:solidFill>
                  <a:srgbClr val="FFFF00"/>
                </a:solidFill>
              </a:rPr>
              <a:t> "</a:t>
            </a:r>
            <a:r>
              <a:rPr lang="en-US" dirty="0"/>
              <a:t>&lt;whatever text&gt;</a:t>
            </a:r>
            <a:r>
              <a:rPr lang="en-US" dirty="0">
                <a:solidFill>
                  <a:srgbClr val="FFFF00"/>
                </a:solidFill>
              </a:rPr>
              <a:t>"</a:t>
            </a:r>
            <a:r>
              <a:rPr lang="en-US" dirty="0"/>
              <a:t> </a:t>
            </a:r>
          </a:p>
          <a:p>
            <a:r>
              <a:rPr lang="en-US" dirty="0"/>
              <a:t>   		&lt;FOL-construct&gt; </a:t>
            </a:r>
            <a:r>
              <a:rPr lang="en-US" dirty="0">
                <a:solidFill>
                  <a:srgbClr val="FFFF00"/>
                </a:solidFill>
              </a:rPr>
              <a:t>)</a:t>
            </a:r>
            <a:endParaRPr lang="en-US" dirty="0"/>
          </a:p>
          <a:p>
            <a:r>
              <a:rPr lang="en-US" dirty="0"/>
              <a:t>	   …</a:t>
            </a:r>
          </a:p>
          <a:p>
            <a:r>
              <a:rPr lang="en-US" dirty="0"/>
              <a:t>     </a:t>
            </a:r>
            <a:r>
              <a:rPr lang="en-US" dirty="0">
                <a:solidFill>
                  <a:srgbClr val="FFFF00"/>
                </a:solidFill>
              </a:rPr>
              <a:t>)))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B9235-F371-4916-BA40-39C0C8190C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2180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7BCFC-B697-4284-9C3E-05D1C47D1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6643"/>
            <a:ext cx="9144000" cy="762000"/>
          </a:xfrm>
        </p:spPr>
        <p:txBody>
          <a:bodyPr/>
          <a:lstStyle/>
          <a:p>
            <a:r>
              <a:rPr lang="en-US" dirty="0"/>
              <a:t>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41AB-E39A-43AB-B7A9-26350146B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953000"/>
          </a:xfrm>
        </p:spPr>
        <p:txBody>
          <a:bodyPr/>
          <a:lstStyle/>
          <a:p>
            <a:r>
              <a:rPr lang="en-US" sz="1600" dirty="0">
                <a:solidFill>
                  <a:srgbClr val="FFFF00"/>
                </a:solidFill>
              </a:rPr>
              <a:t>(</a:t>
            </a:r>
            <a:r>
              <a:rPr lang="en-US" sz="1600" dirty="0" err="1">
                <a:solidFill>
                  <a:srgbClr val="FFFF00"/>
                </a:solidFill>
              </a:rPr>
              <a:t>cl:comment</a:t>
            </a:r>
            <a:r>
              <a:rPr lang="en-US" sz="1600" dirty="0">
                <a:solidFill>
                  <a:srgbClr val="FFFF00"/>
                </a:solidFill>
              </a:rPr>
              <a:t> ‘A one axiom document’</a:t>
            </a:r>
            <a:r>
              <a:rPr lang="en-US" sz="1600" dirty="0"/>
              <a:t>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   (</a:t>
            </a:r>
            <a:r>
              <a:rPr lang="en-US" sz="1600" dirty="0" err="1">
                <a:solidFill>
                  <a:srgbClr val="FFFF00"/>
                </a:solidFill>
              </a:rPr>
              <a:t>cl:text</a:t>
            </a:r>
            <a:r>
              <a:rPr lang="en-US" sz="1600" dirty="0">
                <a:solidFill>
                  <a:srgbClr val="FFFF00"/>
                </a:solidFill>
              </a:rPr>
              <a:t>  </a:t>
            </a:r>
          </a:p>
          <a:p>
            <a:r>
              <a:rPr lang="en-US" sz="1600" dirty="0"/>
              <a:t>     </a:t>
            </a:r>
            <a:r>
              <a:rPr lang="en-US" sz="1600" dirty="0">
                <a:solidFill>
                  <a:srgbClr val="FFFF00"/>
                </a:solidFill>
              </a:rPr>
              <a:t>(</a:t>
            </a:r>
            <a:r>
              <a:rPr lang="en-US" sz="1600" dirty="0" err="1">
                <a:solidFill>
                  <a:srgbClr val="FFFF00"/>
                </a:solidFill>
              </a:rPr>
              <a:t>cl:ttl</a:t>
            </a:r>
            <a:r>
              <a:rPr lang="en-US" sz="1600" dirty="0">
                <a:solidFill>
                  <a:srgbClr val="FFFF00"/>
                </a:solidFill>
              </a:rPr>
              <a:t> too short for a title</a:t>
            </a:r>
            <a:r>
              <a:rPr lang="en-US" sz="1600" dirty="0"/>
              <a:t> </a:t>
            </a:r>
          </a:p>
          <a:p>
            <a:r>
              <a:rPr lang="en-US" sz="1600" dirty="0"/>
              <a:t>	</a:t>
            </a:r>
            <a:r>
              <a:rPr lang="en-US" sz="1600" dirty="0">
                <a:solidFill>
                  <a:srgbClr val="FFFF00"/>
                </a:solidFill>
              </a:rPr>
              <a:t>   (</a:t>
            </a:r>
            <a:r>
              <a:rPr lang="en-US" sz="1600" dirty="0" err="1">
                <a:solidFill>
                  <a:srgbClr val="FFFF00"/>
                </a:solidFill>
              </a:rPr>
              <a:t>cl:outdiscourse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FFFF00"/>
                </a:solidFill>
              </a:rPr>
              <a:t>instance-of occurrent-part-of spatially-projects-onto)</a:t>
            </a:r>
          </a:p>
          <a:p>
            <a:r>
              <a:rPr lang="en-US" sz="1600" dirty="0">
                <a:solidFill>
                  <a:srgbClr val="FFFF00"/>
                </a:solidFill>
              </a:rPr>
              <a:t>(</a:t>
            </a:r>
            <a:r>
              <a:rPr lang="en-US" sz="1600" dirty="0" err="1">
                <a:solidFill>
                  <a:srgbClr val="FFFF00"/>
                </a:solidFill>
              </a:rPr>
              <a:t>cl:comment</a:t>
            </a:r>
            <a:r>
              <a:rPr lang="en-US" sz="1600" dirty="0">
                <a:solidFill>
                  <a:srgbClr val="FFFF00"/>
                </a:solidFill>
              </a:rPr>
              <a:t> “this is the one axiom"</a:t>
            </a:r>
          </a:p>
          <a:p>
            <a:r>
              <a:rPr lang="en-US" sz="1600" dirty="0">
                <a:solidFill>
                  <a:srgbClr val="FFFF00"/>
                </a:solidFill>
              </a:rPr>
              <a:t>   (</a:t>
            </a:r>
            <a:r>
              <a:rPr lang="en-US" sz="1600" dirty="0" err="1">
                <a:solidFill>
                  <a:srgbClr val="FFFF00"/>
                </a:solidFill>
              </a:rPr>
              <a:t>forall</a:t>
            </a:r>
            <a:r>
              <a:rPr lang="en-US" sz="1600" dirty="0">
                <a:solidFill>
                  <a:srgbClr val="FFFF00"/>
                </a:solidFill>
              </a:rPr>
              <a:t> (b c)    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   (if (and (exists (t) (instance-of b spatiotemporal-region t))         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    	(exists (t) (instance-of c spatiotemporal-region t)))     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   (</a:t>
            </a:r>
            <a:r>
              <a:rPr lang="en-US" sz="1600" dirty="0" err="1">
                <a:solidFill>
                  <a:srgbClr val="FFFF00"/>
                </a:solidFill>
              </a:rPr>
              <a:t>iff</a:t>
            </a:r>
            <a:r>
              <a:rPr lang="en-US" sz="1600" dirty="0">
                <a:solidFill>
                  <a:srgbClr val="FFFF00"/>
                </a:solidFill>
              </a:rPr>
              <a:t> (temporal-part-of b c) 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         (exists (tb </a:t>
            </a:r>
            <a:r>
              <a:rPr lang="en-US" sz="1600" dirty="0" err="1">
                <a:solidFill>
                  <a:srgbClr val="FFFF00"/>
                </a:solidFill>
              </a:rPr>
              <a:t>tc</a:t>
            </a:r>
            <a:r>
              <a:rPr lang="en-US" sz="1600" dirty="0">
                <a:solidFill>
                  <a:srgbClr val="FFFF00"/>
                </a:solidFill>
              </a:rPr>
              <a:t>)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	   and (temporally-projects-onto b tb)  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	          (temporally-projects-onto c </a:t>
            </a:r>
            <a:r>
              <a:rPr lang="en-US" sz="1600" dirty="0" err="1">
                <a:solidFill>
                  <a:srgbClr val="FFFF00"/>
                </a:solidFill>
              </a:rPr>
              <a:t>tc</a:t>
            </a:r>
            <a:r>
              <a:rPr lang="en-US" sz="1600" dirty="0">
                <a:solidFill>
                  <a:srgbClr val="FFFF00"/>
                </a:solidFill>
              </a:rPr>
              <a:t>)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	          (and (occurrent-part-of tb </a:t>
            </a:r>
            <a:r>
              <a:rPr lang="en-US" sz="1600" dirty="0" err="1">
                <a:solidFill>
                  <a:srgbClr val="FFFF00"/>
                </a:solidFill>
              </a:rPr>
              <a:t>tc</a:t>
            </a:r>
            <a:r>
              <a:rPr lang="en-US" sz="1600" dirty="0">
                <a:solidFill>
                  <a:srgbClr val="FFFF00"/>
                </a:solidFill>
              </a:rPr>
              <a:t>)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		   (</a:t>
            </a:r>
            <a:r>
              <a:rPr lang="en-US" sz="1600" dirty="0" err="1">
                <a:solidFill>
                  <a:srgbClr val="FFFF00"/>
                </a:solidFill>
              </a:rPr>
              <a:t>forall</a:t>
            </a:r>
            <a:r>
              <a:rPr lang="en-US" sz="1600" dirty="0">
                <a:solidFill>
                  <a:srgbClr val="FFFF00"/>
                </a:solidFill>
              </a:rPr>
              <a:t> (</a:t>
            </a:r>
            <a:r>
              <a:rPr lang="en-US" sz="1600" dirty="0" err="1">
                <a:solidFill>
                  <a:srgbClr val="FFFF00"/>
                </a:solidFill>
              </a:rPr>
              <a:t>tp</a:t>
            </a:r>
            <a:r>
              <a:rPr lang="en-US" sz="1600" dirty="0">
                <a:solidFill>
                  <a:srgbClr val="FFFF00"/>
                </a:solidFill>
              </a:rPr>
              <a:t>)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		       (if  (and (occurrent-part-of </a:t>
            </a:r>
            <a:r>
              <a:rPr lang="en-US" sz="1600" dirty="0" err="1">
                <a:solidFill>
                  <a:srgbClr val="FFFF00"/>
                </a:solidFill>
              </a:rPr>
              <a:t>tp</a:t>
            </a:r>
            <a:r>
              <a:rPr lang="en-US" sz="1600" dirty="0">
                <a:solidFill>
                  <a:srgbClr val="FFFF00"/>
                </a:solidFill>
              </a:rPr>
              <a:t> tb)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		                    (exists (s) (spatially-projects-onto b s </a:t>
            </a:r>
            <a:r>
              <a:rPr lang="en-US" sz="1600" dirty="0" err="1">
                <a:solidFill>
                  <a:srgbClr val="FFFF00"/>
                </a:solidFill>
              </a:rPr>
              <a:t>tp</a:t>
            </a:r>
            <a:r>
              <a:rPr lang="en-US" sz="1600" dirty="0">
                <a:solidFill>
                  <a:srgbClr val="FFFF00"/>
                </a:solidFill>
              </a:rPr>
              <a:t>)))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		             (exists (s)  (and (spatially-projects-onto b s </a:t>
            </a:r>
            <a:r>
              <a:rPr lang="en-US" sz="1600" dirty="0" err="1">
                <a:solidFill>
                  <a:srgbClr val="FFFF00"/>
                </a:solidFill>
              </a:rPr>
              <a:t>tp</a:t>
            </a:r>
            <a:r>
              <a:rPr lang="en-US" sz="1600" dirty="0">
                <a:solidFill>
                  <a:srgbClr val="FFFF00"/>
                </a:solidFill>
              </a:rPr>
              <a:t>)   </a:t>
            </a:r>
          </a:p>
          <a:p>
            <a:r>
              <a:rPr lang="en-US" sz="1600" dirty="0">
                <a:solidFill>
                  <a:srgbClr val="FFFF00"/>
                </a:solidFill>
              </a:rPr>
              <a:t>				                      (spatially-projects-onto c s </a:t>
            </a:r>
            <a:r>
              <a:rPr lang="en-US" sz="1600" dirty="0" err="1">
                <a:solidFill>
                  <a:srgbClr val="FFFF00"/>
                </a:solidFill>
              </a:rPr>
              <a:t>tp</a:t>
            </a:r>
            <a:r>
              <a:rPr lang="en-US" sz="1600" dirty="0">
                <a:solidFill>
                  <a:srgbClr val="FFFF00"/>
                </a:solidFill>
              </a:rPr>
              <a:t>)))))))))))</a:t>
            </a:r>
          </a:p>
          <a:p>
            <a:r>
              <a:rPr lang="en-US" sz="1600" dirty="0">
                <a:solidFill>
                  <a:srgbClr val="FFFF00"/>
                </a:solidFill>
              </a:rPr>
              <a:t>   )))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90171-448A-458F-8A7E-BD92FD8C29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524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E5E1F-66E9-4F54-B578-A3C26C51D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 to CNF (and other)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3D01C-963F-4232-B780-F99AA905B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876800"/>
          </a:xfrm>
        </p:spPr>
        <p:txBody>
          <a:bodyPr/>
          <a:lstStyle/>
          <a:p>
            <a:r>
              <a:rPr lang="en-US" dirty="0"/>
              <a:t>Algorithm: Putting Axioms into Clausal Form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Eliminate the implications.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Move the negations down to the atomic formulas.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Eliminate the existential quantifiers.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Rename the variables, if necessary.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Move the universal quantifiers to the left.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Move the disjunctions down to the literals.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Eliminate the conjunctions.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Rename the variables, if necessary.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Eliminate the universal quantifiers.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D3D26-196E-4B01-8574-02B21401C5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D422C4-51A8-482D-91DF-A0482EACC002}"/>
              </a:ext>
            </a:extLst>
          </p:cNvPr>
          <p:cNvSpPr/>
          <p:nvPr/>
        </p:nvSpPr>
        <p:spPr>
          <a:xfrm>
            <a:off x="0" y="609600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 dirty="0">
                <a:solidFill>
                  <a:schemeClr val="bg1"/>
                </a:solidFill>
                <a:hlinkClick r:id="rId2"/>
              </a:rPr>
              <a:t>https://www.cs.cornell.edu/courses/cs4700/2011fa/lectures/16_FirstOrderLogic.pdf</a:t>
            </a:r>
            <a:endParaRPr lang="en-US" sz="1400" b="0" dirty="0">
              <a:solidFill>
                <a:schemeClr val="bg1"/>
              </a:solidFill>
            </a:endParaRPr>
          </a:p>
          <a:p>
            <a:pPr algn="r"/>
            <a:r>
              <a:rPr lang="en-US" sz="1400" b="0" dirty="0">
                <a:solidFill>
                  <a:schemeClr val="bg1"/>
                </a:solidFill>
                <a:hlinkClick r:id="rId3"/>
              </a:rPr>
              <a:t>https://www.cs.miami.edu/home/geoff/Courses/COMP6210-10M/Content/FOFToCNF.shtml#:~:text=Clause%20Normal%20Form%20(CNF)%20is,%7C%2C%20e.g.%2C%20C%7C</a:t>
            </a:r>
            <a:r>
              <a:rPr lang="en-US" sz="1400" b="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2052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1690C-0898-40ED-9BFD-F34990BE9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 make life easier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1D3D9-5795-47A7-80E9-A08E32150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prototype in Prolog under development by yours truly: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BFO2020style-CLIFparser.pl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init.txt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envelope.clx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completely fool-proof but processes the entire BFO2020 axiomatization correctly, and found mistakes in the Nov 12, 2021 version available here (and not corrected thus far):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https://github.com/BFO-ontology/BFO-2020/tree/21838-2/21838-2/common-logic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extra credit: find them and correct 2 of them !!!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A1C02-8957-439F-8459-1E8C808AFD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21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D3A7D-33DE-4982-BA6F-8A158192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A1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F21C-DE51-411E-931F-92736E22B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syllabus!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2804A-69E5-41A1-97F6-FBD300014D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841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17427-49F0-4000-9AFD-C201531BC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1C143-371D-4172-BCC2-A8658DEC8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D5B48-D420-4568-9792-FDC6FE6FB4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1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0A276-E514-43FA-B1A5-7B4D5C43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</a:t>
            </a:r>
            <a:r>
              <a:rPr lang="en-US" i="1" dirty="0"/>
              <a:t>Formal language</a:t>
            </a:r>
            <a:r>
              <a:rPr lang="en-US" dirty="0"/>
              <a:t>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6906E-47F2-473F-8D86-766BF6105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839200" cy="4800600"/>
          </a:xfrm>
        </p:spPr>
        <p:txBody>
          <a:bodyPr/>
          <a:lstStyle/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= (possibly infinite) set of </a:t>
            </a:r>
            <a:r>
              <a:rPr lang="en-US" i="1" dirty="0"/>
              <a:t>sentences</a:t>
            </a:r>
            <a:r>
              <a:rPr lang="en-US" dirty="0"/>
              <a:t> (variously called </a:t>
            </a:r>
            <a:r>
              <a:rPr lang="en-US" i="1" dirty="0"/>
              <a:t>words </a:t>
            </a:r>
            <a:r>
              <a:rPr lang="en-US" dirty="0"/>
              <a:t>or </a:t>
            </a:r>
            <a:r>
              <a:rPr lang="en-US" i="1" dirty="0"/>
              <a:t>formulas</a:t>
            </a:r>
            <a:r>
              <a:rPr lang="en-US" dirty="0"/>
              <a:t>) built from a fixed set of </a:t>
            </a:r>
            <a:r>
              <a:rPr lang="en-US" i="1" dirty="0"/>
              <a:t>letters</a:t>
            </a:r>
            <a:r>
              <a:rPr lang="en-US" dirty="0"/>
              <a:t> or </a:t>
            </a:r>
            <a:r>
              <a:rPr lang="en-US" i="1" dirty="0"/>
              <a:t>symbols</a:t>
            </a:r>
            <a:r>
              <a:rPr lang="en-US" dirty="0"/>
              <a:t>. 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i="1" u="sng" dirty="0"/>
              <a:t>alphabet</a:t>
            </a:r>
            <a:r>
              <a:rPr lang="en-US" i="1" dirty="0"/>
              <a:t>: t</a:t>
            </a:r>
            <a:r>
              <a:rPr lang="en-US" dirty="0"/>
              <a:t>he inventory from which the letters of a formal language are taken and over which the language is defined. 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i="1" u="sng" dirty="0"/>
              <a:t>well-formed </a:t>
            </a:r>
            <a:r>
              <a:rPr lang="en-US" i="1" u="sng" dirty="0" err="1"/>
              <a:t>formulæ</a:t>
            </a:r>
            <a:r>
              <a:rPr lang="en-US" dirty="0"/>
              <a:t> (</a:t>
            </a:r>
            <a:r>
              <a:rPr lang="en-US" dirty="0" err="1"/>
              <a:t>wff</a:t>
            </a:r>
            <a:r>
              <a:rPr lang="en-US" dirty="0"/>
              <a:t>): the strings of symbols that are syntactically allowed in a formal language. 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The syntax can be defined without reference to interpretation. For example, we can determine that (</a:t>
            </a:r>
            <a:r>
              <a:rPr lang="en-US" i="1" dirty="0"/>
              <a:t>P</a:t>
            </a:r>
            <a:r>
              <a:rPr lang="en-US" dirty="0"/>
              <a:t> or </a:t>
            </a:r>
            <a:r>
              <a:rPr lang="en-US" i="1" dirty="0"/>
              <a:t>Q</a:t>
            </a:r>
            <a:r>
              <a:rPr lang="en-US" dirty="0"/>
              <a:t>) is a well-formed formula even without knowing whether it is true or false.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068492-49FF-4FE9-AE5F-DBDFD36232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E3ADEC-C990-47CB-A0F0-CE6BD7EADD2E}"/>
              </a:ext>
            </a:extLst>
          </p:cNvPr>
          <p:cNvSpPr/>
          <p:nvPr/>
        </p:nvSpPr>
        <p:spPr>
          <a:xfrm>
            <a:off x="4495800" y="649524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  <a:hlinkClick r:id="rId2"/>
              </a:rPr>
              <a:t>https://en.wikipedia.org/wiki/Interpretation_(logic)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621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7E210-5152-476D-981B-87F800AF3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Alphabet of First Order Logic (FOL)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7BE8E-3977-49E4-A8C5-99C80ED74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u="sng" dirty="0"/>
              <a:t>Logical connectives</a:t>
            </a:r>
            <a:r>
              <a:rPr lang="en-US" sz="2100" dirty="0"/>
              <a:t> (⇒, ∧, ∨, and ⇐⇒ ), </a:t>
            </a:r>
            <a:r>
              <a:rPr lang="en-US" sz="2100" u="sng" dirty="0"/>
              <a:t>negation</a:t>
            </a:r>
            <a:r>
              <a:rPr lang="en-US" sz="2100" dirty="0"/>
              <a:t> (¬), and </a:t>
            </a:r>
            <a:r>
              <a:rPr lang="en-US" sz="2100" u="sng" dirty="0"/>
              <a:t>parentheses</a:t>
            </a:r>
            <a:r>
              <a:rPr lang="en-US" sz="21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u="sng" dirty="0"/>
              <a:t>Constants symbols</a:t>
            </a:r>
            <a:r>
              <a:rPr lang="en-US" sz="2100" dirty="0"/>
              <a:t>: strings that will be interpreted as representing individuals.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u="sng" dirty="0"/>
              <a:t>Variable symbols:</a:t>
            </a:r>
            <a:r>
              <a:rPr lang="en-US" sz="2100" dirty="0"/>
              <a:t> used as “place holders” for quantifying over individuals.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u="sng" dirty="0"/>
              <a:t>Predicate symbols</a:t>
            </a:r>
            <a:r>
              <a:rPr lang="en-US" sz="2100" dirty="0"/>
              <a:t> each with zero or a finite number of arguments, used to denote properties of individuals and relationships among them.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u="sng" dirty="0"/>
              <a:t>Function symbols</a:t>
            </a:r>
            <a:r>
              <a:rPr lang="en-US" sz="2100" dirty="0"/>
              <a:t> each with a number of input arguments mapping the specified number of input individuals to other individuals.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u="sng" dirty="0"/>
              <a:t>Universal and existential quantifier symbols</a:t>
            </a:r>
            <a:r>
              <a:rPr lang="en-US" sz="2100" dirty="0"/>
              <a:t> to quantify over individuals.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5D3175-A0CD-4E99-BBE6-15AE92F9F6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FC039F-4CA4-40ED-99B6-48C650A991E2}"/>
              </a:ext>
            </a:extLst>
          </p:cNvPr>
          <p:cNvSpPr/>
          <p:nvPr/>
        </p:nvSpPr>
        <p:spPr>
          <a:xfrm>
            <a:off x="1524000" y="6356357"/>
            <a:ext cx="7631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dirty="0">
                <a:solidFill>
                  <a:schemeClr val="bg1"/>
                </a:solidFill>
              </a:rPr>
              <a:t>Adapted from: Alan Fern. CS532, Winter 2010 Lecture Notes: First-Order Logic: Syntax and Semantics. January 8, 2010. </a:t>
            </a:r>
            <a:r>
              <a:rPr lang="en-US" sz="1200" b="0" dirty="0">
                <a:solidFill>
                  <a:schemeClr val="bg1"/>
                </a:solidFill>
                <a:hlinkClick r:id="rId2"/>
              </a:rPr>
              <a:t>https://web.engr.oregonstate.edu/~afern/classes/cs532/notes/fo-ss.pdf</a:t>
            </a:r>
            <a:r>
              <a:rPr lang="en-US" sz="1200" b="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228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5F13-FAFF-4A29-BE5F-B73E75C3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(a specific) Syntax of FOL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BA968-CCB2-4FA5-AA49-E046F08F50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FEC6D7-DB1A-4406-86DC-202E8D7B5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4552"/>
            <a:ext cx="9144000" cy="489923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5818E72-6434-4176-9CC3-C9BDD872DA1C}"/>
              </a:ext>
            </a:extLst>
          </p:cNvPr>
          <p:cNvSpPr/>
          <p:nvPr/>
        </p:nvSpPr>
        <p:spPr>
          <a:xfrm>
            <a:off x="1524000" y="6356357"/>
            <a:ext cx="7631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dirty="0">
                <a:solidFill>
                  <a:schemeClr val="bg1"/>
                </a:solidFill>
              </a:rPr>
              <a:t>Adapted from: Alan Fern. CS532, Winter 2010 Lecture Notes: First-Order Logic: Syntax and Semantics. January 8, 2010. </a:t>
            </a:r>
            <a:r>
              <a:rPr lang="en-US" sz="1200" b="0" dirty="0">
                <a:solidFill>
                  <a:schemeClr val="bg1"/>
                </a:solidFill>
                <a:hlinkClick r:id="rId3"/>
              </a:rPr>
              <a:t>https://web.engr.oregonstate.edu/~afern/classes/cs532/notes/fo-ss.pdf</a:t>
            </a:r>
            <a:r>
              <a:rPr lang="en-US" sz="1200" b="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B451C4-9E7C-4ED8-BAA0-CB22F1F38FA5}"/>
              </a:ext>
            </a:extLst>
          </p:cNvPr>
          <p:cNvSpPr/>
          <p:nvPr/>
        </p:nvSpPr>
        <p:spPr bwMode="auto">
          <a:xfrm>
            <a:off x="457200" y="4495800"/>
            <a:ext cx="8610600" cy="1752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AAD08D-72C6-4283-AA64-1F6BC8621647}"/>
              </a:ext>
            </a:extLst>
          </p:cNvPr>
          <p:cNvSpPr txBox="1"/>
          <p:nvPr/>
        </p:nvSpPr>
        <p:spPr>
          <a:xfrm>
            <a:off x="7947724" y="4478370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alphabet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4EE01C-A517-42D3-87E8-96B4730E20DF}"/>
              </a:ext>
            </a:extLst>
          </p:cNvPr>
          <p:cNvSpPr/>
          <p:nvPr/>
        </p:nvSpPr>
        <p:spPr bwMode="auto">
          <a:xfrm>
            <a:off x="24319" y="1525624"/>
            <a:ext cx="6071681" cy="2208176"/>
          </a:xfrm>
          <a:prstGeom prst="rect">
            <a:avLst/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11164162-8CF4-46F9-B810-51E7F8F7306D}"/>
              </a:ext>
            </a:extLst>
          </p:cNvPr>
          <p:cNvCxnSpPr>
            <a:cxnSpLocks/>
            <a:stCxn id="8" idx="0"/>
          </p:cNvCxnSpPr>
          <p:nvPr/>
        </p:nvCxnSpPr>
        <p:spPr bwMode="auto">
          <a:xfrm rot="16200000" flipV="1">
            <a:off x="6339046" y="2347754"/>
            <a:ext cx="1887570" cy="237366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90B45C4-15AE-48E7-A409-1CCFEE030DB3}"/>
              </a:ext>
            </a:extLst>
          </p:cNvPr>
          <p:cNvSpPr txBox="1"/>
          <p:nvPr/>
        </p:nvSpPr>
        <p:spPr>
          <a:xfrm>
            <a:off x="6668390" y="2173798"/>
            <a:ext cx="1749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used to construct</a:t>
            </a:r>
          </a:p>
        </p:txBody>
      </p:sp>
    </p:spTree>
    <p:extLst>
      <p:ext uri="{BB962C8B-B14F-4D97-AF65-F5344CB8AC3E}">
        <p14:creationId xmlns:p14="http://schemas.microsoft.com/office/powerpoint/2010/main" val="269984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63D23-7ED4-4843-96ED-8ADE3D444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 terms and formulae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FAEC1-8E2F-4F34-84BE-31C1BA463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Terms</a:t>
            </a:r>
            <a:r>
              <a:rPr lang="en-US" dirty="0"/>
              <a:t>: used to ‘index’ / ‘reference’ / ‘name’ individuals in the ‘domain of discourse’.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/>
              <a:t>Formulas</a:t>
            </a:r>
            <a:r>
              <a:rPr lang="en-US" dirty="0"/>
              <a:t>: used to state properties and to be interpreted as true or false based on FOL’s semantics.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u="sng" dirty="0"/>
              <a:t>primitive formulas</a:t>
            </a:r>
            <a:r>
              <a:rPr lang="en-US" sz="2200" dirty="0"/>
              <a:t> (= atoms): predicate symbols applied to the appropriate number of terms,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u="sng" dirty="0"/>
              <a:t>ground formulas</a:t>
            </a:r>
            <a:r>
              <a:rPr lang="en-US" sz="2200" dirty="0"/>
              <a:t>: formulas without variables,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u="sng" dirty="0"/>
              <a:t>ground atoms</a:t>
            </a:r>
            <a:r>
              <a:rPr lang="en-US" sz="2200" dirty="0"/>
              <a:t>: atoms without variables,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u="sng" dirty="0"/>
              <a:t>closed formulas</a:t>
            </a:r>
            <a:r>
              <a:rPr lang="en-US" sz="2200" dirty="0"/>
              <a:t>: formulas in which all variables are associated with quantifiers.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515AD-ABEC-4702-BDAD-4CC2B6BF4E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F3FB5C-21EB-4679-A539-BF86CF257A16}"/>
              </a:ext>
            </a:extLst>
          </p:cNvPr>
          <p:cNvSpPr/>
          <p:nvPr/>
        </p:nvSpPr>
        <p:spPr>
          <a:xfrm>
            <a:off x="1524000" y="6356357"/>
            <a:ext cx="7631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dirty="0">
                <a:solidFill>
                  <a:schemeClr val="bg1"/>
                </a:solidFill>
              </a:rPr>
              <a:t>Adapted from: Alan Fern. CS532, Winter 2010 Lecture Notes: First-Order Logic: Syntax and Semantics. January 8, 2010. </a:t>
            </a:r>
            <a:r>
              <a:rPr lang="en-US" sz="1200" b="0" dirty="0">
                <a:solidFill>
                  <a:schemeClr val="bg1"/>
                </a:solidFill>
                <a:hlinkClick r:id="rId2"/>
              </a:rPr>
              <a:t>https://web.engr.oregonstate.edu/~afern/classes/cs532/notes/fo-ss.pdf</a:t>
            </a:r>
            <a:r>
              <a:rPr lang="en-US" sz="1200" b="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395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24DF4-6AA2-4EBA-B243-1DE942842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 semantics (simplified)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8962C-E03D-42B6-8B37-1000DE600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Definition of the ‘models’ of FOL which all consist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 non-empty ‘domain’ D of individuals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an interpretation function I which assigns a meaning or interpretation to each of the available constant, function, and predicate symbols: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If c is a constant symbol, then I(c) is an individual in 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If f is a function symbol of arity n, then I(f) is a total function from </a:t>
            </a:r>
            <a:r>
              <a:rPr lang="en-US" sz="1800" dirty="0" err="1"/>
              <a:t>D</a:t>
            </a:r>
            <a:r>
              <a:rPr lang="en-US" sz="1800" baseline="30000" dirty="0" err="1"/>
              <a:t>n</a:t>
            </a:r>
            <a:r>
              <a:rPr lang="en-US" sz="1800" dirty="0"/>
              <a:t> to D, thus one that maps n individuals to the domain 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If p is a predicate symbol of arity n &gt; 0, then I(p) is a subset of </a:t>
            </a:r>
            <a:r>
              <a:rPr lang="en-US" sz="1800" dirty="0" err="1"/>
              <a:t>D</a:t>
            </a:r>
            <a:r>
              <a:rPr lang="en-US" sz="1800" baseline="30000" dirty="0" err="1"/>
              <a:t>n</a:t>
            </a:r>
            <a:r>
              <a:rPr lang="en-US" sz="1800" dirty="0"/>
              <a:t>; if I(p) is not empty, then p is true for its arguments.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If p is a predicate symbol of arity 0, i.e. a simple proposition, then I(p) is equal to either true or false.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In a similar, but more complex way, interpretations for terms and formulae are defined.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2A35D-D536-4116-911E-0C6CF701B7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C0CFE4-63E7-4983-88D1-75C5635676BC}"/>
              </a:ext>
            </a:extLst>
          </p:cNvPr>
          <p:cNvSpPr/>
          <p:nvPr/>
        </p:nvSpPr>
        <p:spPr>
          <a:xfrm>
            <a:off x="1524000" y="6356357"/>
            <a:ext cx="7631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0" dirty="0">
                <a:solidFill>
                  <a:schemeClr val="bg1"/>
                </a:solidFill>
              </a:rPr>
              <a:t>Adapted from: Alan Fern. CS532, Winter 2010 Lecture Notes: First-Order Logic: Syntax and Semantics. January 8, 2010. </a:t>
            </a:r>
            <a:r>
              <a:rPr lang="en-US" sz="1200" b="0" dirty="0">
                <a:solidFill>
                  <a:schemeClr val="bg1"/>
                </a:solidFill>
                <a:hlinkClick r:id="rId2"/>
              </a:rPr>
              <a:t>https://web.engr.oregonstate.edu/~afern/classes/cs532/notes/fo-ss.pdf</a:t>
            </a:r>
            <a:r>
              <a:rPr lang="en-US" sz="1200" b="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9273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B0439-2F33-485A-A288-AB81301C6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BFO and Referent 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0795A-2E4B-4147-B8D9-E59938FC8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domain must be a portion of reality!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Ontology rather than </a:t>
            </a:r>
            <a:r>
              <a:rPr lang="en-US" dirty="0" err="1"/>
              <a:t>fantology</a:t>
            </a:r>
            <a:r>
              <a:rPr lang="en-US" dirty="0"/>
              <a:t> (from ‘</a:t>
            </a:r>
            <a:r>
              <a:rPr lang="en-US" u="sng" dirty="0"/>
              <a:t>fan</a:t>
            </a:r>
            <a:r>
              <a:rPr lang="en-US" dirty="0"/>
              <a:t>tasy’).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7BF35-D3AF-4191-A7F1-EB64C7AABC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23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D9E88-FF69-4B64-ABEA-F316B8D14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Logics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DB799-DE85-409C-8DB8-513F55E1E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Works the same way.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excellent introduction in the syntax and semantics of the various description logics is in:</a:t>
            </a:r>
          </a:p>
          <a:p>
            <a:pPr marL="457200" lvl="1" indent="0">
              <a:buNone/>
            </a:pPr>
            <a:r>
              <a:rPr lang="en-US" dirty="0"/>
              <a:t>Sebastian Rudolph</a:t>
            </a:r>
          </a:p>
          <a:p>
            <a:pPr marL="457200" lvl="1" indent="0">
              <a:buNone/>
            </a:pPr>
            <a:r>
              <a:rPr lang="en-US" dirty="0"/>
              <a:t>Foundations of Description Logics </a:t>
            </a:r>
          </a:p>
          <a:p>
            <a:pPr marL="457200" lvl="1" indent="0">
              <a:buNone/>
            </a:pPr>
            <a:r>
              <a:rPr lang="en-US" dirty="0"/>
              <a:t>Karlsruhe Institute of Technology Germany </a:t>
            </a:r>
          </a:p>
          <a:p>
            <a:pPr marL="457200" lvl="1" indent="0">
              <a:buNone/>
            </a:pPr>
            <a:r>
              <a:rPr lang="en-US" dirty="0"/>
              <a:t>May 2011</a:t>
            </a:r>
          </a:p>
          <a:p>
            <a:pPr marL="457200" lvl="1" indent="0">
              <a:buNone/>
            </a:pPr>
            <a:r>
              <a:rPr lang="en-US" dirty="0"/>
              <a:t>			</a:t>
            </a:r>
            <a:r>
              <a:rPr lang="en-US" dirty="0">
                <a:hlinkClick r:id="rId2"/>
              </a:rPr>
              <a:t>https://www.aifb.kit.edu/images/1/19/DL-Intro.pdf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43749-DA2E-4EFF-8F3A-1ED0FD26BF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90426"/>
      </p:ext>
    </p:extLst>
  </p:cSld>
  <p:clrMapOvr>
    <a:masterClrMapping/>
  </p:clrMapOvr>
</p:sld>
</file>

<file path=ppt/theme/theme1.xml><?xml version="1.0" encoding="utf-8"?>
<a:theme xmlns:a="http://schemas.openxmlformats.org/drawingml/2006/main" name="2014-Indianapoli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12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12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44576</TotalTime>
  <Words>2405</Words>
  <Application>Microsoft Office PowerPoint</Application>
  <PresentationFormat>On-screen Show (4:3)</PresentationFormat>
  <Paragraphs>231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ＭＳ 明朝</vt:lpstr>
      <vt:lpstr>ＭＳ Ｐゴシック</vt:lpstr>
      <vt:lpstr>Arial</vt:lpstr>
      <vt:lpstr>Georgia</vt:lpstr>
      <vt:lpstr>Source Sans Pro</vt:lpstr>
      <vt:lpstr>Times</vt:lpstr>
      <vt:lpstr>Times New Roman</vt:lpstr>
      <vt:lpstr>Trebuchet MS</vt:lpstr>
      <vt:lpstr>2014-Indianapolis</vt:lpstr>
      <vt:lpstr>BMI714 – Spring 2022 Principles of Referent Tracking in Biomedical Informatics (class number 19404)  Class 2 – Feb 8, 2022 Elements of Logic useful for Referent Tracking    </vt:lpstr>
      <vt:lpstr>What is ‘a logic’</vt:lpstr>
      <vt:lpstr>‘Formal language’</vt:lpstr>
      <vt:lpstr>Alphabet of First Order Logic (FOL)</vt:lpstr>
      <vt:lpstr>(a specific) Syntax of FOL</vt:lpstr>
      <vt:lpstr>FOL terms and formulae</vt:lpstr>
      <vt:lpstr>FOL semantics (simplified)</vt:lpstr>
      <vt:lpstr>For BFO and Referent Tracking</vt:lpstr>
      <vt:lpstr>Description Logics</vt:lpstr>
      <vt:lpstr>Important characteristics of logics</vt:lpstr>
      <vt:lpstr>Decidability of FOL and DLs</vt:lpstr>
      <vt:lpstr>Common Logic (CL)</vt:lpstr>
      <vt:lpstr>CL dialects</vt:lpstr>
      <vt:lpstr>Common Logic Interchange Format (CLIF)</vt:lpstr>
      <vt:lpstr>(for this course) Relevant CLIF constructs</vt:lpstr>
      <vt:lpstr>BFO2020-style CLIF constructs for FOL (1)</vt:lpstr>
      <vt:lpstr>BFO2020-style CLIF constructs for FOL (2)</vt:lpstr>
      <vt:lpstr>BFO2020-style CLIF constructs for FOL (3)</vt:lpstr>
      <vt:lpstr>Some CLIF BFO2020-style conventions</vt:lpstr>
      <vt:lpstr>Correct?</vt:lpstr>
      <vt:lpstr>Correct?</vt:lpstr>
      <vt:lpstr>The BFO2020-CLIF-style ‘envelope’</vt:lpstr>
      <vt:lpstr>Correct?</vt:lpstr>
      <vt:lpstr>FOL to CNF (and other) conversions</vt:lpstr>
      <vt:lpstr>Too make life easier</vt:lpstr>
      <vt:lpstr>Assignment A1</vt:lpstr>
      <vt:lpstr>Exercises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seannos</dc:creator>
  <cp:lastModifiedBy>Ceusters</cp:lastModifiedBy>
  <cp:revision>1513</cp:revision>
  <dcterms:created xsi:type="dcterms:W3CDTF">1601-01-01T00:00:00Z</dcterms:created>
  <dcterms:modified xsi:type="dcterms:W3CDTF">2022-02-08T21:20:58Z</dcterms:modified>
</cp:coreProperties>
</file>