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 id="2147484035" r:id="rId2"/>
    <p:sldMasterId id="2147484046" r:id="rId3"/>
  </p:sldMasterIdLst>
  <p:notesMasterIdLst>
    <p:notesMasterId r:id="rId69"/>
  </p:notesMasterIdLst>
  <p:handoutMasterIdLst>
    <p:handoutMasterId r:id="rId70"/>
  </p:handoutMasterIdLst>
  <p:sldIdLst>
    <p:sldId id="1369" r:id="rId4"/>
    <p:sldId id="1448" r:id="rId5"/>
    <p:sldId id="1370" r:id="rId6"/>
    <p:sldId id="1371" r:id="rId7"/>
    <p:sldId id="1372" r:id="rId8"/>
    <p:sldId id="1373" r:id="rId9"/>
    <p:sldId id="684" r:id="rId10"/>
    <p:sldId id="685" r:id="rId11"/>
    <p:sldId id="690" r:id="rId12"/>
    <p:sldId id="687" r:id="rId13"/>
    <p:sldId id="688" r:id="rId14"/>
    <p:sldId id="1432" r:id="rId15"/>
    <p:sldId id="1435" r:id="rId16"/>
    <p:sldId id="1436" r:id="rId17"/>
    <p:sldId id="1437" r:id="rId18"/>
    <p:sldId id="1438" r:id="rId19"/>
    <p:sldId id="1443" r:id="rId20"/>
    <p:sldId id="1444" r:id="rId21"/>
    <p:sldId id="1439" r:id="rId22"/>
    <p:sldId id="1440" r:id="rId23"/>
    <p:sldId id="1441" r:id="rId24"/>
    <p:sldId id="1442" r:id="rId25"/>
    <p:sldId id="572" r:id="rId26"/>
    <p:sldId id="573" r:id="rId27"/>
    <p:sldId id="574" r:id="rId28"/>
    <p:sldId id="575" r:id="rId29"/>
    <p:sldId id="576" r:id="rId30"/>
    <p:sldId id="577" r:id="rId31"/>
    <p:sldId id="715" r:id="rId32"/>
    <p:sldId id="716" r:id="rId33"/>
    <p:sldId id="718" r:id="rId34"/>
    <p:sldId id="722" r:id="rId35"/>
    <p:sldId id="719" r:id="rId36"/>
    <p:sldId id="720" r:id="rId37"/>
    <p:sldId id="723" r:id="rId38"/>
    <p:sldId id="717" r:id="rId39"/>
    <p:sldId id="725" r:id="rId40"/>
    <p:sldId id="728" r:id="rId41"/>
    <p:sldId id="584" r:id="rId42"/>
    <p:sldId id="729" r:id="rId43"/>
    <p:sldId id="730" r:id="rId44"/>
    <p:sldId id="731" r:id="rId45"/>
    <p:sldId id="732" r:id="rId46"/>
    <p:sldId id="733" r:id="rId47"/>
    <p:sldId id="734" r:id="rId48"/>
    <p:sldId id="735" r:id="rId49"/>
    <p:sldId id="736" r:id="rId50"/>
    <p:sldId id="737" r:id="rId51"/>
    <p:sldId id="738" r:id="rId52"/>
    <p:sldId id="661" r:id="rId53"/>
    <p:sldId id="1319" r:id="rId54"/>
    <p:sldId id="1318" r:id="rId55"/>
    <p:sldId id="1334" r:id="rId56"/>
    <p:sldId id="1449" r:id="rId57"/>
    <p:sldId id="1450" r:id="rId58"/>
    <p:sldId id="1451" r:id="rId59"/>
    <p:sldId id="1452" r:id="rId60"/>
    <p:sldId id="1445" r:id="rId61"/>
    <p:sldId id="1386" r:id="rId62"/>
    <p:sldId id="1376" r:id="rId63"/>
    <p:sldId id="1377" r:id="rId64"/>
    <p:sldId id="1382" r:id="rId65"/>
    <p:sldId id="1447" r:id="rId66"/>
    <p:sldId id="1446" r:id="rId67"/>
    <p:sldId id="1453" r:id="rId68"/>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6600"/>
    <a:srgbClr val="1FE115"/>
    <a:srgbClr val="00359E"/>
    <a:srgbClr val="000000"/>
    <a:srgbClr val="92D050"/>
    <a:srgbClr val="DE6A22"/>
    <a:srgbClr val="AAE600"/>
    <a:srgbClr val="A2CCE8"/>
    <a:srgbClr val="1616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119" autoAdjust="0"/>
  </p:normalViewPr>
  <p:slideViewPr>
    <p:cSldViewPr>
      <p:cViewPr varScale="1">
        <p:scale>
          <a:sx n="77" d="100"/>
          <a:sy n="77" d="100"/>
        </p:scale>
        <p:origin x="134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11371"/>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E42CB9-FEF2-4BC4-9A50-E4CE6F786CE0}"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3287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29</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8105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E89B93C-8E15-46DA-A4EB-5308B2F0C1F9}" type="slidenum">
              <a:rPr lang="en-US" altLang="en-US" sz="1200" b="0"/>
              <a:pPr eaLnBrk="1" hangingPunct="1"/>
              <a:t>30</a:t>
            </a:fld>
            <a:endParaRPr lang="en-US" altLang="en-US" sz="1200" b="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4002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2F9599FB-FE74-4E8C-8ABD-97654B3FFED8}" type="slidenum">
              <a:rPr lang="en-US" altLang="en-US" sz="1200" b="0"/>
              <a:pPr eaLnBrk="1" hangingPunct="1"/>
              <a:t>31</a:t>
            </a:fld>
            <a:endParaRPr lang="en-US" altLang="en-US" sz="1200" b="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128633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4F13E82A-C66F-4A38-9469-98A0EF91CF73}" type="slidenum">
              <a:rPr lang="en-US" altLang="en-US" sz="1200" b="0"/>
              <a:pPr eaLnBrk="1" hangingPunct="1"/>
              <a:t>36</a:t>
            </a:fld>
            <a:endParaRPr lang="en-US" altLang="en-US" sz="1200"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3512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fld id="{DB7344BC-7204-48A1-A2AD-7D2461979798}" type="slidenum">
              <a:rPr lang="nl-NL" altLang="en-US" sz="1200"/>
              <a:pPr eaLnBrk="1" hangingPunct="1"/>
              <a:t>37</a:t>
            </a:fld>
            <a:endParaRPr lang="nl-NL"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95594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6137900C-FA14-4CF8-B5B8-DB753F4C6AB5}" type="slidenum">
              <a:rPr lang="en-US" altLang="en-US" sz="1200" b="0"/>
              <a:pPr eaLnBrk="1" hangingPunct="1"/>
              <a:t>39</a:t>
            </a:fld>
            <a:endParaRPr lang="en-US" altLang="en-US" sz="1200" b="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351053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B2B8E-C326-4B2B-BA48-B5BD4CED8682}" type="slidenum">
              <a:rPr lang="en-US" altLang="en-US"/>
              <a:pPr/>
              <a:t>51</a:t>
            </a:fld>
            <a:endParaRPr lang="en-US" alt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2551217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4C6953-9AD3-44C6-A0AE-8CEE9BD7D6B2}" type="slidenum">
              <a:rPr lang="en-US" altLang="en-US"/>
              <a:pPr/>
              <a:t>52</a:t>
            </a:fld>
            <a:endParaRPr lang="en-US" alt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7866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F7E363-0D6E-4D10-BB37-05D82425EC6E}" type="slidenum">
              <a:rPr lang="en-US" altLang="en-US"/>
              <a:pPr/>
              <a:t>53</a:t>
            </a:fld>
            <a:endParaRPr lang="en-US" altLang="en-US"/>
          </a:p>
        </p:txBody>
      </p:sp>
      <p:sp>
        <p:nvSpPr>
          <p:cNvPr id="1226754" name="Rectangle 2"/>
          <p:cNvSpPr>
            <a:spLocks noGrp="1" noRot="1" noChangeAspect="1" noChangeArrowheads="1" noTextEdit="1"/>
          </p:cNvSpPr>
          <p:nvPr>
            <p:ph type="sldImg"/>
          </p:nvPr>
        </p:nvSpPr>
        <p:spPr>
          <a:ln/>
        </p:spPr>
      </p:sp>
      <p:sp>
        <p:nvSpPr>
          <p:cNvPr id="1226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36551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D54027-8A9A-4037-8077-59FD979064A4}" type="slidenum">
              <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34185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65</a:t>
            </a:fld>
            <a:endParaRPr lang="en-US"/>
          </a:p>
        </p:txBody>
      </p:sp>
    </p:spTree>
    <p:extLst>
      <p:ext uri="{BB962C8B-B14F-4D97-AF65-F5344CB8AC3E}">
        <p14:creationId xmlns:p14="http://schemas.microsoft.com/office/powerpoint/2010/main" val="2277354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5D55260-1238-4F5A-AC10-975EC8C8B545}" type="slidenum">
              <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0643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FD54027-8A9A-4037-8077-59FD979064A4}" type="slidenum">
              <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3392635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94B77EF-48A9-48C9-A398-4A152087CE4E}" type="slidenum">
              <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243483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EE1781-390F-402B-8604-44391B6A16DC}" type="slidenum">
              <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563466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A2A692-5547-4E0D-8B8C-21F770358DD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59213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1CEE92-6EAE-4E78-A622-ED29587CCE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31279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CDDCB3-27B1-4E66-9F04-1CA8821A4621}"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6583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06446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553796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452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97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9475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77853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76026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78"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079"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738921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703263"/>
            <a:ext cx="5486400" cy="1184275"/>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762000" y="6553200"/>
            <a:ext cx="6400800" cy="3048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defRPr/>
            </a:lvl1pPr>
          </a:lstStyle>
          <a:p>
            <a:fld id="{FE86865A-AA7B-49E1-99FB-BC053C9956B3}" type="slidenum">
              <a:rPr lang="nl-NL" altLang="en-US"/>
              <a:pPr/>
              <a:t>‹#›</a:t>
            </a:fld>
            <a:endParaRPr lang="nl-NL" altLang="en-US"/>
          </a:p>
        </p:txBody>
      </p:sp>
    </p:spTree>
    <p:extLst>
      <p:ext uri="{BB962C8B-B14F-4D97-AF65-F5344CB8AC3E}">
        <p14:creationId xmlns:p14="http://schemas.microsoft.com/office/powerpoint/2010/main" val="414048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72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018654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a:t>Click to edit Master</a:t>
            </a:r>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861012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0169883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a:t>Click to edit Master title style</a:t>
            </a:r>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2654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a:t>Click to edit Master title style</a:t>
            </a:r>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819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a:t>Click to edit Master title style</a:t>
            </a:r>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4825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a:t>Click to edit Master title style</a:t>
            </a:r>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69058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86" name="Photo Editor-foto" r:id="rId3" imgW="7621064" imgH="1009791" progId="MSPhotoEd.3">
                  <p:embed/>
                </p:oleObj>
              </mc:Choice>
              <mc:Fallback>
                <p:oleObj name="Photo Editor-foto" r:id="rId3" imgW="7621064" imgH="1009791" progId="MSPhotoEd.3">
                  <p:embed/>
                  <p:pic>
                    <p:nvPicPr>
                      <p:cNvPr id="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2087" name="Photo Editor-foto" r:id="rId5" imgW="7621064" imgH="1009791" progId="MSPhotoEd.3">
                  <p:embed/>
                </p:oleObj>
              </mc:Choice>
              <mc:Fallback>
                <p:oleObj name="Photo Editor-foto" r:id="rId5" imgW="7621064" imgH="1009791" progId="MSPhotoEd.3">
                  <p:embed/>
                  <p:pic>
                    <p:nvPicPr>
                      <p:cNvPr id="19"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894080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33600" y="703263"/>
            <a:ext cx="5486400" cy="1184275"/>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762000" y="6553200"/>
            <a:ext cx="6400800" cy="304800"/>
          </a:xfrm>
          <a:prstGeom prst="rect">
            <a:avLst/>
          </a:prstGeom>
          <a:ln/>
        </p:spPr>
        <p:txBody>
          <a:bodyPr/>
          <a:lstStyle>
            <a:lvl1pPr>
              <a:defRPr/>
            </a:lvl1pPr>
          </a:lstStyle>
          <a:p>
            <a:pPr>
              <a:defRPr/>
            </a:pPr>
            <a:endParaRPr lang="nl-NL"/>
          </a:p>
        </p:txBody>
      </p:sp>
      <p:sp>
        <p:nvSpPr>
          <p:cNvPr id="4" name="Rectangle 6"/>
          <p:cNvSpPr>
            <a:spLocks noGrp="1" noChangeArrowheads="1"/>
          </p:cNvSpPr>
          <p:nvPr>
            <p:ph type="sldNum" sz="quarter" idx="11"/>
          </p:nvPr>
        </p:nvSpPr>
        <p:spPr>
          <a:xfrm>
            <a:off x="7239000" y="6553200"/>
            <a:ext cx="1905000" cy="304800"/>
          </a:xfrm>
          <a:prstGeom prst="rect">
            <a:avLst/>
          </a:prstGeom>
          <a:ln/>
        </p:spPr>
        <p:txBody>
          <a:bodyPr/>
          <a:lstStyle>
            <a:lvl1pPr>
              <a:defRPr/>
            </a:lvl1pPr>
          </a:lstStyle>
          <a:p>
            <a:fld id="{FE86865A-AA7B-49E1-99FB-BC053C9956B3}" type="slidenum">
              <a:rPr lang="nl-NL" altLang="en-US"/>
              <a:pPr/>
              <a:t>‹#›</a:t>
            </a:fld>
            <a:endParaRPr lang="nl-NL" altLang="en-US"/>
          </a:p>
        </p:txBody>
      </p:sp>
    </p:spTree>
    <p:extLst>
      <p:ext uri="{BB962C8B-B14F-4D97-AF65-F5344CB8AC3E}">
        <p14:creationId xmlns:p14="http://schemas.microsoft.com/office/powerpoint/2010/main" val="152331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682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0"/>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293531444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hdr="0" ft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extLst>
      <p:ext uri="{BB962C8B-B14F-4D97-AF65-F5344CB8AC3E}">
        <p14:creationId xmlns:p14="http://schemas.microsoft.com/office/powerpoint/2010/main" val="3785068641"/>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Lst>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vmlDrawing" Target="../drawings/vmlDrawing5.vml"/><Relationship Id="rId5" Type="http://schemas.openxmlformats.org/officeDocument/2006/relationships/image" Target="../media/image4.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D7KmilcfdAhWmm-AKHVMcA6AQjRx6BAgBEAU&amp;url=https://www.thelancet.com/journals/lancet/article/PIIS0140-6736(17)31911-6/fulltext&amp;psig=AOvVaw0FDRAMzLcsWgnFvkw37Wrb&amp;ust=1537449792764260"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0.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hyperlink" Target="https://osf.io/q8hts"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hyperlink" Target="BMI714-Spring2022-syllabus.pdf"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vmlDrawing" Target="../drawings/vmlDrawing4.vml"/><Relationship Id="rId5" Type="http://schemas.openxmlformats.org/officeDocument/2006/relationships/image" Target="../media/image4.pn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219200"/>
            <a:ext cx="8991600" cy="1066800"/>
          </a:xfrm>
          <a:ln/>
        </p:spPr>
        <p:txBody>
          <a:bodyPr/>
          <a:lstStyle/>
          <a:p>
            <a:pPr>
              <a:tabLst>
                <a:tab pos="5376863" algn="l"/>
              </a:tabLst>
            </a:pPr>
            <a:r>
              <a:rPr lang="en-US" sz="2400" dirty="0"/>
              <a:t>BMI714 – Spring 2022</a:t>
            </a:r>
            <a:br>
              <a:rPr lang="en-US" sz="2400" dirty="0"/>
            </a:br>
            <a:r>
              <a:rPr lang="en-US" sz="2400" dirty="0"/>
              <a:t>Principles of Referent Tracking</a:t>
            </a:r>
            <a:br>
              <a:rPr lang="en-US" sz="2400" dirty="0"/>
            </a:br>
            <a:r>
              <a:rPr lang="en-US" sz="2400" dirty="0"/>
              <a:t>in Biomedical Informatics</a:t>
            </a:r>
            <a:br>
              <a:rPr lang="en-US" sz="2400" dirty="0"/>
            </a:br>
            <a:r>
              <a:rPr lang="en-US" sz="2400" dirty="0"/>
              <a:t>(class number 19404)</a:t>
            </a:r>
            <a:br>
              <a:rPr lang="en-US" sz="2400" dirty="0"/>
            </a:br>
            <a:br>
              <a:rPr lang="en-US" sz="2000" dirty="0"/>
            </a:br>
            <a:r>
              <a:rPr lang="en-US" sz="3200" dirty="0"/>
              <a:t>Class 1 – Feb 1, 2022</a:t>
            </a:r>
            <a:br>
              <a:rPr lang="en-US" sz="4400" dirty="0"/>
            </a:br>
            <a:r>
              <a:rPr lang="en-US" sz="4000" dirty="0"/>
              <a:t>Course introduction</a:t>
            </a:r>
            <a:br>
              <a:rPr lang="en-US" sz="4000" dirty="0"/>
            </a:b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304800" y="524236"/>
            <a:ext cx="8534400" cy="642938"/>
          </a:xfrm>
        </p:spPr>
        <p:txBody>
          <a:bodyPr/>
          <a:lstStyle/>
          <a:p>
            <a:pPr eaLnBrk="1" hangingPunct="1"/>
            <a:r>
              <a:rPr lang="nl-BE" altLang="en-US" dirty="0"/>
              <a:t>An </a:t>
            </a:r>
            <a:r>
              <a:rPr lang="nl-BE" altLang="en-US" dirty="0" err="1"/>
              <a:t>appropriate</a:t>
            </a:r>
            <a:r>
              <a:rPr lang="nl-BE" altLang="en-US" dirty="0"/>
              <a:t>  </a:t>
            </a:r>
            <a:r>
              <a:rPr lang="nl-BE" altLang="en-US" dirty="0" err="1"/>
              <a:t>ontological</a:t>
            </a:r>
            <a:r>
              <a:rPr lang="nl-BE" altLang="en-US" dirty="0"/>
              <a:t> analysis</a:t>
            </a:r>
            <a:endParaRPr lang="nl-NL" altLang="en-US" dirty="0"/>
          </a:p>
        </p:txBody>
      </p:sp>
      <p:sp>
        <p:nvSpPr>
          <p:cNvPr id="15363" name="Text Box 38"/>
          <p:cNvSpPr txBox="1">
            <a:spLocks noChangeArrowheads="1"/>
          </p:cNvSpPr>
          <p:nvPr/>
        </p:nvSpPr>
        <p:spPr bwMode="auto">
          <a:xfrm>
            <a:off x="7129463" y="1066800"/>
            <a:ext cx="1709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continuants</a:t>
            </a:r>
            <a:endParaRPr kumimoji="0" lang="nl-NL"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grpSp>
        <p:nvGrpSpPr>
          <p:cNvPr id="15364" name="Group 101"/>
          <p:cNvGrpSpPr>
            <a:grpSpLocks/>
          </p:cNvGrpSpPr>
          <p:nvPr/>
        </p:nvGrpSpPr>
        <p:grpSpPr bwMode="auto">
          <a:xfrm>
            <a:off x="1600200" y="1295400"/>
            <a:ext cx="6781800" cy="2695575"/>
            <a:chOff x="1200" y="816"/>
            <a:chExt cx="4272" cy="1698"/>
          </a:xfrm>
        </p:grpSpPr>
        <p:sp>
          <p:nvSpPr>
            <p:cNvPr id="15438" name="Text Box 7"/>
            <p:cNvSpPr txBox="1">
              <a:spLocks noChangeArrowheads="1"/>
            </p:cNvSpPr>
            <p:nvPr/>
          </p:nvSpPr>
          <p:spPr bwMode="auto">
            <a:xfrm>
              <a:off x="1200" y="1008"/>
              <a:ext cx="427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39" name="Text Box 8"/>
            <p:cNvSpPr txBox="1">
              <a:spLocks noChangeArrowheads="1"/>
            </p:cNvSpPr>
            <p:nvPr/>
          </p:nvSpPr>
          <p:spPr bwMode="auto">
            <a:xfrm>
              <a:off x="1968" y="1200"/>
              <a:ext cx="3024"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The freezer section of Jane’s favourite supermarket</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0" name="Text Box 9"/>
            <p:cNvSpPr txBox="1">
              <a:spLocks noChangeArrowheads="1"/>
            </p:cNvSpPr>
            <p:nvPr/>
          </p:nvSpPr>
          <p:spPr bwMode="auto">
            <a:xfrm>
              <a:off x="1536" y="1968"/>
              <a:ext cx="115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Jane’s left femur</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1" name="Text Box 10"/>
            <p:cNvSpPr txBox="1">
              <a:spLocks noChangeArrowheads="1"/>
            </p:cNvSpPr>
            <p:nvPr/>
          </p:nvSpPr>
          <p:spPr bwMode="auto">
            <a:xfrm>
              <a:off x="2688" y="2160"/>
              <a:ext cx="1728"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Jane’s left femur fracture</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2" name="Text Box 5"/>
            <p:cNvSpPr txBox="1">
              <a:spLocks noChangeArrowheads="1"/>
            </p:cNvSpPr>
            <p:nvPr/>
          </p:nvSpPr>
          <p:spPr bwMode="auto">
            <a:xfrm>
              <a:off x="1488" y="1392"/>
              <a:ext cx="379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 Smith</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3" name="Text Box 6"/>
            <p:cNvSpPr txBox="1">
              <a:spLocks noChangeArrowheads="1"/>
            </p:cNvSpPr>
            <p:nvPr/>
          </p:nvSpPr>
          <p:spPr bwMode="auto">
            <a:xfrm>
              <a:off x="1776" y="1584"/>
              <a:ext cx="369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Peters</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4" name="Text Box 41"/>
            <p:cNvSpPr txBox="1">
              <a:spLocks noChangeArrowheads="1"/>
            </p:cNvSpPr>
            <p:nvPr/>
          </p:nvSpPr>
          <p:spPr bwMode="auto">
            <a:xfrm>
              <a:off x="4416" y="1968"/>
              <a:ext cx="105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Jane’s left femur</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5" name="Text Box 16"/>
            <p:cNvSpPr txBox="1">
              <a:spLocks noChangeArrowheads="1"/>
            </p:cNvSpPr>
            <p:nvPr/>
          </p:nvSpPr>
          <p:spPr bwMode="auto">
            <a:xfrm>
              <a:off x="3456" y="2352"/>
              <a:ext cx="201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Jane’s fracture’s image</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6" name="Text Box 63"/>
            <p:cNvSpPr txBox="1">
              <a:spLocks noChangeArrowheads="1"/>
            </p:cNvSpPr>
            <p:nvPr/>
          </p:nvSpPr>
          <p:spPr bwMode="auto">
            <a:xfrm>
              <a:off x="2160" y="1776"/>
              <a:ext cx="3312"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Longley</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447" name="Text Box 64"/>
            <p:cNvSpPr txBox="1">
              <a:spLocks noChangeArrowheads="1"/>
            </p:cNvSpPr>
            <p:nvPr/>
          </p:nvSpPr>
          <p:spPr bwMode="auto">
            <a:xfrm>
              <a:off x="1680" y="816"/>
              <a:ext cx="2736" cy="162"/>
            </a:xfrm>
            <a:prstGeom prst="rect">
              <a:avLst/>
            </a:prstGeom>
            <a:solidFill>
              <a:srgbClr val="FFFF66"/>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HC’s EHR system</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3" name="Group 95"/>
          <p:cNvGrpSpPr>
            <a:grpSpLocks/>
          </p:cNvGrpSpPr>
          <p:nvPr/>
        </p:nvGrpSpPr>
        <p:grpSpPr bwMode="auto">
          <a:xfrm>
            <a:off x="381000" y="4191000"/>
            <a:ext cx="8305800" cy="533400"/>
            <a:chOff x="432" y="2640"/>
            <a:chExt cx="5232" cy="336"/>
          </a:xfrm>
        </p:grpSpPr>
        <p:sp>
          <p:nvSpPr>
            <p:cNvPr id="15434" name="Text Box 40"/>
            <p:cNvSpPr txBox="1">
              <a:spLocks noChangeArrowheads="1"/>
            </p:cNvSpPr>
            <p:nvPr/>
          </p:nvSpPr>
          <p:spPr bwMode="auto">
            <a:xfrm>
              <a:off x="432" y="2688"/>
              <a:ext cx="1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a:t>
              </a:r>
              <a:endParaRPr kumimoji="0" lang="nl-NL"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15435" name="Group 21"/>
            <p:cNvGrpSpPr>
              <a:grpSpLocks/>
            </p:cNvGrpSpPr>
            <p:nvPr/>
          </p:nvGrpSpPr>
          <p:grpSpPr bwMode="auto">
            <a:xfrm flipV="1">
              <a:off x="480" y="2640"/>
              <a:ext cx="5184" cy="48"/>
              <a:chOff x="480" y="2448"/>
              <a:chExt cx="4944" cy="0"/>
            </a:xfrm>
          </p:grpSpPr>
          <p:sp>
            <p:nvSpPr>
              <p:cNvPr id="15436" name="Line 18"/>
              <p:cNvSpPr>
                <a:spLocks noChangeShapeType="1"/>
              </p:cNvSpPr>
              <p:nvPr/>
            </p:nvSpPr>
            <p:spPr bwMode="auto">
              <a:xfrm>
                <a:off x="768" y="2448"/>
                <a:ext cx="4656"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37" name="Line 19"/>
              <p:cNvSpPr>
                <a:spLocks noChangeShapeType="1"/>
              </p:cNvSpPr>
              <p:nvPr/>
            </p:nvSpPr>
            <p:spPr bwMode="auto">
              <a:xfrm>
                <a:off x="480" y="2448"/>
                <a:ext cx="384" cy="0"/>
              </a:xfrm>
              <a:prstGeom prst="line">
                <a:avLst/>
              </a:prstGeom>
              <a:noFill/>
              <a:ln w="762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sp>
        <p:nvSpPr>
          <p:cNvPr id="2" name="Rectangle 1"/>
          <p:cNvSpPr/>
          <p:nvPr/>
        </p:nvSpPr>
        <p:spPr bwMode="auto">
          <a:xfrm>
            <a:off x="666750" y="4371975"/>
            <a:ext cx="8401050" cy="23336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pitchFamily="122" charset="0"/>
              <a:ea typeface="+mn-ea"/>
              <a:cs typeface="+mn-cs"/>
            </a:endParaRPr>
          </a:p>
        </p:txBody>
      </p:sp>
      <p:grpSp>
        <p:nvGrpSpPr>
          <p:cNvPr id="5" name="Group 98"/>
          <p:cNvGrpSpPr>
            <a:grpSpLocks/>
          </p:cNvGrpSpPr>
          <p:nvPr/>
        </p:nvGrpSpPr>
        <p:grpSpPr bwMode="auto">
          <a:xfrm>
            <a:off x="609600" y="2133600"/>
            <a:ext cx="8229600" cy="4573588"/>
            <a:chOff x="576" y="1344"/>
            <a:chExt cx="5184" cy="2881"/>
          </a:xfrm>
        </p:grpSpPr>
        <p:sp>
          <p:nvSpPr>
            <p:cNvPr id="15385" name="Line 36"/>
            <p:cNvSpPr>
              <a:spLocks noChangeShapeType="1"/>
            </p:cNvSpPr>
            <p:nvPr/>
          </p:nvSpPr>
          <p:spPr bwMode="auto">
            <a:xfrm>
              <a:off x="2688" y="1968"/>
              <a:ext cx="0" cy="91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6" name="Line 37"/>
            <p:cNvSpPr>
              <a:spLocks noChangeShapeType="1"/>
            </p:cNvSpPr>
            <p:nvPr/>
          </p:nvSpPr>
          <p:spPr bwMode="auto">
            <a:xfrm>
              <a:off x="3456" y="2352"/>
              <a:ext cx="0" cy="1152"/>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7" name="Line 52"/>
            <p:cNvSpPr>
              <a:spLocks noChangeShapeType="1"/>
            </p:cNvSpPr>
            <p:nvPr/>
          </p:nvSpPr>
          <p:spPr bwMode="auto">
            <a:xfrm>
              <a:off x="4416" y="1968"/>
              <a:ext cx="0" cy="168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8" name="Line 53"/>
            <p:cNvSpPr>
              <a:spLocks noChangeShapeType="1"/>
            </p:cNvSpPr>
            <p:nvPr/>
          </p:nvSpPr>
          <p:spPr bwMode="auto">
            <a:xfrm>
              <a:off x="2784" y="2304"/>
              <a:ext cx="0" cy="1248"/>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9" name="Line 61"/>
            <p:cNvSpPr>
              <a:spLocks noChangeShapeType="1"/>
            </p:cNvSpPr>
            <p:nvPr/>
          </p:nvSpPr>
          <p:spPr bwMode="auto">
            <a:xfrm>
              <a:off x="4992" y="1344"/>
              <a:ext cx="0" cy="2544"/>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90" name="Line 62"/>
            <p:cNvSpPr>
              <a:spLocks noChangeShapeType="1"/>
            </p:cNvSpPr>
            <p:nvPr/>
          </p:nvSpPr>
          <p:spPr bwMode="auto">
            <a:xfrm>
              <a:off x="5280" y="1440"/>
              <a:ext cx="0" cy="2640"/>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nvGrpSpPr>
            <p:cNvPr id="15391" name="Group 42"/>
            <p:cNvGrpSpPr>
              <a:grpSpLocks/>
            </p:cNvGrpSpPr>
            <p:nvPr/>
          </p:nvGrpSpPr>
          <p:grpSpPr bwMode="auto">
            <a:xfrm>
              <a:off x="576" y="2784"/>
              <a:ext cx="2112" cy="156"/>
              <a:chOff x="576" y="2592"/>
              <a:chExt cx="2112" cy="156"/>
            </a:xfrm>
          </p:grpSpPr>
          <p:sp>
            <p:nvSpPr>
              <p:cNvPr id="15432" name="Text Box 11"/>
              <p:cNvSpPr txBox="1">
                <a:spLocks noChangeArrowheads="1"/>
              </p:cNvSpPr>
              <p:nvPr/>
            </p:nvSpPr>
            <p:spPr bwMode="auto">
              <a:xfrm>
                <a:off x="576" y="2592"/>
                <a:ext cx="75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Jane’s falling</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433" name="Line 25"/>
              <p:cNvSpPr>
                <a:spLocks noChangeShapeType="1"/>
              </p:cNvSpPr>
              <p:nvPr/>
            </p:nvSpPr>
            <p:spPr bwMode="auto">
              <a:xfrm flipH="1">
                <a:off x="2688" y="259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15392" name="Group 43"/>
            <p:cNvGrpSpPr>
              <a:grpSpLocks/>
            </p:cNvGrpSpPr>
            <p:nvPr/>
          </p:nvGrpSpPr>
          <p:grpSpPr bwMode="auto">
            <a:xfrm>
              <a:off x="576" y="2880"/>
              <a:ext cx="2112" cy="204"/>
              <a:chOff x="576" y="2832"/>
              <a:chExt cx="2112" cy="204"/>
            </a:xfrm>
          </p:grpSpPr>
          <p:sp>
            <p:nvSpPr>
              <p:cNvPr id="15430" name="Text Box 12"/>
              <p:cNvSpPr txBox="1">
                <a:spLocks noChangeArrowheads="1"/>
              </p:cNvSpPr>
              <p:nvPr/>
            </p:nvSpPr>
            <p:spPr bwMode="auto">
              <a:xfrm>
                <a:off x="576" y="2880"/>
                <a:ext cx="11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Jane’s femur breaking</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431" name="Line 26"/>
              <p:cNvSpPr>
                <a:spLocks noChangeShapeType="1"/>
              </p:cNvSpPr>
              <p:nvPr/>
            </p:nvSpPr>
            <p:spPr bwMode="auto">
              <a:xfrm flipH="1">
                <a:off x="2688" y="283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15393" name="Group 44"/>
            <p:cNvGrpSpPr>
              <a:grpSpLocks/>
            </p:cNvGrpSpPr>
            <p:nvPr/>
          </p:nvGrpSpPr>
          <p:grpSpPr bwMode="auto">
            <a:xfrm>
              <a:off x="576" y="3024"/>
              <a:ext cx="2640" cy="204"/>
              <a:chOff x="576" y="3024"/>
              <a:chExt cx="2640" cy="204"/>
            </a:xfrm>
          </p:grpSpPr>
          <p:sp>
            <p:nvSpPr>
              <p:cNvPr id="15425" name="Text Box 13"/>
              <p:cNvSpPr txBox="1">
                <a:spLocks noChangeArrowheads="1"/>
              </p:cNvSpPr>
              <p:nvPr/>
            </p:nvSpPr>
            <p:spPr bwMode="auto">
              <a:xfrm>
                <a:off x="576" y="3072"/>
                <a:ext cx="213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 Peter’s examination of Jane’s fracture</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5426" name="Group 29"/>
              <p:cNvGrpSpPr>
                <a:grpSpLocks/>
              </p:cNvGrpSpPr>
              <p:nvPr/>
            </p:nvGrpSpPr>
            <p:grpSpPr bwMode="auto">
              <a:xfrm>
                <a:off x="2880" y="3024"/>
                <a:ext cx="336" cy="192"/>
                <a:chOff x="2880" y="3024"/>
                <a:chExt cx="336" cy="192"/>
              </a:xfrm>
            </p:grpSpPr>
            <p:sp>
              <p:nvSpPr>
                <p:cNvPr id="15427" name="Line 24"/>
                <p:cNvSpPr>
                  <a:spLocks noChangeShapeType="1"/>
                </p:cNvSpPr>
                <p:nvPr/>
              </p:nvSpPr>
              <p:spPr bwMode="auto">
                <a:xfrm>
                  <a:off x="292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28" name="Line 27"/>
                <p:cNvSpPr>
                  <a:spLocks noChangeShapeType="1"/>
                </p:cNvSpPr>
                <p:nvPr/>
              </p:nvSpPr>
              <p:spPr bwMode="auto">
                <a:xfrm>
                  <a:off x="316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29" name="Line 28"/>
                <p:cNvSpPr>
                  <a:spLocks noChangeShapeType="1"/>
                </p:cNvSpPr>
                <p:nvPr/>
              </p:nvSpPr>
              <p:spPr bwMode="auto">
                <a:xfrm>
                  <a:off x="2880" y="3216"/>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grpSp>
          <p:nvGrpSpPr>
            <p:cNvPr id="15394" name="Group 45"/>
            <p:cNvGrpSpPr>
              <a:grpSpLocks/>
            </p:cNvGrpSpPr>
            <p:nvPr/>
          </p:nvGrpSpPr>
          <p:grpSpPr bwMode="auto">
            <a:xfrm>
              <a:off x="576" y="3168"/>
              <a:ext cx="2688" cy="204"/>
              <a:chOff x="576" y="3408"/>
              <a:chExt cx="2688" cy="204"/>
            </a:xfrm>
          </p:grpSpPr>
          <p:sp>
            <p:nvSpPr>
              <p:cNvPr id="15423" name="Text Box 14"/>
              <p:cNvSpPr txBox="1">
                <a:spLocks noChangeArrowheads="1"/>
              </p:cNvSpPr>
              <p:nvPr/>
            </p:nvSpPr>
            <p:spPr bwMode="auto">
              <a:xfrm>
                <a:off x="576" y="3456"/>
                <a:ext cx="165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 Peter’s ordering of an X-ray</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424" name="Line 30"/>
              <p:cNvSpPr>
                <a:spLocks noChangeShapeType="1"/>
              </p:cNvSpPr>
              <p:nvPr/>
            </p:nvSpPr>
            <p:spPr bwMode="auto">
              <a:xfrm flipH="1">
                <a:off x="3264" y="3408"/>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15395" name="Group 46"/>
            <p:cNvGrpSpPr>
              <a:grpSpLocks/>
            </p:cNvGrpSpPr>
            <p:nvPr/>
          </p:nvGrpSpPr>
          <p:grpSpPr bwMode="auto">
            <a:xfrm>
              <a:off x="576" y="3360"/>
              <a:ext cx="2880" cy="156"/>
              <a:chOff x="576" y="3696"/>
              <a:chExt cx="2880" cy="156"/>
            </a:xfrm>
          </p:grpSpPr>
          <p:sp>
            <p:nvSpPr>
              <p:cNvPr id="15421" name="Text Box 15"/>
              <p:cNvSpPr txBox="1">
                <a:spLocks noChangeArrowheads="1"/>
              </p:cNvSpPr>
              <p:nvPr/>
            </p:nvSpPr>
            <p:spPr bwMode="auto">
              <a:xfrm>
                <a:off x="576" y="3696"/>
                <a:ext cx="174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Shooting the pictures of Jane’s leg</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422" name="Line 31"/>
              <p:cNvSpPr>
                <a:spLocks noChangeShapeType="1"/>
              </p:cNvSpPr>
              <p:nvPr/>
            </p:nvSpPr>
            <p:spPr bwMode="auto">
              <a:xfrm flipH="1">
                <a:off x="3456" y="3696"/>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15396" name="Text Box 39"/>
            <p:cNvSpPr txBox="1">
              <a:spLocks noChangeArrowheads="1"/>
            </p:cNvSpPr>
            <p:nvPr/>
          </p:nvSpPr>
          <p:spPr bwMode="auto">
            <a:xfrm>
              <a:off x="4770" y="2640"/>
              <a:ext cx="9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occurrents</a:t>
              </a:r>
              <a:endParaRPr kumimoji="0" lang="nl-NL"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5397" name="Group 56"/>
            <p:cNvGrpSpPr>
              <a:grpSpLocks/>
            </p:cNvGrpSpPr>
            <p:nvPr/>
          </p:nvGrpSpPr>
          <p:grpSpPr bwMode="auto">
            <a:xfrm>
              <a:off x="576" y="3408"/>
              <a:ext cx="3881" cy="252"/>
              <a:chOff x="576" y="3456"/>
              <a:chExt cx="3881" cy="252"/>
            </a:xfrm>
          </p:grpSpPr>
          <p:sp>
            <p:nvSpPr>
              <p:cNvPr id="15416" name="Text Box 47"/>
              <p:cNvSpPr txBox="1">
                <a:spLocks noChangeArrowheads="1"/>
              </p:cNvSpPr>
              <p:nvPr/>
            </p:nvSpPr>
            <p:spPr bwMode="auto">
              <a:xfrm>
                <a:off x="576" y="3552"/>
                <a:ext cx="12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Jane’s fracture’s healing</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5417" name="Group 55"/>
              <p:cNvGrpSpPr>
                <a:grpSpLocks/>
              </p:cNvGrpSpPr>
              <p:nvPr/>
            </p:nvGrpSpPr>
            <p:grpSpPr bwMode="auto">
              <a:xfrm>
                <a:off x="2736" y="3456"/>
                <a:ext cx="1721" cy="192"/>
                <a:chOff x="2736" y="3504"/>
                <a:chExt cx="1721" cy="192"/>
              </a:xfrm>
            </p:grpSpPr>
            <p:sp>
              <p:nvSpPr>
                <p:cNvPr id="15418" name="Line 49"/>
                <p:cNvSpPr>
                  <a:spLocks noChangeShapeType="1"/>
                </p:cNvSpPr>
                <p:nvPr/>
              </p:nvSpPr>
              <p:spPr bwMode="auto">
                <a:xfrm>
                  <a:off x="2784" y="350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19" name="Line 50"/>
                <p:cNvSpPr>
                  <a:spLocks noChangeShapeType="1"/>
                </p:cNvSpPr>
                <p:nvPr/>
              </p:nvSpPr>
              <p:spPr bwMode="auto">
                <a:xfrm>
                  <a:off x="4416" y="350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20" name="Line 51"/>
                <p:cNvSpPr>
                  <a:spLocks noChangeShapeType="1"/>
                </p:cNvSpPr>
                <p:nvPr/>
              </p:nvSpPr>
              <p:spPr bwMode="auto">
                <a:xfrm>
                  <a:off x="2736" y="3696"/>
                  <a:ext cx="1721"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grpSp>
          <p:nvGrpSpPr>
            <p:cNvPr id="15398" name="Group 71"/>
            <p:cNvGrpSpPr>
              <a:grpSpLocks/>
            </p:cNvGrpSpPr>
            <p:nvPr/>
          </p:nvGrpSpPr>
          <p:grpSpPr bwMode="auto">
            <a:xfrm>
              <a:off x="576" y="3600"/>
              <a:ext cx="3456" cy="204"/>
              <a:chOff x="576" y="3408"/>
              <a:chExt cx="3456" cy="204"/>
            </a:xfrm>
          </p:grpSpPr>
          <p:grpSp>
            <p:nvGrpSpPr>
              <p:cNvPr id="15411" name="Group 57"/>
              <p:cNvGrpSpPr>
                <a:grpSpLocks/>
              </p:cNvGrpSpPr>
              <p:nvPr/>
            </p:nvGrpSpPr>
            <p:grpSpPr bwMode="auto">
              <a:xfrm>
                <a:off x="3696" y="3408"/>
                <a:ext cx="336" cy="144"/>
                <a:chOff x="3696" y="3744"/>
                <a:chExt cx="336" cy="144"/>
              </a:xfrm>
            </p:grpSpPr>
            <p:sp>
              <p:nvSpPr>
                <p:cNvPr id="15413" name="Line 33"/>
                <p:cNvSpPr>
                  <a:spLocks noChangeShapeType="1"/>
                </p:cNvSpPr>
                <p:nvPr/>
              </p:nvSpPr>
              <p:spPr bwMode="auto">
                <a:xfrm>
                  <a:off x="3744" y="3744"/>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14" name="Line 34"/>
                <p:cNvSpPr>
                  <a:spLocks noChangeShapeType="1"/>
                </p:cNvSpPr>
                <p:nvPr/>
              </p:nvSpPr>
              <p:spPr bwMode="auto">
                <a:xfrm>
                  <a:off x="3984" y="3744"/>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15" name="Line 35"/>
                <p:cNvSpPr>
                  <a:spLocks noChangeShapeType="1"/>
                </p:cNvSpPr>
                <p:nvPr/>
              </p:nvSpPr>
              <p:spPr bwMode="auto">
                <a:xfrm>
                  <a:off x="3696" y="3888"/>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15412" name="Text Box 54"/>
              <p:cNvSpPr txBox="1">
                <a:spLocks noChangeArrowheads="1"/>
              </p:cNvSpPr>
              <p:nvPr/>
            </p:nvSpPr>
            <p:spPr bwMode="auto">
              <a:xfrm>
                <a:off x="576" y="3456"/>
                <a:ext cx="149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 Peter’s diagnosis making</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5399" name="Group 75"/>
            <p:cNvGrpSpPr>
              <a:grpSpLocks/>
            </p:cNvGrpSpPr>
            <p:nvPr/>
          </p:nvGrpSpPr>
          <p:grpSpPr bwMode="auto">
            <a:xfrm>
              <a:off x="576" y="4080"/>
              <a:ext cx="4704" cy="145"/>
              <a:chOff x="576" y="4032"/>
              <a:chExt cx="4704" cy="145"/>
            </a:xfrm>
          </p:grpSpPr>
          <p:sp>
            <p:nvSpPr>
              <p:cNvPr id="15409" name="Text Box 17"/>
              <p:cNvSpPr txBox="1">
                <a:spLocks noChangeArrowheads="1"/>
              </p:cNvSpPr>
              <p:nvPr/>
            </p:nvSpPr>
            <p:spPr bwMode="auto">
              <a:xfrm>
                <a:off x="576" y="4032"/>
                <a:ext cx="5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Jane dies</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15410" name="Line 60"/>
              <p:cNvSpPr>
                <a:spLocks noChangeShapeType="1"/>
              </p:cNvSpPr>
              <p:nvPr/>
            </p:nvSpPr>
            <p:spPr bwMode="auto">
              <a:xfrm flipH="1">
                <a:off x="5280" y="4032"/>
                <a:ext cx="0" cy="144"/>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15400" name="Group 74"/>
            <p:cNvGrpSpPr>
              <a:grpSpLocks/>
            </p:cNvGrpSpPr>
            <p:nvPr/>
          </p:nvGrpSpPr>
          <p:grpSpPr bwMode="auto">
            <a:xfrm>
              <a:off x="576" y="3936"/>
              <a:ext cx="4416" cy="156"/>
              <a:chOff x="576" y="3840"/>
              <a:chExt cx="4416" cy="156"/>
            </a:xfrm>
          </p:grpSpPr>
          <p:sp>
            <p:nvSpPr>
              <p:cNvPr id="15407" name="Line 59"/>
              <p:cNvSpPr>
                <a:spLocks noChangeShapeType="1"/>
              </p:cNvSpPr>
              <p:nvPr/>
            </p:nvSpPr>
            <p:spPr bwMode="auto">
              <a:xfrm>
                <a:off x="4992" y="3840"/>
                <a:ext cx="0" cy="96"/>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08" name="Text Box 58"/>
              <p:cNvSpPr txBox="1">
                <a:spLocks noChangeArrowheads="1"/>
              </p:cNvSpPr>
              <p:nvPr/>
            </p:nvSpPr>
            <p:spPr bwMode="auto">
              <a:xfrm>
                <a:off x="576" y="3840"/>
                <a:ext cx="13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Freezer section dismantled</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15401" name="Group 73"/>
            <p:cNvGrpSpPr>
              <a:grpSpLocks/>
            </p:cNvGrpSpPr>
            <p:nvPr/>
          </p:nvGrpSpPr>
          <p:grpSpPr bwMode="auto">
            <a:xfrm>
              <a:off x="576" y="3744"/>
              <a:ext cx="2832" cy="204"/>
              <a:chOff x="576" y="3648"/>
              <a:chExt cx="2832" cy="204"/>
            </a:xfrm>
          </p:grpSpPr>
          <p:sp>
            <p:nvSpPr>
              <p:cNvPr id="15402" name="Text Box 66"/>
              <p:cNvSpPr txBox="1">
                <a:spLocks noChangeArrowheads="1"/>
              </p:cNvSpPr>
              <p:nvPr/>
            </p:nvSpPr>
            <p:spPr bwMode="auto">
              <a:xfrm>
                <a:off x="576" y="3696"/>
                <a:ext cx="229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Dr. Longley’s examination of Jane’ s fracture</a:t>
                </a:r>
                <a:endParaRPr kumimoji="0" lang="nl-NL" altLang="en-US" sz="1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grpSp>
            <p:nvGrpSpPr>
              <p:cNvPr id="15403" name="Group 67"/>
              <p:cNvGrpSpPr>
                <a:grpSpLocks/>
              </p:cNvGrpSpPr>
              <p:nvPr/>
            </p:nvGrpSpPr>
            <p:grpSpPr bwMode="auto">
              <a:xfrm>
                <a:off x="3072" y="3648"/>
                <a:ext cx="336" cy="192"/>
                <a:chOff x="2880" y="3024"/>
                <a:chExt cx="336" cy="192"/>
              </a:xfrm>
            </p:grpSpPr>
            <p:sp>
              <p:nvSpPr>
                <p:cNvPr id="15404" name="Line 68"/>
                <p:cNvSpPr>
                  <a:spLocks noChangeShapeType="1"/>
                </p:cNvSpPr>
                <p:nvPr/>
              </p:nvSpPr>
              <p:spPr bwMode="auto">
                <a:xfrm>
                  <a:off x="292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05" name="Line 69"/>
                <p:cNvSpPr>
                  <a:spLocks noChangeShapeType="1"/>
                </p:cNvSpPr>
                <p:nvPr/>
              </p:nvSpPr>
              <p:spPr bwMode="auto">
                <a:xfrm>
                  <a:off x="3168" y="3024"/>
                  <a:ext cx="0" cy="192"/>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406" name="Line 70"/>
                <p:cNvSpPr>
                  <a:spLocks noChangeShapeType="1"/>
                </p:cNvSpPr>
                <p:nvPr/>
              </p:nvSpPr>
              <p:spPr bwMode="auto">
                <a:xfrm>
                  <a:off x="2880" y="3216"/>
                  <a:ext cx="336"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grpSp>
      <p:grpSp>
        <p:nvGrpSpPr>
          <p:cNvPr id="20" name="Group 93"/>
          <p:cNvGrpSpPr>
            <a:grpSpLocks/>
          </p:cNvGrpSpPr>
          <p:nvPr/>
        </p:nvGrpSpPr>
        <p:grpSpPr bwMode="auto">
          <a:xfrm>
            <a:off x="3886200" y="4419600"/>
            <a:ext cx="4862513" cy="2355850"/>
            <a:chOff x="2592" y="2784"/>
            <a:chExt cx="3063" cy="1484"/>
          </a:xfrm>
          <a:solidFill>
            <a:schemeClr val="accent1">
              <a:lumMod val="75000"/>
            </a:schemeClr>
          </a:solidFill>
        </p:grpSpPr>
        <p:sp>
          <p:nvSpPr>
            <p:cNvPr id="15382" name="Text Box 90"/>
            <p:cNvSpPr txBox="1">
              <a:spLocks noChangeArrowheads="1"/>
            </p:cNvSpPr>
            <p:nvPr/>
          </p:nvSpPr>
          <p:spPr bwMode="auto">
            <a:xfrm>
              <a:off x="2592" y="2784"/>
              <a:ext cx="3063" cy="1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bIns="118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Jane’s</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as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seen</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by</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Dr. Peters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Jane’s</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as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seen</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by</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Dr.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Longley</a:t>
              </a:r>
              <a:endPar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Instances</a:t>
              </a:r>
              <a:r>
                <a:rPr kumimoji="0" lang="nl-BE"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of</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nl-BE"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Jane’s</a:t>
              </a:r>
              <a:r>
                <a:rPr kumimoji="0" lang="nl-BE"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endParaRPr kumimoji="0" lang="nl-NL"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383" name="Line 91"/>
            <p:cNvSpPr>
              <a:spLocks noChangeShapeType="1"/>
            </p:cNvSpPr>
            <p:nvPr/>
          </p:nvSpPr>
          <p:spPr bwMode="auto">
            <a:xfrm>
              <a:off x="2640" y="2832"/>
              <a:ext cx="2928" cy="1344"/>
            </a:xfrm>
            <a:prstGeom prst="line">
              <a:avLst/>
            </a:prstGeom>
            <a:grpFill/>
            <a:ln w="57150">
              <a:solidFill>
                <a:srgbClr val="FF0000"/>
              </a:solidFill>
              <a:round/>
              <a:headEnd/>
              <a:tailEnd/>
            </a:ln>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4" name="Line 92"/>
            <p:cNvSpPr>
              <a:spLocks noChangeShapeType="1"/>
            </p:cNvSpPr>
            <p:nvPr/>
          </p:nvSpPr>
          <p:spPr bwMode="auto">
            <a:xfrm flipV="1">
              <a:off x="2640" y="2880"/>
              <a:ext cx="2832" cy="1296"/>
            </a:xfrm>
            <a:prstGeom prst="line">
              <a:avLst/>
            </a:prstGeom>
            <a:grpFill/>
            <a:ln w="57150">
              <a:solidFill>
                <a:srgbClr val="FF0000"/>
              </a:solidFill>
              <a:round/>
              <a:headEnd/>
              <a:tailEnd/>
            </a:ln>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21" name="Group 100"/>
          <p:cNvGrpSpPr>
            <a:grpSpLocks/>
          </p:cNvGrpSpPr>
          <p:nvPr/>
        </p:nvGrpSpPr>
        <p:grpSpPr bwMode="auto">
          <a:xfrm>
            <a:off x="381000" y="914400"/>
            <a:ext cx="2743200" cy="5791200"/>
            <a:chOff x="432" y="576"/>
            <a:chExt cx="1728" cy="3648"/>
          </a:xfrm>
        </p:grpSpPr>
        <p:grpSp>
          <p:nvGrpSpPr>
            <p:cNvPr id="15369" name="Group 89"/>
            <p:cNvGrpSpPr>
              <a:grpSpLocks/>
            </p:cNvGrpSpPr>
            <p:nvPr/>
          </p:nvGrpSpPr>
          <p:grpSpPr bwMode="auto">
            <a:xfrm>
              <a:off x="432" y="576"/>
              <a:ext cx="1728" cy="1938"/>
              <a:chOff x="432" y="576"/>
              <a:chExt cx="1728" cy="1938"/>
            </a:xfrm>
          </p:grpSpPr>
          <p:sp>
            <p:nvSpPr>
              <p:cNvPr id="15371" name="Text Box 77"/>
              <p:cNvSpPr txBox="1">
                <a:spLocks noChangeArrowheads="1"/>
              </p:cNvSpPr>
              <p:nvPr/>
            </p:nvSpPr>
            <p:spPr bwMode="auto">
              <a:xfrm>
                <a:off x="432" y="576"/>
                <a:ext cx="9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0"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rPr>
                  <a:t>Universals</a:t>
                </a:r>
                <a:endParaRPr kumimoji="0" lang="nl-NL" altLang="en-US" sz="2400" b="1" i="0" u="none" strike="noStrike" kern="1200" cap="none" spc="0" normalizeH="0" baseline="0" noProof="0">
                  <a:ln>
                    <a:noFill/>
                  </a:ln>
                  <a:solidFill>
                    <a:srgbClr val="008000"/>
                  </a:solidFill>
                  <a:effectLst/>
                  <a:uLnTx/>
                  <a:uFillTx/>
                  <a:latin typeface="Times New Roman" panose="02020603050405020304" pitchFamily="18" charset="0"/>
                  <a:ea typeface="+mn-ea"/>
                  <a:cs typeface="Times New Roman" panose="02020603050405020304" pitchFamily="18" charset="0"/>
                </a:endParaRPr>
              </a:p>
            </p:txBody>
          </p:sp>
          <p:sp>
            <p:nvSpPr>
              <p:cNvPr id="15372" name="Text Box 78"/>
              <p:cNvSpPr txBox="1">
                <a:spLocks noChangeArrowheads="1"/>
              </p:cNvSpPr>
              <p:nvPr/>
            </p:nvSpPr>
            <p:spPr bwMode="auto">
              <a:xfrm>
                <a:off x="432" y="816"/>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EHR system</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3" name="Text Box 79"/>
              <p:cNvSpPr txBox="1">
                <a:spLocks noChangeArrowheads="1"/>
              </p:cNvSpPr>
              <p:nvPr/>
            </p:nvSpPr>
            <p:spPr bwMode="auto">
              <a:xfrm>
                <a:off x="432" y="1008"/>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HC</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4" name="Text Box 80"/>
              <p:cNvSpPr txBox="1">
                <a:spLocks noChangeArrowheads="1"/>
              </p:cNvSpPr>
              <p:nvPr/>
            </p:nvSpPr>
            <p:spPr bwMode="auto">
              <a:xfrm>
                <a:off x="432" y="1200"/>
                <a:ext cx="960"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Freezer section</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5" name="Text Box 81"/>
              <p:cNvSpPr txBox="1">
                <a:spLocks noChangeArrowheads="1"/>
              </p:cNvSpPr>
              <p:nvPr/>
            </p:nvSpPr>
            <p:spPr bwMode="auto">
              <a:xfrm>
                <a:off x="432" y="1584"/>
                <a:ext cx="960"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Person</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6" name="Text Box 82"/>
              <p:cNvSpPr txBox="1">
                <a:spLocks noChangeArrowheads="1"/>
              </p:cNvSpPr>
              <p:nvPr/>
            </p:nvSpPr>
            <p:spPr bwMode="auto">
              <a:xfrm>
                <a:off x="432" y="1968"/>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Femur</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7" name="Text Box 84"/>
              <p:cNvSpPr txBox="1">
                <a:spLocks noChangeArrowheads="1"/>
              </p:cNvSpPr>
              <p:nvPr/>
            </p:nvSpPr>
            <p:spPr bwMode="auto">
              <a:xfrm>
                <a:off x="432" y="2160"/>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Fracture</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8" name="Text Box 85"/>
              <p:cNvSpPr txBox="1">
                <a:spLocks noChangeArrowheads="1"/>
              </p:cNvSpPr>
              <p:nvPr/>
            </p:nvSpPr>
            <p:spPr bwMode="auto">
              <a:xfrm>
                <a:off x="432" y="2352"/>
                <a:ext cx="816" cy="162"/>
              </a:xfrm>
              <a:prstGeom prst="rect">
                <a:avLst/>
              </a:prstGeom>
              <a:solidFill>
                <a:srgbClr val="008000"/>
              </a:solidFill>
              <a:ln w="9525">
                <a:solidFill>
                  <a:schemeClr val="tx1"/>
                </a:solidFill>
                <a:miter lim="800000"/>
                <a:headEnd/>
                <a:tailEnd/>
              </a:ln>
            </p:spPr>
            <p:txBody>
              <a:bodyPr tIns="18000" bIns="180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Image</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5379" name="Line 86"/>
              <p:cNvSpPr>
                <a:spLocks noChangeShapeType="1"/>
              </p:cNvSpPr>
              <p:nvPr/>
            </p:nvSpPr>
            <p:spPr bwMode="auto">
              <a:xfrm flipV="1">
                <a:off x="1392" y="1488"/>
                <a:ext cx="96"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0" name="Line 87"/>
              <p:cNvSpPr>
                <a:spLocks noChangeShapeType="1"/>
              </p:cNvSpPr>
              <p:nvPr/>
            </p:nvSpPr>
            <p:spPr bwMode="auto">
              <a:xfrm>
                <a:off x="1392" y="1680"/>
                <a:ext cx="384" cy="0"/>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15381" name="Line 88"/>
              <p:cNvSpPr>
                <a:spLocks noChangeShapeType="1"/>
              </p:cNvSpPr>
              <p:nvPr/>
            </p:nvSpPr>
            <p:spPr bwMode="auto">
              <a:xfrm>
                <a:off x="1392" y="1680"/>
                <a:ext cx="768" cy="192"/>
              </a:xfrm>
              <a:prstGeom prst="line">
                <a:avLst/>
              </a:prstGeom>
              <a:noFill/>
              <a:ln w="28575">
                <a:solidFill>
                  <a:srgbClr val="008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
          <p:nvSpPr>
            <p:cNvPr id="15370" name="Rectangle 99"/>
            <p:cNvSpPr>
              <a:spLocks noChangeArrowheads="1"/>
            </p:cNvSpPr>
            <p:nvPr/>
          </p:nvSpPr>
          <p:spPr bwMode="auto">
            <a:xfrm>
              <a:off x="480" y="2928"/>
              <a:ext cx="96" cy="1296"/>
            </a:xfrm>
            <a:prstGeom prst="rect">
              <a:avLst/>
            </a:prstGeom>
            <a:solidFill>
              <a:srgbClr val="008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Tree>
    <p:extLst>
      <p:ext uri="{BB962C8B-B14F-4D97-AF65-F5344CB8AC3E}">
        <p14:creationId xmlns:p14="http://schemas.microsoft.com/office/powerpoint/2010/main" val="920707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
          <p:cNvSpPr>
            <a:spLocks noGrp="1" noChangeArrowheads="1"/>
          </p:cNvSpPr>
          <p:nvPr>
            <p:ph type="title"/>
          </p:nvPr>
        </p:nvSpPr>
        <p:spPr>
          <a:xfrm>
            <a:off x="1066800" y="533400"/>
            <a:ext cx="7146925" cy="642938"/>
          </a:xfrm>
        </p:spPr>
        <p:txBody>
          <a:bodyPr/>
          <a:lstStyle/>
          <a:p>
            <a:pPr algn="ctr" eaLnBrk="1" hangingPunct="1"/>
            <a:r>
              <a:rPr lang="nl-BE" altLang="en-US" dirty="0" err="1"/>
              <a:t>Ontological</a:t>
            </a:r>
            <a:r>
              <a:rPr lang="nl-BE" altLang="en-US" dirty="0"/>
              <a:t> </a:t>
            </a:r>
            <a:r>
              <a:rPr lang="nl-BE" altLang="en-US" dirty="0" err="1"/>
              <a:t>recategorisation</a:t>
            </a:r>
            <a:endParaRPr lang="nl-NL" altLang="en-US" dirty="0"/>
          </a:p>
        </p:txBody>
      </p:sp>
      <p:graphicFrame>
        <p:nvGraphicFramePr>
          <p:cNvPr id="6146" name="Object 3"/>
          <p:cNvGraphicFramePr>
            <a:graphicFrameLocks noChangeAspect="1"/>
          </p:cNvGraphicFramePr>
          <p:nvPr/>
        </p:nvGraphicFramePr>
        <p:xfrm>
          <a:off x="685800" y="1447800"/>
          <a:ext cx="7772400" cy="5257800"/>
        </p:xfrm>
        <a:graphic>
          <a:graphicData uri="http://schemas.openxmlformats.org/presentationml/2006/ole">
            <mc:AlternateContent xmlns:mc="http://schemas.openxmlformats.org/markup-compatibility/2006">
              <mc:Choice xmlns:v="urn:schemas-microsoft-com:vml" Requires="v">
                <p:oleObj spid="_x0000_s5139" name="Photo Editor-foto" r:id="rId4" imgW="6133333" imgH="4048690" progId="MSPhotoEd.3">
                  <p:embed/>
                </p:oleObj>
              </mc:Choice>
              <mc:Fallback>
                <p:oleObj name="Photo Editor-foto" r:id="rId4" imgW="6133333" imgH="4048690" progId="MSPhotoEd.3">
                  <p:embed/>
                  <p:pic>
                    <p:nvPicPr>
                      <p:cNvPr id="6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447800"/>
                        <a:ext cx="777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3"/>
          <p:cNvGrpSpPr>
            <a:grpSpLocks/>
          </p:cNvGrpSpPr>
          <p:nvPr/>
        </p:nvGrpSpPr>
        <p:grpSpPr bwMode="auto">
          <a:xfrm>
            <a:off x="1676400" y="2514600"/>
            <a:ext cx="4114800" cy="838200"/>
            <a:chOff x="1056" y="1584"/>
            <a:chExt cx="2592" cy="528"/>
          </a:xfrm>
        </p:grpSpPr>
        <p:sp>
          <p:nvSpPr>
            <p:cNvPr id="6180" name="AutoShape 5"/>
            <p:cNvSpPr>
              <a:spLocks noChangeArrowheads="1"/>
            </p:cNvSpPr>
            <p:nvPr/>
          </p:nvSpPr>
          <p:spPr bwMode="auto">
            <a:xfrm>
              <a:off x="1056" y="1920"/>
              <a:ext cx="480"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CityHC</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81" name="AutoShape 7"/>
            <p:cNvSpPr>
              <a:spLocks noChangeArrowheads="1"/>
            </p:cNvSpPr>
            <p:nvPr/>
          </p:nvSpPr>
          <p:spPr bwMode="auto">
            <a:xfrm>
              <a:off x="1680" y="1920"/>
              <a:ext cx="528" cy="19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Peters</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82" name="AutoShape 8"/>
            <p:cNvSpPr>
              <a:spLocks noChangeArrowheads="1"/>
            </p:cNvSpPr>
            <p:nvPr/>
          </p:nvSpPr>
          <p:spPr bwMode="auto">
            <a:xfrm>
              <a:off x="2304" y="1824"/>
              <a:ext cx="528" cy="28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Smith</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83" name="AutoShape 9"/>
            <p:cNvSpPr>
              <a:spLocks noChangeArrowheads="1"/>
            </p:cNvSpPr>
            <p:nvPr/>
          </p:nvSpPr>
          <p:spPr bwMode="auto">
            <a:xfrm>
              <a:off x="2976" y="1584"/>
              <a:ext cx="672" cy="528"/>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Smith’s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Of Femur</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grpSp>
        <p:nvGrpSpPr>
          <p:cNvPr id="3" name="Group 34"/>
          <p:cNvGrpSpPr>
            <a:grpSpLocks/>
          </p:cNvGrpSpPr>
          <p:nvPr/>
        </p:nvGrpSpPr>
        <p:grpSpPr bwMode="auto">
          <a:xfrm>
            <a:off x="4648200" y="1447800"/>
            <a:ext cx="3810000" cy="685800"/>
            <a:chOff x="2928" y="912"/>
            <a:chExt cx="2400" cy="432"/>
          </a:xfrm>
        </p:grpSpPr>
        <p:sp>
          <p:nvSpPr>
            <p:cNvPr id="6177" name="AutoShape 10"/>
            <p:cNvSpPr>
              <a:spLocks noChangeArrowheads="1"/>
            </p:cNvSpPr>
            <p:nvPr/>
          </p:nvSpPr>
          <p:spPr bwMode="auto">
            <a:xfrm>
              <a:off x="2928" y="912"/>
              <a:ext cx="768" cy="288"/>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Fracture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Of Femur</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178" name="AutoShape 11"/>
            <p:cNvSpPr>
              <a:spLocks noChangeArrowheads="1"/>
            </p:cNvSpPr>
            <p:nvPr/>
          </p:nvSpPr>
          <p:spPr bwMode="auto">
            <a:xfrm>
              <a:off x="4320" y="1152"/>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Severe</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6179" name="AutoShape 12"/>
            <p:cNvSpPr>
              <a:spLocks noChangeArrowheads="1"/>
            </p:cNvSpPr>
            <p:nvPr/>
          </p:nvSpPr>
          <p:spPr bwMode="auto">
            <a:xfrm>
              <a:off x="4848" y="1200"/>
              <a:ext cx="480" cy="144"/>
            </a:xfrm>
            <a:prstGeom prst="roundRect">
              <a:avLst>
                <a:gd name="adj" fmla="val 16667"/>
              </a:avLst>
            </a:prstGeom>
            <a:solidFill>
              <a:srgbClr val="0080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Spiral</a:t>
              </a:r>
              <a:endParaRPr kumimoji="0" lang="nl-NL"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5"/>
          <p:cNvGrpSpPr>
            <a:grpSpLocks/>
          </p:cNvGrpSpPr>
          <p:nvPr/>
        </p:nvGrpSpPr>
        <p:grpSpPr bwMode="auto">
          <a:xfrm>
            <a:off x="1600200" y="4419600"/>
            <a:ext cx="1981200" cy="1219200"/>
            <a:chOff x="1008" y="2784"/>
            <a:chExt cx="1248" cy="768"/>
          </a:xfrm>
        </p:grpSpPr>
        <p:sp>
          <p:nvSpPr>
            <p:cNvPr id="6175" name="AutoShape 13"/>
            <p:cNvSpPr>
              <a:spLocks noChangeArrowheads="1"/>
            </p:cNvSpPr>
            <p:nvPr/>
          </p:nvSpPr>
          <p:spPr bwMode="auto">
            <a:xfrm>
              <a:off x="1008" y="2784"/>
              <a:ext cx="528" cy="576"/>
            </a:xfrm>
            <a:prstGeom prst="roundRect">
              <a:avLst>
                <a:gd name="adj" fmla="val 16667"/>
              </a:avLst>
            </a:prstGeom>
            <a:solidFill>
              <a:srgbClr val="00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exists</a:t>
              </a: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4th July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1990</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76" name="AutoShape 15"/>
            <p:cNvSpPr>
              <a:spLocks noChangeArrowheads="1"/>
            </p:cNvSpPr>
            <p:nvPr/>
          </p:nvSpPr>
          <p:spPr bwMode="auto">
            <a:xfrm>
              <a:off x="1584" y="2784"/>
              <a:ext cx="672" cy="768"/>
            </a:xfrm>
            <a:prstGeom prst="roundRect">
              <a:avLst>
                <a:gd name="adj" fmla="val 16667"/>
              </a:avLst>
            </a:prstGeom>
            <a:solidFill>
              <a:srgbClr val="00FF99"/>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Peters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located</a:t>
              </a: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nl-BE" altLang="en-US" sz="1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 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4th July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1990</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sp>
        <p:nvSpPr>
          <p:cNvPr id="30736" name="AutoShape 16"/>
          <p:cNvSpPr>
            <a:spLocks noChangeArrowheads="1"/>
          </p:cNvSpPr>
          <p:nvPr/>
        </p:nvSpPr>
        <p:spPr bwMode="auto">
          <a:xfrm>
            <a:off x="3657600" y="4343400"/>
            <a:ext cx="1066800" cy="1828800"/>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 Smith’s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consultation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Peters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 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4th July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1990</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0739" name="AutoShape 19"/>
          <p:cNvSpPr>
            <a:spLocks noChangeArrowheads="1"/>
          </p:cNvSpPr>
          <p:nvPr/>
        </p:nvSpPr>
        <p:spPr bwMode="auto">
          <a:xfrm>
            <a:off x="4876800" y="4419600"/>
            <a:ext cx="1219200" cy="2286000"/>
          </a:xfrm>
          <a:prstGeom prst="roundRect">
            <a:avLst>
              <a:gd name="adj" fmla="val 16667"/>
            </a:avLst>
          </a:prstGeom>
          <a:solidFill>
            <a:srgbClr val="FF3300"/>
          </a:solidFill>
          <a:ln w="9525">
            <a:solidFill>
              <a:schemeClr val="tx1"/>
            </a:solidFill>
            <a:round/>
            <a:headEnd/>
            <a:tailEnd/>
          </a:ln>
        </p:spPr>
        <p:txBody>
          <a:bodyPr wrap="none" lIns="18000"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Dr. Peters’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assessment of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 Smith’s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fracture of</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femur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City HC on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4th July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1990</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1"/>
          <p:cNvGrpSpPr>
            <a:grpSpLocks/>
          </p:cNvGrpSpPr>
          <p:nvPr/>
        </p:nvGrpSpPr>
        <p:grpSpPr bwMode="auto">
          <a:xfrm>
            <a:off x="3581400" y="1905000"/>
            <a:ext cx="1676400" cy="1219200"/>
            <a:chOff x="2256" y="1200"/>
            <a:chExt cx="1056" cy="768"/>
          </a:xfrm>
        </p:grpSpPr>
        <p:cxnSp>
          <p:nvCxnSpPr>
            <p:cNvPr id="6170" name="AutoShape 25"/>
            <p:cNvCxnSpPr>
              <a:cxnSpLocks noChangeShapeType="1"/>
              <a:stCxn id="6183" idx="0"/>
              <a:endCxn id="6177" idx="2"/>
            </p:cNvCxnSpPr>
            <p:nvPr/>
          </p:nvCxnSpPr>
          <p:spPr bwMode="auto">
            <a:xfrm rot="-5400000">
              <a:off x="3120" y="1392"/>
              <a:ext cx="384" cy="0"/>
            </a:xfrm>
            <a:prstGeom prst="straightConnector1">
              <a:avLst/>
            </a:prstGeom>
            <a:noFill/>
            <a:ln w="38100">
              <a:solidFill>
                <a:srgbClr val="FFFF00"/>
              </a:solidFill>
              <a:round/>
              <a:headEnd/>
              <a:tailEnd/>
            </a:ln>
            <a:extLst>
              <a:ext uri="{909E8E84-426E-40DD-AFC4-6F175D3DCCD1}">
                <a14:hiddenFill xmlns:a14="http://schemas.microsoft.com/office/drawing/2010/main">
                  <a:noFill/>
                </a14:hiddenFill>
              </a:ext>
            </a:extLst>
          </p:spPr>
        </p:cxnSp>
        <p:grpSp>
          <p:nvGrpSpPr>
            <p:cNvPr id="6171" name="Group 31"/>
            <p:cNvGrpSpPr>
              <a:grpSpLocks/>
            </p:cNvGrpSpPr>
            <p:nvPr/>
          </p:nvGrpSpPr>
          <p:grpSpPr bwMode="auto">
            <a:xfrm>
              <a:off x="2256" y="1392"/>
              <a:ext cx="528" cy="336"/>
              <a:chOff x="2256" y="1392"/>
              <a:chExt cx="528" cy="336"/>
            </a:xfrm>
          </p:grpSpPr>
          <p:sp>
            <p:nvSpPr>
              <p:cNvPr id="6173" name="Line 26"/>
              <p:cNvSpPr>
                <a:spLocks noChangeShapeType="1"/>
              </p:cNvSpPr>
              <p:nvPr/>
            </p:nvSpPr>
            <p:spPr bwMode="auto">
              <a:xfrm>
                <a:off x="2304" y="1392"/>
                <a:ext cx="480" cy="33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174" name="Line 27"/>
              <p:cNvSpPr>
                <a:spLocks noChangeShapeType="1"/>
              </p:cNvSpPr>
              <p:nvPr/>
            </p:nvSpPr>
            <p:spPr bwMode="auto">
              <a:xfrm flipV="1">
                <a:off x="2256" y="1488"/>
                <a:ext cx="528" cy="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cxnSp>
          <p:nvCxnSpPr>
            <p:cNvPr id="6172" name="AutoShape 28"/>
            <p:cNvCxnSpPr>
              <a:cxnSpLocks noChangeShapeType="1"/>
              <a:stCxn id="6183" idx="1"/>
              <a:endCxn id="6182" idx="3"/>
            </p:cNvCxnSpPr>
            <p:nvPr/>
          </p:nvCxnSpPr>
          <p:spPr bwMode="auto">
            <a:xfrm rot="10800000" flipV="1">
              <a:off x="2832" y="1848"/>
              <a:ext cx="144" cy="120"/>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7" name="Group 32"/>
          <p:cNvGrpSpPr>
            <a:grpSpLocks/>
          </p:cNvGrpSpPr>
          <p:nvPr/>
        </p:nvGrpSpPr>
        <p:grpSpPr bwMode="auto">
          <a:xfrm>
            <a:off x="5334000" y="3657600"/>
            <a:ext cx="838200" cy="533400"/>
            <a:chOff x="3360" y="2304"/>
            <a:chExt cx="528" cy="336"/>
          </a:xfrm>
        </p:grpSpPr>
        <p:sp>
          <p:nvSpPr>
            <p:cNvPr id="6168" name="Line 17"/>
            <p:cNvSpPr>
              <a:spLocks noChangeShapeType="1"/>
            </p:cNvSpPr>
            <p:nvPr/>
          </p:nvSpPr>
          <p:spPr bwMode="auto">
            <a:xfrm>
              <a:off x="3408" y="2304"/>
              <a:ext cx="480" cy="336"/>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6169" name="Line 18"/>
            <p:cNvSpPr>
              <a:spLocks noChangeShapeType="1"/>
            </p:cNvSpPr>
            <p:nvPr/>
          </p:nvSpPr>
          <p:spPr bwMode="auto">
            <a:xfrm flipV="1">
              <a:off x="3360" y="2400"/>
              <a:ext cx="528" cy="144"/>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grpSp>
        <p:nvGrpSpPr>
          <p:cNvPr id="8" name="Group 46"/>
          <p:cNvGrpSpPr>
            <a:grpSpLocks/>
          </p:cNvGrpSpPr>
          <p:nvPr/>
        </p:nvGrpSpPr>
        <p:grpSpPr bwMode="auto">
          <a:xfrm>
            <a:off x="5791200" y="2057400"/>
            <a:ext cx="2743200" cy="1524000"/>
            <a:chOff x="3648" y="1296"/>
            <a:chExt cx="1728" cy="960"/>
          </a:xfrm>
        </p:grpSpPr>
        <p:sp>
          <p:nvSpPr>
            <p:cNvPr id="6162" name="AutoShape 21"/>
            <p:cNvSpPr>
              <a:spLocks noChangeArrowheads="1"/>
            </p:cNvSpPr>
            <p:nvPr/>
          </p:nvSpPr>
          <p:spPr bwMode="auto">
            <a:xfrm>
              <a:off x="3792"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Smith’s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Of Femur’s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severity</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63" name="AutoShape 22"/>
            <p:cNvSpPr>
              <a:spLocks noChangeArrowheads="1"/>
            </p:cNvSpPr>
            <p:nvPr/>
          </p:nvSpPr>
          <p:spPr bwMode="auto">
            <a:xfrm>
              <a:off x="4704" y="1584"/>
              <a:ext cx="672" cy="672"/>
            </a:xfrm>
            <a:prstGeom prst="roundRect">
              <a:avLst>
                <a:gd name="adj" fmla="val 16667"/>
              </a:avLst>
            </a:prstGeom>
            <a:solidFill>
              <a:srgbClr val="FFFF00"/>
            </a:solidFill>
            <a:ln w="9525">
              <a:solidFill>
                <a:schemeClr val="tx1"/>
              </a:solidFill>
              <a:round/>
              <a:headEnd/>
              <a:tailEnd/>
            </a:ln>
          </p:spPr>
          <p:txBody>
            <a:bodyPr wrap="none" anchor="ct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Jane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Smith’s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Fracture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Of Femur’s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nl-BE"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shape</a:t>
              </a:r>
              <a:endParaRPr kumimoji="0" lang="nl-NL" altLang="en-US" sz="1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cxnSp>
          <p:nvCxnSpPr>
            <p:cNvPr id="6164" name="AutoShape 23"/>
            <p:cNvCxnSpPr>
              <a:cxnSpLocks noChangeShapeType="1"/>
              <a:stCxn id="6162" idx="0"/>
              <a:endCxn id="6178" idx="2"/>
            </p:cNvCxnSpPr>
            <p:nvPr/>
          </p:nvCxnSpPr>
          <p:spPr bwMode="auto">
            <a:xfrm rot="-5400000">
              <a:off x="4200" y="1224"/>
              <a:ext cx="288" cy="432"/>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6165" name="AutoShape 24"/>
            <p:cNvCxnSpPr>
              <a:cxnSpLocks noChangeShapeType="1"/>
              <a:stCxn id="6163" idx="0"/>
              <a:endCxn id="6179" idx="2"/>
            </p:cNvCxnSpPr>
            <p:nvPr/>
          </p:nvCxnSpPr>
          <p:spPr bwMode="auto">
            <a:xfrm rot="-5400000">
              <a:off x="4944" y="1440"/>
              <a:ext cx="240" cy="48"/>
            </a:xfrm>
            <a:prstGeom prst="curvedConnector3">
              <a:avLst>
                <a:gd name="adj1" fmla="val 50000"/>
              </a:avLst>
            </a:prstGeom>
            <a:noFill/>
            <a:ln w="38100">
              <a:solidFill>
                <a:srgbClr val="FFFF00"/>
              </a:solidFill>
              <a:round/>
              <a:headEnd/>
              <a:tailEnd/>
            </a:ln>
            <a:extLst>
              <a:ext uri="{909E8E84-426E-40DD-AFC4-6F175D3DCCD1}">
                <a14:hiddenFill xmlns:a14="http://schemas.microsoft.com/office/drawing/2010/main">
                  <a:noFill/>
                </a14:hiddenFill>
              </a:ext>
            </a:extLst>
          </p:spPr>
        </p:cxnSp>
        <p:cxnSp>
          <p:nvCxnSpPr>
            <p:cNvPr id="6166" name="AutoShape 29"/>
            <p:cNvCxnSpPr>
              <a:cxnSpLocks noChangeShapeType="1"/>
              <a:stCxn id="6183" idx="3"/>
              <a:endCxn id="6162" idx="2"/>
            </p:cNvCxnSpPr>
            <p:nvPr/>
          </p:nvCxnSpPr>
          <p:spPr bwMode="auto">
            <a:xfrm>
              <a:off x="3648" y="1848"/>
              <a:ext cx="480" cy="408"/>
            </a:xfrm>
            <a:prstGeom prst="curvedConnector4">
              <a:avLst>
                <a:gd name="adj1" fmla="val 15000"/>
                <a:gd name="adj2" fmla="val 135296"/>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67" name="AutoShape 30"/>
            <p:cNvCxnSpPr>
              <a:cxnSpLocks noChangeShapeType="1"/>
              <a:stCxn id="6183" idx="3"/>
              <a:endCxn id="6163" idx="3"/>
            </p:cNvCxnSpPr>
            <p:nvPr/>
          </p:nvCxnSpPr>
          <p:spPr bwMode="auto">
            <a:xfrm>
              <a:off x="3648" y="1848"/>
              <a:ext cx="1728" cy="72"/>
            </a:xfrm>
            <a:prstGeom prst="curvedConnector5">
              <a:avLst>
                <a:gd name="adj1" fmla="val 1852"/>
                <a:gd name="adj2" fmla="val 766667"/>
                <a:gd name="adj3" fmla="val 108333"/>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9" name="Group 43"/>
          <p:cNvGrpSpPr>
            <a:grpSpLocks/>
          </p:cNvGrpSpPr>
          <p:nvPr/>
        </p:nvGrpSpPr>
        <p:grpSpPr bwMode="auto">
          <a:xfrm>
            <a:off x="3086100" y="3352800"/>
            <a:ext cx="1104900" cy="990600"/>
            <a:chOff x="1944" y="2112"/>
            <a:chExt cx="696" cy="624"/>
          </a:xfrm>
        </p:grpSpPr>
        <p:cxnSp>
          <p:nvCxnSpPr>
            <p:cNvPr id="6160" name="AutoShape 37"/>
            <p:cNvCxnSpPr>
              <a:cxnSpLocks noChangeShapeType="1"/>
              <a:stCxn id="6181" idx="2"/>
              <a:endCxn id="30736" idx="0"/>
            </p:cNvCxnSpPr>
            <p:nvPr/>
          </p:nvCxnSpPr>
          <p:spPr bwMode="auto">
            <a:xfrm rot="16200000" flipH="1">
              <a:off x="1980" y="2076"/>
              <a:ext cx="624" cy="696"/>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61" name="AutoShape 38"/>
            <p:cNvCxnSpPr>
              <a:cxnSpLocks noChangeShapeType="1"/>
              <a:stCxn id="6182" idx="2"/>
              <a:endCxn id="30736" idx="0"/>
            </p:cNvCxnSpPr>
            <p:nvPr/>
          </p:nvCxnSpPr>
          <p:spPr bwMode="auto">
            <a:xfrm rot="16200000" flipH="1">
              <a:off x="2292" y="2388"/>
              <a:ext cx="624" cy="7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grpSp>
        <p:nvGrpSpPr>
          <p:cNvPr id="10" name="Group 45"/>
          <p:cNvGrpSpPr>
            <a:grpSpLocks/>
          </p:cNvGrpSpPr>
          <p:nvPr/>
        </p:nvGrpSpPr>
        <p:grpSpPr bwMode="auto">
          <a:xfrm>
            <a:off x="3086100" y="3352800"/>
            <a:ext cx="2400300" cy="1066800"/>
            <a:chOff x="1944" y="2112"/>
            <a:chExt cx="1512" cy="672"/>
          </a:xfrm>
        </p:grpSpPr>
        <p:cxnSp>
          <p:nvCxnSpPr>
            <p:cNvPr id="6158" name="AutoShape 39"/>
            <p:cNvCxnSpPr>
              <a:cxnSpLocks noChangeShapeType="1"/>
              <a:stCxn id="6181" idx="2"/>
              <a:endCxn id="30739" idx="0"/>
            </p:cNvCxnSpPr>
            <p:nvPr/>
          </p:nvCxnSpPr>
          <p:spPr bwMode="auto">
            <a:xfrm rot="16200000" flipH="1">
              <a:off x="2364" y="1692"/>
              <a:ext cx="672" cy="1512"/>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cxnSp>
          <p:nvCxnSpPr>
            <p:cNvPr id="6159" name="AutoShape 40"/>
            <p:cNvCxnSpPr>
              <a:cxnSpLocks noChangeShapeType="1"/>
              <a:stCxn id="6183" idx="2"/>
              <a:endCxn id="30739" idx="0"/>
            </p:cNvCxnSpPr>
            <p:nvPr/>
          </p:nvCxnSpPr>
          <p:spPr bwMode="auto">
            <a:xfrm rot="16200000" flipH="1">
              <a:off x="3048" y="2376"/>
              <a:ext cx="672" cy="144"/>
            </a:xfrm>
            <a:prstGeom prst="curvedConnector3">
              <a:avLst>
                <a:gd name="adj1" fmla="val 50000"/>
              </a:avLst>
            </a:prstGeom>
            <a:noFill/>
            <a:ln w="38100">
              <a:solidFill>
                <a:srgbClr val="00FF99"/>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41743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3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6" grpId="0" animBg="1" autoUpdateAnimBg="0"/>
      <p:bldP spid="3073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Common Data Models for Secondary Use</a:t>
            </a:r>
          </a:p>
        </p:txBody>
      </p:sp>
      <p:pic>
        <p:nvPicPr>
          <p:cNvPr id="5" name="Picture 4"/>
          <p:cNvPicPr>
            <a:picLocks noChangeAspect="1"/>
          </p:cNvPicPr>
          <p:nvPr/>
        </p:nvPicPr>
        <p:blipFill>
          <a:blip r:embed="rId2"/>
          <a:stretch>
            <a:fillRect/>
          </a:stretch>
        </p:blipFill>
        <p:spPr>
          <a:xfrm>
            <a:off x="506767" y="4191000"/>
            <a:ext cx="3989033" cy="2514600"/>
          </a:xfrm>
          <a:prstGeom prst="rect">
            <a:avLst/>
          </a:prstGeom>
        </p:spPr>
      </p:pic>
      <p:pic>
        <p:nvPicPr>
          <p:cNvPr id="6" name="Picture 5"/>
          <p:cNvPicPr>
            <a:picLocks noChangeAspect="1"/>
          </p:cNvPicPr>
          <p:nvPr/>
        </p:nvPicPr>
        <p:blipFill>
          <a:blip r:embed="rId3"/>
          <a:stretch>
            <a:fillRect/>
          </a:stretch>
        </p:blipFill>
        <p:spPr>
          <a:xfrm>
            <a:off x="4697768" y="1524000"/>
            <a:ext cx="3989032" cy="2514600"/>
          </a:xfrm>
          <a:prstGeom prst="rect">
            <a:avLst/>
          </a:prstGeom>
        </p:spPr>
      </p:pic>
      <p:pic>
        <p:nvPicPr>
          <p:cNvPr id="7" name="Picture 6"/>
          <p:cNvPicPr>
            <a:picLocks noChangeAspect="1"/>
          </p:cNvPicPr>
          <p:nvPr/>
        </p:nvPicPr>
        <p:blipFill>
          <a:blip r:embed="rId4"/>
          <a:stretch>
            <a:fillRect/>
          </a:stretch>
        </p:blipFill>
        <p:spPr>
          <a:xfrm>
            <a:off x="4697768" y="4191000"/>
            <a:ext cx="3989034" cy="2514600"/>
          </a:xfrm>
          <a:prstGeom prst="rect">
            <a:avLst/>
          </a:prstGeom>
        </p:spPr>
      </p:pic>
      <p:sp>
        <p:nvSpPr>
          <p:cNvPr id="8" name="Content Placeholder 4"/>
          <p:cNvSpPr>
            <a:spLocks noGrp="1"/>
          </p:cNvSpPr>
          <p:nvPr>
            <p:ph idx="1"/>
          </p:nvPr>
        </p:nvSpPr>
        <p:spPr>
          <a:xfrm>
            <a:off x="228600" y="1524000"/>
            <a:ext cx="4343400" cy="2514600"/>
          </a:xfrm>
        </p:spPr>
        <p:txBody>
          <a:bodyPr/>
          <a:lstStyle/>
          <a:p>
            <a:pPr>
              <a:buFont typeface="Arial" panose="020B0604020202020204" pitchFamily="34" charset="0"/>
              <a:buChar char="•"/>
            </a:pPr>
            <a:r>
              <a:rPr lang="en-US" sz="1800" dirty="0"/>
              <a:t>The Observational Medical Outcomes Partnership (OMOP)</a:t>
            </a:r>
          </a:p>
          <a:p>
            <a:pPr>
              <a:buFont typeface="Arial" panose="020B0604020202020204" pitchFamily="34" charset="0"/>
              <a:buChar char="•"/>
            </a:pPr>
            <a:endParaRPr lang="en-US" sz="800" dirty="0"/>
          </a:p>
          <a:p>
            <a:pPr>
              <a:buFont typeface="Arial" panose="020B0604020202020204" pitchFamily="34" charset="0"/>
              <a:buChar char="•"/>
            </a:pPr>
            <a:r>
              <a:rPr lang="en-US" sz="1800" dirty="0"/>
              <a:t>Health Care Systems Research Network (HCSRN)</a:t>
            </a:r>
          </a:p>
          <a:p>
            <a:pPr>
              <a:buFont typeface="Arial" panose="020B0604020202020204" pitchFamily="34" charset="0"/>
              <a:buChar char="•"/>
            </a:pPr>
            <a:endParaRPr lang="en-US" sz="800" dirty="0"/>
          </a:p>
          <a:p>
            <a:pPr>
              <a:buFont typeface="Arial" panose="020B0604020202020204" pitchFamily="34" charset="0"/>
              <a:buChar char="•"/>
            </a:pPr>
            <a:r>
              <a:rPr lang="en-US" sz="1800" dirty="0"/>
              <a:t>The National Patient-Centered Clinical Research Network (</a:t>
            </a:r>
            <a:r>
              <a:rPr lang="en-US" sz="1800" dirty="0" err="1"/>
              <a:t>PCORNet</a:t>
            </a:r>
            <a:r>
              <a:rPr lang="en-US" sz="1800" dirty="0"/>
              <a:t>)</a:t>
            </a:r>
          </a:p>
        </p:txBody>
      </p:sp>
      <p:sp>
        <p:nvSpPr>
          <p:cNvPr id="3" name="Right Arrow 2"/>
          <p:cNvSpPr/>
          <p:nvPr/>
        </p:nvSpPr>
        <p:spPr bwMode="auto">
          <a:xfrm>
            <a:off x="3276600" y="1905000"/>
            <a:ext cx="1219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ight Arrow 8"/>
          <p:cNvSpPr/>
          <p:nvPr/>
        </p:nvSpPr>
        <p:spPr bwMode="auto">
          <a:xfrm rot="3099182">
            <a:off x="3365522" y="3118388"/>
            <a:ext cx="1458358" cy="23333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ight Arrow 9"/>
          <p:cNvSpPr/>
          <p:nvPr/>
        </p:nvSpPr>
        <p:spPr bwMode="auto">
          <a:xfrm rot="5400000">
            <a:off x="2171700" y="3771900"/>
            <a:ext cx="457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3">
            <a:extLst>
              <a:ext uri="{FF2B5EF4-FFF2-40B4-BE49-F238E27FC236}">
                <a16:creationId xmlns:a16="http://schemas.microsoft.com/office/drawing/2014/main" id="{C50F7CA7-7BF7-4718-9981-E2430C8A4517}"/>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342872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sorts of count errors in OMOP</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Respectively due to:</a:t>
            </a:r>
          </a:p>
          <a:p>
            <a:pPr lvl="1">
              <a:buFont typeface="Arial" panose="020B0604020202020204" pitchFamily="34" charset="0"/>
              <a:buChar char="•"/>
            </a:pPr>
            <a:r>
              <a:rPr lang="en-US" sz="2800" dirty="0"/>
              <a:t>cardinality and attribute restrictions,</a:t>
            </a:r>
          </a:p>
          <a:p>
            <a:pPr lvl="1">
              <a:buFont typeface="Arial" panose="020B0604020202020204" pitchFamily="34" charset="0"/>
              <a:buChar char="•"/>
            </a:pPr>
            <a:r>
              <a:rPr lang="en-US" sz="2800" dirty="0"/>
              <a:t>inconsistent normalization,</a:t>
            </a:r>
          </a:p>
          <a:p>
            <a:pPr lvl="1">
              <a:buFont typeface="Arial" panose="020B0604020202020204" pitchFamily="34" charset="0"/>
              <a:buChar char="•"/>
            </a:pPr>
            <a:r>
              <a:rPr lang="en-US" sz="2800" dirty="0"/>
              <a:t>confusing data with what it is about.</a:t>
            </a:r>
          </a:p>
          <a:p>
            <a:pPr lvl="1">
              <a:buFont typeface="Arial" panose="020B0604020202020204" pitchFamily="34" charset="0"/>
              <a:buChar char="•"/>
            </a:pPr>
            <a:endParaRPr lang="en-US" sz="2800" dirty="0"/>
          </a:p>
          <a:p>
            <a:pPr>
              <a:buFont typeface="Arial" panose="020B0604020202020204" pitchFamily="34" charset="0"/>
              <a:buChar char="•"/>
            </a:pPr>
            <a:r>
              <a:rPr lang="en-US" sz="2800" dirty="0"/>
              <a:t>Give examples of each sort NOT from OMOP similar (whether real or hypothetical).</a:t>
            </a:r>
          </a:p>
        </p:txBody>
      </p:sp>
      <p:sp>
        <p:nvSpPr>
          <p:cNvPr id="4" name="Slide Number Placeholder 3">
            <a:extLst>
              <a:ext uri="{FF2B5EF4-FFF2-40B4-BE49-F238E27FC236}">
                <a16:creationId xmlns:a16="http://schemas.microsoft.com/office/drawing/2014/main" id="{F3085943-F810-4889-B5AC-5AEC527404C7}"/>
              </a:ext>
            </a:extLst>
          </p:cNvPr>
          <p:cNvSpPr>
            <a:spLocks noGrp="1"/>
          </p:cNvSpPr>
          <p:nvPr>
            <p:ph type="sldNum" sz="quarter" idx="3"/>
          </p:nvPr>
        </p:nvSpPr>
        <p:spPr/>
        <p:txBody>
          <a:bodyPr/>
          <a:lstStyle/>
          <a:p>
            <a:fld id="{7C5DB68A-9D44-4073-920F-D08D647C06A7}" type="slidenum">
              <a:rPr lang="en-US" smtClean="0"/>
              <a:t>13</a:t>
            </a:fld>
            <a:endParaRPr lang="en-US" dirty="0"/>
          </a:p>
        </p:txBody>
      </p:sp>
      <p:sp>
        <p:nvSpPr>
          <p:cNvPr id="5" name="Rectangle 4">
            <a:extLst>
              <a:ext uri="{FF2B5EF4-FFF2-40B4-BE49-F238E27FC236}">
                <a16:creationId xmlns:a16="http://schemas.microsoft.com/office/drawing/2014/main" id="{0C4FFA0C-720B-4700-B960-2D26772A29FC}"/>
              </a:ext>
            </a:extLst>
          </p:cNvPr>
          <p:cNvSpPr/>
          <p:nvPr/>
        </p:nvSpPr>
        <p:spPr>
          <a:xfrm>
            <a:off x="0" y="6135469"/>
            <a:ext cx="9144000" cy="600164"/>
          </a:xfrm>
          <a:prstGeom prst="rect">
            <a:avLst/>
          </a:prstGeom>
        </p:spPr>
        <p:txBody>
          <a:bodyPr wrap="square">
            <a:spAutoFit/>
          </a:bodyPr>
          <a:lstStyle/>
          <a:p>
            <a:pPr algn="r"/>
            <a:r>
              <a:rPr lang="en-US" sz="1100" b="0" dirty="0">
                <a:solidFill>
                  <a:schemeClr val="bg1"/>
                </a:solidFill>
                <a:latin typeface="Arial" panose="020B0604020202020204" pitchFamily="34" charset="0"/>
              </a:rPr>
              <a:t>Ceusters W, </a:t>
            </a:r>
            <a:r>
              <a:rPr lang="en-US" sz="1100" b="0" dirty="0" err="1">
                <a:solidFill>
                  <a:schemeClr val="bg1"/>
                </a:solidFill>
                <a:latin typeface="Arial" panose="020B0604020202020204" pitchFamily="34" charset="0"/>
              </a:rPr>
              <a:t>Blaisure</a:t>
            </a:r>
            <a:r>
              <a:rPr lang="en-US" sz="1100" b="0" dirty="0">
                <a:solidFill>
                  <a:schemeClr val="bg1"/>
                </a:solidFill>
                <a:latin typeface="Arial" panose="020B0604020202020204" pitchFamily="34" charset="0"/>
              </a:rPr>
              <a:t> J. A Realism-Based View on Counts in OMOP’s Common Data Model.</a:t>
            </a:r>
          </a:p>
          <a:p>
            <a:pPr algn="r"/>
            <a:r>
              <a:rPr lang="en-US" sz="1100" b="0" dirty="0">
                <a:solidFill>
                  <a:schemeClr val="bg1"/>
                </a:solidFill>
                <a:latin typeface="Arial" panose="020B0604020202020204" pitchFamily="34" charset="0"/>
              </a:rPr>
              <a:t> 14th International Conference on Wearable, micro &amp; Nano Technologies (</a:t>
            </a:r>
            <a:r>
              <a:rPr lang="en-US" sz="1100" b="0" dirty="0" err="1">
                <a:solidFill>
                  <a:schemeClr val="bg1"/>
                </a:solidFill>
                <a:latin typeface="Arial" panose="020B0604020202020204" pitchFamily="34" charset="0"/>
              </a:rPr>
              <a:t>pHealth</a:t>
            </a:r>
            <a:r>
              <a:rPr lang="en-US" sz="1100" b="0" dirty="0">
                <a:solidFill>
                  <a:schemeClr val="bg1"/>
                </a:solidFill>
                <a:latin typeface="Arial" panose="020B0604020202020204" pitchFamily="34" charset="0"/>
              </a:rPr>
              <a:t> 2017), Eindhoven, The Netherlands, May 14-16, 2017.</a:t>
            </a:r>
          </a:p>
          <a:p>
            <a:pPr algn="r"/>
            <a:r>
              <a:rPr lang="en-US" sz="1100" b="0" dirty="0">
                <a:solidFill>
                  <a:schemeClr val="bg1"/>
                </a:solidFill>
                <a:latin typeface="Arial" panose="020B0604020202020204" pitchFamily="34" charset="0"/>
              </a:rPr>
              <a:t> Studies in Health Technology and Informatics 2017;237:55-62.</a:t>
            </a:r>
            <a:endParaRPr lang="en-US" sz="1100" dirty="0">
              <a:solidFill>
                <a:schemeClr val="bg1"/>
              </a:solidFill>
            </a:endParaRPr>
          </a:p>
        </p:txBody>
      </p:sp>
    </p:spTree>
    <p:extLst>
      <p:ext uri="{BB962C8B-B14F-4D97-AF65-F5344CB8AC3E}">
        <p14:creationId xmlns:p14="http://schemas.microsoft.com/office/powerpoint/2010/main" val="48953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table</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dirty="0"/>
              <a:t>Allows for each unique patient only </a:t>
            </a:r>
          </a:p>
          <a:p>
            <a:pPr lvl="1">
              <a:spcBef>
                <a:spcPts val="0"/>
              </a:spcBef>
              <a:buFont typeface="Arial" panose="020B0604020202020204" pitchFamily="34" charset="0"/>
              <a:buChar char="•"/>
            </a:pPr>
            <a:r>
              <a:rPr lang="en-US" dirty="0"/>
              <a:t>one location, </a:t>
            </a:r>
          </a:p>
          <a:p>
            <a:pPr lvl="1">
              <a:spcBef>
                <a:spcPts val="0"/>
              </a:spcBef>
              <a:buFont typeface="Arial" panose="020B0604020202020204" pitchFamily="34" charset="0"/>
              <a:buChar char="•"/>
            </a:pPr>
            <a:r>
              <a:rPr lang="en-US" dirty="0"/>
              <a:t>one gender, </a:t>
            </a:r>
          </a:p>
          <a:p>
            <a:pPr lvl="1">
              <a:spcBef>
                <a:spcPts val="0"/>
              </a:spcBef>
              <a:buFont typeface="Arial" panose="020B0604020202020204" pitchFamily="34" charset="0"/>
              <a:buChar char="•"/>
            </a:pPr>
            <a:r>
              <a:rPr lang="en-US" dirty="0"/>
              <a:t>one primary care provider, and </a:t>
            </a:r>
          </a:p>
          <a:p>
            <a:pPr lvl="1">
              <a:spcBef>
                <a:spcPts val="0"/>
              </a:spcBef>
              <a:buFont typeface="Arial" panose="020B0604020202020204" pitchFamily="34" charset="0"/>
              <a:buChar char="•"/>
            </a:pPr>
            <a:r>
              <a:rPr lang="en-US" dirty="0"/>
              <a:t>one care site.</a:t>
            </a:r>
          </a:p>
          <a:p>
            <a:pPr>
              <a:buFont typeface="Arial" panose="020B0604020202020204" pitchFamily="34" charset="0"/>
              <a:buChar char="•"/>
            </a:pPr>
            <a:r>
              <a:rPr lang="en-US" dirty="0"/>
              <a:t>Although: </a:t>
            </a:r>
          </a:p>
          <a:p>
            <a:pPr lvl="1">
              <a:spcBef>
                <a:spcPts val="0"/>
              </a:spcBef>
              <a:buFont typeface="Arial" panose="020B0604020202020204" pitchFamily="34" charset="0"/>
              <a:buChar char="•"/>
            </a:pPr>
            <a:r>
              <a:rPr lang="en-US" dirty="0"/>
              <a:t>‘</a:t>
            </a:r>
            <a:r>
              <a:rPr lang="en-US" i="1" dirty="0"/>
              <a:t>patients over time can have distinct locations, genders</a:t>
            </a:r>
            <a:r>
              <a:rPr lang="en-US" dirty="0"/>
              <a:t>’;</a:t>
            </a:r>
          </a:p>
          <a:p>
            <a:pPr lvl="1">
              <a:spcBef>
                <a:spcPts val="0"/>
              </a:spcBef>
              <a:buFont typeface="Arial" panose="020B0604020202020204" pitchFamily="34" charset="0"/>
              <a:buChar char="•"/>
            </a:pPr>
            <a:r>
              <a:rPr lang="en-US" dirty="0"/>
              <a:t>‘</a:t>
            </a:r>
            <a:r>
              <a:rPr lang="en-US" i="1" dirty="0"/>
              <a:t>it is the responsibility of the data holder to select the one value to use in the CDM</a:t>
            </a:r>
            <a:r>
              <a:rPr lang="en-US" dirty="0"/>
              <a:t>’.</a:t>
            </a:r>
          </a:p>
          <a:p>
            <a:pPr>
              <a:buFont typeface="Arial" panose="020B0604020202020204" pitchFamily="34" charset="0"/>
              <a:buChar char="•"/>
            </a:pPr>
            <a:r>
              <a:rPr lang="en-US" dirty="0"/>
              <a:t>What criteria to use? </a:t>
            </a:r>
          </a:p>
          <a:p>
            <a:pPr>
              <a:buFont typeface="Arial" panose="020B0604020202020204" pitchFamily="34" charset="0"/>
              <a:buChar char="•"/>
            </a:pPr>
            <a:r>
              <a:rPr lang="en-US" dirty="0"/>
              <a:t>What with the multiple observation periods?</a:t>
            </a:r>
          </a:p>
        </p:txBody>
      </p:sp>
      <p:sp>
        <p:nvSpPr>
          <p:cNvPr id="3" name="Slide Number Placeholder 2">
            <a:extLst>
              <a:ext uri="{FF2B5EF4-FFF2-40B4-BE49-F238E27FC236}">
                <a16:creationId xmlns:a16="http://schemas.microsoft.com/office/drawing/2014/main" id="{EC8C9732-892A-4FB4-A8B3-2596395AAA54}"/>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344768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 versus Provider</a:t>
            </a:r>
          </a:p>
        </p:txBody>
      </p:sp>
      <p:pic>
        <p:nvPicPr>
          <p:cNvPr id="4" name="Content Placeholder 3"/>
          <p:cNvPicPr>
            <a:picLocks noGrp="1" noChangeAspect="1"/>
          </p:cNvPicPr>
          <p:nvPr>
            <p:ph idx="1"/>
          </p:nvPr>
        </p:nvPicPr>
        <p:blipFill>
          <a:blip r:embed="rId2"/>
          <a:stretch>
            <a:fillRect/>
          </a:stretch>
        </p:blipFill>
        <p:spPr>
          <a:xfrm>
            <a:off x="228600" y="1725525"/>
            <a:ext cx="8686800" cy="4854750"/>
          </a:xfrm>
          <a:prstGeom prst="rect">
            <a:avLst/>
          </a:prstGeom>
        </p:spPr>
      </p:pic>
      <p:sp>
        <p:nvSpPr>
          <p:cNvPr id="5" name="Rectangle 4"/>
          <p:cNvSpPr/>
          <p:nvPr/>
        </p:nvSpPr>
        <p:spPr bwMode="auto">
          <a:xfrm>
            <a:off x="1066800" y="1725525"/>
            <a:ext cx="1066800" cy="12462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4038600" y="1725525"/>
            <a:ext cx="1066800" cy="10327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030720" y="1725525"/>
            <a:ext cx="1066800" cy="65107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CBB393B0-CFF0-40F6-9528-CF5A97EE8318}"/>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1045031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t>
            </a:r>
            <a:r>
              <a:rPr lang="en-US" b="1" i="1" u="sng" dirty="0"/>
              <a:t>occurrences</a:t>
            </a:r>
            <a:r>
              <a:rPr lang="en-US" dirty="0"/>
              <a:t> versus </a:t>
            </a:r>
            <a:r>
              <a:rPr lang="en-US" b="1" i="1" u="sng" dirty="0"/>
              <a:t>eras</a:t>
            </a:r>
          </a:p>
        </p:txBody>
      </p:sp>
      <p:pic>
        <p:nvPicPr>
          <p:cNvPr id="4" name="Picture 3"/>
          <p:cNvPicPr>
            <a:picLocks noChangeAspect="1"/>
          </p:cNvPicPr>
          <p:nvPr/>
        </p:nvPicPr>
        <p:blipFill>
          <a:blip r:embed="rId2"/>
          <a:stretch>
            <a:fillRect/>
          </a:stretch>
        </p:blipFill>
        <p:spPr>
          <a:xfrm>
            <a:off x="233680" y="1905000"/>
            <a:ext cx="8610261" cy="4612640"/>
          </a:xfrm>
          <a:prstGeom prst="rect">
            <a:avLst/>
          </a:prstGeom>
        </p:spPr>
      </p:pic>
      <p:sp>
        <p:nvSpPr>
          <p:cNvPr id="3" name="Slide Number Placeholder 2">
            <a:extLst>
              <a:ext uri="{FF2B5EF4-FFF2-40B4-BE49-F238E27FC236}">
                <a16:creationId xmlns:a16="http://schemas.microsoft.com/office/drawing/2014/main" id="{1D91DAA0-37B5-47BA-8590-1227134BF963}"/>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369851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0" y="762000"/>
            <a:ext cx="2209799" cy="762000"/>
          </a:xfrm>
        </p:spPr>
        <p:txBody>
          <a:bodyPr/>
          <a:lstStyle/>
          <a:p>
            <a:r>
              <a:rPr lang="en-US" sz="2000" dirty="0"/>
              <a:t>L. Weed. </a:t>
            </a:r>
            <a:br>
              <a:rPr lang="en-US" sz="2000" dirty="0"/>
            </a:br>
            <a:br>
              <a:rPr lang="en-US" sz="2000" dirty="0"/>
            </a:br>
            <a:br>
              <a:rPr lang="en-US" sz="2000" dirty="0"/>
            </a:br>
            <a:br>
              <a:rPr lang="en-US" sz="2000" dirty="0"/>
            </a:br>
            <a:br>
              <a:rPr lang="en-US" sz="2000" dirty="0"/>
            </a:br>
            <a:br>
              <a:rPr lang="en-US" sz="2000" dirty="0"/>
            </a:br>
            <a:br>
              <a:rPr lang="en-US" sz="2000" dirty="0"/>
            </a:br>
            <a:br>
              <a:rPr lang="en-US" sz="2000" dirty="0"/>
            </a:br>
            <a:r>
              <a:rPr lang="en-US" sz="2000" dirty="0"/>
              <a:t>Medical records that guide and teach. </a:t>
            </a:r>
            <a:br>
              <a:rPr lang="en-US" sz="2000" dirty="0"/>
            </a:br>
            <a:r>
              <a:rPr lang="en-US" sz="2000" dirty="0"/>
              <a:t>New England Journal of Medicine 278 (1968), 593-600.</a:t>
            </a:r>
          </a:p>
        </p:txBody>
      </p:sp>
      <p:pic>
        <p:nvPicPr>
          <p:cNvPr id="4" name="Picture 3"/>
          <p:cNvPicPr>
            <a:picLocks noChangeAspect="1"/>
          </p:cNvPicPr>
          <p:nvPr/>
        </p:nvPicPr>
        <p:blipFill>
          <a:blip r:embed="rId2"/>
          <a:stretch>
            <a:fillRect/>
          </a:stretch>
        </p:blipFill>
        <p:spPr>
          <a:xfrm>
            <a:off x="1" y="609600"/>
            <a:ext cx="6481482" cy="6248400"/>
          </a:xfrm>
          <a:prstGeom prst="rect">
            <a:avLst/>
          </a:prstGeom>
        </p:spPr>
      </p:pic>
      <p:pic>
        <p:nvPicPr>
          <p:cNvPr id="358406" name="Picture 6" descr="Image result for lawrence wee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1986" y="1219200"/>
            <a:ext cx="1597025" cy="1678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575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144" y="3810000"/>
            <a:ext cx="3124200" cy="762000"/>
          </a:xfrm>
        </p:spPr>
        <p:txBody>
          <a:bodyPr/>
          <a:lstStyle/>
          <a:p>
            <a:r>
              <a:rPr lang="en-US" dirty="0"/>
              <a:t>Problems</a:t>
            </a:r>
            <a:br>
              <a:rPr lang="en-US" dirty="0"/>
            </a:br>
            <a:r>
              <a:rPr lang="en-US" dirty="0"/>
              <a:t>Encounters</a:t>
            </a:r>
            <a:br>
              <a:rPr lang="en-US" dirty="0"/>
            </a:br>
            <a:r>
              <a:rPr lang="en-US" dirty="0"/>
              <a:t>Episodes</a:t>
            </a:r>
          </a:p>
        </p:txBody>
      </p:sp>
      <p:pic>
        <p:nvPicPr>
          <p:cNvPr id="4" name="Picture 3"/>
          <p:cNvPicPr>
            <a:picLocks noChangeAspect="1"/>
          </p:cNvPicPr>
          <p:nvPr/>
        </p:nvPicPr>
        <p:blipFill>
          <a:blip r:embed="rId2"/>
          <a:stretch>
            <a:fillRect/>
          </a:stretch>
        </p:blipFill>
        <p:spPr>
          <a:xfrm>
            <a:off x="0" y="585083"/>
            <a:ext cx="5034992" cy="3105204"/>
          </a:xfrm>
          <a:prstGeom prst="rect">
            <a:avLst/>
          </a:prstGeom>
        </p:spPr>
      </p:pic>
      <p:pic>
        <p:nvPicPr>
          <p:cNvPr id="5" name="Picture 4"/>
          <p:cNvPicPr>
            <a:picLocks noChangeAspect="1"/>
          </p:cNvPicPr>
          <p:nvPr/>
        </p:nvPicPr>
        <p:blipFill>
          <a:blip r:embed="rId3"/>
          <a:stretch>
            <a:fillRect/>
          </a:stretch>
        </p:blipFill>
        <p:spPr>
          <a:xfrm>
            <a:off x="4953000" y="585083"/>
            <a:ext cx="4191000" cy="3148717"/>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artisticPhotocopy/>
                    </a14:imgEffect>
                  </a14:imgLayer>
                </a14:imgProps>
              </a:ext>
            </a:extLst>
          </a:blip>
          <a:stretch>
            <a:fillRect/>
          </a:stretch>
        </p:blipFill>
        <p:spPr>
          <a:xfrm>
            <a:off x="3638550" y="3702977"/>
            <a:ext cx="5505450" cy="3148227"/>
          </a:xfrm>
          <a:prstGeom prst="rect">
            <a:avLst/>
          </a:prstGeom>
        </p:spPr>
      </p:pic>
      <p:sp>
        <p:nvSpPr>
          <p:cNvPr id="7" name="Rectangle 6"/>
          <p:cNvSpPr/>
          <p:nvPr/>
        </p:nvSpPr>
        <p:spPr>
          <a:xfrm>
            <a:off x="229134" y="5751493"/>
            <a:ext cx="3170220" cy="954107"/>
          </a:xfrm>
          <a:prstGeom prst="rect">
            <a:avLst/>
          </a:prstGeom>
        </p:spPr>
        <p:txBody>
          <a:bodyPr wrap="square">
            <a:spAutoFit/>
          </a:bodyPr>
          <a:lstStyle/>
          <a:p>
            <a:r>
              <a:rPr lang="en-US" sz="1400" b="0" dirty="0">
                <a:solidFill>
                  <a:schemeClr val="bg1"/>
                </a:solidFill>
              </a:rPr>
              <a:t>Salmon P, Rappaport A, Bainbridge M, Hayes G, Williams J. Taking the problem oriented medical record forward. </a:t>
            </a:r>
            <a:r>
              <a:rPr lang="en-US" sz="1400" b="0" dirty="0" err="1">
                <a:solidFill>
                  <a:schemeClr val="bg1"/>
                </a:solidFill>
              </a:rPr>
              <a:t>Proc</a:t>
            </a:r>
            <a:r>
              <a:rPr lang="en-US" sz="1400" b="0" dirty="0">
                <a:solidFill>
                  <a:schemeClr val="bg1"/>
                </a:solidFill>
              </a:rPr>
              <a:t> AMIA </a:t>
            </a:r>
            <a:r>
              <a:rPr lang="en-US" sz="1400" b="0" dirty="0" err="1">
                <a:solidFill>
                  <a:schemeClr val="bg1"/>
                </a:solidFill>
              </a:rPr>
              <a:t>Annu</a:t>
            </a:r>
            <a:r>
              <a:rPr lang="en-US" sz="1400" b="0" dirty="0">
                <a:solidFill>
                  <a:schemeClr val="bg1"/>
                </a:solidFill>
              </a:rPr>
              <a:t> Fall </a:t>
            </a:r>
            <a:r>
              <a:rPr lang="en-US" sz="1400" b="0" dirty="0" err="1">
                <a:solidFill>
                  <a:schemeClr val="bg1"/>
                </a:solidFill>
              </a:rPr>
              <a:t>Symp</a:t>
            </a:r>
            <a:r>
              <a:rPr lang="en-US" sz="1400" b="0" dirty="0">
                <a:solidFill>
                  <a:schemeClr val="bg1"/>
                </a:solidFill>
              </a:rPr>
              <a:t>. 1996:463-7.</a:t>
            </a:r>
          </a:p>
        </p:txBody>
      </p:sp>
    </p:spTree>
    <p:extLst>
      <p:ext uri="{BB962C8B-B14F-4D97-AF65-F5344CB8AC3E}">
        <p14:creationId xmlns:p14="http://schemas.microsoft.com/office/powerpoint/2010/main" val="128089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Condition Era records will be derived from the CONDITION_OCCURRENCE table using a standardized algorithm.</a:t>
            </a:r>
          </a:p>
          <a:p>
            <a:pPr>
              <a:buFont typeface="Arial" panose="020B0604020202020204" pitchFamily="34" charset="0"/>
              <a:buChar char="•"/>
            </a:pPr>
            <a:r>
              <a:rPr lang="en-US" dirty="0"/>
              <a:t>Each Condition Era corresponds to one or many CONDITION_OCCURRENCE records that form a continuous interval and contain the same drug condition-occurrence.</a:t>
            </a:r>
          </a:p>
          <a:p>
            <a:pPr>
              <a:buFont typeface="Arial" panose="020B0604020202020204" pitchFamily="34" charset="0"/>
              <a:buChar char="•"/>
            </a:pPr>
            <a:r>
              <a:rPr lang="en-US" dirty="0"/>
              <a:t>The </a:t>
            </a:r>
            <a:r>
              <a:rPr lang="en-US" dirty="0" err="1"/>
              <a:t>condition_concept_id</a:t>
            </a:r>
            <a:r>
              <a:rPr lang="en-US" dirty="0"/>
              <a:t> field contains Concepts that are identical to those of the CONDITION_OCCURRENCE table records that make up the Condition Era.</a:t>
            </a:r>
          </a:p>
          <a:p>
            <a:pPr>
              <a:buFont typeface="Arial" panose="020B0604020202020204" pitchFamily="34" charset="0"/>
              <a:buChar char="•"/>
            </a:pPr>
            <a:r>
              <a:rPr lang="en-US" dirty="0"/>
              <a:t>The Condition Era Start Date is the start date of the first Condition Occurrence.</a:t>
            </a:r>
          </a:p>
          <a:p>
            <a:pPr>
              <a:buFont typeface="Arial" panose="020B0604020202020204" pitchFamily="34" charset="0"/>
              <a:buChar char="•"/>
            </a:pPr>
            <a:r>
              <a:rPr lang="en-US" dirty="0"/>
              <a:t>The Condition Era End Date is the end date of the last Condition Occurrence.</a:t>
            </a:r>
          </a:p>
        </p:txBody>
      </p:sp>
      <p:sp>
        <p:nvSpPr>
          <p:cNvPr id="4" name="Slide Number Placeholder 3">
            <a:extLst>
              <a:ext uri="{FF2B5EF4-FFF2-40B4-BE49-F238E27FC236}">
                <a16:creationId xmlns:a16="http://schemas.microsoft.com/office/drawing/2014/main" id="{B75CB18F-0CF4-498F-A6B6-6FB7510E7D33}"/>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64849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7265F1-562D-4C11-AEBA-8717E75206E0}"/>
              </a:ext>
            </a:extLst>
          </p:cNvPr>
          <p:cNvSpPr>
            <a:spLocks noGrp="1"/>
          </p:cNvSpPr>
          <p:nvPr>
            <p:ph type="title"/>
          </p:nvPr>
        </p:nvSpPr>
        <p:spPr/>
        <p:txBody>
          <a:bodyPr/>
          <a:lstStyle/>
          <a:p>
            <a:r>
              <a:rPr lang="en-US" dirty="0"/>
              <a:t>Class overview</a:t>
            </a:r>
          </a:p>
        </p:txBody>
      </p:sp>
      <p:sp>
        <p:nvSpPr>
          <p:cNvPr id="5" name="Content Placeholder 4">
            <a:extLst>
              <a:ext uri="{FF2B5EF4-FFF2-40B4-BE49-F238E27FC236}">
                <a16:creationId xmlns:a16="http://schemas.microsoft.com/office/drawing/2014/main" id="{8EA65F11-C429-4281-97AD-4C30EBCC44BE}"/>
              </a:ext>
            </a:extLst>
          </p:cNvPr>
          <p:cNvSpPr>
            <a:spLocks noGrp="1"/>
          </p:cNvSpPr>
          <p:nvPr>
            <p:ph idx="1"/>
          </p:nvPr>
        </p:nvSpPr>
        <p:spPr/>
        <p:txBody>
          <a:bodyPr/>
          <a:lstStyle/>
          <a:p>
            <a:pPr marL="457200" indent="-457200">
              <a:buFont typeface="+mj-lt"/>
              <a:buAutoNum type="arabicPeriod"/>
            </a:pPr>
            <a:r>
              <a:rPr lang="en-US" dirty="0"/>
              <a:t>Who’s who?</a:t>
            </a:r>
          </a:p>
          <a:p>
            <a:pPr marL="457200" indent="-457200">
              <a:buFont typeface="+mj-lt"/>
              <a:buAutoNum type="arabicPeriod"/>
            </a:pPr>
            <a:r>
              <a:rPr lang="en-US" dirty="0"/>
              <a:t>Introduction to Referent Tracking</a:t>
            </a:r>
          </a:p>
          <a:p>
            <a:pPr marL="457200" indent="-457200">
              <a:buFont typeface="+mj-lt"/>
              <a:buAutoNum type="arabicPeriod"/>
            </a:pPr>
            <a:r>
              <a:rPr lang="en-US" dirty="0"/>
              <a:t>An exercise in detecting ambiguities</a:t>
            </a:r>
          </a:p>
          <a:p>
            <a:pPr marL="457200" indent="-457200">
              <a:buFont typeface="+mj-lt"/>
              <a:buAutoNum type="arabicPeriod"/>
            </a:pPr>
            <a:r>
              <a:rPr lang="en-US" dirty="0"/>
              <a:t>Course overview and expectations</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r>
              <a:rPr lang="en-US" dirty="0"/>
              <a:t>I take questions at any time.</a:t>
            </a:r>
          </a:p>
        </p:txBody>
      </p:sp>
    </p:spTree>
    <p:extLst>
      <p:ext uri="{BB962C8B-B14F-4D97-AF65-F5344CB8AC3E}">
        <p14:creationId xmlns:p14="http://schemas.microsoft.com/office/powerpoint/2010/main" val="2565222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erroneous example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t>
            </a:r>
            <a:r>
              <a:rPr lang="en-US" i="1" dirty="0"/>
              <a:t>a Condition Era representing ICD-9 code 410.01 </a:t>
            </a:r>
          </a:p>
          <a:p>
            <a:pPr lvl="1">
              <a:buFont typeface="Arial" panose="020B0604020202020204" pitchFamily="34" charset="0"/>
              <a:buChar char="•"/>
            </a:pPr>
            <a:r>
              <a:rPr lang="en-US" i="1" dirty="0"/>
              <a:t>(Acute Myocardial Infarction (AMI) of anterolateral wall, initial episode) </a:t>
            </a:r>
          </a:p>
          <a:p>
            <a:pPr lvl="1">
              <a:buFont typeface="Arial" panose="020B0604020202020204" pitchFamily="34" charset="0"/>
              <a:buChar char="•"/>
            </a:pPr>
            <a:r>
              <a:rPr lang="en-US" i="1" dirty="0"/>
              <a:t>would be aggregated to a Condition Era representing ICD-9 code 410.41 </a:t>
            </a:r>
          </a:p>
          <a:p>
            <a:pPr lvl="1">
              <a:buFont typeface="Arial" panose="020B0604020202020204" pitchFamily="34" charset="0"/>
              <a:buChar char="•"/>
            </a:pPr>
            <a:r>
              <a:rPr lang="en-US" i="1" dirty="0"/>
              <a:t>(AMI inferior wall, initial episode) </a:t>
            </a:r>
          </a:p>
          <a:p>
            <a:pPr lvl="1">
              <a:buFont typeface="Arial" panose="020B0604020202020204" pitchFamily="34" charset="0"/>
              <a:buChar char="•"/>
            </a:pPr>
            <a:r>
              <a:rPr lang="en-US" i="1" dirty="0"/>
              <a:t>occurring within 30 days</a:t>
            </a:r>
          </a:p>
          <a:p>
            <a:pPr lvl="1">
              <a:buFont typeface="Arial" panose="020B0604020202020204" pitchFamily="34" charset="0"/>
              <a:buChar char="•"/>
            </a:pPr>
            <a:r>
              <a:rPr lang="en-US" i="1" dirty="0"/>
              <a:t>as both of these ICD-9 codes annotate to the same Condition Concept, Acute Myocardial Infarction, within the </a:t>
            </a:r>
            <a:r>
              <a:rPr lang="en-US" i="1" dirty="0" err="1"/>
              <a:t>MedDRA</a:t>
            </a:r>
            <a:r>
              <a:rPr lang="en-US" i="1" dirty="0"/>
              <a:t> hierarchy</a:t>
            </a:r>
            <a:r>
              <a:rPr lang="en-US" dirty="0"/>
              <a:t>’. </a:t>
            </a:r>
          </a:p>
        </p:txBody>
      </p:sp>
      <p:sp>
        <p:nvSpPr>
          <p:cNvPr id="4" name="Rectangle 3"/>
          <p:cNvSpPr/>
          <p:nvPr/>
        </p:nvSpPr>
        <p:spPr>
          <a:xfrm>
            <a:off x="1219200" y="6043136"/>
            <a:ext cx="7924800" cy="738664"/>
          </a:xfrm>
          <a:prstGeom prst="rect">
            <a:avLst/>
          </a:prstGeom>
        </p:spPr>
        <p:txBody>
          <a:bodyPr wrap="square">
            <a:spAutoFit/>
          </a:bodyPr>
          <a:lstStyle/>
          <a:p>
            <a:pPr algn="r"/>
            <a:r>
              <a:rPr lang="en-US" sz="1400" b="0" dirty="0">
                <a:solidFill>
                  <a:schemeClr val="bg1"/>
                </a:solidFill>
              </a:rPr>
              <a:t>Reisinger SJ, Ryan PB, O'Hara DJ, Powell GE, Painter JL, </a:t>
            </a:r>
            <a:r>
              <a:rPr lang="en-US" sz="1400" b="0" dirty="0" err="1">
                <a:solidFill>
                  <a:schemeClr val="bg1"/>
                </a:solidFill>
              </a:rPr>
              <a:t>Pattishall</a:t>
            </a:r>
            <a:r>
              <a:rPr lang="en-US" sz="1400" b="0" dirty="0">
                <a:solidFill>
                  <a:schemeClr val="bg1"/>
                </a:solidFill>
              </a:rPr>
              <a:t> EN, et al. Development and evaluation of a common data model enabling active drug safety surveillance using disparate healthcare databases. </a:t>
            </a:r>
          </a:p>
          <a:p>
            <a:pPr algn="r"/>
            <a:r>
              <a:rPr lang="en-US" sz="1400" b="0" dirty="0">
                <a:solidFill>
                  <a:schemeClr val="bg1"/>
                </a:solidFill>
              </a:rPr>
              <a:t>J Am Med Inform Assoc. 2010 Nov-Dec;17(6):652-62, p656</a:t>
            </a:r>
          </a:p>
        </p:txBody>
      </p:sp>
      <p:sp>
        <p:nvSpPr>
          <p:cNvPr id="5" name="Slide Number Placeholder 4">
            <a:extLst>
              <a:ext uri="{FF2B5EF4-FFF2-40B4-BE49-F238E27FC236}">
                <a16:creationId xmlns:a16="http://schemas.microsoft.com/office/drawing/2014/main" id="{75A1F70F-0E75-4BC4-A2FD-C062936E140A}"/>
              </a:ext>
            </a:extLst>
          </p:cNvPr>
          <p:cNvSpPr>
            <a:spLocks noGrp="1"/>
          </p:cNvSpPr>
          <p:nvPr>
            <p:ph type="sldNum" sz="quarter" idx="3"/>
          </p:nvPr>
        </p:nvSpPr>
        <p:spPr/>
        <p:txBody>
          <a:bodyPr/>
          <a:lstStyle/>
          <a:p>
            <a:fld id="{7C5DB68A-9D44-4073-920F-D08D647C06A7}" type="slidenum">
              <a:rPr lang="en-US" smtClean="0"/>
              <a:t>20</a:t>
            </a:fld>
            <a:endParaRPr lang="en-US" dirty="0"/>
          </a:p>
        </p:txBody>
      </p:sp>
      <p:sp>
        <p:nvSpPr>
          <p:cNvPr id="6" name="TextBox 5">
            <a:extLst>
              <a:ext uri="{FF2B5EF4-FFF2-40B4-BE49-F238E27FC236}">
                <a16:creationId xmlns:a16="http://schemas.microsoft.com/office/drawing/2014/main" id="{646B4928-C9C1-424E-93C4-E529493CFE73}"/>
              </a:ext>
            </a:extLst>
          </p:cNvPr>
          <p:cNvSpPr txBox="1"/>
          <p:nvPr/>
        </p:nvSpPr>
        <p:spPr>
          <a:xfrm>
            <a:off x="7162800" y="850612"/>
            <a:ext cx="1233030" cy="584775"/>
          </a:xfrm>
          <a:prstGeom prst="rect">
            <a:avLst/>
          </a:prstGeom>
          <a:noFill/>
        </p:spPr>
        <p:txBody>
          <a:bodyPr wrap="none" rtlCol="0">
            <a:spAutoFit/>
          </a:bodyPr>
          <a:lstStyle/>
          <a:p>
            <a:r>
              <a:rPr lang="en-US" dirty="0">
                <a:solidFill>
                  <a:srgbClr val="FFFF00"/>
                </a:solidFill>
              </a:rPr>
              <a:t>Why?</a:t>
            </a:r>
          </a:p>
        </p:txBody>
      </p:sp>
    </p:spTree>
    <p:extLst>
      <p:ext uri="{BB962C8B-B14F-4D97-AF65-F5344CB8AC3E}">
        <p14:creationId xmlns:p14="http://schemas.microsoft.com/office/powerpoint/2010/main" val="300269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 y="609599"/>
            <a:ext cx="9154160" cy="6281183"/>
          </a:xfrm>
        </p:spPr>
      </p:pic>
      <p:sp>
        <p:nvSpPr>
          <p:cNvPr id="5" name="Rectangle 4"/>
          <p:cNvSpPr/>
          <p:nvPr/>
        </p:nvSpPr>
        <p:spPr>
          <a:xfrm>
            <a:off x="6400800" y="5788223"/>
            <a:ext cx="2743200" cy="307777"/>
          </a:xfrm>
          <a:prstGeom prst="rect">
            <a:avLst/>
          </a:prstGeom>
        </p:spPr>
        <p:txBody>
          <a:bodyPr wrap="square">
            <a:spAutoFit/>
          </a:bodyPr>
          <a:lstStyle/>
          <a:p>
            <a:r>
              <a:rPr lang="en-US" sz="1400" dirty="0"/>
              <a:t>http://myheart.net/articles/stemi/</a:t>
            </a:r>
          </a:p>
        </p:txBody>
      </p:sp>
      <p:sp>
        <p:nvSpPr>
          <p:cNvPr id="6" name="Oval 5"/>
          <p:cNvSpPr/>
          <p:nvPr/>
        </p:nvSpPr>
        <p:spPr bwMode="auto">
          <a:xfrm>
            <a:off x="4419600" y="3124200"/>
            <a:ext cx="1905000" cy="5334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76200" y="2362200"/>
            <a:ext cx="1905000" cy="533400"/>
          </a:xfrm>
          <a:prstGeom prst="ellipse">
            <a:avLst/>
          </a:pr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a:extLst>
              <a:ext uri="{FF2B5EF4-FFF2-40B4-BE49-F238E27FC236}">
                <a16:creationId xmlns:a16="http://schemas.microsoft.com/office/drawing/2014/main" id="{2865B333-C7F2-4038-8318-8B9527EF9399}"/>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3952891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2667000"/>
            <a:ext cx="6629400" cy="4038600"/>
          </a:xfrm>
        </p:spPr>
      </p:pic>
      <p:grpSp>
        <p:nvGrpSpPr>
          <p:cNvPr id="25" name="Group 24"/>
          <p:cNvGrpSpPr/>
          <p:nvPr/>
        </p:nvGrpSpPr>
        <p:grpSpPr>
          <a:xfrm>
            <a:off x="609600" y="784622"/>
            <a:ext cx="5624541" cy="2362200"/>
            <a:chOff x="609600" y="784622"/>
            <a:chExt cx="5624541" cy="2362200"/>
          </a:xfrm>
        </p:grpSpPr>
        <p:sp>
          <p:nvSpPr>
            <p:cNvPr id="6" name="Rounded Rectangle 5"/>
            <p:cNvSpPr/>
            <p:nvPr/>
          </p:nvSpPr>
          <p:spPr bwMode="auto">
            <a:xfrm>
              <a:off x="609600" y="1752600"/>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panther</a:t>
              </a:r>
              <a:endParaRPr kumimoji="0" lang="en-US" sz="2400" b="0" i="0" u="none" strike="noStrike" cap="none" normalizeH="0" baseline="0" dirty="0">
                <a:ln>
                  <a:noFill/>
                </a:ln>
                <a:solidFill>
                  <a:schemeClr val="bg1"/>
                </a:solidFill>
                <a:effectLst/>
                <a:latin typeface="Times" pitchFamily="122" charset="0"/>
              </a:endParaRPr>
            </a:p>
          </p:txBody>
        </p:sp>
        <p:sp>
          <p:nvSpPr>
            <p:cNvPr id="7" name="Rounded Rectangle 6"/>
            <p:cNvSpPr/>
            <p:nvPr/>
          </p:nvSpPr>
          <p:spPr bwMode="auto">
            <a:xfrm>
              <a:off x="4343400" y="1752600"/>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tiger</a:t>
              </a:r>
              <a:endParaRPr kumimoji="0" lang="en-US" sz="2400" b="0" i="0" u="none" strike="noStrike" cap="none" normalizeH="0" baseline="0" dirty="0">
                <a:ln>
                  <a:noFill/>
                </a:ln>
                <a:solidFill>
                  <a:schemeClr val="bg1"/>
                </a:solidFill>
                <a:effectLst/>
                <a:latin typeface="Times" pitchFamily="122" charset="0"/>
              </a:endParaRPr>
            </a:p>
          </p:txBody>
        </p:sp>
        <p:sp>
          <p:nvSpPr>
            <p:cNvPr id="8" name="Rounded Rectangle 7"/>
            <p:cNvSpPr/>
            <p:nvPr/>
          </p:nvSpPr>
          <p:spPr bwMode="auto">
            <a:xfrm>
              <a:off x="2521729" y="784622"/>
              <a:ext cx="1890741" cy="510778"/>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lang="en-US" sz="2400" b="0" dirty="0">
                  <a:solidFill>
                    <a:schemeClr val="bg1"/>
                  </a:solidFill>
                  <a:latin typeface="Times" pitchFamily="122" charset="0"/>
                </a:rPr>
                <a:t>feline</a:t>
              </a:r>
              <a:endParaRPr kumimoji="0" lang="en-US" sz="2400" b="0" i="0" u="none" strike="noStrike" cap="none" normalizeH="0" baseline="0" dirty="0">
                <a:ln>
                  <a:noFill/>
                </a:ln>
                <a:solidFill>
                  <a:schemeClr val="bg1"/>
                </a:solidFill>
                <a:effectLst/>
                <a:latin typeface="Times" pitchFamily="122" charset="0"/>
              </a:endParaRPr>
            </a:p>
          </p:txBody>
        </p:sp>
        <p:cxnSp>
          <p:nvCxnSpPr>
            <p:cNvPr id="10" name="Straight Arrow Connector 9"/>
            <p:cNvCxnSpPr/>
            <p:nvPr/>
          </p:nvCxnSpPr>
          <p:spPr bwMode="auto">
            <a:xfrm flipV="1">
              <a:off x="1447800" y="2263378"/>
              <a:ext cx="0" cy="8608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flipV="1">
              <a:off x="5257800" y="2286000"/>
              <a:ext cx="0" cy="860822"/>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2" name="TextBox 11"/>
            <p:cNvSpPr txBox="1"/>
            <p:nvPr/>
          </p:nvSpPr>
          <p:spPr>
            <a:xfrm>
              <a:off x="1400466" y="2286000"/>
              <a:ext cx="1223412" cy="369332"/>
            </a:xfrm>
            <a:prstGeom prst="rect">
              <a:avLst/>
            </a:prstGeom>
            <a:noFill/>
          </p:spPr>
          <p:txBody>
            <a:bodyPr wrap="none" rtlCol="0">
              <a:spAutoFit/>
            </a:bodyPr>
            <a:lstStyle/>
            <a:p>
              <a:r>
                <a:rPr lang="en-US" sz="1800" b="0" dirty="0">
                  <a:solidFill>
                    <a:schemeClr val="bg1"/>
                  </a:solidFill>
                </a:rPr>
                <a:t>Instance-of</a:t>
              </a:r>
            </a:p>
          </p:txBody>
        </p:sp>
        <p:sp>
          <p:nvSpPr>
            <p:cNvPr id="13" name="TextBox 12"/>
            <p:cNvSpPr txBox="1"/>
            <p:nvPr/>
          </p:nvSpPr>
          <p:spPr>
            <a:xfrm>
              <a:off x="3958188" y="2286000"/>
              <a:ext cx="1223412" cy="369332"/>
            </a:xfrm>
            <a:prstGeom prst="rect">
              <a:avLst/>
            </a:prstGeom>
            <a:noFill/>
          </p:spPr>
          <p:txBody>
            <a:bodyPr wrap="none" rtlCol="0">
              <a:spAutoFit/>
            </a:bodyPr>
            <a:lstStyle/>
            <a:p>
              <a:r>
                <a:rPr lang="en-US" sz="1800" b="0" dirty="0">
                  <a:solidFill>
                    <a:schemeClr val="bg1"/>
                  </a:solidFill>
                </a:rPr>
                <a:t>Instance-of</a:t>
              </a:r>
            </a:p>
          </p:txBody>
        </p:sp>
        <p:cxnSp>
          <p:nvCxnSpPr>
            <p:cNvPr id="14" name="Straight Arrow Connector 13"/>
            <p:cNvCxnSpPr>
              <a:stCxn id="6" idx="0"/>
              <a:endCxn id="8" idx="2"/>
            </p:cNvCxnSpPr>
            <p:nvPr/>
          </p:nvCxnSpPr>
          <p:spPr bwMode="auto">
            <a:xfrm flipV="1">
              <a:off x="1554971" y="1295400"/>
              <a:ext cx="1912129" cy="457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a:stCxn id="7" idx="0"/>
              <a:endCxn id="8" idx="2"/>
            </p:cNvCxnSpPr>
            <p:nvPr/>
          </p:nvCxnSpPr>
          <p:spPr bwMode="auto">
            <a:xfrm flipH="1" flipV="1">
              <a:off x="3467100" y="1295400"/>
              <a:ext cx="1821671" cy="4572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0" name="TextBox 19"/>
            <p:cNvSpPr txBox="1"/>
            <p:nvPr/>
          </p:nvSpPr>
          <p:spPr>
            <a:xfrm>
              <a:off x="1791598" y="1204436"/>
              <a:ext cx="441147" cy="369332"/>
            </a:xfrm>
            <a:prstGeom prst="rect">
              <a:avLst/>
            </a:prstGeom>
            <a:noFill/>
          </p:spPr>
          <p:txBody>
            <a:bodyPr wrap="none" rtlCol="0">
              <a:spAutoFit/>
            </a:bodyPr>
            <a:lstStyle/>
            <a:p>
              <a:r>
                <a:rPr lang="en-US" sz="1800" b="0" dirty="0" err="1">
                  <a:solidFill>
                    <a:schemeClr val="bg1"/>
                  </a:solidFill>
                </a:rPr>
                <a:t>isa</a:t>
              </a:r>
              <a:endParaRPr lang="en-US" sz="1800" b="0" dirty="0">
                <a:solidFill>
                  <a:schemeClr val="bg1"/>
                </a:solidFill>
              </a:endParaRPr>
            </a:p>
          </p:txBody>
        </p:sp>
        <p:sp>
          <p:nvSpPr>
            <p:cNvPr id="21" name="TextBox 20"/>
            <p:cNvSpPr txBox="1"/>
            <p:nvPr/>
          </p:nvSpPr>
          <p:spPr>
            <a:xfrm>
              <a:off x="4630047" y="1192768"/>
              <a:ext cx="441147" cy="369332"/>
            </a:xfrm>
            <a:prstGeom prst="rect">
              <a:avLst/>
            </a:prstGeom>
            <a:noFill/>
          </p:spPr>
          <p:txBody>
            <a:bodyPr wrap="none" rtlCol="0">
              <a:spAutoFit/>
            </a:bodyPr>
            <a:lstStyle/>
            <a:p>
              <a:r>
                <a:rPr lang="en-US" sz="1800" b="0" dirty="0" err="1">
                  <a:solidFill>
                    <a:schemeClr val="bg1"/>
                  </a:solidFill>
                </a:rPr>
                <a:t>isa</a:t>
              </a:r>
              <a:endParaRPr lang="en-US" sz="1800" b="0" dirty="0">
                <a:solidFill>
                  <a:schemeClr val="bg1"/>
                </a:solidFill>
              </a:endParaRPr>
            </a:p>
          </p:txBody>
        </p:sp>
      </p:grpSp>
      <p:grpSp>
        <p:nvGrpSpPr>
          <p:cNvPr id="24" name="Group 23"/>
          <p:cNvGrpSpPr/>
          <p:nvPr/>
        </p:nvGrpSpPr>
        <p:grpSpPr>
          <a:xfrm>
            <a:off x="6477000" y="1389102"/>
            <a:ext cx="2252503" cy="3729693"/>
            <a:chOff x="6477000" y="1389102"/>
            <a:chExt cx="2252503" cy="3729693"/>
          </a:xfrm>
        </p:grpSpPr>
        <p:sp>
          <p:nvSpPr>
            <p:cNvPr id="22" name="TextBox 21"/>
            <p:cNvSpPr txBox="1"/>
            <p:nvPr/>
          </p:nvSpPr>
          <p:spPr>
            <a:xfrm>
              <a:off x="7086600" y="3733800"/>
              <a:ext cx="1642903" cy="1384995"/>
            </a:xfrm>
            <a:prstGeom prst="rect">
              <a:avLst/>
            </a:prstGeom>
            <a:noFill/>
          </p:spPr>
          <p:txBody>
            <a:bodyPr wrap="square" rtlCol="0">
              <a:spAutoFit/>
            </a:bodyPr>
            <a:lstStyle/>
            <a:p>
              <a:r>
                <a:rPr lang="en-US" sz="2800" b="0" dirty="0">
                  <a:solidFill>
                    <a:schemeClr val="bg1"/>
                  </a:solidFill>
                </a:rPr>
                <a:t>Only one feline in this cage?</a:t>
              </a:r>
            </a:p>
          </p:txBody>
        </p:sp>
        <p:sp>
          <p:nvSpPr>
            <p:cNvPr id="23" name="Bent-Up Arrow 22"/>
            <p:cNvSpPr/>
            <p:nvPr/>
          </p:nvSpPr>
          <p:spPr bwMode="auto">
            <a:xfrm flipV="1">
              <a:off x="6477000" y="1389102"/>
              <a:ext cx="1682718" cy="2344698"/>
            </a:xfrm>
            <a:prstGeom prst="bentUpArrow">
              <a:avLst>
                <a:gd name="adj1" fmla="val 9905"/>
                <a:gd name="adj2" fmla="val 9603"/>
                <a:gd name="adj3" fmla="val 21981"/>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2" name="Slide Number Placeholder 1">
            <a:extLst>
              <a:ext uri="{FF2B5EF4-FFF2-40B4-BE49-F238E27FC236}">
                <a16:creationId xmlns:a16="http://schemas.microsoft.com/office/drawing/2014/main" id="{E735E78D-68B8-4AA0-98EC-4423EAB037BA}"/>
              </a:ext>
            </a:extLst>
          </p:cNvPr>
          <p:cNvSpPr>
            <a:spLocks noGrp="1"/>
          </p:cNvSpPr>
          <p:nvPr>
            <p:ph type="sldNum" sz="quarter" idx="3"/>
          </p:nvPr>
        </p:nvSpPr>
        <p:spPr/>
        <p:txBody>
          <a:bodyPr/>
          <a:lstStyle/>
          <a:p>
            <a:fld id="{7C5DB68A-9D44-4073-920F-D08D647C06A7}" type="slidenum">
              <a:rPr lang="en-US" smtClean="0"/>
              <a:t>22</a:t>
            </a:fld>
            <a:endParaRPr lang="en-US" dirty="0"/>
          </a:p>
        </p:txBody>
      </p:sp>
    </p:spTree>
    <p:extLst>
      <p:ext uri="{BB962C8B-B14F-4D97-AF65-F5344CB8AC3E}">
        <p14:creationId xmlns:p14="http://schemas.microsoft.com/office/powerpoint/2010/main" val="23996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4"/>
          <p:cNvGrpSpPr>
            <a:grpSpLocks/>
          </p:cNvGrpSpPr>
          <p:nvPr/>
        </p:nvGrpSpPr>
        <p:grpSpPr bwMode="auto">
          <a:xfrm>
            <a:off x="4968875" y="2314575"/>
            <a:ext cx="3551238" cy="4229100"/>
            <a:chOff x="3130" y="1458"/>
            <a:chExt cx="2237" cy="2664"/>
          </a:xfrm>
        </p:grpSpPr>
        <p:pic>
          <p:nvPicPr>
            <p:cNvPr id="13321" name="Picture 8" descr="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 y="1458"/>
              <a:ext cx="2237" cy="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12"/>
            <p:cNvSpPr>
              <a:spLocks noChangeArrowheads="1"/>
            </p:cNvSpPr>
            <p:nvPr/>
          </p:nvSpPr>
          <p:spPr bwMode="auto">
            <a:xfrm rot="1268390">
              <a:off x="4014" y="1994"/>
              <a:ext cx="826" cy="600"/>
            </a:xfrm>
            <a:prstGeom prst="rect">
              <a:avLst/>
            </a:prstGeom>
            <a:solidFill>
              <a:srgbClr val="00004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pSp>
      <p:sp>
        <p:nvSpPr>
          <p:cNvPr id="13315" name="AutoShape 2"/>
          <p:cNvSpPr>
            <a:spLocks noGrp="1" noChangeArrowheads="1"/>
          </p:cNvSpPr>
          <p:nvPr>
            <p:ph type="title"/>
          </p:nvPr>
        </p:nvSpPr>
        <p:spPr/>
        <p:txBody>
          <a:bodyPr/>
          <a:lstStyle/>
          <a:p>
            <a:pPr eaLnBrk="1" hangingPunct="1"/>
            <a:r>
              <a:rPr lang="en-US" altLang="en-US"/>
              <a:t>Ultimate goal of Referent Tracking</a:t>
            </a:r>
          </a:p>
        </p:txBody>
      </p:sp>
      <p:pic>
        <p:nvPicPr>
          <p:cNvPr id="13316" name="Picture 6"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2400300"/>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8221" name="Picture 13"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2389188"/>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5"/>
          <p:cNvGrpSpPr>
            <a:grpSpLocks/>
          </p:cNvGrpSpPr>
          <p:nvPr/>
        </p:nvGrpSpPr>
        <p:grpSpPr bwMode="auto">
          <a:xfrm>
            <a:off x="546100" y="3622675"/>
            <a:ext cx="6516688" cy="3013075"/>
            <a:chOff x="344" y="2282"/>
            <a:chExt cx="4105" cy="1898"/>
          </a:xfrm>
        </p:grpSpPr>
        <p:sp>
          <p:nvSpPr>
            <p:cNvPr id="13319" name="Rectangle 16"/>
            <p:cNvSpPr>
              <a:spLocks noChangeArrowheads="1"/>
            </p:cNvSpPr>
            <p:nvPr/>
          </p:nvSpPr>
          <p:spPr bwMode="auto">
            <a:xfrm>
              <a:off x="344" y="3892"/>
              <a:ext cx="229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A digital copy of the world</a:t>
              </a:r>
            </a:p>
          </p:txBody>
        </p:sp>
        <p:sp>
          <p:nvSpPr>
            <p:cNvPr id="13320" name="Line 17"/>
            <p:cNvSpPr>
              <a:spLocks noChangeShapeType="1"/>
            </p:cNvSpPr>
            <p:nvPr/>
          </p:nvSpPr>
          <p:spPr bwMode="auto">
            <a:xfrm flipV="1">
              <a:off x="1366" y="2282"/>
              <a:ext cx="3083" cy="3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grpSp>
    </p:spTree>
    <p:extLst>
      <p:ext uri="{BB962C8B-B14F-4D97-AF65-F5344CB8AC3E}">
        <p14:creationId xmlns:p14="http://schemas.microsoft.com/office/powerpoint/2010/main" val="2858169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11111E-6 -2.49827E-6 L 0.52239 -0.09021 " pathEditMode="relative" rAng="0" ptsTypes="AA">
                                      <p:cBhvr>
                                        <p:cTn id="6" dur="1000" fill="hold"/>
                                        <p:tgtEl>
                                          <p:spTgt spid="1118221"/>
                                        </p:tgtEl>
                                        <p:attrNameLst>
                                          <p:attrName>ppt_x</p:attrName>
                                          <p:attrName>ppt_y</p:attrName>
                                        </p:attrNameLst>
                                      </p:cBhvr>
                                      <p:rCtr x="26111" y="-4511"/>
                                    </p:animMotion>
                                  </p:childTnLst>
                                </p:cTn>
                              </p:par>
                              <p:par>
                                <p:cTn id="7" presetID="6" presetClass="emph" presetSubtype="0" fill="hold" nodeType="withEffect">
                                  <p:stCondLst>
                                    <p:cond delay="0"/>
                                  </p:stCondLst>
                                  <p:childTnLst>
                                    <p:animScale>
                                      <p:cBhvr>
                                        <p:cTn id="8" dur="1000" fill="hold"/>
                                        <p:tgtEl>
                                          <p:spTgt spid="1118221"/>
                                        </p:tgtEl>
                                      </p:cBhvr>
                                      <p:by x="25000" y="25000"/>
                                    </p:animScale>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2"/>
          <p:cNvSpPr>
            <a:spLocks noGrp="1" noChangeArrowheads="1"/>
          </p:cNvSpPr>
          <p:nvPr>
            <p:ph type="title"/>
          </p:nvPr>
        </p:nvSpPr>
        <p:spPr/>
        <p:txBody>
          <a:bodyPr/>
          <a:lstStyle/>
          <a:p>
            <a:pPr eaLnBrk="1" hangingPunct="1"/>
            <a:r>
              <a:rPr lang="en-US" altLang="en-US"/>
              <a:t>In fact … the ultimate crystal ball</a:t>
            </a:r>
          </a:p>
        </p:txBody>
      </p:sp>
      <p:pic>
        <p:nvPicPr>
          <p:cNvPr id="14340" name="Picture 5" descr="crystal_ball_L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738" y="2351088"/>
            <a:ext cx="3124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5324" name="Picture 12"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glo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988" y="4333875"/>
            <a:ext cx="1001712"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Line 10"/>
          <p:cNvSpPr>
            <a:spLocks noChangeShapeType="1"/>
          </p:cNvSpPr>
          <p:nvPr/>
        </p:nvSpPr>
        <p:spPr bwMode="auto">
          <a:xfrm>
            <a:off x="2640013" y="4300538"/>
            <a:ext cx="4032250" cy="576262"/>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Tree>
    <p:extLst>
      <p:ext uri="{BB962C8B-B14F-4D97-AF65-F5344CB8AC3E}">
        <p14:creationId xmlns:p14="http://schemas.microsoft.com/office/powerpoint/2010/main" val="14603488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65324"/>
                                        </p:tgtEl>
                                        <p:attrNameLst>
                                          <p:attrName>style.visibility</p:attrName>
                                        </p:attrNameLst>
                                      </p:cBhvr>
                                      <p:to>
                                        <p:strVal val="visible"/>
                                      </p:to>
                                    </p:set>
                                    <p:animEffect transition="in" filter="dissolve">
                                      <p:cBhvr>
                                        <p:cTn id="7" dur="500"/>
                                        <p:tgtEl>
                                          <p:spTgt spid="1165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title"/>
          </p:nvPr>
        </p:nvSpPr>
        <p:spPr/>
        <p:txBody>
          <a:bodyPr/>
          <a:lstStyle/>
          <a:p>
            <a:pPr eaLnBrk="1" hangingPunct="1"/>
            <a:r>
              <a:rPr lang="en-US" altLang="en-US"/>
              <a:t>Two major representational components</a:t>
            </a:r>
          </a:p>
        </p:txBody>
      </p:sp>
      <p:sp>
        <p:nvSpPr>
          <p:cNvPr id="3" name="Content Placeholder 2"/>
          <p:cNvSpPr>
            <a:spLocks noGrp="1"/>
          </p:cNvSpPr>
          <p:nvPr>
            <p:ph idx="1"/>
          </p:nvPr>
        </p:nvSpPr>
        <p:spPr/>
        <p:txBody>
          <a:bodyPr/>
          <a:lstStyle/>
          <a:p>
            <a:endParaRPr lang="en-US"/>
          </a:p>
        </p:txBody>
      </p:sp>
      <p:pic>
        <p:nvPicPr>
          <p:cNvPr id="15364"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2" name="Group 21"/>
          <p:cNvGrpSpPr>
            <a:grpSpLocks/>
          </p:cNvGrpSpPr>
          <p:nvPr/>
        </p:nvGrpSpPr>
        <p:grpSpPr bwMode="auto">
          <a:xfrm>
            <a:off x="2514600" y="2668588"/>
            <a:ext cx="5867400" cy="4057650"/>
            <a:chOff x="2514600" y="2668548"/>
            <a:chExt cx="5866873" cy="4058034"/>
          </a:xfrm>
        </p:grpSpPr>
        <p:pic>
          <p:nvPicPr>
            <p:cNvPr id="15367" name="Picture 7" descr="http://www.cyc.com/cycdoc/img/UpperOntolog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8" name="Group 19"/>
            <p:cNvGrpSpPr>
              <a:grpSpLocks/>
            </p:cNvGrpSpPr>
            <p:nvPr/>
          </p:nvGrpSpPr>
          <p:grpSpPr bwMode="auto">
            <a:xfrm>
              <a:off x="2514600" y="3124200"/>
              <a:ext cx="4876800" cy="3200400"/>
              <a:chOff x="2514600" y="3124200"/>
              <a:chExt cx="4876800" cy="3200400"/>
            </a:xfrm>
          </p:grpSpPr>
          <p:grpSp>
            <p:nvGrpSpPr>
              <p:cNvPr id="15371" name="Group 13"/>
              <p:cNvGrpSpPr>
                <a:grpSpLocks/>
              </p:cNvGrpSpPr>
              <p:nvPr/>
            </p:nvGrpSpPr>
            <p:grpSpPr bwMode="auto">
              <a:xfrm>
                <a:off x="5181600" y="3124200"/>
                <a:ext cx="2209800" cy="1371600"/>
                <a:chOff x="4495800" y="2362200"/>
                <a:chExt cx="3810000" cy="2057400"/>
              </a:xfrm>
            </p:grpSpPr>
            <p:pic>
              <p:nvPicPr>
                <p:cNvPr id="15377" name="Picture 5" descr="http://www.plu.edu/~boehkk/formu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pSp>
          <p:sp>
            <p:nvSpPr>
              <p:cNvPr id="15372"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5373"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5374"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5375"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5376"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pSp>
        <p:sp>
          <p:nvSpPr>
            <p:cNvPr id="15369" name="TextBox 19"/>
            <p:cNvSpPr txBox="1">
              <a:spLocks noChangeArrowheads="1"/>
            </p:cNvSpPr>
            <p:nvPr/>
          </p:nvSpPr>
          <p:spPr bwMode="auto">
            <a:xfrm>
              <a:off x="4204199" y="2668548"/>
              <a:ext cx="39808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formulae representing ‘laws of nature’</a:t>
              </a:r>
            </a:p>
          </p:txBody>
        </p:sp>
        <p:sp>
          <p:nvSpPr>
            <p:cNvPr id="15370" name="TextBox 20"/>
            <p:cNvSpPr txBox="1">
              <a:spLocks noChangeArrowheads="1"/>
            </p:cNvSpPr>
            <p:nvPr/>
          </p:nvSpPr>
          <p:spPr bwMode="auto">
            <a:xfrm>
              <a:off x="4014059" y="6357250"/>
              <a:ext cx="4367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symbols denoting what these ‘laws’ govern</a:t>
              </a:r>
            </a:p>
          </p:txBody>
        </p:sp>
      </p:grpSp>
    </p:spTree>
    <p:extLst>
      <p:ext uri="{BB962C8B-B14F-4D97-AF65-F5344CB8AC3E}">
        <p14:creationId xmlns:p14="http://schemas.microsoft.com/office/powerpoint/2010/main" val="2742498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HUDF-777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title"/>
          </p:nvPr>
        </p:nvSpPr>
        <p:spPr>
          <a:xfrm>
            <a:off x="228600" y="1276350"/>
            <a:ext cx="8686800" cy="647700"/>
          </a:xfrm>
        </p:spPr>
        <p:txBody>
          <a:bodyPr/>
          <a:lstStyle/>
          <a:p>
            <a:pPr eaLnBrk="1" hangingPunct="1"/>
            <a:r>
              <a:rPr lang="en-US" altLang="en-US"/>
              <a:t>Representations mimicking reality</a:t>
            </a:r>
          </a:p>
        </p:txBody>
      </p:sp>
      <p:grpSp>
        <p:nvGrpSpPr>
          <p:cNvPr id="2" name="Group 19"/>
          <p:cNvGrpSpPr>
            <a:grpSpLocks/>
          </p:cNvGrpSpPr>
          <p:nvPr/>
        </p:nvGrpSpPr>
        <p:grpSpPr bwMode="auto">
          <a:xfrm>
            <a:off x="381000" y="2133600"/>
            <a:ext cx="8382000" cy="4572000"/>
            <a:chOff x="381000" y="2133600"/>
            <a:chExt cx="8382000" cy="4572000"/>
          </a:xfrm>
        </p:grpSpPr>
        <p:pic>
          <p:nvPicPr>
            <p:cNvPr id="16397"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3810000" y="2133600"/>
              <a:ext cx="4953000" cy="4572000"/>
            </a:xfrm>
            <a:prstGeom prst="rect">
              <a:avLst/>
            </a:prstGeom>
            <a:noFill/>
          </p:spPr>
        </p:pic>
        <p:grpSp>
          <p:nvGrpSpPr>
            <p:cNvPr id="16399" name="Group 20"/>
            <p:cNvGrpSpPr>
              <a:grpSpLocks/>
            </p:cNvGrpSpPr>
            <p:nvPr/>
          </p:nvGrpSpPr>
          <p:grpSpPr bwMode="auto">
            <a:xfrm>
              <a:off x="2514600" y="3124200"/>
              <a:ext cx="4876800" cy="3200400"/>
              <a:chOff x="2514600" y="3124200"/>
              <a:chExt cx="4876800" cy="3200400"/>
            </a:xfrm>
          </p:grpSpPr>
          <p:pic>
            <p:nvPicPr>
              <p:cNvPr id="16400" name="Picture 7" descr="http://www.cyc.com/cycdoc/img/UpperOntology.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5029200"/>
                <a:ext cx="2209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1" name="Group 19"/>
              <p:cNvGrpSpPr>
                <a:grpSpLocks/>
              </p:cNvGrpSpPr>
              <p:nvPr/>
            </p:nvGrpSpPr>
            <p:grpSpPr bwMode="auto">
              <a:xfrm>
                <a:off x="2514600" y="3124200"/>
                <a:ext cx="4876800" cy="3200400"/>
                <a:chOff x="2514600" y="3124200"/>
                <a:chExt cx="4876800" cy="3200400"/>
              </a:xfrm>
            </p:grpSpPr>
            <p:grpSp>
              <p:nvGrpSpPr>
                <p:cNvPr id="16402" name="Group 13"/>
                <p:cNvGrpSpPr>
                  <a:grpSpLocks/>
                </p:cNvGrpSpPr>
                <p:nvPr/>
              </p:nvGrpSpPr>
              <p:grpSpPr bwMode="auto">
                <a:xfrm>
                  <a:off x="5181600" y="3124200"/>
                  <a:ext cx="2209800" cy="1371600"/>
                  <a:chOff x="4495800" y="2362200"/>
                  <a:chExt cx="3810000" cy="2057400"/>
                </a:xfrm>
              </p:grpSpPr>
              <p:pic>
                <p:nvPicPr>
                  <p:cNvPr id="16408" name="Picture 5" descr="http://www.plu.edu/~boehkk/formul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2362200"/>
                    <a:ext cx="3771900" cy="19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9" name="Rectangle 11"/>
                  <p:cNvSpPr>
                    <a:spLocks noChangeArrowheads="1"/>
                  </p:cNvSpPr>
                  <p:nvPr/>
                </p:nvSpPr>
                <p:spPr bwMode="auto">
                  <a:xfrm>
                    <a:off x="4495800" y="2362200"/>
                    <a:ext cx="3810000" cy="2057400"/>
                  </a:xfrm>
                  <a:prstGeom prst="rect">
                    <a:avLst/>
                  </a:prstGeom>
                  <a:solidFill>
                    <a:srgbClr val="312997">
                      <a:alpha val="49803"/>
                    </a:srgbClr>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pSp>
            <p:sp>
              <p:nvSpPr>
                <p:cNvPr id="16403" name="Rectangle 14"/>
                <p:cNvSpPr>
                  <a:spLocks noChangeArrowheads="1"/>
                </p:cNvSpPr>
                <p:nvPr/>
              </p:nvSpPr>
              <p:spPr bwMode="auto">
                <a:xfrm>
                  <a:off x="5181600" y="5029200"/>
                  <a:ext cx="2209800" cy="1295400"/>
                </a:xfrm>
                <a:prstGeom prst="rect">
                  <a:avLst/>
                </a:prstGeom>
                <a:solidFill>
                  <a:srgbClr val="312997">
                    <a:alpha val="50195"/>
                  </a:srgbClr>
                </a:solidFill>
                <a:ln w="9525" algn="ctr">
                  <a:solidFill>
                    <a:schemeClr val="bg1"/>
                  </a:solidFill>
                  <a:round/>
                  <a:headEnd/>
                  <a:tailEnd type="triangle" w="med" len="med"/>
                </a:ln>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404" name="Right Arrow 15"/>
                <p:cNvSpPr>
                  <a:spLocks noChangeArrowheads="1"/>
                </p:cNvSpPr>
                <p:nvPr/>
              </p:nvSpPr>
              <p:spPr bwMode="auto">
                <a:xfrm>
                  <a:off x="3733800" y="35052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405" name="Right Arrow 16"/>
                <p:cNvSpPr>
                  <a:spLocks noChangeArrowheads="1"/>
                </p:cNvSpPr>
                <p:nvPr/>
              </p:nvSpPr>
              <p:spPr bwMode="auto">
                <a:xfrm>
                  <a:off x="3733800" y="5486400"/>
                  <a:ext cx="1295400" cy="381000"/>
                </a:xfrm>
                <a:prstGeom prst="rightArrow">
                  <a:avLst>
                    <a:gd name="adj1" fmla="val 50000"/>
                    <a:gd name="adj2" fmla="val 49993"/>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406" name="Right Arrow 17"/>
                <p:cNvSpPr>
                  <a:spLocks noChangeArrowheads="1"/>
                </p:cNvSpPr>
                <p:nvPr/>
              </p:nvSpPr>
              <p:spPr bwMode="auto">
                <a:xfrm>
                  <a:off x="2514600" y="4343400"/>
                  <a:ext cx="1295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407" name="Right Arrow 18"/>
                <p:cNvSpPr>
                  <a:spLocks noChangeArrowheads="1"/>
                </p:cNvSpPr>
                <p:nvPr/>
              </p:nvSpPr>
              <p:spPr bwMode="auto">
                <a:xfrm rot="-5400000">
                  <a:off x="2799944" y="4495800"/>
                  <a:ext cx="2057400" cy="381000"/>
                </a:xfrm>
                <a:prstGeom prst="rightArrow">
                  <a:avLst>
                    <a:gd name="adj1" fmla="val 50000"/>
                    <a:gd name="adj2" fmla="val 0"/>
                  </a:avLst>
                </a:prstGeom>
                <a:solidFill>
                  <a:srgbClr val="FF0000"/>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pSp>
        </p:grpSp>
      </p:grpSp>
      <p:grpSp>
        <p:nvGrpSpPr>
          <p:cNvPr id="6" name="Group 30"/>
          <p:cNvGrpSpPr>
            <a:grpSpLocks/>
          </p:cNvGrpSpPr>
          <p:nvPr/>
        </p:nvGrpSpPr>
        <p:grpSpPr bwMode="auto">
          <a:xfrm>
            <a:off x="4724400" y="3048000"/>
            <a:ext cx="4114800" cy="2743200"/>
            <a:chOff x="4724400" y="3048000"/>
            <a:chExt cx="4114800" cy="2743200"/>
          </a:xfrm>
        </p:grpSpPr>
        <p:pic>
          <p:nvPicPr>
            <p:cNvPr id="21" name="Picture 2" descr="supercomputer.jpg"/>
            <p:cNvPicPr>
              <a:picLocks noChangeAspect="1" noChangeArrowheads="1"/>
            </p:cNvPicPr>
            <p:nvPr/>
          </p:nvPicPr>
          <p:blipFill>
            <a:blip r:embed="rId4" cstate="print">
              <a:duotone>
                <a:prstClr val="black"/>
                <a:schemeClr val="accent2">
                  <a:tint val="45000"/>
                  <a:satMod val="400000"/>
                </a:schemeClr>
              </a:duotone>
            </a:blip>
            <a:srcRect/>
            <a:stretch>
              <a:fillRect/>
            </a:stretch>
          </p:blipFill>
          <p:spPr bwMode="auto">
            <a:xfrm>
              <a:off x="5867400" y="3048000"/>
              <a:ext cx="2971800" cy="2743200"/>
            </a:xfrm>
            <a:prstGeom prst="rect">
              <a:avLst/>
            </a:prstGeom>
            <a:noFill/>
          </p:spPr>
        </p:pic>
        <p:pic>
          <p:nvPicPr>
            <p:cNvPr id="16392" name="Picture 9"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581400"/>
              <a:ext cx="19431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Right Arrow 26"/>
            <p:cNvSpPr>
              <a:spLocks noChangeArrowheads="1"/>
            </p:cNvSpPr>
            <p:nvPr/>
          </p:nvSpPr>
          <p:spPr bwMode="auto">
            <a:xfrm>
              <a:off x="4734128" y="3972128"/>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394" name="Right Arrow 27"/>
            <p:cNvSpPr>
              <a:spLocks noChangeArrowheads="1"/>
            </p:cNvSpPr>
            <p:nvPr/>
          </p:nvSpPr>
          <p:spPr bwMode="auto">
            <a:xfrm>
              <a:off x="4724400" y="4857344"/>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395" name="Right Arrow 28"/>
            <p:cNvSpPr>
              <a:spLocks noChangeArrowheads="1"/>
            </p:cNvSpPr>
            <p:nvPr/>
          </p:nvSpPr>
          <p:spPr bwMode="auto">
            <a:xfrm rot="-5400000">
              <a:off x="5181600" y="4419600"/>
              <a:ext cx="990600" cy="228600"/>
            </a:xfrm>
            <a:prstGeom prst="rightArrow">
              <a:avLst>
                <a:gd name="adj1" fmla="val 50000"/>
                <a:gd name="adj2" fmla="val 0"/>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sp>
          <p:nvSpPr>
            <p:cNvPr id="16396" name="Right Arrow 29"/>
            <p:cNvSpPr>
              <a:spLocks noChangeArrowheads="1"/>
            </p:cNvSpPr>
            <p:nvPr/>
          </p:nvSpPr>
          <p:spPr bwMode="auto">
            <a:xfrm>
              <a:off x="5638800" y="4419600"/>
              <a:ext cx="838200" cy="228600"/>
            </a:xfrm>
            <a:prstGeom prst="rightArrow">
              <a:avLst>
                <a:gd name="adj1" fmla="val 50000"/>
                <a:gd name="adj2" fmla="val 49992"/>
              </a:avLst>
            </a:prstGeom>
            <a:solidFill>
              <a:schemeClr val="accent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200" b="1" i="0" u="none" strike="noStrike" kern="1200" cap="none" spc="0" normalizeH="0" baseline="0" noProof="0">
                <a:ln>
                  <a:noFill/>
                </a:ln>
                <a:solidFill>
                  <a:srgbClr val="000066"/>
                </a:solidFill>
                <a:effectLst/>
                <a:uLnTx/>
                <a:uFillTx/>
                <a:latin typeface="Times New Roman" panose="02020603050405020304" pitchFamily="18" charset="0"/>
                <a:ea typeface="+mn-ea"/>
                <a:cs typeface="+mn-cs"/>
              </a:endParaRPr>
            </a:p>
          </p:txBody>
        </p:sp>
      </p:grpSp>
      <p:sp>
        <p:nvSpPr>
          <p:cNvPr id="32" name="Content Placeholder 31"/>
          <p:cNvSpPr>
            <a:spLocks noGrp="1"/>
          </p:cNvSpPr>
          <p:nvPr>
            <p:ph idx="1"/>
          </p:nvPr>
        </p:nvSpPr>
        <p:spPr>
          <a:xfrm>
            <a:off x="152400" y="6172200"/>
            <a:ext cx="8839200" cy="533400"/>
          </a:xfrm>
        </p:spPr>
        <p:txBody>
          <a:bodyPr/>
          <a:lstStyle/>
          <a:p>
            <a:pPr eaLnBrk="1" hangingPunct="1">
              <a:buFontTx/>
              <a:buNone/>
            </a:pPr>
            <a:r>
              <a:rPr lang="en-US" altLang="en-US" sz="2400" dirty="0">
                <a:sym typeface="Wingdings" panose="05000000000000000000" pitchFamily="2" charset="2"/>
              </a:rPr>
              <a:t> </a:t>
            </a:r>
            <a:r>
              <a:rPr lang="en-US" altLang="en-US" sz="2000" dirty="0"/>
              <a:t>The Time Lords’ </a:t>
            </a:r>
            <a:r>
              <a:rPr lang="en-US" altLang="en-US" sz="2000" i="1" dirty="0"/>
              <a:t>Matrix</a:t>
            </a:r>
            <a:r>
              <a:rPr lang="en-US" altLang="en-US" sz="2000" dirty="0"/>
              <a:t> on the planet </a:t>
            </a:r>
            <a:r>
              <a:rPr lang="en-US" altLang="en-US" sz="2000" dirty="0" err="1"/>
              <a:t>Gallifrey</a:t>
            </a:r>
            <a:r>
              <a:rPr lang="en-US" altLang="en-US" sz="2000" dirty="0"/>
              <a:t> (Dr. Who,    1976)</a:t>
            </a:r>
          </a:p>
        </p:txBody>
      </p:sp>
    </p:spTree>
    <p:extLst>
      <p:ext uri="{BB962C8B-B14F-4D97-AF65-F5344CB8AC3E}">
        <p14:creationId xmlns:p14="http://schemas.microsoft.com/office/powerpoint/2010/main" val="2044437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2"/>
                                        </p:tgtEl>
                                      </p:cBhvr>
                                      <p:by x="60000" y="60000"/>
                                    </p:animScale>
                                  </p:childTnLst>
                                </p:cTn>
                              </p:par>
                              <p:par>
                                <p:cTn id="7" presetID="0" presetClass="path" presetSubtype="0" accel="50000" decel="50000" fill="hold" nodeType="withEffect">
                                  <p:stCondLst>
                                    <p:cond delay="0"/>
                                  </p:stCondLst>
                                  <p:childTnLst>
                                    <p:animMotion origin="layout" path="M 0 -4.44444E-6 L -0.175 -4.44444E-6 " pathEditMode="relative" rAng="0" ptsTypes="AA">
                                      <p:cBhvr>
                                        <p:cTn id="8" dur="500" fill="hold"/>
                                        <p:tgtEl>
                                          <p:spTgt spid="2"/>
                                        </p:tgtEl>
                                        <p:attrNameLst>
                                          <p:attrName>ppt_x</p:attrName>
                                          <p:attrName>ppt_y</p:attrName>
                                        </p:attrNameLst>
                                      </p:cBhvr>
                                      <p:rCtr x="-8700" y="0"/>
                                    </p:animMotion>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glo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2492375"/>
            <a:ext cx="373697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AutoShape 3"/>
          <p:cNvSpPr>
            <a:spLocks noGrp="1" noChangeArrowheads="1"/>
          </p:cNvSpPr>
          <p:nvPr>
            <p:ph type="title"/>
          </p:nvPr>
        </p:nvSpPr>
        <p:spPr/>
        <p:txBody>
          <a:bodyPr/>
          <a:lstStyle/>
          <a:p>
            <a:pPr eaLnBrk="1" hangingPunct="1"/>
            <a:r>
              <a:rPr lang="en-US" altLang="en-US"/>
              <a:t>Major problem: the ‘binding’ wall</a:t>
            </a:r>
          </a:p>
        </p:txBody>
      </p:sp>
      <p:grpSp>
        <p:nvGrpSpPr>
          <p:cNvPr id="17412" name="Group 8"/>
          <p:cNvGrpSpPr>
            <a:grpSpLocks/>
          </p:cNvGrpSpPr>
          <p:nvPr/>
        </p:nvGrpSpPr>
        <p:grpSpPr bwMode="auto">
          <a:xfrm>
            <a:off x="4344988" y="2063750"/>
            <a:ext cx="1019175" cy="4673600"/>
            <a:chOff x="2780" y="1300"/>
            <a:chExt cx="642" cy="2944"/>
          </a:xfrm>
        </p:grpSpPr>
        <p:pic>
          <p:nvPicPr>
            <p:cNvPr id="17419" name="Picture 9"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8"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0"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1"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2" descr="wal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0" y="1300"/>
              <a:ext cx="569" cy="2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Line 7"/>
          <p:cNvSpPr>
            <a:spLocks noChangeShapeType="1"/>
          </p:cNvSpPr>
          <p:nvPr/>
        </p:nvSpPr>
        <p:spPr bwMode="auto">
          <a:xfrm>
            <a:off x="2640013" y="4300538"/>
            <a:ext cx="2003425" cy="288925"/>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pic>
        <p:nvPicPr>
          <p:cNvPr id="17414" name="Picture 5"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3" y="2414588"/>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70458" name="Picture 26" descr="globe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92838" y="4308475"/>
            <a:ext cx="1131887"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0459" name="Picture 27" descr="colossus_super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2416175"/>
            <a:ext cx="3076575" cy="3860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170460" name="Text Box 28"/>
          <p:cNvSpPr txBox="1">
            <a:spLocks noChangeArrowheads="1"/>
          </p:cNvSpPr>
          <p:nvPr/>
        </p:nvSpPr>
        <p:spPr bwMode="auto">
          <a:xfrm rot="-1688226">
            <a:off x="2127250" y="3762375"/>
            <a:ext cx="5283200" cy="823913"/>
          </a:xfrm>
          <a:prstGeom prst="rect">
            <a:avLst/>
          </a:prstGeom>
          <a:solidFill>
            <a:srgbClr val="FF33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How to do it right ?</a:t>
            </a:r>
          </a:p>
        </p:txBody>
      </p:sp>
      <p:sp>
        <p:nvSpPr>
          <p:cNvPr id="14" name="TextBox 13"/>
          <p:cNvSpPr txBox="1">
            <a:spLocks noChangeArrowheads="1"/>
          </p:cNvSpPr>
          <p:nvPr/>
        </p:nvSpPr>
        <p:spPr bwMode="auto">
          <a:xfrm>
            <a:off x="5397500" y="6396038"/>
            <a:ext cx="3325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gives you a cartoon of the world</a:t>
            </a:r>
          </a:p>
        </p:txBody>
      </p:sp>
    </p:spTree>
    <p:extLst>
      <p:ext uri="{BB962C8B-B14F-4D97-AF65-F5344CB8AC3E}">
        <p14:creationId xmlns:p14="http://schemas.microsoft.com/office/powerpoint/2010/main" val="2073155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170459"/>
                                        </p:tgtEl>
                                        <p:attrNameLst>
                                          <p:attrName>style.visibility</p:attrName>
                                        </p:attrNameLst>
                                      </p:cBhvr>
                                      <p:to>
                                        <p:strVal val="hidden"/>
                                      </p:to>
                                    </p:set>
                                  </p:childTnLst>
                                </p:cTn>
                              </p:par>
                            </p:childTnLst>
                          </p:cTn>
                        </p:par>
                        <p:par>
                          <p:cTn id="7" fill="hold" nodeType="afterGroup">
                            <p:stCondLst>
                              <p:cond delay="0"/>
                            </p:stCondLst>
                            <p:childTnLst>
                              <p:par>
                                <p:cTn id="8" presetID="41" presetClass="path" presetSubtype="0" decel="50000" fill="hold" nodeType="afterEffect">
                                  <p:stCondLst>
                                    <p:cond delay="0"/>
                                  </p:stCondLst>
                                  <p:childTnLst>
                                    <p:animMotion origin="layout" path="M 0.30295 -0.4426 C 0.29705 -0.45811 0.27708 -0.47315 0.27031 -0.47315 C 0.22621 -0.47315 0.18073 -0.23565 0.18073 0.00185 C 0.18073 -0.11806 0.15816 -0.23565 0.13663 -0.23565 C 0.11389 -0.23565 0.09253 -0.11621 0.09253 0.00185 C 0.09253 -0.05741 0.08125 -0.11806 0.06979 -0.11806 C 0.05851 -0.11806 0.04722 -0.05903 0.04722 0.00185 C 0.04722 -0.02871 0.04132 -0.05741 0.03576 -0.05741 C 0.03003 -0.05741 0.02448 -0.02709 0.02448 0.00185 C 0.02448 -0.01343 0.02153 -0.02871 0.01875 -0.02871 C 0.01719 -0.02871 0.01319 -0.01343 0.01319 0.00185 C 0.01319 -0.00602 0.01163 -0.01343 0.01024 -0.01343 C 0.01024 -0.01575 0.00712 -0.00602 0.00712 0.00185 C 0.00712 -0.00232 0.00712 -0.00602 0.00573 -0.00602 C 0.00573 -0.00394 0.00434 -0.00209 0.00434 0.00185 C 0.00434 -0.00024 0.00434 -0.00232 0.00434 -0.00394 C 0.00278 -0.00394 0.00278 -0.00209 0.00278 4.44444E-6 C 0.00139 4.44444E-6 0.00139 -0.00209 0.00139 -0.00394 C 8.33333E-7 -0.00394 8.33333E-7 -0.00209 8.33333E-7 4.44444E-6 " pathEditMode="fixed" rAng="0" ptsTypes="fffffffffffffffffff">
                                      <p:cBhvr>
                                        <p:cTn id="9" dur="2000" fill="hold"/>
                                        <p:tgtEl>
                                          <p:spTgt spid="1170458"/>
                                        </p:tgtEl>
                                        <p:attrNameLst>
                                          <p:attrName>ppt_x</p:attrName>
                                          <p:attrName>ppt_y</p:attrName>
                                        </p:attrNameLst>
                                      </p:cBhvr>
                                      <p:rCtr x="-15156" y="20694"/>
                                    </p:animMotion>
                                  </p:childTnLst>
                                </p:cTn>
                              </p:par>
                              <p:par>
                                <p:cTn id="10" presetID="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0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0460"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p:txBody>
          <a:bodyPr/>
          <a:lstStyle/>
          <a:p>
            <a:pPr eaLnBrk="1" hangingPunct="1"/>
            <a:r>
              <a:rPr lang="en-US" altLang="en-US"/>
              <a:t>Requirements for this digital copy</a:t>
            </a:r>
          </a:p>
        </p:txBody>
      </p:sp>
      <p:sp>
        <p:nvSpPr>
          <p:cNvPr id="18435" name="Rectangle 3"/>
          <p:cNvSpPr>
            <a:spLocks noGrp="1" noChangeArrowheads="1"/>
          </p:cNvSpPr>
          <p:nvPr>
            <p:ph idx="1"/>
          </p:nvPr>
        </p:nvSpPr>
        <p:spPr/>
        <p:txBody>
          <a:bodyPr/>
          <a:lstStyle/>
          <a:p>
            <a:pPr eaLnBrk="1" hangingPunct="1"/>
            <a:r>
              <a:rPr lang="en-US" altLang="en-US" sz="2800" dirty="0"/>
              <a:t>R1:	A faithful representation of reality</a:t>
            </a:r>
          </a:p>
          <a:p>
            <a:pPr eaLnBrk="1" hangingPunct="1"/>
            <a:r>
              <a:rPr lang="en-US" altLang="en-US" sz="2800" dirty="0"/>
              <a:t>R2	… of everything that is digitally registered,</a:t>
            </a:r>
          </a:p>
          <a:p>
            <a:pPr lvl="4" eaLnBrk="1" hangingPunct="1">
              <a:buFontTx/>
              <a:buNone/>
            </a:pPr>
            <a:r>
              <a:rPr lang="en-US" altLang="en-US" sz="1800" dirty="0"/>
              <a:t>what is </a:t>
            </a:r>
            <a:r>
              <a:rPr lang="en-US" altLang="en-US" sz="1800" i="1" dirty="0"/>
              <a:t>generic</a:t>
            </a:r>
            <a:r>
              <a:rPr lang="en-US" altLang="en-US" sz="1800" dirty="0"/>
              <a:t> </a:t>
            </a:r>
            <a:r>
              <a:rPr lang="en-US" altLang="en-US" sz="1800" dirty="0">
                <a:sym typeface="Wingdings" panose="05000000000000000000" pitchFamily="2" charset="2"/>
              </a:rPr>
              <a:t> scientific theories</a:t>
            </a:r>
          </a:p>
          <a:p>
            <a:pPr lvl="4" eaLnBrk="1" hangingPunct="1">
              <a:buFontTx/>
              <a:buNone/>
            </a:pPr>
            <a:r>
              <a:rPr lang="en-US" altLang="en-US" sz="1800" dirty="0"/>
              <a:t>what is </a:t>
            </a:r>
            <a:r>
              <a:rPr lang="en-US" altLang="en-US" sz="1800" i="1" dirty="0"/>
              <a:t>specific</a:t>
            </a:r>
            <a:r>
              <a:rPr lang="en-US" altLang="en-US" sz="1800" dirty="0"/>
              <a:t> </a:t>
            </a:r>
            <a:r>
              <a:rPr lang="en-US" altLang="en-US" sz="1800" dirty="0">
                <a:sym typeface="Wingdings" panose="05000000000000000000" pitchFamily="2" charset="2"/>
              </a:rPr>
              <a:t> what individual entities exist and how they 	               relate ontologically rather than statistically</a:t>
            </a:r>
            <a:endParaRPr lang="en-US" altLang="en-US" sz="1800" dirty="0"/>
          </a:p>
          <a:p>
            <a:pPr eaLnBrk="1" hangingPunct="1"/>
            <a:r>
              <a:rPr lang="en-US" altLang="en-US" sz="2800" dirty="0"/>
              <a:t>R3:	… throughout reality’s entire history,</a:t>
            </a:r>
          </a:p>
          <a:p>
            <a:pPr eaLnBrk="1" hangingPunct="1"/>
            <a:r>
              <a:rPr lang="en-US" altLang="en-US" sz="2800" dirty="0"/>
              <a:t>R4	… which is computable in order to …</a:t>
            </a:r>
          </a:p>
          <a:p>
            <a:pPr lvl="4" eaLnBrk="1" hangingPunct="1">
              <a:buFontTx/>
              <a:buNone/>
            </a:pPr>
            <a:r>
              <a:rPr lang="en-US" altLang="en-US" sz="1800" dirty="0"/>
              <a:t>… allow queries over the world’s past and present,</a:t>
            </a:r>
          </a:p>
          <a:p>
            <a:pPr lvl="4" eaLnBrk="1" hangingPunct="1">
              <a:buFontTx/>
              <a:buNone/>
            </a:pPr>
            <a:r>
              <a:rPr lang="en-US" altLang="en-US" sz="1800" dirty="0"/>
              <a:t>… make predictions,</a:t>
            </a:r>
          </a:p>
          <a:p>
            <a:pPr lvl="4" eaLnBrk="1" hangingPunct="1">
              <a:buFontTx/>
              <a:buNone/>
            </a:pPr>
            <a:r>
              <a:rPr lang="en-US" altLang="en-US" sz="1800" dirty="0"/>
              <a:t>… fill in gaps,</a:t>
            </a:r>
          </a:p>
          <a:p>
            <a:pPr lvl="4" eaLnBrk="1" hangingPunct="1">
              <a:buFontTx/>
              <a:buNone/>
            </a:pPr>
            <a:r>
              <a:rPr lang="en-US" altLang="en-US" sz="1800" dirty="0"/>
              <a:t>… identify mistakes,</a:t>
            </a:r>
          </a:p>
          <a:p>
            <a:pPr lvl="4" eaLnBrk="1" hangingPunct="1">
              <a:buFontTx/>
              <a:buNone/>
            </a:pPr>
            <a:r>
              <a:rPr lang="en-US" altLang="en-US" sz="1800" dirty="0"/>
              <a:t>… understand ‘the why’ about realities</a:t>
            </a:r>
          </a:p>
          <a:p>
            <a:pPr lvl="4" eaLnBrk="1" hangingPunct="1">
              <a:buFontTx/>
              <a:buNone/>
            </a:pPr>
            <a:r>
              <a:rPr lang="en-US" altLang="en-US" sz="1800" dirty="0"/>
              <a:t>...</a:t>
            </a:r>
          </a:p>
        </p:txBody>
      </p:sp>
    </p:spTree>
    <p:extLst>
      <p:ext uri="{BB962C8B-B14F-4D97-AF65-F5344CB8AC3E}">
        <p14:creationId xmlns:p14="http://schemas.microsoft.com/office/powerpoint/2010/main" val="57001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a:t>Essence of Referent Tracking</a:t>
            </a:r>
            <a:endParaRPr lang="en-US" altLang="en-US" sz="2000" dirty="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a:t>	</a:t>
            </a:r>
            <a:r>
              <a:rPr lang="nl-NL" altLang="en-US" b="1" u="sng" dirty="0"/>
              <a:t>explicit</a:t>
            </a:r>
            <a:r>
              <a:rPr lang="nl-NL" altLang="en-US" dirty="0"/>
              <a:t> </a:t>
            </a:r>
            <a:r>
              <a:rPr lang="nl-BE" altLang="en-US" dirty="0" err="1"/>
              <a:t>reference</a:t>
            </a:r>
            <a:r>
              <a:rPr lang="nl-BE" altLang="en-US" dirty="0"/>
              <a:t> </a:t>
            </a:r>
            <a:r>
              <a:rPr lang="nl-NL" altLang="en-US" dirty="0" err="1"/>
              <a:t>to</a:t>
            </a:r>
            <a:r>
              <a:rPr lang="nl-NL" altLang="en-US" dirty="0"/>
              <a:t> the </a:t>
            </a:r>
            <a:r>
              <a:rPr lang="nl-NL" altLang="en-US" dirty="0" err="1"/>
              <a:t>individual</a:t>
            </a:r>
            <a:r>
              <a:rPr lang="nl-NL" altLang="en-US" dirty="0"/>
              <a:t> </a:t>
            </a:r>
            <a:r>
              <a:rPr lang="nl-NL" altLang="en-US" dirty="0" err="1"/>
              <a:t>entities</a:t>
            </a:r>
            <a:r>
              <a:rPr lang="nl-NL" altLang="en-US" dirty="0"/>
              <a:t> </a:t>
            </a:r>
          </a:p>
          <a:p>
            <a:pPr marL="609600" indent="-609600">
              <a:buFontTx/>
              <a:buNone/>
            </a:pPr>
            <a:r>
              <a:rPr lang="nl-NL" altLang="en-US" dirty="0"/>
              <a:t>	relevant </a:t>
            </a:r>
            <a:r>
              <a:rPr lang="nl-NL" altLang="en-US" dirty="0" err="1"/>
              <a:t>to</a:t>
            </a:r>
            <a:r>
              <a:rPr lang="nl-NL" altLang="en-US" dirty="0"/>
              <a:t> the accurate </a:t>
            </a:r>
            <a:r>
              <a:rPr lang="nl-NL" altLang="en-US" dirty="0" err="1"/>
              <a:t>description</a:t>
            </a:r>
            <a:r>
              <a:rPr lang="nl-NL" altLang="en-US" dirty="0"/>
              <a:t> of </a:t>
            </a:r>
            <a:r>
              <a:rPr lang="nl-NL" altLang="en-US" dirty="0" err="1"/>
              <a:t>some</a:t>
            </a:r>
            <a:r>
              <a:rPr lang="nl-NL" altLang="en-US" dirty="0"/>
              <a:t> </a:t>
            </a:r>
          </a:p>
          <a:p>
            <a:pPr marL="609600" indent="-609600">
              <a:buFontTx/>
              <a:buNone/>
            </a:pPr>
            <a:r>
              <a:rPr lang="nl-NL" altLang="en-US" dirty="0"/>
              <a:t>			</a:t>
            </a:r>
            <a:r>
              <a:rPr lang="nl-NL" altLang="en-US" dirty="0" err="1"/>
              <a:t>portion</a:t>
            </a:r>
            <a:r>
              <a:rPr lang="nl-NL" altLang="en-US" dirty="0"/>
              <a:t> of </a:t>
            </a:r>
            <a:r>
              <a:rPr lang="nl-NL" altLang="en-US" dirty="0" err="1"/>
              <a:t>reality</a:t>
            </a:r>
            <a:r>
              <a:rPr lang="nl-BE" altLang="en-US" dirty="0"/>
              <a:t>, ...</a:t>
            </a:r>
          </a:p>
          <a:p>
            <a:pPr marL="990600" lvl="1" indent="-533400">
              <a:buFontTx/>
              <a:buNone/>
            </a:pPr>
            <a:endParaRPr lang="nl-BE" altLang="en-US" dirty="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50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38790"/>
                                        </p:tgtEl>
                                        <p:attrNameLst>
                                          <p:attrName>style.visibility</p:attrName>
                                        </p:attrNameLst>
                                      </p:cBhvr>
                                      <p:to>
                                        <p:strVal val="visible"/>
                                      </p:to>
                                    </p:set>
                                    <p:anim calcmode="lin" valueType="num">
                                      <p:cBhvr>
                                        <p:cTn id="7" dur="500" fill="hold"/>
                                        <p:tgtEl>
                                          <p:spTgt spid="2038790"/>
                                        </p:tgtEl>
                                        <p:attrNameLst>
                                          <p:attrName>ppt_w</p:attrName>
                                        </p:attrNameLst>
                                      </p:cBhvr>
                                      <p:tavLst>
                                        <p:tav tm="0">
                                          <p:val>
                                            <p:fltVal val="0"/>
                                          </p:val>
                                        </p:tav>
                                        <p:tav tm="100000">
                                          <p:val>
                                            <p:strVal val="#ppt_w"/>
                                          </p:val>
                                        </p:tav>
                                      </p:tavLst>
                                    </p:anim>
                                    <p:anim calcmode="lin" valueType="num">
                                      <p:cBhvr>
                                        <p:cTn id="8" dur="500" fill="hold"/>
                                        <p:tgtEl>
                                          <p:spTgt spid="2038790"/>
                                        </p:tgtEl>
                                        <p:attrNameLst>
                                          <p:attrName>ppt_h</p:attrName>
                                        </p:attrNameLst>
                                      </p:cBhvr>
                                      <p:tavLst>
                                        <p:tav tm="0">
                                          <p:val>
                                            <p:fltVal val="0"/>
                                          </p:val>
                                        </p:tav>
                                        <p:tav tm="100000">
                                          <p:val>
                                            <p:strVal val="#ppt_h"/>
                                          </p:val>
                                        </p:tav>
                                      </p:tavLst>
                                    </p:anim>
                                    <p:anim calcmode="lin" valueType="num">
                                      <p:cBhvr>
                                        <p:cTn id="9" dur="500" fill="hold"/>
                                        <p:tgtEl>
                                          <p:spTgt spid="2038790"/>
                                        </p:tgtEl>
                                        <p:attrNameLst>
                                          <p:attrName>style.rotation</p:attrName>
                                        </p:attrNameLst>
                                      </p:cBhvr>
                                      <p:tavLst>
                                        <p:tav tm="0">
                                          <p:val>
                                            <p:fltVal val="90"/>
                                          </p:val>
                                        </p:tav>
                                        <p:tav tm="100000">
                                          <p:val>
                                            <p:fltVal val="0"/>
                                          </p:val>
                                        </p:tav>
                                      </p:tavLst>
                                    </p:anim>
                                    <p:animEffect transition="in" filter="fade">
                                      <p:cBhvr>
                                        <p:cTn id="10" dur="500"/>
                                        <p:tgtEl>
                                          <p:spTgt spid="203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27054-7AFD-4C3B-9E2F-7FE4CA221735}"/>
              </a:ext>
            </a:extLst>
          </p:cNvPr>
          <p:cNvSpPr>
            <a:spLocks noGrp="1"/>
          </p:cNvSpPr>
          <p:nvPr>
            <p:ph type="title"/>
          </p:nvPr>
        </p:nvSpPr>
        <p:spPr/>
        <p:txBody>
          <a:bodyPr/>
          <a:lstStyle/>
          <a:p>
            <a:r>
              <a:rPr lang="en-US" dirty="0"/>
              <a:t>What is ‘referent tracking’?</a:t>
            </a:r>
          </a:p>
        </p:txBody>
      </p:sp>
      <p:sp>
        <p:nvSpPr>
          <p:cNvPr id="5" name="Content Placeholder 4">
            <a:extLst>
              <a:ext uri="{FF2B5EF4-FFF2-40B4-BE49-F238E27FC236}">
                <a16:creationId xmlns:a16="http://schemas.microsoft.com/office/drawing/2014/main" id="{C0C24052-4492-4323-9699-CA00721C7DF5}"/>
              </a:ext>
            </a:extLst>
          </p:cNvPr>
          <p:cNvSpPr>
            <a:spLocks noGrp="1"/>
          </p:cNvSpPr>
          <p:nvPr>
            <p:ph idx="1"/>
          </p:nvPr>
        </p:nvSpPr>
        <p:spPr/>
        <p:txBody>
          <a:bodyPr/>
          <a:lstStyle/>
          <a:p>
            <a:pPr>
              <a:buFont typeface="Arial" panose="020B0604020202020204" pitchFamily="34" charset="0"/>
              <a:buChar char="•"/>
            </a:pPr>
            <a:r>
              <a:rPr lang="en-US" dirty="0"/>
              <a:t>In general:</a:t>
            </a:r>
          </a:p>
          <a:p>
            <a:pPr lvl="1">
              <a:buFont typeface="Arial" panose="020B0604020202020204" pitchFamily="34" charset="0"/>
              <a:buChar char="•"/>
            </a:pPr>
            <a:r>
              <a:rPr lang="en-US" dirty="0"/>
              <a:t>‘</a:t>
            </a:r>
            <a:r>
              <a:rPr lang="en-US" i="1" dirty="0"/>
              <a:t>referent</a:t>
            </a:r>
            <a:r>
              <a:rPr lang="en-US" dirty="0"/>
              <a:t>’ (defined class): an entity denoted by some reference in a representation;</a:t>
            </a:r>
          </a:p>
          <a:p>
            <a:pPr lvl="1">
              <a:buFont typeface="Arial" panose="020B0604020202020204" pitchFamily="34" charset="0"/>
              <a:buChar char="•"/>
            </a:pPr>
            <a:r>
              <a:rPr lang="en-US" dirty="0"/>
              <a:t>‘</a:t>
            </a:r>
            <a:r>
              <a:rPr lang="en-US" i="1" dirty="0"/>
              <a:t>reference</a:t>
            </a:r>
            <a:r>
              <a:rPr lang="en-US" dirty="0"/>
              <a:t>’ (defined class): a representation that denotes some entity;</a:t>
            </a:r>
          </a:p>
          <a:p>
            <a:pPr lvl="1">
              <a:buFont typeface="Arial" panose="020B0604020202020204" pitchFamily="34" charset="0"/>
              <a:buChar char="•"/>
            </a:pPr>
            <a:r>
              <a:rPr lang="en-US" dirty="0"/>
              <a:t>‘</a:t>
            </a:r>
            <a:r>
              <a:rPr lang="en-US" i="1" dirty="0"/>
              <a:t>referent tracking</a:t>
            </a:r>
            <a:r>
              <a:rPr lang="en-US" dirty="0"/>
              <a:t>’: keeping track of how entities stand in relation to each other by keeping track of how their references are used in representations. </a:t>
            </a:r>
          </a:p>
        </p:txBody>
      </p:sp>
      <p:sp>
        <p:nvSpPr>
          <p:cNvPr id="6" name="Slide Number Placeholder 5">
            <a:extLst>
              <a:ext uri="{FF2B5EF4-FFF2-40B4-BE49-F238E27FC236}">
                <a16:creationId xmlns:a16="http://schemas.microsoft.com/office/drawing/2014/main" id="{DE65F8CA-079F-4F42-919B-BF6123A039F0}"/>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22691833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AutoShape 3"/>
          <p:cNvSpPr>
            <a:spLocks noGrp="1" noChangeArrowheads="1"/>
          </p:cNvSpPr>
          <p:nvPr>
            <p:ph type="title"/>
          </p:nvPr>
        </p:nvSpPr>
        <p:spPr/>
        <p:txBody>
          <a:bodyPr/>
          <a:lstStyle/>
          <a:p>
            <a:pPr>
              <a:lnSpc>
                <a:spcPct val="90000"/>
              </a:lnSpc>
            </a:pPr>
            <a:r>
              <a:rPr lang="nl-BE" altLang="en-US" dirty="0"/>
              <a:t>Essence of Referent Tracking</a:t>
            </a:r>
            <a:endParaRPr lang="en-US" altLang="en-US" sz="2000" dirty="0"/>
          </a:p>
        </p:txBody>
      </p:sp>
      <p:sp>
        <p:nvSpPr>
          <p:cNvPr id="22530" name="Rectangle 2"/>
          <p:cNvSpPr>
            <a:spLocks noGrp="1" noChangeArrowheads="1"/>
          </p:cNvSpPr>
          <p:nvPr>
            <p:ph idx="1"/>
          </p:nvPr>
        </p:nvSpPr>
        <p:spPr>
          <a:xfrm>
            <a:off x="228600" y="1676400"/>
            <a:ext cx="5029200" cy="4953000"/>
          </a:xfrm>
        </p:spPr>
        <p:txBody>
          <a:bodyPr/>
          <a:lstStyle/>
          <a:p>
            <a:pPr marL="609600" indent="-609600">
              <a:buFontTx/>
              <a:buNone/>
            </a:pPr>
            <a:r>
              <a:rPr lang="nl-NL" altLang="en-US" b="1" dirty="0"/>
              <a:t>	</a:t>
            </a:r>
            <a:r>
              <a:rPr lang="nl-NL" altLang="en-US" b="1" u="sng" dirty="0"/>
              <a:t>explicit</a:t>
            </a:r>
            <a:r>
              <a:rPr lang="nl-NL" altLang="en-US" dirty="0"/>
              <a:t> </a:t>
            </a:r>
            <a:r>
              <a:rPr lang="nl-BE" altLang="en-US" dirty="0" err="1"/>
              <a:t>reference</a:t>
            </a:r>
            <a:r>
              <a:rPr lang="nl-BE" altLang="en-US" dirty="0"/>
              <a:t> </a:t>
            </a:r>
            <a:r>
              <a:rPr lang="nl-NL" altLang="en-US" dirty="0" err="1"/>
              <a:t>to</a:t>
            </a:r>
            <a:r>
              <a:rPr lang="nl-NL" altLang="en-US" dirty="0"/>
              <a:t> the </a:t>
            </a:r>
            <a:r>
              <a:rPr lang="nl-NL" altLang="en-US" dirty="0" err="1">
                <a:solidFill>
                  <a:srgbClr val="FFFF00"/>
                </a:solidFill>
              </a:rPr>
              <a:t>individual</a:t>
            </a:r>
            <a:r>
              <a:rPr lang="nl-NL" altLang="en-US" dirty="0">
                <a:solidFill>
                  <a:srgbClr val="FFFF00"/>
                </a:solidFill>
              </a:rPr>
              <a:t> </a:t>
            </a:r>
            <a:r>
              <a:rPr lang="nl-NL" altLang="en-US" dirty="0" err="1">
                <a:solidFill>
                  <a:srgbClr val="FFFF00"/>
                </a:solidFill>
              </a:rPr>
              <a:t>entities</a:t>
            </a:r>
            <a:r>
              <a:rPr lang="nl-NL" altLang="en-US" dirty="0">
                <a:solidFill>
                  <a:srgbClr val="FFFF00"/>
                </a:solidFill>
              </a:rPr>
              <a:t> </a:t>
            </a:r>
          </a:p>
          <a:p>
            <a:pPr marL="609600" indent="-609600">
              <a:buFontTx/>
              <a:buNone/>
            </a:pPr>
            <a:r>
              <a:rPr lang="nl-NL" altLang="en-US" dirty="0">
                <a:solidFill>
                  <a:srgbClr val="FFFF00"/>
                </a:solidFill>
              </a:rPr>
              <a:t>	</a:t>
            </a:r>
            <a:r>
              <a:rPr lang="nl-NL" altLang="en-US" dirty="0"/>
              <a:t>relevant </a:t>
            </a:r>
            <a:r>
              <a:rPr lang="nl-NL" altLang="en-US" dirty="0" err="1"/>
              <a:t>to</a:t>
            </a:r>
            <a:r>
              <a:rPr lang="nl-NL" altLang="en-US" dirty="0"/>
              <a:t> the accurate </a:t>
            </a:r>
            <a:r>
              <a:rPr lang="nl-NL" altLang="en-US" dirty="0" err="1"/>
              <a:t>description</a:t>
            </a:r>
            <a:r>
              <a:rPr lang="nl-NL" altLang="en-US" dirty="0"/>
              <a:t> of </a:t>
            </a:r>
            <a:r>
              <a:rPr lang="nl-NL" altLang="en-US" dirty="0" err="1"/>
              <a:t>some</a:t>
            </a:r>
            <a:r>
              <a:rPr lang="nl-NL" altLang="en-US" dirty="0"/>
              <a:t> </a:t>
            </a:r>
          </a:p>
          <a:p>
            <a:pPr marL="609600" indent="-609600">
              <a:buFontTx/>
              <a:buNone/>
            </a:pPr>
            <a:r>
              <a:rPr lang="nl-NL" altLang="en-US" dirty="0"/>
              <a:t>			</a:t>
            </a:r>
            <a:r>
              <a:rPr lang="nl-NL" altLang="en-US" dirty="0" err="1">
                <a:solidFill>
                  <a:srgbClr val="FFFF00"/>
                </a:solidFill>
              </a:rPr>
              <a:t>portion</a:t>
            </a:r>
            <a:r>
              <a:rPr lang="nl-NL" altLang="en-US" dirty="0">
                <a:solidFill>
                  <a:srgbClr val="FFFF00"/>
                </a:solidFill>
              </a:rPr>
              <a:t> of </a:t>
            </a:r>
            <a:r>
              <a:rPr lang="nl-NL" altLang="en-US" dirty="0" err="1">
                <a:solidFill>
                  <a:srgbClr val="FFFF00"/>
                </a:solidFill>
              </a:rPr>
              <a:t>reality</a:t>
            </a:r>
            <a:r>
              <a:rPr lang="nl-BE" altLang="en-US" dirty="0"/>
              <a:t>, ...</a:t>
            </a:r>
          </a:p>
          <a:p>
            <a:pPr marL="990600" lvl="1" indent="-533400">
              <a:buFontTx/>
              <a:buNone/>
            </a:pPr>
            <a:endParaRPr lang="nl-BE" altLang="en-US" dirty="0"/>
          </a:p>
        </p:txBody>
      </p:sp>
      <p:sp>
        <p:nvSpPr>
          <p:cNvPr id="22532" name="Rectangle 4"/>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2533" name="AutoShape 5"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pic>
        <p:nvPicPr>
          <p:cNvPr id="20387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52600"/>
            <a:ext cx="3209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a:off x="3505200" y="2286000"/>
            <a:ext cx="2362200" cy="4572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a:off x="3505200" y="2286000"/>
            <a:ext cx="4648200" cy="4572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cxnSp>
        <p:nvCxnSpPr>
          <p:cNvPr id="13" name="Straight Arrow Connector 12"/>
          <p:cNvCxnSpPr/>
          <p:nvPr/>
        </p:nvCxnSpPr>
        <p:spPr bwMode="auto">
          <a:xfrm>
            <a:off x="3505200" y="2286000"/>
            <a:ext cx="2971800" cy="1676400"/>
          </a:xfrm>
          <a:prstGeom prst="straightConnector1">
            <a:avLst/>
          </a:prstGeom>
          <a:solidFill>
            <a:schemeClr val="accent1"/>
          </a:solidFill>
          <a:ln w="22225" cap="flat" cmpd="sng" algn="ctr">
            <a:solidFill>
              <a:srgbClr val="FF0000"/>
            </a:solidFill>
            <a:prstDash val="solid"/>
            <a:round/>
            <a:headEnd type="none" w="med" len="med"/>
            <a:tailEnd type="triangle"/>
          </a:ln>
          <a:effectLst/>
        </p:spPr>
      </p:cxnSp>
      <p:sp>
        <p:nvSpPr>
          <p:cNvPr id="15" name="Left Brace 14"/>
          <p:cNvSpPr/>
          <p:nvPr/>
        </p:nvSpPr>
        <p:spPr bwMode="auto">
          <a:xfrm>
            <a:off x="4925983" y="1928984"/>
            <a:ext cx="422564" cy="3481216"/>
          </a:xfrm>
          <a:prstGeom prst="leftBrace">
            <a:avLst>
              <a:gd name="adj1" fmla="val 35874"/>
              <a:gd name="adj2" fmla="val 50000"/>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521904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a:lnSpc>
                <a:spcPct val="90000"/>
              </a:lnSpc>
            </a:pPr>
            <a:r>
              <a:rPr lang="nl-BE" altLang="en-US" dirty="0"/>
              <a:t>RT method: IUI assignment</a:t>
            </a:r>
            <a:endParaRPr lang="en-US" altLang="en-US" dirty="0"/>
          </a:p>
        </p:txBody>
      </p:sp>
      <p:sp>
        <p:nvSpPr>
          <p:cNvPr id="23557" name="Rectangle 5"/>
          <p:cNvSpPr>
            <a:spLocks noGrp="1" noChangeArrowheads="1"/>
          </p:cNvSpPr>
          <p:nvPr>
            <p:ph idx="1"/>
          </p:nvPr>
        </p:nvSpPr>
        <p:spPr>
          <a:xfrm>
            <a:off x="228600" y="1371600"/>
            <a:ext cx="5175221" cy="4953000"/>
          </a:xfrm>
        </p:spPr>
        <p:txBody>
          <a:bodyPr/>
          <a:lstStyle/>
          <a:p>
            <a:pPr lvl="1"/>
            <a:endParaRPr lang="nl-BE" altLang="en-US" dirty="0"/>
          </a:p>
          <a:p>
            <a:pPr lvl="1"/>
            <a:r>
              <a:rPr lang="nl-BE" altLang="en-US" dirty="0"/>
              <a:t>Introduce </a:t>
            </a:r>
            <a:r>
              <a:rPr lang="nl-BE" altLang="en-US" dirty="0" err="1"/>
              <a:t>an</a:t>
            </a:r>
            <a:r>
              <a:rPr lang="nl-BE" altLang="en-US" dirty="0"/>
              <a:t> </a:t>
            </a:r>
            <a:r>
              <a:rPr lang="nl-BE" altLang="en-US" b="1" i="1" dirty="0" err="1"/>
              <a:t>Instance</a:t>
            </a:r>
            <a:r>
              <a:rPr lang="nl-BE" altLang="en-US" b="1" i="1" dirty="0"/>
              <a:t> Unique </a:t>
            </a:r>
            <a:r>
              <a:rPr lang="nl-BE" altLang="en-US" b="1" i="1" dirty="0" err="1"/>
              <a:t>Identifier</a:t>
            </a:r>
            <a:r>
              <a:rPr lang="nl-NL" altLang="en-US" dirty="0"/>
              <a:t> </a:t>
            </a:r>
            <a:r>
              <a:rPr lang="nl-BE" altLang="en-US" dirty="0"/>
              <a:t>(IUI) </a:t>
            </a:r>
            <a:r>
              <a:rPr lang="nl-BE" altLang="en-US" dirty="0" err="1"/>
              <a:t>for</a:t>
            </a:r>
            <a:r>
              <a:rPr lang="nl-BE" altLang="en-US" dirty="0"/>
              <a:t> </a:t>
            </a:r>
            <a:r>
              <a:rPr lang="nl-BE" altLang="en-US" dirty="0" err="1"/>
              <a:t>each</a:t>
            </a:r>
            <a:r>
              <a:rPr lang="nl-BE" altLang="en-US" dirty="0"/>
              <a:t> relevant </a:t>
            </a:r>
            <a:r>
              <a:rPr lang="nl-BE" altLang="en-US" u="sng" dirty="0" err="1">
                <a:solidFill>
                  <a:srgbClr val="92D050"/>
                </a:solidFill>
              </a:rPr>
              <a:t>particular</a:t>
            </a:r>
            <a:r>
              <a:rPr lang="nl-BE" altLang="en-US" dirty="0"/>
              <a:t> (</a:t>
            </a:r>
            <a:r>
              <a:rPr lang="nl-BE" altLang="en-US" dirty="0" err="1"/>
              <a:t>individual</a:t>
            </a:r>
            <a:r>
              <a:rPr lang="nl-BE" altLang="en-US" dirty="0"/>
              <a:t>) </a:t>
            </a:r>
            <a:r>
              <a:rPr lang="nl-BE" altLang="en-US" dirty="0" err="1"/>
              <a:t>entity</a:t>
            </a:r>
            <a:endParaRPr lang="nl-BE" altLang="en-US" dirty="0"/>
          </a:p>
          <a:p>
            <a:endParaRPr lang="en-US" altLang="en-US" dirty="0"/>
          </a:p>
        </p:txBody>
      </p:sp>
      <p:sp>
        <p:nvSpPr>
          <p:cNvPr id="23555" name="Rectangle 3"/>
          <p:cNvSpPr>
            <a:spLocks noChangeArrowheads="1"/>
          </p:cNvSpPr>
          <p:nvPr/>
        </p:nvSpPr>
        <p:spPr bwMode="auto">
          <a:xfrm>
            <a:off x="1981200" y="6276975"/>
            <a:ext cx="71628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600" b="0">
                <a:solidFill>
                  <a:schemeClr val="bg1"/>
                </a:solidFill>
              </a:rPr>
              <a:t>Ceusters W, Smith B. Strategies for Referent Tracking in Electronic Health Records. J Biomed Inform. 2006 Jun;39(3):362-78.</a:t>
            </a:r>
          </a:p>
        </p:txBody>
      </p:sp>
      <p:sp>
        <p:nvSpPr>
          <p:cNvPr id="23556" name="AutoShape 4" descr="larson-oct-1987"/>
          <p:cNvSpPr>
            <a:spLocks noChangeAspect="1" noChangeArrowheads="1"/>
          </p:cNvSpPr>
          <p:nvPr/>
        </p:nvSpPr>
        <p:spPr bwMode="auto">
          <a:xfrm>
            <a:off x="44196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 name="Group 6"/>
          <p:cNvGrpSpPr>
            <a:grpSpLocks/>
          </p:cNvGrpSpPr>
          <p:nvPr/>
        </p:nvGrpSpPr>
        <p:grpSpPr bwMode="auto">
          <a:xfrm>
            <a:off x="5675313" y="1752600"/>
            <a:ext cx="3082925" cy="4191000"/>
            <a:chOff x="3264" y="1344"/>
            <a:chExt cx="2146" cy="2784"/>
          </a:xfrm>
        </p:grpSpPr>
        <p:pic>
          <p:nvPicPr>
            <p:cNvPr id="2356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1344"/>
              <a:ext cx="214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WordArt 8"/>
            <p:cNvSpPr>
              <a:spLocks noChangeArrowheads="1" noChangeShapeType="1" noTextEdit="1"/>
            </p:cNvSpPr>
            <p:nvPr/>
          </p:nvSpPr>
          <p:spPr bwMode="auto">
            <a:xfrm>
              <a:off x="3312" y="2160"/>
              <a:ext cx="336" cy="624"/>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235</a:t>
              </a:r>
            </a:p>
          </p:txBody>
        </p:sp>
        <p:sp>
          <p:nvSpPr>
            <p:cNvPr id="23562" name="Text Box 9"/>
            <p:cNvSpPr txBox="1">
              <a:spLocks noChangeArrowheads="1"/>
            </p:cNvSpPr>
            <p:nvPr/>
          </p:nvSpPr>
          <p:spPr bwMode="auto">
            <a:xfrm>
              <a:off x="4875" y="1920"/>
              <a:ext cx="444"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latin typeface="Arial Unicode MS" panose="020B0604020202020204" pitchFamily="34" charset="-128"/>
                </a:rPr>
                <a:t>78</a:t>
              </a:r>
            </a:p>
          </p:txBody>
        </p:sp>
        <p:sp>
          <p:nvSpPr>
            <p:cNvPr id="23563" name="WordArt 10"/>
            <p:cNvSpPr>
              <a:spLocks noChangeArrowheads="1" noChangeShapeType="1" noTextEdit="1"/>
            </p:cNvSpPr>
            <p:nvPr/>
          </p:nvSpPr>
          <p:spPr bwMode="auto">
            <a:xfrm>
              <a:off x="4416" y="2400"/>
              <a:ext cx="768" cy="408"/>
            </a:xfrm>
            <a:prstGeom prst="rect">
              <a:avLst/>
            </a:prstGeom>
          </p:spPr>
          <p:txBody>
            <a:bodyPr spcFirstLastPara="1" wrap="none" fromWordArt="1">
              <a:prstTxWarp prst="textArchUp">
                <a:avLst>
                  <a:gd name="adj" fmla="val 10800004"/>
                </a:avLst>
              </a:prstTxWarp>
            </a:bodyPr>
            <a:lstStyle/>
            <a:p>
              <a:r>
                <a:rPr lang="en-US" sz="3600" kern="10">
                  <a:ln w="9525">
                    <a:solidFill>
                      <a:srgbClr val="000000"/>
                    </a:solidFill>
                    <a:round/>
                    <a:headEnd/>
                    <a:tailEnd/>
                  </a:ln>
                  <a:solidFill>
                    <a:srgbClr val="000000"/>
                  </a:solidFill>
                  <a:latin typeface="Arial Black" panose="020B0A04020102020204" pitchFamily="34" charset="0"/>
                </a:rPr>
                <a:t>5678</a:t>
              </a:r>
            </a:p>
          </p:txBody>
        </p:sp>
        <p:sp>
          <p:nvSpPr>
            <p:cNvPr id="23564" name="WordArt 11"/>
            <p:cNvSpPr>
              <a:spLocks noChangeArrowheads="1" noChangeShapeType="1" noTextEdit="1"/>
            </p:cNvSpPr>
            <p:nvPr/>
          </p:nvSpPr>
          <p:spPr bwMode="auto">
            <a:xfrm>
              <a:off x="3792" y="2976"/>
              <a:ext cx="378" cy="48"/>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0000"/>
                  </a:solidFill>
                  <a:latin typeface="Arial Black" panose="020B0A04020102020204" pitchFamily="34" charset="0"/>
                </a:rPr>
                <a:t>321</a:t>
              </a:r>
            </a:p>
          </p:txBody>
        </p:sp>
        <p:sp>
          <p:nvSpPr>
            <p:cNvPr id="23565" name="WordArt 12"/>
            <p:cNvSpPr>
              <a:spLocks noChangeArrowheads="1" noChangeShapeType="1" noTextEdit="1"/>
            </p:cNvSpPr>
            <p:nvPr/>
          </p:nvSpPr>
          <p:spPr bwMode="auto">
            <a:xfrm rot="885637">
              <a:off x="3840" y="3216"/>
              <a:ext cx="384" cy="336"/>
            </a:xfrm>
            <a:prstGeom prst="rect">
              <a:avLst/>
            </a:prstGeom>
          </p:spPr>
          <p:txBody>
            <a:bodyPr wrap="none" fromWordArt="1">
              <a:prstTxWarp prst="textSlantUp">
                <a:avLst>
                  <a:gd name="adj" fmla="val 47773"/>
                </a:avLst>
              </a:prstTxWarp>
            </a:bodyPr>
            <a:lstStyle/>
            <a:p>
              <a:r>
                <a:rPr lang="en-US" sz="3600" kern="10">
                  <a:ln w="9525">
                    <a:solidFill>
                      <a:srgbClr val="000000"/>
                    </a:solidFill>
                    <a:round/>
                    <a:headEnd/>
                    <a:tailEnd/>
                  </a:ln>
                  <a:solidFill>
                    <a:srgbClr val="000000"/>
                  </a:solidFill>
                  <a:latin typeface="Arial Black" panose="020B0A04020102020204" pitchFamily="34" charset="0"/>
                </a:rPr>
                <a:t>322</a:t>
              </a:r>
            </a:p>
          </p:txBody>
        </p:sp>
        <p:sp>
          <p:nvSpPr>
            <p:cNvPr id="23566" name="WordArt 13"/>
            <p:cNvSpPr>
              <a:spLocks noChangeArrowheads="1" noChangeShapeType="1" noTextEdit="1"/>
            </p:cNvSpPr>
            <p:nvPr/>
          </p:nvSpPr>
          <p:spPr bwMode="auto">
            <a:xfrm rot="1914897">
              <a:off x="4848" y="3264"/>
              <a:ext cx="336" cy="267"/>
            </a:xfrm>
            <a:prstGeom prst="rect">
              <a:avLst/>
            </a:prstGeom>
          </p:spPr>
          <p:txBody>
            <a:bodyPr wrap="none" fromWordArt="1">
              <a:prstTxWarp prst="textSlantUp">
                <a:avLst>
                  <a:gd name="adj" fmla="val 11329"/>
                </a:avLst>
              </a:prstTxWarp>
            </a:bodyPr>
            <a:lstStyle/>
            <a:p>
              <a:r>
                <a:rPr lang="en-US" sz="3600" kern="10">
                  <a:ln w="9525">
                    <a:solidFill>
                      <a:srgbClr val="000000"/>
                    </a:solidFill>
                    <a:round/>
                    <a:headEnd/>
                    <a:tailEnd/>
                  </a:ln>
                  <a:solidFill>
                    <a:srgbClr val="000000"/>
                  </a:solidFill>
                  <a:latin typeface="Arial Black" panose="020B0A04020102020204" pitchFamily="34" charset="0"/>
                </a:rPr>
                <a:t>666</a:t>
              </a:r>
            </a:p>
          </p:txBody>
        </p:sp>
        <p:sp>
          <p:nvSpPr>
            <p:cNvPr id="23567" name="WordArt 14"/>
            <p:cNvSpPr>
              <a:spLocks noChangeArrowheads="1" noChangeShapeType="1" noTextEdit="1"/>
            </p:cNvSpPr>
            <p:nvPr/>
          </p:nvSpPr>
          <p:spPr bwMode="auto">
            <a:xfrm>
              <a:off x="4320" y="3456"/>
              <a:ext cx="336" cy="288"/>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panose="020B0A04020102020204" pitchFamily="34" charset="0"/>
                </a:rPr>
                <a:t>427</a:t>
              </a:r>
            </a:p>
          </p:txBody>
        </p:sp>
      </p:grpSp>
      <p:pic>
        <p:nvPicPr>
          <p:cNvPr id="204084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752600"/>
            <a:ext cx="307920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294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2040847"/>
                                        </p:tgtEl>
                                      </p:cBhvr>
                                    </p:animEffect>
                                    <p:set>
                                      <p:cBhvr>
                                        <p:cTn id="7" dur="1" fill="hold">
                                          <p:stCondLst>
                                            <p:cond delay="499"/>
                                          </p:stCondLst>
                                        </p:cTn>
                                        <p:tgtEl>
                                          <p:spTgt spid="204084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Portions of reality</a:t>
            </a:r>
          </a:p>
        </p:txBody>
      </p:sp>
      <p:sp>
        <p:nvSpPr>
          <p:cNvPr id="3" name="Content Placeholder 2"/>
          <p:cNvSpPr>
            <a:spLocks noGrp="1"/>
          </p:cNvSpPr>
          <p:nvPr>
            <p:ph idx="1"/>
          </p:nvPr>
        </p:nvSpPr>
        <p:spPr/>
        <p:txBody>
          <a:bodyPr/>
          <a:lstStyle/>
          <a:p>
            <a:pPr defTabSz="641350">
              <a:buFont typeface="Arial" panose="020B0604020202020204" pitchFamily="34" charset="0"/>
              <a:buChar char="•"/>
            </a:pPr>
            <a:r>
              <a:rPr lang="en-US" dirty="0"/>
              <a:t>entities (= particulars, = instances),</a:t>
            </a:r>
          </a:p>
          <a:p>
            <a:pPr lvl="1" defTabSz="641350">
              <a:buFont typeface="Arial" panose="020B0604020202020204" pitchFamily="34" charset="0"/>
              <a:buChar char="•"/>
            </a:pPr>
            <a:r>
              <a:rPr lang="en-US" dirty="0"/>
              <a:t>e.g.: me, my life;</a:t>
            </a:r>
          </a:p>
          <a:p>
            <a:pPr defTabSz="641350">
              <a:spcBef>
                <a:spcPts val="0"/>
              </a:spcBef>
              <a:buFont typeface="Arial" panose="020B0604020202020204" pitchFamily="34" charset="0"/>
              <a:buChar char="•"/>
            </a:pPr>
            <a:r>
              <a:rPr lang="en-US" dirty="0"/>
              <a:t>relations,</a:t>
            </a:r>
            <a:r>
              <a:rPr lang="en-US" b="1" dirty="0"/>
              <a:t> </a:t>
            </a:r>
          </a:p>
          <a:p>
            <a:pPr lvl="1" defTabSz="641350">
              <a:spcBef>
                <a:spcPts val="0"/>
              </a:spcBef>
              <a:buFont typeface="Arial" panose="020B0604020202020204" pitchFamily="34" charset="0"/>
              <a:buChar char="•"/>
            </a:pPr>
            <a:r>
              <a:rPr lang="en-US" dirty="0"/>
              <a:t>e.g.: the 3-place parthood relation between me, my nose, and the temporal region at which it holds,</a:t>
            </a:r>
          </a:p>
          <a:p>
            <a:pPr defTabSz="641350">
              <a:spcBef>
                <a:spcPts val="0"/>
              </a:spcBef>
              <a:buFont typeface="Arial" panose="020B0604020202020204" pitchFamily="34" charset="0"/>
              <a:buChar char="•"/>
            </a:pPr>
            <a:r>
              <a:rPr lang="en-US" dirty="0"/>
              <a:t>types, </a:t>
            </a:r>
          </a:p>
          <a:p>
            <a:pPr lvl="1" defTabSz="641350">
              <a:spcBef>
                <a:spcPts val="0"/>
              </a:spcBef>
              <a:buFont typeface="Arial" panose="020B0604020202020204" pitchFamily="34" charset="0"/>
              <a:buChar char="•"/>
            </a:pPr>
            <a:r>
              <a:rPr lang="en-US" dirty="0"/>
              <a:t>universals, e.g. Nose,</a:t>
            </a:r>
          </a:p>
          <a:p>
            <a:pPr lvl="1" defTabSz="641350">
              <a:spcBef>
                <a:spcPts val="0"/>
              </a:spcBef>
              <a:buFont typeface="Arial" panose="020B0604020202020204" pitchFamily="34" charset="0"/>
              <a:buChar char="•"/>
            </a:pPr>
            <a:r>
              <a:rPr lang="en-US" dirty="0"/>
              <a:t>defined classes, e.g. Crooked Nose, </a:t>
            </a:r>
          </a:p>
          <a:p>
            <a:pPr defTabSz="641350">
              <a:spcBef>
                <a:spcPts val="0"/>
              </a:spcBef>
              <a:buFont typeface="Arial" panose="020B0604020202020204" pitchFamily="34" charset="0"/>
              <a:buChar char="•"/>
            </a:pPr>
            <a:r>
              <a:rPr lang="en-US" dirty="0"/>
              <a:t>configurations,</a:t>
            </a:r>
          </a:p>
          <a:p>
            <a:pPr lvl="1" defTabSz="641350">
              <a:spcBef>
                <a:spcPts val="0"/>
              </a:spcBef>
              <a:buFont typeface="Arial" panose="020B0604020202020204" pitchFamily="34" charset="0"/>
              <a:buChar char="•"/>
            </a:pPr>
            <a:r>
              <a:rPr lang="en-US" dirty="0"/>
              <a:t>e.g. my nose now being part of me.</a:t>
            </a:r>
          </a:p>
          <a:p>
            <a:pPr lvl="1" defTabSz="641350">
              <a:spcBef>
                <a:spcPts val="0"/>
              </a:spcBef>
              <a:buFont typeface="Arial" panose="020B0604020202020204" pitchFamily="34" charset="0"/>
              <a:buChar char="•"/>
            </a:pPr>
            <a:endParaRPr lang="en-US" dirty="0"/>
          </a:p>
          <a:p>
            <a:pPr lvl="1" defTabSz="641350">
              <a:spcBef>
                <a:spcPts val="0"/>
              </a:spcBef>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610476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Identifiers and pseudo-identifiers</a:t>
            </a:r>
          </a:p>
        </p:txBody>
      </p:sp>
      <p:graphicFrame>
        <p:nvGraphicFramePr>
          <p:cNvPr id="4" name="Table 3"/>
          <p:cNvGraphicFramePr>
            <a:graphicFrameLocks noGrp="1"/>
          </p:cNvGraphicFramePr>
          <p:nvPr>
            <p:extLst/>
          </p:nvPr>
        </p:nvGraphicFramePr>
        <p:xfrm>
          <a:off x="2057400" y="2057400"/>
          <a:ext cx="44958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US" dirty="0">
                          <a:solidFill>
                            <a:schemeClr val="tx1"/>
                          </a:solidFill>
                        </a:rPr>
                        <a:t>Representation</a:t>
                      </a:r>
                    </a:p>
                  </a:txBody>
                  <a:tcPr/>
                </a:tc>
                <a:tc>
                  <a:txBody>
                    <a:bodyPr/>
                    <a:lstStyle/>
                    <a:p>
                      <a:r>
                        <a:rPr lang="en-US" dirty="0">
                          <a:solidFill>
                            <a:schemeClr val="tx1"/>
                          </a:solidFill>
                        </a:rPr>
                        <a:t>Reality</a:t>
                      </a:r>
                    </a:p>
                  </a:txBody>
                  <a:tcPr/>
                </a:tc>
                <a:extLst>
                  <a:ext uri="{0D108BD9-81ED-4DB2-BD59-A6C34878D82A}">
                    <a16:rowId xmlns:a16="http://schemas.microsoft.com/office/drawing/2014/main" val="10000"/>
                  </a:ext>
                </a:extLst>
              </a:tr>
              <a:tr h="370840">
                <a:tc>
                  <a:txBody>
                    <a:bodyPr/>
                    <a:lstStyle/>
                    <a:p>
                      <a:r>
                        <a:rPr lang="en-US" dirty="0"/>
                        <a:t>ID-a</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ID-b</a:t>
                      </a:r>
                    </a:p>
                  </a:txBody>
                  <a:tcPr/>
                </a:tc>
                <a:tc>
                  <a:txBody>
                    <a:bodyPr/>
                    <a:lstStyle/>
                    <a:p>
                      <a:r>
                        <a:rPr lang="en-US" dirty="0"/>
                        <a:t>Entity-1</a:t>
                      </a:r>
                    </a:p>
                  </a:txBody>
                  <a:tcPr/>
                </a:tc>
                <a:extLst>
                  <a:ext uri="{0D108BD9-81ED-4DB2-BD59-A6C34878D82A}">
                    <a16:rowId xmlns:a16="http://schemas.microsoft.com/office/drawing/2014/main" val="10002"/>
                  </a:ext>
                </a:extLst>
              </a:tr>
              <a:tr h="370840">
                <a:tc>
                  <a:txBody>
                    <a:bodyPr/>
                    <a:lstStyle/>
                    <a:p>
                      <a:r>
                        <a:rPr lang="en-US" dirty="0"/>
                        <a:t>ID-c</a:t>
                      </a:r>
                    </a:p>
                  </a:txBody>
                  <a:tcPr/>
                </a:tc>
                <a:tc>
                  <a:txBody>
                    <a:bodyPr/>
                    <a:lstStyle/>
                    <a:p>
                      <a:r>
                        <a:rPr lang="en-US" dirty="0"/>
                        <a:t>Entity-2</a:t>
                      </a:r>
                    </a:p>
                  </a:txBody>
                  <a:tcPr/>
                </a:tc>
                <a:extLst>
                  <a:ext uri="{0D108BD9-81ED-4DB2-BD59-A6C34878D82A}">
                    <a16:rowId xmlns:a16="http://schemas.microsoft.com/office/drawing/2014/main" val="10003"/>
                  </a:ext>
                </a:extLst>
              </a:tr>
              <a:tr h="370840">
                <a:tc>
                  <a:txBody>
                    <a:bodyPr/>
                    <a:lstStyle/>
                    <a:p>
                      <a:r>
                        <a:rPr lang="en-US" dirty="0"/>
                        <a:t>ID-d</a:t>
                      </a:r>
                    </a:p>
                  </a:txBody>
                  <a:tcPr/>
                </a:tc>
                <a:tc>
                  <a:txBody>
                    <a:bodyPr/>
                    <a:lstStyle/>
                    <a:p>
                      <a:r>
                        <a:rPr lang="en-US" dirty="0"/>
                        <a:t>Entity-3</a:t>
                      </a:r>
                    </a:p>
                  </a:txBody>
                  <a:tcPr/>
                </a:tc>
                <a:extLst>
                  <a:ext uri="{0D108BD9-81ED-4DB2-BD59-A6C34878D82A}">
                    <a16:rowId xmlns:a16="http://schemas.microsoft.com/office/drawing/2014/main" val="10004"/>
                  </a:ext>
                </a:extLst>
              </a:tr>
              <a:tr h="370840">
                <a:tc>
                  <a:txBody>
                    <a:bodyPr/>
                    <a:lstStyle/>
                    <a:p>
                      <a:r>
                        <a:rPr lang="en-US" dirty="0"/>
                        <a:t>ID-e</a:t>
                      </a:r>
                    </a:p>
                  </a:txBody>
                  <a:tcPr/>
                </a:tc>
                <a:tc>
                  <a:txBody>
                    <a:bodyPr/>
                    <a:lstStyle/>
                    <a:p>
                      <a:r>
                        <a:rPr lang="en-US" dirty="0"/>
                        <a:t>Entity-4</a:t>
                      </a:r>
                    </a:p>
                  </a:txBody>
                  <a:tcPr/>
                </a:tc>
                <a:extLst>
                  <a:ext uri="{0D108BD9-81ED-4DB2-BD59-A6C34878D82A}">
                    <a16:rowId xmlns:a16="http://schemas.microsoft.com/office/drawing/2014/main" val="10005"/>
                  </a:ext>
                </a:extLst>
              </a:tr>
              <a:tr h="370840">
                <a:tc>
                  <a:txBody>
                    <a:bodyPr/>
                    <a:lstStyle/>
                    <a:p>
                      <a:r>
                        <a:rPr lang="en-US" dirty="0"/>
                        <a:t>ID-f</a:t>
                      </a:r>
                    </a:p>
                  </a:txBody>
                  <a:tcPr/>
                </a:tc>
                <a:tc>
                  <a:txBody>
                    <a:bodyPr/>
                    <a:lstStyle/>
                    <a:p>
                      <a:r>
                        <a:rPr lang="en-US" dirty="0"/>
                        <a:t>Entity-5</a:t>
                      </a:r>
                    </a:p>
                  </a:txBody>
                  <a:tcPr/>
                </a:tc>
                <a:extLst>
                  <a:ext uri="{0D108BD9-81ED-4DB2-BD59-A6C34878D82A}">
                    <a16:rowId xmlns:a16="http://schemas.microsoft.com/office/drawing/2014/main" val="10006"/>
                  </a:ext>
                </a:extLst>
              </a:tr>
            </a:tbl>
          </a:graphicData>
        </a:graphic>
      </p:graphicFrame>
      <p:cxnSp>
        <p:nvCxnSpPr>
          <p:cNvPr id="6" name="Straight Arrow Connector 5"/>
          <p:cNvCxnSpPr/>
          <p:nvPr/>
        </p:nvCxnSpPr>
        <p:spPr bwMode="auto">
          <a:xfrm>
            <a:off x="2819400" y="3733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819400" y="44196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819400" y="2971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2791691" y="2971799"/>
            <a:ext cx="2313709" cy="76200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19400" y="2590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19400" y="3352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9400" y="4114802"/>
            <a:ext cx="2286000" cy="304798"/>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51066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Identifiers and pseudo-identifiers</a:t>
            </a:r>
          </a:p>
        </p:txBody>
      </p:sp>
      <p:graphicFrame>
        <p:nvGraphicFramePr>
          <p:cNvPr id="4" name="Table 3"/>
          <p:cNvGraphicFramePr>
            <a:graphicFrameLocks noGrp="1"/>
          </p:cNvGraphicFramePr>
          <p:nvPr/>
        </p:nvGraphicFramePr>
        <p:xfrm>
          <a:off x="2057400" y="2057400"/>
          <a:ext cx="44958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0840">
                <a:tc>
                  <a:txBody>
                    <a:bodyPr/>
                    <a:lstStyle/>
                    <a:p>
                      <a:r>
                        <a:rPr lang="en-US" dirty="0">
                          <a:solidFill>
                            <a:schemeClr val="tx1"/>
                          </a:solidFill>
                        </a:rPr>
                        <a:t>Representation</a:t>
                      </a:r>
                    </a:p>
                  </a:txBody>
                  <a:tcPr/>
                </a:tc>
                <a:tc>
                  <a:txBody>
                    <a:bodyPr/>
                    <a:lstStyle/>
                    <a:p>
                      <a:r>
                        <a:rPr lang="en-US" dirty="0">
                          <a:solidFill>
                            <a:schemeClr val="tx1"/>
                          </a:solidFill>
                        </a:rPr>
                        <a:t>Reality</a:t>
                      </a:r>
                    </a:p>
                  </a:txBody>
                  <a:tcPr/>
                </a:tc>
                <a:extLst>
                  <a:ext uri="{0D108BD9-81ED-4DB2-BD59-A6C34878D82A}">
                    <a16:rowId xmlns:a16="http://schemas.microsoft.com/office/drawing/2014/main" val="10000"/>
                  </a:ext>
                </a:extLst>
              </a:tr>
              <a:tr h="370840">
                <a:tc>
                  <a:txBody>
                    <a:bodyPr/>
                    <a:lstStyle/>
                    <a:p>
                      <a:r>
                        <a:rPr lang="en-US" dirty="0"/>
                        <a:t>ID-a</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a:t>ID-b</a:t>
                      </a:r>
                    </a:p>
                  </a:txBody>
                  <a:tcPr/>
                </a:tc>
                <a:tc>
                  <a:txBody>
                    <a:bodyPr/>
                    <a:lstStyle/>
                    <a:p>
                      <a:r>
                        <a:rPr lang="en-US" dirty="0"/>
                        <a:t>Entity-1</a:t>
                      </a:r>
                    </a:p>
                  </a:txBody>
                  <a:tcPr/>
                </a:tc>
                <a:extLst>
                  <a:ext uri="{0D108BD9-81ED-4DB2-BD59-A6C34878D82A}">
                    <a16:rowId xmlns:a16="http://schemas.microsoft.com/office/drawing/2014/main" val="10002"/>
                  </a:ext>
                </a:extLst>
              </a:tr>
              <a:tr h="370840">
                <a:tc>
                  <a:txBody>
                    <a:bodyPr/>
                    <a:lstStyle/>
                    <a:p>
                      <a:r>
                        <a:rPr lang="en-US" dirty="0"/>
                        <a:t>ID-c</a:t>
                      </a:r>
                    </a:p>
                  </a:txBody>
                  <a:tcPr/>
                </a:tc>
                <a:tc>
                  <a:txBody>
                    <a:bodyPr/>
                    <a:lstStyle/>
                    <a:p>
                      <a:r>
                        <a:rPr lang="en-US" dirty="0"/>
                        <a:t>Entity-2</a:t>
                      </a:r>
                    </a:p>
                  </a:txBody>
                  <a:tcPr/>
                </a:tc>
                <a:extLst>
                  <a:ext uri="{0D108BD9-81ED-4DB2-BD59-A6C34878D82A}">
                    <a16:rowId xmlns:a16="http://schemas.microsoft.com/office/drawing/2014/main" val="10003"/>
                  </a:ext>
                </a:extLst>
              </a:tr>
              <a:tr h="370840">
                <a:tc>
                  <a:txBody>
                    <a:bodyPr/>
                    <a:lstStyle/>
                    <a:p>
                      <a:r>
                        <a:rPr lang="en-US" dirty="0"/>
                        <a:t>ID-d</a:t>
                      </a:r>
                    </a:p>
                  </a:txBody>
                  <a:tcPr/>
                </a:tc>
                <a:tc>
                  <a:txBody>
                    <a:bodyPr/>
                    <a:lstStyle/>
                    <a:p>
                      <a:r>
                        <a:rPr lang="en-US" dirty="0"/>
                        <a:t>Entity-3</a:t>
                      </a:r>
                    </a:p>
                  </a:txBody>
                  <a:tcPr/>
                </a:tc>
                <a:extLst>
                  <a:ext uri="{0D108BD9-81ED-4DB2-BD59-A6C34878D82A}">
                    <a16:rowId xmlns:a16="http://schemas.microsoft.com/office/drawing/2014/main" val="10004"/>
                  </a:ext>
                </a:extLst>
              </a:tr>
              <a:tr h="370840">
                <a:tc>
                  <a:txBody>
                    <a:bodyPr/>
                    <a:lstStyle/>
                    <a:p>
                      <a:r>
                        <a:rPr lang="en-US" dirty="0"/>
                        <a:t>ID-e</a:t>
                      </a:r>
                    </a:p>
                  </a:txBody>
                  <a:tcPr/>
                </a:tc>
                <a:tc>
                  <a:txBody>
                    <a:bodyPr/>
                    <a:lstStyle/>
                    <a:p>
                      <a:r>
                        <a:rPr lang="en-US" dirty="0"/>
                        <a:t>Entity-4</a:t>
                      </a:r>
                    </a:p>
                  </a:txBody>
                  <a:tcPr/>
                </a:tc>
                <a:extLst>
                  <a:ext uri="{0D108BD9-81ED-4DB2-BD59-A6C34878D82A}">
                    <a16:rowId xmlns:a16="http://schemas.microsoft.com/office/drawing/2014/main" val="10005"/>
                  </a:ext>
                </a:extLst>
              </a:tr>
              <a:tr h="370840">
                <a:tc>
                  <a:txBody>
                    <a:bodyPr/>
                    <a:lstStyle/>
                    <a:p>
                      <a:r>
                        <a:rPr lang="en-US" dirty="0"/>
                        <a:t>ID-f</a:t>
                      </a:r>
                    </a:p>
                  </a:txBody>
                  <a:tcPr/>
                </a:tc>
                <a:tc>
                  <a:txBody>
                    <a:bodyPr/>
                    <a:lstStyle/>
                    <a:p>
                      <a:r>
                        <a:rPr lang="en-US" dirty="0"/>
                        <a:t>Entity-5</a:t>
                      </a:r>
                    </a:p>
                  </a:txBody>
                  <a:tcPr/>
                </a:tc>
                <a:extLst>
                  <a:ext uri="{0D108BD9-81ED-4DB2-BD59-A6C34878D82A}">
                    <a16:rowId xmlns:a16="http://schemas.microsoft.com/office/drawing/2014/main" val="10006"/>
                  </a:ext>
                </a:extLst>
              </a:tr>
            </a:tbl>
          </a:graphicData>
        </a:graphic>
      </p:graphicFrame>
      <p:cxnSp>
        <p:nvCxnSpPr>
          <p:cNvPr id="6" name="Straight Arrow Connector 5"/>
          <p:cNvCxnSpPr/>
          <p:nvPr/>
        </p:nvCxnSpPr>
        <p:spPr bwMode="auto">
          <a:xfrm>
            <a:off x="2819400" y="3733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a:off x="2819400" y="44196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a:off x="2819400" y="2971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a:off x="2791691" y="2971799"/>
            <a:ext cx="2313709" cy="76200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a:off x="2819400" y="2590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a:off x="2819400" y="3352800"/>
            <a:ext cx="2286000" cy="0"/>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a:off x="2819400" y="4114802"/>
            <a:ext cx="2286000" cy="303643"/>
          </a:xfrm>
          <a:prstGeom prst="straightConnector1">
            <a:avLst/>
          </a:prstGeom>
          <a:solidFill>
            <a:schemeClr val="accent1"/>
          </a:solidFill>
          <a:ln w="22225" cap="flat" cmpd="sng" algn="ctr">
            <a:solidFill>
              <a:schemeClr val="tx1"/>
            </a:solidFill>
            <a:prstDash val="solid"/>
            <a:round/>
            <a:headEnd type="none" w="med" len="med"/>
            <a:tailEnd type="triangle"/>
          </a:ln>
          <a:effectLst/>
        </p:spPr>
      </p:cxnSp>
      <p:sp>
        <p:nvSpPr>
          <p:cNvPr id="3" name="TextBox 2"/>
          <p:cNvSpPr txBox="1"/>
          <p:nvPr/>
        </p:nvSpPr>
        <p:spPr>
          <a:xfrm>
            <a:off x="1426948" y="4945610"/>
            <a:ext cx="5756704" cy="1938992"/>
          </a:xfrm>
          <a:prstGeom prst="rect">
            <a:avLst/>
          </a:prstGeom>
          <a:noFill/>
        </p:spPr>
        <p:txBody>
          <a:bodyPr wrap="none" rtlCol="0">
            <a:spAutoFit/>
          </a:bodyPr>
          <a:lstStyle/>
          <a:p>
            <a:pPr marL="342900" indent="-342900">
              <a:buFont typeface="Arial" panose="020B0604020202020204" pitchFamily="34" charset="0"/>
              <a:buChar char="•"/>
            </a:pPr>
            <a:r>
              <a:rPr lang="en-US" sz="2000" dirty="0">
                <a:solidFill>
                  <a:schemeClr val="bg1"/>
                </a:solidFill>
              </a:rPr>
              <a:t>Pseudo-identifiers:</a:t>
            </a:r>
          </a:p>
          <a:p>
            <a:pPr marL="800100" lvl="1" indent="-342900">
              <a:buFont typeface="Arial" panose="020B0604020202020204" pitchFamily="34" charset="0"/>
              <a:buChar char="•"/>
            </a:pPr>
            <a:r>
              <a:rPr lang="en-US" sz="2000" dirty="0">
                <a:solidFill>
                  <a:schemeClr val="bg1"/>
                </a:solidFill>
              </a:rPr>
              <a:t>ID-a: denotes nothing</a:t>
            </a:r>
          </a:p>
          <a:p>
            <a:pPr marL="800100" lvl="1" indent="-342900">
              <a:buFont typeface="Arial" panose="020B0604020202020204" pitchFamily="34" charset="0"/>
              <a:buChar char="•"/>
            </a:pPr>
            <a:r>
              <a:rPr lang="en-US" sz="2000" dirty="0">
                <a:solidFill>
                  <a:schemeClr val="bg1"/>
                </a:solidFill>
              </a:rPr>
              <a:t>ID-b: denotes ambiguously</a:t>
            </a:r>
          </a:p>
          <a:p>
            <a:pPr marL="342900" indent="-342900">
              <a:buFont typeface="Arial" panose="020B0604020202020204" pitchFamily="34" charset="0"/>
              <a:buChar char="•"/>
            </a:pPr>
            <a:r>
              <a:rPr lang="en-US" sz="2000" dirty="0">
                <a:solidFill>
                  <a:schemeClr val="bg1"/>
                </a:solidFill>
              </a:rPr>
              <a:t>Singularly unique identifier: ID-c</a:t>
            </a:r>
          </a:p>
          <a:p>
            <a:pPr marL="342900" indent="-342900">
              <a:buFont typeface="Arial" panose="020B0604020202020204" pitchFamily="34" charset="0"/>
              <a:buChar char="•"/>
            </a:pPr>
            <a:r>
              <a:rPr lang="en-US" sz="2000" dirty="0">
                <a:solidFill>
                  <a:schemeClr val="bg1"/>
                </a:solidFill>
              </a:rPr>
              <a:t>Non-singularly unique identifiers: ID-f, ID-d, ID-e</a:t>
            </a:r>
          </a:p>
          <a:p>
            <a:pPr marL="342900" indent="-342900">
              <a:buFont typeface="Arial" panose="020B0604020202020204" pitchFamily="34" charset="0"/>
              <a:buChar char="•"/>
            </a:pPr>
            <a:endParaRPr lang="en-US" sz="2000" dirty="0">
              <a:solidFill>
                <a:schemeClr val="bg1"/>
              </a:solidFill>
            </a:endParaRPr>
          </a:p>
        </p:txBody>
      </p:sp>
    </p:spTree>
    <p:extLst>
      <p:ext uri="{BB962C8B-B14F-4D97-AF65-F5344CB8AC3E}">
        <p14:creationId xmlns:p14="http://schemas.microsoft.com/office/powerpoint/2010/main" val="1912880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28600" y="1981200"/>
            <a:ext cx="8686800" cy="11430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t>There is for any particular only one identifier within all systems in which the entity is represented</a:t>
            </a:r>
          </a:p>
          <a:p>
            <a:endParaRPr lang="en-US" kern="0" dirty="0"/>
          </a:p>
          <a:p>
            <a:endParaRPr lang="en-US" kern="0" dirty="0"/>
          </a:p>
        </p:txBody>
      </p:sp>
      <p:sp>
        <p:nvSpPr>
          <p:cNvPr id="2" name="Title 1"/>
          <p:cNvSpPr>
            <a:spLocks noGrp="1"/>
          </p:cNvSpPr>
          <p:nvPr>
            <p:ph type="title"/>
          </p:nvPr>
        </p:nvSpPr>
        <p:spPr/>
        <p:txBody>
          <a:bodyPr/>
          <a:lstStyle/>
          <a:p>
            <a:r>
              <a:rPr lang="en-US" dirty="0"/>
              <a:t>IUI</a:t>
            </a:r>
          </a:p>
        </p:txBody>
      </p:sp>
      <p:sp>
        <p:nvSpPr>
          <p:cNvPr id="3" name="Content Placeholder 2"/>
          <p:cNvSpPr>
            <a:spLocks noGrp="1"/>
          </p:cNvSpPr>
          <p:nvPr>
            <p:ph idx="1"/>
          </p:nvPr>
        </p:nvSpPr>
        <p:spPr>
          <a:xfrm>
            <a:off x="609600" y="4319236"/>
            <a:ext cx="8001000" cy="992460"/>
          </a:xfrm>
        </p:spPr>
        <p:txBody>
          <a:bodyPr/>
          <a:lstStyle/>
          <a:p>
            <a:r>
              <a:rPr lang="en-US" dirty="0"/>
              <a:t>             there is for any particular only one	   identifier within a given representation system</a:t>
            </a:r>
          </a:p>
        </p:txBody>
      </p:sp>
      <p:sp>
        <p:nvSpPr>
          <p:cNvPr id="4" name="Right Brace 3"/>
          <p:cNvSpPr/>
          <p:nvPr/>
        </p:nvSpPr>
        <p:spPr bwMode="auto">
          <a:xfrm rot="5400000">
            <a:off x="3543300" y="2781301"/>
            <a:ext cx="381000" cy="24384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ight Brace 4"/>
          <p:cNvSpPr/>
          <p:nvPr/>
        </p:nvSpPr>
        <p:spPr bwMode="auto">
          <a:xfrm rot="16200000" flipV="1">
            <a:off x="2667000" y="1066800"/>
            <a:ext cx="381000" cy="4191000"/>
          </a:xfrm>
          <a:prstGeom prst="rightBrace">
            <a:avLst>
              <a:gd name="adj1" fmla="val 35833"/>
              <a:gd name="adj2" fmla="val 50000"/>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Content Placeholder 2"/>
          <p:cNvSpPr txBox="1">
            <a:spLocks/>
          </p:cNvSpPr>
          <p:nvPr/>
        </p:nvSpPr>
        <p:spPr>
          <a:xfrm>
            <a:off x="228600" y="3350940"/>
            <a:ext cx="8686800" cy="457201"/>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algn="ctr"/>
            <a:r>
              <a:rPr lang="en-US" kern="0" dirty="0"/>
              <a:t>Globally and Singularly Unique Identifier for a Particular</a:t>
            </a:r>
          </a:p>
        </p:txBody>
      </p:sp>
    </p:spTree>
    <p:extLst>
      <p:ext uri="{BB962C8B-B14F-4D97-AF65-F5344CB8AC3E}">
        <p14:creationId xmlns:p14="http://schemas.microsoft.com/office/powerpoint/2010/main" val="22100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562600" y="3970337"/>
            <a:ext cx="35052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5" name="Rectangle 3"/>
          <p:cNvSpPr>
            <a:spLocks noChangeArrowheads="1"/>
          </p:cNvSpPr>
          <p:nvPr/>
        </p:nvSpPr>
        <p:spPr bwMode="auto">
          <a:xfrm>
            <a:off x="2209800" y="3970337"/>
            <a:ext cx="33528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6" name="Rectangle 4"/>
          <p:cNvSpPr>
            <a:spLocks noChangeArrowheads="1"/>
          </p:cNvSpPr>
          <p:nvPr/>
        </p:nvSpPr>
        <p:spPr bwMode="auto">
          <a:xfrm>
            <a:off x="5562600" y="2751137"/>
            <a:ext cx="35052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7" name="Rectangle 5"/>
          <p:cNvSpPr>
            <a:spLocks noChangeArrowheads="1"/>
          </p:cNvSpPr>
          <p:nvPr/>
        </p:nvSpPr>
        <p:spPr bwMode="auto">
          <a:xfrm>
            <a:off x="2209800" y="2751137"/>
            <a:ext cx="33528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8" name="Rectangle 6"/>
          <p:cNvSpPr>
            <a:spLocks noChangeArrowheads="1"/>
          </p:cNvSpPr>
          <p:nvPr/>
        </p:nvSpPr>
        <p:spPr bwMode="auto">
          <a:xfrm>
            <a:off x="76200" y="2751137"/>
            <a:ext cx="2133600" cy="121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79" name="AutoShape 7"/>
          <p:cNvSpPr>
            <a:spLocks noGrp="1" noChangeArrowheads="1"/>
          </p:cNvSpPr>
          <p:nvPr>
            <p:ph type="title"/>
          </p:nvPr>
        </p:nvSpPr>
        <p:spPr/>
        <p:txBody>
          <a:bodyPr/>
          <a:lstStyle/>
          <a:p>
            <a:pPr eaLnBrk="1" hangingPunct="1"/>
            <a:r>
              <a:rPr lang="en-US" altLang="en-US" dirty="0"/>
              <a:t>Importance:</a:t>
            </a:r>
          </a:p>
        </p:txBody>
      </p:sp>
      <p:sp>
        <p:nvSpPr>
          <p:cNvPr id="28682" name="Text Box 10"/>
          <p:cNvSpPr txBox="1">
            <a:spLocks noChangeArrowheads="1"/>
          </p:cNvSpPr>
          <p:nvPr/>
        </p:nvSpPr>
        <p:spPr bwMode="auto">
          <a:xfrm>
            <a:off x="2209800" y="1531937"/>
            <a:ext cx="33528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              Generic</a:t>
            </a:r>
          </a:p>
        </p:txBody>
      </p:sp>
      <p:sp>
        <p:nvSpPr>
          <p:cNvPr id="28683" name="Text Box 11"/>
          <p:cNvSpPr txBox="1">
            <a:spLocks noChangeArrowheads="1"/>
          </p:cNvSpPr>
          <p:nvPr/>
        </p:nvSpPr>
        <p:spPr bwMode="auto">
          <a:xfrm>
            <a:off x="5562600" y="15319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               Specific</a:t>
            </a:r>
          </a:p>
        </p:txBody>
      </p:sp>
      <p:sp>
        <p:nvSpPr>
          <p:cNvPr id="28723" name="Text Box 13"/>
          <p:cNvSpPr txBox="1">
            <a:spLocks noChangeArrowheads="1"/>
          </p:cNvSpPr>
          <p:nvPr/>
        </p:nvSpPr>
        <p:spPr bwMode="auto">
          <a:xfrm>
            <a:off x="3305968" y="3183053"/>
            <a:ext cx="1312863" cy="3365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latin typeface="Arial Unicode MS" panose="020B0604020202020204" pitchFamily="34" charset="-128"/>
              </a:rPr>
              <a:t>DIAGNOSIS</a:t>
            </a:r>
          </a:p>
        </p:txBody>
      </p:sp>
      <p:sp>
        <p:nvSpPr>
          <p:cNvPr id="28722" name="Text Box 17"/>
          <p:cNvSpPr txBox="1">
            <a:spLocks noChangeArrowheads="1"/>
          </p:cNvSpPr>
          <p:nvPr/>
        </p:nvSpPr>
        <p:spPr bwMode="auto">
          <a:xfrm>
            <a:off x="6753226" y="3095181"/>
            <a:ext cx="1219200" cy="5810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a:t>my doctor’s</a:t>
            </a:r>
          </a:p>
          <a:p>
            <a:pPr eaLnBrk="1" hangingPunct="1"/>
            <a:r>
              <a:rPr lang="en-US" altLang="en-US" sz="1600"/>
              <a:t>diagnosis</a:t>
            </a:r>
          </a:p>
        </p:txBody>
      </p:sp>
      <p:grpSp>
        <p:nvGrpSpPr>
          <p:cNvPr id="28686" name="Group 18"/>
          <p:cNvGrpSpPr>
            <a:grpSpLocks/>
          </p:cNvGrpSpPr>
          <p:nvPr/>
        </p:nvGrpSpPr>
        <p:grpSpPr bwMode="auto">
          <a:xfrm>
            <a:off x="2348706" y="4048339"/>
            <a:ext cx="3006726" cy="1790526"/>
            <a:chOff x="1487" y="2924"/>
            <a:chExt cx="1894" cy="1387"/>
          </a:xfrm>
        </p:grpSpPr>
        <p:sp>
          <p:nvSpPr>
            <p:cNvPr id="28716" name="AutoShape 20"/>
            <p:cNvSpPr>
              <a:spLocks noChangeArrowheads="1"/>
            </p:cNvSpPr>
            <p:nvPr/>
          </p:nvSpPr>
          <p:spPr bwMode="auto">
            <a:xfrm>
              <a:off x="2334" y="2976"/>
              <a:ext cx="1047"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panose="020B0604020202020204" pitchFamily="34" charset="0"/>
                </a:rPr>
                <a:t>HUMAN BEING</a:t>
              </a:r>
            </a:p>
          </p:txBody>
        </p:sp>
        <p:sp>
          <p:nvSpPr>
            <p:cNvPr id="28717" name="AutoShape 21"/>
            <p:cNvSpPr>
              <a:spLocks noChangeArrowheads="1"/>
            </p:cNvSpPr>
            <p:nvPr/>
          </p:nvSpPr>
          <p:spPr bwMode="auto">
            <a:xfrm>
              <a:off x="1984" y="3447"/>
              <a:ext cx="686" cy="28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Unicode MS" panose="020B0604020202020204" pitchFamily="34" charset="-128"/>
                </a:rPr>
                <a:t>DISEASE</a:t>
              </a:r>
            </a:p>
          </p:txBody>
        </p:sp>
        <p:sp>
          <p:nvSpPr>
            <p:cNvPr id="28718" name="AutoShape 22"/>
            <p:cNvSpPr>
              <a:spLocks noChangeArrowheads="1"/>
            </p:cNvSpPr>
            <p:nvPr/>
          </p:nvSpPr>
          <p:spPr bwMode="auto">
            <a:xfrm>
              <a:off x="1487" y="2924"/>
              <a:ext cx="641" cy="290"/>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dirty="0">
                  <a:solidFill>
                    <a:schemeClr val="accent2"/>
                  </a:solidFill>
                  <a:latin typeface="Arial" panose="020B0604020202020204" pitchFamily="34" charset="0"/>
                </a:rPr>
                <a:t>LAPTOP</a:t>
              </a:r>
            </a:p>
          </p:txBody>
        </p:sp>
        <p:sp>
          <p:nvSpPr>
            <p:cNvPr id="28719" name="AutoShape 23"/>
            <p:cNvSpPr>
              <a:spLocks noChangeArrowheads="1"/>
            </p:cNvSpPr>
            <p:nvPr/>
          </p:nvSpPr>
          <p:spPr bwMode="auto">
            <a:xfrm>
              <a:off x="2322" y="3810"/>
              <a:ext cx="856" cy="501"/>
            </a:xfrm>
            <a:prstGeom prst="roundRect">
              <a:avLst>
                <a:gd name="adj" fmla="val 16667"/>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a:solidFill>
                    <a:schemeClr val="accent2"/>
                  </a:solidFill>
                </a:rPr>
                <a:t>MIGRAINE</a:t>
              </a:r>
            </a:p>
            <a:p>
              <a:pPr eaLnBrk="1" hangingPunct="1"/>
              <a:r>
                <a:rPr lang="en-US" altLang="en-US" sz="1600" b="0">
                  <a:solidFill>
                    <a:schemeClr val="accent2"/>
                  </a:solidFill>
                </a:rPr>
                <a:t>HEADACHE</a:t>
              </a:r>
            </a:p>
          </p:txBody>
        </p:sp>
      </p:grpSp>
      <p:grpSp>
        <p:nvGrpSpPr>
          <p:cNvPr id="28687" name="Group 25"/>
          <p:cNvGrpSpPr>
            <a:grpSpLocks/>
          </p:cNvGrpSpPr>
          <p:nvPr/>
        </p:nvGrpSpPr>
        <p:grpSpPr bwMode="auto">
          <a:xfrm>
            <a:off x="5881688" y="4176776"/>
            <a:ext cx="3075303" cy="1589695"/>
            <a:chOff x="3550" y="2722"/>
            <a:chExt cx="2129" cy="1311"/>
          </a:xfrm>
        </p:grpSpPr>
        <p:sp>
          <p:nvSpPr>
            <p:cNvPr id="28710" name="AutoShape 26"/>
            <p:cNvSpPr>
              <a:spLocks noChangeArrowheads="1"/>
            </p:cNvSpPr>
            <p:nvPr/>
          </p:nvSpPr>
          <p:spPr bwMode="auto">
            <a:xfrm>
              <a:off x="3598" y="3263"/>
              <a:ext cx="372"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me</a:t>
              </a:r>
            </a:p>
          </p:txBody>
        </p:sp>
        <p:sp>
          <p:nvSpPr>
            <p:cNvPr id="28711" name="AutoShape 27"/>
            <p:cNvSpPr>
              <a:spLocks noChangeArrowheads="1"/>
            </p:cNvSpPr>
            <p:nvPr/>
          </p:nvSpPr>
          <p:spPr bwMode="auto">
            <a:xfrm>
              <a:off x="3739" y="3724"/>
              <a:ext cx="1089"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headache</a:t>
              </a:r>
            </a:p>
          </p:txBody>
        </p:sp>
        <p:sp>
          <p:nvSpPr>
            <p:cNvPr id="28712" name="AutoShape 28"/>
            <p:cNvSpPr>
              <a:spLocks noChangeArrowheads="1"/>
            </p:cNvSpPr>
            <p:nvPr/>
          </p:nvSpPr>
          <p:spPr bwMode="auto">
            <a:xfrm>
              <a:off x="4736" y="3368"/>
              <a:ext cx="867"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migraine</a:t>
              </a:r>
            </a:p>
          </p:txBody>
        </p:sp>
        <p:sp>
          <p:nvSpPr>
            <p:cNvPr id="28713" name="AutoShape 29"/>
            <p:cNvSpPr>
              <a:spLocks noChangeArrowheads="1"/>
            </p:cNvSpPr>
            <p:nvPr/>
          </p:nvSpPr>
          <p:spPr bwMode="auto">
            <a:xfrm>
              <a:off x="3550" y="2830"/>
              <a:ext cx="818" cy="309"/>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a:t>
              </a:r>
            </a:p>
          </p:txBody>
        </p:sp>
        <p:sp>
          <p:nvSpPr>
            <p:cNvPr id="28714" name="AutoShape 30"/>
            <p:cNvSpPr>
              <a:spLocks noChangeArrowheads="1"/>
            </p:cNvSpPr>
            <p:nvPr/>
          </p:nvSpPr>
          <p:spPr bwMode="auto">
            <a:xfrm>
              <a:off x="4445" y="2722"/>
              <a:ext cx="1234" cy="534"/>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600" b="0" i="1"/>
                <a:t>my doctor’s computer</a:t>
              </a:r>
            </a:p>
          </p:txBody>
        </p:sp>
      </p:grpSp>
      <p:sp>
        <p:nvSpPr>
          <p:cNvPr id="28688" name="Rectangle 31"/>
          <p:cNvSpPr>
            <a:spLocks noChangeArrowheads="1"/>
          </p:cNvSpPr>
          <p:nvPr/>
        </p:nvSpPr>
        <p:spPr bwMode="auto">
          <a:xfrm>
            <a:off x="76200" y="2141537"/>
            <a:ext cx="21336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690" name="Text Box 34"/>
          <p:cNvSpPr txBox="1">
            <a:spLocks noChangeArrowheads="1"/>
          </p:cNvSpPr>
          <p:nvPr/>
        </p:nvSpPr>
        <p:spPr bwMode="auto">
          <a:xfrm>
            <a:off x="2286000" y="2236787"/>
            <a:ext cx="30505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i="1" dirty="0">
                <a:solidFill>
                  <a:srgbClr val="FFFF00"/>
                </a:solidFill>
              </a:rPr>
              <a:t>INFORMATION CONTENT ENTITY</a:t>
            </a:r>
          </a:p>
        </p:txBody>
      </p:sp>
      <p:sp>
        <p:nvSpPr>
          <p:cNvPr id="28709" name="Text Box 39"/>
          <p:cNvSpPr txBox="1">
            <a:spLocks noChangeArrowheads="1"/>
          </p:cNvSpPr>
          <p:nvPr/>
        </p:nvSpPr>
        <p:spPr bwMode="auto">
          <a:xfrm>
            <a:off x="6154695" y="2204022"/>
            <a:ext cx="219075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i="1" dirty="0">
                <a:solidFill>
                  <a:schemeClr val="accent1"/>
                </a:solidFill>
              </a:rPr>
              <a:t>‘WC has migraine’</a:t>
            </a:r>
          </a:p>
        </p:txBody>
      </p:sp>
      <p:sp>
        <p:nvSpPr>
          <p:cNvPr id="28693" name="Rectangle 40"/>
          <p:cNvSpPr>
            <a:spLocks noChangeArrowheads="1"/>
          </p:cNvSpPr>
          <p:nvPr/>
        </p:nvSpPr>
        <p:spPr bwMode="auto">
          <a:xfrm>
            <a:off x="5562600" y="2141537"/>
            <a:ext cx="3505200" cy="609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7" name="Group 54"/>
          <p:cNvGrpSpPr>
            <a:grpSpLocks/>
          </p:cNvGrpSpPr>
          <p:nvPr/>
        </p:nvGrpSpPr>
        <p:grpSpPr bwMode="auto">
          <a:xfrm>
            <a:off x="5573713" y="1554020"/>
            <a:ext cx="3505200" cy="4876800"/>
            <a:chOff x="3504" y="1248"/>
            <a:chExt cx="2208" cy="3072"/>
          </a:xfrm>
        </p:grpSpPr>
        <p:sp>
          <p:nvSpPr>
            <p:cNvPr id="28706" name="Rectangle 55"/>
            <p:cNvSpPr>
              <a:spLocks noChangeArrowheads="1"/>
            </p:cNvSpPr>
            <p:nvPr/>
          </p:nvSpPr>
          <p:spPr bwMode="auto">
            <a:xfrm>
              <a:off x="3504" y="1248"/>
              <a:ext cx="2208" cy="3072"/>
            </a:xfrm>
            <a:prstGeom prst="rect">
              <a:avLst/>
            </a:prstGeom>
            <a:solidFill>
              <a:srgbClr val="00CC99">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7" name="Text Box 56"/>
            <p:cNvSpPr txBox="1">
              <a:spLocks noChangeArrowheads="1"/>
            </p:cNvSpPr>
            <p:nvPr/>
          </p:nvSpPr>
          <p:spPr bwMode="auto">
            <a:xfrm>
              <a:off x="3840" y="4032"/>
              <a:ext cx="163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accent1"/>
                  </a:solidFill>
                </a:rPr>
                <a:t>Referent Tracking</a:t>
              </a:r>
            </a:p>
          </p:txBody>
        </p:sp>
      </p:grpSp>
      <p:grpSp>
        <p:nvGrpSpPr>
          <p:cNvPr id="8" name="Group 57"/>
          <p:cNvGrpSpPr>
            <a:grpSpLocks/>
          </p:cNvGrpSpPr>
          <p:nvPr/>
        </p:nvGrpSpPr>
        <p:grpSpPr bwMode="auto">
          <a:xfrm>
            <a:off x="2220913" y="1554020"/>
            <a:ext cx="3352800" cy="4881563"/>
            <a:chOff x="1392" y="1248"/>
            <a:chExt cx="2112" cy="3075"/>
          </a:xfrm>
        </p:grpSpPr>
        <p:sp>
          <p:nvSpPr>
            <p:cNvPr id="28704" name="Rectangle 58"/>
            <p:cNvSpPr>
              <a:spLocks noChangeArrowheads="1"/>
            </p:cNvSpPr>
            <p:nvPr/>
          </p:nvSpPr>
          <p:spPr bwMode="auto">
            <a:xfrm>
              <a:off x="1392" y="1248"/>
              <a:ext cx="2112" cy="307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5" name="Text Box 59"/>
            <p:cNvSpPr txBox="1">
              <a:spLocks noChangeArrowheads="1"/>
            </p:cNvSpPr>
            <p:nvPr/>
          </p:nvSpPr>
          <p:spPr bwMode="auto">
            <a:xfrm>
              <a:off x="2009" y="4032"/>
              <a:ext cx="88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rgbClr val="FFFF00"/>
                  </a:solidFill>
                </a:rPr>
                <a:t>Ontology</a:t>
              </a:r>
            </a:p>
          </p:txBody>
        </p:sp>
      </p:grpSp>
      <p:grpSp>
        <p:nvGrpSpPr>
          <p:cNvPr id="9" name="Group 62"/>
          <p:cNvGrpSpPr>
            <a:grpSpLocks/>
          </p:cNvGrpSpPr>
          <p:nvPr/>
        </p:nvGrpSpPr>
        <p:grpSpPr bwMode="auto">
          <a:xfrm>
            <a:off x="5181600" y="1760537"/>
            <a:ext cx="762000" cy="3962400"/>
            <a:chOff x="3264" y="1392"/>
            <a:chExt cx="480" cy="2496"/>
          </a:xfrm>
        </p:grpSpPr>
        <p:sp>
          <p:nvSpPr>
            <p:cNvPr id="28700" name="AutoShape 63"/>
            <p:cNvSpPr>
              <a:spLocks noChangeArrowheads="1"/>
            </p:cNvSpPr>
            <p:nvPr/>
          </p:nvSpPr>
          <p:spPr bwMode="auto">
            <a:xfrm>
              <a:off x="3264" y="1392"/>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1" name="AutoShape 64"/>
            <p:cNvSpPr>
              <a:spLocks noChangeArrowheads="1"/>
            </p:cNvSpPr>
            <p:nvPr/>
          </p:nvSpPr>
          <p:spPr bwMode="auto">
            <a:xfrm>
              <a:off x="3264" y="1920"/>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2" name="AutoShape 65"/>
            <p:cNvSpPr>
              <a:spLocks noChangeArrowheads="1"/>
            </p:cNvSpPr>
            <p:nvPr/>
          </p:nvSpPr>
          <p:spPr bwMode="auto">
            <a:xfrm>
              <a:off x="3264" y="2544"/>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28703" name="AutoShape 66"/>
            <p:cNvSpPr>
              <a:spLocks noChangeArrowheads="1"/>
            </p:cNvSpPr>
            <p:nvPr/>
          </p:nvSpPr>
          <p:spPr bwMode="auto">
            <a:xfrm>
              <a:off x="3264" y="3696"/>
              <a:ext cx="480" cy="192"/>
            </a:xfrm>
            <a:prstGeom prst="leftRightArrow">
              <a:avLst>
                <a:gd name="adj1" fmla="val 50000"/>
                <a:gd name="adj2" fmla="val 50000"/>
              </a:avLst>
            </a:prstGeom>
            <a:gradFill rotWithShape="1">
              <a:gsLst>
                <a:gs pos="0">
                  <a:srgbClr val="FFFF00"/>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nvGrpSpPr>
          <p:cNvPr id="4" name="Group 3"/>
          <p:cNvGrpSpPr/>
          <p:nvPr/>
        </p:nvGrpSpPr>
        <p:grpSpPr>
          <a:xfrm>
            <a:off x="2514600" y="1507840"/>
            <a:ext cx="6592456" cy="5326062"/>
            <a:chOff x="2514600" y="1507840"/>
            <a:chExt cx="6592456" cy="5326062"/>
          </a:xfrm>
        </p:grpSpPr>
        <p:sp>
          <p:nvSpPr>
            <p:cNvPr id="2" name="Rectangle 1"/>
            <p:cNvSpPr/>
            <p:nvPr/>
          </p:nvSpPr>
          <p:spPr bwMode="auto">
            <a:xfrm>
              <a:off x="5144656" y="1507840"/>
              <a:ext cx="3962400" cy="530398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bwMode="auto">
            <a:xfrm>
              <a:off x="2514600" y="6430819"/>
              <a:ext cx="6553200" cy="403083"/>
            </a:xfrm>
            <a:prstGeom prst="rect">
              <a:avLst/>
            </a:prstGeom>
            <a:solidFill>
              <a:srgbClr val="FF0000"/>
            </a:solidFill>
            <a:ln w="9525" cap="flat" cmpd="sng" algn="ctr">
              <a:noFill/>
              <a:prstDash val="solid"/>
              <a:round/>
              <a:headEnd type="none" w="med" len="med"/>
              <a:tailEnd type="none" w="med" len="med"/>
            </a:ln>
            <a:effectLst/>
          </p:spPr>
          <p:txBody>
            <a:bodyPr vert="horz" wrap="square" lIns="91440" tIns="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Times" pitchFamily="122" charset="0"/>
                </a:rPr>
                <a:t>Underrepresented majority in information systems!</a:t>
              </a:r>
            </a:p>
          </p:txBody>
        </p:sp>
      </p:grpSp>
      <p:sp>
        <p:nvSpPr>
          <p:cNvPr id="44" name="Text Box 8"/>
          <p:cNvSpPr txBox="1">
            <a:spLocks noChangeArrowheads="1"/>
          </p:cNvSpPr>
          <p:nvPr/>
        </p:nvSpPr>
        <p:spPr bwMode="auto">
          <a:xfrm>
            <a:off x="76200" y="3970337"/>
            <a:ext cx="2133600" cy="1981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dirty="0">
                <a:solidFill>
                  <a:schemeClr val="bg1"/>
                </a:solidFill>
              </a:rPr>
              <a:t>L1</a:t>
            </a:r>
            <a:r>
              <a:rPr lang="en-US" altLang="en-US" baseline="30000" dirty="0">
                <a:solidFill>
                  <a:schemeClr val="bg1"/>
                </a:solidFill>
              </a:rPr>
              <a:t>-1</a:t>
            </a:r>
            <a:r>
              <a:rPr lang="en-US" altLang="en-US" dirty="0">
                <a:solidFill>
                  <a:schemeClr val="bg1"/>
                </a:solidFill>
              </a:rPr>
              <a:t>.</a:t>
            </a:r>
          </a:p>
          <a:p>
            <a:pPr eaLnBrk="1" hangingPunct="1"/>
            <a:r>
              <a:rPr lang="en-US" altLang="en-US" dirty="0">
                <a:solidFill>
                  <a:schemeClr val="bg1"/>
                </a:solidFill>
              </a:rPr>
              <a:t>L1 which is not about anything</a:t>
            </a:r>
          </a:p>
        </p:txBody>
      </p:sp>
      <p:sp>
        <p:nvSpPr>
          <p:cNvPr id="46" name="Rectangle 45"/>
          <p:cNvSpPr/>
          <p:nvPr/>
        </p:nvSpPr>
        <p:spPr>
          <a:xfrm>
            <a:off x="494723" y="755173"/>
            <a:ext cx="1071127" cy="830997"/>
          </a:xfrm>
          <a:prstGeom prst="rect">
            <a:avLst/>
          </a:prstGeom>
        </p:spPr>
        <p:txBody>
          <a:bodyPr wrap="none">
            <a:spAutoFit/>
          </a:bodyPr>
          <a:lstStyle/>
          <a:p>
            <a:pPr eaLnBrk="1" hangingPunct="1"/>
            <a:r>
              <a:rPr lang="en-US" altLang="en-US" dirty="0">
                <a:solidFill>
                  <a:schemeClr val="bg1"/>
                </a:solidFill>
              </a:rPr>
              <a:t>L1.</a:t>
            </a:r>
          </a:p>
          <a:p>
            <a:pPr eaLnBrk="1" hangingPunct="1"/>
            <a:r>
              <a:rPr lang="en-US" altLang="en-US" dirty="0">
                <a:solidFill>
                  <a:schemeClr val="bg1"/>
                </a:solidFill>
              </a:rPr>
              <a:t>Reality</a:t>
            </a:r>
          </a:p>
        </p:txBody>
      </p:sp>
      <p:sp>
        <p:nvSpPr>
          <p:cNvPr id="47" name="Rectangle 9"/>
          <p:cNvSpPr>
            <a:spLocks noChangeArrowheads="1"/>
          </p:cNvSpPr>
          <p:nvPr/>
        </p:nvSpPr>
        <p:spPr bwMode="auto">
          <a:xfrm>
            <a:off x="152400" y="2827337"/>
            <a:ext cx="1981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chemeClr val="bg1"/>
                </a:solidFill>
              </a:rPr>
              <a:t>L2. Beliefs (cognitive representation)</a:t>
            </a:r>
          </a:p>
        </p:txBody>
      </p:sp>
      <p:sp>
        <p:nvSpPr>
          <p:cNvPr id="48" name="Rectangle 32"/>
          <p:cNvSpPr>
            <a:spLocks noChangeArrowheads="1"/>
          </p:cNvSpPr>
          <p:nvPr/>
        </p:nvSpPr>
        <p:spPr bwMode="auto">
          <a:xfrm>
            <a:off x="152400" y="2065337"/>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000" dirty="0">
                <a:solidFill>
                  <a:schemeClr val="bg1"/>
                </a:solidFill>
              </a:rPr>
              <a:t>L3.  Accessible representation</a:t>
            </a:r>
          </a:p>
        </p:txBody>
      </p:sp>
    </p:spTree>
    <p:extLst>
      <p:ext uri="{BB962C8B-B14F-4D97-AF65-F5344CB8AC3E}">
        <p14:creationId xmlns:p14="http://schemas.microsoft.com/office/powerpoint/2010/main" val="832305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1" name="Group 14"/>
          <p:cNvGrpSpPr>
            <a:grpSpLocks/>
          </p:cNvGrpSpPr>
          <p:nvPr/>
        </p:nvGrpSpPr>
        <p:grpSpPr bwMode="auto">
          <a:xfrm>
            <a:off x="914400" y="2057400"/>
            <a:ext cx="7848600" cy="244475"/>
            <a:chOff x="576" y="1440"/>
            <a:chExt cx="4944" cy="154"/>
          </a:xfrm>
        </p:grpSpPr>
        <p:sp>
          <p:nvSpPr>
            <p:cNvPr id="10343" name="Text Box 8"/>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4" name="Text Box 9"/>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04/07/1990</a:t>
              </a:r>
              <a:endParaRPr lang="nl-NL" altLang="en-US" sz="1400" dirty="0"/>
            </a:p>
          </p:txBody>
        </p:sp>
        <p:sp>
          <p:nvSpPr>
            <p:cNvPr id="10345" name="Text Box 10"/>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46" name="Text Box 11"/>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2" name="Group 15"/>
          <p:cNvGrpSpPr>
            <a:grpSpLocks/>
          </p:cNvGrpSpPr>
          <p:nvPr/>
        </p:nvGrpSpPr>
        <p:grpSpPr bwMode="auto">
          <a:xfrm>
            <a:off x="914400" y="2362200"/>
            <a:ext cx="7848600" cy="244475"/>
            <a:chOff x="576" y="1440"/>
            <a:chExt cx="4944" cy="154"/>
          </a:xfrm>
        </p:grpSpPr>
        <p:sp>
          <p:nvSpPr>
            <p:cNvPr id="10339" name="Text Box 1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40" name="Text Box 1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10341" name="Text Box 1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10342" name="Text Box 1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10273" name="Group 20"/>
          <p:cNvGrpSpPr>
            <a:grpSpLocks/>
          </p:cNvGrpSpPr>
          <p:nvPr/>
        </p:nvGrpSpPr>
        <p:grpSpPr bwMode="auto">
          <a:xfrm>
            <a:off x="914400" y="2667000"/>
            <a:ext cx="7848600" cy="244475"/>
            <a:chOff x="576" y="1440"/>
            <a:chExt cx="4944" cy="154"/>
          </a:xfrm>
        </p:grpSpPr>
        <p:sp>
          <p:nvSpPr>
            <p:cNvPr id="10335" name="Text Box 21"/>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6" name="Text Box 22"/>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7" name="Text Box 23"/>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10338" name="Text Box 24"/>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10274" name="Group 25"/>
          <p:cNvGrpSpPr>
            <a:grpSpLocks/>
          </p:cNvGrpSpPr>
          <p:nvPr/>
        </p:nvGrpSpPr>
        <p:grpSpPr bwMode="auto">
          <a:xfrm>
            <a:off x="914400" y="2971800"/>
            <a:ext cx="7848600" cy="244475"/>
            <a:chOff x="576" y="1440"/>
            <a:chExt cx="4944" cy="154"/>
          </a:xfrm>
        </p:grpSpPr>
        <p:sp>
          <p:nvSpPr>
            <p:cNvPr id="10331" name="Text Box 26"/>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10332" name="Text Box 27"/>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10333" name="Text Box 28"/>
            <p:cNvSpPr txBox="1">
              <a:spLocks noChangeArrowheads="1"/>
            </p:cNvSpPr>
            <p:nvPr/>
          </p:nvSpPr>
          <p:spPr bwMode="auto">
            <a:xfrm>
              <a:off x="2352" y="1440"/>
              <a:ext cx="816"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10334" name="Text Box 29"/>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dirty="0"/>
                <a:t>Accident in public building #11(supermarket)</a:t>
              </a:r>
              <a:endParaRPr lang="nl-NL" altLang="en-US" sz="1400" dirty="0"/>
            </a:p>
          </p:txBody>
        </p:sp>
      </p:grpSp>
      <p:grpSp>
        <p:nvGrpSpPr>
          <p:cNvPr id="10294" name="Group 12"/>
          <p:cNvGrpSpPr>
            <a:grpSpLocks/>
          </p:cNvGrpSpPr>
          <p:nvPr/>
        </p:nvGrpSpPr>
        <p:grpSpPr bwMode="auto">
          <a:xfrm>
            <a:off x="914400" y="1752600"/>
            <a:ext cx="7848600" cy="306388"/>
            <a:chOff x="576" y="1248"/>
            <a:chExt cx="4944" cy="193"/>
          </a:xfrm>
        </p:grpSpPr>
        <p:sp>
          <p:nvSpPr>
            <p:cNvPr id="10299" name="Text Box 4"/>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PtID</a:t>
              </a:r>
              <a:endParaRPr lang="nl-NL" altLang="en-US" sz="1800" b="1" dirty="0">
                <a:solidFill>
                  <a:schemeClr val="bg1"/>
                </a:solidFill>
              </a:endParaRPr>
            </a:p>
          </p:txBody>
        </p:sp>
        <p:sp>
          <p:nvSpPr>
            <p:cNvPr id="10300" name="Text Box 5"/>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Date</a:t>
              </a:r>
              <a:endParaRPr lang="nl-NL" altLang="en-US" sz="1800" b="1" dirty="0">
                <a:solidFill>
                  <a:schemeClr val="bg1"/>
                </a:solidFill>
              </a:endParaRPr>
            </a:p>
          </p:txBody>
        </p:sp>
        <p:sp>
          <p:nvSpPr>
            <p:cNvPr id="10301" name="Text Box 6"/>
            <p:cNvSpPr txBox="1">
              <a:spLocks noChangeArrowheads="1"/>
            </p:cNvSpPr>
            <p:nvPr/>
          </p:nvSpPr>
          <p:spPr bwMode="auto">
            <a:xfrm>
              <a:off x="2352" y="1248"/>
              <a:ext cx="816" cy="193"/>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ObsCode</a:t>
              </a:r>
              <a:endParaRPr lang="nl-NL" altLang="en-US" sz="1800" b="1" dirty="0">
                <a:solidFill>
                  <a:schemeClr val="bg1"/>
                </a:solidFill>
              </a:endParaRPr>
            </a:p>
          </p:txBody>
        </p:sp>
        <p:sp>
          <p:nvSpPr>
            <p:cNvPr id="10302" name="Text Box 7"/>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2" name="Title 1"/>
          <p:cNvSpPr>
            <a:spLocks noGrp="1"/>
          </p:cNvSpPr>
          <p:nvPr>
            <p:ph type="title"/>
          </p:nvPr>
        </p:nvSpPr>
        <p:spPr/>
        <p:txBody>
          <a:bodyPr/>
          <a:lstStyle/>
          <a:p>
            <a:r>
              <a:rPr lang="de-DE" dirty="0"/>
              <a:t>Problem list in an EHR</a:t>
            </a:r>
            <a:br>
              <a:rPr lang="de-DE" dirty="0"/>
            </a:br>
            <a:endParaRPr lang="en-US" dirty="0"/>
          </a:p>
        </p:txBody>
      </p:sp>
      <p:sp>
        <p:nvSpPr>
          <p:cNvPr id="80" name="Text Box 10"/>
          <p:cNvSpPr txBox="1">
            <a:spLocks noChangeArrowheads="1"/>
          </p:cNvSpPr>
          <p:nvPr/>
        </p:nvSpPr>
        <p:spPr bwMode="auto">
          <a:xfrm>
            <a:off x="2819400" y="20574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1" name="Text Box 18"/>
          <p:cNvSpPr txBox="1">
            <a:spLocks noChangeArrowheads="1"/>
          </p:cNvSpPr>
          <p:nvPr/>
        </p:nvSpPr>
        <p:spPr bwMode="auto">
          <a:xfrm>
            <a:off x="2819400" y="23622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2" name="Text Box 23"/>
          <p:cNvSpPr txBox="1">
            <a:spLocks noChangeArrowheads="1"/>
          </p:cNvSpPr>
          <p:nvPr/>
        </p:nvSpPr>
        <p:spPr bwMode="auto">
          <a:xfrm>
            <a:off x="2819400" y="26670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NL" altLang="en-US" sz="1400" dirty="0"/>
              <a:t>#1</a:t>
            </a:r>
          </a:p>
        </p:txBody>
      </p:sp>
      <p:sp>
        <p:nvSpPr>
          <p:cNvPr id="83" name="Text Box 28"/>
          <p:cNvSpPr txBox="1">
            <a:spLocks noChangeArrowheads="1"/>
          </p:cNvSpPr>
          <p:nvPr/>
        </p:nvSpPr>
        <p:spPr bwMode="auto">
          <a:xfrm>
            <a:off x="2819400" y="2971800"/>
            <a:ext cx="838200" cy="244475"/>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400" dirty="0"/>
              <a:t>#2</a:t>
            </a:r>
            <a:endParaRPr lang="nl-NL" altLang="en-US" sz="1400" dirty="0"/>
          </a:p>
        </p:txBody>
      </p:sp>
      <p:sp>
        <p:nvSpPr>
          <p:cNvPr id="94" name="Text Box 6"/>
          <p:cNvSpPr txBox="1">
            <a:spLocks noChangeArrowheads="1"/>
          </p:cNvSpPr>
          <p:nvPr/>
        </p:nvSpPr>
        <p:spPr bwMode="auto">
          <a:xfrm>
            <a:off x="2819400" y="1752600"/>
            <a:ext cx="838200" cy="298810"/>
          </a:xfrm>
          <a:prstGeom prst="rect">
            <a:avLst/>
          </a:prstGeom>
          <a:solidFill>
            <a:srgbClr val="000066"/>
          </a:solidFill>
          <a:ln w="9525">
            <a:solidFill>
              <a:schemeClr val="tx1"/>
            </a:solidFill>
            <a:miter lim="800000"/>
            <a:headEnd/>
            <a:tailEnd/>
          </a:ln>
        </p:spPr>
        <p:txBody>
          <a:bodyPr wrap="squar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dirty="0">
                <a:solidFill>
                  <a:schemeClr val="bg1"/>
                </a:solidFill>
              </a:rPr>
              <a:t>IUI</a:t>
            </a:r>
            <a:endParaRPr lang="nl-NL" altLang="en-US" sz="1800" b="1" dirty="0">
              <a:solidFill>
                <a:schemeClr val="bg1"/>
              </a:solidFill>
            </a:endParaRPr>
          </a:p>
        </p:txBody>
      </p:sp>
      <p:sp>
        <p:nvSpPr>
          <p:cNvPr id="7" name="Rectangle 6"/>
          <p:cNvSpPr/>
          <p:nvPr/>
        </p:nvSpPr>
        <p:spPr bwMode="auto">
          <a:xfrm>
            <a:off x="892175" y="6309677"/>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#5572</a:t>
            </a:r>
          </a:p>
        </p:txBody>
      </p:sp>
      <p:sp>
        <p:nvSpPr>
          <p:cNvPr id="119" name="Rectangle 118"/>
          <p:cNvSpPr/>
          <p:nvPr/>
        </p:nvSpPr>
        <p:spPr bwMode="auto">
          <a:xfrm>
            <a:off x="4182794" y="4992900"/>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#1</a:t>
            </a:r>
          </a:p>
        </p:txBody>
      </p:sp>
      <p:sp>
        <p:nvSpPr>
          <p:cNvPr id="10" name="Isosceles Triangle 9"/>
          <p:cNvSpPr/>
          <p:nvPr/>
        </p:nvSpPr>
        <p:spPr bwMode="auto">
          <a:xfrm>
            <a:off x="2209800" y="5748732"/>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Arrow Connector 11"/>
          <p:cNvCxnSpPr>
            <a:stCxn id="10" idx="2"/>
            <a:endCxn id="7" idx="3"/>
          </p:cNvCxnSpPr>
          <p:nvPr/>
        </p:nvCxnSpPr>
        <p:spPr bwMode="auto">
          <a:xfrm flipH="1">
            <a:off x="1577975" y="5977332"/>
            <a:ext cx="631825" cy="48474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28" name="Straight Arrow Connector 127"/>
          <p:cNvCxnSpPr>
            <a:stCxn id="119" idx="1"/>
            <a:endCxn id="10" idx="4"/>
          </p:cNvCxnSpPr>
          <p:nvPr/>
        </p:nvCxnSpPr>
        <p:spPr bwMode="auto">
          <a:xfrm flipH="1">
            <a:off x="2514600" y="5145300"/>
            <a:ext cx="1668194" cy="83203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31" name="Straight Arrow Connector 130"/>
          <p:cNvCxnSpPr>
            <a:stCxn id="10" idx="0"/>
            <a:endCxn id="132" idx="2"/>
          </p:cNvCxnSpPr>
          <p:nvPr/>
        </p:nvCxnSpPr>
        <p:spPr bwMode="auto">
          <a:xfrm flipV="1">
            <a:off x="2362200" y="5326245"/>
            <a:ext cx="0" cy="422487"/>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32" name="Rectangle 131"/>
          <p:cNvSpPr/>
          <p:nvPr/>
        </p:nvSpPr>
        <p:spPr bwMode="auto">
          <a:xfrm>
            <a:off x="2019300" y="5021445"/>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t1</a:t>
            </a:r>
          </a:p>
        </p:txBody>
      </p:sp>
      <p:sp>
        <p:nvSpPr>
          <p:cNvPr id="32" name="Rectangle 31"/>
          <p:cNvSpPr/>
          <p:nvPr/>
        </p:nvSpPr>
        <p:spPr>
          <a:xfrm>
            <a:off x="3064528" y="5599618"/>
            <a:ext cx="652744" cy="307777"/>
          </a:xfrm>
          <a:prstGeom prst="rect">
            <a:avLst/>
          </a:prstGeom>
        </p:spPr>
        <p:txBody>
          <a:bodyPr wrap="none">
            <a:spAutoFit/>
          </a:bodyPr>
          <a:lstStyle/>
          <a:p>
            <a:pPr algn="ctr"/>
            <a:r>
              <a:rPr lang="en-US" sz="1400" dirty="0" err="1">
                <a:solidFill>
                  <a:schemeClr val="bg1"/>
                </a:solidFill>
                <a:latin typeface="Times" pitchFamily="122" charset="0"/>
              </a:rPr>
              <a:t>partOf</a:t>
            </a:r>
            <a:endParaRPr lang="en-US" sz="1400" dirty="0">
              <a:solidFill>
                <a:schemeClr val="bg1"/>
              </a:solidFill>
              <a:latin typeface="Times" pitchFamily="122" charset="0"/>
            </a:endParaRPr>
          </a:p>
        </p:txBody>
      </p:sp>
      <p:sp>
        <p:nvSpPr>
          <p:cNvPr id="148" name="Rectangle 147"/>
          <p:cNvSpPr/>
          <p:nvPr/>
        </p:nvSpPr>
        <p:spPr>
          <a:xfrm>
            <a:off x="2362199" y="5399645"/>
            <a:ext cx="450751" cy="304801"/>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149" name="Rectangle 148"/>
          <p:cNvSpPr/>
          <p:nvPr/>
        </p:nvSpPr>
        <p:spPr bwMode="auto">
          <a:xfrm>
            <a:off x="5322512" y="5977332"/>
            <a:ext cx="4801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latin typeface="Times" pitchFamily="122" charset="0"/>
              </a:rPr>
              <a:t>t3</a:t>
            </a:r>
            <a:endParaRPr kumimoji="0" lang="en-US" sz="1400" b="0" i="0" u="none" strike="noStrike" cap="none" normalizeH="0" baseline="0" dirty="0">
              <a:ln>
                <a:noFill/>
              </a:ln>
              <a:solidFill>
                <a:schemeClr val="tx1"/>
              </a:solidFill>
              <a:effectLst/>
              <a:latin typeface="Times" pitchFamily="122" charset="0"/>
            </a:endParaRPr>
          </a:p>
        </p:txBody>
      </p:sp>
      <p:cxnSp>
        <p:nvCxnSpPr>
          <p:cNvPr id="150" name="Straight Arrow Connector 149"/>
          <p:cNvCxnSpPr>
            <a:stCxn id="158" idx="0"/>
            <a:endCxn id="149" idx="0"/>
          </p:cNvCxnSpPr>
          <p:nvPr/>
        </p:nvCxnSpPr>
        <p:spPr bwMode="auto">
          <a:xfrm>
            <a:off x="5562600" y="5664533"/>
            <a:ext cx="0" cy="31279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36" name="Rounded Rectangle 35"/>
          <p:cNvSpPr/>
          <p:nvPr/>
        </p:nvSpPr>
        <p:spPr bwMode="auto">
          <a:xfrm>
            <a:off x="6451493" y="5038954"/>
            <a:ext cx="22098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femur shaft fracture</a:t>
            </a:r>
          </a:p>
        </p:txBody>
      </p:sp>
      <p:cxnSp>
        <p:nvCxnSpPr>
          <p:cNvPr id="155" name="Straight Arrow Connector 154"/>
          <p:cNvCxnSpPr>
            <a:stCxn id="119" idx="3"/>
            <a:endCxn id="158" idx="2"/>
          </p:cNvCxnSpPr>
          <p:nvPr/>
        </p:nvCxnSpPr>
        <p:spPr bwMode="auto">
          <a:xfrm>
            <a:off x="4868594" y="5145300"/>
            <a:ext cx="541606" cy="290633"/>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6" name="Rounded Rectangle 155"/>
          <p:cNvSpPr/>
          <p:nvPr/>
        </p:nvSpPr>
        <p:spPr bwMode="auto">
          <a:xfrm>
            <a:off x="6680093" y="4516699"/>
            <a:ext cx="1752600"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Closed spiral fracture</a:t>
            </a:r>
          </a:p>
        </p:txBody>
      </p:sp>
      <p:sp>
        <p:nvSpPr>
          <p:cNvPr id="158" name="Isosceles Triangle 157"/>
          <p:cNvSpPr/>
          <p:nvPr/>
        </p:nvSpPr>
        <p:spPr bwMode="auto">
          <a:xfrm flipV="1">
            <a:off x="5410200" y="5435933"/>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66" name="Straight Arrow Connector 165"/>
          <p:cNvCxnSpPr>
            <a:stCxn id="173" idx="4"/>
            <a:endCxn id="36" idx="1"/>
          </p:cNvCxnSpPr>
          <p:nvPr/>
        </p:nvCxnSpPr>
        <p:spPr bwMode="auto">
          <a:xfrm>
            <a:off x="5724292" y="4935799"/>
            <a:ext cx="727201" cy="25555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0" name="Rectangle 169"/>
          <p:cNvSpPr/>
          <p:nvPr/>
        </p:nvSpPr>
        <p:spPr bwMode="auto">
          <a:xfrm>
            <a:off x="5291253" y="4064204"/>
            <a:ext cx="556376"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t2</a:t>
            </a:r>
          </a:p>
        </p:txBody>
      </p:sp>
      <p:cxnSp>
        <p:nvCxnSpPr>
          <p:cNvPr id="171" name="Straight Arrow Connector 170"/>
          <p:cNvCxnSpPr>
            <a:stCxn id="173" idx="0"/>
            <a:endCxn id="170" idx="2"/>
          </p:cNvCxnSpPr>
          <p:nvPr/>
        </p:nvCxnSpPr>
        <p:spPr bwMode="auto">
          <a:xfrm flipH="1" flipV="1">
            <a:off x="5569441" y="4369004"/>
            <a:ext cx="2451" cy="338195"/>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72" name="Straight Arrow Connector 171"/>
          <p:cNvCxnSpPr>
            <a:stCxn id="119" idx="3"/>
            <a:endCxn id="173" idx="2"/>
          </p:cNvCxnSpPr>
          <p:nvPr/>
        </p:nvCxnSpPr>
        <p:spPr bwMode="auto">
          <a:xfrm flipV="1">
            <a:off x="4868594" y="4935799"/>
            <a:ext cx="550898" cy="20950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3" name="Isosceles Triangle 172"/>
          <p:cNvSpPr/>
          <p:nvPr/>
        </p:nvSpPr>
        <p:spPr bwMode="auto">
          <a:xfrm>
            <a:off x="5419492" y="4707199"/>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74" name="Straight Arrow Connector 173"/>
          <p:cNvCxnSpPr>
            <a:stCxn id="173" idx="4"/>
            <a:endCxn id="156" idx="1"/>
          </p:cNvCxnSpPr>
          <p:nvPr/>
        </p:nvCxnSpPr>
        <p:spPr bwMode="auto">
          <a:xfrm flipV="1">
            <a:off x="5724292" y="4669099"/>
            <a:ext cx="955801" cy="26670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188" name="Straight Arrow Connector 187"/>
          <p:cNvCxnSpPr>
            <a:stCxn id="158" idx="4"/>
            <a:endCxn id="36" idx="1"/>
          </p:cNvCxnSpPr>
          <p:nvPr/>
        </p:nvCxnSpPr>
        <p:spPr bwMode="auto">
          <a:xfrm flipV="1">
            <a:off x="5715000" y="5191354"/>
            <a:ext cx="736493" cy="24457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05" name="Rectangle 204"/>
          <p:cNvSpPr/>
          <p:nvPr/>
        </p:nvSpPr>
        <p:spPr>
          <a:xfrm>
            <a:off x="5160563" y="5017021"/>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06" name="Rectangle 205"/>
          <p:cNvSpPr/>
          <p:nvPr/>
        </p:nvSpPr>
        <p:spPr>
          <a:xfrm>
            <a:off x="5194847" y="4343400"/>
            <a:ext cx="421650" cy="310644"/>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08" name="Rectangle 207"/>
          <p:cNvSpPr/>
          <p:nvPr/>
        </p:nvSpPr>
        <p:spPr>
          <a:xfrm>
            <a:off x="5486399" y="5562600"/>
            <a:ext cx="480175"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10" name="Rectangle 209"/>
          <p:cNvSpPr/>
          <p:nvPr/>
        </p:nvSpPr>
        <p:spPr bwMode="auto">
          <a:xfrm>
            <a:off x="3429997" y="3626754"/>
            <a:ext cx="6858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#2</a:t>
            </a:r>
          </a:p>
        </p:txBody>
      </p:sp>
      <p:sp>
        <p:nvSpPr>
          <p:cNvPr id="215" name="Rounded Rectangle 214"/>
          <p:cNvSpPr/>
          <p:nvPr/>
        </p:nvSpPr>
        <p:spPr bwMode="auto">
          <a:xfrm>
            <a:off x="6373690" y="3626754"/>
            <a:ext cx="2006707" cy="304800"/>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pitchFamily="122" charset="0"/>
              </a:rPr>
              <a:t>Accident in supermarket</a:t>
            </a:r>
          </a:p>
        </p:txBody>
      </p:sp>
      <p:cxnSp>
        <p:nvCxnSpPr>
          <p:cNvPr id="216" name="Straight Arrow Connector 215"/>
          <p:cNvCxnSpPr>
            <a:stCxn id="210" idx="3"/>
            <a:endCxn id="215" idx="1"/>
          </p:cNvCxnSpPr>
          <p:nvPr/>
        </p:nvCxnSpPr>
        <p:spPr bwMode="auto">
          <a:xfrm>
            <a:off x="4115797" y="3779154"/>
            <a:ext cx="2257893" cy="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20" name="Rectangle 219"/>
          <p:cNvSpPr/>
          <p:nvPr/>
        </p:nvSpPr>
        <p:spPr>
          <a:xfrm>
            <a:off x="4683438" y="3453025"/>
            <a:ext cx="963725" cy="307777"/>
          </a:xfrm>
          <a:prstGeom prst="rect">
            <a:avLst/>
          </a:prstGeom>
        </p:spPr>
        <p:txBody>
          <a:bodyPr wrap="none">
            <a:spAutoFit/>
          </a:bodyPr>
          <a:lstStyle/>
          <a:p>
            <a:pPr algn="ctr"/>
            <a:r>
              <a:rPr lang="en-US" sz="1400" dirty="0" err="1">
                <a:solidFill>
                  <a:schemeClr val="bg1"/>
                </a:solidFill>
                <a:latin typeface="Times" pitchFamily="122" charset="0"/>
              </a:rPr>
              <a:t>instanceOf</a:t>
            </a:r>
            <a:endParaRPr lang="en-US" sz="1400" dirty="0">
              <a:solidFill>
                <a:schemeClr val="bg1"/>
              </a:solidFill>
              <a:latin typeface="Times" pitchFamily="122" charset="0"/>
            </a:endParaRPr>
          </a:p>
        </p:txBody>
      </p:sp>
      <p:sp>
        <p:nvSpPr>
          <p:cNvPr id="221" name="Isosceles Triangle 220"/>
          <p:cNvSpPr/>
          <p:nvPr/>
        </p:nvSpPr>
        <p:spPr bwMode="auto">
          <a:xfrm rot="19027743" flipV="1">
            <a:off x="1515637" y="4260970"/>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22" name="Straight Arrow Connector 221"/>
          <p:cNvCxnSpPr>
            <a:stCxn id="210" idx="1"/>
            <a:endCxn id="221" idx="4"/>
          </p:cNvCxnSpPr>
          <p:nvPr/>
        </p:nvCxnSpPr>
        <p:spPr bwMode="auto">
          <a:xfrm flipH="1">
            <a:off x="1701965" y="3779154"/>
            <a:ext cx="1728032" cy="40866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25" name="Straight Arrow Connector 224"/>
          <p:cNvCxnSpPr>
            <a:stCxn id="221" idx="2"/>
            <a:endCxn id="7" idx="0"/>
          </p:cNvCxnSpPr>
          <p:nvPr/>
        </p:nvCxnSpPr>
        <p:spPr bwMode="auto">
          <a:xfrm flipH="1">
            <a:off x="1235075" y="4395186"/>
            <a:ext cx="243506" cy="1914491"/>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0" name="Straight Arrow Connector 229"/>
          <p:cNvCxnSpPr>
            <a:stCxn id="221" idx="0"/>
            <a:endCxn id="132" idx="0"/>
          </p:cNvCxnSpPr>
          <p:nvPr/>
        </p:nvCxnSpPr>
        <p:spPr bwMode="auto">
          <a:xfrm>
            <a:off x="1745801" y="4459039"/>
            <a:ext cx="616399" cy="56240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33" name="Rectangle 232"/>
          <p:cNvSpPr/>
          <p:nvPr/>
        </p:nvSpPr>
        <p:spPr>
          <a:xfrm>
            <a:off x="1478919" y="3638288"/>
            <a:ext cx="1202573" cy="307777"/>
          </a:xfrm>
          <a:prstGeom prst="rect">
            <a:avLst/>
          </a:prstGeom>
        </p:spPr>
        <p:txBody>
          <a:bodyPr wrap="none">
            <a:spAutoFit/>
          </a:bodyPr>
          <a:lstStyle/>
          <a:p>
            <a:pPr algn="ctr"/>
            <a:r>
              <a:rPr lang="en-US" sz="1400" dirty="0" err="1">
                <a:solidFill>
                  <a:schemeClr val="bg1"/>
                </a:solidFill>
                <a:latin typeface="Times" pitchFamily="122" charset="0"/>
              </a:rPr>
              <a:t>hasParticipant</a:t>
            </a:r>
            <a:endParaRPr lang="en-US" sz="1400" dirty="0">
              <a:solidFill>
                <a:schemeClr val="bg1"/>
              </a:solidFill>
              <a:latin typeface="Times" pitchFamily="122" charset="0"/>
            </a:endParaRPr>
          </a:p>
        </p:txBody>
      </p:sp>
      <p:sp>
        <p:nvSpPr>
          <p:cNvPr id="234" name="Rectangle 233"/>
          <p:cNvSpPr/>
          <p:nvPr/>
        </p:nvSpPr>
        <p:spPr>
          <a:xfrm>
            <a:off x="1962092" y="4483580"/>
            <a:ext cx="446300" cy="307777"/>
          </a:xfrm>
          <a:prstGeom prst="rect">
            <a:avLst/>
          </a:prstGeom>
        </p:spPr>
        <p:txBody>
          <a:bodyPr wrap="square">
            <a:spAutoFit/>
          </a:bodyPr>
          <a:lstStyle/>
          <a:p>
            <a:pPr algn="ctr"/>
            <a:r>
              <a:rPr lang="en-US" sz="1400" dirty="0">
                <a:solidFill>
                  <a:schemeClr val="bg1"/>
                </a:solidFill>
                <a:latin typeface="Times" pitchFamily="122" charset="0"/>
              </a:rPr>
              <a:t>at</a:t>
            </a:r>
          </a:p>
        </p:txBody>
      </p:sp>
      <p:sp>
        <p:nvSpPr>
          <p:cNvPr id="235" name="Isosceles Triangle 234"/>
          <p:cNvSpPr/>
          <p:nvPr/>
        </p:nvSpPr>
        <p:spPr bwMode="auto">
          <a:xfrm rot="18047870" flipV="1">
            <a:off x="3620543" y="4575045"/>
            <a:ext cx="304800" cy="228600"/>
          </a:xfrm>
          <a:prstGeom prst="triangl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36" name="Straight Arrow Connector 235"/>
          <p:cNvCxnSpPr>
            <a:stCxn id="210" idx="2"/>
            <a:endCxn id="235" idx="4"/>
          </p:cNvCxnSpPr>
          <p:nvPr/>
        </p:nvCxnSpPr>
        <p:spPr bwMode="auto">
          <a:xfrm flipH="1">
            <a:off x="3752792" y="3931554"/>
            <a:ext cx="20105" cy="568360"/>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39" name="Straight Arrow Connector 238"/>
          <p:cNvCxnSpPr>
            <a:stCxn id="235" idx="0"/>
            <a:endCxn id="119" idx="0"/>
          </p:cNvCxnSpPr>
          <p:nvPr/>
        </p:nvCxnSpPr>
        <p:spPr bwMode="auto">
          <a:xfrm>
            <a:off x="3871124" y="4747868"/>
            <a:ext cx="654570" cy="245032"/>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cxnSp>
        <p:nvCxnSpPr>
          <p:cNvPr id="242" name="Straight Arrow Connector 241"/>
          <p:cNvCxnSpPr>
            <a:stCxn id="235" idx="2"/>
            <a:endCxn id="132" idx="3"/>
          </p:cNvCxnSpPr>
          <p:nvPr/>
        </p:nvCxnSpPr>
        <p:spPr bwMode="auto">
          <a:xfrm flipH="1">
            <a:off x="2705100" y="4761731"/>
            <a:ext cx="891631" cy="41211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248" name="Rectangle 247"/>
          <p:cNvSpPr/>
          <p:nvPr/>
        </p:nvSpPr>
        <p:spPr>
          <a:xfrm>
            <a:off x="3772897" y="4162225"/>
            <a:ext cx="684803" cy="307777"/>
          </a:xfrm>
          <a:prstGeom prst="rect">
            <a:avLst/>
          </a:prstGeom>
        </p:spPr>
        <p:txBody>
          <a:bodyPr wrap="none">
            <a:spAutoFit/>
          </a:bodyPr>
          <a:lstStyle/>
          <a:p>
            <a:pPr algn="ctr"/>
            <a:r>
              <a:rPr lang="en-US" sz="1400" dirty="0">
                <a:solidFill>
                  <a:schemeClr val="bg1"/>
                </a:solidFill>
                <a:latin typeface="Times" pitchFamily="122" charset="0"/>
              </a:rPr>
              <a:t>creates</a:t>
            </a:r>
          </a:p>
        </p:txBody>
      </p:sp>
      <p:sp>
        <p:nvSpPr>
          <p:cNvPr id="145" name="Oval 144"/>
          <p:cNvSpPr/>
          <p:nvPr/>
        </p:nvSpPr>
        <p:spPr bwMode="auto">
          <a:xfrm>
            <a:off x="1524000" y="1597400"/>
            <a:ext cx="1393825" cy="184109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7639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7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7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0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5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88"/>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9" grpId="0" animBg="1"/>
      <p:bldP spid="10" grpId="0" animBg="1"/>
      <p:bldP spid="132" grpId="0" animBg="1"/>
      <p:bldP spid="32" grpId="0"/>
      <p:bldP spid="148" grpId="0"/>
      <p:bldP spid="149" grpId="0" animBg="1"/>
      <p:bldP spid="36" grpId="0" animBg="1"/>
      <p:bldP spid="156" grpId="0" animBg="1"/>
      <p:bldP spid="158" grpId="0" animBg="1"/>
      <p:bldP spid="170" grpId="0" animBg="1"/>
      <p:bldP spid="173" grpId="0" animBg="1"/>
      <p:bldP spid="205" grpId="0"/>
      <p:bldP spid="206" grpId="0"/>
      <p:bldP spid="208" grpId="0"/>
      <p:bldP spid="210" grpId="0" animBg="1"/>
      <p:bldP spid="215" grpId="0" animBg="1"/>
      <p:bldP spid="220" grpId="0"/>
      <p:bldP spid="221" grpId="0" animBg="1"/>
      <p:bldP spid="233" grpId="0"/>
      <p:bldP spid="234" grpId="0"/>
      <p:bldP spid="235" grpId="0" animBg="1"/>
      <p:bldP spid="248" grpId="0"/>
      <p:bldP spid="14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Referent Tracking assertions</a:t>
            </a:r>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a:t>
            </a:r>
            <a:r>
              <a:rPr lang="en-US" dirty="0" err="1"/>
              <a:t>partOf</a:t>
            </a:r>
            <a:r>
              <a:rPr lang="en-US" dirty="0"/>
              <a:t>			#3</a:t>
            </a:r>
          </a:p>
          <a:p>
            <a:pPr marL="0" lvl="1" indent="0">
              <a:buNone/>
            </a:pPr>
            <a:r>
              <a:rPr lang="en-US" dirty="0"/>
              <a:t>	t3	</a:t>
            </a:r>
            <a:r>
              <a:rPr lang="en-US" dirty="0" err="1"/>
              <a:t>partOf</a:t>
            </a:r>
            <a:r>
              <a:rPr lang="en-US" dirty="0"/>
              <a:t>			t2</a:t>
            </a:r>
          </a:p>
          <a:p>
            <a:pPr marL="0" lvl="1" indent="0">
              <a:buNone/>
            </a:pPr>
            <a:endParaRPr lang="en-US" dirty="0"/>
          </a:p>
        </p:txBody>
      </p:sp>
      <p:sp>
        <p:nvSpPr>
          <p:cNvPr id="4" name="TextBox 3">
            <a:extLst>
              <a:ext uri="{FF2B5EF4-FFF2-40B4-BE49-F238E27FC236}">
                <a16:creationId xmlns:a16="http://schemas.microsoft.com/office/drawing/2014/main" id="{C9855D5D-2597-447C-A0E1-179074B76642}"/>
              </a:ext>
            </a:extLst>
          </p:cNvPr>
          <p:cNvSpPr txBox="1"/>
          <p:nvPr/>
        </p:nvSpPr>
        <p:spPr>
          <a:xfrm>
            <a:off x="380660" y="6076122"/>
            <a:ext cx="8382679" cy="369332"/>
          </a:xfrm>
          <a:prstGeom prst="rect">
            <a:avLst/>
          </a:prstGeom>
          <a:noFill/>
        </p:spPr>
        <p:txBody>
          <a:bodyPr wrap="none" rtlCol="0">
            <a:spAutoFit/>
          </a:bodyPr>
          <a:lstStyle/>
          <a:p>
            <a:r>
              <a:rPr lang="en-US" sz="1800" b="0" dirty="0">
                <a:solidFill>
                  <a:schemeClr val="bg1"/>
                </a:solidFill>
              </a:rPr>
              <a:t>Note: all RT tuples in this presentation follow the BFO 2.0 conventions, NOT BFO2020!</a:t>
            </a:r>
          </a:p>
        </p:txBody>
      </p:sp>
    </p:spTree>
    <p:extLst>
      <p:ext uri="{BB962C8B-B14F-4D97-AF65-F5344CB8AC3E}">
        <p14:creationId xmlns:p14="http://schemas.microsoft.com/office/powerpoint/2010/main" val="773755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p:txBody>
          <a:bodyPr/>
          <a:lstStyle/>
          <a:p>
            <a:pPr eaLnBrk="1" hangingPunct="1"/>
            <a:r>
              <a:rPr lang="nl-BE" altLang="en-US"/>
              <a:t>Key mechanism: IUI </a:t>
            </a:r>
            <a:r>
              <a:rPr lang="nl-BE" altLang="en-US" i="1"/>
              <a:t>assignment</a:t>
            </a:r>
            <a:endParaRPr lang="nl-NL" altLang="en-US" i="1"/>
          </a:p>
        </p:txBody>
      </p:sp>
      <p:sp>
        <p:nvSpPr>
          <p:cNvPr id="25603" name="Rectangle 3"/>
          <p:cNvSpPr>
            <a:spLocks noGrp="1" noChangeArrowheads="1"/>
          </p:cNvSpPr>
          <p:nvPr>
            <p:ph idx="1"/>
          </p:nvPr>
        </p:nvSpPr>
        <p:spPr/>
        <p:txBody>
          <a:bodyPr/>
          <a:lstStyle/>
          <a:p>
            <a:pPr eaLnBrk="1" hangingPunct="1">
              <a:lnSpc>
                <a:spcPct val="90000"/>
              </a:lnSpc>
            </a:pPr>
            <a:r>
              <a:rPr lang="nl-BE" altLang="en-US" dirty="0"/>
              <a:t>= </a:t>
            </a:r>
            <a:r>
              <a:rPr lang="nl-BE" altLang="en-US" dirty="0" err="1"/>
              <a:t>an</a:t>
            </a:r>
            <a:r>
              <a:rPr lang="nl-BE" altLang="en-US" dirty="0"/>
              <a:t> </a:t>
            </a:r>
            <a:r>
              <a:rPr lang="nl-BE" altLang="en-US" b="1" u="sng" dirty="0"/>
              <a:t>a</a:t>
            </a:r>
            <a:r>
              <a:rPr lang="nl-NL" altLang="en-US" b="1" u="sng" dirty="0" err="1"/>
              <a:t>ct</a:t>
            </a:r>
            <a:r>
              <a:rPr lang="nl-NL" altLang="en-US" dirty="0"/>
              <a:t> </a:t>
            </a:r>
            <a:r>
              <a:rPr lang="nl-NL" altLang="en-US" dirty="0" err="1"/>
              <a:t>carried</a:t>
            </a:r>
            <a:r>
              <a:rPr lang="nl-NL" altLang="en-US" dirty="0"/>
              <a:t> out </a:t>
            </a:r>
            <a:r>
              <a:rPr lang="nl-NL" altLang="en-US" dirty="0" err="1"/>
              <a:t>by</a:t>
            </a:r>
            <a:r>
              <a:rPr lang="nl-NL" altLang="en-US" dirty="0"/>
              <a:t> </a:t>
            </a:r>
            <a:r>
              <a:rPr lang="nl-NL" altLang="en-US" dirty="0" err="1"/>
              <a:t>the</a:t>
            </a:r>
            <a:r>
              <a:rPr lang="nl-NL" altLang="en-US" dirty="0"/>
              <a:t> first </a:t>
            </a:r>
            <a:r>
              <a:rPr lang="nl-BE" altLang="en-US" dirty="0"/>
              <a:t>‘</a:t>
            </a:r>
            <a:r>
              <a:rPr lang="nl-NL" altLang="en-US" dirty="0" err="1"/>
              <a:t>cognitive</a:t>
            </a:r>
            <a:r>
              <a:rPr lang="nl-NL" altLang="en-US" dirty="0"/>
              <a:t> agent</a:t>
            </a:r>
            <a:r>
              <a:rPr lang="nl-BE" altLang="en-US" dirty="0"/>
              <a:t>’</a:t>
            </a:r>
            <a:r>
              <a:rPr lang="nl-NL" altLang="en-US" dirty="0"/>
              <a:t> feel</a:t>
            </a:r>
            <a:r>
              <a:rPr lang="nl-BE" altLang="en-US" dirty="0" err="1"/>
              <a:t>ing</a:t>
            </a:r>
            <a:r>
              <a:rPr lang="nl-NL" altLang="en-US" dirty="0"/>
              <a:t> </a:t>
            </a:r>
            <a:r>
              <a:rPr lang="nl-NL" altLang="en-US" dirty="0" err="1"/>
              <a:t>the</a:t>
            </a:r>
            <a:r>
              <a:rPr lang="nl-NL" altLang="en-US" dirty="0"/>
              <a:t> </a:t>
            </a:r>
            <a:r>
              <a:rPr lang="nl-NL" altLang="en-US" dirty="0" err="1"/>
              <a:t>need</a:t>
            </a:r>
            <a:r>
              <a:rPr lang="nl-NL" altLang="en-US" dirty="0"/>
              <a:t> </a:t>
            </a:r>
            <a:r>
              <a:rPr lang="nl-NL" altLang="en-US" dirty="0" err="1"/>
              <a:t>to</a:t>
            </a:r>
            <a:r>
              <a:rPr lang="nl-NL" altLang="en-US" dirty="0"/>
              <a:t> </a:t>
            </a:r>
            <a:r>
              <a:rPr lang="nl-NL" altLang="en-US" dirty="0" err="1"/>
              <a:t>acknowledge</a:t>
            </a:r>
            <a:r>
              <a:rPr lang="nl-NL" altLang="en-US" dirty="0"/>
              <a:t> </a:t>
            </a:r>
            <a:r>
              <a:rPr lang="nl-NL" altLang="en-US" dirty="0" err="1"/>
              <a:t>the</a:t>
            </a:r>
            <a:r>
              <a:rPr lang="nl-NL" altLang="en-US" dirty="0"/>
              <a:t> </a:t>
            </a:r>
            <a:r>
              <a:rPr lang="nl-NL" altLang="en-US" dirty="0" err="1"/>
              <a:t>existence</a:t>
            </a:r>
            <a:r>
              <a:rPr lang="nl-NL" altLang="en-US" dirty="0"/>
              <a:t> of a </a:t>
            </a:r>
            <a:r>
              <a:rPr lang="nl-NL" altLang="en-US" dirty="0" err="1"/>
              <a:t>particular</a:t>
            </a:r>
            <a:r>
              <a:rPr lang="nl-NL" altLang="en-US" dirty="0"/>
              <a:t> </a:t>
            </a:r>
            <a:r>
              <a:rPr lang="nl-NL" altLang="en-US" dirty="0" err="1"/>
              <a:t>it</a:t>
            </a:r>
            <a:r>
              <a:rPr lang="nl-NL" altLang="en-US" dirty="0"/>
              <a:t> has </a:t>
            </a:r>
            <a:r>
              <a:rPr lang="nl-BE" altLang="en-US" dirty="0"/>
              <a:t>information </a:t>
            </a:r>
            <a:r>
              <a:rPr lang="nl-BE" altLang="en-US" dirty="0" err="1"/>
              <a:t>about</a:t>
            </a:r>
            <a:r>
              <a:rPr lang="nl-BE" altLang="en-US" dirty="0"/>
              <a:t> </a:t>
            </a:r>
            <a:r>
              <a:rPr lang="nl-NL" altLang="en-US" dirty="0" err="1"/>
              <a:t>by</a:t>
            </a:r>
            <a:r>
              <a:rPr lang="nl-NL" altLang="en-US" dirty="0"/>
              <a:t> </a:t>
            </a:r>
            <a:r>
              <a:rPr lang="nl-BE" altLang="en-US" dirty="0" err="1"/>
              <a:t>labelling</a:t>
            </a:r>
            <a:r>
              <a:rPr lang="nl-NL" altLang="en-US" dirty="0"/>
              <a:t> </a:t>
            </a:r>
            <a:r>
              <a:rPr lang="nl-BE" altLang="en-US" dirty="0" err="1"/>
              <a:t>it</a:t>
            </a:r>
            <a:r>
              <a:rPr lang="nl-BE" altLang="en-US" dirty="0"/>
              <a:t> </a:t>
            </a:r>
            <a:r>
              <a:rPr lang="nl-BE" altLang="en-US" dirty="0" err="1"/>
              <a:t>with</a:t>
            </a:r>
            <a:r>
              <a:rPr lang="nl-BE" altLang="en-US" dirty="0"/>
              <a:t> a </a:t>
            </a:r>
            <a:r>
              <a:rPr lang="nl-BE" altLang="en-US" dirty="0" err="1"/>
              <a:t>universally</a:t>
            </a:r>
            <a:r>
              <a:rPr lang="nl-BE" altLang="en-US" dirty="0"/>
              <a:t> </a:t>
            </a:r>
            <a:r>
              <a:rPr lang="nl-BE" altLang="en-US" dirty="0" err="1"/>
              <a:t>unique</a:t>
            </a:r>
            <a:r>
              <a:rPr lang="nl-BE" altLang="en-US" dirty="0"/>
              <a:t> </a:t>
            </a:r>
            <a:r>
              <a:rPr lang="nl-BE" altLang="en-US" dirty="0" err="1"/>
              <a:t>singular</a:t>
            </a:r>
            <a:r>
              <a:rPr lang="nl-BE" altLang="en-US" dirty="0"/>
              <a:t> </a:t>
            </a:r>
            <a:r>
              <a:rPr lang="nl-BE" altLang="en-US" dirty="0" err="1"/>
              <a:t>identifier</a:t>
            </a:r>
            <a:r>
              <a:rPr lang="nl-NL" altLang="en-US" dirty="0"/>
              <a:t>. </a:t>
            </a:r>
          </a:p>
          <a:p>
            <a:pPr eaLnBrk="1" hangingPunct="1">
              <a:lnSpc>
                <a:spcPct val="90000"/>
              </a:lnSpc>
            </a:pPr>
            <a:endParaRPr lang="nl-BE" altLang="en-US" dirty="0"/>
          </a:p>
          <a:p>
            <a:pPr eaLnBrk="1" hangingPunct="1">
              <a:lnSpc>
                <a:spcPct val="90000"/>
              </a:lnSpc>
            </a:pPr>
            <a:r>
              <a:rPr lang="nl-BE" altLang="en-US" dirty="0"/>
              <a:t>‘</a:t>
            </a:r>
            <a:r>
              <a:rPr lang="nl-BE" altLang="en-US" dirty="0" err="1"/>
              <a:t>cognitive</a:t>
            </a:r>
            <a:r>
              <a:rPr lang="nl-BE" altLang="en-US" dirty="0"/>
              <a:t> agent’:</a:t>
            </a:r>
          </a:p>
          <a:p>
            <a:pPr lvl="1" eaLnBrk="1" hangingPunct="1">
              <a:lnSpc>
                <a:spcPct val="90000"/>
              </a:lnSpc>
            </a:pPr>
            <a:r>
              <a:rPr lang="nl-BE" altLang="en-US" dirty="0"/>
              <a:t>A person;</a:t>
            </a:r>
          </a:p>
          <a:p>
            <a:pPr lvl="1" eaLnBrk="1" hangingPunct="1">
              <a:lnSpc>
                <a:spcPct val="90000"/>
              </a:lnSpc>
            </a:pPr>
            <a:r>
              <a:rPr lang="nl-BE" altLang="en-US" dirty="0"/>
              <a:t>An </a:t>
            </a:r>
            <a:r>
              <a:rPr lang="nl-BE" altLang="en-US" dirty="0" err="1"/>
              <a:t>organisation</a:t>
            </a:r>
            <a:r>
              <a:rPr lang="nl-BE" altLang="en-US" dirty="0"/>
              <a:t>;</a:t>
            </a:r>
          </a:p>
          <a:p>
            <a:pPr lvl="1" eaLnBrk="1" hangingPunct="1">
              <a:lnSpc>
                <a:spcPct val="90000"/>
              </a:lnSpc>
            </a:pPr>
            <a:r>
              <a:rPr lang="nl-BE" altLang="en-US" dirty="0"/>
              <a:t>A device or software agent, e.g.</a:t>
            </a:r>
          </a:p>
          <a:p>
            <a:pPr lvl="2" eaLnBrk="1" hangingPunct="1">
              <a:lnSpc>
                <a:spcPct val="90000"/>
              </a:lnSpc>
            </a:pPr>
            <a:r>
              <a:rPr lang="nl-BE" altLang="en-US" dirty="0"/>
              <a:t>Bank </a:t>
            </a:r>
            <a:r>
              <a:rPr lang="nl-BE" altLang="en-US" dirty="0" err="1"/>
              <a:t>note</a:t>
            </a:r>
            <a:r>
              <a:rPr lang="nl-BE" altLang="en-US" dirty="0"/>
              <a:t> printer,</a:t>
            </a:r>
          </a:p>
          <a:p>
            <a:pPr lvl="2" eaLnBrk="1" hangingPunct="1">
              <a:lnSpc>
                <a:spcPct val="90000"/>
              </a:lnSpc>
            </a:pPr>
            <a:r>
              <a:rPr lang="nl-BE" altLang="en-US" dirty="0"/>
              <a:t>Image analysis software.</a:t>
            </a:r>
            <a:endParaRPr lang="nl-NL" altLang="en-US" dirty="0"/>
          </a:p>
        </p:txBody>
      </p:sp>
    </p:spTree>
    <p:extLst>
      <p:ext uri="{BB962C8B-B14F-4D97-AF65-F5344CB8AC3E}">
        <p14:creationId xmlns:p14="http://schemas.microsoft.com/office/powerpoint/2010/main" val="31171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F1ED9-6197-4755-A0C3-A57D641C2A7E}"/>
              </a:ext>
            </a:extLst>
          </p:cNvPr>
          <p:cNvSpPr>
            <a:spLocks noGrp="1"/>
          </p:cNvSpPr>
          <p:nvPr>
            <p:ph type="title"/>
          </p:nvPr>
        </p:nvSpPr>
        <p:spPr/>
        <p:txBody>
          <a:bodyPr/>
          <a:lstStyle/>
          <a:p>
            <a:r>
              <a:rPr lang="en-US" dirty="0"/>
              <a:t>Issues in referent tracking in general</a:t>
            </a:r>
          </a:p>
        </p:txBody>
      </p:sp>
      <p:sp>
        <p:nvSpPr>
          <p:cNvPr id="5" name="Content Placeholder 4">
            <a:extLst>
              <a:ext uri="{FF2B5EF4-FFF2-40B4-BE49-F238E27FC236}">
                <a16:creationId xmlns:a16="http://schemas.microsoft.com/office/drawing/2014/main" id="{94E7C891-6934-485E-9214-89BADBE5CEDD}"/>
              </a:ext>
            </a:extLst>
          </p:cNvPr>
          <p:cNvSpPr>
            <a:spLocks noGrp="1"/>
          </p:cNvSpPr>
          <p:nvPr>
            <p:ph idx="1"/>
          </p:nvPr>
        </p:nvSpPr>
        <p:spPr/>
        <p:txBody>
          <a:bodyPr/>
          <a:lstStyle/>
          <a:p>
            <a:pPr>
              <a:buFont typeface="Arial" panose="020B0604020202020204" pitchFamily="34" charset="0"/>
              <a:buChar char="•"/>
            </a:pPr>
            <a:r>
              <a:rPr lang="en-US" dirty="0"/>
              <a:t>Given a representation:</a:t>
            </a:r>
          </a:p>
          <a:p>
            <a:pPr lvl="1">
              <a:buFont typeface="Arial" panose="020B0604020202020204" pitchFamily="34" charset="0"/>
              <a:buChar char="•"/>
            </a:pPr>
            <a:r>
              <a:rPr lang="en-US" dirty="0"/>
              <a:t>What parts of a representation are veridical?</a:t>
            </a:r>
          </a:p>
          <a:p>
            <a:pPr lvl="1">
              <a:buFont typeface="Arial" panose="020B0604020202020204" pitchFamily="34" charset="0"/>
              <a:buChar char="•"/>
            </a:pPr>
            <a:r>
              <a:rPr lang="en-US" dirty="0"/>
              <a:t>What parts of a veridical representation are representational units?</a:t>
            </a:r>
          </a:p>
          <a:p>
            <a:pPr lvl="1">
              <a:buFont typeface="Arial" panose="020B0604020202020204" pitchFamily="34" charset="0"/>
              <a:buChar char="•"/>
            </a:pPr>
            <a:r>
              <a:rPr lang="en-US" dirty="0"/>
              <a:t>Which representational units in a representation are references?</a:t>
            </a:r>
          </a:p>
          <a:p>
            <a:pPr lvl="1">
              <a:buFont typeface="Arial" panose="020B0604020202020204" pitchFamily="34" charset="0"/>
              <a:buChar char="•"/>
            </a:pPr>
            <a:r>
              <a:rPr lang="en-US" dirty="0"/>
              <a:t>What entities are denoted by specific references?</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5199FD8-BCE6-45DC-AC61-730C4BC4A55B}"/>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43695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‘#n’:  (globally) </a:t>
            </a:r>
            <a:r>
              <a:rPr lang="en-US" sz="3200" b="1" i="1" u="sng" dirty="0"/>
              <a:t>singularly</a:t>
            </a:r>
            <a:r>
              <a:rPr lang="en-US" sz="3200" dirty="0"/>
              <a:t> unique identifiers</a:t>
            </a:r>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part of	 	#3</a:t>
            </a:r>
          </a:p>
          <a:p>
            <a:pPr marL="0" lvl="1" indent="0">
              <a:buNone/>
            </a:pPr>
            <a:r>
              <a:rPr lang="en-US" dirty="0"/>
              <a:t>	t3	</a:t>
            </a:r>
            <a:r>
              <a:rPr lang="en-US" dirty="0" err="1"/>
              <a:t>partOf</a:t>
            </a:r>
            <a:r>
              <a:rPr lang="en-US" dirty="0"/>
              <a:t>			t2</a:t>
            </a:r>
          </a:p>
          <a:p>
            <a:pPr marL="0" lvl="1" indent="0">
              <a:buNone/>
            </a:pPr>
            <a:endParaRPr lang="en-US" dirty="0"/>
          </a:p>
        </p:txBody>
      </p:sp>
      <p:sp>
        <p:nvSpPr>
          <p:cNvPr id="4" name="Rectangle 3"/>
          <p:cNvSpPr/>
          <p:nvPr/>
        </p:nvSpPr>
        <p:spPr bwMode="auto">
          <a:xfrm>
            <a:off x="1143000" y="1676400"/>
            <a:ext cx="533400" cy="3505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4786773" y="1676400"/>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786773" y="2590800"/>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4786773" y="3435927"/>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4786773" y="4296294"/>
            <a:ext cx="533400" cy="885306"/>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905285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tn</a:t>
            </a:r>
            <a:r>
              <a:rPr lang="en-US" dirty="0"/>
              <a:t>’:  (globally) unique identifiers</a:t>
            </a:r>
          </a:p>
        </p:txBody>
      </p:sp>
      <p:sp>
        <p:nvSpPr>
          <p:cNvPr id="4" name="Rectangle 3"/>
          <p:cNvSpPr/>
          <p:nvPr/>
        </p:nvSpPr>
        <p:spPr bwMode="auto">
          <a:xfrm flipV="1">
            <a:off x="1143000" y="5206539"/>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475940" y="17013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7475940" y="26157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7475940" y="3492039"/>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flipV="1">
            <a:off x="4786773" y="5206539"/>
            <a:ext cx="5334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Content Placeholder 2"/>
          <p:cNvSpPr>
            <a:spLocks noGrp="1"/>
          </p:cNvSpPr>
          <p:nvPr>
            <p:ph idx="1"/>
          </p:nvPr>
        </p:nvSpPr>
        <p:spPr>
          <a:xfrm>
            <a:off x="228600" y="16764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part of	 	#3</a:t>
            </a:r>
          </a:p>
          <a:p>
            <a:pPr marL="0" lvl="1" indent="0">
              <a:buNone/>
            </a:pPr>
            <a:r>
              <a:rPr lang="en-US" dirty="0"/>
              <a:t>	t3	</a:t>
            </a:r>
            <a:r>
              <a:rPr lang="en-US" dirty="0" err="1"/>
              <a:t>partOf</a:t>
            </a:r>
            <a:r>
              <a:rPr lang="en-US" dirty="0"/>
              <a:t>			t2</a:t>
            </a:r>
          </a:p>
          <a:p>
            <a:pPr marL="0" lvl="1" indent="0">
              <a:buNone/>
            </a:pPr>
            <a:endParaRPr lang="en-US" dirty="0"/>
          </a:p>
        </p:txBody>
      </p:sp>
    </p:spTree>
    <p:extLst>
      <p:ext uri="{BB962C8B-B14F-4D97-AF65-F5344CB8AC3E}">
        <p14:creationId xmlns:p14="http://schemas.microsoft.com/office/powerpoint/2010/main" val="55317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You can only assign an identifier to something existing.</a:t>
            </a:r>
          </a:p>
          <a:p>
            <a:pPr>
              <a:buFont typeface="Arial" panose="020B0604020202020204" pitchFamily="34" charset="0"/>
              <a:buChar char="•"/>
            </a:pPr>
            <a:r>
              <a:rPr lang="en-US" dirty="0"/>
              <a:t>However, besides the existence of the entity, what or how it is precisely does not need to be known.</a:t>
            </a:r>
          </a:p>
        </p:txBody>
      </p:sp>
    </p:spTree>
    <p:extLst>
      <p:ext uri="{BB962C8B-B14F-4D97-AF65-F5344CB8AC3E}">
        <p14:creationId xmlns:p14="http://schemas.microsoft.com/office/powerpoint/2010/main" val="337745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You can only assign an identifier to something existing.</a:t>
            </a:r>
          </a:p>
          <a:p>
            <a:pPr>
              <a:buFont typeface="Arial" panose="020B0604020202020204" pitchFamily="34" charset="0"/>
              <a:buChar char="•"/>
            </a:pPr>
            <a:r>
              <a:rPr lang="en-US" dirty="0"/>
              <a:t>However, besides the existence of the entity, what or how it is precisely does not need to be known.</a:t>
            </a:r>
          </a:p>
        </p:txBody>
      </p:sp>
      <p:sp>
        <p:nvSpPr>
          <p:cNvPr id="4" name="Content Placeholder 2"/>
          <p:cNvSpPr txBox="1">
            <a:spLocks/>
          </p:cNvSpPr>
          <p:nvPr/>
        </p:nvSpPr>
        <p:spPr>
          <a:xfrm>
            <a:off x="228600" y="3276600"/>
            <a:ext cx="8839200" cy="13716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a:t>	#1	</a:t>
            </a:r>
            <a:r>
              <a:rPr lang="en-US" kern="0" dirty="0" err="1"/>
              <a:t>participantOf</a:t>
            </a:r>
            <a:r>
              <a:rPr lang="en-US" kern="0" dirty="0"/>
              <a:t>   	#3	at		t2</a:t>
            </a:r>
          </a:p>
          <a:p>
            <a:pPr marL="0" lvl="1" indent="0">
              <a:buFont typeface="Times" charset="0"/>
              <a:buNone/>
            </a:pPr>
            <a:r>
              <a:rPr lang="en-US" kern="0" dirty="0"/>
              <a:t>	#3	</a:t>
            </a:r>
            <a:r>
              <a:rPr lang="en-US" kern="0" dirty="0" err="1"/>
              <a:t>instanceOf</a:t>
            </a:r>
            <a:r>
              <a:rPr lang="en-US" kern="0" dirty="0"/>
              <a:t>		Life</a:t>
            </a:r>
          </a:p>
          <a:p>
            <a:pPr marL="0" lvl="1" indent="0">
              <a:buFont typeface="Times" charset="0"/>
              <a:buNone/>
            </a:pPr>
            <a:endParaRPr lang="en-US" kern="0" dirty="0"/>
          </a:p>
          <a:p>
            <a:pPr marL="0" lvl="1" indent="0">
              <a:buFont typeface="Times" charset="0"/>
              <a:buNone/>
            </a:pPr>
            <a:r>
              <a:rPr lang="en-US" kern="0" dirty="0"/>
              <a:t>		</a:t>
            </a:r>
          </a:p>
        </p:txBody>
      </p:sp>
      <p:sp>
        <p:nvSpPr>
          <p:cNvPr id="5" name="Rectangle 4"/>
          <p:cNvSpPr/>
          <p:nvPr/>
        </p:nvSpPr>
        <p:spPr bwMode="auto">
          <a:xfrm>
            <a:off x="7543800" y="3326478"/>
            <a:ext cx="533400" cy="3810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67588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Identifier assignment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You can only assign an identifier to something existing.</a:t>
            </a:r>
          </a:p>
          <a:p>
            <a:pPr>
              <a:buFont typeface="Arial" panose="020B0604020202020204" pitchFamily="34" charset="0"/>
              <a:buChar char="•"/>
            </a:pPr>
            <a:r>
              <a:rPr lang="en-US" dirty="0"/>
              <a:t>However, besides the existence of the entity, what or how it is precisely does not need to be known.</a:t>
            </a:r>
          </a:p>
        </p:txBody>
      </p:sp>
      <p:sp>
        <p:nvSpPr>
          <p:cNvPr id="4" name="Content Placeholder 2"/>
          <p:cNvSpPr txBox="1">
            <a:spLocks/>
          </p:cNvSpPr>
          <p:nvPr/>
        </p:nvSpPr>
        <p:spPr>
          <a:xfrm>
            <a:off x="228600" y="3276600"/>
            <a:ext cx="8839200" cy="1371600"/>
          </a:xfrm>
          <a:prstGeom prst="rect">
            <a:avLst/>
          </a:prstGeom>
        </p:spPr>
        <p:txBody>
          <a:bodyPr/>
          <a:lstStyle>
            <a:lvl1pPr marL="342900" indent="-342900" algn="l" rtl="0" eaLnBrk="0" fontAlgn="base" hangingPunct="0">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0" fontAlgn="base" hangingPunct="0">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0" fontAlgn="base" hangingPunct="0">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0" fontAlgn="base" hangingPunct="0">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0" fontAlgn="base" hangingPunct="0">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pPr marL="0" lvl="1" indent="0">
              <a:buFont typeface="Times" charset="0"/>
              <a:buNone/>
            </a:pPr>
            <a:r>
              <a:rPr lang="en-US" kern="0" dirty="0"/>
              <a:t>	#1	</a:t>
            </a:r>
            <a:r>
              <a:rPr lang="en-US" kern="0" dirty="0" err="1"/>
              <a:t>participantOf</a:t>
            </a:r>
            <a:r>
              <a:rPr lang="en-US" kern="0" dirty="0"/>
              <a:t>   	#3	at		t2</a:t>
            </a:r>
          </a:p>
          <a:p>
            <a:pPr marL="0" lvl="1" indent="0">
              <a:buFont typeface="Times" charset="0"/>
              <a:buNone/>
            </a:pPr>
            <a:r>
              <a:rPr lang="en-US" kern="0" dirty="0"/>
              <a:t>	#3	</a:t>
            </a:r>
            <a:r>
              <a:rPr lang="en-US" kern="0" dirty="0" err="1"/>
              <a:t>instanceOf</a:t>
            </a:r>
            <a:r>
              <a:rPr lang="en-US" kern="0" dirty="0"/>
              <a:t>		Life</a:t>
            </a:r>
          </a:p>
          <a:p>
            <a:pPr marL="0" lvl="1" indent="0">
              <a:buFont typeface="Times" charset="0"/>
              <a:buNone/>
            </a:pPr>
            <a:endParaRPr lang="en-US" kern="0" dirty="0"/>
          </a:p>
          <a:p>
            <a:pPr marL="0" lvl="1" indent="0">
              <a:buFont typeface="Times" charset="0"/>
              <a:buNone/>
            </a:pPr>
            <a:r>
              <a:rPr lang="en-US" kern="0" dirty="0"/>
              <a:t>t2 can be used as ID for the temporal region during which #1 participates in his life even if nothing is known (yet) about the length of t2. </a:t>
            </a:r>
          </a:p>
          <a:p>
            <a:pPr marL="0" lvl="1" indent="0">
              <a:buFont typeface="Times" charset="0"/>
              <a:buNone/>
            </a:pPr>
            <a:r>
              <a:rPr lang="en-US" kern="0" dirty="0"/>
              <a:t>		</a:t>
            </a:r>
          </a:p>
        </p:txBody>
      </p:sp>
    </p:spTree>
    <p:extLst>
      <p:ext uri="{BB962C8B-B14F-4D97-AF65-F5344CB8AC3E}">
        <p14:creationId xmlns:p14="http://schemas.microsoft.com/office/powerpoint/2010/main" val="2288689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 t1 and t2 denote distinct temporal regions?</a:t>
            </a:r>
          </a:p>
        </p:txBody>
      </p:sp>
      <p:sp>
        <p:nvSpPr>
          <p:cNvPr id="3" name="Content Placeholder 2"/>
          <p:cNvSpPr>
            <a:spLocks noGrp="1"/>
          </p:cNvSpPr>
          <p:nvPr>
            <p:ph idx="1"/>
          </p:nvPr>
        </p:nvSpPr>
        <p:spPr>
          <a:xfrm>
            <a:off x="76200" y="1676400"/>
            <a:ext cx="89154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Life</a:t>
            </a:r>
          </a:p>
          <a:p>
            <a:pPr marL="0" lvl="1" indent="0">
              <a:buNone/>
            </a:pPr>
            <a:r>
              <a:rPr lang="en-US" dirty="0"/>
              <a:t>	#3	</a:t>
            </a:r>
            <a:r>
              <a:rPr lang="en-US" dirty="0" err="1"/>
              <a:t>participantOf</a:t>
            </a:r>
            <a:r>
              <a:rPr lang="en-US" dirty="0"/>
              <a:t>   	#4	at		t2</a:t>
            </a:r>
          </a:p>
          <a:p>
            <a:pPr marL="0" lvl="1" indent="0">
              <a:buNone/>
            </a:pPr>
            <a:r>
              <a:rPr lang="en-US" dirty="0"/>
              <a:t>	#4	</a:t>
            </a:r>
            <a:r>
              <a:rPr lang="en-US" dirty="0" err="1"/>
              <a:t>instanceOf</a:t>
            </a:r>
            <a:r>
              <a:rPr lang="en-US" dirty="0"/>
              <a:t>		Life</a:t>
            </a:r>
          </a:p>
          <a:p>
            <a:pPr marL="0" lvl="1" indent="0">
              <a:buNone/>
            </a:pPr>
            <a:r>
              <a:rPr lang="en-US" dirty="0"/>
              <a:t>	#5	</a:t>
            </a:r>
            <a:r>
              <a:rPr lang="en-US" dirty="0" err="1"/>
              <a:t>instanceOf</a:t>
            </a:r>
            <a:r>
              <a:rPr lang="en-US" dirty="0"/>
              <a:t>   		</a:t>
            </a:r>
            <a:r>
              <a:rPr lang="en-US" dirty="0" err="1"/>
              <a:t>MonoZygoticTwinBrotherHood</a:t>
            </a:r>
            <a:endParaRPr lang="en-US" dirty="0"/>
          </a:p>
          <a:p>
            <a:pPr marL="0" lvl="1" indent="0">
              <a:buNone/>
            </a:pPr>
            <a:r>
              <a:rPr lang="en-US" dirty="0"/>
              <a:t>	#5	</a:t>
            </a:r>
            <a:r>
              <a:rPr lang="en-US" dirty="0" err="1"/>
              <a:t>inheresIn</a:t>
            </a:r>
            <a:r>
              <a:rPr lang="en-US" dirty="0"/>
              <a:t>		#1	at		t1</a:t>
            </a:r>
          </a:p>
          <a:p>
            <a:pPr marL="0" lvl="1" indent="0">
              <a:buNone/>
            </a:pPr>
            <a:r>
              <a:rPr lang="en-US" dirty="0"/>
              <a:t>	#5	</a:t>
            </a:r>
            <a:r>
              <a:rPr lang="en-US" dirty="0" err="1"/>
              <a:t>inheresIn</a:t>
            </a:r>
            <a:r>
              <a:rPr lang="en-US" dirty="0"/>
              <a:t>		#3	at		t2</a:t>
            </a:r>
          </a:p>
          <a:p>
            <a:pPr marL="0" lvl="1" indent="0">
              <a:buNone/>
            </a:pPr>
            <a:endParaRPr lang="en-US" dirty="0"/>
          </a:p>
          <a:p>
            <a:pPr marL="0" lvl="1" indent="0">
              <a:buNone/>
            </a:pPr>
            <a:endParaRPr lang="en-US" dirty="0"/>
          </a:p>
        </p:txBody>
      </p:sp>
    </p:spTree>
    <p:extLst>
      <p:ext uri="{BB962C8B-B14F-4D97-AF65-F5344CB8AC3E}">
        <p14:creationId xmlns:p14="http://schemas.microsoft.com/office/powerpoint/2010/main" val="1275921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Do t1 and t2 denote distinct temporal regions?</a:t>
            </a:r>
          </a:p>
        </p:txBody>
      </p:sp>
      <p:sp>
        <p:nvSpPr>
          <p:cNvPr id="3" name="Content Placeholder 2"/>
          <p:cNvSpPr>
            <a:spLocks noGrp="1"/>
          </p:cNvSpPr>
          <p:nvPr>
            <p:ph idx="1"/>
          </p:nvPr>
        </p:nvSpPr>
        <p:spPr>
          <a:xfrm>
            <a:off x="76200" y="1676400"/>
            <a:ext cx="89154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Life</a:t>
            </a:r>
          </a:p>
          <a:p>
            <a:pPr marL="0" lvl="1" indent="0">
              <a:buNone/>
            </a:pPr>
            <a:r>
              <a:rPr lang="en-US" dirty="0"/>
              <a:t>	#3	</a:t>
            </a:r>
            <a:r>
              <a:rPr lang="en-US" dirty="0" err="1"/>
              <a:t>participantOf</a:t>
            </a:r>
            <a:r>
              <a:rPr lang="en-US" dirty="0"/>
              <a:t>   	#4	at		t2</a:t>
            </a:r>
          </a:p>
          <a:p>
            <a:pPr marL="0" lvl="1" indent="0">
              <a:buNone/>
            </a:pPr>
            <a:r>
              <a:rPr lang="en-US" dirty="0"/>
              <a:t>	#4	</a:t>
            </a:r>
            <a:r>
              <a:rPr lang="en-US" dirty="0" err="1"/>
              <a:t>instanceOf</a:t>
            </a:r>
            <a:r>
              <a:rPr lang="en-US" dirty="0"/>
              <a:t>		Life</a:t>
            </a:r>
          </a:p>
          <a:p>
            <a:pPr marL="0" lvl="1" indent="0">
              <a:buNone/>
            </a:pPr>
            <a:r>
              <a:rPr lang="en-US" dirty="0"/>
              <a:t>	#5	</a:t>
            </a:r>
            <a:r>
              <a:rPr lang="en-US" dirty="0" err="1"/>
              <a:t>instanceOf</a:t>
            </a:r>
            <a:r>
              <a:rPr lang="en-US" dirty="0"/>
              <a:t>   		</a:t>
            </a:r>
            <a:r>
              <a:rPr lang="en-US" dirty="0" err="1"/>
              <a:t>MonoZygoticTwinBrotherHood</a:t>
            </a:r>
            <a:endParaRPr lang="en-US" dirty="0"/>
          </a:p>
          <a:p>
            <a:pPr marL="0" lvl="1" indent="0">
              <a:buNone/>
            </a:pPr>
            <a:r>
              <a:rPr lang="en-US" dirty="0"/>
              <a:t>	#5	</a:t>
            </a:r>
            <a:r>
              <a:rPr lang="en-US" dirty="0" err="1"/>
              <a:t>inheresIn</a:t>
            </a:r>
            <a:r>
              <a:rPr lang="en-US" dirty="0"/>
              <a:t>		#1	at		t1</a:t>
            </a:r>
          </a:p>
          <a:p>
            <a:pPr marL="0" lvl="1" indent="0">
              <a:buNone/>
            </a:pPr>
            <a:r>
              <a:rPr lang="en-US" dirty="0"/>
              <a:t>	#5	</a:t>
            </a:r>
            <a:r>
              <a:rPr lang="en-US" dirty="0" err="1"/>
              <a:t>inheresIn</a:t>
            </a:r>
            <a:r>
              <a:rPr lang="en-US" dirty="0"/>
              <a:t>		#3	at		t2</a:t>
            </a:r>
          </a:p>
          <a:p>
            <a:pPr marL="0" lvl="1" indent="0">
              <a:buNone/>
            </a:pPr>
            <a:endParaRPr lang="en-US" dirty="0"/>
          </a:p>
          <a:p>
            <a:pPr marL="342900" lvl="1" indent="-342900"/>
            <a:r>
              <a:rPr lang="en-US" dirty="0"/>
              <a:t>We will be able to tell when at least one of the twins dies:</a:t>
            </a:r>
          </a:p>
          <a:p>
            <a:pPr marL="742950" lvl="2" indent="-342900"/>
            <a:r>
              <a:rPr lang="en-US" dirty="0"/>
              <a:t>If only one: no.</a:t>
            </a:r>
          </a:p>
          <a:p>
            <a:pPr marL="742950" lvl="2" indent="-342900"/>
            <a:r>
              <a:rPr lang="en-US" dirty="0"/>
              <a:t>If both at the same time: yes.</a:t>
            </a:r>
          </a:p>
          <a:p>
            <a:pPr marL="0" lvl="1" indent="0">
              <a:buNone/>
            </a:pPr>
            <a:endParaRPr lang="en-US" dirty="0"/>
          </a:p>
          <a:p>
            <a:pPr marL="0" lvl="1" indent="0">
              <a:buNone/>
            </a:pPr>
            <a:endParaRPr lang="en-US" dirty="0"/>
          </a:p>
        </p:txBody>
      </p:sp>
    </p:spTree>
    <p:extLst>
      <p:ext uri="{BB962C8B-B14F-4D97-AF65-F5344CB8AC3E}">
        <p14:creationId xmlns:p14="http://schemas.microsoft.com/office/powerpoint/2010/main" val="3373878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Capacities for reasoners</a:t>
            </a:r>
          </a:p>
        </p:txBody>
      </p:sp>
      <p:sp>
        <p:nvSpPr>
          <p:cNvPr id="3" name="Content Placeholder 2"/>
          <p:cNvSpPr>
            <a:spLocks noGrp="1"/>
          </p:cNvSpPr>
          <p:nvPr>
            <p:ph idx="1"/>
          </p:nvPr>
        </p:nvSpPr>
        <p:spPr>
          <a:xfrm>
            <a:off x="228600" y="21336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a:t>
            </a:r>
            <a:r>
              <a:rPr lang="en-US" dirty="0" err="1"/>
              <a:t>partOf</a:t>
            </a:r>
            <a:r>
              <a:rPr lang="en-US" dirty="0"/>
              <a:t>			#3</a:t>
            </a:r>
          </a:p>
          <a:p>
            <a:pPr marL="0" lvl="1" indent="0">
              <a:buNone/>
            </a:pPr>
            <a:r>
              <a:rPr lang="en-US" dirty="0"/>
              <a:t>		t3	</a:t>
            </a:r>
            <a:r>
              <a:rPr lang="en-US" dirty="0" err="1"/>
              <a:t>partOf</a:t>
            </a:r>
            <a:r>
              <a:rPr lang="en-US" dirty="0"/>
              <a:t>			t2</a:t>
            </a:r>
          </a:p>
          <a:p>
            <a:pPr marL="0" lvl="1" indent="0">
              <a:buNone/>
            </a:pPr>
            <a:endParaRPr lang="en-US" dirty="0"/>
          </a:p>
        </p:txBody>
      </p:sp>
      <p:sp>
        <p:nvSpPr>
          <p:cNvPr id="4" name="Rectangle 3"/>
          <p:cNvSpPr/>
          <p:nvPr/>
        </p:nvSpPr>
        <p:spPr bwMode="auto">
          <a:xfrm flipV="1">
            <a:off x="2053244" y="5181600"/>
            <a:ext cx="42672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flipV="1">
            <a:off x="2053244" y="3886200"/>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flipV="1">
            <a:off x="2053244" y="3038302"/>
            <a:ext cx="68580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flipV="1">
            <a:off x="2053244" y="3495502"/>
            <a:ext cx="6858000" cy="390698"/>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Rectangle 12"/>
          <p:cNvSpPr/>
          <p:nvPr/>
        </p:nvSpPr>
        <p:spPr bwMode="auto">
          <a:xfrm flipV="1">
            <a:off x="2053244" y="5626331"/>
            <a:ext cx="4267200" cy="457200"/>
          </a:xfrm>
          <a:prstGeom prst="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Left Brace 13"/>
          <p:cNvSpPr/>
          <p:nvPr/>
        </p:nvSpPr>
        <p:spPr bwMode="auto">
          <a:xfrm>
            <a:off x="1474124" y="3048000"/>
            <a:ext cx="422564" cy="1295400"/>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Left Brace 14"/>
          <p:cNvSpPr/>
          <p:nvPr/>
        </p:nvSpPr>
        <p:spPr bwMode="auto">
          <a:xfrm>
            <a:off x="1438335" y="5181600"/>
            <a:ext cx="422564" cy="901931"/>
          </a:xfrm>
          <a:prstGeom prst="leftBrace">
            <a:avLst>
              <a:gd name="adj1" fmla="val 35874"/>
              <a:gd name="adj2" fmla="val 50000"/>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Curved Right Arrow 20"/>
          <p:cNvSpPr/>
          <p:nvPr/>
        </p:nvSpPr>
        <p:spPr bwMode="auto">
          <a:xfrm>
            <a:off x="685800" y="3581400"/>
            <a:ext cx="533400" cy="2133600"/>
          </a:xfrm>
          <a:prstGeom prst="curvedRightArrow">
            <a:avLst>
              <a:gd name="adj1" fmla="val 21833"/>
              <a:gd name="adj2" fmla="val 50000"/>
              <a:gd name="adj3" fmla="val 25000"/>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6765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though !</a:t>
            </a:r>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a:t>
            </a:r>
            <a:r>
              <a:rPr lang="en-US" dirty="0" err="1"/>
              <a:t>partOf</a:t>
            </a:r>
            <a:r>
              <a:rPr lang="en-US" dirty="0"/>
              <a:t>			#3</a:t>
            </a:r>
          </a:p>
          <a:p>
            <a:pPr marL="0" lvl="1" indent="0">
              <a:buNone/>
            </a:pPr>
            <a:r>
              <a:rPr lang="en-US" dirty="0"/>
              <a:t>	t3	</a:t>
            </a:r>
            <a:r>
              <a:rPr lang="en-US" dirty="0" err="1"/>
              <a:t>partOf</a:t>
            </a:r>
            <a:r>
              <a:rPr lang="en-US" dirty="0"/>
              <a:t>			t2</a:t>
            </a:r>
          </a:p>
          <a:p>
            <a:pPr marL="0" lvl="1" indent="0">
              <a:buNone/>
            </a:pPr>
            <a:endParaRPr lang="en-US" dirty="0"/>
          </a:p>
          <a:p>
            <a:pPr marL="0" lvl="1" indent="0">
              <a:buNone/>
            </a:pPr>
            <a:r>
              <a:rPr lang="en-US" dirty="0"/>
              <a:t>How does t1 relates to #2 ?</a:t>
            </a:r>
          </a:p>
          <a:p>
            <a:pPr marL="0" lvl="1" indent="0">
              <a:buNone/>
            </a:pPr>
            <a:endParaRPr lang="en-US" dirty="0"/>
          </a:p>
        </p:txBody>
      </p:sp>
      <p:sp>
        <p:nvSpPr>
          <p:cNvPr id="4" name="Freeform 3"/>
          <p:cNvSpPr/>
          <p:nvPr/>
        </p:nvSpPr>
        <p:spPr bwMode="auto">
          <a:xfrm>
            <a:off x="4771505" y="1637607"/>
            <a:ext cx="3366655" cy="947651"/>
          </a:xfrm>
          <a:custGeom>
            <a:avLst/>
            <a:gdLst>
              <a:gd name="connsiteX0" fmla="*/ 16626 w 3366655"/>
              <a:gd name="connsiteY0" fmla="*/ 498764 h 947651"/>
              <a:gd name="connsiteX1" fmla="*/ 2709950 w 3366655"/>
              <a:gd name="connsiteY1" fmla="*/ 490451 h 947651"/>
              <a:gd name="connsiteX2" fmla="*/ 2709950 w 3366655"/>
              <a:gd name="connsiteY2" fmla="*/ 0 h 947651"/>
              <a:gd name="connsiteX3" fmla="*/ 3358342 w 3366655"/>
              <a:gd name="connsiteY3" fmla="*/ 0 h 947651"/>
              <a:gd name="connsiteX4" fmla="*/ 3366655 w 3366655"/>
              <a:gd name="connsiteY4" fmla="*/ 922713 h 947651"/>
              <a:gd name="connsiteX5" fmla="*/ 0 w 3366655"/>
              <a:gd name="connsiteY5" fmla="*/ 947651 h 947651"/>
              <a:gd name="connsiteX6" fmla="*/ 16626 w 3366655"/>
              <a:gd name="connsiteY6" fmla="*/ 498764 h 9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6655" h="947651">
                <a:moveTo>
                  <a:pt x="16626" y="498764"/>
                </a:moveTo>
                <a:lnTo>
                  <a:pt x="2709950" y="490451"/>
                </a:lnTo>
                <a:lnTo>
                  <a:pt x="2709950" y="0"/>
                </a:lnTo>
                <a:lnTo>
                  <a:pt x="3358342" y="0"/>
                </a:lnTo>
                <a:lnTo>
                  <a:pt x="3366655" y="922713"/>
                </a:lnTo>
                <a:lnTo>
                  <a:pt x="0" y="947651"/>
                </a:lnTo>
                <a:lnTo>
                  <a:pt x="16626" y="498764"/>
                </a:lnTo>
                <a:close/>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81207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Careful though !</a:t>
            </a:r>
          </a:p>
        </p:txBody>
      </p:sp>
      <p:sp>
        <p:nvSpPr>
          <p:cNvPr id="3" name="Content Placeholder 2"/>
          <p:cNvSpPr>
            <a:spLocks noGrp="1"/>
          </p:cNvSpPr>
          <p:nvPr>
            <p:ph idx="1"/>
          </p:nvPr>
        </p:nvSpPr>
        <p:spPr>
          <a:xfrm>
            <a:off x="228600" y="1676400"/>
            <a:ext cx="8839200" cy="2743200"/>
          </a:xfrm>
        </p:spPr>
        <p:txBody>
          <a:bodyPr/>
          <a:lstStyle/>
          <a:p>
            <a:pPr marL="0" lvl="1" indent="0">
              <a:buNone/>
            </a:pPr>
            <a:r>
              <a:rPr lang="en-US" dirty="0"/>
              <a:t>	#1	</a:t>
            </a:r>
            <a:r>
              <a:rPr lang="en-US" dirty="0" err="1"/>
              <a:t>participantOf</a:t>
            </a:r>
            <a:r>
              <a:rPr lang="en-US" dirty="0"/>
              <a:t>   	#2	at		t1</a:t>
            </a:r>
          </a:p>
          <a:p>
            <a:pPr marL="0" lvl="1" indent="0">
              <a:buNone/>
            </a:pPr>
            <a:r>
              <a:rPr lang="en-US" dirty="0"/>
              <a:t>	#2	</a:t>
            </a:r>
            <a:r>
              <a:rPr lang="en-US" dirty="0" err="1"/>
              <a:t>instanceOf</a:t>
            </a:r>
            <a:r>
              <a:rPr lang="en-US" dirty="0"/>
              <a:t>		</a:t>
            </a:r>
            <a:r>
              <a:rPr lang="en-US" dirty="0" err="1"/>
              <a:t>DiagnosticProcess</a:t>
            </a:r>
            <a:endParaRPr lang="en-US" dirty="0"/>
          </a:p>
          <a:p>
            <a:pPr marL="0" lvl="1" indent="0">
              <a:buNone/>
            </a:pPr>
            <a:r>
              <a:rPr lang="en-US" dirty="0"/>
              <a:t>	#1	</a:t>
            </a:r>
            <a:r>
              <a:rPr lang="en-US" dirty="0" err="1"/>
              <a:t>participantOf</a:t>
            </a:r>
            <a:r>
              <a:rPr lang="en-US" dirty="0"/>
              <a:t>   	#3	at		t2</a:t>
            </a:r>
          </a:p>
          <a:p>
            <a:pPr marL="0" lvl="1" indent="0">
              <a:buNone/>
            </a:pPr>
            <a:r>
              <a:rPr lang="en-US" dirty="0"/>
              <a:t>	#3	</a:t>
            </a:r>
            <a:r>
              <a:rPr lang="en-US" dirty="0" err="1"/>
              <a:t>instanceOf</a:t>
            </a:r>
            <a:r>
              <a:rPr lang="en-US" dirty="0"/>
              <a:t>		Life</a:t>
            </a:r>
          </a:p>
          <a:p>
            <a:pPr marL="0" lvl="1" indent="0">
              <a:buNone/>
            </a:pPr>
            <a:r>
              <a:rPr lang="en-US" dirty="0"/>
              <a:t>	#1	</a:t>
            </a:r>
            <a:r>
              <a:rPr lang="en-US" dirty="0" err="1"/>
              <a:t>participantOf</a:t>
            </a:r>
            <a:r>
              <a:rPr lang="en-US" dirty="0"/>
              <a:t>   	#4	at		t3</a:t>
            </a:r>
          </a:p>
          <a:p>
            <a:pPr marL="0" lvl="1" indent="0">
              <a:buNone/>
            </a:pPr>
            <a:r>
              <a:rPr lang="en-US" dirty="0"/>
              <a:t>	#4	</a:t>
            </a:r>
            <a:r>
              <a:rPr lang="en-US" dirty="0" err="1"/>
              <a:t>instanceOf</a:t>
            </a:r>
            <a:r>
              <a:rPr lang="en-US" dirty="0"/>
              <a:t>		</a:t>
            </a:r>
            <a:r>
              <a:rPr lang="en-US" dirty="0" err="1"/>
              <a:t>SurgicalProcedure</a:t>
            </a:r>
            <a:endParaRPr lang="en-US" dirty="0"/>
          </a:p>
          <a:p>
            <a:pPr marL="0" lvl="1" indent="0">
              <a:buNone/>
            </a:pPr>
            <a:r>
              <a:rPr lang="en-US" dirty="0"/>
              <a:t>	#4	</a:t>
            </a:r>
            <a:r>
              <a:rPr lang="en-US" dirty="0" err="1"/>
              <a:t>precededBy</a:t>
            </a:r>
            <a:r>
              <a:rPr lang="en-US" dirty="0"/>
              <a:t>		#2</a:t>
            </a:r>
          </a:p>
          <a:p>
            <a:pPr marL="0" lvl="1" indent="0">
              <a:buNone/>
            </a:pPr>
            <a:r>
              <a:rPr lang="en-US" dirty="0"/>
              <a:t>	#4	</a:t>
            </a:r>
            <a:r>
              <a:rPr lang="en-US" dirty="0" err="1"/>
              <a:t>partOf</a:t>
            </a:r>
            <a:r>
              <a:rPr lang="en-US" dirty="0"/>
              <a:t>			#3</a:t>
            </a:r>
          </a:p>
          <a:p>
            <a:pPr marL="0" lvl="1" indent="0">
              <a:buNone/>
            </a:pPr>
            <a:r>
              <a:rPr lang="en-US" dirty="0"/>
              <a:t>	t3	</a:t>
            </a:r>
            <a:r>
              <a:rPr lang="en-US" dirty="0" err="1"/>
              <a:t>partOf</a:t>
            </a:r>
            <a:r>
              <a:rPr lang="en-US" dirty="0"/>
              <a:t>			t2</a:t>
            </a:r>
          </a:p>
          <a:p>
            <a:pPr marL="0" lvl="1" indent="0">
              <a:buNone/>
            </a:pPr>
            <a:endParaRPr lang="en-US" dirty="0"/>
          </a:p>
          <a:p>
            <a:pPr marL="0" lvl="1" indent="0">
              <a:buNone/>
            </a:pPr>
            <a:r>
              <a:rPr lang="en-US" dirty="0"/>
              <a:t>How does t2 relates to #3 ?</a:t>
            </a:r>
          </a:p>
          <a:p>
            <a:pPr marL="0" lvl="1" indent="0">
              <a:buNone/>
            </a:pPr>
            <a:endParaRPr lang="en-US" dirty="0"/>
          </a:p>
        </p:txBody>
      </p:sp>
      <p:sp>
        <p:nvSpPr>
          <p:cNvPr id="4" name="Freeform 3"/>
          <p:cNvSpPr/>
          <p:nvPr/>
        </p:nvSpPr>
        <p:spPr bwMode="auto">
          <a:xfrm>
            <a:off x="4771505" y="2515984"/>
            <a:ext cx="3366655" cy="947651"/>
          </a:xfrm>
          <a:custGeom>
            <a:avLst/>
            <a:gdLst>
              <a:gd name="connsiteX0" fmla="*/ 16626 w 3366655"/>
              <a:gd name="connsiteY0" fmla="*/ 498764 h 947651"/>
              <a:gd name="connsiteX1" fmla="*/ 2709950 w 3366655"/>
              <a:gd name="connsiteY1" fmla="*/ 490451 h 947651"/>
              <a:gd name="connsiteX2" fmla="*/ 2709950 w 3366655"/>
              <a:gd name="connsiteY2" fmla="*/ 0 h 947651"/>
              <a:gd name="connsiteX3" fmla="*/ 3358342 w 3366655"/>
              <a:gd name="connsiteY3" fmla="*/ 0 h 947651"/>
              <a:gd name="connsiteX4" fmla="*/ 3366655 w 3366655"/>
              <a:gd name="connsiteY4" fmla="*/ 922713 h 947651"/>
              <a:gd name="connsiteX5" fmla="*/ 0 w 3366655"/>
              <a:gd name="connsiteY5" fmla="*/ 947651 h 947651"/>
              <a:gd name="connsiteX6" fmla="*/ 16626 w 3366655"/>
              <a:gd name="connsiteY6" fmla="*/ 498764 h 94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6655" h="947651">
                <a:moveTo>
                  <a:pt x="16626" y="498764"/>
                </a:moveTo>
                <a:lnTo>
                  <a:pt x="2709950" y="490451"/>
                </a:lnTo>
                <a:lnTo>
                  <a:pt x="2709950" y="0"/>
                </a:lnTo>
                <a:lnTo>
                  <a:pt x="3358342" y="0"/>
                </a:lnTo>
                <a:lnTo>
                  <a:pt x="3366655" y="922713"/>
                </a:lnTo>
                <a:lnTo>
                  <a:pt x="0" y="947651"/>
                </a:lnTo>
                <a:lnTo>
                  <a:pt x="16626" y="498764"/>
                </a:lnTo>
                <a:close/>
              </a:path>
            </a:pathLst>
          </a:cu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13267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9863C-FCFB-4E73-85CB-59F50E271D32}"/>
              </a:ext>
            </a:extLst>
          </p:cNvPr>
          <p:cNvSpPr>
            <a:spLocks noGrp="1"/>
          </p:cNvSpPr>
          <p:nvPr>
            <p:ph type="title"/>
          </p:nvPr>
        </p:nvSpPr>
        <p:spPr/>
        <p:txBody>
          <a:bodyPr/>
          <a:lstStyle/>
          <a:p>
            <a:r>
              <a:rPr lang="en-US" dirty="0"/>
              <a:t>RT issues in language</a:t>
            </a:r>
          </a:p>
        </p:txBody>
      </p:sp>
      <p:sp>
        <p:nvSpPr>
          <p:cNvPr id="3" name="Content Placeholder 2">
            <a:extLst>
              <a:ext uri="{FF2B5EF4-FFF2-40B4-BE49-F238E27FC236}">
                <a16:creationId xmlns:a16="http://schemas.microsoft.com/office/drawing/2014/main" id="{5E51FB83-8744-4B54-91CA-EEFDA376F2FC}"/>
              </a:ext>
            </a:extLst>
          </p:cNvPr>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a:t>Various forms with non-standard definitions:</a:t>
            </a:r>
          </a:p>
          <a:p>
            <a:pPr lvl="1">
              <a:buFont typeface="Arial" panose="020B0604020202020204" pitchFamily="34" charset="0"/>
              <a:buChar char="•"/>
            </a:pPr>
            <a:r>
              <a:rPr lang="en-US" dirty="0"/>
              <a:t>Reference resolution</a:t>
            </a:r>
          </a:p>
          <a:p>
            <a:pPr lvl="1">
              <a:buFont typeface="Arial" panose="020B0604020202020204" pitchFamily="34" charset="0"/>
              <a:buChar char="•"/>
            </a:pPr>
            <a:r>
              <a:rPr lang="en-US" dirty="0"/>
              <a:t>Co-reference resolution</a:t>
            </a:r>
          </a:p>
          <a:p>
            <a:pPr lvl="1">
              <a:buFont typeface="Arial" panose="020B0604020202020204" pitchFamily="34" charset="0"/>
              <a:buChar char="•"/>
            </a:pPr>
            <a:r>
              <a:rPr lang="en-US" dirty="0"/>
              <a:t>Anaphora resolution</a:t>
            </a:r>
          </a:p>
          <a:p>
            <a:pPr>
              <a:buFont typeface="Arial" panose="020B0604020202020204" pitchFamily="34" charset="0"/>
              <a:buChar char="•"/>
            </a:pPr>
            <a:r>
              <a:rPr lang="en-US" dirty="0"/>
              <a:t>Examples:</a:t>
            </a:r>
          </a:p>
          <a:p>
            <a:pPr lvl="1">
              <a:buFont typeface="Arial" panose="020B0604020202020204" pitchFamily="34" charset="0"/>
              <a:buChar char="•"/>
            </a:pPr>
            <a:r>
              <a:rPr lang="en-US" dirty="0"/>
              <a:t>‘</a:t>
            </a:r>
            <a:r>
              <a:rPr lang="en-US" i="1" dirty="0"/>
              <a:t>I bought two fish, removed their scales, and ate them</a:t>
            </a:r>
            <a:r>
              <a:rPr lang="en-US" dirty="0"/>
              <a:t>’.</a:t>
            </a:r>
          </a:p>
          <a:p>
            <a:pPr lvl="1">
              <a:buFont typeface="Arial" panose="020B0604020202020204" pitchFamily="34" charset="0"/>
              <a:buChar char="•"/>
            </a:pPr>
            <a:r>
              <a:rPr lang="en-US" dirty="0"/>
              <a:t>‘</a:t>
            </a:r>
            <a:r>
              <a:rPr lang="en-US" i="1" dirty="0"/>
              <a:t>Jane was in the library. When Suzy came in, she laughed</a:t>
            </a:r>
            <a:r>
              <a:rPr lang="en-US" dirty="0"/>
              <a:t>.’</a:t>
            </a:r>
          </a:p>
          <a:p>
            <a:pPr lvl="1">
              <a:buFont typeface="Arial" panose="020B0604020202020204" pitchFamily="34" charset="0"/>
              <a:buChar char="•"/>
            </a:pPr>
            <a:r>
              <a:rPr lang="en-US" dirty="0"/>
              <a:t>‘</a:t>
            </a:r>
            <a:r>
              <a:rPr lang="en-US" i="1" dirty="0"/>
              <a:t>He visited us Monday</a:t>
            </a:r>
            <a:r>
              <a:rPr lang="en-US" dirty="0"/>
              <a:t>’.</a:t>
            </a:r>
          </a:p>
          <a:p>
            <a:pPr lvl="1">
              <a:buFont typeface="Arial" panose="020B0604020202020204" pitchFamily="34" charset="0"/>
              <a:buChar char="•"/>
            </a:pPr>
            <a:r>
              <a:rPr lang="en-US" dirty="0"/>
              <a:t>‘</a:t>
            </a:r>
            <a:r>
              <a:rPr lang="en-US" i="1" dirty="0"/>
              <a:t>Margaret saw the diamond sparkling in the sun and adored it’s beauty</a:t>
            </a:r>
            <a:r>
              <a:rPr lang="en-US" dirty="0"/>
              <a:t>’. </a:t>
            </a:r>
          </a:p>
        </p:txBody>
      </p:sp>
      <p:sp>
        <p:nvSpPr>
          <p:cNvPr id="4" name="Slide Number Placeholder 3">
            <a:extLst>
              <a:ext uri="{FF2B5EF4-FFF2-40B4-BE49-F238E27FC236}">
                <a16:creationId xmlns:a16="http://schemas.microsoft.com/office/drawing/2014/main" id="{3FDA87B2-DF2A-48B7-A248-920003CAAB5E}"/>
              </a:ext>
            </a:extLst>
          </p:cNvPr>
          <p:cNvSpPr>
            <a:spLocks noGrp="1"/>
          </p:cNvSpPr>
          <p:nvPr>
            <p:ph type="sldNum" sz="quarter" idx="3"/>
          </p:nvPr>
        </p:nvSpPr>
        <p:spPr/>
        <p:txBody>
          <a:bodyPr/>
          <a:lstStyle/>
          <a:p>
            <a:fld id="{7C5DB68A-9D44-4073-920F-D08D647C06A7}" type="slidenum">
              <a:rPr lang="en-US" smtClean="0"/>
              <a:t>5</a:t>
            </a:fld>
            <a:endParaRPr lang="en-US" dirty="0"/>
          </a:p>
        </p:txBody>
      </p:sp>
    </p:spTree>
    <p:extLst>
      <p:ext uri="{BB962C8B-B14F-4D97-AF65-F5344CB8AC3E}">
        <p14:creationId xmlns:p14="http://schemas.microsoft.com/office/powerpoint/2010/main" val="52741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Representation of relation with time intervals</a:t>
            </a:r>
          </a:p>
        </p:txBody>
      </p:sp>
      <p:pic>
        <p:nvPicPr>
          <p:cNvPr id="103426" name="Picture 2"/>
          <p:cNvPicPr>
            <a:picLocks noChangeAspect="1" noChangeArrowheads="1"/>
          </p:cNvPicPr>
          <p:nvPr/>
        </p:nvPicPr>
        <p:blipFill>
          <a:blip r:embed="rId2" cstate="print"/>
          <a:srcRect/>
          <a:stretch>
            <a:fillRect/>
          </a:stretch>
        </p:blipFill>
        <p:spPr bwMode="auto">
          <a:xfrm>
            <a:off x="914400" y="1981200"/>
            <a:ext cx="7315200" cy="4588626"/>
          </a:xfrm>
          <a:prstGeom prst="rect">
            <a:avLst/>
          </a:prstGeom>
          <a:noFill/>
          <a:ln w="9525" cap="flat" cmpd="sng">
            <a:noFill/>
            <a:prstDash val="solid"/>
            <a:miter lim="800000"/>
            <a:headEnd type="none" w="med" len="med"/>
            <a:tailEnd type="none" w="med" len="med"/>
          </a:ln>
        </p:spPr>
      </p:pic>
    </p:spTree>
    <p:extLst>
      <p:ext uri="{BB962C8B-B14F-4D97-AF65-F5344CB8AC3E}">
        <p14:creationId xmlns:p14="http://schemas.microsoft.com/office/powerpoint/2010/main" val="3996119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86" name="AutoShape 2"/>
          <p:cNvSpPr>
            <a:spLocks noGrp="1" noChangeArrowheads="1"/>
          </p:cNvSpPr>
          <p:nvPr>
            <p:ph type="title"/>
          </p:nvPr>
        </p:nvSpPr>
        <p:spPr/>
        <p:txBody>
          <a:bodyPr/>
          <a:lstStyle/>
          <a:p>
            <a:r>
              <a:rPr lang="nl-BE" altLang="en-US"/>
              <a:t>Essentials of Referent Tracking  </a:t>
            </a:r>
            <a:endParaRPr lang="nl-NL" altLang="en-US"/>
          </a:p>
        </p:txBody>
      </p:sp>
      <p:sp>
        <p:nvSpPr>
          <p:cNvPr id="1168387" name="Rectangle 3"/>
          <p:cNvSpPr>
            <a:spLocks noGrp="1" noChangeArrowheads="1"/>
          </p:cNvSpPr>
          <p:nvPr>
            <p:ph idx="1"/>
          </p:nvPr>
        </p:nvSpPr>
        <p:spPr/>
        <p:txBody>
          <a:bodyPr/>
          <a:lstStyle/>
          <a:p>
            <a:pPr marL="457200" indent="-457200">
              <a:buFont typeface="Arial" panose="020B0604020202020204" pitchFamily="34" charset="0"/>
              <a:buChar char="•"/>
            </a:pPr>
            <a:r>
              <a:rPr lang="en-GB" altLang="en-US" dirty="0"/>
              <a:t>Deciding what particulars should receive a universally unique identifier (IUI);</a:t>
            </a:r>
          </a:p>
          <a:p>
            <a:pPr marL="457200" indent="-457200">
              <a:buFont typeface="Arial" panose="020B0604020202020204" pitchFamily="34" charset="0"/>
              <a:buChar char="•"/>
            </a:pPr>
            <a:r>
              <a:rPr lang="en-GB" altLang="en-US" dirty="0"/>
              <a:t>Finding out whether or not a particular has already been assigned a IUI (each particular should receive maximally one IUI); </a:t>
            </a:r>
          </a:p>
          <a:p>
            <a:pPr marL="457200" indent="-457200">
              <a:buFont typeface="Arial" panose="020B0604020202020204" pitchFamily="34" charset="0"/>
              <a:buChar char="•"/>
            </a:pPr>
            <a:r>
              <a:rPr lang="en-GB" altLang="en-US" dirty="0"/>
              <a:t>Generating an IUI;</a:t>
            </a:r>
          </a:p>
          <a:p>
            <a:pPr marL="457200" indent="-457200">
              <a:buFont typeface="Arial" panose="020B0604020202020204" pitchFamily="34" charset="0"/>
              <a:buChar char="•"/>
            </a:pPr>
            <a:r>
              <a:rPr lang="en-GB" altLang="en-US" dirty="0"/>
              <a:t>Using IUIs in information systems, i.e. issues concerning the syntax and semantics of statements containing IUIs;</a:t>
            </a:r>
          </a:p>
          <a:p>
            <a:pPr marL="457200" indent="-457200">
              <a:buFont typeface="Arial" panose="020B0604020202020204" pitchFamily="34" charset="0"/>
              <a:buChar char="•"/>
            </a:pPr>
            <a:r>
              <a:rPr lang="en-GB" altLang="en-US" dirty="0"/>
              <a:t>Determining the truth values of statements in which IUIs are used;</a:t>
            </a:r>
          </a:p>
          <a:p>
            <a:pPr marL="457200" indent="-457200">
              <a:buFont typeface="Arial" panose="020B0604020202020204" pitchFamily="34" charset="0"/>
              <a:buChar char="•"/>
            </a:pPr>
            <a:r>
              <a:rPr lang="en-GB" altLang="en-US" dirty="0"/>
              <a:t>Correcting errors in the assignment of IUIs and in other assertions in tuples..</a:t>
            </a:r>
          </a:p>
          <a:p>
            <a:pPr marL="457200" indent="-457200">
              <a:buFont typeface="Arial" panose="020B0604020202020204" pitchFamily="34" charset="0"/>
              <a:buChar char="•"/>
            </a:pPr>
            <a:endParaRPr lang="en-GB" altLang="en-US" dirty="0"/>
          </a:p>
        </p:txBody>
      </p:sp>
    </p:spTree>
    <p:extLst>
      <p:ext uri="{BB962C8B-B14F-4D97-AF65-F5344CB8AC3E}">
        <p14:creationId xmlns:p14="http://schemas.microsoft.com/office/powerpoint/2010/main" val="34549167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AutoShape 2"/>
          <p:cNvSpPr>
            <a:spLocks noGrp="1" noChangeArrowheads="1"/>
          </p:cNvSpPr>
          <p:nvPr>
            <p:ph type="title"/>
          </p:nvPr>
        </p:nvSpPr>
        <p:spPr/>
        <p:txBody>
          <a:bodyPr/>
          <a:lstStyle/>
          <a:p>
            <a:r>
              <a:rPr lang="en-US" altLang="en-US"/>
              <a:t>Referent Tracking System Components</a:t>
            </a:r>
          </a:p>
        </p:txBody>
      </p:sp>
      <p:sp>
        <p:nvSpPr>
          <p:cNvPr id="1133571" name="Rectangle 3"/>
          <p:cNvSpPr>
            <a:spLocks noGrp="1" noChangeArrowheads="1"/>
          </p:cNvSpPr>
          <p:nvPr>
            <p:ph idx="1"/>
          </p:nvPr>
        </p:nvSpPr>
        <p:spPr/>
        <p:txBody>
          <a:bodyPr/>
          <a:lstStyle/>
          <a:p>
            <a:r>
              <a:rPr lang="en-US" altLang="en-US" b="1" dirty="0"/>
              <a:t>Referent Tracking Software:</a:t>
            </a:r>
          </a:p>
          <a:p>
            <a:pPr lvl="2">
              <a:buFontTx/>
              <a:buNone/>
            </a:pPr>
            <a:r>
              <a:rPr lang="en-US" altLang="en-US" dirty="0"/>
              <a:t>		Manipulation of assertions about particulars.</a:t>
            </a:r>
          </a:p>
          <a:p>
            <a:r>
              <a:rPr lang="en-US" altLang="en-US" b="1" dirty="0"/>
              <a:t>Referent Tracking </a:t>
            </a:r>
            <a:r>
              <a:rPr lang="en-US" altLang="en-US" b="1" dirty="0" err="1"/>
              <a:t>Datastore</a:t>
            </a:r>
            <a:r>
              <a:rPr lang="en-US" altLang="en-US" b="1" dirty="0"/>
              <a:t>:</a:t>
            </a:r>
          </a:p>
          <a:p>
            <a:pPr lvl="2"/>
            <a:r>
              <a:rPr lang="en-US" altLang="en-US" u="sng" dirty="0"/>
              <a:t>IUI repository:</a:t>
            </a:r>
          </a:p>
          <a:p>
            <a:pPr lvl="2">
              <a:buFontTx/>
              <a:buNone/>
            </a:pPr>
            <a:r>
              <a:rPr lang="en-US" altLang="en-US" dirty="0"/>
              <a:t>		A collection of:</a:t>
            </a:r>
          </a:p>
          <a:p>
            <a:pPr lvl="3"/>
            <a:r>
              <a:rPr lang="en-US" altLang="en-US" dirty="0"/>
              <a:t>A-tuples, each one representing the assignment of a globally unique singular identifier to some particular.</a:t>
            </a:r>
          </a:p>
          <a:p>
            <a:pPr lvl="3"/>
            <a:r>
              <a:rPr lang="en-US" altLang="en-US" dirty="0"/>
              <a:t>N-tuples, each one providing a name for a particular</a:t>
            </a:r>
          </a:p>
          <a:p>
            <a:pPr lvl="2"/>
            <a:r>
              <a:rPr lang="en-US" altLang="en-US" u="sng" dirty="0"/>
              <a:t>Referent Tracking Database:</a:t>
            </a:r>
          </a:p>
          <a:p>
            <a:pPr lvl="2">
              <a:buFontTx/>
              <a:buNone/>
            </a:pPr>
            <a:r>
              <a:rPr lang="en-US" altLang="en-US" dirty="0"/>
              <a:t>		A collection of assertions in the form of tuples of various sorts about the particulars denoted through A-tuples in the IUI repository.</a:t>
            </a:r>
          </a:p>
        </p:txBody>
      </p:sp>
      <p:sp>
        <p:nvSpPr>
          <p:cNvPr id="1133572" name="AutoShape 4"/>
          <p:cNvSpPr>
            <a:spLocks noChangeArrowheads="1"/>
          </p:cNvSpPr>
          <p:nvPr/>
        </p:nvSpPr>
        <p:spPr bwMode="auto">
          <a:xfrm>
            <a:off x="1208088" y="2224088"/>
            <a:ext cx="652462" cy="138113"/>
          </a:xfrm>
          <a:prstGeom prst="rightArrow">
            <a:avLst>
              <a:gd name="adj1" fmla="val 50000"/>
              <a:gd name="adj2" fmla="val 118103"/>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3" name="AutoShape 5"/>
          <p:cNvSpPr>
            <a:spLocks noChangeArrowheads="1"/>
          </p:cNvSpPr>
          <p:nvPr/>
        </p:nvSpPr>
        <p:spPr bwMode="auto">
          <a:xfrm>
            <a:off x="1213168" y="3436463"/>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4" name="AutoShape 6"/>
          <p:cNvSpPr>
            <a:spLocks noChangeArrowheads="1"/>
          </p:cNvSpPr>
          <p:nvPr/>
        </p:nvSpPr>
        <p:spPr bwMode="auto">
          <a:xfrm>
            <a:off x="1208088" y="5181600"/>
            <a:ext cx="652462" cy="138112"/>
          </a:xfrm>
          <a:prstGeom prst="rightArrow">
            <a:avLst>
              <a:gd name="adj1" fmla="val 50000"/>
              <a:gd name="adj2" fmla="val 118104"/>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575" name="Rectangle 7"/>
          <p:cNvSpPr>
            <a:spLocks noChangeArrowheads="1"/>
          </p:cNvSpPr>
          <p:nvPr/>
        </p:nvSpPr>
        <p:spPr bwMode="auto">
          <a:xfrm>
            <a:off x="1039813" y="6308725"/>
            <a:ext cx="8104187" cy="581025"/>
          </a:xfrm>
          <a:prstGeom prst="rect">
            <a:avLst/>
          </a:prstGeom>
          <a:noFill/>
          <a:ln>
            <a:noFill/>
          </a:ln>
          <a:effectLst/>
          <a:extLst>
            <a:ext uri="{909E8E84-426E-40DD-AFC4-6F175D3DCCD1}">
              <a14:hiddenFill xmlns:a14="http://schemas.microsoft.com/office/drawing/2010/main">
                <a:solidFill>
                  <a:srgbClr val="CCC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r"/>
            <a:r>
              <a:rPr lang="en-US" altLang="en-US" sz="1600">
                <a:solidFill>
                  <a:schemeClr val="bg1"/>
                </a:solidFill>
              </a:rPr>
              <a:t>Manzoor S, Ceusters W, Rudnicki R. Implementation of a Referent Tracking System. International Journal of Healthcare Information Systems and Informatics 2007;2(4):41-58. </a:t>
            </a:r>
          </a:p>
        </p:txBody>
      </p:sp>
    </p:spTree>
    <p:extLst>
      <p:ext uri="{BB962C8B-B14F-4D97-AF65-F5344CB8AC3E}">
        <p14:creationId xmlns:p14="http://schemas.microsoft.com/office/powerpoint/2010/main" val="2315991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335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3357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133571">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33571">
                                            <p:txEl>
                                              <p:pRg st="2" end="2"/>
                                            </p:txEl>
                                          </p:spTgt>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133571">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3357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33571">
                                            <p:txEl>
                                              <p:pRg st="4" end="4"/>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33571">
                                            <p:txEl>
                                              <p:pRg st="5" end="5"/>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33571">
                                            <p:txEl>
                                              <p:pRg st="6" end="6"/>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133571">
                                            <p:txEl>
                                              <p:pRg st="7" end="7"/>
                                            </p:txEl>
                                          </p:spTgt>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1335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335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571" grpId="0" build="p"/>
      <p:bldP spid="1133572" grpId="0" animBg="1"/>
      <p:bldP spid="1133573" grpId="0" animBg="1"/>
      <p:bldP spid="113357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AutoShape 2"/>
          <p:cNvSpPr>
            <a:spLocks noGrp="1" noChangeArrowheads="1"/>
          </p:cNvSpPr>
          <p:nvPr>
            <p:ph type="title"/>
          </p:nvPr>
        </p:nvSpPr>
        <p:spPr/>
        <p:txBody>
          <a:bodyPr/>
          <a:lstStyle/>
          <a:p>
            <a:r>
              <a:rPr lang="en-US" altLang="en-US"/>
              <a:t>Referent Tracking System Environment</a:t>
            </a:r>
          </a:p>
        </p:txBody>
      </p:sp>
      <p:grpSp>
        <p:nvGrpSpPr>
          <p:cNvPr id="1225731" name="Group 3"/>
          <p:cNvGrpSpPr>
            <a:grpSpLocks/>
          </p:cNvGrpSpPr>
          <p:nvPr/>
        </p:nvGrpSpPr>
        <p:grpSpPr bwMode="auto">
          <a:xfrm>
            <a:off x="838200" y="1600200"/>
            <a:ext cx="7669213" cy="4876800"/>
            <a:chOff x="624" y="1248"/>
            <a:chExt cx="4831" cy="3072"/>
          </a:xfrm>
        </p:grpSpPr>
        <p:pic>
          <p:nvPicPr>
            <p:cNvPr id="1225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 y="1248"/>
              <a:ext cx="4831" cy="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5733" name="Line 5"/>
            <p:cNvSpPr>
              <a:spLocks noChangeShapeType="1"/>
            </p:cNvSpPr>
            <p:nvPr/>
          </p:nvSpPr>
          <p:spPr bwMode="auto">
            <a:xfrm>
              <a:off x="1008" y="1392"/>
              <a:ext cx="0" cy="192"/>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4" name="Line 6"/>
            <p:cNvSpPr>
              <a:spLocks noChangeShapeType="1"/>
            </p:cNvSpPr>
            <p:nvPr/>
          </p:nvSpPr>
          <p:spPr bwMode="auto">
            <a:xfrm>
              <a:off x="4458" y="1392"/>
              <a:ext cx="0" cy="288"/>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5" name="Line 7"/>
            <p:cNvSpPr>
              <a:spLocks noChangeShapeType="1"/>
            </p:cNvSpPr>
            <p:nvPr/>
          </p:nvSpPr>
          <p:spPr bwMode="auto">
            <a:xfrm>
              <a:off x="720" y="4020"/>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6" name="Line 8"/>
            <p:cNvSpPr>
              <a:spLocks noChangeShapeType="1"/>
            </p:cNvSpPr>
            <p:nvPr/>
          </p:nvSpPr>
          <p:spPr bwMode="auto">
            <a:xfrm>
              <a:off x="720" y="3744"/>
              <a:ext cx="0" cy="288"/>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7" name="Line 9"/>
            <p:cNvSpPr>
              <a:spLocks noChangeShapeType="1"/>
            </p:cNvSpPr>
            <p:nvPr/>
          </p:nvSpPr>
          <p:spPr bwMode="auto">
            <a:xfrm>
              <a:off x="2610" y="2832"/>
              <a:ext cx="0" cy="1056"/>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sp>
          <p:nvSpPr>
            <p:cNvPr id="1225738" name="Line 10"/>
            <p:cNvSpPr>
              <a:spLocks noChangeShapeType="1"/>
            </p:cNvSpPr>
            <p:nvPr/>
          </p:nvSpPr>
          <p:spPr bwMode="auto">
            <a:xfrm>
              <a:off x="1362" y="2484"/>
              <a:ext cx="38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grpSp>
    </p:spTree>
    <p:extLst>
      <p:ext uri="{BB962C8B-B14F-4D97-AF65-F5344CB8AC3E}">
        <p14:creationId xmlns:p14="http://schemas.microsoft.com/office/powerpoint/2010/main" val="2837939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C2E-6C94-4C93-825F-5552D623535B}"/>
              </a:ext>
            </a:extLst>
          </p:cNvPr>
          <p:cNvSpPr>
            <a:spLocks noGrp="1"/>
          </p:cNvSpPr>
          <p:nvPr>
            <p:ph type="title"/>
          </p:nvPr>
        </p:nvSpPr>
        <p:spPr/>
        <p:txBody>
          <a:bodyPr/>
          <a:lstStyle/>
          <a:p>
            <a:r>
              <a:rPr lang="en-US" dirty="0"/>
              <a:t>Main RT principles</a:t>
            </a:r>
          </a:p>
        </p:txBody>
      </p:sp>
      <p:sp>
        <p:nvSpPr>
          <p:cNvPr id="3" name="Content Placeholder 2">
            <a:extLst>
              <a:ext uri="{FF2B5EF4-FFF2-40B4-BE49-F238E27FC236}">
                <a16:creationId xmlns:a16="http://schemas.microsoft.com/office/drawing/2014/main" id="{F2CBD945-A6C0-4202-8EE1-92B976C78C6F}"/>
              </a:ext>
            </a:extLst>
          </p:cNvPr>
          <p:cNvSpPr>
            <a:spLocks noGrp="1"/>
          </p:cNvSpPr>
          <p:nvPr>
            <p:ph idx="1"/>
          </p:nvPr>
        </p:nvSpPr>
        <p:spPr/>
        <p:txBody>
          <a:bodyPr/>
          <a:lstStyle/>
          <a:p>
            <a:pPr>
              <a:buFont typeface="Arial" panose="020B0604020202020204" pitchFamily="34" charset="0"/>
              <a:buChar char="•"/>
            </a:pPr>
            <a:r>
              <a:rPr lang="en-US" dirty="0"/>
              <a:t>Requirements for an assertion to be useful: clarity in …</a:t>
            </a:r>
          </a:p>
          <a:p>
            <a:pPr lvl="1">
              <a:buFont typeface="Arial" panose="020B0604020202020204" pitchFamily="34" charset="0"/>
              <a:buChar char="•"/>
            </a:pPr>
            <a:r>
              <a:rPr lang="en-US" sz="2200" dirty="0"/>
              <a:t>(1) </a:t>
            </a:r>
            <a:r>
              <a:rPr lang="en-US" sz="2200" i="1" dirty="0"/>
              <a:t>what</a:t>
            </a:r>
            <a:r>
              <a:rPr lang="en-US" sz="2200" dirty="0"/>
              <a:t> precisely is attributed – i.e. what features, characteristics, properties, etc. are ascribed to some entity relevant to the patient’s health – and </a:t>
            </a:r>
          </a:p>
          <a:p>
            <a:pPr lvl="1">
              <a:buFont typeface="Arial" panose="020B0604020202020204" pitchFamily="34" charset="0"/>
              <a:buChar char="•"/>
            </a:pPr>
            <a:r>
              <a:rPr lang="en-US" sz="2200" dirty="0"/>
              <a:t>(2) </a:t>
            </a:r>
            <a:r>
              <a:rPr lang="en-US" sz="2200" i="1" dirty="0"/>
              <a:t>about what</a:t>
            </a:r>
            <a:r>
              <a:rPr lang="en-US" sz="2200" dirty="0"/>
              <a:t> it is attributed – i.e. to which entity the features, characteristics, properties, etc. are ascribed. </a:t>
            </a:r>
          </a:p>
          <a:p>
            <a:pPr>
              <a:buFont typeface="Arial" panose="020B0604020202020204" pitchFamily="34" charset="0"/>
              <a:buChar char="•"/>
            </a:pPr>
            <a:r>
              <a:rPr lang="en-US" dirty="0"/>
              <a:t>Terminology:</a:t>
            </a:r>
          </a:p>
          <a:p>
            <a:pPr lvl="1">
              <a:buFont typeface="Arial" panose="020B0604020202020204" pitchFamily="34" charset="0"/>
              <a:buChar char="•"/>
            </a:pPr>
            <a:r>
              <a:rPr lang="en-US" sz="2200" i="1" dirty="0"/>
              <a:t>‘</a:t>
            </a:r>
            <a:r>
              <a:rPr lang="en-US" sz="2200" b="1" i="1" dirty="0"/>
              <a:t>Predicate</a:t>
            </a:r>
            <a:r>
              <a:rPr lang="en-US" sz="2200" i="1" dirty="0"/>
              <a:t>’</a:t>
            </a:r>
            <a:r>
              <a:rPr lang="en-US" sz="2200" dirty="0"/>
              <a:t>: the part of a descriptive statement that ascribes features to some entity, i.e. the </a:t>
            </a:r>
            <a:r>
              <a:rPr lang="en-US" sz="2200" b="1" i="1" dirty="0"/>
              <a:t>referent</a:t>
            </a:r>
            <a:r>
              <a:rPr lang="en-US" sz="2200" dirty="0"/>
              <a:t>;</a:t>
            </a:r>
          </a:p>
          <a:p>
            <a:pPr lvl="1">
              <a:buFont typeface="Arial" panose="020B0604020202020204" pitchFamily="34" charset="0"/>
              <a:buChar char="•"/>
            </a:pPr>
            <a:r>
              <a:rPr lang="en-US" sz="2200" dirty="0"/>
              <a:t>‘</a:t>
            </a:r>
            <a:r>
              <a:rPr lang="en-US" sz="2200" b="1" i="1" dirty="0"/>
              <a:t>Predication</a:t>
            </a:r>
            <a:r>
              <a:rPr lang="en-US" sz="2200" dirty="0"/>
              <a:t>’: the process of ascribing characteristics to something. </a:t>
            </a:r>
          </a:p>
          <a:p>
            <a:pPr lvl="1">
              <a:buFont typeface="Arial" panose="020B0604020202020204" pitchFamily="34" charset="0"/>
              <a:buChar char="•"/>
            </a:pPr>
            <a:r>
              <a:rPr lang="en-US" sz="2200" dirty="0"/>
              <a:t>‘</a:t>
            </a:r>
            <a:r>
              <a:rPr lang="en-US" sz="2200" b="1" i="1" dirty="0"/>
              <a:t>Ascription</a:t>
            </a:r>
            <a:r>
              <a:rPr lang="en-US" sz="2200" dirty="0"/>
              <a:t>’: a descriptive statement resulting from a predication.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209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RTP1</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a:buFont typeface="Arial" panose="020B0604020202020204" pitchFamily="34" charset="0"/>
              <a:buChar char="•"/>
            </a:pPr>
            <a:r>
              <a:rPr lang="en-US" dirty="0"/>
              <a:t>A predicate shall be made about one or more referents if and only if:</a:t>
            </a:r>
          </a:p>
          <a:p>
            <a:pPr lvl="1">
              <a:buFont typeface="Arial" panose="020B0604020202020204" pitchFamily="34" charset="0"/>
              <a:buChar char="•"/>
            </a:pPr>
            <a:r>
              <a:rPr lang="en-US" sz="2200" dirty="0"/>
              <a:t>these referents are uniquely identified in the RTS (RTP1.1) and </a:t>
            </a:r>
          </a:p>
          <a:p>
            <a:pPr lvl="1">
              <a:buFont typeface="Arial" panose="020B0604020202020204" pitchFamily="34" charset="0"/>
              <a:buChar char="•"/>
            </a:pPr>
            <a:r>
              <a:rPr lang="en-US" sz="2200" dirty="0"/>
              <a:t>the author of the predicate holds at least two beliefs:</a:t>
            </a:r>
          </a:p>
          <a:p>
            <a:pPr lvl="2">
              <a:buFont typeface="Arial" panose="020B0604020202020204" pitchFamily="34" charset="0"/>
              <a:buChar char="•"/>
            </a:pPr>
            <a:r>
              <a:rPr lang="en-US" dirty="0"/>
              <a:t>(1) that the referents are real, were real or very likely will become real (RTP1.2) and </a:t>
            </a:r>
          </a:p>
          <a:p>
            <a:pPr lvl="2">
              <a:buFont typeface="Arial" panose="020B0604020202020204" pitchFamily="34" charset="0"/>
              <a:buChar char="•"/>
            </a:pPr>
            <a:r>
              <a:rPr lang="en-US" dirty="0"/>
              <a:t>(2) that what is predicated about these referents – within the specified time-frame when time-indexing is required – is either true, or more likely true than false.</a:t>
            </a:r>
          </a:p>
          <a:p>
            <a:pPr lvl="2">
              <a:buFont typeface="Arial" panose="020B0604020202020204" pitchFamily="34" charset="0"/>
              <a:buChar char="•"/>
            </a:pPr>
            <a:r>
              <a:rPr lang="en-US" dirty="0"/>
              <a:t>(3) In the latter case, the strength of the belief in the correctness of the predicate needs to be expressed as well (RTP1.3). This holds for positive ascriptions as well as negative ascriptions, i.e. ascriptions positing that something is not the case.</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52330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RTP2</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pPr>
            <a:r>
              <a:rPr lang="en-US" dirty="0"/>
              <a:t>The Referent Tracking System (RTS) must keep track of </a:t>
            </a:r>
          </a:p>
          <a:p>
            <a:pPr lvl="1">
              <a:buFont typeface="Arial" panose="020B0604020202020204" pitchFamily="34" charset="0"/>
              <a:buChar char="•"/>
            </a:pPr>
            <a:r>
              <a:rPr lang="en-US" dirty="0"/>
              <a:t>the provenance of assertions, thus by whom and when predicates were asserted, confirmed, contradicted, corrected or rejected in the EMR (RTP2.1) and </a:t>
            </a:r>
          </a:p>
          <a:p>
            <a:pPr lvl="1">
              <a:buFont typeface="Arial" panose="020B0604020202020204" pitchFamily="34" charset="0"/>
              <a:buChar char="•"/>
            </a:pPr>
            <a:r>
              <a:rPr lang="en-US" dirty="0"/>
              <a:t>by whom and when such changes were registered in the RTS (RTP2.2).</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36618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CA363-3EC4-4754-89BB-A378E20FA54C}"/>
              </a:ext>
            </a:extLst>
          </p:cNvPr>
          <p:cNvSpPr>
            <a:spLocks noGrp="1"/>
          </p:cNvSpPr>
          <p:nvPr>
            <p:ph type="title"/>
          </p:nvPr>
        </p:nvSpPr>
        <p:spPr/>
        <p:txBody>
          <a:bodyPr/>
          <a:lstStyle/>
          <a:p>
            <a:r>
              <a:rPr lang="en-US" dirty="0"/>
              <a:t>Main RT principles: RTP3</a:t>
            </a:r>
          </a:p>
        </p:txBody>
      </p:sp>
      <p:sp>
        <p:nvSpPr>
          <p:cNvPr id="3" name="Content Placeholder 2">
            <a:extLst>
              <a:ext uri="{FF2B5EF4-FFF2-40B4-BE49-F238E27FC236}">
                <a16:creationId xmlns:a16="http://schemas.microsoft.com/office/drawing/2014/main" id="{03C3A016-EDFF-4165-B107-5CADDBF4D192}"/>
              </a:ext>
            </a:extLst>
          </p:cNvPr>
          <p:cNvSpPr>
            <a:spLocks noGrp="1"/>
          </p:cNvSpPr>
          <p:nvPr>
            <p:ph idx="1"/>
          </p:nvPr>
        </p:nvSpPr>
        <p:spPr>
          <a:xfrm>
            <a:off x="228600" y="1676400"/>
            <a:ext cx="8915400" cy="4953000"/>
          </a:xfrm>
        </p:spPr>
        <p:txBody>
          <a:bodyPr/>
          <a:lstStyle/>
          <a:p>
            <a:pPr lvl="0">
              <a:buFont typeface="Arial" panose="020B0604020202020204" pitchFamily="34" charset="0"/>
              <a:buChar char="•"/>
              <a:tabLst>
                <a:tab pos="631825" algn="l"/>
              </a:tabLst>
            </a:pPr>
            <a:r>
              <a:rPr lang="en-US" dirty="0"/>
              <a:t>RTP3.1: the RTS must use the ascriptions to construct a 	representation of reality from the perspective of one or 	more clearly specified ontologies which are sufficiently 	expressive and comprehensive to accommodate all types 	of ascriptions in the EMR.</a:t>
            </a:r>
          </a:p>
          <a:p>
            <a:pPr lvl="0">
              <a:buFont typeface="Arial" panose="020B0604020202020204" pitchFamily="34" charset="0"/>
              <a:buChar char="•"/>
              <a:tabLst>
                <a:tab pos="631825" algn="l"/>
              </a:tabLst>
            </a:pPr>
            <a:r>
              <a:rPr lang="en-US" dirty="0"/>
              <a:t>RTP3.2: this representation must be updated whenever the 	pool of ascriptions in the EMR is updated. </a:t>
            </a:r>
          </a:p>
          <a:p>
            <a:pPr lvl="0">
              <a:buFont typeface="Arial" panose="020B0604020202020204" pitchFamily="34" charset="0"/>
              <a:buChar char="•"/>
              <a:tabLst>
                <a:tab pos="631825" algn="l"/>
              </a:tabLst>
            </a:pPr>
            <a:r>
              <a:rPr lang="en-US" dirty="0"/>
              <a:t>RTP3.3: ascriptions which when taken together do not allow 	a representation to be constructed which is free from 	contradictions and inconsistencies need to be identified 	and appropriate reconciliation procedures invoked 	(RTP3.4). </a:t>
            </a:r>
          </a:p>
        </p:txBody>
      </p:sp>
      <p:sp>
        <p:nvSpPr>
          <p:cNvPr id="4" name="Rectangle 3">
            <a:extLst>
              <a:ext uri="{FF2B5EF4-FFF2-40B4-BE49-F238E27FC236}">
                <a16:creationId xmlns:a16="http://schemas.microsoft.com/office/drawing/2014/main" id="{76A8CB30-486A-45AD-A61C-7A00B5661F94}"/>
              </a:ext>
            </a:extLst>
          </p:cNvPr>
          <p:cNvSpPr/>
          <p:nvPr/>
        </p:nvSpPr>
        <p:spPr>
          <a:xfrm>
            <a:off x="1335932" y="6313650"/>
            <a:ext cx="7772400" cy="461665"/>
          </a:xfrm>
          <a:prstGeom prst="rect">
            <a:avLst/>
          </a:prstGeom>
        </p:spPr>
        <p:txBody>
          <a:bodyPr wrap="square">
            <a:spAutoFit/>
          </a:bodyPr>
          <a:lstStyle/>
          <a:p>
            <a:pPr algn="r"/>
            <a:r>
              <a:rPr lang="en-US" sz="1200" b="0" dirty="0">
                <a:solidFill>
                  <a:schemeClr val="bg1"/>
                </a:solidFill>
                <a:latin typeface="Arial" panose="020B0604020202020204" pitchFamily="34" charset="0"/>
              </a:rPr>
              <a:t>Ceusters W. The place of Referent Tracking in Biomedical Informatics.</a:t>
            </a:r>
          </a:p>
          <a:p>
            <a:pPr algn="r"/>
            <a:r>
              <a:rPr lang="en-US" sz="1200" b="0" dirty="0">
                <a:solidFill>
                  <a:schemeClr val="bg1"/>
                </a:solidFill>
                <a:latin typeface="Arial" panose="020B0604020202020204" pitchFamily="34" charset="0"/>
              </a:rPr>
              <a:t> In Elkin, Peter (ed.) Terminology, Ontology and Their Implementations. Springer Nature. (Forthcoming,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preprint</a:t>
            </a:r>
            <a:r>
              <a:rPr lang="en-US" sz="1200" b="0" dirty="0">
                <a:solidFill>
                  <a:schemeClr val="bg1"/>
                </a:solidFill>
                <a:latin typeface="Arial" panose="020B0604020202020204" pitchFamily="34" charset="0"/>
              </a:rPr>
              <a:t>).</a:t>
            </a:r>
            <a:endParaRPr lang="en-US" sz="12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780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3E8C35-E385-4FCC-836C-AF952FED8549}"/>
              </a:ext>
            </a:extLst>
          </p:cNvPr>
          <p:cNvSpPr>
            <a:spLocks noGrp="1"/>
          </p:cNvSpPr>
          <p:nvPr>
            <p:ph type="ctrTitle"/>
          </p:nvPr>
        </p:nvSpPr>
        <p:spPr/>
        <p:txBody>
          <a:bodyPr/>
          <a:lstStyle/>
          <a:p>
            <a:r>
              <a:rPr lang="en-US" dirty="0"/>
              <a:t>2. A little exercise</a:t>
            </a:r>
            <a:br>
              <a:rPr lang="en-US" dirty="0"/>
            </a:br>
            <a:r>
              <a:rPr lang="en-US" dirty="0"/>
              <a:t>to sharpen your brain</a:t>
            </a:r>
          </a:p>
        </p:txBody>
      </p:sp>
      <p:sp>
        <p:nvSpPr>
          <p:cNvPr id="5" name="Subtitle 4">
            <a:extLst>
              <a:ext uri="{FF2B5EF4-FFF2-40B4-BE49-F238E27FC236}">
                <a16:creationId xmlns:a16="http://schemas.microsoft.com/office/drawing/2014/main" id="{722DC252-F2E7-4017-A817-D6D34AF8814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98315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Ambiguity in ICD-11’s ‘Content model’</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b="1" i="1" dirty="0"/>
              <a:t>A classification unit in ICD is called an “ICD entity”. </a:t>
            </a:r>
            <a:r>
              <a:rPr lang="en-US" sz="2000" i="1" dirty="0"/>
              <a:t>In other words, any distinct classification rubric is called an Entity. (The term “Entity” is used interchangeably – in the same meaning -- with the term “ICD Concept”. </a:t>
            </a:r>
          </a:p>
          <a:p>
            <a:pPr>
              <a:buFont typeface="Arial" panose="020B0604020202020204" pitchFamily="34" charset="0"/>
              <a:buChar char="•"/>
            </a:pPr>
            <a:r>
              <a:rPr lang="en-US" sz="2000" i="1" dirty="0"/>
              <a:t>An ICD entity may be: </a:t>
            </a:r>
          </a:p>
          <a:p>
            <a:pPr lvl="1">
              <a:buFont typeface="Arial" panose="020B0604020202020204" pitchFamily="34" charset="0"/>
              <a:buChar char="•"/>
            </a:pPr>
            <a:r>
              <a:rPr lang="en-US" sz="2000" i="1" dirty="0"/>
              <a:t>A category </a:t>
            </a:r>
          </a:p>
          <a:p>
            <a:pPr lvl="1">
              <a:buFont typeface="Arial" panose="020B0604020202020204" pitchFamily="34" charset="0"/>
              <a:buChar char="•"/>
            </a:pPr>
            <a:r>
              <a:rPr lang="en-US" sz="2000" i="1" dirty="0"/>
              <a:t>A block </a:t>
            </a:r>
          </a:p>
          <a:p>
            <a:pPr lvl="1">
              <a:buFont typeface="Arial" panose="020B0604020202020204" pitchFamily="34" charset="0"/>
              <a:buChar char="•"/>
            </a:pPr>
            <a:r>
              <a:rPr lang="en-US" sz="2000" i="1" dirty="0"/>
              <a:t>A chapter </a:t>
            </a:r>
          </a:p>
          <a:p>
            <a:pPr>
              <a:buFont typeface="Arial" panose="020B0604020202020204" pitchFamily="34" charset="0"/>
              <a:buChar char="•"/>
            </a:pPr>
            <a:r>
              <a:rPr lang="en-US" sz="2000" i="1" dirty="0"/>
              <a:t>A category (which is the most common reference to an ICD class) may be a disease, disorder or syndrome; sign, symptom or other health problem such as injuries, or a combination of the above. </a:t>
            </a:r>
          </a:p>
        </p:txBody>
      </p:sp>
      <p:sp>
        <p:nvSpPr>
          <p:cNvPr id="4" name="TextBox 3"/>
          <p:cNvSpPr txBox="1"/>
          <p:nvPr/>
        </p:nvSpPr>
        <p:spPr>
          <a:xfrm>
            <a:off x="2685605" y="6309744"/>
            <a:ext cx="6382195" cy="461665"/>
          </a:xfrm>
          <a:prstGeom prst="rect">
            <a:avLst/>
          </a:prstGeom>
          <a:noFill/>
        </p:spPr>
        <p:txBody>
          <a:bodyPr wrap="none" rtlCol="0">
            <a:spAutoFit/>
          </a:bodyPr>
          <a:lstStyle/>
          <a:p>
            <a:pPr algn="r"/>
            <a:r>
              <a:rPr lang="en-US" sz="1200" b="0" dirty="0">
                <a:solidFill>
                  <a:schemeClr val="bg1"/>
                </a:solidFill>
              </a:rPr>
              <a:t>World Health Organization. ICD-11 Content Model Reference Guide. 11</a:t>
            </a:r>
            <a:r>
              <a:rPr lang="en-US" sz="1200" b="0" baseline="30000" dirty="0">
                <a:solidFill>
                  <a:schemeClr val="bg1"/>
                </a:solidFill>
              </a:rPr>
              <a:t>th</a:t>
            </a:r>
            <a:r>
              <a:rPr lang="en-US" sz="1200" b="0" dirty="0">
                <a:solidFill>
                  <a:schemeClr val="bg1"/>
                </a:solidFill>
              </a:rPr>
              <a:t> Revision. January 2011. </a:t>
            </a:r>
          </a:p>
          <a:p>
            <a:pPr algn="r"/>
            <a:r>
              <a:rPr lang="en-US" sz="1200" b="0" dirty="0">
                <a:solidFill>
                  <a:schemeClr val="bg1"/>
                </a:solidFill>
              </a:rPr>
              <a:t>http://www.who.int/classifications/icd/revision/Content_Model_Reference_Guide.January_2011.pdf</a:t>
            </a:r>
          </a:p>
        </p:txBody>
      </p:sp>
    </p:spTree>
    <p:extLst>
      <p:ext uri="{BB962C8B-B14F-4D97-AF65-F5344CB8AC3E}">
        <p14:creationId xmlns:p14="http://schemas.microsoft.com/office/powerpoint/2010/main" val="306561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C77B-3E0A-474B-9FB9-9442635F7B69}"/>
              </a:ext>
            </a:extLst>
          </p:cNvPr>
          <p:cNvSpPr>
            <a:spLocks noGrp="1"/>
          </p:cNvSpPr>
          <p:nvPr>
            <p:ph type="title"/>
          </p:nvPr>
        </p:nvSpPr>
        <p:spPr/>
        <p:txBody>
          <a:bodyPr/>
          <a:lstStyle/>
          <a:p>
            <a:r>
              <a:rPr lang="en-US" dirty="0"/>
              <a:t>RT issues in EHRs: the ‘problem list’</a:t>
            </a:r>
          </a:p>
        </p:txBody>
      </p:sp>
      <p:sp>
        <p:nvSpPr>
          <p:cNvPr id="4" name="Slide Number Placeholder 3">
            <a:extLst>
              <a:ext uri="{FF2B5EF4-FFF2-40B4-BE49-F238E27FC236}">
                <a16:creationId xmlns:a16="http://schemas.microsoft.com/office/drawing/2014/main" id="{D38D4182-9ED6-4F65-9028-308A791BAF6E}"/>
              </a:ext>
            </a:extLst>
          </p:cNvPr>
          <p:cNvSpPr>
            <a:spLocks noGrp="1"/>
          </p:cNvSpPr>
          <p:nvPr>
            <p:ph type="sldNum" sz="quarter" idx="3"/>
          </p:nvPr>
        </p:nvSpPr>
        <p:spPr/>
        <p:txBody>
          <a:bodyPr/>
          <a:lstStyle/>
          <a:p>
            <a:fld id="{7C5DB68A-9D44-4073-920F-D08D647C06A7}" type="slidenum">
              <a:rPr lang="en-US" smtClean="0"/>
              <a:t>6</a:t>
            </a:fld>
            <a:endParaRPr lang="en-US" dirty="0"/>
          </a:p>
        </p:txBody>
      </p:sp>
      <p:grpSp>
        <p:nvGrpSpPr>
          <p:cNvPr id="5" name="Group 116">
            <a:extLst>
              <a:ext uri="{FF2B5EF4-FFF2-40B4-BE49-F238E27FC236}">
                <a16:creationId xmlns:a16="http://schemas.microsoft.com/office/drawing/2014/main" id="{081D2BD1-FAEA-46C4-9DA6-933601FAEAC2}"/>
              </a:ext>
            </a:extLst>
          </p:cNvPr>
          <p:cNvGrpSpPr>
            <a:grpSpLocks/>
          </p:cNvGrpSpPr>
          <p:nvPr/>
        </p:nvGrpSpPr>
        <p:grpSpPr bwMode="auto">
          <a:xfrm>
            <a:off x="609600" y="1600200"/>
            <a:ext cx="7848600" cy="4816475"/>
            <a:chOff x="576" y="1104"/>
            <a:chExt cx="4944" cy="3034"/>
          </a:xfrm>
        </p:grpSpPr>
        <p:grpSp>
          <p:nvGrpSpPr>
            <p:cNvPr id="6" name="Group 14">
              <a:extLst>
                <a:ext uri="{FF2B5EF4-FFF2-40B4-BE49-F238E27FC236}">
                  <a16:creationId xmlns:a16="http://schemas.microsoft.com/office/drawing/2014/main" id="{0656D228-770E-4702-AB9E-163229BDA55E}"/>
                </a:ext>
              </a:extLst>
            </p:cNvPr>
            <p:cNvGrpSpPr>
              <a:grpSpLocks/>
            </p:cNvGrpSpPr>
            <p:nvPr/>
          </p:nvGrpSpPr>
          <p:grpSpPr bwMode="auto">
            <a:xfrm>
              <a:off x="576" y="1296"/>
              <a:ext cx="4944" cy="154"/>
              <a:chOff x="576" y="1440"/>
              <a:chExt cx="4944" cy="154"/>
            </a:xfrm>
          </p:grpSpPr>
          <p:sp>
            <p:nvSpPr>
              <p:cNvPr id="78" name="Text Box 8">
                <a:extLst>
                  <a:ext uri="{FF2B5EF4-FFF2-40B4-BE49-F238E27FC236}">
                    <a16:creationId xmlns:a16="http://schemas.microsoft.com/office/drawing/2014/main" id="{D959CBD3-06C0-4446-85D6-E9A69621843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9" name="Text Box 9">
                <a:extLst>
                  <a:ext uri="{FF2B5EF4-FFF2-40B4-BE49-F238E27FC236}">
                    <a16:creationId xmlns:a16="http://schemas.microsoft.com/office/drawing/2014/main" id="{1FE7D21B-3A4A-4C70-9B5F-5818A39A608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80" name="Text Box 10">
                <a:extLst>
                  <a:ext uri="{FF2B5EF4-FFF2-40B4-BE49-F238E27FC236}">
                    <a16:creationId xmlns:a16="http://schemas.microsoft.com/office/drawing/2014/main" id="{DAA3ACB0-D31F-4D40-96B2-F7D94CECB60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81" name="Text Box 11">
                <a:extLst>
                  <a:ext uri="{FF2B5EF4-FFF2-40B4-BE49-F238E27FC236}">
                    <a16:creationId xmlns:a16="http://schemas.microsoft.com/office/drawing/2014/main" id="{B653CDD8-47D2-4E31-96BF-80ED0C974A71}"/>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7" name="Group 15">
              <a:extLst>
                <a:ext uri="{FF2B5EF4-FFF2-40B4-BE49-F238E27FC236}">
                  <a16:creationId xmlns:a16="http://schemas.microsoft.com/office/drawing/2014/main" id="{7A0D3C06-3E72-422E-B56F-C861F2674871}"/>
                </a:ext>
              </a:extLst>
            </p:cNvPr>
            <p:cNvGrpSpPr>
              <a:grpSpLocks/>
            </p:cNvGrpSpPr>
            <p:nvPr/>
          </p:nvGrpSpPr>
          <p:grpSpPr bwMode="auto">
            <a:xfrm>
              <a:off x="576" y="1488"/>
              <a:ext cx="4944" cy="154"/>
              <a:chOff x="576" y="1440"/>
              <a:chExt cx="4944" cy="154"/>
            </a:xfrm>
          </p:grpSpPr>
          <p:sp>
            <p:nvSpPr>
              <p:cNvPr id="74" name="Text Box 16">
                <a:extLst>
                  <a:ext uri="{FF2B5EF4-FFF2-40B4-BE49-F238E27FC236}">
                    <a16:creationId xmlns:a16="http://schemas.microsoft.com/office/drawing/2014/main" id="{827E2879-526F-4E9C-ABB7-04B2BD3C8B7C}"/>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5" name="Text Box 17">
                <a:extLst>
                  <a:ext uri="{FF2B5EF4-FFF2-40B4-BE49-F238E27FC236}">
                    <a16:creationId xmlns:a16="http://schemas.microsoft.com/office/drawing/2014/main" id="{75B29A8E-BA68-446B-983E-BE244E681F1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p:txBody>
          </p:sp>
          <p:sp>
            <p:nvSpPr>
              <p:cNvPr id="76" name="Text Box 18">
                <a:extLst>
                  <a:ext uri="{FF2B5EF4-FFF2-40B4-BE49-F238E27FC236}">
                    <a16:creationId xmlns:a16="http://schemas.microsoft.com/office/drawing/2014/main" id="{5FF99176-57DA-48B3-83A7-27B622B0434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81134009</a:t>
                </a:r>
              </a:p>
            </p:txBody>
          </p:sp>
          <p:sp>
            <p:nvSpPr>
              <p:cNvPr id="77" name="Text Box 19">
                <a:extLst>
                  <a:ext uri="{FF2B5EF4-FFF2-40B4-BE49-F238E27FC236}">
                    <a16:creationId xmlns:a16="http://schemas.microsoft.com/office/drawing/2014/main" id="{EA846D81-2790-4337-B28D-ADDDE867D446}"/>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Fracture, closed, spiral</a:t>
                </a:r>
                <a:endParaRPr lang="nl-NL" altLang="en-US" sz="1400"/>
              </a:p>
            </p:txBody>
          </p:sp>
        </p:grpSp>
        <p:grpSp>
          <p:nvGrpSpPr>
            <p:cNvPr id="8" name="Group 20">
              <a:extLst>
                <a:ext uri="{FF2B5EF4-FFF2-40B4-BE49-F238E27FC236}">
                  <a16:creationId xmlns:a16="http://schemas.microsoft.com/office/drawing/2014/main" id="{1CFA78FD-2629-4D45-93F6-AC755BA40FDB}"/>
                </a:ext>
              </a:extLst>
            </p:cNvPr>
            <p:cNvGrpSpPr>
              <a:grpSpLocks/>
            </p:cNvGrpSpPr>
            <p:nvPr/>
          </p:nvGrpSpPr>
          <p:grpSpPr bwMode="auto">
            <a:xfrm>
              <a:off x="576" y="1680"/>
              <a:ext cx="4944" cy="154"/>
              <a:chOff x="576" y="1440"/>
              <a:chExt cx="4944" cy="154"/>
            </a:xfrm>
          </p:grpSpPr>
          <p:sp>
            <p:nvSpPr>
              <p:cNvPr id="70" name="Text Box 21">
                <a:extLst>
                  <a:ext uri="{FF2B5EF4-FFF2-40B4-BE49-F238E27FC236}">
                    <a16:creationId xmlns:a16="http://schemas.microsoft.com/office/drawing/2014/main" id="{2BEBF6B7-A07E-4266-B64A-84406BC1711E}"/>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71" name="Text Box 22">
                <a:extLst>
                  <a:ext uri="{FF2B5EF4-FFF2-40B4-BE49-F238E27FC236}">
                    <a16:creationId xmlns:a16="http://schemas.microsoft.com/office/drawing/2014/main" id="{7FDA56DE-203D-4D97-A05B-69DD6F7C0C47}"/>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72" name="Text Box 23">
                <a:extLst>
                  <a:ext uri="{FF2B5EF4-FFF2-40B4-BE49-F238E27FC236}">
                    <a16:creationId xmlns:a16="http://schemas.microsoft.com/office/drawing/2014/main" id="{7C202088-449F-484F-91ED-5A71834E8ABD}"/>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73" name="Text Box 24">
                <a:extLst>
                  <a:ext uri="{FF2B5EF4-FFF2-40B4-BE49-F238E27FC236}">
                    <a16:creationId xmlns:a16="http://schemas.microsoft.com/office/drawing/2014/main" id="{A8B6A3A4-EC75-4489-8D23-D7DFC5FDCDF0}"/>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9" name="Group 25">
              <a:extLst>
                <a:ext uri="{FF2B5EF4-FFF2-40B4-BE49-F238E27FC236}">
                  <a16:creationId xmlns:a16="http://schemas.microsoft.com/office/drawing/2014/main" id="{89A09427-B3C4-4E3F-8595-167D2C99A69C}"/>
                </a:ext>
              </a:extLst>
            </p:cNvPr>
            <p:cNvGrpSpPr>
              <a:grpSpLocks/>
            </p:cNvGrpSpPr>
            <p:nvPr/>
          </p:nvGrpSpPr>
          <p:grpSpPr bwMode="auto">
            <a:xfrm>
              <a:off x="576" y="1872"/>
              <a:ext cx="4944" cy="154"/>
              <a:chOff x="576" y="1440"/>
              <a:chExt cx="4944" cy="154"/>
            </a:xfrm>
          </p:grpSpPr>
          <p:sp>
            <p:nvSpPr>
              <p:cNvPr id="66" name="Text Box 26">
                <a:extLst>
                  <a:ext uri="{FF2B5EF4-FFF2-40B4-BE49-F238E27FC236}">
                    <a16:creationId xmlns:a16="http://schemas.microsoft.com/office/drawing/2014/main" id="{B750963F-6830-49DF-91F4-5D33361ADEC7}"/>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67" name="Text Box 27">
                <a:extLst>
                  <a:ext uri="{FF2B5EF4-FFF2-40B4-BE49-F238E27FC236}">
                    <a16:creationId xmlns:a16="http://schemas.microsoft.com/office/drawing/2014/main" id="{6CF5638D-3F03-4D04-B7C5-E70F9798A6EE}"/>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12/07/1990</a:t>
                </a:r>
                <a:endParaRPr lang="nl-NL" altLang="en-US" sz="1400"/>
              </a:p>
            </p:txBody>
          </p:sp>
          <p:sp>
            <p:nvSpPr>
              <p:cNvPr id="68" name="Text Box 28">
                <a:extLst>
                  <a:ext uri="{FF2B5EF4-FFF2-40B4-BE49-F238E27FC236}">
                    <a16:creationId xmlns:a16="http://schemas.microsoft.com/office/drawing/2014/main" id="{C8F45FEE-3C7F-4A47-A2B9-3452ABCC8891}"/>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9" name="Text Box 29">
                <a:extLst>
                  <a:ext uri="{FF2B5EF4-FFF2-40B4-BE49-F238E27FC236}">
                    <a16:creationId xmlns:a16="http://schemas.microsoft.com/office/drawing/2014/main" id="{1C43E72D-100F-4E17-B8D3-C2EC351E069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sp>
          <p:nvSpPr>
            <p:cNvPr id="10" name="Text Box 31">
              <a:extLst>
                <a:ext uri="{FF2B5EF4-FFF2-40B4-BE49-F238E27FC236}">
                  <a16:creationId xmlns:a16="http://schemas.microsoft.com/office/drawing/2014/main" id="{8B31DF5E-CBA2-40DF-973D-0B8D23BE6079}"/>
                </a:ext>
              </a:extLst>
            </p:cNvPr>
            <p:cNvSpPr txBox="1">
              <a:spLocks noChangeArrowheads="1"/>
            </p:cNvSpPr>
            <p:nvPr/>
          </p:nvSpPr>
          <p:spPr bwMode="auto">
            <a:xfrm>
              <a:off x="576" y="2064"/>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a:p>
              <a:pPr eaLnBrk="1" hangingPunct="1"/>
              <a:endParaRPr lang="nl-NL" altLang="en-US" sz="1400"/>
            </a:p>
          </p:txBody>
        </p:sp>
        <p:sp>
          <p:nvSpPr>
            <p:cNvPr id="11" name="Text Box 32">
              <a:extLst>
                <a:ext uri="{FF2B5EF4-FFF2-40B4-BE49-F238E27FC236}">
                  <a16:creationId xmlns:a16="http://schemas.microsoft.com/office/drawing/2014/main" id="{DF84DF6E-A2DC-475E-BDCF-D2FCD7AA61CC}"/>
                </a:ext>
              </a:extLst>
            </p:cNvPr>
            <p:cNvSpPr txBox="1">
              <a:spLocks noChangeArrowheads="1"/>
            </p:cNvSpPr>
            <p:nvPr/>
          </p:nvSpPr>
          <p:spPr bwMode="auto">
            <a:xfrm>
              <a:off x="1056" y="2064"/>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04/07/1990</a:t>
              </a:r>
              <a:endParaRPr lang="nl-NL" altLang="en-US" sz="1400"/>
            </a:p>
            <a:p>
              <a:pPr eaLnBrk="1" hangingPunct="1"/>
              <a:endParaRPr lang="nl-NL" altLang="en-US" sz="1400"/>
            </a:p>
          </p:txBody>
        </p:sp>
        <p:sp>
          <p:nvSpPr>
            <p:cNvPr id="12" name="Text Box 33">
              <a:extLst>
                <a:ext uri="{FF2B5EF4-FFF2-40B4-BE49-F238E27FC236}">
                  <a16:creationId xmlns:a16="http://schemas.microsoft.com/office/drawing/2014/main" id="{5359FFC2-F47A-4998-9C3A-8C19F94D0174}"/>
                </a:ext>
              </a:extLst>
            </p:cNvPr>
            <p:cNvSpPr txBox="1">
              <a:spLocks noChangeArrowheads="1"/>
            </p:cNvSpPr>
            <p:nvPr/>
          </p:nvSpPr>
          <p:spPr bwMode="auto">
            <a:xfrm>
              <a:off x="1776" y="2064"/>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13" name="Text Box 34">
              <a:extLst>
                <a:ext uri="{FF2B5EF4-FFF2-40B4-BE49-F238E27FC236}">
                  <a16:creationId xmlns:a16="http://schemas.microsoft.com/office/drawing/2014/main" id="{33BC0853-5BCD-47CE-9708-A9D2561D4B5E}"/>
                </a:ext>
              </a:extLst>
            </p:cNvPr>
            <p:cNvSpPr txBox="1">
              <a:spLocks noChangeArrowheads="1"/>
            </p:cNvSpPr>
            <p:nvPr/>
          </p:nvSpPr>
          <p:spPr bwMode="auto">
            <a:xfrm>
              <a:off x="3216" y="2064"/>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a:p>
              <a:pPr eaLnBrk="1" hangingPunct="1"/>
              <a:endParaRPr lang="nl-NL" altLang="en-US" sz="1400"/>
            </a:p>
          </p:txBody>
        </p:sp>
        <p:sp>
          <p:nvSpPr>
            <p:cNvPr id="14" name="Text Box 36">
              <a:extLst>
                <a:ext uri="{FF2B5EF4-FFF2-40B4-BE49-F238E27FC236}">
                  <a16:creationId xmlns:a16="http://schemas.microsoft.com/office/drawing/2014/main" id="{29B08D87-EEB8-4D15-A075-1698A4352147}"/>
                </a:ext>
              </a:extLst>
            </p:cNvPr>
            <p:cNvSpPr txBox="1">
              <a:spLocks noChangeArrowheads="1"/>
            </p:cNvSpPr>
            <p:nvPr/>
          </p:nvSpPr>
          <p:spPr bwMode="auto">
            <a:xfrm>
              <a:off x="576" y="2256"/>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15" name="Text Box 37">
              <a:extLst>
                <a:ext uri="{FF2B5EF4-FFF2-40B4-BE49-F238E27FC236}">
                  <a16:creationId xmlns:a16="http://schemas.microsoft.com/office/drawing/2014/main" id="{D0688547-19FE-4223-AE77-13AD9DFCBC64}"/>
                </a:ext>
              </a:extLst>
            </p:cNvPr>
            <p:cNvSpPr txBox="1">
              <a:spLocks noChangeArrowheads="1"/>
            </p:cNvSpPr>
            <p:nvPr/>
          </p:nvSpPr>
          <p:spPr bwMode="auto">
            <a:xfrm>
              <a:off x="1056" y="2256"/>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24/12/1991</a:t>
              </a:r>
              <a:endParaRPr lang="nl-NL" altLang="en-US" sz="1400"/>
            </a:p>
          </p:txBody>
        </p:sp>
        <p:sp>
          <p:nvSpPr>
            <p:cNvPr id="16" name="Text Box 38">
              <a:extLst>
                <a:ext uri="{FF2B5EF4-FFF2-40B4-BE49-F238E27FC236}">
                  <a16:creationId xmlns:a16="http://schemas.microsoft.com/office/drawing/2014/main" id="{3EF596B8-52FC-4223-862A-0EE4382209D5}"/>
                </a:ext>
              </a:extLst>
            </p:cNvPr>
            <p:cNvSpPr txBox="1">
              <a:spLocks noChangeArrowheads="1"/>
            </p:cNvSpPr>
            <p:nvPr/>
          </p:nvSpPr>
          <p:spPr bwMode="auto">
            <a:xfrm>
              <a:off x="1776" y="2256"/>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255174002</a:t>
              </a:r>
            </a:p>
          </p:txBody>
        </p:sp>
        <p:sp>
          <p:nvSpPr>
            <p:cNvPr id="17" name="Text Box 39">
              <a:extLst>
                <a:ext uri="{FF2B5EF4-FFF2-40B4-BE49-F238E27FC236}">
                  <a16:creationId xmlns:a16="http://schemas.microsoft.com/office/drawing/2014/main" id="{ADADF467-0522-4056-843C-585EA2507241}"/>
                </a:ext>
              </a:extLst>
            </p:cNvPr>
            <p:cNvSpPr txBox="1">
              <a:spLocks noChangeArrowheads="1"/>
            </p:cNvSpPr>
            <p:nvPr/>
          </p:nvSpPr>
          <p:spPr bwMode="auto">
            <a:xfrm>
              <a:off x="3216" y="2256"/>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benign polyp of biliary tract</a:t>
              </a:r>
            </a:p>
          </p:txBody>
        </p:sp>
        <p:sp>
          <p:nvSpPr>
            <p:cNvPr id="18" name="Text Box 41">
              <a:extLst>
                <a:ext uri="{FF2B5EF4-FFF2-40B4-BE49-F238E27FC236}">
                  <a16:creationId xmlns:a16="http://schemas.microsoft.com/office/drawing/2014/main" id="{B9C299BE-87F9-4515-886A-9250D627A472}"/>
                </a:ext>
              </a:extLst>
            </p:cNvPr>
            <p:cNvSpPr txBox="1">
              <a:spLocks noChangeArrowheads="1"/>
            </p:cNvSpPr>
            <p:nvPr/>
          </p:nvSpPr>
          <p:spPr bwMode="auto">
            <a:xfrm>
              <a:off x="576" y="2448"/>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19" name="Text Box 42">
              <a:extLst>
                <a:ext uri="{FF2B5EF4-FFF2-40B4-BE49-F238E27FC236}">
                  <a16:creationId xmlns:a16="http://schemas.microsoft.com/office/drawing/2014/main" id="{B5830255-0DB6-413E-9BA9-E7F971FF3EE6}"/>
                </a:ext>
              </a:extLst>
            </p:cNvPr>
            <p:cNvSpPr txBox="1">
              <a:spLocks noChangeArrowheads="1"/>
            </p:cNvSpPr>
            <p:nvPr/>
          </p:nvSpPr>
          <p:spPr bwMode="auto">
            <a:xfrm>
              <a:off x="1056" y="2448"/>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a:p>
              <a:pPr eaLnBrk="1" hangingPunct="1"/>
              <a:endParaRPr lang="nl-NL" altLang="en-US" sz="1400"/>
            </a:p>
          </p:txBody>
        </p:sp>
        <p:sp>
          <p:nvSpPr>
            <p:cNvPr id="20" name="Text Box 43">
              <a:extLst>
                <a:ext uri="{FF2B5EF4-FFF2-40B4-BE49-F238E27FC236}">
                  <a16:creationId xmlns:a16="http://schemas.microsoft.com/office/drawing/2014/main" id="{4EED1EFB-01C3-4EF2-A366-2B52A6994075}"/>
                </a:ext>
              </a:extLst>
            </p:cNvPr>
            <p:cNvSpPr txBox="1">
              <a:spLocks noChangeArrowheads="1"/>
            </p:cNvSpPr>
            <p:nvPr/>
          </p:nvSpPr>
          <p:spPr bwMode="auto">
            <a:xfrm>
              <a:off x="1776" y="2448"/>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a:p>
              <a:pPr eaLnBrk="1" hangingPunct="1"/>
              <a:endParaRPr lang="nl-NL" altLang="en-US" sz="1400"/>
            </a:p>
          </p:txBody>
        </p:sp>
        <p:sp>
          <p:nvSpPr>
            <p:cNvPr id="21" name="Text Box 44">
              <a:extLst>
                <a:ext uri="{FF2B5EF4-FFF2-40B4-BE49-F238E27FC236}">
                  <a16:creationId xmlns:a16="http://schemas.microsoft.com/office/drawing/2014/main" id="{653893FB-26ED-4A0A-A186-2A1380693DCC}"/>
                </a:ext>
              </a:extLst>
            </p:cNvPr>
            <p:cNvSpPr txBox="1">
              <a:spLocks noChangeArrowheads="1"/>
            </p:cNvSpPr>
            <p:nvPr/>
          </p:nvSpPr>
          <p:spPr bwMode="auto">
            <a:xfrm>
              <a:off x="3216" y="2448"/>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a:p>
              <a:pPr eaLnBrk="1" hangingPunct="1"/>
              <a:endParaRPr lang="nl-NL" altLang="en-US" sz="1400"/>
            </a:p>
          </p:txBody>
        </p:sp>
        <p:grpSp>
          <p:nvGrpSpPr>
            <p:cNvPr id="22" name="Group 45">
              <a:extLst>
                <a:ext uri="{FF2B5EF4-FFF2-40B4-BE49-F238E27FC236}">
                  <a16:creationId xmlns:a16="http://schemas.microsoft.com/office/drawing/2014/main" id="{1B348D90-1C03-4B64-B0FD-DFC7C2A51DCD}"/>
                </a:ext>
              </a:extLst>
            </p:cNvPr>
            <p:cNvGrpSpPr>
              <a:grpSpLocks/>
            </p:cNvGrpSpPr>
            <p:nvPr/>
          </p:nvGrpSpPr>
          <p:grpSpPr bwMode="auto">
            <a:xfrm>
              <a:off x="576" y="2640"/>
              <a:ext cx="4944" cy="154"/>
              <a:chOff x="576" y="1440"/>
              <a:chExt cx="4944" cy="154"/>
            </a:xfrm>
          </p:grpSpPr>
          <p:sp>
            <p:nvSpPr>
              <p:cNvPr id="62" name="Text Box 46">
                <a:extLst>
                  <a:ext uri="{FF2B5EF4-FFF2-40B4-BE49-F238E27FC236}">
                    <a16:creationId xmlns:a16="http://schemas.microsoft.com/office/drawing/2014/main" id="{8B001B32-0E7E-4587-8439-4BCACECF899D}"/>
                  </a:ext>
                </a:extLst>
              </p:cNvPr>
              <p:cNvSpPr txBox="1">
                <a:spLocks noChangeArrowheads="1"/>
              </p:cNvSpPr>
              <p:nvPr/>
            </p:nvSpPr>
            <p:spPr bwMode="auto">
              <a:xfrm>
                <a:off x="576" y="1440"/>
                <a:ext cx="43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2309</a:t>
                </a:r>
                <a:endParaRPr lang="nl-NL" altLang="en-US" sz="1400"/>
              </a:p>
            </p:txBody>
          </p:sp>
          <p:sp>
            <p:nvSpPr>
              <p:cNvPr id="63" name="Text Box 47">
                <a:extLst>
                  <a:ext uri="{FF2B5EF4-FFF2-40B4-BE49-F238E27FC236}">
                    <a16:creationId xmlns:a16="http://schemas.microsoft.com/office/drawing/2014/main" id="{4FE6402F-3666-4B85-A70F-999D6DC0E2CF}"/>
                  </a:ext>
                </a:extLst>
              </p:cNvPr>
              <p:cNvSpPr txBox="1">
                <a:spLocks noChangeArrowheads="1"/>
              </p:cNvSpPr>
              <p:nvPr/>
            </p:nvSpPr>
            <p:spPr bwMode="auto">
              <a:xfrm>
                <a:off x="1056" y="1440"/>
                <a:ext cx="67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21/03/1992</a:t>
                </a:r>
                <a:endParaRPr lang="nl-NL" altLang="en-US" sz="1400"/>
              </a:p>
            </p:txBody>
          </p:sp>
          <p:sp>
            <p:nvSpPr>
              <p:cNvPr id="64" name="Text Box 48">
                <a:extLst>
                  <a:ext uri="{FF2B5EF4-FFF2-40B4-BE49-F238E27FC236}">
                    <a16:creationId xmlns:a16="http://schemas.microsoft.com/office/drawing/2014/main" id="{133E5CCB-0423-42F5-8DF3-52376E23BC26}"/>
                  </a:ext>
                </a:extLst>
              </p:cNvPr>
              <p:cNvSpPr txBox="1">
                <a:spLocks noChangeArrowheads="1"/>
              </p:cNvSpPr>
              <p:nvPr/>
            </p:nvSpPr>
            <p:spPr bwMode="auto">
              <a:xfrm>
                <a:off x="1776" y="1440"/>
                <a:ext cx="1392"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65" name="Text Box 49">
                <a:extLst>
                  <a:ext uri="{FF2B5EF4-FFF2-40B4-BE49-F238E27FC236}">
                    <a16:creationId xmlns:a16="http://schemas.microsoft.com/office/drawing/2014/main" id="{0FBDB4E7-A966-4C91-A224-82058F2C781E}"/>
                  </a:ext>
                </a:extLst>
              </p:cNvPr>
              <p:cNvSpPr txBox="1">
                <a:spLocks noChangeArrowheads="1"/>
              </p:cNvSpPr>
              <p:nvPr/>
            </p:nvSpPr>
            <p:spPr bwMode="auto">
              <a:xfrm>
                <a:off x="3216" y="1440"/>
                <a:ext cx="2304" cy="154"/>
              </a:xfrm>
              <a:prstGeom prst="rect">
                <a:avLst/>
              </a:prstGeom>
              <a:solidFill>
                <a:srgbClr val="CCFF66"/>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3" name="Group 50">
              <a:extLst>
                <a:ext uri="{FF2B5EF4-FFF2-40B4-BE49-F238E27FC236}">
                  <a16:creationId xmlns:a16="http://schemas.microsoft.com/office/drawing/2014/main" id="{49FDE7AA-08E6-4C18-ACD8-C94E0BA76E19}"/>
                </a:ext>
              </a:extLst>
            </p:cNvPr>
            <p:cNvGrpSpPr>
              <a:grpSpLocks/>
            </p:cNvGrpSpPr>
            <p:nvPr/>
          </p:nvGrpSpPr>
          <p:grpSpPr bwMode="auto">
            <a:xfrm>
              <a:off x="576" y="2832"/>
              <a:ext cx="4944" cy="154"/>
              <a:chOff x="576" y="1440"/>
              <a:chExt cx="4944" cy="154"/>
            </a:xfrm>
          </p:grpSpPr>
          <p:sp>
            <p:nvSpPr>
              <p:cNvPr id="58" name="Text Box 51">
                <a:extLst>
                  <a:ext uri="{FF2B5EF4-FFF2-40B4-BE49-F238E27FC236}">
                    <a16:creationId xmlns:a16="http://schemas.microsoft.com/office/drawing/2014/main" id="{2726238F-8A2A-4482-A9E7-0BB331B26BC0}"/>
                  </a:ext>
                </a:extLst>
              </p:cNvPr>
              <p:cNvSpPr txBox="1">
                <a:spLocks noChangeArrowheads="1"/>
              </p:cNvSpPr>
              <p:nvPr/>
            </p:nvSpPr>
            <p:spPr bwMode="auto">
              <a:xfrm>
                <a:off x="576" y="1440"/>
                <a:ext cx="43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47804</a:t>
                </a:r>
                <a:endParaRPr lang="nl-NL" altLang="en-US" sz="1400"/>
              </a:p>
            </p:txBody>
          </p:sp>
          <p:sp>
            <p:nvSpPr>
              <p:cNvPr id="59" name="Text Box 52">
                <a:extLst>
                  <a:ext uri="{FF2B5EF4-FFF2-40B4-BE49-F238E27FC236}">
                    <a16:creationId xmlns:a16="http://schemas.microsoft.com/office/drawing/2014/main" id="{DCF2EAB3-B265-4216-987B-115B0D21332A}"/>
                  </a:ext>
                </a:extLst>
              </p:cNvPr>
              <p:cNvSpPr txBox="1">
                <a:spLocks noChangeArrowheads="1"/>
              </p:cNvSpPr>
              <p:nvPr/>
            </p:nvSpPr>
            <p:spPr bwMode="auto">
              <a:xfrm>
                <a:off x="1056" y="1440"/>
                <a:ext cx="67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03/04/1993</a:t>
                </a:r>
                <a:endParaRPr lang="nl-NL" altLang="en-US" sz="1400"/>
              </a:p>
            </p:txBody>
          </p:sp>
          <p:sp>
            <p:nvSpPr>
              <p:cNvPr id="60" name="Text Box 53">
                <a:extLst>
                  <a:ext uri="{FF2B5EF4-FFF2-40B4-BE49-F238E27FC236}">
                    <a16:creationId xmlns:a16="http://schemas.microsoft.com/office/drawing/2014/main" id="{5AA37113-1796-48E3-ACC8-894F5D15FC25}"/>
                  </a:ext>
                </a:extLst>
              </p:cNvPr>
              <p:cNvSpPr txBox="1">
                <a:spLocks noChangeArrowheads="1"/>
              </p:cNvSpPr>
              <p:nvPr/>
            </p:nvSpPr>
            <p:spPr bwMode="auto">
              <a:xfrm>
                <a:off x="1776" y="1440"/>
                <a:ext cx="1392"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58298795</a:t>
                </a:r>
                <a:endParaRPr lang="nl-NL" altLang="en-US" sz="1400"/>
              </a:p>
            </p:txBody>
          </p:sp>
          <p:sp>
            <p:nvSpPr>
              <p:cNvPr id="61" name="Text Box 54">
                <a:extLst>
                  <a:ext uri="{FF2B5EF4-FFF2-40B4-BE49-F238E27FC236}">
                    <a16:creationId xmlns:a16="http://schemas.microsoft.com/office/drawing/2014/main" id="{7D29CC32-34FF-43DD-8496-3942D694FCD3}"/>
                  </a:ext>
                </a:extLst>
              </p:cNvPr>
              <p:cNvSpPr txBox="1">
                <a:spLocks noChangeArrowheads="1"/>
              </p:cNvSpPr>
              <p:nvPr/>
            </p:nvSpPr>
            <p:spPr bwMode="auto">
              <a:xfrm>
                <a:off x="3216" y="1440"/>
                <a:ext cx="2304" cy="154"/>
              </a:xfrm>
              <a:prstGeom prst="rect">
                <a:avLst/>
              </a:prstGeom>
              <a:solidFill>
                <a:srgbClr val="FF99FF"/>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Other lesion on other specified region</a:t>
                </a:r>
                <a:endParaRPr lang="nl-NL" altLang="en-US" sz="1400"/>
              </a:p>
            </p:txBody>
          </p:sp>
        </p:grpSp>
        <p:grpSp>
          <p:nvGrpSpPr>
            <p:cNvPr id="24" name="Group 55">
              <a:extLst>
                <a:ext uri="{FF2B5EF4-FFF2-40B4-BE49-F238E27FC236}">
                  <a16:creationId xmlns:a16="http://schemas.microsoft.com/office/drawing/2014/main" id="{412FB3C9-6D36-47F8-98BF-B4FB0E8A0FF6}"/>
                </a:ext>
              </a:extLst>
            </p:cNvPr>
            <p:cNvGrpSpPr>
              <a:grpSpLocks/>
            </p:cNvGrpSpPr>
            <p:nvPr/>
          </p:nvGrpSpPr>
          <p:grpSpPr bwMode="auto">
            <a:xfrm>
              <a:off x="576" y="3024"/>
              <a:ext cx="4944" cy="154"/>
              <a:chOff x="576" y="1440"/>
              <a:chExt cx="4944" cy="154"/>
            </a:xfrm>
          </p:grpSpPr>
          <p:sp>
            <p:nvSpPr>
              <p:cNvPr id="54" name="Text Box 56">
                <a:extLst>
                  <a:ext uri="{FF2B5EF4-FFF2-40B4-BE49-F238E27FC236}">
                    <a16:creationId xmlns:a16="http://schemas.microsoft.com/office/drawing/2014/main" id="{5013643B-14FD-405D-AECF-E271B63A936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55" name="Text Box 57">
                <a:extLst>
                  <a:ext uri="{FF2B5EF4-FFF2-40B4-BE49-F238E27FC236}">
                    <a16:creationId xmlns:a16="http://schemas.microsoft.com/office/drawing/2014/main" id="{1595E56A-96CE-48D0-95EA-818E6385ACFC}"/>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17/05/1993</a:t>
                </a:r>
                <a:endParaRPr lang="nl-NL" altLang="en-US" sz="1400"/>
              </a:p>
            </p:txBody>
          </p:sp>
          <p:sp>
            <p:nvSpPr>
              <p:cNvPr id="56" name="Text Box 58">
                <a:extLst>
                  <a:ext uri="{FF2B5EF4-FFF2-40B4-BE49-F238E27FC236}">
                    <a16:creationId xmlns:a16="http://schemas.microsoft.com/office/drawing/2014/main" id="{AE5957D8-B175-43DA-A280-37D18A658BBF}"/>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57" name="Text Box 59">
                <a:extLst>
                  <a:ext uri="{FF2B5EF4-FFF2-40B4-BE49-F238E27FC236}">
                    <a16:creationId xmlns:a16="http://schemas.microsoft.com/office/drawing/2014/main" id="{AE470630-7C36-477A-B339-81ADEC6CAC2B}"/>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5" name="Group 60">
              <a:extLst>
                <a:ext uri="{FF2B5EF4-FFF2-40B4-BE49-F238E27FC236}">
                  <a16:creationId xmlns:a16="http://schemas.microsoft.com/office/drawing/2014/main" id="{42666B61-63AA-42A0-BB6B-0697F1CCEB78}"/>
                </a:ext>
              </a:extLst>
            </p:cNvPr>
            <p:cNvGrpSpPr>
              <a:grpSpLocks/>
            </p:cNvGrpSpPr>
            <p:nvPr/>
          </p:nvGrpSpPr>
          <p:grpSpPr bwMode="auto">
            <a:xfrm>
              <a:off x="576" y="3216"/>
              <a:ext cx="4944" cy="154"/>
              <a:chOff x="576" y="1440"/>
              <a:chExt cx="4944" cy="154"/>
            </a:xfrm>
          </p:grpSpPr>
          <p:sp>
            <p:nvSpPr>
              <p:cNvPr id="50" name="Text Box 61">
                <a:extLst>
                  <a:ext uri="{FF2B5EF4-FFF2-40B4-BE49-F238E27FC236}">
                    <a16:creationId xmlns:a16="http://schemas.microsoft.com/office/drawing/2014/main" id="{2D90EE2A-F2F8-4DD4-8B85-94C04C0FE433}"/>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51" name="Text Box 62">
                <a:extLst>
                  <a:ext uri="{FF2B5EF4-FFF2-40B4-BE49-F238E27FC236}">
                    <a16:creationId xmlns:a16="http://schemas.microsoft.com/office/drawing/2014/main" id="{8A4148B4-A57E-487D-AB45-0B33429D676C}"/>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52" name="Text Box 63">
                <a:extLst>
                  <a:ext uri="{FF2B5EF4-FFF2-40B4-BE49-F238E27FC236}">
                    <a16:creationId xmlns:a16="http://schemas.microsoft.com/office/drawing/2014/main" id="{FAC36C96-1A70-4BE8-91A2-33CF341724F7}"/>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2909872</a:t>
                </a:r>
                <a:endParaRPr lang="nl-NL" altLang="en-US" sz="1400"/>
              </a:p>
            </p:txBody>
          </p:sp>
          <p:sp>
            <p:nvSpPr>
              <p:cNvPr id="53" name="Text Box 64">
                <a:extLst>
                  <a:ext uri="{FF2B5EF4-FFF2-40B4-BE49-F238E27FC236}">
                    <a16:creationId xmlns:a16="http://schemas.microsoft.com/office/drawing/2014/main" id="{9C714B72-6706-48AA-B753-ED907B61B29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Closed fracture of radial head</a:t>
                </a:r>
                <a:endParaRPr lang="nl-NL" altLang="en-US" sz="1400"/>
              </a:p>
            </p:txBody>
          </p:sp>
        </p:grpSp>
        <p:grpSp>
          <p:nvGrpSpPr>
            <p:cNvPr id="26" name="Group 65">
              <a:extLst>
                <a:ext uri="{FF2B5EF4-FFF2-40B4-BE49-F238E27FC236}">
                  <a16:creationId xmlns:a16="http://schemas.microsoft.com/office/drawing/2014/main" id="{AC5B02BF-B2D2-422D-BED2-B71E4F91B9CB}"/>
                </a:ext>
              </a:extLst>
            </p:cNvPr>
            <p:cNvGrpSpPr>
              <a:grpSpLocks/>
            </p:cNvGrpSpPr>
            <p:nvPr/>
          </p:nvGrpSpPr>
          <p:grpSpPr bwMode="auto">
            <a:xfrm>
              <a:off x="576" y="3408"/>
              <a:ext cx="4944" cy="154"/>
              <a:chOff x="576" y="1440"/>
              <a:chExt cx="4944" cy="154"/>
            </a:xfrm>
          </p:grpSpPr>
          <p:sp>
            <p:nvSpPr>
              <p:cNvPr id="46" name="Text Box 66">
                <a:extLst>
                  <a:ext uri="{FF2B5EF4-FFF2-40B4-BE49-F238E27FC236}">
                    <a16:creationId xmlns:a16="http://schemas.microsoft.com/office/drawing/2014/main" id="{2AA79A59-2B75-44FD-9E59-5DB09E834698}"/>
                  </a:ext>
                </a:extLst>
              </p:cNvPr>
              <p:cNvSpPr txBox="1">
                <a:spLocks noChangeArrowheads="1"/>
              </p:cNvSpPr>
              <p:nvPr/>
            </p:nvSpPr>
            <p:spPr bwMode="auto">
              <a:xfrm>
                <a:off x="576" y="1440"/>
                <a:ext cx="43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298</a:t>
                </a:r>
                <a:endParaRPr lang="nl-NL" altLang="en-US" sz="1400"/>
              </a:p>
            </p:txBody>
          </p:sp>
          <p:sp>
            <p:nvSpPr>
              <p:cNvPr id="47" name="Text Box 67">
                <a:extLst>
                  <a:ext uri="{FF2B5EF4-FFF2-40B4-BE49-F238E27FC236}">
                    <a16:creationId xmlns:a16="http://schemas.microsoft.com/office/drawing/2014/main" id="{25BC1997-FA9B-4764-9346-6EEA2A491C8B}"/>
                  </a:ext>
                </a:extLst>
              </p:cNvPr>
              <p:cNvSpPr txBox="1">
                <a:spLocks noChangeArrowheads="1"/>
              </p:cNvSpPr>
              <p:nvPr/>
            </p:nvSpPr>
            <p:spPr bwMode="auto">
              <a:xfrm>
                <a:off x="1056" y="1440"/>
                <a:ext cx="67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22/08/1993</a:t>
                </a:r>
                <a:endParaRPr lang="nl-NL" altLang="en-US" sz="1400"/>
              </a:p>
            </p:txBody>
          </p:sp>
          <p:sp>
            <p:nvSpPr>
              <p:cNvPr id="48" name="Text Box 68">
                <a:extLst>
                  <a:ext uri="{FF2B5EF4-FFF2-40B4-BE49-F238E27FC236}">
                    <a16:creationId xmlns:a16="http://schemas.microsoft.com/office/drawing/2014/main" id="{56D33185-77DE-45B6-ADE5-55B933DB5319}"/>
                  </a:ext>
                </a:extLst>
              </p:cNvPr>
              <p:cNvSpPr txBox="1">
                <a:spLocks noChangeArrowheads="1"/>
              </p:cNvSpPr>
              <p:nvPr/>
            </p:nvSpPr>
            <p:spPr bwMode="auto">
              <a:xfrm>
                <a:off x="1776" y="1440"/>
                <a:ext cx="1392"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9001224</a:t>
                </a:r>
                <a:endParaRPr lang="nl-NL" altLang="en-US" sz="1400"/>
              </a:p>
            </p:txBody>
          </p:sp>
          <p:sp>
            <p:nvSpPr>
              <p:cNvPr id="49" name="Text Box 69">
                <a:extLst>
                  <a:ext uri="{FF2B5EF4-FFF2-40B4-BE49-F238E27FC236}">
                    <a16:creationId xmlns:a16="http://schemas.microsoft.com/office/drawing/2014/main" id="{71CEF065-9B04-4CF1-8ED9-3673960E17AF}"/>
                  </a:ext>
                </a:extLst>
              </p:cNvPr>
              <p:cNvSpPr txBox="1">
                <a:spLocks noChangeArrowheads="1"/>
              </p:cNvSpPr>
              <p:nvPr/>
            </p:nvSpPr>
            <p:spPr bwMode="auto">
              <a:xfrm>
                <a:off x="3216" y="1440"/>
                <a:ext cx="2304" cy="154"/>
              </a:xfrm>
              <a:prstGeom prst="rect">
                <a:avLst/>
              </a:prstGeom>
              <a:solidFill>
                <a:srgbClr val="FFFF99"/>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Accident in public building (supermarket)</a:t>
                </a:r>
                <a:endParaRPr lang="nl-NL" altLang="en-US" sz="1400"/>
              </a:p>
            </p:txBody>
          </p:sp>
        </p:grpSp>
        <p:grpSp>
          <p:nvGrpSpPr>
            <p:cNvPr id="27" name="Group 70">
              <a:extLst>
                <a:ext uri="{FF2B5EF4-FFF2-40B4-BE49-F238E27FC236}">
                  <a16:creationId xmlns:a16="http://schemas.microsoft.com/office/drawing/2014/main" id="{95B3566A-55C4-4B5C-8A27-48E25770615D}"/>
                </a:ext>
              </a:extLst>
            </p:cNvPr>
            <p:cNvGrpSpPr>
              <a:grpSpLocks/>
            </p:cNvGrpSpPr>
            <p:nvPr/>
          </p:nvGrpSpPr>
          <p:grpSpPr bwMode="auto">
            <a:xfrm>
              <a:off x="576" y="3600"/>
              <a:ext cx="4944" cy="154"/>
              <a:chOff x="576" y="1440"/>
              <a:chExt cx="4944" cy="154"/>
            </a:xfrm>
          </p:grpSpPr>
          <p:sp>
            <p:nvSpPr>
              <p:cNvPr id="42" name="Text Box 71">
                <a:extLst>
                  <a:ext uri="{FF2B5EF4-FFF2-40B4-BE49-F238E27FC236}">
                    <a16:creationId xmlns:a16="http://schemas.microsoft.com/office/drawing/2014/main" id="{3ABEA8B0-020C-45C8-9B47-9EABE09883A3}"/>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43" name="Text Box 72">
                <a:extLst>
                  <a:ext uri="{FF2B5EF4-FFF2-40B4-BE49-F238E27FC236}">
                    <a16:creationId xmlns:a16="http://schemas.microsoft.com/office/drawing/2014/main" id="{63A519DF-EC55-46BC-BB55-45DCD00F9462}"/>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4" name="Text Box 73">
                <a:extLst>
                  <a:ext uri="{FF2B5EF4-FFF2-40B4-BE49-F238E27FC236}">
                    <a16:creationId xmlns:a16="http://schemas.microsoft.com/office/drawing/2014/main" id="{449E9565-7386-44C3-94E4-A40A8C79DF2B}"/>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26442006</a:t>
                </a:r>
              </a:p>
            </p:txBody>
          </p:sp>
          <p:sp>
            <p:nvSpPr>
              <p:cNvPr id="45" name="Text Box 74">
                <a:extLst>
                  <a:ext uri="{FF2B5EF4-FFF2-40B4-BE49-F238E27FC236}">
                    <a16:creationId xmlns:a16="http://schemas.microsoft.com/office/drawing/2014/main" id="{616BC050-85E6-4E9E-92FA-15F8FC2858E4}"/>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closed fracture of shaft of femur</a:t>
                </a:r>
              </a:p>
            </p:txBody>
          </p:sp>
        </p:grpSp>
        <p:grpSp>
          <p:nvGrpSpPr>
            <p:cNvPr id="28" name="Group 75">
              <a:extLst>
                <a:ext uri="{FF2B5EF4-FFF2-40B4-BE49-F238E27FC236}">
                  <a16:creationId xmlns:a16="http://schemas.microsoft.com/office/drawing/2014/main" id="{5EB20FB6-673E-4CC0-B26B-159CF1F3F5D0}"/>
                </a:ext>
              </a:extLst>
            </p:cNvPr>
            <p:cNvGrpSpPr>
              <a:grpSpLocks/>
            </p:cNvGrpSpPr>
            <p:nvPr/>
          </p:nvGrpSpPr>
          <p:grpSpPr bwMode="auto">
            <a:xfrm>
              <a:off x="576" y="3792"/>
              <a:ext cx="4944" cy="154"/>
              <a:chOff x="576" y="1440"/>
              <a:chExt cx="4944" cy="154"/>
            </a:xfrm>
          </p:grpSpPr>
          <p:sp>
            <p:nvSpPr>
              <p:cNvPr id="38" name="Text Box 76">
                <a:extLst>
                  <a:ext uri="{FF2B5EF4-FFF2-40B4-BE49-F238E27FC236}">
                    <a16:creationId xmlns:a16="http://schemas.microsoft.com/office/drawing/2014/main" id="{9A5B4612-5FCD-483E-81A8-C353E3BF3378}"/>
                  </a:ext>
                </a:extLst>
              </p:cNvPr>
              <p:cNvSpPr txBox="1">
                <a:spLocks noChangeArrowheads="1"/>
              </p:cNvSpPr>
              <p:nvPr/>
            </p:nvSpPr>
            <p:spPr bwMode="auto">
              <a:xfrm>
                <a:off x="576" y="1440"/>
                <a:ext cx="43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5572</a:t>
                </a:r>
                <a:endParaRPr lang="nl-NL" altLang="en-US" sz="1400"/>
              </a:p>
            </p:txBody>
          </p:sp>
          <p:sp>
            <p:nvSpPr>
              <p:cNvPr id="39" name="Text Box 77">
                <a:extLst>
                  <a:ext uri="{FF2B5EF4-FFF2-40B4-BE49-F238E27FC236}">
                    <a16:creationId xmlns:a16="http://schemas.microsoft.com/office/drawing/2014/main" id="{80776FA1-4815-47CF-932B-815A3BC0B6C5}"/>
                  </a:ext>
                </a:extLst>
              </p:cNvPr>
              <p:cNvSpPr txBox="1">
                <a:spLocks noChangeArrowheads="1"/>
              </p:cNvSpPr>
              <p:nvPr/>
            </p:nvSpPr>
            <p:spPr bwMode="auto">
              <a:xfrm>
                <a:off x="1056" y="1440"/>
                <a:ext cx="67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01/04/1997</a:t>
                </a:r>
                <a:endParaRPr lang="nl-NL" altLang="en-US" sz="1400"/>
              </a:p>
            </p:txBody>
          </p:sp>
          <p:sp>
            <p:nvSpPr>
              <p:cNvPr id="40" name="Text Box 78">
                <a:extLst>
                  <a:ext uri="{FF2B5EF4-FFF2-40B4-BE49-F238E27FC236}">
                    <a16:creationId xmlns:a16="http://schemas.microsoft.com/office/drawing/2014/main" id="{9AD38A85-5F25-4473-8694-E6DC4C9F7605}"/>
                  </a:ext>
                </a:extLst>
              </p:cNvPr>
              <p:cNvSpPr txBox="1">
                <a:spLocks noChangeArrowheads="1"/>
              </p:cNvSpPr>
              <p:nvPr/>
            </p:nvSpPr>
            <p:spPr bwMode="auto">
              <a:xfrm>
                <a:off x="1776" y="1440"/>
                <a:ext cx="1392"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79001</a:t>
                </a:r>
                <a:endParaRPr lang="nl-NL" altLang="en-US" sz="1400"/>
              </a:p>
            </p:txBody>
          </p:sp>
          <p:sp>
            <p:nvSpPr>
              <p:cNvPr id="41" name="Text Box 79">
                <a:extLst>
                  <a:ext uri="{FF2B5EF4-FFF2-40B4-BE49-F238E27FC236}">
                    <a16:creationId xmlns:a16="http://schemas.microsoft.com/office/drawing/2014/main" id="{BCD92D33-9EE7-49A5-AF39-526CFEACAC2E}"/>
                  </a:ext>
                </a:extLst>
              </p:cNvPr>
              <p:cNvSpPr txBox="1">
                <a:spLocks noChangeArrowheads="1"/>
              </p:cNvSpPr>
              <p:nvPr/>
            </p:nvSpPr>
            <p:spPr bwMode="auto">
              <a:xfrm>
                <a:off x="3216" y="1440"/>
                <a:ext cx="2304" cy="154"/>
              </a:xfrm>
              <a:prstGeom prst="rect">
                <a:avLst/>
              </a:prstGeom>
              <a:solidFill>
                <a:schemeClr val="hlink"/>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Essential hypertension</a:t>
                </a:r>
                <a:endParaRPr lang="nl-NL" altLang="en-US" sz="1400"/>
              </a:p>
            </p:txBody>
          </p:sp>
        </p:grpSp>
        <p:grpSp>
          <p:nvGrpSpPr>
            <p:cNvPr id="29" name="Group 12">
              <a:extLst>
                <a:ext uri="{FF2B5EF4-FFF2-40B4-BE49-F238E27FC236}">
                  <a16:creationId xmlns:a16="http://schemas.microsoft.com/office/drawing/2014/main" id="{47F30CC4-D7A4-47D2-A285-A6A7F0DB3AA8}"/>
                </a:ext>
              </a:extLst>
            </p:cNvPr>
            <p:cNvGrpSpPr>
              <a:grpSpLocks/>
            </p:cNvGrpSpPr>
            <p:nvPr/>
          </p:nvGrpSpPr>
          <p:grpSpPr bwMode="auto">
            <a:xfrm>
              <a:off x="576" y="1104"/>
              <a:ext cx="4944" cy="193"/>
              <a:chOff x="576" y="1248"/>
              <a:chExt cx="4944" cy="193"/>
            </a:xfrm>
          </p:grpSpPr>
          <p:sp>
            <p:nvSpPr>
              <p:cNvPr id="34" name="Text Box 4">
                <a:extLst>
                  <a:ext uri="{FF2B5EF4-FFF2-40B4-BE49-F238E27FC236}">
                    <a16:creationId xmlns:a16="http://schemas.microsoft.com/office/drawing/2014/main" id="{4FF41C35-9FD4-4D05-9EDC-FED6940B1356}"/>
                  </a:ext>
                </a:extLst>
              </p:cNvPr>
              <p:cNvSpPr txBox="1">
                <a:spLocks noChangeArrowheads="1"/>
              </p:cNvSpPr>
              <p:nvPr/>
            </p:nvSpPr>
            <p:spPr bwMode="auto">
              <a:xfrm>
                <a:off x="576" y="1248"/>
                <a:ext cx="418" cy="193"/>
              </a:xfrm>
              <a:prstGeom prst="rect">
                <a:avLst/>
              </a:prstGeom>
              <a:solidFill>
                <a:srgbClr val="000066"/>
              </a:solidFill>
              <a:ln w="9525">
                <a:solidFill>
                  <a:schemeClr val="tx1"/>
                </a:solidFill>
                <a:miter lim="800000"/>
                <a:headEnd/>
                <a:tailEnd/>
              </a:ln>
            </p:spPr>
            <p:txBody>
              <a:bodyPr wrap="none"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PtID</a:t>
                </a:r>
                <a:endParaRPr lang="nl-NL" altLang="en-US" sz="1800" b="1">
                  <a:solidFill>
                    <a:schemeClr val="bg1"/>
                  </a:solidFill>
                </a:endParaRPr>
              </a:p>
            </p:txBody>
          </p:sp>
          <p:sp>
            <p:nvSpPr>
              <p:cNvPr id="35" name="Text Box 5">
                <a:extLst>
                  <a:ext uri="{FF2B5EF4-FFF2-40B4-BE49-F238E27FC236}">
                    <a16:creationId xmlns:a16="http://schemas.microsoft.com/office/drawing/2014/main" id="{AF3DF81F-89EB-48F8-8072-D7D806DCB455}"/>
                  </a:ext>
                </a:extLst>
              </p:cNvPr>
              <p:cNvSpPr txBox="1">
                <a:spLocks noChangeArrowheads="1"/>
              </p:cNvSpPr>
              <p:nvPr/>
            </p:nvSpPr>
            <p:spPr bwMode="auto">
              <a:xfrm>
                <a:off x="1056" y="1248"/>
                <a:ext cx="67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Date</a:t>
                </a:r>
                <a:endParaRPr lang="nl-NL" altLang="en-US" sz="1800" b="1">
                  <a:solidFill>
                    <a:schemeClr val="bg1"/>
                  </a:solidFill>
                </a:endParaRPr>
              </a:p>
            </p:txBody>
          </p:sp>
          <p:sp>
            <p:nvSpPr>
              <p:cNvPr id="36" name="Text Box 6">
                <a:extLst>
                  <a:ext uri="{FF2B5EF4-FFF2-40B4-BE49-F238E27FC236}">
                    <a16:creationId xmlns:a16="http://schemas.microsoft.com/office/drawing/2014/main" id="{B9FBF7B9-9FAA-4436-A729-AFB2F93E7294}"/>
                  </a:ext>
                </a:extLst>
              </p:cNvPr>
              <p:cNvSpPr txBox="1">
                <a:spLocks noChangeArrowheads="1"/>
              </p:cNvSpPr>
              <p:nvPr/>
            </p:nvSpPr>
            <p:spPr bwMode="auto">
              <a:xfrm>
                <a:off x="1776" y="1248"/>
                <a:ext cx="1392"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ObsCode</a:t>
                </a:r>
                <a:endParaRPr lang="nl-NL" altLang="en-US" sz="1800" b="1">
                  <a:solidFill>
                    <a:schemeClr val="bg1"/>
                  </a:solidFill>
                </a:endParaRPr>
              </a:p>
            </p:txBody>
          </p:sp>
          <p:sp>
            <p:nvSpPr>
              <p:cNvPr id="37" name="Text Box 7">
                <a:extLst>
                  <a:ext uri="{FF2B5EF4-FFF2-40B4-BE49-F238E27FC236}">
                    <a16:creationId xmlns:a16="http://schemas.microsoft.com/office/drawing/2014/main" id="{EA3CD3B2-7555-4CF1-8E82-1D1A1B983C1B}"/>
                  </a:ext>
                </a:extLst>
              </p:cNvPr>
              <p:cNvSpPr txBox="1">
                <a:spLocks noChangeArrowheads="1"/>
              </p:cNvSpPr>
              <p:nvPr/>
            </p:nvSpPr>
            <p:spPr bwMode="auto">
              <a:xfrm>
                <a:off x="3216" y="1248"/>
                <a:ext cx="2304" cy="193"/>
              </a:xfrm>
              <a:prstGeom prst="rect">
                <a:avLst/>
              </a:prstGeom>
              <a:solidFill>
                <a:srgbClr val="000066"/>
              </a:solidFill>
              <a:ln w="9525">
                <a:solidFill>
                  <a:schemeClr val="tx1"/>
                </a:solidFill>
                <a:miter lim="800000"/>
                <a:headEnd/>
                <a:tailEnd/>
              </a:ln>
            </p:spPr>
            <p:txBody>
              <a:bodyPr tIns="10800" bIns="10800">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ctr" eaLnBrk="1" hangingPunct="1"/>
                <a:r>
                  <a:rPr lang="nl-BE" altLang="en-US" sz="1800" b="1">
                    <a:solidFill>
                      <a:schemeClr val="bg1"/>
                    </a:solidFill>
                  </a:rPr>
                  <a:t>Narrative</a:t>
                </a:r>
                <a:endParaRPr lang="nl-NL" altLang="en-US" sz="1800" b="1">
                  <a:solidFill>
                    <a:schemeClr val="bg1"/>
                  </a:solidFill>
                </a:endParaRPr>
              </a:p>
            </p:txBody>
          </p:sp>
        </p:grpSp>
        <p:sp>
          <p:nvSpPr>
            <p:cNvPr id="30" name="Text Box 112">
              <a:extLst>
                <a:ext uri="{FF2B5EF4-FFF2-40B4-BE49-F238E27FC236}">
                  <a16:creationId xmlns:a16="http://schemas.microsoft.com/office/drawing/2014/main" id="{2B2A337F-ED9E-4673-BD26-7E9772926C2D}"/>
                </a:ext>
              </a:extLst>
            </p:cNvPr>
            <p:cNvSpPr txBox="1">
              <a:spLocks noChangeArrowheads="1"/>
            </p:cNvSpPr>
            <p:nvPr/>
          </p:nvSpPr>
          <p:spPr bwMode="auto">
            <a:xfrm>
              <a:off x="576" y="3984"/>
              <a:ext cx="43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0939</a:t>
              </a:r>
              <a:endParaRPr lang="nl-NL" altLang="en-US" sz="1400"/>
            </a:p>
          </p:txBody>
        </p:sp>
        <p:sp>
          <p:nvSpPr>
            <p:cNvPr id="31" name="Text Box 113">
              <a:extLst>
                <a:ext uri="{FF2B5EF4-FFF2-40B4-BE49-F238E27FC236}">
                  <a16:creationId xmlns:a16="http://schemas.microsoft.com/office/drawing/2014/main" id="{15B56CA6-B5D2-40AD-9359-2A0ED82DF4CA}"/>
                </a:ext>
              </a:extLst>
            </p:cNvPr>
            <p:cNvSpPr txBox="1">
              <a:spLocks noChangeArrowheads="1"/>
            </p:cNvSpPr>
            <p:nvPr/>
          </p:nvSpPr>
          <p:spPr bwMode="auto">
            <a:xfrm>
              <a:off x="1056" y="3984"/>
              <a:ext cx="67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BE" altLang="en-US" sz="1400"/>
                <a:t>20/12/1998</a:t>
              </a:r>
              <a:endParaRPr lang="nl-NL" altLang="en-US" sz="1400"/>
            </a:p>
          </p:txBody>
        </p:sp>
        <p:sp>
          <p:nvSpPr>
            <p:cNvPr id="32" name="Text Box 114">
              <a:extLst>
                <a:ext uri="{FF2B5EF4-FFF2-40B4-BE49-F238E27FC236}">
                  <a16:creationId xmlns:a16="http://schemas.microsoft.com/office/drawing/2014/main" id="{532C9DB4-71A5-46D9-BE5D-21A87AA3E8AD}"/>
                </a:ext>
              </a:extLst>
            </p:cNvPr>
            <p:cNvSpPr txBox="1">
              <a:spLocks noChangeArrowheads="1"/>
            </p:cNvSpPr>
            <p:nvPr/>
          </p:nvSpPr>
          <p:spPr bwMode="auto">
            <a:xfrm>
              <a:off x="1776" y="3984"/>
              <a:ext cx="1392"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255087006</a:t>
              </a:r>
            </a:p>
          </p:txBody>
        </p:sp>
        <p:sp>
          <p:nvSpPr>
            <p:cNvPr id="33" name="Text Box 115">
              <a:extLst>
                <a:ext uri="{FF2B5EF4-FFF2-40B4-BE49-F238E27FC236}">
                  <a16:creationId xmlns:a16="http://schemas.microsoft.com/office/drawing/2014/main" id="{3998B831-B23A-457F-A8B7-58FE84E2B42C}"/>
                </a:ext>
              </a:extLst>
            </p:cNvPr>
            <p:cNvSpPr txBox="1">
              <a:spLocks noChangeArrowheads="1"/>
            </p:cNvSpPr>
            <p:nvPr/>
          </p:nvSpPr>
          <p:spPr bwMode="auto">
            <a:xfrm>
              <a:off x="3216" y="3984"/>
              <a:ext cx="2304" cy="154"/>
            </a:xfrm>
            <a:prstGeom prst="rect">
              <a:avLst/>
            </a:prstGeom>
            <a:solidFill>
              <a:srgbClr val="FFB863"/>
            </a:solidFill>
            <a:ln w="9525">
              <a:solidFill>
                <a:schemeClr val="tx1"/>
              </a:solidFill>
              <a:miter lim="800000"/>
              <a:headEnd/>
              <a:tailEnd/>
            </a:ln>
          </p:spPr>
          <p:txBody>
            <a:bodyPr tIns="10800" bIns="10800"/>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1" hangingPunct="1"/>
              <a:r>
                <a:rPr lang="nl-NL" altLang="en-US" sz="1400"/>
                <a:t>malignant polyp of biliary tract</a:t>
              </a:r>
            </a:p>
          </p:txBody>
        </p:sp>
      </p:grpSp>
    </p:spTree>
    <p:extLst>
      <p:ext uri="{BB962C8B-B14F-4D97-AF65-F5344CB8AC3E}">
        <p14:creationId xmlns:p14="http://schemas.microsoft.com/office/powerpoint/2010/main" val="401440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Idiosyncrasies for Use of EHR Data</a:t>
            </a:r>
          </a:p>
        </p:txBody>
      </p:sp>
      <p:sp>
        <p:nvSpPr>
          <p:cNvPr id="3" name="Content Placeholder 2"/>
          <p:cNvSpPr>
            <a:spLocks noGrp="1"/>
          </p:cNvSpPr>
          <p:nvPr>
            <p:ph idx="1"/>
          </p:nvPr>
        </p:nvSpPr>
        <p:spPr>
          <a:xfrm>
            <a:off x="228600" y="1676400"/>
            <a:ext cx="8915400" cy="4953000"/>
          </a:xfrm>
        </p:spPr>
        <p:txBody>
          <a:bodyPr/>
          <a:lstStyle/>
          <a:p>
            <a:r>
              <a:rPr lang="en-US" b="1" u="sng" dirty="0"/>
              <a:t>Diagnostic uncertainty:</a:t>
            </a:r>
            <a:r>
              <a:rPr lang="en-US" dirty="0"/>
              <a:t>  </a:t>
            </a:r>
            <a:r>
              <a:rPr lang="en-US" dirty="0">
                <a:solidFill>
                  <a:srgbClr val="FFFF00"/>
                </a:solidFill>
              </a:rPr>
              <a:t>why are the following assertions true?</a:t>
            </a:r>
          </a:p>
          <a:p>
            <a:pPr>
              <a:buFont typeface="Arial" panose="020B0604020202020204" pitchFamily="34" charset="0"/>
              <a:buChar char="•"/>
            </a:pPr>
            <a:r>
              <a:rPr lang="en-US" dirty="0"/>
              <a:t>A diagnosis may be recorded when there is only a suspicion of disease.</a:t>
            </a:r>
          </a:p>
          <a:p>
            <a:pPr>
              <a:buFont typeface="Arial" panose="020B0604020202020204" pitchFamily="34" charset="0"/>
              <a:buChar char="•"/>
            </a:pPr>
            <a:r>
              <a:rPr lang="en-US" dirty="0"/>
              <a:t>Some overlapping clinical conditions are difficult to distinguish reliably.</a:t>
            </a:r>
          </a:p>
          <a:p>
            <a:pPr>
              <a:buFont typeface="Arial" panose="020B0604020202020204" pitchFamily="34" charset="0"/>
              <a:buChar char="•"/>
            </a:pPr>
            <a:r>
              <a:rPr lang="en-US" dirty="0"/>
              <a:t>Patients may only partially fit diagnostic criteria. </a:t>
            </a:r>
          </a:p>
          <a:p>
            <a:pPr>
              <a:buFont typeface="Arial" panose="020B0604020202020204" pitchFamily="34" charset="0"/>
              <a:buChar char="•"/>
            </a:pPr>
            <a:r>
              <a:rPr lang="en-US" dirty="0"/>
              <a:t>Patients in whom diagnostic testing is done but come out negative are still more likely to have disease.</a:t>
            </a:r>
          </a:p>
          <a:p>
            <a:pPr>
              <a:buFont typeface="Arial" panose="020B0604020202020204" pitchFamily="34" charset="0"/>
              <a:buChar char="•"/>
            </a:pPr>
            <a:endParaRPr lang="en-US" dirty="0"/>
          </a:p>
          <a:p>
            <a:pPr>
              <a:buFont typeface="Arial" panose="020B0604020202020204" pitchFamily="34" charset="0"/>
              <a:buChar char="•"/>
            </a:pPr>
            <a:r>
              <a:rPr lang="en-US" b="1" u="sng" dirty="0"/>
              <a:t>Question</a:t>
            </a:r>
            <a:r>
              <a:rPr lang="en-US" dirty="0"/>
              <a:t>: if you can’t change anything to the EHR system, what guidelines would you give users to prevent these idiosyncrasies?</a:t>
            </a:r>
          </a:p>
        </p:txBody>
      </p:sp>
      <p:sp>
        <p:nvSpPr>
          <p:cNvPr id="4" name="Rectangle 3"/>
          <p:cNvSpPr/>
          <p:nvPr/>
        </p:nvSpPr>
        <p:spPr>
          <a:xfrm>
            <a:off x="2819400" y="6289655"/>
            <a:ext cx="6248400" cy="461665"/>
          </a:xfrm>
          <a:prstGeom prst="rect">
            <a:avLst/>
          </a:prstGeom>
        </p:spPr>
        <p:txBody>
          <a:bodyPr wrap="square">
            <a:spAutoFit/>
          </a:bodyPr>
          <a:lstStyle/>
          <a:p>
            <a:pPr algn="r"/>
            <a:r>
              <a:rPr lang="en-US" sz="1200" dirty="0" err="1">
                <a:solidFill>
                  <a:schemeClr val="bg1"/>
                </a:solidFill>
              </a:rPr>
              <a:t>Hersh</a:t>
            </a:r>
            <a:r>
              <a:rPr lang="en-US" sz="1200" dirty="0">
                <a:solidFill>
                  <a:schemeClr val="bg1"/>
                </a:solidFill>
              </a:rPr>
              <a:t> WR  Weiner MG  </a:t>
            </a:r>
            <a:r>
              <a:rPr lang="en-US" sz="1200" dirty="0" err="1">
                <a:solidFill>
                  <a:schemeClr val="bg1"/>
                </a:solidFill>
              </a:rPr>
              <a:t>Embi</a:t>
            </a:r>
            <a:r>
              <a:rPr lang="en-US" sz="1200" dirty="0">
                <a:solidFill>
                  <a:schemeClr val="bg1"/>
                </a:solidFill>
              </a:rPr>
              <a:t> PJ  et al.. Caveats for the use of operational electronic health record data in comparative effectiveness research. Med Care  2013; 51 (8 </a:t>
            </a:r>
            <a:r>
              <a:rPr lang="en-US" sz="1200" dirty="0" err="1">
                <a:solidFill>
                  <a:schemeClr val="bg1"/>
                </a:solidFill>
              </a:rPr>
              <a:t>Suppl</a:t>
            </a:r>
            <a:r>
              <a:rPr lang="en-US" sz="1200" dirty="0">
                <a:solidFill>
                  <a:schemeClr val="bg1"/>
                </a:solidFill>
              </a:rPr>
              <a:t> 3):S30–7.</a:t>
            </a:r>
          </a:p>
        </p:txBody>
      </p:sp>
    </p:spTree>
    <p:extLst>
      <p:ext uri="{BB962C8B-B14F-4D97-AF65-F5344CB8AC3E}">
        <p14:creationId xmlns:p14="http://schemas.microsoft.com/office/powerpoint/2010/main" val="352504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Idiosyncrasies for Use of EHR Data</a:t>
            </a:r>
          </a:p>
        </p:txBody>
      </p:sp>
      <p:sp>
        <p:nvSpPr>
          <p:cNvPr id="3" name="Content Placeholder 2"/>
          <p:cNvSpPr>
            <a:spLocks noGrp="1"/>
          </p:cNvSpPr>
          <p:nvPr>
            <p:ph idx="1"/>
          </p:nvPr>
        </p:nvSpPr>
        <p:spPr/>
        <p:txBody>
          <a:bodyPr/>
          <a:lstStyle/>
          <a:p>
            <a:r>
              <a:rPr lang="en-US" b="1" u="sng" dirty="0"/>
              <a:t>Diagnostic timing:</a:t>
            </a:r>
            <a:r>
              <a:rPr lang="en-US" dirty="0"/>
              <a:t>   </a:t>
            </a:r>
            <a:r>
              <a:rPr lang="en-US" dirty="0">
                <a:solidFill>
                  <a:srgbClr val="FFFF00"/>
                </a:solidFill>
              </a:rPr>
              <a:t>why are the following assertions true?</a:t>
            </a:r>
          </a:p>
          <a:p>
            <a:pPr>
              <a:buFont typeface="Arial" panose="020B0604020202020204" pitchFamily="34" charset="0"/>
              <a:buChar char="•"/>
            </a:pPr>
            <a:r>
              <a:rPr lang="en-US" dirty="0"/>
              <a:t>Repeated diagnosis codes over time may represent a new event or a follow-up to an earlier event.</a:t>
            </a:r>
          </a:p>
          <a:p>
            <a:pPr>
              <a:buFont typeface="Arial" panose="020B0604020202020204" pitchFamily="34" charset="0"/>
              <a:buChar char="•"/>
            </a:pPr>
            <a:r>
              <a:rPr lang="en-US" dirty="0"/>
              <a:t>First diagnosis in a database is not necessarily an incident case of disease.</a:t>
            </a:r>
          </a:p>
          <a:p>
            <a:pPr>
              <a:buFont typeface="Arial" panose="020B0604020202020204" pitchFamily="34" charset="0"/>
              <a:buChar char="•"/>
            </a:pPr>
            <a:r>
              <a:rPr lang="en-US" dirty="0"/>
              <a:t>Chronic diseases may vary in severity over time.</a:t>
            </a:r>
          </a:p>
          <a:p>
            <a:endParaRPr lang="en-US" dirty="0"/>
          </a:p>
          <a:p>
            <a:r>
              <a:rPr lang="en-US" b="1" u="sng" dirty="0"/>
              <a:t>Question</a:t>
            </a:r>
            <a:r>
              <a:rPr lang="en-US" dirty="0"/>
              <a:t>: what features must an EHR system have to make it possible that users can enter diagnoses so that these idiosyncrasies wouldn’t occur. Explain in detail and very specifically. </a:t>
            </a:r>
          </a:p>
        </p:txBody>
      </p:sp>
      <p:sp>
        <p:nvSpPr>
          <p:cNvPr id="5" name="Rectangle 4"/>
          <p:cNvSpPr/>
          <p:nvPr/>
        </p:nvSpPr>
        <p:spPr>
          <a:xfrm>
            <a:off x="2819400" y="6289655"/>
            <a:ext cx="6248400" cy="461665"/>
          </a:xfrm>
          <a:prstGeom prst="rect">
            <a:avLst/>
          </a:prstGeom>
        </p:spPr>
        <p:txBody>
          <a:bodyPr wrap="square">
            <a:spAutoFit/>
          </a:bodyPr>
          <a:lstStyle/>
          <a:p>
            <a:pPr algn="r"/>
            <a:r>
              <a:rPr lang="en-US" sz="1200" dirty="0" err="1">
                <a:solidFill>
                  <a:schemeClr val="bg1"/>
                </a:solidFill>
              </a:rPr>
              <a:t>Hersh</a:t>
            </a:r>
            <a:r>
              <a:rPr lang="en-US" sz="1200" dirty="0">
                <a:solidFill>
                  <a:schemeClr val="bg1"/>
                </a:solidFill>
              </a:rPr>
              <a:t> WR  Weiner MG  </a:t>
            </a:r>
            <a:r>
              <a:rPr lang="en-US" sz="1200" dirty="0" err="1">
                <a:solidFill>
                  <a:schemeClr val="bg1"/>
                </a:solidFill>
              </a:rPr>
              <a:t>Embi</a:t>
            </a:r>
            <a:r>
              <a:rPr lang="en-US" sz="1200" dirty="0">
                <a:solidFill>
                  <a:schemeClr val="bg1"/>
                </a:solidFill>
              </a:rPr>
              <a:t> PJ  et al.. Caveats for the use of operational electronic health record data in comparative effectiveness research. Med Care  2013; 51 (8 </a:t>
            </a:r>
            <a:r>
              <a:rPr lang="en-US" sz="1200" dirty="0" err="1">
                <a:solidFill>
                  <a:schemeClr val="bg1"/>
                </a:solidFill>
              </a:rPr>
              <a:t>Suppl</a:t>
            </a:r>
            <a:r>
              <a:rPr lang="en-US" sz="1200" dirty="0">
                <a:solidFill>
                  <a:schemeClr val="bg1"/>
                </a:solidFill>
              </a:rPr>
              <a:t> 3):S30–7.</a:t>
            </a:r>
          </a:p>
        </p:txBody>
      </p:sp>
    </p:spTree>
    <p:extLst>
      <p:ext uri="{BB962C8B-B14F-4D97-AF65-F5344CB8AC3E}">
        <p14:creationId xmlns:p14="http://schemas.microsoft.com/office/powerpoint/2010/main" val="425473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ambiguity do you see?</a:t>
            </a:r>
          </a:p>
        </p:txBody>
      </p:sp>
      <p:sp>
        <p:nvSpPr>
          <p:cNvPr id="3" name="Content Placeholder 2"/>
          <p:cNvSpPr>
            <a:spLocks noGrp="1"/>
          </p:cNvSpPr>
          <p:nvPr>
            <p:ph idx="1"/>
          </p:nvPr>
        </p:nvSpPr>
        <p:spPr/>
        <p:txBody>
          <a:bodyPr/>
          <a:lstStyle/>
          <a:p>
            <a:pPr marL="0" indent="0"/>
            <a:r>
              <a:rPr lang="en-US" dirty="0"/>
              <a:t>HL7 definitions drawn from RIM, HL7 Glossary, or Data Types (DT) documents:</a:t>
            </a:r>
          </a:p>
          <a:p>
            <a:pPr marL="0" indent="0"/>
            <a:endParaRPr lang="en-US" dirty="0"/>
          </a:p>
          <a:p>
            <a:pPr marL="457200" indent="-457200">
              <a:buFont typeface="+mj-lt"/>
              <a:buAutoNum type="arabicPeriod"/>
            </a:pPr>
            <a:r>
              <a:rPr lang="en-US" b="1" u="sng" dirty="0"/>
              <a:t>Act (RIM)</a:t>
            </a:r>
            <a:r>
              <a:rPr lang="en-US" dirty="0"/>
              <a:t>: A record of something that is being done, has been done, can be done, or is intended or requested to be done.</a:t>
            </a:r>
          </a:p>
          <a:p>
            <a:pPr marL="457200" indent="-457200">
              <a:buFont typeface="+mj-lt"/>
              <a:buAutoNum type="arabicPeriod"/>
            </a:pPr>
            <a:r>
              <a:rPr lang="en-US" b="1" u="sng" dirty="0"/>
              <a:t>Act.id (RIM)</a:t>
            </a:r>
            <a:r>
              <a:rPr lang="en-US" dirty="0"/>
              <a:t>: A unique identifier for the Act.</a:t>
            </a:r>
          </a:p>
          <a:p>
            <a:pPr marL="457200" indent="-457200">
              <a:buFont typeface="+mj-lt"/>
              <a:buAutoNum type="arabicPeriod"/>
            </a:pPr>
            <a:r>
              <a:rPr lang="en-US" b="1" u="sng" dirty="0"/>
              <a:t>Procedure (RIM)</a:t>
            </a:r>
            <a:r>
              <a:rPr lang="en-US" dirty="0"/>
              <a:t>: An Act whose immediate and primary outcome (post-condition) is the alteration of the physical condition of the subject.</a:t>
            </a:r>
          </a:p>
          <a:p>
            <a:pPr marL="0" indent="0"/>
            <a:endParaRPr lang="en-US" dirty="0"/>
          </a:p>
          <a:p>
            <a:pPr marL="0" indent="0"/>
            <a:endParaRPr lang="en-US" dirty="0"/>
          </a:p>
          <a:p>
            <a:pPr marL="0" indent="0"/>
            <a:endParaRPr lang="en-US" dirty="0"/>
          </a:p>
        </p:txBody>
      </p:sp>
      <p:sp>
        <p:nvSpPr>
          <p:cNvPr id="7" name="Rectangle 6"/>
          <p:cNvSpPr/>
          <p:nvPr/>
        </p:nvSpPr>
        <p:spPr>
          <a:xfrm>
            <a:off x="0" y="5867400"/>
            <a:ext cx="9144000" cy="954107"/>
          </a:xfrm>
          <a:prstGeom prst="rect">
            <a:avLst/>
          </a:prstGeom>
        </p:spPr>
        <p:txBody>
          <a:bodyPr wrap="square">
            <a:spAutoFit/>
          </a:bodyPr>
          <a:lstStyle/>
          <a:p>
            <a:pPr algn="r"/>
            <a:r>
              <a:rPr lang="en-US" sz="1400" b="0" dirty="0">
                <a:solidFill>
                  <a:schemeClr val="bg1"/>
                </a:solidFill>
              </a:rPr>
              <a:t>Ceusters W, Smith B. </a:t>
            </a:r>
          </a:p>
          <a:p>
            <a:pPr algn="r"/>
            <a:r>
              <a:rPr lang="en-US" sz="1400" b="0" dirty="0">
                <a:solidFill>
                  <a:schemeClr val="bg1"/>
                </a:solidFill>
              </a:rPr>
              <a:t>What do Identifiers in HL7 Identify? An Essay in the Ontology of Identity. </a:t>
            </a:r>
          </a:p>
          <a:p>
            <a:pPr algn="r"/>
            <a:r>
              <a:rPr lang="en-US" sz="1400" b="0" dirty="0">
                <a:solidFill>
                  <a:schemeClr val="bg1"/>
                </a:solidFill>
              </a:rPr>
              <a:t>In: Okada M and Smith B (eds.) Interdisciplinary Ontology; Proceedings of the Second Interdisciplinary Ontology Meeting (</a:t>
            </a:r>
            <a:r>
              <a:rPr lang="en-US" sz="1400" b="0" dirty="0" err="1">
                <a:solidFill>
                  <a:schemeClr val="bg1"/>
                </a:solidFill>
              </a:rPr>
              <a:t>InterOntology</a:t>
            </a:r>
            <a:r>
              <a:rPr lang="en-US" sz="1400" b="0" dirty="0">
                <a:solidFill>
                  <a:schemeClr val="bg1"/>
                </a:solidFill>
              </a:rPr>
              <a:t> 2009), Tokyo, Japan, February 28 - March 1, 2009;:77-86.</a:t>
            </a:r>
          </a:p>
        </p:txBody>
      </p:sp>
    </p:spTree>
    <p:extLst>
      <p:ext uri="{BB962C8B-B14F-4D97-AF65-F5344CB8AC3E}">
        <p14:creationId xmlns:p14="http://schemas.microsoft.com/office/powerpoint/2010/main" val="6505276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8CBEE-7E67-4DBB-B817-0C00F22C43C1}"/>
              </a:ext>
            </a:extLst>
          </p:cNvPr>
          <p:cNvSpPr>
            <a:spLocks noGrp="1"/>
          </p:cNvSpPr>
          <p:nvPr>
            <p:ph type="ctrTitle"/>
          </p:nvPr>
        </p:nvSpPr>
        <p:spPr/>
        <p:txBody>
          <a:bodyPr/>
          <a:lstStyle/>
          <a:p>
            <a:r>
              <a:rPr lang="en-US" dirty="0"/>
              <a:t>3. Course overview</a:t>
            </a:r>
          </a:p>
        </p:txBody>
      </p:sp>
      <p:sp>
        <p:nvSpPr>
          <p:cNvPr id="5" name="Subtitle 4">
            <a:extLst>
              <a:ext uri="{FF2B5EF4-FFF2-40B4-BE49-F238E27FC236}">
                <a16:creationId xmlns:a16="http://schemas.microsoft.com/office/drawing/2014/main" id="{B3C3AE4A-EC47-4DF8-BBAD-6FBFBC911C4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5058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C38D-C99B-418F-AB29-70035984E75B}"/>
              </a:ext>
            </a:extLst>
          </p:cNvPr>
          <p:cNvSpPr>
            <a:spLocks noGrp="1"/>
          </p:cNvSpPr>
          <p:nvPr>
            <p:ph type="title"/>
          </p:nvPr>
        </p:nvSpPr>
        <p:spPr/>
        <p:txBody>
          <a:bodyPr/>
          <a:lstStyle/>
          <a:p>
            <a:r>
              <a:rPr lang="en-US" dirty="0"/>
              <a:t>Coursework</a:t>
            </a:r>
          </a:p>
        </p:txBody>
      </p:sp>
      <p:sp>
        <p:nvSpPr>
          <p:cNvPr id="3" name="Content Placeholder 2">
            <a:extLst>
              <a:ext uri="{FF2B5EF4-FFF2-40B4-BE49-F238E27FC236}">
                <a16:creationId xmlns:a16="http://schemas.microsoft.com/office/drawing/2014/main" id="{96B107B8-C58B-4A97-AF22-7BE0C9A6ED71}"/>
              </a:ext>
            </a:extLst>
          </p:cNvPr>
          <p:cNvSpPr>
            <a:spLocks noGrp="1"/>
          </p:cNvSpPr>
          <p:nvPr>
            <p:ph idx="1"/>
          </p:nvPr>
        </p:nvSpPr>
        <p:spPr/>
        <p:txBody>
          <a:bodyPr/>
          <a:lstStyle/>
          <a:p>
            <a:pPr>
              <a:buFont typeface="Arial" panose="020B0604020202020204" pitchFamily="34" charset="0"/>
              <a:buChar char="•"/>
            </a:pPr>
            <a:r>
              <a:rPr lang="en-US" sz="2200" dirty="0"/>
              <a:t>Each student develops a ‘</a:t>
            </a:r>
            <a:r>
              <a:rPr lang="en-US" sz="2200" i="1" dirty="0"/>
              <a:t>skeleton</a:t>
            </a:r>
            <a:r>
              <a:rPr lang="en-US" sz="2200" dirty="0"/>
              <a:t>’ of a referent tracking system (RTS) for a data collection to their research. </a:t>
            </a:r>
          </a:p>
          <a:p>
            <a:pPr>
              <a:buFont typeface="Arial" panose="020B0604020202020204" pitchFamily="34" charset="0"/>
              <a:buChar char="•"/>
            </a:pPr>
            <a:endParaRPr lang="en-US" sz="2200" dirty="0"/>
          </a:p>
          <a:p>
            <a:pPr>
              <a:buFont typeface="Arial" panose="020B0604020202020204" pitchFamily="34" charset="0"/>
              <a:buChar char="•"/>
            </a:pPr>
            <a:r>
              <a:rPr lang="en-US" sz="2200" dirty="0"/>
              <a:t>The functions of this RTS will be:</a:t>
            </a:r>
          </a:p>
          <a:p>
            <a:pPr lvl="1">
              <a:buFont typeface="Arial" panose="020B0604020202020204" pitchFamily="34" charset="0"/>
              <a:buChar char="•"/>
            </a:pPr>
            <a:r>
              <a:rPr lang="en-US" sz="2200" dirty="0"/>
              <a:t>to represent in a uniform and ontologically principled way: </a:t>
            </a:r>
          </a:p>
          <a:p>
            <a:pPr marL="1371600" lvl="2" indent="-457200">
              <a:buFont typeface="+mj-lt"/>
              <a:buAutoNum type="arabicPeriod"/>
            </a:pPr>
            <a:r>
              <a:rPr lang="en-US" dirty="0"/>
              <a:t>certain variables (or data types) within these data collections, </a:t>
            </a:r>
          </a:p>
          <a:p>
            <a:pPr marL="1371600" lvl="2" indent="-457200">
              <a:buFont typeface="+mj-lt"/>
              <a:buAutoNum type="arabicPeriod"/>
            </a:pPr>
            <a:r>
              <a:rPr lang="en-US" dirty="0"/>
              <a:t>the portions of reality they are (intended to be) about and </a:t>
            </a:r>
          </a:p>
          <a:p>
            <a:pPr marL="1371600" lvl="2" indent="-457200">
              <a:buFont typeface="+mj-lt"/>
              <a:buAutoNum type="arabicPeriod"/>
            </a:pPr>
            <a:r>
              <a:rPr lang="en-US" dirty="0"/>
              <a:t>the possible relationships between 1 and 2;</a:t>
            </a:r>
          </a:p>
          <a:p>
            <a:pPr lvl="1">
              <a:buFont typeface="Arial" panose="020B0604020202020204" pitchFamily="34" charset="0"/>
              <a:buChar char="•"/>
            </a:pPr>
            <a:r>
              <a:rPr lang="en-US" sz="2200" dirty="0"/>
              <a:t>to track possible changes in the data collections and the resulting changes in the RTS itself, </a:t>
            </a:r>
          </a:p>
          <a:p>
            <a:pPr lvl="1">
              <a:buFont typeface="Arial" panose="020B0604020202020204" pitchFamily="34" charset="0"/>
              <a:buChar char="•"/>
            </a:pPr>
            <a:r>
              <a:rPr lang="en-US" sz="2200" dirty="0"/>
              <a:t>to track quality changes in the data collections and the RTS,</a:t>
            </a:r>
          </a:p>
          <a:p>
            <a:pPr lvl="1">
              <a:buFont typeface="Arial" panose="020B0604020202020204" pitchFamily="34" charset="0"/>
              <a:buChar char="•"/>
            </a:pPr>
            <a:r>
              <a:rPr lang="en-US" sz="2200" dirty="0"/>
              <a:t>to support automatic decision support or advanced analytics within the covered research domain.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089445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8D05-5102-4C71-A582-087FD4B9666B}"/>
              </a:ext>
            </a:extLst>
          </p:cNvPr>
          <p:cNvSpPr>
            <a:spLocks noGrp="1"/>
          </p:cNvSpPr>
          <p:nvPr>
            <p:ph type="title"/>
          </p:nvPr>
        </p:nvSpPr>
        <p:spPr/>
        <p:txBody>
          <a:bodyPr/>
          <a:lstStyle/>
          <a:p>
            <a:r>
              <a:rPr lang="en-US" dirty="0"/>
              <a:t>‘Skeleton’ of an RTS</a:t>
            </a:r>
          </a:p>
        </p:txBody>
      </p:sp>
      <p:sp>
        <p:nvSpPr>
          <p:cNvPr id="3" name="Content Placeholder 2">
            <a:extLst>
              <a:ext uri="{FF2B5EF4-FFF2-40B4-BE49-F238E27FC236}">
                <a16:creationId xmlns:a16="http://schemas.microsoft.com/office/drawing/2014/main" id="{B286F3C4-014E-43CA-B09E-FA32D0406657}"/>
              </a:ext>
            </a:extLst>
          </p:cNvPr>
          <p:cNvSpPr>
            <a:spLocks noGrp="1"/>
          </p:cNvSpPr>
          <p:nvPr>
            <p:ph idx="1"/>
          </p:nvPr>
        </p:nvSpPr>
        <p:spPr/>
        <p:txBody>
          <a:bodyPr/>
          <a:lstStyle/>
          <a:p>
            <a:pPr>
              <a:buFont typeface="Arial" panose="020B0604020202020204" pitchFamily="34" charset="0"/>
              <a:buChar char="•"/>
            </a:pPr>
            <a:r>
              <a:rPr lang="en-US" dirty="0"/>
              <a:t>Either:</a:t>
            </a:r>
          </a:p>
          <a:p>
            <a:pPr lvl="1">
              <a:buFont typeface="Arial" panose="020B0604020202020204" pitchFamily="34" charset="0"/>
              <a:buChar char="•"/>
            </a:pPr>
            <a:r>
              <a:rPr lang="en-US" dirty="0"/>
              <a:t>a requirements specification for such a system followed by a description of data structures and algorithms for essential functions, </a:t>
            </a:r>
          </a:p>
          <a:p>
            <a:pPr lvl="1">
              <a:buFont typeface="Arial" panose="020B0604020202020204" pitchFamily="34" charset="0"/>
              <a:buChar char="•"/>
            </a:pPr>
            <a:r>
              <a:rPr lang="en-US" dirty="0"/>
              <a:t>an appropriately documented prototype implementation in the programming language of the student’s choice demonstrating the relevant functionalities of a referent tracking system for application in their domain, limited but all-encompassing to what is focused on in this course.</a:t>
            </a:r>
          </a:p>
          <a:p>
            <a:pPr>
              <a:buFont typeface="Arial" panose="020B0604020202020204" pitchFamily="34" charset="0"/>
              <a:buChar char="•"/>
            </a:pPr>
            <a:r>
              <a:rPr lang="en-US" dirty="0"/>
              <a:t>Details: see syllabus </a:t>
            </a:r>
            <a:r>
              <a:rPr lang="en-US" dirty="0">
                <a:hlinkClick r:id="rId3" action="ppaction://hlinkfile"/>
              </a:rPr>
              <a:t>BMI714-Spring2022-syllabus.pdf</a:t>
            </a:r>
            <a:r>
              <a:rPr lang="en-US" dirty="0"/>
              <a:t>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80885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extLst/>
          </p:nvPr>
        </p:nvGraphicFramePr>
        <p:xfrm>
          <a:off x="685800" y="1600200"/>
          <a:ext cx="7772400" cy="5257800"/>
        </p:xfrm>
        <a:graphic>
          <a:graphicData uri="http://schemas.openxmlformats.org/presentationml/2006/ole">
            <mc:AlternateContent xmlns:mc="http://schemas.openxmlformats.org/markup-compatibility/2006">
              <mc:Choice xmlns:v="urn:schemas-microsoft-com:vml" Requires="v">
                <p:oleObj spid="_x0000_s3092" name="Photo Editor-foto" r:id="rId4" imgW="6133333" imgH="4048690" progId="MSPhotoEd.3">
                  <p:embed/>
                </p:oleObj>
              </mc:Choice>
              <mc:Fallback>
                <p:oleObj name="Photo Editor-foto" r:id="rId4" imgW="6133333" imgH="4048690" progId="MSPhotoEd.3">
                  <p:embed/>
                  <p:pic>
                    <p:nvPicPr>
                      <p:cNvPr id="51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72400" cy="5257800"/>
                      </a:xfrm>
                      <a:prstGeom prst="rect">
                        <a:avLst/>
                      </a:prstGeom>
                      <a:noFill/>
                      <a:ln>
                        <a:noFill/>
                      </a:ln>
                      <a:effectLst/>
                    </p:spPr>
                  </p:pic>
                </p:oleObj>
              </mc:Fallback>
            </mc:AlternateContent>
          </a:graphicData>
        </a:graphic>
      </p:graphicFrame>
      <p:sp>
        <p:nvSpPr>
          <p:cNvPr id="5123" name="AutoShape 2"/>
          <p:cNvSpPr>
            <a:spLocks noGrp="1" noChangeArrowheads="1"/>
          </p:cNvSpPr>
          <p:nvPr>
            <p:ph type="title"/>
          </p:nvPr>
        </p:nvSpPr>
        <p:spPr>
          <a:xfrm>
            <a:off x="228600" y="426392"/>
            <a:ext cx="8762999" cy="968375"/>
          </a:xfrm>
        </p:spPr>
        <p:txBody>
          <a:bodyPr/>
          <a:lstStyle/>
          <a:p>
            <a:pPr algn="ctr" eaLnBrk="1" hangingPunct="1"/>
            <a:r>
              <a:rPr lang="nl-BE" altLang="en-US" dirty="0"/>
              <a:t>Having just any representation formalism will not do.</a:t>
            </a:r>
            <a:endParaRPr lang="nl-NL" altLang="en-US" dirty="0"/>
          </a:p>
        </p:txBody>
      </p:sp>
      <p:sp>
        <p:nvSpPr>
          <p:cNvPr id="5124" name="Rectangle 5"/>
          <p:cNvSpPr>
            <a:spLocks noChangeArrowheads="1"/>
          </p:cNvSpPr>
          <p:nvPr/>
        </p:nvSpPr>
        <p:spPr bwMode="auto">
          <a:xfrm>
            <a:off x="381000" y="6234545"/>
            <a:ext cx="350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Rector AL,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Nowlan</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WA, Kay S,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Goble</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CA,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Howkins</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TJ.</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A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framework</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for</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modelling</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the</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electronic</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medical</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record.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Methods</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Inf</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Med</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1993 Apr;32(2):109-19.</a:t>
            </a:r>
          </a:p>
        </p:txBody>
      </p:sp>
      <p:sp>
        <p:nvSpPr>
          <p:cNvPr id="5125" name="Line 6"/>
          <p:cNvSpPr>
            <a:spLocks noChangeShapeType="1"/>
          </p:cNvSpPr>
          <p:nvPr/>
        </p:nvSpPr>
        <p:spPr bwMode="auto">
          <a:xfrm>
            <a:off x="762000" y="2438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26" name="Line 7"/>
          <p:cNvSpPr>
            <a:spLocks noChangeShapeType="1"/>
          </p:cNvSpPr>
          <p:nvPr/>
        </p:nvSpPr>
        <p:spPr bwMode="auto">
          <a:xfrm>
            <a:off x="762000" y="4343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27" name="Text Box 8"/>
          <p:cNvSpPr txBox="1">
            <a:spLocks noChangeArrowheads="1"/>
          </p:cNvSpPr>
          <p:nvPr/>
        </p:nvSpPr>
        <p:spPr bwMode="auto">
          <a:xfrm>
            <a:off x="838200" y="1371600"/>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Categories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represent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concepts</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BE"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analogous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to</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classes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other</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formalisms</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128" name="Text Box 9"/>
          <p:cNvSpPr txBox="1">
            <a:spLocks noChangeArrowheads="1"/>
          </p:cNvSpPr>
          <p:nvPr/>
        </p:nvSpPr>
        <p:spPr bwMode="auto">
          <a:xfrm>
            <a:off x="6781800" y="2743200"/>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Individuals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concrete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instances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categories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which</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persist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space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time</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endParaRPr>
          </a:p>
        </p:txBody>
      </p:sp>
      <p:sp>
        <p:nvSpPr>
          <p:cNvPr id="5129" name="Text Box 11"/>
          <p:cNvSpPr txBox="1">
            <a:spLocks noChangeArrowheads="1"/>
          </p:cNvSpPr>
          <p:nvPr/>
        </p:nvSpPr>
        <p:spPr bwMode="auto">
          <a:xfrm>
            <a:off x="6172200" y="4343400"/>
            <a:ext cx="29718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Occurrences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specific</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occurrences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individuals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must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be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situated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space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time. The most important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group</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occurrences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observations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agents</a:t>
            </a:r>
            <a:r>
              <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observations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individuals</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64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nl-BE" altLang="en-US" dirty="0"/>
              <a:t>Main problem areas for this EHR:</a:t>
            </a:r>
            <a:endParaRPr lang="nl-NL" altLang="en-US" dirty="0"/>
          </a:p>
        </p:txBody>
      </p:sp>
      <p:sp>
        <p:nvSpPr>
          <p:cNvPr id="11267" name="Rectangle 3"/>
          <p:cNvSpPr>
            <a:spLocks noGrp="1" noChangeArrowheads="1"/>
          </p:cNvSpPr>
          <p:nvPr>
            <p:ph idx="1"/>
          </p:nvPr>
        </p:nvSpPr>
        <p:spPr/>
        <p:txBody>
          <a:bodyPr/>
          <a:lstStyle/>
          <a:p>
            <a:pPr marL="457200" indent="-457200" eaLnBrk="1" hangingPunct="1">
              <a:lnSpc>
                <a:spcPct val="90000"/>
              </a:lnSpc>
              <a:buFont typeface="Arial" panose="020B0604020202020204" pitchFamily="34" charset="0"/>
              <a:buChar char="•"/>
            </a:pPr>
            <a:r>
              <a:rPr lang="nl-BE" altLang="en-US" dirty="0"/>
              <a:t>Statements </a:t>
            </a:r>
            <a:r>
              <a:rPr lang="nl-BE" altLang="en-US" dirty="0" err="1"/>
              <a:t>refer</a:t>
            </a:r>
            <a:r>
              <a:rPr lang="nl-BE" altLang="en-US" dirty="0"/>
              <a:t> </a:t>
            </a:r>
            <a:r>
              <a:rPr lang="nl-BE" altLang="en-US" dirty="0" err="1"/>
              <a:t>only</a:t>
            </a:r>
            <a:r>
              <a:rPr lang="nl-BE" altLang="en-US" dirty="0"/>
              <a:t> </a:t>
            </a:r>
            <a:r>
              <a:rPr lang="nl-BE" altLang="en-US" dirty="0" err="1"/>
              <a:t>very</a:t>
            </a:r>
            <a:r>
              <a:rPr lang="nl-BE" altLang="en-US" dirty="0"/>
              <a:t> </a:t>
            </a:r>
            <a:r>
              <a:rPr lang="nl-BE" altLang="en-US" dirty="0" err="1"/>
              <a:t>implicitly</a:t>
            </a:r>
            <a:r>
              <a:rPr lang="nl-BE" altLang="en-US" dirty="0"/>
              <a:t> </a:t>
            </a:r>
            <a:r>
              <a:rPr lang="nl-BE" altLang="en-US" dirty="0" err="1"/>
              <a:t>to</a:t>
            </a:r>
            <a:r>
              <a:rPr lang="nl-BE" altLang="en-US" dirty="0"/>
              <a:t> </a:t>
            </a:r>
            <a:r>
              <a:rPr lang="nl-BE" altLang="en-US" dirty="0" err="1"/>
              <a:t>the</a:t>
            </a:r>
            <a:r>
              <a:rPr lang="nl-BE" altLang="en-US" dirty="0"/>
              <a:t> concrete </a:t>
            </a:r>
            <a:r>
              <a:rPr lang="nl-BE" altLang="en-US" dirty="0" err="1"/>
              <a:t>entities</a:t>
            </a:r>
            <a:r>
              <a:rPr lang="nl-BE" altLang="en-US" dirty="0"/>
              <a:t> </a:t>
            </a:r>
            <a:r>
              <a:rPr lang="nl-BE" altLang="en-US" dirty="0" err="1"/>
              <a:t>about</a:t>
            </a:r>
            <a:r>
              <a:rPr lang="nl-BE" altLang="en-US" dirty="0"/>
              <a:t> </a:t>
            </a:r>
            <a:r>
              <a:rPr lang="nl-BE" altLang="en-US" dirty="0" err="1"/>
              <a:t>which</a:t>
            </a:r>
            <a:r>
              <a:rPr lang="nl-BE" altLang="en-US" dirty="0"/>
              <a:t> </a:t>
            </a:r>
            <a:r>
              <a:rPr lang="nl-BE" altLang="en-US" dirty="0" err="1"/>
              <a:t>they</a:t>
            </a:r>
            <a:r>
              <a:rPr lang="nl-BE" altLang="en-US" dirty="0"/>
              <a:t> </a:t>
            </a:r>
            <a:r>
              <a:rPr lang="nl-BE" altLang="en-US" dirty="0" err="1"/>
              <a:t>give</a:t>
            </a:r>
            <a:r>
              <a:rPr lang="nl-BE" altLang="en-US" dirty="0"/>
              <a:t> information.</a:t>
            </a:r>
          </a:p>
          <a:p>
            <a:pPr marL="457200" indent="-457200" eaLnBrk="1" hangingPunct="1">
              <a:lnSpc>
                <a:spcPct val="90000"/>
              </a:lnSpc>
              <a:buFont typeface="Arial" panose="020B0604020202020204" pitchFamily="34" charset="0"/>
              <a:buChar char="•"/>
            </a:pPr>
            <a:endParaRPr lang="nl-BE" altLang="en-US" dirty="0"/>
          </a:p>
          <a:p>
            <a:pPr marL="457200" indent="-457200" eaLnBrk="1" hangingPunct="1">
              <a:lnSpc>
                <a:spcPct val="90000"/>
              </a:lnSpc>
              <a:buFont typeface="Arial" panose="020B0604020202020204" pitchFamily="34" charset="0"/>
              <a:buChar char="•"/>
            </a:pPr>
            <a:r>
              <a:rPr lang="nl-BE" altLang="en-US" dirty="0" err="1"/>
              <a:t>Idiosyncracies</a:t>
            </a:r>
            <a:r>
              <a:rPr lang="nl-BE" altLang="en-US" dirty="0"/>
              <a:t> of concept-</a:t>
            </a:r>
            <a:r>
              <a:rPr lang="nl-BE" altLang="en-US" dirty="0" err="1"/>
              <a:t>based</a:t>
            </a:r>
            <a:r>
              <a:rPr lang="nl-BE" altLang="en-US" dirty="0"/>
              <a:t> </a:t>
            </a:r>
            <a:r>
              <a:rPr lang="nl-BE" altLang="en-US" dirty="0" err="1"/>
              <a:t>terminologies</a:t>
            </a:r>
            <a:r>
              <a:rPr lang="nl-BE" altLang="en-US" dirty="0"/>
              <a:t> </a:t>
            </a:r>
          </a:p>
          <a:p>
            <a:pPr lvl="1" eaLnBrk="1" hangingPunct="1">
              <a:lnSpc>
                <a:spcPct val="90000"/>
              </a:lnSpc>
            </a:pPr>
            <a:r>
              <a:rPr lang="nl-BE" altLang="en-US" sz="2000" dirty="0" err="1"/>
              <a:t>tell</a:t>
            </a:r>
            <a:r>
              <a:rPr lang="nl-BE" altLang="en-US" sz="2000" dirty="0"/>
              <a:t> </a:t>
            </a:r>
            <a:r>
              <a:rPr lang="nl-BE" altLang="en-US" sz="2000" dirty="0" err="1"/>
              <a:t>us</a:t>
            </a:r>
            <a:r>
              <a:rPr lang="nl-BE" altLang="en-US" sz="2000" dirty="0"/>
              <a:t> </a:t>
            </a:r>
            <a:r>
              <a:rPr lang="nl-BE" altLang="en-US" sz="2000" dirty="0" err="1"/>
              <a:t>only</a:t>
            </a:r>
            <a:r>
              <a:rPr lang="nl-BE" altLang="en-US" sz="2000" dirty="0"/>
              <a:t> </a:t>
            </a:r>
            <a:r>
              <a:rPr lang="nl-BE" altLang="en-US" sz="2000" dirty="0" err="1"/>
              <a:t>that</a:t>
            </a:r>
            <a:r>
              <a:rPr lang="nl-BE" altLang="en-US" sz="2000" dirty="0"/>
              <a:t> </a:t>
            </a:r>
            <a:r>
              <a:rPr lang="nl-BE" altLang="en-US" sz="2000" i="1" u="sng" dirty="0" err="1"/>
              <a:t>some</a:t>
            </a:r>
            <a:r>
              <a:rPr lang="nl-BE" altLang="en-US" sz="2000" dirty="0"/>
              <a:t> </a:t>
            </a:r>
            <a:r>
              <a:rPr lang="nl-BE" altLang="en-US" sz="2000" dirty="0" err="1"/>
              <a:t>instance</a:t>
            </a:r>
            <a:r>
              <a:rPr lang="nl-BE" altLang="en-US" sz="2000" dirty="0"/>
              <a:t> of </a:t>
            </a:r>
            <a:r>
              <a:rPr lang="nl-BE" altLang="en-US" sz="2000" dirty="0" err="1"/>
              <a:t>the</a:t>
            </a:r>
            <a:r>
              <a:rPr lang="nl-BE" altLang="en-US" sz="2000" dirty="0"/>
              <a:t> class </a:t>
            </a:r>
            <a:r>
              <a:rPr lang="nl-BE" altLang="en-US" sz="2000" dirty="0" err="1"/>
              <a:t>the</a:t>
            </a:r>
            <a:r>
              <a:rPr lang="nl-BE" altLang="en-US" sz="2000" dirty="0"/>
              <a:t> codes </a:t>
            </a:r>
            <a:r>
              <a:rPr lang="nl-BE" altLang="en-US" sz="2000" dirty="0" err="1"/>
              <a:t>refer</a:t>
            </a:r>
            <a:r>
              <a:rPr lang="nl-BE" altLang="en-US" sz="2000" dirty="0"/>
              <a:t> </a:t>
            </a:r>
            <a:r>
              <a:rPr lang="nl-BE" altLang="en-US" sz="2000" dirty="0" err="1"/>
              <a:t>to</a:t>
            </a:r>
            <a:r>
              <a:rPr lang="nl-BE" altLang="en-US" sz="2000" dirty="0"/>
              <a:t>, is </a:t>
            </a:r>
            <a:r>
              <a:rPr lang="nl-BE" altLang="en-US" sz="2000" dirty="0" err="1"/>
              <a:t>refered</a:t>
            </a:r>
            <a:r>
              <a:rPr lang="nl-BE" altLang="en-US" sz="2000" dirty="0"/>
              <a:t> </a:t>
            </a:r>
            <a:r>
              <a:rPr lang="nl-BE" altLang="en-US" sz="2000" dirty="0" err="1"/>
              <a:t>to</a:t>
            </a:r>
            <a:r>
              <a:rPr lang="nl-BE" altLang="en-US" sz="2000" dirty="0"/>
              <a:t> in </a:t>
            </a:r>
            <a:r>
              <a:rPr lang="nl-BE" altLang="en-US" sz="2000" dirty="0" err="1"/>
              <a:t>the</a:t>
            </a:r>
            <a:r>
              <a:rPr lang="nl-BE" altLang="en-US" sz="2000" dirty="0"/>
              <a:t> statement, but </a:t>
            </a:r>
            <a:r>
              <a:rPr lang="nl-BE" altLang="en-US" sz="2000" dirty="0" err="1"/>
              <a:t>not</a:t>
            </a:r>
            <a:r>
              <a:rPr lang="nl-BE" altLang="en-US" sz="2000" dirty="0"/>
              <a:t> </a:t>
            </a:r>
            <a:r>
              <a:rPr lang="nl-BE" altLang="en-US" sz="2000" dirty="0" err="1"/>
              <a:t>what</a:t>
            </a:r>
            <a:r>
              <a:rPr lang="nl-BE" altLang="en-US" sz="2000" dirty="0"/>
              <a:t> </a:t>
            </a:r>
            <a:r>
              <a:rPr lang="nl-BE" altLang="en-US" sz="2000" dirty="0" err="1"/>
              <a:t>instance</a:t>
            </a:r>
            <a:r>
              <a:rPr lang="nl-BE" altLang="en-US" sz="2000" dirty="0"/>
              <a:t> </a:t>
            </a:r>
            <a:r>
              <a:rPr lang="nl-BE" altLang="en-US" sz="2000" dirty="0" err="1"/>
              <a:t>precisely</a:t>
            </a:r>
            <a:r>
              <a:rPr lang="nl-BE" altLang="en-US" sz="2000" dirty="0"/>
              <a:t>.</a:t>
            </a:r>
          </a:p>
          <a:p>
            <a:pPr lvl="1" eaLnBrk="1" hangingPunct="1">
              <a:lnSpc>
                <a:spcPct val="90000"/>
              </a:lnSpc>
            </a:pPr>
            <a:r>
              <a:rPr lang="nl-BE" altLang="en-US" sz="2000" dirty="0"/>
              <a:t>Are </a:t>
            </a:r>
            <a:r>
              <a:rPr lang="nl-BE" altLang="en-US" sz="2000" dirty="0" err="1"/>
              <a:t>usually</a:t>
            </a:r>
            <a:r>
              <a:rPr lang="nl-BE" altLang="en-US" sz="2000" dirty="0"/>
              <a:t> </a:t>
            </a:r>
            <a:r>
              <a:rPr lang="nl-BE" altLang="en-US" sz="2000" dirty="0" err="1"/>
              <a:t>confused</a:t>
            </a:r>
            <a:r>
              <a:rPr lang="nl-BE" altLang="en-US" sz="2000" dirty="0"/>
              <a:t> </a:t>
            </a:r>
            <a:r>
              <a:rPr lang="nl-BE" altLang="en-US" sz="2000" dirty="0" err="1"/>
              <a:t>about</a:t>
            </a:r>
            <a:r>
              <a:rPr lang="nl-BE" altLang="en-US" sz="2000" dirty="0"/>
              <a:t> classes </a:t>
            </a:r>
            <a:r>
              <a:rPr lang="nl-BE" altLang="en-US" sz="2000" dirty="0" err="1"/>
              <a:t>and</a:t>
            </a:r>
            <a:r>
              <a:rPr lang="nl-BE" altLang="en-US" sz="2000" dirty="0"/>
              <a:t> </a:t>
            </a:r>
            <a:r>
              <a:rPr lang="nl-BE" altLang="en-US" sz="2000" dirty="0" err="1"/>
              <a:t>individuals</a:t>
            </a:r>
            <a:r>
              <a:rPr lang="nl-BE" altLang="en-US" sz="2000" dirty="0"/>
              <a:t>.</a:t>
            </a:r>
          </a:p>
          <a:p>
            <a:pPr lvl="2" eaLnBrk="1" hangingPunct="1">
              <a:lnSpc>
                <a:spcPct val="90000"/>
              </a:lnSpc>
            </a:pPr>
            <a:r>
              <a:rPr lang="nl-BE" altLang="en-US" sz="2000" dirty="0"/>
              <a:t>“Country” </a:t>
            </a:r>
            <a:r>
              <a:rPr lang="nl-BE" altLang="en-US" sz="2000" dirty="0" err="1"/>
              <a:t>and</a:t>
            </a:r>
            <a:r>
              <a:rPr lang="nl-BE" altLang="en-US" sz="2000" dirty="0"/>
              <a:t> “Belgium”.</a:t>
            </a:r>
          </a:p>
          <a:p>
            <a:pPr lvl="2" eaLnBrk="1" hangingPunct="1">
              <a:lnSpc>
                <a:spcPct val="90000"/>
              </a:lnSpc>
            </a:pPr>
            <a:endParaRPr lang="nl-BE" altLang="en-US" sz="2000" dirty="0"/>
          </a:p>
          <a:p>
            <a:pPr marL="457200" indent="-457200" eaLnBrk="1" hangingPunct="1">
              <a:lnSpc>
                <a:spcPct val="90000"/>
              </a:lnSpc>
              <a:buFont typeface="Arial" panose="020B0604020202020204" pitchFamily="34" charset="0"/>
              <a:buChar char="•"/>
            </a:pPr>
            <a:r>
              <a:rPr lang="nl-BE" altLang="en-US" dirty="0" err="1"/>
              <a:t>Mixing</a:t>
            </a:r>
            <a:r>
              <a:rPr lang="nl-BE" altLang="en-US" dirty="0"/>
              <a:t> up </a:t>
            </a:r>
            <a:r>
              <a:rPr lang="nl-BE" altLang="en-US" dirty="0" err="1"/>
              <a:t>the</a:t>
            </a:r>
            <a:r>
              <a:rPr lang="nl-BE" altLang="en-US" dirty="0"/>
              <a:t> act of </a:t>
            </a:r>
            <a:r>
              <a:rPr lang="nl-BE" altLang="en-US" dirty="0" err="1"/>
              <a:t>observation</a:t>
            </a:r>
            <a:r>
              <a:rPr lang="nl-BE" altLang="en-US" dirty="0"/>
              <a:t> </a:t>
            </a:r>
            <a:r>
              <a:rPr lang="nl-BE" altLang="en-US" dirty="0" err="1"/>
              <a:t>and</a:t>
            </a:r>
            <a:r>
              <a:rPr lang="nl-BE" altLang="en-US" dirty="0"/>
              <a:t> </a:t>
            </a:r>
            <a:r>
              <a:rPr lang="nl-BE" altLang="en-US" dirty="0" err="1"/>
              <a:t>the</a:t>
            </a:r>
            <a:r>
              <a:rPr lang="nl-BE" altLang="en-US" dirty="0"/>
              <a:t> </a:t>
            </a:r>
            <a:r>
              <a:rPr lang="nl-BE" altLang="en-US" dirty="0" err="1"/>
              <a:t>thing</a:t>
            </a:r>
            <a:r>
              <a:rPr lang="nl-BE" altLang="en-US" dirty="0"/>
              <a:t> </a:t>
            </a:r>
            <a:r>
              <a:rPr lang="nl-BE" altLang="en-US" dirty="0" err="1"/>
              <a:t>observed</a:t>
            </a:r>
            <a:r>
              <a:rPr lang="nl-BE" altLang="en-US" dirty="0"/>
              <a:t>.</a:t>
            </a:r>
          </a:p>
          <a:p>
            <a:pPr marL="457200" indent="-457200" eaLnBrk="1" hangingPunct="1">
              <a:lnSpc>
                <a:spcPct val="90000"/>
              </a:lnSpc>
              <a:buFont typeface="Arial" panose="020B0604020202020204" pitchFamily="34" charset="0"/>
              <a:buChar char="•"/>
            </a:pPr>
            <a:endParaRPr lang="nl-BE" altLang="en-US" dirty="0"/>
          </a:p>
          <a:p>
            <a:pPr marL="457200" indent="-457200" eaLnBrk="1" hangingPunct="1">
              <a:lnSpc>
                <a:spcPct val="90000"/>
              </a:lnSpc>
              <a:buFont typeface="Arial" panose="020B0604020202020204" pitchFamily="34" charset="0"/>
              <a:buChar char="•"/>
            </a:pPr>
            <a:r>
              <a:rPr lang="nl-BE" altLang="en-US" dirty="0" err="1"/>
              <a:t>Mixing</a:t>
            </a:r>
            <a:r>
              <a:rPr lang="nl-BE" altLang="en-US" dirty="0"/>
              <a:t> up statements </a:t>
            </a:r>
            <a:r>
              <a:rPr lang="nl-BE" altLang="en-US" dirty="0" err="1"/>
              <a:t>and</a:t>
            </a:r>
            <a:r>
              <a:rPr lang="nl-BE" altLang="en-US" dirty="0"/>
              <a:t> </a:t>
            </a:r>
            <a:r>
              <a:rPr lang="nl-BE" altLang="en-US" dirty="0" err="1"/>
              <a:t>the</a:t>
            </a:r>
            <a:r>
              <a:rPr lang="nl-BE" altLang="en-US" dirty="0"/>
              <a:t> </a:t>
            </a:r>
            <a:r>
              <a:rPr lang="nl-BE" altLang="en-US" dirty="0" err="1"/>
              <a:t>entities</a:t>
            </a:r>
            <a:r>
              <a:rPr lang="nl-BE" altLang="en-US" dirty="0"/>
              <a:t> these statements </a:t>
            </a:r>
            <a:r>
              <a:rPr lang="nl-BE" altLang="en-US" dirty="0" err="1"/>
              <a:t>refer</a:t>
            </a:r>
            <a:r>
              <a:rPr lang="nl-BE" altLang="en-US" dirty="0"/>
              <a:t> </a:t>
            </a:r>
            <a:r>
              <a:rPr lang="nl-BE" altLang="en-US" dirty="0" err="1"/>
              <a:t>to</a:t>
            </a:r>
            <a:r>
              <a:rPr lang="nl-BE" altLang="en-US" dirty="0"/>
              <a:t>.</a:t>
            </a:r>
            <a:endParaRPr lang="nl-NL" altLang="en-US" dirty="0"/>
          </a:p>
        </p:txBody>
      </p:sp>
    </p:spTree>
    <p:extLst>
      <p:ext uri="{BB962C8B-B14F-4D97-AF65-F5344CB8AC3E}">
        <p14:creationId xmlns:p14="http://schemas.microsoft.com/office/powerpoint/2010/main" val="17418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4"/>
          <p:cNvGraphicFramePr>
            <a:graphicFrameLocks noChangeAspect="1"/>
          </p:cNvGraphicFramePr>
          <p:nvPr/>
        </p:nvGraphicFramePr>
        <p:xfrm>
          <a:off x="685800" y="1600200"/>
          <a:ext cx="7772400" cy="5257800"/>
        </p:xfrm>
        <a:graphic>
          <a:graphicData uri="http://schemas.openxmlformats.org/presentationml/2006/ole">
            <mc:AlternateContent xmlns:mc="http://schemas.openxmlformats.org/markup-compatibility/2006">
              <mc:Choice xmlns:v="urn:schemas-microsoft-com:vml" Requires="v">
                <p:oleObj spid="_x0000_s4115" name="Photo Editor-foto" r:id="rId4" imgW="6133333" imgH="4048690" progId="MSPhotoEd.3">
                  <p:embed/>
                </p:oleObj>
              </mc:Choice>
              <mc:Fallback>
                <p:oleObj name="Photo Editor-foto" r:id="rId4" imgW="6133333" imgH="4048690" progId="MSPhotoEd.3">
                  <p:embed/>
                  <p:pic>
                    <p:nvPicPr>
                      <p:cNvPr id="512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7772400" cy="5257800"/>
                      </a:xfrm>
                      <a:prstGeom prst="rect">
                        <a:avLst/>
                      </a:prstGeom>
                      <a:noFill/>
                      <a:ln>
                        <a:noFill/>
                      </a:ln>
                      <a:effectLst/>
                    </p:spPr>
                  </p:pic>
                </p:oleObj>
              </mc:Fallback>
            </mc:AlternateContent>
          </a:graphicData>
        </a:graphic>
      </p:graphicFrame>
      <p:sp>
        <p:nvSpPr>
          <p:cNvPr id="5123" name="AutoShape 2"/>
          <p:cNvSpPr>
            <a:spLocks noGrp="1" noChangeArrowheads="1"/>
          </p:cNvSpPr>
          <p:nvPr>
            <p:ph type="title"/>
          </p:nvPr>
        </p:nvSpPr>
        <p:spPr>
          <a:xfrm>
            <a:off x="190500" y="613497"/>
            <a:ext cx="8762999" cy="758103"/>
          </a:xfrm>
        </p:spPr>
        <p:txBody>
          <a:bodyPr/>
          <a:lstStyle/>
          <a:p>
            <a:pPr algn="ctr" eaLnBrk="1" hangingPunct="1"/>
            <a:r>
              <a:rPr lang="nl-BE" altLang="en-US" dirty="0"/>
              <a:t>We </a:t>
            </a:r>
            <a:r>
              <a:rPr lang="nl-BE" altLang="en-US" dirty="0" err="1"/>
              <a:t>can</a:t>
            </a:r>
            <a:r>
              <a:rPr lang="nl-BE" altLang="en-US" dirty="0"/>
              <a:t> do </a:t>
            </a:r>
            <a:r>
              <a:rPr lang="nl-BE" altLang="en-US" dirty="0" err="1"/>
              <a:t>better</a:t>
            </a:r>
            <a:r>
              <a:rPr lang="nl-BE" altLang="en-US" dirty="0"/>
              <a:t>, </a:t>
            </a:r>
            <a:r>
              <a:rPr lang="nl-BE" altLang="en-US" dirty="0" err="1"/>
              <a:t>can’t</a:t>
            </a:r>
            <a:r>
              <a:rPr lang="nl-BE" altLang="en-US" dirty="0"/>
              <a:t> we?</a:t>
            </a:r>
            <a:endParaRPr lang="nl-NL" altLang="en-US" dirty="0"/>
          </a:p>
        </p:txBody>
      </p:sp>
      <p:sp>
        <p:nvSpPr>
          <p:cNvPr id="5124" name="Rectangle 5"/>
          <p:cNvSpPr>
            <a:spLocks noChangeArrowheads="1"/>
          </p:cNvSpPr>
          <p:nvPr/>
        </p:nvSpPr>
        <p:spPr bwMode="auto">
          <a:xfrm>
            <a:off x="381000" y="6234545"/>
            <a:ext cx="35052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Rector AL,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Nowlan</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WA, Kay S,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Goble</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CA,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Howkins</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TJ.</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A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framework</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for</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modelling</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the</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electronic</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medical</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record.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Methods</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Inf</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a:t>
            </a:r>
            <a:r>
              <a:rPr kumimoji="0" lang="nl-NL" altLang="en-US" sz="1000" b="0" i="0" u="none" strike="noStrike" kern="1200" cap="none" spc="0" normalizeH="0" baseline="0" noProof="0" dirty="0" err="1">
                <a:ln>
                  <a:noFill/>
                </a:ln>
                <a:solidFill>
                  <a:srgbClr val="FFFFFF"/>
                </a:solidFill>
                <a:effectLst/>
                <a:uLnTx/>
                <a:uFillTx/>
                <a:latin typeface="Helvetica" panose="020B0604020202020204" pitchFamily="34" charset="0"/>
                <a:ea typeface="+mn-ea"/>
                <a:cs typeface="Times New Roman" panose="02020603050405020304" pitchFamily="18" charset="0"/>
              </a:rPr>
              <a:t>Med</a:t>
            </a:r>
            <a:r>
              <a:rPr kumimoji="0" lang="nl-NL" altLang="en-US" sz="1000" b="0" i="0" u="none" strike="noStrike" kern="1200" cap="none" spc="0" normalizeH="0" baseline="0" noProof="0" dirty="0">
                <a:ln>
                  <a:noFill/>
                </a:ln>
                <a:solidFill>
                  <a:srgbClr val="FFFFFF"/>
                </a:solidFill>
                <a:effectLst/>
                <a:uLnTx/>
                <a:uFillTx/>
                <a:latin typeface="Helvetica" panose="020B0604020202020204" pitchFamily="34" charset="0"/>
                <a:ea typeface="+mn-ea"/>
                <a:cs typeface="Times New Roman" panose="02020603050405020304" pitchFamily="18" charset="0"/>
              </a:rPr>
              <a:t>. 1993 Apr;32(2):109-19.</a:t>
            </a:r>
          </a:p>
        </p:txBody>
      </p:sp>
      <p:sp>
        <p:nvSpPr>
          <p:cNvPr id="5125" name="Line 6"/>
          <p:cNvSpPr>
            <a:spLocks noChangeShapeType="1"/>
          </p:cNvSpPr>
          <p:nvPr/>
        </p:nvSpPr>
        <p:spPr bwMode="auto">
          <a:xfrm>
            <a:off x="762000" y="2438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26" name="Line 7"/>
          <p:cNvSpPr>
            <a:spLocks noChangeShapeType="1"/>
          </p:cNvSpPr>
          <p:nvPr/>
        </p:nvSpPr>
        <p:spPr bwMode="auto">
          <a:xfrm>
            <a:off x="762000" y="4343400"/>
            <a:ext cx="815340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charset="0"/>
              <a:ea typeface="+mn-ea"/>
              <a:cs typeface="+mn-cs"/>
            </a:endParaRPr>
          </a:p>
        </p:txBody>
      </p:sp>
      <p:sp>
        <p:nvSpPr>
          <p:cNvPr id="5127" name="Text Box 8"/>
          <p:cNvSpPr txBox="1">
            <a:spLocks noChangeArrowheads="1"/>
          </p:cNvSpPr>
          <p:nvPr/>
        </p:nvSpPr>
        <p:spPr bwMode="auto">
          <a:xfrm>
            <a:off x="838200" y="1371600"/>
            <a:ext cx="3200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Categories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represent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concepts</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BE"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analogous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to</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classes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other</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formalisms</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128" name="Text Box 9"/>
          <p:cNvSpPr txBox="1">
            <a:spLocks noChangeArrowheads="1"/>
          </p:cNvSpPr>
          <p:nvPr/>
        </p:nvSpPr>
        <p:spPr bwMode="auto">
          <a:xfrm>
            <a:off x="6781800" y="2743200"/>
            <a:ext cx="2209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Individuals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concrete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instances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categories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which</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persist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space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time</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endParaRPr>
          </a:p>
        </p:txBody>
      </p:sp>
      <p:sp>
        <p:nvSpPr>
          <p:cNvPr id="5129" name="Text Box 11"/>
          <p:cNvSpPr txBox="1">
            <a:spLocks noChangeArrowheads="1"/>
          </p:cNvSpPr>
          <p:nvPr/>
        </p:nvSpPr>
        <p:spPr bwMode="auto">
          <a:xfrm>
            <a:off x="6172200" y="4343400"/>
            <a:ext cx="29718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altLang="en-US" sz="2400" b="1" i="1" u="sng"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Occurrences</a:t>
            </a:r>
            <a:r>
              <a:rPr kumimoji="0" lang="nl-BE" alt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specific</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occurrences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individuals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must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be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situated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in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space</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and</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time. The most important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group</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occurrences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are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observations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i.e.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agents</a:t>
            </a:r>
            <a:r>
              <a:rPr kumimoji="0" lang="nl-NL"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observations</a:t>
            </a:r>
            <a:r>
              <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 of </a:t>
            </a:r>
            <a:r>
              <a:rPr kumimoji="0" lang="nl-NL" altLang="en-US" sz="1800" b="0" i="1" u="none" strike="noStrike" kern="1200" cap="none" spc="0" normalizeH="0" baseline="0" noProof="0" dirty="0" err="1">
                <a:ln>
                  <a:noFill/>
                </a:ln>
                <a:solidFill>
                  <a:srgbClr val="FFFFFF"/>
                </a:solidFill>
                <a:effectLst/>
                <a:uLnTx/>
                <a:uFillTx/>
                <a:latin typeface="Book Antiqua" panose="02040602050305030304" pitchFamily="18" charset="0"/>
                <a:ea typeface="+mn-ea"/>
                <a:cs typeface="Times New Roman" panose="02020603050405020304" pitchFamily="18" charset="0"/>
              </a:rPr>
              <a:t>individuals</a:t>
            </a:r>
            <a:r>
              <a:rPr kumimoji="0" lang="nl-BE"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rPr>
              <a:t>.</a:t>
            </a:r>
            <a:r>
              <a:rPr kumimoji="0" lang="nl-BE" altLang="en-US" sz="18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a:t>
            </a:r>
            <a:endParaRPr kumimoji="0" lang="nl-NL" altLang="en-US" sz="1800" b="0" i="1" u="none" strike="noStrike" kern="1200" cap="none" spc="0" normalizeH="0" baseline="0" noProof="0" dirty="0">
              <a:ln>
                <a:noFill/>
              </a:ln>
              <a:solidFill>
                <a:srgbClr val="FFFFFF"/>
              </a:solidFill>
              <a:effectLst/>
              <a:uLnTx/>
              <a:uFillTx/>
              <a:latin typeface="Book Antiqua" panose="0204060205030503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2925557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41221</TotalTime>
  <Words>4694</Words>
  <Application>Microsoft Office PowerPoint</Application>
  <PresentationFormat>On-screen Show (4:3)</PresentationFormat>
  <Paragraphs>682</Paragraphs>
  <Slides>65</Slides>
  <Notes>20</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65</vt:i4>
      </vt:variant>
    </vt:vector>
  </HeadingPairs>
  <TitlesOfParts>
    <vt:vector size="83" baseType="lpstr">
      <vt:lpstr>Batang</vt:lpstr>
      <vt:lpstr>ＭＳ 明朝</vt:lpstr>
      <vt:lpstr>ＭＳ Ｐゴシック</vt:lpstr>
      <vt:lpstr>Arial</vt:lpstr>
      <vt:lpstr>Arial Black</vt:lpstr>
      <vt:lpstr>Arial Unicode MS</vt:lpstr>
      <vt:lpstr>Book Antiqua</vt:lpstr>
      <vt:lpstr>Georgia</vt:lpstr>
      <vt:lpstr>Helvetica</vt:lpstr>
      <vt:lpstr>Times</vt:lpstr>
      <vt:lpstr>Times New Roman</vt:lpstr>
      <vt:lpstr>Trebuchet MS</vt:lpstr>
      <vt:lpstr>Verdana</vt:lpstr>
      <vt:lpstr>Wingdings</vt:lpstr>
      <vt:lpstr>2014-Indianapolis</vt:lpstr>
      <vt:lpstr>Office Theme</vt:lpstr>
      <vt:lpstr>1_Office Theme</vt:lpstr>
      <vt:lpstr>Photo Editor-foto</vt:lpstr>
      <vt:lpstr>BMI714 – Spring 2022 Principles of Referent Tracking in Biomedical Informatics (class number 19404)  Class 1 – Feb 1, 2022 Course introduction    </vt:lpstr>
      <vt:lpstr>Class overview</vt:lpstr>
      <vt:lpstr>What is ‘referent tracking’?</vt:lpstr>
      <vt:lpstr>Issues in referent tracking in general</vt:lpstr>
      <vt:lpstr>RT issues in language</vt:lpstr>
      <vt:lpstr>RT issues in EHRs: the ‘problem list’</vt:lpstr>
      <vt:lpstr>Having just any representation formalism will not do.</vt:lpstr>
      <vt:lpstr>Main problem areas for this EHR:</vt:lpstr>
      <vt:lpstr>We can do better, can’t we?</vt:lpstr>
      <vt:lpstr>An appropriate  ontological analysis</vt:lpstr>
      <vt:lpstr>Ontological recategorisation</vt:lpstr>
      <vt:lpstr>Common Data Models for Secondary Use</vt:lpstr>
      <vt:lpstr>Three sorts of count errors in OMOP</vt:lpstr>
      <vt:lpstr>PERSON table</vt:lpstr>
      <vt:lpstr>Person versus Provider</vt:lpstr>
      <vt:lpstr>Condition-occurrences versus eras</vt:lpstr>
      <vt:lpstr>L. Weed.         Medical records that guide and teach.  New England Journal of Medicine 278 (1968), 593-600.</vt:lpstr>
      <vt:lpstr>Problems Encounters Episodes</vt:lpstr>
      <vt:lpstr>Conventions</vt:lpstr>
      <vt:lpstr>An erroneous example</vt:lpstr>
      <vt:lpstr>PowerPoint Presentation</vt:lpstr>
      <vt:lpstr>PowerPoint Presentation</vt:lpstr>
      <vt:lpstr>Ultimate goal of Referent Tracking</vt:lpstr>
      <vt:lpstr>In fact … the ultimate crystal ball</vt:lpstr>
      <vt:lpstr>Two major representational components</vt:lpstr>
      <vt:lpstr>Representations mimicking reality</vt:lpstr>
      <vt:lpstr>Major problem: the ‘binding’ wall</vt:lpstr>
      <vt:lpstr>Requirements for this digital copy</vt:lpstr>
      <vt:lpstr>Essence of Referent Tracking</vt:lpstr>
      <vt:lpstr>Essence of Referent Tracking</vt:lpstr>
      <vt:lpstr>RT method: IUI assignment</vt:lpstr>
      <vt:lpstr>Portions of reality</vt:lpstr>
      <vt:lpstr>Identifiers and pseudo-identifiers</vt:lpstr>
      <vt:lpstr>Identifiers and pseudo-identifiers</vt:lpstr>
      <vt:lpstr>IUI</vt:lpstr>
      <vt:lpstr>Importance:</vt:lpstr>
      <vt:lpstr>Problem list in an EHR </vt:lpstr>
      <vt:lpstr>Examples of Referent Tracking assertions</vt:lpstr>
      <vt:lpstr>Key mechanism: IUI assignment</vt:lpstr>
      <vt:lpstr>‘#n’:  (globally) singularly unique identifiers</vt:lpstr>
      <vt:lpstr>‘tn’:  (globally) unique identifiers</vt:lpstr>
      <vt:lpstr>Identifier assignment</vt:lpstr>
      <vt:lpstr>Identifier assignment</vt:lpstr>
      <vt:lpstr>Identifier assignment</vt:lpstr>
      <vt:lpstr>Do t1 and t2 denote distinct temporal regions?</vt:lpstr>
      <vt:lpstr>Do t1 and t2 denote distinct temporal regions?</vt:lpstr>
      <vt:lpstr>Capacities for reasoners</vt:lpstr>
      <vt:lpstr>Careful though !</vt:lpstr>
      <vt:lpstr>Careful though !</vt:lpstr>
      <vt:lpstr>Representation of relation with time intervals</vt:lpstr>
      <vt:lpstr>Essentials of Referent Tracking  </vt:lpstr>
      <vt:lpstr>Referent Tracking System Components</vt:lpstr>
      <vt:lpstr>Referent Tracking System Environment</vt:lpstr>
      <vt:lpstr>Main RT principles</vt:lpstr>
      <vt:lpstr>Main RT principles: RTP1</vt:lpstr>
      <vt:lpstr>Main RT principles: RTP2</vt:lpstr>
      <vt:lpstr>Main RT principles: RTP3</vt:lpstr>
      <vt:lpstr>2. A little exercise to sharpen your brain</vt:lpstr>
      <vt:lpstr>Ambiguity in ICD-11’s ‘Content model’</vt:lpstr>
      <vt:lpstr>Data Idiosyncrasies for Use of EHR Data</vt:lpstr>
      <vt:lpstr>Data Idiosyncrasies for Use of EHR Data</vt:lpstr>
      <vt:lpstr>What ambiguity do you see?</vt:lpstr>
      <vt:lpstr>3. Course overview</vt:lpstr>
      <vt:lpstr>Coursework</vt:lpstr>
      <vt:lpstr>‘Skeleton’ of an 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Ceusters</cp:lastModifiedBy>
  <cp:revision>1457</cp:revision>
  <dcterms:created xsi:type="dcterms:W3CDTF">1601-01-01T00:00:00Z</dcterms:created>
  <dcterms:modified xsi:type="dcterms:W3CDTF">2022-02-01T20:53:25Z</dcterms:modified>
</cp:coreProperties>
</file>