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6" r:id="rId1"/>
    <p:sldMasterId id="2147484047" r:id="rId2"/>
  </p:sldMasterIdLst>
  <p:notesMasterIdLst>
    <p:notesMasterId r:id="rId60"/>
  </p:notesMasterIdLst>
  <p:sldIdLst>
    <p:sldId id="1245" r:id="rId3"/>
    <p:sldId id="1364" r:id="rId4"/>
    <p:sldId id="1466" r:id="rId5"/>
    <p:sldId id="1480" r:id="rId6"/>
    <p:sldId id="1485" r:id="rId7"/>
    <p:sldId id="1468" r:id="rId8"/>
    <p:sldId id="1469" r:id="rId9"/>
    <p:sldId id="1444" r:id="rId10"/>
    <p:sldId id="1467" r:id="rId11"/>
    <p:sldId id="1365" r:id="rId12"/>
    <p:sldId id="1471" r:id="rId13"/>
    <p:sldId id="1494" r:id="rId14"/>
    <p:sldId id="1495" r:id="rId15"/>
    <p:sldId id="1500" r:id="rId16"/>
    <p:sldId id="1496" r:id="rId17"/>
    <p:sldId id="1472" r:id="rId18"/>
    <p:sldId id="1473" r:id="rId19"/>
    <p:sldId id="1477" r:id="rId20"/>
    <p:sldId id="1474" r:id="rId21"/>
    <p:sldId id="1475" r:id="rId22"/>
    <p:sldId id="1486" r:id="rId23"/>
    <p:sldId id="1470" r:id="rId24"/>
    <p:sldId id="1457" r:id="rId25"/>
    <p:sldId id="1458" r:id="rId26"/>
    <p:sldId id="1459" r:id="rId27"/>
    <p:sldId id="1460" r:id="rId28"/>
    <p:sldId id="1461" r:id="rId29"/>
    <p:sldId id="1462" r:id="rId30"/>
    <p:sldId id="1463" r:id="rId31"/>
    <p:sldId id="1464" r:id="rId32"/>
    <p:sldId id="1465" r:id="rId33"/>
    <p:sldId id="1479" r:id="rId34"/>
    <p:sldId id="1478" r:id="rId35"/>
    <p:sldId id="1488" r:id="rId36"/>
    <p:sldId id="1489" r:id="rId37"/>
    <p:sldId id="1490" r:id="rId38"/>
    <p:sldId id="1491" r:id="rId39"/>
    <p:sldId id="1492" r:id="rId40"/>
    <p:sldId id="1493" r:id="rId41"/>
    <p:sldId id="1481" r:id="rId42"/>
    <p:sldId id="1482" r:id="rId43"/>
    <p:sldId id="1483" r:id="rId44"/>
    <p:sldId id="1330" r:id="rId45"/>
    <p:sldId id="1331" r:id="rId46"/>
    <p:sldId id="1476" r:id="rId47"/>
    <p:sldId id="1487" r:id="rId48"/>
    <p:sldId id="1499" r:id="rId49"/>
    <p:sldId id="1453" r:id="rId50"/>
    <p:sldId id="1361" r:id="rId51"/>
    <p:sldId id="1362" r:id="rId52"/>
    <p:sldId id="1363" r:id="rId53"/>
    <p:sldId id="1454" r:id="rId54"/>
    <p:sldId id="1455" r:id="rId55"/>
    <p:sldId id="1456" r:id="rId56"/>
    <p:sldId id="1497" r:id="rId57"/>
    <p:sldId id="1498" r:id="rId58"/>
    <p:sldId id="1501" r:id="rId5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E115"/>
    <a:srgbClr val="16165D"/>
    <a:srgbClr val="A2CCE8"/>
    <a:srgbClr val="FF0000"/>
    <a:srgbClr val="FF6600"/>
    <a:srgbClr val="AAE600"/>
    <a:srgbClr val="0000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5" autoAdjust="0"/>
    <p:restoredTop sz="85952" autoAdjust="0"/>
  </p:normalViewPr>
  <p:slideViewPr>
    <p:cSldViewPr>
      <p:cViewPr varScale="1">
        <p:scale>
          <a:sx n="76" d="100"/>
          <a:sy n="76" d="100"/>
        </p:scale>
        <p:origin x="153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9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ABF833-872B-4EF7-A959-302E96ECED5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816548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ED6B4F-7539-4210-B0FF-8BD84F1271A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818533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137900C-FA14-4CF8-B5B8-DB753F4C6AB5}" type="slidenum">
              <a:rPr lang="en-US" altLang="en-US" sz="1200" b="0"/>
              <a:pPr eaLnBrk="1" hangingPunct="1"/>
              <a:t>12</a:t>
            </a:fld>
            <a:endParaRPr lang="en-US" altLang="en-US" sz="1200" b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25001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DB80ADB-6E9C-40AE-B158-1E0577B341B3}" type="slidenum">
              <a:rPr lang="en-US" altLang="en-US" sz="1200" b="0"/>
              <a:pPr eaLnBrk="1" hangingPunct="1"/>
              <a:t>13</a:t>
            </a:fld>
            <a:endParaRPr lang="en-US" altLang="en-US" sz="1200" b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772159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20050C8-750A-4F21-8704-5C11AF5060BF}" type="slidenum">
              <a:rPr lang="en-US" altLang="en-US" sz="1200" b="0"/>
              <a:pPr eaLnBrk="1" hangingPunct="1"/>
              <a:t>15</a:t>
            </a:fld>
            <a:endParaRPr lang="en-US" altLang="en-US" sz="1200" b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10124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BC8718-EA24-4187-BAA9-0B2E79B72D2D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0556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553200"/>
            <a:ext cx="533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397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52B67-52C5-4DE5-BDAC-3EA3AC27B8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24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52B67-52C5-4DE5-BDAC-3EA3AC27B8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52B67-52C5-4DE5-BDAC-3EA3AC27B8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47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52B67-52C5-4DE5-BDAC-3EA3AC27B8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43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52B67-52C5-4DE5-BDAC-3EA3AC27B8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67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52B67-52C5-4DE5-BDAC-3EA3AC27B8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96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52B67-52C5-4DE5-BDAC-3EA3AC27B8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9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660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24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24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24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2400" b="0">
              <a:solidFill>
                <a:srgbClr val="000000"/>
              </a:solidFill>
              <a:latin typeface="Times" charset="0"/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666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nl-BE" sz="2000" b="0">
                <a:solidFill>
                  <a:srgbClr val="FFFFFF"/>
                </a:solidFill>
                <a:latin typeface="Batang" pitchFamily="18" charset="-127"/>
              </a:rPr>
              <a:t>New York State </a:t>
            </a:r>
          </a:p>
          <a:p>
            <a:pPr algn="l" eaLnBrk="0" hangingPunct="0">
              <a:defRPr/>
            </a:pPr>
            <a:r>
              <a:rPr lang="nl-BE" sz="2000" b="0">
                <a:solidFill>
                  <a:srgbClr val="FFFFFF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 eaLnBrk="0" hangingPunct="0">
              <a:defRPr/>
            </a:pPr>
            <a:endParaRPr lang="nl-BE" sz="800" b="0">
              <a:solidFill>
                <a:srgbClr val="FFFFFF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 sz="2400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 sz="2400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 sz="2400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 sz="2400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 sz="2400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 sz="2400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defRPr/>
              </a:pPr>
              <a:r>
                <a:rPr lang="nl-BE" sz="2400" b="0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 b="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 b="0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 b="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l" eaLnBrk="0" hangingPunct="0">
              <a:defRPr/>
            </a:pPr>
            <a:endParaRPr lang="en-US" sz="2400" b="0">
              <a:solidFill>
                <a:srgbClr val="000000"/>
              </a:solidFill>
              <a:latin typeface="Times" charset="0"/>
            </a:endParaRPr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 userDrawn="1"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667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nl-BE" sz="2000" b="0">
                <a:solidFill>
                  <a:srgbClr val="FFFFFF"/>
                </a:solidFill>
                <a:latin typeface="Batang" pitchFamily="18" charset="-127"/>
              </a:rPr>
              <a:t>New York State </a:t>
            </a:r>
          </a:p>
          <a:p>
            <a:pPr algn="l" eaLnBrk="0" hangingPunct="0">
              <a:defRPr/>
            </a:pPr>
            <a:r>
              <a:rPr lang="nl-BE" sz="2000" b="0">
                <a:solidFill>
                  <a:srgbClr val="FFFFFF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 eaLnBrk="0" hangingPunct="0">
              <a:defRPr/>
            </a:pPr>
            <a:endParaRPr lang="nl-BE" sz="800" b="0">
              <a:solidFill>
                <a:srgbClr val="FFFFFF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 sz="2400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 sz="2400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 sz="2400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 sz="2400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 sz="2400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 sz="2400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defRPr/>
              </a:pPr>
              <a:r>
                <a:rPr lang="nl-BE" sz="2400" b="0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 b="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 b="0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 b="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l" eaLnBrk="0" hangingPunct="0">
              <a:defRPr/>
            </a:pPr>
            <a:endParaRPr lang="en-US" sz="24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/>
            <a:fld id="{D14BF38A-3DFB-480B-8D89-0595D30524BE}" type="slidenum">
              <a:rPr lang="en-US" altLang="en-US" sz="2400" b="0">
                <a:solidFill>
                  <a:srgbClr val="000000"/>
                </a:solidFill>
                <a:latin typeface="Times" charset="0"/>
              </a:rPr>
              <a:pPr algn="l" eaLnBrk="0" hangingPunct="0"/>
              <a:t>‹#›</a:t>
            </a:fld>
            <a:endParaRPr lang="en-US" altLang="en-US" sz="2400" b="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6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267200" cy="41148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4550"/>
            <a:ext cx="4267200" cy="4109049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96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97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77000"/>
            <a:ext cx="47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04D1D7D-B51D-4B29-AD07-DC5E510FA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 b="0">
              <a:solidFill>
                <a:srgbClr val="000000"/>
              </a:solidFill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7150" y="6416675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5D52B67-52C5-4DE5-BDAC-3EA3AC27B8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7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genomebiology.com/2005/6/5/R46" TargetMode="Externa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 smtClean="0"/>
              <a:t>Principles of Referent Tracking</a:t>
            </a:r>
            <a:br>
              <a:rPr lang="en-US" dirty="0" smtClean="0"/>
            </a:b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BMI714</a:t>
            </a:r>
            <a:b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dirty="0"/>
              <a:t>Course </a:t>
            </a:r>
            <a:r>
              <a:rPr lang="en-US" sz="2800" dirty="0" smtClean="0"/>
              <a:t>22630 </a:t>
            </a:r>
            <a:r>
              <a:rPr lang="en-US" sz="2800" dirty="0"/>
              <a:t>– Spring </a:t>
            </a:r>
            <a:r>
              <a:rPr lang="en-US" sz="2800" dirty="0" smtClean="0"/>
              <a:t>2019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Class 2 – February 5, 2019</a:t>
            </a:r>
          </a:p>
          <a:p>
            <a:r>
              <a:rPr lang="en-US" dirty="0" smtClean="0"/>
              <a:t>The Essence of Referent Tracking</a:t>
            </a:r>
          </a:p>
          <a:p>
            <a:endParaRPr lang="en-US" dirty="0" smtClean="0"/>
          </a:p>
          <a:p>
            <a:r>
              <a:rPr lang="en-US" dirty="0" smtClean="0"/>
              <a:t>Werner CEUSTERS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2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914400" y="1905000"/>
            <a:ext cx="7848600" cy="4816475"/>
            <a:chOff x="576" y="1104"/>
            <a:chExt cx="4944" cy="3034"/>
          </a:xfrm>
        </p:grpSpPr>
        <p:grpSp>
          <p:nvGrpSpPr>
            <p:cNvPr id="37914" name="Group 3"/>
            <p:cNvGrpSpPr>
              <a:grpSpLocks/>
            </p:cNvGrpSpPr>
            <p:nvPr/>
          </p:nvGrpSpPr>
          <p:grpSpPr bwMode="auto">
            <a:xfrm>
              <a:off x="576" y="1296"/>
              <a:ext cx="4944" cy="154"/>
              <a:chOff x="576" y="1440"/>
              <a:chExt cx="4944" cy="154"/>
            </a:xfrm>
          </p:grpSpPr>
          <p:sp>
            <p:nvSpPr>
              <p:cNvPr id="37986" name="Text Box 4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87" name="Text Box 5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04/07/1990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88" name="Text Box 6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37989" name="Text Box 7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37915" name="Group 8"/>
            <p:cNvGrpSpPr>
              <a:grpSpLocks/>
            </p:cNvGrpSpPr>
            <p:nvPr/>
          </p:nvGrpSpPr>
          <p:grpSpPr bwMode="auto">
            <a:xfrm>
              <a:off x="576" y="1488"/>
              <a:ext cx="4944" cy="154"/>
              <a:chOff x="576" y="1440"/>
              <a:chExt cx="4944" cy="154"/>
            </a:xfrm>
          </p:grpSpPr>
          <p:sp>
            <p:nvSpPr>
              <p:cNvPr id="37982" name="Text Box 9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83" name="Text Box 10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04/07/1990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84" name="Text Box 11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81134009</a:t>
                </a:r>
              </a:p>
            </p:txBody>
          </p:sp>
          <p:sp>
            <p:nvSpPr>
              <p:cNvPr id="37985" name="Text Box 12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Fracture, closed, spiral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916" name="Group 13"/>
            <p:cNvGrpSpPr>
              <a:grpSpLocks/>
            </p:cNvGrpSpPr>
            <p:nvPr/>
          </p:nvGrpSpPr>
          <p:grpSpPr bwMode="auto">
            <a:xfrm>
              <a:off x="576" y="1680"/>
              <a:ext cx="4944" cy="154"/>
              <a:chOff x="576" y="1440"/>
              <a:chExt cx="4944" cy="154"/>
            </a:xfrm>
          </p:grpSpPr>
          <p:sp>
            <p:nvSpPr>
              <p:cNvPr id="37978" name="Text Box 14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79" name="Text Box 15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12/07/1990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80" name="Text Box 16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37981" name="Text Box 17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37917" name="Group 18"/>
            <p:cNvGrpSpPr>
              <a:grpSpLocks/>
            </p:cNvGrpSpPr>
            <p:nvPr/>
          </p:nvGrpSpPr>
          <p:grpSpPr bwMode="auto">
            <a:xfrm>
              <a:off x="576" y="1872"/>
              <a:ext cx="4944" cy="154"/>
              <a:chOff x="576" y="1440"/>
              <a:chExt cx="4944" cy="154"/>
            </a:xfrm>
          </p:grpSpPr>
          <p:sp>
            <p:nvSpPr>
              <p:cNvPr id="37974" name="Text Box 19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75" name="Text Box 20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12/07/1990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76" name="Text Box 21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9001224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77" name="Text Box 22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37918" name="Text Box 23"/>
            <p:cNvSpPr txBox="1">
              <a:spLocks noChangeArrowheads="1"/>
            </p:cNvSpPr>
            <p:nvPr/>
          </p:nvSpPr>
          <p:spPr bwMode="auto">
            <a:xfrm>
              <a:off x="576" y="2064"/>
              <a:ext cx="43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5572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19" name="Text Box 24"/>
            <p:cNvSpPr txBox="1">
              <a:spLocks noChangeArrowheads="1"/>
            </p:cNvSpPr>
            <p:nvPr/>
          </p:nvSpPr>
          <p:spPr bwMode="auto">
            <a:xfrm>
              <a:off x="1056" y="2064"/>
              <a:ext cx="67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04/07/1990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20" name="Text Box 25"/>
            <p:cNvSpPr txBox="1">
              <a:spLocks noChangeArrowheads="1"/>
            </p:cNvSpPr>
            <p:nvPr/>
          </p:nvSpPr>
          <p:spPr bwMode="auto">
            <a:xfrm>
              <a:off x="1776" y="2064"/>
              <a:ext cx="139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79001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21" name="Text Box 26"/>
            <p:cNvSpPr txBox="1">
              <a:spLocks noChangeArrowheads="1"/>
            </p:cNvSpPr>
            <p:nvPr/>
          </p:nvSpPr>
          <p:spPr bwMode="auto">
            <a:xfrm>
              <a:off x="3216" y="2064"/>
              <a:ext cx="2304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Essential hypertension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22" name="Text Box 27"/>
            <p:cNvSpPr txBox="1">
              <a:spLocks noChangeArrowheads="1"/>
            </p:cNvSpPr>
            <p:nvPr/>
          </p:nvSpPr>
          <p:spPr bwMode="auto">
            <a:xfrm>
              <a:off x="576" y="2256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0939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23" name="Text Box 28"/>
            <p:cNvSpPr txBox="1">
              <a:spLocks noChangeArrowheads="1"/>
            </p:cNvSpPr>
            <p:nvPr/>
          </p:nvSpPr>
          <p:spPr bwMode="auto">
            <a:xfrm>
              <a:off x="1056" y="2256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24/12/1991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24" name="Text Box 29"/>
            <p:cNvSpPr txBox="1">
              <a:spLocks noChangeArrowheads="1"/>
            </p:cNvSpPr>
            <p:nvPr/>
          </p:nvSpPr>
          <p:spPr bwMode="auto">
            <a:xfrm>
              <a:off x="1776" y="2256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255174002</a:t>
              </a:r>
            </a:p>
          </p:txBody>
        </p:sp>
        <p:sp>
          <p:nvSpPr>
            <p:cNvPr id="37925" name="Text Box 30"/>
            <p:cNvSpPr txBox="1">
              <a:spLocks noChangeArrowheads="1"/>
            </p:cNvSpPr>
            <p:nvPr/>
          </p:nvSpPr>
          <p:spPr bwMode="auto">
            <a:xfrm>
              <a:off x="3216" y="2256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benign polyp of biliary tract</a:t>
              </a:r>
            </a:p>
          </p:txBody>
        </p:sp>
        <p:sp>
          <p:nvSpPr>
            <p:cNvPr id="37926" name="Text Box 31"/>
            <p:cNvSpPr txBox="1">
              <a:spLocks noChangeArrowheads="1"/>
            </p:cNvSpPr>
            <p:nvPr/>
          </p:nvSpPr>
          <p:spPr bwMode="auto">
            <a:xfrm>
              <a:off x="576" y="2448"/>
              <a:ext cx="43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2309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27" name="Text Box 32"/>
            <p:cNvSpPr txBox="1">
              <a:spLocks noChangeArrowheads="1"/>
            </p:cNvSpPr>
            <p:nvPr/>
          </p:nvSpPr>
          <p:spPr bwMode="auto">
            <a:xfrm>
              <a:off x="1056" y="2448"/>
              <a:ext cx="67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21/03/1992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28" name="Text Box 33"/>
            <p:cNvSpPr txBox="1">
              <a:spLocks noChangeArrowheads="1"/>
            </p:cNvSpPr>
            <p:nvPr/>
          </p:nvSpPr>
          <p:spPr bwMode="auto">
            <a:xfrm>
              <a:off x="1776" y="2448"/>
              <a:ext cx="139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26442006</a:t>
              </a: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29" name="Text Box 34"/>
            <p:cNvSpPr txBox="1">
              <a:spLocks noChangeArrowheads="1"/>
            </p:cNvSpPr>
            <p:nvPr/>
          </p:nvSpPr>
          <p:spPr bwMode="auto">
            <a:xfrm>
              <a:off x="3216" y="2448"/>
              <a:ext cx="2304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closed fracture of shaft of femur</a:t>
              </a: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grpSp>
          <p:nvGrpSpPr>
            <p:cNvPr id="37930" name="Group 35"/>
            <p:cNvGrpSpPr>
              <a:grpSpLocks/>
            </p:cNvGrpSpPr>
            <p:nvPr/>
          </p:nvGrpSpPr>
          <p:grpSpPr bwMode="auto">
            <a:xfrm>
              <a:off x="576" y="2640"/>
              <a:ext cx="4944" cy="154"/>
              <a:chOff x="576" y="1440"/>
              <a:chExt cx="4944" cy="154"/>
            </a:xfrm>
          </p:grpSpPr>
          <p:sp>
            <p:nvSpPr>
              <p:cNvPr id="37970" name="Text Box 3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2309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71" name="Text Box 3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21/03/1992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72" name="Text Box 3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9001224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73" name="Text Box 3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931" name="Group 40"/>
            <p:cNvGrpSpPr>
              <a:grpSpLocks/>
            </p:cNvGrpSpPr>
            <p:nvPr/>
          </p:nvGrpSpPr>
          <p:grpSpPr bwMode="auto">
            <a:xfrm>
              <a:off x="576" y="2832"/>
              <a:ext cx="4944" cy="154"/>
              <a:chOff x="576" y="1440"/>
              <a:chExt cx="4944" cy="154"/>
            </a:xfrm>
          </p:grpSpPr>
          <p:sp>
            <p:nvSpPr>
              <p:cNvPr id="37966" name="Text Box 4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47804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67" name="Text Box 4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03/04/1993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68" name="Text Box 4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58298795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69" name="Text Box 4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Other lesion on other specified region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932" name="Group 45"/>
            <p:cNvGrpSpPr>
              <a:grpSpLocks/>
            </p:cNvGrpSpPr>
            <p:nvPr/>
          </p:nvGrpSpPr>
          <p:grpSpPr bwMode="auto">
            <a:xfrm>
              <a:off x="576" y="3024"/>
              <a:ext cx="4944" cy="154"/>
              <a:chOff x="576" y="1440"/>
              <a:chExt cx="4944" cy="154"/>
            </a:xfrm>
          </p:grpSpPr>
          <p:sp>
            <p:nvSpPr>
              <p:cNvPr id="37962" name="Text Box 4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63" name="Text Box 4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17/05/1993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64" name="Text Box 4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79001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65" name="Text Box 4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Essential hypertension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933" name="Group 50"/>
            <p:cNvGrpSpPr>
              <a:grpSpLocks/>
            </p:cNvGrpSpPr>
            <p:nvPr/>
          </p:nvGrpSpPr>
          <p:grpSpPr bwMode="auto">
            <a:xfrm>
              <a:off x="576" y="3216"/>
              <a:ext cx="4944" cy="154"/>
              <a:chOff x="576" y="1440"/>
              <a:chExt cx="4944" cy="154"/>
            </a:xfrm>
          </p:grpSpPr>
          <p:sp>
            <p:nvSpPr>
              <p:cNvPr id="37958" name="Text Box 5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298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59" name="Text Box 5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22/08/1993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60" name="Text Box 5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2909872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61" name="Text Box 5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radial head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934" name="Group 55"/>
            <p:cNvGrpSpPr>
              <a:grpSpLocks/>
            </p:cNvGrpSpPr>
            <p:nvPr/>
          </p:nvGrpSpPr>
          <p:grpSpPr bwMode="auto">
            <a:xfrm>
              <a:off x="576" y="3408"/>
              <a:ext cx="4944" cy="154"/>
              <a:chOff x="576" y="1440"/>
              <a:chExt cx="4944" cy="154"/>
            </a:xfrm>
          </p:grpSpPr>
          <p:sp>
            <p:nvSpPr>
              <p:cNvPr id="37954" name="Text Box 5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298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55" name="Text Box 5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22/08/1993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56" name="Text Box 5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9001224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57" name="Text Box 5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935" name="Group 60"/>
            <p:cNvGrpSpPr>
              <a:grpSpLocks/>
            </p:cNvGrpSpPr>
            <p:nvPr/>
          </p:nvGrpSpPr>
          <p:grpSpPr bwMode="auto">
            <a:xfrm>
              <a:off x="576" y="3600"/>
              <a:ext cx="4944" cy="154"/>
              <a:chOff x="576" y="1440"/>
              <a:chExt cx="4944" cy="154"/>
            </a:xfrm>
          </p:grpSpPr>
          <p:sp>
            <p:nvSpPr>
              <p:cNvPr id="37950" name="Text Box 6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51" name="Text Box 6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01/04/1997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52" name="Text Box 6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37953" name="Text Box 6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37936" name="Group 65"/>
            <p:cNvGrpSpPr>
              <a:grpSpLocks/>
            </p:cNvGrpSpPr>
            <p:nvPr/>
          </p:nvGrpSpPr>
          <p:grpSpPr bwMode="auto">
            <a:xfrm>
              <a:off x="576" y="3792"/>
              <a:ext cx="4944" cy="154"/>
              <a:chOff x="576" y="1440"/>
              <a:chExt cx="4944" cy="154"/>
            </a:xfrm>
          </p:grpSpPr>
          <p:sp>
            <p:nvSpPr>
              <p:cNvPr id="37946" name="Text Box 6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47" name="Text Box 6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01/04/1997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48" name="Text Box 6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79001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49" name="Text Box 6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Essential hypertension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937" name="Group 70"/>
            <p:cNvGrpSpPr>
              <a:grpSpLocks/>
            </p:cNvGrpSpPr>
            <p:nvPr/>
          </p:nvGrpSpPr>
          <p:grpSpPr bwMode="auto">
            <a:xfrm>
              <a:off x="576" y="1104"/>
              <a:ext cx="4944" cy="193"/>
              <a:chOff x="576" y="1248"/>
              <a:chExt cx="4944" cy="193"/>
            </a:xfrm>
          </p:grpSpPr>
          <p:sp>
            <p:nvSpPr>
              <p:cNvPr id="37942" name="Text Box 71"/>
              <p:cNvSpPr txBox="1">
                <a:spLocks noChangeArrowheads="1"/>
              </p:cNvSpPr>
              <p:nvPr/>
            </p:nvSpPr>
            <p:spPr bwMode="auto">
              <a:xfrm>
                <a:off x="576" y="1248"/>
                <a:ext cx="418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PtID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43" name="Text Box 72"/>
              <p:cNvSpPr txBox="1">
                <a:spLocks noChangeArrowheads="1"/>
              </p:cNvSpPr>
              <p:nvPr/>
            </p:nvSpPr>
            <p:spPr bwMode="auto">
              <a:xfrm>
                <a:off x="1056" y="1248"/>
                <a:ext cx="67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Date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44" name="Text Box 73"/>
              <p:cNvSpPr txBox="1">
                <a:spLocks noChangeArrowheads="1"/>
              </p:cNvSpPr>
              <p:nvPr/>
            </p:nvSpPr>
            <p:spPr bwMode="auto">
              <a:xfrm>
                <a:off x="1776" y="1248"/>
                <a:ext cx="139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ObsCode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45" name="Text Box 74"/>
              <p:cNvSpPr txBox="1">
                <a:spLocks noChangeArrowheads="1"/>
              </p:cNvSpPr>
              <p:nvPr/>
            </p:nvSpPr>
            <p:spPr bwMode="auto">
              <a:xfrm>
                <a:off x="3216" y="1248"/>
                <a:ext cx="2304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Narrative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37938" name="Text Box 75"/>
            <p:cNvSpPr txBox="1">
              <a:spLocks noChangeArrowheads="1"/>
            </p:cNvSpPr>
            <p:nvPr/>
          </p:nvSpPr>
          <p:spPr bwMode="auto">
            <a:xfrm>
              <a:off x="576" y="3984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0939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39" name="Text Box 76"/>
            <p:cNvSpPr txBox="1">
              <a:spLocks noChangeArrowheads="1"/>
            </p:cNvSpPr>
            <p:nvPr/>
          </p:nvSpPr>
          <p:spPr bwMode="auto">
            <a:xfrm>
              <a:off x="1056" y="3984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20/12/1998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40" name="Text Box 77"/>
            <p:cNvSpPr txBox="1">
              <a:spLocks noChangeArrowheads="1"/>
            </p:cNvSpPr>
            <p:nvPr/>
          </p:nvSpPr>
          <p:spPr bwMode="auto">
            <a:xfrm>
              <a:off x="1776" y="3984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255087006</a:t>
              </a:r>
            </a:p>
          </p:txBody>
        </p:sp>
        <p:sp>
          <p:nvSpPr>
            <p:cNvPr id="37941" name="Text Box 78"/>
            <p:cNvSpPr txBox="1">
              <a:spLocks noChangeArrowheads="1"/>
            </p:cNvSpPr>
            <p:nvPr/>
          </p:nvSpPr>
          <p:spPr bwMode="auto">
            <a:xfrm>
              <a:off x="3216" y="3984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malignant polyp of biliary tract</a:t>
              </a:r>
            </a:p>
          </p:txBody>
        </p:sp>
      </p:grpSp>
      <p:grpSp>
        <p:nvGrpSpPr>
          <p:cNvPr id="15" name="Group 79"/>
          <p:cNvGrpSpPr>
            <a:grpSpLocks/>
          </p:cNvGrpSpPr>
          <p:nvPr/>
        </p:nvGrpSpPr>
        <p:grpSpPr bwMode="auto">
          <a:xfrm>
            <a:off x="4191000" y="2209800"/>
            <a:ext cx="838200" cy="4495800"/>
            <a:chOff x="2640" y="1296"/>
            <a:chExt cx="528" cy="2832"/>
          </a:xfrm>
        </p:grpSpPr>
        <p:grpSp>
          <p:nvGrpSpPr>
            <p:cNvPr id="37894" name="Group 80"/>
            <p:cNvGrpSpPr>
              <a:grpSpLocks/>
            </p:cNvGrpSpPr>
            <p:nvPr/>
          </p:nvGrpSpPr>
          <p:grpSpPr bwMode="auto">
            <a:xfrm>
              <a:off x="2640" y="1296"/>
              <a:ext cx="528" cy="528"/>
              <a:chOff x="2640" y="1296"/>
              <a:chExt cx="528" cy="528"/>
            </a:xfrm>
          </p:grpSpPr>
          <p:sp>
            <p:nvSpPr>
              <p:cNvPr id="37911" name="Rectangle 81"/>
              <p:cNvSpPr>
                <a:spLocks noChangeArrowheads="1"/>
              </p:cNvSpPr>
              <p:nvPr/>
            </p:nvSpPr>
            <p:spPr bwMode="auto">
              <a:xfrm>
                <a:off x="2640" y="1296"/>
                <a:ext cx="528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IUI-001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12" name="Rectangle 82"/>
              <p:cNvSpPr>
                <a:spLocks noChangeArrowheads="1"/>
              </p:cNvSpPr>
              <p:nvPr/>
            </p:nvSpPr>
            <p:spPr bwMode="auto">
              <a:xfrm>
                <a:off x="2640" y="1488"/>
                <a:ext cx="528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IUI-001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13" name="Rectangle 83"/>
              <p:cNvSpPr>
                <a:spLocks noChangeArrowheads="1"/>
              </p:cNvSpPr>
              <p:nvPr/>
            </p:nvSpPr>
            <p:spPr bwMode="auto">
              <a:xfrm>
                <a:off x="2640" y="1680"/>
                <a:ext cx="528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IUI-001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37895" name="Rectangle 84"/>
            <p:cNvSpPr>
              <a:spLocks noChangeArrowheads="1"/>
            </p:cNvSpPr>
            <p:nvPr/>
          </p:nvSpPr>
          <p:spPr bwMode="auto">
            <a:xfrm>
              <a:off x="2640" y="3216"/>
              <a:ext cx="528" cy="144"/>
            </a:xfrm>
            <a:prstGeom prst="rect">
              <a:avLst/>
            </a:prstGeom>
            <a:solidFill>
              <a:srgbClr val="FFAD5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nl-BE" sz="1400">
                  <a:solidFill>
                    <a:schemeClr val="tx1"/>
                  </a:solidFill>
                  <a:cs typeface="Times New Roman" pitchFamily="18" charset="0"/>
                </a:rPr>
                <a:t>IUI-003</a:t>
              </a:r>
              <a:endParaRPr lang="nl-NL" sz="14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grpSp>
          <p:nvGrpSpPr>
            <p:cNvPr id="37896" name="Group 85"/>
            <p:cNvGrpSpPr>
              <a:grpSpLocks/>
            </p:cNvGrpSpPr>
            <p:nvPr/>
          </p:nvGrpSpPr>
          <p:grpSpPr bwMode="auto">
            <a:xfrm>
              <a:off x="2640" y="2256"/>
              <a:ext cx="528" cy="1872"/>
              <a:chOff x="2640" y="2256"/>
              <a:chExt cx="528" cy="1872"/>
            </a:xfrm>
          </p:grpSpPr>
          <p:sp>
            <p:nvSpPr>
              <p:cNvPr id="37909" name="Rectangle 86"/>
              <p:cNvSpPr>
                <a:spLocks noChangeArrowheads="1"/>
              </p:cNvSpPr>
              <p:nvPr/>
            </p:nvSpPr>
            <p:spPr bwMode="auto">
              <a:xfrm>
                <a:off x="2640" y="2256"/>
                <a:ext cx="528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IUI-004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10" name="Rectangle 87"/>
              <p:cNvSpPr>
                <a:spLocks noChangeArrowheads="1"/>
              </p:cNvSpPr>
              <p:nvPr/>
            </p:nvSpPr>
            <p:spPr bwMode="auto">
              <a:xfrm>
                <a:off x="2640" y="3984"/>
                <a:ext cx="528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IUI-004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897" name="Group 88"/>
            <p:cNvGrpSpPr>
              <a:grpSpLocks/>
            </p:cNvGrpSpPr>
            <p:nvPr/>
          </p:nvGrpSpPr>
          <p:grpSpPr bwMode="auto">
            <a:xfrm>
              <a:off x="2640" y="2064"/>
              <a:ext cx="528" cy="1872"/>
              <a:chOff x="2640" y="2064"/>
              <a:chExt cx="528" cy="1872"/>
            </a:xfrm>
          </p:grpSpPr>
          <p:sp>
            <p:nvSpPr>
              <p:cNvPr id="37906" name="Rectangle 89"/>
              <p:cNvSpPr>
                <a:spLocks noChangeArrowheads="1"/>
              </p:cNvSpPr>
              <p:nvPr/>
            </p:nvSpPr>
            <p:spPr bwMode="auto">
              <a:xfrm>
                <a:off x="2640" y="2064"/>
                <a:ext cx="528" cy="14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IUI-005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07" name="Rectangle 90"/>
              <p:cNvSpPr>
                <a:spLocks noChangeArrowheads="1"/>
              </p:cNvSpPr>
              <p:nvPr/>
            </p:nvSpPr>
            <p:spPr bwMode="auto">
              <a:xfrm>
                <a:off x="2640" y="3024"/>
                <a:ext cx="528" cy="14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IUI-005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08" name="Rectangle 91"/>
              <p:cNvSpPr>
                <a:spLocks noChangeArrowheads="1"/>
              </p:cNvSpPr>
              <p:nvPr/>
            </p:nvSpPr>
            <p:spPr bwMode="auto">
              <a:xfrm>
                <a:off x="2640" y="3792"/>
                <a:ext cx="528" cy="14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IUI-005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898" name="Group 92"/>
            <p:cNvGrpSpPr>
              <a:grpSpLocks/>
            </p:cNvGrpSpPr>
            <p:nvPr/>
          </p:nvGrpSpPr>
          <p:grpSpPr bwMode="auto">
            <a:xfrm>
              <a:off x="2640" y="1872"/>
              <a:ext cx="528" cy="1680"/>
              <a:chOff x="4992" y="1776"/>
              <a:chExt cx="528" cy="1680"/>
            </a:xfrm>
          </p:grpSpPr>
          <p:sp>
            <p:nvSpPr>
              <p:cNvPr id="37903" name="Rectangle 93"/>
              <p:cNvSpPr>
                <a:spLocks noChangeArrowheads="1"/>
              </p:cNvSpPr>
              <p:nvPr/>
            </p:nvSpPr>
            <p:spPr bwMode="auto">
              <a:xfrm>
                <a:off x="4992" y="1776"/>
                <a:ext cx="528" cy="144"/>
              </a:xfrm>
              <a:prstGeom prst="rect">
                <a:avLst/>
              </a:prstGeom>
              <a:solidFill>
                <a:srgbClr val="8EA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IUI-007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04" name="Rectangle 94"/>
              <p:cNvSpPr>
                <a:spLocks noChangeArrowheads="1"/>
              </p:cNvSpPr>
              <p:nvPr/>
            </p:nvSpPr>
            <p:spPr bwMode="auto">
              <a:xfrm>
                <a:off x="4992" y="2544"/>
                <a:ext cx="528" cy="144"/>
              </a:xfrm>
              <a:prstGeom prst="rect">
                <a:avLst/>
              </a:prstGeom>
              <a:solidFill>
                <a:srgbClr val="8EA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IUI-007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05" name="Rectangle 95"/>
              <p:cNvSpPr>
                <a:spLocks noChangeArrowheads="1"/>
              </p:cNvSpPr>
              <p:nvPr/>
            </p:nvSpPr>
            <p:spPr bwMode="auto">
              <a:xfrm>
                <a:off x="4992" y="3312"/>
                <a:ext cx="528" cy="144"/>
              </a:xfrm>
              <a:prstGeom prst="rect">
                <a:avLst/>
              </a:prstGeom>
              <a:solidFill>
                <a:srgbClr val="8EA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IUI-007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899" name="Group 96"/>
            <p:cNvGrpSpPr>
              <a:grpSpLocks/>
            </p:cNvGrpSpPr>
            <p:nvPr/>
          </p:nvGrpSpPr>
          <p:grpSpPr bwMode="auto">
            <a:xfrm>
              <a:off x="2640" y="2448"/>
              <a:ext cx="528" cy="1296"/>
              <a:chOff x="2640" y="2448"/>
              <a:chExt cx="528" cy="1296"/>
            </a:xfrm>
          </p:grpSpPr>
          <p:sp>
            <p:nvSpPr>
              <p:cNvPr id="37901" name="Rectangle 97"/>
              <p:cNvSpPr>
                <a:spLocks noChangeArrowheads="1"/>
              </p:cNvSpPr>
              <p:nvPr/>
            </p:nvSpPr>
            <p:spPr bwMode="auto">
              <a:xfrm>
                <a:off x="2640" y="2448"/>
                <a:ext cx="528" cy="144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IUI-002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02" name="Rectangle 98"/>
              <p:cNvSpPr>
                <a:spLocks noChangeArrowheads="1"/>
              </p:cNvSpPr>
              <p:nvPr/>
            </p:nvSpPr>
            <p:spPr bwMode="auto">
              <a:xfrm>
                <a:off x="2640" y="3600"/>
                <a:ext cx="528" cy="144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IUI-012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37900" name="Rectangle 99"/>
            <p:cNvSpPr>
              <a:spLocks noChangeArrowheads="1"/>
            </p:cNvSpPr>
            <p:nvPr/>
          </p:nvSpPr>
          <p:spPr bwMode="auto">
            <a:xfrm>
              <a:off x="2640" y="2832"/>
              <a:ext cx="52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nl-BE" sz="1400">
                  <a:solidFill>
                    <a:schemeClr val="tx1"/>
                  </a:solidFill>
                  <a:cs typeface="Times New Roman" pitchFamily="18" charset="0"/>
                </a:rPr>
                <a:t>IUI-006</a:t>
              </a:r>
              <a:endParaRPr lang="nl-NL" sz="14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</p:grpSp>
      <p:sp>
        <p:nvSpPr>
          <p:cNvPr id="1020004" name="Text Box 100"/>
          <p:cNvSpPr txBox="1">
            <a:spLocks noChangeArrowheads="1"/>
          </p:cNvSpPr>
          <p:nvPr/>
        </p:nvSpPr>
        <p:spPr bwMode="auto">
          <a:xfrm>
            <a:off x="0" y="6278563"/>
            <a:ext cx="3503613" cy="5794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7 distinct disorders</a:t>
            </a:r>
          </a:p>
        </p:txBody>
      </p:sp>
      <p:sp>
        <p:nvSpPr>
          <p:cNvPr id="37893" name="AutoShape 101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r>
              <a:rPr lang="nl-BE" dirty="0" smtClean="0"/>
              <a:t>Codes </a:t>
            </a:r>
            <a:r>
              <a:rPr lang="nl-BE" dirty="0" err="1" smtClean="0"/>
              <a:t>for</a:t>
            </a:r>
            <a:r>
              <a:rPr lang="nl-BE" dirty="0" smtClean="0"/>
              <a:t> ‘types’ AND </a:t>
            </a:r>
            <a:r>
              <a:rPr lang="nl-BE" dirty="0" err="1" smtClean="0"/>
              <a:t>identifiers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instances</a:t>
            </a:r>
            <a:r>
              <a:rPr lang="nl-BE" dirty="0" smtClean="0"/>
              <a:t> … </a:t>
            </a:r>
            <a:r>
              <a:rPr lang="nl-BE" dirty="0" err="1" smtClean="0"/>
              <a:t>one</a:t>
            </a:r>
            <a:r>
              <a:rPr lang="nl-BE" dirty="0" smtClean="0"/>
              <a:t> of a few </a:t>
            </a:r>
            <a:r>
              <a:rPr lang="nl-BE" dirty="0" err="1" smtClean="0"/>
              <a:t>possibilities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8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2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00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IUIs for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order reality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775" y="1568479"/>
            <a:ext cx="4817625" cy="3536921"/>
          </a:xfrm>
          <a:prstGeom prst="rect">
            <a:avLst/>
          </a:prstGeom>
          <a:scene3d>
            <a:camera prst="perspectiveContrastingRightFacing" fov="4500000">
              <a:rot lat="639963" lon="18658966" rev="157485"/>
            </a:camera>
            <a:lightRig rig="threePt" dir="t"/>
          </a:scene3d>
        </p:spPr>
      </p:pic>
      <p:pic>
        <p:nvPicPr>
          <p:cNvPr id="10" name="Picture 2" descr="https://www.statnews.com/wp-content/uploads/2016/03/PHILLIPS_14-1024x6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4711084" cy="3133055"/>
          </a:xfrm>
          <a:prstGeom prst="rect">
            <a:avLst/>
          </a:prstGeom>
          <a:noFill/>
          <a:scene3d>
            <a:camera prst="perspectiveContrastingRightFacing" fov="4500000">
              <a:rot lat="639963" lon="18658966" rev="157485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 rot="20149433">
            <a:off x="5430268" y="4096700"/>
            <a:ext cx="2637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https://www.statnews.com/2016/03/24/appendix-cancer-treatment/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2668809" y="4572000"/>
            <a:ext cx="381000" cy="53340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908799" y="4038600"/>
            <a:ext cx="314984" cy="457200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6" name="Straight Arrow Connector 15"/>
          <p:cNvCxnSpPr>
            <a:stCxn id="17" idx="0"/>
            <a:endCxn id="3" idx="4"/>
          </p:cNvCxnSpPr>
          <p:nvPr/>
        </p:nvCxnSpPr>
        <p:spPr bwMode="auto">
          <a:xfrm flipV="1">
            <a:off x="2844303" y="5105400"/>
            <a:ext cx="15006" cy="49554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279084" y="5600943"/>
            <a:ext cx="1130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t</a:t>
            </a:r>
            <a:r>
              <a:rPr lang="en-US" sz="2000" dirty="0" smtClean="0">
                <a:solidFill>
                  <a:srgbClr val="FFFF00"/>
                </a:solidFill>
              </a:rPr>
              <a:t>his man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7078883" y="4521200"/>
            <a:ext cx="7717" cy="101888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428705" y="5564977"/>
            <a:ext cx="1300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‘this man’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83014" y="602664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#1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1066" y="5999663"/>
            <a:ext cx="611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‘#1’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9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en-US" dirty="0" err="1" smtClean="0"/>
              <a:t>Key</a:t>
            </a:r>
            <a:r>
              <a:rPr lang="nl-BE" altLang="en-US" dirty="0" smtClean="0"/>
              <a:t> RT </a:t>
            </a:r>
            <a:r>
              <a:rPr lang="nl-BE" altLang="en-US" dirty="0" err="1" smtClean="0"/>
              <a:t>mechanism</a:t>
            </a:r>
            <a:r>
              <a:rPr lang="nl-BE" altLang="en-US" dirty="0" smtClean="0"/>
              <a:t>: IUI </a:t>
            </a:r>
            <a:r>
              <a:rPr lang="nl-BE" altLang="en-US" i="1" dirty="0" err="1" smtClean="0"/>
              <a:t>assignment</a:t>
            </a:r>
            <a:endParaRPr lang="nl-NL" altLang="en-US" i="1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BE" altLang="en-US" dirty="0" smtClean="0"/>
              <a:t>= </a:t>
            </a:r>
            <a:r>
              <a:rPr lang="nl-BE" altLang="en-US" dirty="0" err="1" smtClean="0"/>
              <a:t>an</a:t>
            </a:r>
            <a:r>
              <a:rPr lang="nl-BE" altLang="en-US" dirty="0" smtClean="0"/>
              <a:t> </a:t>
            </a:r>
            <a:r>
              <a:rPr lang="nl-BE" altLang="en-US" b="1" u="sng" dirty="0" smtClean="0"/>
              <a:t>a</a:t>
            </a:r>
            <a:r>
              <a:rPr lang="nl-NL" altLang="en-US" b="1" u="sng" dirty="0" err="1" smtClean="0"/>
              <a:t>ct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carried</a:t>
            </a:r>
            <a:r>
              <a:rPr lang="nl-NL" altLang="en-US" dirty="0" smtClean="0"/>
              <a:t> out </a:t>
            </a:r>
            <a:r>
              <a:rPr lang="nl-NL" altLang="en-US" dirty="0" err="1" smtClean="0"/>
              <a:t>by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the</a:t>
            </a:r>
            <a:r>
              <a:rPr lang="nl-NL" altLang="en-US" dirty="0" smtClean="0"/>
              <a:t> first </a:t>
            </a:r>
            <a:r>
              <a:rPr lang="nl-BE" altLang="en-US" dirty="0" smtClean="0"/>
              <a:t>‘</a:t>
            </a:r>
            <a:r>
              <a:rPr lang="nl-NL" altLang="en-US" dirty="0" err="1" smtClean="0"/>
              <a:t>cognitive</a:t>
            </a:r>
            <a:r>
              <a:rPr lang="nl-NL" altLang="en-US" dirty="0" smtClean="0"/>
              <a:t> agent</a:t>
            </a:r>
            <a:r>
              <a:rPr lang="nl-BE" altLang="en-US" dirty="0" smtClean="0"/>
              <a:t>’</a:t>
            </a:r>
            <a:r>
              <a:rPr lang="nl-NL" altLang="en-US" dirty="0" smtClean="0"/>
              <a:t> feel</a:t>
            </a:r>
            <a:r>
              <a:rPr lang="nl-BE" altLang="en-US" dirty="0" err="1" smtClean="0"/>
              <a:t>ing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the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need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to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acknowledge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the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existence</a:t>
            </a:r>
            <a:r>
              <a:rPr lang="nl-NL" altLang="en-US" dirty="0" smtClean="0"/>
              <a:t> of a </a:t>
            </a:r>
            <a:r>
              <a:rPr lang="nl-NL" altLang="en-US" dirty="0" err="1" smtClean="0"/>
              <a:t>particular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it</a:t>
            </a:r>
            <a:r>
              <a:rPr lang="nl-NL" altLang="en-US" dirty="0" smtClean="0"/>
              <a:t> has </a:t>
            </a:r>
            <a:r>
              <a:rPr lang="nl-BE" altLang="en-US" dirty="0" smtClean="0"/>
              <a:t>information </a:t>
            </a:r>
            <a:r>
              <a:rPr lang="nl-BE" altLang="en-US" dirty="0" err="1" smtClean="0"/>
              <a:t>about</a:t>
            </a:r>
            <a:r>
              <a:rPr lang="nl-BE" altLang="en-US" dirty="0" smtClean="0"/>
              <a:t> </a:t>
            </a:r>
            <a:r>
              <a:rPr lang="nl-NL" altLang="en-US" dirty="0" err="1" smtClean="0"/>
              <a:t>by</a:t>
            </a:r>
            <a:r>
              <a:rPr lang="nl-NL" altLang="en-US" dirty="0" smtClean="0"/>
              <a:t> </a:t>
            </a:r>
            <a:r>
              <a:rPr lang="nl-BE" altLang="en-US" dirty="0" err="1" smtClean="0"/>
              <a:t>labelling</a:t>
            </a:r>
            <a:r>
              <a:rPr lang="nl-NL" altLang="en-US" dirty="0" smtClean="0"/>
              <a:t> </a:t>
            </a:r>
            <a:r>
              <a:rPr lang="nl-BE" altLang="en-US" dirty="0" err="1" smtClean="0"/>
              <a:t>it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with</a:t>
            </a:r>
            <a:r>
              <a:rPr lang="nl-BE" altLang="en-US" dirty="0" smtClean="0"/>
              <a:t> a </a:t>
            </a:r>
            <a:r>
              <a:rPr lang="nl-BE" altLang="en-US" dirty="0" err="1" smtClean="0"/>
              <a:t>universally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unique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singular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identifier</a:t>
            </a:r>
            <a:r>
              <a:rPr lang="nl-NL" altLang="en-US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endParaRPr lang="nl-BE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nl-BE" altLang="en-US" dirty="0" smtClean="0"/>
              <a:t>‘</a:t>
            </a:r>
            <a:r>
              <a:rPr lang="nl-BE" altLang="en-US" dirty="0" err="1" smtClean="0"/>
              <a:t>cognitive</a:t>
            </a:r>
            <a:r>
              <a:rPr lang="nl-BE" altLang="en-US" dirty="0" smtClean="0"/>
              <a:t> agent’:</a:t>
            </a:r>
          </a:p>
          <a:p>
            <a:pPr lvl="1" eaLnBrk="1" hangingPunct="1">
              <a:lnSpc>
                <a:spcPct val="90000"/>
              </a:lnSpc>
            </a:pPr>
            <a:r>
              <a:rPr lang="nl-BE" altLang="en-US" dirty="0" smtClean="0"/>
              <a:t>A person;</a:t>
            </a:r>
          </a:p>
          <a:p>
            <a:pPr lvl="1" eaLnBrk="1" hangingPunct="1">
              <a:lnSpc>
                <a:spcPct val="90000"/>
              </a:lnSpc>
            </a:pPr>
            <a:r>
              <a:rPr lang="nl-BE" altLang="en-US" dirty="0" smtClean="0"/>
              <a:t>An </a:t>
            </a:r>
            <a:r>
              <a:rPr lang="nl-BE" altLang="en-US" dirty="0" err="1" smtClean="0"/>
              <a:t>organization</a:t>
            </a:r>
            <a:r>
              <a:rPr lang="nl-BE" altLang="en-US" dirty="0" smtClean="0"/>
              <a:t>;</a:t>
            </a:r>
          </a:p>
          <a:p>
            <a:pPr lvl="1" eaLnBrk="1" hangingPunct="1">
              <a:lnSpc>
                <a:spcPct val="90000"/>
              </a:lnSpc>
            </a:pPr>
            <a:r>
              <a:rPr lang="nl-BE" altLang="en-US" dirty="0" smtClean="0"/>
              <a:t>A device or software agent, e.g.</a:t>
            </a:r>
          </a:p>
          <a:p>
            <a:pPr lvl="2" eaLnBrk="1" hangingPunct="1">
              <a:lnSpc>
                <a:spcPct val="90000"/>
              </a:lnSpc>
            </a:pPr>
            <a:r>
              <a:rPr lang="nl-BE" altLang="en-US" dirty="0" smtClean="0"/>
              <a:t>Bank </a:t>
            </a:r>
            <a:r>
              <a:rPr lang="nl-BE" altLang="en-US" dirty="0" err="1" smtClean="0"/>
              <a:t>note</a:t>
            </a:r>
            <a:r>
              <a:rPr lang="nl-BE" altLang="en-US" dirty="0" smtClean="0"/>
              <a:t> printer,</a:t>
            </a:r>
          </a:p>
          <a:p>
            <a:pPr lvl="2" eaLnBrk="1" hangingPunct="1">
              <a:lnSpc>
                <a:spcPct val="90000"/>
              </a:lnSpc>
            </a:pPr>
            <a:r>
              <a:rPr lang="nl-BE" altLang="en-US" dirty="0" smtClean="0"/>
              <a:t>Image analysis software.</a:t>
            </a:r>
            <a:endParaRPr lang="nl-NL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88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en-US" dirty="0" smtClean="0"/>
              <a:t>Criteria </a:t>
            </a:r>
            <a:r>
              <a:rPr lang="nl-BE" altLang="en-US" dirty="0" err="1" smtClean="0"/>
              <a:t>for</a:t>
            </a:r>
            <a:r>
              <a:rPr lang="nl-BE" altLang="en-US" dirty="0" smtClean="0"/>
              <a:t> IUI </a:t>
            </a:r>
            <a:r>
              <a:rPr lang="nl-BE" altLang="en-US" dirty="0" err="1" smtClean="0"/>
              <a:t>assignment</a:t>
            </a:r>
            <a:endParaRPr lang="nl-NL" altLang="en-US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4163" indent="-284163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altLang="en-US" dirty="0" smtClean="0"/>
              <a:t>The </a:t>
            </a:r>
            <a:r>
              <a:rPr lang="nl-BE" altLang="en-US" dirty="0" err="1" smtClean="0"/>
              <a:t>particular’s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existence</a:t>
            </a:r>
            <a:r>
              <a:rPr lang="nl-BE" altLang="en-US" dirty="0" smtClean="0"/>
              <a:t> must </a:t>
            </a:r>
            <a:r>
              <a:rPr lang="nl-BE" altLang="en-US" dirty="0" err="1" smtClean="0"/>
              <a:t>be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determined</a:t>
            </a:r>
            <a:r>
              <a:rPr lang="nl-BE" altLang="en-US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nl-BE" altLang="en-US" sz="2400" dirty="0" err="1" smtClean="0"/>
              <a:t>However</a:t>
            </a:r>
            <a:r>
              <a:rPr lang="nl-BE" altLang="en-US" sz="2400" dirty="0" smtClean="0"/>
              <a:t>: </a:t>
            </a:r>
          </a:p>
          <a:p>
            <a:pPr lvl="2">
              <a:lnSpc>
                <a:spcPct val="90000"/>
              </a:lnSpc>
            </a:pPr>
            <a:r>
              <a:rPr lang="nl-BE" altLang="en-US" sz="2000" dirty="0" smtClean="0"/>
              <a:t>no </a:t>
            </a:r>
            <a:r>
              <a:rPr lang="nl-BE" altLang="en-US" sz="2000" dirty="0" err="1" smtClean="0"/>
              <a:t>need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to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know</a:t>
            </a:r>
            <a:r>
              <a:rPr lang="nl-BE" altLang="en-US" sz="2000" dirty="0" smtClean="0"/>
              <a:t> </a:t>
            </a:r>
            <a:r>
              <a:rPr lang="nl-BE" altLang="en-US" sz="2000" b="1" i="1" u="sng" dirty="0" err="1" smtClean="0"/>
              <a:t>what</a:t>
            </a:r>
            <a:r>
              <a:rPr lang="nl-BE" altLang="en-US" sz="2000" dirty="0" smtClean="0"/>
              <a:t> the </a:t>
            </a:r>
            <a:r>
              <a:rPr lang="nl-BE" altLang="en-US" sz="2000" dirty="0" err="1" smtClean="0"/>
              <a:t>particular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exactly</a:t>
            </a:r>
            <a:r>
              <a:rPr lang="nl-BE" altLang="en-US" sz="2000" dirty="0" smtClean="0"/>
              <a:t> is, i.e. </a:t>
            </a:r>
            <a:r>
              <a:rPr lang="nl-BE" altLang="en-US" sz="2000" dirty="0" err="1" smtClean="0"/>
              <a:t>which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universal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it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instantiates</a:t>
            </a:r>
            <a:endParaRPr lang="nl-BE" altLang="en-US" sz="2000" dirty="0" smtClean="0"/>
          </a:p>
          <a:p>
            <a:pPr lvl="2">
              <a:lnSpc>
                <a:spcPct val="90000"/>
              </a:lnSpc>
            </a:pPr>
            <a:r>
              <a:rPr lang="nl-BE" altLang="en-US" sz="2000" dirty="0" smtClean="0"/>
              <a:t>No </a:t>
            </a:r>
            <a:r>
              <a:rPr lang="nl-BE" altLang="en-US" sz="2000" dirty="0" err="1" smtClean="0"/>
              <a:t>need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to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be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able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to</a:t>
            </a:r>
            <a:r>
              <a:rPr lang="nl-BE" altLang="en-US" sz="2000" dirty="0" smtClean="0"/>
              <a:t> point </a:t>
            </a:r>
            <a:r>
              <a:rPr lang="nl-BE" altLang="en-US" sz="2000" dirty="0" err="1" smtClean="0"/>
              <a:t>to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it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precisely</a:t>
            </a:r>
            <a:endParaRPr lang="nl-BE" altLang="en-US" sz="2000" dirty="0" smtClean="0"/>
          </a:p>
          <a:p>
            <a:pPr lvl="3">
              <a:lnSpc>
                <a:spcPct val="90000"/>
              </a:lnSpc>
            </a:pPr>
            <a:r>
              <a:rPr lang="nl-BE" altLang="en-US" sz="1800" dirty="0" smtClean="0"/>
              <a:t>A member of a </a:t>
            </a:r>
            <a:r>
              <a:rPr lang="nl-BE" altLang="en-US" sz="1800" dirty="0" err="1" smtClean="0"/>
              <a:t>specific</a:t>
            </a:r>
            <a:r>
              <a:rPr lang="nl-BE" altLang="en-US" sz="1800" dirty="0" smtClean="0"/>
              <a:t> </a:t>
            </a:r>
            <a:r>
              <a:rPr lang="nl-BE" altLang="en-US" sz="1800" dirty="0" err="1" smtClean="0"/>
              <a:t>organization</a:t>
            </a:r>
            <a:endParaRPr lang="nl-BE" altLang="en-US" sz="1800" dirty="0" smtClean="0"/>
          </a:p>
          <a:p>
            <a:pPr lvl="3">
              <a:lnSpc>
                <a:spcPct val="90000"/>
              </a:lnSpc>
            </a:pPr>
            <a:r>
              <a:rPr lang="nl-BE" altLang="en-US" sz="1800" dirty="0" smtClean="0"/>
              <a:t>But: </a:t>
            </a:r>
            <a:r>
              <a:rPr lang="nl-BE" altLang="en-US" sz="1800" dirty="0" err="1" smtClean="0"/>
              <a:t>this</a:t>
            </a:r>
            <a:r>
              <a:rPr lang="nl-BE" altLang="en-US" sz="1800" dirty="0" smtClean="0"/>
              <a:t> is </a:t>
            </a:r>
            <a:r>
              <a:rPr lang="nl-BE" altLang="en-US" sz="1800" dirty="0" err="1" smtClean="0"/>
              <a:t>not</a:t>
            </a:r>
            <a:r>
              <a:rPr lang="nl-BE" altLang="en-US" sz="1800" dirty="0" smtClean="0"/>
              <a:t> a matter of </a:t>
            </a:r>
            <a:r>
              <a:rPr lang="nl-BE" altLang="en-US" sz="1800" dirty="0" err="1" smtClean="0"/>
              <a:t>choice</a:t>
            </a:r>
            <a:r>
              <a:rPr lang="nl-BE" altLang="en-US" sz="1800" dirty="0" smtClean="0"/>
              <a:t>, </a:t>
            </a:r>
            <a:r>
              <a:rPr lang="nl-BE" altLang="en-US" sz="1800" dirty="0" err="1" smtClean="0"/>
              <a:t>not</a:t>
            </a:r>
            <a:r>
              <a:rPr lang="nl-BE" altLang="en-US" sz="1800" dirty="0" smtClean="0"/>
              <a:t> ‘</a:t>
            </a:r>
            <a:r>
              <a:rPr lang="nl-BE" altLang="en-US" sz="1800" dirty="0" err="1" smtClean="0"/>
              <a:t>any</a:t>
            </a:r>
            <a:r>
              <a:rPr lang="nl-BE" altLang="en-US" sz="1800" dirty="0" smtClean="0"/>
              <a:t>’ out of ...</a:t>
            </a:r>
          </a:p>
          <a:p>
            <a:pPr marL="284163" indent="-28416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altLang="en-US" dirty="0" smtClean="0"/>
              <a:t>The </a:t>
            </a:r>
            <a:r>
              <a:rPr lang="nl-BE" altLang="en-US" dirty="0" err="1" smtClean="0"/>
              <a:t>particular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may</a:t>
            </a:r>
            <a:r>
              <a:rPr lang="nl-BE" altLang="en-US" dirty="0" smtClean="0"/>
              <a:t> </a:t>
            </a:r>
            <a:r>
              <a:rPr lang="nl-BE" altLang="en-US" dirty="0" err="1"/>
              <a:t>not</a:t>
            </a:r>
            <a:r>
              <a:rPr lang="nl-BE" altLang="en-US" dirty="0"/>
              <a:t> have </a:t>
            </a:r>
            <a:r>
              <a:rPr lang="nl-BE" altLang="en-US" dirty="0" err="1"/>
              <a:t>already</a:t>
            </a:r>
            <a:r>
              <a:rPr lang="nl-BE" altLang="en-US" dirty="0"/>
              <a:t> been </a:t>
            </a:r>
            <a:r>
              <a:rPr lang="nl-BE" altLang="en-US" dirty="0" err="1"/>
              <a:t>assigned</a:t>
            </a:r>
            <a:r>
              <a:rPr lang="nl-BE" altLang="en-US" dirty="0"/>
              <a:t> a IUI</a:t>
            </a:r>
            <a:r>
              <a:rPr lang="nl-BE" altLang="en-US" dirty="0" smtClean="0"/>
              <a:t>.</a:t>
            </a:r>
            <a:endParaRPr lang="nl-BE" altLang="en-US" dirty="0"/>
          </a:p>
          <a:p>
            <a:pPr marL="233363" indent="-23336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altLang="en-US" dirty="0"/>
              <a:t>It must </a:t>
            </a:r>
            <a:r>
              <a:rPr lang="nl-BE" altLang="en-US" dirty="0" err="1"/>
              <a:t>be</a:t>
            </a:r>
            <a:r>
              <a:rPr lang="nl-BE" altLang="en-US" dirty="0"/>
              <a:t> relevant </a:t>
            </a:r>
            <a:r>
              <a:rPr lang="nl-BE" altLang="en-US" dirty="0" err="1"/>
              <a:t>to</a:t>
            </a:r>
            <a:r>
              <a:rPr lang="nl-BE" altLang="en-US" dirty="0"/>
              <a:t> do </a:t>
            </a:r>
            <a:r>
              <a:rPr lang="nl-BE" altLang="en-US" dirty="0" err="1"/>
              <a:t>so</a:t>
            </a:r>
            <a:r>
              <a:rPr lang="nl-BE" altLang="en-US" dirty="0"/>
              <a:t>:</a:t>
            </a:r>
          </a:p>
          <a:p>
            <a:pPr lvl="2">
              <a:lnSpc>
                <a:spcPct val="90000"/>
              </a:lnSpc>
            </a:pPr>
            <a:r>
              <a:rPr lang="nl-BE" altLang="en-US" dirty="0"/>
              <a:t>Personal </a:t>
            </a:r>
            <a:r>
              <a:rPr lang="nl-BE" altLang="en-US" dirty="0" err="1"/>
              <a:t>decision</a:t>
            </a:r>
            <a:r>
              <a:rPr lang="nl-BE" altLang="en-US" dirty="0"/>
              <a:t>, (</a:t>
            </a:r>
            <a:r>
              <a:rPr lang="nl-BE" altLang="en-US" dirty="0" err="1"/>
              <a:t>scientific</a:t>
            </a:r>
            <a:r>
              <a:rPr lang="nl-BE" altLang="en-US" dirty="0"/>
              <a:t>) community guideline, ... </a:t>
            </a:r>
          </a:p>
          <a:p>
            <a:pPr lvl="2">
              <a:lnSpc>
                <a:spcPct val="90000"/>
              </a:lnSpc>
            </a:pPr>
            <a:r>
              <a:rPr lang="nl-BE" altLang="en-US" dirty="0" err="1"/>
              <a:t>Possibilities</a:t>
            </a:r>
            <a:r>
              <a:rPr lang="nl-BE" altLang="en-US" dirty="0"/>
              <a:t> </a:t>
            </a:r>
            <a:r>
              <a:rPr lang="nl-BE" altLang="en-US" dirty="0" err="1"/>
              <a:t>offered</a:t>
            </a:r>
            <a:r>
              <a:rPr lang="nl-BE" altLang="en-US" dirty="0"/>
              <a:t> </a:t>
            </a:r>
            <a:r>
              <a:rPr lang="nl-BE" altLang="en-US" dirty="0" err="1"/>
              <a:t>by</a:t>
            </a:r>
            <a:r>
              <a:rPr lang="nl-BE" altLang="en-US" dirty="0"/>
              <a:t> </a:t>
            </a:r>
            <a:r>
              <a:rPr lang="nl-BE" altLang="en-US" dirty="0" err="1"/>
              <a:t>the</a:t>
            </a:r>
            <a:r>
              <a:rPr lang="nl-BE" altLang="en-US" dirty="0"/>
              <a:t> </a:t>
            </a:r>
            <a:r>
              <a:rPr lang="nl-BE" altLang="en-US" dirty="0" err="1"/>
              <a:t>annotation</a:t>
            </a:r>
            <a:r>
              <a:rPr lang="nl-BE" altLang="en-US" dirty="0"/>
              <a:t> system</a:t>
            </a:r>
          </a:p>
          <a:p>
            <a:pPr lvl="2">
              <a:lnSpc>
                <a:spcPct val="90000"/>
              </a:lnSpc>
            </a:pPr>
            <a:r>
              <a:rPr lang="nl-BE" altLang="en-US" dirty="0" err="1"/>
              <a:t>If</a:t>
            </a:r>
            <a:r>
              <a:rPr lang="nl-BE" altLang="en-US" dirty="0"/>
              <a:t> a IUI has been </a:t>
            </a:r>
            <a:r>
              <a:rPr lang="nl-BE" altLang="en-US" dirty="0" err="1"/>
              <a:t>assigned</a:t>
            </a:r>
            <a:r>
              <a:rPr lang="nl-BE" altLang="en-US" dirty="0"/>
              <a:t> </a:t>
            </a:r>
            <a:r>
              <a:rPr lang="nl-BE" altLang="en-US" dirty="0" err="1"/>
              <a:t>by</a:t>
            </a:r>
            <a:r>
              <a:rPr lang="nl-BE" altLang="en-US" dirty="0"/>
              <a:t> </a:t>
            </a:r>
            <a:r>
              <a:rPr lang="nl-BE" altLang="en-US" dirty="0" err="1"/>
              <a:t>somebody</a:t>
            </a:r>
            <a:r>
              <a:rPr lang="nl-BE" altLang="en-US" dirty="0"/>
              <a:t>, </a:t>
            </a:r>
            <a:r>
              <a:rPr lang="nl-BE" altLang="en-US" dirty="0" err="1"/>
              <a:t>everybody</a:t>
            </a:r>
            <a:r>
              <a:rPr lang="nl-BE" altLang="en-US" dirty="0"/>
              <a:t> </a:t>
            </a:r>
            <a:r>
              <a:rPr lang="nl-BE" altLang="en-US" dirty="0" err="1"/>
              <a:t>else</a:t>
            </a:r>
            <a:r>
              <a:rPr lang="nl-BE" altLang="en-US" dirty="0"/>
              <a:t> making statements </a:t>
            </a:r>
            <a:r>
              <a:rPr lang="nl-BE" altLang="en-US" dirty="0" err="1"/>
              <a:t>about</a:t>
            </a:r>
            <a:r>
              <a:rPr lang="nl-BE" altLang="en-US" dirty="0"/>
              <a:t> </a:t>
            </a:r>
            <a:r>
              <a:rPr lang="nl-BE" altLang="en-US" dirty="0" err="1"/>
              <a:t>the</a:t>
            </a:r>
            <a:r>
              <a:rPr lang="nl-BE" altLang="en-US" dirty="0"/>
              <a:t> </a:t>
            </a:r>
            <a:r>
              <a:rPr lang="nl-BE" altLang="en-US" dirty="0" err="1"/>
              <a:t>particular</a:t>
            </a:r>
            <a:r>
              <a:rPr lang="nl-BE" altLang="en-US" dirty="0"/>
              <a:t> </a:t>
            </a:r>
            <a:r>
              <a:rPr lang="nl-BE" altLang="en-US" dirty="0" err="1"/>
              <a:t>should</a:t>
            </a:r>
            <a:r>
              <a:rPr lang="nl-BE" altLang="en-US" dirty="0"/>
              <a:t> </a:t>
            </a:r>
            <a:r>
              <a:rPr lang="nl-BE" altLang="en-US" dirty="0" err="1"/>
              <a:t>use</a:t>
            </a:r>
            <a:r>
              <a:rPr lang="nl-BE" altLang="en-US" dirty="0"/>
              <a:t> </a:t>
            </a:r>
            <a:r>
              <a:rPr lang="nl-BE" altLang="en-US" dirty="0" err="1"/>
              <a:t>it</a:t>
            </a:r>
            <a:endParaRPr lang="nl-NL" altLang="en-US" dirty="0"/>
          </a:p>
          <a:p>
            <a:pPr marL="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79854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Identifiers and pseudo-identifiers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57400" y="2057400"/>
          <a:ext cx="44958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Representation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Reality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ID-a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ID-b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Entity-1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ID-c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Entity-2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ID-d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Entity-3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ID-e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Entity-4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ID-f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Entity-5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>
            <a:off x="2819400" y="3733800"/>
            <a:ext cx="22860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819400" y="4419600"/>
            <a:ext cx="22860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2819400" y="2971800"/>
            <a:ext cx="22860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2791691" y="2971799"/>
            <a:ext cx="2313709" cy="7620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2819400" y="2590800"/>
            <a:ext cx="22860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2819400" y="3352800"/>
            <a:ext cx="22860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819400" y="4114802"/>
            <a:ext cx="2286000" cy="30364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426948" y="4945610"/>
            <a:ext cx="57567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Pseudo-identifiers: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ID-a: denotes nothing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ID-b: denotes ambiguously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Singularly unique identifier: ID-c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Non-singularly unique identifiers: ID-f, ID-d, ID-e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0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en-US" dirty="0" err="1" smtClean="0"/>
              <a:t>Assertion</a:t>
            </a:r>
            <a:r>
              <a:rPr lang="nl-BE" altLang="en-US" dirty="0" smtClean="0"/>
              <a:t> of </a:t>
            </a:r>
            <a:r>
              <a:rPr lang="nl-BE" altLang="en-US" dirty="0" err="1" smtClean="0"/>
              <a:t>assignments</a:t>
            </a:r>
            <a:r>
              <a:rPr lang="nl-BE" altLang="en-US" dirty="0" smtClean="0"/>
              <a:t>: A-</a:t>
            </a:r>
            <a:r>
              <a:rPr lang="nl-BE" altLang="en-US" dirty="0" err="1" smtClean="0"/>
              <a:t>tuples</a:t>
            </a:r>
            <a:r>
              <a:rPr lang="nl-BE" altLang="en-US" dirty="0" smtClean="0"/>
              <a:t>.</a:t>
            </a:r>
            <a:endParaRPr lang="nl-NL" altLang="en-US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altLang="en-US" sz="2800" dirty="0" smtClean="0"/>
              <a:t>IUI </a:t>
            </a:r>
            <a:r>
              <a:rPr lang="nl-BE" altLang="en-US" sz="2800" dirty="0" err="1" smtClean="0"/>
              <a:t>assignment</a:t>
            </a:r>
            <a:r>
              <a:rPr lang="nl-BE" altLang="en-US" sz="2800" dirty="0" smtClean="0"/>
              <a:t> is </a:t>
            </a:r>
            <a:r>
              <a:rPr lang="nl-BE" altLang="en-US" sz="2800" dirty="0" err="1" smtClean="0"/>
              <a:t>an</a:t>
            </a:r>
            <a:r>
              <a:rPr lang="nl-BE" altLang="en-US" sz="2800" dirty="0" smtClean="0"/>
              <a:t> act of </a:t>
            </a:r>
            <a:r>
              <a:rPr lang="nl-BE" altLang="en-US" sz="2800" dirty="0" err="1" smtClean="0"/>
              <a:t>which</a:t>
            </a:r>
            <a:r>
              <a:rPr lang="nl-BE" altLang="en-US" sz="2800" dirty="0" smtClean="0"/>
              <a:t> the </a:t>
            </a:r>
            <a:r>
              <a:rPr lang="nl-BE" altLang="en-US" sz="2800" dirty="0" err="1" smtClean="0"/>
              <a:t>execution</a:t>
            </a:r>
            <a:r>
              <a:rPr lang="nl-BE" altLang="en-US" sz="2800" dirty="0" smtClean="0"/>
              <a:t> has </a:t>
            </a:r>
            <a:r>
              <a:rPr lang="nl-BE" altLang="en-US" sz="2800" dirty="0" err="1" smtClean="0"/>
              <a:t>to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be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asserted</a:t>
            </a:r>
            <a:r>
              <a:rPr lang="nl-BE" altLang="en-US" sz="2800" dirty="0" smtClean="0"/>
              <a:t> in </a:t>
            </a:r>
            <a:r>
              <a:rPr lang="nl-BE" altLang="en-US" sz="2800" dirty="0" err="1" smtClean="0"/>
              <a:t>an</a:t>
            </a:r>
            <a:r>
              <a:rPr lang="nl-BE" altLang="en-US" sz="2800" dirty="0" smtClean="0"/>
              <a:t> IUI-</a:t>
            </a:r>
            <a:r>
              <a:rPr lang="nl-BE" altLang="en-US" sz="2800" dirty="0" err="1" smtClean="0"/>
              <a:t>repository</a:t>
            </a:r>
            <a:r>
              <a:rPr lang="nl-BE" altLang="en-US" sz="2800" dirty="0" smtClean="0"/>
              <a:t>: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2400" b="1" i="1" dirty="0" smtClean="0"/>
              <a:t>&lt;d</a:t>
            </a:r>
            <a:r>
              <a:rPr lang="en-GB" altLang="en-US" sz="2400" b="1" i="1" baseline="-30000" dirty="0" smtClean="0"/>
              <a:t>a</a:t>
            </a:r>
            <a:r>
              <a:rPr lang="en-GB" altLang="en-US" sz="2400" b="1" i="1" dirty="0" smtClean="0"/>
              <a:t>, A</a:t>
            </a:r>
            <a:r>
              <a:rPr lang="en-GB" altLang="en-US" sz="2400" b="1" i="1" baseline="-30000" dirty="0" smtClean="0"/>
              <a:t>i</a:t>
            </a:r>
            <a:r>
              <a:rPr lang="en-GB" altLang="en-US" sz="2400" b="1" i="1" dirty="0" smtClean="0"/>
              <a:t>, t</a:t>
            </a:r>
            <a:r>
              <a:rPr lang="en-GB" altLang="en-US" sz="2400" b="1" i="1" baseline="-30000" dirty="0" smtClean="0"/>
              <a:t>d</a:t>
            </a:r>
            <a:r>
              <a:rPr lang="en-GB" altLang="en-US" sz="2400" b="1" i="1" dirty="0" smtClean="0"/>
              <a:t>&gt;</a:t>
            </a:r>
            <a:r>
              <a:rPr lang="nl-NL" altLang="en-US" sz="2400" b="1" dirty="0" smtClean="0"/>
              <a:t> </a:t>
            </a:r>
            <a:endParaRPr lang="nl-BE" altLang="en-US" sz="2400" b="1" dirty="0" smtClean="0"/>
          </a:p>
          <a:p>
            <a:pPr lvl="2" eaLnBrk="1" hangingPunct="1">
              <a:lnSpc>
                <a:spcPct val="115000"/>
              </a:lnSpc>
              <a:spcBef>
                <a:spcPct val="0"/>
              </a:spcBef>
            </a:pPr>
            <a:r>
              <a:rPr lang="nl-BE" altLang="en-US" sz="2000" b="1" i="1" dirty="0" smtClean="0"/>
              <a:t>d</a:t>
            </a:r>
            <a:r>
              <a:rPr lang="nl-BE" altLang="en-US" sz="2000" b="1" i="1" baseline="-25000" dirty="0" smtClean="0"/>
              <a:t>a</a:t>
            </a:r>
            <a:r>
              <a:rPr lang="nl-BE" altLang="en-US" sz="2000" dirty="0" smtClean="0"/>
              <a:t>	IUI of the </a:t>
            </a:r>
            <a:r>
              <a:rPr lang="nl-BE" altLang="en-US" sz="2000" dirty="0" err="1" smtClean="0"/>
              <a:t>registering</a:t>
            </a:r>
            <a:r>
              <a:rPr lang="nl-BE" altLang="en-US" sz="2000" dirty="0" smtClean="0"/>
              <a:t> agent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</a:pPr>
            <a:r>
              <a:rPr lang="nl-BE" altLang="en-US" sz="2000" b="1" i="1" dirty="0" smtClean="0"/>
              <a:t>A</a:t>
            </a:r>
            <a:r>
              <a:rPr lang="nl-BE" altLang="en-US" sz="2000" b="1" i="1" baseline="-25000" dirty="0" smtClean="0"/>
              <a:t>i</a:t>
            </a:r>
            <a:r>
              <a:rPr lang="nl-BE" altLang="en-US" sz="2000" dirty="0" smtClean="0"/>
              <a:t>	the </a:t>
            </a:r>
            <a:r>
              <a:rPr lang="nl-BE" altLang="en-US" sz="2000" dirty="0" err="1" smtClean="0"/>
              <a:t>assertion</a:t>
            </a:r>
            <a:r>
              <a:rPr lang="nl-BE" altLang="en-US" sz="2000" dirty="0" smtClean="0"/>
              <a:t> of the </a:t>
            </a:r>
            <a:r>
              <a:rPr lang="nl-BE" altLang="en-US" sz="2000" dirty="0" err="1" smtClean="0"/>
              <a:t>assignment</a:t>
            </a:r>
            <a:r>
              <a:rPr lang="nl-BE" altLang="en-US" sz="2000" dirty="0" smtClean="0"/>
              <a:t> </a:t>
            </a:r>
            <a:r>
              <a:rPr lang="en-GB" altLang="en-US" sz="2000" b="1" i="1" dirty="0" smtClean="0"/>
              <a:t>&lt;p</a:t>
            </a:r>
            <a:r>
              <a:rPr lang="en-GB" altLang="en-US" sz="2000" b="1" i="1" baseline="-30000" dirty="0" smtClean="0"/>
              <a:t>a</a:t>
            </a:r>
            <a:r>
              <a:rPr lang="en-GB" altLang="en-US" sz="2000" b="1" i="1" dirty="0" smtClean="0"/>
              <a:t>, p</a:t>
            </a:r>
            <a:r>
              <a:rPr lang="en-GB" altLang="en-US" sz="2000" b="1" i="1" baseline="-30000" dirty="0" smtClean="0"/>
              <a:t>p</a:t>
            </a:r>
            <a:r>
              <a:rPr lang="en-GB" altLang="en-US" sz="2000" b="1" i="1" dirty="0" smtClean="0"/>
              <a:t>, t</a:t>
            </a:r>
            <a:r>
              <a:rPr lang="en-GB" altLang="en-US" sz="2000" b="1" i="1" baseline="-30000" dirty="0" smtClean="0"/>
              <a:t>ap</a:t>
            </a:r>
            <a:r>
              <a:rPr lang="en-GB" altLang="en-US" sz="2000" b="1" i="1" dirty="0" smtClean="0"/>
              <a:t>&gt;</a:t>
            </a:r>
            <a:r>
              <a:rPr lang="nl-NL" altLang="en-US" sz="2000" dirty="0" smtClean="0"/>
              <a:t> </a:t>
            </a:r>
            <a:endParaRPr lang="nl-BE" altLang="en-US" sz="2000" dirty="0" smtClean="0"/>
          </a:p>
          <a:p>
            <a:pPr marL="2114550" lvl="4" indent="-285750" eaLnBrk="1" hangingPunct="1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BE" altLang="en-US" sz="1800" b="1" i="1" dirty="0" smtClean="0"/>
              <a:t>p</a:t>
            </a:r>
            <a:r>
              <a:rPr lang="nl-BE" altLang="en-US" sz="1800" b="1" i="1" baseline="-25000" dirty="0" smtClean="0"/>
              <a:t>a</a:t>
            </a:r>
            <a:r>
              <a:rPr lang="nl-BE" altLang="en-US" sz="1800" dirty="0" smtClean="0"/>
              <a:t>	IUI of the </a:t>
            </a:r>
            <a:r>
              <a:rPr lang="nl-BE" altLang="en-US" sz="1800" dirty="0" err="1" smtClean="0"/>
              <a:t>author</a:t>
            </a:r>
            <a:r>
              <a:rPr lang="nl-BE" altLang="en-US" sz="1800" dirty="0" smtClean="0"/>
              <a:t> of the </a:t>
            </a:r>
            <a:r>
              <a:rPr lang="nl-BE" altLang="en-US" sz="1800" dirty="0" err="1" smtClean="0"/>
              <a:t>assertion</a:t>
            </a:r>
            <a:endParaRPr lang="nl-BE" altLang="en-US" sz="1800" dirty="0" smtClean="0"/>
          </a:p>
          <a:p>
            <a:pPr marL="2114550" lvl="4" indent="-285750" eaLnBrk="1" hangingPunct="1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BE" altLang="en-US" sz="1800" b="1" i="1" dirty="0" smtClean="0"/>
              <a:t>p</a:t>
            </a:r>
            <a:r>
              <a:rPr lang="nl-BE" altLang="en-US" sz="1800" b="1" i="1" baseline="-25000" dirty="0" smtClean="0"/>
              <a:t>p</a:t>
            </a:r>
            <a:r>
              <a:rPr lang="nl-BE" altLang="en-US" sz="1800" dirty="0" smtClean="0"/>
              <a:t>	IUI of the </a:t>
            </a:r>
            <a:r>
              <a:rPr lang="nl-BE" altLang="en-US" sz="1800" dirty="0" err="1" smtClean="0"/>
              <a:t>particular</a:t>
            </a:r>
            <a:endParaRPr lang="nl-BE" altLang="en-US" sz="1800" dirty="0" smtClean="0"/>
          </a:p>
          <a:p>
            <a:pPr marL="2114550" lvl="4" indent="-285750" eaLnBrk="1" hangingPunct="1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BE" altLang="en-US" sz="1800" b="1" i="1" dirty="0" smtClean="0"/>
              <a:t>t</a:t>
            </a:r>
            <a:r>
              <a:rPr lang="nl-BE" altLang="en-US" sz="1800" b="1" i="1" baseline="-25000" dirty="0" smtClean="0"/>
              <a:t>ap</a:t>
            </a:r>
            <a:r>
              <a:rPr lang="nl-BE" altLang="en-US" sz="1800" dirty="0" smtClean="0"/>
              <a:t>	time of the </a:t>
            </a:r>
            <a:r>
              <a:rPr lang="nl-BE" altLang="en-US" sz="1800" dirty="0" err="1" smtClean="0"/>
              <a:t>assignment</a:t>
            </a:r>
            <a:endParaRPr lang="nl-BE" altLang="en-US" sz="1800" dirty="0" smtClean="0"/>
          </a:p>
          <a:p>
            <a:pPr lvl="2" eaLnBrk="1" hangingPunct="1">
              <a:lnSpc>
                <a:spcPct val="115000"/>
              </a:lnSpc>
              <a:spcBef>
                <a:spcPct val="0"/>
              </a:spcBef>
            </a:pPr>
            <a:r>
              <a:rPr lang="nl-BE" altLang="en-US" sz="2000" b="1" i="1" dirty="0" err="1" smtClean="0"/>
              <a:t>t</a:t>
            </a:r>
            <a:r>
              <a:rPr lang="nl-BE" altLang="en-US" sz="2000" b="1" i="1" baseline="-25000" dirty="0" err="1" smtClean="0"/>
              <a:t>d</a:t>
            </a:r>
            <a:r>
              <a:rPr lang="nl-BE" altLang="en-US" sz="2000" dirty="0" smtClean="0"/>
              <a:t>	time of </a:t>
            </a:r>
            <a:r>
              <a:rPr lang="nl-BE" altLang="en-US" sz="2000" dirty="0" err="1" smtClean="0"/>
              <a:t>registering</a:t>
            </a:r>
            <a:r>
              <a:rPr lang="nl-BE" altLang="en-US" sz="2000" dirty="0" smtClean="0"/>
              <a:t> A</a:t>
            </a:r>
            <a:r>
              <a:rPr lang="nl-BE" altLang="en-US" sz="2000" baseline="-25000" dirty="0" smtClean="0"/>
              <a:t>i </a:t>
            </a:r>
            <a:r>
              <a:rPr lang="nl-BE" altLang="en-US" sz="2000" dirty="0" smtClean="0"/>
              <a:t>in the IUI-</a:t>
            </a:r>
            <a:r>
              <a:rPr lang="nl-BE" altLang="en-US" sz="2000" dirty="0" err="1" smtClean="0"/>
              <a:t>repository</a:t>
            </a:r>
            <a:endParaRPr lang="nl-BE" altLang="en-US" sz="2000" dirty="0" smtClean="0"/>
          </a:p>
          <a:p>
            <a:pPr marL="457200" indent="-457200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BE" altLang="en-US" sz="2800" dirty="0" err="1" smtClean="0"/>
              <a:t>Neither</a:t>
            </a:r>
            <a:r>
              <a:rPr lang="nl-BE" altLang="en-US" sz="2800" dirty="0" smtClean="0"/>
              <a:t> </a:t>
            </a:r>
            <a:r>
              <a:rPr lang="nl-BE" altLang="en-US" sz="2800" b="1" i="1" dirty="0" err="1" smtClean="0"/>
              <a:t>t</a:t>
            </a:r>
            <a:r>
              <a:rPr lang="nl-BE" altLang="en-US" sz="2800" b="1" i="1" baseline="-25000" dirty="0" err="1" smtClean="0"/>
              <a:t>d</a:t>
            </a:r>
            <a:r>
              <a:rPr lang="nl-BE" altLang="en-US" sz="2800" dirty="0" smtClean="0"/>
              <a:t> or </a:t>
            </a:r>
            <a:r>
              <a:rPr lang="nl-BE" altLang="en-US" sz="2800" b="1" i="1" dirty="0" smtClean="0"/>
              <a:t>t</a:t>
            </a:r>
            <a:r>
              <a:rPr lang="nl-BE" altLang="en-US" sz="2800" b="1" i="1" baseline="-25000" dirty="0" smtClean="0"/>
              <a:t>ap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give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any</a:t>
            </a:r>
            <a:r>
              <a:rPr lang="nl-BE" altLang="en-US" sz="2800" dirty="0" smtClean="0"/>
              <a:t> information </a:t>
            </a:r>
            <a:r>
              <a:rPr lang="nl-BE" altLang="en-US" sz="2800" dirty="0" err="1" smtClean="0"/>
              <a:t>about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when</a:t>
            </a:r>
            <a:r>
              <a:rPr lang="nl-BE" altLang="en-US" sz="2800" dirty="0" smtClean="0"/>
              <a:t> #</a:t>
            </a:r>
            <a:r>
              <a:rPr lang="nl-BE" altLang="en-US" sz="2800" b="1" i="1" dirty="0" smtClean="0"/>
              <a:t>p</a:t>
            </a:r>
            <a:r>
              <a:rPr lang="nl-BE" altLang="en-US" sz="2800" b="1" i="1" baseline="-25000" dirty="0" smtClean="0"/>
              <a:t>p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started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to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exist</a:t>
            </a:r>
            <a:r>
              <a:rPr lang="nl-BE" altLang="en-US" sz="2800" dirty="0" smtClean="0"/>
              <a:t> ! </a:t>
            </a:r>
            <a:r>
              <a:rPr lang="nl-BE" altLang="en-US" sz="2800" dirty="0" err="1" smtClean="0"/>
              <a:t>That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might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be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asserted</a:t>
            </a:r>
            <a:r>
              <a:rPr lang="nl-BE" altLang="en-US" sz="2800" dirty="0" smtClean="0"/>
              <a:t> in statements </a:t>
            </a:r>
            <a:r>
              <a:rPr lang="nl-BE" altLang="en-US" sz="2800" dirty="0" err="1" smtClean="0"/>
              <a:t>providing</a:t>
            </a:r>
            <a:r>
              <a:rPr lang="nl-BE" altLang="en-US" sz="2800" dirty="0" smtClean="0"/>
              <a:t> information </a:t>
            </a:r>
            <a:r>
              <a:rPr lang="nl-BE" altLang="en-US" sz="2800" dirty="0" err="1" smtClean="0"/>
              <a:t>about</a:t>
            </a:r>
            <a:r>
              <a:rPr lang="nl-BE" altLang="en-US" sz="2800" dirty="0" smtClean="0"/>
              <a:t> #</a:t>
            </a:r>
            <a:r>
              <a:rPr lang="nl-BE" altLang="en-US" sz="2800" b="1" i="1" dirty="0" smtClean="0"/>
              <a:t>p</a:t>
            </a:r>
            <a:r>
              <a:rPr lang="nl-BE" altLang="en-US" sz="2800" b="1" i="1" baseline="-25000" dirty="0" smtClean="0"/>
              <a:t>p</a:t>
            </a:r>
            <a:r>
              <a:rPr lang="nl-BE" altLang="en-US" sz="2800" dirty="0" smtClean="0"/>
              <a:t> .</a:t>
            </a:r>
            <a:endParaRPr lang="nl-NL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69177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IUIs for 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order reality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775" y="1568479"/>
            <a:ext cx="4817625" cy="3536921"/>
          </a:xfrm>
          <a:prstGeom prst="rect">
            <a:avLst/>
          </a:prstGeom>
          <a:scene3d>
            <a:camera prst="perspectiveContrastingRightFacing" fov="4500000">
              <a:rot lat="639963" lon="18658966" rev="157485"/>
            </a:camera>
            <a:lightRig rig="threePt" dir="t"/>
          </a:scene3d>
        </p:spPr>
      </p:pic>
      <p:pic>
        <p:nvPicPr>
          <p:cNvPr id="10" name="Picture 2" descr="https://www.statnews.com/wp-content/uploads/2016/03/PHILLIPS_14-1024x6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4711084" cy="3133055"/>
          </a:xfrm>
          <a:prstGeom prst="rect">
            <a:avLst/>
          </a:prstGeom>
          <a:noFill/>
          <a:scene3d>
            <a:camera prst="perspectiveContrastingRightFacing" fov="4500000">
              <a:rot lat="639963" lon="18658966" rev="157485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 rot="20149433">
            <a:off x="5430268" y="4096700"/>
            <a:ext cx="2637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https://www.statnews.com/2016/03/24/appendix-cancer-treatment/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79084" y="5600943"/>
            <a:ext cx="1130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t</a:t>
            </a:r>
            <a:r>
              <a:rPr lang="en-US" sz="2000" dirty="0" smtClean="0">
                <a:solidFill>
                  <a:srgbClr val="FFFF00"/>
                </a:solidFill>
              </a:rPr>
              <a:t>his man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668809" y="4572000"/>
            <a:ext cx="381000" cy="53340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908799" y="4038600"/>
            <a:ext cx="314984" cy="457200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2" name="Straight Arrow Connector 11"/>
          <p:cNvCxnSpPr>
            <a:stCxn id="14" idx="0"/>
            <a:endCxn id="24" idx="5"/>
          </p:cNvCxnSpPr>
          <p:nvPr/>
        </p:nvCxnSpPr>
        <p:spPr bwMode="auto">
          <a:xfrm flipH="1" flipV="1">
            <a:off x="7200138" y="4462014"/>
            <a:ext cx="1189579" cy="116101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739538" y="5623028"/>
            <a:ext cx="1300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‘this man’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83014" y="602664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#1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69177" y="6015335"/>
            <a:ext cx="611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‘#1’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 flipV="1">
            <a:off x="3049810" y="6322975"/>
            <a:ext cx="3105565" cy="162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2844304" y="5105400"/>
            <a:ext cx="15005" cy="49554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564050" y="5613884"/>
            <a:ext cx="1957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t</a:t>
            </a:r>
            <a:r>
              <a:rPr lang="en-US" sz="2000" dirty="0" smtClean="0">
                <a:solidFill>
                  <a:srgbClr val="FFFF00"/>
                </a:solidFill>
              </a:rPr>
              <a:t>his picture part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22367" y="5993249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#2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874934" y="4006729"/>
            <a:ext cx="381000" cy="53340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25" name="Straight Arrow Connector 24"/>
          <p:cNvCxnSpPr>
            <a:endCxn id="24" idx="3"/>
          </p:cNvCxnSpPr>
          <p:nvPr/>
        </p:nvCxnSpPr>
        <p:spPr bwMode="auto">
          <a:xfrm flipV="1">
            <a:off x="6611915" y="4462014"/>
            <a:ext cx="318815" cy="1250407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4031627" y="6252428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1FE115"/>
                </a:solidFill>
              </a:rPr>
              <a:t>isAbout</a:t>
            </a:r>
            <a:r>
              <a:rPr lang="en-US" sz="2000" dirty="0" smtClean="0">
                <a:solidFill>
                  <a:srgbClr val="1FE115"/>
                </a:solidFill>
              </a:rPr>
              <a:t> at t</a:t>
            </a:r>
            <a:endParaRPr lang="en-US" sz="2000" dirty="0">
              <a:solidFill>
                <a:srgbClr val="1FE1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30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60" y="1436426"/>
            <a:ext cx="4762500" cy="3971925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74" y="1700879"/>
            <a:ext cx="4526186" cy="4095638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        and </a:t>
            </a:r>
            <a:r>
              <a:rPr lang="en-US" sz="3200" dirty="0" smtClean="0"/>
              <a:t> </a:t>
            </a:r>
            <a:r>
              <a:rPr lang="en-US" dirty="0" smtClean="0"/>
              <a:t>     representation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46151" y="5613883"/>
            <a:ext cx="1229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t</a:t>
            </a:r>
            <a:r>
              <a:rPr lang="en-US" sz="2000" dirty="0" smtClean="0">
                <a:solidFill>
                  <a:srgbClr val="FFFF00"/>
                </a:solidFill>
              </a:rPr>
              <a:t>his heart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905000" y="3215298"/>
            <a:ext cx="1295399" cy="1585302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908799" y="2971801"/>
            <a:ext cx="990600" cy="1447800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2" name="Straight Arrow Connector 11"/>
          <p:cNvCxnSpPr>
            <a:stCxn id="14" idx="0"/>
            <a:endCxn id="24" idx="5"/>
          </p:cNvCxnSpPr>
          <p:nvPr/>
        </p:nvCxnSpPr>
        <p:spPr bwMode="auto">
          <a:xfrm flipH="1" flipV="1">
            <a:off x="7771051" y="4207576"/>
            <a:ext cx="661145" cy="141545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732325" y="5623028"/>
            <a:ext cx="1399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‘this heart’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41951" y="6015335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#12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82003" y="6015335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‘#12’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 flipV="1">
            <a:off x="3049810" y="6322975"/>
            <a:ext cx="3105565" cy="162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>
            <a:endCxn id="8" idx="4"/>
          </p:cNvCxnSpPr>
          <p:nvPr/>
        </p:nvCxnSpPr>
        <p:spPr bwMode="auto">
          <a:xfrm flipH="1" flipV="1">
            <a:off x="2552700" y="4800600"/>
            <a:ext cx="291604" cy="80034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564050" y="5613884"/>
            <a:ext cx="1957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t</a:t>
            </a:r>
            <a:r>
              <a:rPr lang="en-US" sz="2000" dirty="0" smtClean="0">
                <a:solidFill>
                  <a:srgbClr val="FFFF00"/>
                </a:solidFill>
              </a:rPr>
              <a:t>his picture part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48015" y="599324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#245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874934" y="2971801"/>
            <a:ext cx="1049866" cy="144780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25" name="Straight Arrow Connector 24"/>
          <p:cNvCxnSpPr>
            <a:endCxn id="24" idx="3"/>
          </p:cNvCxnSpPr>
          <p:nvPr/>
        </p:nvCxnSpPr>
        <p:spPr bwMode="auto">
          <a:xfrm flipV="1">
            <a:off x="6611915" y="4207576"/>
            <a:ext cx="416768" cy="150484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4031627" y="6252428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1FE115"/>
                </a:solidFill>
              </a:rPr>
              <a:t>isAbout</a:t>
            </a:r>
            <a:r>
              <a:rPr lang="en-US" sz="2000" dirty="0" smtClean="0">
                <a:solidFill>
                  <a:srgbClr val="1FE115"/>
                </a:solidFill>
              </a:rPr>
              <a:t> at t</a:t>
            </a:r>
            <a:endParaRPr lang="en-US" sz="2000" dirty="0">
              <a:solidFill>
                <a:srgbClr val="1FE1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0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724400"/>
            <a:ext cx="8686800" cy="1905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1717675" algn="l"/>
                <a:tab pos="4287838" algn="l"/>
                <a:tab pos="5719763" algn="l"/>
              </a:tabLst>
            </a:pPr>
            <a:r>
              <a:rPr lang="en-US" dirty="0" smtClean="0"/>
              <a:t>Through 	</a:t>
            </a:r>
            <a:r>
              <a:rPr lang="en-US" b="1" dirty="0" smtClean="0"/>
              <a:t>‘this heart’</a:t>
            </a:r>
            <a:r>
              <a:rPr lang="en-US" dirty="0" smtClean="0">
                <a:solidFill>
                  <a:srgbClr val="FFFF00"/>
                </a:solidFill>
              </a:rPr>
              <a:t> 	</a:t>
            </a:r>
            <a:r>
              <a:rPr lang="en-US" dirty="0" smtClean="0"/>
              <a:t>one sees	</a:t>
            </a:r>
            <a:r>
              <a:rPr lang="en-US" dirty="0" smtClean="0">
                <a:solidFill>
                  <a:srgbClr val="FFFF00"/>
                </a:solidFill>
              </a:rPr>
              <a:t>this heart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  <a:tabLst>
                <a:tab pos="1717675" algn="l"/>
                <a:tab pos="4287838" algn="l"/>
                <a:tab pos="5719763" algn="l"/>
              </a:tabLst>
            </a:pPr>
            <a:r>
              <a:rPr lang="en-US" dirty="0" smtClean="0"/>
              <a:t>Through	picture part #245	one sees	</a:t>
            </a:r>
            <a:r>
              <a:rPr lang="en-US" dirty="0" smtClean="0">
                <a:solidFill>
                  <a:srgbClr val="FFFF00"/>
                </a:solidFill>
              </a:rPr>
              <a:t>this </a:t>
            </a:r>
            <a:r>
              <a:rPr lang="en-US" dirty="0">
                <a:solidFill>
                  <a:srgbClr val="FFFF00"/>
                </a:solidFill>
              </a:rPr>
              <a:t>heart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  <a:tabLst>
                <a:tab pos="1717675" algn="l"/>
                <a:tab pos="4287838" algn="l"/>
                <a:tab pos="5719763" algn="l"/>
              </a:tabLst>
            </a:pPr>
            <a:r>
              <a:rPr lang="en-US" dirty="0" smtClean="0"/>
              <a:t>Through	</a:t>
            </a:r>
            <a:r>
              <a:rPr lang="en-US" dirty="0" smtClean="0">
                <a:solidFill>
                  <a:srgbClr val="A2CCE8"/>
                </a:solidFill>
              </a:rPr>
              <a:t>#245</a:t>
            </a:r>
            <a:r>
              <a:rPr lang="en-US" dirty="0" smtClean="0"/>
              <a:t>	one sees	</a:t>
            </a:r>
            <a:r>
              <a:rPr lang="en-US" dirty="0" smtClean="0">
                <a:solidFill>
                  <a:srgbClr val="FFFF00"/>
                </a:solidFill>
              </a:rPr>
              <a:t>picture part #245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  <a:tabLst>
                <a:tab pos="1717675" algn="l"/>
                <a:tab pos="4287838" algn="l"/>
                <a:tab pos="5719763" algn="l"/>
              </a:tabLst>
            </a:pPr>
            <a:r>
              <a:rPr lang="en-US" dirty="0"/>
              <a:t>Through	</a:t>
            </a:r>
            <a:r>
              <a:rPr lang="en-US" dirty="0" smtClean="0">
                <a:solidFill>
                  <a:srgbClr val="A2CCE8"/>
                </a:solidFill>
              </a:rPr>
              <a:t>#12</a:t>
            </a:r>
            <a:r>
              <a:rPr lang="en-US" dirty="0"/>
              <a:t>	one sees	</a:t>
            </a:r>
            <a:r>
              <a:rPr lang="en-US" dirty="0">
                <a:solidFill>
                  <a:srgbClr val="FFFF00"/>
                </a:solidFill>
              </a:rPr>
              <a:t>this heart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  <a:tabLst>
                <a:tab pos="1717675" algn="l"/>
                <a:tab pos="4287838" algn="l"/>
                <a:tab pos="5719763" algn="l"/>
              </a:tabLst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7" y="1685925"/>
            <a:ext cx="682942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2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OGMS: ‘Findings’ / ‘observations’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marL="0" algn="ctr">
              <a:lnSpc>
                <a:spcPct val="150000"/>
              </a:lnSpc>
              <a:spcBef>
                <a:spcPts val="0"/>
              </a:spcBef>
            </a:pPr>
            <a:r>
              <a:rPr lang="en-US" b="1" u="sng" dirty="0" smtClean="0"/>
              <a:t>On the side of the patient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Bodily features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Symptoms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Signs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Observed through physical examination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Observed through lab test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 smtClean="0"/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124200" y="1676400"/>
            <a:ext cx="5791200" cy="4953000"/>
            <a:chOff x="3124200" y="1676400"/>
            <a:chExt cx="5791200" cy="4953000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5181600" y="1676400"/>
              <a:ext cx="3733800" cy="4953000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4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80000"/>
                <a:buFont typeface="Times" charset="0"/>
                <a:buChar char="•"/>
                <a:defRPr lang="en-US" sz="2400" b="0" i="0" dirty="0" smtClean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5000"/>
                <a:buFont typeface="Times" charset="0"/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 b="0" i="1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9pPr>
            </a:lstStyle>
            <a:p>
              <a:pPr marL="0" marR="0" lvl="0" indent="-34290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24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ＭＳ Ｐゴシック" pitchFamily="122" charset="-128"/>
                </a:rPr>
                <a:t>Representations</a:t>
              </a:r>
            </a:p>
            <a:p>
              <a:pPr marL="0" marR="0" lvl="0" indent="-34290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ＭＳ Ｐゴシック" pitchFamily="122" charset="-128"/>
                </a:rPr>
                <a:t>Findings</a:t>
              </a:r>
            </a:p>
            <a:p>
              <a:pPr marL="400050" marR="0" lvl="1" indent="-28575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FFFF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ＭＳ Ｐゴシック" pitchFamily="122" charset="-128"/>
                </a:rPr>
                <a:t>Anamnestic findings</a:t>
              </a:r>
            </a:p>
            <a:p>
              <a:pPr marL="400050" marR="0" lvl="1" indent="-28575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FFFF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endParaRPr>
            </a:p>
            <a:p>
              <a:pPr marL="800100" marR="0" lvl="2" indent="-22860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ＭＳ Ｐゴシック" pitchFamily="122" charset="-128"/>
                </a:rPr>
                <a:t>Clinical findings</a:t>
              </a:r>
            </a:p>
            <a:p>
              <a:pPr marL="800100" marR="0" lvl="2" indent="-22860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endParaRPr>
            </a:p>
            <a:p>
              <a:pPr marL="800100" marR="0" lvl="2" indent="-22860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ＭＳ Ｐゴシック" pitchFamily="122" charset="-128"/>
                </a:rPr>
                <a:t>Laboratory findings</a:t>
              </a:r>
            </a:p>
          </p:txBody>
        </p:sp>
        <p:sp>
          <p:nvSpPr>
            <p:cNvPr id="5" name="Right Arrow 4"/>
            <p:cNvSpPr/>
            <p:nvPr/>
          </p:nvSpPr>
          <p:spPr bwMode="auto">
            <a:xfrm>
              <a:off x="3124200" y="2483004"/>
              <a:ext cx="1905000" cy="228600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  <p:sp>
          <p:nvSpPr>
            <p:cNvPr id="6" name="Right Arrow 5"/>
            <p:cNvSpPr/>
            <p:nvPr/>
          </p:nvSpPr>
          <p:spPr bwMode="auto">
            <a:xfrm>
              <a:off x="3124200" y="3048000"/>
              <a:ext cx="1905000" cy="228600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  <p:sp>
          <p:nvSpPr>
            <p:cNvPr id="7" name="Right Arrow 6"/>
            <p:cNvSpPr/>
            <p:nvPr/>
          </p:nvSpPr>
          <p:spPr bwMode="auto">
            <a:xfrm>
              <a:off x="4464204" y="4092498"/>
              <a:ext cx="990600" cy="197004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  <p:sp>
          <p:nvSpPr>
            <p:cNvPr id="8" name="Right Arrow 7"/>
            <p:cNvSpPr/>
            <p:nvPr/>
          </p:nvSpPr>
          <p:spPr bwMode="auto">
            <a:xfrm>
              <a:off x="4495800" y="4984596"/>
              <a:ext cx="990600" cy="197004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4648200" y="1676400"/>
            <a:ext cx="76200" cy="4648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>
                <a:solidFill>
                  <a:schemeClr val="bg1"/>
                </a:solidFill>
              </a:rPr>
              <a:t>Scheuermann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R, Ceusters W, Smith B. Toward an Ontological Treatment of Disease and Diagnosis. 2009 AMIA Summit on Translational Bioinformatics, San Francisco, California, March 15-17, 2009;: 116-120. </a:t>
            </a:r>
          </a:p>
        </p:txBody>
      </p:sp>
    </p:spTree>
    <p:extLst>
      <p:ext uri="{BB962C8B-B14F-4D97-AF65-F5344CB8AC3E}">
        <p14:creationId xmlns:p14="http://schemas.microsoft.com/office/powerpoint/2010/main" val="1423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Why RT started: medical coding </a:t>
            </a:r>
            <a:r>
              <a:rPr lang="en-US" sz="2600" dirty="0" smtClean="0"/>
              <a:t>systems used naively preserve certain ambiguities</a:t>
            </a:r>
            <a:r>
              <a:rPr lang="en-US" sz="2600" dirty="0" smtClean="0"/>
              <a:t>.</a:t>
            </a:r>
            <a:endParaRPr lang="en-US" sz="2600" dirty="0" smtClean="0"/>
          </a:p>
        </p:txBody>
      </p:sp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914400" y="1903413"/>
            <a:ext cx="7848600" cy="4816475"/>
            <a:chOff x="576" y="1104"/>
            <a:chExt cx="4944" cy="3034"/>
          </a:xfrm>
        </p:grpSpPr>
        <p:grpSp>
          <p:nvGrpSpPr>
            <p:cNvPr id="36868" name="Group 4"/>
            <p:cNvGrpSpPr>
              <a:grpSpLocks/>
            </p:cNvGrpSpPr>
            <p:nvPr/>
          </p:nvGrpSpPr>
          <p:grpSpPr bwMode="auto">
            <a:xfrm>
              <a:off x="576" y="1296"/>
              <a:ext cx="4944" cy="154"/>
              <a:chOff x="576" y="1440"/>
              <a:chExt cx="4944" cy="154"/>
            </a:xfrm>
          </p:grpSpPr>
          <p:sp>
            <p:nvSpPr>
              <p:cNvPr id="36940" name="Text Box 5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41" name="Text Box 6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04/07/1990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42" name="Text Box 7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36943" name="Text Box 8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36869" name="Group 9"/>
            <p:cNvGrpSpPr>
              <a:grpSpLocks/>
            </p:cNvGrpSpPr>
            <p:nvPr/>
          </p:nvGrpSpPr>
          <p:grpSpPr bwMode="auto">
            <a:xfrm>
              <a:off x="576" y="1488"/>
              <a:ext cx="4944" cy="154"/>
              <a:chOff x="576" y="1440"/>
              <a:chExt cx="4944" cy="154"/>
            </a:xfrm>
          </p:grpSpPr>
          <p:sp>
            <p:nvSpPr>
              <p:cNvPr id="36936" name="Text Box 10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37" name="Text Box 11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04/07/1990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38" name="Text Box 12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81134009</a:t>
                </a:r>
              </a:p>
            </p:txBody>
          </p:sp>
          <p:sp>
            <p:nvSpPr>
              <p:cNvPr id="36939" name="Text Box 13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Fracture, closed, spiral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6870" name="Group 14"/>
            <p:cNvGrpSpPr>
              <a:grpSpLocks/>
            </p:cNvGrpSpPr>
            <p:nvPr/>
          </p:nvGrpSpPr>
          <p:grpSpPr bwMode="auto">
            <a:xfrm>
              <a:off x="576" y="1680"/>
              <a:ext cx="4944" cy="154"/>
              <a:chOff x="576" y="1440"/>
              <a:chExt cx="4944" cy="154"/>
            </a:xfrm>
          </p:grpSpPr>
          <p:sp>
            <p:nvSpPr>
              <p:cNvPr id="36932" name="Text Box 15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33" name="Text Box 16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12/07/1990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34" name="Text Box 17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36935" name="Text Box 18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36871" name="Group 19"/>
            <p:cNvGrpSpPr>
              <a:grpSpLocks/>
            </p:cNvGrpSpPr>
            <p:nvPr/>
          </p:nvGrpSpPr>
          <p:grpSpPr bwMode="auto">
            <a:xfrm>
              <a:off x="576" y="1872"/>
              <a:ext cx="4944" cy="154"/>
              <a:chOff x="576" y="1440"/>
              <a:chExt cx="4944" cy="154"/>
            </a:xfrm>
          </p:grpSpPr>
          <p:sp>
            <p:nvSpPr>
              <p:cNvPr id="36928" name="Text Box 20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29" name="Text Box 21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12/07/1990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30" name="Text Box 22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9001224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31" name="Text Box 23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36872" name="Text Box 24"/>
            <p:cNvSpPr txBox="1">
              <a:spLocks noChangeArrowheads="1"/>
            </p:cNvSpPr>
            <p:nvPr/>
          </p:nvSpPr>
          <p:spPr bwMode="auto">
            <a:xfrm>
              <a:off x="576" y="2064"/>
              <a:ext cx="43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5572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73" name="Text Box 25"/>
            <p:cNvSpPr txBox="1">
              <a:spLocks noChangeArrowheads="1"/>
            </p:cNvSpPr>
            <p:nvPr/>
          </p:nvSpPr>
          <p:spPr bwMode="auto">
            <a:xfrm>
              <a:off x="1056" y="2064"/>
              <a:ext cx="67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04/07/1990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74" name="Text Box 26"/>
            <p:cNvSpPr txBox="1">
              <a:spLocks noChangeArrowheads="1"/>
            </p:cNvSpPr>
            <p:nvPr/>
          </p:nvSpPr>
          <p:spPr bwMode="auto">
            <a:xfrm>
              <a:off x="1776" y="2064"/>
              <a:ext cx="139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79001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75" name="Text Box 27"/>
            <p:cNvSpPr txBox="1">
              <a:spLocks noChangeArrowheads="1"/>
            </p:cNvSpPr>
            <p:nvPr/>
          </p:nvSpPr>
          <p:spPr bwMode="auto">
            <a:xfrm>
              <a:off x="3216" y="2064"/>
              <a:ext cx="2304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Essential hypertension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76" name="Text Box 28"/>
            <p:cNvSpPr txBox="1">
              <a:spLocks noChangeArrowheads="1"/>
            </p:cNvSpPr>
            <p:nvPr/>
          </p:nvSpPr>
          <p:spPr bwMode="auto">
            <a:xfrm>
              <a:off x="576" y="2256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0939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77" name="Text Box 29"/>
            <p:cNvSpPr txBox="1">
              <a:spLocks noChangeArrowheads="1"/>
            </p:cNvSpPr>
            <p:nvPr/>
          </p:nvSpPr>
          <p:spPr bwMode="auto">
            <a:xfrm>
              <a:off x="1056" y="2256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24/12/1991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78" name="Text Box 30"/>
            <p:cNvSpPr txBox="1">
              <a:spLocks noChangeArrowheads="1"/>
            </p:cNvSpPr>
            <p:nvPr/>
          </p:nvSpPr>
          <p:spPr bwMode="auto">
            <a:xfrm>
              <a:off x="1776" y="2256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255174002</a:t>
              </a:r>
            </a:p>
          </p:txBody>
        </p:sp>
        <p:sp>
          <p:nvSpPr>
            <p:cNvPr id="36879" name="Text Box 31"/>
            <p:cNvSpPr txBox="1">
              <a:spLocks noChangeArrowheads="1"/>
            </p:cNvSpPr>
            <p:nvPr/>
          </p:nvSpPr>
          <p:spPr bwMode="auto">
            <a:xfrm>
              <a:off x="3216" y="2256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benign polyp of biliary tract</a:t>
              </a:r>
            </a:p>
          </p:txBody>
        </p:sp>
        <p:sp>
          <p:nvSpPr>
            <p:cNvPr id="36880" name="Text Box 32"/>
            <p:cNvSpPr txBox="1">
              <a:spLocks noChangeArrowheads="1"/>
            </p:cNvSpPr>
            <p:nvPr/>
          </p:nvSpPr>
          <p:spPr bwMode="auto">
            <a:xfrm>
              <a:off x="576" y="2448"/>
              <a:ext cx="43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2309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81" name="Text Box 33"/>
            <p:cNvSpPr txBox="1">
              <a:spLocks noChangeArrowheads="1"/>
            </p:cNvSpPr>
            <p:nvPr/>
          </p:nvSpPr>
          <p:spPr bwMode="auto">
            <a:xfrm>
              <a:off x="1056" y="2448"/>
              <a:ext cx="67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21/03/1992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82" name="Text Box 34"/>
            <p:cNvSpPr txBox="1">
              <a:spLocks noChangeArrowheads="1"/>
            </p:cNvSpPr>
            <p:nvPr/>
          </p:nvSpPr>
          <p:spPr bwMode="auto">
            <a:xfrm>
              <a:off x="1776" y="2448"/>
              <a:ext cx="139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26442006</a:t>
              </a: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83" name="Text Box 35"/>
            <p:cNvSpPr txBox="1">
              <a:spLocks noChangeArrowheads="1"/>
            </p:cNvSpPr>
            <p:nvPr/>
          </p:nvSpPr>
          <p:spPr bwMode="auto">
            <a:xfrm>
              <a:off x="3216" y="2448"/>
              <a:ext cx="2304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closed fracture of shaft of femur</a:t>
              </a: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grpSp>
          <p:nvGrpSpPr>
            <p:cNvPr id="36884" name="Group 36"/>
            <p:cNvGrpSpPr>
              <a:grpSpLocks/>
            </p:cNvGrpSpPr>
            <p:nvPr/>
          </p:nvGrpSpPr>
          <p:grpSpPr bwMode="auto">
            <a:xfrm>
              <a:off x="576" y="2640"/>
              <a:ext cx="4944" cy="154"/>
              <a:chOff x="576" y="1440"/>
              <a:chExt cx="4944" cy="154"/>
            </a:xfrm>
          </p:grpSpPr>
          <p:sp>
            <p:nvSpPr>
              <p:cNvPr id="36924" name="Text Box 37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2309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25" name="Text Box 38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21/03/1992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26" name="Text Box 39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9001224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27" name="Text Box 40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6885" name="Group 41"/>
            <p:cNvGrpSpPr>
              <a:grpSpLocks/>
            </p:cNvGrpSpPr>
            <p:nvPr/>
          </p:nvGrpSpPr>
          <p:grpSpPr bwMode="auto">
            <a:xfrm>
              <a:off x="576" y="2832"/>
              <a:ext cx="4944" cy="154"/>
              <a:chOff x="576" y="1440"/>
              <a:chExt cx="4944" cy="154"/>
            </a:xfrm>
          </p:grpSpPr>
          <p:sp>
            <p:nvSpPr>
              <p:cNvPr id="36920" name="Text Box 42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47804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21" name="Text Box 43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03/04/1993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22" name="Text Box 44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58298795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23" name="Text Box 45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Other lesion on other specified region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6886" name="Group 46"/>
            <p:cNvGrpSpPr>
              <a:grpSpLocks/>
            </p:cNvGrpSpPr>
            <p:nvPr/>
          </p:nvGrpSpPr>
          <p:grpSpPr bwMode="auto">
            <a:xfrm>
              <a:off x="576" y="3024"/>
              <a:ext cx="4944" cy="154"/>
              <a:chOff x="576" y="1440"/>
              <a:chExt cx="4944" cy="154"/>
            </a:xfrm>
          </p:grpSpPr>
          <p:sp>
            <p:nvSpPr>
              <p:cNvPr id="36916" name="Text Box 47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17" name="Text Box 48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17/05/1993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18" name="Text Box 49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79001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19" name="Text Box 50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Essential hypertension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6887" name="Group 51"/>
            <p:cNvGrpSpPr>
              <a:grpSpLocks/>
            </p:cNvGrpSpPr>
            <p:nvPr/>
          </p:nvGrpSpPr>
          <p:grpSpPr bwMode="auto">
            <a:xfrm>
              <a:off x="576" y="3216"/>
              <a:ext cx="4944" cy="154"/>
              <a:chOff x="576" y="1440"/>
              <a:chExt cx="4944" cy="154"/>
            </a:xfrm>
          </p:grpSpPr>
          <p:sp>
            <p:nvSpPr>
              <p:cNvPr id="36912" name="Text Box 52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298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13" name="Text Box 53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22/08/1993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14" name="Text Box 54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2909872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15" name="Text Box 55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radial head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6888" name="Group 56"/>
            <p:cNvGrpSpPr>
              <a:grpSpLocks/>
            </p:cNvGrpSpPr>
            <p:nvPr/>
          </p:nvGrpSpPr>
          <p:grpSpPr bwMode="auto">
            <a:xfrm>
              <a:off x="576" y="3408"/>
              <a:ext cx="4944" cy="154"/>
              <a:chOff x="576" y="1440"/>
              <a:chExt cx="4944" cy="154"/>
            </a:xfrm>
          </p:grpSpPr>
          <p:sp>
            <p:nvSpPr>
              <p:cNvPr id="36908" name="Text Box 57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298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09" name="Text Box 58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22/08/1993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10" name="Text Box 59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9001224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11" name="Text Box 60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6889" name="Group 61"/>
            <p:cNvGrpSpPr>
              <a:grpSpLocks/>
            </p:cNvGrpSpPr>
            <p:nvPr/>
          </p:nvGrpSpPr>
          <p:grpSpPr bwMode="auto">
            <a:xfrm>
              <a:off x="576" y="3600"/>
              <a:ext cx="4944" cy="154"/>
              <a:chOff x="576" y="1440"/>
              <a:chExt cx="4944" cy="154"/>
            </a:xfrm>
          </p:grpSpPr>
          <p:sp>
            <p:nvSpPr>
              <p:cNvPr id="36904" name="Text Box 62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05" name="Text Box 63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01/04/1997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06" name="Text Box 64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36907" name="Text Box 65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36890" name="Group 66"/>
            <p:cNvGrpSpPr>
              <a:grpSpLocks/>
            </p:cNvGrpSpPr>
            <p:nvPr/>
          </p:nvGrpSpPr>
          <p:grpSpPr bwMode="auto">
            <a:xfrm>
              <a:off x="576" y="3792"/>
              <a:ext cx="4944" cy="154"/>
              <a:chOff x="576" y="1440"/>
              <a:chExt cx="4944" cy="154"/>
            </a:xfrm>
          </p:grpSpPr>
          <p:sp>
            <p:nvSpPr>
              <p:cNvPr id="36900" name="Text Box 67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01" name="Text Box 68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01/04/1997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02" name="Text Box 69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79001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03" name="Text Box 70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Essential hypertension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6891" name="Group 71"/>
            <p:cNvGrpSpPr>
              <a:grpSpLocks/>
            </p:cNvGrpSpPr>
            <p:nvPr/>
          </p:nvGrpSpPr>
          <p:grpSpPr bwMode="auto">
            <a:xfrm>
              <a:off x="576" y="1104"/>
              <a:ext cx="4944" cy="193"/>
              <a:chOff x="576" y="1248"/>
              <a:chExt cx="4944" cy="193"/>
            </a:xfrm>
          </p:grpSpPr>
          <p:sp>
            <p:nvSpPr>
              <p:cNvPr id="36896" name="Text Box 72"/>
              <p:cNvSpPr txBox="1">
                <a:spLocks noChangeArrowheads="1"/>
              </p:cNvSpPr>
              <p:nvPr/>
            </p:nvSpPr>
            <p:spPr bwMode="auto">
              <a:xfrm>
                <a:off x="576" y="1248"/>
                <a:ext cx="418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PtID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897" name="Text Box 73"/>
              <p:cNvSpPr txBox="1">
                <a:spLocks noChangeArrowheads="1"/>
              </p:cNvSpPr>
              <p:nvPr/>
            </p:nvSpPr>
            <p:spPr bwMode="auto">
              <a:xfrm>
                <a:off x="1056" y="1248"/>
                <a:ext cx="67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Date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898" name="Text Box 74"/>
              <p:cNvSpPr txBox="1">
                <a:spLocks noChangeArrowheads="1"/>
              </p:cNvSpPr>
              <p:nvPr/>
            </p:nvSpPr>
            <p:spPr bwMode="auto">
              <a:xfrm>
                <a:off x="1776" y="1248"/>
                <a:ext cx="139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ObsCode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899" name="Text Box 75"/>
              <p:cNvSpPr txBox="1">
                <a:spLocks noChangeArrowheads="1"/>
              </p:cNvSpPr>
              <p:nvPr/>
            </p:nvSpPr>
            <p:spPr bwMode="auto">
              <a:xfrm>
                <a:off x="3216" y="1248"/>
                <a:ext cx="2304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Narrative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36892" name="Text Box 76"/>
            <p:cNvSpPr txBox="1">
              <a:spLocks noChangeArrowheads="1"/>
            </p:cNvSpPr>
            <p:nvPr/>
          </p:nvSpPr>
          <p:spPr bwMode="auto">
            <a:xfrm>
              <a:off x="576" y="3984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0939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93" name="Text Box 77"/>
            <p:cNvSpPr txBox="1">
              <a:spLocks noChangeArrowheads="1"/>
            </p:cNvSpPr>
            <p:nvPr/>
          </p:nvSpPr>
          <p:spPr bwMode="auto">
            <a:xfrm>
              <a:off x="1056" y="3984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20/12/1998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94" name="Text Box 78"/>
            <p:cNvSpPr txBox="1">
              <a:spLocks noChangeArrowheads="1"/>
            </p:cNvSpPr>
            <p:nvPr/>
          </p:nvSpPr>
          <p:spPr bwMode="auto">
            <a:xfrm>
              <a:off x="1776" y="3984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255087006</a:t>
              </a:r>
            </a:p>
          </p:txBody>
        </p:sp>
        <p:sp>
          <p:nvSpPr>
            <p:cNvPr id="36895" name="Text Box 79"/>
            <p:cNvSpPr txBox="1">
              <a:spLocks noChangeArrowheads="1"/>
            </p:cNvSpPr>
            <p:nvPr/>
          </p:nvSpPr>
          <p:spPr bwMode="auto">
            <a:xfrm>
              <a:off x="3216" y="3984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malignant polyp of biliary tract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8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OGMS</a:t>
            </a:r>
            <a:r>
              <a:rPr lang="en-US" dirty="0" smtClean="0"/>
              <a:t>: ‘Findings’ / ‘observations’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marL="0" algn="ctr">
              <a:lnSpc>
                <a:spcPct val="150000"/>
              </a:lnSpc>
              <a:spcBef>
                <a:spcPts val="0"/>
              </a:spcBef>
            </a:pPr>
            <a:r>
              <a:rPr lang="en-US" b="1" u="sng" dirty="0" smtClean="0"/>
              <a:t>On the side of the patient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Bodily features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Symptoms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Signs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Observed through physical examination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Observed through lab test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571500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 smtClean="0"/>
              <a:t>Clinical phenotype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 smtClean="0"/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81600" y="1676400"/>
            <a:ext cx="37338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Representations</a:t>
            </a:r>
          </a:p>
          <a:p>
            <a:pPr marL="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Findings</a:t>
            </a:r>
          </a:p>
          <a:p>
            <a:pPr marL="400050" marR="0" lvl="1" indent="-2857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Anamnestic findings</a:t>
            </a:r>
          </a:p>
          <a:p>
            <a:pPr marL="400050" marR="0" lvl="1" indent="-2857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800100" marR="0" lvl="2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Clinical findings</a:t>
            </a:r>
          </a:p>
          <a:p>
            <a:pPr marL="800100" marR="0" lvl="2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800100" marR="0" lvl="2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Laboratory findings</a:t>
            </a:r>
          </a:p>
          <a:p>
            <a:pPr marL="800100" marR="0" lvl="2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571500" marR="0" lvl="2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Clinical picture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800100" marR="0" lvl="2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3124200" y="2483004"/>
            <a:ext cx="1905000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124200" y="3048000"/>
            <a:ext cx="1905000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4464204" y="4092498"/>
            <a:ext cx="990600" cy="197004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495800" y="4984596"/>
            <a:ext cx="990600" cy="197004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0" name="Right Brace 9"/>
          <p:cNvSpPr/>
          <p:nvPr/>
        </p:nvSpPr>
        <p:spPr bwMode="auto">
          <a:xfrm rot="5400000">
            <a:off x="2061117" y="3813717"/>
            <a:ext cx="533400" cy="3573966"/>
          </a:xfrm>
          <a:prstGeom prst="rightBrace">
            <a:avLst>
              <a:gd name="adj1" fmla="val 60598"/>
              <a:gd name="adj2" fmla="val 49634"/>
            </a:avLst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1" name="Right Brace 10"/>
          <p:cNvSpPr/>
          <p:nvPr/>
        </p:nvSpPr>
        <p:spPr bwMode="auto">
          <a:xfrm rot="5400000">
            <a:off x="6633117" y="3813717"/>
            <a:ext cx="533400" cy="3573966"/>
          </a:xfrm>
          <a:prstGeom prst="rightBrace">
            <a:avLst>
              <a:gd name="adj1" fmla="val 60598"/>
              <a:gd name="adj2" fmla="val 49634"/>
            </a:avLst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648200" y="1676400"/>
            <a:ext cx="76200" cy="4648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10800000">
            <a:off x="3695700" y="6454698"/>
            <a:ext cx="1905000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2998" y="6553200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isAbout at t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26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Particulars, representations, </a:t>
            </a:r>
            <a:r>
              <a:rPr lang="en-US" altLang="en-US" dirty="0" err="1" smtClean="0"/>
              <a:t>PoR</a:t>
            </a:r>
            <a:endParaRPr lang="en-US" alt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1524000"/>
            <a:ext cx="8458200" cy="5105400"/>
            <a:chOff x="381000" y="2209800"/>
            <a:chExt cx="8458200" cy="4419600"/>
          </a:xfrm>
        </p:grpSpPr>
        <p:sp>
          <p:nvSpPr>
            <p:cNvPr id="19459" name="TextBox 3"/>
            <p:cNvSpPr txBox="1">
              <a:spLocks noChangeArrowheads="1"/>
            </p:cNvSpPr>
            <p:nvPr/>
          </p:nvSpPr>
          <p:spPr bwMode="auto">
            <a:xfrm>
              <a:off x="381000" y="2209800"/>
              <a:ext cx="2536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chemeClr val="bg1"/>
                  </a:solidFill>
                </a:rPr>
                <a:t>portions of reality</a:t>
              </a:r>
            </a:p>
          </p:txBody>
        </p:sp>
        <p:sp>
          <p:nvSpPr>
            <p:cNvPr id="19467" name="Rectangle 11"/>
            <p:cNvSpPr>
              <a:spLocks noChangeArrowheads="1"/>
            </p:cNvSpPr>
            <p:nvPr/>
          </p:nvSpPr>
          <p:spPr bwMode="auto">
            <a:xfrm>
              <a:off x="381000" y="2209800"/>
              <a:ext cx="8458200" cy="4419600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</p:grp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2943225" y="32766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particulars</a:t>
            </a:r>
            <a:endParaRPr lang="en-US" altLang="en-US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90877" y="4793140"/>
            <a:ext cx="2230435" cy="1083467"/>
            <a:chOff x="3190877" y="4793140"/>
            <a:chExt cx="2230435" cy="1083467"/>
          </a:xfrm>
        </p:grpSpPr>
        <p:sp>
          <p:nvSpPr>
            <p:cNvPr id="33" name="Rectangle 15"/>
            <p:cNvSpPr>
              <a:spLocks noChangeArrowheads="1"/>
            </p:cNvSpPr>
            <p:nvPr/>
          </p:nvSpPr>
          <p:spPr bwMode="auto">
            <a:xfrm>
              <a:off x="3271520" y="4834572"/>
              <a:ext cx="2068512" cy="1042035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  <p:sp>
          <p:nvSpPr>
            <p:cNvPr id="34" name="TextBox 9"/>
            <p:cNvSpPr txBox="1">
              <a:spLocks noChangeArrowheads="1"/>
            </p:cNvSpPr>
            <p:nvPr/>
          </p:nvSpPr>
          <p:spPr bwMode="auto">
            <a:xfrm>
              <a:off x="3190877" y="4793140"/>
              <a:ext cx="22304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 smtClean="0">
                  <a:solidFill>
                    <a:schemeClr val="bg1"/>
                  </a:solidFill>
                </a:rPr>
                <a:t>representations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4" name="Rectangle 12"/>
          <p:cNvSpPr>
            <a:spLocks noChangeArrowheads="1"/>
          </p:cNvSpPr>
          <p:nvPr/>
        </p:nvSpPr>
        <p:spPr bwMode="auto">
          <a:xfrm>
            <a:off x="2895600" y="3276600"/>
            <a:ext cx="5791200" cy="32004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7554912" y="1981200"/>
            <a:ext cx="1512888" cy="685553"/>
            <a:chOff x="5334000" y="1981200"/>
            <a:chExt cx="1512888" cy="685553"/>
          </a:xfrm>
        </p:grpSpPr>
        <p:sp>
          <p:nvSpPr>
            <p:cNvPr id="46" name="TextBox 45"/>
            <p:cNvSpPr txBox="1"/>
            <p:nvPr/>
          </p:nvSpPr>
          <p:spPr>
            <a:xfrm>
              <a:off x="5340032" y="1993612"/>
              <a:ext cx="14532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‘</a:t>
              </a:r>
              <a:r>
                <a:rPr lang="en-US" i="1" dirty="0" smtClean="0">
                  <a:solidFill>
                    <a:srgbClr val="FFFF00"/>
                  </a:solidFill>
                </a:rPr>
                <a:t>relate</a:t>
              </a:r>
              <a:r>
                <a:rPr lang="en-US" dirty="0" smtClean="0">
                  <a:solidFill>
                    <a:schemeClr val="bg1"/>
                  </a:solidFill>
                </a:rPr>
                <a:t>’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7" name="Cloud Callout 46"/>
            <p:cNvSpPr/>
            <p:nvPr/>
          </p:nvSpPr>
          <p:spPr bwMode="auto">
            <a:xfrm>
              <a:off x="5334000" y="1981200"/>
              <a:ext cx="1512888" cy="685553"/>
            </a:xfrm>
            <a:prstGeom prst="cloudCallou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282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Representational components of RT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Instance Unique Identifiers (IUI) within an RT-system: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globally and singularly unique identifier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for any referent in broad sense,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f</a:t>
            </a:r>
            <a:r>
              <a:rPr lang="en-US" dirty="0" smtClean="0">
                <a:solidFill>
                  <a:srgbClr val="002060"/>
                </a:solidFill>
              </a:rPr>
              <a:t>or particulars in the original narrow sense.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RT-tuples: representations of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Relationships involving formal relations involving a particular,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…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52B67-52C5-4DE5-BDAC-3EA3AC27B8A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‘Relations’</a:t>
            </a:r>
            <a:br>
              <a:rPr lang="en-US" dirty="0" smtClean="0"/>
            </a:br>
            <a:r>
              <a:rPr lang="en-US" sz="2400" dirty="0" smtClean="0"/>
              <a:t>(mainstream view)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u="sng" dirty="0" smtClean="0"/>
              <a:t>Relations</a:t>
            </a:r>
            <a:r>
              <a:rPr lang="en-US" sz="2800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‘</a:t>
            </a:r>
            <a:r>
              <a:rPr lang="en-US" sz="2800" i="1" dirty="0" smtClean="0"/>
              <a:t>entities </a:t>
            </a:r>
            <a:r>
              <a:rPr lang="en-US" sz="2800" i="1" dirty="0"/>
              <a:t>that glue together other </a:t>
            </a:r>
            <a:r>
              <a:rPr lang="en-US" sz="2800" i="1" dirty="0" smtClean="0"/>
              <a:t>entities</a:t>
            </a:r>
            <a:r>
              <a:rPr lang="en-US" sz="2800" dirty="0" smtClean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u="sng" dirty="0" smtClean="0"/>
              <a:t>Formal relations</a:t>
            </a:r>
            <a:r>
              <a:rPr lang="en-US" sz="2800" dirty="0" smtClean="0"/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/>
              <a:t>‘</a:t>
            </a:r>
            <a:r>
              <a:rPr lang="en-US" sz="2800" i="1" dirty="0" smtClean="0"/>
              <a:t>hold </a:t>
            </a:r>
            <a:r>
              <a:rPr lang="en-US" sz="2800" i="1" dirty="0"/>
              <a:t>between two or more entities directly, without any </a:t>
            </a:r>
            <a:r>
              <a:rPr lang="en-US" sz="2800" i="1" dirty="0" smtClean="0"/>
              <a:t>further intervening individual</a:t>
            </a:r>
            <a:r>
              <a:rPr lang="en-US" sz="2800" dirty="0" smtClean="0"/>
              <a:t>’.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u="sng" dirty="0" smtClean="0"/>
              <a:t>Material relations</a:t>
            </a:r>
            <a:r>
              <a:rPr lang="en-US" sz="2800" dirty="0" smtClean="0"/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/>
              <a:t>‘</a:t>
            </a:r>
            <a:r>
              <a:rPr lang="en-US" sz="2800" i="1" dirty="0" smtClean="0"/>
              <a:t>have </a:t>
            </a:r>
            <a:r>
              <a:rPr lang="en-US" sz="2800" i="1" dirty="0"/>
              <a:t>material structure on their </a:t>
            </a:r>
            <a:r>
              <a:rPr lang="en-US" sz="2800" i="1" dirty="0" smtClean="0"/>
              <a:t>own</a:t>
            </a:r>
            <a:r>
              <a:rPr lang="en-US" sz="2800" dirty="0" smtClean="0"/>
              <a:t>’.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676400" y="6135469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r"/>
            <a:r>
              <a:rPr lang="en-US" sz="1200" dirty="0" err="1">
                <a:solidFill>
                  <a:schemeClr val="bg1"/>
                </a:solidFill>
              </a:rPr>
              <a:t>Guizzardi</a:t>
            </a:r>
            <a:r>
              <a:rPr lang="en-US" sz="1200" dirty="0">
                <a:solidFill>
                  <a:schemeClr val="bg1"/>
                </a:solidFill>
              </a:rPr>
              <a:t> &amp; Wagner. What’s in a Relationship: An Ontological Analysis. In: Qing Li, Stefano </a:t>
            </a:r>
            <a:r>
              <a:rPr lang="en-US" sz="1200" dirty="0" err="1">
                <a:solidFill>
                  <a:schemeClr val="bg1"/>
                </a:solidFill>
              </a:rPr>
              <a:t>Spaccapietra</a:t>
            </a:r>
            <a:r>
              <a:rPr lang="en-US" sz="1200" dirty="0">
                <a:solidFill>
                  <a:schemeClr val="bg1"/>
                </a:solidFill>
              </a:rPr>
              <a:t>, Eric Yu, Antoni </a:t>
            </a:r>
            <a:r>
              <a:rPr lang="en-US" sz="1200" dirty="0" err="1">
                <a:solidFill>
                  <a:schemeClr val="bg1"/>
                </a:solidFill>
              </a:rPr>
              <a:t>Olivé</a:t>
            </a:r>
            <a:r>
              <a:rPr lang="en-US" sz="1200" dirty="0">
                <a:solidFill>
                  <a:schemeClr val="bg1"/>
                </a:solidFill>
              </a:rPr>
              <a:t> (Eds.), Conceptual Modeling - ER 2008. Lecture Notes in Computer Science, Vol. 5231, 83-97, 2008 https://doi.org/10.1007/978-3-540-87877-3_8↗</a:t>
            </a:r>
          </a:p>
        </p:txBody>
      </p:sp>
    </p:spTree>
    <p:extLst>
      <p:ext uri="{BB962C8B-B14F-4D97-AF65-F5344CB8AC3E}">
        <p14:creationId xmlns:p14="http://schemas.microsoft.com/office/powerpoint/2010/main" val="203630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86800" cy="1219200"/>
          </a:xfrm>
        </p:spPr>
        <p:txBody>
          <a:bodyPr/>
          <a:lstStyle/>
          <a:p>
            <a:pPr algn="ctr"/>
            <a:r>
              <a:rPr lang="en-US" sz="4000" dirty="0" smtClean="0"/>
              <a:t>‘</a:t>
            </a:r>
            <a:r>
              <a:rPr lang="en-US" sz="4000" i="1" dirty="0" smtClean="0"/>
              <a:t>John is in a relation with Mary</a:t>
            </a:r>
            <a:r>
              <a:rPr lang="en-US" sz="4000" dirty="0" smtClean="0"/>
              <a:t>’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70ABE-6A45-4D1C-9D9E-FC879E2F39C3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990600" y="2285999"/>
            <a:ext cx="7162800" cy="2238259"/>
            <a:chOff x="990600" y="2285999"/>
            <a:chExt cx="7162800" cy="2238259"/>
          </a:xfrm>
        </p:grpSpPr>
        <p:grpSp>
          <p:nvGrpSpPr>
            <p:cNvPr id="24" name="Group 23"/>
            <p:cNvGrpSpPr/>
            <p:nvPr/>
          </p:nvGrpSpPr>
          <p:grpSpPr>
            <a:xfrm>
              <a:off x="990600" y="2285999"/>
              <a:ext cx="1295400" cy="2052787"/>
              <a:chOff x="990600" y="2285999"/>
              <a:chExt cx="1295400" cy="2052787"/>
            </a:xfrm>
          </p:grpSpPr>
          <p:sp>
            <p:nvSpPr>
              <p:cNvPr id="5" name="Rounded Rectangle 4"/>
              <p:cNvSpPr/>
              <p:nvPr/>
            </p:nvSpPr>
            <p:spPr bwMode="auto">
              <a:xfrm>
                <a:off x="990600" y="3805386"/>
                <a:ext cx="1295400" cy="5334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22" charset="0"/>
                  </a:rPr>
                  <a:t>John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 bwMode="auto">
              <a:xfrm>
                <a:off x="1104900" y="2286000"/>
                <a:ext cx="10668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Arrow Connector 10"/>
              <p:cNvCxnSpPr>
                <a:endCxn id="5" idx="0"/>
              </p:cNvCxnSpPr>
              <p:nvPr/>
            </p:nvCxnSpPr>
            <p:spPr bwMode="auto">
              <a:xfrm flipH="1">
                <a:off x="1638300" y="2285999"/>
                <a:ext cx="38100" cy="151938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6" name="Group 25"/>
            <p:cNvGrpSpPr/>
            <p:nvPr/>
          </p:nvGrpSpPr>
          <p:grpSpPr>
            <a:xfrm>
              <a:off x="6858000" y="2285999"/>
              <a:ext cx="1295400" cy="2052787"/>
              <a:chOff x="6858000" y="2285999"/>
              <a:chExt cx="1295400" cy="2052787"/>
            </a:xfrm>
          </p:grpSpPr>
          <p:sp>
            <p:nvSpPr>
              <p:cNvPr id="6" name="Rounded Rectangle 5"/>
              <p:cNvSpPr/>
              <p:nvPr/>
            </p:nvSpPr>
            <p:spPr bwMode="auto">
              <a:xfrm>
                <a:off x="6858000" y="3805386"/>
                <a:ext cx="1295400" cy="5334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22" charset="0"/>
                  </a:rPr>
                  <a:t>Mary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 bwMode="auto">
              <a:xfrm>
                <a:off x="6934200" y="2286000"/>
                <a:ext cx="10668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Arrow Connector 11"/>
              <p:cNvCxnSpPr/>
              <p:nvPr/>
            </p:nvCxnSpPr>
            <p:spPr bwMode="auto">
              <a:xfrm>
                <a:off x="7524750" y="2285999"/>
                <a:ext cx="0" cy="151938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9" name="Group 28"/>
            <p:cNvGrpSpPr/>
            <p:nvPr/>
          </p:nvGrpSpPr>
          <p:grpSpPr>
            <a:xfrm>
              <a:off x="3693235" y="2285999"/>
              <a:ext cx="1945565" cy="2238259"/>
              <a:chOff x="3693235" y="2285999"/>
              <a:chExt cx="1945565" cy="2238259"/>
            </a:xfrm>
          </p:grpSpPr>
          <p:sp>
            <p:nvSpPr>
              <p:cNvPr id="14" name="Rounded Rectangle 13"/>
              <p:cNvSpPr/>
              <p:nvPr/>
            </p:nvSpPr>
            <p:spPr bwMode="auto">
              <a:xfrm>
                <a:off x="3771900" y="3605244"/>
                <a:ext cx="1752600" cy="919014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100" b="0" dirty="0">
                    <a:solidFill>
                      <a:schemeClr val="tx1"/>
                    </a:solidFill>
                    <a:latin typeface="Times" pitchFamily="122" charset="0"/>
                  </a:rPr>
                  <a:t>JM Romantic relationship</a:t>
                </a:r>
              </a:p>
            </p:txBody>
          </p:sp>
          <p:cxnSp>
            <p:nvCxnSpPr>
              <p:cNvPr id="15" name="Straight Connector 14"/>
              <p:cNvCxnSpPr/>
              <p:nvPr/>
            </p:nvCxnSpPr>
            <p:spPr bwMode="auto">
              <a:xfrm>
                <a:off x="3693235" y="2286000"/>
                <a:ext cx="1945565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Arrow Connector 16"/>
              <p:cNvCxnSpPr>
                <a:endCxn id="14" idx="0"/>
              </p:cNvCxnSpPr>
              <p:nvPr/>
            </p:nvCxnSpPr>
            <p:spPr bwMode="auto">
              <a:xfrm>
                <a:off x="4648200" y="2285999"/>
                <a:ext cx="0" cy="131924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41" name="TextBox 40"/>
            <p:cNvSpPr txBox="1"/>
            <p:nvPr/>
          </p:nvSpPr>
          <p:spPr>
            <a:xfrm>
              <a:off x="5915718" y="2764716"/>
              <a:ext cx="1465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isAbout at 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544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86800" cy="1219200"/>
          </a:xfrm>
        </p:spPr>
        <p:txBody>
          <a:bodyPr/>
          <a:lstStyle/>
          <a:p>
            <a:pPr algn="ctr"/>
            <a:r>
              <a:rPr lang="en-US" sz="4000" dirty="0" smtClean="0"/>
              <a:t>‘</a:t>
            </a:r>
            <a:r>
              <a:rPr lang="en-US" sz="4000" i="1" dirty="0" smtClean="0"/>
              <a:t>John is in a relation with Mary</a:t>
            </a:r>
            <a:r>
              <a:rPr lang="en-US" sz="4000" dirty="0" smtClean="0"/>
              <a:t>’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70ABE-6A45-4D1C-9D9E-FC879E2F39C3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990600" y="2285999"/>
            <a:ext cx="1295400" cy="2052787"/>
            <a:chOff x="990600" y="2285999"/>
            <a:chExt cx="1295400" cy="2052787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990600" y="3805386"/>
              <a:ext cx="12954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John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1104900" y="22860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Arrow Connector 10"/>
            <p:cNvCxnSpPr>
              <a:endCxn id="5" idx="0"/>
            </p:cNvCxnSpPr>
            <p:nvPr/>
          </p:nvCxnSpPr>
          <p:spPr bwMode="auto">
            <a:xfrm flipH="1">
              <a:off x="1638300" y="2285999"/>
              <a:ext cx="38100" cy="151938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6858000" y="2285999"/>
            <a:ext cx="1295400" cy="2052787"/>
            <a:chOff x="6858000" y="2285999"/>
            <a:chExt cx="1295400" cy="2052787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858000" y="3805386"/>
              <a:ext cx="12954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Mary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6934200" y="22860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7524750" y="2285999"/>
              <a:ext cx="0" cy="151938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3693235" y="2285999"/>
            <a:ext cx="1945565" cy="2238259"/>
            <a:chOff x="3693235" y="2285999"/>
            <a:chExt cx="1945565" cy="2238259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771900" y="3605244"/>
              <a:ext cx="1752600" cy="919014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100" b="0" dirty="0">
                  <a:solidFill>
                    <a:schemeClr val="tx1"/>
                  </a:solidFill>
                  <a:latin typeface="Times" pitchFamily="122" charset="0"/>
                </a:rPr>
                <a:t>JM Romantic relationship</a:t>
              </a: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3693235" y="2286000"/>
              <a:ext cx="194556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Arrow Connector 16"/>
            <p:cNvCxnSpPr>
              <a:endCxn id="14" idx="0"/>
            </p:cNvCxnSpPr>
            <p:nvPr/>
          </p:nvCxnSpPr>
          <p:spPr bwMode="auto">
            <a:xfrm>
              <a:off x="4648200" y="2285999"/>
              <a:ext cx="0" cy="131924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1638300" y="4338786"/>
            <a:ext cx="6743700" cy="2138214"/>
            <a:chOff x="1638300" y="4338786"/>
            <a:chExt cx="6743700" cy="2138214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2028712" y="5943600"/>
              <a:ext cx="1781287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BFO:Object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4543425" y="5943600"/>
              <a:ext cx="3228975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BFO:Relational</a:t>
              </a:r>
              <a:r>
                <a:rPr kumimoji="0" lang="en-US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 Quality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31" name="Straight Arrow Connector 30"/>
            <p:cNvCxnSpPr>
              <a:stCxn id="5" idx="2"/>
              <a:endCxn id="20" idx="0"/>
            </p:cNvCxnSpPr>
            <p:nvPr/>
          </p:nvCxnSpPr>
          <p:spPr bwMode="auto">
            <a:xfrm>
              <a:off x="1638300" y="4338786"/>
              <a:ext cx="1281056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Straight Arrow Connector 31"/>
            <p:cNvCxnSpPr>
              <a:stCxn id="6" idx="2"/>
              <a:endCxn id="20" idx="0"/>
            </p:cNvCxnSpPr>
            <p:nvPr/>
          </p:nvCxnSpPr>
          <p:spPr bwMode="auto">
            <a:xfrm flipH="1">
              <a:off x="2919356" y="4338786"/>
              <a:ext cx="4586344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6" name="Straight Arrow Connector 35"/>
            <p:cNvCxnSpPr>
              <a:stCxn id="14" idx="2"/>
              <a:endCxn id="21" idx="0"/>
            </p:cNvCxnSpPr>
            <p:nvPr/>
          </p:nvCxnSpPr>
          <p:spPr bwMode="auto">
            <a:xfrm>
              <a:off x="4648200" y="4524258"/>
              <a:ext cx="1509713" cy="141934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6591125" y="5391090"/>
              <a:ext cx="17908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FF00"/>
                  </a:solidFill>
                </a:rPr>
                <a:t>instanceOf</a:t>
              </a:r>
              <a:r>
                <a:rPr lang="en-US" sz="2000" dirty="0" smtClean="0">
                  <a:solidFill>
                    <a:srgbClr val="FFFF00"/>
                  </a:solidFill>
                </a:rPr>
                <a:t> at t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915718" y="2764716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isAbout at t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86800" cy="1219200"/>
          </a:xfrm>
        </p:spPr>
        <p:txBody>
          <a:bodyPr/>
          <a:lstStyle/>
          <a:p>
            <a:pPr algn="ctr"/>
            <a:r>
              <a:rPr lang="en-US" sz="4000" dirty="0" smtClean="0"/>
              <a:t>‘</a:t>
            </a:r>
            <a:r>
              <a:rPr lang="en-US" sz="4000" i="1" dirty="0" smtClean="0"/>
              <a:t>John is in a relation with Mary</a:t>
            </a:r>
            <a:r>
              <a:rPr lang="en-US" sz="4000" dirty="0" smtClean="0"/>
              <a:t>’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70ABE-6A45-4D1C-9D9E-FC879E2F39C3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990600" y="2285999"/>
            <a:ext cx="1295400" cy="2052787"/>
            <a:chOff x="990600" y="2285999"/>
            <a:chExt cx="1295400" cy="2052787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990600" y="3805386"/>
              <a:ext cx="12954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John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1104900" y="22860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Arrow Connector 10"/>
            <p:cNvCxnSpPr>
              <a:endCxn id="5" idx="0"/>
            </p:cNvCxnSpPr>
            <p:nvPr/>
          </p:nvCxnSpPr>
          <p:spPr bwMode="auto">
            <a:xfrm flipH="1">
              <a:off x="1638300" y="2285999"/>
              <a:ext cx="38100" cy="151938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6858000" y="2285999"/>
            <a:ext cx="1295400" cy="2052787"/>
            <a:chOff x="6858000" y="2285999"/>
            <a:chExt cx="1295400" cy="2052787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858000" y="3805386"/>
              <a:ext cx="12954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Mary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6934200" y="22860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7524750" y="2285999"/>
              <a:ext cx="0" cy="151938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3693235" y="2285999"/>
            <a:ext cx="1945565" cy="2238259"/>
            <a:chOff x="3693235" y="2285999"/>
            <a:chExt cx="1945565" cy="2238259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771900" y="3605244"/>
              <a:ext cx="1752600" cy="919014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100" b="0" dirty="0">
                  <a:solidFill>
                    <a:schemeClr val="tx1"/>
                  </a:solidFill>
                  <a:latin typeface="Times" pitchFamily="122" charset="0"/>
                </a:rPr>
                <a:t>JM Romantic relationship</a:t>
              </a: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3693235" y="2286000"/>
              <a:ext cx="194556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Arrow Connector 16"/>
            <p:cNvCxnSpPr>
              <a:endCxn id="14" idx="0"/>
            </p:cNvCxnSpPr>
            <p:nvPr/>
          </p:nvCxnSpPr>
          <p:spPr bwMode="auto">
            <a:xfrm>
              <a:off x="4648200" y="2285999"/>
              <a:ext cx="0" cy="131924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1638300" y="4338786"/>
            <a:ext cx="6743700" cy="2138214"/>
            <a:chOff x="1638300" y="4338786"/>
            <a:chExt cx="6743700" cy="2138214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2028712" y="5943600"/>
              <a:ext cx="1781287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BFO:Object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4543425" y="5943600"/>
              <a:ext cx="3228975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BFO:Relational</a:t>
              </a:r>
              <a:r>
                <a:rPr kumimoji="0" lang="en-US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 Quality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31" name="Straight Arrow Connector 30"/>
            <p:cNvCxnSpPr>
              <a:stCxn id="5" idx="2"/>
              <a:endCxn id="20" idx="0"/>
            </p:cNvCxnSpPr>
            <p:nvPr/>
          </p:nvCxnSpPr>
          <p:spPr bwMode="auto">
            <a:xfrm>
              <a:off x="1638300" y="4338786"/>
              <a:ext cx="1281056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Straight Arrow Connector 31"/>
            <p:cNvCxnSpPr>
              <a:stCxn id="6" idx="2"/>
              <a:endCxn id="20" idx="0"/>
            </p:cNvCxnSpPr>
            <p:nvPr/>
          </p:nvCxnSpPr>
          <p:spPr bwMode="auto">
            <a:xfrm flipH="1">
              <a:off x="2919356" y="4338786"/>
              <a:ext cx="4586344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6" name="Straight Arrow Connector 35"/>
            <p:cNvCxnSpPr>
              <a:stCxn id="14" idx="2"/>
              <a:endCxn id="21" idx="0"/>
            </p:cNvCxnSpPr>
            <p:nvPr/>
          </p:nvCxnSpPr>
          <p:spPr bwMode="auto">
            <a:xfrm>
              <a:off x="4648200" y="4524258"/>
              <a:ext cx="1509713" cy="141934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6591125" y="5391090"/>
              <a:ext cx="17908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FF00"/>
                  </a:solidFill>
                </a:rPr>
                <a:t>instanceOf</a:t>
              </a:r>
              <a:r>
                <a:rPr lang="en-US" sz="2000" dirty="0" smtClean="0">
                  <a:solidFill>
                    <a:srgbClr val="FFFF00"/>
                  </a:solidFill>
                </a:rPr>
                <a:t> at t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915718" y="2764716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isAbout at t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2286000" y="3657600"/>
            <a:ext cx="4674004" cy="414486"/>
            <a:chOff x="2286000" y="3657600"/>
            <a:chExt cx="4674004" cy="414486"/>
          </a:xfrm>
        </p:grpSpPr>
        <p:cxnSp>
          <p:nvCxnSpPr>
            <p:cNvPr id="47" name="Straight Arrow Connector 46"/>
            <p:cNvCxnSpPr>
              <a:stCxn id="14" idx="1"/>
              <a:endCxn id="5" idx="3"/>
            </p:cNvCxnSpPr>
            <p:nvPr/>
          </p:nvCxnSpPr>
          <p:spPr bwMode="auto">
            <a:xfrm flipH="1">
              <a:off x="2286000" y="4064751"/>
              <a:ext cx="14859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0" name="Straight Arrow Connector 49"/>
            <p:cNvCxnSpPr>
              <a:stCxn id="14" idx="3"/>
              <a:endCxn id="6" idx="1"/>
            </p:cNvCxnSpPr>
            <p:nvPr/>
          </p:nvCxnSpPr>
          <p:spPr bwMode="auto">
            <a:xfrm>
              <a:off x="5524500" y="4064751"/>
              <a:ext cx="13335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3" name="TextBox 52"/>
            <p:cNvSpPr txBox="1"/>
            <p:nvPr/>
          </p:nvSpPr>
          <p:spPr>
            <a:xfrm>
              <a:off x="2298344" y="3668707"/>
              <a:ext cx="150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>
                  <a:solidFill>
                    <a:srgbClr val="FF6600"/>
                  </a:solidFill>
                </a:rPr>
                <a:t>inheresIn</a:t>
              </a:r>
              <a:r>
                <a:rPr lang="en-US" sz="1800" dirty="0" smtClean="0">
                  <a:solidFill>
                    <a:srgbClr val="FF6600"/>
                  </a:solidFill>
                </a:rPr>
                <a:t> at t</a:t>
              </a:r>
              <a:endParaRPr lang="en-US" sz="1800" dirty="0">
                <a:solidFill>
                  <a:srgbClr val="FF66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458632" y="3657600"/>
              <a:ext cx="150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>
                  <a:solidFill>
                    <a:srgbClr val="FF6600"/>
                  </a:solidFill>
                </a:rPr>
                <a:t>inheresIn</a:t>
              </a:r>
              <a:r>
                <a:rPr lang="en-US" sz="1800" dirty="0" smtClean="0">
                  <a:solidFill>
                    <a:srgbClr val="FF6600"/>
                  </a:solidFill>
                </a:rPr>
                <a:t> at t</a:t>
              </a:r>
              <a:endParaRPr lang="en-US" sz="1800" dirty="0">
                <a:solidFill>
                  <a:srgbClr val="FF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997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86800" cy="1219200"/>
          </a:xfrm>
        </p:spPr>
        <p:txBody>
          <a:bodyPr/>
          <a:lstStyle/>
          <a:p>
            <a:pPr algn="ctr"/>
            <a:r>
              <a:rPr lang="en-US" sz="4000" dirty="0" smtClean="0"/>
              <a:t>‘</a:t>
            </a:r>
            <a:r>
              <a:rPr lang="en-US" sz="4000" i="1" dirty="0" smtClean="0"/>
              <a:t>John is in a relation with Mary</a:t>
            </a:r>
            <a:r>
              <a:rPr lang="en-US" sz="4000" dirty="0" smtClean="0"/>
              <a:t>’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70ABE-6A45-4D1C-9D9E-FC879E2F39C3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990600" y="2285999"/>
            <a:ext cx="1295400" cy="2052787"/>
            <a:chOff x="990600" y="2285999"/>
            <a:chExt cx="1295400" cy="2052787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990600" y="3805386"/>
              <a:ext cx="12954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John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1104900" y="22860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Arrow Connector 10"/>
            <p:cNvCxnSpPr>
              <a:endCxn id="5" idx="0"/>
            </p:cNvCxnSpPr>
            <p:nvPr/>
          </p:nvCxnSpPr>
          <p:spPr bwMode="auto">
            <a:xfrm flipH="1">
              <a:off x="1638300" y="2285999"/>
              <a:ext cx="38100" cy="151938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6858000" y="2285999"/>
            <a:ext cx="1295400" cy="2052787"/>
            <a:chOff x="6858000" y="2285999"/>
            <a:chExt cx="1295400" cy="2052787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858000" y="3805386"/>
              <a:ext cx="12954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Mary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6934200" y="22860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7524750" y="2285999"/>
              <a:ext cx="0" cy="151938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3693235" y="2285999"/>
            <a:ext cx="1945565" cy="2238259"/>
            <a:chOff x="3693235" y="2285999"/>
            <a:chExt cx="1945565" cy="2238259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771900" y="3605244"/>
              <a:ext cx="1752600" cy="919014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100" b="0" dirty="0">
                  <a:solidFill>
                    <a:schemeClr val="tx1"/>
                  </a:solidFill>
                  <a:latin typeface="Times" pitchFamily="122" charset="0"/>
                </a:rPr>
                <a:t>JM Romantic relationship</a:t>
              </a: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3693235" y="2286000"/>
              <a:ext cx="194556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Arrow Connector 16"/>
            <p:cNvCxnSpPr>
              <a:endCxn id="14" idx="0"/>
            </p:cNvCxnSpPr>
            <p:nvPr/>
          </p:nvCxnSpPr>
          <p:spPr bwMode="auto">
            <a:xfrm>
              <a:off x="4648200" y="2285999"/>
              <a:ext cx="0" cy="131924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1638300" y="4338786"/>
            <a:ext cx="6743700" cy="2138214"/>
            <a:chOff x="1638300" y="4338786"/>
            <a:chExt cx="6743700" cy="2138214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2028712" y="5943600"/>
              <a:ext cx="1781287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BFO:Object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4543425" y="5943600"/>
              <a:ext cx="3228975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BFO:Relational</a:t>
              </a:r>
              <a:r>
                <a:rPr kumimoji="0" lang="en-US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 Quality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31" name="Straight Arrow Connector 30"/>
            <p:cNvCxnSpPr>
              <a:stCxn id="5" idx="2"/>
              <a:endCxn id="20" idx="0"/>
            </p:cNvCxnSpPr>
            <p:nvPr/>
          </p:nvCxnSpPr>
          <p:spPr bwMode="auto">
            <a:xfrm>
              <a:off x="1638300" y="4338786"/>
              <a:ext cx="1281056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Straight Arrow Connector 31"/>
            <p:cNvCxnSpPr>
              <a:stCxn id="6" idx="2"/>
              <a:endCxn id="20" idx="0"/>
            </p:cNvCxnSpPr>
            <p:nvPr/>
          </p:nvCxnSpPr>
          <p:spPr bwMode="auto">
            <a:xfrm flipH="1">
              <a:off x="2919356" y="4338786"/>
              <a:ext cx="4586344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6" name="Straight Arrow Connector 35"/>
            <p:cNvCxnSpPr>
              <a:stCxn id="14" idx="2"/>
              <a:endCxn id="21" idx="0"/>
            </p:cNvCxnSpPr>
            <p:nvPr/>
          </p:nvCxnSpPr>
          <p:spPr bwMode="auto">
            <a:xfrm>
              <a:off x="4648200" y="4524258"/>
              <a:ext cx="1509713" cy="141934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6591125" y="5391090"/>
              <a:ext cx="17908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FF00"/>
                  </a:solidFill>
                </a:rPr>
                <a:t>instanceOf</a:t>
              </a:r>
              <a:r>
                <a:rPr lang="en-US" sz="2000" dirty="0" smtClean="0">
                  <a:solidFill>
                    <a:srgbClr val="FFFF00"/>
                  </a:solidFill>
                </a:rPr>
                <a:t> at t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915718" y="2764716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isAbout at t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457200" y="2133600"/>
            <a:ext cx="8382000" cy="2667000"/>
            <a:chOff x="457200" y="2133600"/>
            <a:chExt cx="8382000" cy="2667000"/>
          </a:xfrm>
        </p:grpSpPr>
        <p:cxnSp>
          <p:nvCxnSpPr>
            <p:cNvPr id="42" name="Straight Connector 41"/>
            <p:cNvCxnSpPr/>
            <p:nvPr/>
          </p:nvCxnSpPr>
          <p:spPr bwMode="auto">
            <a:xfrm>
              <a:off x="990600" y="2133600"/>
              <a:ext cx="7162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Rounded Rectangle 43"/>
            <p:cNvSpPr/>
            <p:nvPr/>
          </p:nvSpPr>
          <p:spPr bwMode="auto">
            <a:xfrm>
              <a:off x="457200" y="3352800"/>
              <a:ext cx="8382000" cy="1447800"/>
            </a:xfrm>
            <a:prstGeom prst="roundRect">
              <a:avLst/>
            </a:prstGeom>
            <a:noFill/>
            <a:ln w="2857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>
              <a:off x="2919356" y="2133600"/>
              <a:ext cx="0" cy="1219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5" name="Group 54"/>
          <p:cNvGrpSpPr/>
          <p:nvPr/>
        </p:nvGrpSpPr>
        <p:grpSpPr>
          <a:xfrm>
            <a:off x="2286000" y="3657600"/>
            <a:ext cx="4674004" cy="414486"/>
            <a:chOff x="2286000" y="3657600"/>
            <a:chExt cx="4674004" cy="414486"/>
          </a:xfrm>
        </p:grpSpPr>
        <p:cxnSp>
          <p:nvCxnSpPr>
            <p:cNvPr id="47" name="Straight Arrow Connector 46"/>
            <p:cNvCxnSpPr>
              <a:stCxn id="14" idx="1"/>
              <a:endCxn id="5" idx="3"/>
            </p:cNvCxnSpPr>
            <p:nvPr/>
          </p:nvCxnSpPr>
          <p:spPr bwMode="auto">
            <a:xfrm flipH="1">
              <a:off x="2286000" y="4064751"/>
              <a:ext cx="14859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0" name="Straight Arrow Connector 49"/>
            <p:cNvCxnSpPr>
              <a:stCxn id="14" idx="3"/>
              <a:endCxn id="6" idx="1"/>
            </p:cNvCxnSpPr>
            <p:nvPr/>
          </p:nvCxnSpPr>
          <p:spPr bwMode="auto">
            <a:xfrm>
              <a:off x="5524500" y="4064751"/>
              <a:ext cx="13335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3" name="TextBox 52"/>
            <p:cNvSpPr txBox="1"/>
            <p:nvPr/>
          </p:nvSpPr>
          <p:spPr>
            <a:xfrm>
              <a:off x="2298344" y="3668707"/>
              <a:ext cx="150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>
                  <a:solidFill>
                    <a:srgbClr val="FF6600"/>
                  </a:solidFill>
                </a:rPr>
                <a:t>inheresIn</a:t>
              </a:r>
              <a:r>
                <a:rPr lang="en-US" sz="1800" dirty="0" smtClean="0">
                  <a:solidFill>
                    <a:srgbClr val="FF6600"/>
                  </a:solidFill>
                </a:rPr>
                <a:t> at t</a:t>
              </a:r>
              <a:endParaRPr lang="en-US" sz="1800" dirty="0">
                <a:solidFill>
                  <a:srgbClr val="FF66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458632" y="3657600"/>
              <a:ext cx="150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>
                  <a:solidFill>
                    <a:srgbClr val="FF6600"/>
                  </a:solidFill>
                </a:rPr>
                <a:t>inheresIn</a:t>
              </a:r>
              <a:r>
                <a:rPr lang="en-US" sz="1800" dirty="0" smtClean="0">
                  <a:solidFill>
                    <a:srgbClr val="FF6600"/>
                  </a:solidFill>
                </a:rPr>
                <a:t> at t</a:t>
              </a:r>
              <a:endParaRPr lang="en-US" sz="1800" dirty="0">
                <a:solidFill>
                  <a:srgbClr val="FF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632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86800" cy="1219200"/>
          </a:xfrm>
        </p:spPr>
        <p:txBody>
          <a:bodyPr/>
          <a:lstStyle/>
          <a:p>
            <a:pPr algn="ctr"/>
            <a:r>
              <a:rPr lang="en-US" sz="4000" dirty="0" smtClean="0"/>
              <a:t>‘</a:t>
            </a:r>
            <a:r>
              <a:rPr lang="en-US" sz="4000" i="1" dirty="0" smtClean="0"/>
              <a:t>John is in a relation with Mary</a:t>
            </a:r>
            <a:r>
              <a:rPr lang="en-US" sz="4000" dirty="0" smtClean="0"/>
              <a:t>’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70ABE-6A45-4D1C-9D9E-FC879E2F39C3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990600" y="2285999"/>
            <a:ext cx="1295400" cy="2052787"/>
            <a:chOff x="990600" y="2285999"/>
            <a:chExt cx="1295400" cy="2052787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990600" y="3805386"/>
              <a:ext cx="12954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John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1104900" y="22860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Arrow Connector 10"/>
            <p:cNvCxnSpPr>
              <a:endCxn id="5" idx="0"/>
            </p:cNvCxnSpPr>
            <p:nvPr/>
          </p:nvCxnSpPr>
          <p:spPr bwMode="auto">
            <a:xfrm flipH="1">
              <a:off x="1638300" y="2285999"/>
              <a:ext cx="38100" cy="151938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6858000" y="2285999"/>
            <a:ext cx="1295400" cy="2052787"/>
            <a:chOff x="6858000" y="2285999"/>
            <a:chExt cx="1295400" cy="2052787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858000" y="3805386"/>
              <a:ext cx="12954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Mary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6934200" y="22860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7524750" y="2285999"/>
              <a:ext cx="0" cy="151938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3693235" y="2285999"/>
            <a:ext cx="1945565" cy="2238259"/>
            <a:chOff x="3693235" y="2285999"/>
            <a:chExt cx="1945565" cy="2238259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771900" y="3605244"/>
              <a:ext cx="1752600" cy="919014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100" b="0" dirty="0">
                  <a:solidFill>
                    <a:schemeClr val="tx1"/>
                  </a:solidFill>
                  <a:latin typeface="Times" pitchFamily="122" charset="0"/>
                </a:rPr>
                <a:t>JM Romantic relationship</a:t>
              </a: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3693235" y="2286000"/>
              <a:ext cx="194556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Arrow Connector 16"/>
            <p:cNvCxnSpPr>
              <a:endCxn id="14" idx="0"/>
            </p:cNvCxnSpPr>
            <p:nvPr/>
          </p:nvCxnSpPr>
          <p:spPr bwMode="auto">
            <a:xfrm>
              <a:off x="4648200" y="2285999"/>
              <a:ext cx="0" cy="131924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1638300" y="4338786"/>
            <a:ext cx="6743700" cy="2138214"/>
            <a:chOff x="1638300" y="4338786"/>
            <a:chExt cx="6743700" cy="2138214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2028712" y="5943600"/>
              <a:ext cx="1781287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BFO:Object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4543425" y="5943600"/>
              <a:ext cx="3228975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BFO:Relational</a:t>
              </a:r>
              <a:r>
                <a:rPr kumimoji="0" lang="en-US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 Quality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31" name="Straight Arrow Connector 30"/>
            <p:cNvCxnSpPr>
              <a:stCxn id="5" idx="2"/>
              <a:endCxn id="20" idx="0"/>
            </p:cNvCxnSpPr>
            <p:nvPr/>
          </p:nvCxnSpPr>
          <p:spPr bwMode="auto">
            <a:xfrm>
              <a:off x="1638300" y="4338786"/>
              <a:ext cx="1281056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Straight Arrow Connector 31"/>
            <p:cNvCxnSpPr>
              <a:stCxn id="6" idx="2"/>
              <a:endCxn id="20" idx="0"/>
            </p:cNvCxnSpPr>
            <p:nvPr/>
          </p:nvCxnSpPr>
          <p:spPr bwMode="auto">
            <a:xfrm flipH="1">
              <a:off x="2919356" y="4338786"/>
              <a:ext cx="4586344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6" name="Straight Arrow Connector 35"/>
            <p:cNvCxnSpPr>
              <a:stCxn id="14" idx="2"/>
              <a:endCxn id="21" idx="0"/>
            </p:cNvCxnSpPr>
            <p:nvPr/>
          </p:nvCxnSpPr>
          <p:spPr bwMode="auto">
            <a:xfrm>
              <a:off x="4648200" y="4524258"/>
              <a:ext cx="1509713" cy="141934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6591125" y="5391090"/>
              <a:ext cx="17908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FF00"/>
                  </a:solidFill>
                </a:rPr>
                <a:t>instanceOf</a:t>
              </a:r>
              <a:r>
                <a:rPr lang="en-US" sz="2000" dirty="0" smtClean="0">
                  <a:solidFill>
                    <a:srgbClr val="FFFF00"/>
                  </a:solidFill>
                </a:rPr>
                <a:t> at t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915718" y="2764716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isAbout at t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457200" y="2133600"/>
            <a:ext cx="8382000" cy="2667000"/>
            <a:chOff x="457200" y="2133600"/>
            <a:chExt cx="8382000" cy="2667000"/>
          </a:xfrm>
        </p:grpSpPr>
        <p:cxnSp>
          <p:nvCxnSpPr>
            <p:cNvPr id="42" name="Straight Connector 41"/>
            <p:cNvCxnSpPr/>
            <p:nvPr/>
          </p:nvCxnSpPr>
          <p:spPr bwMode="auto">
            <a:xfrm>
              <a:off x="990600" y="2133600"/>
              <a:ext cx="7162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Rounded Rectangle 43"/>
            <p:cNvSpPr/>
            <p:nvPr/>
          </p:nvSpPr>
          <p:spPr bwMode="auto">
            <a:xfrm>
              <a:off x="457200" y="3352800"/>
              <a:ext cx="8382000" cy="1447800"/>
            </a:xfrm>
            <a:prstGeom prst="roundRect">
              <a:avLst/>
            </a:prstGeom>
            <a:noFill/>
            <a:ln w="2857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>
              <a:off x="2919356" y="2133600"/>
              <a:ext cx="0" cy="1219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5" name="Group 54"/>
          <p:cNvGrpSpPr/>
          <p:nvPr/>
        </p:nvGrpSpPr>
        <p:grpSpPr>
          <a:xfrm>
            <a:off x="2286000" y="3657600"/>
            <a:ext cx="4674004" cy="414486"/>
            <a:chOff x="2286000" y="3657600"/>
            <a:chExt cx="4674004" cy="414486"/>
          </a:xfrm>
        </p:grpSpPr>
        <p:cxnSp>
          <p:nvCxnSpPr>
            <p:cNvPr id="47" name="Straight Arrow Connector 46"/>
            <p:cNvCxnSpPr>
              <a:stCxn id="14" idx="1"/>
              <a:endCxn id="5" idx="3"/>
            </p:cNvCxnSpPr>
            <p:nvPr/>
          </p:nvCxnSpPr>
          <p:spPr bwMode="auto">
            <a:xfrm flipH="1">
              <a:off x="2286000" y="4064751"/>
              <a:ext cx="14859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0" name="Straight Arrow Connector 49"/>
            <p:cNvCxnSpPr>
              <a:stCxn id="14" idx="3"/>
              <a:endCxn id="6" idx="1"/>
            </p:cNvCxnSpPr>
            <p:nvPr/>
          </p:nvCxnSpPr>
          <p:spPr bwMode="auto">
            <a:xfrm>
              <a:off x="5524500" y="4064751"/>
              <a:ext cx="13335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3" name="TextBox 52"/>
            <p:cNvSpPr txBox="1"/>
            <p:nvPr/>
          </p:nvSpPr>
          <p:spPr>
            <a:xfrm>
              <a:off x="2298344" y="3668707"/>
              <a:ext cx="150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>
                  <a:solidFill>
                    <a:srgbClr val="FF6600"/>
                  </a:solidFill>
                </a:rPr>
                <a:t>inheresIn</a:t>
              </a:r>
              <a:r>
                <a:rPr lang="en-US" sz="1800" dirty="0" smtClean="0">
                  <a:solidFill>
                    <a:srgbClr val="FF6600"/>
                  </a:solidFill>
                </a:rPr>
                <a:t> at t</a:t>
              </a:r>
              <a:endParaRPr lang="en-US" sz="1800" dirty="0">
                <a:solidFill>
                  <a:srgbClr val="FF66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458632" y="3657600"/>
              <a:ext cx="150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>
                  <a:solidFill>
                    <a:srgbClr val="FF6600"/>
                  </a:solidFill>
                </a:rPr>
                <a:t>inheresIn</a:t>
              </a:r>
              <a:r>
                <a:rPr lang="en-US" sz="1800" dirty="0" smtClean="0">
                  <a:solidFill>
                    <a:srgbClr val="FF6600"/>
                  </a:solidFill>
                </a:rPr>
                <a:t> at t</a:t>
              </a:r>
              <a:endParaRPr lang="en-US" sz="1800" dirty="0">
                <a:solidFill>
                  <a:srgbClr val="FF6600"/>
                </a:solidFill>
              </a:endParaRPr>
            </a:p>
          </p:txBody>
        </p:sp>
      </p:grpSp>
      <p:sp>
        <p:nvSpPr>
          <p:cNvPr id="34" name="Oval 33"/>
          <p:cNvSpPr/>
          <p:nvPr/>
        </p:nvSpPr>
        <p:spPr bwMode="auto">
          <a:xfrm>
            <a:off x="2438400" y="685800"/>
            <a:ext cx="4419600" cy="838200"/>
          </a:xfrm>
          <a:prstGeom prst="ellipse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3565432" y="3405693"/>
            <a:ext cx="2190750" cy="1347756"/>
          </a:xfrm>
          <a:prstGeom prst="ellipse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083696" y="5791200"/>
            <a:ext cx="4298303" cy="947930"/>
          </a:xfrm>
          <a:prstGeom prst="ellipse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70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relations</a:t>
            </a:r>
            <a:br>
              <a:rPr lang="en-US" dirty="0"/>
            </a:br>
            <a:r>
              <a:rPr lang="en-US" sz="2400" dirty="0"/>
              <a:t>‘</a:t>
            </a:r>
            <a:r>
              <a:rPr lang="en-US" sz="2400" i="1" dirty="0"/>
              <a:t>have material structure on their own</a:t>
            </a:r>
            <a:r>
              <a:rPr lang="en-US" sz="2400" dirty="0"/>
              <a:t>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Are entities in their own right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Relate other entities to each other by means of formal relations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Examples: what might by some be denoted by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‘</a:t>
            </a:r>
            <a:r>
              <a:rPr lang="en-US" i="1" dirty="0" smtClean="0"/>
              <a:t>patient</a:t>
            </a:r>
            <a:r>
              <a:rPr lang="en-US" dirty="0" smtClean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‘</a:t>
            </a:r>
            <a:r>
              <a:rPr lang="en-US" i="1" dirty="0" smtClean="0"/>
              <a:t>treatment</a:t>
            </a:r>
            <a:r>
              <a:rPr lang="en-US" dirty="0" smtClean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‘</a:t>
            </a:r>
            <a:r>
              <a:rPr lang="en-US" i="1" dirty="0" smtClean="0"/>
              <a:t>driver</a:t>
            </a:r>
            <a:r>
              <a:rPr lang="en-US" dirty="0" smtClean="0"/>
              <a:t>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Example in BFO: </a:t>
            </a:r>
            <a:r>
              <a:rPr lang="en-US" b="1" i="1" dirty="0" smtClean="0"/>
              <a:t>relational qualities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Have a plurality of </a:t>
            </a:r>
            <a:r>
              <a:rPr lang="en-US" i="1" u="sng" dirty="0" smtClean="0"/>
              <a:t>independent continuants</a:t>
            </a:r>
            <a:r>
              <a:rPr lang="en-US" i="1" dirty="0" smtClean="0"/>
              <a:t> </a:t>
            </a:r>
            <a:r>
              <a:rPr lang="en-US" dirty="0" smtClean="0"/>
              <a:t>as their bearers.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70ABE-6A45-4D1C-9D9E-FC879E2F39C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0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Referent Tracking (RT)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Faithfull representation of how particulars </a:t>
            </a:r>
            <a:r>
              <a:rPr lang="en-US" dirty="0" smtClean="0"/>
              <a:t>‘of interest’ relate </a:t>
            </a:r>
            <a:r>
              <a:rPr lang="en-US" dirty="0" smtClean="0"/>
              <a:t>to other Portions of Reality (</a:t>
            </a:r>
            <a:r>
              <a:rPr lang="en-US" dirty="0" err="1" smtClean="0"/>
              <a:t>PoR</a:t>
            </a:r>
            <a:r>
              <a:rPr lang="en-US" dirty="0" smtClean="0"/>
              <a:t>) ‘of interest’.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52B67-52C5-4DE5-BDAC-3EA3AC27B8A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7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86800" cy="1219200"/>
          </a:xfrm>
        </p:spPr>
        <p:txBody>
          <a:bodyPr/>
          <a:lstStyle/>
          <a:p>
            <a:pPr algn="ctr"/>
            <a:r>
              <a:rPr lang="en-US" sz="4000" dirty="0" smtClean="0"/>
              <a:t>‘</a:t>
            </a:r>
            <a:r>
              <a:rPr lang="en-US" sz="4000" i="1" dirty="0" smtClean="0"/>
              <a:t>John is in a relation with Mary</a:t>
            </a:r>
            <a:r>
              <a:rPr lang="en-US" sz="4000" dirty="0" smtClean="0"/>
              <a:t>’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70ABE-6A45-4D1C-9D9E-FC879E2F39C3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990600" y="2285999"/>
            <a:ext cx="1295400" cy="2052787"/>
            <a:chOff x="990600" y="2285999"/>
            <a:chExt cx="1295400" cy="2052787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990600" y="3805386"/>
              <a:ext cx="12954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John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1104900" y="22860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Arrow Connector 10"/>
            <p:cNvCxnSpPr>
              <a:endCxn id="5" idx="0"/>
            </p:cNvCxnSpPr>
            <p:nvPr/>
          </p:nvCxnSpPr>
          <p:spPr bwMode="auto">
            <a:xfrm flipH="1">
              <a:off x="1638300" y="2285999"/>
              <a:ext cx="38100" cy="151938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6858000" y="2285999"/>
            <a:ext cx="1295400" cy="2052787"/>
            <a:chOff x="6858000" y="2285999"/>
            <a:chExt cx="1295400" cy="2052787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858000" y="3805386"/>
              <a:ext cx="12954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Mary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6934200" y="2286000"/>
              <a:ext cx="1066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7524750" y="2285999"/>
              <a:ext cx="0" cy="151938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3693235" y="2285999"/>
            <a:ext cx="1945565" cy="2238259"/>
            <a:chOff x="3693235" y="2285999"/>
            <a:chExt cx="1945565" cy="2238259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771900" y="3605244"/>
              <a:ext cx="1752600" cy="919014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100" b="0" dirty="0">
                  <a:solidFill>
                    <a:schemeClr val="tx1"/>
                  </a:solidFill>
                  <a:latin typeface="Times" pitchFamily="122" charset="0"/>
                </a:rPr>
                <a:t>JM Romantic relationship</a:t>
              </a: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3693235" y="2286000"/>
              <a:ext cx="194556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Arrow Connector 16"/>
            <p:cNvCxnSpPr>
              <a:endCxn id="14" idx="0"/>
            </p:cNvCxnSpPr>
            <p:nvPr/>
          </p:nvCxnSpPr>
          <p:spPr bwMode="auto">
            <a:xfrm>
              <a:off x="4648200" y="2285999"/>
              <a:ext cx="0" cy="131924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1638300" y="4338786"/>
            <a:ext cx="6743700" cy="2138214"/>
            <a:chOff x="1638300" y="4338786"/>
            <a:chExt cx="6743700" cy="2138214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2028712" y="5943600"/>
              <a:ext cx="1781287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BFO:Object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4543425" y="5943600"/>
              <a:ext cx="3228975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BFO:Relational</a:t>
              </a:r>
              <a:r>
                <a:rPr kumimoji="0" lang="en-US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 Quality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31" name="Straight Arrow Connector 30"/>
            <p:cNvCxnSpPr>
              <a:stCxn id="5" idx="2"/>
              <a:endCxn id="20" idx="0"/>
            </p:cNvCxnSpPr>
            <p:nvPr/>
          </p:nvCxnSpPr>
          <p:spPr bwMode="auto">
            <a:xfrm>
              <a:off x="1638300" y="4338786"/>
              <a:ext cx="1281056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Straight Arrow Connector 31"/>
            <p:cNvCxnSpPr>
              <a:stCxn id="6" idx="2"/>
              <a:endCxn id="20" idx="0"/>
            </p:cNvCxnSpPr>
            <p:nvPr/>
          </p:nvCxnSpPr>
          <p:spPr bwMode="auto">
            <a:xfrm flipH="1">
              <a:off x="2919356" y="4338786"/>
              <a:ext cx="4586344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6" name="Straight Arrow Connector 35"/>
            <p:cNvCxnSpPr>
              <a:stCxn id="14" idx="2"/>
              <a:endCxn id="21" idx="0"/>
            </p:cNvCxnSpPr>
            <p:nvPr/>
          </p:nvCxnSpPr>
          <p:spPr bwMode="auto">
            <a:xfrm>
              <a:off x="4648200" y="4524258"/>
              <a:ext cx="1509713" cy="141934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6591125" y="5391090"/>
              <a:ext cx="17908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FF00"/>
                  </a:solidFill>
                </a:rPr>
                <a:t>instanceOf</a:t>
              </a:r>
              <a:r>
                <a:rPr lang="en-US" sz="2000" dirty="0" smtClean="0">
                  <a:solidFill>
                    <a:srgbClr val="FFFF00"/>
                  </a:solidFill>
                </a:rPr>
                <a:t> at t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915718" y="2764716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isAbout at t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457200" y="2133600"/>
            <a:ext cx="8382000" cy="2667000"/>
            <a:chOff x="457200" y="2133600"/>
            <a:chExt cx="8382000" cy="2667000"/>
          </a:xfrm>
        </p:grpSpPr>
        <p:cxnSp>
          <p:nvCxnSpPr>
            <p:cNvPr id="42" name="Straight Connector 41"/>
            <p:cNvCxnSpPr/>
            <p:nvPr/>
          </p:nvCxnSpPr>
          <p:spPr bwMode="auto">
            <a:xfrm>
              <a:off x="990600" y="2133600"/>
              <a:ext cx="7162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Rounded Rectangle 43"/>
            <p:cNvSpPr/>
            <p:nvPr/>
          </p:nvSpPr>
          <p:spPr bwMode="auto">
            <a:xfrm>
              <a:off x="457200" y="3352800"/>
              <a:ext cx="8382000" cy="1447800"/>
            </a:xfrm>
            <a:prstGeom prst="roundRect">
              <a:avLst/>
            </a:prstGeom>
            <a:noFill/>
            <a:ln w="2857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>
              <a:off x="2919356" y="2133600"/>
              <a:ext cx="0" cy="1219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5" name="Group 54"/>
          <p:cNvGrpSpPr/>
          <p:nvPr/>
        </p:nvGrpSpPr>
        <p:grpSpPr>
          <a:xfrm>
            <a:off x="2286000" y="3657600"/>
            <a:ext cx="4674004" cy="414486"/>
            <a:chOff x="2286000" y="3657600"/>
            <a:chExt cx="4674004" cy="414486"/>
          </a:xfrm>
        </p:grpSpPr>
        <p:cxnSp>
          <p:nvCxnSpPr>
            <p:cNvPr id="47" name="Straight Arrow Connector 46"/>
            <p:cNvCxnSpPr>
              <a:stCxn id="14" idx="1"/>
              <a:endCxn id="5" idx="3"/>
            </p:cNvCxnSpPr>
            <p:nvPr/>
          </p:nvCxnSpPr>
          <p:spPr bwMode="auto">
            <a:xfrm flipH="1">
              <a:off x="2286000" y="4064751"/>
              <a:ext cx="14859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0" name="Straight Arrow Connector 49"/>
            <p:cNvCxnSpPr>
              <a:stCxn id="14" idx="3"/>
              <a:endCxn id="6" idx="1"/>
            </p:cNvCxnSpPr>
            <p:nvPr/>
          </p:nvCxnSpPr>
          <p:spPr bwMode="auto">
            <a:xfrm>
              <a:off x="5524500" y="4064751"/>
              <a:ext cx="13335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3" name="TextBox 52"/>
            <p:cNvSpPr txBox="1"/>
            <p:nvPr/>
          </p:nvSpPr>
          <p:spPr>
            <a:xfrm>
              <a:off x="2298344" y="3668707"/>
              <a:ext cx="150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>
                  <a:solidFill>
                    <a:srgbClr val="FF6600"/>
                  </a:solidFill>
                </a:rPr>
                <a:t>inheresIn</a:t>
              </a:r>
              <a:r>
                <a:rPr lang="en-US" sz="1800" dirty="0" smtClean="0">
                  <a:solidFill>
                    <a:srgbClr val="FF6600"/>
                  </a:solidFill>
                </a:rPr>
                <a:t> at t</a:t>
              </a:r>
              <a:endParaRPr lang="en-US" sz="1800" dirty="0">
                <a:solidFill>
                  <a:srgbClr val="FF66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458632" y="3657600"/>
              <a:ext cx="150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>
                  <a:solidFill>
                    <a:srgbClr val="FF6600"/>
                  </a:solidFill>
                </a:rPr>
                <a:t>inheresIn</a:t>
              </a:r>
              <a:r>
                <a:rPr lang="en-US" sz="1800" dirty="0" smtClean="0">
                  <a:solidFill>
                    <a:srgbClr val="FF6600"/>
                  </a:solidFill>
                </a:rPr>
                <a:t> at t</a:t>
              </a:r>
              <a:endParaRPr lang="en-US" sz="1800" dirty="0">
                <a:solidFill>
                  <a:srgbClr val="FF6600"/>
                </a:solidFill>
              </a:endParaRPr>
            </a:p>
          </p:txBody>
        </p:sp>
      </p:grpSp>
      <p:sp>
        <p:nvSpPr>
          <p:cNvPr id="7" name="Oval 6"/>
          <p:cNvSpPr/>
          <p:nvPr/>
        </p:nvSpPr>
        <p:spPr bwMode="auto">
          <a:xfrm>
            <a:off x="2438400" y="685800"/>
            <a:ext cx="4419600" cy="838200"/>
          </a:xfrm>
          <a:prstGeom prst="ellipse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2171700" y="3562203"/>
            <a:ext cx="1623956" cy="628797"/>
          </a:xfrm>
          <a:prstGeom prst="ellipse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5334000" y="3581400"/>
            <a:ext cx="1623956" cy="628797"/>
          </a:xfrm>
          <a:prstGeom prst="ellipse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6515100" y="5308813"/>
            <a:ext cx="1881244" cy="628797"/>
          </a:xfrm>
          <a:prstGeom prst="ellipse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5650503" y="2630016"/>
            <a:ext cx="1881244" cy="628797"/>
          </a:xfrm>
          <a:prstGeom prst="ellipse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1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relations</a:t>
            </a:r>
            <a:br>
              <a:rPr lang="en-US" dirty="0" smtClean="0"/>
            </a:br>
            <a:r>
              <a:rPr lang="en-US" sz="2400" dirty="0"/>
              <a:t>‘</a:t>
            </a:r>
            <a:r>
              <a:rPr lang="en-US" sz="2400" i="1" dirty="0"/>
              <a:t>hold between two or more entities directly, without any further intervening individual</a:t>
            </a:r>
            <a:r>
              <a:rPr lang="en-US" sz="2400" dirty="0" smtClean="0"/>
              <a:t>’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90800"/>
            <a:ext cx="8686800" cy="3810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u="sng" dirty="0" smtClean="0"/>
              <a:t>Basic </a:t>
            </a:r>
            <a:r>
              <a:rPr lang="en-US" b="1" u="sng" dirty="0"/>
              <a:t>formal </a:t>
            </a:r>
            <a:r>
              <a:rPr lang="en-US" b="1" u="sng" dirty="0" smtClean="0"/>
              <a:t>relations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existential dependence, inherence, </a:t>
            </a:r>
            <a:r>
              <a:rPr lang="en-US" dirty="0"/>
              <a:t>subtype-of, part-of, subset-of, </a:t>
            </a:r>
            <a:r>
              <a:rPr lang="en-US" dirty="0" smtClean="0"/>
              <a:t>instantiation, …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dirty="0" smtClean="0"/>
              <a:t>Domain </a:t>
            </a:r>
            <a:r>
              <a:rPr lang="en-US" b="1" u="sng" dirty="0"/>
              <a:t>formal </a:t>
            </a:r>
            <a:r>
              <a:rPr lang="en-US" b="1" u="sng" dirty="0" smtClean="0"/>
              <a:t>relations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‘</a:t>
            </a:r>
            <a:r>
              <a:rPr lang="en-US" i="1" dirty="0" smtClean="0"/>
              <a:t>relations </a:t>
            </a:r>
            <a:r>
              <a:rPr lang="en-US" i="1" dirty="0"/>
              <a:t>that exhibit similar characteristics</a:t>
            </a:r>
            <a:r>
              <a:rPr lang="en-US" i="1" dirty="0" smtClean="0"/>
              <a:t>, i.e</a:t>
            </a:r>
            <a:r>
              <a:rPr lang="en-US" i="1" dirty="0"/>
              <a:t>., those relations of comparison such as is taller than, is older than, </a:t>
            </a:r>
            <a:r>
              <a:rPr lang="en-US" i="1" dirty="0" smtClean="0"/>
              <a:t>knows more </a:t>
            </a:r>
            <a:r>
              <a:rPr lang="en-US" i="1" dirty="0"/>
              <a:t>Greek </a:t>
            </a:r>
            <a:r>
              <a:rPr lang="en-US" i="1" dirty="0" smtClean="0"/>
              <a:t>than</a:t>
            </a:r>
            <a:r>
              <a:rPr lang="en-US" dirty="0" smtClean="0"/>
              <a:t>’.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70ABE-6A45-4D1C-9D9E-FC879E2F39C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76400" y="6135469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r"/>
            <a:r>
              <a:rPr lang="en-US" sz="1200" dirty="0" err="1">
                <a:solidFill>
                  <a:schemeClr val="bg1"/>
                </a:solidFill>
              </a:rPr>
              <a:t>Guizzardi</a:t>
            </a:r>
            <a:r>
              <a:rPr lang="en-US" sz="1200" dirty="0">
                <a:solidFill>
                  <a:schemeClr val="bg1"/>
                </a:solidFill>
              </a:rPr>
              <a:t> &amp; Wagner. What’s in a Relationship: An Ontological Analysis. In: Qing Li, Stefano </a:t>
            </a:r>
            <a:r>
              <a:rPr lang="en-US" sz="1200" dirty="0" err="1">
                <a:solidFill>
                  <a:schemeClr val="bg1"/>
                </a:solidFill>
              </a:rPr>
              <a:t>Spaccapietra</a:t>
            </a:r>
            <a:r>
              <a:rPr lang="en-US" sz="1200" dirty="0">
                <a:solidFill>
                  <a:schemeClr val="bg1"/>
                </a:solidFill>
              </a:rPr>
              <a:t>, Eric Yu, Antoni </a:t>
            </a:r>
            <a:r>
              <a:rPr lang="en-US" sz="1200" dirty="0" err="1">
                <a:solidFill>
                  <a:schemeClr val="bg1"/>
                </a:solidFill>
              </a:rPr>
              <a:t>Olivé</a:t>
            </a:r>
            <a:r>
              <a:rPr lang="en-US" sz="1200" dirty="0">
                <a:solidFill>
                  <a:schemeClr val="bg1"/>
                </a:solidFill>
              </a:rPr>
              <a:t> (Eds.), Conceptual Modeling - ER 2008. Lecture Notes in Computer Science, Vol. 5231, 83-97, 2008 https://doi.org/10.1007/978-3-540-87877-3_8↗</a:t>
            </a:r>
          </a:p>
        </p:txBody>
      </p:sp>
    </p:spTree>
    <p:extLst>
      <p:ext uri="{BB962C8B-B14F-4D97-AF65-F5344CB8AC3E}">
        <p14:creationId xmlns:p14="http://schemas.microsoft.com/office/powerpoint/2010/main" val="369344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basic form of RT-tuples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724400"/>
            <a:ext cx="8686800" cy="1905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1717675" algn="l"/>
                <a:tab pos="4287838" algn="l"/>
                <a:tab pos="5719763" algn="l"/>
              </a:tabLst>
            </a:pPr>
            <a:r>
              <a:rPr lang="en-US" dirty="0" smtClean="0"/>
              <a:t>#245	</a:t>
            </a:r>
            <a:r>
              <a:rPr lang="en-US" dirty="0" err="1" smtClean="0"/>
              <a:t>BFO:instanceOf</a:t>
            </a:r>
            <a:r>
              <a:rPr lang="en-US" dirty="0" smtClean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XYZ:Image</a:t>
            </a:r>
            <a:r>
              <a:rPr lang="en-US" dirty="0" smtClean="0"/>
              <a:t>	at t1.</a:t>
            </a:r>
          </a:p>
          <a:p>
            <a:pPr>
              <a:buFont typeface="Arial" panose="020B0604020202020204" pitchFamily="34" charset="0"/>
              <a:buChar char="•"/>
              <a:tabLst>
                <a:tab pos="1717675" algn="l"/>
                <a:tab pos="4287838" algn="l"/>
                <a:tab pos="5719763" algn="l"/>
              </a:tabLst>
            </a:pPr>
            <a:r>
              <a:rPr lang="en-US" dirty="0" smtClean="0"/>
              <a:t>#12	</a:t>
            </a:r>
            <a:r>
              <a:rPr lang="en-US" dirty="0" err="1" smtClean="0"/>
              <a:t>BFO:instanceOf</a:t>
            </a:r>
            <a:r>
              <a:rPr lang="en-US" dirty="0" smtClean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FMA:heart</a:t>
            </a:r>
            <a:r>
              <a:rPr lang="en-US" dirty="0" smtClean="0"/>
              <a:t>	at t2</a:t>
            </a:r>
          </a:p>
          <a:p>
            <a:pPr>
              <a:buFont typeface="Arial" panose="020B0604020202020204" pitchFamily="34" charset="0"/>
              <a:buChar char="•"/>
              <a:tabLst>
                <a:tab pos="1717675" algn="l"/>
                <a:tab pos="4287838" algn="l"/>
                <a:tab pos="5719763" algn="l"/>
              </a:tabLst>
            </a:pPr>
            <a:r>
              <a:rPr lang="en-US" dirty="0" smtClean="0"/>
              <a:t>#245	</a:t>
            </a:r>
            <a:r>
              <a:rPr lang="en-US" dirty="0" err="1" smtClean="0"/>
              <a:t>IAO:isAbout</a:t>
            </a:r>
            <a:r>
              <a:rPr lang="en-US" dirty="0"/>
              <a:t>	</a:t>
            </a:r>
            <a:r>
              <a:rPr lang="en-US" dirty="0" smtClean="0"/>
              <a:t>	#12		at t3</a:t>
            </a:r>
          </a:p>
          <a:p>
            <a:pPr>
              <a:buFont typeface="Arial" panose="020B0604020202020204" pitchFamily="34" charset="0"/>
              <a:buChar char="•"/>
              <a:tabLst>
                <a:tab pos="1717675" algn="l"/>
                <a:tab pos="4287838" algn="l"/>
                <a:tab pos="5719763" algn="l"/>
              </a:tabLst>
            </a:pPr>
            <a:r>
              <a:rPr lang="en-US" dirty="0" smtClean="0"/>
              <a:t>#245	</a:t>
            </a:r>
            <a:r>
              <a:rPr lang="en-US" dirty="0" err="1" smtClean="0"/>
              <a:t>BFO:continuantPartOf</a:t>
            </a:r>
            <a:r>
              <a:rPr lang="en-US" dirty="0" smtClean="0"/>
              <a:t>	#260		at t4</a:t>
            </a:r>
          </a:p>
          <a:p>
            <a:pPr>
              <a:buFont typeface="Arial" panose="020B0604020202020204" pitchFamily="34" charset="0"/>
              <a:buChar char="•"/>
              <a:tabLst>
                <a:tab pos="1717675" algn="l"/>
                <a:tab pos="4287838" algn="l"/>
                <a:tab pos="5719763" algn="l"/>
              </a:tabLst>
            </a:pPr>
            <a:r>
              <a:rPr lang="en-US" dirty="0" smtClean="0"/>
              <a:t>…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  <a:tabLst>
                <a:tab pos="1717675" algn="l"/>
                <a:tab pos="4287838" algn="l"/>
                <a:tab pos="5719763" algn="l"/>
              </a:tabLst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7" y="1685925"/>
            <a:ext cx="6829425" cy="2962275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 bwMode="auto">
          <a:xfrm>
            <a:off x="4254500" y="1676400"/>
            <a:ext cx="3378200" cy="2476500"/>
          </a:xfrm>
          <a:custGeom>
            <a:avLst/>
            <a:gdLst>
              <a:gd name="connsiteX0" fmla="*/ 0 w 3378200"/>
              <a:gd name="connsiteY0" fmla="*/ 12700 h 2476500"/>
              <a:gd name="connsiteX1" fmla="*/ 3314700 w 3378200"/>
              <a:gd name="connsiteY1" fmla="*/ 0 h 2476500"/>
              <a:gd name="connsiteX2" fmla="*/ 3378200 w 3378200"/>
              <a:gd name="connsiteY2" fmla="*/ 1473200 h 2476500"/>
              <a:gd name="connsiteX3" fmla="*/ 355600 w 3378200"/>
              <a:gd name="connsiteY3" fmla="*/ 2476500 h 2476500"/>
              <a:gd name="connsiteX4" fmla="*/ 0 w 3378200"/>
              <a:gd name="connsiteY4" fmla="*/ 127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8200" h="2476500">
                <a:moveTo>
                  <a:pt x="0" y="12700"/>
                </a:moveTo>
                <a:lnTo>
                  <a:pt x="3314700" y="0"/>
                </a:lnTo>
                <a:lnTo>
                  <a:pt x="3378200" y="1473200"/>
                </a:lnTo>
                <a:lnTo>
                  <a:pt x="355600" y="2476500"/>
                </a:lnTo>
                <a:lnTo>
                  <a:pt x="0" y="12700"/>
                </a:lnTo>
                <a:close/>
              </a:path>
            </a:pathLst>
          </a:cu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3800" y="1524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A2CCE8"/>
                </a:solidFill>
              </a:rPr>
              <a:t>#260</a:t>
            </a:r>
            <a:endParaRPr lang="en-US" sz="2000" dirty="0">
              <a:solidFill>
                <a:srgbClr val="A2CC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1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Referent tracking assertions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x or y is a </a:t>
            </a:r>
            <a:r>
              <a:rPr lang="en-US" dirty="0" smtClean="0"/>
              <a:t>continuant(-like portion of reality):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Through:	x </a:t>
            </a:r>
            <a:r>
              <a:rPr lang="en-US" b="1" dirty="0" smtClean="0"/>
              <a:t>relation</a:t>
            </a:r>
            <a:r>
              <a:rPr lang="en-US" dirty="0" smtClean="0"/>
              <a:t> y </a:t>
            </a:r>
            <a:r>
              <a:rPr lang="en-US" b="1" dirty="0" smtClean="0"/>
              <a:t>at </a:t>
            </a:r>
            <a:r>
              <a:rPr lang="en-US" dirty="0" smtClean="0"/>
              <a:t>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One sees:	</a:t>
            </a:r>
            <a:r>
              <a:rPr lang="en-US" dirty="0" smtClean="0">
                <a:solidFill>
                  <a:srgbClr val="FFFF00"/>
                </a:solidFill>
              </a:rPr>
              <a:t>x </a:t>
            </a:r>
            <a:r>
              <a:rPr lang="en-US" b="1" dirty="0" smtClean="0">
                <a:solidFill>
                  <a:srgbClr val="FFFF00"/>
                </a:solidFill>
              </a:rPr>
              <a:t>relation</a:t>
            </a:r>
            <a:r>
              <a:rPr lang="en-US" dirty="0" smtClean="0">
                <a:solidFill>
                  <a:srgbClr val="FFFF00"/>
                </a:solidFill>
              </a:rPr>
              <a:t> y </a:t>
            </a:r>
            <a:r>
              <a:rPr lang="en-US" b="1" dirty="0" smtClean="0">
                <a:solidFill>
                  <a:srgbClr val="FFFF00"/>
                </a:solidFill>
              </a:rPr>
              <a:t>at </a:t>
            </a:r>
            <a:r>
              <a:rPr lang="en-US" dirty="0" smtClean="0">
                <a:solidFill>
                  <a:srgbClr val="FFFF00"/>
                </a:solidFill>
              </a:rPr>
              <a:t>t</a:t>
            </a:r>
            <a:endParaRPr lang="en-US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x or y is </a:t>
            </a:r>
            <a:r>
              <a:rPr lang="en-US" dirty="0" smtClean="0"/>
              <a:t>an </a:t>
            </a:r>
            <a:r>
              <a:rPr lang="en-US" dirty="0" err="1" smtClean="0"/>
              <a:t>occurrent</a:t>
            </a:r>
            <a:r>
              <a:rPr lang="en-US" dirty="0" smtClean="0"/>
              <a:t>(-</a:t>
            </a:r>
            <a:r>
              <a:rPr lang="en-US" dirty="0"/>
              <a:t>like portion of reality):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Through</a:t>
            </a:r>
            <a:r>
              <a:rPr lang="en-US" dirty="0"/>
              <a:t>:	x </a:t>
            </a:r>
            <a:r>
              <a:rPr lang="en-US" b="1" dirty="0" smtClean="0"/>
              <a:t>relation</a:t>
            </a:r>
            <a:r>
              <a:rPr lang="en-US" dirty="0" smtClean="0"/>
              <a:t> y</a:t>
            </a:r>
            <a:r>
              <a:rPr lang="en-US" dirty="0"/>
              <a:t>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One sees:	</a:t>
            </a:r>
            <a:r>
              <a:rPr lang="en-US" dirty="0">
                <a:solidFill>
                  <a:srgbClr val="FFFF00"/>
                </a:solidFill>
              </a:rPr>
              <a:t>x </a:t>
            </a:r>
            <a:r>
              <a:rPr lang="en-US" b="1" dirty="0" smtClean="0">
                <a:solidFill>
                  <a:srgbClr val="FFFF00"/>
                </a:solidFill>
              </a:rPr>
              <a:t>relation</a:t>
            </a:r>
            <a:r>
              <a:rPr lang="en-US" dirty="0" smtClean="0">
                <a:solidFill>
                  <a:srgbClr val="FFFF00"/>
                </a:solidFill>
              </a:rPr>
              <a:t> y</a:t>
            </a:r>
            <a:r>
              <a:rPr lang="en-US" dirty="0">
                <a:solidFill>
                  <a:srgbClr val="FFFF00"/>
                </a:solidFill>
              </a:rPr>
              <a:t>	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74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Referent Tracking assertions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839200" cy="2743200"/>
          </a:xfrm>
        </p:spPr>
        <p:txBody>
          <a:bodyPr/>
          <a:lstStyle/>
          <a:p>
            <a:pPr marL="0" lvl="1" indent="0">
              <a:buNone/>
            </a:pPr>
            <a:r>
              <a:rPr lang="en-US" dirty="0" smtClean="0"/>
              <a:t>	#1	</a:t>
            </a:r>
            <a:r>
              <a:rPr lang="en-US" dirty="0" err="1" smtClean="0"/>
              <a:t>participantOf</a:t>
            </a:r>
            <a:r>
              <a:rPr lang="en-US" dirty="0" smtClean="0"/>
              <a:t>   	#2</a:t>
            </a:r>
            <a:r>
              <a:rPr lang="en-US" dirty="0"/>
              <a:t>	</a:t>
            </a:r>
            <a:r>
              <a:rPr lang="en-US" dirty="0" smtClean="0"/>
              <a:t>at		t1</a:t>
            </a:r>
          </a:p>
          <a:p>
            <a:pPr marL="0" lvl="1" indent="0">
              <a:buNone/>
            </a:pPr>
            <a:r>
              <a:rPr lang="en-US" dirty="0" smtClean="0"/>
              <a:t>	#2	</a:t>
            </a:r>
            <a:r>
              <a:rPr lang="en-US" dirty="0" err="1" smtClean="0"/>
              <a:t>instanceOf</a:t>
            </a:r>
            <a:r>
              <a:rPr lang="en-US" dirty="0" smtClean="0"/>
              <a:t>		</a:t>
            </a:r>
            <a:r>
              <a:rPr lang="en-US" dirty="0" err="1" smtClean="0"/>
              <a:t>DiagnosticProcess</a:t>
            </a: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	</a:t>
            </a:r>
            <a:r>
              <a:rPr lang="en-US" dirty="0"/>
              <a:t>#1	</a:t>
            </a:r>
            <a:r>
              <a:rPr lang="en-US" dirty="0" err="1"/>
              <a:t>participantOf</a:t>
            </a:r>
            <a:r>
              <a:rPr lang="en-US" dirty="0"/>
              <a:t>   	</a:t>
            </a:r>
            <a:r>
              <a:rPr lang="en-US" dirty="0" smtClean="0"/>
              <a:t>#3</a:t>
            </a:r>
            <a:r>
              <a:rPr lang="en-US" dirty="0"/>
              <a:t>	at		</a:t>
            </a:r>
            <a:r>
              <a:rPr lang="en-US" dirty="0" smtClean="0"/>
              <a:t>t2</a:t>
            </a:r>
            <a:endParaRPr lang="en-US" dirty="0"/>
          </a:p>
          <a:p>
            <a:pPr marL="0" lvl="1" indent="0">
              <a:buNone/>
            </a:pPr>
            <a:r>
              <a:rPr lang="en-US" dirty="0" smtClean="0"/>
              <a:t>	#3</a:t>
            </a:r>
            <a:r>
              <a:rPr lang="en-US" dirty="0"/>
              <a:t>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smtClean="0"/>
              <a:t>Life</a:t>
            </a:r>
          </a:p>
          <a:p>
            <a:pPr marL="0" lvl="1" indent="0">
              <a:buNone/>
            </a:pPr>
            <a:r>
              <a:rPr lang="en-US" dirty="0"/>
              <a:t>	#1	</a:t>
            </a:r>
            <a:r>
              <a:rPr lang="en-US" dirty="0" err="1"/>
              <a:t>participantOf</a:t>
            </a:r>
            <a:r>
              <a:rPr lang="en-US" dirty="0"/>
              <a:t>   	</a:t>
            </a:r>
            <a:r>
              <a:rPr lang="en-US" dirty="0" smtClean="0"/>
              <a:t>#4</a:t>
            </a:r>
            <a:r>
              <a:rPr lang="en-US" dirty="0"/>
              <a:t>	at		</a:t>
            </a:r>
            <a:r>
              <a:rPr lang="en-US" dirty="0" smtClean="0"/>
              <a:t>t3</a:t>
            </a:r>
          </a:p>
          <a:p>
            <a:pPr marL="0" lvl="1" indent="0">
              <a:buNone/>
            </a:pPr>
            <a:r>
              <a:rPr lang="en-US" dirty="0"/>
              <a:t>	</a:t>
            </a:r>
            <a:r>
              <a:rPr lang="en-US" dirty="0" smtClean="0"/>
              <a:t>#4</a:t>
            </a:r>
            <a:r>
              <a:rPr lang="en-US" dirty="0"/>
              <a:t>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err="1" smtClean="0"/>
              <a:t>SurgicalProcedure</a:t>
            </a: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	#4	</a:t>
            </a:r>
            <a:r>
              <a:rPr lang="en-US" dirty="0" err="1" smtClean="0"/>
              <a:t>precededBy</a:t>
            </a:r>
            <a:r>
              <a:rPr lang="en-US" dirty="0" smtClean="0"/>
              <a:t>		#2</a:t>
            </a:r>
          </a:p>
          <a:p>
            <a:pPr marL="0" lvl="1" indent="0">
              <a:buNone/>
            </a:pPr>
            <a:r>
              <a:rPr lang="en-US" dirty="0" smtClean="0"/>
              <a:t>	#4	</a:t>
            </a:r>
            <a:r>
              <a:rPr lang="en-US" dirty="0" err="1" smtClean="0"/>
              <a:t>partOf</a:t>
            </a:r>
            <a:r>
              <a:rPr lang="en-US" dirty="0" smtClean="0"/>
              <a:t>			#3</a:t>
            </a:r>
          </a:p>
          <a:p>
            <a:pPr marL="0" lvl="1" indent="0">
              <a:buNone/>
            </a:pPr>
            <a:r>
              <a:rPr lang="en-US" dirty="0" smtClean="0"/>
              <a:t>	t3	</a:t>
            </a:r>
            <a:r>
              <a:rPr lang="en-US" dirty="0" err="1" smtClean="0"/>
              <a:t>partOf</a:t>
            </a:r>
            <a:r>
              <a:rPr lang="en-US" dirty="0" smtClean="0"/>
              <a:t>			t2</a:t>
            </a:r>
          </a:p>
          <a:p>
            <a:pPr marL="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047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‘#n’:  (globally) </a:t>
            </a:r>
            <a:r>
              <a:rPr lang="en-US" sz="3200" b="1" i="1" u="sng" dirty="0"/>
              <a:t>singularly</a:t>
            </a:r>
            <a:r>
              <a:rPr lang="en-US" sz="3200" dirty="0"/>
              <a:t> unique identifiers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839200" cy="2743200"/>
          </a:xfrm>
        </p:spPr>
        <p:txBody>
          <a:bodyPr/>
          <a:lstStyle/>
          <a:p>
            <a:pPr marL="0" lvl="1" indent="0">
              <a:buNone/>
            </a:pPr>
            <a:r>
              <a:rPr lang="en-US" dirty="0" smtClean="0"/>
              <a:t>	#1	</a:t>
            </a:r>
            <a:r>
              <a:rPr lang="en-US" dirty="0" err="1" smtClean="0"/>
              <a:t>participantOf</a:t>
            </a:r>
            <a:r>
              <a:rPr lang="en-US" dirty="0" smtClean="0"/>
              <a:t>   	#2</a:t>
            </a:r>
            <a:r>
              <a:rPr lang="en-US" dirty="0"/>
              <a:t>	</a:t>
            </a:r>
            <a:r>
              <a:rPr lang="en-US" dirty="0" smtClean="0"/>
              <a:t>at		t1</a:t>
            </a:r>
          </a:p>
          <a:p>
            <a:pPr marL="0" lvl="1" indent="0">
              <a:buNone/>
            </a:pPr>
            <a:r>
              <a:rPr lang="en-US" dirty="0" smtClean="0"/>
              <a:t>	#2	</a:t>
            </a:r>
            <a:r>
              <a:rPr lang="en-US" dirty="0" err="1" smtClean="0"/>
              <a:t>instanceOf</a:t>
            </a:r>
            <a:r>
              <a:rPr lang="en-US" dirty="0" smtClean="0"/>
              <a:t>		</a:t>
            </a:r>
            <a:r>
              <a:rPr lang="en-US" dirty="0" err="1" smtClean="0"/>
              <a:t>DiagnosticProcess</a:t>
            </a: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	</a:t>
            </a:r>
            <a:r>
              <a:rPr lang="en-US" dirty="0"/>
              <a:t>#1	</a:t>
            </a:r>
            <a:r>
              <a:rPr lang="en-US" dirty="0" err="1"/>
              <a:t>participantOf</a:t>
            </a:r>
            <a:r>
              <a:rPr lang="en-US" dirty="0"/>
              <a:t>   	</a:t>
            </a:r>
            <a:r>
              <a:rPr lang="en-US" dirty="0" smtClean="0"/>
              <a:t>#3</a:t>
            </a:r>
            <a:r>
              <a:rPr lang="en-US" dirty="0"/>
              <a:t>	at		</a:t>
            </a:r>
            <a:r>
              <a:rPr lang="en-US" dirty="0" smtClean="0"/>
              <a:t>t2</a:t>
            </a:r>
            <a:endParaRPr lang="en-US" dirty="0"/>
          </a:p>
          <a:p>
            <a:pPr marL="0" lvl="1" indent="0">
              <a:buNone/>
            </a:pPr>
            <a:r>
              <a:rPr lang="en-US" dirty="0" smtClean="0"/>
              <a:t>	#3</a:t>
            </a:r>
            <a:r>
              <a:rPr lang="en-US" dirty="0"/>
              <a:t>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smtClean="0"/>
              <a:t>Life</a:t>
            </a:r>
          </a:p>
          <a:p>
            <a:pPr marL="0" lvl="1" indent="0">
              <a:buNone/>
            </a:pPr>
            <a:r>
              <a:rPr lang="en-US" dirty="0"/>
              <a:t>	#1	</a:t>
            </a:r>
            <a:r>
              <a:rPr lang="en-US" dirty="0" err="1"/>
              <a:t>participantOf</a:t>
            </a:r>
            <a:r>
              <a:rPr lang="en-US" dirty="0"/>
              <a:t>   	</a:t>
            </a:r>
            <a:r>
              <a:rPr lang="en-US" dirty="0" smtClean="0"/>
              <a:t>#4</a:t>
            </a:r>
            <a:r>
              <a:rPr lang="en-US" dirty="0"/>
              <a:t>	at		</a:t>
            </a:r>
            <a:r>
              <a:rPr lang="en-US" dirty="0" smtClean="0"/>
              <a:t>t3</a:t>
            </a:r>
          </a:p>
          <a:p>
            <a:pPr marL="0" lvl="1" indent="0">
              <a:buNone/>
            </a:pPr>
            <a:r>
              <a:rPr lang="en-US" dirty="0"/>
              <a:t>	</a:t>
            </a:r>
            <a:r>
              <a:rPr lang="en-US" dirty="0" smtClean="0"/>
              <a:t>#4</a:t>
            </a:r>
            <a:r>
              <a:rPr lang="en-US" dirty="0"/>
              <a:t>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err="1" smtClean="0"/>
              <a:t>SurgicalProcedure</a:t>
            </a: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	#4	</a:t>
            </a:r>
            <a:r>
              <a:rPr lang="en-US" dirty="0" err="1" smtClean="0"/>
              <a:t>precededBy</a:t>
            </a:r>
            <a:r>
              <a:rPr lang="en-US" dirty="0" smtClean="0"/>
              <a:t>		#2</a:t>
            </a:r>
          </a:p>
          <a:p>
            <a:pPr marL="0" lvl="1" indent="0">
              <a:buNone/>
            </a:pPr>
            <a:r>
              <a:rPr lang="en-US" dirty="0" smtClean="0"/>
              <a:t>	#4	part of	 	#3</a:t>
            </a:r>
          </a:p>
          <a:p>
            <a:pPr marL="0" lvl="1" indent="0">
              <a:buNone/>
            </a:pPr>
            <a:r>
              <a:rPr lang="en-US" dirty="0" smtClean="0"/>
              <a:t>	t3	</a:t>
            </a:r>
            <a:r>
              <a:rPr lang="en-US" dirty="0" err="1" smtClean="0"/>
              <a:t>partOf</a:t>
            </a:r>
            <a:r>
              <a:rPr lang="en-US" dirty="0" smtClean="0"/>
              <a:t>			t2</a:t>
            </a:r>
          </a:p>
          <a:p>
            <a:pPr marL="0" lvl="1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1143000" y="1676400"/>
            <a:ext cx="533400" cy="3505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786773" y="1676400"/>
            <a:ext cx="533400" cy="3810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786773" y="2590800"/>
            <a:ext cx="533400" cy="3810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786773" y="3435927"/>
            <a:ext cx="533400" cy="3810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786773" y="4296294"/>
            <a:ext cx="533400" cy="885306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precise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8392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This yellow 4-character string </a:t>
            </a:r>
            <a:r>
              <a:rPr lang="en-US" dirty="0" smtClean="0">
                <a:solidFill>
                  <a:srgbClr val="FFFF00"/>
                </a:solidFill>
              </a:rPr>
              <a:t>#1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is an instance of </a:t>
            </a:r>
            <a:r>
              <a:rPr lang="en-US" dirty="0" err="1" smtClean="0"/>
              <a:t>BFO:Independent</a:t>
            </a:r>
            <a:r>
              <a:rPr lang="en-US" dirty="0" smtClean="0"/>
              <a:t> continuant,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t has the quality of being yellow,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It has another quality of being of such width, … 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 use it today to denote myself and I assigned it the status of Instance Unique Identifier (IUI), and therefor: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t has another quality which is an Information Quality Entity (IQE</a:t>
            </a:r>
            <a:r>
              <a:rPr lang="en-US" sz="1400" dirty="0" smtClean="0"/>
              <a:t> </a:t>
            </a:r>
            <a:r>
              <a:rPr lang="en-US" sz="1400" dirty="0"/>
              <a:t>=def. 	a </a:t>
            </a:r>
            <a:r>
              <a:rPr lang="en-US" sz="1400" cap="small" dirty="0"/>
              <a:t>quality</a:t>
            </a:r>
            <a:r>
              <a:rPr lang="en-US" sz="1400" dirty="0"/>
              <a:t> that </a:t>
            </a:r>
            <a:r>
              <a:rPr lang="en-US" sz="1400" b="1" i="1" dirty="0"/>
              <a:t>is the concretization of </a:t>
            </a:r>
            <a:r>
              <a:rPr lang="en-US" sz="1400" dirty="0"/>
              <a:t>some </a:t>
            </a:r>
            <a:r>
              <a:rPr lang="en-US" sz="1400" cap="small" dirty="0"/>
              <a:t>information content </a:t>
            </a:r>
            <a:r>
              <a:rPr lang="en-US" sz="1400" cap="small" dirty="0" smtClean="0"/>
              <a:t>entity</a:t>
            </a:r>
            <a:r>
              <a:rPr lang="en-US" cap="small" dirty="0" smtClean="0"/>
              <a:t>)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hat quality is about me,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hat quality is the concretization of an instance of IUI, a subtype of ICE, which is also about 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54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</a:t>
            </a:r>
            <a:r>
              <a:rPr lang="en-US" dirty="0" err="1"/>
              <a:t>tn</a:t>
            </a:r>
            <a:r>
              <a:rPr lang="en-US" dirty="0"/>
              <a:t>’:  (globally) unique identifiers</a:t>
            </a:r>
          </a:p>
        </p:txBody>
      </p:sp>
      <p:sp>
        <p:nvSpPr>
          <p:cNvPr id="4" name="Rectangle 3"/>
          <p:cNvSpPr/>
          <p:nvPr/>
        </p:nvSpPr>
        <p:spPr bwMode="auto">
          <a:xfrm flipV="1">
            <a:off x="1143000" y="5206539"/>
            <a:ext cx="533400" cy="457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475940" y="1701339"/>
            <a:ext cx="533400" cy="3810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475940" y="2615739"/>
            <a:ext cx="533400" cy="3810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475940" y="3492039"/>
            <a:ext cx="533400" cy="3810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 flipV="1">
            <a:off x="4786773" y="5206539"/>
            <a:ext cx="533400" cy="457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839200" cy="2743200"/>
          </a:xfrm>
        </p:spPr>
        <p:txBody>
          <a:bodyPr/>
          <a:lstStyle/>
          <a:p>
            <a:pPr marL="0" lvl="1" indent="0">
              <a:buNone/>
            </a:pPr>
            <a:r>
              <a:rPr lang="en-US" dirty="0" smtClean="0"/>
              <a:t>	#1	</a:t>
            </a:r>
            <a:r>
              <a:rPr lang="en-US" dirty="0" err="1" smtClean="0"/>
              <a:t>participantOf</a:t>
            </a:r>
            <a:r>
              <a:rPr lang="en-US" dirty="0" smtClean="0"/>
              <a:t>   	#2</a:t>
            </a:r>
            <a:r>
              <a:rPr lang="en-US" dirty="0"/>
              <a:t>	</a:t>
            </a:r>
            <a:r>
              <a:rPr lang="en-US" dirty="0" smtClean="0"/>
              <a:t>at		t1</a:t>
            </a:r>
          </a:p>
          <a:p>
            <a:pPr marL="0" lvl="1" indent="0">
              <a:buNone/>
            </a:pPr>
            <a:r>
              <a:rPr lang="en-US" dirty="0" smtClean="0"/>
              <a:t>	#2	</a:t>
            </a:r>
            <a:r>
              <a:rPr lang="en-US" dirty="0" err="1" smtClean="0"/>
              <a:t>instanceOf</a:t>
            </a:r>
            <a:r>
              <a:rPr lang="en-US" dirty="0" smtClean="0"/>
              <a:t>		</a:t>
            </a:r>
            <a:r>
              <a:rPr lang="en-US" dirty="0" err="1" smtClean="0"/>
              <a:t>DiagnosticProcess</a:t>
            </a: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	</a:t>
            </a:r>
            <a:r>
              <a:rPr lang="en-US" dirty="0"/>
              <a:t>#1	</a:t>
            </a:r>
            <a:r>
              <a:rPr lang="en-US" dirty="0" err="1"/>
              <a:t>participantOf</a:t>
            </a:r>
            <a:r>
              <a:rPr lang="en-US" dirty="0"/>
              <a:t>   	</a:t>
            </a:r>
            <a:r>
              <a:rPr lang="en-US" dirty="0" smtClean="0"/>
              <a:t>#3</a:t>
            </a:r>
            <a:r>
              <a:rPr lang="en-US" dirty="0"/>
              <a:t>	at		</a:t>
            </a:r>
            <a:r>
              <a:rPr lang="en-US" dirty="0" smtClean="0"/>
              <a:t>t2</a:t>
            </a:r>
            <a:endParaRPr lang="en-US" dirty="0"/>
          </a:p>
          <a:p>
            <a:pPr marL="0" lvl="1" indent="0">
              <a:buNone/>
            </a:pPr>
            <a:r>
              <a:rPr lang="en-US" dirty="0" smtClean="0"/>
              <a:t>	#3</a:t>
            </a:r>
            <a:r>
              <a:rPr lang="en-US" dirty="0"/>
              <a:t>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smtClean="0"/>
              <a:t>Life</a:t>
            </a:r>
          </a:p>
          <a:p>
            <a:pPr marL="0" lvl="1" indent="0">
              <a:buNone/>
            </a:pPr>
            <a:r>
              <a:rPr lang="en-US" dirty="0"/>
              <a:t>	#1	</a:t>
            </a:r>
            <a:r>
              <a:rPr lang="en-US" dirty="0" err="1"/>
              <a:t>participantOf</a:t>
            </a:r>
            <a:r>
              <a:rPr lang="en-US" dirty="0"/>
              <a:t>   	</a:t>
            </a:r>
            <a:r>
              <a:rPr lang="en-US" dirty="0" smtClean="0"/>
              <a:t>#4</a:t>
            </a:r>
            <a:r>
              <a:rPr lang="en-US" dirty="0"/>
              <a:t>	at		</a:t>
            </a:r>
            <a:r>
              <a:rPr lang="en-US" dirty="0" smtClean="0"/>
              <a:t>t3</a:t>
            </a:r>
          </a:p>
          <a:p>
            <a:pPr marL="0" lvl="1" indent="0">
              <a:buNone/>
            </a:pPr>
            <a:r>
              <a:rPr lang="en-US" dirty="0"/>
              <a:t>	</a:t>
            </a:r>
            <a:r>
              <a:rPr lang="en-US" dirty="0" smtClean="0"/>
              <a:t>#4</a:t>
            </a:r>
            <a:r>
              <a:rPr lang="en-US" dirty="0"/>
              <a:t>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err="1" smtClean="0"/>
              <a:t>SurgicalProcedure</a:t>
            </a: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	#4	</a:t>
            </a:r>
            <a:r>
              <a:rPr lang="en-US" dirty="0" err="1" smtClean="0"/>
              <a:t>precededBy</a:t>
            </a:r>
            <a:r>
              <a:rPr lang="en-US" dirty="0" smtClean="0"/>
              <a:t>		#2</a:t>
            </a:r>
          </a:p>
          <a:p>
            <a:pPr marL="0" lvl="1" indent="0">
              <a:buNone/>
            </a:pPr>
            <a:r>
              <a:rPr lang="en-US" dirty="0" smtClean="0"/>
              <a:t>	#4	part of	 	#3</a:t>
            </a:r>
          </a:p>
          <a:p>
            <a:pPr marL="0" lvl="1" indent="0">
              <a:buNone/>
            </a:pPr>
            <a:r>
              <a:rPr lang="en-US" dirty="0" smtClean="0"/>
              <a:t>	t3	</a:t>
            </a:r>
            <a:r>
              <a:rPr lang="en-US" dirty="0" err="1" smtClean="0"/>
              <a:t>partOf</a:t>
            </a:r>
            <a:r>
              <a:rPr lang="en-US" dirty="0" smtClean="0"/>
              <a:t>			t2</a:t>
            </a:r>
          </a:p>
          <a:p>
            <a:pPr marL="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826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 smtClean="0"/>
              <a:t>Configurations  </a:t>
            </a:r>
            <a:r>
              <a:rPr lang="en-US" i="1" dirty="0" smtClean="0"/>
              <a:t>through</a:t>
            </a:r>
            <a:r>
              <a:rPr lang="en-US" dirty="0" smtClean="0"/>
              <a:t> Referent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8392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When x or y is a continuant: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FF00"/>
                </a:solidFill>
              </a:rPr>
              <a:t>x 	</a:t>
            </a:r>
            <a:r>
              <a:rPr lang="en-US" b="1" dirty="0" smtClean="0">
                <a:solidFill>
                  <a:srgbClr val="FFFF00"/>
                </a:solidFill>
              </a:rPr>
              <a:t>relation</a:t>
            </a:r>
            <a:r>
              <a:rPr lang="en-US" dirty="0" smtClean="0">
                <a:solidFill>
                  <a:srgbClr val="FFFF00"/>
                </a:solidFill>
              </a:rPr>
              <a:t> 	</a:t>
            </a:r>
            <a:r>
              <a:rPr lang="en-US" dirty="0" smtClean="0">
                <a:solidFill>
                  <a:srgbClr val="1FE115"/>
                </a:solidFill>
              </a:rPr>
              <a:t>{</a:t>
            </a:r>
            <a:r>
              <a:rPr lang="en-US" dirty="0" smtClean="0">
                <a:solidFill>
                  <a:srgbClr val="FFFF00"/>
                </a:solidFill>
              </a:rPr>
              <a:t>y</a:t>
            </a:r>
            <a:r>
              <a:rPr lang="en-US" dirty="0" smtClean="0">
                <a:solidFill>
                  <a:srgbClr val="1FE115"/>
                </a:solidFill>
              </a:rPr>
              <a:t>}</a:t>
            </a:r>
            <a:r>
              <a:rPr lang="en-US" dirty="0" smtClean="0">
                <a:solidFill>
                  <a:srgbClr val="FFFF00"/>
                </a:solidFill>
              </a:rPr>
              <a:t>	</a:t>
            </a:r>
            <a:r>
              <a:rPr lang="en-US" b="1" dirty="0" smtClean="0">
                <a:solidFill>
                  <a:srgbClr val="FFFF00"/>
                </a:solidFill>
              </a:rPr>
              <a:t>at</a:t>
            </a:r>
            <a:r>
              <a:rPr lang="en-US" dirty="0" smtClean="0">
                <a:solidFill>
                  <a:srgbClr val="FFFF00"/>
                </a:solidFill>
              </a:rPr>
              <a:t>		t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Otherwise:</a:t>
            </a:r>
          </a:p>
          <a:p>
            <a:pPr marL="0" indent="0"/>
            <a:r>
              <a:rPr lang="en-US" dirty="0" smtClean="0"/>
              <a:t>	</a:t>
            </a:r>
            <a:r>
              <a:rPr lang="en-US" dirty="0" smtClean="0">
                <a:solidFill>
                  <a:srgbClr val="FFFF00"/>
                </a:solidFill>
              </a:rPr>
              <a:t>x </a:t>
            </a: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b="1" dirty="0">
                <a:solidFill>
                  <a:srgbClr val="FFFF00"/>
                </a:solidFill>
              </a:rPr>
              <a:t>relation</a:t>
            </a:r>
            <a:r>
              <a:rPr lang="en-US" dirty="0">
                <a:solidFill>
                  <a:srgbClr val="FFFF00"/>
                </a:solidFill>
              </a:rPr>
              <a:t> 	</a:t>
            </a:r>
            <a:r>
              <a:rPr lang="en-US" dirty="0" smtClean="0">
                <a:solidFill>
                  <a:srgbClr val="1FE115"/>
                </a:solidFill>
              </a:rPr>
              <a:t>{</a:t>
            </a:r>
            <a:r>
              <a:rPr lang="en-US" dirty="0" smtClean="0">
                <a:solidFill>
                  <a:srgbClr val="FFFF00"/>
                </a:solidFill>
              </a:rPr>
              <a:t>y</a:t>
            </a:r>
            <a:r>
              <a:rPr lang="en-US" dirty="0" smtClean="0">
                <a:solidFill>
                  <a:srgbClr val="1FE115"/>
                </a:solidFill>
              </a:rPr>
              <a:t>}</a:t>
            </a:r>
            <a:r>
              <a:rPr lang="en-US" dirty="0"/>
              <a:t>	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Where:</a:t>
            </a:r>
          </a:p>
          <a:p>
            <a:pPr lvl="1" defTabSz="6413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x</a:t>
            </a:r>
            <a:r>
              <a:rPr lang="en-US" dirty="0" smtClean="0"/>
              <a:t> 				is a particular,</a:t>
            </a:r>
          </a:p>
          <a:p>
            <a:pPr lvl="1" defTabSz="641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relation</a:t>
            </a:r>
            <a:r>
              <a:rPr lang="en-US" b="1" dirty="0" smtClean="0"/>
              <a:t> (</a:t>
            </a:r>
            <a:r>
              <a:rPr lang="en-US" b="1" dirty="0" smtClean="0">
                <a:solidFill>
                  <a:srgbClr val="FFFF00"/>
                </a:solidFill>
              </a:rPr>
              <a:t>at</a:t>
            </a:r>
            <a:r>
              <a:rPr lang="en-US" b="1" dirty="0" smtClean="0"/>
              <a:t>)</a:t>
            </a:r>
            <a:r>
              <a:rPr lang="en-US" dirty="0" smtClean="0"/>
              <a:t>		is a relation between </a:t>
            </a:r>
            <a:r>
              <a:rPr lang="en-US" dirty="0" smtClean="0">
                <a:solidFill>
                  <a:srgbClr val="FFFF00"/>
                </a:solidFill>
              </a:rPr>
              <a:t>x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00"/>
                </a:solidFill>
              </a:rPr>
              <a:t>y</a:t>
            </a:r>
            <a:r>
              <a:rPr lang="en-US" dirty="0" smtClean="0"/>
              <a:t> (and </a:t>
            </a:r>
            <a:r>
              <a:rPr lang="en-US" dirty="0" smtClean="0">
                <a:solidFill>
                  <a:srgbClr val="FFFF00"/>
                </a:solidFill>
              </a:rPr>
              <a:t>t</a:t>
            </a:r>
            <a:r>
              <a:rPr lang="en-US" dirty="0" smtClean="0"/>
              <a:t>),</a:t>
            </a:r>
          </a:p>
          <a:p>
            <a:pPr lvl="1" defTabSz="641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y</a:t>
            </a:r>
            <a:r>
              <a:rPr lang="en-US" dirty="0" smtClean="0"/>
              <a:t> 				is a particular or a type,</a:t>
            </a:r>
          </a:p>
          <a:p>
            <a:pPr lvl="1" defTabSz="641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t</a:t>
            </a:r>
            <a:r>
              <a:rPr lang="en-US" dirty="0" smtClean="0"/>
              <a:t>				is a </a:t>
            </a:r>
            <a:r>
              <a:rPr lang="en-US" dirty="0" err="1" smtClean="0"/>
              <a:t>BFO:temporal_region</a:t>
            </a:r>
            <a:r>
              <a:rPr lang="en-US" dirty="0" smtClean="0"/>
              <a:t>,</a:t>
            </a:r>
          </a:p>
          <a:p>
            <a:pPr lvl="1" defTabSz="641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x </a:t>
            </a:r>
            <a:r>
              <a:rPr lang="en-US" b="1" dirty="0" smtClean="0">
                <a:solidFill>
                  <a:srgbClr val="FFFF00"/>
                </a:solidFill>
              </a:rPr>
              <a:t>relation </a:t>
            </a:r>
            <a:r>
              <a:rPr lang="en-US" dirty="0" smtClean="0">
                <a:solidFill>
                  <a:srgbClr val="FFFF00"/>
                </a:solidFill>
              </a:rPr>
              <a:t>y </a:t>
            </a:r>
            <a:r>
              <a:rPr lang="en-US" b="1" dirty="0" smtClean="0">
                <a:solidFill>
                  <a:srgbClr val="FFFF00"/>
                </a:solidFill>
              </a:rPr>
              <a:t>at </a:t>
            </a:r>
            <a:r>
              <a:rPr lang="en-US" dirty="0" smtClean="0">
                <a:solidFill>
                  <a:srgbClr val="FFFF00"/>
                </a:solidFill>
              </a:rPr>
              <a:t>t	</a:t>
            </a:r>
            <a:r>
              <a:rPr lang="en-US" dirty="0" smtClean="0"/>
              <a:t>is a configuration,</a:t>
            </a:r>
          </a:p>
          <a:p>
            <a:pPr lvl="1" defTabSz="641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x </a:t>
            </a:r>
            <a:r>
              <a:rPr lang="en-US" b="1" dirty="0" smtClean="0">
                <a:solidFill>
                  <a:srgbClr val="FFFF00"/>
                </a:solidFill>
              </a:rPr>
              <a:t>relation</a:t>
            </a:r>
            <a:r>
              <a:rPr lang="en-US" dirty="0" smtClean="0">
                <a:solidFill>
                  <a:srgbClr val="FFFF00"/>
                </a:solidFill>
              </a:rPr>
              <a:t> y		</a:t>
            </a:r>
            <a:r>
              <a:rPr lang="en-US" dirty="0" smtClean="0"/>
              <a:t>is </a:t>
            </a:r>
            <a:r>
              <a:rPr lang="en-US" dirty="0"/>
              <a:t>a </a:t>
            </a:r>
            <a:r>
              <a:rPr lang="en-US" dirty="0" smtClean="0"/>
              <a:t>configuration.</a:t>
            </a:r>
            <a:endParaRPr lang="en-US" dirty="0"/>
          </a:p>
          <a:p>
            <a:pPr lvl="1" defTabSz="6413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Left Brace 3"/>
          <p:cNvSpPr/>
          <p:nvPr/>
        </p:nvSpPr>
        <p:spPr bwMode="auto">
          <a:xfrm rot="16200000">
            <a:off x="1922320" y="5240482"/>
            <a:ext cx="422564" cy="2133601"/>
          </a:xfrm>
          <a:prstGeom prst="leftBrace">
            <a:avLst>
              <a:gd name="adj1" fmla="val 35874"/>
              <a:gd name="adj2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133600" y="6629400"/>
            <a:ext cx="1295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3371922" y="6346457"/>
            <a:ext cx="2537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</a:t>
            </a:r>
            <a:r>
              <a:rPr lang="en-US" sz="2400" dirty="0" smtClean="0">
                <a:solidFill>
                  <a:schemeClr val="bg1"/>
                </a:solidFill>
              </a:rPr>
              <a:t>ortions of reality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723640" y="2128520"/>
            <a:ext cx="914400" cy="533400"/>
          </a:xfrm>
          <a:prstGeom prst="ellipse">
            <a:avLst/>
          </a:prstGeom>
          <a:noFill/>
          <a:ln w="28575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61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Non-ternary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Typical case: ternary relations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x 	</a:t>
            </a:r>
            <a:r>
              <a:rPr lang="en-US" b="1" dirty="0">
                <a:solidFill>
                  <a:srgbClr val="FFFF00"/>
                </a:solidFill>
              </a:rPr>
              <a:t>relation</a:t>
            </a:r>
            <a:r>
              <a:rPr lang="en-US" dirty="0">
                <a:solidFill>
                  <a:srgbClr val="FFFF00"/>
                </a:solidFill>
              </a:rPr>
              <a:t> 	</a:t>
            </a:r>
            <a:r>
              <a:rPr lang="en-US" dirty="0">
                <a:solidFill>
                  <a:srgbClr val="1FE115"/>
                </a:solidFill>
              </a:rPr>
              <a:t>{</a:t>
            </a:r>
            <a:r>
              <a:rPr lang="en-US" dirty="0">
                <a:solidFill>
                  <a:srgbClr val="FFFF00"/>
                </a:solidFill>
              </a:rPr>
              <a:t>y</a:t>
            </a:r>
            <a:r>
              <a:rPr lang="en-US" dirty="0">
                <a:solidFill>
                  <a:srgbClr val="1FE115"/>
                </a:solidFill>
              </a:rPr>
              <a:t>}</a:t>
            </a: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b="1" dirty="0">
                <a:solidFill>
                  <a:srgbClr val="FFFF00"/>
                </a:solidFill>
              </a:rPr>
              <a:t>at</a:t>
            </a: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t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Relation between x, y and 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Binary relations: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.g.: </a:t>
            </a:r>
            <a:r>
              <a:rPr lang="en-US" dirty="0" smtClean="0">
                <a:solidFill>
                  <a:srgbClr val="FFFF00"/>
                </a:solidFill>
              </a:rPr>
              <a:t>	x </a:t>
            </a: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b="1" dirty="0" smtClean="0">
                <a:solidFill>
                  <a:srgbClr val="FFFF00"/>
                </a:solidFill>
              </a:rPr>
              <a:t>does-not-denote</a:t>
            </a: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b="1" dirty="0" smtClean="0">
                <a:solidFill>
                  <a:srgbClr val="FFFF00"/>
                </a:solidFill>
              </a:rPr>
              <a:t>at</a:t>
            </a: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t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Quaternary relations: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e.g.: </a:t>
            </a:r>
            <a:r>
              <a:rPr lang="en-US" dirty="0">
                <a:solidFill>
                  <a:srgbClr val="FFFF00"/>
                </a:solidFill>
              </a:rPr>
              <a:t>	x 	</a:t>
            </a:r>
            <a:r>
              <a:rPr lang="en-US" b="1" dirty="0" smtClean="0">
                <a:solidFill>
                  <a:srgbClr val="FFFF00"/>
                </a:solidFill>
              </a:rPr>
              <a:t>between	</a:t>
            </a:r>
            <a:r>
              <a:rPr lang="en-US" dirty="0">
                <a:solidFill>
                  <a:srgbClr val="1FE115"/>
                </a:solidFill>
              </a:rPr>
              <a:t> {</a:t>
            </a:r>
            <a:r>
              <a:rPr lang="en-US" dirty="0" err="1" smtClean="0">
                <a:solidFill>
                  <a:srgbClr val="FFFF00"/>
                </a:solidFill>
              </a:rPr>
              <a:t>y,z</a:t>
            </a:r>
            <a:r>
              <a:rPr lang="en-US" dirty="0" smtClean="0">
                <a:solidFill>
                  <a:srgbClr val="1FE115"/>
                </a:solidFill>
              </a:rPr>
              <a:t>} </a:t>
            </a: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b="1" dirty="0">
                <a:solidFill>
                  <a:srgbClr val="FFFF00"/>
                </a:solidFill>
              </a:rPr>
              <a:t>at</a:t>
            </a:r>
            <a:r>
              <a:rPr lang="en-US" dirty="0">
                <a:solidFill>
                  <a:srgbClr val="FFFF00"/>
                </a:solidFill>
              </a:rPr>
              <a:t>	t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E115"/>
                </a:solidFill>
              </a:rPr>
              <a:t>{</a:t>
            </a:r>
            <a:r>
              <a:rPr lang="en-US" dirty="0" err="1" smtClean="0">
                <a:solidFill>
                  <a:srgbClr val="FFFF00"/>
                </a:solidFill>
              </a:rPr>
              <a:t>y,z</a:t>
            </a:r>
            <a:r>
              <a:rPr lang="en-US" dirty="0" smtClean="0">
                <a:solidFill>
                  <a:srgbClr val="FFFF00"/>
                </a:solidFill>
              </a:rPr>
              <a:t>, …</a:t>
            </a:r>
            <a:r>
              <a:rPr lang="en-US" dirty="0" smtClean="0">
                <a:solidFill>
                  <a:srgbClr val="1FE115"/>
                </a:solidFill>
              </a:rPr>
              <a:t>} </a:t>
            </a:r>
            <a:r>
              <a:rPr lang="en-US" dirty="0"/>
              <a:t>o</a:t>
            </a:r>
            <a:r>
              <a:rPr lang="en-US" dirty="0" smtClean="0"/>
              <a:t>rder of </a:t>
            </a:r>
            <a:r>
              <a:rPr lang="en-US" dirty="0" err="1" smtClean="0"/>
              <a:t>relata</a:t>
            </a:r>
            <a:r>
              <a:rPr lang="en-US" dirty="0" smtClean="0"/>
              <a:t> must be specified in tuple type syntax description.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0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Particulars, representations, </a:t>
            </a:r>
            <a:r>
              <a:rPr lang="en-US" altLang="en-US" dirty="0" err="1" smtClean="0"/>
              <a:t>PoR</a:t>
            </a:r>
            <a:endParaRPr lang="en-US" alt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1524000"/>
            <a:ext cx="8458200" cy="5105400"/>
            <a:chOff x="381000" y="2209800"/>
            <a:chExt cx="8458200" cy="4419600"/>
          </a:xfrm>
        </p:grpSpPr>
        <p:sp>
          <p:nvSpPr>
            <p:cNvPr id="19459" name="TextBox 3"/>
            <p:cNvSpPr txBox="1">
              <a:spLocks noChangeArrowheads="1"/>
            </p:cNvSpPr>
            <p:nvPr/>
          </p:nvSpPr>
          <p:spPr bwMode="auto">
            <a:xfrm>
              <a:off x="381000" y="2209800"/>
              <a:ext cx="2536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chemeClr val="bg1"/>
                  </a:solidFill>
                </a:rPr>
                <a:t>portions of reality</a:t>
              </a:r>
            </a:p>
          </p:txBody>
        </p:sp>
        <p:sp>
          <p:nvSpPr>
            <p:cNvPr id="19467" name="Rectangle 11"/>
            <p:cNvSpPr>
              <a:spLocks noChangeArrowheads="1"/>
            </p:cNvSpPr>
            <p:nvPr/>
          </p:nvSpPr>
          <p:spPr bwMode="auto">
            <a:xfrm>
              <a:off x="381000" y="2209800"/>
              <a:ext cx="8458200" cy="4419600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</p:grp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2943225" y="32766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particulars</a:t>
            </a:r>
            <a:endParaRPr lang="en-US" altLang="en-US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90877" y="4793140"/>
            <a:ext cx="2230435" cy="1083467"/>
            <a:chOff x="3190877" y="4793140"/>
            <a:chExt cx="2230435" cy="1083467"/>
          </a:xfrm>
        </p:grpSpPr>
        <p:sp>
          <p:nvSpPr>
            <p:cNvPr id="33" name="Rectangle 15"/>
            <p:cNvSpPr>
              <a:spLocks noChangeArrowheads="1"/>
            </p:cNvSpPr>
            <p:nvPr/>
          </p:nvSpPr>
          <p:spPr bwMode="auto">
            <a:xfrm>
              <a:off x="3271520" y="4834572"/>
              <a:ext cx="2068512" cy="1042035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  <p:sp>
          <p:nvSpPr>
            <p:cNvPr id="34" name="TextBox 9"/>
            <p:cNvSpPr txBox="1">
              <a:spLocks noChangeArrowheads="1"/>
            </p:cNvSpPr>
            <p:nvPr/>
          </p:nvSpPr>
          <p:spPr bwMode="auto">
            <a:xfrm>
              <a:off x="3190877" y="4793140"/>
              <a:ext cx="22304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 smtClean="0">
                  <a:solidFill>
                    <a:schemeClr val="bg1"/>
                  </a:solidFill>
                </a:rPr>
                <a:t>representations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4" name="Rectangle 12"/>
          <p:cNvSpPr>
            <a:spLocks noChangeArrowheads="1"/>
          </p:cNvSpPr>
          <p:nvPr/>
        </p:nvSpPr>
        <p:spPr bwMode="auto">
          <a:xfrm>
            <a:off x="2895600" y="3276600"/>
            <a:ext cx="5791200" cy="32004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7554912" y="1981200"/>
            <a:ext cx="1512888" cy="685553"/>
            <a:chOff x="5334000" y="1981200"/>
            <a:chExt cx="1512888" cy="685553"/>
          </a:xfrm>
        </p:grpSpPr>
        <p:sp>
          <p:nvSpPr>
            <p:cNvPr id="46" name="TextBox 45"/>
            <p:cNvSpPr txBox="1"/>
            <p:nvPr/>
          </p:nvSpPr>
          <p:spPr>
            <a:xfrm>
              <a:off x="5340032" y="1993612"/>
              <a:ext cx="14532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‘</a:t>
              </a:r>
              <a:r>
                <a:rPr lang="en-US" i="1" dirty="0" smtClean="0">
                  <a:solidFill>
                    <a:schemeClr val="bg1"/>
                  </a:solidFill>
                </a:rPr>
                <a:t>relate</a:t>
              </a:r>
              <a:r>
                <a:rPr lang="en-US" dirty="0" smtClean="0">
                  <a:solidFill>
                    <a:schemeClr val="bg1"/>
                  </a:solidFill>
                </a:rPr>
                <a:t>’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7" name="Cloud Callout 46"/>
            <p:cNvSpPr/>
            <p:nvPr/>
          </p:nvSpPr>
          <p:spPr bwMode="auto">
            <a:xfrm>
              <a:off x="5334000" y="1981200"/>
              <a:ext cx="1512888" cy="685553"/>
            </a:xfrm>
            <a:prstGeom prst="cloudCallou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76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Representational components of RT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Instance Unique Identifiers (IUI) within an RT-system: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globally and singularly unique identifier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for any referent in broad sense,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f</a:t>
            </a:r>
            <a:r>
              <a:rPr lang="en-US" dirty="0" smtClean="0">
                <a:solidFill>
                  <a:srgbClr val="002060"/>
                </a:solidFill>
              </a:rPr>
              <a:t>or particulars in the original narrow sense.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RT-tuples: representations of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Relationships involving formal relations involving a particular,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‘shortcut’ relations between certain portions of realities</a:t>
            </a:r>
            <a:r>
              <a:rPr lang="en-US" dirty="0" smtClean="0"/>
              <a:t>.  </a:t>
            </a:r>
            <a:r>
              <a:rPr lang="en-US" dirty="0" smtClean="0">
                <a:sym typeface="Wingdings" panose="05000000000000000000" pitchFamily="2" charset="2"/>
              </a:rPr>
              <a:t>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52B67-52C5-4DE5-BDAC-3EA3AC27B8A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9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Shortcut relational assertion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724400"/>
            <a:ext cx="8686800" cy="1905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1717675" algn="l"/>
                <a:tab pos="4287838" algn="l"/>
                <a:tab pos="5719763" algn="l"/>
              </a:tabLst>
            </a:pPr>
            <a:r>
              <a:rPr lang="en-US" dirty="0" smtClean="0"/>
              <a:t>#</a:t>
            </a:r>
            <a:r>
              <a:rPr lang="en-US" dirty="0" smtClean="0"/>
              <a:t>245	</a:t>
            </a:r>
            <a:r>
              <a:rPr lang="en-US" dirty="0" err="1" smtClean="0"/>
              <a:t>IAO:isAbout</a:t>
            </a:r>
            <a:r>
              <a:rPr lang="en-US" dirty="0"/>
              <a:t>	</a:t>
            </a:r>
            <a:r>
              <a:rPr lang="en-US" dirty="0" smtClean="0"/>
              <a:t>	#12		at t3</a:t>
            </a:r>
          </a:p>
          <a:p>
            <a:pPr>
              <a:buFont typeface="Arial" panose="020B0604020202020204" pitchFamily="34" charset="0"/>
              <a:buChar char="•"/>
              <a:tabLst>
                <a:tab pos="1717675" algn="l"/>
                <a:tab pos="4287838" algn="l"/>
                <a:tab pos="5719763" algn="l"/>
              </a:tabLst>
            </a:pPr>
            <a:r>
              <a:rPr lang="en-US" dirty="0" smtClean="0"/>
              <a:t>#245	</a:t>
            </a:r>
            <a:r>
              <a:rPr lang="en-US" dirty="0" err="1" smtClean="0"/>
              <a:t>BFO:continuantPartOf</a:t>
            </a:r>
            <a:r>
              <a:rPr lang="en-US" dirty="0" smtClean="0"/>
              <a:t>	#260		at t4</a:t>
            </a:r>
          </a:p>
          <a:p>
            <a:pPr>
              <a:buFont typeface="Arial" panose="020B0604020202020204" pitchFamily="34" charset="0"/>
              <a:buChar char="•"/>
              <a:tabLst>
                <a:tab pos="1717675" algn="l"/>
                <a:tab pos="4287838" algn="l"/>
                <a:tab pos="5719763" algn="l"/>
              </a:tabLst>
            </a:pPr>
            <a:r>
              <a:rPr lang="en-US" dirty="0" smtClean="0"/>
              <a:t>…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  <a:tabLst>
                <a:tab pos="1717675" algn="l"/>
                <a:tab pos="4287838" algn="l"/>
                <a:tab pos="5719763" algn="l"/>
              </a:tabLst>
            </a:pPr>
            <a:r>
              <a:rPr lang="en-US" dirty="0" smtClean="0"/>
              <a:t>#260	</a:t>
            </a:r>
            <a:r>
              <a:rPr lang="en-US" dirty="0" err="1" smtClean="0"/>
              <a:t>XYZ:containsReprOf</a:t>
            </a:r>
            <a:r>
              <a:rPr lang="en-US" dirty="0" smtClean="0"/>
              <a:t>	#12		at t3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7" y="1685925"/>
            <a:ext cx="6829425" cy="2962275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 bwMode="auto">
          <a:xfrm>
            <a:off x="4254500" y="1676400"/>
            <a:ext cx="3378200" cy="2476500"/>
          </a:xfrm>
          <a:custGeom>
            <a:avLst/>
            <a:gdLst>
              <a:gd name="connsiteX0" fmla="*/ 0 w 3378200"/>
              <a:gd name="connsiteY0" fmla="*/ 12700 h 2476500"/>
              <a:gd name="connsiteX1" fmla="*/ 3314700 w 3378200"/>
              <a:gd name="connsiteY1" fmla="*/ 0 h 2476500"/>
              <a:gd name="connsiteX2" fmla="*/ 3378200 w 3378200"/>
              <a:gd name="connsiteY2" fmla="*/ 1473200 h 2476500"/>
              <a:gd name="connsiteX3" fmla="*/ 355600 w 3378200"/>
              <a:gd name="connsiteY3" fmla="*/ 2476500 h 2476500"/>
              <a:gd name="connsiteX4" fmla="*/ 0 w 3378200"/>
              <a:gd name="connsiteY4" fmla="*/ 127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8200" h="2476500">
                <a:moveTo>
                  <a:pt x="0" y="12700"/>
                </a:moveTo>
                <a:lnTo>
                  <a:pt x="3314700" y="0"/>
                </a:lnTo>
                <a:lnTo>
                  <a:pt x="3378200" y="1473200"/>
                </a:lnTo>
                <a:lnTo>
                  <a:pt x="355600" y="2476500"/>
                </a:lnTo>
                <a:lnTo>
                  <a:pt x="0" y="12700"/>
                </a:lnTo>
                <a:close/>
              </a:path>
            </a:pathLst>
          </a:cu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3800" y="1524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A2CCE8"/>
                </a:solidFill>
              </a:rPr>
              <a:t>#260</a:t>
            </a:r>
            <a:endParaRPr lang="en-US" sz="2000" dirty="0">
              <a:solidFill>
                <a:srgbClr val="A2CC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06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Shortcut relations must be described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	</a:t>
            </a:r>
            <a:r>
              <a:rPr lang="en-US" dirty="0" smtClean="0"/>
              <a:t>	</a:t>
            </a:r>
            <a:r>
              <a:rPr lang="en-US" dirty="0" err="1" smtClean="0"/>
              <a:t>XYZ:containsReprOf</a:t>
            </a:r>
            <a:r>
              <a:rPr lang="en-US" dirty="0"/>
              <a:t>	</a:t>
            </a:r>
            <a:r>
              <a:rPr lang="en-US" dirty="0" smtClean="0"/>
              <a:t>	b		at  t	</a:t>
            </a:r>
            <a:endParaRPr lang="en-US" dirty="0"/>
          </a:p>
          <a:p>
            <a:pPr marL="0" indent="0"/>
            <a:r>
              <a:rPr lang="en-US" dirty="0" smtClean="0"/>
              <a:t>    means: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	</a:t>
            </a:r>
            <a:r>
              <a:rPr lang="en-US" dirty="0" err="1" smtClean="0"/>
              <a:t>BFO:instanceOf</a:t>
            </a:r>
            <a:r>
              <a:rPr lang="en-US" dirty="0" smtClean="0"/>
              <a:t> 	Representation 	at 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 	</a:t>
            </a:r>
            <a:r>
              <a:rPr lang="en-US" dirty="0" err="1" smtClean="0"/>
              <a:t>BFO:existAt</a:t>
            </a:r>
            <a:r>
              <a:rPr lang="en-US" dirty="0" smtClean="0"/>
              <a:t>			t1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1	&lt;some time relation&gt;	t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	 	</a:t>
            </a:r>
            <a:r>
              <a:rPr lang="en-US" dirty="0" err="1" smtClean="0"/>
              <a:t>BFO:instanceOf</a:t>
            </a:r>
            <a:r>
              <a:rPr lang="en-US" dirty="0" smtClean="0"/>
              <a:t> </a:t>
            </a:r>
            <a:r>
              <a:rPr lang="en-US" dirty="0"/>
              <a:t>	Representation 	at t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 	</a:t>
            </a:r>
            <a:r>
              <a:rPr lang="en-US" dirty="0" err="1" smtClean="0"/>
              <a:t>BFO:continuantPartOf</a:t>
            </a:r>
            <a:r>
              <a:rPr lang="en-US" dirty="0" smtClean="0"/>
              <a:t> 	a 		at 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 	</a:t>
            </a:r>
            <a:r>
              <a:rPr lang="en-US" dirty="0" err="1" smtClean="0"/>
              <a:t>IAO:isAbout</a:t>
            </a:r>
            <a:r>
              <a:rPr lang="en-US" dirty="0" smtClean="0"/>
              <a:t>			b		at t</a:t>
            </a:r>
          </a:p>
          <a:p>
            <a:pPr marL="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52B67-52C5-4DE5-BDAC-3EA3AC27B8A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6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Commitments in Referent Tracking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0" y="1524000"/>
            <a:ext cx="8458200" cy="5105400"/>
            <a:chOff x="381000" y="2209800"/>
            <a:chExt cx="8458200" cy="4419600"/>
          </a:xfrm>
        </p:grpSpPr>
        <p:sp>
          <p:nvSpPr>
            <p:cNvPr id="19459" name="TextBox 3"/>
            <p:cNvSpPr txBox="1">
              <a:spLocks noChangeArrowheads="1"/>
            </p:cNvSpPr>
            <p:nvPr/>
          </p:nvSpPr>
          <p:spPr bwMode="auto">
            <a:xfrm>
              <a:off x="381000" y="2209800"/>
              <a:ext cx="2536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chemeClr val="bg1"/>
                  </a:solidFill>
                </a:rPr>
                <a:t>portions of reality</a:t>
              </a:r>
            </a:p>
          </p:txBody>
        </p:sp>
        <p:sp>
          <p:nvSpPr>
            <p:cNvPr id="19467" name="Rectangle 11"/>
            <p:cNvSpPr>
              <a:spLocks noChangeArrowheads="1"/>
            </p:cNvSpPr>
            <p:nvPr/>
          </p:nvSpPr>
          <p:spPr bwMode="auto">
            <a:xfrm>
              <a:off x="381000" y="2209800"/>
              <a:ext cx="8458200" cy="4419600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190877" y="3890964"/>
            <a:ext cx="5206360" cy="2128499"/>
            <a:chOff x="3190877" y="3890964"/>
            <a:chExt cx="5206360" cy="2128499"/>
          </a:xfrm>
        </p:grpSpPr>
        <p:sp>
          <p:nvSpPr>
            <p:cNvPr id="19465" name="TextBox 9"/>
            <p:cNvSpPr txBox="1">
              <a:spLocks noChangeArrowheads="1"/>
            </p:cNvSpPr>
            <p:nvPr/>
          </p:nvSpPr>
          <p:spPr bwMode="auto">
            <a:xfrm>
              <a:off x="3241675" y="3947795"/>
              <a:ext cx="1828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chemeClr val="bg1"/>
                  </a:solidFill>
                </a:rPr>
                <a:t>continuants</a:t>
              </a:r>
            </a:p>
          </p:txBody>
        </p:sp>
        <p:sp>
          <p:nvSpPr>
            <p:cNvPr id="19466" name="TextBox 10"/>
            <p:cNvSpPr txBox="1">
              <a:spLocks noChangeArrowheads="1"/>
            </p:cNvSpPr>
            <p:nvPr/>
          </p:nvSpPr>
          <p:spPr bwMode="auto">
            <a:xfrm>
              <a:off x="5583237" y="4495800"/>
              <a:ext cx="157956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 err="1">
                  <a:solidFill>
                    <a:schemeClr val="bg1"/>
                  </a:solidFill>
                </a:rPr>
                <a:t>occurrents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9471" name="Rectangle 15"/>
            <p:cNvSpPr>
              <a:spLocks noChangeArrowheads="1"/>
            </p:cNvSpPr>
            <p:nvPr/>
          </p:nvSpPr>
          <p:spPr bwMode="auto">
            <a:xfrm>
              <a:off x="3190877" y="3890964"/>
              <a:ext cx="2230435" cy="2126120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  <p:sp>
          <p:nvSpPr>
            <p:cNvPr id="19472" name="Rectangle 16"/>
            <p:cNvSpPr>
              <a:spLocks noChangeArrowheads="1"/>
            </p:cNvSpPr>
            <p:nvPr/>
          </p:nvSpPr>
          <p:spPr bwMode="auto">
            <a:xfrm>
              <a:off x="5598474" y="4495463"/>
              <a:ext cx="2798763" cy="1524000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3400" y="1600200"/>
            <a:ext cx="8153400" cy="4876800"/>
            <a:chOff x="533400" y="1600200"/>
            <a:chExt cx="8153400" cy="4876800"/>
          </a:xfrm>
        </p:grpSpPr>
        <p:sp>
          <p:nvSpPr>
            <p:cNvPr id="19461" name="TextBox 5"/>
            <p:cNvSpPr txBox="1">
              <a:spLocks noChangeArrowheads="1"/>
            </p:cNvSpPr>
            <p:nvPr/>
          </p:nvSpPr>
          <p:spPr bwMode="auto">
            <a:xfrm>
              <a:off x="3124200" y="3305810"/>
              <a:ext cx="163671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chemeClr val="bg1"/>
                  </a:solidFill>
                </a:rPr>
                <a:t>particulars</a:t>
              </a:r>
            </a:p>
          </p:txBody>
        </p:sp>
        <p:sp>
          <p:nvSpPr>
            <p:cNvPr id="19462" name="TextBox 6"/>
            <p:cNvSpPr txBox="1">
              <a:spLocks noChangeArrowheads="1"/>
            </p:cNvSpPr>
            <p:nvPr/>
          </p:nvSpPr>
          <p:spPr bwMode="auto">
            <a:xfrm>
              <a:off x="1022311" y="3352800"/>
              <a:ext cx="8691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chemeClr val="bg1"/>
                  </a:solidFill>
                </a:rPr>
                <a:t>types</a:t>
              </a:r>
            </a:p>
          </p:txBody>
        </p:sp>
        <p:sp>
          <p:nvSpPr>
            <p:cNvPr id="19463" name="TextBox 7"/>
            <p:cNvSpPr txBox="1">
              <a:spLocks noChangeArrowheads="1"/>
            </p:cNvSpPr>
            <p:nvPr/>
          </p:nvSpPr>
          <p:spPr bwMode="auto">
            <a:xfrm>
              <a:off x="5181600" y="1600200"/>
              <a:ext cx="2082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chemeClr val="bg1"/>
                  </a:solidFill>
                </a:rPr>
                <a:t>configurations</a:t>
              </a:r>
            </a:p>
          </p:txBody>
        </p:sp>
        <p:sp>
          <p:nvSpPr>
            <p:cNvPr id="19464" name="TextBox 8"/>
            <p:cNvSpPr txBox="1">
              <a:spLocks noChangeArrowheads="1"/>
            </p:cNvSpPr>
            <p:nvPr/>
          </p:nvSpPr>
          <p:spPr bwMode="auto">
            <a:xfrm>
              <a:off x="3124200" y="2362200"/>
              <a:ext cx="13239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chemeClr val="bg1"/>
                  </a:solidFill>
                </a:rPr>
                <a:t>relations</a:t>
              </a:r>
            </a:p>
          </p:txBody>
        </p:sp>
        <p:sp>
          <p:nvSpPr>
            <p:cNvPr id="19468" name="Rectangle 12"/>
            <p:cNvSpPr>
              <a:spLocks noChangeArrowheads="1"/>
            </p:cNvSpPr>
            <p:nvPr/>
          </p:nvSpPr>
          <p:spPr bwMode="auto">
            <a:xfrm>
              <a:off x="2895600" y="3276600"/>
              <a:ext cx="5791200" cy="3200400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  <p:sp>
          <p:nvSpPr>
            <p:cNvPr id="19469" name="Rectangle 13"/>
            <p:cNvSpPr>
              <a:spLocks noChangeArrowheads="1"/>
            </p:cNvSpPr>
            <p:nvPr/>
          </p:nvSpPr>
          <p:spPr bwMode="auto">
            <a:xfrm>
              <a:off x="5181600" y="1612106"/>
              <a:ext cx="3505200" cy="1512094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  <p:sp>
          <p:nvSpPr>
            <p:cNvPr id="19470" name="Rectangle 14"/>
            <p:cNvSpPr>
              <a:spLocks noChangeArrowheads="1"/>
            </p:cNvSpPr>
            <p:nvPr/>
          </p:nvSpPr>
          <p:spPr bwMode="auto">
            <a:xfrm>
              <a:off x="3124200" y="2362200"/>
              <a:ext cx="1828800" cy="762000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  <p:sp>
          <p:nvSpPr>
            <p:cNvPr id="19473" name="Rectangle 17"/>
            <p:cNvSpPr>
              <a:spLocks noChangeArrowheads="1"/>
            </p:cNvSpPr>
            <p:nvPr/>
          </p:nvSpPr>
          <p:spPr bwMode="auto">
            <a:xfrm>
              <a:off x="533400" y="3276600"/>
              <a:ext cx="2209800" cy="3200400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prstDash val="solid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3400" y="2693988"/>
            <a:ext cx="7950200" cy="1132680"/>
            <a:chOff x="533400" y="2693988"/>
            <a:chExt cx="7950200" cy="1132680"/>
          </a:xfrm>
        </p:grpSpPr>
        <p:grpSp>
          <p:nvGrpSpPr>
            <p:cNvPr id="2" name="Group 28"/>
            <p:cNvGrpSpPr>
              <a:grpSpLocks/>
            </p:cNvGrpSpPr>
            <p:nvPr/>
          </p:nvGrpSpPr>
          <p:grpSpPr bwMode="auto">
            <a:xfrm>
              <a:off x="533400" y="2693988"/>
              <a:ext cx="2438400" cy="461962"/>
              <a:chOff x="533400" y="2694560"/>
              <a:chExt cx="2438400" cy="461665"/>
            </a:xfrm>
          </p:grpSpPr>
          <p:sp>
            <p:nvSpPr>
              <p:cNvPr id="19484" name="Rectangle 24"/>
              <p:cNvSpPr>
                <a:spLocks noChangeArrowheads="1"/>
              </p:cNvSpPr>
              <p:nvPr/>
            </p:nvSpPr>
            <p:spPr bwMode="auto">
              <a:xfrm>
                <a:off x="533400" y="2743200"/>
                <a:ext cx="2438400" cy="381000"/>
              </a:xfrm>
              <a:prstGeom prst="rect">
                <a:avLst/>
              </a:prstGeom>
              <a:noFill/>
              <a:ln w="9525" algn="ctr">
                <a:solidFill>
                  <a:srgbClr val="FF0000"/>
                </a:solidFill>
                <a:prstDash val="lg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3200">
                  <a:solidFill>
                    <a:srgbClr val="000066"/>
                  </a:solidFill>
                </a:endParaRPr>
              </a:p>
            </p:txBody>
          </p:sp>
          <p:sp>
            <p:nvSpPr>
              <p:cNvPr id="19485" name="TextBox 26"/>
              <p:cNvSpPr txBox="1">
                <a:spLocks noChangeArrowheads="1"/>
              </p:cNvSpPr>
              <p:nvPr/>
            </p:nvSpPr>
            <p:spPr bwMode="auto">
              <a:xfrm>
                <a:off x="533400" y="2694560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FF0000"/>
                    </a:solidFill>
                  </a:rPr>
                  <a:t>?</a:t>
                </a:r>
              </a:p>
            </p:txBody>
          </p:sp>
        </p:grpSp>
        <p:grpSp>
          <p:nvGrpSpPr>
            <p:cNvPr id="30" name="Group 28"/>
            <p:cNvGrpSpPr>
              <a:grpSpLocks/>
            </p:cNvGrpSpPr>
            <p:nvPr/>
          </p:nvGrpSpPr>
          <p:grpSpPr bwMode="auto">
            <a:xfrm>
              <a:off x="6045200" y="3364706"/>
              <a:ext cx="2438400" cy="461962"/>
              <a:chOff x="533400" y="2694560"/>
              <a:chExt cx="2438400" cy="461665"/>
            </a:xfrm>
          </p:grpSpPr>
          <p:sp>
            <p:nvSpPr>
              <p:cNvPr id="31" name="Rectangle 24"/>
              <p:cNvSpPr>
                <a:spLocks noChangeArrowheads="1"/>
              </p:cNvSpPr>
              <p:nvPr/>
            </p:nvSpPr>
            <p:spPr bwMode="auto">
              <a:xfrm>
                <a:off x="533400" y="2743200"/>
                <a:ext cx="2438400" cy="381000"/>
              </a:xfrm>
              <a:prstGeom prst="rect">
                <a:avLst/>
              </a:prstGeom>
              <a:noFill/>
              <a:ln w="9525" algn="ctr">
                <a:solidFill>
                  <a:srgbClr val="FF0000"/>
                </a:solidFill>
                <a:prstDash val="lg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3200">
                  <a:solidFill>
                    <a:srgbClr val="000066"/>
                  </a:solidFill>
                </a:endParaRPr>
              </a:p>
            </p:txBody>
          </p:sp>
          <p:sp>
            <p:nvSpPr>
              <p:cNvPr id="32" name="TextBox 26"/>
              <p:cNvSpPr txBox="1">
                <a:spLocks noChangeArrowheads="1"/>
              </p:cNvSpPr>
              <p:nvPr/>
            </p:nvSpPr>
            <p:spPr bwMode="auto">
              <a:xfrm>
                <a:off x="533400" y="2694560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FF0000"/>
                    </a:solidFill>
                  </a:rPr>
                  <a:t>?</a:t>
                </a: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3190877" y="4793140"/>
            <a:ext cx="2230435" cy="1083467"/>
            <a:chOff x="3190877" y="4793140"/>
            <a:chExt cx="2230435" cy="1083467"/>
          </a:xfrm>
        </p:grpSpPr>
        <p:sp>
          <p:nvSpPr>
            <p:cNvPr id="33" name="Rectangle 15"/>
            <p:cNvSpPr>
              <a:spLocks noChangeArrowheads="1"/>
            </p:cNvSpPr>
            <p:nvPr/>
          </p:nvSpPr>
          <p:spPr bwMode="auto">
            <a:xfrm>
              <a:off x="3271520" y="4834572"/>
              <a:ext cx="2068512" cy="1042035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  <p:sp>
          <p:nvSpPr>
            <p:cNvPr id="34" name="TextBox 9"/>
            <p:cNvSpPr txBox="1">
              <a:spLocks noChangeArrowheads="1"/>
            </p:cNvSpPr>
            <p:nvPr/>
          </p:nvSpPr>
          <p:spPr bwMode="auto">
            <a:xfrm>
              <a:off x="3190877" y="4793140"/>
              <a:ext cx="22304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 smtClean="0">
                  <a:solidFill>
                    <a:schemeClr val="bg1"/>
                  </a:solidFill>
                </a:rPr>
                <a:t>representations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24000" y="2647950"/>
            <a:ext cx="6894512" cy="3543300"/>
            <a:chOff x="1524000" y="2647950"/>
            <a:chExt cx="6894512" cy="3543300"/>
          </a:xfrm>
        </p:grpSpPr>
        <p:sp>
          <p:nvSpPr>
            <p:cNvPr id="19475" name="TextBox 19"/>
            <p:cNvSpPr txBox="1">
              <a:spLocks noChangeArrowheads="1"/>
            </p:cNvSpPr>
            <p:nvPr/>
          </p:nvSpPr>
          <p:spPr bwMode="auto">
            <a:xfrm>
              <a:off x="3352800" y="2743200"/>
              <a:ext cx="16065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FFC000"/>
                  </a:solidFill>
                </a:rPr>
                <a:t>participation</a:t>
              </a:r>
            </a:p>
          </p:txBody>
        </p:sp>
        <p:sp>
          <p:nvSpPr>
            <p:cNvPr id="19476" name="TextBox 20"/>
            <p:cNvSpPr txBox="1">
              <a:spLocks noChangeArrowheads="1"/>
            </p:cNvSpPr>
            <p:nvPr/>
          </p:nvSpPr>
          <p:spPr bwMode="auto">
            <a:xfrm>
              <a:off x="5334000" y="2647950"/>
              <a:ext cx="30845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FFC000"/>
                  </a:solidFill>
                </a:rPr>
                <a:t>me participating in my life</a:t>
              </a:r>
            </a:p>
          </p:txBody>
        </p:sp>
        <p:sp>
          <p:nvSpPr>
            <p:cNvPr id="19477" name="TextBox 21"/>
            <p:cNvSpPr txBox="1">
              <a:spLocks noChangeArrowheads="1"/>
            </p:cNvSpPr>
            <p:nvPr/>
          </p:nvSpPr>
          <p:spPr bwMode="auto">
            <a:xfrm>
              <a:off x="1524000" y="5791200"/>
              <a:ext cx="12096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C000"/>
                  </a:solidFill>
                </a:rPr>
                <a:t>organism</a:t>
              </a:r>
            </a:p>
          </p:txBody>
        </p:sp>
        <p:sp>
          <p:nvSpPr>
            <p:cNvPr id="19478" name="TextBox 22"/>
            <p:cNvSpPr txBox="1">
              <a:spLocks noChangeArrowheads="1"/>
            </p:cNvSpPr>
            <p:nvPr/>
          </p:nvSpPr>
          <p:spPr bwMode="auto">
            <a:xfrm>
              <a:off x="4703762" y="4409758"/>
              <a:ext cx="5111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FFC000"/>
                  </a:solidFill>
                </a:rPr>
                <a:t>me</a:t>
              </a:r>
            </a:p>
          </p:txBody>
        </p:sp>
        <p:sp>
          <p:nvSpPr>
            <p:cNvPr id="19479" name="TextBox 23"/>
            <p:cNvSpPr txBox="1">
              <a:spLocks noChangeArrowheads="1"/>
            </p:cNvSpPr>
            <p:nvPr/>
          </p:nvSpPr>
          <p:spPr bwMode="auto">
            <a:xfrm>
              <a:off x="6921500" y="5486400"/>
              <a:ext cx="9302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C000"/>
                  </a:solidFill>
                </a:rPr>
                <a:t>my life</a:t>
              </a:r>
            </a:p>
          </p:txBody>
        </p:sp>
        <p:graphicFrame>
          <p:nvGraphicFramePr>
            <p:cNvPr id="35" name="Object 4"/>
            <p:cNvGraphicFramePr>
              <a:graphicFrameLocks noChangeAspect="1"/>
            </p:cNvGraphicFramePr>
            <p:nvPr/>
          </p:nvGraphicFramePr>
          <p:xfrm>
            <a:off x="4610100" y="5254645"/>
            <a:ext cx="504457" cy="491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529" name="Photo Editor-foto" r:id="rId3" imgW="5447619" imgH="5304762" progId="MSPhotoEd.3">
                    <p:embed/>
                  </p:oleObj>
                </mc:Choice>
                <mc:Fallback>
                  <p:oleObj name="Photo Editor-foto" r:id="rId3" imgW="5447619" imgH="530476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0100" y="5254645"/>
                          <a:ext cx="504457" cy="491182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Rectangle 17"/>
          <p:cNvSpPr>
            <a:spLocks noChangeArrowheads="1"/>
          </p:cNvSpPr>
          <p:nvPr/>
        </p:nvSpPr>
        <p:spPr bwMode="auto">
          <a:xfrm>
            <a:off x="685800" y="4409757"/>
            <a:ext cx="1959615" cy="1781493"/>
          </a:xfrm>
          <a:prstGeom prst="rect">
            <a:avLst/>
          </a:prstGeom>
          <a:noFill/>
          <a:ln w="9525" algn="ctr">
            <a:solidFill>
              <a:schemeClr val="bg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38" name="TextBox 6"/>
          <p:cNvSpPr txBox="1">
            <a:spLocks noChangeArrowheads="1"/>
          </p:cNvSpPr>
          <p:nvPr/>
        </p:nvSpPr>
        <p:spPr bwMode="auto">
          <a:xfrm>
            <a:off x="767635" y="4415135"/>
            <a:ext cx="15183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universals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5334000" y="2286000"/>
            <a:ext cx="3149600" cy="7620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41" name="TextBox 8"/>
          <p:cNvSpPr txBox="1">
            <a:spLocks noChangeArrowheads="1"/>
          </p:cNvSpPr>
          <p:nvPr/>
        </p:nvSpPr>
        <p:spPr bwMode="auto">
          <a:xfrm>
            <a:off x="5334000" y="2209800"/>
            <a:ext cx="18718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relationships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60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Continuants versus </a:t>
            </a:r>
            <a:r>
              <a:rPr lang="en-US" dirty="0" err="1" smtClean="0"/>
              <a:t>Occurrents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2800" dirty="0" smtClean="0"/>
              <a:t>differences for temporal indexing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270000" y="2133600"/>
            <a:ext cx="27432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 b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Continuant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5765800" y="2133600"/>
            <a:ext cx="2692400" cy="2736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 b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Occurrent</a:t>
            </a:r>
          </a:p>
          <a:p>
            <a:pPr eaLnBrk="0" hangingPunct="0"/>
            <a:endParaRPr lang="en-US" sz="2400" b="0">
              <a:solidFill>
                <a:schemeClr val="bg1"/>
              </a:solidFill>
              <a:latin typeface="Tahoma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0" hangingPunct="0"/>
            <a:endParaRPr lang="en-US" sz="2400" b="0">
              <a:solidFill>
                <a:schemeClr val="bg1"/>
              </a:solidFill>
              <a:latin typeface="Tahoma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0" hangingPunct="0"/>
            <a:endParaRPr lang="en-US" sz="4800" b="0">
              <a:solidFill>
                <a:schemeClr val="bg1"/>
              </a:solidFill>
              <a:latin typeface="Tahoma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0" hangingPunct="0"/>
            <a:r>
              <a:rPr lang="en-US" sz="2000" b="0">
                <a:solidFill>
                  <a:srgbClr val="FFC000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e.g. pathological </a:t>
            </a:r>
          </a:p>
          <a:p>
            <a:pPr eaLnBrk="0" hangingPunct="0"/>
            <a:r>
              <a:rPr lang="en-US" sz="2000" b="0">
                <a:solidFill>
                  <a:srgbClr val="FFC000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process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660400" y="3276600"/>
            <a:ext cx="1905000" cy="1828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 b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Independent</a:t>
            </a:r>
          </a:p>
          <a:p>
            <a:pPr eaLnBrk="0" hangingPunct="0"/>
            <a:r>
              <a:rPr lang="en-US" sz="2400" b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Continuant</a:t>
            </a:r>
          </a:p>
          <a:p>
            <a:pPr eaLnBrk="0" hangingPunct="0"/>
            <a:endParaRPr lang="en-US" sz="4000" b="0">
              <a:solidFill>
                <a:schemeClr val="bg1"/>
              </a:solidFill>
              <a:latin typeface="Tahoma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0" hangingPunct="0"/>
            <a:r>
              <a:rPr lang="en-US" sz="2000" b="0">
                <a:solidFill>
                  <a:srgbClr val="FFC000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e.g. organism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794000" y="3276600"/>
            <a:ext cx="1752600" cy="1828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 b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Dependent</a:t>
            </a:r>
          </a:p>
          <a:p>
            <a:pPr eaLnBrk="0" hangingPunct="0"/>
            <a:r>
              <a:rPr lang="en-US" sz="2400" b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Continuant</a:t>
            </a:r>
          </a:p>
          <a:p>
            <a:pPr eaLnBrk="0" hangingPunct="0"/>
            <a:endParaRPr lang="en-US" sz="2400" b="0">
              <a:solidFill>
                <a:schemeClr val="bg1"/>
              </a:solidFill>
              <a:latin typeface="Tahoma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0" hangingPunct="0"/>
            <a:r>
              <a:rPr lang="en-US" sz="2000" b="0">
                <a:solidFill>
                  <a:srgbClr val="FFC000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e.g. patient</a:t>
            </a:r>
          </a:p>
          <a:p>
            <a:pPr eaLnBrk="0" hangingPunct="0"/>
            <a:r>
              <a:rPr lang="en-US" sz="2000" b="0">
                <a:solidFill>
                  <a:srgbClr val="FFC000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role</a:t>
            </a:r>
          </a:p>
        </p:txBody>
      </p:sp>
      <p:cxnSp>
        <p:nvCxnSpPr>
          <p:cNvPr id="31751" name="AutoShape 7"/>
          <p:cNvCxnSpPr>
            <a:cxnSpLocks noChangeShapeType="1"/>
            <a:stCxn id="31747" idx="2"/>
            <a:endCxn id="31749" idx="0"/>
          </p:cNvCxnSpPr>
          <p:nvPr/>
        </p:nvCxnSpPr>
        <p:spPr bwMode="auto">
          <a:xfrm flipH="1">
            <a:off x="1612900" y="2743200"/>
            <a:ext cx="1028700" cy="533400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/>
          </a:ln>
        </p:spPr>
      </p:cxnSp>
      <p:cxnSp>
        <p:nvCxnSpPr>
          <p:cNvPr id="31752" name="AutoShape 8"/>
          <p:cNvCxnSpPr>
            <a:cxnSpLocks noChangeShapeType="1"/>
            <a:stCxn id="31747" idx="2"/>
            <a:endCxn id="31750" idx="0"/>
          </p:cNvCxnSpPr>
          <p:nvPr/>
        </p:nvCxnSpPr>
        <p:spPr bwMode="auto">
          <a:xfrm>
            <a:off x="2641600" y="2743200"/>
            <a:ext cx="1028700" cy="533400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/>
          </a:ln>
        </p:spPr>
      </p:cxn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76200" y="5562600"/>
            <a:ext cx="90678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5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1000" b="0">
                <a:solidFill>
                  <a:schemeClr val="bg1"/>
                </a:solidFill>
                <a:cs typeface="Arial" charset="0"/>
              </a:rPr>
              <a:t> ....  .....    .......</a:t>
            </a:r>
          </a:p>
        </p:txBody>
      </p:sp>
      <p:sp>
        <p:nvSpPr>
          <p:cNvPr id="31755" name="TextBox 10"/>
          <p:cNvSpPr txBox="1">
            <a:spLocks noChangeArrowheads="1"/>
          </p:cNvSpPr>
          <p:nvPr/>
        </p:nvSpPr>
        <p:spPr bwMode="auto">
          <a:xfrm>
            <a:off x="7315200" y="52578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sz="2800">
                <a:solidFill>
                  <a:schemeClr val="bg1"/>
                </a:solidFill>
                <a:latin typeface="Calibri" pitchFamily="34" charset="0"/>
                <a:cs typeface="Arial" charset="0"/>
              </a:rPr>
              <a:t>universals</a:t>
            </a:r>
            <a:endParaRPr lang="en-US" sz="200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1756" name="TextBox 11"/>
          <p:cNvSpPr txBox="1">
            <a:spLocks noChangeArrowheads="1"/>
          </p:cNvSpPr>
          <p:nvPr/>
        </p:nvSpPr>
        <p:spPr bwMode="auto">
          <a:xfrm>
            <a:off x="419100" y="6338888"/>
            <a:ext cx="1943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/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particulars</a:t>
            </a:r>
            <a:endParaRPr lang="en-US" sz="20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 flipH="1">
            <a:off x="4010025" y="2438400"/>
            <a:ext cx="1752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3933825" y="2024063"/>
            <a:ext cx="1889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1"/>
                </a:solidFill>
              </a:rPr>
              <a:t>has_participant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1970088" y="5124450"/>
            <a:ext cx="1311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1"/>
                </a:solidFill>
              </a:rPr>
              <a:t>inheres_in</a:t>
            </a:r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H="1" flipV="1">
            <a:off x="1371600" y="5105400"/>
            <a:ext cx="0" cy="45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 flipH="1" flipV="1">
            <a:off x="3733800" y="5105400"/>
            <a:ext cx="0" cy="45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 flipH="1" flipV="1">
            <a:off x="1362075" y="5543550"/>
            <a:ext cx="23622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 flipH="1" flipV="1">
            <a:off x="6858000" y="5048250"/>
            <a:ext cx="0" cy="1066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5283200" y="5251450"/>
            <a:ext cx="142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FF3300"/>
                </a:solidFill>
              </a:rPr>
              <a:t>instance_of</a:t>
            </a:r>
            <a:endParaRPr lang="en-US" sz="2000" dirty="0">
              <a:solidFill>
                <a:srgbClr val="FF3300"/>
              </a:solidFill>
            </a:endParaRP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1295400" y="28194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is_a</a:t>
            </a: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3287713" y="28194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is_a</a:t>
            </a:r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 flipH="1" flipV="1">
            <a:off x="419100" y="5029200"/>
            <a:ext cx="0" cy="1066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513616" y="5514975"/>
            <a:ext cx="1848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3300"/>
                </a:solidFill>
              </a:rPr>
              <a:t>instance_of</a:t>
            </a:r>
            <a:r>
              <a:rPr lang="en-US" sz="2000" dirty="0" smtClean="0">
                <a:solidFill>
                  <a:srgbClr val="FF3300"/>
                </a:solidFill>
              </a:rPr>
              <a:t> at t</a:t>
            </a:r>
            <a:endParaRPr lang="en-US" sz="2000" dirty="0">
              <a:solidFill>
                <a:srgbClr val="FF33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0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Representational components of RT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Instance Unique Identifiers (IUI) within an RT-system: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globally and singularly unique identifier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for any referent in broad sense,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f</a:t>
            </a:r>
            <a:r>
              <a:rPr lang="en-US" dirty="0" smtClean="0">
                <a:solidFill>
                  <a:srgbClr val="002060"/>
                </a:solidFill>
              </a:rPr>
              <a:t>or particulars in the original narrow sense.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6165D"/>
                </a:solidFill>
              </a:rPr>
              <a:t>RT-tuples: representations of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6165D"/>
                </a:solidFill>
              </a:rPr>
              <a:t>Relationships involving formal relations involving a particular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6165D"/>
                </a:solidFill>
              </a:rPr>
              <a:t>‘shortcut’ relations between certain portions of realities.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Temporal region identifiers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Different </a:t>
            </a:r>
            <a:r>
              <a:rPr lang="en-US" dirty="0"/>
              <a:t>from IUIs since often unique denotation cannot be ascertained.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52B67-52C5-4DE5-BDAC-3EA3AC27B8A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8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basic form of RT-tuples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724400"/>
            <a:ext cx="8686800" cy="1905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1717675" algn="l"/>
                <a:tab pos="4287838" algn="l"/>
                <a:tab pos="5719763" algn="l"/>
              </a:tabLst>
            </a:pPr>
            <a:r>
              <a:rPr lang="en-US" dirty="0" smtClean="0"/>
              <a:t>#245	</a:t>
            </a:r>
            <a:r>
              <a:rPr lang="en-US" dirty="0" err="1" smtClean="0"/>
              <a:t>BFO:instanceOf</a:t>
            </a:r>
            <a:r>
              <a:rPr lang="en-US" dirty="0" smtClean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XYZ:Image</a:t>
            </a:r>
            <a:r>
              <a:rPr lang="en-US" dirty="0" smtClean="0"/>
              <a:t>	at t1.</a:t>
            </a:r>
          </a:p>
          <a:p>
            <a:pPr>
              <a:buFont typeface="Arial" panose="020B0604020202020204" pitchFamily="34" charset="0"/>
              <a:buChar char="•"/>
              <a:tabLst>
                <a:tab pos="1717675" algn="l"/>
                <a:tab pos="4287838" algn="l"/>
                <a:tab pos="5719763" algn="l"/>
              </a:tabLst>
            </a:pPr>
            <a:r>
              <a:rPr lang="en-US" dirty="0" smtClean="0"/>
              <a:t>#12	</a:t>
            </a:r>
            <a:r>
              <a:rPr lang="en-US" dirty="0" err="1" smtClean="0"/>
              <a:t>BFO:instanceOf</a:t>
            </a:r>
            <a:r>
              <a:rPr lang="en-US" dirty="0" smtClean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FMA:heart</a:t>
            </a:r>
            <a:r>
              <a:rPr lang="en-US" dirty="0" smtClean="0"/>
              <a:t>	at t2</a:t>
            </a:r>
          </a:p>
          <a:p>
            <a:pPr>
              <a:buFont typeface="Arial" panose="020B0604020202020204" pitchFamily="34" charset="0"/>
              <a:buChar char="•"/>
              <a:tabLst>
                <a:tab pos="1717675" algn="l"/>
                <a:tab pos="4287838" algn="l"/>
                <a:tab pos="5719763" algn="l"/>
              </a:tabLst>
            </a:pPr>
            <a:r>
              <a:rPr lang="en-US" dirty="0" smtClean="0"/>
              <a:t>#245	</a:t>
            </a:r>
            <a:r>
              <a:rPr lang="en-US" dirty="0" err="1" smtClean="0"/>
              <a:t>IAO:isAbout</a:t>
            </a:r>
            <a:r>
              <a:rPr lang="en-US" dirty="0"/>
              <a:t>	</a:t>
            </a:r>
            <a:r>
              <a:rPr lang="en-US" dirty="0" smtClean="0"/>
              <a:t>	#12		at t3</a:t>
            </a:r>
          </a:p>
          <a:p>
            <a:pPr>
              <a:buFont typeface="Arial" panose="020B0604020202020204" pitchFamily="34" charset="0"/>
              <a:buChar char="•"/>
              <a:tabLst>
                <a:tab pos="1717675" algn="l"/>
                <a:tab pos="4287838" algn="l"/>
                <a:tab pos="5719763" algn="l"/>
              </a:tabLst>
            </a:pPr>
            <a:r>
              <a:rPr lang="en-US" dirty="0" smtClean="0"/>
              <a:t>#245	</a:t>
            </a:r>
            <a:r>
              <a:rPr lang="en-US" dirty="0" err="1" smtClean="0"/>
              <a:t>BFO:continuantPartOf</a:t>
            </a:r>
            <a:r>
              <a:rPr lang="en-US" dirty="0" smtClean="0"/>
              <a:t>	#260		at t4</a:t>
            </a:r>
          </a:p>
          <a:p>
            <a:pPr>
              <a:buFont typeface="Arial" panose="020B0604020202020204" pitchFamily="34" charset="0"/>
              <a:buChar char="•"/>
              <a:tabLst>
                <a:tab pos="1717675" algn="l"/>
                <a:tab pos="4287838" algn="l"/>
                <a:tab pos="5719763" algn="l"/>
              </a:tabLst>
            </a:pPr>
            <a:r>
              <a:rPr lang="en-US" dirty="0" smtClean="0"/>
              <a:t>…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  <a:tabLst>
                <a:tab pos="1717675" algn="l"/>
                <a:tab pos="4287838" algn="l"/>
                <a:tab pos="5719763" algn="l"/>
              </a:tabLst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7" y="1685925"/>
            <a:ext cx="6829425" cy="2962275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 bwMode="auto">
          <a:xfrm>
            <a:off x="4254500" y="1676400"/>
            <a:ext cx="3378200" cy="2476500"/>
          </a:xfrm>
          <a:custGeom>
            <a:avLst/>
            <a:gdLst>
              <a:gd name="connsiteX0" fmla="*/ 0 w 3378200"/>
              <a:gd name="connsiteY0" fmla="*/ 12700 h 2476500"/>
              <a:gd name="connsiteX1" fmla="*/ 3314700 w 3378200"/>
              <a:gd name="connsiteY1" fmla="*/ 0 h 2476500"/>
              <a:gd name="connsiteX2" fmla="*/ 3378200 w 3378200"/>
              <a:gd name="connsiteY2" fmla="*/ 1473200 h 2476500"/>
              <a:gd name="connsiteX3" fmla="*/ 355600 w 3378200"/>
              <a:gd name="connsiteY3" fmla="*/ 2476500 h 2476500"/>
              <a:gd name="connsiteX4" fmla="*/ 0 w 3378200"/>
              <a:gd name="connsiteY4" fmla="*/ 127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8200" h="2476500">
                <a:moveTo>
                  <a:pt x="0" y="12700"/>
                </a:moveTo>
                <a:lnTo>
                  <a:pt x="3314700" y="0"/>
                </a:lnTo>
                <a:lnTo>
                  <a:pt x="3378200" y="1473200"/>
                </a:lnTo>
                <a:lnTo>
                  <a:pt x="355600" y="2476500"/>
                </a:lnTo>
                <a:lnTo>
                  <a:pt x="0" y="12700"/>
                </a:lnTo>
                <a:close/>
              </a:path>
            </a:pathLst>
          </a:cu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3800" y="1524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A2CCE8"/>
                </a:solidFill>
              </a:rPr>
              <a:t>#260</a:t>
            </a:r>
            <a:endParaRPr lang="en-US" sz="2000" dirty="0">
              <a:solidFill>
                <a:srgbClr val="A2CCE8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848600" y="4648200"/>
            <a:ext cx="685800" cy="1981200"/>
          </a:xfrm>
          <a:prstGeom prst="ellipse">
            <a:avLst/>
          </a:prstGeom>
          <a:noFill/>
          <a:ln w="28575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26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52B67-52C5-4DE5-BDAC-3EA3AC27B8AC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03831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Continuants versus </a:t>
            </a:r>
            <a:r>
              <a:rPr lang="en-US" dirty="0" err="1"/>
              <a:t>Occurrents</a:t>
            </a:r>
            <a:r>
              <a:rPr lang="en-US" dirty="0"/>
              <a:t>:</a:t>
            </a:r>
            <a:br>
              <a:rPr lang="en-US" dirty="0"/>
            </a:br>
            <a:r>
              <a:rPr lang="en-US" sz="2800" dirty="0"/>
              <a:t>differences for temporal indexing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8991600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Type – Type relations: </a:t>
            </a:r>
            <a:r>
              <a:rPr lang="en-US" u="sng" dirty="0" smtClean="0"/>
              <a:t>never</a:t>
            </a:r>
            <a:r>
              <a:rPr lang="en-US" dirty="0" smtClean="0"/>
              <a:t> temporal indexing;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when only </a:t>
            </a:r>
            <a:r>
              <a:rPr lang="en-US" dirty="0" err="1" smtClean="0"/>
              <a:t>occurrent</a:t>
            </a:r>
            <a:r>
              <a:rPr lang="en-US" dirty="0" smtClean="0"/>
              <a:t> types are involved: time is outside the realm.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when a continuant type is involved: time factored out by the definition, e.g.: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 err="1"/>
              <a:t>part_of</a:t>
            </a:r>
            <a:r>
              <a:rPr lang="en-US" dirty="0"/>
              <a:t> </a:t>
            </a:r>
            <a:r>
              <a:rPr lang="en-US" dirty="0" smtClean="0"/>
              <a:t>B (for universals) </a:t>
            </a:r>
            <a:r>
              <a:rPr lang="en-US" dirty="0"/>
              <a:t>is defined as:</a:t>
            </a:r>
          </a:p>
          <a:p>
            <a:pPr marL="1663700" lvl="4" indent="0"/>
            <a:r>
              <a:rPr lang="en-US" dirty="0"/>
              <a:t>Given any instance a and any time t, </a:t>
            </a:r>
            <a:r>
              <a:rPr lang="en-US" dirty="0" smtClean="0"/>
              <a:t>if </a:t>
            </a:r>
            <a:r>
              <a:rPr lang="en-US" dirty="0"/>
              <a:t>a is an instance of the universal A at t</a:t>
            </a:r>
            <a:r>
              <a:rPr lang="en-US" dirty="0" smtClean="0"/>
              <a:t>, then </a:t>
            </a:r>
            <a:r>
              <a:rPr lang="en-US" dirty="0"/>
              <a:t>there is some instance b of the universal </a:t>
            </a:r>
            <a:r>
              <a:rPr lang="en-US" dirty="0" smtClean="0"/>
              <a:t>B at t such </a:t>
            </a:r>
            <a:r>
              <a:rPr lang="en-US" dirty="0"/>
              <a:t>that </a:t>
            </a:r>
            <a:r>
              <a:rPr lang="en-US" dirty="0" smtClean="0"/>
              <a:t>a </a:t>
            </a:r>
            <a:r>
              <a:rPr lang="en-US" dirty="0"/>
              <a:t>is an instance-level </a:t>
            </a:r>
            <a:r>
              <a:rPr lang="en-US" dirty="0" err="1"/>
              <a:t>part_of</a:t>
            </a:r>
            <a:r>
              <a:rPr lang="en-US" dirty="0"/>
              <a:t> b at </a:t>
            </a:r>
            <a:r>
              <a:rPr lang="en-US" dirty="0" smtClean="0"/>
              <a:t>t.</a:t>
            </a:r>
          </a:p>
          <a:p>
            <a:pPr marL="292100">
              <a:buFont typeface="Arial" panose="020B0604020202020204" pitchFamily="34" charset="0"/>
              <a:buChar char="•"/>
            </a:pPr>
            <a:r>
              <a:rPr lang="en-US" dirty="0" smtClean="0"/>
              <a:t>Particular </a:t>
            </a:r>
            <a:r>
              <a:rPr lang="en-US" dirty="0"/>
              <a:t>– </a:t>
            </a:r>
            <a:r>
              <a:rPr lang="en-US" dirty="0" smtClean="0"/>
              <a:t>Type </a:t>
            </a:r>
            <a:r>
              <a:rPr lang="en-US" dirty="0"/>
              <a:t>relations: </a:t>
            </a:r>
            <a:endParaRPr lang="en-US" dirty="0" smtClean="0"/>
          </a:p>
          <a:p>
            <a:pPr marL="1092200" lvl="2">
              <a:buFont typeface="Arial" panose="020B0604020202020204" pitchFamily="34" charset="0"/>
              <a:buChar char="•"/>
            </a:pPr>
            <a:r>
              <a:rPr lang="en-US" u="sng" dirty="0" smtClean="0"/>
              <a:t>only</a:t>
            </a:r>
            <a:r>
              <a:rPr lang="en-US" dirty="0" smtClean="0"/>
              <a:t> </a:t>
            </a:r>
            <a:r>
              <a:rPr lang="en-US" dirty="0"/>
              <a:t>temporal </a:t>
            </a:r>
            <a:r>
              <a:rPr lang="en-US" dirty="0" smtClean="0"/>
              <a:t>indexing when a continuant is involved.</a:t>
            </a:r>
          </a:p>
          <a:p>
            <a:pPr marL="292100">
              <a:buFont typeface="Arial" panose="020B0604020202020204" pitchFamily="34" charset="0"/>
              <a:buChar char="•"/>
            </a:pPr>
            <a:r>
              <a:rPr lang="en-US" dirty="0" smtClean="0"/>
              <a:t>Particular – Particular relations:</a:t>
            </a:r>
          </a:p>
          <a:p>
            <a:pPr marL="1092200" lvl="2">
              <a:buFont typeface="Arial" panose="020B0604020202020204" pitchFamily="34" charset="0"/>
              <a:buChar char="•"/>
            </a:pPr>
            <a:r>
              <a:rPr lang="en-US" u="sng" dirty="0"/>
              <a:t>only</a:t>
            </a:r>
            <a:r>
              <a:rPr lang="en-US" dirty="0"/>
              <a:t> temporal indexing when a continuant is involved.</a:t>
            </a:r>
          </a:p>
          <a:p>
            <a:pPr marL="692150" lvl="1">
              <a:buFont typeface="Arial" panose="020B0604020202020204" pitchFamily="34" charset="0"/>
              <a:buChar char="•"/>
            </a:pPr>
            <a:endParaRPr lang="en-US" dirty="0"/>
          </a:p>
          <a:p>
            <a:pPr marL="1663700" lvl="4" indent="0"/>
            <a:endParaRPr lang="en-US" dirty="0"/>
          </a:p>
          <a:p>
            <a:pPr lvl="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5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05257" y="599930"/>
            <a:ext cx="8686800" cy="647700"/>
          </a:xfrm>
        </p:spPr>
        <p:txBody>
          <a:bodyPr/>
          <a:lstStyle/>
          <a:p>
            <a:r>
              <a:rPr lang="en-US" altLang="en-US" dirty="0" smtClean="0"/>
              <a:t>Importance of being clear</a:t>
            </a:r>
            <a:endParaRPr lang="en-US" altLang="en-US" dirty="0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1866900"/>
          </a:xfrm>
        </p:spPr>
        <p:txBody>
          <a:bodyPr/>
          <a:lstStyle/>
          <a:p>
            <a:r>
              <a:rPr lang="en-US" altLang="en-US" dirty="0" smtClean="0"/>
              <a:t>The International Classification of Headache Disorders has</a:t>
            </a:r>
            <a:endParaRPr lang="en-US" altLang="en-US" dirty="0"/>
          </a:p>
          <a:p>
            <a:r>
              <a:rPr lang="en-US" altLang="en-US" dirty="0" smtClean="0"/>
              <a:t>‘</a:t>
            </a:r>
            <a:r>
              <a:rPr lang="en-US" altLang="en-US" i="1" dirty="0" smtClean="0"/>
              <a:t>Persistent idiopathic facial pain (PIFP)</a:t>
            </a:r>
            <a:r>
              <a:rPr lang="en-US" altLang="en-US" dirty="0" smtClean="0"/>
              <a:t>’ </a:t>
            </a:r>
          </a:p>
          <a:p>
            <a:pPr lvl="1">
              <a:buFontTx/>
              <a:buNone/>
            </a:pPr>
            <a:r>
              <a:rPr lang="en-US" altLang="en-US" dirty="0" smtClean="0"/>
              <a:t>= ‘</a:t>
            </a:r>
            <a:r>
              <a:rPr lang="en-US" altLang="en-US" i="1" dirty="0" smtClean="0"/>
              <a:t>persistent facial pain with varying presentations …’</a:t>
            </a:r>
          </a:p>
          <a:p>
            <a:pPr lvl="1">
              <a:buFontTx/>
              <a:buNone/>
            </a:pPr>
            <a:endParaRPr lang="en-US" altLang="en-US" i="1" dirty="0"/>
          </a:p>
          <a:p>
            <a:pPr lvl="1" indent="-742950">
              <a:buFontTx/>
              <a:buNone/>
            </a:pPr>
            <a:r>
              <a:rPr lang="en-US" altLang="en-US" dirty="0" smtClean="0"/>
              <a:t>Imagine three patients: </a:t>
            </a:r>
          </a:p>
          <a:p>
            <a:pPr lvl="1" indent="-396875"/>
            <a:r>
              <a:rPr lang="en-US" altLang="en-US" sz="2000" dirty="0" smtClean="0"/>
              <a:t>all three have continuously pain,</a:t>
            </a:r>
          </a:p>
          <a:p>
            <a:pPr lvl="1" indent="-396875"/>
            <a:r>
              <a:rPr lang="en-US" altLang="en-US" sz="2000" dirty="0"/>
              <a:t>t</a:t>
            </a:r>
            <a:r>
              <a:rPr lang="en-US" altLang="en-US" sz="2000" dirty="0" smtClean="0"/>
              <a:t>he first one has always pain which presents itself in the same way,</a:t>
            </a:r>
          </a:p>
          <a:p>
            <a:pPr lvl="1" indent="-396875"/>
            <a:r>
              <a:rPr lang="en-US" altLang="en-US" sz="2000" dirty="0" smtClean="0"/>
              <a:t>the second one has also always pain which presents itself in the same way, but in a different way than the first one,</a:t>
            </a:r>
          </a:p>
          <a:p>
            <a:pPr lvl="1" indent="-396875"/>
            <a:r>
              <a:rPr lang="en-US" altLang="en-US" sz="2000" dirty="0" smtClean="0"/>
              <a:t>the third one’s pain presents itself sometimes like the first one, sometimes like the second one, and sometimes different from those.</a:t>
            </a:r>
          </a:p>
          <a:p>
            <a:pPr lvl="1" indent="-742950">
              <a:buFontTx/>
              <a:buNone/>
            </a:pPr>
            <a:endParaRPr lang="en-US" altLang="en-US" dirty="0" smtClean="0"/>
          </a:p>
          <a:p>
            <a:pPr lvl="1" indent="-742950">
              <a:buFontTx/>
              <a:buNone/>
            </a:pPr>
            <a:r>
              <a:rPr lang="en-US" altLang="en-US" dirty="0" smtClean="0"/>
              <a:t>Which patients satisfy the definition for PIFP ?</a:t>
            </a:r>
            <a:endParaRPr lang="en-US" altLang="en-US" dirty="0"/>
          </a:p>
          <a:p>
            <a:pPr lvl="1" indent="-742950">
              <a:buFontTx/>
              <a:buNone/>
            </a:pPr>
            <a:endParaRPr lang="en-US" altLang="en-US" dirty="0" smtClean="0"/>
          </a:p>
          <a:p>
            <a:pPr lvl="1" indent="-742950">
              <a:buFontTx/>
              <a:buNone/>
            </a:pPr>
            <a:endParaRPr lang="en-US" altLang="en-US" dirty="0" smtClean="0"/>
          </a:p>
          <a:p>
            <a:pPr lvl="1">
              <a:buFontTx/>
              <a:buNone/>
            </a:pPr>
            <a:endParaRPr lang="en-US" altLang="en-US" i="1" dirty="0"/>
          </a:p>
          <a:p>
            <a:pPr lvl="1">
              <a:buFontTx/>
              <a:buNone/>
            </a:pPr>
            <a:endParaRPr lang="en-US" altLang="en-US" i="1" dirty="0" smtClean="0"/>
          </a:p>
          <a:p>
            <a:pPr lvl="1">
              <a:buFontTx/>
              <a:buNone/>
            </a:pP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1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Particulars, representations, </a:t>
            </a:r>
            <a:r>
              <a:rPr lang="en-US" altLang="en-US" dirty="0" err="1" smtClean="0"/>
              <a:t>PoR</a:t>
            </a:r>
            <a:endParaRPr lang="en-US" alt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380860" y="1524000"/>
            <a:ext cx="8458340" cy="5105400"/>
            <a:chOff x="380860" y="2209800"/>
            <a:chExt cx="8458340" cy="4419600"/>
          </a:xfrm>
        </p:grpSpPr>
        <p:sp>
          <p:nvSpPr>
            <p:cNvPr id="19459" name="TextBox 3"/>
            <p:cNvSpPr txBox="1">
              <a:spLocks noChangeArrowheads="1"/>
            </p:cNvSpPr>
            <p:nvPr/>
          </p:nvSpPr>
          <p:spPr bwMode="auto">
            <a:xfrm>
              <a:off x="380860" y="2209800"/>
              <a:ext cx="2537105" cy="39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FFFF00"/>
                  </a:solidFill>
                </a:rPr>
                <a:t>portions of reality</a:t>
              </a:r>
            </a:p>
          </p:txBody>
        </p:sp>
        <p:sp>
          <p:nvSpPr>
            <p:cNvPr id="19467" name="Rectangle 11"/>
            <p:cNvSpPr>
              <a:spLocks noChangeArrowheads="1"/>
            </p:cNvSpPr>
            <p:nvPr/>
          </p:nvSpPr>
          <p:spPr bwMode="auto">
            <a:xfrm>
              <a:off x="381000" y="2209800"/>
              <a:ext cx="8458200" cy="4419600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</p:grp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2943225" y="32766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particulars</a:t>
            </a:r>
            <a:endParaRPr lang="en-US" altLang="en-US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90877" y="4793140"/>
            <a:ext cx="2230435" cy="1083467"/>
            <a:chOff x="3190877" y="4793140"/>
            <a:chExt cx="2230435" cy="1083467"/>
          </a:xfrm>
        </p:grpSpPr>
        <p:sp>
          <p:nvSpPr>
            <p:cNvPr id="33" name="Rectangle 15"/>
            <p:cNvSpPr>
              <a:spLocks noChangeArrowheads="1"/>
            </p:cNvSpPr>
            <p:nvPr/>
          </p:nvSpPr>
          <p:spPr bwMode="auto">
            <a:xfrm>
              <a:off x="3271520" y="4834572"/>
              <a:ext cx="2068512" cy="1042035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  <p:sp>
          <p:nvSpPr>
            <p:cNvPr id="34" name="TextBox 9"/>
            <p:cNvSpPr txBox="1">
              <a:spLocks noChangeArrowheads="1"/>
            </p:cNvSpPr>
            <p:nvPr/>
          </p:nvSpPr>
          <p:spPr bwMode="auto">
            <a:xfrm>
              <a:off x="3190877" y="4793140"/>
              <a:ext cx="22304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 smtClean="0">
                  <a:solidFill>
                    <a:srgbClr val="FFFF00"/>
                  </a:solidFill>
                </a:rPr>
                <a:t>representations</a:t>
              </a:r>
              <a:endParaRPr lang="en-US" alt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554912" y="1981200"/>
            <a:ext cx="1512888" cy="685553"/>
            <a:chOff x="5334000" y="1981200"/>
            <a:chExt cx="1512888" cy="685553"/>
          </a:xfrm>
        </p:grpSpPr>
        <p:sp>
          <p:nvSpPr>
            <p:cNvPr id="10" name="TextBox 9"/>
            <p:cNvSpPr txBox="1"/>
            <p:nvPr/>
          </p:nvSpPr>
          <p:spPr>
            <a:xfrm>
              <a:off x="5340032" y="1993612"/>
              <a:ext cx="14532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‘</a:t>
              </a:r>
              <a:r>
                <a:rPr lang="en-US" i="1" dirty="0" smtClean="0">
                  <a:solidFill>
                    <a:schemeClr val="bg1"/>
                  </a:solidFill>
                </a:rPr>
                <a:t>relate</a:t>
              </a:r>
              <a:r>
                <a:rPr lang="en-US" dirty="0" smtClean="0">
                  <a:solidFill>
                    <a:schemeClr val="bg1"/>
                  </a:solidFill>
                </a:rPr>
                <a:t>’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Cloud Callout 10"/>
            <p:cNvSpPr/>
            <p:nvPr/>
          </p:nvSpPr>
          <p:spPr bwMode="auto">
            <a:xfrm>
              <a:off x="5334000" y="1981200"/>
              <a:ext cx="1512888" cy="685553"/>
            </a:xfrm>
            <a:prstGeom prst="cloudCallou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sp>
        <p:nvSpPr>
          <p:cNvPr id="44" name="Rectangle 12"/>
          <p:cNvSpPr>
            <a:spLocks noChangeArrowheads="1"/>
          </p:cNvSpPr>
          <p:nvPr/>
        </p:nvSpPr>
        <p:spPr bwMode="auto">
          <a:xfrm>
            <a:off x="2895600" y="3276600"/>
            <a:ext cx="5791200" cy="32004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64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05257" y="599930"/>
            <a:ext cx="8686800" cy="647700"/>
          </a:xfrm>
        </p:spPr>
        <p:txBody>
          <a:bodyPr/>
          <a:lstStyle/>
          <a:p>
            <a:r>
              <a:rPr lang="en-US" altLang="en-US" dirty="0" smtClean="0"/>
              <a:t>Talking about particulars or types?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839200" cy="1181100"/>
          </a:xfrm>
        </p:spPr>
        <p:txBody>
          <a:bodyPr/>
          <a:lstStyle/>
          <a:p>
            <a:r>
              <a:rPr lang="en-US" altLang="en-US" smtClean="0"/>
              <a:t>‘</a:t>
            </a:r>
            <a:r>
              <a:rPr lang="en-US" altLang="en-US" i="1" smtClean="0"/>
              <a:t>Persistent idiopathic facial pain (PIFP)</a:t>
            </a:r>
            <a:r>
              <a:rPr lang="en-US" altLang="en-US" smtClean="0"/>
              <a:t>’ </a:t>
            </a:r>
          </a:p>
          <a:p>
            <a:pPr lvl="1">
              <a:buFontTx/>
              <a:buNone/>
            </a:pPr>
            <a:r>
              <a:rPr lang="en-US" altLang="en-US" smtClean="0"/>
              <a:t>= ‘</a:t>
            </a:r>
            <a:r>
              <a:rPr lang="en-US" altLang="en-US" i="1" smtClean="0"/>
              <a:t>persistent facial pain with varying presentations …’</a:t>
            </a:r>
            <a:endParaRPr lang="en-US" altLang="en-US" smtClean="0"/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928688" y="4171950"/>
            <a:ext cx="2366962" cy="2073275"/>
            <a:chOff x="929479" y="4171346"/>
            <a:chExt cx="2366416" cy="2073486"/>
          </a:xfrm>
        </p:grpSpPr>
        <p:cxnSp>
          <p:nvCxnSpPr>
            <p:cNvPr id="32806" name="Straight Arrow Connector 15"/>
            <p:cNvCxnSpPr>
              <a:cxnSpLocks noChangeShapeType="1"/>
              <a:stCxn id="32778" idx="0"/>
              <a:endCxn id="32783" idx="2"/>
            </p:cNvCxnSpPr>
            <p:nvPr/>
          </p:nvCxnSpPr>
          <p:spPr bwMode="auto">
            <a:xfrm flipH="1" flipV="1">
              <a:off x="1305363" y="4171346"/>
              <a:ext cx="195948" cy="198685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807" name="Straight Arrow Connector 16"/>
            <p:cNvCxnSpPr>
              <a:cxnSpLocks noChangeShapeType="1"/>
              <a:stCxn id="32778" idx="0"/>
              <a:endCxn id="32784" idx="2"/>
            </p:cNvCxnSpPr>
            <p:nvPr/>
          </p:nvCxnSpPr>
          <p:spPr bwMode="auto">
            <a:xfrm flipV="1">
              <a:off x="1501311" y="4171346"/>
              <a:ext cx="1794584" cy="198685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808" name="TextBox 37"/>
            <p:cNvSpPr txBox="1">
              <a:spLocks noChangeArrowheads="1"/>
            </p:cNvSpPr>
            <p:nvPr/>
          </p:nvSpPr>
          <p:spPr bwMode="auto">
            <a:xfrm>
              <a:off x="929479" y="4572000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2809" name="TextBox 38"/>
            <p:cNvSpPr txBox="1">
              <a:spLocks noChangeArrowheads="1"/>
            </p:cNvSpPr>
            <p:nvPr/>
          </p:nvSpPr>
          <p:spPr bwMode="auto">
            <a:xfrm>
              <a:off x="951251" y="4920343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2810" name="TextBox 39"/>
            <p:cNvSpPr txBox="1">
              <a:spLocks noChangeArrowheads="1"/>
            </p:cNvSpPr>
            <p:nvPr/>
          </p:nvSpPr>
          <p:spPr bwMode="auto">
            <a:xfrm>
              <a:off x="963691" y="5212702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2811" name="TextBox 40"/>
            <p:cNvSpPr txBox="1">
              <a:spLocks noChangeArrowheads="1"/>
            </p:cNvSpPr>
            <p:nvPr/>
          </p:nvSpPr>
          <p:spPr bwMode="auto">
            <a:xfrm>
              <a:off x="2248205" y="5340221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2812" name="TextBox 41"/>
            <p:cNvSpPr txBox="1">
              <a:spLocks noChangeArrowheads="1"/>
            </p:cNvSpPr>
            <p:nvPr/>
          </p:nvSpPr>
          <p:spPr bwMode="auto">
            <a:xfrm>
              <a:off x="1971397" y="5604588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2813" name="TextBox 42"/>
            <p:cNvSpPr txBox="1">
              <a:spLocks noChangeArrowheads="1"/>
            </p:cNvSpPr>
            <p:nvPr/>
          </p:nvSpPr>
          <p:spPr bwMode="auto">
            <a:xfrm>
              <a:off x="1694588" y="5906278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1304825" y="4170905"/>
            <a:ext cx="6884609" cy="2018272"/>
            <a:chOff x="1305263" y="4170301"/>
            <a:chExt cx="6884302" cy="2019451"/>
          </a:xfrm>
        </p:grpSpPr>
        <p:cxnSp>
          <p:nvCxnSpPr>
            <p:cNvPr id="32796" name="Straight Arrow Connector 19"/>
            <p:cNvCxnSpPr>
              <a:cxnSpLocks noChangeShapeType="1"/>
              <a:stCxn id="32780" idx="0"/>
              <a:endCxn id="32783" idx="2"/>
            </p:cNvCxnSpPr>
            <p:nvPr/>
          </p:nvCxnSpPr>
          <p:spPr bwMode="auto">
            <a:xfrm flipH="1" flipV="1">
              <a:off x="1305263" y="4170301"/>
              <a:ext cx="6672417" cy="2019451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7" name="Straight Arrow Connector 22"/>
            <p:cNvCxnSpPr>
              <a:cxnSpLocks noChangeShapeType="1"/>
              <a:stCxn id="32780" idx="0"/>
              <a:endCxn id="32784" idx="2"/>
            </p:cNvCxnSpPr>
            <p:nvPr/>
          </p:nvCxnSpPr>
          <p:spPr bwMode="auto">
            <a:xfrm flipH="1" flipV="1">
              <a:off x="3295963" y="4170301"/>
              <a:ext cx="4681717" cy="2019451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8" name="Straight Arrow Connector 25"/>
            <p:cNvCxnSpPr>
              <a:cxnSpLocks noChangeShapeType="1"/>
              <a:stCxn id="32780" idx="0"/>
              <a:endCxn id="32786" idx="2"/>
            </p:cNvCxnSpPr>
            <p:nvPr/>
          </p:nvCxnSpPr>
          <p:spPr bwMode="auto">
            <a:xfrm flipH="1" flipV="1">
              <a:off x="5541720" y="4170301"/>
              <a:ext cx="2435960" cy="2019451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9" name="Straight Arrow Connector 28"/>
            <p:cNvCxnSpPr>
              <a:cxnSpLocks noChangeShapeType="1"/>
              <a:stCxn id="32780" idx="0"/>
              <a:endCxn id="32785" idx="2"/>
            </p:cNvCxnSpPr>
            <p:nvPr/>
          </p:nvCxnSpPr>
          <p:spPr bwMode="auto">
            <a:xfrm flipH="1" flipV="1">
              <a:off x="7796810" y="4170301"/>
              <a:ext cx="180870" cy="2019451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800" name="TextBox 43"/>
            <p:cNvSpPr txBox="1">
              <a:spLocks noChangeArrowheads="1"/>
            </p:cNvSpPr>
            <p:nvPr/>
          </p:nvSpPr>
          <p:spPr bwMode="auto">
            <a:xfrm>
              <a:off x="3046146" y="4647875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C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C000"/>
                  </a:solidFill>
                </a:rPr>
                <a:t>1</a:t>
              </a:r>
            </a:p>
          </p:txBody>
        </p:sp>
        <p:sp>
          <p:nvSpPr>
            <p:cNvPr id="32801" name="TextBox 44"/>
            <p:cNvSpPr txBox="1">
              <a:spLocks noChangeArrowheads="1"/>
            </p:cNvSpPr>
            <p:nvPr/>
          </p:nvSpPr>
          <p:spPr bwMode="auto">
            <a:xfrm>
              <a:off x="3347836" y="4766788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C000"/>
                  </a:solidFill>
                </a:rPr>
                <a:t>t</a:t>
              </a:r>
              <a:r>
                <a:rPr lang="en-US" altLang="en-US" sz="1600" baseline="-25000" dirty="0">
                  <a:solidFill>
                    <a:srgbClr val="FFC000"/>
                  </a:solidFill>
                </a:rPr>
                <a:t>2</a:t>
              </a:r>
            </a:p>
          </p:txBody>
        </p:sp>
        <p:sp>
          <p:nvSpPr>
            <p:cNvPr id="32802" name="TextBox 45"/>
            <p:cNvSpPr txBox="1">
              <a:spLocks noChangeArrowheads="1"/>
            </p:cNvSpPr>
            <p:nvPr/>
          </p:nvSpPr>
          <p:spPr bwMode="auto">
            <a:xfrm>
              <a:off x="3640195" y="4876608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C000"/>
                  </a:solidFill>
                </a:rPr>
                <a:t>t</a:t>
              </a:r>
              <a:r>
                <a:rPr lang="en-US" altLang="en-US" sz="1600" baseline="-25000" dirty="0">
                  <a:solidFill>
                    <a:srgbClr val="FFC000"/>
                  </a:solidFill>
                </a:rPr>
                <a:t>3</a:t>
              </a:r>
            </a:p>
          </p:txBody>
        </p:sp>
        <p:sp>
          <p:nvSpPr>
            <p:cNvPr id="32803" name="TextBox 46"/>
            <p:cNvSpPr txBox="1">
              <a:spLocks noChangeArrowheads="1"/>
            </p:cNvSpPr>
            <p:nvPr/>
          </p:nvSpPr>
          <p:spPr bwMode="auto">
            <a:xfrm>
              <a:off x="3884184" y="4448039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C000"/>
                  </a:solidFill>
                </a:rPr>
                <a:t>t</a:t>
              </a:r>
              <a:r>
                <a:rPr lang="en-US" altLang="en-US" sz="1600" baseline="-25000" dirty="0">
                  <a:solidFill>
                    <a:srgbClr val="FFC000"/>
                  </a:solidFill>
                </a:rPr>
                <a:t>1</a:t>
              </a:r>
            </a:p>
          </p:txBody>
        </p:sp>
        <p:sp>
          <p:nvSpPr>
            <p:cNvPr id="32804" name="TextBox 47"/>
            <p:cNvSpPr txBox="1">
              <a:spLocks noChangeArrowheads="1"/>
            </p:cNvSpPr>
            <p:nvPr/>
          </p:nvSpPr>
          <p:spPr bwMode="auto">
            <a:xfrm>
              <a:off x="5583846" y="4332515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C000"/>
                  </a:solidFill>
                </a:rPr>
                <a:t>t</a:t>
              </a:r>
              <a:r>
                <a:rPr lang="en-US" altLang="en-US" sz="1600" baseline="-25000" dirty="0">
                  <a:solidFill>
                    <a:srgbClr val="FFC000"/>
                  </a:solidFill>
                </a:rPr>
                <a:t>2</a:t>
              </a:r>
            </a:p>
          </p:txBody>
        </p:sp>
        <p:sp>
          <p:nvSpPr>
            <p:cNvPr id="32805" name="TextBox 48"/>
            <p:cNvSpPr txBox="1">
              <a:spLocks noChangeArrowheads="1"/>
            </p:cNvSpPr>
            <p:nvPr/>
          </p:nvSpPr>
          <p:spPr bwMode="auto">
            <a:xfrm>
              <a:off x="7867040" y="4312724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C000"/>
                  </a:solidFill>
                </a:rPr>
                <a:t>t</a:t>
              </a:r>
              <a:r>
                <a:rPr lang="en-US" altLang="en-US" sz="1600" baseline="-25000" dirty="0">
                  <a:solidFill>
                    <a:srgbClr val="FFC000"/>
                  </a:solidFill>
                </a:rPr>
                <a:t>3</a:t>
              </a:r>
            </a:p>
          </p:txBody>
        </p:sp>
      </p:grp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1304825" y="4170905"/>
            <a:ext cx="6491838" cy="2035236"/>
            <a:chOff x="1305263" y="4170300"/>
            <a:chExt cx="6491525" cy="2035765"/>
          </a:xfrm>
        </p:grpSpPr>
        <p:cxnSp>
          <p:nvCxnSpPr>
            <p:cNvPr id="32788" name="Straight Arrow Connector 31"/>
            <p:cNvCxnSpPr>
              <a:cxnSpLocks noChangeShapeType="1"/>
              <a:stCxn id="32779" idx="0"/>
              <a:endCxn id="32783" idx="2"/>
            </p:cNvCxnSpPr>
            <p:nvPr/>
          </p:nvCxnSpPr>
          <p:spPr bwMode="auto">
            <a:xfrm flipH="1" flipV="1">
              <a:off x="1305263" y="4170301"/>
              <a:ext cx="3310462" cy="2035764"/>
            </a:xfrm>
            <a:prstGeom prst="straightConnector1">
              <a:avLst/>
            </a:prstGeom>
            <a:noFill/>
            <a:ln w="28575" algn="ctr">
              <a:solidFill>
                <a:srgbClr val="00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9" name="Straight Arrow Connector 34"/>
            <p:cNvCxnSpPr>
              <a:cxnSpLocks noChangeShapeType="1"/>
              <a:stCxn id="32779" idx="0"/>
              <a:endCxn id="32785" idx="2"/>
            </p:cNvCxnSpPr>
            <p:nvPr/>
          </p:nvCxnSpPr>
          <p:spPr bwMode="auto">
            <a:xfrm flipV="1">
              <a:off x="4615725" y="4170300"/>
              <a:ext cx="3181063" cy="2035764"/>
            </a:xfrm>
            <a:prstGeom prst="straightConnector1">
              <a:avLst/>
            </a:prstGeom>
            <a:noFill/>
            <a:ln w="28575" algn="ctr">
              <a:solidFill>
                <a:srgbClr val="00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90" name="TextBox 53"/>
            <p:cNvSpPr txBox="1">
              <a:spLocks noChangeArrowheads="1"/>
            </p:cNvSpPr>
            <p:nvPr/>
          </p:nvSpPr>
          <p:spPr bwMode="auto">
            <a:xfrm>
              <a:off x="3048354" y="5486137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FF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00FF00"/>
                  </a:solidFill>
                </a:rPr>
                <a:t>1</a:t>
              </a:r>
            </a:p>
          </p:txBody>
        </p:sp>
        <p:sp>
          <p:nvSpPr>
            <p:cNvPr id="32791" name="TextBox 54"/>
            <p:cNvSpPr txBox="1">
              <a:spLocks noChangeArrowheads="1"/>
            </p:cNvSpPr>
            <p:nvPr/>
          </p:nvSpPr>
          <p:spPr bwMode="auto">
            <a:xfrm>
              <a:off x="3359375" y="5629206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FF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00FF00"/>
                  </a:solidFill>
                </a:rPr>
                <a:t>2</a:t>
              </a:r>
            </a:p>
          </p:txBody>
        </p:sp>
        <p:sp>
          <p:nvSpPr>
            <p:cNvPr id="32792" name="TextBox 55"/>
            <p:cNvSpPr txBox="1">
              <a:spLocks noChangeArrowheads="1"/>
            </p:cNvSpPr>
            <p:nvPr/>
          </p:nvSpPr>
          <p:spPr bwMode="auto">
            <a:xfrm>
              <a:off x="3726378" y="5753615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FF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00FF00"/>
                  </a:solidFill>
                </a:rPr>
                <a:t>3</a:t>
              </a:r>
            </a:p>
          </p:txBody>
        </p:sp>
        <p:sp>
          <p:nvSpPr>
            <p:cNvPr id="32793" name="TextBox 56"/>
            <p:cNvSpPr txBox="1">
              <a:spLocks noChangeArrowheads="1"/>
            </p:cNvSpPr>
            <p:nvPr/>
          </p:nvSpPr>
          <p:spPr bwMode="auto">
            <a:xfrm>
              <a:off x="7410111" y="4338001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00FF00"/>
                  </a:solidFill>
                </a:rPr>
                <a:t>t</a:t>
              </a:r>
              <a:r>
                <a:rPr lang="en-US" altLang="en-US" sz="1600" baseline="-25000" dirty="0">
                  <a:solidFill>
                    <a:srgbClr val="00FF00"/>
                  </a:solidFill>
                </a:rPr>
                <a:t>1</a:t>
              </a:r>
            </a:p>
          </p:txBody>
        </p:sp>
        <p:sp>
          <p:nvSpPr>
            <p:cNvPr id="32794" name="TextBox 57"/>
            <p:cNvSpPr txBox="1">
              <a:spLocks noChangeArrowheads="1"/>
            </p:cNvSpPr>
            <p:nvPr/>
          </p:nvSpPr>
          <p:spPr bwMode="auto">
            <a:xfrm>
              <a:off x="7224091" y="4481899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00FF00"/>
                  </a:solidFill>
                </a:rPr>
                <a:t>t</a:t>
              </a:r>
              <a:r>
                <a:rPr lang="en-US" altLang="en-US" sz="1600" baseline="-25000" dirty="0">
                  <a:solidFill>
                    <a:srgbClr val="00FF00"/>
                  </a:solidFill>
                </a:rPr>
                <a:t>2</a:t>
              </a:r>
            </a:p>
          </p:txBody>
        </p:sp>
        <p:sp>
          <p:nvSpPr>
            <p:cNvPr id="32795" name="TextBox 58"/>
            <p:cNvSpPr txBox="1">
              <a:spLocks noChangeArrowheads="1"/>
            </p:cNvSpPr>
            <p:nvPr/>
          </p:nvSpPr>
          <p:spPr bwMode="auto">
            <a:xfrm>
              <a:off x="7043431" y="4606592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00FF00"/>
                  </a:solidFill>
                </a:rPr>
                <a:t>t</a:t>
              </a:r>
              <a:r>
                <a:rPr lang="en-US" altLang="en-US" sz="1600" baseline="-25000" dirty="0">
                  <a:solidFill>
                    <a:srgbClr val="00FF00"/>
                  </a:solidFill>
                </a:rPr>
                <a:t>3</a:t>
              </a:r>
            </a:p>
          </p:txBody>
        </p:sp>
      </p:grpSp>
      <p:grpSp>
        <p:nvGrpSpPr>
          <p:cNvPr id="5" name="Group 67"/>
          <p:cNvGrpSpPr>
            <a:grpSpLocks/>
          </p:cNvGrpSpPr>
          <p:nvPr/>
        </p:nvGrpSpPr>
        <p:grpSpPr bwMode="auto">
          <a:xfrm>
            <a:off x="114300" y="3340100"/>
            <a:ext cx="8631238" cy="1422400"/>
            <a:chOff x="114992" y="3340349"/>
            <a:chExt cx="8630122" cy="1422728"/>
          </a:xfrm>
        </p:grpSpPr>
        <p:sp>
          <p:nvSpPr>
            <p:cNvPr id="32783" name="TextBox 4"/>
            <p:cNvSpPr txBox="1">
              <a:spLocks noChangeArrowheads="1"/>
            </p:cNvSpPr>
            <p:nvPr/>
          </p:nvSpPr>
          <p:spPr bwMode="auto">
            <a:xfrm>
              <a:off x="525342" y="3340349"/>
              <a:ext cx="1560042" cy="8309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/>
                <a:t>persistent</a:t>
              </a:r>
            </a:p>
            <a:p>
              <a:pPr eaLnBrk="1" hangingPunct="1"/>
              <a:r>
                <a:rPr lang="en-US" altLang="en-US"/>
                <a:t>facial pain</a:t>
              </a:r>
            </a:p>
          </p:txBody>
        </p:sp>
        <p:sp>
          <p:nvSpPr>
            <p:cNvPr id="32784" name="TextBox 5"/>
            <p:cNvSpPr txBox="1">
              <a:spLocks noChangeArrowheads="1"/>
            </p:cNvSpPr>
            <p:nvPr/>
          </p:nvSpPr>
          <p:spPr bwMode="auto">
            <a:xfrm>
              <a:off x="2347141" y="3340349"/>
              <a:ext cx="1897507" cy="8309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/>
                <a:t>presentation </a:t>
              </a:r>
            </a:p>
            <a:p>
              <a:pPr eaLnBrk="1" hangingPunct="1"/>
              <a:r>
                <a:rPr lang="en-US" altLang="en-US"/>
                <a:t>type1</a:t>
              </a:r>
            </a:p>
          </p:txBody>
        </p:sp>
        <p:sp>
          <p:nvSpPr>
            <p:cNvPr id="32785" name="TextBox 6"/>
            <p:cNvSpPr txBox="1">
              <a:spLocks noChangeArrowheads="1"/>
            </p:cNvSpPr>
            <p:nvPr/>
          </p:nvSpPr>
          <p:spPr bwMode="auto">
            <a:xfrm>
              <a:off x="6847607" y="3340349"/>
              <a:ext cx="1897507" cy="8309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/>
                <a:t>presentation </a:t>
              </a:r>
            </a:p>
            <a:p>
              <a:pPr eaLnBrk="1" hangingPunct="1"/>
              <a:r>
                <a:rPr lang="en-US" altLang="en-US"/>
                <a:t>type3</a:t>
              </a:r>
            </a:p>
          </p:txBody>
        </p:sp>
        <p:sp>
          <p:nvSpPr>
            <p:cNvPr id="32786" name="TextBox 7"/>
            <p:cNvSpPr txBox="1">
              <a:spLocks noChangeArrowheads="1"/>
            </p:cNvSpPr>
            <p:nvPr/>
          </p:nvSpPr>
          <p:spPr bwMode="auto">
            <a:xfrm>
              <a:off x="4592708" y="3340349"/>
              <a:ext cx="1897507" cy="8309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/>
                <a:t>presentation </a:t>
              </a:r>
            </a:p>
            <a:p>
              <a:pPr eaLnBrk="1" hangingPunct="1"/>
              <a:r>
                <a:rPr lang="en-US" altLang="en-US"/>
                <a:t>type2</a:t>
              </a:r>
            </a:p>
          </p:txBody>
        </p:sp>
        <p:sp>
          <p:nvSpPr>
            <p:cNvPr id="32787" name="TextBox 65"/>
            <p:cNvSpPr txBox="1">
              <a:spLocks noChangeArrowheads="1"/>
            </p:cNvSpPr>
            <p:nvPr/>
          </p:nvSpPr>
          <p:spPr bwMode="auto">
            <a:xfrm>
              <a:off x="114992" y="4301412"/>
              <a:ext cx="8691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chemeClr val="bg1"/>
                  </a:solidFill>
                </a:rPr>
                <a:t>types</a:t>
              </a:r>
            </a:p>
          </p:txBody>
        </p:sp>
      </p:grpSp>
      <p:grpSp>
        <p:nvGrpSpPr>
          <p:cNvPr id="6" name="Group 68"/>
          <p:cNvGrpSpPr>
            <a:grpSpLocks/>
          </p:cNvGrpSpPr>
          <p:nvPr/>
        </p:nvGrpSpPr>
        <p:grpSpPr bwMode="auto">
          <a:xfrm>
            <a:off x="0" y="5291139"/>
            <a:ext cx="8882063" cy="1376432"/>
            <a:chOff x="0" y="5290457"/>
            <a:chExt cx="8882743" cy="1377131"/>
          </a:xfrm>
        </p:grpSpPr>
        <p:sp>
          <p:nvSpPr>
            <p:cNvPr id="32778" name="TextBox 11"/>
            <p:cNvSpPr txBox="1">
              <a:spLocks noChangeArrowheads="1"/>
            </p:cNvSpPr>
            <p:nvPr/>
          </p:nvSpPr>
          <p:spPr bwMode="auto">
            <a:xfrm>
              <a:off x="874376" y="6158204"/>
              <a:ext cx="12538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my pain</a:t>
              </a:r>
            </a:p>
          </p:txBody>
        </p:sp>
        <p:sp>
          <p:nvSpPr>
            <p:cNvPr id="32779" name="TextBox 12"/>
            <p:cNvSpPr txBox="1">
              <a:spLocks noChangeArrowheads="1"/>
            </p:cNvSpPr>
            <p:nvPr/>
          </p:nvSpPr>
          <p:spPr bwMode="auto">
            <a:xfrm>
              <a:off x="4005696" y="6205923"/>
              <a:ext cx="12202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00FF00"/>
                  </a:solidFill>
                </a:rPr>
                <a:t>his pain</a:t>
              </a:r>
            </a:p>
          </p:txBody>
        </p:sp>
        <p:sp>
          <p:nvSpPr>
            <p:cNvPr id="32780" name="TextBox 13"/>
            <p:cNvSpPr txBox="1">
              <a:spLocks noChangeArrowheads="1"/>
            </p:cNvSpPr>
            <p:nvPr/>
          </p:nvSpPr>
          <p:spPr bwMode="auto">
            <a:xfrm>
              <a:off x="7337174" y="6188951"/>
              <a:ext cx="12819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FFC000"/>
                  </a:solidFill>
                </a:rPr>
                <a:t>her pain</a:t>
              </a:r>
            </a:p>
          </p:txBody>
        </p:sp>
        <p:cxnSp>
          <p:nvCxnSpPr>
            <p:cNvPr id="32781" name="Straight Connector 63"/>
            <p:cNvCxnSpPr>
              <a:cxnSpLocks noChangeShapeType="1"/>
            </p:cNvCxnSpPr>
            <p:nvPr/>
          </p:nvCxnSpPr>
          <p:spPr bwMode="auto">
            <a:xfrm>
              <a:off x="205273" y="5290457"/>
              <a:ext cx="8677470" cy="47889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82" name="TextBox 66"/>
            <p:cNvSpPr txBox="1">
              <a:spLocks noChangeArrowheads="1"/>
            </p:cNvSpPr>
            <p:nvPr/>
          </p:nvSpPr>
          <p:spPr bwMode="auto">
            <a:xfrm>
              <a:off x="0" y="5508171"/>
              <a:ext cx="98777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 err="1">
                  <a:solidFill>
                    <a:schemeClr val="bg1"/>
                  </a:solidFill>
                </a:rPr>
                <a:t>parti</a:t>
              </a:r>
              <a:r>
                <a:rPr lang="en-US" altLang="en-US" dirty="0">
                  <a:solidFill>
                    <a:schemeClr val="bg1"/>
                  </a:solidFill>
                </a:rPr>
                <a:t>-</a:t>
              </a:r>
            </a:p>
            <a:p>
              <a:pPr eaLnBrk="1" hangingPunct="1"/>
              <a:r>
                <a:rPr lang="en-US" altLang="en-US" dirty="0" err="1">
                  <a:solidFill>
                    <a:schemeClr val="bg1"/>
                  </a:solidFill>
                </a:rPr>
                <a:t>culars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839200" cy="4737100"/>
          </a:xfrm>
        </p:spPr>
        <p:txBody>
          <a:bodyPr/>
          <a:lstStyle/>
          <a:p>
            <a:r>
              <a:rPr lang="en-US" altLang="en-US" dirty="0" smtClean="0"/>
              <a:t>‘</a:t>
            </a:r>
            <a:r>
              <a:rPr lang="en-US" altLang="en-US" i="1" dirty="0" smtClean="0"/>
              <a:t>Persistent idiopathic facial pain (PIFP)</a:t>
            </a:r>
            <a:r>
              <a:rPr lang="en-US" altLang="en-US" dirty="0" smtClean="0"/>
              <a:t>’ </a:t>
            </a:r>
          </a:p>
          <a:p>
            <a:pPr lvl="1">
              <a:buFontTx/>
              <a:buNone/>
            </a:pPr>
            <a:r>
              <a:rPr lang="en-US" altLang="en-US" dirty="0" smtClean="0"/>
              <a:t>= ‘</a:t>
            </a:r>
            <a:r>
              <a:rPr lang="en-US" altLang="en-US" i="1" dirty="0" smtClean="0"/>
              <a:t>persistent facial pain with varying presentations …’</a:t>
            </a:r>
          </a:p>
          <a:p>
            <a:pPr lvl="1">
              <a:buFontTx/>
              <a:buNone/>
            </a:pPr>
            <a:endParaRPr lang="en-US" altLang="en-US" i="1" dirty="0" smtClean="0"/>
          </a:p>
          <a:p>
            <a:pPr lvl="1">
              <a:buFontTx/>
              <a:buNone/>
            </a:pPr>
            <a:endParaRPr lang="en-US" altLang="en-US" i="1" dirty="0" smtClean="0"/>
          </a:p>
          <a:p>
            <a:pPr lvl="1">
              <a:buFontTx/>
              <a:buNone/>
            </a:pPr>
            <a:endParaRPr lang="en-US" altLang="en-US" i="1" dirty="0" smtClean="0"/>
          </a:p>
          <a:p>
            <a:pPr lvl="1">
              <a:buFontTx/>
              <a:buNone/>
            </a:pPr>
            <a:endParaRPr lang="en-US" altLang="en-US" i="1" dirty="0" smtClean="0"/>
          </a:p>
          <a:p>
            <a:pPr lvl="1">
              <a:buFontTx/>
              <a:buNone/>
            </a:pPr>
            <a:endParaRPr lang="en-US" altLang="en-US" i="1" dirty="0" smtClean="0"/>
          </a:p>
          <a:p>
            <a:pPr lvl="1"/>
            <a:r>
              <a:rPr lang="en-US" altLang="en-US" sz="2400" i="1" dirty="0" smtClean="0"/>
              <a:t>if the description is about types, then the 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three</a:t>
            </a:r>
            <a:r>
              <a:rPr lang="en-US" altLang="en-US" sz="2400" i="1" dirty="0" smtClean="0"/>
              <a:t> </a:t>
            </a:r>
            <a:r>
              <a:rPr lang="en-US" altLang="en-US" sz="2400" i="1" dirty="0" smtClean="0">
                <a:solidFill>
                  <a:srgbClr val="FFC000"/>
                </a:solidFill>
              </a:rPr>
              <a:t>particular</a:t>
            </a:r>
            <a:r>
              <a:rPr lang="en-US" altLang="en-US" sz="2400" i="1" dirty="0" smtClean="0"/>
              <a:t> </a:t>
            </a:r>
            <a:r>
              <a:rPr lang="en-US" altLang="en-US" sz="2400" i="1" dirty="0" smtClean="0">
                <a:solidFill>
                  <a:srgbClr val="00FF00"/>
                </a:solidFill>
              </a:rPr>
              <a:t>pains</a:t>
            </a:r>
            <a:r>
              <a:rPr lang="en-US" altLang="en-US" sz="2400" i="1" dirty="0" smtClean="0"/>
              <a:t> fall under PIFP.</a:t>
            </a:r>
          </a:p>
          <a:p>
            <a:pPr lvl="1"/>
            <a:r>
              <a:rPr lang="en-US" altLang="en-US" sz="2400" i="1" dirty="0" smtClean="0"/>
              <a:t>if the description is about (arbitrary) particulars, then only </a:t>
            </a:r>
            <a:r>
              <a:rPr lang="en-US" altLang="en-US" sz="2400" i="1" dirty="0" smtClean="0">
                <a:solidFill>
                  <a:srgbClr val="FFC000"/>
                </a:solidFill>
              </a:rPr>
              <a:t>her pain</a:t>
            </a:r>
            <a:r>
              <a:rPr lang="en-US" altLang="en-US" sz="2400" i="1" dirty="0" smtClean="0"/>
              <a:t> falls under PIFP.</a:t>
            </a:r>
            <a:endParaRPr lang="en-US" altLang="en-US" sz="24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5257" y="599930"/>
            <a:ext cx="8686800" cy="6477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0" i="0">
                <a:solidFill>
                  <a:schemeClr val="bg1"/>
                </a:solidFill>
                <a:latin typeface="Georgia"/>
                <a:ea typeface="ＭＳ Ｐゴシック" pitchFamily="122" charset="-128"/>
                <a:cs typeface="Georgi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9pPr>
          </a:lstStyle>
          <a:p>
            <a:r>
              <a:rPr lang="en-US" altLang="en-US" dirty="0"/>
              <a:t>Talking about particulars or types?</a:t>
            </a:r>
            <a:endParaRPr lang="en-US" altLang="en-US" kern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048000"/>
            <a:ext cx="5178552" cy="202100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3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from CPO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i="1" dirty="0" err="1"/>
              <a:t>CognitiveRepresentation</a:t>
            </a:r>
            <a:r>
              <a:rPr lang="en-US" dirty="0"/>
              <a:t> =def. </a:t>
            </a:r>
            <a:r>
              <a:rPr lang="en-US" i="1" dirty="0" err="1"/>
              <a:t>MentalQuality</a:t>
            </a:r>
            <a:r>
              <a:rPr lang="en-US" dirty="0"/>
              <a:t> AND </a:t>
            </a:r>
            <a:r>
              <a:rPr lang="en-US" b="1" dirty="0" err="1"/>
              <a:t>is_about</a:t>
            </a:r>
            <a:r>
              <a:rPr lang="en-US" b="1" dirty="0"/>
              <a:t> </a:t>
            </a:r>
            <a:r>
              <a:rPr lang="en-US" dirty="0"/>
              <a:t>SOME </a:t>
            </a:r>
            <a:r>
              <a:rPr lang="en-US" i="1" dirty="0" smtClean="0"/>
              <a:t>Entity</a:t>
            </a:r>
          </a:p>
          <a:p>
            <a:endParaRPr lang="en-US" i="1" dirty="0"/>
          </a:p>
          <a:p>
            <a:pPr algn="ctr"/>
            <a:r>
              <a:rPr lang="en-US" dirty="0"/>
              <a:t>s</a:t>
            </a:r>
            <a:r>
              <a:rPr lang="en-US" dirty="0" smtClean="0"/>
              <a:t>hould be:</a:t>
            </a:r>
          </a:p>
          <a:p>
            <a:pPr algn="ctr"/>
            <a:endParaRPr lang="en-US" dirty="0"/>
          </a:p>
          <a:p>
            <a:r>
              <a:rPr lang="en-US" dirty="0" smtClean="0"/>
              <a:t>For all </a:t>
            </a:r>
            <a:r>
              <a:rPr lang="en-US" dirty="0" err="1" smtClean="0"/>
              <a:t>cr</a:t>
            </a:r>
            <a:r>
              <a:rPr lang="en-US" dirty="0" smtClean="0"/>
              <a:t>, t,</a:t>
            </a:r>
          </a:p>
          <a:p>
            <a:r>
              <a:rPr lang="en-US" dirty="0"/>
              <a:t>	</a:t>
            </a:r>
            <a:r>
              <a:rPr lang="en-US" dirty="0" smtClean="0"/>
              <a:t>if </a:t>
            </a:r>
            <a:r>
              <a:rPr lang="en-US" dirty="0" err="1" smtClean="0"/>
              <a:t>cr</a:t>
            </a:r>
            <a:r>
              <a:rPr lang="en-US" dirty="0" smtClean="0"/>
              <a:t> </a:t>
            </a:r>
            <a:r>
              <a:rPr lang="en-US" b="1" dirty="0" err="1" smtClean="0"/>
              <a:t>instance_of</a:t>
            </a:r>
            <a:r>
              <a:rPr lang="en-US" dirty="0" smtClean="0"/>
              <a:t> </a:t>
            </a:r>
            <a:r>
              <a:rPr lang="en-US" dirty="0" err="1" smtClean="0"/>
              <a:t>CognitiveRepresentation</a:t>
            </a:r>
            <a:r>
              <a:rPr lang="en-US" dirty="0" smtClean="0"/>
              <a:t> </a:t>
            </a:r>
            <a:r>
              <a:rPr lang="en-US" b="1" dirty="0" smtClean="0"/>
              <a:t>at</a:t>
            </a:r>
            <a:r>
              <a:rPr lang="en-US" dirty="0" smtClean="0"/>
              <a:t> t, then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cr</a:t>
            </a:r>
            <a:r>
              <a:rPr lang="en-US" dirty="0" smtClean="0"/>
              <a:t> </a:t>
            </a:r>
            <a:r>
              <a:rPr lang="en-US" b="1" dirty="0" err="1" smtClean="0"/>
              <a:t>instance_of</a:t>
            </a:r>
            <a:r>
              <a:rPr lang="en-US" dirty="0" smtClean="0"/>
              <a:t> </a:t>
            </a:r>
            <a:r>
              <a:rPr lang="en-US" dirty="0" err="1" smtClean="0"/>
              <a:t>MentalQuality</a:t>
            </a:r>
            <a:r>
              <a:rPr lang="en-US" dirty="0" smtClean="0"/>
              <a:t> </a:t>
            </a:r>
            <a:r>
              <a:rPr lang="en-US" b="1" dirty="0" smtClean="0"/>
              <a:t>at</a:t>
            </a:r>
            <a:r>
              <a:rPr lang="en-US" dirty="0" smtClean="0"/>
              <a:t> t, and</a:t>
            </a:r>
          </a:p>
          <a:p>
            <a:r>
              <a:rPr lang="en-US" dirty="0"/>
              <a:t>	</a:t>
            </a:r>
            <a:r>
              <a:rPr lang="en-US" dirty="0" smtClean="0"/>
              <a:t>	there is some e such that </a:t>
            </a:r>
            <a:r>
              <a:rPr lang="en-US" dirty="0" err="1" smtClean="0"/>
              <a:t>cr</a:t>
            </a:r>
            <a:r>
              <a:rPr lang="en-US" dirty="0" smtClean="0"/>
              <a:t> </a:t>
            </a:r>
            <a:r>
              <a:rPr lang="en-US" b="1" dirty="0" err="1" smtClean="0"/>
              <a:t>is_about</a:t>
            </a:r>
            <a:r>
              <a:rPr lang="en-US" dirty="0" smtClean="0"/>
              <a:t> </a:t>
            </a:r>
            <a:r>
              <a:rPr lang="en-US" dirty="0" err="1" smtClean="0"/>
              <a:t>e </a:t>
            </a:r>
            <a:r>
              <a:rPr lang="en-US" b="1" dirty="0" err="1" smtClean="0"/>
              <a:t>at</a:t>
            </a:r>
            <a:r>
              <a:rPr lang="en-US" dirty="0" smtClean="0"/>
              <a:t> 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4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from CPO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What about ‘Entity’?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Interpretation for BFO is unclear: ‘</a:t>
            </a:r>
            <a:r>
              <a:rPr lang="en-US" i="1" dirty="0" smtClean="0"/>
              <a:t>anything at all that exists in any way at all</a:t>
            </a:r>
            <a:r>
              <a:rPr lang="en-US" dirty="0" smtClean="0"/>
              <a:t>’</a:t>
            </a:r>
            <a:r>
              <a:rPr lang="en-US" sz="1600" dirty="0" smtClean="0"/>
              <a:t>  (Arp. </a:t>
            </a:r>
            <a:r>
              <a:rPr lang="en-US" sz="1600" i="1" dirty="0" smtClean="0"/>
              <a:t>et.al.</a:t>
            </a:r>
            <a:r>
              <a:rPr lang="en-US" sz="1600" dirty="0" smtClean="0"/>
              <a:t> 2015, p87)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Everything what is committed to in RT 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Strictly BFO, thus only particulars, so that ‘entity’ is shortcut reference for ‘continuant or </a:t>
            </a:r>
            <a:r>
              <a:rPr lang="en-US" dirty="0" err="1" smtClean="0"/>
              <a:t>occurrent</a:t>
            </a:r>
            <a:r>
              <a:rPr lang="en-US" dirty="0" smtClean="0"/>
              <a:t>’ but does not have a universal on its own 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OWL interpretation which ignores temporal indexing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4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 smtClean="0"/>
              <a:t>RT follows BFO and original RO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3886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 RT, assertions are </a:t>
            </a:r>
            <a:r>
              <a:rPr lang="en-US" dirty="0" smtClean="0"/>
              <a:t>primarily </a:t>
            </a:r>
            <a:r>
              <a:rPr lang="en-US" dirty="0" smtClean="0"/>
              <a:t>made about particulars: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Particular to Particular relational assertions,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Particular to Type relational assertions.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Within the realm of particulars and universals, RT follows BFO principles, </a:t>
            </a:r>
            <a:r>
              <a:rPr lang="en-US" dirty="0" err="1" smtClean="0"/>
              <a:t>f.i</a:t>
            </a:r>
            <a:r>
              <a:rPr lang="en-US" dirty="0" smtClean="0"/>
              <a:t>. that within a BFO compatible ontology, all terms ought to be defined on the basis of particulars following the all/some schema.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This does not work for CPO’s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 smtClean="0"/>
              <a:t>‘Act </a:t>
            </a:r>
            <a:r>
              <a:rPr lang="en-US" i="1" dirty="0"/>
              <a:t>of Intelligence Gathering</a:t>
            </a:r>
            <a:r>
              <a:rPr lang="en-US" dirty="0"/>
              <a:t> </a:t>
            </a:r>
            <a:r>
              <a:rPr lang="en-US" b="1" dirty="0" err="1"/>
              <a:t>has_subclass</a:t>
            </a:r>
            <a:r>
              <a:rPr lang="en-US" b="1" dirty="0"/>
              <a:t> </a:t>
            </a:r>
            <a:r>
              <a:rPr lang="en-US" i="1" dirty="0"/>
              <a:t>Act of Intelligence </a:t>
            </a:r>
            <a:r>
              <a:rPr lang="en-US" i="1" dirty="0" smtClean="0"/>
              <a:t>Analysis’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i="1" dirty="0" smtClean="0"/>
              <a:t>For all </a:t>
            </a:r>
            <a:r>
              <a:rPr lang="en-US" i="1" dirty="0" err="1" smtClean="0"/>
              <a:t>aig</a:t>
            </a:r>
            <a:r>
              <a:rPr lang="en-US" i="1" dirty="0" smtClean="0"/>
              <a:t> </a:t>
            </a:r>
            <a:r>
              <a:rPr lang="en-US" i="1" dirty="0" err="1" smtClean="0"/>
              <a:t>instance_of</a:t>
            </a:r>
            <a:r>
              <a:rPr lang="en-US" i="1" dirty="0" smtClean="0"/>
              <a:t> </a:t>
            </a:r>
            <a:r>
              <a:rPr lang="en-US" i="1" dirty="0"/>
              <a:t>Act of Intelligence </a:t>
            </a:r>
            <a:r>
              <a:rPr lang="en-US" i="1" dirty="0" smtClean="0"/>
              <a:t>Gathering, there is some … ?</a:t>
            </a:r>
            <a:endParaRPr lang="en-US" i="1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1367135"/>
            <a:ext cx="7277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Smith B, Ceusters W, </a:t>
            </a:r>
            <a:r>
              <a:rPr lang="en-US" sz="1200" dirty="0" err="1">
                <a:solidFill>
                  <a:schemeClr val="bg1"/>
                </a:solidFill>
              </a:rPr>
              <a:t>Klagges</a:t>
            </a:r>
            <a:r>
              <a:rPr lang="en-US" sz="1200" dirty="0">
                <a:solidFill>
                  <a:schemeClr val="bg1"/>
                </a:solidFill>
              </a:rPr>
              <a:t> B, Koehler J, Kumar A, Lomax J, </a:t>
            </a:r>
            <a:r>
              <a:rPr lang="en-US" sz="1200" dirty="0" err="1">
                <a:solidFill>
                  <a:schemeClr val="bg1"/>
                </a:solidFill>
              </a:rPr>
              <a:t>Mungall</a:t>
            </a:r>
            <a:r>
              <a:rPr lang="en-US" sz="1200" dirty="0">
                <a:solidFill>
                  <a:schemeClr val="bg1"/>
                </a:solidFill>
              </a:rPr>
              <a:t> C, </a:t>
            </a:r>
            <a:r>
              <a:rPr lang="en-US" sz="1200" dirty="0" err="1">
                <a:solidFill>
                  <a:schemeClr val="bg1"/>
                </a:solidFill>
              </a:rPr>
              <a:t>Neuhaus</a:t>
            </a:r>
            <a:r>
              <a:rPr lang="en-US" sz="1200" dirty="0">
                <a:solidFill>
                  <a:schemeClr val="bg1"/>
                </a:solidFill>
              </a:rPr>
              <a:t> F, Rector A, </a:t>
            </a:r>
            <a:r>
              <a:rPr lang="en-US" sz="1200" dirty="0" err="1">
                <a:solidFill>
                  <a:schemeClr val="bg1"/>
                </a:solidFill>
              </a:rPr>
              <a:t>Rosse</a:t>
            </a:r>
            <a:r>
              <a:rPr lang="en-US" sz="1200" dirty="0">
                <a:solidFill>
                  <a:schemeClr val="bg1"/>
                </a:solidFill>
              </a:rPr>
              <a:t> C. </a:t>
            </a:r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  <a:hlinkClick r:id="rId2"/>
              </a:rPr>
              <a:t>Relations </a:t>
            </a:r>
            <a:r>
              <a:rPr lang="en-US" sz="1200" dirty="0">
                <a:solidFill>
                  <a:schemeClr val="bg1"/>
                </a:solidFill>
                <a:hlinkClick r:id="rId2"/>
              </a:rPr>
              <a:t>in biomedical ontologies</a:t>
            </a:r>
            <a:r>
              <a:rPr lang="en-US" sz="1200" dirty="0">
                <a:solidFill>
                  <a:schemeClr val="bg1"/>
                </a:solidFill>
              </a:rPr>
              <a:t>, Genome Biology 2005, 6:R46.</a:t>
            </a:r>
          </a:p>
        </p:txBody>
      </p:sp>
    </p:spTree>
    <p:extLst>
      <p:ext uri="{BB962C8B-B14F-4D97-AF65-F5344CB8AC3E}">
        <p14:creationId xmlns:p14="http://schemas.microsoft.com/office/powerpoint/2010/main" val="199296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Referent tracking assertions are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Through:	#1 </a:t>
            </a:r>
            <a:r>
              <a:rPr lang="en-US" b="1" dirty="0" err="1" smtClean="0"/>
              <a:t>partOf</a:t>
            </a:r>
            <a:r>
              <a:rPr lang="en-US" dirty="0" smtClean="0"/>
              <a:t> #2 </a:t>
            </a:r>
            <a:r>
              <a:rPr lang="en-US" b="1" dirty="0" smtClean="0"/>
              <a:t>at </a:t>
            </a:r>
            <a:r>
              <a:rPr lang="en-US" dirty="0" smtClean="0"/>
              <a:t>t1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One sees:	</a:t>
            </a:r>
            <a:r>
              <a:rPr lang="en-US" dirty="0" smtClean="0">
                <a:solidFill>
                  <a:srgbClr val="FFFF00"/>
                </a:solidFill>
              </a:rPr>
              <a:t>#1 </a:t>
            </a:r>
            <a:r>
              <a:rPr lang="en-US" b="1" dirty="0" err="1" smtClean="0">
                <a:solidFill>
                  <a:srgbClr val="FFFF00"/>
                </a:solidFill>
              </a:rPr>
              <a:t>partOf</a:t>
            </a:r>
            <a:r>
              <a:rPr lang="en-US" dirty="0" smtClean="0">
                <a:solidFill>
                  <a:srgbClr val="FFFF00"/>
                </a:solidFill>
              </a:rPr>
              <a:t> #2 </a:t>
            </a:r>
            <a:r>
              <a:rPr lang="en-US" b="1" dirty="0" smtClean="0">
                <a:solidFill>
                  <a:srgbClr val="FFFF00"/>
                </a:solidFill>
              </a:rPr>
              <a:t>at </a:t>
            </a:r>
            <a:r>
              <a:rPr lang="en-US" dirty="0" smtClean="0">
                <a:solidFill>
                  <a:srgbClr val="FFFF00"/>
                </a:solidFill>
              </a:rPr>
              <a:t>t1</a:t>
            </a:r>
            <a:endParaRPr lang="en-US" dirty="0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Thus we can assign identifiers to these assertions: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#3 stands proxy for </a:t>
            </a:r>
            <a:r>
              <a:rPr lang="en-US" dirty="0"/>
              <a:t>#1 </a:t>
            </a:r>
            <a:r>
              <a:rPr lang="en-US" b="1" dirty="0" err="1"/>
              <a:t>partOf</a:t>
            </a:r>
            <a:r>
              <a:rPr lang="en-US" dirty="0"/>
              <a:t> #2 </a:t>
            </a:r>
            <a:r>
              <a:rPr lang="en-US" b="1" dirty="0"/>
              <a:t>at </a:t>
            </a:r>
            <a:r>
              <a:rPr lang="en-US" dirty="0"/>
              <a:t>t1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And we can write: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#3 </a:t>
            </a:r>
            <a:r>
              <a:rPr lang="en-US" dirty="0" err="1" smtClean="0"/>
              <a:t>isAbout</a:t>
            </a:r>
            <a:r>
              <a:rPr lang="en-US" dirty="0" smtClean="0"/>
              <a:t> #1 at t3,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#3 </a:t>
            </a:r>
            <a:r>
              <a:rPr lang="en-US" dirty="0" err="1"/>
              <a:t>isAbout</a:t>
            </a:r>
            <a:r>
              <a:rPr lang="en-US" dirty="0"/>
              <a:t> </a:t>
            </a:r>
            <a:r>
              <a:rPr lang="en-US" dirty="0" smtClean="0"/>
              <a:t>#2 </a:t>
            </a:r>
            <a:r>
              <a:rPr lang="en-US" dirty="0"/>
              <a:t>at t3</a:t>
            </a:r>
            <a:r>
              <a:rPr lang="en-US" dirty="0" smtClean="0"/>
              <a:t>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This is important for referent tracking systems which keep track of the faithfulness over time of: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atabases, 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RT system’s own representations.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1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62000"/>
            <a:ext cx="6248400" cy="762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sz="1800" dirty="0" smtClean="0"/>
              <a:t>(very beginning of the)</a:t>
            </a:r>
            <a:r>
              <a:rPr lang="en-US" dirty="0" smtClean="0"/>
              <a:t> nitty gritty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5">
              <a:buFont typeface="Arial" panose="020B0604020202020204" pitchFamily="34" charset="0"/>
              <a:buChar char="•"/>
            </a:pPr>
            <a:r>
              <a:rPr lang="en-US" dirty="0" smtClean="0"/>
              <a:t>Gender of patient X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dirty="0" smtClean="0"/>
              <a:t>Denotes patient X’s age in years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dirty="0" smtClean="0"/>
              <a:t>Denotes provider Y’s unique ID for patient X</a:t>
            </a:r>
          </a:p>
          <a:p>
            <a:pPr lvl="5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IUI assignments required: 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260475" algn="l"/>
              </a:tabLst>
            </a:pPr>
            <a:r>
              <a:rPr lang="en-US" sz="2000" dirty="0" smtClean="0">
                <a:latin typeface="+mn-lt"/>
              </a:rPr>
              <a:t>L1</a:t>
            </a:r>
            <a:r>
              <a:rPr lang="en-US" sz="2000" baseline="30000" dirty="0" smtClean="0">
                <a:latin typeface="+mn-lt"/>
              </a:rPr>
              <a:t>-</a:t>
            </a:r>
            <a:r>
              <a:rPr lang="en-US" sz="2000" dirty="0" smtClean="0">
                <a:latin typeface="+mn-lt"/>
              </a:rPr>
              <a:t> : #1-1 (patient X),    #1-2 (provider Y),    #1-3 (patient X’s life), 		#1-4 (patient X’s gender)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260475" algn="l"/>
              </a:tabLst>
            </a:pPr>
            <a:r>
              <a:rPr lang="en-US" sz="2000" dirty="0" smtClean="0">
                <a:latin typeface="+mn-lt"/>
              </a:rPr>
              <a:t>L3: 	#3-1 (the instance of ICE of which there is a concretization in 	cell A2, #3-2 (idem for B2), </a:t>
            </a:r>
            <a:r>
              <a:rPr lang="en-US" sz="2000" dirty="0" smtClean="0"/>
              <a:t>#3-3 </a:t>
            </a:r>
            <a:r>
              <a:rPr lang="en-US" sz="2000" dirty="0"/>
              <a:t>(idem for </a:t>
            </a:r>
            <a:r>
              <a:rPr lang="en-US" sz="2000" dirty="0" smtClean="0"/>
              <a:t>C2)</a:t>
            </a:r>
          </a:p>
          <a:p>
            <a:pPr>
              <a:buFont typeface="Arial" panose="020B0604020202020204" pitchFamily="34" charset="0"/>
              <a:buChar char="•"/>
              <a:tabLst>
                <a:tab pos="1260475" algn="l"/>
              </a:tabLst>
            </a:pPr>
            <a:r>
              <a:rPr lang="en-US" sz="2000" dirty="0" smtClean="0">
                <a:latin typeface="+mn-lt"/>
              </a:rPr>
              <a:t>Assignment of temporal regions: in a similar repository as the IUI-repository but no requirement for singular uniqueness: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260475" algn="l"/>
              </a:tabLst>
            </a:pPr>
            <a:r>
              <a:rPr lang="en-US" sz="2000" dirty="0">
                <a:latin typeface="+mn-lt"/>
              </a:rPr>
              <a:t>t</a:t>
            </a:r>
            <a:r>
              <a:rPr lang="en-US" sz="2000" dirty="0" smtClean="0">
                <a:latin typeface="+mn-lt"/>
              </a:rPr>
              <a:t>1 and t2 may denote the same temporal region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260475" algn="l"/>
              </a:tabLst>
            </a:pPr>
            <a:r>
              <a:rPr lang="en-US" sz="2000" dirty="0" err="1" smtClean="0">
                <a:latin typeface="+mn-lt"/>
              </a:rPr>
              <a:t>No t</a:t>
            </a:r>
            <a:r>
              <a:rPr lang="en-US" sz="2000" dirty="0" smtClean="0">
                <a:latin typeface="+mn-lt"/>
              </a:rPr>
              <a:t># may be used for more than one temporal region.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4160" y="762000"/>
            <a:ext cx="2209799" cy="2237973"/>
            <a:chOff x="653473" y="3657600"/>
            <a:chExt cx="2971605" cy="2723389"/>
          </a:xfrm>
        </p:grpSpPr>
        <p:pic>
          <p:nvPicPr>
            <p:cNvPr id="5" name="Content Placeholder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473" y="3657600"/>
              <a:ext cx="2971605" cy="272338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" y="3773056"/>
              <a:ext cx="2743200" cy="1789544"/>
            </a:xfrm>
            <a:prstGeom prst="rect">
              <a:avLst/>
            </a:prstGeom>
          </p:spPr>
        </p:pic>
      </p:grpSp>
      <p:cxnSp>
        <p:nvCxnSpPr>
          <p:cNvPr id="8" name="Straight Arrow Connector 7"/>
          <p:cNvCxnSpPr/>
          <p:nvPr/>
        </p:nvCxnSpPr>
        <p:spPr bwMode="auto">
          <a:xfrm flipH="1" flipV="1">
            <a:off x="1371600" y="1447800"/>
            <a:ext cx="129540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 flipV="1">
            <a:off x="1143000" y="1524000"/>
            <a:ext cx="1524000" cy="685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762000" y="1447800"/>
            <a:ext cx="1889760" cy="1193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1938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7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            </a:t>
            </a:r>
            <a:r>
              <a:rPr lang="en-US" sz="1400" dirty="0" smtClean="0"/>
              <a:t> </a:t>
            </a:r>
            <a:r>
              <a:rPr lang="en-US" sz="1400" dirty="0"/>
              <a:t> </a:t>
            </a:r>
            <a:r>
              <a:rPr lang="en-US" dirty="0" smtClean="0"/>
              <a:t>         Representation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775" y="1568479"/>
            <a:ext cx="4817625" cy="3536921"/>
          </a:xfrm>
          <a:prstGeom prst="rect">
            <a:avLst/>
          </a:prstGeom>
          <a:scene3d>
            <a:camera prst="perspectiveContrastingRightFacing" fov="4500000">
              <a:rot lat="639963" lon="18658966" rev="157485"/>
            </a:camera>
            <a:lightRig rig="threePt" dir="t"/>
          </a:scene3d>
        </p:spPr>
      </p:pic>
      <p:pic>
        <p:nvPicPr>
          <p:cNvPr id="10" name="Picture 2" descr="https://www.statnews.com/wp-content/uploads/2016/03/PHILLIPS_14-1024x6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4711084" cy="3133055"/>
          </a:xfrm>
          <a:prstGeom prst="rect">
            <a:avLst/>
          </a:prstGeom>
          <a:noFill/>
          <a:scene3d>
            <a:camera prst="perspectiveContrastingRightFacing" fov="4500000">
              <a:rot lat="639963" lon="18658966" rev="157485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19998369">
            <a:off x="1341420" y="5250496"/>
            <a:ext cx="2637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https://www.statnews.com/2016/03/24/appendix-cancer-treatment/</a:t>
            </a:r>
          </a:p>
        </p:txBody>
      </p:sp>
    </p:spTree>
    <p:extLst>
      <p:ext uri="{BB962C8B-B14F-4D97-AF65-F5344CB8AC3E}">
        <p14:creationId xmlns:p14="http://schemas.microsoft.com/office/powerpoint/2010/main" val="9242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            </a:t>
            </a:r>
            <a:r>
              <a:rPr lang="en-US" sz="1400" dirty="0" smtClean="0"/>
              <a:t> </a:t>
            </a:r>
            <a:r>
              <a:rPr lang="en-US" sz="1400" dirty="0"/>
              <a:t> </a:t>
            </a:r>
            <a:r>
              <a:rPr lang="en-US" dirty="0" smtClean="0"/>
              <a:t>         Representation</a:t>
            </a:r>
            <a:endParaRPr lang="en-US" dirty="0"/>
          </a:p>
        </p:txBody>
      </p:sp>
      <p:pic>
        <p:nvPicPr>
          <p:cNvPr id="10" name="Picture 2" descr="https://www.statnews.com/wp-content/uploads/2016/03/PHILLIPS_14-1024x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4711084" cy="3133055"/>
          </a:xfrm>
          <a:prstGeom prst="rect">
            <a:avLst/>
          </a:prstGeom>
          <a:noFill/>
          <a:scene3d>
            <a:camera prst="perspectiveContrastingRightFacing" fov="4500000">
              <a:rot lat="639963" lon="18658966" rev="157485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 rot="19998369">
            <a:off x="1341420" y="5250496"/>
            <a:ext cx="2637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https://www.statnews.com/2016/03/24/appendix-cancer-treatment/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46600" y="2247900"/>
            <a:ext cx="4140200" cy="3771900"/>
            <a:chOff x="4546600" y="2095500"/>
            <a:chExt cx="4140200" cy="3771900"/>
          </a:xfrm>
          <a:scene3d>
            <a:camera prst="isometricOffAxis2Left"/>
            <a:lightRig rig="threePt" dir="t"/>
          </a:scene3d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6600" y="2095500"/>
              <a:ext cx="4140200" cy="37719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8200" y="2191484"/>
              <a:ext cx="3886200" cy="2609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787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222" y="685800"/>
            <a:ext cx="7772400" cy="685800"/>
          </a:xfrm>
        </p:spPr>
        <p:txBody>
          <a:bodyPr/>
          <a:lstStyle/>
          <a:p>
            <a:r>
              <a:rPr lang="en-US" dirty="0" smtClean="0"/>
              <a:t>William Kent in ‘Data and Reality’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1828800"/>
            <a:ext cx="8724223" cy="13716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648111" y="5943600"/>
            <a:ext cx="2057400" cy="533400"/>
          </a:xfrm>
        </p:spPr>
        <p:txBody>
          <a:bodyPr/>
          <a:lstStyle/>
          <a:p>
            <a:r>
              <a:rPr lang="en-US" sz="1400" dirty="0"/>
              <a:t>p</a:t>
            </a:r>
            <a:r>
              <a:rPr lang="en-US" sz="1400" dirty="0" smtClean="0"/>
              <a:t>35, 3rd edition, 2012.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4419600" y="2514600"/>
            <a:ext cx="4457023" cy="304800"/>
          </a:xfrm>
          <a:prstGeom prst="rect">
            <a:avLst/>
          </a:prstGeom>
          <a:solidFill>
            <a:srgbClr val="19FF81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 b="0">
              <a:solidFill>
                <a:srgbClr val="000000"/>
              </a:solidFill>
              <a:latin typeface="Times" pitchFamily="12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09801" y="2819400"/>
            <a:ext cx="2971800" cy="304800"/>
          </a:xfrm>
          <a:prstGeom prst="rect">
            <a:avLst/>
          </a:prstGeom>
          <a:solidFill>
            <a:srgbClr val="19FF81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 b="0">
              <a:solidFill>
                <a:srgbClr val="000000"/>
              </a:solidFill>
              <a:latin typeface="Times" pitchFamily="12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029200" y="2514600"/>
            <a:ext cx="9906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 b="0">
              <a:solidFill>
                <a:srgbClr val="000000"/>
              </a:solidFill>
              <a:latin typeface="Times" pitchFamily="12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19401" y="2810107"/>
            <a:ext cx="609599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 b="0">
              <a:solidFill>
                <a:srgbClr val="000000"/>
              </a:solidFill>
              <a:latin typeface="Times" pitchFamily="12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3605561"/>
            <a:ext cx="8800047" cy="188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2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Representational components of RT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Instance Unique Identifiers (IUI) within an RT-system: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globally and singularly unique identifier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for any referent in broad sense,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or particulars in the original narrow sense.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52B67-52C5-4DE5-BDAC-3EA3AC27B8A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37484</TotalTime>
  <Words>2412</Words>
  <Application>Microsoft Office PowerPoint</Application>
  <PresentationFormat>On-screen Show (4:3)</PresentationFormat>
  <Paragraphs>702</Paragraphs>
  <Slides>57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2" baseType="lpstr">
      <vt:lpstr>Arial Unicode MS</vt:lpstr>
      <vt:lpstr>Batang</vt:lpstr>
      <vt:lpstr>ＭＳ Ｐゴシック</vt:lpstr>
      <vt:lpstr>Arial</vt:lpstr>
      <vt:lpstr>Calibri</vt:lpstr>
      <vt:lpstr>Georgia</vt:lpstr>
      <vt:lpstr>Tahoma</vt:lpstr>
      <vt:lpstr>Times</vt:lpstr>
      <vt:lpstr>Times New Roman</vt:lpstr>
      <vt:lpstr>Trebuchet MS</vt:lpstr>
      <vt:lpstr>Verdana</vt:lpstr>
      <vt:lpstr>Wingdings</vt:lpstr>
      <vt:lpstr>2014-Indianapolis</vt:lpstr>
      <vt:lpstr>1_Office Theme</vt:lpstr>
      <vt:lpstr>Photo Editor-foto</vt:lpstr>
      <vt:lpstr>Principles of Referent Tracking BMI714 Course 22630 – Spring 2019 </vt:lpstr>
      <vt:lpstr>Why RT started: medical coding systems used naively preserve certain ambiguities.</vt:lpstr>
      <vt:lpstr>Goal of Referent Tracking (RT)</vt:lpstr>
      <vt:lpstr>Particulars, representations, PoR</vt:lpstr>
      <vt:lpstr>Particulars, representations, PoR</vt:lpstr>
      <vt:lpstr>Reality                        Representation</vt:lpstr>
      <vt:lpstr>Reality                        Representation</vt:lpstr>
      <vt:lpstr>William Kent in ‘Data and Reality’</vt:lpstr>
      <vt:lpstr>Representational components of RT</vt:lpstr>
      <vt:lpstr>Codes for ‘types’ AND identifiers for instances … one of a few possibilities</vt:lpstr>
      <vt:lpstr>IUIs for 1st and 2nd order reality</vt:lpstr>
      <vt:lpstr>Key RT mechanism: IUI assignment</vt:lpstr>
      <vt:lpstr>Criteria for IUI assignment</vt:lpstr>
      <vt:lpstr>Identifiers and pseudo-identifiers</vt:lpstr>
      <vt:lpstr>Assertion of assignments: A-tuples.</vt:lpstr>
      <vt:lpstr>IUIs for 1st and 2nd order reality</vt:lpstr>
      <vt:lpstr>Reality         and       representation</vt:lpstr>
      <vt:lpstr>Convention</vt:lpstr>
      <vt:lpstr>OGMS: ‘Findings’ / ‘observations’</vt:lpstr>
      <vt:lpstr>OGMS: ‘Findings’ / ‘observations’</vt:lpstr>
      <vt:lpstr>Particulars, representations, PoR</vt:lpstr>
      <vt:lpstr>Representational components of RT</vt:lpstr>
      <vt:lpstr>‘Relations’ (mainstream view)</vt:lpstr>
      <vt:lpstr>Material relation</vt:lpstr>
      <vt:lpstr>Material relation</vt:lpstr>
      <vt:lpstr>Material relation</vt:lpstr>
      <vt:lpstr>Material relation</vt:lpstr>
      <vt:lpstr>Material relation</vt:lpstr>
      <vt:lpstr>Material relations ‘have material structure on their own’</vt:lpstr>
      <vt:lpstr>Formal relations</vt:lpstr>
      <vt:lpstr>Formal relations ‘hold between two or more entities directly, without any further intervening individual’ </vt:lpstr>
      <vt:lpstr>Most basic form of RT-tuples</vt:lpstr>
      <vt:lpstr>Referent tracking assertions</vt:lpstr>
      <vt:lpstr>Examples of Referent Tracking assertions</vt:lpstr>
      <vt:lpstr>‘#n’:  (globally) singularly unique identifiers</vt:lpstr>
      <vt:lpstr>To be precise …</vt:lpstr>
      <vt:lpstr>‘tn’:  (globally) unique identifiers</vt:lpstr>
      <vt:lpstr>Configurations  through Referent Tracking</vt:lpstr>
      <vt:lpstr>Non-ternary relations</vt:lpstr>
      <vt:lpstr>Representational components of RT</vt:lpstr>
      <vt:lpstr>Shortcut relational assertion</vt:lpstr>
      <vt:lpstr>Shortcut relations must be described</vt:lpstr>
      <vt:lpstr>Commitments in Referent Tracking</vt:lpstr>
      <vt:lpstr>Continuants versus Occurrents: differences for temporal indexing</vt:lpstr>
      <vt:lpstr>Representational components of RT</vt:lpstr>
      <vt:lpstr>Most basic form of RT-tuples</vt:lpstr>
      <vt:lpstr>PowerPoint Presentation</vt:lpstr>
      <vt:lpstr>Continuants versus Occurrents: differences for temporal indexing</vt:lpstr>
      <vt:lpstr>Importance of being clear</vt:lpstr>
      <vt:lpstr>Talking about particulars or types?</vt:lpstr>
      <vt:lpstr>PowerPoint Presentation</vt:lpstr>
      <vt:lpstr>Example from CPO (1)</vt:lpstr>
      <vt:lpstr>Example from CPO (1)</vt:lpstr>
      <vt:lpstr>RT follows BFO and original RO principles</vt:lpstr>
      <vt:lpstr>Referent tracking assertions are real</vt:lpstr>
      <vt:lpstr>The (very beginning of the) nitty gritty</vt:lpstr>
      <vt:lpstr>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MEDINFO 2019 Reviewer</cp:lastModifiedBy>
  <cp:revision>1233</cp:revision>
  <dcterms:created xsi:type="dcterms:W3CDTF">1601-01-01T00:00:00Z</dcterms:created>
  <dcterms:modified xsi:type="dcterms:W3CDTF">2019-02-05T16:39:20Z</dcterms:modified>
</cp:coreProperties>
</file>