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  <p:sldMasterId id="2147484038" r:id="rId2"/>
  </p:sldMasterIdLst>
  <p:notesMasterIdLst>
    <p:notesMasterId r:id="rId29"/>
  </p:notesMasterIdLst>
  <p:sldIdLst>
    <p:sldId id="1245" r:id="rId3"/>
    <p:sldId id="1319" r:id="rId4"/>
    <p:sldId id="1318" r:id="rId5"/>
    <p:sldId id="1334" r:id="rId6"/>
    <p:sldId id="1320" r:id="rId7"/>
    <p:sldId id="1323" r:id="rId8"/>
    <p:sldId id="1326" r:id="rId9"/>
    <p:sldId id="1324" r:id="rId10"/>
    <p:sldId id="1341" r:id="rId11"/>
    <p:sldId id="1342" r:id="rId12"/>
    <p:sldId id="1343" r:id="rId13"/>
    <p:sldId id="1344" r:id="rId14"/>
    <p:sldId id="1345" r:id="rId15"/>
    <p:sldId id="1346" r:id="rId16"/>
    <p:sldId id="1347" r:id="rId17"/>
    <p:sldId id="1327" r:id="rId18"/>
    <p:sldId id="1328" r:id="rId19"/>
    <p:sldId id="1329" r:id="rId20"/>
    <p:sldId id="1348" r:id="rId21"/>
    <p:sldId id="1330" r:id="rId22"/>
    <p:sldId id="1331" r:id="rId23"/>
    <p:sldId id="1332" r:id="rId24"/>
    <p:sldId id="1333" r:id="rId25"/>
    <p:sldId id="1349" r:id="rId26"/>
    <p:sldId id="1340" r:id="rId27"/>
    <p:sldId id="1350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65D"/>
    <a:srgbClr val="A2CCE8"/>
    <a:srgbClr val="1FE115"/>
    <a:srgbClr val="FF6600"/>
    <a:srgbClr val="FF0000"/>
    <a:srgbClr val="AAE600"/>
    <a:srgbClr val="00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85952" autoAdjust="0"/>
  </p:normalViewPr>
  <p:slideViewPr>
    <p:cSldViewPr>
      <p:cViewPr varScale="1">
        <p:scale>
          <a:sx n="77" d="100"/>
          <a:sy n="77" d="100"/>
        </p:scale>
        <p:origin x="11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B2B8E-C326-4B2B-BA48-B5BD4CED868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51217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67F1D-714C-4B4B-8F10-5CB87D28633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222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15AF5-A2F9-410C-B310-64E7884C54E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78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E2383-1A26-4755-9E09-29BA316C83B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1826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52B93-9A33-4DA6-BFF4-C8BED54DB73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787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83D23-22AD-41EC-AB81-2EA4324D850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543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DD37F-5271-4268-BF9A-998C0535518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73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C6953-9AD3-44C6-A0AE-8CEE9BD7D6B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6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F7E363-0D6E-4D10-BB37-05D82425EC6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55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4C0CE-7D09-4295-931B-234D5D8F56F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377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8859A-21DC-4F69-A862-A26B6682CD7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3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474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E2116-8914-4F1C-9C4A-C4500F929AD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34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BC782-4282-49D8-A8D4-FFDCD843705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7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FAA55-AEEB-4E13-8F74-57A2B08BB69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492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490AF-6EE2-4BD3-B771-0AE229D284F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7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66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ctr">
              <a:buClr>
                <a:schemeClr val="bg1"/>
              </a:buClr>
              <a:buFont typeface="Arial" panose="020B0604020202020204" pitchFamily="34" charset="0"/>
              <a:buChar char="•"/>
              <a:defRPr b="0" i="0">
                <a:latin typeface="Trebuchet MS"/>
                <a:cs typeface="Trebuchet MS"/>
              </a:defRPr>
            </a:lvl1pPr>
            <a:lvl2pPr marL="800100" indent="-342900" algn="ctr">
              <a:buClrTx/>
              <a:buFont typeface="Arial" panose="020B0604020202020204" pitchFamily="34" charset="0"/>
              <a:buChar char="•"/>
              <a:defRPr/>
            </a:lvl2pPr>
            <a:lvl3pPr marL="1257300" indent="-342900" algn="ctr">
              <a:buClr>
                <a:schemeClr val="bg1"/>
              </a:buClr>
              <a:buFont typeface="Arial" panose="020B0604020202020204" pitchFamily="34" charset="0"/>
              <a:buChar char="•"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</a:t>
            </a:r>
          </a:p>
          <a:p>
            <a:pPr lvl="1"/>
            <a:r>
              <a:rPr lang="en-US" dirty="0" smtClean="0"/>
              <a:t>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8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23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587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81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62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nl-BE" sz="2000" b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algn="l" eaLnBrk="0" hangingPunct="0">
              <a:defRPr/>
            </a:pPr>
            <a:r>
              <a:rPr lang="nl-BE" sz="2000" b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 eaLnBrk="0" hangingPunct="0">
              <a:defRPr/>
            </a:pPr>
            <a:endParaRPr lang="nl-BE" sz="800" b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defRPr/>
              </a:pPr>
              <a:r>
                <a:rPr lang="nl-BE" sz="2400" b="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nl-BE" sz="2000" b="0">
                <a:solidFill>
                  <a:srgbClr val="FFFFFF"/>
                </a:solidFill>
                <a:latin typeface="Batang" pitchFamily="18" charset="-127"/>
              </a:rPr>
              <a:t>New York State </a:t>
            </a:r>
          </a:p>
          <a:p>
            <a:pPr algn="l" eaLnBrk="0" hangingPunct="0">
              <a:defRPr/>
            </a:pPr>
            <a:r>
              <a:rPr lang="nl-BE" sz="2000" b="0">
                <a:solidFill>
                  <a:srgbClr val="FFFFFF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 eaLnBrk="0" hangingPunct="0">
              <a:defRPr/>
            </a:pPr>
            <a:endParaRPr lang="nl-BE" sz="800" b="0">
              <a:solidFill>
                <a:srgbClr val="FFFFFF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24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defRPr/>
              </a:pPr>
              <a:r>
                <a:rPr lang="nl-BE" sz="2400" b="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 b="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 b="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 b="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 eaLnBrk="0" hangingPunct="0">
              <a:defRPr/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/>
            <a:fld id="{D14BF38A-3DFB-480B-8D89-0595D30524BE}" type="slidenum">
              <a:rPr lang="en-US" altLang="en-US" sz="2400" b="0">
                <a:solidFill>
                  <a:srgbClr val="000000"/>
                </a:solidFill>
                <a:latin typeface="Times" charset="0"/>
              </a:rPr>
              <a:pPr algn="l" eaLnBrk="0" hangingPunct="0"/>
              <a:t>‹#›</a:t>
            </a:fld>
            <a:endParaRPr lang="en-US" altLang="en-US" sz="2400" b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8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981200"/>
            <a:ext cx="43434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/>
            <a:fld id="{244C59BA-6A7C-45AD-A746-772E6AAD0657}" type="slidenum">
              <a:rPr lang="en-US" altLang="en-US" sz="2400" b="0">
                <a:solidFill>
                  <a:srgbClr val="000000"/>
                </a:solidFill>
                <a:latin typeface="Times" charset="0"/>
              </a:rPr>
              <a:pPr algn="l" eaLnBrk="0" hangingPunct="0"/>
              <a:t>‹#›</a:t>
            </a:fld>
            <a:endParaRPr lang="en-US" altLang="en-US" sz="2400" b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17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0" hangingPunct="0"/>
            <a:fld id="{087A5987-600E-D54D-B054-67531A0D638B}" type="slidenum">
              <a:rPr lang="en-US" sz="2400" b="0" smtClean="0">
                <a:solidFill>
                  <a:srgbClr val="000000"/>
                </a:solidFill>
                <a:latin typeface="Times" charset="0"/>
              </a:rPr>
              <a:pPr algn="l" eaLnBrk="0" hangingPunct="0"/>
              <a:t>‹#›</a:t>
            </a:fld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6096000" cy="365125"/>
          </a:xfrm>
          <a:prstGeom prst="rect">
            <a:avLst/>
          </a:prstGeom>
        </p:spPr>
        <p:txBody>
          <a:bodyPr anchor="ctr"/>
          <a:lstStyle>
            <a:lvl1pPr>
              <a:defRPr lang="fr-CH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 eaLnBrk="0" hangingPunct="0"/>
            <a:r>
              <a:rPr b="0">
                <a:solidFill>
                  <a:srgbClr val="000000">
                    <a:tint val="75000"/>
                  </a:srgbClr>
                </a:solidFill>
              </a:rPr>
              <a:t>FOIS 2014 | September 24, 2014 | S. Seppälä, B. Smith and W. Ceusters</a:t>
            </a:r>
          </a:p>
        </p:txBody>
      </p:sp>
    </p:spTree>
    <p:extLst>
      <p:ext uri="{BB962C8B-B14F-4D97-AF65-F5344CB8AC3E}">
        <p14:creationId xmlns:p14="http://schemas.microsoft.com/office/powerpoint/2010/main" val="67232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8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8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4341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b="0" kern="0" smtClean="0">
                <a:solidFill>
                  <a:srgbClr val="FFFFFF"/>
                </a:solidFill>
              </a:rPr>
              <a:pPr/>
              <a:t>‹#›</a:t>
            </a:fld>
            <a:endParaRPr lang="en-US" sz="1000" b="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6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cor.us/oic200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 smtClean="0"/>
              <a:t>Principles of Referent Tracking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BMI714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</a:t>
            </a:r>
            <a:r>
              <a:rPr lang="en-US" sz="2800" dirty="0" smtClean="0"/>
              <a:t>24684 </a:t>
            </a:r>
            <a:r>
              <a:rPr lang="en-US" sz="2800" dirty="0"/>
              <a:t>– Spring </a:t>
            </a:r>
            <a:r>
              <a:rPr lang="en-US" sz="2800" dirty="0" smtClean="0"/>
              <a:t>2018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4 – February 20, 2018</a:t>
            </a:r>
          </a:p>
          <a:p>
            <a:r>
              <a:rPr lang="en-US" dirty="0" smtClean="0"/>
              <a:t>Building Referent Tracking Systems</a:t>
            </a:r>
          </a:p>
          <a:p>
            <a:endParaRPr lang="en-US" dirty="0" smtClean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5" name="Rectangle 4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6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/>
                <a:gridCol w="1135683"/>
                <a:gridCol w="1135685"/>
                <a:gridCol w="1135685"/>
                <a:gridCol w="1121055"/>
                <a:gridCol w="1276503"/>
                <a:gridCol w="1276503"/>
                <a:gridCol w="462687"/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1566396"/>
          <a:ext cx="1600202" cy="526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/>
              </a:tblGrid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561108" y="1566396"/>
            <a:ext cx="304800" cy="5263896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914400" y="2057400"/>
            <a:ext cx="5181600" cy="3103562"/>
          </a:xfrm>
          <a:prstGeom prst="leftArrowCallout">
            <a:avLst>
              <a:gd name="adj1" fmla="val 10517"/>
              <a:gd name="adj2" fmla="val 11279"/>
              <a:gd name="adj3" fmla="val 25000"/>
              <a:gd name="adj4" fmla="val 76271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eaLnBrk="0" hangingPunct="0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</a:rPr>
              <a:t>Configuration types</a:t>
            </a:r>
          </a:p>
          <a:p>
            <a:pPr marL="533400" lvl="2" algn="l" eaLnBrk="0" hangingPunct="0">
              <a:lnSpc>
                <a:spcPct val="120000"/>
              </a:lnSpc>
            </a:pPr>
            <a:r>
              <a:rPr lang="en-GB" sz="2000" dirty="0">
                <a:solidFill>
                  <a:srgbClr val="000000"/>
                </a:solidFill>
              </a:rPr>
              <a:t>P</a:t>
            </a:r>
            <a:r>
              <a:rPr lang="en-GB" sz="2000" b="0" dirty="0">
                <a:solidFill>
                  <a:srgbClr val="000000"/>
                </a:solidFill>
              </a:rPr>
              <a:t>: present in the ontology</a:t>
            </a:r>
            <a:endParaRPr lang="fr-CH" sz="2000" b="0" dirty="0">
              <a:solidFill>
                <a:srgbClr val="000000"/>
              </a:solidFill>
            </a:endParaRPr>
          </a:p>
          <a:p>
            <a:pPr marL="533400" lvl="3" algn="l" eaLnBrk="0" hangingPunct="0">
              <a:lnSpc>
                <a:spcPct val="120000"/>
              </a:lnSpc>
            </a:pPr>
            <a:r>
              <a:rPr lang="en-GB" sz="2000" dirty="0">
                <a:solidFill>
                  <a:srgbClr val="000000"/>
                </a:solidFill>
              </a:rPr>
              <a:t>	P+</a:t>
            </a:r>
            <a:r>
              <a:rPr lang="en-GB" sz="2000" b="0" dirty="0">
                <a:solidFill>
                  <a:srgbClr val="000000"/>
                </a:solidFill>
              </a:rPr>
              <a:t>: justifiably present</a:t>
            </a:r>
            <a:endParaRPr lang="fr-CH" sz="2000" b="0" dirty="0">
              <a:solidFill>
                <a:srgbClr val="000000"/>
              </a:solidFill>
            </a:endParaRPr>
          </a:p>
          <a:p>
            <a:pPr marL="533400" lvl="3" algn="l" eaLnBrk="0" hangingPunct="0">
              <a:lnSpc>
                <a:spcPct val="120000"/>
              </a:lnSpc>
            </a:pPr>
            <a:r>
              <a:rPr lang="en-GB" sz="2000" dirty="0">
                <a:solidFill>
                  <a:srgbClr val="000000"/>
                </a:solidFill>
              </a:rPr>
              <a:t>	P–</a:t>
            </a:r>
            <a:r>
              <a:rPr lang="en-GB" sz="2000" b="0" dirty="0">
                <a:solidFill>
                  <a:srgbClr val="000000"/>
                </a:solidFill>
              </a:rPr>
              <a:t>: unjustifiably present</a:t>
            </a:r>
            <a:endParaRPr lang="fr-CH" sz="2000" b="0" dirty="0">
              <a:solidFill>
                <a:srgbClr val="000000"/>
              </a:solidFill>
            </a:endParaRPr>
          </a:p>
          <a:p>
            <a:pPr marL="533400" lvl="2" algn="l" eaLnBrk="0" hangingPunct="0">
              <a:lnSpc>
                <a:spcPct val="120000"/>
              </a:lnSpc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533400" lvl="2" algn="l" eaLnBrk="0" hangingPunct="0">
              <a:lnSpc>
                <a:spcPct val="120000"/>
              </a:lnSpc>
            </a:pPr>
            <a:r>
              <a:rPr lang="en-GB" sz="2000" dirty="0" smtClean="0">
                <a:solidFill>
                  <a:srgbClr val="000000"/>
                </a:solidFill>
              </a:rPr>
              <a:t>A</a:t>
            </a:r>
            <a:r>
              <a:rPr lang="en-GB" sz="2000" b="0" dirty="0">
                <a:solidFill>
                  <a:srgbClr val="000000"/>
                </a:solidFill>
              </a:rPr>
              <a:t>: absent from the ontology</a:t>
            </a:r>
            <a:endParaRPr lang="fr-CH" sz="2000" b="0" dirty="0">
              <a:solidFill>
                <a:srgbClr val="000000"/>
              </a:solidFill>
            </a:endParaRPr>
          </a:p>
          <a:p>
            <a:pPr marL="533400" lvl="3" algn="l" eaLnBrk="0" hangingPunct="0">
              <a:lnSpc>
                <a:spcPct val="120000"/>
              </a:lnSpc>
            </a:pPr>
            <a:r>
              <a:rPr lang="en-GB" sz="2000" dirty="0">
                <a:solidFill>
                  <a:srgbClr val="000000"/>
                </a:solidFill>
              </a:rPr>
              <a:t>	A+</a:t>
            </a:r>
            <a:r>
              <a:rPr lang="en-GB" sz="2000" b="0" dirty="0">
                <a:solidFill>
                  <a:srgbClr val="000000"/>
                </a:solidFill>
              </a:rPr>
              <a:t>: justifiably absent</a:t>
            </a:r>
            <a:endParaRPr lang="fr-CH" sz="2000" b="0" dirty="0">
              <a:solidFill>
                <a:srgbClr val="000000"/>
              </a:solidFill>
            </a:endParaRPr>
          </a:p>
          <a:p>
            <a:pPr marL="533400" lvl="3" algn="l" eaLnBrk="0" hangingPunct="0">
              <a:lnSpc>
                <a:spcPct val="120000"/>
              </a:lnSpc>
            </a:pPr>
            <a:r>
              <a:rPr lang="en-GB" sz="2000" dirty="0">
                <a:solidFill>
                  <a:srgbClr val="000000"/>
                </a:solidFill>
              </a:rPr>
              <a:t>	A–</a:t>
            </a:r>
            <a:r>
              <a:rPr lang="en-GB" sz="2000" b="0" dirty="0">
                <a:solidFill>
                  <a:srgbClr val="000000"/>
                </a:solidFill>
              </a:rPr>
              <a:t>: unjustifiably absent</a:t>
            </a:r>
            <a:endParaRPr lang="en-US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Callout 2"/>
          <p:cNvSpPr/>
          <p:nvPr/>
        </p:nvSpPr>
        <p:spPr bwMode="auto">
          <a:xfrm>
            <a:off x="3636818" y="1594103"/>
            <a:ext cx="1371600" cy="1447800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/>
                <a:gridCol w="1135683"/>
                <a:gridCol w="1135685"/>
                <a:gridCol w="1135685"/>
                <a:gridCol w="1121055"/>
                <a:gridCol w="1276503"/>
                <a:gridCol w="1276503"/>
                <a:gridCol w="462687"/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566396"/>
          <a:ext cx="1600202" cy="526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/>
              </a:tblGrid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762000" y="1566396"/>
            <a:ext cx="304800" cy="5263896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1066800" y="2078038"/>
            <a:ext cx="5181600" cy="3103562"/>
          </a:xfrm>
          <a:prstGeom prst="leftArrowCallout">
            <a:avLst>
              <a:gd name="adj1" fmla="val 10517"/>
              <a:gd name="adj2" fmla="val 11279"/>
              <a:gd name="adj3" fmla="val 25000"/>
              <a:gd name="adj4" fmla="val 76271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eaLnBrk="0" hangingPunct="0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</a:rPr>
              <a:t>Configuration </a:t>
            </a:r>
            <a:r>
              <a:rPr lang="en-US" sz="2400" dirty="0" smtClean="0">
                <a:solidFill>
                  <a:srgbClr val="000000"/>
                </a:solidFill>
              </a:rPr>
              <a:t>types</a:t>
            </a:r>
          </a:p>
          <a:p>
            <a:pPr marL="266700" eaLnBrk="0" hangingPunct="0">
              <a:lnSpc>
                <a:spcPct val="12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 marL="533400" lvl="2" algn="l" eaLnBrk="0" hangingPunct="0">
              <a:lnSpc>
                <a:spcPct val="120000"/>
              </a:lnSpc>
            </a:pPr>
            <a:r>
              <a:rPr lang="en-US" sz="2000" b="0" dirty="0" smtClean="0">
                <a:solidFill>
                  <a:srgbClr val="000000"/>
                </a:solidFill>
              </a:rPr>
              <a:t>1+4+12+5=</a:t>
            </a:r>
            <a:r>
              <a:rPr lang="en-US" sz="2000" dirty="0" smtClean="0">
                <a:solidFill>
                  <a:srgbClr val="000000"/>
                </a:solidFill>
              </a:rPr>
              <a:t>22</a:t>
            </a:r>
            <a:r>
              <a:rPr lang="en-US" sz="2000" b="0" dirty="0" smtClean="0">
                <a:solidFill>
                  <a:srgbClr val="000000"/>
                </a:solidFill>
              </a:rPr>
              <a:t> possible configurations based on (</a:t>
            </a:r>
            <a:r>
              <a:rPr lang="en-US" sz="2000" b="0" dirty="0" err="1" smtClean="0">
                <a:solidFill>
                  <a:srgbClr val="000000"/>
                </a:solidFill>
              </a:rPr>
              <a:t>mis</a:t>
            </a:r>
            <a:r>
              <a:rPr lang="en-US" sz="2000" b="0" dirty="0" smtClean="0">
                <a:solidFill>
                  <a:srgbClr val="000000"/>
                </a:solidFill>
              </a:rPr>
              <a:t>)matches between reality, beliefs, and encodings</a:t>
            </a: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38036" y="611912"/>
            <a:ext cx="6696364" cy="990600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/>
                <a:gridCol w="1135683"/>
                <a:gridCol w="1135685"/>
                <a:gridCol w="1135685"/>
                <a:gridCol w="1121055"/>
                <a:gridCol w="1276503"/>
                <a:gridCol w="1276503"/>
                <a:gridCol w="462687"/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P-4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P-5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P-6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P-7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P-8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P-9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P-10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P-11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P-12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A-1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A-2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A-3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A-4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smtClean="0">
                          <a:solidFill>
                            <a:schemeClr val="tx1"/>
                          </a:solidFill>
                          <a:effectLst/>
                        </a:rPr>
                        <a:t>A-5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76800" y="2002572"/>
            <a:ext cx="4038600" cy="4093428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/>
            <a:r>
              <a:rPr lang="en-US" altLang="en-US" sz="2000" u="sng" dirty="0">
                <a:solidFill>
                  <a:srgbClr val="000000"/>
                </a:solidFill>
                <a:latin typeface="Times" charset="0"/>
              </a:rPr>
              <a:t> OE/BE value pairs</a:t>
            </a:r>
          </a:p>
          <a:p>
            <a:pPr marL="738188" indent="-738188" algn="l" eaLnBrk="0" hangingPunct="0"/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Y/Y: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   correct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assertion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of the existence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of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a POR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; </a:t>
            </a:r>
          </a:p>
          <a:p>
            <a:pPr marL="738188" indent="-738188" algn="l" eaLnBrk="0" hangingPunct="0"/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Y/N: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   lack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of awareness of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a POR,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 reflecting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an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assertion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error; </a:t>
            </a:r>
          </a:p>
          <a:p>
            <a:pPr marL="738188" indent="-738188" algn="l" eaLnBrk="0" hangingPunct="0"/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N/N: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   correct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assertion that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some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putative POR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does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not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exist;</a:t>
            </a:r>
            <a:endParaRPr lang="en-US" altLang="en-US" sz="2000" b="0" dirty="0">
              <a:solidFill>
                <a:srgbClr val="000000"/>
              </a:solidFill>
              <a:latin typeface="Times" charset="0"/>
            </a:endParaRPr>
          </a:p>
          <a:p>
            <a:pPr marL="738188" indent="-738188" algn="l" eaLnBrk="0" hangingPunct="0"/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N/Y: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   the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false belief that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some  putative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POR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exists;</a:t>
            </a:r>
          </a:p>
          <a:p>
            <a:pPr marL="738188" indent="-738188" algn="l" eaLnBrk="0" hangingPunct="0"/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Y/NC: not considering that some POR exists;</a:t>
            </a:r>
          </a:p>
          <a:p>
            <a:pPr marL="738188" indent="-738188" algn="l" eaLnBrk="0" hangingPunct="0"/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N/NC: not </a:t>
            </a:r>
            <a:r>
              <a:rPr lang="en-US" altLang="en-US" sz="2000" b="0" dirty="0">
                <a:solidFill>
                  <a:srgbClr val="000000"/>
                </a:solidFill>
                <a:latin typeface="Times" charset="0"/>
              </a:rPr>
              <a:t>considering that some putative POR does not </a:t>
            </a:r>
            <a:r>
              <a:rPr lang="en-US" altLang="en-US" sz="2000" b="0" dirty="0" smtClean="0">
                <a:solidFill>
                  <a:srgbClr val="000000"/>
                </a:solidFill>
                <a:latin typeface="Times" charset="0"/>
              </a:rPr>
              <a:t>exist.</a:t>
            </a:r>
            <a:endParaRPr lang="en-US" altLang="en-US" sz="2000" b="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784927" y="990600"/>
            <a:ext cx="762000" cy="5860473"/>
          </a:xfrm>
          <a:prstGeom prst="roundRect">
            <a:avLst/>
          </a:prstGeom>
          <a:solidFill>
            <a:srgbClr val="BBE0E3">
              <a:alpha val="50196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38600" y="997527"/>
            <a:ext cx="762000" cy="5860473"/>
          </a:xfrm>
          <a:prstGeom prst="roundRect">
            <a:avLst/>
          </a:prstGeom>
          <a:solidFill>
            <a:srgbClr val="BBE0E3">
              <a:alpha val="50196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/>
                <a:gridCol w="1135683"/>
                <a:gridCol w="1135685"/>
                <a:gridCol w="1135685"/>
                <a:gridCol w="1121055"/>
                <a:gridCol w="1276503"/>
                <a:gridCol w="1276503"/>
                <a:gridCol w="462687"/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773" y="4242062"/>
            <a:ext cx="8229600" cy="2031325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1800" u="sng" dirty="0" smtClean="0">
                <a:solidFill>
                  <a:srgbClr val="000000"/>
                </a:solidFill>
                <a:latin typeface="Times" charset="0"/>
              </a:rPr>
              <a:t>‘</a:t>
            </a:r>
            <a:r>
              <a:rPr lang="en-US" sz="1800" u="sng" dirty="0" err="1" smtClean="0">
                <a:solidFill>
                  <a:srgbClr val="000000"/>
                </a:solidFill>
                <a:latin typeface="Times" charset="0"/>
              </a:rPr>
              <a:t>na</a:t>
            </a:r>
            <a:r>
              <a:rPr lang="en-US" sz="1800" u="sng" dirty="0" smtClean="0">
                <a:solidFill>
                  <a:srgbClr val="000000"/>
                </a:solidFill>
                <a:latin typeface="Times" charset="0"/>
              </a:rPr>
              <a:t>’ = not applicable</a:t>
            </a:r>
          </a:p>
          <a:p>
            <a:pPr marL="342900" indent="-342900" algn="l" eaLnBrk="0" hangingPunct="0">
              <a:buFont typeface="+mj-lt"/>
              <a:buAutoNum type="arabicPeriod"/>
            </a:pPr>
            <a:r>
              <a:rPr lang="en-US" sz="1800" b="0" dirty="0" smtClean="0">
                <a:solidFill>
                  <a:srgbClr val="000000"/>
                </a:solidFill>
                <a:latin typeface="Times" charset="0"/>
              </a:rPr>
              <a:t>If there is no POR of a specific sort, relevance is not applicable.</a:t>
            </a:r>
          </a:p>
          <a:p>
            <a:pPr marL="342900" indent="-342900" algn="l" eaLnBrk="0" hangingPunct="0">
              <a:buFont typeface="+mj-lt"/>
              <a:buAutoNum type="arabicPeriod"/>
            </a:pPr>
            <a:r>
              <a:rPr lang="en-US" sz="1800" b="0" dirty="0" smtClean="0">
                <a:solidFill>
                  <a:srgbClr val="000000"/>
                </a:solidFill>
                <a:latin typeface="Times" charset="0"/>
              </a:rPr>
              <a:t>If an author does not believe in some POR, believed relevance is not applicable.</a:t>
            </a:r>
          </a:p>
          <a:p>
            <a:pPr marL="342900" indent="-342900" algn="l" eaLnBrk="0" hangingPunct="0">
              <a:buFont typeface="+mj-lt"/>
              <a:buAutoNum type="arabicPeriod"/>
            </a:pPr>
            <a:r>
              <a:rPr lang="en-US" sz="1800" b="0" dirty="0" smtClean="0">
                <a:solidFill>
                  <a:srgbClr val="000000"/>
                </a:solidFill>
                <a:latin typeface="Times" charset="0"/>
              </a:rPr>
              <a:t>If an author did not consider (‘</a:t>
            </a:r>
            <a:r>
              <a:rPr lang="en-US" sz="1800" b="0" dirty="0" err="1" smtClean="0">
                <a:solidFill>
                  <a:srgbClr val="000000"/>
                </a:solidFill>
                <a:latin typeface="Times" charset="0"/>
              </a:rPr>
              <a:t>nc</a:t>
            </a:r>
            <a:r>
              <a:rPr lang="en-US" sz="1800" b="0" dirty="0" smtClean="0">
                <a:solidFill>
                  <a:srgbClr val="000000"/>
                </a:solidFill>
                <a:latin typeface="Times" charset="0"/>
              </a:rPr>
              <a:t>’) existence of some POR, </a:t>
            </a:r>
            <a:r>
              <a:rPr lang="en-US" sz="1800" b="0" dirty="0">
                <a:solidFill>
                  <a:srgbClr val="000000"/>
                </a:solidFill>
                <a:latin typeface="Times" charset="0"/>
              </a:rPr>
              <a:t>believed relevance is not </a:t>
            </a:r>
            <a:r>
              <a:rPr lang="en-US" sz="1800" b="0" dirty="0" smtClean="0">
                <a:solidFill>
                  <a:srgbClr val="000000"/>
                </a:solidFill>
                <a:latin typeface="Times" charset="0"/>
              </a:rPr>
              <a:t>applicable.</a:t>
            </a:r>
          </a:p>
          <a:p>
            <a:pPr marL="342900" indent="-342900" algn="l" eaLnBrk="0" hangingPunct="0">
              <a:buFont typeface="+mj-lt"/>
              <a:buAutoNum type="arabicPeriod"/>
            </a:pPr>
            <a:r>
              <a:rPr lang="en-US" sz="1800" b="0" dirty="0" smtClean="0">
                <a:solidFill>
                  <a:srgbClr val="000000"/>
                </a:solidFill>
                <a:latin typeface="Times" charset="0"/>
              </a:rPr>
              <a:t>If believed relevance is either negative or not applicable, encoding is not applicable.</a:t>
            </a:r>
            <a:endParaRPr lang="en-US" sz="1800" b="0" dirty="0">
              <a:solidFill>
                <a:srgbClr val="000000"/>
              </a:solidFill>
              <a:latin typeface="Times" charset="0"/>
            </a:endParaRPr>
          </a:p>
          <a:p>
            <a:pPr marL="342900" indent="-342900" algn="l" eaLnBrk="0" hangingPunct="0">
              <a:buFont typeface="+mj-lt"/>
              <a:buAutoNum type="arabicPeriod"/>
            </a:pPr>
            <a:endParaRPr lang="en-US" sz="1800" b="0" dirty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54426" y="2173121"/>
            <a:ext cx="2355574" cy="1332079"/>
            <a:chOff x="1454426" y="2173121"/>
            <a:chExt cx="2355574" cy="1332079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905000" y="2514600"/>
              <a:ext cx="1905000" cy="9906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0">
                <a:solidFill>
                  <a:srgbClr val="000000"/>
                </a:solidFill>
                <a:latin typeface="Times" pitchFamily="122" charset="0"/>
              </a:endParaRPr>
            </a:p>
          </p:txBody>
        </p:sp>
        <p:sp>
          <p:nvSpPr>
            <p:cNvPr id="12" name="10-Point Star 11"/>
            <p:cNvSpPr/>
            <p:nvPr/>
          </p:nvSpPr>
          <p:spPr bwMode="auto">
            <a:xfrm>
              <a:off x="1454426" y="2173121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l" eaLnBrk="0" hangingPunct="0"/>
              <a:r>
                <a:rPr lang="en-US" sz="2400" b="0" dirty="0" smtClean="0">
                  <a:solidFill>
                    <a:srgbClr val="000000"/>
                  </a:solidFill>
                  <a:latin typeface="Times" pitchFamily="122" charset="0"/>
                </a:rPr>
                <a:t>1</a:t>
              </a:r>
              <a:endParaRPr lang="en-US" sz="2400" b="0" dirty="0">
                <a:solidFill>
                  <a:srgbClr val="000000"/>
                </a:solidFill>
                <a:latin typeface="Times" pitchFamily="12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05200" y="1560311"/>
            <a:ext cx="2514600" cy="497089"/>
            <a:chOff x="3505200" y="1560311"/>
            <a:chExt cx="2514600" cy="497089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4038600" y="1828800"/>
              <a:ext cx="1981200" cy="2286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0">
                <a:solidFill>
                  <a:srgbClr val="000000"/>
                </a:solidFill>
                <a:latin typeface="Times" pitchFamily="122" charset="0"/>
              </a:endParaRPr>
            </a:p>
          </p:txBody>
        </p:sp>
        <p:sp>
          <p:nvSpPr>
            <p:cNvPr id="13" name="10-Point Star 12"/>
            <p:cNvSpPr/>
            <p:nvPr/>
          </p:nvSpPr>
          <p:spPr bwMode="auto">
            <a:xfrm>
              <a:off x="3505200" y="1560311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l" eaLnBrk="0" hangingPunct="0"/>
              <a:r>
                <a:rPr lang="en-US" sz="2400" b="0" dirty="0" smtClean="0">
                  <a:solidFill>
                    <a:srgbClr val="000000"/>
                  </a:solidFill>
                  <a:latin typeface="Times" pitchFamily="122" charset="0"/>
                </a:rPr>
                <a:t>2</a:t>
              </a:r>
              <a:endParaRPr lang="en-US" sz="2400" b="0" dirty="0">
                <a:solidFill>
                  <a:srgbClr val="000000"/>
                </a:solidFill>
                <a:latin typeface="Times" pitchFamily="12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8600" y="2286000"/>
            <a:ext cx="1981200" cy="1021047"/>
            <a:chOff x="4038600" y="2286000"/>
            <a:chExt cx="1981200" cy="1021047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038600" y="2286000"/>
              <a:ext cx="1981200" cy="502222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0">
                <a:solidFill>
                  <a:srgbClr val="000000"/>
                </a:solidFill>
                <a:latin typeface="Times" pitchFamily="122" charset="0"/>
              </a:endParaRPr>
            </a:p>
          </p:txBody>
        </p:sp>
        <p:sp>
          <p:nvSpPr>
            <p:cNvPr id="14" name="10-Point Star 13"/>
            <p:cNvSpPr/>
            <p:nvPr/>
          </p:nvSpPr>
          <p:spPr bwMode="auto">
            <a:xfrm>
              <a:off x="4248978" y="2827748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l" eaLnBrk="0" hangingPunct="0"/>
              <a:r>
                <a:rPr lang="en-US" sz="2400" b="0" dirty="0" smtClean="0">
                  <a:solidFill>
                    <a:srgbClr val="000000"/>
                  </a:solidFill>
                  <a:latin typeface="Times" pitchFamily="122" charset="0"/>
                </a:rPr>
                <a:t>3</a:t>
              </a:r>
              <a:endParaRPr lang="en-US" sz="2400" b="0" dirty="0">
                <a:solidFill>
                  <a:srgbClr val="000000"/>
                </a:solidFill>
                <a:latin typeface="Times" pitchFamily="12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29200" y="1521132"/>
            <a:ext cx="3913909" cy="1374469"/>
            <a:chOff x="5029200" y="1521132"/>
            <a:chExt cx="3913909" cy="1374469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029200" y="1752601"/>
              <a:ext cx="3429000" cy="11430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b="0">
                <a:solidFill>
                  <a:srgbClr val="000000"/>
                </a:solidFill>
                <a:latin typeface="Times" pitchFamily="122" charset="0"/>
              </a:endParaRPr>
            </a:p>
          </p:txBody>
        </p:sp>
        <p:sp>
          <p:nvSpPr>
            <p:cNvPr id="15" name="10-Point Star 14"/>
            <p:cNvSpPr/>
            <p:nvPr/>
          </p:nvSpPr>
          <p:spPr bwMode="auto">
            <a:xfrm>
              <a:off x="8485909" y="1521132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l" eaLnBrk="0" hangingPunct="0"/>
              <a:r>
                <a:rPr lang="en-US" sz="2400" b="0" dirty="0" smtClean="0">
                  <a:solidFill>
                    <a:srgbClr val="000000"/>
                  </a:solidFill>
                  <a:latin typeface="Times" pitchFamily="122" charset="0"/>
                </a:rPr>
                <a:t>4</a:t>
              </a:r>
              <a:endParaRPr lang="en-US" sz="2400" b="0" dirty="0">
                <a:solidFill>
                  <a:srgbClr val="000000"/>
                </a:solidFill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46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/>
                <a:gridCol w="1135683"/>
                <a:gridCol w="1135685"/>
                <a:gridCol w="1135685"/>
                <a:gridCol w="1121055"/>
                <a:gridCol w="1276503"/>
                <a:gridCol w="1276503"/>
                <a:gridCol w="462687"/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70282" y="2438400"/>
            <a:ext cx="5302827" cy="2308324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1800" u="sng" dirty="0" smtClean="0">
                <a:solidFill>
                  <a:srgbClr val="000000"/>
                </a:solidFill>
                <a:latin typeface="Times" charset="0"/>
              </a:rPr>
              <a:t>Modes of reference:</a:t>
            </a:r>
          </a:p>
          <a:p>
            <a:pPr algn="l" eaLnBrk="0" hangingPunct="0"/>
            <a:endParaRPr lang="en-US" sz="1800" b="0" dirty="0" smtClean="0">
              <a:solidFill>
                <a:srgbClr val="000000"/>
              </a:solidFill>
              <a:latin typeface="Times" charset="0"/>
            </a:endParaRPr>
          </a:p>
          <a:p>
            <a:pPr algn="l" eaLnBrk="0" hangingPunct="0"/>
            <a:endParaRPr lang="en-US" sz="1800" b="0" dirty="0">
              <a:solidFill>
                <a:srgbClr val="000000"/>
              </a:solidFill>
              <a:latin typeface="Times" charset="0"/>
            </a:endParaRPr>
          </a:p>
          <a:p>
            <a:pPr algn="l" eaLnBrk="0" hangingPunct="0"/>
            <a:endParaRPr lang="en-US" sz="1800" b="0" dirty="0" smtClean="0">
              <a:solidFill>
                <a:srgbClr val="000000"/>
              </a:solidFill>
              <a:latin typeface="Times" charset="0"/>
            </a:endParaRPr>
          </a:p>
          <a:p>
            <a:pPr algn="l" eaLnBrk="0" hangingPunct="0"/>
            <a:endParaRPr lang="en-US" sz="1800" b="0" dirty="0">
              <a:solidFill>
                <a:srgbClr val="000000"/>
              </a:solidFill>
              <a:latin typeface="Times" charset="0"/>
            </a:endParaRPr>
          </a:p>
          <a:p>
            <a:pPr algn="l" eaLnBrk="0" hangingPunct="0"/>
            <a:endParaRPr lang="en-US" sz="1800" b="0" dirty="0" smtClean="0">
              <a:solidFill>
                <a:srgbClr val="000000"/>
              </a:solidFill>
              <a:latin typeface="Times" charset="0"/>
            </a:endParaRPr>
          </a:p>
          <a:p>
            <a:pPr algn="l" eaLnBrk="0" hangingPunct="0"/>
            <a:endParaRPr lang="en-US" sz="1800" b="0" dirty="0">
              <a:solidFill>
                <a:srgbClr val="000000"/>
              </a:solidFill>
              <a:latin typeface="Times" charset="0"/>
            </a:endParaRPr>
          </a:p>
          <a:p>
            <a:pPr algn="l" eaLnBrk="0" hangingPunct="0"/>
            <a:endParaRPr lang="en-US" sz="1800" b="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696200" y="1524000"/>
            <a:ext cx="762000" cy="4190999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90800" y="2891028"/>
          <a:ext cx="46481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3962399"/>
              </a:tblGrid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 faithful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reference to correct referent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 no referent exist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 reference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to wrong referent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 redundant reference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 ambiguous reference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5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/>
                <a:gridCol w="1135683"/>
                <a:gridCol w="1135685"/>
                <a:gridCol w="1135685"/>
                <a:gridCol w="1121055"/>
                <a:gridCol w="1276503"/>
                <a:gridCol w="1276503"/>
                <a:gridCol w="462687"/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6363977"/>
            <a:ext cx="2133598" cy="369332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1800" u="sng" dirty="0" smtClean="0">
                <a:solidFill>
                  <a:srgbClr val="000000"/>
                </a:solidFill>
                <a:latin typeface="Times" charset="0"/>
              </a:rPr>
              <a:t>Magnitude of error</a:t>
            </a:r>
            <a:endParaRPr lang="en-US" sz="1800" b="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8686798" y="710184"/>
            <a:ext cx="457201" cy="60198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 b="0">
              <a:solidFill>
                <a:srgbClr val="000000"/>
              </a:solidFill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PtoP statements - particular to particular</a:t>
            </a:r>
            <a:r>
              <a:rPr lang="nl-NL" altLang="en-US"/>
              <a:t>  </a:t>
            </a:r>
          </a:p>
        </p:txBody>
      </p:sp>
      <p:sp>
        <p:nvSpPr>
          <p:cNvPr id="1174531" name="Rectangle 3"/>
          <p:cNvSpPr>
            <a:spLocks noChangeArrowheads="1"/>
          </p:cNvSpPr>
          <p:nvPr/>
        </p:nvSpPr>
        <p:spPr bwMode="auto">
          <a:xfrm>
            <a:off x="457200" y="14478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en-GB" altLang="en-US" sz="2800" b="0" dirty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ordered sextuples of the form</a:t>
            </a:r>
            <a:r>
              <a:rPr lang="en-GB" altLang="en-US" sz="2800" b="0" dirty="0">
                <a:solidFill>
                  <a:schemeClr val="bg1"/>
                </a:solidFill>
                <a:cs typeface="Times New Roman" panose="02020603050405020304" pitchFamily="18" charset="0"/>
              </a:rPr>
              <a:t>      </a:t>
            </a:r>
            <a:r>
              <a:rPr lang="nl-NL" altLang="en-US" sz="28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nl-NL" altLang="en-US" sz="2800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i</a:t>
            </a:r>
            <a:r>
              <a:rPr lang="nl-NL" altLang="en-US" sz="2800" i="1" dirty="0">
                <a:solidFill>
                  <a:schemeClr val="bg1"/>
                </a:solidFill>
                <a:cs typeface="Times New Roman" panose="02020603050405020304" pitchFamily="18" charset="0"/>
              </a:rPr>
              <a:t> = &lt;</a:t>
            </a:r>
            <a:r>
              <a:rPr lang="nl-NL" altLang="en-US" sz="28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nl-NL" altLang="en-US" sz="2800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nl-NL" altLang="en-US" sz="2800" i="1" dirty="0">
                <a:solidFill>
                  <a:schemeClr val="bg1"/>
                </a:solidFill>
                <a:cs typeface="Times New Roman" panose="02020603050405020304" pitchFamily="18" charset="0"/>
              </a:rPr>
              <a:t>, t</a:t>
            </a:r>
            <a:r>
              <a:rPr lang="nl-NL" altLang="en-US" sz="2800" i="1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nl-NL" altLang="en-US" sz="2800" i="1" dirty="0">
                <a:solidFill>
                  <a:schemeClr val="bg1"/>
                </a:solidFill>
                <a:cs typeface="Times New Roman" panose="02020603050405020304" pitchFamily="18" charset="0"/>
              </a:rPr>
              <a:t>, r, o, P, </a:t>
            </a:r>
            <a:r>
              <a:rPr lang="nl-NL" altLang="en-US" sz="28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nl-NL" altLang="en-US" sz="2800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nl-NL" altLang="en-US" sz="2800" i="1" dirty="0">
                <a:solidFill>
                  <a:schemeClr val="bg1"/>
                </a:solidFill>
                <a:cs typeface="Times New Roman" panose="02020603050405020304" pitchFamily="18" charset="0"/>
              </a:rPr>
              <a:t>&gt; </a:t>
            </a:r>
          </a:p>
        </p:txBody>
      </p:sp>
      <p:sp>
        <p:nvSpPr>
          <p:cNvPr id="1174532" name="Rectangle 4"/>
          <p:cNvSpPr>
            <a:spLocks noChangeArrowheads="1"/>
          </p:cNvSpPr>
          <p:nvPr/>
        </p:nvSpPr>
        <p:spPr bwMode="auto">
          <a:xfrm>
            <a:off x="838200" y="2057400"/>
            <a:ext cx="7696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1600" algn="l"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nl-NL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nl-NL" altLang="en-US" sz="2000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	is the IUI of the author of the statement, 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sz="2000" i="1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	a reference to the time when the statement is made, </a:t>
            </a:r>
            <a:r>
              <a:rPr lang="en-GB" altLang="en-US" sz="2000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	a reference to a relationship (available in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) obtaining between the 	particulars referred to in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2000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en-GB" alt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	a reference to the ontology from which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is taken,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	an ordered list of IUIs referring to the particulars between which 	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obtains, and,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sz="2000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a reference to the time at which the relationship obtains.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74533" name="Rectangle 5"/>
          <p:cNvSpPr>
            <a:spLocks noChangeArrowheads="1"/>
          </p:cNvSpPr>
          <p:nvPr/>
        </p:nvSpPr>
        <p:spPr bwMode="auto">
          <a:xfrm>
            <a:off x="457200" y="4648200"/>
            <a:ext cx="8229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en-US" sz="2000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  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contains as much IUIs as required by the arity of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. In most cases,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will be an ordered pair such that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obtains between the particular represented by the first IUI and the one referred to by the second IUI. </a:t>
            </a:r>
          </a:p>
          <a:p>
            <a:pPr algn="l">
              <a:buFontTx/>
              <a:buChar char="•"/>
            </a:pP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  As with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statements, these statements must also be accompanied by a </a:t>
            </a:r>
            <a:r>
              <a:rPr lang="en-GB" altLang="en-US" sz="20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meta-statement (D-tuple)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capturing when the sextuple became available to the referent tracking system.</a:t>
            </a:r>
            <a:r>
              <a:rPr lang="nl-NL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6248400"/>
            <a:ext cx="594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0" dirty="0">
                <a:solidFill>
                  <a:schemeClr val="bg1"/>
                </a:solidFill>
              </a:rPr>
              <a:t>Ceusters W, </a:t>
            </a:r>
            <a:r>
              <a:rPr lang="en-US" sz="1000" b="0" dirty="0" err="1">
                <a:solidFill>
                  <a:schemeClr val="bg1"/>
                </a:solidFill>
              </a:rPr>
              <a:t>Manzoor</a:t>
            </a:r>
            <a:r>
              <a:rPr lang="en-US" sz="1000" b="0" dirty="0">
                <a:solidFill>
                  <a:schemeClr val="bg1"/>
                </a:solidFill>
              </a:rPr>
              <a:t> S. How to track absolutely everything? In: </a:t>
            </a:r>
            <a:r>
              <a:rPr lang="en-US" sz="1000" b="0" dirty="0" err="1">
                <a:solidFill>
                  <a:schemeClr val="bg1"/>
                </a:solidFill>
              </a:rPr>
              <a:t>Obrst</a:t>
            </a:r>
            <a:r>
              <a:rPr lang="en-US" sz="1000" b="0" dirty="0">
                <a:solidFill>
                  <a:schemeClr val="bg1"/>
                </a:solidFill>
              </a:rPr>
              <a:t> L, Janssen T, Ceusters W (eds.) Ontologies and Semantic Technologies for the Intelligence Community. Frontiers in Artificial Intelligence and Applications. IOS Press Amsterdam, 2010;:13-36.</a:t>
            </a:r>
          </a:p>
        </p:txBody>
      </p:sp>
    </p:spTree>
    <p:extLst>
      <p:ext uri="{BB962C8B-B14F-4D97-AF65-F5344CB8AC3E}">
        <p14:creationId xmlns:p14="http://schemas.microsoft.com/office/powerpoint/2010/main" val="15375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PtoU statements – particular to universal</a:t>
            </a:r>
            <a:endParaRPr lang="nl-NL" altLang="en-US"/>
          </a:p>
        </p:txBody>
      </p:sp>
      <p:sp>
        <p:nvSpPr>
          <p:cNvPr id="1176579" name="Rectangle 3"/>
          <p:cNvSpPr>
            <a:spLocks noChangeArrowheads="1"/>
          </p:cNvSpPr>
          <p:nvPr/>
        </p:nvSpPr>
        <p:spPr bwMode="auto">
          <a:xfrm>
            <a:off x="609600" y="1600200"/>
            <a:ext cx="8001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nl-NL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U</a:t>
            </a:r>
            <a:r>
              <a:rPr lang="nl-NL" altLang="en-US" i="1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i</a:t>
            </a:r>
            <a:r>
              <a:rPr lang="nl-NL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 = &lt;</a:t>
            </a:r>
            <a:r>
              <a:rPr lang="nl-NL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nl-NL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nl-NL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, t</a:t>
            </a:r>
            <a:r>
              <a:rPr lang="nl-NL" altLang="en-US" i="1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nl-NL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nl-NL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inst</a:t>
            </a:r>
            <a:r>
              <a:rPr lang="nl-NL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, o, </a:t>
            </a:r>
            <a:r>
              <a:rPr lang="nl-NL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nl-NL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nl-NL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, u, </a:t>
            </a:r>
            <a:r>
              <a:rPr lang="nl-NL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nl-NL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nl-NL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&gt; </a:t>
            </a:r>
            <a:endParaRPr lang="en-GB" altLang="en-US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endParaRPr lang="en-US" alt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nl-NL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nl-NL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	is the IUI of the author of the statement, 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i="1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		a reference to the time when the statement is made,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inst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	a reference to an instance relationship available in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			obtaining between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and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cl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		a reference to the ontology from which </a:t>
            </a:r>
            <a:r>
              <a:rPr lang="en-GB" altLang="en-US" b="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inst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and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u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are 		taken,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nl-NL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nl-NL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	the IUI referring to the particular whose </a:t>
            </a:r>
            <a:r>
              <a:rPr lang="en-GB" altLang="en-US" b="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inst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				relationship with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u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is asserted,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u</a:t>
            </a:r>
            <a:r>
              <a:rPr lang="en-GB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		the universal in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to which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enjoys the </a:t>
            </a:r>
            <a:r>
              <a:rPr lang="en-GB" altLang="en-US" b="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inst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relationship, 		and,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0" hangingPunct="0"/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0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		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a reference to the time at which the relationship obtains.</a:t>
            </a:r>
            <a:r>
              <a:rPr lang="nl-NL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80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err="1" smtClean="0"/>
              <a:t>PtoN</a:t>
            </a:r>
            <a:r>
              <a:rPr lang="nl-BE" altLang="en-US" dirty="0" smtClean="0"/>
              <a:t>-statements (1)</a:t>
            </a:r>
            <a:endParaRPr lang="en-US" altLang="en-US" dirty="0"/>
          </a:p>
        </p:txBody>
      </p:sp>
      <p:sp>
        <p:nvSpPr>
          <p:cNvPr id="1178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b="1" i="1" dirty="0">
                <a:cs typeface="Times New Roman" panose="02020603050405020304" pitchFamily="18" charset="0"/>
              </a:rPr>
              <a:t>N</a:t>
            </a:r>
            <a:r>
              <a:rPr lang="en-US" altLang="en-US" b="1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="1" i="1" dirty="0">
                <a:cs typeface="Times New Roman" panose="02020603050405020304" pitchFamily="18" charset="0"/>
              </a:rPr>
              <a:t>=&lt; </a:t>
            </a:r>
            <a:r>
              <a:rPr lang="en-US" altLang="en-US" b="1" i="1" dirty="0" err="1">
                <a:cs typeface="Times New Roman" panose="02020603050405020304" pitchFamily="18" charset="0"/>
              </a:rPr>
              <a:t>IUI</a:t>
            </a:r>
            <a:r>
              <a:rPr lang="en-US" altLang="en-US" b="1" i="1" baseline="-30000" dirty="0" err="1">
                <a:cs typeface="Times New Roman" panose="02020603050405020304" pitchFamily="18" charset="0"/>
              </a:rPr>
              <a:t>a</a:t>
            </a:r>
            <a:r>
              <a:rPr lang="en-US" altLang="en-US" b="1" i="1" dirty="0">
                <a:cs typeface="Times New Roman" panose="02020603050405020304" pitchFamily="18" charset="0"/>
              </a:rPr>
              <a:t>, t</a:t>
            </a:r>
            <a:r>
              <a:rPr lang="en-US" altLang="en-US" b="1" i="1" baseline="-30000" dirty="0">
                <a:cs typeface="Times New Roman" panose="02020603050405020304" pitchFamily="18" charset="0"/>
              </a:rPr>
              <a:t>a</a:t>
            </a:r>
            <a:r>
              <a:rPr lang="en-US" altLang="en-US" b="1" i="1" dirty="0"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cs typeface="Times New Roman" panose="02020603050405020304" pitchFamily="18" charset="0"/>
              </a:rPr>
              <a:t>nt</a:t>
            </a:r>
            <a:r>
              <a:rPr lang="en-US" altLang="en-US" b="1" i="1" baseline="-30000" dirty="0" err="1">
                <a:cs typeface="Times New Roman" panose="02020603050405020304" pitchFamily="18" charset="0"/>
              </a:rPr>
              <a:t>j</a:t>
            </a:r>
            <a:r>
              <a:rPr lang="en-US" altLang="en-US" b="1" i="1" dirty="0"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cs typeface="Times New Roman" panose="02020603050405020304" pitchFamily="18" charset="0"/>
              </a:rPr>
              <a:t>n</a:t>
            </a:r>
            <a:r>
              <a:rPr lang="en-US" altLang="en-US" b="1" i="1" baseline="-30000" dirty="0" err="1">
                <a:cs typeface="Times New Roman" panose="02020603050405020304" pitchFamily="18" charset="0"/>
              </a:rPr>
              <a:t>i</a:t>
            </a:r>
            <a:r>
              <a:rPr lang="en-US" altLang="en-US" b="1" i="1" dirty="0"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cs typeface="Times New Roman" panose="02020603050405020304" pitchFamily="18" charset="0"/>
              </a:rPr>
              <a:t>IUI</a:t>
            </a:r>
            <a:r>
              <a:rPr lang="en-US" altLang="en-US" b="1" i="1" baseline="-30000" dirty="0" err="1">
                <a:cs typeface="Times New Roman" panose="02020603050405020304" pitchFamily="18" charset="0"/>
              </a:rPr>
              <a:t>p</a:t>
            </a:r>
            <a:r>
              <a:rPr lang="en-US" altLang="en-US" b="1" i="1" dirty="0"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cs typeface="Times New Roman" panose="02020603050405020304" pitchFamily="18" charset="0"/>
              </a:rPr>
              <a:t>t</a:t>
            </a:r>
            <a:r>
              <a:rPr lang="en-US" altLang="en-US" b="1" i="1" baseline="-30000" dirty="0" err="1">
                <a:cs typeface="Times New Roman" panose="02020603050405020304" pitchFamily="18" charset="0"/>
              </a:rPr>
              <a:t>r</a:t>
            </a:r>
            <a:r>
              <a:rPr lang="en-US" altLang="en-US" b="1" i="1" dirty="0"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cs typeface="Times New Roman" panose="02020603050405020304" pitchFamily="18" charset="0"/>
              </a:rPr>
              <a:t>IUI</a:t>
            </a:r>
            <a:r>
              <a:rPr lang="en-US" altLang="en-US" b="1" i="1" baseline="-25000" dirty="0" err="1">
                <a:cs typeface="Times New Roman" panose="02020603050405020304" pitchFamily="18" charset="0"/>
              </a:rPr>
              <a:t>c</a:t>
            </a:r>
            <a:r>
              <a:rPr lang="en-US" altLang="en-US" b="1" i="1" dirty="0">
                <a:cs typeface="Times New Roman" panose="02020603050405020304" pitchFamily="18" charset="0"/>
              </a:rPr>
              <a:t>&gt;</a:t>
            </a:r>
            <a:endParaRPr lang="en-US" altLang="en-US" b="1" i="1" baseline="-25000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altLang="en-US" dirty="0" smtClean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cs typeface="Times New Roman" panose="02020603050405020304" pitchFamily="18" charset="0"/>
              </a:rPr>
              <a:t>The </a:t>
            </a:r>
            <a:r>
              <a:rPr lang="en-GB" altLang="en-US" dirty="0">
                <a:cs typeface="Times New Roman" panose="02020603050405020304" pitchFamily="18" charset="0"/>
              </a:rPr>
              <a:t>person referred to by </a:t>
            </a:r>
            <a:r>
              <a:rPr lang="en-GB" altLang="en-US" dirty="0" err="1">
                <a:cs typeface="Times New Roman" panose="02020603050405020304" pitchFamily="18" charset="0"/>
              </a:rPr>
              <a:t>IUI</a:t>
            </a:r>
            <a:r>
              <a:rPr lang="en-GB" altLang="en-US" baseline="-30000" dirty="0" err="1">
                <a:cs typeface="Times New Roman" panose="02020603050405020304" pitchFamily="18" charset="0"/>
              </a:rPr>
              <a:t>a</a:t>
            </a:r>
            <a:r>
              <a:rPr lang="en-GB" altLang="en-US" dirty="0">
                <a:cs typeface="Times New Roman" panose="02020603050405020304" pitchFamily="18" charset="0"/>
              </a:rPr>
              <a:t> asserts at time t</a:t>
            </a:r>
            <a:r>
              <a:rPr lang="en-GB" altLang="en-US" baseline="-30000" dirty="0">
                <a:cs typeface="Times New Roman" panose="02020603050405020304" pitchFamily="18" charset="0"/>
              </a:rPr>
              <a:t>a </a:t>
            </a:r>
            <a:r>
              <a:rPr lang="en-GB" altLang="en-US" dirty="0">
                <a:cs typeface="Times New Roman" panose="02020603050405020304" pitchFamily="18" charset="0"/>
              </a:rPr>
              <a:t>that </a:t>
            </a:r>
            <a:r>
              <a:rPr lang="en-GB" altLang="en-US" b="1" i="1" dirty="0" err="1">
                <a:cs typeface="Times New Roman" panose="02020603050405020304" pitchFamily="18" charset="0"/>
              </a:rPr>
              <a:t>n</a:t>
            </a:r>
            <a:r>
              <a:rPr lang="en-GB" altLang="en-US" b="1" i="1" baseline="-30000" dirty="0" err="1">
                <a:cs typeface="Times New Roman" panose="02020603050405020304" pitchFamily="18" charset="0"/>
              </a:rPr>
              <a:t>i</a:t>
            </a:r>
            <a:r>
              <a:rPr lang="en-GB" altLang="en-US" dirty="0">
                <a:cs typeface="Times New Roman" panose="02020603050405020304" pitchFamily="18" charset="0"/>
              </a:rPr>
              <a:t> is the name of the </a:t>
            </a:r>
            <a:r>
              <a:rPr lang="en-GB" altLang="en-US" dirty="0" err="1">
                <a:cs typeface="Times New Roman" panose="02020603050405020304" pitchFamily="18" charset="0"/>
              </a:rPr>
              <a:t>nametype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  <a:r>
              <a:rPr lang="en-GB" altLang="en-US" b="1" i="1" dirty="0" err="1">
                <a:cs typeface="Times New Roman" panose="02020603050405020304" pitchFamily="18" charset="0"/>
              </a:rPr>
              <a:t>nt</a:t>
            </a:r>
            <a:r>
              <a:rPr lang="en-GB" altLang="en-US" b="1" i="1" baseline="-30000" dirty="0" err="1">
                <a:cs typeface="Times New Roman" panose="02020603050405020304" pitchFamily="18" charset="0"/>
              </a:rPr>
              <a:t>j</a:t>
            </a:r>
            <a:r>
              <a:rPr lang="en-GB" altLang="en-US" dirty="0">
                <a:cs typeface="Times New Roman" panose="02020603050405020304" pitchFamily="18" charset="0"/>
              </a:rPr>
              <a:t> that designates in the context IUI</a:t>
            </a:r>
            <a:r>
              <a:rPr lang="en-GB" altLang="en-US" baseline="-25000" dirty="0">
                <a:cs typeface="Times New Roman" panose="02020603050405020304" pitchFamily="18" charset="0"/>
              </a:rPr>
              <a:t>C</a:t>
            </a:r>
            <a:r>
              <a:rPr lang="en-GB" altLang="en-US" dirty="0">
                <a:cs typeface="Times New Roman" panose="02020603050405020304" pitchFamily="18" charset="0"/>
              </a:rPr>
              <a:t> in the real world the particular referred to by </a:t>
            </a:r>
            <a:r>
              <a:rPr lang="en-GB" altLang="en-US" dirty="0" err="1">
                <a:cs typeface="Times New Roman" panose="02020603050405020304" pitchFamily="18" charset="0"/>
              </a:rPr>
              <a:t>IUI</a:t>
            </a:r>
            <a:r>
              <a:rPr lang="en-GB" altLang="en-US" baseline="-30000" dirty="0" err="1">
                <a:cs typeface="Times New Roman" panose="02020603050405020304" pitchFamily="18" charset="0"/>
              </a:rPr>
              <a:t>p</a:t>
            </a:r>
            <a:r>
              <a:rPr lang="en-GB" altLang="en-US" dirty="0">
                <a:cs typeface="Times New Roman" panose="02020603050405020304" pitchFamily="18" charset="0"/>
              </a:rPr>
              <a:t> at t</a:t>
            </a:r>
            <a:r>
              <a:rPr lang="en-GB" altLang="en-US" baseline="-30000" dirty="0">
                <a:cs typeface="Times New Roman" panose="02020603050405020304" pitchFamily="18" charset="0"/>
              </a:rPr>
              <a:t>r</a:t>
            </a:r>
            <a:r>
              <a:rPr lang="en-GB" altLang="en-US" dirty="0">
                <a:cs typeface="Times New Roman" panose="02020603050405020304" pitchFamily="18" charset="0"/>
              </a:rPr>
              <a:t>. This template will further be referred to as </a:t>
            </a:r>
            <a:r>
              <a:rPr lang="en-GB" altLang="en-US" i="1" dirty="0" err="1">
                <a:cs typeface="Times New Roman" panose="02020603050405020304" pitchFamily="18" charset="0"/>
              </a:rPr>
              <a:t>PtoN</a:t>
            </a:r>
            <a:r>
              <a:rPr lang="en-GB" altLang="en-US" i="1" dirty="0">
                <a:cs typeface="Times New Roman" panose="02020603050405020304" pitchFamily="18" charset="0"/>
              </a:rPr>
              <a:t> </a:t>
            </a:r>
            <a:r>
              <a:rPr lang="en-GB" altLang="en-US" dirty="0">
                <a:cs typeface="Times New Roman" panose="02020603050405020304" pitchFamily="18" charset="0"/>
              </a:rPr>
              <a:t>template.</a:t>
            </a:r>
            <a:r>
              <a:rPr lang="en-US" altLang="en-US" dirty="0"/>
              <a:t> </a:t>
            </a:r>
            <a:endParaRPr lang="nl-BE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nl-BE" altLang="en-US" dirty="0" err="1" smtClean="0"/>
              <a:t>Requires</a:t>
            </a:r>
            <a:r>
              <a:rPr lang="nl-BE" alt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en-US" dirty="0" err="1" smtClean="0"/>
              <a:t>an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ontology</a:t>
            </a:r>
            <a:r>
              <a:rPr lang="nl-BE" altLang="en-US" dirty="0" smtClean="0"/>
              <a:t> of name types,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altLang="en-US" dirty="0" err="1" smtClean="0"/>
              <a:t>Identification</a:t>
            </a:r>
            <a:r>
              <a:rPr lang="nl-BE" altLang="en-US" dirty="0" smtClean="0"/>
              <a:t> of </a:t>
            </a:r>
            <a:r>
              <a:rPr lang="nl-BE" altLang="en-US" dirty="0" err="1" smtClean="0"/>
              <a:t>communities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within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which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the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names</a:t>
            </a:r>
            <a:r>
              <a:rPr lang="nl-BE" altLang="en-US" dirty="0" smtClean="0"/>
              <a:t> are </a:t>
            </a:r>
            <a:r>
              <a:rPr lang="nl-BE" altLang="en-US" dirty="0" err="1" smtClean="0"/>
              <a:t>accepted</a:t>
            </a:r>
            <a:r>
              <a:rPr lang="nl-BE" alt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6345833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>
                <a:solidFill>
                  <a:schemeClr val="bg1"/>
                </a:solidFill>
              </a:rPr>
              <a:t>Ceusters W, </a:t>
            </a:r>
            <a:r>
              <a:rPr lang="en-US" sz="1100" b="0" dirty="0" err="1">
                <a:solidFill>
                  <a:schemeClr val="bg1"/>
                </a:solidFill>
              </a:rPr>
              <a:t>Manzoor</a:t>
            </a:r>
            <a:r>
              <a:rPr lang="en-US" sz="1100" b="0" dirty="0">
                <a:solidFill>
                  <a:schemeClr val="bg1"/>
                </a:solidFill>
              </a:rPr>
              <a:t> S. How to track absolutely everything? In: </a:t>
            </a:r>
            <a:r>
              <a:rPr lang="en-US" sz="1100" b="0" dirty="0" err="1">
                <a:solidFill>
                  <a:schemeClr val="bg1"/>
                </a:solidFill>
              </a:rPr>
              <a:t>Obrst</a:t>
            </a:r>
            <a:r>
              <a:rPr lang="en-US" sz="1100" b="0" dirty="0">
                <a:solidFill>
                  <a:schemeClr val="bg1"/>
                </a:solidFill>
              </a:rPr>
              <a:t> L, Janssen T, Ceusters W (eds.) Ontologies and Semantic Technologies for the Intelligence Community. Frontiers in Artificial Intelligence and Applications. IOS Press Amsterdam, 2010;:13-36.</a:t>
            </a:r>
          </a:p>
        </p:txBody>
      </p:sp>
    </p:spTree>
    <p:extLst>
      <p:ext uri="{BB962C8B-B14F-4D97-AF65-F5344CB8AC3E}">
        <p14:creationId xmlns:p14="http://schemas.microsoft.com/office/powerpoint/2010/main" val="9161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err="1"/>
              <a:t>PtoN</a:t>
            </a:r>
            <a:r>
              <a:rPr lang="nl-BE" altLang="en-US" dirty="0"/>
              <a:t>-statements </a:t>
            </a:r>
            <a:r>
              <a:rPr lang="nl-BE" alt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953000"/>
          </a:xfrm>
        </p:spPr>
        <p:txBody>
          <a:bodyPr/>
          <a:lstStyle/>
          <a:p>
            <a:r>
              <a:rPr lang="en-US" i="1" dirty="0" smtClean="0"/>
              <a:t>			&lt; </a:t>
            </a:r>
            <a:r>
              <a:rPr lang="en-US" i="1" dirty="0" err="1"/>
              <a:t>IUI</a:t>
            </a:r>
            <a:r>
              <a:rPr lang="en-US" i="1" baseline="-25000" dirty="0" err="1"/>
              <a:t>a</a:t>
            </a:r>
            <a:r>
              <a:rPr lang="en-US" i="1" dirty="0"/>
              <a:t>, t</a:t>
            </a:r>
            <a:r>
              <a:rPr lang="en-US" i="1" baseline="-25000" dirty="0"/>
              <a:t>a</a:t>
            </a:r>
            <a:r>
              <a:rPr lang="en-US" i="1" dirty="0"/>
              <a:t>, </a:t>
            </a:r>
            <a:r>
              <a:rPr lang="en-US" i="1" dirty="0" err="1"/>
              <a:t>nt</a:t>
            </a:r>
            <a:r>
              <a:rPr lang="en-US" i="1" dirty="0"/>
              <a:t>, n, </a:t>
            </a:r>
            <a:r>
              <a:rPr lang="en-US" i="1" dirty="0" err="1"/>
              <a:t>IUI</a:t>
            </a:r>
            <a:r>
              <a:rPr lang="en-US" i="1" baseline="-25000" dirty="0" err="1"/>
              <a:t>p</a:t>
            </a:r>
            <a:r>
              <a:rPr lang="en-US" i="1" dirty="0"/>
              <a:t>, </a:t>
            </a:r>
            <a:r>
              <a:rPr lang="en-US" i="1" dirty="0" err="1"/>
              <a:t>t</a:t>
            </a:r>
            <a:r>
              <a:rPr lang="en-US" i="1" baseline="-25000" dirty="0" err="1"/>
              <a:t>r</a:t>
            </a:r>
            <a:r>
              <a:rPr lang="en-US" i="1" baseline="-25000" dirty="0"/>
              <a:t> </a:t>
            </a:r>
            <a:r>
              <a:rPr lang="en-US" i="1" dirty="0"/>
              <a:t>, </a:t>
            </a:r>
            <a:r>
              <a:rPr lang="en-US" i="1" dirty="0" err="1"/>
              <a:t>IUI</a:t>
            </a:r>
            <a:r>
              <a:rPr lang="en-US" i="1" baseline="-25000" dirty="0" err="1"/>
              <a:t>c</a:t>
            </a:r>
            <a:r>
              <a:rPr lang="en-US" i="1" dirty="0"/>
              <a:t> </a:t>
            </a:r>
            <a:r>
              <a:rPr lang="en-US" i="1" dirty="0" smtClean="0"/>
              <a:t>&gt;</a:t>
            </a:r>
            <a:endParaRPr lang="en-US" sz="1100" i="1" dirty="0" smtClean="0"/>
          </a:p>
          <a:p>
            <a:endParaRPr lang="en-US" sz="11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i="1" dirty="0" err="1"/>
              <a:t>IUI</a:t>
            </a:r>
            <a:r>
              <a:rPr lang="en-US" sz="2000" i="1" baseline="-25000" dirty="0" err="1"/>
              <a:t>a</a:t>
            </a:r>
            <a:r>
              <a:rPr lang="en-US" sz="2000" dirty="0"/>
              <a:t> is the IUI of the author asserting that </a:t>
            </a:r>
            <a:r>
              <a:rPr lang="en-US" sz="2000" i="1" dirty="0"/>
              <a:t>n</a:t>
            </a:r>
            <a:r>
              <a:rPr lang="en-US" sz="2000" dirty="0"/>
              <a:t> is a name of type </a:t>
            </a:r>
            <a:r>
              <a:rPr lang="en-US" sz="2000" i="1" dirty="0" err="1"/>
              <a:t>nt</a:t>
            </a:r>
            <a:r>
              <a:rPr lang="en-US" sz="2000" dirty="0"/>
              <a:t> used by </a:t>
            </a:r>
            <a:r>
              <a:rPr lang="en-US" sz="2000" i="1" dirty="0" err="1"/>
              <a:t>IUI</a:t>
            </a:r>
            <a:r>
              <a:rPr lang="en-US" sz="2000" i="1" baseline="-25000" dirty="0" err="1"/>
              <a:t>c</a:t>
            </a:r>
            <a:r>
              <a:rPr lang="en-US" sz="2000" dirty="0"/>
              <a:t> to denote </a:t>
            </a:r>
            <a:r>
              <a:rPr lang="en-US" sz="2000" i="1" dirty="0" err="1"/>
              <a:t>IUI</a:t>
            </a:r>
            <a:r>
              <a:rPr lang="en-US" sz="2000" i="1" baseline="-25000" dirty="0" err="1"/>
              <a:t>p</a:t>
            </a:r>
            <a:r>
              <a:rPr lang="en-US" sz="2000" dirty="0"/>
              <a:t>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i="1" dirty="0"/>
              <a:t>t</a:t>
            </a:r>
            <a:r>
              <a:rPr lang="en-US" sz="2000" i="1" baseline="-25000" dirty="0"/>
              <a:t>a</a:t>
            </a:r>
            <a:r>
              <a:rPr lang="en-US" sz="2000" dirty="0"/>
              <a:t> is a time-stamp indicating when the assertion was made;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i="1" dirty="0" err="1"/>
              <a:t>IUI</a:t>
            </a:r>
            <a:r>
              <a:rPr lang="en-US" sz="2000" i="1" baseline="-25000" dirty="0" err="1"/>
              <a:t>c</a:t>
            </a:r>
            <a:r>
              <a:rPr lang="en-US" sz="2000" dirty="0"/>
              <a:t> is the IUI for the particular that uses the name </a:t>
            </a:r>
            <a:r>
              <a:rPr lang="en-US" sz="2000" i="1" dirty="0"/>
              <a:t>n</a:t>
            </a:r>
            <a:r>
              <a:rPr lang="en-US" sz="2000" dirty="0"/>
              <a:t> (this can be a person, a community of persons, an organization, an information system, ...);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i="1" dirty="0" err="1"/>
              <a:t>IUI</a:t>
            </a:r>
            <a:r>
              <a:rPr lang="en-US" sz="2000" i="1" baseline="-25000" dirty="0" err="1"/>
              <a:t>p</a:t>
            </a:r>
            <a:r>
              <a:rPr lang="en-US" sz="2000" dirty="0"/>
              <a:t> is the IUI referring to the particular which the author associates with </a:t>
            </a:r>
            <a:r>
              <a:rPr lang="en-US" sz="2000" i="1" dirty="0"/>
              <a:t>n</a:t>
            </a:r>
            <a:r>
              <a:rPr lang="en-US" sz="2000" dirty="0"/>
              <a:t>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i="1" dirty="0"/>
              <a:t>n</a:t>
            </a:r>
            <a:r>
              <a:rPr lang="en-US" sz="2000" dirty="0"/>
              <a:t> is the name which the author associates with </a:t>
            </a:r>
            <a:r>
              <a:rPr lang="en-US" sz="2000" i="1" dirty="0" err="1"/>
              <a:t>IUI</a:t>
            </a:r>
            <a:r>
              <a:rPr lang="en-US" sz="2000" i="1" baseline="-25000" dirty="0" err="1"/>
              <a:t>p</a:t>
            </a:r>
            <a:r>
              <a:rPr lang="en-US" sz="2000" dirty="0"/>
              <a:t>;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i="1" dirty="0" err="1"/>
              <a:t>nt</a:t>
            </a:r>
            <a:r>
              <a:rPr lang="en-US" sz="2000" dirty="0"/>
              <a:t> is the </a:t>
            </a:r>
            <a:r>
              <a:rPr lang="en-US" sz="2000" dirty="0" err="1"/>
              <a:t>nametype</a:t>
            </a:r>
            <a:r>
              <a:rPr lang="en-US" sz="2000" dirty="0"/>
              <a:t> (examples being first name, last name, nick name, </a:t>
            </a:r>
            <a:r>
              <a:rPr lang="en-US" sz="2000" dirty="0" smtClean="0"/>
              <a:t>medical record number, </a:t>
            </a:r>
            <a:r>
              <a:rPr lang="en-US" sz="2000" dirty="0"/>
              <a:t>and so forth);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 err="1"/>
              <a:t>t</a:t>
            </a:r>
            <a:r>
              <a:rPr lang="en-US" sz="2000" i="1" baseline="-25000" dirty="0" err="1"/>
              <a:t>r</a:t>
            </a:r>
            <a:r>
              <a:rPr lang="en-US" sz="2000" dirty="0"/>
              <a:t> is a time-stamp representing a time at which the author considers the association appropriate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8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Essentials of Referent Tracking  </a:t>
            </a:r>
            <a:endParaRPr lang="nl-NL" altLang="en-US"/>
          </a:p>
        </p:txBody>
      </p:sp>
      <p:sp>
        <p:nvSpPr>
          <p:cNvPr id="1168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Deciding what particulars should receive </a:t>
            </a:r>
            <a:r>
              <a:rPr lang="en-GB" altLang="en-US" dirty="0" smtClean="0"/>
              <a:t>a universally </a:t>
            </a:r>
            <a:r>
              <a:rPr lang="en-GB" altLang="en-US" dirty="0"/>
              <a:t>unique </a:t>
            </a:r>
            <a:r>
              <a:rPr lang="en-GB" altLang="en-US" dirty="0" smtClean="0"/>
              <a:t>identifier (IUI);</a:t>
            </a:r>
            <a:endParaRPr lang="en-GB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Finding out whether or not a particular has already been assigned a IUI (each particular should receive maximally one IUI);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 smtClean="0"/>
              <a:t>Generating an IUI;</a:t>
            </a:r>
            <a:endParaRPr lang="en-GB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 smtClean="0"/>
              <a:t>Using </a:t>
            </a:r>
            <a:r>
              <a:rPr lang="en-GB" altLang="en-US" dirty="0"/>
              <a:t>IUIs in </a:t>
            </a:r>
            <a:r>
              <a:rPr lang="en-GB" altLang="en-US" dirty="0" smtClean="0"/>
              <a:t>information systems, </a:t>
            </a:r>
            <a:r>
              <a:rPr lang="en-GB" altLang="en-US" dirty="0"/>
              <a:t>i.e. issues concerning the syntax and semantics of statements containing IUIs;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 smtClean="0"/>
              <a:t>Determining </a:t>
            </a:r>
            <a:r>
              <a:rPr lang="en-GB" altLang="en-US" dirty="0"/>
              <a:t>the truth values of statements in which IUIs are used;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 smtClean="0"/>
              <a:t>Correcting </a:t>
            </a:r>
            <a:r>
              <a:rPr lang="en-GB" altLang="en-US" dirty="0"/>
              <a:t>errors in the assignment of </a:t>
            </a:r>
            <a:r>
              <a:rPr lang="en-GB" altLang="en-US" dirty="0" smtClean="0"/>
              <a:t>IUIs and in other assertions in tuples..</a:t>
            </a:r>
            <a:endParaRPr lang="en-GB" alt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549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U</a:t>
            </a:r>
            <a:r>
              <a:rPr lang="nl-BE" altLang="en-US" baseline="30000"/>
              <a:t>-</a:t>
            </a:r>
            <a:r>
              <a:rPr lang="nl-BE" altLang="en-US"/>
              <a:t>-tuples: “negative findings”</a:t>
            </a:r>
            <a:endParaRPr lang="en-US" altLang="en-US"/>
          </a:p>
        </p:txBody>
      </p:sp>
      <p:sp>
        <p:nvSpPr>
          <p:cNvPr id="1188952" name="Rectangle 88"/>
          <p:cNvSpPr>
            <a:spLocks noChangeArrowheads="1"/>
          </p:cNvSpPr>
          <p:nvPr/>
        </p:nvSpPr>
        <p:spPr bwMode="auto">
          <a:xfrm>
            <a:off x="157163" y="4924425"/>
            <a:ext cx="76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altLang="en-US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188953" name="Group 89"/>
          <p:cNvGrpSpPr>
            <a:grpSpLocks/>
          </p:cNvGrpSpPr>
          <p:nvPr/>
        </p:nvGrpSpPr>
        <p:grpSpPr bwMode="auto">
          <a:xfrm>
            <a:off x="342900" y="1981200"/>
            <a:ext cx="8458200" cy="1042988"/>
            <a:chOff x="28" y="0"/>
            <a:chExt cx="2840" cy="519"/>
          </a:xfrm>
        </p:grpSpPr>
        <p:sp>
          <p:nvSpPr>
            <p:cNvPr id="1188954" name="Rectangle 90"/>
            <p:cNvSpPr>
              <a:spLocks noChangeArrowheads="1"/>
            </p:cNvSpPr>
            <p:nvPr/>
          </p:nvSpPr>
          <p:spPr bwMode="auto">
            <a:xfrm>
              <a:off x="28" y="0"/>
              <a:ext cx="284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US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U</a:t>
              </a:r>
              <a:r>
                <a:rPr lang="en-GB" altLang="ja-JP" sz="2000" b="0" baseline="3000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i</a:t>
              </a:r>
              <a:r>
                <a:rPr lang="en-US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 = &lt;</a:t>
              </a:r>
              <a:r>
                <a:rPr lang="en-US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IUI</a:t>
              </a:r>
              <a:r>
                <a:rPr lang="en-US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en-US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, t</a:t>
              </a:r>
              <a:r>
                <a:rPr lang="en-US" altLang="ja-JP" sz="2000" b="0" baseline="-3000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en-US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, r, o, </a:t>
              </a:r>
              <a:r>
                <a:rPr lang="en-US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IUI</a:t>
              </a:r>
              <a:r>
                <a:rPr lang="en-US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, u, </a:t>
              </a:r>
              <a:r>
                <a:rPr lang="en-US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r</a:t>
              </a:r>
              <a:r>
                <a:rPr lang="en-US" altLang="ja-JP" sz="2000" b="0" dirty="0" smtClean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&gt;</a:t>
              </a:r>
            </a:p>
            <a:p>
              <a:pPr algn="just"/>
              <a:endParaRPr lang="en-US" altLang="ja-JP" sz="20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 smtClean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 smtClean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 smtClean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 smtClean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r>
                <a:rPr lang="en-US" altLang="ja-JP" sz="2400" b="0" dirty="0" smtClean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For saying that a particular is not an instance of some universal, ‘r’ should denote the identity-relation in ontology o.</a:t>
              </a:r>
            </a:p>
            <a:p>
              <a:pPr algn="just"/>
              <a:endParaRPr lang="en-US" altLang="ja-JP" sz="2400" b="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r>
                <a:rPr lang="en-US" altLang="ja-JP" sz="2400" b="0" dirty="0" smtClean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Do not confuse with retiring erroneous statements. </a:t>
              </a:r>
              <a:r>
                <a:rPr lang="en-US" altLang="ja-JP" sz="2400" b="0" baseline="30000" dirty="0" smtClean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ja-JP" sz="24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 eaLnBrk="0" hangingPunct="0"/>
              <a:endParaRPr lang="en-US" altLang="ja-JP" sz="20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188955" name="Rectangle 91"/>
            <p:cNvSpPr>
              <a:spLocks noChangeArrowheads="1"/>
            </p:cNvSpPr>
            <p:nvPr/>
          </p:nvSpPr>
          <p:spPr bwMode="auto">
            <a:xfrm>
              <a:off x="1243" y="0"/>
              <a:ext cx="1625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GB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The particular referred to by </a:t>
              </a:r>
              <a:r>
                <a:rPr lang="en-GB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IUI</a:t>
              </a:r>
              <a:r>
                <a:rPr lang="en-GB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a</a:t>
              </a:r>
              <a:r>
                <a:rPr lang="en-GB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asserts at time t</a:t>
              </a:r>
              <a:r>
                <a:rPr lang="en-GB" altLang="ja-JP" sz="2000" b="0" baseline="-3000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a</a:t>
              </a:r>
              <a:r>
                <a:rPr lang="en-GB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that the relation r of ontology o does not obtain at time </a:t>
              </a:r>
              <a:r>
                <a:rPr lang="en-GB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t</a:t>
              </a:r>
              <a:r>
                <a:rPr lang="en-GB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r</a:t>
              </a:r>
              <a:r>
                <a:rPr lang="en-GB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between the particular referred to by </a:t>
              </a:r>
              <a:r>
                <a:rPr lang="en-GB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IUI</a:t>
              </a:r>
              <a:r>
                <a:rPr lang="en-GB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p</a:t>
              </a:r>
              <a:r>
                <a:rPr lang="en-GB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and any of the instances of the universal u at time </a:t>
              </a:r>
              <a:r>
                <a:rPr lang="en-GB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t</a:t>
              </a:r>
              <a:r>
                <a:rPr lang="en-GB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r</a:t>
              </a:r>
              <a:endParaRPr lang="en-US" altLang="ja-JP" sz="2000" b="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  <a:p>
              <a:pPr algn="just" eaLnBrk="0" hangingPunct="0"/>
              <a:endParaRPr lang="en-US" altLang="ja-JP" sz="2000" b="0" dirty="0">
                <a:solidFill>
                  <a:schemeClr val="bg1"/>
                </a:solidFill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68776" y="6350913"/>
            <a:ext cx="7899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>
                <a:solidFill>
                  <a:schemeClr val="bg1"/>
                </a:solidFill>
              </a:rPr>
              <a:t>Ceusters W, Elkin P, Smith B. Negative Findings in Electronic Health Records and Biomedical Ontologies: A Realist Approach. International Journal of Medical Informatics 2007;76:326-333</a:t>
            </a:r>
          </a:p>
        </p:txBody>
      </p:sp>
    </p:spTree>
    <p:extLst>
      <p:ext uri="{BB962C8B-B14F-4D97-AF65-F5344CB8AC3E}">
        <p14:creationId xmlns:p14="http://schemas.microsoft.com/office/powerpoint/2010/main" val="32135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000" i="1"/>
              <a:t>PtoCO</a:t>
            </a:r>
            <a:r>
              <a:rPr lang="en-GB" altLang="en-US" sz="3000"/>
              <a:t> statements: particular to concept code </a:t>
            </a:r>
            <a:endParaRPr lang="nl-NL" altLang="en-US" sz="3000"/>
          </a:p>
        </p:txBody>
      </p:sp>
      <p:sp>
        <p:nvSpPr>
          <p:cNvPr id="1190915" name="Rectangle 3"/>
          <p:cNvSpPr>
            <a:spLocks noChangeArrowheads="1"/>
          </p:cNvSpPr>
          <p:nvPr/>
        </p:nvSpPr>
        <p:spPr bwMode="auto">
          <a:xfrm>
            <a:off x="457200" y="1752600"/>
            <a:ext cx="8001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Co</a:t>
            </a:r>
            <a:r>
              <a:rPr lang="en-GB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 = &lt;</a:t>
            </a:r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en-GB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, t</a:t>
            </a:r>
            <a:r>
              <a:rPr lang="en-GB" altLang="en-US" i="1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cbs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en-GB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, co, </a:t>
            </a:r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&gt;</a:t>
            </a:r>
            <a:r>
              <a:rPr lang="nl-NL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endParaRPr lang="en-GB" altLang="en-US" b="0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en-GB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	is the IUI of the author of the statement, 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i="1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		a reference to the time when the statement is made, </a:t>
            </a:r>
            <a:r>
              <a:rPr lang="en-GB" altLang="en-US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cbs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	a reference to the concept-based system from which 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co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		is taken,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en-GB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	the IUI referring to the particular which the author 			associates with 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co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co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		the concept-code in </a:t>
            </a:r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cbs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 which the author associates with 		</a:t>
            </a:r>
            <a:r>
              <a:rPr lang="en-GB" altLang="en-US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, and,</a:t>
            </a:r>
            <a:endParaRPr lang="en-US" altLang="en-US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0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		</a:t>
            </a:r>
            <a:r>
              <a:rPr lang="en-GB" altLang="en-US" b="0" dirty="0">
                <a:solidFill>
                  <a:schemeClr val="bg1"/>
                </a:solidFill>
                <a:cs typeface="Times New Roman" panose="02020603050405020304" pitchFamily="18" charset="0"/>
              </a:rPr>
              <a:t>a reference to the time at which the author considers the 		association appropriate,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6345833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>
                <a:solidFill>
                  <a:schemeClr val="bg1"/>
                </a:solidFill>
              </a:rPr>
              <a:t>Ceusters W, </a:t>
            </a:r>
            <a:r>
              <a:rPr lang="en-US" sz="1100" b="0" dirty="0" err="1">
                <a:solidFill>
                  <a:schemeClr val="bg1"/>
                </a:solidFill>
              </a:rPr>
              <a:t>Manzoor</a:t>
            </a:r>
            <a:r>
              <a:rPr lang="en-US" sz="1100" b="0" dirty="0">
                <a:solidFill>
                  <a:schemeClr val="bg1"/>
                </a:solidFill>
              </a:rPr>
              <a:t> S. How to track absolutely everything? In: </a:t>
            </a:r>
            <a:r>
              <a:rPr lang="en-US" sz="1100" b="0" dirty="0" err="1">
                <a:solidFill>
                  <a:schemeClr val="bg1"/>
                </a:solidFill>
              </a:rPr>
              <a:t>Obrst</a:t>
            </a:r>
            <a:r>
              <a:rPr lang="en-US" sz="1100" b="0" dirty="0">
                <a:solidFill>
                  <a:schemeClr val="bg1"/>
                </a:solidFill>
              </a:rPr>
              <a:t> L, Janssen T, Ceusters W (eds.) Ontologies and Semantic Technologies for the Intelligence Community. Frontiers in Artificial Intelligence and Applications. IOS Press Amsterdam, 2010;:13-36.</a:t>
            </a:r>
          </a:p>
        </p:txBody>
      </p:sp>
    </p:spTree>
    <p:extLst>
      <p:ext uri="{BB962C8B-B14F-4D97-AF65-F5344CB8AC3E}">
        <p14:creationId xmlns:p14="http://schemas.microsoft.com/office/powerpoint/2010/main" val="7998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Interpretation of PtoCO statements</a:t>
            </a:r>
            <a:endParaRPr lang="nl-NL" altLang="en-US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altLang="en-US" dirty="0"/>
              <a:t>must </a:t>
            </a:r>
            <a:r>
              <a:rPr lang="nl-NL" altLang="en-US" dirty="0" err="1"/>
              <a:t>be</a:t>
            </a:r>
            <a:r>
              <a:rPr lang="nl-NL" altLang="en-US" dirty="0"/>
              <a:t> </a:t>
            </a:r>
            <a:r>
              <a:rPr lang="nl-NL" altLang="en-US" dirty="0" err="1"/>
              <a:t>interpreted</a:t>
            </a:r>
            <a:r>
              <a:rPr lang="nl-NL" altLang="en-US" dirty="0"/>
              <a:t> as </a:t>
            </a:r>
            <a:r>
              <a:rPr lang="nl-NL" altLang="en-US" dirty="0" err="1"/>
              <a:t>simple</a:t>
            </a:r>
            <a:r>
              <a:rPr lang="nl-NL" altLang="en-US" dirty="0"/>
              <a:t> </a:t>
            </a:r>
            <a:r>
              <a:rPr lang="nl-NL" altLang="en-US" dirty="0" err="1"/>
              <a:t>indexes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terms</a:t>
            </a:r>
            <a:r>
              <a:rPr lang="nl-NL" altLang="en-US" dirty="0"/>
              <a:t> in a </a:t>
            </a:r>
            <a:r>
              <a:rPr lang="nl-NL" altLang="en-US" dirty="0" err="1"/>
              <a:t>dictionary</a:t>
            </a:r>
            <a:r>
              <a:rPr lang="nl-NL" altLang="en-US" dirty="0"/>
              <a:t>. </a:t>
            </a:r>
            <a:endParaRPr lang="nl-BE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en-US" dirty="0" err="1"/>
              <a:t>All</a:t>
            </a:r>
            <a:r>
              <a:rPr lang="nl-NL" altLang="en-US" dirty="0"/>
              <a:t> </a:t>
            </a:r>
            <a:r>
              <a:rPr lang="nl-NL" altLang="en-US" dirty="0" err="1"/>
              <a:t>that</a:t>
            </a:r>
            <a:r>
              <a:rPr lang="nl-NL" altLang="en-US" dirty="0"/>
              <a:t> </a:t>
            </a:r>
            <a:r>
              <a:rPr lang="nl-NL" altLang="en-US" dirty="0" err="1"/>
              <a:t>such</a:t>
            </a:r>
            <a:r>
              <a:rPr lang="nl-NL" altLang="en-US" dirty="0"/>
              <a:t> a statement </a:t>
            </a:r>
            <a:r>
              <a:rPr lang="nl-NL" altLang="en-US" dirty="0" err="1"/>
              <a:t>tells</a:t>
            </a:r>
            <a:r>
              <a:rPr lang="nl-NL" altLang="en-US" dirty="0"/>
              <a:t> </a:t>
            </a:r>
            <a:r>
              <a:rPr lang="nl-NL" altLang="en-US" dirty="0" err="1"/>
              <a:t>us</a:t>
            </a:r>
            <a:r>
              <a:rPr lang="nl-NL" altLang="en-US" dirty="0"/>
              <a:t>, is </a:t>
            </a:r>
            <a:r>
              <a:rPr lang="nl-NL" altLang="en-US" dirty="0" err="1"/>
              <a:t>that</a:t>
            </a:r>
            <a:r>
              <a:rPr lang="nl-NL" altLang="en-US" dirty="0"/>
              <a:t> </a:t>
            </a:r>
            <a:r>
              <a:rPr lang="nl-NL" altLang="en-US" dirty="0" err="1"/>
              <a:t>within</a:t>
            </a:r>
            <a:r>
              <a:rPr lang="nl-NL" altLang="en-US" dirty="0"/>
              <a:t>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linguistic</a:t>
            </a:r>
            <a:r>
              <a:rPr lang="nl-NL" altLang="en-US" dirty="0"/>
              <a:t> </a:t>
            </a:r>
            <a:r>
              <a:rPr lang="nl-NL" altLang="en-US" dirty="0" err="1"/>
              <a:t>and</a:t>
            </a:r>
            <a:r>
              <a:rPr lang="nl-NL" altLang="en-US" dirty="0"/>
              <a:t> </a:t>
            </a:r>
            <a:r>
              <a:rPr lang="nl-NL" altLang="en-US" dirty="0" err="1"/>
              <a:t>scientific</a:t>
            </a:r>
            <a:r>
              <a:rPr lang="nl-NL" altLang="en-US" dirty="0"/>
              <a:t> community in </a:t>
            </a:r>
            <a:r>
              <a:rPr lang="nl-NL" altLang="en-US" dirty="0" err="1"/>
              <a:t>which</a:t>
            </a:r>
            <a:r>
              <a:rPr lang="nl-NL" altLang="en-US" dirty="0"/>
              <a:t> </a:t>
            </a:r>
            <a:r>
              <a:rPr lang="nl-NL" altLang="en-US" b="1" i="1" dirty="0" err="1"/>
              <a:t>cbs</a:t>
            </a:r>
            <a:r>
              <a:rPr lang="nl-NL" altLang="en-US" dirty="0"/>
              <a:t> is </a:t>
            </a:r>
            <a:r>
              <a:rPr lang="nl-NL" altLang="en-US" dirty="0" err="1"/>
              <a:t>used</a:t>
            </a:r>
            <a:r>
              <a:rPr lang="nl-NL" altLang="en-US" dirty="0"/>
              <a:t>,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terms</a:t>
            </a:r>
            <a:r>
              <a:rPr lang="nl-NL" altLang="en-US" dirty="0"/>
              <a:t> </a:t>
            </a:r>
            <a:r>
              <a:rPr lang="nl-NL" altLang="en-US" dirty="0" err="1"/>
              <a:t>associated</a:t>
            </a:r>
            <a:r>
              <a:rPr lang="nl-NL" altLang="en-US" dirty="0"/>
              <a:t> </a:t>
            </a:r>
            <a:r>
              <a:rPr lang="nl-NL" altLang="en-US" dirty="0" err="1"/>
              <a:t>with</a:t>
            </a:r>
            <a:r>
              <a:rPr lang="nl-NL" altLang="en-US" dirty="0"/>
              <a:t> </a:t>
            </a:r>
            <a:r>
              <a:rPr lang="nl-NL" altLang="en-US" b="1" i="1" dirty="0"/>
              <a:t>co</a:t>
            </a:r>
            <a:r>
              <a:rPr lang="nl-NL" altLang="en-US" dirty="0"/>
              <a:t> </a:t>
            </a:r>
            <a:r>
              <a:rPr lang="nl-NL" altLang="en-US" dirty="0" err="1"/>
              <a:t>may</a:t>
            </a:r>
            <a:r>
              <a:rPr lang="nl-NL" altLang="en-US" dirty="0"/>
              <a:t> - i.e. are </a:t>
            </a:r>
            <a:r>
              <a:rPr lang="nl-NL" altLang="en-US" dirty="0" err="1"/>
              <a:t>acceptable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- </a:t>
            </a:r>
            <a:r>
              <a:rPr lang="nl-NL" altLang="en-US" dirty="0" err="1"/>
              <a:t>be</a:t>
            </a:r>
            <a:r>
              <a:rPr lang="nl-NL" altLang="en-US" dirty="0"/>
              <a:t> </a:t>
            </a:r>
            <a:r>
              <a:rPr lang="nl-NL" altLang="en-US" dirty="0" err="1"/>
              <a:t>used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denote</a:t>
            </a:r>
            <a:r>
              <a:rPr lang="nl-NL" altLang="en-US" dirty="0"/>
              <a:t> </a:t>
            </a:r>
            <a:r>
              <a:rPr lang="nl-NL" altLang="en-US" b="1" i="1" dirty="0"/>
              <a:t>p</a:t>
            </a:r>
            <a:r>
              <a:rPr lang="nl-NL" altLang="en-US" dirty="0"/>
              <a:t> in </a:t>
            </a:r>
            <a:r>
              <a:rPr lang="nl-NL" altLang="en-US" dirty="0" err="1"/>
              <a:t>their</a:t>
            </a:r>
            <a:r>
              <a:rPr lang="nl-NL" altLang="en-US" dirty="0"/>
              <a:t> </a:t>
            </a:r>
            <a:r>
              <a:rPr lang="nl-NL" altLang="en-US" u="sng" dirty="0" err="1"/>
              <a:t>determinative</a:t>
            </a:r>
            <a:r>
              <a:rPr lang="nl-NL" altLang="en-US" dirty="0"/>
              <a:t> </a:t>
            </a:r>
            <a:r>
              <a:rPr lang="nl-NL" altLang="en-US" dirty="0" err="1"/>
              <a:t>version</a:t>
            </a:r>
            <a:r>
              <a:rPr lang="nl-NL" alt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6433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 SNOMED-CT example</a:t>
            </a:r>
            <a:r>
              <a:rPr lang="nl-NL" altLang="en-US"/>
              <a:t> 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i="1"/>
              <a:t>&lt;IUI-0945, 18/04/2005, SNOMED-CT v0301,  IUI-1921, 367720001, forever&gt;</a:t>
            </a:r>
          </a:p>
          <a:p>
            <a:pPr lvl="2">
              <a:lnSpc>
                <a:spcPct val="90000"/>
              </a:lnSpc>
            </a:pPr>
            <a:r>
              <a:rPr lang="nl-BE" altLang="en-US" sz="2000" i="1"/>
              <a:t>#IUI-0945: author of the statement</a:t>
            </a:r>
          </a:p>
          <a:p>
            <a:pPr lvl="2">
              <a:lnSpc>
                <a:spcPct val="90000"/>
              </a:lnSpc>
            </a:pPr>
            <a:r>
              <a:rPr lang="nl-BE" altLang="en-US" sz="2000" i="1"/>
              <a:t>#IUI-1921: the left testicle of patient #IUI-78127</a:t>
            </a:r>
          </a:p>
          <a:p>
            <a:pPr lvl="2">
              <a:lnSpc>
                <a:spcPct val="90000"/>
              </a:lnSpc>
            </a:pPr>
            <a:r>
              <a:rPr lang="en-GB" altLang="en-US" sz="2000" i="1"/>
              <a:t>367720001: the SNOMED concept-code to which “left testis” is (in SNOMED) attached as term</a:t>
            </a:r>
          </a:p>
          <a:p>
            <a:pPr>
              <a:lnSpc>
                <a:spcPct val="90000"/>
              </a:lnSpc>
            </a:pPr>
            <a:r>
              <a:rPr lang="nl-BE" altLang="en-US" sz="2800"/>
              <a:t>So we can denote #IUI-1921 by means of</a:t>
            </a:r>
          </a:p>
          <a:p>
            <a:pPr lvl="2">
              <a:lnSpc>
                <a:spcPct val="90000"/>
              </a:lnSpc>
            </a:pPr>
            <a:r>
              <a:rPr lang="nl-BE" altLang="en-US" sz="2000" b="1" i="1"/>
              <a:t>that</a:t>
            </a:r>
            <a:r>
              <a:rPr lang="nl-BE" altLang="en-US" sz="2000" i="1"/>
              <a:t> left testis</a:t>
            </a:r>
          </a:p>
          <a:p>
            <a:pPr lvl="2">
              <a:lnSpc>
                <a:spcPct val="90000"/>
              </a:lnSpc>
            </a:pPr>
            <a:r>
              <a:rPr lang="nl-BE" altLang="en-US" sz="2000" b="1" i="1"/>
              <a:t>that</a:t>
            </a:r>
            <a:r>
              <a:rPr lang="nl-BE" altLang="en-US" sz="2000" i="1"/>
              <a:t> entire left testis</a:t>
            </a:r>
          </a:p>
          <a:p>
            <a:pPr lvl="2">
              <a:lnSpc>
                <a:spcPct val="90000"/>
              </a:lnSpc>
            </a:pPr>
            <a:r>
              <a:rPr lang="nl-BE" altLang="en-US" sz="2000" i="1"/>
              <a:t>   </a:t>
            </a:r>
            <a:r>
              <a:rPr lang="nl-BE" altLang="en-US" sz="2000" b="1" i="1"/>
              <a:t>that</a:t>
            </a:r>
            <a:r>
              <a:rPr lang="nl-BE" altLang="en-US" sz="2000" i="1"/>
              <a:t> testicle, </a:t>
            </a:r>
            <a:r>
              <a:rPr lang="nl-BE" altLang="en-US" sz="2000" b="1" i="1"/>
              <a:t>that</a:t>
            </a:r>
            <a:r>
              <a:rPr lang="nl-BE" altLang="en-US" sz="2000" i="1"/>
              <a:t> male gonad, </a:t>
            </a:r>
            <a:r>
              <a:rPr lang="nl-BE" altLang="en-US" sz="2000" b="1" i="1"/>
              <a:t>that</a:t>
            </a:r>
            <a:r>
              <a:rPr lang="nl-BE" altLang="en-US" sz="2000" i="1"/>
              <a:t> testis</a:t>
            </a:r>
          </a:p>
          <a:p>
            <a:pPr lvl="2">
              <a:lnSpc>
                <a:spcPct val="90000"/>
              </a:lnSpc>
            </a:pPr>
            <a:r>
              <a:rPr lang="nl-BE" altLang="en-US" sz="2000" i="1"/>
              <a:t>        </a:t>
            </a:r>
            <a:r>
              <a:rPr lang="nl-BE" altLang="en-US" sz="2000" b="1" i="1"/>
              <a:t>that</a:t>
            </a:r>
            <a:r>
              <a:rPr lang="nl-BE" altLang="en-US" sz="2000" i="1"/>
              <a:t> genital structure</a:t>
            </a:r>
          </a:p>
          <a:p>
            <a:pPr lvl="2">
              <a:lnSpc>
                <a:spcPct val="90000"/>
              </a:lnSpc>
            </a:pPr>
            <a:r>
              <a:rPr lang="nl-BE" altLang="en-US" sz="2000" i="1"/>
              <a:t>               </a:t>
            </a:r>
            <a:r>
              <a:rPr lang="nl-BE" altLang="en-US" sz="2000" b="1" i="1"/>
              <a:t>that</a:t>
            </a:r>
            <a:r>
              <a:rPr lang="nl-BE" altLang="en-US" sz="2000" i="1"/>
              <a:t> physical anatomical entity</a:t>
            </a:r>
          </a:p>
          <a:p>
            <a:pPr lvl="2">
              <a:lnSpc>
                <a:spcPct val="90000"/>
              </a:lnSpc>
            </a:pPr>
            <a:r>
              <a:rPr lang="nl-BE" altLang="en-US" sz="2000"/>
              <a:t>BUT NOT:     </a:t>
            </a:r>
            <a:r>
              <a:rPr lang="nl-BE" altLang="en-US" sz="2000" b="1" i="1"/>
              <a:t>that</a:t>
            </a:r>
            <a:r>
              <a:rPr lang="nl-BE" altLang="en-US" sz="2000" i="1"/>
              <a:t> SNOMED-CT concept</a:t>
            </a:r>
            <a:endParaRPr lang="nl-NL" altLang="en-US" sz="2000" i="1"/>
          </a:p>
        </p:txBody>
      </p:sp>
    </p:spTree>
    <p:extLst>
      <p:ext uri="{BB962C8B-B14F-4D97-AF65-F5344CB8AC3E}">
        <p14:creationId xmlns:p14="http://schemas.microsoft.com/office/powerpoint/2010/main" val="15181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times in RT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General format: &lt;temporal operator, temporal region&gt;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E.g.: ‘at </a:t>
            </a:r>
            <a:r>
              <a:rPr lang="en-US" dirty="0" err="1" smtClean="0"/>
              <a:t>IUI</a:t>
            </a:r>
            <a:r>
              <a:rPr lang="en-US" baseline="-25000" dirty="0" err="1" smtClean="0"/>
              <a:t>t</a:t>
            </a:r>
            <a:r>
              <a:rPr lang="en-US" dirty="0" smtClean="0"/>
              <a:t>’ where </a:t>
            </a:r>
            <a:r>
              <a:rPr lang="en-US" dirty="0" err="1" smtClean="0"/>
              <a:t>IUI</a:t>
            </a:r>
            <a:r>
              <a:rPr lang="en-US" baseline="-25000" dirty="0" err="1"/>
              <a:t>t</a:t>
            </a:r>
            <a:r>
              <a:rPr lang="en-US" dirty="0" smtClean="0"/>
              <a:t> is the IUI denoting the temporal region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Temporal operators come from </a:t>
            </a:r>
            <a:r>
              <a:rPr lang="en-US" dirty="0"/>
              <a:t>ISO/DIS 12381(</a:t>
            </a:r>
            <a:r>
              <a:rPr lang="en-US" dirty="0" err="1"/>
              <a:t>en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of the CEN Time Standard for HIT</a:t>
            </a:r>
          </a:p>
        </p:txBody>
      </p:sp>
      <p:pic>
        <p:nvPicPr>
          <p:cNvPr id="1106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9079"/>
            <a:ext cx="8153400" cy="471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60320" y="64770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chemeClr val="bg1"/>
                </a:solidFill>
              </a:rPr>
              <a:t>ISO/DIS</a:t>
            </a:r>
            <a:r>
              <a:rPr lang="en-US" sz="1200" b="0" dirty="0">
                <a:solidFill>
                  <a:schemeClr val="bg1"/>
                </a:solidFill>
              </a:rPr>
              <a:t> 12381(</a:t>
            </a:r>
            <a:r>
              <a:rPr lang="en-US" sz="1200" b="0" dirty="0" err="1">
                <a:solidFill>
                  <a:schemeClr val="bg1"/>
                </a:solidFill>
              </a:rPr>
              <a:t>en</a:t>
            </a:r>
            <a:r>
              <a:rPr lang="en-US" sz="1200" b="0" dirty="0" smtClean="0">
                <a:solidFill>
                  <a:schemeClr val="bg1"/>
                </a:solidFill>
              </a:rPr>
              <a:t>) Health </a:t>
            </a:r>
            <a:r>
              <a:rPr lang="en-US" sz="1200" b="0" dirty="0">
                <a:solidFill>
                  <a:schemeClr val="bg1"/>
                </a:solidFill>
              </a:rPr>
              <a:t>informatics — Time standards for healthcare specific problems</a:t>
            </a:r>
            <a:endParaRPr lang="en-US" sz="12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24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times in RT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General format: &lt;temporal operator, temporal region&gt;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E.g.: ‘at </a:t>
            </a:r>
            <a:r>
              <a:rPr lang="en-US" dirty="0" err="1" smtClean="0"/>
              <a:t>IUI</a:t>
            </a:r>
            <a:r>
              <a:rPr lang="en-US" baseline="-25000" dirty="0" err="1" smtClean="0"/>
              <a:t>t</a:t>
            </a:r>
            <a:r>
              <a:rPr lang="en-US" dirty="0" smtClean="0"/>
              <a:t>’ where </a:t>
            </a:r>
            <a:r>
              <a:rPr lang="en-US" dirty="0" err="1" smtClean="0"/>
              <a:t>IUI</a:t>
            </a:r>
            <a:r>
              <a:rPr lang="en-US" baseline="-25000" dirty="0" err="1"/>
              <a:t>t</a:t>
            </a:r>
            <a:r>
              <a:rPr lang="en-US" dirty="0" smtClean="0"/>
              <a:t> is the IUI denoting the specific instance of </a:t>
            </a:r>
            <a:r>
              <a:rPr lang="en-US" dirty="0" err="1" smtClean="0"/>
              <a:t>BFO:temporal</a:t>
            </a:r>
            <a:r>
              <a:rPr lang="en-US" dirty="0" err="1"/>
              <a:t>-</a:t>
            </a:r>
            <a:r>
              <a:rPr lang="en-US" dirty="0" err="1" smtClean="0"/>
              <a:t>region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Temporal operators come from </a:t>
            </a:r>
            <a:r>
              <a:rPr lang="en-US" dirty="0"/>
              <a:t>ISO/DIS 12381(</a:t>
            </a:r>
            <a:r>
              <a:rPr lang="en-US" dirty="0" err="1"/>
              <a:t>en</a:t>
            </a:r>
            <a:r>
              <a:rPr lang="en-US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Temporal specification of temporal regions through: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Relationship to other temporal regions using the temporal operators as relationships in </a:t>
            </a:r>
            <a:r>
              <a:rPr lang="en-US" dirty="0" err="1" smtClean="0"/>
              <a:t>PtoP</a:t>
            </a:r>
            <a:r>
              <a:rPr lang="en-US" dirty="0" smtClean="0"/>
              <a:t> tuples where the </a:t>
            </a:r>
            <a:r>
              <a:rPr lang="en-US" dirty="0" err="1" smtClean="0"/>
              <a:t>relata</a:t>
            </a:r>
            <a:r>
              <a:rPr lang="en-US" dirty="0" smtClean="0"/>
              <a:t> are temporal regions or temporal boundaries,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PtoN</a:t>
            </a:r>
            <a:r>
              <a:rPr lang="en-US" dirty="0" smtClean="0"/>
              <a:t>-tuples using a time notation standard (e.g. </a:t>
            </a:r>
            <a:r>
              <a:rPr lang="en-US" smtClean="0"/>
              <a:t>GMT).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Referent Tracking System Components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Referent Tracking </a:t>
            </a:r>
            <a:r>
              <a:rPr lang="en-US" altLang="en-US" b="1" dirty="0" smtClean="0"/>
              <a:t>Software:</a:t>
            </a:r>
            <a:endParaRPr lang="en-US" altLang="en-US" b="1" dirty="0"/>
          </a:p>
          <a:p>
            <a:pPr lvl="2">
              <a:buFontTx/>
              <a:buNone/>
            </a:pPr>
            <a:r>
              <a:rPr lang="en-US" altLang="en-US" dirty="0"/>
              <a:t>		Manipulation of assertions about </a:t>
            </a:r>
            <a:r>
              <a:rPr lang="en-US" altLang="en-US" dirty="0" smtClean="0"/>
              <a:t>particulars.</a:t>
            </a:r>
            <a:endParaRPr lang="en-US" altLang="en-US" dirty="0"/>
          </a:p>
          <a:p>
            <a:r>
              <a:rPr lang="en-US" altLang="en-US" b="1" dirty="0" smtClean="0"/>
              <a:t>Referent </a:t>
            </a:r>
            <a:r>
              <a:rPr lang="en-US" altLang="en-US" b="1" dirty="0"/>
              <a:t>Tracking </a:t>
            </a:r>
            <a:r>
              <a:rPr lang="en-US" altLang="en-US" b="1" dirty="0" err="1"/>
              <a:t>Datastore</a:t>
            </a:r>
            <a:r>
              <a:rPr lang="en-US" altLang="en-US" b="1" dirty="0"/>
              <a:t>:</a:t>
            </a:r>
          </a:p>
          <a:p>
            <a:pPr lvl="2"/>
            <a:r>
              <a:rPr lang="en-US" altLang="en-US" u="sng" dirty="0"/>
              <a:t>IUI </a:t>
            </a:r>
            <a:r>
              <a:rPr lang="en-US" altLang="en-US" u="sng" dirty="0" smtClean="0"/>
              <a:t>repository:</a:t>
            </a:r>
            <a:endParaRPr lang="en-US" altLang="en-US" u="sng" dirty="0"/>
          </a:p>
          <a:p>
            <a:pPr lvl="2">
              <a:buFontTx/>
              <a:buNone/>
            </a:pPr>
            <a:r>
              <a:rPr lang="en-US" altLang="en-US" dirty="0"/>
              <a:t>		A collection </a:t>
            </a:r>
            <a:r>
              <a:rPr lang="en-US" altLang="en-US" dirty="0" smtClean="0"/>
              <a:t>of:</a:t>
            </a:r>
          </a:p>
          <a:p>
            <a:pPr lvl="3"/>
            <a:r>
              <a:rPr lang="en-US" altLang="en-US" dirty="0" smtClean="0"/>
              <a:t>A-tuples, each one representing the assignment of a globally </a:t>
            </a:r>
            <a:r>
              <a:rPr lang="en-US" altLang="en-US" dirty="0"/>
              <a:t>unique singular </a:t>
            </a:r>
            <a:r>
              <a:rPr lang="en-US" altLang="en-US" dirty="0" smtClean="0"/>
              <a:t>identifier to some particular.</a:t>
            </a:r>
          </a:p>
          <a:p>
            <a:pPr lvl="3"/>
            <a:r>
              <a:rPr lang="en-US" altLang="en-US" dirty="0" smtClean="0"/>
              <a:t>N-tuples, each one providing a name for a particular</a:t>
            </a:r>
            <a:endParaRPr lang="en-US" altLang="en-US" dirty="0"/>
          </a:p>
          <a:p>
            <a:pPr lvl="2"/>
            <a:r>
              <a:rPr lang="en-US" altLang="en-US" u="sng" dirty="0"/>
              <a:t>Referent Tracking </a:t>
            </a:r>
            <a:r>
              <a:rPr lang="en-US" altLang="en-US" u="sng" dirty="0" smtClean="0"/>
              <a:t>Database:</a:t>
            </a:r>
            <a:endParaRPr lang="en-US" altLang="en-US" u="sng" dirty="0"/>
          </a:p>
          <a:p>
            <a:pPr lvl="2">
              <a:buFontTx/>
              <a:buNone/>
            </a:pPr>
            <a:r>
              <a:rPr lang="en-US" altLang="en-US" dirty="0"/>
              <a:t>		A collection of </a:t>
            </a:r>
            <a:r>
              <a:rPr lang="en-US" altLang="en-US" dirty="0" smtClean="0"/>
              <a:t>assertions in the form of tuples of various sorts </a:t>
            </a:r>
            <a:r>
              <a:rPr lang="en-US" altLang="en-US" dirty="0"/>
              <a:t>about the particulars </a:t>
            </a:r>
            <a:r>
              <a:rPr lang="en-US" altLang="en-US" dirty="0" smtClean="0"/>
              <a:t>denoted through A-tuples in </a:t>
            </a:r>
            <a:r>
              <a:rPr lang="en-US" altLang="en-US" dirty="0"/>
              <a:t>the IUI </a:t>
            </a:r>
            <a:r>
              <a:rPr lang="en-US" altLang="en-US" dirty="0" smtClean="0"/>
              <a:t>repository.</a:t>
            </a:r>
            <a:endParaRPr lang="en-US" altLang="en-US" dirty="0"/>
          </a:p>
        </p:txBody>
      </p:sp>
      <p:sp>
        <p:nvSpPr>
          <p:cNvPr id="1133572" name="AutoShape 4"/>
          <p:cNvSpPr>
            <a:spLocks noChangeArrowheads="1"/>
          </p:cNvSpPr>
          <p:nvPr/>
        </p:nvSpPr>
        <p:spPr bwMode="auto">
          <a:xfrm>
            <a:off x="1208088" y="2224088"/>
            <a:ext cx="652462" cy="138113"/>
          </a:xfrm>
          <a:prstGeom prst="rightArrow">
            <a:avLst>
              <a:gd name="adj1" fmla="val 50000"/>
              <a:gd name="adj2" fmla="val 118103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3" name="AutoShape 5"/>
          <p:cNvSpPr>
            <a:spLocks noChangeArrowheads="1"/>
          </p:cNvSpPr>
          <p:nvPr/>
        </p:nvSpPr>
        <p:spPr bwMode="auto">
          <a:xfrm>
            <a:off x="1213168" y="3436463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4" name="AutoShape 6"/>
          <p:cNvSpPr>
            <a:spLocks noChangeArrowheads="1"/>
          </p:cNvSpPr>
          <p:nvPr/>
        </p:nvSpPr>
        <p:spPr bwMode="auto">
          <a:xfrm>
            <a:off x="1208088" y="5181600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5" name="Rectangle 7"/>
          <p:cNvSpPr>
            <a:spLocks noChangeArrowheads="1"/>
          </p:cNvSpPr>
          <p:nvPr/>
        </p:nvSpPr>
        <p:spPr bwMode="auto">
          <a:xfrm>
            <a:off x="1039813" y="6308725"/>
            <a:ext cx="81041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altLang="en-US" sz="1600">
                <a:solidFill>
                  <a:schemeClr val="bg1"/>
                </a:solidFill>
              </a:rPr>
              <a:t>Manzoor S, Ceusters W, Rudnicki R. Implementation of a Referent Tracking System. International Journal of Healthcare Information Systems and Informatics 2007;2(4):41-58. </a:t>
            </a:r>
          </a:p>
        </p:txBody>
      </p:sp>
    </p:spTree>
    <p:extLst>
      <p:ext uri="{BB962C8B-B14F-4D97-AF65-F5344CB8AC3E}">
        <p14:creationId xmlns:p14="http://schemas.microsoft.com/office/powerpoint/2010/main" val="2315991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1" grpId="0" build="p"/>
      <p:bldP spid="1133572" grpId="0" animBg="1"/>
      <p:bldP spid="1133573" grpId="0" animBg="1"/>
      <p:bldP spid="11335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Referent Tracking System Environment</a:t>
            </a:r>
          </a:p>
        </p:txBody>
      </p:sp>
      <p:grpSp>
        <p:nvGrpSpPr>
          <p:cNvPr id="1225731" name="Group 3"/>
          <p:cNvGrpSpPr>
            <a:grpSpLocks/>
          </p:cNvGrpSpPr>
          <p:nvPr/>
        </p:nvGrpSpPr>
        <p:grpSpPr bwMode="auto">
          <a:xfrm>
            <a:off x="838200" y="1600200"/>
            <a:ext cx="7669213" cy="4876800"/>
            <a:chOff x="624" y="1248"/>
            <a:chExt cx="4831" cy="3072"/>
          </a:xfrm>
        </p:grpSpPr>
        <p:pic>
          <p:nvPicPr>
            <p:cNvPr id="122573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48"/>
              <a:ext cx="4831" cy="3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5733" name="Line 5"/>
            <p:cNvSpPr>
              <a:spLocks noChangeShapeType="1"/>
            </p:cNvSpPr>
            <p:nvPr/>
          </p:nvSpPr>
          <p:spPr bwMode="auto">
            <a:xfrm>
              <a:off x="1008" y="1392"/>
              <a:ext cx="0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25734" name="Line 6"/>
            <p:cNvSpPr>
              <a:spLocks noChangeShapeType="1"/>
            </p:cNvSpPr>
            <p:nvPr/>
          </p:nvSpPr>
          <p:spPr bwMode="auto">
            <a:xfrm>
              <a:off x="4458" y="1392"/>
              <a:ext cx="0" cy="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25735" name="Line 7"/>
            <p:cNvSpPr>
              <a:spLocks noChangeShapeType="1"/>
            </p:cNvSpPr>
            <p:nvPr/>
          </p:nvSpPr>
          <p:spPr bwMode="auto">
            <a:xfrm>
              <a:off x="720" y="4020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25736" name="Line 8"/>
            <p:cNvSpPr>
              <a:spLocks noChangeShapeType="1"/>
            </p:cNvSpPr>
            <p:nvPr/>
          </p:nvSpPr>
          <p:spPr bwMode="auto">
            <a:xfrm>
              <a:off x="720" y="3744"/>
              <a:ext cx="0" cy="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25737" name="Line 9"/>
            <p:cNvSpPr>
              <a:spLocks noChangeShapeType="1"/>
            </p:cNvSpPr>
            <p:nvPr/>
          </p:nvSpPr>
          <p:spPr bwMode="auto">
            <a:xfrm>
              <a:off x="2610" y="2832"/>
              <a:ext cx="0" cy="105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25738" name="Line 10"/>
            <p:cNvSpPr>
              <a:spLocks noChangeShapeType="1"/>
            </p:cNvSpPr>
            <p:nvPr/>
          </p:nvSpPr>
          <p:spPr bwMode="auto">
            <a:xfrm>
              <a:off x="1362" y="2484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79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IUI assignment </a:t>
            </a:r>
            <a:endParaRPr lang="nl-NL" altLang="en-US"/>
          </a:p>
        </p:txBody>
      </p:sp>
      <p:sp>
        <p:nvSpPr>
          <p:cNvPr id="1172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= an act carried out by the first ‘cognitive agent’ feeling the need to acknowledge the existence of a particular it has information about by labeling it with a UUID. 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‘</a:t>
            </a:r>
            <a:r>
              <a:rPr lang="en-US" altLang="en-US" dirty="0"/>
              <a:t>cognitive agent’: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person;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 organization;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device or software agent, e.g.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Bank note printer,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Image analysis software.</a:t>
            </a:r>
          </a:p>
        </p:txBody>
      </p:sp>
    </p:spTree>
    <p:extLst>
      <p:ext uri="{BB962C8B-B14F-4D97-AF65-F5344CB8AC3E}">
        <p14:creationId xmlns:p14="http://schemas.microsoft.com/office/powerpoint/2010/main" val="14329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Assertion of assignments</a:t>
            </a:r>
            <a:endParaRPr lang="nl-NL" altLang="en-US"/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sz="2800" dirty="0"/>
              <a:t>IUI </a:t>
            </a:r>
            <a:r>
              <a:rPr lang="nl-BE" altLang="en-US" sz="2800" dirty="0" err="1"/>
              <a:t>assignment</a:t>
            </a:r>
            <a:r>
              <a:rPr lang="nl-BE" altLang="en-US" sz="2800" dirty="0"/>
              <a:t> is </a:t>
            </a:r>
            <a:r>
              <a:rPr lang="nl-BE" altLang="en-US" sz="2800" dirty="0" err="1"/>
              <a:t>an</a:t>
            </a:r>
            <a:r>
              <a:rPr lang="nl-BE" altLang="en-US" sz="2800" dirty="0"/>
              <a:t> act of </a:t>
            </a:r>
            <a:r>
              <a:rPr lang="nl-BE" altLang="en-US" sz="2800" dirty="0" err="1"/>
              <a:t>which</a:t>
            </a:r>
            <a:r>
              <a:rPr lang="nl-BE" altLang="en-US" sz="2800" dirty="0"/>
              <a:t> </a:t>
            </a:r>
            <a:r>
              <a:rPr lang="nl-BE" altLang="en-US" sz="2800" dirty="0" err="1"/>
              <a:t>the</a:t>
            </a:r>
            <a:r>
              <a:rPr lang="nl-BE" altLang="en-US" sz="2800" dirty="0"/>
              <a:t> </a:t>
            </a:r>
            <a:r>
              <a:rPr lang="nl-BE" altLang="en-US" sz="2800" dirty="0" err="1"/>
              <a:t>execution</a:t>
            </a:r>
            <a:r>
              <a:rPr lang="nl-BE" altLang="en-US" sz="2800" dirty="0"/>
              <a:t> has </a:t>
            </a:r>
            <a:r>
              <a:rPr lang="nl-BE" altLang="en-US" sz="2800" dirty="0" err="1"/>
              <a:t>to</a:t>
            </a:r>
            <a:r>
              <a:rPr lang="nl-BE" altLang="en-US" sz="2800" dirty="0"/>
              <a:t> </a:t>
            </a:r>
            <a:r>
              <a:rPr lang="nl-BE" altLang="en-US" sz="2800" dirty="0" err="1"/>
              <a:t>be</a:t>
            </a:r>
            <a:r>
              <a:rPr lang="nl-BE" altLang="en-US" sz="2800" dirty="0"/>
              <a:t> </a:t>
            </a:r>
            <a:r>
              <a:rPr lang="nl-BE" altLang="en-US" sz="2800" dirty="0" err="1"/>
              <a:t>asserted</a:t>
            </a:r>
            <a:r>
              <a:rPr lang="nl-BE" altLang="en-US" sz="2800" dirty="0"/>
              <a:t> in </a:t>
            </a:r>
            <a:r>
              <a:rPr lang="nl-BE" altLang="en-US" sz="2800" dirty="0" err="1"/>
              <a:t>the</a:t>
            </a:r>
            <a:r>
              <a:rPr lang="nl-BE" altLang="en-US" sz="2800" dirty="0"/>
              <a:t> IUI-</a:t>
            </a:r>
            <a:r>
              <a:rPr lang="nl-BE" altLang="en-US" sz="2800" dirty="0" err="1"/>
              <a:t>repository</a:t>
            </a:r>
            <a:r>
              <a:rPr lang="nl-BE" altLang="en-US" sz="2800" dirty="0"/>
              <a:t>:</a:t>
            </a:r>
          </a:p>
          <a:p>
            <a:pPr lvl="2">
              <a:lnSpc>
                <a:spcPct val="120000"/>
              </a:lnSpc>
              <a:spcBef>
                <a:spcPct val="0"/>
              </a:spcBef>
              <a:spcAft>
                <a:spcPct val="10000"/>
              </a:spcAft>
            </a:pPr>
            <a:r>
              <a:rPr lang="nl-BE" altLang="en-US" sz="2000" b="1" i="1" dirty="0" smtClean="0"/>
              <a:t>A</a:t>
            </a:r>
            <a:r>
              <a:rPr lang="nl-BE" altLang="en-US" b="1" i="1" baseline="-25000" dirty="0" smtClean="0"/>
              <a:t>-</a:t>
            </a:r>
            <a:r>
              <a:rPr lang="nl-BE" altLang="en-US" b="1" i="1" dirty="0" smtClean="0"/>
              <a:t> </a:t>
            </a:r>
            <a:r>
              <a:rPr lang="nl-BE" altLang="en-US" b="1" i="1" dirty="0" err="1" smtClean="0"/>
              <a:t>tuple</a:t>
            </a:r>
            <a:r>
              <a:rPr lang="nl-BE" altLang="en-US" b="1" i="1" dirty="0" smtClean="0"/>
              <a:t>:</a:t>
            </a:r>
            <a:r>
              <a:rPr lang="nl-BE" altLang="en-US" sz="2000" dirty="0"/>
              <a:t>	</a:t>
            </a:r>
            <a:r>
              <a:rPr lang="en-GB" altLang="en-US" b="1" i="1" dirty="0"/>
              <a:t>&lt; </a:t>
            </a:r>
            <a:r>
              <a:rPr lang="en-GB" altLang="en-US" b="1" i="1" dirty="0" err="1"/>
              <a:t>IUI</a:t>
            </a:r>
            <a:r>
              <a:rPr lang="en-GB" altLang="en-US" b="1" i="1" baseline="-30000" dirty="0" err="1"/>
              <a:t>p</a:t>
            </a:r>
            <a:r>
              <a:rPr lang="en-GB" altLang="en-US" b="1" i="1" dirty="0"/>
              <a:t>, </a:t>
            </a:r>
            <a:r>
              <a:rPr lang="en-GB" altLang="en-US" b="1" i="1" dirty="0" err="1"/>
              <a:t>IUI</a:t>
            </a:r>
            <a:r>
              <a:rPr lang="en-GB" altLang="en-US" b="1" i="1" baseline="-30000" dirty="0" err="1"/>
              <a:t>a</a:t>
            </a:r>
            <a:r>
              <a:rPr lang="en-GB" altLang="en-US" b="1" i="1" dirty="0"/>
              <a:t>, t</a:t>
            </a:r>
            <a:r>
              <a:rPr lang="en-GB" altLang="en-US" b="1" i="1" baseline="-30000" dirty="0"/>
              <a:t>ap</a:t>
            </a:r>
            <a:r>
              <a:rPr lang="en-GB" altLang="en-US" b="1" i="1" dirty="0"/>
              <a:t>&gt;</a:t>
            </a:r>
            <a:r>
              <a:rPr lang="nl-NL" altLang="en-US" i="1" dirty="0"/>
              <a:t> </a:t>
            </a:r>
            <a:endParaRPr lang="nl-BE" altLang="en-US" dirty="0"/>
          </a:p>
          <a:p>
            <a:pPr lvl="2">
              <a:lnSpc>
                <a:spcPct val="120000"/>
              </a:lnSpc>
              <a:spcBef>
                <a:spcPct val="0"/>
              </a:spcBef>
              <a:spcAft>
                <a:spcPct val="10000"/>
              </a:spcAft>
            </a:pPr>
            <a:r>
              <a:rPr lang="nl-BE" altLang="en-US" sz="2000" dirty="0" smtClean="0"/>
              <a:t>	</a:t>
            </a:r>
            <a:r>
              <a:rPr lang="nl-BE" altLang="en-US" sz="2000" dirty="0" smtClean="0">
                <a:sym typeface="Wingdings" panose="05000000000000000000" pitchFamily="2" charset="2"/>
              </a:rPr>
              <a:t> </a:t>
            </a:r>
            <a:r>
              <a:rPr lang="nl-BE" altLang="en-US" sz="2000" dirty="0" err="1" smtClean="0"/>
              <a:t>the</a:t>
            </a:r>
            <a:r>
              <a:rPr lang="nl-BE" altLang="en-US" sz="2000" dirty="0" smtClean="0"/>
              <a:t> </a:t>
            </a:r>
            <a:r>
              <a:rPr lang="nl-BE" altLang="en-US" sz="2000" dirty="0" err="1"/>
              <a:t>assertion</a:t>
            </a:r>
            <a:r>
              <a:rPr lang="nl-BE" altLang="en-US" sz="2000" dirty="0"/>
              <a:t> of </a:t>
            </a:r>
            <a:r>
              <a:rPr lang="nl-BE" altLang="en-US" sz="2000" dirty="0" err="1"/>
              <a:t>the</a:t>
            </a:r>
            <a:r>
              <a:rPr lang="nl-BE" altLang="en-US" sz="2000" dirty="0"/>
              <a:t> </a:t>
            </a:r>
            <a:r>
              <a:rPr lang="nl-BE" altLang="en-US" sz="2000" dirty="0" err="1"/>
              <a:t>assignment</a:t>
            </a:r>
            <a:r>
              <a:rPr lang="nl-BE" altLang="en-US" sz="2000" dirty="0"/>
              <a:t> </a:t>
            </a:r>
            <a:r>
              <a:rPr lang="en-GB" altLang="en-US" sz="2000" b="1" i="1" dirty="0"/>
              <a:t> </a:t>
            </a:r>
            <a:endParaRPr lang="en-GB" altLang="en-US" sz="2000" b="1" i="1" dirty="0" smtClean="0"/>
          </a:p>
          <a:p>
            <a:pPr lvl="3">
              <a:lnSpc>
                <a:spcPct val="12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GB" altLang="en-US" b="1" i="1" dirty="0" err="1"/>
              <a:t>IUI</a:t>
            </a:r>
            <a:r>
              <a:rPr lang="en-GB" altLang="en-US" b="1" i="1" baseline="-30000" dirty="0" err="1"/>
              <a:t>p</a:t>
            </a:r>
            <a:r>
              <a:rPr lang="nl-BE" altLang="en-US" b="1" i="1" baseline="-25000" dirty="0"/>
              <a:t> </a:t>
            </a:r>
            <a:r>
              <a:rPr lang="nl-BE" altLang="en-US" dirty="0"/>
              <a:t>	IUI of </a:t>
            </a:r>
            <a:r>
              <a:rPr lang="nl-BE" altLang="en-US" dirty="0" err="1"/>
              <a:t>the</a:t>
            </a:r>
            <a:r>
              <a:rPr lang="nl-BE" altLang="en-US" dirty="0"/>
              <a:t> </a:t>
            </a:r>
            <a:r>
              <a:rPr lang="nl-BE" altLang="en-US" dirty="0" err="1"/>
              <a:t>particular</a:t>
            </a:r>
            <a:endParaRPr lang="nl-BE" altLang="en-US" dirty="0"/>
          </a:p>
          <a:p>
            <a:pPr lvl="3">
              <a:lnSpc>
                <a:spcPct val="12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GB" altLang="en-US" b="1" i="1" dirty="0" err="1" smtClean="0"/>
              <a:t>IUI</a:t>
            </a:r>
            <a:r>
              <a:rPr lang="en-GB" altLang="en-US" b="1" i="1" baseline="-30000" dirty="0" err="1" smtClean="0"/>
              <a:t>a</a:t>
            </a:r>
            <a:r>
              <a:rPr lang="nl-BE" altLang="en-US" sz="1800" b="1" i="1" baseline="-25000" dirty="0" smtClean="0"/>
              <a:t> </a:t>
            </a:r>
            <a:r>
              <a:rPr lang="nl-BE" altLang="en-US" sz="1800" dirty="0"/>
              <a:t>	</a:t>
            </a:r>
            <a:r>
              <a:rPr lang="nl-BE" altLang="en-US" sz="1800" dirty="0" smtClean="0"/>
              <a:t>IUI </a:t>
            </a:r>
            <a:r>
              <a:rPr lang="nl-BE" altLang="en-US" sz="1800" dirty="0"/>
              <a:t>of </a:t>
            </a:r>
            <a:r>
              <a:rPr lang="nl-BE" altLang="en-US" sz="1800" dirty="0" err="1"/>
              <a:t>the</a:t>
            </a:r>
            <a:r>
              <a:rPr lang="nl-BE" altLang="en-US" sz="1800" dirty="0"/>
              <a:t> </a:t>
            </a:r>
            <a:r>
              <a:rPr lang="nl-BE" altLang="en-US" sz="1800" dirty="0" err="1"/>
              <a:t>author</a:t>
            </a:r>
            <a:r>
              <a:rPr lang="nl-BE" altLang="en-US" sz="1800" dirty="0"/>
              <a:t> of </a:t>
            </a:r>
            <a:r>
              <a:rPr lang="nl-BE" altLang="en-US" sz="1800" dirty="0" err="1"/>
              <a:t>the</a:t>
            </a:r>
            <a:r>
              <a:rPr lang="nl-BE" altLang="en-US" sz="1800" dirty="0"/>
              <a:t> </a:t>
            </a:r>
            <a:r>
              <a:rPr lang="nl-BE" altLang="en-US" sz="1800" dirty="0" err="1"/>
              <a:t>assertion</a:t>
            </a:r>
            <a:endParaRPr lang="nl-BE" altLang="en-US" sz="1800" dirty="0"/>
          </a:p>
          <a:p>
            <a:pPr marL="1600200" lvl="4">
              <a:lnSpc>
                <a:spcPct val="115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nl-BE" altLang="en-US" sz="1800" b="1" i="1" dirty="0" smtClean="0"/>
              <a:t>t</a:t>
            </a:r>
            <a:r>
              <a:rPr lang="nl-BE" altLang="en-US" sz="1800" b="1" i="1" baseline="-25000" dirty="0" smtClean="0"/>
              <a:t>ap</a:t>
            </a:r>
            <a:r>
              <a:rPr lang="nl-BE" altLang="en-US" sz="1800" dirty="0"/>
              <a:t>	time of </a:t>
            </a:r>
            <a:r>
              <a:rPr lang="nl-BE" altLang="en-US" sz="1800" dirty="0" err="1"/>
              <a:t>the</a:t>
            </a:r>
            <a:r>
              <a:rPr lang="nl-BE" altLang="en-US" sz="1800" dirty="0"/>
              <a:t> </a:t>
            </a:r>
            <a:r>
              <a:rPr lang="nl-BE" altLang="en-US" sz="1800" dirty="0" err="1"/>
              <a:t>assignment</a:t>
            </a:r>
            <a:endParaRPr lang="nl-BE" altLang="en-US" sz="1800" dirty="0"/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nl-BE" altLang="en-US" sz="2800" b="1" i="1" dirty="0" smtClean="0"/>
              <a:t>t</a:t>
            </a:r>
            <a:r>
              <a:rPr lang="nl-BE" altLang="en-US" sz="2800" b="1" i="1" baseline="-25000" dirty="0" smtClean="0"/>
              <a:t>ap</a:t>
            </a:r>
            <a:r>
              <a:rPr lang="nl-BE" altLang="en-US" sz="2800" dirty="0" smtClean="0"/>
              <a:t> does </a:t>
            </a:r>
            <a:r>
              <a:rPr lang="nl-BE" altLang="en-US" sz="2800" dirty="0" err="1" smtClean="0"/>
              <a:t>not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give</a:t>
            </a:r>
            <a:r>
              <a:rPr lang="nl-BE" altLang="en-US" sz="2800" dirty="0" smtClean="0"/>
              <a:t> </a:t>
            </a:r>
            <a:r>
              <a:rPr lang="nl-BE" altLang="en-US" sz="2800" dirty="0" err="1"/>
              <a:t>any</a:t>
            </a:r>
            <a:r>
              <a:rPr lang="nl-BE" altLang="en-US" sz="2800" dirty="0"/>
              <a:t> information </a:t>
            </a:r>
            <a:r>
              <a:rPr lang="nl-BE" altLang="en-US" sz="2800" dirty="0" err="1"/>
              <a:t>about</a:t>
            </a:r>
            <a:r>
              <a:rPr lang="nl-BE" altLang="en-US" sz="2800" dirty="0"/>
              <a:t> </a:t>
            </a:r>
            <a:r>
              <a:rPr lang="nl-BE" altLang="en-US" sz="2800" dirty="0" err="1"/>
              <a:t>when</a:t>
            </a:r>
            <a:r>
              <a:rPr lang="nl-BE" altLang="en-US" sz="2800" dirty="0"/>
              <a:t> # </a:t>
            </a:r>
            <a:r>
              <a:rPr lang="en-GB" altLang="en-US" b="1" i="1" dirty="0" err="1"/>
              <a:t>IUI</a:t>
            </a:r>
            <a:r>
              <a:rPr lang="en-GB" altLang="en-US" b="1" i="1" baseline="-30000" dirty="0" err="1"/>
              <a:t>p</a:t>
            </a:r>
            <a:r>
              <a:rPr lang="nl-BE" altLang="en-US" sz="2800" dirty="0"/>
              <a:t> </a:t>
            </a:r>
            <a:r>
              <a:rPr lang="nl-BE" altLang="en-US" sz="2800" dirty="0" err="1"/>
              <a:t>started</a:t>
            </a:r>
            <a:r>
              <a:rPr lang="nl-BE" altLang="en-US" sz="2800" dirty="0"/>
              <a:t> </a:t>
            </a:r>
            <a:r>
              <a:rPr lang="nl-BE" altLang="en-US" sz="2800" dirty="0" err="1"/>
              <a:t>to</a:t>
            </a:r>
            <a:r>
              <a:rPr lang="nl-BE" altLang="en-US" sz="2800" dirty="0"/>
              <a:t> </a:t>
            </a:r>
            <a:r>
              <a:rPr lang="nl-BE" altLang="en-US" sz="2800" dirty="0" err="1"/>
              <a:t>exist</a:t>
            </a:r>
            <a:r>
              <a:rPr lang="nl-BE" altLang="en-US" sz="2800" dirty="0"/>
              <a:t> ! </a:t>
            </a:r>
            <a:r>
              <a:rPr lang="nl-BE" altLang="en-US" sz="2800" dirty="0" err="1"/>
              <a:t>That</a:t>
            </a:r>
            <a:r>
              <a:rPr lang="nl-BE" altLang="en-US" sz="2800" dirty="0"/>
              <a:t> </a:t>
            </a:r>
            <a:r>
              <a:rPr lang="nl-BE" altLang="en-US" sz="2800" dirty="0" err="1"/>
              <a:t>might</a:t>
            </a:r>
            <a:r>
              <a:rPr lang="nl-BE" altLang="en-US" sz="2800" dirty="0"/>
              <a:t> </a:t>
            </a:r>
            <a:r>
              <a:rPr lang="nl-BE" altLang="en-US" sz="2800" dirty="0" err="1"/>
              <a:t>be</a:t>
            </a:r>
            <a:r>
              <a:rPr lang="nl-BE" altLang="en-US" sz="2800" dirty="0"/>
              <a:t> </a:t>
            </a:r>
            <a:r>
              <a:rPr lang="nl-BE" altLang="en-US" sz="2800" dirty="0" err="1"/>
              <a:t>asserted</a:t>
            </a:r>
            <a:r>
              <a:rPr lang="nl-BE" altLang="en-US" sz="2800" dirty="0"/>
              <a:t> in statements </a:t>
            </a:r>
            <a:r>
              <a:rPr lang="nl-BE" altLang="en-US" sz="2800" dirty="0" err="1"/>
              <a:t>providing</a:t>
            </a:r>
            <a:r>
              <a:rPr lang="nl-BE" altLang="en-US" sz="2800" dirty="0"/>
              <a:t> information </a:t>
            </a:r>
            <a:r>
              <a:rPr lang="nl-BE" altLang="en-US" sz="2800" dirty="0" err="1"/>
              <a:t>about</a:t>
            </a:r>
            <a:r>
              <a:rPr lang="nl-BE" altLang="en-US" sz="2800" dirty="0"/>
              <a:t> # </a:t>
            </a:r>
            <a:r>
              <a:rPr lang="en-GB" altLang="en-US" b="1" i="1" dirty="0" err="1"/>
              <a:t>IUI</a:t>
            </a:r>
            <a:r>
              <a:rPr lang="en-GB" altLang="en-US" b="1" i="1" baseline="-30000" dirty="0" err="1"/>
              <a:t>p</a:t>
            </a:r>
            <a:r>
              <a:rPr lang="nl-BE" altLang="en-US" sz="2800" dirty="0"/>
              <a:t> .</a:t>
            </a: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nl-NL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867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Management of the IUI-repository</a:t>
            </a:r>
            <a:endParaRPr lang="nl-NL" altLang="en-US"/>
          </a:p>
        </p:txBody>
      </p:sp>
      <p:sp>
        <p:nvSpPr>
          <p:cNvPr id="1186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en-US" dirty="0"/>
              <a:t>Adequate </a:t>
            </a:r>
            <a:r>
              <a:rPr lang="nl-BE" altLang="en-US" dirty="0" err="1"/>
              <a:t>safety</a:t>
            </a:r>
            <a:r>
              <a:rPr lang="nl-BE" altLang="en-US" dirty="0"/>
              <a:t> </a:t>
            </a:r>
            <a:r>
              <a:rPr lang="nl-BE" altLang="en-US" dirty="0" err="1"/>
              <a:t>and</a:t>
            </a:r>
            <a:r>
              <a:rPr lang="nl-BE" altLang="en-US" dirty="0"/>
              <a:t> security </a:t>
            </a:r>
            <a:r>
              <a:rPr lang="nl-BE" altLang="en-US" dirty="0" err="1" smtClean="0"/>
              <a:t>provisions</a:t>
            </a:r>
            <a:r>
              <a:rPr lang="nl-BE" altLang="en-US" dirty="0" smtClean="0"/>
              <a:t> are </a:t>
            </a:r>
            <a:r>
              <a:rPr lang="nl-BE" altLang="en-US" dirty="0" err="1" smtClean="0"/>
              <a:t>required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for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accessing</a:t>
            </a:r>
            <a:r>
              <a:rPr lang="nl-BE" altLang="en-US" dirty="0" smtClean="0"/>
              <a:t> N-</a:t>
            </a:r>
            <a:r>
              <a:rPr lang="nl-BE" altLang="en-US" dirty="0" err="1" smtClean="0"/>
              <a:t>tuples</a:t>
            </a:r>
            <a:r>
              <a:rPr lang="nl-BE" altLang="en-US" dirty="0" smtClean="0"/>
              <a:t>.</a:t>
            </a:r>
            <a:endParaRPr lang="nl-BE" altLang="en-US" dirty="0"/>
          </a:p>
          <a:p>
            <a:pPr lvl="1"/>
            <a:r>
              <a:rPr lang="nl-BE" altLang="en-US" dirty="0"/>
              <a:t>Access </a:t>
            </a:r>
            <a:r>
              <a:rPr lang="nl-BE" altLang="en-US" dirty="0" err="1"/>
              <a:t>authorisation</a:t>
            </a:r>
            <a:r>
              <a:rPr lang="nl-BE" altLang="en-US" dirty="0"/>
              <a:t>, control, </a:t>
            </a:r>
            <a:r>
              <a:rPr lang="nl-BE" altLang="en-US" dirty="0" err="1"/>
              <a:t>read</a:t>
            </a:r>
            <a:r>
              <a:rPr lang="nl-BE" altLang="en-US" dirty="0"/>
              <a:t>/</a:t>
            </a:r>
            <a:r>
              <a:rPr lang="nl-BE" altLang="en-US" dirty="0" err="1"/>
              <a:t>write</a:t>
            </a:r>
            <a:r>
              <a:rPr lang="nl-BE" altLang="en-US" dirty="0"/>
              <a:t>, ...</a:t>
            </a:r>
          </a:p>
          <a:p>
            <a:pPr lvl="1"/>
            <a:r>
              <a:rPr lang="nl-BE" altLang="en-US" dirty="0" err="1" smtClean="0"/>
              <a:t>Pseudonymisation</a:t>
            </a:r>
            <a:r>
              <a:rPr lang="nl-BE" altLang="en-US" dirty="0" smtClean="0"/>
              <a:t>.</a:t>
            </a:r>
            <a:endParaRPr lang="nl-BE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nl-BE" altLang="en-US" dirty="0" err="1"/>
              <a:t>Deletionless</a:t>
            </a:r>
            <a:r>
              <a:rPr lang="nl-BE" altLang="en-US" dirty="0"/>
              <a:t> but </a:t>
            </a:r>
            <a:r>
              <a:rPr lang="nl-BE" altLang="en-US" dirty="0" err="1"/>
              <a:t>facilities</a:t>
            </a:r>
            <a:r>
              <a:rPr lang="nl-BE" altLang="en-US" dirty="0"/>
              <a:t> </a:t>
            </a:r>
            <a:r>
              <a:rPr lang="nl-BE" altLang="en-US" dirty="0" err="1"/>
              <a:t>for</a:t>
            </a:r>
            <a:r>
              <a:rPr lang="nl-BE" altLang="en-US" dirty="0"/>
              <a:t> </a:t>
            </a:r>
            <a:r>
              <a:rPr lang="nl-BE" altLang="en-US" dirty="0" err="1"/>
              <a:t>correcting</a:t>
            </a:r>
            <a:r>
              <a:rPr lang="nl-BE" altLang="en-US" dirty="0"/>
              <a:t> mistakes.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altLang="en-US" dirty="0" err="1"/>
              <a:t>Registration</a:t>
            </a:r>
            <a:r>
              <a:rPr lang="nl-BE" altLang="en-US" dirty="0"/>
              <a:t> of </a:t>
            </a:r>
            <a:r>
              <a:rPr lang="nl-BE" altLang="en-US" dirty="0" err="1"/>
              <a:t>assertion</a:t>
            </a:r>
            <a:r>
              <a:rPr lang="nl-BE" altLang="en-US" dirty="0"/>
              <a:t> ASAP </a:t>
            </a:r>
            <a:r>
              <a:rPr lang="nl-BE" altLang="en-US" dirty="0" err="1"/>
              <a:t>after</a:t>
            </a:r>
            <a:r>
              <a:rPr lang="nl-BE" altLang="en-US" dirty="0"/>
              <a:t> IUI </a:t>
            </a:r>
            <a:r>
              <a:rPr lang="nl-BE" altLang="en-US" dirty="0" err="1"/>
              <a:t>assignment</a:t>
            </a:r>
            <a:endParaRPr lang="nl-BE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nl-BE" altLang="en-US" dirty="0"/>
              <a:t>(virtual, e.g. LSID) </a:t>
            </a:r>
            <a:r>
              <a:rPr lang="nl-BE" altLang="en-US" dirty="0" err="1"/>
              <a:t>central</a:t>
            </a:r>
            <a:r>
              <a:rPr lang="nl-BE" altLang="en-US" dirty="0"/>
              <a:t> management </a:t>
            </a:r>
            <a:r>
              <a:rPr lang="nl-BE" altLang="en-US" dirty="0" err="1"/>
              <a:t>with</a:t>
            </a:r>
            <a:r>
              <a:rPr lang="nl-BE" altLang="en-US" dirty="0"/>
              <a:t> adequate search </a:t>
            </a:r>
            <a:r>
              <a:rPr lang="nl-BE" altLang="en-US" dirty="0" err="1"/>
              <a:t>facilities</a:t>
            </a:r>
            <a:r>
              <a:rPr lang="nl-BE" altLang="en-US" dirty="0"/>
              <a:t>.</a:t>
            </a:r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26147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 smtClean="0"/>
              <a:t>D-tuples</a:t>
            </a:r>
            <a:r>
              <a:rPr lang="en-US" altLang="en-US" sz="3000" dirty="0"/>
              <a:t>:  Validity and availability of information</a:t>
            </a:r>
            <a:br>
              <a:rPr lang="en-US" altLang="en-US" sz="3000" dirty="0"/>
            </a:br>
            <a:endParaRPr lang="en-US" altLang="en-US" sz="3000" i="1" dirty="0"/>
          </a:p>
        </p:txBody>
      </p:sp>
      <p:sp>
        <p:nvSpPr>
          <p:cNvPr id="1272848" name="Rectangle 16"/>
          <p:cNvSpPr>
            <a:spLocks noChangeArrowheads="1"/>
          </p:cNvSpPr>
          <p:nvPr/>
        </p:nvSpPr>
        <p:spPr bwMode="auto">
          <a:xfrm>
            <a:off x="304800" y="53340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4163" indent="-284163">
              <a:buFont typeface="Arial" panose="020B0604020202020204" pitchFamily="34" charset="0"/>
              <a:buChar char="•"/>
            </a:pPr>
            <a:r>
              <a:rPr lang="en-GB" altLang="en-US" sz="2000" b="0" dirty="0">
                <a:solidFill>
                  <a:schemeClr val="bg1"/>
                </a:solidFill>
              </a:rPr>
              <a:t>A </a:t>
            </a:r>
            <a:r>
              <a:rPr lang="en-GB" altLang="en-US" sz="2000" b="0" dirty="0">
                <a:solidFill>
                  <a:srgbClr val="FFC000"/>
                </a:solidFill>
              </a:rPr>
              <a:t>D-tuple</a:t>
            </a:r>
            <a:r>
              <a:rPr lang="en-GB" altLang="en-US" sz="2000" b="0" dirty="0">
                <a:solidFill>
                  <a:schemeClr val="bg1"/>
                </a:solidFill>
              </a:rPr>
              <a:t> is inserted: </a:t>
            </a:r>
          </a:p>
          <a:p>
            <a:pPr lvl="1">
              <a:buFontTx/>
              <a:buAutoNum type="arabicParenBoth"/>
            </a:pPr>
            <a:r>
              <a:rPr lang="en-GB" altLang="en-US" sz="2000" b="0" dirty="0">
                <a:solidFill>
                  <a:schemeClr val="bg1"/>
                </a:solidFill>
              </a:rPr>
              <a:t>to resolve mistakes in RTS, and </a:t>
            </a:r>
          </a:p>
          <a:p>
            <a:pPr lvl="1">
              <a:buFontTx/>
              <a:buAutoNum type="arabicParenBoth"/>
            </a:pPr>
            <a:r>
              <a:rPr lang="en-GB" altLang="en-US" sz="2000" b="0" dirty="0">
                <a:solidFill>
                  <a:schemeClr val="bg1"/>
                </a:solidFill>
              </a:rPr>
              <a:t>whenever a new tuple other than a D-tuple is inserted in the RTS.</a:t>
            </a:r>
            <a:endParaRPr lang="en-US" altLang="en-US" sz="2000" b="0" dirty="0">
              <a:solidFill>
                <a:schemeClr val="bg1"/>
              </a:solidFill>
            </a:endParaRPr>
          </a:p>
        </p:txBody>
      </p:sp>
      <p:sp>
        <p:nvSpPr>
          <p:cNvPr id="1272849" name="Rectangle 17"/>
          <p:cNvSpPr>
            <a:spLocks noChangeArrowheads="1"/>
          </p:cNvSpPr>
          <p:nvPr/>
        </p:nvSpPr>
        <p:spPr bwMode="auto">
          <a:xfrm>
            <a:off x="1752600" y="64008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altLang="en-US" sz="1200" b="0">
                <a:solidFill>
                  <a:schemeClr val="bg1"/>
                </a:solidFill>
              </a:rPr>
              <a:t>[1] Ceusters W. Dealing with Mistakes in a Referent Tracking System. In: Hornsby KS (eds.) Proceedings of Ontology for the Intelligence Community 2007 (</a:t>
            </a:r>
            <a:r>
              <a:rPr lang="en-US" altLang="en-US" sz="1200" b="0">
                <a:solidFill>
                  <a:schemeClr val="bg1"/>
                </a:solidFill>
                <a:hlinkClick r:id="rId3"/>
              </a:rPr>
              <a:t>OIC-2007</a:t>
            </a:r>
            <a:r>
              <a:rPr lang="en-US" altLang="en-US" sz="1200" b="0">
                <a:solidFill>
                  <a:schemeClr val="bg1"/>
                </a:solidFill>
              </a:rPr>
              <a:t>), Columbia MA, 28-29 November 2007;:5-8.</a:t>
            </a:r>
            <a:r>
              <a:rPr lang="en-US" altLang="en-US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365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&lt; </a:t>
            </a:r>
            <a:r>
              <a:rPr lang="en-US" sz="2000" i="1" dirty="0" err="1"/>
              <a:t>IUI</a:t>
            </a:r>
            <a:r>
              <a:rPr lang="en-US" sz="2000" i="1" baseline="-25000" dirty="0" err="1"/>
              <a:t>d</a:t>
            </a:r>
            <a:r>
              <a:rPr lang="en-US" sz="2000" i="1" dirty="0"/>
              <a:t>, IUI</a:t>
            </a:r>
            <a:r>
              <a:rPr lang="en-US" sz="2000" i="1" baseline="-25000" dirty="0"/>
              <a:t>T</a:t>
            </a:r>
            <a:r>
              <a:rPr lang="en-US" sz="2000" i="1" dirty="0"/>
              <a:t>, t</a:t>
            </a:r>
            <a:r>
              <a:rPr lang="en-US" sz="2000" i="1" baseline="-25000" dirty="0"/>
              <a:t>d</a:t>
            </a:r>
            <a:r>
              <a:rPr lang="en-US" sz="2000" i="1" dirty="0"/>
              <a:t>, E, C, S &gt;,</a:t>
            </a:r>
            <a:r>
              <a:rPr lang="en-US" sz="2000" dirty="0"/>
              <a:t> where: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err="1"/>
              <a:t>IUI</a:t>
            </a:r>
            <a:r>
              <a:rPr lang="en-US" sz="2000" i="1" baseline="-25000" dirty="0" err="1"/>
              <a:t>d</a:t>
            </a:r>
            <a:r>
              <a:rPr lang="en-US" sz="2000" dirty="0"/>
              <a:t>: is the IUI of the entity annotating </a:t>
            </a:r>
            <a:r>
              <a:rPr lang="en-US" sz="2000" i="1" dirty="0"/>
              <a:t>IUI</a:t>
            </a:r>
            <a:r>
              <a:rPr lang="en-US" sz="2000" i="1" baseline="-25000" dirty="0"/>
              <a:t>T</a:t>
            </a:r>
            <a:r>
              <a:rPr lang="en-US" sz="2000" dirty="0"/>
              <a:t> by means of this D-tuple,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IUI</a:t>
            </a:r>
            <a:r>
              <a:rPr lang="en-US" sz="2000" i="1" baseline="-25000" dirty="0" smtClean="0"/>
              <a:t>T</a:t>
            </a:r>
            <a:r>
              <a:rPr lang="en-US" sz="2000" dirty="0" smtClean="0"/>
              <a:t> </a:t>
            </a:r>
            <a:r>
              <a:rPr lang="en-US" sz="2000" dirty="0"/>
              <a:t>is the IUI of the tuple about which the D-tuple contains </a:t>
            </a:r>
            <a:r>
              <a:rPr lang="en-US" sz="2000" dirty="0" smtClean="0"/>
              <a:t>information,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E</a:t>
            </a:r>
            <a:r>
              <a:rPr lang="en-US" sz="2000" dirty="0" smtClean="0"/>
              <a:t> </a:t>
            </a:r>
            <a:r>
              <a:rPr lang="en-US" sz="2000" dirty="0"/>
              <a:t>is either the symbol </a:t>
            </a:r>
            <a:r>
              <a:rPr lang="en-US" sz="2000" dirty="0" smtClean="0"/>
              <a:t>‘P+1’ </a:t>
            </a:r>
            <a:r>
              <a:rPr lang="en-US" sz="2000" dirty="0"/>
              <a:t>(for insertion) or any of the error type symbols as discussed further,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is a symbol for the applicable reason for change as discussed further,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t</a:t>
            </a:r>
            <a:r>
              <a:rPr lang="en-US" sz="2000" i="1" baseline="-25000" dirty="0" smtClean="0"/>
              <a:t>d</a:t>
            </a:r>
            <a:r>
              <a:rPr lang="en-US" sz="2000" dirty="0" smtClean="0"/>
              <a:t> </a:t>
            </a:r>
            <a:r>
              <a:rPr lang="en-US" sz="2000" dirty="0"/>
              <a:t>is the time the tuple denoted by </a:t>
            </a:r>
            <a:r>
              <a:rPr lang="en-US" sz="2000" i="1" dirty="0"/>
              <a:t>IUI</a:t>
            </a:r>
            <a:r>
              <a:rPr lang="en-US" sz="2000" i="1" baseline="-25000" dirty="0"/>
              <a:t>T</a:t>
            </a:r>
            <a:r>
              <a:rPr lang="en-US" sz="2000" dirty="0"/>
              <a:t> is inserted or ‘retired’,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/>
              <a:t>S</a:t>
            </a:r>
            <a:r>
              <a:rPr lang="en-US" sz="2000" dirty="0" smtClean="0"/>
              <a:t> </a:t>
            </a:r>
            <a:r>
              <a:rPr lang="en-US" sz="2000" dirty="0"/>
              <a:t>is a list of IUIs denoting the tuples, if any, that replace the retired one.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41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types for representations in RTS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686804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2"/>
                <a:gridCol w="1078899"/>
                <a:gridCol w="1078901"/>
                <a:gridCol w="1078901"/>
                <a:gridCol w="1065002"/>
                <a:gridCol w="1212678"/>
                <a:gridCol w="1212678"/>
                <a:gridCol w="439553"/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2760472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2400" u="sng" dirty="0" smtClean="0">
                <a:solidFill>
                  <a:srgbClr val="FFFFFF"/>
                </a:solidFill>
                <a:latin typeface="Times" charset="0"/>
              </a:rPr>
              <a:t>Reality</a:t>
            </a:r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:</a:t>
            </a:r>
          </a:p>
          <a:p>
            <a:pPr lvl="1" algn="l" eaLnBrk="0" hangingPunct="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OE: Objective existence</a:t>
            </a:r>
          </a:p>
          <a:p>
            <a:pPr lvl="1" algn="l" eaLnBrk="0" hangingPunct="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OR: </a:t>
            </a:r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Objective relevance</a:t>
            </a:r>
          </a:p>
          <a:p>
            <a:pPr algn="l" eaLnBrk="0" hangingPunct="0"/>
            <a:endParaRPr lang="en-US" sz="2400" b="0" dirty="0" smtClean="0">
              <a:solidFill>
                <a:srgbClr val="FFFFFF"/>
              </a:solidFill>
              <a:latin typeface="Times" charset="0"/>
            </a:endParaRPr>
          </a:p>
          <a:p>
            <a:pPr lvl="5" defTabSz="457200"/>
            <a:r>
              <a:rPr lang="en-US" sz="2400" u="sng" dirty="0" smtClean="0">
                <a:solidFill>
                  <a:srgbClr val="FFFFFF"/>
                </a:solidFill>
                <a:latin typeface="Times" charset="0"/>
              </a:rPr>
              <a:t>Representation</a:t>
            </a:r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:</a:t>
            </a:r>
            <a:endParaRPr lang="en-US" sz="2400" b="0" dirty="0">
              <a:solidFill>
                <a:srgbClr val="FFFFFF"/>
              </a:solidFill>
              <a:latin typeface="Times" charset="0"/>
            </a:endParaRPr>
          </a:p>
          <a:p>
            <a:pPr lvl="6" defTabSz="45720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BE: Author’s belief in existence</a:t>
            </a:r>
          </a:p>
          <a:p>
            <a:pPr lvl="6" defTabSz="45720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BR: Author’s belief in relevance</a:t>
            </a:r>
          </a:p>
          <a:p>
            <a:pPr lvl="5" defTabSz="457200"/>
            <a:endParaRPr lang="en-US" sz="2400" b="0" dirty="0">
              <a:solidFill>
                <a:srgbClr val="FFFFFF"/>
              </a:solidFill>
              <a:latin typeface="Times" charset="0"/>
            </a:endParaRPr>
          </a:p>
          <a:p>
            <a:pPr lvl="7" defTabSz="45720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IE: Author’s intended encoding</a:t>
            </a:r>
          </a:p>
          <a:p>
            <a:pPr lvl="7" defTabSz="45720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TR: Type of reference</a:t>
            </a:r>
          </a:p>
          <a:p>
            <a:pPr lvl="7" defTabSz="457200"/>
            <a:r>
              <a:rPr lang="en-US" sz="2400" b="0" dirty="0" smtClean="0">
                <a:solidFill>
                  <a:srgbClr val="FFFFFF"/>
                </a:solidFill>
                <a:latin typeface="Times" charset="0"/>
              </a:rPr>
              <a:t>ME: Magnitude of error</a:t>
            </a:r>
            <a:endParaRPr lang="en-US" sz="2400" b="0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6200" y="60807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563" indent="0"/>
            <a:r>
              <a:rPr lang="en-US" sz="1050" b="0" kern="0" dirty="0" err="1">
                <a:solidFill>
                  <a:schemeClr val="bg1"/>
                </a:solidFill>
              </a:rPr>
              <a:t>Seppãlã</a:t>
            </a:r>
            <a:r>
              <a:rPr lang="en-US" sz="1050" b="0" kern="0" dirty="0">
                <a:solidFill>
                  <a:schemeClr val="bg1"/>
                </a:solidFill>
              </a:rPr>
              <a:t> S, Smith B, Ceusters W. </a:t>
            </a:r>
            <a:r>
              <a:rPr lang="en-US" sz="1050" b="0" i="1" kern="0" dirty="0">
                <a:solidFill>
                  <a:schemeClr val="bg1"/>
                </a:solidFill>
              </a:rPr>
              <a:t>Applying the realism-based ontology versioning method for tracking changes in the Basic Formal Ontology</a:t>
            </a:r>
            <a:r>
              <a:rPr lang="en-US" sz="1050" b="0" kern="0" dirty="0">
                <a:solidFill>
                  <a:schemeClr val="bg1"/>
                </a:solidFill>
              </a:rPr>
              <a:t>. Formal Ontology in Information Systems. Proceedings of the Eight International Conference (FOIS 2014), Amsterdam: IOS Press, 2014;:227-240.</a:t>
            </a:r>
          </a:p>
        </p:txBody>
      </p:sp>
    </p:spTree>
    <p:extLst>
      <p:ext uri="{BB962C8B-B14F-4D97-AF65-F5344CB8AC3E}">
        <p14:creationId xmlns:p14="http://schemas.microsoft.com/office/powerpoint/2010/main" val="23520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43940</TotalTime>
  <Words>2603</Words>
  <Application>Microsoft Office PowerPoint</Application>
  <PresentationFormat>On-screen Show (4:3)</PresentationFormat>
  <Paragraphs>1113</Paragraphs>
  <Slides>26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Arial Unicode MS</vt:lpstr>
      <vt:lpstr>Batang</vt:lpstr>
      <vt:lpstr>ＭＳ 明朝</vt:lpstr>
      <vt:lpstr>ＭＳ 明朝</vt:lpstr>
      <vt:lpstr>ＭＳ Ｐゴシック</vt:lpstr>
      <vt:lpstr>ＭＳ Ｐゴシック</vt:lpstr>
      <vt:lpstr>Arial</vt:lpstr>
      <vt:lpstr>Georgia</vt:lpstr>
      <vt:lpstr>Symbol</vt:lpstr>
      <vt:lpstr>Times</vt:lpstr>
      <vt:lpstr>Times New Roman</vt:lpstr>
      <vt:lpstr>Trebuchet MS</vt:lpstr>
      <vt:lpstr>Verdana</vt:lpstr>
      <vt:lpstr>Wingdings</vt:lpstr>
      <vt:lpstr>2014-Indianapolis</vt:lpstr>
      <vt:lpstr>Office Theme</vt:lpstr>
      <vt:lpstr>Photo Editor-foto</vt:lpstr>
      <vt:lpstr>Principles of Referent Tracking BMI714 Course 24684 – Spring 2018 </vt:lpstr>
      <vt:lpstr>Essentials of Referent Tracking  </vt:lpstr>
      <vt:lpstr>Referent Tracking System Components</vt:lpstr>
      <vt:lpstr>Referent Tracking System Environment</vt:lpstr>
      <vt:lpstr>IUI assignment </vt:lpstr>
      <vt:lpstr>Assertion of assignments</vt:lpstr>
      <vt:lpstr>Management of the IUI-repository</vt:lpstr>
      <vt:lpstr>D-tuples:  Validity and availability of information </vt:lpstr>
      <vt:lpstr>Error types for representations in 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PtoP statements - particular to particular  </vt:lpstr>
      <vt:lpstr>PtoU statements – particular to universal</vt:lpstr>
      <vt:lpstr>PtoN-statements (1)</vt:lpstr>
      <vt:lpstr>PtoN-statements (2)</vt:lpstr>
      <vt:lpstr>U--tuples: “negative findings”</vt:lpstr>
      <vt:lpstr>PtoCO statements: particular to concept code </vt:lpstr>
      <vt:lpstr>Interpretation of PtoCO statements</vt:lpstr>
      <vt:lpstr>A SNOMED-CT example </vt:lpstr>
      <vt:lpstr>Specifying times in RT tuples</vt:lpstr>
      <vt:lpstr>Use of the CEN Time Standard for HIT</vt:lpstr>
      <vt:lpstr>Specifying times in RT tuples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1275</cp:revision>
  <dcterms:created xsi:type="dcterms:W3CDTF">1601-01-01T00:00:00Z</dcterms:created>
  <dcterms:modified xsi:type="dcterms:W3CDTF">2018-02-20T15:53:03Z</dcterms:modified>
</cp:coreProperties>
</file>