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33"/>
  </p:notesMasterIdLst>
  <p:sldIdLst>
    <p:sldId id="1245" r:id="rId2"/>
    <p:sldId id="1316" r:id="rId3"/>
    <p:sldId id="1479" r:id="rId4"/>
    <p:sldId id="1480" r:id="rId5"/>
    <p:sldId id="1481" r:id="rId6"/>
    <p:sldId id="1482" r:id="rId7"/>
    <p:sldId id="1455" r:id="rId8"/>
    <p:sldId id="1467" r:id="rId9"/>
    <p:sldId id="1457" r:id="rId10"/>
    <p:sldId id="1456" r:id="rId11"/>
    <p:sldId id="1458" r:id="rId12"/>
    <p:sldId id="1459" r:id="rId13"/>
    <p:sldId id="1468" r:id="rId14"/>
    <p:sldId id="1469" r:id="rId15"/>
    <p:sldId id="1472" r:id="rId16"/>
    <p:sldId id="1473" r:id="rId17"/>
    <p:sldId id="1474" r:id="rId18"/>
    <p:sldId id="1460" r:id="rId19"/>
    <p:sldId id="1475" r:id="rId20"/>
    <p:sldId id="1470" r:id="rId21"/>
    <p:sldId id="1476" r:id="rId22"/>
    <p:sldId id="1462" r:id="rId23"/>
    <p:sldId id="1463" r:id="rId24"/>
    <p:sldId id="1465" r:id="rId25"/>
    <p:sldId id="1461" r:id="rId26"/>
    <p:sldId id="1477" r:id="rId27"/>
    <p:sldId id="1478" r:id="rId28"/>
    <p:sldId id="1483" r:id="rId29"/>
    <p:sldId id="1388" r:id="rId30"/>
    <p:sldId id="1387" r:id="rId31"/>
    <p:sldId id="1389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E8"/>
    <a:srgbClr val="1FE115"/>
    <a:srgbClr val="FF6600"/>
    <a:srgbClr val="FF0000"/>
    <a:srgbClr val="16165D"/>
    <a:srgbClr val="AAE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85952" autoAdjust="0"/>
  </p:normalViewPr>
  <p:slideViewPr>
    <p:cSldViewPr>
      <p:cViewPr varScale="1">
        <p:scale>
          <a:sx n="94" d="100"/>
          <a:sy n="94" d="100"/>
        </p:scale>
        <p:origin x="11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37900C-FA14-4CF8-B5B8-DB753F4C6AB5}" type="slidenum">
              <a:rPr lang="en-US" altLang="en-US" sz="1200" b="0"/>
              <a:pPr eaLnBrk="1" hangingPunct="1"/>
              <a:t>22</a:t>
            </a:fld>
            <a:endParaRPr lang="en-US" altLang="en-US" sz="1200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3325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B80ADB-6E9C-40AE-B158-1E0577B341B3}" type="slidenum">
              <a:rPr lang="en-US" altLang="en-US" sz="1200" b="0"/>
              <a:pPr eaLnBrk="1" hangingPunct="1"/>
              <a:t>23</a:t>
            </a:fld>
            <a:endParaRPr lang="en-US" altLang="en-US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519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0050C8-750A-4F21-8704-5C11AF5060BF}" type="slidenum">
              <a:rPr lang="en-US" altLang="en-US" sz="1200" b="0"/>
              <a:pPr eaLnBrk="1" hangingPunct="1"/>
              <a:t>24</a:t>
            </a:fld>
            <a:endParaRPr lang="en-US" altLang="en-US" sz="1200" b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777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8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8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Principles of Referent Tracking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BMI714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24684 </a:t>
            </a:r>
            <a:r>
              <a:rPr lang="en-US" sz="2800" dirty="0"/>
              <a:t>– Spring </a:t>
            </a:r>
            <a:r>
              <a:rPr lang="en-US" sz="2800" dirty="0" smtClean="0"/>
              <a:t>2018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2 – February 6, 2018</a:t>
            </a:r>
          </a:p>
          <a:p>
            <a:r>
              <a:rPr lang="en-US" dirty="0" smtClean="0"/>
              <a:t>The ontological basis of Referent Tracking</a:t>
            </a:r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sz="3400" dirty="0" smtClean="0"/>
              <a:t>Constituents of reality from an RT perspective</a:t>
            </a:r>
            <a:br>
              <a:rPr lang="en-US" altLang="en-US" sz="3400" dirty="0" smtClean="0"/>
            </a:br>
            <a:endParaRPr lang="en-US" altLang="en-US" sz="3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600200"/>
            <a:ext cx="8839200" cy="5105400"/>
            <a:chOff x="152400" y="2209800"/>
            <a:chExt cx="8839200" cy="4419600"/>
          </a:xfrm>
        </p:grpSpPr>
        <p:sp>
          <p:nvSpPr>
            <p:cNvPr id="19459" name="TextBox 3"/>
            <p:cNvSpPr txBox="1">
              <a:spLocks noChangeArrowheads="1"/>
            </p:cNvSpPr>
            <p:nvPr/>
          </p:nvSpPr>
          <p:spPr bwMode="auto">
            <a:xfrm>
              <a:off x="152400" y="2209800"/>
              <a:ext cx="2536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portions of reality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152400" y="2209800"/>
              <a:ext cx="8839200" cy="44196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49294" y="2270734"/>
            <a:ext cx="5537619" cy="4130066"/>
            <a:chOff x="2989807" y="2427351"/>
            <a:chExt cx="5396238" cy="4130066"/>
          </a:xfrm>
        </p:grpSpPr>
        <p:sp>
          <p:nvSpPr>
            <p:cNvPr id="19465" name="TextBox 9"/>
            <p:cNvSpPr txBox="1">
              <a:spLocks noChangeArrowheads="1"/>
            </p:cNvSpPr>
            <p:nvPr/>
          </p:nvSpPr>
          <p:spPr bwMode="auto">
            <a:xfrm>
              <a:off x="2989807" y="3085980"/>
              <a:ext cx="1828799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continuants</a:t>
              </a:r>
            </a:p>
          </p:txBody>
        </p:sp>
        <p:sp>
          <p:nvSpPr>
            <p:cNvPr id="19466" name="TextBox 10"/>
            <p:cNvSpPr txBox="1">
              <a:spLocks noChangeArrowheads="1"/>
            </p:cNvSpPr>
            <p:nvPr/>
          </p:nvSpPr>
          <p:spPr bwMode="auto">
            <a:xfrm>
              <a:off x="6771147" y="2427351"/>
              <a:ext cx="1579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occurrents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3011466" y="3070271"/>
              <a:ext cx="5363391" cy="3487146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6784101" y="2479717"/>
              <a:ext cx="1601944" cy="45887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599" y="1669890"/>
            <a:ext cx="8610601" cy="4883310"/>
            <a:chOff x="228599" y="2362200"/>
            <a:chExt cx="8610601" cy="4883310"/>
          </a:xfrm>
        </p:grpSpPr>
        <p:sp>
          <p:nvSpPr>
            <p:cNvPr id="19461" name="TextBox 5"/>
            <p:cNvSpPr txBox="1">
              <a:spLocks noChangeArrowheads="1"/>
            </p:cNvSpPr>
            <p:nvPr/>
          </p:nvSpPr>
          <p:spPr bwMode="auto">
            <a:xfrm>
              <a:off x="3178176" y="2910317"/>
              <a:ext cx="16367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particulars</a:t>
              </a:r>
            </a:p>
          </p:txBody>
        </p: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228599" y="2920998"/>
              <a:ext cx="2551622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t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ypes</a:t>
              </a:r>
            </a:p>
            <a:p>
              <a:pPr algn="l" eaLnBrk="1" hangingPunct="1"/>
              <a:r>
                <a:rPr lang="en-US" altLang="en-US" dirty="0" smtClean="0">
                  <a:solidFill>
                    <a:srgbClr val="FFFF00"/>
                  </a:solidFill>
                </a:rPr>
                <a:t>  </a:t>
              </a:r>
              <a:r>
                <a:rPr lang="en-US" altLang="en-US" dirty="0" err="1" smtClean="0">
                  <a:solidFill>
                    <a:srgbClr val="FFFF00"/>
                  </a:solidFill>
                </a:rPr>
                <a:t>occurrent</a:t>
              </a:r>
              <a:endParaRPr lang="en-US" altLang="en-US" dirty="0" smtClean="0">
                <a:solidFill>
                  <a:srgbClr val="FFFF00"/>
                </a:solidFill>
              </a:endParaRP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continuant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quality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representation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ICE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IUI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RT-tuple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…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9463" name="TextBox 7"/>
            <p:cNvSpPr txBox="1">
              <a:spLocks noChangeArrowheads="1"/>
            </p:cNvSpPr>
            <p:nvPr/>
          </p:nvSpPr>
          <p:spPr bwMode="auto">
            <a:xfrm>
              <a:off x="5334000" y="2362200"/>
              <a:ext cx="2082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configurations</a:t>
              </a:r>
            </a:p>
          </p:txBody>
        </p:sp>
        <p:sp>
          <p:nvSpPr>
            <p:cNvPr id="19464" name="TextBox 8"/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1323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relations</a:t>
              </a: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3048000" y="2920998"/>
              <a:ext cx="5791200" cy="432451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5334000" y="2362200"/>
              <a:ext cx="3505200" cy="48176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3276600" y="2362200"/>
              <a:ext cx="1828800" cy="48176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228599" y="2920998"/>
              <a:ext cx="2644965" cy="432451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47722" y="3343548"/>
            <a:ext cx="3894935" cy="2904855"/>
            <a:chOff x="3177515" y="4818338"/>
            <a:chExt cx="850722" cy="1293601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194159" y="4834572"/>
              <a:ext cx="834078" cy="127736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3177515" y="4818338"/>
              <a:ext cx="301489" cy="20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 qualities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87923" y="3343550"/>
            <a:ext cx="1117600" cy="2907988"/>
            <a:chOff x="4261807" y="4816943"/>
            <a:chExt cx="634874" cy="1294996"/>
          </a:xfrm>
        </p:grpSpPr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4261807" y="4834572"/>
              <a:ext cx="634874" cy="127736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9" name="TextBox 9"/>
            <p:cNvSpPr txBox="1">
              <a:spLocks noChangeArrowheads="1"/>
            </p:cNvSpPr>
            <p:nvPr/>
          </p:nvSpPr>
          <p:spPr bwMode="auto">
            <a:xfrm>
              <a:off x="4261808" y="4816943"/>
              <a:ext cx="572668" cy="20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ICEs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00125" y="3841665"/>
            <a:ext cx="3581393" cy="2254332"/>
            <a:chOff x="3177516" y="4824910"/>
            <a:chExt cx="782239" cy="922157"/>
          </a:xfrm>
        </p:grpSpPr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3194159" y="4834572"/>
              <a:ext cx="765596" cy="91249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42" name="TextBox 9"/>
            <p:cNvSpPr txBox="1">
              <a:spLocks noChangeArrowheads="1"/>
            </p:cNvSpPr>
            <p:nvPr/>
          </p:nvSpPr>
          <p:spPr bwMode="auto">
            <a:xfrm>
              <a:off x="3177516" y="4824910"/>
              <a:ext cx="471729" cy="22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 smtClean="0">
                  <a:solidFill>
                    <a:schemeClr val="bg1"/>
                  </a:solidFill>
                </a:rPr>
                <a:t>representations</a:t>
              </a:r>
              <a:endParaRPr lang="en-US" alt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87131" y="4267200"/>
            <a:ext cx="1972752" cy="1691638"/>
            <a:chOff x="4258521" y="4765217"/>
            <a:chExt cx="638160" cy="956943"/>
          </a:xfrm>
        </p:grpSpPr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93514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45" name="TextBox 9"/>
            <p:cNvSpPr txBox="1">
              <a:spLocks noChangeArrowheads="1"/>
            </p:cNvSpPr>
            <p:nvPr/>
          </p:nvSpPr>
          <p:spPr bwMode="auto">
            <a:xfrm>
              <a:off x="4258521" y="4765217"/>
              <a:ext cx="278320" cy="26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RUs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03015" y="4846792"/>
            <a:ext cx="797560" cy="400707"/>
            <a:chOff x="4261807" y="4787016"/>
            <a:chExt cx="634874" cy="797787"/>
          </a:xfrm>
        </p:grpSpPr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48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 smtClean="0">
                  <a:solidFill>
                    <a:schemeClr val="bg1"/>
                  </a:solidFill>
                </a:rPr>
                <a:t>RUIs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0" y="5314293"/>
            <a:ext cx="797560" cy="400707"/>
            <a:chOff x="4261807" y="4787016"/>
            <a:chExt cx="634874" cy="797787"/>
          </a:xfrm>
        </p:grpSpPr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51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 smtClean="0">
                  <a:solidFill>
                    <a:schemeClr val="bg1"/>
                  </a:solidFill>
                </a:rPr>
                <a:t>UUIs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27575" y="4846320"/>
            <a:ext cx="797560" cy="400707"/>
            <a:chOff x="4261807" y="4787016"/>
            <a:chExt cx="634874" cy="797787"/>
          </a:xfrm>
        </p:grpSpPr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54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I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24400" y="5314293"/>
            <a:ext cx="797560" cy="400707"/>
            <a:chOff x="4261807" y="4787016"/>
            <a:chExt cx="634874" cy="797787"/>
          </a:xfrm>
        </p:grpSpPr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57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C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14997" y="4267200"/>
            <a:ext cx="1219201" cy="1691638"/>
            <a:chOff x="4258521" y="4765217"/>
            <a:chExt cx="394396" cy="956943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391110" cy="93514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60" name="TextBox 9"/>
            <p:cNvSpPr txBox="1">
              <a:spLocks noChangeArrowheads="1"/>
            </p:cNvSpPr>
            <p:nvPr/>
          </p:nvSpPr>
          <p:spPr bwMode="auto">
            <a:xfrm>
              <a:off x="4258521" y="4765217"/>
              <a:ext cx="394396" cy="47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RT-tuples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Straight Arrow Connector 8"/>
          <p:cNvCxnSpPr>
            <a:stCxn id="19472" idx="1"/>
          </p:cNvCxnSpPr>
          <p:nvPr/>
        </p:nvCxnSpPr>
        <p:spPr bwMode="auto">
          <a:xfrm flipH="1">
            <a:off x="1828800" y="2552538"/>
            <a:ext cx="5314198" cy="2294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47436" y="2438400"/>
            <a:ext cx="1287532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Instance-of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1943699" y="3160741"/>
            <a:ext cx="1327821" cy="802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539360" y="3325797"/>
            <a:ext cx="1753247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Instance-of at 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sz="3400" dirty="0" smtClean="0"/>
              <a:t>Constituents of reality from an RT perspective</a:t>
            </a:r>
            <a:br>
              <a:rPr lang="en-US" altLang="en-US" sz="3400" dirty="0" smtClean="0"/>
            </a:br>
            <a:endParaRPr lang="en-US" altLang="en-US" sz="3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600200"/>
            <a:ext cx="8839200" cy="5105400"/>
            <a:chOff x="152400" y="2209800"/>
            <a:chExt cx="8839200" cy="4419600"/>
          </a:xfrm>
        </p:grpSpPr>
        <p:sp>
          <p:nvSpPr>
            <p:cNvPr id="19459" name="TextBox 3"/>
            <p:cNvSpPr txBox="1">
              <a:spLocks noChangeArrowheads="1"/>
            </p:cNvSpPr>
            <p:nvPr/>
          </p:nvSpPr>
          <p:spPr bwMode="auto">
            <a:xfrm>
              <a:off x="152400" y="2209800"/>
              <a:ext cx="2536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portions of reality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152400" y="2209800"/>
              <a:ext cx="8839200" cy="44196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49294" y="2270734"/>
            <a:ext cx="5537619" cy="4130066"/>
            <a:chOff x="2989807" y="2427351"/>
            <a:chExt cx="5396238" cy="4130066"/>
          </a:xfrm>
        </p:grpSpPr>
        <p:sp>
          <p:nvSpPr>
            <p:cNvPr id="19465" name="TextBox 9"/>
            <p:cNvSpPr txBox="1">
              <a:spLocks noChangeArrowheads="1"/>
            </p:cNvSpPr>
            <p:nvPr/>
          </p:nvSpPr>
          <p:spPr bwMode="auto">
            <a:xfrm>
              <a:off x="2989807" y="3085980"/>
              <a:ext cx="1828799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continuants</a:t>
              </a:r>
            </a:p>
          </p:txBody>
        </p:sp>
        <p:sp>
          <p:nvSpPr>
            <p:cNvPr id="19466" name="TextBox 10"/>
            <p:cNvSpPr txBox="1">
              <a:spLocks noChangeArrowheads="1"/>
            </p:cNvSpPr>
            <p:nvPr/>
          </p:nvSpPr>
          <p:spPr bwMode="auto">
            <a:xfrm>
              <a:off x="6771147" y="2427351"/>
              <a:ext cx="1579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occurrents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3011466" y="3070271"/>
              <a:ext cx="5363391" cy="3487146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6784101" y="2479717"/>
              <a:ext cx="1601944" cy="45887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599" y="1669890"/>
            <a:ext cx="8610601" cy="4883310"/>
            <a:chOff x="228599" y="2362200"/>
            <a:chExt cx="8610601" cy="4883310"/>
          </a:xfrm>
        </p:grpSpPr>
        <p:sp>
          <p:nvSpPr>
            <p:cNvPr id="19461" name="TextBox 5"/>
            <p:cNvSpPr txBox="1">
              <a:spLocks noChangeArrowheads="1"/>
            </p:cNvSpPr>
            <p:nvPr/>
          </p:nvSpPr>
          <p:spPr bwMode="auto">
            <a:xfrm>
              <a:off x="3178176" y="2910317"/>
              <a:ext cx="16367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particulars</a:t>
              </a:r>
            </a:p>
          </p:txBody>
        </p: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228599" y="2920998"/>
              <a:ext cx="2551622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t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ypes</a:t>
              </a:r>
            </a:p>
            <a:p>
              <a:pPr algn="l" eaLnBrk="1" hangingPunct="1"/>
              <a:r>
                <a:rPr lang="en-US" altLang="en-US" dirty="0" smtClean="0">
                  <a:solidFill>
                    <a:srgbClr val="FFFF00"/>
                  </a:solidFill>
                </a:rPr>
                <a:t>  </a:t>
              </a:r>
              <a:r>
                <a:rPr lang="en-US" altLang="en-US" dirty="0" err="1" smtClean="0">
                  <a:solidFill>
                    <a:srgbClr val="FFFF00"/>
                  </a:solidFill>
                </a:rPr>
                <a:t>occurrent</a:t>
              </a:r>
              <a:endParaRPr lang="en-US" altLang="en-US" dirty="0" smtClean="0">
                <a:solidFill>
                  <a:srgbClr val="FFFF00"/>
                </a:solidFill>
              </a:endParaRP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continuant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quality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representation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ICE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IUI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RT-tuple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…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9463" name="TextBox 7"/>
            <p:cNvSpPr txBox="1">
              <a:spLocks noChangeArrowheads="1"/>
            </p:cNvSpPr>
            <p:nvPr/>
          </p:nvSpPr>
          <p:spPr bwMode="auto">
            <a:xfrm>
              <a:off x="5334000" y="2362200"/>
              <a:ext cx="2082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configurations</a:t>
              </a:r>
            </a:p>
          </p:txBody>
        </p:sp>
        <p:sp>
          <p:nvSpPr>
            <p:cNvPr id="19464" name="TextBox 8"/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1323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relations</a:t>
              </a: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3048000" y="2920998"/>
              <a:ext cx="5791200" cy="432451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5334000" y="2362200"/>
              <a:ext cx="3505200" cy="48176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3276600" y="2362200"/>
              <a:ext cx="1828800" cy="48176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228599" y="2920998"/>
              <a:ext cx="2644965" cy="432451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47722" y="3343548"/>
            <a:ext cx="3894935" cy="2904855"/>
            <a:chOff x="3177515" y="4818338"/>
            <a:chExt cx="850722" cy="1293601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194159" y="4834572"/>
              <a:ext cx="834078" cy="127736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3177515" y="4818338"/>
              <a:ext cx="301489" cy="20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 qualities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87923" y="3343550"/>
            <a:ext cx="1117600" cy="2907988"/>
            <a:chOff x="4261807" y="4816943"/>
            <a:chExt cx="634874" cy="1294996"/>
          </a:xfrm>
        </p:grpSpPr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4261807" y="4834572"/>
              <a:ext cx="634874" cy="127736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9" name="TextBox 9"/>
            <p:cNvSpPr txBox="1">
              <a:spLocks noChangeArrowheads="1"/>
            </p:cNvSpPr>
            <p:nvPr/>
          </p:nvSpPr>
          <p:spPr bwMode="auto">
            <a:xfrm>
              <a:off x="4261808" y="4816943"/>
              <a:ext cx="572668" cy="20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ICEs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00125" y="3841665"/>
            <a:ext cx="3581393" cy="2254332"/>
            <a:chOff x="3177516" y="4824910"/>
            <a:chExt cx="782239" cy="922157"/>
          </a:xfrm>
        </p:grpSpPr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3194159" y="4834572"/>
              <a:ext cx="765596" cy="91249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42" name="TextBox 9"/>
            <p:cNvSpPr txBox="1">
              <a:spLocks noChangeArrowheads="1"/>
            </p:cNvSpPr>
            <p:nvPr/>
          </p:nvSpPr>
          <p:spPr bwMode="auto">
            <a:xfrm>
              <a:off x="3177516" y="4824910"/>
              <a:ext cx="471729" cy="22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 smtClean="0">
                  <a:solidFill>
                    <a:schemeClr val="bg1"/>
                  </a:solidFill>
                </a:rPr>
                <a:t>representations</a:t>
              </a:r>
              <a:endParaRPr lang="en-US" alt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87131" y="4267200"/>
            <a:ext cx="1972752" cy="1691638"/>
            <a:chOff x="4258521" y="4765217"/>
            <a:chExt cx="638160" cy="956943"/>
          </a:xfrm>
        </p:grpSpPr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93514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45" name="TextBox 9"/>
            <p:cNvSpPr txBox="1">
              <a:spLocks noChangeArrowheads="1"/>
            </p:cNvSpPr>
            <p:nvPr/>
          </p:nvSpPr>
          <p:spPr bwMode="auto">
            <a:xfrm>
              <a:off x="4258521" y="4765217"/>
              <a:ext cx="278320" cy="26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RUs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03015" y="4846792"/>
            <a:ext cx="797560" cy="400707"/>
            <a:chOff x="4261807" y="4787016"/>
            <a:chExt cx="634874" cy="797787"/>
          </a:xfrm>
        </p:grpSpPr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48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 smtClean="0">
                  <a:solidFill>
                    <a:schemeClr val="bg1"/>
                  </a:solidFill>
                </a:rPr>
                <a:t>RUIs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0" y="5314293"/>
            <a:ext cx="797560" cy="400707"/>
            <a:chOff x="4261807" y="4787016"/>
            <a:chExt cx="634874" cy="797787"/>
          </a:xfrm>
        </p:grpSpPr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51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 smtClean="0">
                  <a:solidFill>
                    <a:schemeClr val="bg1"/>
                  </a:solidFill>
                </a:rPr>
                <a:t>UUIs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27575" y="4846320"/>
            <a:ext cx="797560" cy="400707"/>
            <a:chOff x="4261807" y="4787016"/>
            <a:chExt cx="634874" cy="797787"/>
          </a:xfrm>
        </p:grpSpPr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54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I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24400" y="5314293"/>
            <a:ext cx="797560" cy="400707"/>
            <a:chOff x="4261807" y="4787016"/>
            <a:chExt cx="634874" cy="797787"/>
          </a:xfrm>
        </p:grpSpPr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57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C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14997" y="4267200"/>
            <a:ext cx="1219201" cy="1691638"/>
            <a:chOff x="4258521" y="4765217"/>
            <a:chExt cx="394396" cy="956943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391110" cy="93514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60" name="TextBox 9"/>
            <p:cNvSpPr txBox="1">
              <a:spLocks noChangeArrowheads="1"/>
            </p:cNvSpPr>
            <p:nvPr/>
          </p:nvSpPr>
          <p:spPr bwMode="auto">
            <a:xfrm>
              <a:off x="4258521" y="4765217"/>
              <a:ext cx="394396" cy="47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RT-tuples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Straight Arrow Connector 8"/>
          <p:cNvCxnSpPr>
            <a:stCxn id="47" idx="0"/>
          </p:cNvCxnSpPr>
          <p:nvPr/>
        </p:nvCxnSpPr>
        <p:spPr bwMode="auto">
          <a:xfrm flipH="1" flipV="1">
            <a:off x="3687131" y="2131853"/>
            <a:ext cx="514664" cy="27149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278347" y="2631383"/>
            <a:ext cx="1390124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Is-about at t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/>
          <p:cNvCxnSpPr>
            <a:stCxn id="54" idx="0"/>
          </p:cNvCxnSpPr>
          <p:nvPr/>
        </p:nvCxnSpPr>
        <p:spPr bwMode="auto">
          <a:xfrm flipV="1">
            <a:off x="5122590" y="2714056"/>
            <a:ext cx="566085" cy="21328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463119" y="3240160"/>
            <a:ext cx="1390124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Is-about at t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64" name="Straight Arrow Connector 63"/>
          <p:cNvCxnSpPr>
            <a:stCxn id="51" idx="1"/>
          </p:cNvCxnSpPr>
          <p:nvPr/>
        </p:nvCxnSpPr>
        <p:spPr bwMode="auto">
          <a:xfrm flipH="1">
            <a:off x="2876929" y="5514945"/>
            <a:ext cx="933072" cy="168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2308116" y="5639290"/>
            <a:ext cx="1390124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Is-about at t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>
            <a:stCxn id="60" idx="0"/>
          </p:cNvCxnSpPr>
          <p:nvPr/>
        </p:nvCxnSpPr>
        <p:spPr bwMode="auto">
          <a:xfrm flipV="1">
            <a:off x="6324598" y="2141807"/>
            <a:ext cx="33043" cy="21253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176610" y="2975288"/>
            <a:ext cx="1390124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Is-about at 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‘Is about at’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x </a:t>
            </a:r>
            <a:r>
              <a:rPr lang="en-US" b="1" i="1" dirty="0" err="1"/>
              <a:t>is_about</a:t>
            </a:r>
            <a:r>
              <a:rPr lang="en-US" b="1" i="1" dirty="0"/>
              <a:t> </a:t>
            </a:r>
            <a:r>
              <a:rPr lang="en-US" i="1" dirty="0"/>
              <a:t>y </a:t>
            </a:r>
            <a:r>
              <a:rPr lang="en-US" i="1" dirty="0" smtClean="0"/>
              <a:t>(at t) </a:t>
            </a:r>
            <a:r>
              <a:rPr lang="en-US" dirty="0" smtClean="0"/>
              <a:t>means</a:t>
            </a:r>
            <a:r>
              <a:rPr lang="en-US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x </a:t>
            </a:r>
            <a:r>
              <a:rPr lang="en-US" i="1" dirty="0"/>
              <a:t>refers to or is cognitively directed towards y.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Domain: </a:t>
            </a:r>
            <a:r>
              <a:rPr lang="en-US" dirty="0" smtClean="0"/>
              <a:t>representations</a:t>
            </a:r>
            <a:r>
              <a:rPr lang="en-US" dirty="0"/>
              <a:t>;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Range</a:t>
            </a:r>
            <a:r>
              <a:rPr lang="en-US" b="1" dirty="0"/>
              <a:t>: </a:t>
            </a:r>
            <a:r>
              <a:rPr lang="en-US" dirty="0"/>
              <a:t>portions of reality.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Axiom: </a:t>
            </a:r>
            <a:r>
              <a:rPr lang="en-US" dirty="0" smtClean="0"/>
              <a:t>if </a:t>
            </a:r>
            <a:r>
              <a:rPr lang="en-US" i="1" dirty="0"/>
              <a:t>x </a:t>
            </a:r>
            <a:r>
              <a:rPr lang="en-US" b="1" i="1" dirty="0" err="1"/>
              <a:t>is_about</a:t>
            </a:r>
            <a:r>
              <a:rPr lang="en-US" b="1" i="1" dirty="0"/>
              <a:t> </a:t>
            </a:r>
            <a:r>
              <a:rPr lang="en-US" i="1" dirty="0"/>
              <a:t>y </a:t>
            </a:r>
            <a:r>
              <a:rPr lang="en-US" dirty="0"/>
              <a:t>then </a:t>
            </a:r>
            <a:r>
              <a:rPr lang="en-US" i="1" dirty="0"/>
              <a:t>y </a:t>
            </a:r>
            <a:r>
              <a:rPr lang="en-US" dirty="0"/>
              <a:t>exists (veridicality</a:t>
            </a:r>
            <a:r>
              <a:rPr lang="en-US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‘(at t)’: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be omitted since ‘t’ </a:t>
            </a:r>
            <a:r>
              <a:rPr lang="en-US" dirty="0" smtClean="0"/>
              <a:t>for </a:t>
            </a:r>
            <a:r>
              <a:rPr lang="en-US" dirty="0" smtClean="0"/>
              <a:t>any </a:t>
            </a:r>
            <a:r>
              <a:rPr lang="en-US" b="1" i="1" dirty="0" err="1" smtClean="0"/>
              <a:t>is_about</a:t>
            </a:r>
            <a:r>
              <a:rPr lang="en-US" dirty="0" smtClean="0"/>
              <a:t> assertion is </a:t>
            </a:r>
            <a:r>
              <a:rPr lang="en-US" dirty="0" smtClean="0"/>
              <a:t>the temporal region during which </a:t>
            </a:r>
            <a:r>
              <a:rPr lang="en-US" b="1" i="1" dirty="0" smtClean="0"/>
              <a:t>x</a:t>
            </a:r>
            <a:r>
              <a:rPr lang="en-US" dirty="0" smtClean="0"/>
              <a:t> participates in its history;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There is no requirement that </a:t>
            </a:r>
            <a:r>
              <a:rPr lang="en-US" b="1" i="1" dirty="0" smtClean="0"/>
              <a:t>y</a:t>
            </a:r>
            <a:r>
              <a:rPr lang="en-US" dirty="0" smtClean="0"/>
              <a:t> must exist at t.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8456" y="6311976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b="0" dirty="0">
                <a:solidFill>
                  <a:srgbClr val="FFFFFF"/>
                </a:solidFill>
                <a:latin typeface="Times" charset="0"/>
              </a:rPr>
              <a:t>Smith B, Ceusters W. </a:t>
            </a:r>
            <a:r>
              <a:rPr lang="en-US" sz="1200" b="0" dirty="0" err="1">
                <a:solidFill>
                  <a:srgbClr val="FFFFFF"/>
                </a:solidFill>
                <a:latin typeface="Times" charset="0"/>
              </a:rPr>
              <a:t>Aboutness</a:t>
            </a:r>
            <a:r>
              <a:rPr lang="en-US" sz="1200" b="0" dirty="0">
                <a:solidFill>
                  <a:srgbClr val="FFFFFF"/>
                </a:solidFill>
                <a:latin typeface="Times" charset="0"/>
              </a:rPr>
              <a:t>: Towards Foundations for the Information Artifact Ontology. </a:t>
            </a:r>
            <a:endParaRPr lang="en-US" sz="1200" b="0" dirty="0" smtClean="0">
              <a:solidFill>
                <a:srgbClr val="FFFFFF"/>
              </a:solidFill>
              <a:latin typeface="Times" charset="0"/>
            </a:endParaRPr>
          </a:p>
          <a:p>
            <a:pPr algn="r" eaLnBrk="0" hangingPunct="0"/>
            <a:r>
              <a:rPr lang="en-US" sz="1200" b="0" dirty="0" smtClean="0">
                <a:solidFill>
                  <a:srgbClr val="FFFFFF"/>
                </a:solidFill>
                <a:latin typeface="Times" charset="0"/>
              </a:rPr>
              <a:t>International </a:t>
            </a:r>
            <a:r>
              <a:rPr lang="en-US" sz="1200" b="0" dirty="0">
                <a:solidFill>
                  <a:srgbClr val="FFFFFF"/>
                </a:solidFill>
                <a:latin typeface="Times" charset="0"/>
              </a:rPr>
              <a:t>Conference on Biomedical Ontologies, ICBO 2015, Lisbon, Portugal, July 27-30, 2015;47-51</a:t>
            </a:r>
          </a:p>
        </p:txBody>
      </p:sp>
    </p:spTree>
    <p:extLst>
      <p:ext uri="{BB962C8B-B14F-4D97-AF65-F5344CB8AC3E}">
        <p14:creationId xmlns:p14="http://schemas.microsoft.com/office/powerpoint/2010/main" val="19013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0" y="1436426"/>
            <a:ext cx="4762500" cy="39719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4" y="1700879"/>
            <a:ext cx="4526186" cy="409563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Reality</a:t>
            </a:r>
            <a:r>
              <a:rPr lang="en-US" dirty="0" smtClean="0"/>
              <a:t>         and </a:t>
            </a:r>
            <a:r>
              <a:rPr lang="en-US" sz="3200" dirty="0" smtClean="0"/>
              <a:t> </a:t>
            </a:r>
            <a:r>
              <a:rPr lang="en-US" dirty="0" smtClean="0"/>
              <a:t>     representation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868160" y="2971801"/>
            <a:ext cx="2335946" cy="3112892"/>
            <a:chOff x="6868160" y="2971801"/>
            <a:chExt cx="2335946" cy="3112892"/>
          </a:xfrm>
        </p:grpSpPr>
        <p:sp>
          <p:nvSpPr>
            <p:cNvPr id="9" name="Oval 8"/>
            <p:cNvSpPr/>
            <p:nvPr/>
          </p:nvSpPr>
          <p:spPr bwMode="auto">
            <a:xfrm>
              <a:off x="6868160" y="2971801"/>
              <a:ext cx="990600" cy="1447800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2" name="Straight Arrow Connector 11"/>
            <p:cNvCxnSpPr>
              <a:stCxn id="14" idx="0"/>
              <a:endCxn id="9" idx="5"/>
            </p:cNvCxnSpPr>
            <p:nvPr/>
          </p:nvCxnSpPr>
          <p:spPr bwMode="auto">
            <a:xfrm flipH="1" flipV="1">
              <a:off x="7713690" y="4207576"/>
              <a:ext cx="660263" cy="141545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7543800" y="5623028"/>
              <a:ext cx="1660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‘this heart’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025898" y="6015335"/>
            <a:ext cx="85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‘</a:t>
            </a:r>
            <a:r>
              <a:rPr lang="en-US" sz="2400" dirty="0" smtClean="0">
                <a:solidFill>
                  <a:srgbClr val="A2CCE8"/>
                </a:solidFill>
              </a:rPr>
              <a:t>#12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05000" y="3215298"/>
            <a:ext cx="2079367" cy="2860250"/>
            <a:chOff x="1905000" y="3215298"/>
            <a:chExt cx="2079367" cy="2860250"/>
          </a:xfrm>
        </p:grpSpPr>
        <p:sp>
          <p:nvSpPr>
            <p:cNvPr id="19" name="TextBox 18"/>
            <p:cNvSpPr txBox="1"/>
            <p:nvPr/>
          </p:nvSpPr>
          <p:spPr>
            <a:xfrm>
              <a:off x="2337761" y="5613883"/>
              <a:ext cx="1646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‘this heart’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905000" y="3215298"/>
              <a:ext cx="1295399" cy="1585302"/>
            </a:xfrm>
            <a:prstGeom prst="ellipse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1" name="Straight Arrow Connector 20"/>
            <p:cNvCxnSpPr>
              <a:endCxn id="8" idx="4"/>
            </p:cNvCxnSpPr>
            <p:nvPr/>
          </p:nvCxnSpPr>
          <p:spPr bwMode="auto">
            <a:xfrm flipH="1" flipV="1">
              <a:off x="2552700" y="4800600"/>
              <a:ext cx="291604" cy="8003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029200" y="2971801"/>
            <a:ext cx="2878666" cy="3103748"/>
            <a:chOff x="5029200" y="2971801"/>
            <a:chExt cx="2878666" cy="3103748"/>
          </a:xfrm>
        </p:grpSpPr>
        <p:sp>
          <p:nvSpPr>
            <p:cNvPr id="22" name="TextBox 21"/>
            <p:cNvSpPr txBox="1"/>
            <p:nvPr/>
          </p:nvSpPr>
          <p:spPr>
            <a:xfrm>
              <a:off x="5029200" y="5613884"/>
              <a:ext cx="2503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‘this </a:t>
              </a:r>
              <a:r>
                <a:rPr lang="en-US" sz="2400" dirty="0" smtClean="0">
                  <a:solidFill>
                    <a:schemeClr val="bg1"/>
                  </a:solidFill>
                </a:rPr>
                <a:t>picture </a:t>
              </a:r>
              <a:r>
                <a:rPr lang="en-US" sz="2400" dirty="0" smtClean="0">
                  <a:solidFill>
                    <a:schemeClr val="bg1"/>
                  </a:solidFill>
                </a:rPr>
                <a:t>part’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858000" y="2971801"/>
              <a:ext cx="1049866" cy="1447800"/>
            </a:xfrm>
            <a:prstGeom prst="ellipse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5" name="Straight Arrow Connector 24"/>
            <p:cNvCxnSpPr>
              <a:stCxn id="22" idx="0"/>
              <a:endCxn id="24" idx="3"/>
            </p:cNvCxnSpPr>
            <p:nvPr/>
          </p:nvCxnSpPr>
          <p:spPr bwMode="auto">
            <a:xfrm flipV="1">
              <a:off x="6280921" y="4207576"/>
              <a:ext cx="730828" cy="140630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403479" y="5993249"/>
            <a:ext cx="4693459" cy="720844"/>
            <a:chOff x="2403479" y="5993249"/>
            <a:chExt cx="4693459" cy="720844"/>
          </a:xfrm>
        </p:grpSpPr>
        <p:sp>
          <p:nvSpPr>
            <p:cNvPr id="16" name="TextBox 15"/>
            <p:cNvSpPr txBox="1"/>
            <p:nvPr/>
          </p:nvSpPr>
          <p:spPr>
            <a:xfrm>
              <a:off x="2403479" y="601533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A2CCE8"/>
                  </a:solidFill>
                </a:rPr>
                <a:t>#12</a:t>
              </a:r>
              <a:endParaRPr lang="en-US" sz="2400" dirty="0">
                <a:solidFill>
                  <a:srgbClr val="A2CCE8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3049810" y="6322975"/>
              <a:ext cx="3105565" cy="162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296719" y="599324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A2CCE8"/>
                  </a:solidFill>
                </a:rPr>
                <a:t>#245</a:t>
              </a:r>
              <a:endParaRPr lang="en-US" sz="2400" dirty="0">
                <a:solidFill>
                  <a:srgbClr val="A2CCE8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01784" y="6252428"/>
              <a:ext cx="1725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A2CCE8"/>
                  </a:solidFill>
                </a:rPr>
                <a:t>isAbout at t</a:t>
              </a:r>
              <a:endParaRPr lang="en-US" sz="2400" dirty="0">
                <a:solidFill>
                  <a:srgbClr val="A2CCE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686800" cy="190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Through </a:t>
            </a:r>
            <a:r>
              <a:rPr lang="en-US" dirty="0" smtClean="0"/>
              <a:t>	</a:t>
            </a:r>
            <a:r>
              <a:rPr lang="en-US" b="1" dirty="0" smtClean="0"/>
              <a:t>‘this heart’</a:t>
            </a:r>
            <a:r>
              <a:rPr lang="en-US" dirty="0" smtClean="0">
                <a:solidFill>
                  <a:srgbClr val="FFFF00"/>
                </a:solidFill>
              </a:rPr>
              <a:t> 	</a:t>
            </a:r>
            <a:r>
              <a:rPr lang="en-US" dirty="0" smtClean="0"/>
              <a:t>one sees	</a:t>
            </a:r>
            <a:r>
              <a:rPr lang="en-US" dirty="0" smtClean="0">
                <a:solidFill>
                  <a:srgbClr val="FFFF00"/>
                </a:solidFill>
              </a:rPr>
              <a:t>this heart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Through	picture part #245	one sees	</a:t>
            </a:r>
            <a:r>
              <a:rPr lang="en-US" dirty="0" smtClean="0">
                <a:solidFill>
                  <a:srgbClr val="FFFF00"/>
                </a:solidFill>
              </a:rPr>
              <a:t>this </a:t>
            </a:r>
            <a:r>
              <a:rPr lang="en-US" dirty="0">
                <a:solidFill>
                  <a:srgbClr val="FFFF00"/>
                </a:solidFill>
              </a:rPr>
              <a:t>heart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 smtClean="0"/>
              <a:t>Through	</a:t>
            </a:r>
            <a:r>
              <a:rPr lang="en-US" dirty="0" smtClean="0">
                <a:solidFill>
                  <a:srgbClr val="A2CCE8"/>
                </a:solidFill>
              </a:rPr>
              <a:t>#245</a:t>
            </a:r>
            <a:r>
              <a:rPr lang="en-US" dirty="0" smtClean="0"/>
              <a:t>	one sees	</a:t>
            </a:r>
            <a:r>
              <a:rPr lang="en-US" dirty="0" smtClean="0">
                <a:solidFill>
                  <a:srgbClr val="FFFF00"/>
                </a:solidFill>
              </a:rPr>
              <a:t>picture part #245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r>
              <a:rPr lang="en-US" dirty="0"/>
              <a:t>Through	</a:t>
            </a:r>
            <a:r>
              <a:rPr lang="en-US" dirty="0" smtClean="0">
                <a:solidFill>
                  <a:srgbClr val="A2CCE8"/>
                </a:solidFill>
              </a:rPr>
              <a:t>#12</a:t>
            </a:r>
            <a:r>
              <a:rPr lang="en-US" dirty="0"/>
              <a:t>	one sees	</a:t>
            </a:r>
            <a:r>
              <a:rPr lang="en-US" dirty="0">
                <a:solidFill>
                  <a:srgbClr val="FFFF00"/>
                </a:solidFill>
              </a:rPr>
              <a:t>this heart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1717675" algn="l"/>
                <a:tab pos="4287838" algn="l"/>
                <a:tab pos="5719763" algn="l"/>
              </a:tabLst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685925"/>
            <a:ext cx="68294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Referent tracking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x or y is a continuant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Through:	x </a:t>
            </a:r>
            <a:r>
              <a:rPr lang="en-US" b="1" dirty="0" smtClean="0"/>
              <a:t>relation</a:t>
            </a:r>
            <a:r>
              <a:rPr lang="en-US" dirty="0" smtClean="0"/>
              <a:t> y </a:t>
            </a:r>
            <a:r>
              <a:rPr lang="en-US" b="1" dirty="0" smtClean="0"/>
              <a:t>at </a:t>
            </a:r>
            <a:r>
              <a:rPr lang="en-US" dirty="0" smtClean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sees:	</a:t>
            </a:r>
            <a:r>
              <a:rPr lang="en-US" dirty="0" smtClean="0">
                <a:solidFill>
                  <a:srgbClr val="FFFF00"/>
                </a:solidFill>
              </a:rPr>
              <a:t>x </a:t>
            </a: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dirty="0" smtClean="0">
                <a:solidFill>
                  <a:srgbClr val="FFFF00"/>
                </a:solidFill>
              </a:rPr>
              <a:t> y </a:t>
            </a:r>
            <a:r>
              <a:rPr lang="en-US" b="1" dirty="0" smtClean="0">
                <a:solidFill>
                  <a:srgbClr val="FFFF00"/>
                </a:solidFill>
              </a:rPr>
              <a:t>at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Otherwise: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Through:	x </a:t>
            </a:r>
            <a:r>
              <a:rPr lang="en-US" b="1" dirty="0" smtClean="0"/>
              <a:t>relation</a:t>
            </a:r>
            <a:r>
              <a:rPr lang="en-US" dirty="0" smtClean="0"/>
              <a:t> y</a:t>
            </a:r>
            <a:r>
              <a:rPr lang="en-US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sees:	</a:t>
            </a:r>
            <a:r>
              <a:rPr lang="en-US" dirty="0">
                <a:solidFill>
                  <a:srgbClr val="FFFF00"/>
                </a:solidFill>
              </a:rPr>
              <a:t>x </a:t>
            </a: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dirty="0" smtClean="0">
                <a:solidFill>
                  <a:srgbClr val="FFFF00"/>
                </a:solidFill>
              </a:rPr>
              <a:t> y</a:t>
            </a:r>
            <a:r>
              <a:rPr lang="en-US" dirty="0">
                <a:solidFill>
                  <a:srgbClr val="FFFF00"/>
                </a:solidFill>
              </a:rPr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Referent Tracking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partOf</a:t>
            </a:r>
            <a:r>
              <a:rPr lang="en-US" dirty="0" smtClean="0"/>
              <a:t>		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7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‘#n’:  (globally) </a:t>
            </a:r>
            <a:r>
              <a:rPr lang="en-US" sz="3200" b="1" i="1" u="sng" dirty="0"/>
              <a:t>singularly</a:t>
            </a:r>
            <a:r>
              <a:rPr lang="en-US" sz="3200" dirty="0"/>
              <a:t> unique identifiers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part of	 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143000" y="1676400"/>
            <a:ext cx="533400" cy="3505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86773" y="16764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86773" y="2590800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6773" y="3435927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86773" y="4296294"/>
            <a:ext cx="533400" cy="885306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precise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yellow 4-character string </a:t>
            </a:r>
            <a:r>
              <a:rPr lang="en-US" dirty="0" smtClean="0">
                <a:solidFill>
                  <a:srgbClr val="FFFF00"/>
                </a:solidFill>
              </a:rPr>
              <a:t>#1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an instance of </a:t>
            </a:r>
            <a:r>
              <a:rPr lang="en-US" dirty="0" err="1" smtClean="0"/>
              <a:t>BFO:Independent</a:t>
            </a:r>
            <a:r>
              <a:rPr lang="en-US" dirty="0" smtClean="0"/>
              <a:t> continuant,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has the quality of being yellow,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 has another quality of being of such width, …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use it today to denote myself and I assigned it the status of Instance Unique Identifier (IUI), and therefor: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has another quality which is an Information Quality Entity (IQE</a:t>
            </a:r>
            <a:r>
              <a:rPr lang="en-US" sz="1400" dirty="0" smtClean="0"/>
              <a:t> </a:t>
            </a:r>
            <a:r>
              <a:rPr lang="en-US" sz="1400" dirty="0"/>
              <a:t>=def. 	a </a:t>
            </a:r>
            <a:r>
              <a:rPr lang="en-US" sz="1400" cap="small" dirty="0"/>
              <a:t>quality</a:t>
            </a:r>
            <a:r>
              <a:rPr lang="en-US" sz="1400" dirty="0"/>
              <a:t> that </a:t>
            </a:r>
            <a:r>
              <a:rPr lang="en-US" sz="1400" b="1" i="1" dirty="0"/>
              <a:t>is the concretization of </a:t>
            </a:r>
            <a:r>
              <a:rPr lang="en-US" sz="1400" dirty="0"/>
              <a:t>some </a:t>
            </a:r>
            <a:r>
              <a:rPr lang="en-US" sz="1400" cap="small" dirty="0"/>
              <a:t>information content </a:t>
            </a:r>
            <a:r>
              <a:rPr lang="en-US" sz="1400" cap="small" dirty="0" smtClean="0"/>
              <a:t>entity</a:t>
            </a:r>
            <a:r>
              <a:rPr lang="en-US" cap="small" dirty="0" smtClean="0"/>
              <a:t>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hat quality is about me,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hat quality is the concretization of an instance of IUI, a subtype of ICE, which is also about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tn</a:t>
            </a:r>
            <a:r>
              <a:rPr lang="en-US" dirty="0"/>
              <a:t>’:  (globally) unique identifiers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1143000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75940" y="17013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475940" y="26157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940" y="3492039"/>
            <a:ext cx="533400" cy="3810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4786773" y="5206539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2743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	#1	</a:t>
            </a:r>
            <a:r>
              <a:rPr lang="en-US" dirty="0" err="1" smtClean="0"/>
              <a:t>participantOf</a:t>
            </a:r>
            <a:r>
              <a:rPr lang="en-US" dirty="0" smtClean="0"/>
              <a:t>   	#2</a:t>
            </a:r>
            <a:r>
              <a:rPr lang="en-US" dirty="0"/>
              <a:t>	</a:t>
            </a:r>
            <a:r>
              <a:rPr lang="en-US" dirty="0" smtClean="0"/>
              <a:t>at		t1</a:t>
            </a:r>
          </a:p>
          <a:p>
            <a:pPr marL="0" lvl="1" indent="0">
              <a:buNone/>
            </a:pPr>
            <a:r>
              <a:rPr lang="en-US" dirty="0" smtClean="0"/>
              <a:t>	#2	</a:t>
            </a:r>
            <a:r>
              <a:rPr lang="en-US" dirty="0" err="1" smtClean="0"/>
              <a:t>instanceOf</a:t>
            </a:r>
            <a:r>
              <a:rPr lang="en-US" dirty="0" smtClean="0"/>
              <a:t>		</a:t>
            </a:r>
            <a:r>
              <a:rPr lang="en-US" dirty="0" err="1" smtClean="0"/>
              <a:t>DiagnosticProcess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/>
              <a:t>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#3</a:t>
            </a:r>
            <a:r>
              <a:rPr lang="en-US" dirty="0"/>
              <a:t>	at		</a:t>
            </a:r>
            <a:r>
              <a:rPr lang="en-US" dirty="0" smtClean="0"/>
              <a:t>t2</a:t>
            </a:r>
            <a:endParaRPr lang="en-US" dirty="0"/>
          </a:p>
          <a:p>
            <a:pPr marL="0" lvl="1" indent="0">
              <a:buNone/>
            </a:pPr>
            <a:r>
              <a:rPr lang="en-US" dirty="0" smtClean="0"/>
              <a:t>	#3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smtClean="0"/>
              <a:t>Life</a:t>
            </a:r>
          </a:p>
          <a:p>
            <a:pPr marL="0" lvl="1" indent="0">
              <a:buNone/>
            </a:pPr>
            <a:r>
              <a:rPr lang="en-US" dirty="0"/>
              <a:t>	#1	</a:t>
            </a:r>
            <a:r>
              <a:rPr lang="en-US" dirty="0" err="1"/>
              <a:t>participantOf</a:t>
            </a:r>
            <a:r>
              <a:rPr lang="en-US" dirty="0"/>
              <a:t>   	</a:t>
            </a:r>
            <a:r>
              <a:rPr lang="en-US" dirty="0" smtClean="0"/>
              <a:t>#4</a:t>
            </a:r>
            <a:r>
              <a:rPr lang="en-US" dirty="0"/>
              <a:t>	at		</a:t>
            </a:r>
            <a:r>
              <a:rPr lang="en-US" dirty="0" smtClean="0"/>
              <a:t>t3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 smtClean="0"/>
              <a:t>#4</a:t>
            </a:r>
            <a:r>
              <a:rPr lang="en-US" dirty="0"/>
              <a:t>	</a:t>
            </a:r>
            <a:r>
              <a:rPr lang="en-US" dirty="0" err="1"/>
              <a:t>instanceOf</a:t>
            </a:r>
            <a:r>
              <a:rPr lang="en-US" dirty="0"/>
              <a:t>		</a:t>
            </a:r>
            <a:r>
              <a:rPr lang="en-US" dirty="0" err="1" smtClean="0"/>
              <a:t>SurgicalProcedure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#4	</a:t>
            </a:r>
            <a:r>
              <a:rPr lang="en-US" dirty="0" err="1" smtClean="0"/>
              <a:t>precededBy</a:t>
            </a:r>
            <a:r>
              <a:rPr lang="en-US" dirty="0" smtClean="0"/>
              <a:t>		#2</a:t>
            </a:r>
          </a:p>
          <a:p>
            <a:pPr marL="0" lvl="1" indent="0">
              <a:buNone/>
            </a:pPr>
            <a:r>
              <a:rPr lang="en-US" dirty="0" smtClean="0"/>
              <a:t>	#4	part of	 	#3</a:t>
            </a:r>
          </a:p>
          <a:p>
            <a:pPr marL="0" lvl="1" indent="0">
              <a:buNone/>
            </a:pPr>
            <a:r>
              <a:rPr lang="en-US" dirty="0" smtClean="0"/>
              <a:t>	t3	</a:t>
            </a:r>
            <a:r>
              <a:rPr lang="en-US" dirty="0" err="1" smtClean="0"/>
              <a:t>partOf</a:t>
            </a:r>
            <a:r>
              <a:rPr lang="en-US" dirty="0" smtClean="0"/>
              <a:t>			t2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19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Reading test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Discussion: Ontological basis of referent tracking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Group exercise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Explanation of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Configurations  </a:t>
            </a:r>
            <a:r>
              <a:rPr lang="en-US" i="1" dirty="0" smtClean="0"/>
              <a:t>through</a:t>
            </a:r>
            <a:r>
              <a:rPr lang="en-US" dirty="0" smtClean="0"/>
              <a:t> Referent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When x or y is a continuant: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x 	</a:t>
            </a: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dirty="0" smtClean="0">
                <a:solidFill>
                  <a:srgbClr val="FFFF00"/>
                </a:solidFill>
              </a:rPr>
              <a:t> 	</a:t>
            </a:r>
            <a:r>
              <a:rPr lang="en-US" dirty="0" smtClean="0">
                <a:solidFill>
                  <a:srgbClr val="1FE115"/>
                </a:solidFill>
              </a:rPr>
              <a:t>{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>
                <a:solidFill>
                  <a:srgbClr val="1FE115"/>
                </a:solidFill>
              </a:rPr>
              <a:t>}</a:t>
            </a: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at</a:t>
            </a:r>
            <a:r>
              <a:rPr lang="en-US" dirty="0" smtClean="0">
                <a:solidFill>
                  <a:srgbClr val="FFFF00"/>
                </a:solidFill>
              </a:rPr>
              <a:t>		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Otherwise: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x 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FFFF00"/>
                </a:solidFill>
              </a:rPr>
              <a:t>relation</a:t>
            </a:r>
            <a:r>
              <a:rPr lang="en-US" dirty="0">
                <a:solidFill>
                  <a:srgbClr val="FFFF00"/>
                </a:solidFill>
              </a:rPr>
              <a:t> 	</a:t>
            </a:r>
            <a:r>
              <a:rPr lang="en-US" dirty="0" smtClean="0">
                <a:solidFill>
                  <a:srgbClr val="1FE115"/>
                </a:solidFill>
              </a:rPr>
              <a:t>{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>
                <a:solidFill>
                  <a:srgbClr val="1FE115"/>
                </a:solidFill>
              </a:rPr>
              <a:t>}</a:t>
            </a:r>
            <a:r>
              <a:rPr lang="en-US" dirty="0"/>
              <a:t>	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Where:</a:t>
            </a:r>
          </a:p>
          <a:p>
            <a:pPr lvl="1" defTabSz="6413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 				is a particular,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FF00"/>
                </a:solidFill>
              </a:rPr>
              <a:t>at</a:t>
            </a:r>
            <a:r>
              <a:rPr lang="en-US" b="1" dirty="0" smtClean="0"/>
              <a:t>)</a:t>
            </a:r>
            <a:r>
              <a:rPr lang="en-US" dirty="0" smtClean="0"/>
              <a:t>		is a relation between 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/>
              <a:t> (and 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),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y</a:t>
            </a:r>
            <a:r>
              <a:rPr lang="en-US" dirty="0" smtClean="0"/>
              <a:t> 				is a particular or a type,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/>
              <a:t>				is a </a:t>
            </a:r>
            <a:r>
              <a:rPr lang="en-US" dirty="0" err="1" smtClean="0"/>
              <a:t>BFO:temporal_region</a:t>
            </a:r>
            <a:r>
              <a:rPr lang="en-US" dirty="0" smtClean="0"/>
              <a:t>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x </a:t>
            </a:r>
            <a:r>
              <a:rPr lang="en-US" b="1" dirty="0" smtClean="0">
                <a:solidFill>
                  <a:srgbClr val="FFFF00"/>
                </a:solidFill>
              </a:rPr>
              <a:t>relation </a:t>
            </a:r>
            <a:r>
              <a:rPr lang="en-US" dirty="0" smtClean="0">
                <a:solidFill>
                  <a:srgbClr val="FFFF00"/>
                </a:solidFill>
              </a:rPr>
              <a:t>y </a:t>
            </a:r>
            <a:r>
              <a:rPr lang="en-US" b="1" dirty="0" smtClean="0">
                <a:solidFill>
                  <a:srgbClr val="FFFF00"/>
                </a:solidFill>
              </a:rPr>
              <a:t>at </a:t>
            </a:r>
            <a:r>
              <a:rPr lang="en-US" dirty="0" smtClean="0">
                <a:solidFill>
                  <a:srgbClr val="FFFF00"/>
                </a:solidFill>
              </a:rPr>
              <a:t>t	</a:t>
            </a:r>
            <a:r>
              <a:rPr lang="en-US" dirty="0" smtClean="0"/>
              <a:t>is a configuration,</a:t>
            </a:r>
          </a:p>
          <a:p>
            <a:pPr lvl="1" defTabSz="6413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x </a:t>
            </a:r>
            <a:r>
              <a:rPr lang="en-US" b="1" dirty="0" smtClean="0">
                <a:solidFill>
                  <a:srgbClr val="FFFF00"/>
                </a:solidFill>
              </a:rPr>
              <a:t>relation</a:t>
            </a:r>
            <a:r>
              <a:rPr lang="en-US" dirty="0" smtClean="0">
                <a:solidFill>
                  <a:srgbClr val="FFFF00"/>
                </a:solidFill>
              </a:rPr>
              <a:t> y		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configuration.</a:t>
            </a:r>
            <a:endParaRPr lang="en-US" dirty="0"/>
          </a:p>
          <a:p>
            <a:pPr lvl="1" defTabSz="6413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Left Brace 3"/>
          <p:cNvSpPr/>
          <p:nvPr/>
        </p:nvSpPr>
        <p:spPr bwMode="auto">
          <a:xfrm rot="16200000">
            <a:off x="1922320" y="5240482"/>
            <a:ext cx="422564" cy="2133601"/>
          </a:xfrm>
          <a:prstGeom prst="leftBrace">
            <a:avLst>
              <a:gd name="adj1" fmla="val 35874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33600" y="6629400"/>
            <a:ext cx="1295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371922" y="6346457"/>
            <a:ext cx="2537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ortions of reality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23640" y="2128520"/>
            <a:ext cx="914400" cy="533400"/>
          </a:xfrm>
          <a:prstGeom prst="ellipse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Non-ternary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Typical case: ternary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x 	</a:t>
            </a:r>
            <a:r>
              <a:rPr lang="en-US" b="1" dirty="0">
                <a:solidFill>
                  <a:srgbClr val="FFFF00"/>
                </a:solidFill>
              </a:rPr>
              <a:t>relation</a:t>
            </a:r>
            <a:r>
              <a:rPr lang="en-US" dirty="0">
                <a:solidFill>
                  <a:srgbClr val="FFFF00"/>
                </a:solidFill>
              </a:rPr>
              <a:t> 	</a:t>
            </a:r>
            <a:r>
              <a:rPr lang="en-US" dirty="0">
                <a:solidFill>
                  <a:srgbClr val="1FE115"/>
                </a:solidFill>
              </a:rPr>
              <a:t>{</a:t>
            </a:r>
            <a:r>
              <a:rPr lang="en-US" dirty="0">
                <a:solidFill>
                  <a:srgbClr val="FFFF00"/>
                </a:solidFill>
              </a:rPr>
              <a:t>y</a:t>
            </a:r>
            <a:r>
              <a:rPr lang="en-US" dirty="0">
                <a:solidFill>
                  <a:srgbClr val="1FE115"/>
                </a:solidFill>
              </a:rPr>
              <a:t>}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FFFF00"/>
                </a:solidFill>
              </a:rPr>
              <a:t>at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Relation between x, y and 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Binary relations: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.g.: </a:t>
            </a:r>
            <a:r>
              <a:rPr lang="en-US" dirty="0" smtClean="0">
                <a:solidFill>
                  <a:srgbClr val="FFFF00"/>
                </a:solidFill>
              </a:rPr>
              <a:t>	x 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does-not-denote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at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Quaternary relations: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e.g.: </a:t>
            </a:r>
            <a:r>
              <a:rPr lang="en-US" dirty="0">
                <a:solidFill>
                  <a:srgbClr val="FFFF00"/>
                </a:solidFill>
              </a:rPr>
              <a:t>	x 	</a:t>
            </a:r>
            <a:r>
              <a:rPr lang="en-US" b="1" dirty="0" smtClean="0">
                <a:solidFill>
                  <a:srgbClr val="FFFF00"/>
                </a:solidFill>
              </a:rPr>
              <a:t>between	</a:t>
            </a:r>
            <a:r>
              <a:rPr lang="en-US" dirty="0">
                <a:solidFill>
                  <a:srgbClr val="1FE115"/>
                </a:solidFill>
              </a:rPr>
              <a:t> {</a:t>
            </a:r>
            <a:r>
              <a:rPr lang="en-US" dirty="0" err="1" smtClean="0">
                <a:solidFill>
                  <a:srgbClr val="FFFF00"/>
                </a:solidFill>
              </a:rPr>
              <a:t>y,z</a:t>
            </a:r>
            <a:r>
              <a:rPr lang="en-US" dirty="0" smtClean="0">
                <a:solidFill>
                  <a:srgbClr val="1FE115"/>
                </a:solidFill>
              </a:rPr>
              <a:t>} 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FFFF00"/>
                </a:solidFill>
              </a:rPr>
              <a:t>at</a:t>
            </a:r>
            <a:r>
              <a:rPr lang="en-US" dirty="0">
                <a:solidFill>
                  <a:srgbClr val="FFFF00"/>
                </a:solidFill>
              </a:rPr>
              <a:t>	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E115"/>
                </a:solidFill>
              </a:rPr>
              <a:t>{</a:t>
            </a:r>
            <a:r>
              <a:rPr lang="en-US" dirty="0" err="1" smtClean="0">
                <a:solidFill>
                  <a:srgbClr val="FFFF00"/>
                </a:solidFill>
              </a:rPr>
              <a:t>y,z</a:t>
            </a:r>
            <a:r>
              <a:rPr lang="en-US" dirty="0" smtClean="0">
                <a:solidFill>
                  <a:srgbClr val="FFFF00"/>
                </a:solidFill>
              </a:rPr>
              <a:t>, …</a:t>
            </a:r>
            <a:r>
              <a:rPr lang="en-US" dirty="0" smtClean="0">
                <a:solidFill>
                  <a:srgbClr val="1FE115"/>
                </a:solidFill>
              </a:rPr>
              <a:t>} </a:t>
            </a:r>
            <a:r>
              <a:rPr lang="en-US" dirty="0"/>
              <a:t>o</a:t>
            </a:r>
            <a:r>
              <a:rPr lang="en-US" dirty="0" smtClean="0"/>
              <a:t>rder of </a:t>
            </a:r>
            <a:r>
              <a:rPr lang="en-US" dirty="0" err="1" smtClean="0"/>
              <a:t>relata</a:t>
            </a:r>
            <a:r>
              <a:rPr lang="en-US" dirty="0" smtClean="0"/>
              <a:t> must be specified in tuple type syntax description.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err="1" smtClean="0"/>
              <a:t>Key</a:t>
            </a:r>
            <a:r>
              <a:rPr lang="nl-BE" altLang="en-US" dirty="0" smtClean="0"/>
              <a:t> </a:t>
            </a:r>
            <a:r>
              <a:rPr lang="nl-BE" altLang="en-US" dirty="0" smtClean="0"/>
              <a:t>RT </a:t>
            </a:r>
            <a:r>
              <a:rPr lang="nl-BE" altLang="en-US" dirty="0" err="1" smtClean="0"/>
              <a:t>mechanism</a:t>
            </a:r>
            <a:r>
              <a:rPr lang="nl-BE" altLang="en-US" dirty="0" smtClean="0"/>
              <a:t>: IUI </a:t>
            </a:r>
            <a:r>
              <a:rPr lang="nl-BE" altLang="en-US" i="1" dirty="0" err="1" smtClean="0"/>
              <a:t>assignment</a:t>
            </a:r>
            <a:endParaRPr lang="nl-NL" altLang="en-US" i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dirty="0" smtClean="0"/>
              <a:t>= </a:t>
            </a:r>
            <a:r>
              <a:rPr lang="nl-BE" altLang="en-US" dirty="0" err="1" smtClean="0"/>
              <a:t>an</a:t>
            </a:r>
            <a:r>
              <a:rPr lang="nl-BE" altLang="en-US" dirty="0" smtClean="0"/>
              <a:t> </a:t>
            </a:r>
            <a:r>
              <a:rPr lang="nl-BE" altLang="en-US" b="1" u="sng" dirty="0" smtClean="0"/>
              <a:t>a</a:t>
            </a:r>
            <a:r>
              <a:rPr lang="nl-NL" altLang="en-US" b="1" u="sng" dirty="0" err="1" smtClean="0"/>
              <a:t>ct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carried</a:t>
            </a:r>
            <a:r>
              <a:rPr lang="nl-NL" altLang="en-US" dirty="0" smtClean="0"/>
              <a:t> out </a:t>
            </a:r>
            <a:r>
              <a:rPr lang="nl-NL" altLang="en-US" dirty="0" err="1" smtClean="0"/>
              <a:t>by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first </a:t>
            </a:r>
            <a:r>
              <a:rPr lang="nl-BE" altLang="en-US" dirty="0" smtClean="0"/>
              <a:t>‘</a:t>
            </a:r>
            <a:r>
              <a:rPr lang="nl-NL" altLang="en-US" dirty="0" err="1" smtClean="0"/>
              <a:t>cognitive</a:t>
            </a:r>
            <a:r>
              <a:rPr lang="nl-NL" altLang="en-US" dirty="0" smtClean="0"/>
              <a:t> agent</a:t>
            </a:r>
            <a:r>
              <a:rPr lang="nl-BE" altLang="en-US" dirty="0" smtClean="0"/>
              <a:t>’</a:t>
            </a:r>
            <a:r>
              <a:rPr lang="nl-NL" altLang="en-US" dirty="0" smtClean="0"/>
              <a:t> feel</a:t>
            </a:r>
            <a:r>
              <a:rPr lang="nl-BE" altLang="en-US" dirty="0" err="1" smtClean="0"/>
              <a:t>ing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need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acknowledge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the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existence</a:t>
            </a:r>
            <a:r>
              <a:rPr lang="nl-NL" altLang="en-US" dirty="0" smtClean="0"/>
              <a:t> of a </a:t>
            </a:r>
            <a:r>
              <a:rPr lang="nl-NL" altLang="en-US" dirty="0" err="1" smtClean="0"/>
              <a:t>particular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it</a:t>
            </a:r>
            <a:r>
              <a:rPr lang="nl-NL" altLang="en-US" dirty="0" smtClean="0"/>
              <a:t> has </a:t>
            </a:r>
            <a:r>
              <a:rPr lang="nl-BE" altLang="en-US" dirty="0" smtClean="0"/>
              <a:t>information </a:t>
            </a:r>
            <a:r>
              <a:rPr lang="nl-BE" altLang="en-US" dirty="0" err="1" smtClean="0"/>
              <a:t>about</a:t>
            </a:r>
            <a:r>
              <a:rPr lang="nl-BE" altLang="en-US" dirty="0" smtClean="0"/>
              <a:t> </a:t>
            </a:r>
            <a:r>
              <a:rPr lang="nl-NL" altLang="en-US" dirty="0" err="1" smtClean="0"/>
              <a:t>by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labelling</a:t>
            </a:r>
            <a:r>
              <a:rPr lang="nl-NL" altLang="en-US" dirty="0" smtClean="0"/>
              <a:t> </a:t>
            </a:r>
            <a:r>
              <a:rPr lang="nl-BE" altLang="en-US" dirty="0" err="1" smtClean="0"/>
              <a:t>it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</a:t>
            </a:r>
            <a:r>
              <a:rPr lang="nl-BE" altLang="en-US" dirty="0" smtClean="0"/>
              <a:t> a </a:t>
            </a:r>
            <a:r>
              <a:rPr lang="nl-BE" altLang="en-US" dirty="0" err="1" smtClean="0"/>
              <a:t>universally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unique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singular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identifier</a:t>
            </a:r>
            <a:r>
              <a:rPr lang="nl-NL" altLang="en-US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nl-BE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nl-BE" altLang="en-US" dirty="0" smtClean="0"/>
              <a:t>‘</a:t>
            </a:r>
            <a:r>
              <a:rPr lang="nl-BE" altLang="en-US" dirty="0" err="1" smtClean="0"/>
              <a:t>cognitive</a:t>
            </a:r>
            <a:r>
              <a:rPr lang="nl-BE" altLang="en-US" dirty="0" smtClean="0"/>
              <a:t> agent’: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dirty="0" smtClean="0"/>
              <a:t>A person;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dirty="0" smtClean="0"/>
              <a:t>An </a:t>
            </a:r>
            <a:r>
              <a:rPr lang="nl-BE" altLang="en-US" dirty="0" err="1" smtClean="0"/>
              <a:t>organization</a:t>
            </a:r>
            <a:r>
              <a:rPr lang="nl-BE" altLang="en-US" dirty="0" smtClean="0"/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dirty="0" smtClean="0"/>
              <a:t>A device or software agent, e.g.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dirty="0" smtClean="0"/>
              <a:t>Bank </a:t>
            </a:r>
            <a:r>
              <a:rPr lang="nl-BE" altLang="en-US" dirty="0" err="1" smtClean="0"/>
              <a:t>note</a:t>
            </a:r>
            <a:r>
              <a:rPr lang="nl-BE" altLang="en-US" dirty="0" smtClean="0"/>
              <a:t> printer,</a:t>
            </a:r>
          </a:p>
          <a:p>
            <a:pPr lvl="2" eaLnBrk="1" hangingPunct="1">
              <a:lnSpc>
                <a:spcPct val="90000"/>
              </a:lnSpc>
            </a:pPr>
            <a:r>
              <a:rPr lang="nl-BE" altLang="en-US" dirty="0" smtClean="0"/>
              <a:t>Image analysis software.</a:t>
            </a:r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60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smtClean="0"/>
              <a:t>Criteria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IUI </a:t>
            </a:r>
            <a:r>
              <a:rPr lang="nl-BE" altLang="en-US" dirty="0" err="1" smtClean="0"/>
              <a:t>assignment</a:t>
            </a:r>
            <a:endParaRPr lang="nl-NL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4163" indent="-28416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smtClean="0"/>
              <a:t>The </a:t>
            </a:r>
            <a:r>
              <a:rPr lang="nl-BE" altLang="en-US" dirty="0" err="1" smtClean="0"/>
              <a:t>particular’s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existence</a:t>
            </a:r>
            <a:r>
              <a:rPr lang="nl-BE" altLang="en-US" dirty="0" smtClean="0"/>
              <a:t> must </a:t>
            </a:r>
            <a:r>
              <a:rPr lang="nl-BE" altLang="en-US" dirty="0" err="1" smtClean="0"/>
              <a:t>be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determined</a:t>
            </a:r>
            <a:r>
              <a:rPr lang="nl-BE" alt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nl-BE" altLang="en-US" sz="2400" dirty="0" err="1" smtClean="0"/>
              <a:t>However</a:t>
            </a:r>
            <a:r>
              <a:rPr lang="nl-BE" altLang="en-US" sz="2400" dirty="0" smtClean="0"/>
              <a:t>: </a:t>
            </a:r>
          </a:p>
          <a:p>
            <a:pPr lvl="2">
              <a:lnSpc>
                <a:spcPct val="90000"/>
              </a:lnSpc>
            </a:pPr>
            <a:r>
              <a:rPr lang="nl-BE" altLang="en-US" sz="2000" dirty="0" smtClean="0"/>
              <a:t>no </a:t>
            </a:r>
            <a:r>
              <a:rPr lang="nl-BE" altLang="en-US" sz="2000" dirty="0" err="1" smtClean="0"/>
              <a:t>need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know</a:t>
            </a:r>
            <a:r>
              <a:rPr lang="nl-BE" altLang="en-US" sz="2000" dirty="0" smtClean="0"/>
              <a:t> </a:t>
            </a:r>
            <a:r>
              <a:rPr lang="nl-BE" altLang="en-US" sz="2000" b="1" i="1" u="sng" dirty="0" err="1" smtClean="0"/>
              <a:t>what</a:t>
            </a:r>
            <a:r>
              <a:rPr lang="nl-BE" altLang="en-US" sz="2000" dirty="0" smtClean="0"/>
              <a:t> the </a:t>
            </a:r>
            <a:r>
              <a:rPr lang="nl-BE" altLang="en-US" sz="2000" dirty="0" err="1" smtClean="0"/>
              <a:t>particular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exactly</a:t>
            </a:r>
            <a:r>
              <a:rPr lang="nl-BE" altLang="en-US" sz="2000" dirty="0" smtClean="0"/>
              <a:t> is, i.e. </a:t>
            </a:r>
            <a:r>
              <a:rPr lang="nl-BE" altLang="en-US" sz="2000" dirty="0" err="1" smtClean="0"/>
              <a:t>which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universal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it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instantiates</a:t>
            </a:r>
            <a:endParaRPr lang="nl-BE" altLang="en-US" sz="2000" dirty="0" smtClean="0"/>
          </a:p>
          <a:p>
            <a:pPr lvl="2">
              <a:lnSpc>
                <a:spcPct val="90000"/>
              </a:lnSpc>
            </a:pPr>
            <a:r>
              <a:rPr lang="nl-BE" altLang="en-US" sz="2000" dirty="0" smtClean="0"/>
              <a:t>No </a:t>
            </a:r>
            <a:r>
              <a:rPr lang="nl-BE" altLang="en-US" sz="2000" dirty="0" err="1" smtClean="0"/>
              <a:t>need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be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able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point </a:t>
            </a:r>
            <a:r>
              <a:rPr lang="nl-BE" altLang="en-US" sz="2000" dirty="0" err="1" smtClean="0"/>
              <a:t>to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it</a:t>
            </a:r>
            <a:r>
              <a:rPr lang="nl-BE" altLang="en-US" sz="2000" dirty="0" smtClean="0"/>
              <a:t> </a:t>
            </a:r>
            <a:r>
              <a:rPr lang="nl-BE" altLang="en-US" sz="2000" dirty="0" err="1" smtClean="0"/>
              <a:t>precisely</a:t>
            </a:r>
            <a:endParaRPr lang="nl-BE" altLang="en-US" sz="2000" dirty="0" smtClean="0"/>
          </a:p>
          <a:p>
            <a:pPr lvl="3">
              <a:lnSpc>
                <a:spcPct val="90000"/>
              </a:lnSpc>
            </a:pPr>
            <a:r>
              <a:rPr lang="nl-BE" altLang="en-US" sz="1800" dirty="0" smtClean="0"/>
              <a:t>A member of a </a:t>
            </a:r>
            <a:r>
              <a:rPr lang="nl-BE" altLang="en-US" sz="1800" dirty="0" err="1" smtClean="0"/>
              <a:t>specific</a:t>
            </a:r>
            <a:r>
              <a:rPr lang="nl-BE" altLang="en-US" sz="1800" dirty="0" smtClean="0"/>
              <a:t> </a:t>
            </a:r>
            <a:r>
              <a:rPr lang="nl-BE" altLang="en-US" sz="1800" dirty="0" err="1" smtClean="0"/>
              <a:t>organization</a:t>
            </a:r>
            <a:endParaRPr lang="nl-BE" altLang="en-US" sz="1800" dirty="0" smtClean="0"/>
          </a:p>
          <a:p>
            <a:pPr lvl="3">
              <a:lnSpc>
                <a:spcPct val="90000"/>
              </a:lnSpc>
            </a:pPr>
            <a:r>
              <a:rPr lang="nl-BE" altLang="en-US" sz="1800" dirty="0" smtClean="0"/>
              <a:t>But: </a:t>
            </a:r>
            <a:r>
              <a:rPr lang="nl-BE" altLang="en-US" sz="1800" dirty="0" err="1" smtClean="0"/>
              <a:t>this</a:t>
            </a:r>
            <a:r>
              <a:rPr lang="nl-BE" altLang="en-US" sz="1800" dirty="0" smtClean="0"/>
              <a:t> is </a:t>
            </a:r>
            <a:r>
              <a:rPr lang="nl-BE" altLang="en-US" sz="1800" dirty="0" err="1" smtClean="0"/>
              <a:t>not</a:t>
            </a:r>
            <a:r>
              <a:rPr lang="nl-BE" altLang="en-US" sz="1800" dirty="0" smtClean="0"/>
              <a:t> a matter of </a:t>
            </a:r>
            <a:r>
              <a:rPr lang="nl-BE" altLang="en-US" sz="1800" dirty="0" err="1" smtClean="0"/>
              <a:t>choice</a:t>
            </a:r>
            <a:r>
              <a:rPr lang="nl-BE" altLang="en-US" sz="1800" dirty="0" smtClean="0"/>
              <a:t>, </a:t>
            </a:r>
            <a:r>
              <a:rPr lang="nl-BE" altLang="en-US" sz="1800" dirty="0" err="1" smtClean="0"/>
              <a:t>not</a:t>
            </a:r>
            <a:r>
              <a:rPr lang="nl-BE" altLang="en-US" sz="1800" dirty="0" smtClean="0"/>
              <a:t> ‘</a:t>
            </a:r>
            <a:r>
              <a:rPr lang="nl-BE" altLang="en-US" sz="1800" dirty="0" err="1" smtClean="0"/>
              <a:t>any</a:t>
            </a:r>
            <a:r>
              <a:rPr lang="nl-BE" altLang="en-US" sz="1800" dirty="0" smtClean="0"/>
              <a:t>’ out of </a:t>
            </a:r>
            <a:r>
              <a:rPr lang="nl-BE" altLang="en-US" sz="1800" dirty="0" smtClean="0"/>
              <a:t>...</a:t>
            </a:r>
          </a:p>
          <a:p>
            <a:pPr marL="284163" indent="-2841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smtClean="0"/>
              <a:t>The </a:t>
            </a:r>
            <a:r>
              <a:rPr lang="nl-BE" altLang="en-US" dirty="0" err="1" smtClean="0"/>
              <a:t>particular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may</a:t>
            </a:r>
            <a:r>
              <a:rPr lang="nl-BE" altLang="en-US" dirty="0" smtClean="0"/>
              <a:t> </a:t>
            </a:r>
            <a:r>
              <a:rPr lang="nl-BE" altLang="en-US" dirty="0" err="1"/>
              <a:t>not</a:t>
            </a:r>
            <a:r>
              <a:rPr lang="nl-BE" altLang="en-US" dirty="0"/>
              <a:t> have </a:t>
            </a:r>
            <a:r>
              <a:rPr lang="nl-BE" altLang="en-US" dirty="0" err="1"/>
              <a:t>already</a:t>
            </a:r>
            <a:r>
              <a:rPr lang="nl-BE" altLang="en-US" dirty="0"/>
              <a:t> been </a:t>
            </a:r>
            <a:r>
              <a:rPr lang="nl-BE" altLang="en-US" dirty="0" err="1"/>
              <a:t>assigned</a:t>
            </a:r>
            <a:r>
              <a:rPr lang="nl-BE" altLang="en-US" dirty="0"/>
              <a:t> a IUI</a:t>
            </a:r>
            <a:r>
              <a:rPr lang="nl-BE" altLang="en-US" dirty="0" smtClean="0"/>
              <a:t>.</a:t>
            </a:r>
            <a:endParaRPr lang="nl-BE" altLang="en-US" dirty="0"/>
          </a:p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/>
              <a:t>It must </a:t>
            </a:r>
            <a:r>
              <a:rPr lang="nl-BE" altLang="en-US" dirty="0" err="1"/>
              <a:t>be</a:t>
            </a:r>
            <a:r>
              <a:rPr lang="nl-BE" altLang="en-US" dirty="0"/>
              <a:t> relevant </a:t>
            </a:r>
            <a:r>
              <a:rPr lang="nl-BE" altLang="en-US" dirty="0" err="1"/>
              <a:t>to</a:t>
            </a:r>
            <a:r>
              <a:rPr lang="nl-BE" altLang="en-US" dirty="0"/>
              <a:t> do </a:t>
            </a:r>
            <a:r>
              <a:rPr lang="nl-BE" altLang="en-US" dirty="0" err="1"/>
              <a:t>so</a:t>
            </a:r>
            <a:r>
              <a:rPr lang="nl-BE" altLang="en-US" dirty="0"/>
              <a:t>:</a:t>
            </a:r>
          </a:p>
          <a:p>
            <a:pPr lvl="2">
              <a:lnSpc>
                <a:spcPct val="90000"/>
              </a:lnSpc>
            </a:pPr>
            <a:r>
              <a:rPr lang="nl-BE" altLang="en-US" dirty="0"/>
              <a:t>Personal </a:t>
            </a:r>
            <a:r>
              <a:rPr lang="nl-BE" altLang="en-US" dirty="0" err="1"/>
              <a:t>decision</a:t>
            </a:r>
            <a:r>
              <a:rPr lang="nl-BE" altLang="en-US" dirty="0"/>
              <a:t>, (</a:t>
            </a:r>
            <a:r>
              <a:rPr lang="nl-BE" altLang="en-US" dirty="0" err="1"/>
              <a:t>scientific</a:t>
            </a:r>
            <a:r>
              <a:rPr lang="nl-BE" altLang="en-US" dirty="0"/>
              <a:t>) community guideline, ... </a:t>
            </a:r>
          </a:p>
          <a:p>
            <a:pPr lvl="2">
              <a:lnSpc>
                <a:spcPct val="90000"/>
              </a:lnSpc>
            </a:pPr>
            <a:r>
              <a:rPr lang="nl-BE" altLang="en-US" dirty="0" err="1"/>
              <a:t>Possibilities</a:t>
            </a:r>
            <a:r>
              <a:rPr lang="nl-BE" altLang="en-US" dirty="0"/>
              <a:t> </a:t>
            </a:r>
            <a:r>
              <a:rPr lang="nl-BE" altLang="en-US" dirty="0" err="1"/>
              <a:t>offered</a:t>
            </a:r>
            <a:r>
              <a:rPr lang="nl-BE" altLang="en-US" dirty="0"/>
              <a:t> </a:t>
            </a:r>
            <a:r>
              <a:rPr lang="nl-BE" altLang="en-US" dirty="0" err="1"/>
              <a:t>by</a:t>
            </a:r>
            <a:r>
              <a:rPr lang="nl-BE" altLang="en-US" dirty="0"/>
              <a:t>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annotation</a:t>
            </a:r>
            <a:r>
              <a:rPr lang="nl-BE" altLang="en-US" dirty="0"/>
              <a:t> system</a:t>
            </a:r>
          </a:p>
          <a:p>
            <a:pPr lvl="2">
              <a:lnSpc>
                <a:spcPct val="90000"/>
              </a:lnSpc>
            </a:pPr>
            <a:r>
              <a:rPr lang="nl-BE" altLang="en-US" dirty="0" err="1"/>
              <a:t>If</a:t>
            </a:r>
            <a:r>
              <a:rPr lang="nl-BE" altLang="en-US" dirty="0"/>
              <a:t> a IUI has been </a:t>
            </a:r>
            <a:r>
              <a:rPr lang="nl-BE" altLang="en-US" dirty="0" err="1"/>
              <a:t>assigned</a:t>
            </a:r>
            <a:r>
              <a:rPr lang="nl-BE" altLang="en-US" dirty="0"/>
              <a:t> </a:t>
            </a:r>
            <a:r>
              <a:rPr lang="nl-BE" altLang="en-US" dirty="0" err="1"/>
              <a:t>by</a:t>
            </a:r>
            <a:r>
              <a:rPr lang="nl-BE" altLang="en-US" dirty="0"/>
              <a:t> </a:t>
            </a:r>
            <a:r>
              <a:rPr lang="nl-BE" altLang="en-US" dirty="0" err="1"/>
              <a:t>somebody</a:t>
            </a:r>
            <a:r>
              <a:rPr lang="nl-BE" altLang="en-US" dirty="0"/>
              <a:t>, </a:t>
            </a:r>
            <a:r>
              <a:rPr lang="nl-BE" altLang="en-US" dirty="0" err="1"/>
              <a:t>everybody</a:t>
            </a:r>
            <a:r>
              <a:rPr lang="nl-BE" altLang="en-US" dirty="0"/>
              <a:t> </a:t>
            </a:r>
            <a:r>
              <a:rPr lang="nl-BE" altLang="en-US" dirty="0" err="1"/>
              <a:t>else</a:t>
            </a:r>
            <a:r>
              <a:rPr lang="nl-BE" altLang="en-US" dirty="0"/>
              <a:t> making statements </a:t>
            </a:r>
            <a:r>
              <a:rPr lang="nl-BE" altLang="en-US" dirty="0" err="1"/>
              <a:t>about</a:t>
            </a:r>
            <a:r>
              <a:rPr lang="nl-BE" altLang="en-US" dirty="0"/>
              <a:t>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particular</a:t>
            </a:r>
            <a:r>
              <a:rPr lang="nl-BE" altLang="en-US" dirty="0"/>
              <a:t> </a:t>
            </a:r>
            <a:r>
              <a:rPr lang="nl-BE" altLang="en-US" dirty="0" err="1"/>
              <a:t>should</a:t>
            </a:r>
            <a:r>
              <a:rPr lang="nl-BE" altLang="en-US" dirty="0"/>
              <a:t> </a:t>
            </a:r>
            <a:r>
              <a:rPr lang="nl-BE" altLang="en-US" dirty="0" err="1"/>
              <a:t>use</a:t>
            </a:r>
            <a:r>
              <a:rPr lang="nl-BE" altLang="en-US" dirty="0"/>
              <a:t> </a:t>
            </a:r>
            <a:r>
              <a:rPr lang="nl-BE" altLang="en-US" dirty="0" err="1"/>
              <a:t>it</a:t>
            </a:r>
            <a:endParaRPr lang="nl-NL" altLang="en-US" dirty="0"/>
          </a:p>
          <a:p>
            <a:pPr marL="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59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en-US" dirty="0" err="1" smtClean="0"/>
              <a:t>Assertion</a:t>
            </a:r>
            <a:r>
              <a:rPr lang="nl-BE" altLang="en-US" dirty="0" smtClean="0"/>
              <a:t> of </a:t>
            </a:r>
            <a:r>
              <a:rPr lang="nl-BE" altLang="en-US" dirty="0" err="1" smtClean="0"/>
              <a:t>assignments</a:t>
            </a:r>
            <a:r>
              <a:rPr lang="nl-BE" altLang="en-US" dirty="0" smtClean="0"/>
              <a:t>: A-</a:t>
            </a:r>
            <a:r>
              <a:rPr lang="nl-BE" altLang="en-US" dirty="0" err="1" smtClean="0"/>
              <a:t>tuples</a:t>
            </a:r>
            <a:r>
              <a:rPr lang="nl-BE" altLang="en-US" dirty="0" smtClean="0"/>
              <a:t>.</a:t>
            </a:r>
            <a:endParaRPr lang="nl-NL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 smtClean="0"/>
              <a:t>IUI </a:t>
            </a:r>
            <a:r>
              <a:rPr lang="nl-BE" altLang="en-US" sz="2800" dirty="0" err="1" smtClean="0"/>
              <a:t>assignment</a:t>
            </a:r>
            <a:r>
              <a:rPr lang="nl-BE" altLang="en-US" sz="2800" dirty="0" smtClean="0"/>
              <a:t> is </a:t>
            </a:r>
            <a:r>
              <a:rPr lang="nl-BE" altLang="en-US" sz="2800" dirty="0" err="1" smtClean="0"/>
              <a:t>an</a:t>
            </a:r>
            <a:r>
              <a:rPr lang="nl-BE" altLang="en-US" sz="2800" dirty="0" smtClean="0"/>
              <a:t> act of </a:t>
            </a:r>
            <a:r>
              <a:rPr lang="nl-BE" altLang="en-US" sz="2800" dirty="0" err="1" smtClean="0"/>
              <a:t>which</a:t>
            </a:r>
            <a:r>
              <a:rPr lang="nl-BE" altLang="en-US" sz="2800" dirty="0" smtClean="0"/>
              <a:t> the </a:t>
            </a:r>
            <a:r>
              <a:rPr lang="nl-BE" altLang="en-US" sz="2800" dirty="0" err="1" smtClean="0"/>
              <a:t>execution</a:t>
            </a:r>
            <a:r>
              <a:rPr lang="nl-BE" altLang="en-US" sz="2800" dirty="0" smtClean="0"/>
              <a:t> has </a:t>
            </a:r>
            <a:r>
              <a:rPr lang="nl-BE" altLang="en-US" sz="2800" dirty="0" err="1" smtClean="0"/>
              <a:t>to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be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asserted</a:t>
            </a:r>
            <a:r>
              <a:rPr lang="nl-BE" altLang="en-US" sz="2800" dirty="0" smtClean="0"/>
              <a:t> in </a:t>
            </a:r>
            <a:r>
              <a:rPr lang="nl-BE" altLang="en-US" sz="2800" dirty="0" err="1" smtClean="0"/>
              <a:t>an</a:t>
            </a:r>
            <a:r>
              <a:rPr lang="nl-BE" altLang="en-US" sz="2800" dirty="0" smtClean="0"/>
              <a:t> IUI-</a:t>
            </a:r>
            <a:r>
              <a:rPr lang="nl-BE" altLang="en-US" sz="2800" dirty="0" err="1" smtClean="0"/>
              <a:t>repository</a:t>
            </a:r>
            <a:r>
              <a:rPr lang="nl-BE" altLang="en-US" sz="2800" dirty="0" smtClean="0"/>
              <a:t>: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 sz="2400" b="1" i="1" dirty="0" smtClean="0"/>
              <a:t>&lt;d</a:t>
            </a:r>
            <a:r>
              <a:rPr lang="en-GB" altLang="en-US" sz="2400" b="1" i="1" baseline="-30000" dirty="0" smtClean="0"/>
              <a:t>a</a:t>
            </a:r>
            <a:r>
              <a:rPr lang="en-GB" altLang="en-US" sz="2400" b="1" i="1" dirty="0" smtClean="0"/>
              <a:t>, A</a:t>
            </a:r>
            <a:r>
              <a:rPr lang="en-GB" altLang="en-US" sz="2400" b="1" i="1" baseline="-30000" dirty="0" smtClean="0"/>
              <a:t>i</a:t>
            </a:r>
            <a:r>
              <a:rPr lang="en-GB" altLang="en-US" sz="2400" b="1" i="1" dirty="0" smtClean="0"/>
              <a:t>, t</a:t>
            </a:r>
            <a:r>
              <a:rPr lang="en-GB" altLang="en-US" sz="2400" b="1" i="1" baseline="-30000" dirty="0" smtClean="0"/>
              <a:t>d</a:t>
            </a:r>
            <a:r>
              <a:rPr lang="en-GB" altLang="en-US" sz="2400" b="1" i="1" dirty="0" smtClean="0"/>
              <a:t>&gt;</a:t>
            </a:r>
            <a:r>
              <a:rPr lang="nl-NL" altLang="en-US" sz="2400" b="1" dirty="0" smtClean="0"/>
              <a:t> </a:t>
            </a:r>
            <a:endParaRPr lang="nl-BE" altLang="en-US" sz="2400" b="1" dirty="0" smtClean="0"/>
          </a:p>
          <a:p>
            <a:pPr lvl="2" eaLnBrk="1" hangingPunct="1">
              <a:lnSpc>
                <a:spcPct val="115000"/>
              </a:lnSpc>
              <a:spcBef>
                <a:spcPct val="0"/>
              </a:spcBef>
            </a:pPr>
            <a:r>
              <a:rPr lang="nl-BE" altLang="en-US" sz="2000" b="1" i="1" dirty="0" smtClean="0"/>
              <a:t>d</a:t>
            </a:r>
            <a:r>
              <a:rPr lang="nl-BE" altLang="en-US" sz="2000" b="1" i="1" baseline="-25000" dirty="0" smtClean="0"/>
              <a:t>a</a:t>
            </a:r>
            <a:r>
              <a:rPr lang="nl-BE" altLang="en-US" sz="2000" dirty="0" smtClean="0"/>
              <a:t>	IUI of the </a:t>
            </a:r>
            <a:r>
              <a:rPr lang="nl-BE" altLang="en-US" sz="2000" dirty="0" err="1" smtClean="0"/>
              <a:t>registering</a:t>
            </a:r>
            <a:r>
              <a:rPr lang="nl-BE" altLang="en-US" sz="2000" dirty="0" smtClean="0"/>
              <a:t> agent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</a:pPr>
            <a:r>
              <a:rPr lang="nl-BE" altLang="en-US" sz="2000" b="1" i="1" dirty="0" smtClean="0"/>
              <a:t>A</a:t>
            </a:r>
            <a:r>
              <a:rPr lang="nl-BE" altLang="en-US" sz="2000" b="1" i="1" baseline="-25000" dirty="0" smtClean="0"/>
              <a:t>i</a:t>
            </a:r>
            <a:r>
              <a:rPr lang="nl-BE" altLang="en-US" sz="2000" dirty="0" smtClean="0"/>
              <a:t>	the </a:t>
            </a:r>
            <a:r>
              <a:rPr lang="nl-BE" altLang="en-US" sz="2000" dirty="0" err="1" smtClean="0"/>
              <a:t>assertion</a:t>
            </a:r>
            <a:r>
              <a:rPr lang="nl-BE" altLang="en-US" sz="2000" dirty="0" smtClean="0"/>
              <a:t> of the </a:t>
            </a:r>
            <a:r>
              <a:rPr lang="nl-BE" altLang="en-US" sz="2000" dirty="0" err="1" smtClean="0"/>
              <a:t>assignment</a:t>
            </a:r>
            <a:r>
              <a:rPr lang="nl-BE" altLang="en-US" sz="2000" dirty="0" smtClean="0"/>
              <a:t> </a:t>
            </a:r>
            <a:r>
              <a:rPr lang="en-GB" altLang="en-US" sz="2000" b="1" i="1" dirty="0" smtClean="0"/>
              <a:t>&lt;p</a:t>
            </a:r>
            <a:r>
              <a:rPr lang="en-GB" altLang="en-US" sz="2000" b="1" i="1" baseline="-30000" dirty="0" smtClean="0"/>
              <a:t>a</a:t>
            </a:r>
            <a:r>
              <a:rPr lang="en-GB" altLang="en-US" sz="2000" b="1" i="1" dirty="0" smtClean="0"/>
              <a:t>, p</a:t>
            </a:r>
            <a:r>
              <a:rPr lang="en-GB" altLang="en-US" sz="2000" b="1" i="1" baseline="-30000" dirty="0" smtClean="0"/>
              <a:t>p</a:t>
            </a:r>
            <a:r>
              <a:rPr lang="en-GB" altLang="en-US" sz="2000" b="1" i="1" dirty="0" smtClean="0"/>
              <a:t>, t</a:t>
            </a:r>
            <a:r>
              <a:rPr lang="en-GB" altLang="en-US" sz="2000" b="1" i="1" baseline="-30000" dirty="0" smtClean="0"/>
              <a:t>ap</a:t>
            </a:r>
            <a:r>
              <a:rPr lang="en-GB" altLang="en-US" sz="2000" b="1" i="1" dirty="0" smtClean="0"/>
              <a:t>&gt;</a:t>
            </a:r>
            <a:r>
              <a:rPr lang="nl-NL" altLang="en-US" sz="2000" dirty="0" smtClean="0"/>
              <a:t> </a:t>
            </a:r>
            <a:endParaRPr lang="nl-BE" altLang="en-US" sz="2000" dirty="0" smtClean="0"/>
          </a:p>
          <a:p>
            <a:pPr marL="2114550" lvl="4" indent="-28575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1800" b="1" i="1" dirty="0" smtClean="0"/>
              <a:t>p</a:t>
            </a:r>
            <a:r>
              <a:rPr lang="nl-BE" altLang="en-US" sz="1800" b="1" i="1" baseline="-25000" dirty="0" smtClean="0"/>
              <a:t>a</a:t>
            </a:r>
            <a:r>
              <a:rPr lang="nl-BE" altLang="en-US" sz="1800" dirty="0" smtClean="0"/>
              <a:t>	IUI of the </a:t>
            </a:r>
            <a:r>
              <a:rPr lang="nl-BE" altLang="en-US" sz="1800" dirty="0" err="1" smtClean="0"/>
              <a:t>author</a:t>
            </a:r>
            <a:r>
              <a:rPr lang="nl-BE" altLang="en-US" sz="1800" dirty="0" smtClean="0"/>
              <a:t> of the </a:t>
            </a:r>
            <a:r>
              <a:rPr lang="nl-BE" altLang="en-US" sz="1800" dirty="0" err="1" smtClean="0"/>
              <a:t>assertion</a:t>
            </a:r>
            <a:endParaRPr lang="nl-BE" altLang="en-US" sz="1800" dirty="0" smtClean="0"/>
          </a:p>
          <a:p>
            <a:pPr marL="2114550" lvl="4" indent="-28575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1800" b="1" i="1" dirty="0" smtClean="0"/>
              <a:t>p</a:t>
            </a:r>
            <a:r>
              <a:rPr lang="nl-BE" altLang="en-US" sz="1800" b="1" i="1" baseline="-25000" dirty="0" smtClean="0"/>
              <a:t>p</a:t>
            </a:r>
            <a:r>
              <a:rPr lang="nl-BE" altLang="en-US" sz="1800" dirty="0" smtClean="0"/>
              <a:t>	IUI of the </a:t>
            </a:r>
            <a:r>
              <a:rPr lang="nl-BE" altLang="en-US" sz="1800" dirty="0" err="1" smtClean="0"/>
              <a:t>particular</a:t>
            </a:r>
            <a:endParaRPr lang="nl-BE" altLang="en-US" sz="1800" dirty="0" smtClean="0"/>
          </a:p>
          <a:p>
            <a:pPr marL="2114550" lvl="4" indent="-285750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1800" b="1" i="1" dirty="0" smtClean="0"/>
              <a:t>t</a:t>
            </a:r>
            <a:r>
              <a:rPr lang="nl-BE" altLang="en-US" sz="1800" b="1" i="1" baseline="-25000" dirty="0" smtClean="0"/>
              <a:t>ap</a:t>
            </a:r>
            <a:r>
              <a:rPr lang="nl-BE" altLang="en-US" sz="1800" dirty="0" smtClean="0"/>
              <a:t>	time of the </a:t>
            </a:r>
            <a:r>
              <a:rPr lang="nl-BE" altLang="en-US" sz="1800" dirty="0" err="1" smtClean="0"/>
              <a:t>assignment</a:t>
            </a:r>
            <a:endParaRPr lang="nl-BE" altLang="en-US" sz="1800" dirty="0" smtClean="0"/>
          </a:p>
          <a:p>
            <a:pPr lvl="2" eaLnBrk="1" hangingPunct="1">
              <a:lnSpc>
                <a:spcPct val="115000"/>
              </a:lnSpc>
              <a:spcBef>
                <a:spcPct val="0"/>
              </a:spcBef>
            </a:pPr>
            <a:r>
              <a:rPr lang="nl-BE" altLang="en-US" sz="2000" b="1" i="1" dirty="0" err="1" smtClean="0"/>
              <a:t>t</a:t>
            </a:r>
            <a:r>
              <a:rPr lang="nl-BE" altLang="en-US" sz="2000" b="1" i="1" baseline="-25000" dirty="0" err="1" smtClean="0"/>
              <a:t>d</a:t>
            </a:r>
            <a:r>
              <a:rPr lang="nl-BE" altLang="en-US" sz="2000" dirty="0" smtClean="0"/>
              <a:t>	time of </a:t>
            </a:r>
            <a:r>
              <a:rPr lang="nl-BE" altLang="en-US" sz="2000" dirty="0" err="1" smtClean="0"/>
              <a:t>registering</a:t>
            </a:r>
            <a:r>
              <a:rPr lang="nl-BE" altLang="en-US" sz="2000" dirty="0" smtClean="0"/>
              <a:t> A</a:t>
            </a:r>
            <a:r>
              <a:rPr lang="nl-BE" altLang="en-US" sz="2000" baseline="-25000" dirty="0" smtClean="0"/>
              <a:t>i </a:t>
            </a:r>
            <a:r>
              <a:rPr lang="nl-BE" altLang="en-US" sz="2000" dirty="0" smtClean="0"/>
              <a:t>in the IUI-</a:t>
            </a:r>
            <a:r>
              <a:rPr lang="nl-BE" altLang="en-US" sz="2000" dirty="0" err="1" smtClean="0"/>
              <a:t>repository</a:t>
            </a:r>
            <a:endParaRPr lang="nl-BE" altLang="en-US" sz="2000" dirty="0" smtClean="0"/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BE" altLang="en-US" sz="2800" dirty="0" err="1" smtClean="0"/>
              <a:t>Neither</a:t>
            </a:r>
            <a:r>
              <a:rPr lang="nl-BE" altLang="en-US" sz="2800" dirty="0" smtClean="0"/>
              <a:t> </a:t>
            </a:r>
            <a:r>
              <a:rPr lang="nl-BE" altLang="en-US" sz="2800" b="1" i="1" dirty="0" err="1" smtClean="0"/>
              <a:t>t</a:t>
            </a:r>
            <a:r>
              <a:rPr lang="nl-BE" altLang="en-US" sz="2800" b="1" i="1" baseline="-25000" dirty="0" err="1" smtClean="0"/>
              <a:t>d</a:t>
            </a:r>
            <a:r>
              <a:rPr lang="nl-BE" altLang="en-US" sz="2800" dirty="0" smtClean="0"/>
              <a:t> or </a:t>
            </a:r>
            <a:r>
              <a:rPr lang="nl-BE" altLang="en-US" sz="2800" b="1" i="1" dirty="0" smtClean="0"/>
              <a:t>t</a:t>
            </a:r>
            <a:r>
              <a:rPr lang="nl-BE" altLang="en-US" sz="2800" b="1" i="1" baseline="-25000" dirty="0" smtClean="0"/>
              <a:t>ap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give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any</a:t>
            </a:r>
            <a:r>
              <a:rPr lang="nl-BE" altLang="en-US" sz="2800" dirty="0" smtClean="0"/>
              <a:t> information </a:t>
            </a:r>
            <a:r>
              <a:rPr lang="nl-BE" altLang="en-US" sz="2800" dirty="0" err="1" smtClean="0"/>
              <a:t>about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when</a:t>
            </a:r>
            <a:r>
              <a:rPr lang="nl-BE" altLang="en-US" sz="2800" dirty="0" smtClean="0"/>
              <a:t> #</a:t>
            </a:r>
            <a:r>
              <a:rPr lang="nl-BE" altLang="en-US" sz="2800" b="1" i="1" dirty="0" smtClean="0"/>
              <a:t>p</a:t>
            </a:r>
            <a:r>
              <a:rPr lang="nl-BE" altLang="en-US" sz="2800" b="1" i="1" baseline="-25000" dirty="0" smtClean="0"/>
              <a:t>p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started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to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exist</a:t>
            </a:r>
            <a:r>
              <a:rPr lang="nl-BE" altLang="en-US" sz="2800" dirty="0" smtClean="0"/>
              <a:t> ! </a:t>
            </a:r>
            <a:r>
              <a:rPr lang="nl-BE" altLang="en-US" sz="2800" dirty="0" err="1" smtClean="0"/>
              <a:t>That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might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be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asserted</a:t>
            </a:r>
            <a:r>
              <a:rPr lang="nl-BE" altLang="en-US" sz="2800" dirty="0" smtClean="0"/>
              <a:t> in statements </a:t>
            </a:r>
            <a:r>
              <a:rPr lang="nl-BE" altLang="en-US" sz="2800" dirty="0" err="1" smtClean="0"/>
              <a:t>providing</a:t>
            </a:r>
            <a:r>
              <a:rPr lang="nl-BE" altLang="en-US" sz="2800" dirty="0" smtClean="0"/>
              <a:t> information </a:t>
            </a:r>
            <a:r>
              <a:rPr lang="nl-BE" altLang="en-US" sz="2800" dirty="0" err="1" smtClean="0"/>
              <a:t>about</a:t>
            </a:r>
            <a:r>
              <a:rPr lang="nl-BE" altLang="en-US" sz="2800" dirty="0" smtClean="0"/>
              <a:t> #</a:t>
            </a:r>
            <a:r>
              <a:rPr lang="nl-BE" altLang="en-US" sz="2800" b="1" i="1" dirty="0" smtClean="0"/>
              <a:t>p</a:t>
            </a:r>
            <a:r>
              <a:rPr lang="nl-BE" altLang="en-US" sz="2800" b="1" i="1" baseline="-25000" dirty="0" smtClean="0"/>
              <a:t>p</a:t>
            </a:r>
            <a:r>
              <a:rPr lang="nl-BE" altLang="en-US" sz="2800" dirty="0" smtClean="0"/>
              <a:t> .</a:t>
            </a:r>
            <a:endParaRPr lang="nl-NL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8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this yellow string </a:t>
            </a:r>
            <a:r>
              <a:rPr lang="en-US" dirty="0" smtClean="0">
                <a:solidFill>
                  <a:srgbClr val="FFFF00"/>
                </a:solidFill>
              </a:rPr>
              <a:t>#45 </a:t>
            </a:r>
            <a:r>
              <a:rPr lang="en-US" dirty="0" smtClean="0"/>
              <a:t>an IUI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No!  It is an independent continuant.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there be an instance of IUI inhering in 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Yes, if that instance came into being through some cognitive act in which a unique </a:t>
            </a:r>
            <a:r>
              <a:rPr lang="en-US" dirty="0" err="1" smtClean="0"/>
              <a:t>aboutness</a:t>
            </a:r>
            <a:r>
              <a:rPr lang="en-US" dirty="0" smtClean="0"/>
              <a:t> relation was established.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there </a:t>
            </a:r>
            <a:r>
              <a:rPr lang="en-US" dirty="0" smtClean="0"/>
              <a:t>be more than one </a:t>
            </a:r>
            <a:r>
              <a:rPr lang="en-US" dirty="0"/>
              <a:t>instance of IUI inhering in it</a:t>
            </a:r>
            <a:r>
              <a:rPr lang="en-US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No, since then it wouldn’t be uniquely denoting.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there be an IUI for the planet Vulcan as argued for by Le </a:t>
            </a:r>
            <a:r>
              <a:rPr lang="en-US" dirty="0" err="1" smtClean="0"/>
              <a:t>Verrier</a:t>
            </a:r>
            <a:r>
              <a:rPr lang="en-US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No, since that planet does not exist.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 tracking assertions are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Through:	#1 </a:t>
            </a:r>
            <a:r>
              <a:rPr lang="en-US" b="1" dirty="0" err="1" smtClean="0"/>
              <a:t>partOf</a:t>
            </a:r>
            <a:r>
              <a:rPr lang="en-US" dirty="0" smtClean="0"/>
              <a:t> #2 </a:t>
            </a:r>
            <a:r>
              <a:rPr lang="en-US" b="1" dirty="0" smtClean="0"/>
              <a:t>at </a:t>
            </a:r>
            <a:r>
              <a:rPr lang="en-US" dirty="0" smtClean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 sees:	</a:t>
            </a:r>
            <a:r>
              <a:rPr lang="en-US" dirty="0" smtClean="0">
                <a:solidFill>
                  <a:srgbClr val="FFFF00"/>
                </a:solidFill>
              </a:rPr>
              <a:t>#1 </a:t>
            </a:r>
            <a:r>
              <a:rPr lang="en-US" b="1" dirty="0" err="1" smtClean="0">
                <a:solidFill>
                  <a:srgbClr val="FFFF00"/>
                </a:solidFill>
              </a:rPr>
              <a:t>partOf</a:t>
            </a:r>
            <a:r>
              <a:rPr lang="en-US" dirty="0" smtClean="0">
                <a:solidFill>
                  <a:srgbClr val="FFFF00"/>
                </a:solidFill>
              </a:rPr>
              <a:t> #2 </a:t>
            </a:r>
            <a:r>
              <a:rPr lang="en-US" b="1" dirty="0" smtClean="0">
                <a:solidFill>
                  <a:srgbClr val="FFFF00"/>
                </a:solidFill>
              </a:rPr>
              <a:t>at </a:t>
            </a:r>
            <a:r>
              <a:rPr lang="en-US" dirty="0" smtClean="0">
                <a:solidFill>
                  <a:srgbClr val="FFFF00"/>
                </a:solidFill>
              </a:rPr>
              <a:t>t1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Thus we can assign identifiers to these assertions: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#3 stands proxy for </a:t>
            </a:r>
            <a:r>
              <a:rPr lang="en-US" dirty="0"/>
              <a:t>#1 </a:t>
            </a:r>
            <a:r>
              <a:rPr lang="en-US" b="1" dirty="0" err="1"/>
              <a:t>partOf</a:t>
            </a:r>
            <a:r>
              <a:rPr lang="en-US" dirty="0"/>
              <a:t> #2 </a:t>
            </a:r>
            <a:r>
              <a:rPr lang="en-US" b="1" dirty="0"/>
              <a:t>at </a:t>
            </a:r>
            <a:r>
              <a:rPr lang="en-US" dirty="0"/>
              <a:t>t1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And we can write: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#3 </a:t>
            </a:r>
            <a:r>
              <a:rPr lang="en-US" dirty="0" err="1" smtClean="0"/>
              <a:t>isAbout</a:t>
            </a:r>
            <a:r>
              <a:rPr lang="en-US" dirty="0" smtClean="0"/>
              <a:t> #1 at t3,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#3 </a:t>
            </a:r>
            <a:r>
              <a:rPr lang="en-US" dirty="0" err="1"/>
              <a:t>isAbout</a:t>
            </a:r>
            <a:r>
              <a:rPr lang="en-US" dirty="0"/>
              <a:t> </a:t>
            </a:r>
            <a:r>
              <a:rPr lang="en-US" dirty="0" smtClean="0"/>
              <a:t>#2 </a:t>
            </a:r>
            <a:r>
              <a:rPr lang="en-US" dirty="0"/>
              <a:t>at t3</a:t>
            </a:r>
            <a:r>
              <a:rPr lang="en-US" dirty="0" smtClean="0"/>
              <a:t>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is important for referent tracking systems which keep track of the faithfulness </a:t>
            </a:r>
            <a:r>
              <a:rPr lang="en-US" dirty="0" smtClean="0"/>
              <a:t>over time of: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atabases,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RT system’s own</a:t>
            </a:r>
            <a:r>
              <a:rPr lang="en-US" dirty="0" smtClean="0"/>
              <a:t> representations.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6248400" cy="762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z="1800" dirty="0" smtClean="0"/>
              <a:t>(very beginning of the)</a:t>
            </a:r>
            <a:r>
              <a:rPr lang="en-US" dirty="0" smtClean="0"/>
              <a:t> nitty gritty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>
              <a:buFont typeface="Arial" panose="020B0604020202020204" pitchFamily="34" charset="0"/>
              <a:buChar char="•"/>
            </a:pPr>
            <a:r>
              <a:rPr lang="en-US" dirty="0" smtClean="0"/>
              <a:t>Gender of patient X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dirty="0" smtClean="0"/>
              <a:t>Denotes patient X’s age in years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dirty="0" smtClean="0"/>
              <a:t>Denotes provider Y’s unique ID for patient X</a:t>
            </a:r>
          </a:p>
          <a:p>
            <a:pPr lvl="5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IUI assignments required: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 smtClean="0">
                <a:latin typeface="+mn-lt"/>
              </a:rPr>
              <a:t>L1</a:t>
            </a:r>
            <a:r>
              <a:rPr lang="en-US" sz="2000" baseline="30000" dirty="0" smtClean="0">
                <a:latin typeface="+mn-lt"/>
              </a:rPr>
              <a:t>-</a:t>
            </a:r>
            <a:r>
              <a:rPr lang="en-US" sz="2000" dirty="0" smtClean="0">
                <a:latin typeface="+mn-lt"/>
              </a:rPr>
              <a:t> : #1-1 (patient X),    #1-2 (provider Y),    #1-3 (patient X’s life), 		#1-4 (patient X’s gender)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 smtClean="0">
                <a:latin typeface="+mn-lt"/>
              </a:rPr>
              <a:t>L3: 	#3-1 (the instance of ICE of which there is a concretization in 	cell A2, #3-2 (idem for B2), </a:t>
            </a:r>
            <a:r>
              <a:rPr lang="en-US" sz="2000" dirty="0" smtClean="0"/>
              <a:t>#3-3 </a:t>
            </a:r>
            <a:r>
              <a:rPr lang="en-US" sz="2000" dirty="0"/>
              <a:t>(idem for </a:t>
            </a:r>
            <a:r>
              <a:rPr lang="en-US" sz="2000" dirty="0" smtClean="0"/>
              <a:t>C2)</a:t>
            </a:r>
          </a:p>
          <a:p>
            <a:pPr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 smtClean="0">
                <a:latin typeface="+mn-lt"/>
              </a:rPr>
              <a:t>Assignment of temporal regions: in a similar repository as the IUI-repository but no requirement for singular uniqueness: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1 and t2 may denote the same temporal region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260475" algn="l"/>
              </a:tabLst>
            </a:pPr>
            <a:r>
              <a:rPr lang="en-US" sz="2000" dirty="0" err="1" smtClean="0">
                <a:latin typeface="+mn-lt"/>
              </a:rPr>
              <a:t>No t</a:t>
            </a:r>
            <a:r>
              <a:rPr lang="en-US" sz="2000" dirty="0" smtClean="0">
                <a:latin typeface="+mn-lt"/>
              </a:rPr>
              <a:t># may be used for more than one temporal region.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4160" y="762000"/>
            <a:ext cx="2209799" cy="2237973"/>
            <a:chOff x="653473" y="3657600"/>
            <a:chExt cx="2971605" cy="2723389"/>
          </a:xfrm>
        </p:grpSpPr>
        <p:pic>
          <p:nvPicPr>
            <p:cNvPr id="5" name="Content Placeholder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73" y="3657600"/>
              <a:ext cx="2971605" cy="27233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3773056"/>
              <a:ext cx="2743200" cy="1789544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 bwMode="auto">
          <a:xfrm flipH="1" flipV="1">
            <a:off x="1371600" y="1447800"/>
            <a:ext cx="1295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143000" y="1524000"/>
            <a:ext cx="15240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762000" y="1447800"/>
            <a:ext cx="1889760" cy="1193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036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pplying </a:t>
            </a:r>
            <a:r>
              <a:rPr lang="en-US" dirty="0"/>
              <a:t>the basics of referent tracking to some of the problems in the research areas reported on by the students through the post-lecture assignment of W1.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Assignment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Reading test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questions, each 5 points for the total of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Select from the five problems identified in the assignment of W1 two that have not been specifically addressed in </a:t>
            </a:r>
            <a:r>
              <a:rPr lang="en-US" dirty="0" smtClean="0"/>
              <a:t>this lecture and </a:t>
            </a:r>
            <a:r>
              <a:rPr lang="en-US" dirty="0"/>
              <a:t>that require both a different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1) approach to prevent and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2) solution to remediate after the facts.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the method explained in the </a:t>
            </a:r>
            <a:r>
              <a:rPr lang="en-US" dirty="0" smtClean="0"/>
              <a:t>lecture and group exercise, </a:t>
            </a:r>
            <a:r>
              <a:rPr lang="en-US" dirty="0"/>
              <a:t>draft formal specifications for each of the two issues.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page limit. </a:t>
            </a:r>
            <a:r>
              <a:rPr lang="en-US" dirty="0" smtClean="0"/>
              <a:t>Due </a:t>
            </a:r>
            <a:r>
              <a:rPr lang="en-US" dirty="0" smtClean="0"/>
              <a:t>date: February </a:t>
            </a:r>
            <a:r>
              <a:rPr lang="en-US" dirty="0" smtClean="0"/>
              <a:t>11, </a:t>
            </a:r>
            <a:r>
              <a:rPr lang="en-US" dirty="0" smtClean="0"/>
              <a:t>5PM.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Degree to which each of the two selected issues are distinct from each other (10%)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Degree to which all provided descriptions and arguments in the submitted document are relevant (10%)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Adequacy and clarity of the specifications for each selected issue (</a:t>
            </a:r>
            <a:r>
              <a:rPr lang="en-US" dirty="0" smtClean="0"/>
              <a:t>80%)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referent tracking paradigm distinguishes between</a:t>
            </a:r>
          </a:p>
          <a:p>
            <a:r>
              <a:rPr lang="en-US" i="1" u="sng" dirty="0"/>
              <a:t>IUI </a:t>
            </a:r>
            <a:r>
              <a:rPr lang="en-US" i="1" u="sng" dirty="0" smtClean="0"/>
              <a:t>assignment </a:t>
            </a:r>
            <a:r>
              <a:rPr lang="en-US" dirty="0" smtClean="0"/>
              <a:t>and </a:t>
            </a:r>
            <a:r>
              <a:rPr lang="en-US" i="1" u="sng" dirty="0" smtClean="0"/>
              <a:t>IUI reservation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IUI assignment is used to assign an IUI to entities that </a:t>
            </a:r>
            <a:r>
              <a:rPr lang="en-US" dirty="0"/>
              <a:t>exist or have existed in the </a:t>
            </a:r>
            <a:r>
              <a:rPr lang="en-US" dirty="0" smtClean="0"/>
              <a:t>past.</a:t>
            </a:r>
          </a:p>
          <a:p>
            <a:endParaRPr lang="en-US" dirty="0" smtClean="0"/>
          </a:p>
          <a:p>
            <a:r>
              <a:rPr lang="en-US" dirty="0" smtClean="0"/>
              <a:t>What is IUI reservation used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functions of: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IUI repository of an RTS.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Referent Tracking database (RTDB) of an 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four criteria that must be fulfilled for IUI-assignment. Three of them are: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Salience</a:t>
            </a:r>
            <a:r>
              <a:rPr lang="en-US" dirty="0" smtClean="0"/>
              <a:t>: it must be relevant to do so,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Existence</a:t>
            </a:r>
            <a:r>
              <a:rPr lang="en-US" dirty="0" smtClean="0"/>
              <a:t>: what you want to assign an IUI to must exist,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Uniqueness</a:t>
            </a:r>
            <a:r>
              <a:rPr lang="en-US" dirty="0" smtClean="0"/>
              <a:t>: the IUI may only be used for one single entity.</a:t>
            </a:r>
          </a:p>
          <a:p>
            <a:endParaRPr lang="en-US" dirty="0"/>
          </a:p>
          <a:p>
            <a:r>
              <a:rPr lang="en-US" dirty="0" smtClean="0"/>
              <a:t>Describe the criterion missing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Ontological basis of Referent Tracking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Referent Tracking tuple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altLang="en-US" sz="3400" dirty="0" smtClean="0"/>
              <a:t>Constituents of reality from an RT perspective</a:t>
            </a:r>
            <a:br>
              <a:rPr lang="en-US" altLang="en-US" sz="3400" dirty="0" smtClean="0"/>
            </a:br>
            <a:endParaRPr lang="en-US" altLang="en-US" sz="3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600200"/>
            <a:ext cx="8839200" cy="5105400"/>
            <a:chOff x="152400" y="2209800"/>
            <a:chExt cx="8839200" cy="4419600"/>
          </a:xfrm>
        </p:grpSpPr>
        <p:sp>
          <p:nvSpPr>
            <p:cNvPr id="19459" name="TextBox 3"/>
            <p:cNvSpPr txBox="1">
              <a:spLocks noChangeArrowheads="1"/>
            </p:cNvSpPr>
            <p:nvPr/>
          </p:nvSpPr>
          <p:spPr bwMode="auto">
            <a:xfrm>
              <a:off x="152400" y="2209800"/>
              <a:ext cx="2536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portions of reality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152400" y="2209800"/>
              <a:ext cx="8839200" cy="4419600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49295" y="2270734"/>
            <a:ext cx="5537618" cy="4130066"/>
            <a:chOff x="2989808" y="2427351"/>
            <a:chExt cx="5396237" cy="4130066"/>
          </a:xfrm>
        </p:grpSpPr>
        <p:sp>
          <p:nvSpPr>
            <p:cNvPr id="19465" name="TextBox 9"/>
            <p:cNvSpPr txBox="1">
              <a:spLocks noChangeArrowheads="1"/>
            </p:cNvSpPr>
            <p:nvPr/>
          </p:nvSpPr>
          <p:spPr bwMode="auto">
            <a:xfrm>
              <a:off x="2989808" y="3085980"/>
              <a:ext cx="1828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continuants</a:t>
              </a:r>
            </a:p>
          </p:txBody>
        </p:sp>
        <p:sp>
          <p:nvSpPr>
            <p:cNvPr id="19466" name="TextBox 10"/>
            <p:cNvSpPr txBox="1">
              <a:spLocks noChangeArrowheads="1"/>
            </p:cNvSpPr>
            <p:nvPr/>
          </p:nvSpPr>
          <p:spPr bwMode="auto">
            <a:xfrm>
              <a:off x="6771147" y="2427351"/>
              <a:ext cx="1579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bg1"/>
                  </a:solidFill>
                </a:rPr>
                <a:t>occurrents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3011466" y="3070271"/>
              <a:ext cx="5363391" cy="3487146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6784101" y="2479717"/>
              <a:ext cx="1601944" cy="45887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599" y="1669890"/>
            <a:ext cx="8610601" cy="4883310"/>
            <a:chOff x="228599" y="2362200"/>
            <a:chExt cx="8610601" cy="4883310"/>
          </a:xfrm>
        </p:grpSpPr>
        <p:sp>
          <p:nvSpPr>
            <p:cNvPr id="19461" name="TextBox 5"/>
            <p:cNvSpPr txBox="1">
              <a:spLocks noChangeArrowheads="1"/>
            </p:cNvSpPr>
            <p:nvPr/>
          </p:nvSpPr>
          <p:spPr bwMode="auto">
            <a:xfrm>
              <a:off x="3178176" y="2910317"/>
              <a:ext cx="16367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particulars</a:t>
              </a:r>
            </a:p>
          </p:txBody>
        </p: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228599" y="2920998"/>
              <a:ext cx="2551622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t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ypes</a:t>
              </a:r>
            </a:p>
            <a:p>
              <a:pPr algn="l" eaLnBrk="1" hangingPunct="1"/>
              <a:r>
                <a:rPr lang="en-US" altLang="en-US" dirty="0" smtClean="0">
                  <a:solidFill>
                    <a:srgbClr val="FFFF00"/>
                  </a:solidFill>
                </a:rPr>
                <a:t>  </a:t>
              </a:r>
              <a:r>
                <a:rPr lang="en-US" altLang="en-US" dirty="0" err="1" smtClean="0">
                  <a:solidFill>
                    <a:srgbClr val="FFFF00"/>
                  </a:solidFill>
                </a:rPr>
                <a:t>occurrent</a:t>
              </a:r>
              <a:endParaRPr lang="en-US" altLang="en-US" dirty="0" smtClean="0">
                <a:solidFill>
                  <a:srgbClr val="FFFF00"/>
                </a:solidFill>
              </a:endParaRP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continuant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quality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representation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ICE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IUI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RT-tuple</a:t>
              </a:r>
            </a:p>
            <a:p>
              <a:pPr algn="l" eaLnBrk="1" hangingPunct="1"/>
              <a:r>
                <a:rPr lang="en-US" altLang="en-US" dirty="0">
                  <a:solidFill>
                    <a:srgbClr val="FFFF00"/>
                  </a:solidFill>
                </a:rPr>
                <a:t> </a:t>
              </a:r>
              <a:r>
                <a:rPr lang="en-US" altLang="en-US" dirty="0" smtClean="0">
                  <a:solidFill>
                    <a:srgbClr val="FFFF00"/>
                  </a:solidFill>
                </a:rPr>
                <a:t> …</a:t>
              </a:r>
              <a:endParaRPr lang="en-US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9463" name="TextBox 7"/>
            <p:cNvSpPr txBox="1">
              <a:spLocks noChangeArrowheads="1"/>
            </p:cNvSpPr>
            <p:nvPr/>
          </p:nvSpPr>
          <p:spPr bwMode="auto">
            <a:xfrm>
              <a:off x="5334000" y="2362200"/>
              <a:ext cx="2082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configurations</a:t>
              </a:r>
            </a:p>
          </p:txBody>
        </p:sp>
        <p:sp>
          <p:nvSpPr>
            <p:cNvPr id="19464" name="TextBox 8"/>
            <p:cNvSpPr txBox="1">
              <a:spLocks noChangeArrowheads="1"/>
            </p:cNvSpPr>
            <p:nvPr/>
          </p:nvSpPr>
          <p:spPr bwMode="auto">
            <a:xfrm>
              <a:off x="3276600" y="2362200"/>
              <a:ext cx="1323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relations</a:t>
              </a: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3048000" y="2920998"/>
              <a:ext cx="5791200" cy="4324512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5334000" y="2362200"/>
              <a:ext cx="3505200" cy="48176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3276600" y="2362200"/>
              <a:ext cx="1828800" cy="48176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228599" y="2920998"/>
              <a:ext cx="2644965" cy="432451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47722" y="3343548"/>
            <a:ext cx="3894935" cy="2904855"/>
            <a:chOff x="3177515" y="4818338"/>
            <a:chExt cx="850722" cy="1293601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3194159" y="4834572"/>
              <a:ext cx="834078" cy="127736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3177515" y="4818338"/>
              <a:ext cx="301489" cy="20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 qualities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87923" y="3343550"/>
            <a:ext cx="1117600" cy="2907988"/>
            <a:chOff x="4261807" y="4816943"/>
            <a:chExt cx="634874" cy="1294996"/>
          </a:xfrm>
        </p:grpSpPr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4261807" y="4834572"/>
              <a:ext cx="634874" cy="127736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39" name="TextBox 9"/>
            <p:cNvSpPr txBox="1">
              <a:spLocks noChangeArrowheads="1"/>
            </p:cNvSpPr>
            <p:nvPr/>
          </p:nvSpPr>
          <p:spPr bwMode="auto">
            <a:xfrm>
              <a:off x="4261808" y="4816943"/>
              <a:ext cx="572668" cy="20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ICEs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00125" y="3841665"/>
            <a:ext cx="3581393" cy="2254332"/>
            <a:chOff x="3177516" y="4824910"/>
            <a:chExt cx="782239" cy="922157"/>
          </a:xfrm>
        </p:grpSpPr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3194159" y="4834572"/>
              <a:ext cx="765596" cy="912495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42" name="TextBox 9"/>
            <p:cNvSpPr txBox="1">
              <a:spLocks noChangeArrowheads="1"/>
            </p:cNvSpPr>
            <p:nvPr/>
          </p:nvSpPr>
          <p:spPr bwMode="auto">
            <a:xfrm>
              <a:off x="3177516" y="4824910"/>
              <a:ext cx="471729" cy="22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 smtClean="0">
                  <a:solidFill>
                    <a:schemeClr val="bg1"/>
                  </a:solidFill>
                </a:rPr>
                <a:t>representations</a:t>
              </a:r>
              <a:endParaRPr lang="en-US" alt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87131" y="4267200"/>
            <a:ext cx="1972752" cy="1691638"/>
            <a:chOff x="4258521" y="4765217"/>
            <a:chExt cx="638160" cy="956943"/>
          </a:xfrm>
        </p:grpSpPr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93514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45" name="TextBox 9"/>
            <p:cNvSpPr txBox="1">
              <a:spLocks noChangeArrowheads="1"/>
            </p:cNvSpPr>
            <p:nvPr/>
          </p:nvSpPr>
          <p:spPr bwMode="auto">
            <a:xfrm>
              <a:off x="4258521" y="4765217"/>
              <a:ext cx="278320" cy="26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RUs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03015" y="4846792"/>
            <a:ext cx="797560" cy="400707"/>
            <a:chOff x="4261807" y="4787016"/>
            <a:chExt cx="634874" cy="797787"/>
          </a:xfrm>
        </p:grpSpPr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48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R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0" y="5314293"/>
            <a:ext cx="797560" cy="400707"/>
            <a:chOff x="4261807" y="4787016"/>
            <a:chExt cx="634874" cy="797787"/>
          </a:xfrm>
        </p:grpSpPr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51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 smtClean="0">
                  <a:solidFill>
                    <a:schemeClr val="bg1"/>
                  </a:solidFill>
                </a:rPr>
                <a:t>UUIs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27575" y="4846320"/>
            <a:ext cx="797560" cy="400707"/>
            <a:chOff x="4261807" y="4787016"/>
            <a:chExt cx="634874" cy="797787"/>
          </a:xfrm>
        </p:grpSpPr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54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I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724400" y="5314293"/>
            <a:ext cx="797560" cy="400707"/>
            <a:chOff x="4261807" y="4787016"/>
            <a:chExt cx="634874" cy="797787"/>
          </a:xfrm>
        </p:grpSpPr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634874" cy="781773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000">
                <a:solidFill>
                  <a:srgbClr val="000066"/>
                </a:solidFill>
              </a:endParaRPr>
            </a:p>
          </p:txBody>
        </p:sp>
        <p:sp>
          <p:nvSpPr>
            <p:cNvPr id="57" name="TextBox 9"/>
            <p:cNvSpPr txBox="1">
              <a:spLocks noChangeArrowheads="1"/>
            </p:cNvSpPr>
            <p:nvPr/>
          </p:nvSpPr>
          <p:spPr bwMode="auto">
            <a:xfrm>
              <a:off x="4261808" y="4788205"/>
              <a:ext cx="628878" cy="79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C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UIs</a:t>
              </a:r>
              <a:endParaRPr lang="en-US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14997" y="4267200"/>
            <a:ext cx="1219201" cy="1691638"/>
            <a:chOff x="4258521" y="4765217"/>
            <a:chExt cx="394396" cy="956943"/>
          </a:xfrm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4261807" y="4787016"/>
              <a:ext cx="391110" cy="935144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66"/>
                </a:solidFill>
              </a:endParaRPr>
            </a:p>
          </p:txBody>
        </p:sp>
        <p:sp>
          <p:nvSpPr>
            <p:cNvPr id="60" name="TextBox 9"/>
            <p:cNvSpPr txBox="1">
              <a:spLocks noChangeArrowheads="1"/>
            </p:cNvSpPr>
            <p:nvPr/>
          </p:nvSpPr>
          <p:spPr bwMode="auto">
            <a:xfrm>
              <a:off x="4258521" y="4765217"/>
              <a:ext cx="394396" cy="47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chemeClr val="bg1"/>
                  </a:solidFill>
                </a:rPr>
                <a:t>RT-tuples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4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38893</TotalTime>
  <Words>1141</Words>
  <Application>Microsoft Office PowerPoint</Application>
  <PresentationFormat>On-screen Show (4:3)</PresentationFormat>
  <Paragraphs>291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 Unicode MS</vt:lpstr>
      <vt:lpstr>Batang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Principles of Referent Tracking BMI714 Course 24684 – Spring 2018 </vt:lpstr>
      <vt:lpstr>Class structure</vt:lpstr>
      <vt:lpstr>1. Reading test</vt:lpstr>
      <vt:lpstr>Q1</vt:lpstr>
      <vt:lpstr>Q2</vt:lpstr>
      <vt:lpstr>Q3</vt:lpstr>
      <vt:lpstr>2. Ontological basis of Referent Tracking</vt:lpstr>
      <vt:lpstr>Typical Referent Tracking tuple</vt:lpstr>
      <vt:lpstr>Constituents of reality from an RT perspective </vt:lpstr>
      <vt:lpstr>Constituents of reality from an RT perspective </vt:lpstr>
      <vt:lpstr>Constituents of reality from an RT perspective </vt:lpstr>
      <vt:lpstr>‘Is about at’</vt:lpstr>
      <vt:lpstr>Reality         and       representation</vt:lpstr>
      <vt:lpstr>Convention</vt:lpstr>
      <vt:lpstr>Referent tracking assertions</vt:lpstr>
      <vt:lpstr>Examples of Referent Tracking assertions</vt:lpstr>
      <vt:lpstr>‘#n’:  (globally) singularly unique identifiers</vt:lpstr>
      <vt:lpstr>To be precise …</vt:lpstr>
      <vt:lpstr>‘tn’:  (globally) unique identifiers</vt:lpstr>
      <vt:lpstr>Configurations  through Referent Tracking</vt:lpstr>
      <vt:lpstr>Non-ternary relations</vt:lpstr>
      <vt:lpstr>Key RT mechanism: IUI assignment</vt:lpstr>
      <vt:lpstr>Criteria for IUI assignment</vt:lpstr>
      <vt:lpstr>Assertion of assignments: A-tuples.</vt:lpstr>
      <vt:lpstr>Test …</vt:lpstr>
      <vt:lpstr>Referent tracking assertions are real</vt:lpstr>
      <vt:lpstr>The (very beginning of the) nitty gritty</vt:lpstr>
      <vt:lpstr>Group exercise</vt:lpstr>
      <vt:lpstr>4. Assignment</vt:lpstr>
      <vt:lpstr>Tasks</vt:lpstr>
      <vt:lpstr>Assessment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1227</cp:revision>
  <dcterms:created xsi:type="dcterms:W3CDTF">1601-01-01T00:00:00Z</dcterms:created>
  <dcterms:modified xsi:type="dcterms:W3CDTF">2018-02-05T22:30:30Z</dcterms:modified>
</cp:coreProperties>
</file>