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 id="2147484037" r:id="rId2"/>
    <p:sldMasterId id="2147484047" r:id="rId3"/>
  </p:sldMasterIdLst>
  <p:notesMasterIdLst>
    <p:notesMasterId r:id="rId90"/>
  </p:notesMasterIdLst>
  <p:sldIdLst>
    <p:sldId id="1245" r:id="rId4"/>
    <p:sldId id="1316" r:id="rId5"/>
    <p:sldId id="1323" r:id="rId6"/>
    <p:sldId id="1324" r:id="rId7"/>
    <p:sldId id="1321" r:id="rId8"/>
    <p:sldId id="1322" r:id="rId9"/>
    <p:sldId id="1325" r:id="rId10"/>
    <p:sldId id="1453" r:id="rId11"/>
    <p:sldId id="1454" r:id="rId12"/>
    <p:sldId id="1390" r:id="rId13"/>
    <p:sldId id="1391" r:id="rId14"/>
    <p:sldId id="1392" r:id="rId15"/>
    <p:sldId id="1393" r:id="rId16"/>
    <p:sldId id="1394" r:id="rId17"/>
    <p:sldId id="1395" r:id="rId18"/>
    <p:sldId id="1396" r:id="rId19"/>
    <p:sldId id="1317" r:id="rId20"/>
    <p:sldId id="1435" r:id="rId21"/>
    <p:sldId id="1436" r:id="rId22"/>
    <p:sldId id="1440" r:id="rId23"/>
    <p:sldId id="1441" r:id="rId24"/>
    <p:sldId id="1442" r:id="rId25"/>
    <p:sldId id="1443" r:id="rId26"/>
    <p:sldId id="1444" r:id="rId27"/>
    <p:sldId id="1447" r:id="rId28"/>
    <p:sldId id="1448" r:id="rId29"/>
    <p:sldId id="1449" r:id="rId30"/>
    <p:sldId id="1450" r:id="rId31"/>
    <p:sldId id="1326" r:id="rId32"/>
    <p:sldId id="1328" r:id="rId33"/>
    <p:sldId id="1332" r:id="rId34"/>
    <p:sldId id="1330" r:id="rId35"/>
    <p:sldId id="1331" r:id="rId36"/>
    <p:sldId id="1329" r:id="rId37"/>
    <p:sldId id="1336" r:id="rId38"/>
    <p:sldId id="1342" r:id="rId39"/>
    <p:sldId id="1343" r:id="rId40"/>
    <p:sldId id="1344" r:id="rId41"/>
    <p:sldId id="1345" r:id="rId42"/>
    <p:sldId id="1346" r:id="rId43"/>
    <p:sldId id="1347" r:id="rId44"/>
    <p:sldId id="1348" r:id="rId45"/>
    <p:sldId id="1349" r:id="rId46"/>
    <p:sldId id="1338" r:id="rId47"/>
    <p:sldId id="1339" r:id="rId48"/>
    <p:sldId id="1340" r:id="rId49"/>
    <p:sldId id="1341" r:id="rId50"/>
    <p:sldId id="1359" r:id="rId51"/>
    <p:sldId id="1350" r:id="rId52"/>
    <p:sldId id="1381" r:id="rId53"/>
    <p:sldId id="1367" r:id="rId54"/>
    <p:sldId id="1368" r:id="rId55"/>
    <p:sldId id="1369" r:id="rId56"/>
    <p:sldId id="1370" r:id="rId57"/>
    <p:sldId id="1371" r:id="rId58"/>
    <p:sldId id="1372" r:id="rId59"/>
    <p:sldId id="1373" r:id="rId60"/>
    <p:sldId id="1374" r:id="rId61"/>
    <p:sldId id="1333" r:id="rId62"/>
    <p:sldId id="1334" r:id="rId63"/>
    <p:sldId id="1335" r:id="rId64"/>
    <p:sldId id="1385" r:id="rId65"/>
    <p:sldId id="1364" r:id="rId66"/>
    <p:sldId id="1365" r:id="rId67"/>
    <p:sldId id="1451" r:id="rId68"/>
    <p:sldId id="1318" r:id="rId69"/>
    <p:sldId id="1319" r:id="rId70"/>
    <p:sldId id="1360" r:id="rId71"/>
    <p:sldId id="1361" r:id="rId72"/>
    <p:sldId id="1362" r:id="rId73"/>
    <p:sldId id="1363" r:id="rId74"/>
    <p:sldId id="1366" r:id="rId75"/>
    <p:sldId id="1378" r:id="rId76"/>
    <p:sldId id="1386" r:id="rId77"/>
    <p:sldId id="1452" r:id="rId78"/>
    <p:sldId id="1320" r:id="rId79"/>
    <p:sldId id="1375" r:id="rId80"/>
    <p:sldId id="1376" r:id="rId81"/>
    <p:sldId id="1377" r:id="rId82"/>
    <p:sldId id="1380" r:id="rId83"/>
    <p:sldId id="1382" r:id="rId84"/>
    <p:sldId id="1383" r:id="rId85"/>
    <p:sldId id="1384" r:id="rId86"/>
    <p:sldId id="1388" r:id="rId87"/>
    <p:sldId id="1387" r:id="rId88"/>
    <p:sldId id="1389" r:id="rId89"/>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0000"/>
    <a:srgbClr val="16165D"/>
    <a:srgbClr val="FF6600"/>
    <a:srgbClr val="A2CCE8"/>
    <a:srgbClr val="AAE600"/>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85952" autoAdjust="0"/>
  </p:normalViewPr>
  <p:slideViewPr>
    <p:cSldViewPr>
      <p:cViewPr varScale="1">
        <p:scale>
          <a:sx n="77" d="100"/>
          <a:sy n="77" d="100"/>
        </p:scale>
        <p:origin x="14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13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What is needed in addition are mechanisms to determine and represent not only (1)</a:t>
            </a:r>
          </a:p>
          <a:p>
            <a:r>
              <a:rPr lang="en-US" sz="1200" b="0" i="0" u="none" strike="noStrike" kern="1200" baseline="0" dirty="0" smtClean="0">
                <a:solidFill>
                  <a:schemeClr val="tx1"/>
                </a:solidFill>
                <a:latin typeface="+mn-lt"/>
                <a:ea typeface="+mn-ea"/>
                <a:cs typeface="+mn-cs"/>
              </a:rPr>
              <a:t>how assertions (for instance diagnoses) relate to reality (diseases in patients) and how</a:t>
            </a:r>
          </a:p>
          <a:p>
            <a:r>
              <a:rPr lang="en-US" sz="1200" b="0" i="0" u="none" strike="noStrike" kern="1200" baseline="0" dirty="0" smtClean="0">
                <a:solidFill>
                  <a:schemeClr val="tx1"/>
                </a:solidFill>
                <a:latin typeface="+mn-lt"/>
                <a:ea typeface="+mn-ea"/>
                <a:cs typeface="+mn-cs"/>
              </a:rPr>
              <a:t>changes in the pool of assertions relate to changes in reality and vice versa, but also (2)</a:t>
            </a:r>
          </a:p>
          <a:p>
            <a:r>
              <a:rPr lang="en-US" sz="1200" b="0" i="0" u="none" strike="noStrike" kern="1200" baseline="0" dirty="0" smtClean="0">
                <a:solidFill>
                  <a:schemeClr val="tx1"/>
                </a:solidFill>
                <a:latin typeface="+mn-lt"/>
                <a:ea typeface="+mn-ea"/>
                <a:cs typeface="+mn-cs"/>
              </a:rPr>
              <a:t>the extent to which data are incomplete and inconsistent. As an example, we examined</a:t>
            </a:r>
          </a:p>
          <a:p>
            <a:r>
              <a:rPr lang="en-US" sz="1200" b="0" i="0" u="none" strike="noStrike" kern="1200" baseline="0" dirty="0" smtClean="0">
                <a:solidFill>
                  <a:schemeClr val="tx1"/>
                </a:solidFill>
                <a:latin typeface="+mn-lt"/>
                <a:ea typeface="+mn-ea"/>
                <a:cs typeface="+mn-cs"/>
              </a:rPr>
              <a:t>Electronic Healthcare Records (EHR) of 570,000 patients from Western New York to</a:t>
            </a:r>
          </a:p>
          <a:p>
            <a:r>
              <a:rPr lang="en-US" sz="1200" b="0" i="0" u="none" strike="noStrike" kern="1200" baseline="0" dirty="0" smtClean="0">
                <a:solidFill>
                  <a:schemeClr val="tx1"/>
                </a:solidFill>
                <a:latin typeface="+mn-lt"/>
                <a:ea typeface="+mn-ea"/>
                <a:cs typeface="+mn-cs"/>
              </a:rPr>
              <a:t>assess the extent to which diagnostic assertions in these records correspond to disorders</a:t>
            </a:r>
          </a:p>
          <a:p>
            <a:r>
              <a:rPr lang="en-US" sz="1200" b="0" i="0" u="none" strike="noStrike" kern="1200" baseline="0" dirty="0" smtClean="0">
                <a:solidFill>
                  <a:schemeClr val="tx1"/>
                </a:solidFill>
                <a:latin typeface="+mn-lt"/>
                <a:ea typeface="+mn-ea"/>
                <a:cs typeface="+mn-cs"/>
              </a:rPr>
              <a:t>in the patients [3]. This analysis uncovered many ways in which the data fail to represent</a:t>
            </a:r>
          </a:p>
          <a:p>
            <a:r>
              <a:rPr lang="en-US" sz="1200" b="0" i="0" u="none" strike="noStrike" kern="1200" baseline="0" dirty="0" smtClean="0">
                <a:solidFill>
                  <a:schemeClr val="tx1"/>
                </a:solidFill>
                <a:latin typeface="+mn-lt"/>
                <a:ea typeface="+mn-ea"/>
                <a:cs typeface="+mn-cs"/>
              </a:rPr>
              <a:t>explicitly what they are supposed to represent.</a:t>
            </a:r>
            <a:endParaRPr lang="en-US" dirty="0"/>
          </a:p>
        </p:txBody>
      </p:sp>
      <p:sp>
        <p:nvSpPr>
          <p:cNvPr id="4" name="Slide Number Placeholder 3"/>
          <p:cNvSpPr>
            <a:spLocks noGrp="1"/>
          </p:cNvSpPr>
          <p:nvPr>
            <p:ph type="sldNum" sz="quarter" idx="10"/>
          </p:nvPr>
        </p:nvSpPr>
        <p:spPr/>
        <p:txBody>
          <a:bodyPr/>
          <a:lstStyle/>
          <a:p>
            <a:fld id="{F523E3DF-FB59-4075-B972-C0DFEE45DED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56058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CED6B4F-7539-4210-B0FF-8BD84F1271A4}" type="slidenum">
              <a:rPr lang="en-US" smtClean="0"/>
              <a:pPr/>
              <a:t>64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818533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0E0592B-30F4-4C4A-98A6-10EFFC94169F}" type="slidenum">
              <a:rPr lang="en-US" altLang="en-US" smtClean="0"/>
              <a:pPr>
                <a:spcBef>
                  <a:spcPct val="0"/>
                </a:spcBef>
              </a:pPr>
              <a:t>68</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01425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3E3DF-FB59-4075-B972-C0DFEE45DED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64820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30</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84769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4BC8718-EA24-4187-BAA9-0B2E79B72D2D}" type="slidenum">
              <a:rPr lang="en-US" smtClean="0"/>
              <a:pPr/>
              <a:t>33</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50556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77C67864-B733-4971-BE73-1FFAC9D75EC7}" type="slidenum">
              <a:rPr lang="en-US" smtClean="0"/>
              <a:pPr/>
              <a:t>34</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26594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D8A051-0AF3-4EF0-B16B-3B1337C4DAE6}" type="slidenum">
              <a:rPr lang="en-US" altLang="en-US"/>
              <a:pPr/>
              <a:t>60</a:t>
            </a:fld>
            <a:endParaRPr lang="en-US" alt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0928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4C5326-7C2D-4E40-98A8-39F4466854B5}" type="slidenum">
              <a:rPr lang="en-US" altLang="en-US"/>
              <a:pPr/>
              <a:t>61</a:t>
            </a:fld>
            <a:endParaRPr lang="en-US" alt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6782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567939A-4D2C-4B58-B852-F7F74FD6E4F1}" type="slidenum">
              <a:rPr lang="en-US" altLang="en-US" sz="1200" b="0"/>
              <a:pPr eaLnBrk="1" hangingPunct="1"/>
              <a:t>62</a:t>
            </a:fld>
            <a:endParaRPr lang="en-US" altLang="en-US" sz="12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957994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8ABF833-872B-4EF7-A959-302E96ECED55}" type="slidenum">
              <a:rPr lang="en-US" smtClean="0"/>
              <a:pPr/>
              <a:t>63</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816548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4162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998230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8463623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8196549"/>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82768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87660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969085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5833017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60536"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eaLnBrk="0" hangingPunct="0">
              <a:defRPr/>
            </a:pPr>
            <a:r>
              <a:rPr lang="nl-BE" sz="2000" b="0">
                <a:solidFill>
                  <a:srgbClr val="FFFFFF"/>
                </a:solidFill>
                <a:latin typeface="Batang" pitchFamily="18" charset="-127"/>
              </a:rPr>
              <a:t>New York State </a:t>
            </a:r>
          </a:p>
          <a:p>
            <a:pPr algn="l" eaLnBrk="0" hangingPunct="0">
              <a:defRPr/>
            </a:pPr>
            <a:r>
              <a:rPr lang="nl-BE" sz="2000" b="0">
                <a:solidFill>
                  <a:srgbClr val="FFFFFF"/>
                </a:solidFill>
                <a:latin typeface="Batang" pitchFamily="18" charset="-127"/>
              </a:rPr>
              <a:t>Center of Excellence in Bioinformatics &amp; Life Sciences</a:t>
            </a:r>
          </a:p>
          <a:p>
            <a:pPr algn="l" eaLnBrk="0" hangingPunct="0">
              <a:defRPr/>
            </a:pPr>
            <a:endParaRPr lang="nl-BE" sz="800" b="0">
              <a:solidFill>
                <a:srgbClr val="FFFFFF"/>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eaLnBrk="0" hangingPunct="0">
                <a:defRPr/>
              </a:pPr>
              <a:r>
                <a:rPr lang="nl-BE" sz="2400" b="0">
                  <a:solidFill>
                    <a:srgbClr val="153C8B"/>
                  </a:solidFill>
                  <a:latin typeface="Verdana" pitchFamily="34" charset="0"/>
                </a:rPr>
                <a:t>R  </a:t>
              </a:r>
              <a:r>
                <a:rPr lang="nl-BE" sz="1600" b="0">
                  <a:solidFill>
                    <a:srgbClr val="153C8B"/>
                  </a:solidFill>
                  <a:latin typeface="Verdana" pitchFamily="34" charset="0"/>
                </a:rPr>
                <a:t> </a:t>
              </a:r>
              <a:r>
                <a:rPr lang="nl-BE" sz="2400" b="0">
                  <a:solidFill>
                    <a:srgbClr val="153C8B"/>
                  </a:solidFill>
                  <a:latin typeface="Verdana" pitchFamily="34" charset="0"/>
                </a:rPr>
                <a:t>T  U</a:t>
              </a:r>
              <a:endParaRPr lang="en-US" sz="2400" b="0">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lgn="l" eaLnBrk="0" hangingPunct="0">
              <a:defRPr/>
            </a:pPr>
            <a:endParaRPr lang="en-US" sz="2400" b="0">
              <a:solidFill>
                <a:srgbClr val="000000"/>
              </a:solidFill>
              <a:latin typeface="Times" charset="0"/>
            </a:endParaRPr>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60537"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eaLnBrk="0" hangingPunct="0">
              <a:defRPr/>
            </a:pPr>
            <a:r>
              <a:rPr lang="nl-BE" sz="2000" b="0">
                <a:solidFill>
                  <a:srgbClr val="FFFFFF"/>
                </a:solidFill>
                <a:latin typeface="Batang" pitchFamily="18" charset="-127"/>
              </a:rPr>
              <a:t>New York State </a:t>
            </a:r>
          </a:p>
          <a:p>
            <a:pPr algn="l" eaLnBrk="0" hangingPunct="0">
              <a:defRPr/>
            </a:pPr>
            <a:r>
              <a:rPr lang="nl-BE" sz="2000" b="0">
                <a:solidFill>
                  <a:srgbClr val="FFFFFF"/>
                </a:solidFill>
                <a:latin typeface="Batang" pitchFamily="18" charset="-127"/>
              </a:rPr>
              <a:t>Center of Excellence in Bioinformatics &amp; Life Sciences</a:t>
            </a:r>
          </a:p>
          <a:p>
            <a:pPr algn="l" eaLnBrk="0" hangingPunct="0">
              <a:defRPr/>
            </a:pPr>
            <a:endParaRPr lang="nl-BE" sz="800" b="0">
              <a:solidFill>
                <a:srgbClr val="FFFFFF"/>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eaLnBrk="0" hangingPunct="0">
                <a:defRPr/>
              </a:pPr>
              <a:r>
                <a:rPr lang="nl-BE" sz="2400" b="0">
                  <a:solidFill>
                    <a:srgbClr val="153C8B"/>
                  </a:solidFill>
                  <a:latin typeface="Verdana" pitchFamily="34" charset="0"/>
                </a:rPr>
                <a:t>R  </a:t>
              </a:r>
              <a:r>
                <a:rPr lang="nl-BE" sz="1600" b="0">
                  <a:solidFill>
                    <a:srgbClr val="153C8B"/>
                  </a:solidFill>
                  <a:latin typeface="Verdana" pitchFamily="34" charset="0"/>
                </a:rPr>
                <a:t> </a:t>
              </a:r>
              <a:r>
                <a:rPr lang="nl-BE" sz="2400" b="0">
                  <a:solidFill>
                    <a:srgbClr val="153C8B"/>
                  </a:solidFill>
                  <a:latin typeface="Verdana" pitchFamily="34" charset="0"/>
                </a:rPr>
                <a:t>T  U</a:t>
              </a:r>
              <a:endParaRPr lang="en-US" sz="2400" b="0">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lgn="l" eaLnBrk="0" hangingPunct="0">
              <a:defRPr/>
            </a:pPr>
            <a:endParaRPr lang="en-US" sz="2400" b="0">
              <a:solidFill>
                <a:srgbClr val="000000"/>
              </a:solidFill>
              <a:latin typeface="Times" charset="0"/>
            </a:endParaRPr>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lgn="l" eaLnBrk="0" hangingPunct="0"/>
            <a:fld id="{D14BF38A-3DFB-480B-8D89-0595D30524BE}" type="slidenum">
              <a:rPr lang="en-US" altLang="en-US" sz="2400" b="0">
                <a:solidFill>
                  <a:srgbClr val="000000"/>
                </a:solidFill>
                <a:latin typeface="Times" charset="0"/>
              </a:rPr>
              <a:pPr algn="l" eaLnBrk="0" hangingPunct="0"/>
              <a:t>‹#›</a:t>
            </a:fld>
            <a:endParaRPr lang="en-US" altLang="en-US" sz="2400" b="0">
              <a:solidFill>
                <a:srgbClr val="000000"/>
              </a:solidFill>
              <a:latin typeface="Times" charset="0"/>
            </a:endParaRPr>
          </a:p>
        </p:txBody>
      </p:sp>
    </p:spTree>
    <p:extLst>
      <p:ext uri="{BB962C8B-B14F-4D97-AF65-F5344CB8AC3E}">
        <p14:creationId xmlns:p14="http://schemas.microsoft.com/office/powerpoint/2010/main" val="373351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0243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92474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41154749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13143242"/>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217671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19963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6279008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14660057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6356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eaLnBrk="0" hangingPunct="0">
              <a:defRPr/>
            </a:pPr>
            <a:r>
              <a:rPr lang="nl-BE" sz="2000" b="0">
                <a:solidFill>
                  <a:srgbClr val="FFFFFF"/>
                </a:solidFill>
                <a:latin typeface="Batang" pitchFamily="18" charset="-127"/>
              </a:rPr>
              <a:t>New York State </a:t>
            </a:r>
          </a:p>
          <a:p>
            <a:pPr algn="l" eaLnBrk="0" hangingPunct="0">
              <a:defRPr/>
            </a:pPr>
            <a:r>
              <a:rPr lang="nl-BE" sz="2000" b="0">
                <a:solidFill>
                  <a:srgbClr val="FFFFFF"/>
                </a:solidFill>
                <a:latin typeface="Batang" pitchFamily="18" charset="-127"/>
              </a:rPr>
              <a:t>Center of Excellence in Bioinformatics &amp; Life Sciences</a:t>
            </a:r>
          </a:p>
          <a:p>
            <a:pPr algn="l" eaLnBrk="0" hangingPunct="0">
              <a:defRPr/>
            </a:pPr>
            <a:endParaRPr lang="nl-BE" sz="800" b="0">
              <a:solidFill>
                <a:srgbClr val="FFFFFF"/>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eaLnBrk="0" hangingPunct="0">
                <a:defRPr/>
              </a:pPr>
              <a:r>
                <a:rPr lang="nl-BE" sz="2400" b="0">
                  <a:solidFill>
                    <a:srgbClr val="153C8B"/>
                  </a:solidFill>
                  <a:latin typeface="Verdana" pitchFamily="34" charset="0"/>
                </a:rPr>
                <a:t>R  </a:t>
              </a:r>
              <a:r>
                <a:rPr lang="nl-BE" sz="1600" b="0">
                  <a:solidFill>
                    <a:srgbClr val="153C8B"/>
                  </a:solidFill>
                  <a:latin typeface="Verdana" pitchFamily="34" charset="0"/>
                </a:rPr>
                <a:t> </a:t>
              </a:r>
              <a:r>
                <a:rPr lang="nl-BE" sz="2400" b="0">
                  <a:solidFill>
                    <a:srgbClr val="153C8B"/>
                  </a:solidFill>
                  <a:latin typeface="Verdana" pitchFamily="34" charset="0"/>
                </a:rPr>
                <a:t>T  U</a:t>
              </a:r>
              <a:endParaRPr lang="en-US" sz="2400" b="0">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lgn="l" eaLnBrk="0" hangingPunct="0">
              <a:defRPr/>
            </a:pPr>
            <a:endParaRPr lang="en-US" sz="2400" b="0">
              <a:solidFill>
                <a:srgbClr val="000000"/>
              </a:solidFill>
              <a:latin typeface="Times" charset="0"/>
            </a:endParaRPr>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6356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eaLnBrk="0" hangingPunct="0">
              <a:defRPr/>
            </a:pPr>
            <a:r>
              <a:rPr lang="nl-BE" sz="2000" b="0">
                <a:solidFill>
                  <a:srgbClr val="FFFFFF"/>
                </a:solidFill>
                <a:latin typeface="Batang" pitchFamily="18" charset="-127"/>
              </a:rPr>
              <a:t>New York State </a:t>
            </a:r>
          </a:p>
          <a:p>
            <a:pPr algn="l" eaLnBrk="0" hangingPunct="0">
              <a:defRPr/>
            </a:pPr>
            <a:r>
              <a:rPr lang="nl-BE" sz="2000" b="0">
                <a:solidFill>
                  <a:srgbClr val="FFFFFF"/>
                </a:solidFill>
                <a:latin typeface="Batang" pitchFamily="18" charset="-127"/>
              </a:rPr>
              <a:t>Center of Excellence in Bioinformatics &amp; Life Sciences</a:t>
            </a:r>
          </a:p>
          <a:p>
            <a:pPr algn="l" eaLnBrk="0" hangingPunct="0">
              <a:defRPr/>
            </a:pPr>
            <a:endParaRPr lang="nl-BE" sz="800" b="0">
              <a:solidFill>
                <a:srgbClr val="FFFFFF"/>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lgn="l" eaLnBrk="0" hangingPunct="0">
                <a:defRPr/>
              </a:pPr>
              <a:endParaRPr lang="en-US" sz="2400" b="0">
                <a:solidFill>
                  <a:srgbClr val="000000"/>
                </a:solidFill>
                <a:latin typeface="Times" charset="0"/>
              </a:endParaRPr>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eaLnBrk="0" hangingPunct="0">
                <a:defRPr/>
              </a:pPr>
              <a:r>
                <a:rPr lang="nl-BE" sz="2400" b="0">
                  <a:solidFill>
                    <a:srgbClr val="153C8B"/>
                  </a:solidFill>
                  <a:latin typeface="Verdana" pitchFamily="34" charset="0"/>
                </a:rPr>
                <a:t>R  </a:t>
              </a:r>
              <a:r>
                <a:rPr lang="nl-BE" sz="1600" b="0">
                  <a:solidFill>
                    <a:srgbClr val="153C8B"/>
                  </a:solidFill>
                  <a:latin typeface="Verdana" pitchFamily="34" charset="0"/>
                </a:rPr>
                <a:t> </a:t>
              </a:r>
              <a:r>
                <a:rPr lang="nl-BE" sz="2400" b="0">
                  <a:solidFill>
                    <a:srgbClr val="153C8B"/>
                  </a:solidFill>
                  <a:latin typeface="Verdana" pitchFamily="34" charset="0"/>
                </a:rPr>
                <a:t>T  U</a:t>
              </a:r>
              <a:endParaRPr lang="en-US" sz="2400" b="0">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lgn="l" eaLnBrk="0" hangingPunct="0">
              <a:defRPr/>
            </a:pPr>
            <a:endParaRPr lang="en-US" sz="2400" b="0">
              <a:solidFill>
                <a:srgbClr val="000000"/>
              </a:solidFill>
              <a:latin typeface="Times" charset="0"/>
            </a:endParaRPr>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lgn="l" eaLnBrk="0" hangingPunct="0"/>
            <a:fld id="{D14BF38A-3DFB-480B-8D89-0595D30524BE}" type="slidenum">
              <a:rPr lang="en-US" altLang="en-US" sz="2400" b="0">
                <a:solidFill>
                  <a:srgbClr val="000000"/>
                </a:solidFill>
                <a:latin typeface="Times" charset="0"/>
              </a:rPr>
              <a:pPr algn="l" eaLnBrk="0" hangingPunct="0"/>
              <a:t>‹#›</a:t>
            </a:fld>
            <a:endParaRPr lang="en-US" altLang="en-US" sz="2400" b="0">
              <a:solidFill>
                <a:srgbClr val="000000"/>
              </a:solidFill>
              <a:latin typeface="Times" charset="0"/>
            </a:endParaRPr>
          </a:p>
        </p:txBody>
      </p:sp>
    </p:spTree>
    <p:extLst>
      <p:ext uri="{BB962C8B-B14F-4D97-AF65-F5344CB8AC3E}">
        <p14:creationId xmlns:p14="http://schemas.microsoft.com/office/powerpoint/2010/main" val="108566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89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89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smtClean="0"/>
              <a:t>Click icon to add table</a:t>
            </a:r>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jpe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b="0" kern="0" smtClean="0">
                <a:solidFill>
                  <a:srgbClr val="FFFFFF"/>
                </a:solidFill>
              </a:rPr>
              <a:pPr/>
              <a:t>‹#›</a:t>
            </a:fld>
            <a:endParaRPr lang="en-US" sz="1000" b="0" kern="0" dirty="0">
              <a:solidFill>
                <a:srgbClr val="FFFFFF"/>
              </a:solidFill>
            </a:endParaRPr>
          </a:p>
        </p:txBody>
      </p:sp>
    </p:spTree>
    <p:extLst>
      <p:ext uri="{BB962C8B-B14F-4D97-AF65-F5344CB8AC3E}">
        <p14:creationId xmlns:p14="http://schemas.microsoft.com/office/powerpoint/2010/main" val="547169958"/>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b="0" kern="0" smtClean="0">
                <a:solidFill>
                  <a:srgbClr val="FFFFFF"/>
                </a:solidFill>
              </a:rPr>
              <a:pPr/>
              <a:t>‹#›</a:t>
            </a:fld>
            <a:endParaRPr lang="en-US" sz="1000" b="0" kern="0" dirty="0">
              <a:solidFill>
                <a:srgbClr val="FFFFFF"/>
              </a:solidFill>
            </a:endParaRPr>
          </a:p>
        </p:txBody>
      </p:sp>
    </p:spTree>
    <p:extLst>
      <p:ext uri="{BB962C8B-B14F-4D97-AF65-F5344CB8AC3E}">
        <p14:creationId xmlns:p14="http://schemas.microsoft.com/office/powerpoint/2010/main" val="804975330"/>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3.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3.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hyperlink" Target="http://www.semantic-web-journal.net/content/comprehensive-quality-model-linked-data-0" TargetMode="External"/><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4.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3" Type="http://schemas.openxmlformats.org/officeDocument/2006/relationships/hyperlink" Target="http://www.icd9data.com/2006/Volume1/460-519/480-487/482/482.32.htm" TargetMode="External"/><Relationship Id="rId18" Type="http://schemas.openxmlformats.org/officeDocument/2006/relationships/hyperlink" Target="http://www.icd9data.com/2006/Volume1/460-519/480-487/482/482.40.htm" TargetMode="External"/><Relationship Id="rId26" Type="http://schemas.openxmlformats.org/officeDocument/2006/relationships/hyperlink" Target="http://www.icd10data.com/Convert/482.81" TargetMode="External"/><Relationship Id="rId39" Type="http://schemas.openxmlformats.org/officeDocument/2006/relationships/image" Target="../media/image43.png"/><Relationship Id="rId21" Type="http://schemas.openxmlformats.org/officeDocument/2006/relationships/hyperlink" Target="http://www.icd10data.com/Convert/482.41" TargetMode="External"/><Relationship Id="rId34" Type="http://schemas.openxmlformats.org/officeDocument/2006/relationships/hyperlink" Target="http://www.icd10data.com/Convert/482.89" TargetMode="External"/><Relationship Id="rId7" Type="http://schemas.openxmlformats.org/officeDocument/2006/relationships/hyperlink" Target="http://www.icd10data.com/Convert/482.2" TargetMode="External"/><Relationship Id="rId2" Type="http://schemas.openxmlformats.org/officeDocument/2006/relationships/hyperlink" Target="http://www.icd9data.com/2006/Volume1/460-519/480-487/482/482.htm" TargetMode="External"/><Relationship Id="rId16" Type="http://schemas.openxmlformats.org/officeDocument/2006/relationships/hyperlink" Target="http://www.icd10data.com/Convert/482.39" TargetMode="External"/><Relationship Id="rId20" Type="http://schemas.openxmlformats.org/officeDocument/2006/relationships/hyperlink" Target="http://www.icd9data.com/2006/Volume1/460-519/480-487/482/482.41.htm" TargetMode="External"/><Relationship Id="rId29" Type="http://schemas.openxmlformats.org/officeDocument/2006/relationships/hyperlink" Target="http://www.icd9data.com/2006/Volume1/460-519/480-487/482/482.83.htm" TargetMode="External"/><Relationship Id="rId41" Type="http://schemas.openxmlformats.org/officeDocument/2006/relationships/image" Target="../media/image45.gif"/><Relationship Id="rId1" Type="http://schemas.openxmlformats.org/officeDocument/2006/relationships/slideLayout" Target="../slideLayouts/slideLayout4.xml"/><Relationship Id="rId6" Type="http://schemas.openxmlformats.org/officeDocument/2006/relationships/hyperlink" Target="http://www.icd9data.com/2006/Volume1/460-519/480-487/482/482.2.htm" TargetMode="External"/><Relationship Id="rId11" Type="http://schemas.openxmlformats.org/officeDocument/2006/relationships/hyperlink" Target="http://www.icd9data.com/2006/Volume1/460-519/480-487/482/482.31.htm" TargetMode="External"/><Relationship Id="rId24" Type="http://schemas.openxmlformats.org/officeDocument/2006/relationships/hyperlink" Target="http://www.icd9data.com/2006/Volume1/460-519/480-487/482/482.8.htm" TargetMode="External"/><Relationship Id="rId32" Type="http://schemas.openxmlformats.org/officeDocument/2006/relationships/hyperlink" Target="http://www.icd10data.com/Convert/482.84" TargetMode="External"/><Relationship Id="rId37" Type="http://schemas.openxmlformats.org/officeDocument/2006/relationships/image" Target="../media/image41.png"/><Relationship Id="rId40" Type="http://schemas.openxmlformats.org/officeDocument/2006/relationships/image" Target="../media/image44.gif"/><Relationship Id="rId5" Type="http://schemas.openxmlformats.org/officeDocument/2006/relationships/hyperlink" Target="http://www.icd10data.com/Convert/482.1" TargetMode="External"/><Relationship Id="rId15" Type="http://schemas.openxmlformats.org/officeDocument/2006/relationships/hyperlink" Target="http://www.icd9data.com/2006/Volume1/460-519/480-487/482/482.39.htm" TargetMode="External"/><Relationship Id="rId23" Type="http://schemas.openxmlformats.org/officeDocument/2006/relationships/hyperlink" Target="http://www.icd10data.com/Convert/482.49" TargetMode="External"/><Relationship Id="rId28" Type="http://schemas.openxmlformats.org/officeDocument/2006/relationships/hyperlink" Target="http://www.icd10data.com/Convert/482.82" TargetMode="External"/><Relationship Id="rId36" Type="http://schemas.openxmlformats.org/officeDocument/2006/relationships/hyperlink" Target="http://www.icd10data.com/Convert/482.9" TargetMode="External"/><Relationship Id="rId10" Type="http://schemas.openxmlformats.org/officeDocument/2006/relationships/hyperlink" Target="http://www.icd10data.com/Convert/482.30" TargetMode="External"/><Relationship Id="rId19" Type="http://schemas.openxmlformats.org/officeDocument/2006/relationships/hyperlink" Target="http://www.icd10data.com/Convert/482.40" TargetMode="External"/><Relationship Id="rId31" Type="http://schemas.openxmlformats.org/officeDocument/2006/relationships/hyperlink" Target="http://www.icd9data.com/2006/Volume1/460-519/480-487/482/482.84.htm" TargetMode="External"/><Relationship Id="rId4" Type="http://schemas.openxmlformats.org/officeDocument/2006/relationships/hyperlink" Target="http://www.icd9data.com/2006/Volume1/460-519/480-487/482/482.1.htm" TargetMode="External"/><Relationship Id="rId9" Type="http://schemas.openxmlformats.org/officeDocument/2006/relationships/hyperlink" Target="http://www.icd9data.com/2006/Volume1/460-519/480-487/482/482.30.htm" TargetMode="External"/><Relationship Id="rId14" Type="http://schemas.openxmlformats.org/officeDocument/2006/relationships/hyperlink" Target="http://www.icd10data.com/Convert/482.32" TargetMode="External"/><Relationship Id="rId22" Type="http://schemas.openxmlformats.org/officeDocument/2006/relationships/hyperlink" Target="http://www.icd9data.com/2006/Volume1/460-519/480-487/482/482.49.htm" TargetMode="External"/><Relationship Id="rId27" Type="http://schemas.openxmlformats.org/officeDocument/2006/relationships/hyperlink" Target="http://www.icd9data.com/2006/Volume1/460-519/480-487/482/482.82.htm" TargetMode="External"/><Relationship Id="rId30" Type="http://schemas.openxmlformats.org/officeDocument/2006/relationships/hyperlink" Target="http://www.icd10data.com/Convert/482.83" TargetMode="External"/><Relationship Id="rId35" Type="http://schemas.openxmlformats.org/officeDocument/2006/relationships/hyperlink" Target="http://www.icd9data.com/2006/Volume1/460-519/480-487/482/482.9.htm" TargetMode="External"/><Relationship Id="rId8" Type="http://schemas.openxmlformats.org/officeDocument/2006/relationships/hyperlink" Target="http://www.icd9data.com/2006/Volume1/460-519/480-487/482/482.3.htm" TargetMode="External"/><Relationship Id="rId3" Type="http://schemas.openxmlformats.org/officeDocument/2006/relationships/hyperlink" Target="http://www.icd9data.com/2006/Volume1/460-519/480-487/482/482.0.htm" TargetMode="External"/><Relationship Id="rId12" Type="http://schemas.openxmlformats.org/officeDocument/2006/relationships/hyperlink" Target="http://www.icd10data.com/Convert/482.31" TargetMode="External"/><Relationship Id="rId17" Type="http://schemas.openxmlformats.org/officeDocument/2006/relationships/hyperlink" Target="http://www.icd9data.com/2006/Volume1/460-519/480-487/482/482.4.htm" TargetMode="External"/><Relationship Id="rId25" Type="http://schemas.openxmlformats.org/officeDocument/2006/relationships/hyperlink" Target="http://www.icd9data.com/2006/Volume1/460-519/480-487/482/482.81.htm" TargetMode="External"/><Relationship Id="rId33" Type="http://schemas.openxmlformats.org/officeDocument/2006/relationships/hyperlink" Target="http://www.icd9data.com/2006/Volume1/460-519/480-487/482/482.89.htm" TargetMode="External"/><Relationship Id="rId38" Type="http://schemas.openxmlformats.org/officeDocument/2006/relationships/image" Target="../media/image42.gi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smtClean="0"/>
              <a:t>Principles of Referent Tracking</a:t>
            </a:r>
            <a:br>
              <a:rPr lang="en-US" dirty="0" smtClean="0"/>
            </a:b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BMI714</a:t>
            </a:r>
            <a:b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a:t>
            </a:r>
            <a:r>
              <a:rPr lang="en-US" sz="2800" dirty="0" smtClean="0"/>
              <a:t>24684 </a:t>
            </a:r>
            <a:r>
              <a:rPr lang="en-US" sz="2800" dirty="0"/>
              <a:t>– Spring </a:t>
            </a:r>
            <a:r>
              <a:rPr lang="en-US" sz="2800" dirty="0" smtClean="0"/>
              <a:t>2018</a:t>
            </a:r>
            <a:r>
              <a:rPr lang="en-US" sz="2800" dirty="0"/>
              <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smtClean="0"/>
              <a:t>Class 1 – January 30, 2018</a:t>
            </a:r>
          </a:p>
          <a:p>
            <a:r>
              <a:rPr lang="en-US" dirty="0" smtClean="0"/>
              <a:t>Introduction to the course</a:t>
            </a:r>
          </a:p>
          <a:p>
            <a:endParaRPr lang="en-US" dirty="0" smtClean="0"/>
          </a:p>
          <a:p>
            <a:r>
              <a:rPr lang="en-US" dirty="0" smtClean="0"/>
              <a:t>Werner CEUSTERS</a:t>
            </a:r>
            <a:endParaRPr lang="en-US" dirty="0"/>
          </a:p>
        </p:txBody>
      </p:sp>
    </p:spTree>
    <p:extLst>
      <p:ext uri="{BB962C8B-B14F-4D97-AF65-F5344CB8AC3E}">
        <p14:creationId xmlns:p14="http://schemas.microsoft.com/office/powerpoint/2010/main" val="2255623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2. (Lack of) </a:t>
            </a:r>
            <a:br>
              <a:rPr lang="en-US" dirty="0" smtClean="0"/>
            </a:br>
            <a:r>
              <a:rPr lang="en-US" dirty="0" smtClean="0"/>
              <a:t>Quality in Information Systems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2852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My motivation: an old vision</a:t>
            </a:r>
          </a:p>
        </p:txBody>
      </p:sp>
      <p:sp>
        <p:nvSpPr>
          <p:cNvPr id="11267" name="Content Placeholder 5"/>
          <p:cNvSpPr>
            <a:spLocks noGrp="1"/>
          </p:cNvSpPr>
          <p:nvPr>
            <p:ph idx="1"/>
          </p:nvPr>
        </p:nvSpPr>
        <p:spPr>
          <a:xfrm>
            <a:off x="3905250" y="4876800"/>
            <a:ext cx="5010150" cy="1752600"/>
          </a:xfrm>
        </p:spPr>
        <p:txBody>
          <a:bodyPr/>
          <a:lstStyle/>
          <a:p>
            <a:pPr marL="0" indent="0" algn="just">
              <a:buFontTx/>
              <a:buNone/>
            </a:pPr>
            <a:r>
              <a:rPr lang="en-US" sz="2000" dirty="0" smtClean="0"/>
              <a:t>Everything collected wherever, whenever and about whomever which is relevant to a medical problem in whomever, whenever and wherever, should be accessible without loss of relevant detail.</a:t>
            </a:r>
          </a:p>
        </p:txBody>
      </p:sp>
      <p:pic>
        <p:nvPicPr>
          <p:cNvPr id="11268" name="Picture 2" descr="http://www.labos.upmc.fr/center-meg/materiel/hospital08.jpg"/>
          <p:cNvPicPr>
            <a:picLocks noChangeAspect="1" noChangeArrowheads="1"/>
          </p:cNvPicPr>
          <p:nvPr/>
        </p:nvPicPr>
        <p:blipFill>
          <a:blip r:embed="rId2" cstate="print"/>
          <a:srcRect/>
          <a:stretch>
            <a:fillRect/>
          </a:stretch>
        </p:blipFill>
        <p:spPr bwMode="auto">
          <a:xfrm>
            <a:off x="3905250" y="2057400"/>
            <a:ext cx="4933950" cy="2686050"/>
          </a:xfrm>
          <a:prstGeom prst="rect">
            <a:avLst/>
          </a:prstGeom>
          <a:noFill/>
          <a:ln w="9525">
            <a:noFill/>
            <a:miter lim="800000"/>
            <a:headEnd/>
            <a:tailEnd/>
          </a:ln>
        </p:spPr>
      </p:pic>
      <p:pic>
        <p:nvPicPr>
          <p:cNvPr id="11269" name="Picture 4" descr="http://img212.imageshack.us/img212/73/roswellparkcancerinstitde5.jpg"/>
          <p:cNvPicPr>
            <a:picLocks noChangeAspect="1" noChangeArrowheads="1"/>
          </p:cNvPicPr>
          <p:nvPr/>
        </p:nvPicPr>
        <p:blipFill>
          <a:blip r:embed="rId3" cstate="print"/>
          <a:srcRect/>
          <a:stretch>
            <a:fillRect/>
          </a:stretch>
        </p:blipFill>
        <p:spPr bwMode="auto">
          <a:xfrm>
            <a:off x="266700" y="2057400"/>
            <a:ext cx="3486150" cy="4648200"/>
          </a:xfrm>
          <a:prstGeom prst="rect">
            <a:avLst/>
          </a:prstGeom>
          <a:noFill/>
          <a:ln w="9525">
            <a:noFill/>
            <a:miter lim="800000"/>
            <a:headEnd/>
            <a:tailEnd/>
          </a:ln>
        </p:spPr>
      </p:pic>
    </p:spTree>
    <p:extLst>
      <p:ext uri="{BB962C8B-B14F-4D97-AF65-F5344CB8AC3E}">
        <p14:creationId xmlns:p14="http://schemas.microsoft.com/office/powerpoint/2010/main" val="2555022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8"/>
          <p:cNvGrpSpPr>
            <a:grpSpLocks/>
          </p:cNvGrpSpPr>
          <p:nvPr/>
        </p:nvGrpSpPr>
        <p:grpSpPr bwMode="auto">
          <a:xfrm>
            <a:off x="1524000" y="2286000"/>
            <a:ext cx="5257800" cy="4205288"/>
            <a:chOff x="2299" y="1604"/>
            <a:chExt cx="1428" cy="2649"/>
          </a:xfrm>
        </p:grpSpPr>
        <p:pic>
          <p:nvPicPr>
            <p:cNvPr id="18" name="Picture 9" descr="colossus_supercomputer"/>
            <p:cNvPicPr>
              <a:picLocks noChangeAspect="1" noChangeArrowheads="1"/>
            </p:cNvPicPr>
            <p:nvPr/>
          </p:nvPicPr>
          <p:blipFill>
            <a:blip r:embed="rId2" cstate="print"/>
            <a:srcRect/>
            <a:stretch>
              <a:fillRect/>
            </a:stretch>
          </p:blipFill>
          <p:spPr bwMode="auto">
            <a:xfrm>
              <a:off x="2638" y="3152"/>
              <a:ext cx="877" cy="1101"/>
            </a:xfrm>
            <a:prstGeom prst="rect">
              <a:avLst/>
            </a:prstGeom>
            <a:noFill/>
            <a:ln w="9525">
              <a:noFill/>
              <a:miter lim="800000"/>
              <a:headEnd/>
              <a:tailEnd/>
            </a:ln>
          </p:spPr>
        </p:pic>
        <p:sp>
          <p:nvSpPr>
            <p:cNvPr id="19" name="Line 10"/>
            <p:cNvSpPr>
              <a:spLocks noChangeShapeType="1"/>
            </p:cNvSpPr>
            <p:nvPr/>
          </p:nvSpPr>
          <p:spPr bwMode="auto">
            <a:xfrm>
              <a:off x="2299" y="1725"/>
              <a:ext cx="339" cy="1168"/>
            </a:xfrm>
            <a:prstGeom prst="line">
              <a:avLst/>
            </a:prstGeom>
            <a:noFill/>
            <a:ln w="38100">
              <a:solidFill>
                <a:srgbClr val="CCFF33"/>
              </a:solidFill>
              <a:prstDash val="sysDot"/>
              <a:round/>
              <a:headEnd/>
              <a:tailEnd/>
            </a:ln>
          </p:spPr>
          <p:txBody>
            <a:bodyPr anchor="ctr"/>
            <a:lstStyle/>
            <a:p>
              <a:pPr algn="l" eaLnBrk="0" hangingPunct="0"/>
              <a:endParaRPr lang="en-US" sz="2400" b="0">
                <a:solidFill>
                  <a:srgbClr val="000000"/>
                </a:solidFill>
                <a:latin typeface="Times" charset="0"/>
              </a:endParaRPr>
            </a:p>
          </p:txBody>
        </p:sp>
        <p:sp>
          <p:nvSpPr>
            <p:cNvPr id="20" name="Line 11"/>
            <p:cNvSpPr>
              <a:spLocks noChangeShapeType="1"/>
            </p:cNvSpPr>
            <p:nvPr/>
          </p:nvSpPr>
          <p:spPr bwMode="auto">
            <a:xfrm flipH="1">
              <a:off x="3630" y="2668"/>
              <a:ext cx="97" cy="225"/>
            </a:xfrm>
            <a:prstGeom prst="line">
              <a:avLst/>
            </a:prstGeom>
            <a:noFill/>
            <a:ln w="38100">
              <a:solidFill>
                <a:srgbClr val="CCFF33"/>
              </a:solidFill>
              <a:prstDash val="sysDot"/>
              <a:round/>
              <a:headEnd/>
              <a:tailEnd/>
            </a:ln>
          </p:spPr>
          <p:txBody>
            <a:bodyPr anchor="ctr"/>
            <a:lstStyle/>
            <a:p>
              <a:pPr algn="l" eaLnBrk="0" hangingPunct="0"/>
              <a:endParaRPr lang="en-US" sz="2400" b="0">
                <a:solidFill>
                  <a:srgbClr val="000000"/>
                </a:solidFill>
                <a:latin typeface="Times" charset="0"/>
              </a:endParaRPr>
            </a:p>
          </p:txBody>
        </p:sp>
        <p:sp>
          <p:nvSpPr>
            <p:cNvPr id="21" name="Line 12"/>
            <p:cNvSpPr>
              <a:spLocks noChangeShapeType="1"/>
            </p:cNvSpPr>
            <p:nvPr/>
          </p:nvSpPr>
          <p:spPr bwMode="auto">
            <a:xfrm flipH="1">
              <a:off x="3243" y="1604"/>
              <a:ext cx="193" cy="1289"/>
            </a:xfrm>
            <a:prstGeom prst="line">
              <a:avLst/>
            </a:prstGeom>
            <a:noFill/>
            <a:ln w="38100">
              <a:solidFill>
                <a:srgbClr val="CCFF33"/>
              </a:solidFill>
              <a:prstDash val="sysDot"/>
              <a:round/>
              <a:headEnd/>
              <a:tailEnd/>
            </a:ln>
          </p:spPr>
          <p:txBody>
            <a:bodyPr anchor="ctr"/>
            <a:lstStyle/>
            <a:p>
              <a:pPr algn="l" eaLnBrk="0" hangingPunct="0"/>
              <a:endParaRPr lang="en-US" sz="2400" b="0">
                <a:solidFill>
                  <a:srgbClr val="000000"/>
                </a:solidFill>
                <a:latin typeface="Times" charset="0"/>
              </a:endParaRPr>
            </a:p>
          </p:txBody>
        </p:sp>
        <p:sp>
          <p:nvSpPr>
            <p:cNvPr id="22" name="Line 13"/>
            <p:cNvSpPr>
              <a:spLocks noChangeShapeType="1"/>
            </p:cNvSpPr>
            <p:nvPr/>
          </p:nvSpPr>
          <p:spPr bwMode="auto">
            <a:xfrm>
              <a:off x="2638" y="2893"/>
              <a:ext cx="194" cy="670"/>
            </a:xfrm>
            <a:prstGeom prst="line">
              <a:avLst/>
            </a:prstGeom>
            <a:noFill/>
            <a:ln w="38100">
              <a:solidFill>
                <a:srgbClr val="CCFF33"/>
              </a:solidFill>
              <a:round/>
              <a:headEnd/>
              <a:tailEnd type="triangle" w="med" len="med"/>
            </a:ln>
          </p:spPr>
          <p:txBody>
            <a:bodyPr anchor="ctr"/>
            <a:lstStyle/>
            <a:p>
              <a:pPr algn="l" eaLnBrk="0" hangingPunct="0"/>
              <a:endParaRPr lang="en-US" sz="2400" b="0">
                <a:solidFill>
                  <a:srgbClr val="000000"/>
                </a:solidFill>
                <a:latin typeface="Times" charset="0"/>
              </a:endParaRPr>
            </a:p>
          </p:txBody>
        </p:sp>
        <p:sp>
          <p:nvSpPr>
            <p:cNvPr id="23" name="Line 14"/>
            <p:cNvSpPr>
              <a:spLocks noChangeShapeType="1"/>
            </p:cNvSpPr>
            <p:nvPr/>
          </p:nvSpPr>
          <p:spPr bwMode="auto">
            <a:xfrm flipH="1">
              <a:off x="3170" y="2893"/>
              <a:ext cx="73" cy="525"/>
            </a:xfrm>
            <a:prstGeom prst="line">
              <a:avLst/>
            </a:prstGeom>
            <a:noFill/>
            <a:ln w="38100">
              <a:solidFill>
                <a:srgbClr val="CCFF33"/>
              </a:solidFill>
              <a:round/>
              <a:headEnd/>
              <a:tailEnd type="triangle" w="med" len="med"/>
            </a:ln>
          </p:spPr>
          <p:txBody>
            <a:bodyPr anchor="ctr"/>
            <a:lstStyle/>
            <a:p>
              <a:pPr algn="l" eaLnBrk="0" hangingPunct="0"/>
              <a:endParaRPr lang="en-US" sz="2400" b="0">
                <a:solidFill>
                  <a:srgbClr val="000000"/>
                </a:solidFill>
                <a:latin typeface="Times" charset="0"/>
              </a:endParaRPr>
            </a:p>
          </p:txBody>
        </p:sp>
        <p:sp>
          <p:nvSpPr>
            <p:cNvPr id="24" name="Line 15"/>
            <p:cNvSpPr>
              <a:spLocks noChangeShapeType="1"/>
            </p:cNvSpPr>
            <p:nvPr/>
          </p:nvSpPr>
          <p:spPr bwMode="auto">
            <a:xfrm flipH="1">
              <a:off x="3315" y="2893"/>
              <a:ext cx="309" cy="670"/>
            </a:xfrm>
            <a:prstGeom prst="line">
              <a:avLst/>
            </a:prstGeom>
            <a:noFill/>
            <a:ln w="38100">
              <a:solidFill>
                <a:srgbClr val="CCFF33"/>
              </a:solidFill>
              <a:round/>
              <a:headEnd/>
              <a:tailEnd type="triangle" w="med" len="med"/>
            </a:ln>
          </p:spPr>
          <p:txBody>
            <a:bodyPr anchor="ctr"/>
            <a:lstStyle/>
            <a:p>
              <a:pPr algn="l" eaLnBrk="0" hangingPunct="0"/>
              <a:endParaRPr lang="en-US" sz="2400" b="0">
                <a:solidFill>
                  <a:srgbClr val="000000"/>
                </a:solidFill>
                <a:latin typeface="Times" charset="0"/>
              </a:endParaRPr>
            </a:p>
          </p:txBody>
        </p:sp>
        <p:grpSp>
          <p:nvGrpSpPr>
            <p:cNvPr id="25" name="Group 16"/>
            <p:cNvGrpSpPr>
              <a:grpSpLocks/>
            </p:cNvGrpSpPr>
            <p:nvPr/>
          </p:nvGrpSpPr>
          <p:grpSpPr bwMode="auto">
            <a:xfrm>
              <a:off x="2668" y="3295"/>
              <a:ext cx="768" cy="857"/>
              <a:chOff x="3847" y="3252"/>
              <a:chExt cx="1428" cy="922"/>
            </a:xfrm>
          </p:grpSpPr>
          <p:grpSp>
            <p:nvGrpSpPr>
              <p:cNvPr id="26" name="Group 17"/>
              <p:cNvGrpSpPr>
                <a:grpSpLocks/>
              </p:cNvGrpSpPr>
              <p:nvPr/>
            </p:nvGrpSpPr>
            <p:grpSpPr bwMode="auto">
              <a:xfrm>
                <a:off x="4678" y="3395"/>
                <a:ext cx="464" cy="406"/>
                <a:chOff x="2745" y="3092"/>
                <a:chExt cx="464" cy="406"/>
              </a:xfrm>
            </p:grpSpPr>
            <p:sp>
              <p:nvSpPr>
                <p:cNvPr id="443" name="AutoShape 18"/>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444" name="AutoShape 19"/>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45" name="AutoShape 20"/>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46" name="AutoShape 21"/>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47" name="AutoShape 22"/>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48" name="AutoShape 23"/>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49" name="AutoShape 24"/>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450" name="AutoShape 25"/>
                <p:cNvCxnSpPr>
                  <a:cxnSpLocks noChangeShapeType="1"/>
                  <a:stCxn id="444" idx="2"/>
                  <a:endCxn id="446" idx="0"/>
                </p:cNvCxnSpPr>
                <p:nvPr/>
              </p:nvCxnSpPr>
              <p:spPr bwMode="auto">
                <a:xfrm>
                  <a:off x="2838" y="3214"/>
                  <a:ext cx="75" cy="23"/>
                </a:xfrm>
                <a:prstGeom prst="straightConnector1">
                  <a:avLst/>
                </a:prstGeom>
                <a:noFill/>
                <a:ln w="9525">
                  <a:solidFill>
                    <a:schemeClr val="tx1"/>
                  </a:solidFill>
                  <a:round/>
                  <a:headEnd/>
                  <a:tailEnd/>
                </a:ln>
              </p:spPr>
            </p:cxnSp>
            <p:cxnSp>
              <p:nvCxnSpPr>
                <p:cNvPr id="451" name="AutoShape 26"/>
                <p:cNvCxnSpPr>
                  <a:cxnSpLocks noChangeShapeType="1"/>
                  <a:stCxn id="449" idx="2"/>
                  <a:endCxn id="446"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452" name="AutoShape 27"/>
                <p:cNvCxnSpPr>
                  <a:cxnSpLocks noChangeShapeType="1"/>
                  <a:stCxn id="447" idx="0"/>
                  <a:endCxn id="446"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453" name="AutoShape 28"/>
                <p:cNvCxnSpPr>
                  <a:cxnSpLocks noChangeShapeType="1"/>
                  <a:stCxn id="445" idx="0"/>
                  <a:endCxn id="444"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454" name="AutoShape 29"/>
                <p:cNvCxnSpPr>
                  <a:cxnSpLocks noChangeShapeType="1"/>
                  <a:stCxn id="447" idx="0"/>
                  <a:endCxn id="449"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455" name="AutoShape 30"/>
                <p:cNvCxnSpPr>
                  <a:cxnSpLocks noChangeShapeType="1"/>
                  <a:stCxn id="448" idx="0"/>
                  <a:endCxn id="449" idx="3"/>
                </p:cNvCxnSpPr>
                <p:nvPr/>
              </p:nvCxnSpPr>
              <p:spPr bwMode="auto">
                <a:xfrm flipV="1">
                  <a:off x="3058" y="3180"/>
                  <a:ext cx="0" cy="115"/>
                </a:xfrm>
                <a:prstGeom prst="straightConnector1">
                  <a:avLst/>
                </a:prstGeom>
                <a:noFill/>
                <a:ln w="9525">
                  <a:solidFill>
                    <a:schemeClr val="tx1"/>
                  </a:solidFill>
                  <a:round/>
                  <a:headEnd/>
                  <a:tailEnd/>
                </a:ln>
              </p:spPr>
            </p:cxnSp>
            <p:sp>
              <p:nvSpPr>
                <p:cNvPr id="456" name="AutoShape 31"/>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57" name="AutoShape 32"/>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58" name="AutoShape 33"/>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59" name="AutoShape 34"/>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60" name="AutoShape 35"/>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61" name="AutoShape 36"/>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462" name="AutoShape 37"/>
                <p:cNvCxnSpPr>
                  <a:cxnSpLocks noChangeShapeType="1"/>
                  <a:stCxn id="456" idx="2"/>
                  <a:endCxn id="458"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463" name="AutoShape 38"/>
                <p:cNvCxnSpPr>
                  <a:cxnSpLocks noChangeShapeType="1"/>
                  <a:stCxn id="461" idx="2"/>
                  <a:endCxn id="458"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464" name="AutoShape 39"/>
                <p:cNvCxnSpPr>
                  <a:cxnSpLocks noChangeShapeType="1"/>
                  <a:stCxn id="459" idx="0"/>
                  <a:endCxn id="458"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465" name="AutoShape 40"/>
                <p:cNvCxnSpPr>
                  <a:cxnSpLocks noChangeShapeType="1"/>
                  <a:stCxn id="457" idx="0"/>
                  <a:endCxn id="456"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466" name="AutoShape 41"/>
                <p:cNvCxnSpPr>
                  <a:cxnSpLocks noChangeShapeType="1"/>
                  <a:stCxn id="459" idx="0"/>
                  <a:endCxn id="461"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467" name="AutoShape 42"/>
                <p:cNvCxnSpPr>
                  <a:cxnSpLocks noChangeShapeType="1"/>
                  <a:stCxn id="460" idx="0"/>
                  <a:endCxn id="461"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27" name="Group 43"/>
              <p:cNvGrpSpPr>
                <a:grpSpLocks/>
              </p:cNvGrpSpPr>
              <p:nvPr/>
            </p:nvGrpSpPr>
            <p:grpSpPr bwMode="auto">
              <a:xfrm>
                <a:off x="4349" y="3317"/>
                <a:ext cx="464" cy="406"/>
                <a:chOff x="2745" y="3092"/>
                <a:chExt cx="464" cy="406"/>
              </a:xfrm>
            </p:grpSpPr>
            <p:sp>
              <p:nvSpPr>
                <p:cNvPr id="418" name="AutoShape 44"/>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419" name="AutoShape 45"/>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20" name="AutoShape 46"/>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21" name="AutoShape 47"/>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22" name="AutoShape 48"/>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23" name="AutoShape 49"/>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24" name="AutoShape 50"/>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425" name="AutoShape 51"/>
                <p:cNvCxnSpPr>
                  <a:cxnSpLocks noChangeShapeType="1"/>
                  <a:stCxn id="419" idx="2"/>
                  <a:endCxn id="421" idx="0"/>
                </p:cNvCxnSpPr>
                <p:nvPr/>
              </p:nvCxnSpPr>
              <p:spPr bwMode="auto">
                <a:xfrm>
                  <a:off x="2838" y="3214"/>
                  <a:ext cx="75" cy="23"/>
                </a:xfrm>
                <a:prstGeom prst="straightConnector1">
                  <a:avLst/>
                </a:prstGeom>
                <a:noFill/>
                <a:ln w="9525">
                  <a:solidFill>
                    <a:schemeClr val="tx1"/>
                  </a:solidFill>
                  <a:round/>
                  <a:headEnd/>
                  <a:tailEnd/>
                </a:ln>
              </p:spPr>
            </p:cxnSp>
            <p:cxnSp>
              <p:nvCxnSpPr>
                <p:cNvPr id="426" name="AutoShape 52"/>
                <p:cNvCxnSpPr>
                  <a:cxnSpLocks noChangeShapeType="1"/>
                  <a:stCxn id="424" idx="2"/>
                  <a:endCxn id="421"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427" name="AutoShape 53"/>
                <p:cNvCxnSpPr>
                  <a:cxnSpLocks noChangeShapeType="1"/>
                  <a:stCxn id="422" idx="0"/>
                  <a:endCxn id="421"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428" name="AutoShape 54"/>
                <p:cNvCxnSpPr>
                  <a:cxnSpLocks noChangeShapeType="1"/>
                  <a:stCxn id="420" idx="0"/>
                  <a:endCxn id="419"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429" name="AutoShape 55"/>
                <p:cNvCxnSpPr>
                  <a:cxnSpLocks noChangeShapeType="1"/>
                  <a:stCxn id="422" idx="0"/>
                  <a:endCxn id="424"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430" name="AutoShape 56"/>
                <p:cNvCxnSpPr>
                  <a:cxnSpLocks noChangeShapeType="1"/>
                  <a:stCxn id="423" idx="0"/>
                  <a:endCxn id="424" idx="3"/>
                </p:cNvCxnSpPr>
                <p:nvPr/>
              </p:nvCxnSpPr>
              <p:spPr bwMode="auto">
                <a:xfrm flipV="1">
                  <a:off x="3058" y="3180"/>
                  <a:ext cx="0" cy="115"/>
                </a:xfrm>
                <a:prstGeom prst="straightConnector1">
                  <a:avLst/>
                </a:prstGeom>
                <a:noFill/>
                <a:ln w="9525">
                  <a:solidFill>
                    <a:schemeClr val="tx1"/>
                  </a:solidFill>
                  <a:round/>
                  <a:headEnd/>
                  <a:tailEnd/>
                </a:ln>
              </p:spPr>
            </p:cxnSp>
            <p:sp>
              <p:nvSpPr>
                <p:cNvPr id="431" name="AutoShape 57"/>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32" name="AutoShape 58"/>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33" name="AutoShape 59"/>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34" name="AutoShape 60"/>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35" name="AutoShape 61"/>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36" name="AutoShape 62"/>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437" name="AutoShape 63"/>
                <p:cNvCxnSpPr>
                  <a:cxnSpLocks noChangeShapeType="1"/>
                  <a:stCxn id="431" idx="2"/>
                  <a:endCxn id="433"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438" name="AutoShape 64"/>
                <p:cNvCxnSpPr>
                  <a:cxnSpLocks noChangeShapeType="1"/>
                  <a:stCxn id="436" idx="2"/>
                  <a:endCxn id="433"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439" name="AutoShape 65"/>
                <p:cNvCxnSpPr>
                  <a:cxnSpLocks noChangeShapeType="1"/>
                  <a:stCxn id="434" idx="0"/>
                  <a:endCxn id="433"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440" name="AutoShape 66"/>
                <p:cNvCxnSpPr>
                  <a:cxnSpLocks noChangeShapeType="1"/>
                  <a:stCxn id="432" idx="0"/>
                  <a:endCxn id="431"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441" name="AutoShape 67"/>
                <p:cNvCxnSpPr>
                  <a:cxnSpLocks noChangeShapeType="1"/>
                  <a:stCxn id="434" idx="0"/>
                  <a:endCxn id="436"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442" name="AutoShape 68"/>
                <p:cNvCxnSpPr>
                  <a:cxnSpLocks noChangeShapeType="1"/>
                  <a:stCxn id="435" idx="0"/>
                  <a:endCxn id="436"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28" name="Group 69"/>
              <p:cNvGrpSpPr>
                <a:grpSpLocks/>
              </p:cNvGrpSpPr>
              <p:nvPr/>
            </p:nvGrpSpPr>
            <p:grpSpPr bwMode="auto">
              <a:xfrm>
                <a:off x="4446" y="3414"/>
                <a:ext cx="464" cy="387"/>
                <a:chOff x="2745" y="3092"/>
                <a:chExt cx="464" cy="406"/>
              </a:xfrm>
            </p:grpSpPr>
            <p:sp>
              <p:nvSpPr>
                <p:cNvPr id="393" name="AutoShape 70"/>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394" name="AutoShape 71"/>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95" name="AutoShape 72"/>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96" name="AutoShape 73"/>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97" name="AutoShape 74"/>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98" name="AutoShape 75"/>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99" name="AutoShape 76"/>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400" name="AutoShape 77"/>
                <p:cNvCxnSpPr>
                  <a:cxnSpLocks noChangeShapeType="1"/>
                  <a:stCxn id="394" idx="2"/>
                  <a:endCxn id="396" idx="0"/>
                </p:cNvCxnSpPr>
                <p:nvPr/>
              </p:nvCxnSpPr>
              <p:spPr bwMode="auto">
                <a:xfrm>
                  <a:off x="2838" y="3214"/>
                  <a:ext cx="75" cy="23"/>
                </a:xfrm>
                <a:prstGeom prst="straightConnector1">
                  <a:avLst/>
                </a:prstGeom>
                <a:noFill/>
                <a:ln w="9525">
                  <a:solidFill>
                    <a:schemeClr val="tx1"/>
                  </a:solidFill>
                  <a:round/>
                  <a:headEnd/>
                  <a:tailEnd/>
                </a:ln>
              </p:spPr>
            </p:cxnSp>
            <p:cxnSp>
              <p:nvCxnSpPr>
                <p:cNvPr id="401" name="AutoShape 78"/>
                <p:cNvCxnSpPr>
                  <a:cxnSpLocks noChangeShapeType="1"/>
                  <a:stCxn id="399" idx="2"/>
                  <a:endCxn id="396"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402" name="AutoShape 79"/>
                <p:cNvCxnSpPr>
                  <a:cxnSpLocks noChangeShapeType="1"/>
                  <a:stCxn id="397" idx="0"/>
                  <a:endCxn id="396"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403" name="AutoShape 80"/>
                <p:cNvCxnSpPr>
                  <a:cxnSpLocks noChangeShapeType="1"/>
                  <a:stCxn id="395" idx="0"/>
                  <a:endCxn id="394"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404" name="AutoShape 81"/>
                <p:cNvCxnSpPr>
                  <a:cxnSpLocks noChangeShapeType="1"/>
                  <a:stCxn id="397" idx="0"/>
                  <a:endCxn id="399"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405" name="AutoShape 82"/>
                <p:cNvCxnSpPr>
                  <a:cxnSpLocks noChangeShapeType="1"/>
                  <a:stCxn id="398" idx="0"/>
                  <a:endCxn id="399" idx="3"/>
                </p:cNvCxnSpPr>
                <p:nvPr/>
              </p:nvCxnSpPr>
              <p:spPr bwMode="auto">
                <a:xfrm flipV="1">
                  <a:off x="3058" y="3180"/>
                  <a:ext cx="0" cy="115"/>
                </a:xfrm>
                <a:prstGeom prst="straightConnector1">
                  <a:avLst/>
                </a:prstGeom>
                <a:noFill/>
                <a:ln w="9525">
                  <a:solidFill>
                    <a:schemeClr val="tx1"/>
                  </a:solidFill>
                  <a:round/>
                  <a:headEnd/>
                  <a:tailEnd/>
                </a:ln>
              </p:spPr>
            </p:cxnSp>
            <p:sp>
              <p:nvSpPr>
                <p:cNvPr id="406" name="AutoShape 83"/>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07" name="AutoShape 84"/>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08" name="AutoShape 85"/>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09" name="AutoShape 86"/>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10" name="AutoShape 87"/>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11" name="AutoShape 88"/>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412" name="AutoShape 89"/>
                <p:cNvCxnSpPr>
                  <a:cxnSpLocks noChangeShapeType="1"/>
                  <a:stCxn id="406" idx="2"/>
                  <a:endCxn id="408"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413" name="AutoShape 90"/>
                <p:cNvCxnSpPr>
                  <a:cxnSpLocks noChangeShapeType="1"/>
                  <a:stCxn id="411" idx="2"/>
                  <a:endCxn id="408"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414" name="AutoShape 91"/>
                <p:cNvCxnSpPr>
                  <a:cxnSpLocks noChangeShapeType="1"/>
                  <a:stCxn id="409" idx="0"/>
                  <a:endCxn id="408"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415" name="AutoShape 92"/>
                <p:cNvCxnSpPr>
                  <a:cxnSpLocks noChangeShapeType="1"/>
                  <a:stCxn id="407" idx="0"/>
                  <a:endCxn id="406"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416" name="AutoShape 93"/>
                <p:cNvCxnSpPr>
                  <a:cxnSpLocks noChangeShapeType="1"/>
                  <a:stCxn id="409" idx="0"/>
                  <a:endCxn id="411"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417" name="AutoShape 94"/>
                <p:cNvCxnSpPr>
                  <a:cxnSpLocks noChangeShapeType="1"/>
                  <a:stCxn id="410" idx="0"/>
                  <a:endCxn id="411"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29" name="Group 95"/>
              <p:cNvGrpSpPr>
                <a:grpSpLocks/>
              </p:cNvGrpSpPr>
              <p:nvPr/>
            </p:nvGrpSpPr>
            <p:grpSpPr bwMode="auto">
              <a:xfrm>
                <a:off x="4135" y="3545"/>
                <a:ext cx="464" cy="406"/>
                <a:chOff x="2745" y="3092"/>
                <a:chExt cx="464" cy="406"/>
              </a:xfrm>
            </p:grpSpPr>
            <p:sp>
              <p:nvSpPr>
                <p:cNvPr id="368" name="AutoShape 96"/>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369" name="AutoShape 97"/>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70" name="AutoShape 98"/>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71" name="AutoShape 99"/>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72" name="AutoShape 100"/>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73" name="AutoShape 101"/>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74" name="AutoShape 102"/>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375" name="AutoShape 103"/>
                <p:cNvCxnSpPr>
                  <a:cxnSpLocks noChangeShapeType="1"/>
                  <a:stCxn id="369" idx="2"/>
                  <a:endCxn id="371" idx="0"/>
                </p:cNvCxnSpPr>
                <p:nvPr/>
              </p:nvCxnSpPr>
              <p:spPr bwMode="auto">
                <a:xfrm>
                  <a:off x="2838" y="3214"/>
                  <a:ext cx="75" cy="23"/>
                </a:xfrm>
                <a:prstGeom prst="straightConnector1">
                  <a:avLst/>
                </a:prstGeom>
                <a:noFill/>
                <a:ln w="9525">
                  <a:solidFill>
                    <a:schemeClr val="tx1"/>
                  </a:solidFill>
                  <a:round/>
                  <a:headEnd/>
                  <a:tailEnd/>
                </a:ln>
              </p:spPr>
            </p:cxnSp>
            <p:cxnSp>
              <p:nvCxnSpPr>
                <p:cNvPr id="376" name="AutoShape 104"/>
                <p:cNvCxnSpPr>
                  <a:cxnSpLocks noChangeShapeType="1"/>
                  <a:stCxn id="374" idx="2"/>
                  <a:endCxn id="371"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377" name="AutoShape 105"/>
                <p:cNvCxnSpPr>
                  <a:cxnSpLocks noChangeShapeType="1"/>
                  <a:stCxn id="372" idx="0"/>
                  <a:endCxn id="371"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378" name="AutoShape 106"/>
                <p:cNvCxnSpPr>
                  <a:cxnSpLocks noChangeShapeType="1"/>
                  <a:stCxn id="370" idx="0"/>
                  <a:endCxn id="369"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379" name="AutoShape 107"/>
                <p:cNvCxnSpPr>
                  <a:cxnSpLocks noChangeShapeType="1"/>
                  <a:stCxn id="372" idx="0"/>
                  <a:endCxn id="374"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380" name="AutoShape 108"/>
                <p:cNvCxnSpPr>
                  <a:cxnSpLocks noChangeShapeType="1"/>
                  <a:stCxn id="373" idx="0"/>
                  <a:endCxn id="374" idx="3"/>
                </p:cNvCxnSpPr>
                <p:nvPr/>
              </p:nvCxnSpPr>
              <p:spPr bwMode="auto">
                <a:xfrm flipV="1">
                  <a:off x="3058" y="3180"/>
                  <a:ext cx="0" cy="115"/>
                </a:xfrm>
                <a:prstGeom prst="straightConnector1">
                  <a:avLst/>
                </a:prstGeom>
                <a:noFill/>
                <a:ln w="9525">
                  <a:solidFill>
                    <a:schemeClr val="tx1"/>
                  </a:solidFill>
                  <a:round/>
                  <a:headEnd/>
                  <a:tailEnd/>
                </a:ln>
              </p:spPr>
            </p:cxnSp>
            <p:sp>
              <p:nvSpPr>
                <p:cNvPr id="381" name="AutoShape 109"/>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82" name="AutoShape 110"/>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83" name="AutoShape 111"/>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84" name="AutoShape 112"/>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85" name="AutoShape 113"/>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86" name="AutoShape 114"/>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387" name="AutoShape 115"/>
                <p:cNvCxnSpPr>
                  <a:cxnSpLocks noChangeShapeType="1"/>
                  <a:stCxn id="381" idx="2"/>
                  <a:endCxn id="383"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388" name="AutoShape 116"/>
                <p:cNvCxnSpPr>
                  <a:cxnSpLocks noChangeShapeType="1"/>
                  <a:stCxn id="386" idx="2"/>
                  <a:endCxn id="383"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389" name="AutoShape 117"/>
                <p:cNvCxnSpPr>
                  <a:cxnSpLocks noChangeShapeType="1"/>
                  <a:stCxn id="384" idx="0"/>
                  <a:endCxn id="383"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390" name="AutoShape 118"/>
                <p:cNvCxnSpPr>
                  <a:cxnSpLocks noChangeShapeType="1"/>
                  <a:stCxn id="382" idx="0"/>
                  <a:endCxn id="381"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391" name="AutoShape 119"/>
                <p:cNvCxnSpPr>
                  <a:cxnSpLocks noChangeShapeType="1"/>
                  <a:stCxn id="384" idx="0"/>
                  <a:endCxn id="386"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392" name="AutoShape 120"/>
                <p:cNvCxnSpPr>
                  <a:cxnSpLocks noChangeShapeType="1"/>
                  <a:stCxn id="385" idx="0"/>
                  <a:endCxn id="386"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30" name="Group 121"/>
              <p:cNvGrpSpPr>
                <a:grpSpLocks/>
              </p:cNvGrpSpPr>
              <p:nvPr/>
            </p:nvGrpSpPr>
            <p:grpSpPr bwMode="auto">
              <a:xfrm>
                <a:off x="4403" y="3358"/>
                <a:ext cx="464" cy="406"/>
                <a:chOff x="2745" y="3092"/>
                <a:chExt cx="464" cy="406"/>
              </a:xfrm>
            </p:grpSpPr>
            <p:sp>
              <p:nvSpPr>
                <p:cNvPr id="343" name="AutoShape 122"/>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344" name="AutoShape 123"/>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45" name="AutoShape 124"/>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46" name="AutoShape 125"/>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47" name="AutoShape 126"/>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48" name="AutoShape 127"/>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49" name="AutoShape 128"/>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350" name="AutoShape 129"/>
                <p:cNvCxnSpPr>
                  <a:cxnSpLocks noChangeShapeType="1"/>
                  <a:stCxn id="344" idx="2"/>
                  <a:endCxn id="346" idx="0"/>
                </p:cNvCxnSpPr>
                <p:nvPr/>
              </p:nvCxnSpPr>
              <p:spPr bwMode="auto">
                <a:xfrm>
                  <a:off x="2838" y="3214"/>
                  <a:ext cx="75" cy="23"/>
                </a:xfrm>
                <a:prstGeom prst="straightConnector1">
                  <a:avLst/>
                </a:prstGeom>
                <a:noFill/>
                <a:ln w="9525">
                  <a:solidFill>
                    <a:schemeClr val="tx1"/>
                  </a:solidFill>
                  <a:round/>
                  <a:headEnd/>
                  <a:tailEnd/>
                </a:ln>
              </p:spPr>
            </p:cxnSp>
            <p:cxnSp>
              <p:nvCxnSpPr>
                <p:cNvPr id="351" name="AutoShape 130"/>
                <p:cNvCxnSpPr>
                  <a:cxnSpLocks noChangeShapeType="1"/>
                  <a:stCxn id="349" idx="2"/>
                  <a:endCxn id="346"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352" name="AutoShape 131"/>
                <p:cNvCxnSpPr>
                  <a:cxnSpLocks noChangeShapeType="1"/>
                  <a:stCxn id="347" idx="0"/>
                  <a:endCxn id="346"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353" name="AutoShape 132"/>
                <p:cNvCxnSpPr>
                  <a:cxnSpLocks noChangeShapeType="1"/>
                  <a:stCxn id="345" idx="0"/>
                  <a:endCxn id="344"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354" name="AutoShape 133"/>
                <p:cNvCxnSpPr>
                  <a:cxnSpLocks noChangeShapeType="1"/>
                  <a:stCxn id="347" idx="0"/>
                  <a:endCxn id="349"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355" name="AutoShape 134"/>
                <p:cNvCxnSpPr>
                  <a:cxnSpLocks noChangeShapeType="1"/>
                  <a:stCxn id="348" idx="0"/>
                  <a:endCxn id="349" idx="3"/>
                </p:cNvCxnSpPr>
                <p:nvPr/>
              </p:nvCxnSpPr>
              <p:spPr bwMode="auto">
                <a:xfrm flipV="1">
                  <a:off x="3058" y="3180"/>
                  <a:ext cx="0" cy="115"/>
                </a:xfrm>
                <a:prstGeom prst="straightConnector1">
                  <a:avLst/>
                </a:prstGeom>
                <a:noFill/>
                <a:ln w="9525">
                  <a:solidFill>
                    <a:schemeClr val="tx1"/>
                  </a:solidFill>
                  <a:round/>
                  <a:headEnd/>
                  <a:tailEnd/>
                </a:ln>
              </p:spPr>
            </p:cxnSp>
            <p:sp>
              <p:nvSpPr>
                <p:cNvPr id="356" name="AutoShape 135"/>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57" name="AutoShape 136"/>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58" name="AutoShape 137"/>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59" name="AutoShape 138"/>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60" name="AutoShape 139"/>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61" name="AutoShape 140"/>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362" name="AutoShape 141"/>
                <p:cNvCxnSpPr>
                  <a:cxnSpLocks noChangeShapeType="1"/>
                  <a:stCxn id="356" idx="2"/>
                  <a:endCxn id="358"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363" name="AutoShape 142"/>
                <p:cNvCxnSpPr>
                  <a:cxnSpLocks noChangeShapeType="1"/>
                  <a:stCxn id="361" idx="2"/>
                  <a:endCxn id="358"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364" name="AutoShape 143"/>
                <p:cNvCxnSpPr>
                  <a:cxnSpLocks noChangeShapeType="1"/>
                  <a:stCxn id="359" idx="0"/>
                  <a:endCxn id="358"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365" name="AutoShape 144"/>
                <p:cNvCxnSpPr>
                  <a:cxnSpLocks noChangeShapeType="1"/>
                  <a:stCxn id="357" idx="0"/>
                  <a:endCxn id="356"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366" name="AutoShape 145"/>
                <p:cNvCxnSpPr>
                  <a:cxnSpLocks noChangeShapeType="1"/>
                  <a:stCxn id="359" idx="0"/>
                  <a:endCxn id="361"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367" name="AutoShape 146"/>
                <p:cNvCxnSpPr>
                  <a:cxnSpLocks noChangeShapeType="1"/>
                  <a:stCxn id="360" idx="0"/>
                  <a:endCxn id="361"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31" name="Group 147"/>
              <p:cNvGrpSpPr>
                <a:grpSpLocks/>
              </p:cNvGrpSpPr>
              <p:nvPr/>
            </p:nvGrpSpPr>
            <p:grpSpPr bwMode="auto">
              <a:xfrm>
                <a:off x="4714" y="3569"/>
                <a:ext cx="464" cy="406"/>
                <a:chOff x="2745" y="3092"/>
                <a:chExt cx="464" cy="406"/>
              </a:xfrm>
            </p:grpSpPr>
            <p:sp>
              <p:nvSpPr>
                <p:cNvPr id="318" name="AutoShape 148"/>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319" name="AutoShape 149"/>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20" name="AutoShape 150"/>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21" name="AutoShape 151"/>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22" name="AutoShape 152"/>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23" name="AutoShape 153"/>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24" name="AutoShape 154"/>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325" name="AutoShape 155"/>
                <p:cNvCxnSpPr>
                  <a:cxnSpLocks noChangeShapeType="1"/>
                  <a:stCxn id="319" idx="2"/>
                  <a:endCxn id="321" idx="0"/>
                </p:cNvCxnSpPr>
                <p:nvPr/>
              </p:nvCxnSpPr>
              <p:spPr bwMode="auto">
                <a:xfrm>
                  <a:off x="2838" y="3214"/>
                  <a:ext cx="75" cy="23"/>
                </a:xfrm>
                <a:prstGeom prst="straightConnector1">
                  <a:avLst/>
                </a:prstGeom>
                <a:noFill/>
                <a:ln w="9525">
                  <a:solidFill>
                    <a:schemeClr val="tx1"/>
                  </a:solidFill>
                  <a:round/>
                  <a:headEnd/>
                  <a:tailEnd/>
                </a:ln>
              </p:spPr>
            </p:cxnSp>
            <p:cxnSp>
              <p:nvCxnSpPr>
                <p:cNvPr id="326" name="AutoShape 156"/>
                <p:cNvCxnSpPr>
                  <a:cxnSpLocks noChangeShapeType="1"/>
                  <a:stCxn id="324" idx="2"/>
                  <a:endCxn id="321"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327" name="AutoShape 157"/>
                <p:cNvCxnSpPr>
                  <a:cxnSpLocks noChangeShapeType="1"/>
                  <a:stCxn id="322" idx="0"/>
                  <a:endCxn id="321"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328" name="AutoShape 158"/>
                <p:cNvCxnSpPr>
                  <a:cxnSpLocks noChangeShapeType="1"/>
                  <a:stCxn id="320" idx="0"/>
                  <a:endCxn id="319"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329" name="AutoShape 159"/>
                <p:cNvCxnSpPr>
                  <a:cxnSpLocks noChangeShapeType="1"/>
                  <a:stCxn id="322" idx="0"/>
                  <a:endCxn id="324"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330" name="AutoShape 160"/>
                <p:cNvCxnSpPr>
                  <a:cxnSpLocks noChangeShapeType="1"/>
                  <a:stCxn id="323" idx="0"/>
                  <a:endCxn id="324" idx="3"/>
                </p:cNvCxnSpPr>
                <p:nvPr/>
              </p:nvCxnSpPr>
              <p:spPr bwMode="auto">
                <a:xfrm flipV="1">
                  <a:off x="3058" y="3180"/>
                  <a:ext cx="0" cy="115"/>
                </a:xfrm>
                <a:prstGeom prst="straightConnector1">
                  <a:avLst/>
                </a:prstGeom>
                <a:noFill/>
                <a:ln w="9525">
                  <a:solidFill>
                    <a:schemeClr val="tx1"/>
                  </a:solidFill>
                  <a:round/>
                  <a:headEnd/>
                  <a:tailEnd/>
                </a:ln>
              </p:spPr>
            </p:cxnSp>
            <p:sp>
              <p:nvSpPr>
                <p:cNvPr id="331" name="AutoShape 161"/>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32" name="AutoShape 162"/>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33" name="AutoShape 163"/>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34" name="AutoShape 164"/>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35" name="AutoShape 165"/>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36" name="AutoShape 166"/>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337" name="AutoShape 167"/>
                <p:cNvCxnSpPr>
                  <a:cxnSpLocks noChangeShapeType="1"/>
                  <a:stCxn id="331" idx="2"/>
                  <a:endCxn id="333"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338" name="AutoShape 168"/>
                <p:cNvCxnSpPr>
                  <a:cxnSpLocks noChangeShapeType="1"/>
                  <a:stCxn id="336" idx="2"/>
                  <a:endCxn id="333"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339" name="AutoShape 169"/>
                <p:cNvCxnSpPr>
                  <a:cxnSpLocks noChangeShapeType="1"/>
                  <a:stCxn id="334" idx="0"/>
                  <a:endCxn id="333"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340" name="AutoShape 170"/>
                <p:cNvCxnSpPr>
                  <a:cxnSpLocks noChangeShapeType="1"/>
                  <a:stCxn id="332" idx="0"/>
                  <a:endCxn id="331"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341" name="AutoShape 171"/>
                <p:cNvCxnSpPr>
                  <a:cxnSpLocks noChangeShapeType="1"/>
                  <a:stCxn id="334" idx="0"/>
                  <a:endCxn id="336"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342" name="AutoShape 172"/>
                <p:cNvCxnSpPr>
                  <a:cxnSpLocks noChangeShapeType="1"/>
                  <a:stCxn id="335" idx="0"/>
                  <a:endCxn id="336"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32" name="Group 173"/>
              <p:cNvGrpSpPr>
                <a:grpSpLocks/>
              </p:cNvGrpSpPr>
              <p:nvPr/>
            </p:nvGrpSpPr>
            <p:grpSpPr bwMode="auto">
              <a:xfrm>
                <a:off x="4343" y="3746"/>
                <a:ext cx="464" cy="406"/>
                <a:chOff x="2745" y="3092"/>
                <a:chExt cx="464" cy="406"/>
              </a:xfrm>
            </p:grpSpPr>
            <p:sp>
              <p:nvSpPr>
                <p:cNvPr id="293" name="AutoShape 174"/>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294" name="AutoShape 175"/>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95" name="AutoShape 176"/>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96" name="AutoShape 177"/>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97" name="AutoShape 178"/>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98" name="AutoShape 179"/>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99" name="AutoShape 180"/>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300" name="AutoShape 181"/>
                <p:cNvCxnSpPr>
                  <a:cxnSpLocks noChangeShapeType="1"/>
                  <a:stCxn id="294" idx="2"/>
                  <a:endCxn id="296" idx="0"/>
                </p:cNvCxnSpPr>
                <p:nvPr/>
              </p:nvCxnSpPr>
              <p:spPr bwMode="auto">
                <a:xfrm>
                  <a:off x="2838" y="3214"/>
                  <a:ext cx="75" cy="23"/>
                </a:xfrm>
                <a:prstGeom prst="straightConnector1">
                  <a:avLst/>
                </a:prstGeom>
                <a:noFill/>
                <a:ln w="9525">
                  <a:solidFill>
                    <a:schemeClr val="tx1"/>
                  </a:solidFill>
                  <a:round/>
                  <a:headEnd/>
                  <a:tailEnd/>
                </a:ln>
              </p:spPr>
            </p:cxnSp>
            <p:cxnSp>
              <p:nvCxnSpPr>
                <p:cNvPr id="301" name="AutoShape 182"/>
                <p:cNvCxnSpPr>
                  <a:cxnSpLocks noChangeShapeType="1"/>
                  <a:stCxn id="299" idx="2"/>
                  <a:endCxn id="296"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302" name="AutoShape 183"/>
                <p:cNvCxnSpPr>
                  <a:cxnSpLocks noChangeShapeType="1"/>
                  <a:stCxn id="297" idx="0"/>
                  <a:endCxn id="296"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303" name="AutoShape 184"/>
                <p:cNvCxnSpPr>
                  <a:cxnSpLocks noChangeShapeType="1"/>
                  <a:stCxn id="295" idx="0"/>
                  <a:endCxn id="294"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304" name="AutoShape 185"/>
                <p:cNvCxnSpPr>
                  <a:cxnSpLocks noChangeShapeType="1"/>
                  <a:stCxn id="297" idx="0"/>
                  <a:endCxn id="299"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305" name="AutoShape 186"/>
                <p:cNvCxnSpPr>
                  <a:cxnSpLocks noChangeShapeType="1"/>
                  <a:stCxn id="298" idx="0"/>
                  <a:endCxn id="299" idx="3"/>
                </p:cNvCxnSpPr>
                <p:nvPr/>
              </p:nvCxnSpPr>
              <p:spPr bwMode="auto">
                <a:xfrm flipV="1">
                  <a:off x="3058" y="3180"/>
                  <a:ext cx="0" cy="115"/>
                </a:xfrm>
                <a:prstGeom prst="straightConnector1">
                  <a:avLst/>
                </a:prstGeom>
                <a:noFill/>
                <a:ln w="9525">
                  <a:solidFill>
                    <a:schemeClr val="tx1"/>
                  </a:solidFill>
                  <a:round/>
                  <a:headEnd/>
                  <a:tailEnd/>
                </a:ln>
              </p:spPr>
            </p:cxnSp>
            <p:sp>
              <p:nvSpPr>
                <p:cNvPr id="306" name="AutoShape 187"/>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07" name="AutoShape 188"/>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08" name="AutoShape 189"/>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09" name="AutoShape 190"/>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10" name="AutoShape 191"/>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11" name="AutoShape 192"/>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312" name="AutoShape 193"/>
                <p:cNvCxnSpPr>
                  <a:cxnSpLocks noChangeShapeType="1"/>
                  <a:stCxn id="306" idx="2"/>
                  <a:endCxn id="308"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313" name="AutoShape 194"/>
                <p:cNvCxnSpPr>
                  <a:cxnSpLocks noChangeShapeType="1"/>
                  <a:stCxn id="311" idx="2"/>
                  <a:endCxn id="308"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314" name="AutoShape 195"/>
                <p:cNvCxnSpPr>
                  <a:cxnSpLocks noChangeShapeType="1"/>
                  <a:stCxn id="309" idx="0"/>
                  <a:endCxn id="308"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315" name="AutoShape 196"/>
                <p:cNvCxnSpPr>
                  <a:cxnSpLocks noChangeShapeType="1"/>
                  <a:stCxn id="307" idx="0"/>
                  <a:endCxn id="306"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316" name="AutoShape 197"/>
                <p:cNvCxnSpPr>
                  <a:cxnSpLocks noChangeShapeType="1"/>
                  <a:stCxn id="309" idx="0"/>
                  <a:endCxn id="311"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317" name="AutoShape 198"/>
                <p:cNvCxnSpPr>
                  <a:cxnSpLocks noChangeShapeType="1"/>
                  <a:stCxn id="310" idx="0"/>
                  <a:endCxn id="311"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33" name="Group 199"/>
              <p:cNvGrpSpPr>
                <a:grpSpLocks/>
              </p:cNvGrpSpPr>
              <p:nvPr/>
            </p:nvGrpSpPr>
            <p:grpSpPr bwMode="auto">
              <a:xfrm>
                <a:off x="4775" y="3492"/>
                <a:ext cx="464" cy="406"/>
                <a:chOff x="2745" y="3092"/>
                <a:chExt cx="464" cy="406"/>
              </a:xfrm>
            </p:grpSpPr>
            <p:sp>
              <p:nvSpPr>
                <p:cNvPr id="268" name="AutoShape 200"/>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269" name="AutoShape 201"/>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70" name="AutoShape 202"/>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71" name="AutoShape 203"/>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72" name="AutoShape 204"/>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73" name="AutoShape 205"/>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74" name="AutoShape 206"/>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275" name="AutoShape 207"/>
                <p:cNvCxnSpPr>
                  <a:cxnSpLocks noChangeShapeType="1"/>
                  <a:stCxn id="269" idx="2"/>
                  <a:endCxn id="271" idx="0"/>
                </p:cNvCxnSpPr>
                <p:nvPr/>
              </p:nvCxnSpPr>
              <p:spPr bwMode="auto">
                <a:xfrm>
                  <a:off x="2838" y="3214"/>
                  <a:ext cx="75" cy="23"/>
                </a:xfrm>
                <a:prstGeom prst="straightConnector1">
                  <a:avLst/>
                </a:prstGeom>
                <a:noFill/>
                <a:ln w="9525">
                  <a:solidFill>
                    <a:schemeClr val="tx1"/>
                  </a:solidFill>
                  <a:round/>
                  <a:headEnd/>
                  <a:tailEnd/>
                </a:ln>
              </p:spPr>
            </p:cxnSp>
            <p:cxnSp>
              <p:nvCxnSpPr>
                <p:cNvPr id="276" name="AutoShape 208"/>
                <p:cNvCxnSpPr>
                  <a:cxnSpLocks noChangeShapeType="1"/>
                  <a:stCxn id="274" idx="2"/>
                  <a:endCxn id="271"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277" name="AutoShape 209"/>
                <p:cNvCxnSpPr>
                  <a:cxnSpLocks noChangeShapeType="1"/>
                  <a:stCxn id="272" idx="0"/>
                  <a:endCxn id="271"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278" name="AutoShape 210"/>
                <p:cNvCxnSpPr>
                  <a:cxnSpLocks noChangeShapeType="1"/>
                  <a:stCxn id="270" idx="0"/>
                  <a:endCxn id="269"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279" name="AutoShape 211"/>
                <p:cNvCxnSpPr>
                  <a:cxnSpLocks noChangeShapeType="1"/>
                  <a:stCxn id="272" idx="0"/>
                  <a:endCxn id="274"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280" name="AutoShape 212"/>
                <p:cNvCxnSpPr>
                  <a:cxnSpLocks noChangeShapeType="1"/>
                  <a:stCxn id="273" idx="0"/>
                  <a:endCxn id="274" idx="3"/>
                </p:cNvCxnSpPr>
                <p:nvPr/>
              </p:nvCxnSpPr>
              <p:spPr bwMode="auto">
                <a:xfrm flipV="1">
                  <a:off x="3058" y="3180"/>
                  <a:ext cx="0" cy="115"/>
                </a:xfrm>
                <a:prstGeom prst="straightConnector1">
                  <a:avLst/>
                </a:prstGeom>
                <a:noFill/>
                <a:ln w="9525">
                  <a:solidFill>
                    <a:schemeClr val="tx1"/>
                  </a:solidFill>
                  <a:round/>
                  <a:headEnd/>
                  <a:tailEnd/>
                </a:ln>
              </p:spPr>
            </p:cxnSp>
            <p:sp>
              <p:nvSpPr>
                <p:cNvPr id="281" name="AutoShape 213"/>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82" name="AutoShape 214"/>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83" name="AutoShape 215"/>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84" name="AutoShape 216"/>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85" name="AutoShape 217"/>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86" name="AutoShape 218"/>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287" name="AutoShape 219"/>
                <p:cNvCxnSpPr>
                  <a:cxnSpLocks noChangeShapeType="1"/>
                  <a:stCxn id="281" idx="2"/>
                  <a:endCxn id="283"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288" name="AutoShape 220"/>
                <p:cNvCxnSpPr>
                  <a:cxnSpLocks noChangeShapeType="1"/>
                  <a:stCxn id="286" idx="2"/>
                  <a:endCxn id="283"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289" name="AutoShape 221"/>
                <p:cNvCxnSpPr>
                  <a:cxnSpLocks noChangeShapeType="1"/>
                  <a:stCxn id="284" idx="0"/>
                  <a:endCxn id="283"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290" name="AutoShape 222"/>
                <p:cNvCxnSpPr>
                  <a:cxnSpLocks noChangeShapeType="1"/>
                  <a:stCxn id="282" idx="0"/>
                  <a:endCxn id="281"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291" name="AutoShape 223"/>
                <p:cNvCxnSpPr>
                  <a:cxnSpLocks noChangeShapeType="1"/>
                  <a:stCxn id="284" idx="0"/>
                  <a:endCxn id="286"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292" name="AutoShape 224"/>
                <p:cNvCxnSpPr>
                  <a:cxnSpLocks noChangeShapeType="1"/>
                  <a:stCxn id="285" idx="0"/>
                  <a:endCxn id="286"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34" name="Group 225"/>
              <p:cNvGrpSpPr>
                <a:grpSpLocks/>
              </p:cNvGrpSpPr>
              <p:nvPr/>
            </p:nvGrpSpPr>
            <p:grpSpPr bwMode="auto">
              <a:xfrm>
                <a:off x="4446" y="3414"/>
                <a:ext cx="464" cy="406"/>
                <a:chOff x="2745" y="3092"/>
                <a:chExt cx="464" cy="406"/>
              </a:xfrm>
            </p:grpSpPr>
            <p:sp>
              <p:nvSpPr>
                <p:cNvPr id="243" name="AutoShape 226"/>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244" name="AutoShape 227"/>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45" name="AutoShape 228"/>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46" name="AutoShape 229"/>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47" name="AutoShape 230"/>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48" name="AutoShape 231"/>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49" name="AutoShape 232"/>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250" name="AutoShape 233"/>
                <p:cNvCxnSpPr>
                  <a:cxnSpLocks noChangeShapeType="1"/>
                  <a:stCxn id="244" idx="2"/>
                  <a:endCxn id="246" idx="0"/>
                </p:cNvCxnSpPr>
                <p:nvPr/>
              </p:nvCxnSpPr>
              <p:spPr bwMode="auto">
                <a:xfrm>
                  <a:off x="2838" y="3214"/>
                  <a:ext cx="75" cy="23"/>
                </a:xfrm>
                <a:prstGeom prst="straightConnector1">
                  <a:avLst/>
                </a:prstGeom>
                <a:noFill/>
                <a:ln w="9525">
                  <a:solidFill>
                    <a:schemeClr val="tx1"/>
                  </a:solidFill>
                  <a:round/>
                  <a:headEnd/>
                  <a:tailEnd/>
                </a:ln>
              </p:spPr>
            </p:cxnSp>
            <p:cxnSp>
              <p:nvCxnSpPr>
                <p:cNvPr id="251" name="AutoShape 234"/>
                <p:cNvCxnSpPr>
                  <a:cxnSpLocks noChangeShapeType="1"/>
                  <a:stCxn id="249" idx="2"/>
                  <a:endCxn id="246"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252" name="AutoShape 235"/>
                <p:cNvCxnSpPr>
                  <a:cxnSpLocks noChangeShapeType="1"/>
                  <a:stCxn id="247" idx="0"/>
                  <a:endCxn id="246"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253" name="AutoShape 236"/>
                <p:cNvCxnSpPr>
                  <a:cxnSpLocks noChangeShapeType="1"/>
                  <a:stCxn id="245" idx="0"/>
                  <a:endCxn id="244"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254" name="AutoShape 237"/>
                <p:cNvCxnSpPr>
                  <a:cxnSpLocks noChangeShapeType="1"/>
                  <a:stCxn id="247" idx="0"/>
                  <a:endCxn id="249"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255" name="AutoShape 238"/>
                <p:cNvCxnSpPr>
                  <a:cxnSpLocks noChangeShapeType="1"/>
                  <a:stCxn id="248" idx="0"/>
                  <a:endCxn id="249" idx="3"/>
                </p:cNvCxnSpPr>
                <p:nvPr/>
              </p:nvCxnSpPr>
              <p:spPr bwMode="auto">
                <a:xfrm flipV="1">
                  <a:off x="3058" y="3180"/>
                  <a:ext cx="0" cy="115"/>
                </a:xfrm>
                <a:prstGeom prst="straightConnector1">
                  <a:avLst/>
                </a:prstGeom>
                <a:noFill/>
                <a:ln w="9525">
                  <a:solidFill>
                    <a:schemeClr val="tx1"/>
                  </a:solidFill>
                  <a:round/>
                  <a:headEnd/>
                  <a:tailEnd/>
                </a:ln>
              </p:spPr>
            </p:cxnSp>
            <p:sp>
              <p:nvSpPr>
                <p:cNvPr id="256" name="AutoShape 239"/>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57" name="AutoShape 240"/>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58" name="AutoShape 241"/>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59" name="AutoShape 242"/>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60" name="AutoShape 243"/>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61" name="AutoShape 244"/>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262" name="AutoShape 245"/>
                <p:cNvCxnSpPr>
                  <a:cxnSpLocks noChangeShapeType="1"/>
                  <a:stCxn id="256" idx="2"/>
                  <a:endCxn id="258"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263" name="AutoShape 246"/>
                <p:cNvCxnSpPr>
                  <a:cxnSpLocks noChangeShapeType="1"/>
                  <a:stCxn id="261" idx="2"/>
                  <a:endCxn id="258"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264" name="AutoShape 247"/>
                <p:cNvCxnSpPr>
                  <a:cxnSpLocks noChangeShapeType="1"/>
                  <a:stCxn id="259" idx="0"/>
                  <a:endCxn id="258"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265" name="AutoShape 248"/>
                <p:cNvCxnSpPr>
                  <a:cxnSpLocks noChangeShapeType="1"/>
                  <a:stCxn id="257" idx="0"/>
                  <a:endCxn id="256"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266" name="AutoShape 249"/>
                <p:cNvCxnSpPr>
                  <a:cxnSpLocks noChangeShapeType="1"/>
                  <a:stCxn id="259" idx="0"/>
                  <a:endCxn id="261"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267" name="AutoShape 250"/>
                <p:cNvCxnSpPr>
                  <a:cxnSpLocks noChangeShapeType="1"/>
                  <a:stCxn id="260" idx="0"/>
                  <a:endCxn id="261"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35" name="Group 251"/>
              <p:cNvGrpSpPr>
                <a:grpSpLocks/>
              </p:cNvGrpSpPr>
              <p:nvPr/>
            </p:nvGrpSpPr>
            <p:grpSpPr bwMode="auto">
              <a:xfrm>
                <a:off x="4543" y="3511"/>
                <a:ext cx="464" cy="387"/>
                <a:chOff x="2745" y="3092"/>
                <a:chExt cx="464" cy="406"/>
              </a:xfrm>
            </p:grpSpPr>
            <p:sp>
              <p:nvSpPr>
                <p:cNvPr id="218" name="AutoShape 252"/>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219" name="AutoShape 253"/>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20" name="AutoShape 254"/>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21" name="AutoShape 255"/>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22" name="AutoShape 256"/>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23" name="AutoShape 257"/>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24" name="AutoShape 258"/>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225" name="AutoShape 259"/>
                <p:cNvCxnSpPr>
                  <a:cxnSpLocks noChangeShapeType="1"/>
                  <a:stCxn id="219" idx="2"/>
                  <a:endCxn id="221" idx="0"/>
                </p:cNvCxnSpPr>
                <p:nvPr/>
              </p:nvCxnSpPr>
              <p:spPr bwMode="auto">
                <a:xfrm>
                  <a:off x="2838" y="3214"/>
                  <a:ext cx="75" cy="23"/>
                </a:xfrm>
                <a:prstGeom prst="straightConnector1">
                  <a:avLst/>
                </a:prstGeom>
                <a:noFill/>
                <a:ln w="9525">
                  <a:solidFill>
                    <a:schemeClr val="tx1"/>
                  </a:solidFill>
                  <a:round/>
                  <a:headEnd/>
                  <a:tailEnd/>
                </a:ln>
              </p:spPr>
            </p:cxnSp>
            <p:cxnSp>
              <p:nvCxnSpPr>
                <p:cNvPr id="226" name="AutoShape 260"/>
                <p:cNvCxnSpPr>
                  <a:cxnSpLocks noChangeShapeType="1"/>
                  <a:stCxn id="224" idx="2"/>
                  <a:endCxn id="221"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227" name="AutoShape 261"/>
                <p:cNvCxnSpPr>
                  <a:cxnSpLocks noChangeShapeType="1"/>
                  <a:stCxn id="222" idx="0"/>
                  <a:endCxn id="221"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228" name="AutoShape 262"/>
                <p:cNvCxnSpPr>
                  <a:cxnSpLocks noChangeShapeType="1"/>
                  <a:stCxn id="220" idx="0"/>
                  <a:endCxn id="219"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229" name="AutoShape 263"/>
                <p:cNvCxnSpPr>
                  <a:cxnSpLocks noChangeShapeType="1"/>
                  <a:stCxn id="222" idx="0"/>
                  <a:endCxn id="224"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230" name="AutoShape 264"/>
                <p:cNvCxnSpPr>
                  <a:cxnSpLocks noChangeShapeType="1"/>
                  <a:stCxn id="223" idx="0"/>
                  <a:endCxn id="224" idx="3"/>
                </p:cNvCxnSpPr>
                <p:nvPr/>
              </p:nvCxnSpPr>
              <p:spPr bwMode="auto">
                <a:xfrm flipV="1">
                  <a:off x="3058" y="3180"/>
                  <a:ext cx="0" cy="115"/>
                </a:xfrm>
                <a:prstGeom prst="straightConnector1">
                  <a:avLst/>
                </a:prstGeom>
                <a:noFill/>
                <a:ln w="9525">
                  <a:solidFill>
                    <a:schemeClr val="tx1"/>
                  </a:solidFill>
                  <a:round/>
                  <a:headEnd/>
                  <a:tailEnd/>
                </a:ln>
              </p:spPr>
            </p:cxnSp>
            <p:sp>
              <p:nvSpPr>
                <p:cNvPr id="231" name="AutoShape 265"/>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32" name="AutoShape 266"/>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33" name="AutoShape 267"/>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34" name="AutoShape 268"/>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35" name="AutoShape 269"/>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36" name="AutoShape 270"/>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237" name="AutoShape 271"/>
                <p:cNvCxnSpPr>
                  <a:cxnSpLocks noChangeShapeType="1"/>
                  <a:stCxn id="231" idx="2"/>
                  <a:endCxn id="233"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238" name="AutoShape 272"/>
                <p:cNvCxnSpPr>
                  <a:cxnSpLocks noChangeShapeType="1"/>
                  <a:stCxn id="236" idx="2"/>
                  <a:endCxn id="233"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239" name="AutoShape 273"/>
                <p:cNvCxnSpPr>
                  <a:cxnSpLocks noChangeShapeType="1"/>
                  <a:stCxn id="234" idx="0"/>
                  <a:endCxn id="233"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240" name="AutoShape 274"/>
                <p:cNvCxnSpPr>
                  <a:cxnSpLocks noChangeShapeType="1"/>
                  <a:stCxn id="232" idx="0"/>
                  <a:endCxn id="231"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241" name="AutoShape 275"/>
                <p:cNvCxnSpPr>
                  <a:cxnSpLocks noChangeShapeType="1"/>
                  <a:stCxn id="234" idx="0"/>
                  <a:endCxn id="236"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242" name="AutoShape 276"/>
                <p:cNvCxnSpPr>
                  <a:cxnSpLocks noChangeShapeType="1"/>
                  <a:stCxn id="235" idx="0"/>
                  <a:endCxn id="236"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36" name="Group 277"/>
              <p:cNvGrpSpPr>
                <a:grpSpLocks/>
              </p:cNvGrpSpPr>
              <p:nvPr/>
            </p:nvGrpSpPr>
            <p:grpSpPr bwMode="auto">
              <a:xfrm>
                <a:off x="4258" y="3252"/>
                <a:ext cx="464" cy="406"/>
                <a:chOff x="2745" y="3092"/>
                <a:chExt cx="464" cy="406"/>
              </a:xfrm>
            </p:grpSpPr>
            <p:sp>
              <p:nvSpPr>
                <p:cNvPr id="193" name="AutoShape 278"/>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194" name="AutoShape 279"/>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95" name="AutoShape 280"/>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96" name="AutoShape 281"/>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97" name="AutoShape 282"/>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98" name="AutoShape 283"/>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99" name="AutoShape 284"/>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200" name="AutoShape 285"/>
                <p:cNvCxnSpPr>
                  <a:cxnSpLocks noChangeShapeType="1"/>
                  <a:stCxn id="194" idx="2"/>
                  <a:endCxn id="196" idx="0"/>
                </p:cNvCxnSpPr>
                <p:nvPr/>
              </p:nvCxnSpPr>
              <p:spPr bwMode="auto">
                <a:xfrm>
                  <a:off x="2838" y="3214"/>
                  <a:ext cx="75" cy="23"/>
                </a:xfrm>
                <a:prstGeom prst="straightConnector1">
                  <a:avLst/>
                </a:prstGeom>
                <a:noFill/>
                <a:ln w="9525">
                  <a:solidFill>
                    <a:schemeClr val="tx1"/>
                  </a:solidFill>
                  <a:round/>
                  <a:headEnd/>
                  <a:tailEnd/>
                </a:ln>
              </p:spPr>
            </p:cxnSp>
            <p:cxnSp>
              <p:nvCxnSpPr>
                <p:cNvPr id="201" name="AutoShape 286"/>
                <p:cNvCxnSpPr>
                  <a:cxnSpLocks noChangeShapeType="1"/>
                  <a:stCxn id="199" idx="2"/>
                  <a:endCxn id="196"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202" name="AutoShape 287"/>
                <p:cNvCxnSpPr>
                  <a:cxnSpLocks noChangeShapeType="1"/>
                  <a:stCxn id="197" idx="0"/>
                  <a:endCxn id="196"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203" name="AutoShape 288"/>
                <p:cNvCxnSpPr>
                  <a:cxnSpLocks noChangeShapeType="1"/>
                  <a:stCxn id="195" idx="0"/>
                  <a:endCxn id="194"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204" name="AutoShape 289"/>
                <p:cNvCxnSpPr>
                  <a:cxnSpLocks noChangeShapeType="1"/>
                  <a:stCxn id="197" idx="0"/>
                  <a:endCxn id="199"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205" name="AutoShape 290"/>
                <p:cNvCxnSpPr>
                  <a:cxnSpLocks noChangeShapeType="1"/>
                  <a:stCxn id="198" idx="0"/>
                  <a:endCxn id="199" idx="3"/>
                </p:cNvCxnSpPr>
                <p:nvPr/>
              </p:nvCxnSpPr>
              <p:spPr bwMode="auto">
                <a:xfrm flipV="1">
                  <a:off x="3058" y="3180"/>
                  <a:ext cx="0" cy="115"/>
                </a:xfrm>
                <a:prstGeom prst="straightConnector1">
                  <a:avLst/>
                </a:prstGeom>
                <a:noFill/>
                <a:ln w="9525">
                  <a:solidFill>
                    <a:schemeClr val="tx1"/>
                  </a:solidFill>
                  <a:round/>
                  <a:headEnd/>
                  <a:tailEnd/>
                </a:ln>
              </p:spPr>
            </p:cxnSp>
            <p:sp>
              <p:nvSpPr>
                <p:cNvPr id="206" name="AutoShape 291"/>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07" name="AutoShape 292"/>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08" name="AutoShape 293"/>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09" name="AutoShape 294"/>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10" name="AutoShape 295"/>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11" name="AutoShape 296"/>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212" name="AutoShape 297"/>
                <p:cNvCxnSpPr>
                  <a:cxnSpLocks noChangeShapeType="1"/>
                  <a:stCxn id="206" idx="2"/>
                  <a:endCxn id="208"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213" name="AutoShape 298"/>
                <p:cNvCxnSpPr>
                  <a:cxnSpLocks noChangeShapeType="1"/>
                  <a:stCxn id="211" idx="2"/>
                  <a:endCxn id="208"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214" name="AutoShape 299"/>
                <p:cNvCxnSpPr>
                  <a:cxnSpLocks noChangeShapeType="1"/>
                  <a:stCxn id="209" idx="0"/>
                  <a:endCxn id="208"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215" name="AutoShape 300"/>
                <p:cNvCxnSpPr>
                  <a:cxnSpLocks noChangeShapeType="1"/>
                  <a:stCxn id="207" idx="0"/>
                  <a:endCxn id="206"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216" name="AutoShape 301"/>
                <p:cNvCxnSpPr>
                  <a:cxnSpLocks noChangeShapeType="1"/>
                  <a:stCxn id="209" idx="0"/>
                  <a:endCxn id="211"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217" name="AutoShape 302"/>
                <p:cNvCxnSpPr>
                  <a:cxnSpLocks noChangeShapeType="1"/>
                  <a:stCxn id="210" idx="0"/>
                  <a:endCxn id="211"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37" name="Group 303"/>
              <p:cNvGrpSpPr>
                <a:grpSpLocks/>
              </p:cNvGrpSpPr>
              <p:nvPr/>
            </p:nvGrpSpPr>
            <p:grpSpPr bwMode="auto">
              <a:xfrm>
                <a:off x="4811" y="3666"/>
                <a:ext cx="464" cy="406"/>
                <a:chOff x="2745" y="3092"/>
                <a:chExt cx="464" cy="406"/>
              </a:xfrm>
            </p:grpSpPr>
            <p:sp>
              <p:nvSpPr>
                <p:cNvPr id="168" name="AutoShape 304"/>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169" name="AutoShape 305"/>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70" name="AutoShape 306"/>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71" name="AutoShape 307"/>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72" name="AutoShape 308"/>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73" name="AutoShape 309"/>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74" name="AutoShape 310"/>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175" name="AutoShape 311"/>
                <p:cNvCxnSpPr>
                  <a:cxnSpLocks noChangeShapeType="1"/>
                  <a:stCxn id="169" idx="2"/>
                  <a:endCxn id="171" idx="0"/>
                </p:cNvCxnSpPr>
                <p:nvPr/>
              </p:nvCxnSpPr>
              <p:spPr bwMode="auto">
                <a:xfrm>
                  <a:off x="2838" y="3214"/>
                  <a:ext cx="75" cy="23"/>
                </a:xfrm>
                <a:prstGeom prst="straightConnector1">
                  <a:avLst/>
                </a:prstGeom>
                <a:noFill/>
                <a:ln w="9525">
                  <a:solidFill>
                    <a:schemeClr val="tx1"/>
                  </a:solidFill>
                  <a:round/>
                  <a:headEnd/>
                  <a:tailEnd/>
                </a:ln>
              </p:spPr>
            </p:cxnSp>
            <p:cxnSp>
              <p:nvCxnSpPr>
                <p:cNvPr id="176" name="AutoShape 312"/>
                <p:cNvCxnSpPr>
                  <a:cxnSpLocks noChangeShapeType="1"/>
                  <a:stCxn id="174" idx="2"/>
                  <a:endCxn id="171"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177" name="AutoShape 313"/>
                <p:cNvCxnSpPr>
                  <a:cxnSpLocks noChangeShapeType="1"/>
                  <a:stCxn id="172" idx="0"/>
                  <a:endCxn id="171"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178" name="AutoShape 314"/>
                <p:cNvCxnSpPr>
                  <a:cxnSpLocks noChangeShapeType="1"/>
                  <a:stCxn id="170" idx="0"/>
                  <a:endCxn id="169"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179" name="AutoShape 315"/>
                <p:cNvCxnSpPr>
                  <a:cxnSpLocks noChangeShapeType="1"/>
                  <a:stCxn id="172" idx="0"/>
                  <a:endCxn id="174"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180" name="AutoShape 316"/>
                <p:cNvCxnSpPr>
                  <a:cxnSpLocks noChangeShapeType="1"/>
                  <a:stCxn id="173" idx="0"/>
                  <a:endCxn id="174" idx="3"/>
                </p:cNvCxnSpPr>
                <p:nvPr/>
              </p:nvCxnSpPr>
              <p:spPr bwMode="auto">
                <a:xfrm flipV="1">
                  <a:off x="3058" y="3180"/>
                  <a:ext cx="0" cy="115"/>
                </a:xfrm>
                <a:prstGeom prst="straightConnector1">
                  <a:avLst/>
                </a:prstGeom>
                <a:noFill/>
                <a:ln w="9525">
                  <a:solidFill>
                    <a:schemeClr val="tx1"/>
                  </a:solidFill>
                  <a:round/>
                  <a:headEnd/>
                  <a:tailEnd/>
                </a:ln>
              </p:spPr>
            </p:cxnSp>
            <p:sp>
              <p:nvSpPr>
                <p:cNvPr id="181" name="AutoShape 317"/>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82" name="AutoShape 318"/>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83" name="AutoShape 319"/>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84" name="AutoShape 320"/>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85" name="AutoShape 321"/>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86" name="AutoShape 322"/>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187" name="AutoShape 323"/>
                <p:cNvCxnSpPr>
                  <a:cxnSpLocks noChangeShapeType="1"/>
                  <a:stCxn id="181" idx="2"/>
                  <a:endCxn id="183"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188" name="AutoShape 324"/>
                <p:cNvCxnSpPr>
                  <a:cxnSpLocks noChangeShapeType="1"/>
                  <a:stCxn id="186" idx="2"/>
                  <a:endCxn id="183"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189" name="AutoShape 325"/>
                <p:cNvCxnSpPr>
                  <a:cxnSpLocks noChangeShapeType="1"/>
                  <a:stCxn id="184" idx="0"/>
                  <a:endCxn id="183"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190" name="AutoShape 326"/>
                <p:cNvCxnSpPr>
                  <a:cxnSpLocks noChangeShapeType="1"/>
                  <a:stCxn id="182" idx="0"/>
                  <a:endCxn id="181"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191" name="AutoShape 327"/>
                <p:cNvCxnSpPr>
                  <a:cxnSpLocks noChangeShapeType="1"/>
                  <a:stCxn id="184" idx="0"/>
                  <a:endCxn id="186"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192" name="AutoShape 328"/>
                <p:cNvCxnSpPr>
                  <a:cxnSpLocks noChangeShapeType="1"/>
                  <a:stCxn id="185" idx="0"/>
                  <a:endCxn id="186"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38" name="Group 329"/>
              <p:cNvGrpSpPr>
                <a:grpSpLocks/>
              </p:cNvGrpSpPr>
              <p:nvPr/>
            </p:nvGrpSpPr>
            <p:grpSpPr bwMode="auto">
              <a:xfrm>
                <a:off x="4022" y="3409"/>
                <a:ext cx="464" cy="406"/>
                <a:chOff x="2745" y="3092"/>
                <a:chExt cx="464" cy="406"/>
              </a:xfrm>
            </p:grpSpPr>
            <p:sp>
              <p:nvSpPr>
                <p:cNvPr id="143" name="AutoShape 330"/>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144" name="AutoShape 331"/>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45" name="AutoShape 332"/>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46" name="AutoShape 333"/>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47" name="AutoShape 334"/>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48" name="AutoShape 335"/>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49" name="AutoShape 336"/>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150" name="AutoShape 337"/>
                <p:cNvCxnSpPr>
                  <a:cxnSpLocks noChangeShapeType="1"/>
                  <a:stCxn id="144" idx="2"/>
                  <a:endCxn id="146" idx="0"/>
                </p:cNvCxnSpPr>
                <p:nvPr/>
              </p:nvCxnSpPr>
              <p:spPr bwMode="auto">
                <a:xfrm>
                  <a:off x="2838" y="3214"/>
                  <a:ext cx="75" cy="23"/>
                </a:xfrm>
                <a:prstGeom prst="straightConnector1">
                  <a:avLst/>
                </a:prstGeom>
                <a:noFill/>
                <a:ln w="9525">
                  <a:solidFill>
                    <a:schemeClr val="tx1"/>
                  </a:solidFill>
                  <a:round/>
                  <a:headEnd/>
                  <a:tailEnd/>
                </a:ln>
              </p:spPr>
            </p:cxnSp>
            <p:cxnSp>
              <p:nvCxnSpPr>
                <p:cNvPr id="151" name="AutoShape 338"/>
                <p:cNvCxnSpPr>
                  <a:cxnSpLocks noChangeShapeType="1"/>
                  <a:stCxn id="149" idx="2"/>
                  <a:endCxn id="146"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152" name="AutoShape 339"/>
                <p:cNvCxnSpPr>
                  <a:cxnSpLocks noChangeShapeType="1"/>
                  <a:stCxn id="147" idx="0"/>
                  <a:endCxn id="146"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153" name="AutoShape 340"/>
                <p:cNvCxnSpPr>
                  <a:cxnSpLocks noChangeShapeType="1"/>
                  <a:stCxn id="145" idx="0"/>
                  <a:endCxn id="144"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154" name="AutoShape 341"/>
                <p:cNvCxnSpPr>
                  <a:cxnSpLocks noChangeShapeType="1"/>
                  <a:stCxn id="147" idx="0"/>
                  <a:endCxn id="149"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155" name="AutoShape 342"/>
                <p:cNvCxnSpPr>
                  <a:cxnSpLocks noChangeShapeType="1"/>
                  <a:stCxn id="148" idx="0"/>
                  <a:endCxn id="149" idx="3"/>
                </p:cNvCxnSpPr>
                <p:nvPr/>
              </p:nvCxnSpPr>
              <p:spPr bwMode="auto">
                <a:xfrm flipV="1">
                  <a:off x="3058" y="3180"/>
                  <a:ext cx="0" cy="115"/>
                </a:xfrm>
                <a:prstGeom prst="straightConnector1">
                  <a:avLst/>
                </a:prstGeom>
                <a:noFill/>
                <a:ln w="9525">
                  <a:solidFill>
                    <a:schemeClr val="tx1"/>
                  </a:solidFill>
                  <a:round/>
                  <a:headEnd/>
                  <a:tailEnd/>
                </a:ln>
              </p:spPr>
            </p:cxnSp>
            <p:sp>
              <p:nvSpPr>
                <p:cNvPr id="156" name="AutoShape 343"/>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57" name="AutoShape 344"/>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58" name="AutoShape 345"/>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59" name="AutoShape 346"/>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60" name="AutoShape 347"/>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61" name="AutoShape 348"/>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162" name="AutoShape 349"/>
                <p:cNvCxnSpPr>
                  <a:cxnSpLocks noChangeShapeType="1"/>
                  <a:stCxn id="156" idx="2"/>
                  <a:endCxn id="158"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163" name="AutoShape 350"/>
                <p:cNvCxnSpPr>
                  <a:cxnSpLocks noChangeShapeType="1"/>
                  <a:stCxn id="161" idx="2"/>
                  <a:endCxn id="158"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164" name="AutoShape 351"/>
                <p:cNvCxnSpPr>
                  <a:cxnSpLocks noChangeShapeType="1"/>
                  <a:stCxn id="159" idx="0"/>
                  <a:endCxn id="158"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165" name="AutoShape 352"/>
                <p:cNvCxnSpPr>
                  <a:cxnSpLocks noChangeShapeType="1"/>
                  <a:stCxn id="157" idx="0"/>
                  <a:endCxn id="156"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166" name="AutoShape 353"/>
                <p:cNvCxnSpPr>
                  <a:cxnSpLocks noChangeShapeType="1"/>
                  <a:stCxn id="159" idx="0"/>
                  <a:endCxn id="161"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167" name="AutoShape 354"/>
                <p:cNvCxnSpPr>
                  <a:cxnSpLocks noChangeShapeType="1"/>
                  <a:stCxn id="160" idx="0"/>
                  <a:endCxn id="161"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39" name="Group 355"/>
              <p:cNvGrpSpPr>
                <a:grpSpLocks/>
              </p:cNvGrpSpPr>
              <p:nvPr/>
            </p:nvGrpSpPr>
            <p:grpSpPr bwMode="auto">
              <a:xfrm>
                <a:off x="3847" y="3571"/>
                <a:ext cx="464" cy="406"/>
                <a:chOff x="2745" y="3092"/>
                <a:chExt cx="464" cy="406"/>
              </a:xfrm>
            </p:grpSpPr>
            <p:sp>
              <p:nvSpPr>
                <p:cNvPr id="118" name="AutoShape 356"/>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119" name="AutoShape 357"/>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20" name="AutoShape 358"/>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21" name="AutoShape 359"/>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22" name="AutoShape 360"/>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23" name="AutoShape 361"/>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24" name="AutoShape 362"/>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125" name="AutoShape 363"/>
                <p:cNvCxnSpPr>
                  <a:cxnSpLocks noChangeShapeType="1"/>
                  <a:stCxn id="119" idx="2"/>
                  <a:endCxn id="121" idx="0"/>
                </p:cNvCxnSpPr>
                <p:nvPr/>
              </p:nvCxnSpPr>
              <p:spPr bwMode="auto">
                <a:xfrm>
                  <a:off x="2838" y="3214"/>
                  <a:ext cx="75" cy="23"/>
                </a:xfrm>
                <a:prstGeom prst="straightConnector1">
                  <a:avLst/>
                </a:prstGeom>
                <a:noFill/>
                <a:ln w="9525">
                  <a:solidFill>
                    <a:schemeClr val="tx1"/>
                  </a:solidFill>
                  <a:round/>
                  <a:headEnd/>
                  <a:tailEnd/>
                </a:ln>
              </p:spPr>
            </p:cxnSp>
            <p:cxnSp>
              <p:nvCxnSpPr>
                <p:cNvPr id="126" name="AutoShape 364"/>
                <p:cNvCxnSpPr>
                  <a:cxnSpLocks noChangeShapeType="1"/>
                  <a:stCxn id="124" idx="2"/>
                  <a:endCxn id="121"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127" name="AutoShape 365"/>
                <p:cNvCxnSpPr>
                  <a:cxnSpLocks noChangeShapeType="1"/>
                  <a:stCxn id="122" idx="0"/>
                  <a:endCxn id="121"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128" name="AutoShape 366"/>
                <p:cNvCxnSpPr>
                  <a:cxnSpLocks noChangeShapeType="1"/>
                  <a:stCxn id="120" idx="0"/>
                  <a:endCxn id="119"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129" name="AutoShape 367"/>
                <p:cNvCxnSpPr>
                  <a:cxnSpLocks noChangeShapeType="1"/>
                  <a:stCxn id="122" idx="0"/>
                  <a:endCxn id="124"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130" name="AutoShape 368"/>
                <p:cNvCxnSpPr>
                  <a:cxnSpLocks noChangeShapeType="1"/>
                  <a:stCxn id="123" idx="0"/>
                  <a:endCxn id="124" idx="3"/>
                </p:cNvCxnSpPr>
                <p:nvPr/>
              </p:nvCxnSpPr>
              <p:spPr bwMode="auto">
                <a:xfrm flipV="1">
                  <a:off x="3058" y="3180"/>
                  <a:ext cx="0" cy="115"/>
                </a:xfrm>
                <a:prstGeom prst="straightConnector1">
                  <a:avLst/>
                </a:prstGeom>
                <a:noFill/>
                <a:ln w="9525">
                  <a:solidFill>
                    <a:schemeClr val="tx1"/>
                  </a:solidFill>
                  <a:round/>
                  <a:headEnd/>
                  <a:tailEnd/>
                </a:ln>
              </p:spPr>
            </p:cxnSp>
            <p:sp>
              <p:nvSpPr>
                <p:cNvPr id="131" name="AutoShape 369"/>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32" name="AutoShape 370"/>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33" name="AutoShape 371"/>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34" name="AutoShape 372"/>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35" name="AutoShape 373"/>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36" name="AutoShape 374"/>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137" name="AutoShape 375"/>
                <p:cNvCxnSpPr>
                  <a:cxnSpLocks noChangeShapeType="1"/>
                  <a:stCxn id="131" idx="2"/>
                  <a:endCxn id="133"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138" name="AutoShape 376"/>
                <p:cNvCxnSpPr>
                  <a:cxnSpLocks noChangeShapeType="1"/>
                  <a:stCxn id="136" idx="2"/>
                  <a:endCxn id="133"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139" name="AutoShape 377"/>
                <p:cNvCxnSpPr>
                  <a:cxnSpLocks noChangeShapeType="1"/>
                  <a:stCxn id="134" idx="0"/>
                  <a:endCxn id="133"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140" name="AutoShape 378"/>
                <p:cNvCxnSpPr>
                  <a:cxnSpLocks noChangeShapeType="1"/>
                  <a:stCxn id="132" idx="0"/>
                  <a:endCxn id="131"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141" name="AutoShape 379"/>
                <p:cNvCxnSpPr>
                  <a:cxnSpLocks noChangeShapeType="1"/>
                  <a:stCxn id="134" idx="0"/>
                  <a:endCxn id="136"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142" name="AutoShape 380"/>
                <p:cNvCxnSpPr>
                  <a:cxnSpLocks noChangeShapeType="1"/>
                  <a:stCxn id="135" idx="0"/>
                  <a:endCxn id="136"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40" name="Group 381"/>
              <p:cNvGrpSpPr>
                <a:grpSpLocks/>
              </p:cNvGrpSpPr>
              <p:nvPr/>
            </p:nvGrpSpPr>
            <p:grpSpPr bwMode="auto">
              <a:xfrm>
                <a:off x="3944" y="3668"/>
                <a:ext cx="464" cy="387"/>
                <a:chOff x="2745" y="3092"/>
                <a:chExt cx="464" cy="406"/>
              </a:xfrm>
            </p:grpSpPr>
            <p:sp>
              <p:nvSpPr>
                <p:cNvPr id="93" name="AutoShape 382"/>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94" name="AutoShape 383"/>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95" name="AutoShape 384"/>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96" name="AutoShape 385"/>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97" name="AutoShape 386"/>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98" name="AutoShape 387"/>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99" name="AutoShape 388"/>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100" name="AutoShape 389"/>
                <p:cNvCxnSpPr>
                  <a:cxnSpLocks noChangeShapeType="1"/>
                  <a:stCxn id="94" idx="2"/>
                  <a:endCxn id="96" idx="0"/>
                </p:cNvCxnSpPr>
                <p:nvPr/>
              </p:nvCxnSpPr>
              <p:spPr bwMode="auto">
                <a:xfrm>
                  <a:off x="2838" y="3214"/>
                  <a:ext cx="75" cy="23"/>
                </a:xfrm>
                <a:prstGeom prst="straightConnector1">
                  <a:avLst/>
                </a:prstGeom>
                <a:noFill/>
                <a:ln w="9525">
                  <a:solidFill>
                    <a:schemeClr val="tx1"/>
                  </a:solidFill>
                  <a:round/>
                  <a:headEnd/>
                  <a:tailEnd/>
                </a:ln>
              </p:spPr>
            </p:cxnSp>
            <p:cxnSp>
              <p:nvCxnSpPr>
                <p:cNvPr id="101" name="AutoShape 390"/>
                <p:cNvCxnSpPr>
                  <a:cxnSpLocks noChangeShapeType="1"/>
                  <a:stCxn id="99" idx="2"/>
                  <a:endCxn id="96"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102" name="AutoShape 391"/>
                <p:cNvCxnSpPr>
                  <a:cxnSpLocks noChangeShapeType="1"/>
                  <a:stCxn id="97" idx="0"/>
                  <a:endCxn id="96"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103" name="AutoShape 392"/>
                <p:cNvCxnSpPr>
                  <a:cxnSpLocks noChangeShapeType="1"/>
                  <a:stCxn id="95" idx="0"/>
                  <a:endCxn id="94"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104" name="AutoShape 393"/>
                <p:cNvCxnSpPr>
                  <a:cxnSpLocks noChangeShapeType="1"/>
                  <a:stCxn id="97" idx="0"/>
                  <a:endCxn id="99"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105" name="AutoShape 394"/>
                <p:cNvCxnSpPr>
                  <a:cxnSpLocks noChangeShapeType="1"/>
                  <a:stCxn id="98" idx="0"/>
                  <a:endCxn id="99" idx="3"/>
                </p:cNvCxnSpPr>
                <p:nvPr/>
              </p:nvCxnSpPr>
              <p:spPr bwMode="auto">
                <a:xfrm flipV="1">
                  <a:off x="3058" y="3180"/>
                  <a:ext cx="0" cy="115"/>
                </a:xfrm>
                <a:prstGeom prst="straightConnector1">
                  <a:avLst/>
                </a:prstGeom>
                <a:noFill/>
                <a:ln w="9525">
                  <a:solidFill>
                    <a:schemeClr val="tx1"/>
                  </a:solidFill>
                  <a:round/>
                  <a:headEnd/>
                  <a:tailEnd/>
                </a:ln>
              </p:spPr>
            </p:cxnSp>
            <p:sp>
              <p:nvSpPr>
                <p:cNvPr id="106" name="AutoShape 395"/>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07" name="AutoShape 396"/>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08" name="AutoShape 397"/>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09" name="AutoShape 398"/>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10" name="AutoShape 399"/>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11" name="AutoShape 400"/>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112" name="AutoShape 401"/>
                <p:cNvCxnSpPr>
                  <a:cxnSpLocks noChangeShapeType="1"/>
                  <a:stCxn id="106" idx="2"/>
                  <a:endCxn id="108"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113" name="AutoShape 402"/>
                <p:cNvCxnSpPr>
                  <a:cxnSpLocks noChangeShapeType="1"/>
                  <a:stCxn id="111" idx="2"/>
                  <a:endCxn id="108"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114" name="AutoShape 403"/>
                <p:cNvCxnSpPr>
                  <a:cxnSpLocks noChangeShapeType="1"/>
                  <a:stCxn id="109" idx="0"/>
                  <a:endCxn id="108"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115" name="AutoShape 404"/>
                <p:cNvCxnSpPr>
                  <a:cxnSpLocks noChangeShapeType="1"/>
                  <a:stCxn id="107" idx="0"/>
                  <a:endCxn id="106"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116" name="AutoShape 405"/>
                <p:cNvCxnSpPr>
                  <a:cxnSpLocks noChangeShapeType="1"/>
                  <a:stCxn id="109" idx="0"/>
                  <a:endCxn id="111"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117" name="AutoShape 406"/>
                <p:cNvCxnSpPr>
                  <a:cxnSpLocks noChangeShapeType="1"/>
                  <a:stCxn id="110" idx="0"/>
                  <a:endCxn id="111"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41" name="Group 407"/>
              <p:cNvGrpSpPr>
                <a:grpSpLocks/>
              </p:cNvGrpSpPr>
              <p:nvPr/>
            </p:nvGrpSpPr>
            <p:grpSpPr bwMode="auto">
              <a:xfrm>
                <a:off x="3901" y="3612"/>
                <a:ext cx="464" cy="406"/>
                <a:chOff x="2745" y="3092"/>
                <a:chExt cx="464" cy="406"/>
              </a:xfrm>
            </p:grpSpPr>
            <p:sp>
              <p:nvSpPr>
                <p:cNvPr id="68" name="AutoShape 408"/>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69" name="AutoShape 409"/>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70" name="AutoShape 410"/>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71" name="AutoShape 411"/>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72" name="AutoShape 412"/>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73" name="AutoShape 413"/>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74" name="AutoShape 414"/>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75" name="AutoShape 415"/>
                <p:cNvCxnSpPr>
                  <a:cxnSpLocks noChangeShapeType="1"/>
                  <a:stCxn id="69" idx="2"/>
                  <a:endCxn id="71" idx="0"/>
                </p:cNvCxnSpPr>
                <p:nvPr/>
              </p:nvCxnSpPr>
              <p:spPr bwMode="auto">
                <a:xfrm>
                  <a:off x="2838" y="3214"/>
                  <a:ext cx="75" cy="23"/>
                </a:xfrm>
                <a:prstGeom prst="straightConnector1">
                  <a:avLst/>
                </a:prstGeom>
                <a:noFill/>
                <a:ln w="9525">
                  <a:solidFill>
                    <a:schemeClr val="tx1"/>
                  </a:solidFill>
                  <a:round/>
                  <a:headEnd/>
                  <a:tailEnd/>
                </a:ln>
              </p:spPr>
            </p:cxnSp>
            <p:cxnSp>
              <p:nvCxnSpPr>
                <p:cNvPr id="76" name="AutoShape 416"/>
                <p:cNvCxnSpPr>
                  <a:cxnSpLocks noChangeShapeType="1"/>
                  <a:stCxn id="74" idx="2"/>
                  <a:endCxn id="71"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77" name="AutoShape 417"/>
                <p:cNvCxnSpPr>
                  <a:cxnSpLocks noChangeShapeType="1"/>
                  <a:stCxn id="72" idx="0"/>
                  <a:endCxn id="71"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78" name="AutoShape 418"/>
                <p:cNvCxnSpPr>
                  <a:cxnSpLocks noChangeShapeType="1"/>
                  <a:stCxn id="70" idx="0"/>
                  <a:endCxn id="69"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79" name="AutoShape 419"/>
                <p:cNvCxnSpPr>
                  <a:cxnSpLocks noChangeShapeType="1"/>
                  <a:stCxn id="72" idx="0"/>
                  <a:endCxn id="74"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80" name="AutoShape 420"/>
                <p:cNvCxnSpPr>
                  <a:cxnSpLocks noChangeShapeType="1"/>
                  <a:stCxn id="73" idx="0"/>
                  <a:endCxn id="74" idx="3"/>
                </p:cNvCxnSpPr>
                <p:nvPr/>
              </p:nvCxnSpPr>
              <p:spPr bwMode="auto">
                <a:xfrm flipV="1">
                  <a:off x="3058" y="3180"/>
                  <a:ext cx="0" cy="115"/>
                </a:xfrm>
                <a:prstGeom prst="straightConnector1">
                  <a:avLst/>
                </a:prstGeom>
                <a:noFill/>
                <a:ln w="9525">
                  <a:solidFill>
                    <a:schemeClr val="tx1"/>
                  </a:solidFill>
                  <a:round/>
                  <a:headEnd/>
                  <a:tailEnd/>
                </a:ln>
              </p:spPr>
            </p:cxnSp>
            <p:sp>
              <p:nvSpPr>
                <p:cNvPr id="81" name="AutoShape 421"/>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82" name="AutoShape 422"/>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83" name="AutoShape 423"/>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84" name="AutoShape 424"/>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85" name="AutoShape 425"/>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86" name="AutoShape 426"/>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87" name="AutoShape 427"/>
                <p:cNvCxnSpPr>
                  <a:cxnSpLocks noChangeShapeType="1"/>
                  <a:stCxn id="81" idx="2"/>
                  <a:endCxn id="83"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88" name="AutoShape 428"/>
                <p:cNvCxnSpPr>
                  <a:cxnSpLocks noChangeShapeType="1"/>
                  <a:stCxn id="86" idx="2"/>
                  <a:endCxn id="83"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89" name="AutoShape 429"/>
                <p:cNvCxnSpPr>
                  <a:cxnSpLocks noChangeShapeType="1"/>
                  <a:stCxn id="84" idx="0"/>
                  <a:endCxn id="83"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90" name="AutoShape 430"/>
                <p:cNvCxnSpPr>
                  <a:cxnSpLocks noChangeShapeType="1"/>
                  <a:stCxn id="82" idx="0"/>
                  <a:endCxn id="81"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91" name="AutoShape 431"/>
                <p:cNvCxnSpPr>
                  <a:cxnSpLocks noChangeShapeType="1"/>
                  <a:stCxn id="84" idx="0"/>
                  <a:endCxn id="86"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92" name="AutoShape 432"/>
                <p:cNvCxnSpPr>
                  <a:cxnSpLocks noChangeShapeType="1"/>
                  <a:stCxn id="85" idx="0"/>
                  <a:endCxn id="86"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42" name="Group 433"/>
              <p:cNvGrpSpPr>
                <a:grpSpLocks/>
              </p:cNvGrpSpPr>
              <p:nvPr/>
            </p:nvGrpSpPr>
            <p:grpSpPr bwMode="auto">
              <a:xfrm>
                <a:off x="4640" y="3768"/>
                <a:ext cx="464" cy="406"/>
                <a:chOff x="2745" y="3092"/>
                <a:chExt cx="464" cy="406"/>
              </a:xfrm>
            </p:grpSpPr>
            <p:sp>
              <p:nvSpPr>
                <p:cNvPr id="43" name="AutoShape 434"/>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44" name="AutoShape 435"/>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5" name="AutoShape 436"/>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6" name="AutoShape 437"/>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7" name="AutoShape 438"/>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8" name="AutoShape 439"/>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9" name="AutoShape 440"/>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50" name="AutoShape 441"/>
                <p:cNvCxnSpPr>
                  <a:cxnSpLocks noChangeShapeType="1"/>
                  <a:stCxn id="44" idx="2"/>
                  <a:endCxn id="46" idx="0"/>
                </p:cNvCxnSpPr>
                <p:nvPr/>
              </p:nvCxnSpPr>
              <p:spPr bwMode="auto">
                <a:xfrm>
                  <a:off x="2838" y="3214"/>
                  <a:ext cx="75" cy="23"/>
                </a:xfrm>
                <a:prstGeom prst="straightConnector1">
                  <a:avLst/>
                </a:prstGeom>
                <a:noFill/>
                <a:ln w="9525">
                  <a:solidFill>
                    <a:schemeClr val="tx1"/>
                  </a:solidFill>
                  <a:round/>
                  <a:headEnd/>
                  <a:tailEnd/>
                </a:ln>
              </p:spPr>
            </p:cxnSp>
            <p:cxnSp>
              <p:nvCxnSpPr>
                <p:cNvPr id="51" name="AutoShape 442"/>
                <p:cNvCxnSpPr>
                  <a:cxnSpLocks noChangeShapeType="1"/>
                  <a:stCxn id="49" idx="2"/>
                  <a:endCxn id="46"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52" name="AutoShape 443"/>
                <p:cNvCxnSpPr>
                  <a:cxnSpLocks noChangeShapeType="1"/>
                  <a:stCxn id="47" idx="0"/>
                  <a:endCxn id="46"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53" name="AutoShape 444"/>
                <p:cNvCxnSpPr>
                  <a:cxnSpLocks noChangeShapeType="1"/>
                  <a:stCxn id="45" idx="0"/>
                  <a:endCxn id="44"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54" name="AutoShape 445"/>
                <p:cNvCxnSpPr>
                  <a:cxnSpLocks noChangeShapeType="1"/>
                  <a:stCxn id="47" idx="0"/>
                  <a:endCxn id="49"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55" name="AutoShape 446"/>
                <p:cNvCxnSpPr>
                  <a:cxnSpLocks noChangeShapeType="1"/>
                  <a:stCxn id="48" idx="0"/>
                  <a:endCxn id="49" idx="3"/>
                </p:cNvCxnSpPr>
                <p:nvPr/>
              </p:nvCxnSpPr>
              <p:spPr bwMode="auto">
                <a:xfrm flipV="1">
                  <a:off x="3058" y="3180"/>
                  <a:ext cx="0" cy="115"/>
                </a:xfrm>
                <a:prstGeom prst="straightConnector1">
                  <a:avLst/>
                </a:prstGeom>
                <a:noFill/>
                <a:ln w="9525">
                  <a:solidFill>
                    <a:schemeClr val="tx1"/>
                  </a:solidFill>
                  <a:round/>
                  <a:headEnd/>
                  <a:tailEnd/>
                </a:ln>
              </p:spPr>
            </p:cxnSp>
            <p:sp>
              <p:nvSpPr>
                <p:cNvPr id="56" name="AutoShape 447"/>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57" name="AutoShape 448"/>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58" name="AutoShape 449"/>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59" name="AutoShape 450"/>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60" name="AutoShape 451"/>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61" name="AutoShape 452"/>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62" name="AutoShape 453"/>
                <p:cNvCxnSpPr>
                  <a:cxnSpLocks noChangeShapeType="1"/>
                  <a:stCxn id="56" idx="2"/>
                  <a:endCxn id="58"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63" name="AutoShape 454"/>
                <p:cNvCxnSpPr>
                  <a:cxnSpLocks noChangeShapeType="1"/>
                  <a:stCxn id="61" idx="2"/>
                  <a:endCxn id="58"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64" name="AutoShape 455"/>
                <p:cNvCxnSpPr>
                  <a:cxnSpLocks noChangeShapeType="1"/>
                  <a:stCxn id="59" idx="0"/>
                  <a:endCxn id="58"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65" name="AutoShape 456"/>
                <p:cNvCxnSpPr>
                  <a:cxnSpLocks noChangeShapeType="1"/>
                  <a:stCxn id="57" idx="0"/>
                  <a:endCxn id="56"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66" name="AutoShape 457"/>
                <p:cNvCxnSpPr>
                  <a:cxnSpLocks noChangeShapeType="1"/>
                  <a:stCxn id="59" idx="0"/>
                  <a:endCxn id="61"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67" name="AutoShape 458"/>
                <p:cNvCxnSpPr>
                  <a:cxnSpLocks noChangeShapeType="1"/>
                  <a:stCxn id="60" idx="0"/>
                  <a:endCxn id="61" idx="3"/>
                </p:cNvCxnSpPr>
                <p:nvPr/>
              </p:nvCxnSpPr>
              <p:spPr bwMode="auto">
                <a:xfrm flipV="1">
                  <a:off x="3128" y="3235"/>
                  <a:ext cx="0" cy="103"/>
                </a:xfrm>
                <a:prstGeom prst="straightConnector1">
                  <a:avLst/>
                </a:prstGeom>
                <a:noFill/>
                <a:ln w="9525">
                  <a:solidFill>
                    <a:schemeClr val="tx1"/>
                  </a:solidFill>
                  <a:round/>
                  <a:headEnd/>
                  <a:tailEnd/>
                </a:ln>
              </p:spPr>
            </p:cxnSp>
          </p:grpSp>
        </p:grpSp>
      </p:grpSp>
      <p:sp>
        <p:nvSpPr>
          <p:cNvPr id="4" name="Title 3"/>
          <p:cNvSpPr>
            <a:spLocks noGrp="1"/>
          </p:cNvSpPr>
          <p:nvPr>
            <p:ph type="title"/>
          </p:nvPr>
        </p:nvSpPr>
        <p:spPr>
          <a:xfrm>
            <a:off x="76200" y="762000"/>
            <a:ext cx="8991600" cy="762000"/>
          </a:xfrm>
        </p:spPr>
        <p:txBody>
          <a:bodyPr/>
          <a:lstStyle/>
          <a:p>
            <a:r>
              <a:rPr lang="en-US" sz="3200" dirty="0" smtClean="0"/>
              <a:t>Relevance determination requires a global view</a:t>
            </a:r>
            <a:endParaRPr lang="en-US" sz="3200" dirty="0"/>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815" y="1847045"/>
            <a:ext cx="2712667" cy="2263791"/>
          </a:xfrm>
        </p:spPr>
      </p:pic>
      <p:sp>
        <p:nvSpPr>
          <p:cNvPr id="11" name="Rectangle 10"/>
          <p:cNvSpPr/>
          <p:nvPr/>
        </p:nvSpPr>
        <p:spPr>
          <a:xfrm>
            <a:off x="533400" y="1556327"/>
            <a:ext cx="2023311" cy="246221"/>
          </a:xfrm>
          <a:prstGeom prst="rect">
            <a:avLst/>
          </a:prstGeom>
        </p:spPr>
        <p:txBody>
          <a:bodyPr wrap="none">
            <a:spAutoFit/>
          </a:bodyPr>
          <a:lstStyle/>
          <a:p>
            <a:pPr algn="l" eaLnBrk="0" hangingPunct="0"/>
            <a:r>
              <a:rPr lang="en-US" sz="1000" b="0" dirty="0">
                <a:solidFill>
                  <a:srgbClr val="FFFFFF"/>
                </a:solidFill>
                <a:latin typeface="Times" charset="0"/>
              </a:rPr>
              <a:t>https://www.sigmundsoftware.com/</a:t>
            </a:r>
          </a:p>
        </p:txBody>
      </p:sp>
      <p:pic>
        <p:nvPicPr>
          <p:cNvPr id="13" name="Picture 12"/>
          <p:cNvPicPr>
            <a:picLocks noChangeAspect="1"/>
          </p:cNvPicPr>
          <p:nvPr/>
        </p:nvPicPr>
        <p:blipFill>
          <a:blip r:embed="rId4"/>
          <a:stretch>
            <a:fillRect/>
          </a:stretch>
        </p:blipFill>
        <p:spPr>
          <a:xfrm>
            <a:off x="3117880" y="1847045"/>
            <a:ext cx="2673320" cy="2268653"/>
          </a:xfrm>
          <a:prstGeom prst="rect">
            <a:avLst/>
          </a:prstGeom>
        </p:spPr>
      </p:pic>
      <p:sp>
        <p:nvSpPr>
          <p:cNvPr id="14" name="Rectangle 13"/>
          <p:cNvSpPr/>
          <p:nvPr/>
        </p:nvSpPr>
        <p:spPr>
          <a:xfrm>
            <a:off x="3652878" y="1560968"/>
            <a:ext cx="1603324" cy="246221"/>
          </a:xfrm>
          <a:prstGeom prst="rect">
            <a:avLst/>
          </a:prstGeom>
        </p:spPr>
        <p:txBody>
          <a:bodyPr wrap="none">
            <a:spAutoFit/>
          </a:bodyPr>
          <a:lstStyle/>
          <a:p>
            <a:pPr algn="l" eaLnBrk="0" hangingPunct="0"/>
            <a:r>
              <a:rPr lang="en-US" sz="1000" b="0" dirty="0">
                <a:solidFill>
                  <a:srgbClr val="FFFFFF"/>
                </a:solidFill>
                <a:latin typeface="Times" charset="0"/>
              </a:rPr>
              <a:t>http://www.praxisemr.com/</a:t>
            </a:r>
          </a:p>
        </p:txBody>
      </p:sp>
      <p:pic>
        <p:nvPicPr>
          <p:cNvPr id="15" name="Picture 14"/>
          <p:cNvPicPr>
            <a:picLocks noChangeAspect="1"/>
          </p:cNvPicPr>
          <p:nvPr/>
        </p:nvPicPr>
        <p:blipFill>
          <a:blip r:embed="rId5"/>
          <a:stretch>
            <a:fillRect/>
          </a:stretch>
        </p:blipFill>
        <p:spPr>
          <a:xfrm>
            <a:off x="5933034" y="1869160"/>
            <a:ext cx="2958151" cy="2241676"/>
          </a:xfrm>
          <a:prstGeom prst="rect">
            <a:avLst/>
          </a:prstGeom>
        </p:spPr>
      </p:pic>
      <p:sp>
        <p:nvSpPr>
          <p:cNvPr id="16" name="Rectangle 15"/>
          <p:cNvSpPr/>
          <p:nvPr/>
        </p:nvSpPr>
        <p:spPr>
          <a:xfrm>
            <a:off x="6458532" y="1570205"/>
            <a:ext cx="1981200" cy="246221"/>
          </a:xfrm>
          <a:prstGeom prst="rect">
            <a:avLst/>
          </a:prstGeom>
        </p:spPr>
        <p:txBody>
          <a:bodyPr wrap="square">
            <a:spAutoFit/>
          </a:bodyPr>
          <a:lstStyle/>
          <a:p>
            <a:pPr algn="l" eaLnBrk="0" hangingPunct="0"/>
            <a:r>
              <a:rPr lang="en-US" sz="1000" b="0" dirty="0">
                <a:solidFill>
                  <a:srgbClr val="FFFFFF"/>
                </a:solidFill>
                <a:latin typeface="Times" charset="0"/>
              </a:rPr>
              <a:t>https://</a:t>
            </a:r>
            <a:r>
              <a:rPr lang="en-US" sz="1000" b="0" dirty="0" smtClean="0">
                <a:solidFill>
                  <a:srgbClr val="FFFFFF"/>
                </a:solidFill>
                <a:latin typeface="Times" charset="0"/>
              </a:rPr>
              <a:t>ubmd.followmyhealth.com</a:t>
            </a:r>
            <a:endParaRPr lang="en-US" sz="1000" b="0" dirty="0">
              <a:solidFill>
                <a:srgbClr val="FFFFFF"/>
              </a:solidFill>
              <a:latin typeface="Times" charset="0"/>
            </a:endParaRPr>
          </a:p>
        </p:txBody>
      </p:sp>
    </p:spTree>
    <p:extLst>
      <p:ext uri="{BB962C8B-B14F-4D97-AF65-F5344CB8AC3E}">
        <p14:creationId xmlns:p14="http://schemas.microsoft.com/office/powerpoint/2010/main" val="256893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8"/>
          <p:cNvGrpSpPr>
            <a:grpSpLocks/>
          </p:cNvGrpSpPr>
          <p:nvPr/>
        </p:nvGrpSpPr>
        <p:grpSpPr bwMode="auto">
          <a:xfrm>
            <a:off x="1524000" y="2286000"/>
            <a:ext cx="5257800" cy="4205288"/>
            <a:chOff x="2299" y="1604"/>
            <a:chExt cx="1428" cy="2649"/>
          </a:xfrm>
        </p:grpSpPr>
        <p:pic>
          <p:nvPicPr>
            <p:cNvPr id="18" name="Picture 9" descr="colossus_supercomputer"/>
            <p:cNvPicPr>
              <a:picLocks noChangeAspect="1" noChangeArrowheads="1"/>
            </p:cNvPicPr>
            <p:nvPr/>
          </p:nvPicPr>
          <p:blipFill>
            <a:blip r:embed="rId2" cstate="print"/>
            <a:srcRect/>
            <a:stretch>
              <a:fillRect/>
            </a:stretch>
          </p:blipFill>
          <p:spPr bwMode="auto">
            <a:xfrm>
              <a:off x="2638" y="3152"/>
              <a:ext cx="877" cy="1101"/>
            </a:xfrm>
            <a:prstGeom prst="rect">
              <a:avLst/>
            </a:prstGeom>
            <a:noFill/>
            <a:ln w="9525">
              <a:noFill/>
              <a:miter lim="800000"/>
              <a:headEnd/>
              <a:tailEnd/>
            </a:ln>
          </p:spPr>
        </p:pic>
        <p:sp>
          <p:nvSpPr>
            <p:cNvPr id="19" name="Line 10"/>
            <p:cNvSpPr>
              <a:spLocks noChangeShapeType="1"/>
            </p:cNvSpPr>
            <p:nvPr/>
          </p:nvSpPr>
          <p:spPr bwMode="auto">
            <a:xfrm>
              <a:off x="2299" y="1725"/>
              <a:ext cx="339" cy="1168"/>
            </a:xfrm>
            <a:prstGeom prst="line">
              <a:avLst/>
            </a:prstGeom>
            <a:noFill/>
            <a:ln w="38100">
              <a:solidFill>
                <a:srgbClr val="CCFF33"/>
              </a:solidFill>
              <a:prstDash val="sysDot"/>
              <a:round/>
              <a:headEnd/>
              <a:tailEnd/>
            </a:ln>
          </p:spPr>
          <p:txBody>
            <a:bodyPr anchor="ctr"/>
            <a:lstStyle/>
            <a:p>
              <a:pPr algn="l" eaLnBrk="0" hangingPunct="0"/>
              <a:endParaRPr lang="en-US" sz="2400" b="0">
                <a:solidFill>
                  <a:srgbClr val="000000"/>
                </a:solidFill>
                <a:latin typeface="Times" charset="0"/>
              </a:endParaRPr>
            </a:p>
          </p:txBody>
        </p:sp>
        <p:sp>
          <p:nvSpPr>
            <p:cNvPr id="20" name="Line 11"/>
            <p:cNvSpPr>
              <a:spLocks noChangeShapeType="1"/>
            </p:cNvSpPr>
            <p:nvPr/>
          </p:nvSpPr>
          <p:spPr bwMode="auto">
            <a:xfrm flipH="1">
              <a:off x="3630" y="2668"/>
              <a:ext cx="97" cy="225"/>
            </a:xfrm>
            <a:prstGeom prst="line">
              <a:avLst/>
            </a:prstGeom>
            <a:noFill/>
            <a:ln w="38100">
              <a:solidFill>
                <a:srgbClr val="CCFF33"/>
              </a:solidFill>
              <a:prstDash val="sysDot"/>
              <a:round/>
              <a:headEnd/>
              <a:tailEnd/>
            </a:ln>
          </p:spPr>
          <p:txBody>
            <a:bodyPr anchor="ctr"/>
            <a:lstStyle/>
            <a:p>
              <a:pPr algn="l" eaLnBrk="0" hangingPunct="0"/>
              <a:endParaRPr lang="en-US" sz="2400" b="0">
                <a:solidFill>
                  <a:srgbClr val="000000"/>
                </a:solidFill>
                <a:latin typeface="Times" charset="0"/>
              </a:endParaRPr>
            </a:p>
          </p:txBody>
        </p:sp>
        <p:sp>
          <p:nvSpPr>
            <p:cNvPr id="21" name="Line 12"/>
            <p:cNvSpPr>
              <a:spLocks noChangeShapeType="1"/>
            </p:cNvSpPr>
            <p:nvPr/>
          </p:nvSpPr>
          <p:spPr bwMode="auto">
            <a:xfrm flipH="1">
              <a:off x="3243" y="1604"/>
              <a:ext cx="193" cy="1289"/>
            </a:xfrm>
            <a:prstGeom prst="line">
              <a:avLst/>
            </a:prstGeom>
            <a:noFill/>
            <a:ln w="38100">
              <a:solidFill>
                <a:srgbClr val="CCFF33"/>
              </a:solidFill>
              <a:prstDash val="sysDot"/>
              <a:round/>
              <a:headEnd/>
              <a:tailEnd/>
            </a:ln>
          </p:spPr>
          <p:txBody>
            <a:bodyPr anchor="ctr"/>
            <a:lstStyle/>
            <a:p>
              <a:pPr algn="l" eaLnBrk="0" hangingPunct="0"/>
              <a:endParaRPr lang="en-US" sz="2400" b="0">
                <a:solidFill>
                  <a:srgbClr val="000000"/>
                </a:solidFill>
                <a:latin typeface="Times" charset="0"/>
              </a:endParaRPr>
            </a:p>
          </p:txBody>
        </p:sp>
        <p:sp>
          <p:nvSpPr>
            <p:cNvPr id="22" name="Line 13"/>
            <p:cNvSpPr>
              <a:spLocks noChangeShapeType="1"/>
            </p:cNvSpPr>
            <p:nvPr/>
          </p:nvSpPr>
          <p:spPr bwMode="auto">
            <a:xfrm>
              <a:off x="2638" y="2893"/>
              <a:ext cx="194" cy="670"/>
            </a:xfrm>
            <a:prstGeom prst="line">
              <a:avLst/>
            </a:prstGeom>
            <a:noFill/>
            <a:ln w="38100">
              <a:solidFill>
                <a:srgbClr val="CCFF33"/>
              </a:solidFill>
              <a:round/>
              <a:headEnd/>
              <a:tailEnd type="triangle" w="med" len="med"/>
            </a:ln>
          </p:spPr>
          <p:txBody>
            <a:bodyPr anchor="ctr"/>
            <a:lstStyle/>
            <a:p>
              <a:pPr algn="l" eaLnBrk="0" hangingPunct="0"/>
              <a:endParaRPr lang="en-US" sz="2400" b="0">
                <a:solidFill>
                  <a:srgbClr val="000000"/>
                </a:solidFill>
                <a:latin typeface="Times" charset="0"/>
              </a:endParaRPr>
            </a:p>
          </p:txBody>
        </p:sp>
        <p:sp>
          <p:nvSpPr>
            <p:cNvPr id="23" name="Line 14"/>
            <p:cNvSpPr>
              <a:spLocks noChangeShapeType="1"/>
            </p:cNvSpPr>
            <p:nvPr/>
          </p:nvSpPr>
          <p:spPr bwMode="auto">
            <a:xfrm flipH="1">
              <a:off x="3170" y="2893"/>
              <a:ext cx="73" cy="525"/>
            </a:xfrm>
            <a:prstGeom prst="line">
              <a:avLst/>
            </a:prstGeom>
            <a:noFill/>
            <a:ln w="38100">
              <a:solidFill>
                <a:srgbClr val="CCFF33"/>
              </a:solidFill>
              <a:round/>
              <a:headEnd/>
              <a:tailEnd type="triangle" w="med" len="med"/>
            </a:ln>
          </p:spPr>
          <p:txBody>
            <a:bodyPr anchor="ctr"/>
            <a:lstStyle/>
            <a:p>
              <a:pPr algn="l" eaLnBrk="0" hangingPunct="0"/>
              <a:endParaRPr lang="en-US" sz="2400" b="0">
                <a:solidFill>
                  <a:srgbClr val="000000"/>
                </a:solidFill>
                <a:latin typeface="Times" charset="0"/>
              </a:endParaRPr>
            </a:p>
          </p:txBody>
        </p:sp>
        <p:sp>
          <p:nvSpPr>
            <p:cNvPr id="24" name="Line 15"/>
            <p:cNvSpPr>
              <a:spLocks noChangeShapeType="1"/>
            </p:cNvSpPr>
            <p:nvPr/>
          </p:nvSpPr>
          <p:spPr bwMode="auto">
            <a:xfrm flipH="1">
              <a:off x="3315" y="2893"/>
              <a:ext cx="309" cy="670"/>
            </a:xfrm>
            <a:prstGeom prst="line">
              <a:avLst/>
            </a:prstGeom>
            <a:noFill/>
            <a:ln w="38100">
              <a:solidFill>
                <a:srgbClr val="CCFF33"/>
              </a:solidFill>
              <a:round/>
              <a:headEnd/>
              <a:tailEnd type="triangle" w="med" len="med"/>
            </a:ln>
          </p:spPr>
          <p:txBody>
            <a:bodyPr anchor="ctr"/>
            <a:lstStyle/>
            <a:p>
              <a:pPr algn="l" eaLnBrk="0" hangingPunct="0"/>
              <a:endParaRPr lang="en-US" sz="2400" b="0">
                <a:solidFill>
                  <a:srgbClr val="000000"/>
                </a:solidFill>
                <a:latin typeface="Times" charset="0"/>
              </a:endParaRPr>
            </a:p>
          </p:txBody>
        </p:sp>
        <p:grpSp>
          <p:nvGrpSpPr>
            <p:cNvPr id="25" name="Group 16"/>
            <p:cNvGrpSpPr>
              <a:grpSpLocks/>
            </p:cNvGrpSpPr>
            <p:nvPr/>
          </p:nvGrpSpPr>
          <p:grpSpPr bwMode="auto">
            <a:xfrm>
              <a:off x="2668" y="3295"/>
              <a:ext cx="768" cy="857"/>
              <a:chOff x="3847" y="3252"/>
              <a:chExt cx="1428" cy="922"/>
            </a:xfrm>
          </p:grpSpPr>
          <p:grpSp>
            <p:nvGrpSpPr>
              <p:cNvPr id="26" name="Group 17"/>
              <p:cNvGrpSpPr>
                <a:grpSpLocks/>
              </p:cNvGrpSpPr>
              <p:nvPr/>
            </p:nvGrpSpPr>
            <p:grpSpPr bwMode="auto">
              <a:xfrm>
                <a:off x="4678" y="3395"/>
                <a:ext cx="464" cy="406"/>
                <a:chOff x="2745" y="3092"/>
                <a:chExt cx="464" cy="406"/>
              </a:xfrm>
            </p:grpSpPr>
            <p:sp>
              <p:nvSpPr>
                <p:cNvPr id="443" name="AutoShape 18"/>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444" name="AutoShape 19"/>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45" name="AutoShape 20"/>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46" name="AutoShape 21"/>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47" name="AutoShape 22"/>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48" name="AutoShape 23"/>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49" name="AutoShape 24"/>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450" name="AutoShape 25"/>
                <p:cNvCxnSpPr>
                  <a:cxnSpLocks noChangeShapeType="1"/>
                  <a:stCxn id="444" idx="2"/>
                  <a:endCxn id="446" idx="0"/>
                </p:cNvCxnSpPr>
                <p:nvPr/>
              </p:nvCxnSpPr>
              <p:spPr bwMode="auto">
                <a:xfrm>
                  <a:off x="2838" y="3214"/>
                  <a:ext cx="75" cy="23"/>
                </a:xfrm>
                <a:prstGeom prst="straightConnector1">
                  <a:avLst/>
                </a:prstGeom>
                <a:noFill/>
                <a:ln w="9525">
                  <a:solidFill>
                    <a:schemeClr val="tx1"/>
                  </a:solidFill>
                  <a:round/>
                  <a:headEnd/>
                  <a:tailEnd/>
                </a:ln>
              </p:spPr>
            </p:cxnSp>
            <p:cxnSp>
              <p:nvCxnSpPr>
                <p:cNvPr id="451" name="AutoShape 26"/>
                <p:cNvCxnSpPr>
                  <a:cxnSpLocks noChangeShapeType="1"/>
                  <a:stCxn id="449" idx="2"/>
                  <a:endCxn id="446"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452" name="AutoShape 27"/>
                <p:cNvCxnSpPr>
                  <a:cxnSpLocks noChangeShapeType="1"/>
                  <a:stCxn id="447" idx="0"/>
                  <a:endCxn id="446"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453" name="AutoShape 28"/>
                <p:cNvCxnSpPr>
                  <a:cxnSpLocks noChangeShapeType="1"/>
                  <a:stCxn id="445" idx="0"/>
                  <a:endCxn id="444"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454" name="AutoShape 29"/>
                <p:cNvCxnSpPr>
                  <a:cxnSpLocks noChangeShapeType="1"/>
                  <a:stCxn id="447" idx="0"/>
                  <a:endCxn id="449"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455" name="AutoShape 30"/>
                <p:cNvCxnSpPr>
                  <a:cxnSpLocks noChangeShapeType="1"/>
                  <a:stCxn id="448" idx="0"/>
                  <a:endCxn id="449" idx="3"/>
                </p:cNvCxnSpPr>
                <p:nvPr/>
              </p:nvCxnSpPr>
              <p:spPr bwMode="auto">
                <a:xfrm flipV="1">
                  <a:off x="3058" y="3180"/>
                  <a:ext cx="0" cy="115"/>
                </a:xfrm>
                <a:prstGeom prst="straightConnector1">
                  <a:avLst/>
                </a:prstGeom>
                <a:noFill/>
                <a:ln w="9525">
                  <a:solidFill>
                    <a:schemeClr val="tx1"/>
                  </a:solidFill>
                  <a:round/>
                  <a:headEnd/>
                  <a:tailEnd/>
                </a:ln>
              </p:spPr>
            </p:cxnSp>
            <p:sp>
              <p:nvSpPr>
                <p:cNvPr id="456" name="AutoShape 31"/>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57" name="AutoShape 32"/>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58" name="AutoShape 33"/>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59" name="AutoShape 34"/>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60" name="AutoShape 35"/>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61" name="AutoShape 36"/>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462" name="AutoShape 37"/>
                <p:cNvCxnSpPr>
                  <a:cxnSpLocks noChangeShapeType="1"/>
                  <a:stCxn id="456" idx="2"/>
                  <a:endCxn id="458"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463" name="AutoShape 38"/>
                <p:cNvCxnSpPr>
                  <a:cxnSpLocks noChangeShapeType="1"/>
                  <a:stCxn id="461" idx="2"/>
                  <a:endCxn id="458"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464" name="AutoShape 39"/>
                <p:cNvCxnSpPr>
                  <a:cxnSpLocks noChangeShapeType="1"/>
                  <a:stCxn id="459" idx="0"/>
                  <a:endCxn id="458"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465" name="AutoShape 40"/>
                <p:cNvCxnSpPr>
                  <a:cxnSpLocks noChangeShapeType="1"/>
                  <a:stCxn id="457" idx="0"/>
                  <a:endCxn id="456"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466" name="AutoShape 41"/>
                <p:cNvCxnSpPr>
                  <a:cxnSpLocks noChangeShapeType="1"/>
                  <a:stCxn id="459" idx="0"/>
                  <a:endCxn id="461"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467" name="AutoShape 42"/>
                <p:cNvCxnSpPr>
                  <a:cxnSpLocks noChangeShapeType="1"/>
                  <a:stCxn id="460" idx="0"/>
                  <a:endCxn id="461"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27" name="Group 43"/>
              <p:cNvGrpSpPr>
                <a:grpSpLocks/>
              </p:cNvGrpSpPr>
              <p:nvPr/>
            </p:nvGrpSpPr>
            <p:grpSpPr bwMode="auto">
              <a:xfrm>
                <a:off x="4349" y="3317"/>
                <a:ext cx="464" cy="406"/>
                <a:chOff x="2745" y="3092"/>
                <a:chExt cx="464" cy="406"/>
              </a:xfrm>
            </p:grpSpPr>
            <p:sp>
              <p:nvSpPr>
                <p:cNvPr id="418" name="AutoShape 44"/>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419" name="AutoShape 45"/>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20" name="AutoShape 46"/>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21" name="AutoShape 47"/>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22" name="AutoShape 48"/>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23" name="AutoShape 49"/>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24" name="AutoShape 50"/>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425" name="AutoShape 51"/>
                <p:cNvCxnSpPr>
                  <a:cxnSpLocks noChangeShapeType="1"/>
                  <a:stCxn id="419" idx="2"/>
                  <a:endCxn id="421" idx="0"/>
                </p:cNvCxnSpPr>
                <p:nvPr/>
              </p:nvCxnSpPr>
              <p:spPr bwMode="auto">
                <a:xfrm>
                  <a:off x="2838" y="3214"/>
                  <a:ext cx="75" cy="23"/>
                </a:xfrm>
                <a:prstGeom prst="straightConnector1">
                  <a:avLst/>
                </a:prstGeom>
                <a:noFill/>
                <a:ln w="9525">
                  <a:solidFill>
                    <a:schemeClr val="tx1"/>
                  </a:solidFill>
                  <a:round/>
                  <a:headEnd/>
                  <a:tailEnd/>
                </a:ln>
              </p:spPr>
            </p:cxnSp>
            <p:cxnSp>
              <p:nvCxnSpPr>
                <p:cNvPr id="426" name="AutoShape 52"/>
                <p:cNvCxnSpPr>
                  <a:cxnSpLocks noChangeShapeType="1"/>
                  <a:stCxn id="424" idx="2"/>
                  <a:endCxn id="421"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427" name="AutoShape 53"/>
                <p:cNvCxnSpPr>
                  <a:cxnSpLocks noChangeShapeType="1"/>
                  <a:stCxn id="422" idx="0"/>
                  <a:endCxn id="421"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428" name="AutoShape 54"/>
                <p:cNvCxnSpPr>
                  <a:cxnSpLocks noChangeShapeType="1"/>
                  <a:stCxn id="420" idx="0"/>
                  <a:endCxn id="419"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429" name="AutoShape 55"/>
                <p:cNvCxnSpPr>
                  <a:cxnSpLocks noChangeShapeType="1"/>
                  <a:stCxn id="422" idx="0"/>
                  <a:endCxn id="424"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430" name="AutoShape 56"/>
                <p:cNvCxnSpPr>
                  <a:cxnSpLocks noChangeShapeType="1"/>
                  <a:stCxn id="423" idx="0"/>
                  <a:endCxn id="424" idx="3"/>
                </p:cNvCxnSpPr>
                <p:nvPr/>
              </p:nvCxnSpPr>
              <p:spPr bwMode="auto">
                <a:xfrm flipV="1">
                  <a:off x="3058" y="3180"/>
                  <a:ext cx="0" cy="115"/>
                </a:xfrm>
                <a:prstGeom prst="straightConnector1">
                  <a:avLst/>
                </a:prstGeom>
                <a:noFill/>
                <a:ln w="9525">
                  <a:solidFill>
                    <a:schemeClr val="tx1"/>
                  </a:solidFill>
                  <a:round/>
                  <a:headEnd/>
                  <a:tailEnd/>
                </a:ln>
              </p:spPr>
            </p:cxnSp>
            <p:sp>
              <p:nvSpPr>
                <p:cNvPr id="431" name="AutoShape 57"/>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32" name="AutoShape 58"/>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33" name="AutoShape 59"/>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34" name="AutoShape 60"/>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35" name="AutoShape 61"/>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36" name="AutoShape 62"/>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437" name="AutoShape 63"/>
                <p:cNvCxnSpPr>
                  <a:cxnSpLocks noChangeShapeType="1"/>
                  <a:stCxn id="431" idx="2"/>
                  <a:endCxn id="433"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438" name="AutoShape 64"/>
                <p:cNvCxnSpPr>
                  <a:cxnSpLocks noChangeShapeType="1"/>
                  <a:stCxn id="436" idx="2"/>
                  <a:endCxn id="433"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439" name="AutoShape 65"/>
                <p:cNvCxnSpPr>
                  <a:cxnSpLocks noChangeShapeType="1"/>
                  <a:stCxn id="434" idx="0"/>
                  <a:endCxn id="433"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440" name="AutoShape 66"/>
                <p:cNvCxnSpPr>
                  <a:cxnSpLocks noChangeShapeType="1"/>
                  <a:stCxn id="432" idx="0"/>
                  <a:endCxn id="431"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441" name="AutoShape 67"/>
                <p:cNvCxnSpPr>
                  <a:cxnSpLocks noChangeShapeType="1"/>
                  <a:stCxn id="434" idx="0"/>
                  <a:endCxn id="436"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442" name="AutoShape 68"/>
                <p:cNvCxnSpPr>
                  <a:cxnSpLocks noChangeShapeType="1"/>
                  <a:stCxn id="435" idx="0"/>
                  <a:endCxn id="436"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28" name="Group 69"/>
              <p:cNvGrpSpPr>
                <a:grpSpLocks/>
              </p:cNvGrpSpPr>
              <p:nvPr/>
            </p:nvGrpSpPr>
            <p:grpSpPr bwMode="auto">
              <a:xfrm>
                <a:off x="4446" y="3414"/>
                <a:ext cx="464" cy="387"/>
                <a:chOff x="2745" y="3092"/>
                <a:chExt cx="464" cy="406"/>
              </a:xfrm>
            </p:grpSpPr>
            <p:sp>
              <p:nvSpPr>
                <p:cNvPr id="393" name="AutoShape 70"/>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394" name="AutoShape 71"/>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95" name="AutoShape 72"/>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96" name="AutoShape 73"/>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97" name="AutoShape 74"/>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98" name="AutoShape 75"/>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99" name="AutoShape 76"/>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400" name="AutoShape 77"/>
                <p:cNvCxnSpPr>
                  <a:cxnSpLocks noChangeShapeType="1"/>
                  <a:stCxn id="394" idx="2"/>
                  <a:endCxn id="396" idx="0"/>
                </p:cNvCxnSpPr>
                <p:nvPr/>
              </p:nvCxnSpPr>
              <p:spPr bwMode="auto">
                <a:xfrm>
                  <a:off x="2838" y="3214"/>
                  <a:ext cx="75" cy="23"/>
                </a:xfrm>
                <a:prstGeom prst="straightConnector1">
                  <a:avLst/>
                </a:prstGeom>
                <a:noFill/>
                <a:ln w="9525">
                  <a:solidFill>
                    <a:schemeClr val="tx1"/>
                  </a:solidFill>
                  <a:round/>
                  <a:headEnd/>
                  <a:tailEnd/>
                </a:ln>
              </p:spPr>
            </p:cxnSp>
            <p:cxnSp>
              <p:nvCxnSpPr>
                <p:cNvPr id="401" name="AutoShape 78"/>
                <p:cNvCxnSpPr>
                  <a:cxnSpLocks noChangeShapeType="1"/>
                  <a:stCxn id="399" idx="2"/>
                  <a:endCxn id="396"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402" name="AutoShape 79"/>
                <p:cNvCxnSpPr>
                  <a:cxnSpLocks noChangeShapeType="1"/>
                  <a:stCxn id="397" idx="0"/>
                  <a:endCxn id="396"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403" name="AutoShape 80"/>
                <p:cNvCxnSpPr>
                  <a:cxnSpLocks noChangeShapeType="1"/>
                  <a:stCxn id="395" idx="0"/>
                  <a:endCxn id="394"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404" name="AutoShape 81"/>
                <p:cNvCxnSpPr>
                  <a:cxnSpLocks noChangeShapeType="1"/>
                  <a:stCxn id="397" idx="0"/>
                  <a:endCxn id="399"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405" name="AutoShape 82"/>
                <p:cNvCxnSpPr>
                  <a:cxnSpLocks noChangeShapeType="1"/>
                  <a:stCxn id="398" idx="0"/>
                  <a:endCxn id="399" idx="3"/>
                </p:cNvCxnSpPr>
                <p:nvPr/>
              </p:nvCxnSpPr>
              <p:spPr bwMode="auto">
                <a:xfrm flipV="1">
                  <a:off x="3058" y="3180"/>
                  <a:ext cx="0" cy="115"/>
                </a:xfrm>
                <a:prstGeom prst="straightConnector1">
                  <a:avLst/>
                </a:prstGeom>
                <a:noFill/>
                <a:ln w="9525">
                  <a:solidFill>
                    <a:schemeClr val="tx1"/>
                  </a:solidFill>
                  <a:round/>
                  <a:headEnd/>
                  <a:tailEnd/>
                </a:ln>
              </p:spPr>
            </p:cxnSp>
            <p:sp>
              <p:nvSpPr>
                <p:cNvPr id="406" name="AutoShape 83"/>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07" name="AutoShape 84"/>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08" name="AutoShape 85"/>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09" name="AutoShape 86"/>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10" name="AutoShape 87"/>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11" name="AutoShape 88"/>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412" name="AutoShape 89"/>
                <p:cNvCxnSpPr>
                  <a:cxnSpLocks noChangeShapeType="1"/>
                  <a:stCxn id="406" idx="2"/>
                  <a:endCxn id="408"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413" name="AutoShape 90"/>
                <p:cNvCxnSpPr>
                  <a:cxnSpLocks noChangeShapeType="1"/>
                  <a:stCxn id="411" idx="2"/>
                  <a:endCxn id="408"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414" name="AutoShape 91"/>
                <p:cNvCxnSpPr>
                  <a:cxnSpLocks noChangeShapeType="1"/>
                  <a:stCxn id="409" idx="0"/>
                  <a:endCxn id="408"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415" name="AutoShape 92"/>
                <p:cNvCxnSpPr>
                  <a:cxnSpLocks noChangeShapeType="1"/>
                  <a:stCxn id="407" idx="0"/>
                  <a:endCxn id="406"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416" name="AutoShape 93"/>
                <p:cNvCxnSpPr>
                  <a:cxnSpLocks noChangeShapeType="1"/>
                  <a:stCxn id="409" idx="0"/>
                  <a:endCxn id="411"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417" name="AutoShape 94"/>
                <p:cNvCxnSpPr>
                  <a:cxnSpLocks noChangeShapeType="1"/>
                  <a:stCxn id="410" idx="0"/>
                  <a:endCxn id="411"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29" name="Group 95"/>
              <p:cNvGrpSpPr>
                <a:grpSpLocks/>
              </p:cNvGrpSpPr>
              <p:nvPr/>
            </p:nvGrpSpPr>
            <p:grpSpPr bwMode="auto">
              <a:xfrm>
                <a:off x="4135" y="3545"/>
                <a:ext cx="464" cy="406"/>
                <a:chOff x="2745" y="3092"/>
                <a:chExt cx="464" cy="406"/>
              </a:xfrm>
            </p:grpSpPr>
            <p:sp>
              <p:nvSpPr>
                <p:cNvPr id="368" name="AutoShape 96"/>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369" name="AutoShape 97"/>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70" name="AutoShape 98"/>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71" name="AutoShape 99"/>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72" name="AutoShape 100"/>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73" name="AutoShape 101"/>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74" name="AutoShape 102"/>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375" name="AutoShape 103"/>
                <p:cNvCxnSpPr>
                  <a:cxnSpLocks noChangeShapeType="1"/>
                  <a:stCxn id="369" idx="2"/>
                  <a:endCxn id="371" idx="0"/>
                </p:cNvCxnSpPr>
                <p:nvPr/>
              </p:nvCxnSpPr>
              <p:spPr bwMode="auto">
                <a:xfrm>
                  <a:off x="2838" y="3214"/>
                  <a:ext cx="75" cy="23"/>
                </a:xfrm>
                <a:prstGeom prst="straightConnector1">
                  <a:avLst/>
                </a:prstGeom>
                <a:noFill/>
                <a:ln w="9525">
                  <a:solidFill>
                    <a:schemeClr val="tx1"/>
                  </a:solidFill>
                  <a:round/>
                  <a:headEnd/>
                  <a:tailEnd/>
                </a:ln>
              </p:spPr>
            </p:cxnSp>
            <p:cxnSp>
              <p:nvCxnSpPr>
                <p:cNvPr id="376" name="AutoShape 104"/>
                <p:cNvCxnSpPr>
                  <a:cxnSpLocks noChangeShapeType="1"/>
                  <a:stCxn id="374" idx="2"/>
                  <a:endCxn id="371"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377" name="AutoShape 105"/>
                <p:cNvCxnSpPr>
                  <a:cxnSpLocks noChangeShapeType="1"/>
                  <a:stCxn id="372" idx="0"/>
                  <a:endCxn id="371"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378" name="AutoShape 106"/>
                <p:cNvCxnSpPr>
                  <a:cxnSpLocks noChangeShapeType="1"/>
                  <a:stCxn id="370" idx="0"/>
                  <a:endCxn id="369"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379" name="AutoShape 107"/>
                <p:cNvCxnSpPr>
                  <a:cxnSpLocks noChangeShapeType="1"/>
                  <a:stCxn id="372" idx="0"/>
                  <a:endCxn id="374"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380" name="AutoShape 108"/>
                <p:cNvCxnSpPr>
                  <a:cxnSpLocks noChangeShapeType="1"/>
                  <a:stCxn id="373" idx="0"/>
                  <a:endCxn id="374" idx="3"/>
                </p:cNvCxnSpPr>
                <p:nvPr/>
              </p:nvCxnSpPr>
              <p:spPr bwMode="auto">
                <a:xfrm flipV="1">
                  <a:off x="3058" y="3180"/>
                  <a:ext cx="0" cy="115"/>
                </a:xfrm>
                <a:prstGeom prst="straightConnector1">
                  <a:avLst/>
                </a:prstGeom>
                <a:noFill/>
                <a:ln w="9525">
                  <a:solidFill>
                    <a:schemeClr val="tx1"/>
                  </a:solidFill>
                  <a:round/>
                  <a:headEnd/>
                  <a:tailEnd/>
                </a:ln>
              </p:spPr>
            </p:cxnSp>
            <p:sp>
              <p:nvSpPr>
                <p:cNvPr id="381" name="AutoShape 109"/>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82" name="AutoShape 110"/>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83" name="AutoShape 111"/>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84" name="AutoShape 112"/>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85" name="AutoShape 113"/>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86" name="AutoShape 114"/>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387" name="AutoShape 115"/>
                <p:cNvCxnSpPr>
                  <a:cxnSpLocks noChangeShapeType="1"/>
                  <a:stCxn id="381" idx="2"/>
                  <a:endCxn id="383"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388" name="AutoShape 116"/>
                <p:cNvCxnSpPr>
                  <a:cxnSpLocks noChangeShapeType="1"/>
                  <a:stCxn id="386" idx="2"/>
                  <a:endCxn id="383"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389" name="AutoShape 117"/>
                <p:cNvCxnSpPr>
                  <a:cxnSpLocks noChangeShapeType="1"/>
                  <a:stCxn id="384" idx="0"/>
                  <a:endCxn id="383"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390" name="AutoShape 118"/>
                <p:cNvCxnSpPr>
                  <a:cxnSpLocks noChangeShapeType="1"/>
                  <a:stCxn id="382" idx="0"/>
                  <a:endCxn id="381"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391" name="AutoShape 119"/>
                <p:cNvCxnSpPr>
                  <a:cxnSpLocks noChangeShapeType="1"/>
                  <a:stCxn id="384" idx="0"/>
                  <a:endCxn id="386"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392" name="AutoShape 120"/>
                <p:cNvCxnSpPr>
                  <a:cxnSpLocks noChangeShapeType="1"/>
                  <a:stCxn id="385" idx="0"/>
                  <a:endCxn id="386"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30" name="Group 121"/>
              <p:cNvGrpSpPr>
                <a:grpSpLocks/>
              </p:cNvGrpSpPr>
              <p:nvPr/>
            </p:nvGrpSpPr>
            <p:grpSpPr bwMode="auto">
              <a:xfrm>
                <a:off x="4403" y="3358"/>
                <a:ext cx="464" cy="406"/>
                <a:chOff x="2745" y="3092"/>
                <a:chExt cx="464" cy="406"/>
              </a:xfrm>
            </p:grpSpPr>
            <p:sp>
              <p:nvSpPr>
                <p:cNvPr id="343" name="AutoShape 122"/>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344" name="AutoShape 123"/>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45" name="AutoShape 124"/>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46" name="AutoShape 125"/>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47" name="AutoShape 126"/>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48" name="AutoShape 127"/>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49" name="AutoShape 128"/>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350" name="AutoShape 129"/>
                <p:cNvCxnSpPr>
                  <a:cxnSpLocks noChangeShapeType="1"/>
                  <a:stCxn id="344" idx="2"/>
                  <a:endCxn id="346" idx="0"/>
                </p:cNvCxnSpPr>
                <p:nvPr/>
              </p:nvCxnSpPr>
              <p:spPr bwMode="auto">
                <a:xfrm>
                  <a:off x="2838" y="3214"/>
                  <a:ext cx="75" cy="23"/>
                </a:xfrm>
                <a:prstGeom prst="straightConnector1">
                  <a:avLst/>
                </a:prstGeom>
                <a:noFill/>
                <a:ln w="9525">
                  <a:solidFill>
                    <a:schemeClr val="tx1"/>
                  </a:solidFill>
                  <a:round/>
                  <a:headEnd/>
                  <a:tailEnd/>
                </a:ln>
              </p:spPr>
            </p:cxnSp>
            <p:cxnSp>
              <p:nvCxnSpPr>
                <p:cNvPr id="351" name="AutoShape 130"/>
                <p:cNvCxnSpPr>
                  <a:cxnSpLocks noChangeShapeType="1"/>
                  <a:stCxn id="349" idx="2"/>
                  <a:endCxn id="346"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352" name="AutoShape 131"/>
                <p:cNvCxnSpPr>
                  <a:cxnSpLocks noChangeShapeType="1"/>
                  <a:stCxn id="347" idx="0"/>
                  <a:endCxn id="346"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353" name="AutoShape 132"/>
                <p:cNvCxnSpPr>
                  <a:cxnSpLocks noChangeShapeType="1"/>
                  <a:stCxn id="345" idx="0"/>
                  <a:endCxn id="344"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354" name="AutoShape 133"/>
                <p:cNvCxnSpPr>
                  <a:cxnSpLocks noChangeShapeType="1"/>
                  <a:stCxn id="347" idx="0"/>
                  <a:endCxn id="349"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355" name="AutoShape 134"/>
                <p:cNvCxnSpPr>
                  <a:cxnSpLocks noChangeShapeType="1"/>
                  <a:stCxn id="348" idx="0"/>
                  <a:endCxn id="349" idx="3"/>
                </p:cNvCxnSpPr>
                <p:nvPr/>
              </p:nvCxnSpPr>
              <p:spPr bwMode="auto">
                <a:xfrm flipV="1">
                  <a:off x="3058" y="3180"/>
                  <a:ext cx="0" cy="115"/>
                </a:xfrm>
                <a:prstGeom prst="straightConnector1">
                  <a:avLst/>
                </a:prstGeom>
                <a:noFill/>
                <a:ln w="9525">
                  <a:solidFill>
                    <a:schemeClr val="tx1"/>
                  </a:solidFill>
                  <a:round/>
                  <a:headEnd/>
                  <a:tailEnd/>
                </a:ln>
              </p:spPr>
            </p:cxnSp>
            <p:sp>
              <p:nvSpPr>
                <p:cNvPr id="356" name="AutoShape 135"/>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57" name="AutoShape 136"/>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58" name="AutoShape 137"/>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59" name="AutoShape 138"/>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60" name="AutoShape 139"/>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61" name="AutoShape 140"/>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362" name="AutoShape 141"/>
                <p:cNvCxnSpPr>
                  <a:cxnSpLocks noChangeShapeType="1"/>
                  <a:stCxn id="356" idx="2"/>
                  <a:endCxn id="358"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363" name="AutoShape 142"/>
                <p:cNvCxnSpPr>
                  <a:cxnSpLocks noChangeShapeType="1"/>
                  <a:stCxn id="361" idx="2"/>
                  <a:endCxn id="358"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364" name="AutoShape 143"/>
                <p:cNvCxnSpPr>
                  <a:cxnSpLocks noChangeShapeType="1"/>
                  <a:stCxn id="359" idx="0"/>
                  <a:endCxn id="358"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365" name="AutoShape 144"/>
                <p:cNvCxnSpPr>
                  <a:cxnSpLocks noChangeShapeType="1"/>
                  <a:stCxn id="357" idx="0"/>
                  <a:endCxn id="356"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366" name="AutoShape 145"/>
                <p:cNvCxnSpPr>
                  <a:cxnSpLocks noChangeShapeType="1"/>
                  <a:stCxn id="359" idx="0"/>
                  <a:endCxn id="361"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367" name="AutoShape 146"/>
                <p:cNvCxnSpPr>
                  <a:cxnSpLocks noChangeShapeType="1"/>
                  <a:stCxn id="360" idx="0"/>
                  <a:endCxn id="361"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31" name="Group 147"/>
              <p:cNvGrpSpPr>
                <a:grpSpLocks/>
              </p:cNvGrpSpPr>
              <p:nvPr/>
            </p:nvGrpSpPr>
            <p:grpSpPr bwMode="auto">
              <a:xfrm>
                <a:off x="4714" y="3569"/>
                <a:ext cx="464" cy="406"/>
                <a:chOff x="2745" y="3092"/>
                <a:chExt cx="464" cy="406"/>
              </a:xfrm>
            </p:grpSpPr>
            <p:sp>
              <p:nvSpPr>
                <p:cNvPr id="318" name="AutoShape 148"/>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319" name="AutoShape 149"/>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20" name="AutoShape 150"/>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21" name="AutoShape 151"/>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22" name="AutoShape 152"/>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23" name="AutoShape 153"/>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24" name="AutoShape 154"/>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325" name="AutoShape 155"/>
                <p:cNvCxnSpPr>
                  <a:cxnSpLocks noChangeShapeType="1"/>
                  <a:stCxn id="319" idx="2"/>
                  <a:endCxn id="321" idx="0"/>
                </p:cNvCxnSpPr>
                <p:nvPr/>
              </p:nvCxnSpPr>
              <p:spPr bwMode="auto">
                <a:xfrm>
                  <a:off x="2838" y="3214"/>
                  <a:ext cx="75" cy="23"/>
                </a:xfrm>
                <a:prstGeom prst="straightConnector1">
                  <a:avLst/>
                </a:prstGeom>
                <a:noFill/>
                <a:ln w="9525">
                  <a:solidFill>
                    <a:schemeClr val="tx1"/>
                  </a:solidFill>
                  <a:round/>
                  <a:headEnd/>
                  <a:tailEnd/>
                </a:ln>
              </p:spPr>
            </p:cxnSp>
            <p:cxnSp>
              <p:nvCxnSpPr>
                <p:cNvPr id="326" name="AutoShape 156"/>
                <p:cNvCxnSpPr>
                  <a:cxnSpLocks noChangeShapeType="1"/>
                  <a:stCxn id="324" idx="2"/>
                  <a:endCxn id="321"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327" name="AutoShape 157"/>
                <p:cNvCxnSpPr>
                  <a:cxnSpLocks noChangeShapeType="1"/>
                  <a:stCxn id="322" idx="0"/>
                  <a:endCxn id="321"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328" name="AutoShape 158"/>
                <p:cNvCxnSpPr>
                  <a:cxnSpLocks noChangeShapeType="1"/>
                  <a:stCxn id="320" idx="0"/>
                  <a:endCxn id="319"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329" name="AutoShape 159"/>
                <p:cNvCxnSpPr>
                  <a:cxnSpLocks noChangeShapeType="1"/>
                  <a:stCxn id="322" idx="0"/>
                  <a:endCxn id="324"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330" name="AutoShape 160"/>
                <p:cNvCxnSpPr>
                  <a:cxnSpLocks noChangeShapeType="1"/>
                  <a:stCxn id="323" idx="0"/>
                  <a:endCxn id="324" idx="3"/>
                </p:cNvCxnSpPr>
                <p:nvPr/>
              </p:nvCxnSpPr>
              <p:spPr bwMode="auto">
                <a:xfrm flipV="1">
                  <a:off x="3058" y="3180"/>
                  <a:ext cx="0" cy="115"/>
                </a:xfrm>
                <a:prstGeom prst="straightConnector1">
                  <a:avLst/>
                </a:prstGeom>
                <a:noFill/>
                <a:ln w="9525">
                  <a:solidFill>
                    <a:schemeClr val="tx1"/>
                  </a:solidFill>
                  <a:round/>
                  <a:headEnd/>
                  <a:tailEnd/>
                </a:ln>
              </p:spPr>
            </p:cxnSp>
            <p:sp>
              <p:nvSpPr>
                <p:cNvPr id="331" name="AutoShape 161"/>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32" name="AutoShape 162"/>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33" name="AutoShape 163"/>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34" name="AutoShape 164"/>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35" name="AutoShape 165"/>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36" name="AutoShape 166"/>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337" name="AutoShape 167"/>
                <p:cNvCxnSpPr>
                  <a:cxnSpLocks noChangeShapeType="1"/>
                  <a:stCxn id="331" idx="2"/>
                  <a:endCxn id="333"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338" name="AutoShape 168"/>
                <p:cNvCxnSpPr>
                  <a:cxnSpLocks noChangeShapeType="1"/>
                  <a:stCxn id="336" idx="2"/>
                  <a:endCxn id="333"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339" name="AutoShape 169"/>
                <p:cNvCxnSpPr>
                  <a:cxnSpLocks noChangeShapeType="1"/>
                  <a:stCxn id="334" idx="0"/>
                  <a:endCxn id="333"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340" name="AutoShape 170"/>
                <p:cNvCxnSpPr>
                  <a:cxnSpLocks noChangeShapeType="1"/>
                  <a:stCxn id="332" idx="0"/>
                  <a:endCxn id="331"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341" name="AutoShape 171"/>
                <p:cNvCxnSpPr>
                  <a:cxnSpLocks noChangeShapeType="1"/>
                  <a:stCxn id="334" idx="0"/>
                  <a:endCxn id="336"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342" name="AutoShape 172"/>
                <p:cNvCxnSpPr>
                  <a:cxnSpLocks noChangeShapeType="1"/>
                  <a:stCxn id="335" idx="0"/>
                  <a:endCxn id="336"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32" name="Group 173"/>
              <p:cNvGrpSpPr>
                <a:grpSpLocks/>
              </p:cNvGrpSpPr>
              <p:nvPr/>
            </p:nvGrpSpPr>
            <p:grpSpPr bwMode="auto">
              <a:xfrm>
                <a:off x="4343" y="3746"/>
                <a:ext cx="464" cy="406"/>
                <a:chOff x="2745" y="3092"/>
                <a:chExt cx="464" cy="406"/>
              </a:xfrm>
            </p:grpSpPr>
            <p:sp>
              <p:nvSpPr>
                <p:cNvPr id="293" name="AutoShape 174"/>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294" name="AutoShape 175"/>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95" name="AutoShape 176"/>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96" name="AutoShape 177"/>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97" name="AutoShape 178"/>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98" name="AutoShape 179"/>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99" name="AutoShape 180"/>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300" name="AutoShape 181"/>
                <p:cNvCxnSpPr>
                  <a:cxnSpLocks noChangeShapeType="1"/>
                  <a:stCxn id="294" idx="2"/>
                  <a:endCxn id="296" idx="0"/>
                </p:cNvCxnSpPr>
                <p:nvPr/>
              </p:nvCxnSpPr>
              <p:spPr bwMode="auto">
                <a:xfrm>
                  <a:off x="2838" y="3214"/>
                  <a:ext cx="75" cy="23"/>
                </a:xfrm>
                <a:prstGeom prst="straightConnector1">
                  <a:avLst/>
                </a:prstGeom>
                <a:noFill/>
                <a:ln w="9525">
                  <a:solidFill>
                    <a:schemeClr val="tx1"/>
                  </a:solidFill>
                  <a:round/>
                  <a:headEnd/>
                  <a:tailEnd/>
                </a:ln>
              </p:spPr>
            </p:cxnSp>
            <p:cxnSp>
              <p:nvCxnSpPr>
                <p:cNvPr id="301" name="AutoShape 182"/>
                <p:cNvCxnSpPr>
                  <a:cxnSpLocks noChangeShapeType="1"/>
                  <a:stCxn id="299" idx="2"/>
                  <a:endCxn id="296"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302" name="AutoShape 183"/>
                <p:cNvCxnSpPr>
                  <a:cxnSpLocks noChangeShapeType="1"/>
                  <a:stCxn id="297" idx="0"/>
                  <a:endCxn id="296"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303" name="AutoShape 184"/>
                <p:cNvCxnSpPr>
                  <a:cxnSpLocks noChangeShapeType="1"/>
                  <a:stCxn id="295" idx="0"/>
                  <a:endCxn id="294"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304" name="AutoShape 185"/>
                <p:cNvCxnSpPr>
                  <a:cxnSpLocks noChangeShapeType="1"/>
                  <a:stCxn id="297" idx="0"/>
                  <a:endCxn id="299"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305" name="AutoShape 186"/>
                <p:cNvCxnSpPr>
                  <a:cxnSpLocks noChangeShapeType="1"/>
                  <a:stCxn id="298" idx="0"/>
                  <a:endCxn id="299" idx="3"/>
                </p:cNvCxnSpPr>
                <p:nvPr/>
              </p:nvCxnSpPr>
              <p:spPr bwMode="auto">
                <a:xfrm flipV="1">
                  <a:off x="3058" y="3180"/>
                  <a:ext cx="0" cy="115"/>
                </a:xfrm>
                <a:prstGeom prst="straightConnector1">
                  <a:avLst/>
                </a:prstGeom>
                <a:noFill/>
                <a:ln w="9525">
                  <a:solidFill>
                    <a:schemeClr val="tx1"/>
                  </a:solidFill>
                  <a:round/>
                  <a:headEnd/>
                  <a:tailEnd/>
                </a:ln>
              </p:spPr>
            </p:cxnSp>
            <p:sp>
              <p:nvSpPr>
                <p:cNvPr id="306" name="AutoShape 187"/>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07" name="AutoShape 188"/>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08" name="AutoShape 189"/>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09" name="AutoShape 190"/>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10" name="AutoShape 191"/>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311" name="AutoShape 192"/>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312" name="AutoShape 193"/>
                <p:cNvCxnSpPr>
                  <a:cxnSpLocks noChangeShapeType="1"/>
                  <a:stCxn id="306" idx="2"/>
                  <a:endCxn id="308"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313" name="AutoShape 194"/>
                <p:cNvCxnSpPr>
                  <a:cxnSpLocks noChangeShapeType="1"/>
                  <a:stCxn id="311" idx="2"/>
                  <a:endCxn id="308"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314" name="AutoShape 195"/>
                <p:cNvCxnSpPr>
                  <a:cxnSpLocks noChangeShapeType="1"/>
                  <a:stCxn id="309" idx="0"/>
                  <a:endCxn id="308"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315" name="AutoShape 196"/>
                <p:cNvCxnSpPr>
                  <a:cxnSpLocks noChangeShapeType="1"/>
                  <a:stCxn id="307" idx="0"/>
                  <a:endCxn id="306"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316" name="AutoShape 197"/>
                <p:cNvCxnSpPr>
                  <a:cxnSpLocks noChangeShapeType="1"/>
                  <a:stCxn id="309" idx="0"/>
                  <a:endCxn id="311"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317" name="AutoShape 198"/>
                <p:cNvCxnSpPr>
                  <a:cxnSpLocks noChangeShapeType="1"/>
                  <a:stCxn id="310" idx="0"/>
                  <a:endCxn id="311"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33" name="Group 199"/>
              <p:cNvGrpSpPr>
                <a:grpSpLocks/>
              </p:cNvGrpSpPr>
              <p:nvPr/>
            </p:nvGrpSpPr>
            <p:grpSpPr bwMode="auto">
              <a:xfrm>
                <a:off x="4775" y="3492"/>
                <a:ext cx="464" cy="406"/>
                <a:chOff x="2745" y="3092"/>
                <a:chExt cx="464" cy="406"/>
              </a:xfrm>
            </p:grpSpPr>
            <p:sp>
              <p:nvSpPr>
                <p:cNvPr id="268" name="AutoShape 200"/>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269" name="AutoShape 201"/>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70" name="AutoShape 202"/>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71" name="AutoShape 203"/>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72" name="AutoShape 204"/>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73" name="AutoShape 205"/>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74" name="AutoShape 206"/>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275" name="AutoShape 207"/>
                <p:cNvCxnSpPr>
                  <a:cxnSpLocks noChangeShapeType="1"/>
                  <a:stCxn id="269" idx="2"/>
                  <a:endCxn id="271" idx="0"/>
                </p:cNvCxnSpPr>
                <p:nvPr/>
              </p:nvCxnSpPr>
              <p:spPr bwMode="auto">
                <a:xfrm>
                  <a:off x="2838" y="3214"/>
                  <a:ext cx="75" cy="23"/>
                </a:xfrm>
                <a:prstGeom prst="straightConnector1">
                  <a:avLst/>
                </a:prstGeom>
                <a:noFill/>
                <a:ln w="9525">
                  <a:solidFill>
                    <a:schemeClr val="tx1"/>
                  </a:solidFill>
                  <a:round/>
                  <a:headEnd/>
                  <a:tailEnd/>
                </a:ln>
              </p:spPr>
            </p:cxnSp>
            <p:cxnSp>
              <p:nvCxnSpPr>
                <p:cNvPr id="276" name="AutoShape 208"/>
                <p:cNvCxnSpPr>
                  <a:cxnSpLocks noChangeShapeType="1"/>
                  <a:stCxn id="274" idx="2"/>
                  <a:endCxn id="271"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277" name="AutoShape 209"/>
                <p:cNvCxnSpPr>
                  <a:cxnSpLocks noChangeShapeType="1"/>
                  <a:stCxn id="272" idx="0"/>
                  <a:endCxn id="271"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278" name="AutoShape 210"/>
                <p:cNvCxnSpPr>
                  <a:cxnSpLocks noChangeShapeType="1"/>
                  <a:stCxn id="270" idx="0"/>
                  <a:endCxn id="269"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279" name="AutoShape 211"/>
                <p:cNvCxnSpPr>
                  <a:cxnSpLocks noChangeShapeType="1"/>
                  <a:stCxn id="272" idx="0"/>
                  <a:endCxn id="274"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280" name="AutoShape 212"/>
                <p:cNvCxnSpPr>
                  <a:cxnSpLocks noChangeShapeType="1"/>
                  <a:stCxn id="273" idx="0"/>
                  <a:endCxn id="274" idx="3"/>
                </p:cNvCxnSpPr>
                <p:nvPr/>
              </p:nvCxnSpPr>
              <p:spPr bwMode="auto">
                <a:xfrm flipV="1">
                  <a:off x="3058" y="3180"/>
                  <a:ext cx="0" cy="115"/>
                </a:xfrm>
                <a:prstGeom prst="straightConnector1">
                  <a:avLst/>
                </a:prstGeom>
                <a:noFill/>
                <a:ln w="9525">
                  <a:solidFill>
                    <a:schemeClr val="tx1"/>
                  </a:solidFill>
                  <a:round/>
                  <a:headEnd/>
                  <a:tailEnd/>
                </a:ln>
              </p:spPr>
            </p:cxnSp>
            <p:sp>
              <p:nvSpPr>
                <p:cNvPr id="281" name="AutoShape 213"/>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82" name="AutoShape 214"/>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83" name="AutoShape 215"/>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84" name="AutoShape 216"/>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85" name="AutoShape 217"/>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86" name="AutoShape 218"/>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287" name="AutoShape 219"/>
                <p:cNvCxnSpPr>
                  <a:cxnSpLocks noChangeShapeType="1"/>
                  <a:stCxn id="281" idx="2"/>
                  <a:endCxn id="283"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288" name="AutoShape 220"/>
                <p:cNvCxnSpPr>
                  <a:cxnSpLocks noChangeShapeType="1"/>
                  <a:stCxn id="286" idx="2"/>
                  <a:endCxn id="283"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289" name="AutoShape 221"/>
                <p:cNvCxnSpPr>
                  <a:cxnSpLocks noChangeShapeType="1"/>
                  <a:stCxn id="284" idx="0"/>
                  <a:endCxn id="283"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290" name="AutoShape 222"/>
                <p:cNvCxnSpPr>
                  <a:cxnSpLocks noChangeShapeType="1"/>
                  <a:stCxn id="282" idx="0"/>
                  <a:endCxn id="281"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291" name="AutoShape 223"/>
                <p:cNvCxnSpPr>
                  <a:cxnSpLocks noChangeShapeType="1"/>
                  <a:stCxn id="284" idx="0"/>
                  <a:endCxn id="286"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292" name="AutoShape 224"/>
                <p:cNvCxnSpPr>
                  <a:cxnSpLocks noChangeShapeType="1"/>
                  <a:stCxn id="285" idx="0"/>
                  <a:endCxn id="286"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34" name="Group 225"/>
              <p:cNvGrpSpPr>
                <a:grpSpLocks/>
              </p:cNvGrpSpPr>
              <p:nvPr/>
            </p:nvGrpSpPr>
            <p:grpSpPr bwMode="auto">
              <a:xfrm>
                <a:off x="4446" y="3414"/>
                <a:ext cx="464" cy="406"/>
                <a:chOff x="2745" y="3092"/>
                <a:chExt cx="464" cy="406"/>
              </a:xfrm>
            </p:grpSpPr>
            <p:sp>
              <p:nvSpPr>
                <p:cNvPr id="243" name="AutoShape 226"/>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244" name="AutoShape 227"/>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45" name="AutoShape 228"/>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46" name="AutoShape 229"/>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47" name="AutoShape 230"/>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48" name="AutoShape 231"/>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49" name="AutoShape 232"/>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250" name="AutoShape 233"/>
                <p:cNvCxnSpPr>
                  <a:cxnSpLocks noChangeShapeType="1"/>
                  <a:stCxn id="244" idx="2"/>
                  <a:endCxn id="246" idx="0"/>
                </p:cNvCxnSpPr>
                <p:nvPr/>
              </p:nvCxnSpPr>
              <p:spPr bwMode="auto">
                <a:xfrm>
                  <a:off x="2838" y="3214"/>
                  <a:ext cx="75" cy="23"/>
                </a:xfrm>
                <a:prstGeom prst="straightConnector1">
                  <a:avLst/>
                </a:prstGeom>
                <a:noFill/>
                <a:ln w="9525">
                  <a:solidFill>
                    <a:schemeClr val="tx1"/>
                  </a:solidFill>
                  <a:round/>
                  <a:headEnd/>
                  <a:tailEnd/>
                </a:ln>
              </p:spPr>
            </p:cxnSp>
            <p:cxnSp>
              <p:nvCxnSpPr>
                <p:cNvPr id="251" name="AutoShape 234"/>
                <p:cNvCxnSpPr>
                  <a:cxnSpLocks noChangeShapeType="1"/>
                  <a:stCxn id="249" idx="2"/>
                  <a:endCxn id="246"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252" name="AutoShape 235"/>
                <p:cNvCxnSpPr>
                  <a:cxnSpLocks noChangeShapeType="1"/>
                  <a:stCxn id="247" idx="0"/>
                  <a:endCxn id="246"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253" name="AutoShape 236"/>
                <p:cNvCxnSpPr>
                  <a:cxnSpLocks noChangeShapeType="1"/>
                  <a:stCxn id="245" idx="0"/>
                  <a:endCxn id="244"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254" name="AutoShape 237"/>
                <p:cNvCxnSpPr>
                  <a:cxnSpLocks noChangeShapeType="1"/>
                  <a:stCxn id="247" idx="0"/>
                  <a:endCxn id="249"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255" name="AutoShape 238"/>
                <p:cNvCxnSpPr>
                  <a:cxnSpLocks noChangeShapeType="1"/>
                  <a:stCxn id="248" idx="0"/>
                  <a:endCxn id="249" idx="3"/>
                </p:cNvCxnSpPr>
                <p:nvPr/>
              </p:nvCxnSpPr>
              <p:spPr bwMode="auto">
                <a:xfrm flipV="1">
                  <a:off x="3058" y="3180"/>
                  <a:ext cx="0" cy="115"/>
                </a:xfrm>
                <a:prstGeom prst="straightConnector1">
                  <a:avLst/>
                </a:prstGeom>
                <a:noFill/>
                <a:ln w="9525">
                  <a:solidFill>
                    <a:schemeClr val="tx1"/>
                  </a:solidFill>
                  <a:round/>
                  <a:headEnd/>
                  <a:tailEnd/>
                </a:ln>
              </p:spPr>
            </p:cxnSp>
            <p:sp>
              <p:nvSpPr>
                <p:cNvPr id="256" name="AutoShape 239"/>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57" name="AutoShape 240"/>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58" name="AutoShape 241"/>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59" name="AutoShape 242"/>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60" name="AutoShape 243"/>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61" name="AutoShape 244"/>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262" name="AutoShape 245"/>
                <p:cNvCxnSpPr>
                  <a:cxnSpLocks noChangeShapeType="1"/>
                  <a:stCxn id="256" idx="2"/>
                  <a:endCxn id="258"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263" name="AutoShape 246"/>
                <p:cNvCxnSpPr>
                  <a:cxnSpLocks noChangeShapeType="1"/>
                  <a:stCxn id="261" idx="2"/>
                  <a:endCxn id="258"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264" name="AutoShape 247"/>
                <p:cNvCxnSpPr>
                  <a:cxnSpLocks noChangeShapeType="1"/>
                  <a:stCxn id="259" idx="0"/>
                  <a:endCxn id="258"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265" name="AutoShape 248"/>
                <p:cNvCxnSpPr>
                  <a:cxnSpLocks noChangeShapeType="1"/>
                  <a:stCxn id="257" idx="0"/>
                  <a:endCxn id="256"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266" name="AutoShape 249"/>
                <p:cNvCxnSpPr>
                  <a:cxnSpLocks noChangeShapeType="1"/>
                  <a:stCxn id="259" idx="0"/>
                  <a:endCxn id="261"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267" name="AutoShape 250"/>
                <p:cNvCxnSpPr>
                  <a:cxnSpLocks noChangeShapeType="1"/>
                  <a:stCxn id="260" idx="0"/>
                  <a:endCxn id="261"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35" name="Group 251"/>
              <p:cNvGrpSpPr>
                <a:grpSpLocks/>
              </p:cNvGrpSpPr>
              <p:nvPr/>
            </p:nvGrpSpPr>
            <p:grpSpPr bwMode="auto">
              <a:xfrm>
                <a:off x="4543" y="3511"/>
                <a:ext cx="464" cy="387"/>
                <a:chOff x="2745" y="3092"/>
                <a:chExt cx="464" cy="406"/>
              </a:xfrm>
            </p:grpSpPr>
            <p:sp>
              <p:nvSpPr>
                <p:cNvPr id="218" name="AutoShape 252"/>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219" name="AutoShape 253"/>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20" name="AutoShape 254"/>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21" name="AutoShape 255"/>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22" name="AutoShape 256"/>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23" name="AutoShape 257"/>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24" name="AutoShape 258"/>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225" name="AutoShape 259"/>
                <p:cNvCxnSpPr>
                  <a:cxnSpLocks noChangeShapeType="1"/>
                  <a:stCxn id="219" idx="2"/>
                  <a:endCxn id="221" idx="0"/>
                </p:cNvCxnSpPr>
                <p:nvPr/>
              </p:nvCxnSpPr>
              <p:spPr bwMode="auto">
                <a:xfrm>
                  <a:off x="2838" y="3214"/>
                  <a:ext cx="75" cy="23"/>
                </a:xfrm>
                <a:prstGeom prst="straightConnector1">
                  <a:avLst/>
                </a:prstGeom>
                <a:noFill/>
                <a:ln w="9525">
                  <a:solidFill>
                    <a:schemeClr val="tx1"/>
                  </a:solidFill>
                  <a:round/>
                  <a:headEnd/>
                  <a:tailEnd/>
                </a:ln>
              </p:spPr>
            </p:cxnSp>
            <p:cxnSp>
              <p:nvCxnSpPr>
                <p:cNvPr id="226" name="AutoShape 260"/>
                <p:cNvCxnSpPr>
                  <a:cxnSpLocks noChangeShapeType="1"/>
                  <a:stCxn id="224" idx="2"/>
                  <a:endCxn id="221"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227" name="AutoShape 261"/>
                <p:cNvCxnSpPr>
                  <a:cxnSpLocks noChangeShapeType="1"/>
                  <a:stCxn id="222" idx="0"/>
                  <a:endCxn id="221"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228" name="AutoShape 262"/>
                <p:cNvCxnSpPr>
                  <a:cxnSpLocks noChangeShapeType="1"/>
                  <a:stCxn id="220" idx="0"/>
                  <a:endCxn id="219"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229" name="AutoShape 263"/>
                <p:cNvCxnSpPr>
                  <a:cxnSpLocks noChangeShapeType="1"/>
                  <a:stCxn id="222" idx="0"/>
                  <a:endCxn id="224"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230" name="AutoShape 264"/>
                <p:cNvCxnSpPr>
                  <a:cxnSpLocks noChangeShapeType="1"/>
                  <a:stCxn id="223" idx="0"/>
                  <a:endCxn id="224" idx="3"/>
                </p:cNvCxnSpPr>
                <p:nvPr/>
              </p:nvCxnSpPr>
              <p:spPr bwMode="auto">
                <a:xfrm flipV="1">
                  <a:off x="3058" y="3180"/>
                  <a:ext cx="0" cy="115"/>
                </a:xfrm>
                <a:prstGeom prst="straightConnector1">
                  <a:avLst/>
                </a:prstGeom>
                <a:noFill/>
                <a:ln w="9525">
                  <a:solidFill>
                    <a:schemeClr val="tx1"/>
                  </a:solidFill>
                  <a:round/>
                  <a:headEnd/>
                  <a:tailEnd/>
                </a:ln>
              </p:spPr>
            </p:cxnSp>
            <p:sp>
              <p:nvSpPr>
                <p:cNvPr id="231" name="AutoShape 265"/>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32" name="AutoShape 266"/>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33" name="AutoShape 267"/>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34" name="AutoShape 268"/>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35" name="AutoShape 269"/>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36" name="AutoShape 270"/>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237" name="AutoShape 271"/>
                <p:cNvCxnSpPr>
                  <a:cxnSpLocks noChangeShapeType="1"/>
                  <a:stCxn id="231" idx="2"/>
                  <a:endCxn id="233"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238" name="AutoShape 272"/>
                <p:cNvCxnSpPr>
                  <a:cxnSpLocks noChangeShapeType="1"/>
                  <a:stCxn id="236" idx="2"/>
                  <a:endCxn id="233"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239" name="AutoShape 273"/>
                <p:cNvCxnSpPr>
                  <a:cxnSpLocks noChangeShapeType="1"/>
                  <a:stCxn id="234" idx="0"/>
                  <a:endCxn id="233"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240" name="AutoShape 274"/>
                <p:cNvCxnSpPr>
                  <a:cxnSpLocks noChangeShapeType="1"/>
                  <a:stCxn id="232" idx="0"/>
                  <a:endCxn id="231"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241" name="AutoShape 275"/>
                <p:cNvCxnSpPr>
                  <a:cxnSpLocks noChangeShapeType="1"/>
                  <a:stCxn id="234" idx="0"/>
                  <a:endCxn id="236"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242" name="AutoShape 276"/>
                <p:cNvCxnSpPr>
                  <a:cxnSpLocks noChangeShapeType="1"/>
                  <a:stCxn id="235" idx="0"/>
                  <a:endCxn id="236"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36" name="Group 277"/>
              <p:cNvGrpSpPr>
                <a:grpSpLocks/>
              </p:cNvGrpSpPr>
              <p:nvPr/>
            </p:nvGrpSpPr>
            <p:grpSpPr bwMode="auto">
              <a:xfrm>
                <a:off x="4258" y="3252"/>
                <a:ext cx="464" cy="406"/>
                <a:chOff x="2745" y="3092"/>
                <a:chExt cx="464" cy="406"/>
              </a:xfrm>
            </p:grpSpPr>
            <p:sp>
              <p:nvSpPr>
                <p:cNvPr id="193" name="AutoShape 278"/>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194" name="AutoShape 279"/>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95" name="AutoShape 280"/>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96" name="AutoShape 281"/>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97" name="AutoShape 282"/>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98" name="AutoShape 283"/>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99" name="AutoShape 284"/>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200" name="AutoShape 285"/>
                <p:cNvCxnSpPr>
                  <a:cxnSpLocks noChangeShapeType="1"/>
                  <a:stCxn id="194" idx="2"/>
                  <a:endCxn id="196" idx="0"/>
                </p:cNvCxnSpPr>
                <p:nvPr/>
              </p:nvCxnSpPr>
              <p:spPr bwMode="auto">
                <a:xfrm>
                  <a:off x="2838" y="3214"/>
                  <a:ext cx="75" cy="23"/>
                </a:xfrm>
                <a:prstGeom prst="straightConnector1">
                  <a:avLst/>
                </a:prstGeom>
                <a:noFill/>
                <a:ln w="9525">
                  <a:solidFill>
                    <a:schemeClr val="tx1"/>
                  </a:solidFill>
                  <a:round/>
                  <a:headEnd/>
                  <a:tailEnd/>
                </a:ln>
              </p:spPr>
            </p:cxnSp>
            <p:cxnSp>
              <p:nvCxnSpPr>
                <p:cNvPr id="201" name="AutoShape 286"/>
                <p:cNvCxnSpPr>
                  <a:cxnSpLocks noChangeShapeType="1"/>
                  <a:stCxn id="199" idx="2"/>
                  <a:endCxn id="196"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202" name="AutoShape 287"/>
                <p:cNvCxnSpPr>
                  <a:cxnSpLocks noChangeShapeType="1"/>
                  <a:stCxn id="197" idx="0"/>
                  <a:endCxn id="196"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203" name="AutoShape 288"/>
                <p:cNvCxnSpPr>
                  <a:cxnSpLocks noChangeShapeType="1"/>
                  <a:stCxn id="195" idx="0"/>
                  <a:endCxn id="194"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204" name="AutoShape 289"/>
                <p:cNvCxnSpPr>
                  <a:cxnSpLocks noChangeShapeType="1"/>
                  <a:stCxn id="197" idx="0"/>
                  <a:endCxn id="199"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205" name="AutoShape 290"/>
                <p:cNvCxnSpPr>
                  <a:cxnSpLocks noChangeShapeType="1"/>
                  <a:stCxn id="198" idx="0"/>
                  <a:endCxn id="199" idx="3"/>
                </p:cNvCxnSpPr>
                <p:nvPr/>
              </p:nvCxnSpPr>
              <p:spPr bwMode="auto">
                <a:xfrm flipV="1">
                  <a:off x="3058" y="3180"/>
                  <a:ext cx="0" cy="115"/>
                </a:xfrm>
                <a:prstGeom prst="straightConnector1">
                  <a:avLst/>
                </a:prstGeom>
                <a:noFill/>
                <a:ln w="9525">
                  <a:solidFill>
                    <a:schemeClr val="tx1"/>
                  </a:solidFill>
                  <a:round/>
                  <a:headEnd/>
                  <a:tailEnd/>
                </a:ln>
              </p:spPr>
            </p:cxnSp>
            <p:sp>
              <p:nvSpPr>
                <p:cNvPr id="206" name="AutoShape 291"/>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07" name="AutoShape 292"/>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08" name="AutoShape 293"/>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09" name="AutoShape 294"/>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10" name="AutoShape 295"/>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211" name="AutoShape 296"/>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212" name="AutoShape 297"/>
                <p:cNvCxnSpPr>
                  <a:cxnSpLocks noChangeShapeType="1"/>
                  <a:stCxn id="206" idx="2"/>
                  <a:endCxn id="208"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213" name="AutoShape 298"/>
                <p:cNvCxnSpPr>
                  <a:cxnSpLocks noChangeShapeType="1"/>
                  <a:stCxn id="211" idx="2"/>
                  <a:endCxn id="208"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214" name="AutoShape 299"/>
                <p:cNvCxnSpPr>
                  <a:cxnSpLocks noChangeShapeType="1"/>
                  <a:stCxn id="209" idx="0"/>
                  <a:endCxn id="208"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215" name="AutoShape 300"/>
                <p:cNvCxnSpPr>
                  <a:cxnSpLocks noChangeShapeType="1"/>
                  <a:stCxn id="207" idx="0"/>
                  <a:endCxn id="206"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216" name="AutoShape 301"/>
                <p:cNvCxnSpPr>
                  <a:cxnSpLocks noChangeShapeType="1"/>
                  <a:stCxn id="209" idx="0"/>
                  <a:endCxn id="211"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217" name="AutoShape 302"/>
                <p:cNvCxnSpPr>
                  <a:cxnSpLocks noChangeShapeType="1"/>
                  <a:stCxn id="210" idx="0"/>
                  <a:endCxn id="211"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37" name="Group 303"/>
              <p:cNvGrpSpPr>
                <a:grpSpLocks/>
              </p:cNvGrpSpPr>
              <p:nvPr/>
            </p:nvGrpSpPr>
            <p:grpSpPr bwMode="auto">
              <a:xfrm>
                <a:off x="4811" y="3666"/>
                <a:ext cx="464" cy="406"/>
                <a:chOff x="2745" y="3092"/>
                <a:chExt cx="464" cy="406"/>
              </a:xfrm>
            </p:grpSpPr>
            <p:sp>
              <p:nvSpPr>
                <p:cNvPr id="168" name="AutoShape 304"/>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169" name="AutoShape 305"/>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70" name="AutoShape 306"/>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71" name="AutoShape 307"/>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72" name="AutoShape 308"/>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73" name="AutoShape 309"/>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74" name="AutoShape 310"/>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175" name="AutoShape 311"/>
                <p:cNvCxnSpPr>
                  <a:cxnSpLocks noChangeShapeType="1"/>
                  <a:stCxn id="169" idx="2"/>
                  <a:endCxn id="171" idx="0"/>
                </p:cNvCxnSpPr>
                <p:nvPr/>
              </p:nvCxnSpPr>
              <p:spPr bwMode="auto">
                <a:xfrm>
                  <a:off x="2838" y="3214"/>
                  <a:ext cx="75" cy="23"/>
                </a:xfrm>
                <a:prstGeom prst="straightConnector1">
                  <a:avLst/>
                </a:prstGeom>
                <a:noFill/>
                <a:ln w="9525">
                  <a:solidFill>
                    <a:schemeClr val="tx1"/>
                  </a:solidFill>
                  <a:round/>
                  <a:headEnd/>
                  <a:tailEnd/>
                </a:ln>
              </p:spPr>
            </p:cxnSp>
            <p:cxnSp>
              <p:nvCxnSpPr>
                <p:cNvPr id="176" name="AutoShape 312"/>
                <p:cNvCxnSpPr>
                  <a:cxnSpLocks noChangeShapeType="1"/>
                  <a:stCxn id="174" idx="2"/>
                  <a:endCxn id="171"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177" name="AutoShape 313"/>
                <p:cNvCxnSpPr>
                  <a:cxnSpLocks noChangeShapeType="1"/>
                  <a:stCxn id="172" idx="0"/>
                  <a:endCxn id="171"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178" name="AutoShape 314"/>
                <p:cNvCxnSpPr>
                  <a:cxnSpLocks noChangeShapeType="1"/>
                  <a:stCxn id="170" idx="0"/>
                  <a:endCxn id="169"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179" name="AutoShape 315"/>
                <p:cNvCxnSpPr>
                  <a:cxnSpLocks noChangeShapeType="1"/>
                  <a:stCxn id="172" idx="0"/>
                  <a:endCxn id="174"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180" name="AutoShape 316"/>
                <p:cNvCxnSpPr>
                  <a:cxnSpLocks noChangeShapeType="1"/>
                  <a:stCxn id="173" idx="0"/>
                  <a:endCxn id="174" idx="3"/>
                </p:cNvCxnSpPr>
                <p:nvPr/>
              </p:nvCxnSpPr>
              <p:spPr bwMode="auto">
                <a:xfrm flipV="1">
                  <a:off x="3058" y="3180"/>
                  <a:ext cx="0" cy="115"/>
                </a:xfrm>
                <a:prstGeom prst="straightConnector1">
                  <a:avLst/>
                </a:prstGeom>
                <a:noFill/>
                <a:ln w="9525">
                  <a:solidFill>
                    <a:schemeClr val="tx1"/>
                  </a:solidFill>
                  <a:round/>
                  <a:headEnd/>
                  <a:tailEnd/>
                </a:ln>
              </p:spPr>
            </p:cxnSp>
            <p:sp>
              <p:nvSpPr>
                <p:cNvPr id="181" name="AutoShape 317"/>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82" name="AutoShape 318"/>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83" name="AutoShape 319"/>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84" name="AutoShape 320"/>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85" name="AutoShape 321"/>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86" name="AutoShape 322"/>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187" name="AutoShape 323"/>
                <p:cNvCxnSpPr>
                  <a:cxnSpLocks noChangeShapeType="1"/>
                  <a:stCxn id="181" idx="2"/>
                  <a:endCxn id="183"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188" name="AutoShape 324"/>
                <p:cNvCxnSpPr>
                  <a:cxnSpLocks noChangeShapeType="1"/>
                  <a:stCxn id="186" idx="2"/>
                  <a:endCxn id="183"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189" name="AutoShape 325"/>
                <p:cNvCxnSpPr>
                  <a:cxnSpLocks noChangeShapeType="1"/>
                  <a:stCxn id="184" idx="0"/>
                  <a:endCxn id="183"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190" name="AutoShape 326"/>
                <p:cNvCxnSpPr>
                  <a:cxnSpLocks noChangeShapeType="1"/>
                  <a:stCxn id="182" idx="0"/>
                  <a:endCxn id="181"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191" name="AutoShape 327"/>
                <p:cNvCxnSpPr>
                  <a:cxnSpLocks noChangeShapeType="1"/>
                  <a:stCxn id="184" idx="0"/>
                  <a:endCxn id="186"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192" name="AutoShape 328"/>
                <p:cNvCxnSpPr>
                  <a:cxnSpLocks noChangeShapeType="1"/>
                  <a:stCxn id="185" idx="0"/>
                  <a:endCxn id="186"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38" name="Group 329"/>
              <p:cNvGrpSpPr>
                <a:grpSpLocks/>
              </p:cNvGrpSpPr>
              <p:nvPr/>
            </p:nvGrpSpPr>
            <p:grpSpPr bwMode="auto">
              <a:xfrm>
                <a:off x="4022" y="3409"/>
                <a:ext cx="464" cy="406"/>
                <a:chOff x="2745" y="3092"/>
                <a:chExt cx="464" cy="406"/>
              </a:xfrm>
            </p:grpSpPr>
            <p:sp>
              <p:nvSpPr>
                <p:cNvPr id="143" name="AutoShape 330"/>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144" name="AutoShape 331"/>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45" name="AutoShape 332"/>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46" name="AutoShape 333"/>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47" name="AutoShape 334"/>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48" name="AutoShape 335"/>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49" name="AutoShape 336"/>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150" name="AutoShape 337"/>
                <p:cNvCxnSpPr>
                  <a:cxnSpLocks noChangeShapeType="1"/>
                  <a:stCxn id="144" idx="2"/>
                  <a:endCxn id="146" idx="0"/>
                </p:cNvCxnSpPr>
                <p:nvPr/>
              </p:nvCxnSpPr>
              <p:spPr bwMode="auto">
                <a:xfrm>
                  <a:off x="2838" y="3214"/>
                  <a:ext cx="75" cy="23"/>
                </a:xfrm>
                <a:prstGeom prst="straightConnector1">
                  <a:avLst/>
                </a:prstGeom>
                <a:noFill/>
                <a:ln w="9525">
                  <a:solidFill>
                    <a:schemeClr val="tx1"/>
                  </a:solidFill>
                  <a:round/>
                  <a:headEnd/>
                  <a:tailEnd/>
                </a:ln>
              </p:spPr>
            </p:cxnSp>
            <p:cxnSp>
              <p:nvCxnSpPr>
                <p:cNvPr id="151" name="AutoShape 338"/>
                <p:cNvCxnSpPr>
                  <a:cxnSpLocks noChangeShapeType="1"/>
                  <a:stCxn id="149" idx="2"/>
                  <a:endCxn id="146"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152" name="AutoShape 339"/>
                <p:cNvCxnSpPr>
                  <a:cxnSpLocks noChangeShapeType="1"/>
                  <a:stCxn id="147" idx="0"/>
                  <a:endCxn id="146"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153" name="AutoShape 340"/>
                <p:cNvCxnSpPr>
                  <a:cxnSpLocks noChangeShapeType="1"/>
                  <a:stCxn id="145" idx="0"/>
                  <a:endCxn id="144"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154" name="AutoShape 341"/>
                <p:cNvCxnSpPr>
                  <a:cxnSpLocks noChangeShapeType="1"/>
                  <a:stCxn id="147" idx="0"/>
                  <a:endCxn id="149"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155" name="AutoShape 342"/>
                <p:cNvCxnSpPr>
                  <a:cxnSpLocks noChangeShapeType="1"/>
                  <a:stCxn id="148" idx="0"/>
                  <a:endCxn id="149" idx="3"/>
                </p:cNvCxnSpPr>
                <p:nvPr/>
              </p:nvCxnSpPr>
              <p:spPr bwMode="auto">
                <a:xfrm flipV="1">
                  <a:off x="3058" y="3180"/>
                  <a:ext cx="0" cy="115"/>
                </a:xfrm>
                <a:prstGeom prst="straightConnector1">
                  <a:avLst/>
                </a:prstGeom>
                <a:noFill/>
                <a:ln w="9525">
                  <a:solidFill>
                    <a:schemeClr val="tx1"/>
                  </a:solidFill>
                  <a:round/>
                  <a:headEnd/>
                  <a:tailEnd/>
                </a:ln>
              </p:spPr>
            </p:cxnSp>
            <p:sp>
              <p:nvSpPr>
                <p:cNvPr id="156" name="AutoShape 343"/>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57" name="AutoShape 344"/>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58" name="AutoShape 345"/>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59" name="AutoShape 346"/>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60" name="AutoShape 347"/>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61" name="AutoShape 348"/>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162" name="AutoShape 349"/>
                <p:cNvCxnSpPr>
                  <a:cxnSpLocks noChangeShapeType="1"/>
                  <a:stCxn id="156" idx="2"/>
                  <a:endCxn id="158"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163" name="AutoShape 350"/>
                <p:cNvCxnSpPr>
                  <a:cxnSpLocks noChangeShapeType="1"/>
                  <a:stCxn id="161" idx="2"/>
                  <a:endCxn id="158"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164" name="AutoShape 351"/>
                <p:cNvCxnSpPr>
                  <a:cxnSpLocks noChangeShapeType="1"/>
                  <a:stCxn id="159" idx="0"/>
                  <a:endCxn id="158"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165" name="AutoShape 352"/>
                <p:cNvCxnSpPr>
                  <a:cxnSpLocks noChangeShapeType="1"/>
                  <a:stCxn id="157" idx="0"/>
                  <a:endCxn id="156"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166" name="AutoShape 353"/>
                <p:cNvCxnSpPr>
                  <a:cxnSpLocks noChangeShapeType="1"/>
                  <a:stCxn id="159" idx="0"/>
                  <a:endCxn id="161"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167" name="AutoShape 354"/>
                <p:cNvCxnSpPr>
                  <a:cxnSpLocks noChangeShapeType="1"/>
                  <a:stCxn id="160" idx="0"/>
                  <a:endCxn id="161"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39" name="Group 355"/>
              <p:cNvGrpSpPr>
                <a:grpSpLocks/>
              </p:cNvGrpSpPr>
              <p:nvPr/>
            </p:nvGrpSpPr>
            <p:grpSpPr bwMode="auto">
              <a:xfrm>
                <a:off x="3847" y="3571"/>
                <a:ext cx="464" cy="406"/>
                <a:chOff x="2745" y="3092"/>
                <a:chExt cx="464" cy="406"/>
              </a:xfrm>
            </p:grpSpPr>
            <p:sp>
              <p:nvSpPr>
                <p:cNvPr id="118" name="AutoShape 356"/>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119" name="AutoShape 357"/>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20" name="AutoShape 358"/>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21" name="AutoShape 359"/>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22" name="AutoShape 360"/>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23" name="AutoShape 361"/>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24" name="AutoShape 362"/>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125" name="AutoShape 363"/>
                <p:cNvCxnSpPr>
                  <a:cxnSpLocks noChangeShapeType="1"/>
                  <a:stCxn id="119" idx="2"/>
                  <a:endCxn id="121" idx="0"/>
                </p:cNvCxnSpPr>
                <p:nvPr/>
              </p:nvCxnSpPr>
              <p:spPr bwMode="auto">
                <a:xfrm>
                  <a:off x="2838" y="3214"/>
                  <a:ext cx="75" cy="23"/>
                </a:xfrm>
                <a:prstGeom prst="straightConnector1">
                  <a:avLst/>
                </a:prstGeom>
                <a:noFill/>
                <a:ln w="9525">
                  <a:solidFill>
                    <a:schemeClr val="tx1"/>
                  </a:solidFill>
                  <a:round/>
                  <a:headEnd/>
                  <a:tailEnd/>
                </a:ln>
              </p:spPr>
            </p:cxnSp>
            <p:cxnSp>
              <p:nvCxnSpPr>
                <p:cNvPr id="126" name="AutoShape 364"/>
                <p:cNvCxnSpPr>
                  <a:cxnSpLocks noChangeShapeType="1"/>
                  <a:stCxn id="124" idx="2"/>
                  <a:endCxn id="121"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127" name="AutoShape 365"/>
                <p:cNvCxnSpPr>
                  <a:cxnSpLocks noChangeShapeType="1"/>
                  <a:stCxn id="122" idx="0"/>
                  <a:endCxn id="121"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128" name="AutoShape 366"/>
                <p:cNvCxnSpPr>
                  <a:cxnSpLocks noChangeShapeType="1"/>
                  <a:stCxn id="120" idx="0"/>
                  <a:endCxn id="119"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129" name="AutoShape 367"/>
                <p:cNvCxnSpPr>
                  <a:cxnSpLocks noChangeShapeType="1"/>
                  <a:stCxn id="122" idx="0"/>
                  <a:endCxn id="124"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130" name="AutoShape 368"/>
                <p:cNvCxnSpPr>
                  <a:cxnSpLocks noChangeShapeType="1"/>
                  <a:stCxn id="123" idx="0"/>
                  <a:endCxn id="124" idx="3"/>
                </p:cNvCxnSpPr>
                <p:nvPr/>
              </p:nvCxnSpPr>
              <p:spPr bwMode="auto">
                <a:xfrm flipV="1">
                  <a:off x="3058" y="3180"/>
                  <a:ext cx="0" cy="115"/>
                </a:xfrm>
                <a:prstGeom prst="straightConnector1">
                  <a:avLst/>
                </a:prstGeom>
                <a:noFill/>
                <a:ln w="9525">
                  <a:solidFill>
                    <a:schemeClr val="tx1"/>
                  </a:solidFill>
                  <a:round/>
                  <a:headEnd/>
                  <a:tailEnd/>
                </a:ln>
              </p:spPr>
            </p:cxnSp>
            <p:sp>
              <p:nvSpPr>
                <p:cNvPr id="131" name="AutoShape 369"/>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32" name="AutoShape 370"/>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33" name="AutoShape 371"/>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34" name="AutoShape 372"/>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35" name="AutoShape 373"/>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36" name="AutoShape 374"/>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137" name="AutoShape 375"/>
                <p:cNvCxnSpPr>
                  <a:cxnSpLocks noChangeShapeType="1"/>
                  <a:stCxn id="131" idx="2"/>
                  <a:endCxn id="133"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138" name="AutoShape 376"/>
                <p:cNvCxnSpPr>
                  <a:cxnSpLocks noChangeShapeType="1"/>
                  <a:stCxn id="136" idx="2"/>
                  <a:endCxn id="133"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139" name="AutoShape 377"/>
                <p:cNvCxnSpPr>
                  <a:cxnSpLocks noChangeShapeType="1"/>
                  <a:stCxn id="134" idx="0"/>
                  <a:endCxn id="133"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140" name="AutoShape 378"/>
                <p:cNvCxnSpPr>
                  <a:cxnSpLocks noChangeShapeType="1"/>
                  <a:stCxn id="132" idx="0"/>
                  <a:endCxn id="131"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141" name="AutoShape 379"/>
                <p:cNvCxnSpPr>
                  <a:cxnSpLocks noChangeShapeType="1"/>
                  <a:stCxn id="134" idx="0"/>
                  <a:endCxn id="136"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142" name="AutoShape 380"/>
                <p:cNvCxnSpPr>
                  <a:cxnSpLocks noChangeShapeType="1"/>
                  <a:stCxn id="135" idx="0"/>
                  <a:endCxn id="136"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40" name="Group 381"/>
              <p:cNvGrpSpPr>
                <a:grpSpLocks/>
              </p:cNvGrpSpPr>
              <p:nvPr/>
            </p:nvGrpSpPr>
            <p:grpSpPr bwMode="auto">
              <a:xfrm>
                <a:off x="3944" y="3668"/>
                <a:ext cx="464" cy="387"/>
                <a:chOff x="2745" y="3092"/>
                <a:chExt cx="464" cy="406"/>
              </a:xfrm>
            </p:grpSpPr>
            <p:sp>
              <p:nvSpPr>
                <p:cNvPr id="93" name="AutoShape 382"/>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94" name="AutoShape 383"/>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95" name="AutoShape 384"/>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96" name="AutoShape 385"/>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97" name="AutoShape 386"/>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98" name="AutoShape 387"/>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99" name="AutoShape 388"/>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100" name="AutoShape 389"/>
                <p:cNvCxnSpPr>
                  <a:cxnSpLocks noChangeShapeType="1"/>
                  <a:stCxn id="94" idx="2"/>
                  <a:endCxn id="96" idx="0"/>
                </p:cNvCxnSpPr>
                <p:nvPr/>
              </p:nvCxnSpPr>
              <p:spPr bwMode="auto">
                <a:xfrm>
                  <a:off x="2838" y="3214"/>
                  <a:ext cx="75" cy="23"/>
                </a:xfrm>
                <a:prstGeom prst="straightConnector1">
                  <a:avLst/>
                </a:prstGeom>
                <a:noFill/>
                <a:ln w="9525">
                  <a:solidFill>
                    <a:schemeClr val="tx1"/>
                  </a:solidFill>
                  <a:round/>
                  <a:headEnd/>
                  <a:tailEnd/>
                </a:ln>
              </p:spPr>
            </p:cxnSp>
            <p:cxnSp>
              <p:nvCxnSpPr>
                <p:cNvPr id="101" name="AutoShape 390"/>
                <p:cNvCxnSpPr>
                  <a:cxnSpLocks noChangeShapeType="1"/>
                  <a:stCxn id="99" idx="2"/>
                  <a:endCxn id="96"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102" name="AutoShape 391"/>
                <p:cNvCxnSpPr>
                  <a:cxnSpLocks noChangeShapeType="1"/>
                  <a:stCxn id="97" idx="0"/>
                  <a:endCxn id="96"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103" name="AutoShape 392"/>
                <p:cNvCxnSpPr>
                  <a:cxnSpLocks noChangeShapeType="1"/>
                  <a:stCxn id="95" idx="0"/>
                  <a:endCxn id="94"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104" name="AutoShape 393"/>
                <p:cNvCxnSpPr>
                  <a:cxnSpLocks noChangeShapeType="1"/>
                  <a:stCxn id="97" idx="0"/>
                  <a:endCxn id="99"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105" name="AutoShape 394"/>
                <p:cNvCxnSpPr>
                  <a:cxnSpLocks noChangeShapeType="1"/>
                  <a:stCxn id="98" idx="0"/>
                  <a:endCxn id="99" idx="3"/>
                </p:cNvCxnSpPr>
                <p:nvPr/>
              </p:nvCxnSpPr>
              <p:spPr bwMode="auto">
                <a:xfrm flipV="1">
                  <a:off x="3058" y="3180"/>
                  <a:ext cx="0" cy="115"/>
                </a:xfrm>
                <a:prstGeom prst="straightConnector1">
                  <a:avLst/>
                </a:prstGeom>
                <a:noFill/>
                <a:ln w="9525">
                  <a:solidFill>
                    <a:schemeClr val="tx1"/>
                  </a:solidFill>
                  <a:round/>
                  <a:headEnd/>
                  <a:tailEnd/>
                </a:ln>
              </p:spPr>
            </p:cxnSp>
            <p:sp>
              <p:nvSpPr>
                <p:cNvPr id="106" name="AutoShape 395"/>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07" name="AutoShape 396"/>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08" name="AutoShape 397"/>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09" name="AutoShape 398"/>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10" name="AutoShape 399"/>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111" name="AutoShape 400"/>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112" name="AutoShape 401"/>
                <p:cNvCxnSpPr>
                  <a:cxnSpLocks noChangeShapeType="1"/>
                  <a:stCxn id="106" idx="2"/>
                  <a:endCxn id="108"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113" name="AutoShape 402"/>
                <p:cNvCxnSpPr>
                  <a:cxnSpLocks noChangeShapeType="1"/>
                  <a:stCxn id="111" idx="2"/>
                  <a:endCxn id="108"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114" name="AutoShape 403"/>
                <p:cNvCxnSpPr>
                  <a:cxnSpLocks noChangeShapeType="1"/>
                  <a:stCxn id="109" idx="0"/>
                  <a:endCxn id="108"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115" name="AutoShape 404"/>
                <p:cNvCxnSpPr>
                  <a:cxnSpLocks noChangeShapeType="1"/>
                  <a:stCxn id="107" idx="0"/>
                  <a:endCxn id="106"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116" name="AutoShape 405"/>
                <p:cNvCxnSpPr>
                  <a:cxnSpLocks noChangeShapeType="1"/>
                  <a:stCxn id="109" idx="0"/>
                  <a:endCxn id="111"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117" name="AutoShape 406"/>
                <p:cNvCxnSpPr>
                  <a:cxnSpLocks noChangeShapeType="1"/>
                  <a:stCxn id="110" idx="0"/>
                  <a:endCxn id="111"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41" name="Group 407"/>
              <p:cNvGrpSpPr>
                <a:grpSpLocks/>
              </p:cNvGrpSpPr>
              <p:nvPr/>
            </p:nvGrpSpPr>
            <p:grpSpPr bwMode="auto">
              <a:xfrm>
                <a:off x="3901" y="3612"/>
                <a:ext cx="464" cy="406"/>
                <a:chOff x="2745" y="3092"/>
                <a:chExt cx="464" cy="406"/>
              </a:xfrm>
            </p:grpSpPr>
            <p:sp>
              <p:nvSpPr>
                <p:cNvPr id="68" name="AutoShape 408"/>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69" name="AutoShape 409"/>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70" name="AutoShape 410"/>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71" name="AutoShape 411"/>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72" name="AutoShape 412"/>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73" name="AutoShape 413"/>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74" name="AutoShape 414"/>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75" name="AutoShape 415"/>
                <p:cNvCxnSpPr>
                  <a:cxnSpLocks noChangeShapeType="1"/>
                  <a:stCxn id="69" idx="2"/>
                  <a:endCxn id="71" idx="0"/>
                </p:cNvCxnSpPr>
                <p:nvPr/>
              </p:nvCxnSpPr>
              <p:spPr bwMode="auto">
                <a:xfrm>
                  <a:off x="2838" y="3214"/>
                  <a:ext cx="75" cy="23"/>
                </a:xfrm>
                <a:prstGeom prst="straightConnector1">
                  <a:avLst/>
                </a:prstGeom>
                <a:noFill/>
                <a:ln w="9525">
                  <a:solidFill>
                    <a:schemeClr val="tx1"/>
                  </a:solidFill>
                  <a:round/>
                  <a:headEnd/>
                  <a:tailEnd/>
                </a:ln>
              </p:spPr>
            </p:cxnSp>
            <p:cxnSp>
              <p:nvCxnSpPr>
                <p:cNvPr id="76" name="AutoShape 416"/>
                <p:cNvCxnSpPr>
                  <a:cxnSpLocks noChangeShapeType="1"/>
                  <a:stCxn id="74" idx="2"/>
                  <a:endCxn id="71"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77" name="AutoShape 417"/>
                <p:cNvCxnSpPr>
                  <a:cxnSpLocks noChangeShapeType="1"/>
                  <a:stCxn id="72" idx="0"/>
                  <a:endCxn id="71"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78" name="AutoShape 418"/>
                <p:cNvCxnSpPr>
                  <a:cxnSpLocks noChangeShapeType="1"/>
                  <a:stCxn id="70" idx="0"/>
                  <a:endCxn id="69"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79" name="AutoShape 419"/>
                <p:cNvCxnSpPr>
                  <a:cxnSpLocks noChangeShapeType="1"/>
                  <a:stCxn id="72" idx="0"/>
                  <a:endCxn id="74"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80" name="AutoShape 420"/>
                <p:cNvCxnSpPr>
                  <a:cxnSpLocks noChangeShapeType="1"/>
                  <a:stCxn id="73" idx="0"/>
                  <a:endCxn id="74" idx="3"/>
                </p:cNvCxnSpPr>
                <p:nvPr/>
              </p:nvCxnSpPr>
              <p:spPr bwMode="auto">
                <a:xfrm flipV="1">
                  <a:off x="3058" y="3180"/>
                  <a:ext cx="0" cy="115"/>
                </a:xfrm>
                <a:prstGeom prst="straightConnector1">
                  <a:avLst/>
                </a:prstGeom>
                <a:noFill/>
                <a:ln w="9525">
                  <a:solidFill>
                    <a:schemeClr val="tx1"/>
                  </a:solidFill>
                  <a:round/>
                  <a:headEnd/>
                  <a:tailEnd/>
                </a:ln>
              </p:spPr>
            </p:cxnSp>
            <p:sp>
              <p:nvSpPr>
                <p:cNvPr id="81" name="AutoShape 421"/>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82" name="AutoShape 422"/>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83" name="AutoShape 423"/>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84" name="AutoShape 424"/>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85" name="AutoShape 425"/>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86" name="AutoShape 426"/>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87" name="AutoShape 427"/>
                <p:cNvCxnSpPr>
                  <a:cxnSpLocks noChangeShapeType="1"/>
                  <a:stCxn id="81" idx="2"/>
                  <a:endCxn id="83"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88" name="AutoShape 428"/>
                <p:cNvCxnSpPr>
                  <a:cxnSpLocks noChangeShapeType="1"/>
                  <a:stCxn id="86" idx="2"/>
                  <a:endCxn id="83"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89" name="AutoShape 429"/>
                <p:cNvCxnSpPr>
                  <a:cxnSpLocks noChangeShapeType="1"/>
                  <a:stCxn id="84" idx="0"/>
                  <a:endCxn id="83"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90" name="AutoShape 430"/>
                <p:cNvCxnSpPr>
                  <a:cxnSpLocks noChangeShapeType="1"/>
                  <a:stCxn id="82" idx="0"/>
                  <a:endCxn id="81"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91" name="AutoShape 431"/>
                <p:cNvCxnSpPr>
                  <a:cxnSpLocks noChangeShapeType="1"/>
                  <a:stCxn id="84" idx="0"/>
                  <a:endCxn id="86"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92" name="AutoShape 432"/>
                <p:cNvCxnSpPr>
                  <a:cxnSpLocks noChangeShapeType="1"/>
                  <a:stCxn id="85" idx="0"/>
                  <a:endCxn id="86" idx="3"/>
                </p:cNvCxnSpPr>
                <p:nvPr/>
              </p:nvCxnSpPr>
              <p:spPr bwMode="auto">
                <a:xfrm flipV="1">
                  <a:off x="3128" y="3235"/>
                  <a:ext cx="0" cy="103"/>
                </a:xfrm>
                <a:prstGeom prst="straightConnector1">
                  <a:avLst/>
                </a:prstGeom>
                <a:noFill/>
                <a:ln w="9525">
                  <a:solidFill>
                    <a:schemeClr val="tx1"/>
                  </a:solidFill>
                  <a:round/>
                  <a:headEnd/>
                  <a:tailEnd/>
                </a:ln>
              </p:spPr>
            </p:cxnSp>
          </p:grpSp>
          <p:grpSp>
            <p:nvGrpSpPr>
              <p:cNvPr id="42" name="Group 433"/>
              <p:cNvGrpSpPr>
                <a:grpSpLocks/>
              </p:cNvGrpSpPr>
              <p:nvPr/>
            </p:nvGrpSpPr>
            <p:grpSpPr bwMode="auto">
              <a:xfrm>
                <a:off x="4640" y="3768"/>
                <a:ext cx="464" cy="406"/>
                <a:chOff x="2745" y="3092"/>
                <a:chExt cx="464" cy="406"/>
              </a:xfrm>
            </p:grpSpPr>
            <p:sp>
              <p:nvSpPr>
                <p:cNvPr id="43" name="AutoShape 434"/>
                <p:cNvSpPr>
                  <a:spLocks noChangeArrowheads="1"/>
                </p:cNvSpPr>
                <p:nvPr/>
              </p:nvSpPr>
              <p:spPr bwMode="auto">
                <a:xfrm>
                  <a:off x="2745" y="3092"/>
                  <a:ext cx="464" cy="406"/>
                </a:xfrm>
                <a:prstGeom prst="cube">
                  <a:avLst>
                    <a:gd name="adj" fmla="val 25000"/>
                  </a:avLst>
                </a:prstGeom>
                <a:solidFill>
                  <a:srgbClr val="FFFF99"/>
                </a:solidFill>
                <a:ln w="9525">
                  <a:solidFill>
                    <a:schemeClr val="tx1"/>
                  </a:solidFill>
                  <a:miter lim="800000"/>
                  <a:headEnd/>
                  <a:tailEnd/>
                </a:ln>
              </p:spPr>
              <p:txBody>
                <a:bodyPr wrap="none" anchor="ctr"/>
                <a:lstStyle/>
                <a:p>
                  <a:pPr algn="l" eaLnBrk="0" hangingPunct="0"/>
                  <a:endParaRPr lang="en-US" sz="2400" b="0">
                    <a:solidFill>
                      <a:srgbClr val="000000"/>
                    </a:solidFill>
                    <a:latin typeface="Times" charset="0"/>
                  </a:endParaRPr>
                </a:p>
              </p:txBody>
            </p:sp>
            <p:sp>
              <p:nvSpPr>
                <p:cNvPr id="44" name="AutoShape 435"/>
                <p:cNvSpPr>
                  <a:spLocks noChangeArrowheads="1"/>
                </p:cNvSpPr>
                <p:nvPr/>
              </p:nvSpPr>
              <p:spPr bwMode="auto">
                <a:xfrm>
                  <a:off x="2806" y="3173"/>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5" name="AutoShape 436"/>
                <p:cNvSpPr>
                  <a:spLocks noChangeArrowheads="1"/>
                </p:cNvSpPr>
                <p:nvPr/>
              </p:nvSpPr>
              <p:spPr bwMode="auto">
                <a:xfrm>
                  <a:off x="2863" y="3315"/>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6" name="AutoShape 437"/>
                <p:cNvSpPr>
                  <a:spLocks noChangeArrowheads="1"/>
                </p:cNvSpPr>
                <p:nvPr/>
              </p:nvSpPr>
              <p:spPr bwMode="auto">
                <a:xfrm>
                  <a:off x="2882" y="3237"/>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7" name="AutoShape 438"/>
                <p:cNvSpPr>
                  <a:spLocks noChangeArrowheads="1"/>
                </p:cNvSpPr>
                <p:nvPr/>
              </p:nvSpPr>
              <p:spPr bwMode="auto">
                <a:xfrm>
                  <a:off x="2951" y="3336"/>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8" name="AutoShape 439"/>
                <p:cNvSpPr>
                  <a:spLocks noChangeArrowheads="1"/>
                </p:cNvSpPr>
                <p:nvPr/>
              </p:nvSpPr>
              <p:spPr bwMode="auto">
                <a:xfrm>
                  <a:off x="3027" y="3295"/>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49" name="AutoShape 440"/>
                <p:cNvSpPr>
                  <a:spLocks noChangeArrowheads="1"/>
                </p:cNvSpPr>
                <p:nvPr/>
              </p:nvSpPr>
              <p:spPr bwMode="auto">
                <a:xfrm>
                  <a:off x="2995" y="3159"/>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50" name="AutoShape 441"/>
                <p:cNvCxnSpPr>
                  <a:cxnSpLocks noChangeShapeType="1"/>
                  <a:stCxn id="44" idx="2"/>
                  <a:endCxn id="46" idx="0"/>
                </p:cNvCxnSpPr>
                <p:nvPr/>
              </p:nvCxnSpPr>
              <p:spPr bwMode="auto">
                <a:xfrm>
                  <a:off x="2838" y="3214"/>
                  <a:ext cx="75" cy="23"/>
                </a:xfrm>
                <a:prstGeom prst="straightConnector1">
                  <a:avLst/>
                </a:prstGeom>
                <a:noFill/>
                <a:ln w="9525">
                  <a:solidFill>
                    <a:schemeClr val="tx1"/>
                  </a:solidFill>
                  <a:round/>
                  <a:headEnd/>
                  <a:tailEnd/>
                </a:ln>
              </p:spPr>
            </p:cxnSp>
            <p:cxnSp>
              <p:nvCxnSpPr>
                <p:cNvPr id="51" name="AutoShape 442"/>
                <p:cNvCxnSpPr>
                  <a:cxnSpLocks noChangeShapeType="1"/>
                  <a:stCxn id="49" idx="2"/>
                  <a:endCxn id="46" idx="0"/>
                </p:cNvCxnSpPr>
                <p:nvPr/>
              </p:nvCxnSpPr>
              <p:spPr bwMode="auto">
                <a:xfrm flipH="1">
                  <a:off x="2913" y="3201"/>
                  <a:ext cx="114" cy="36"/>
                </a:xfrm>
                <a:prstGeom prst="straightConnector1">
                  <a:avLst/>
                </a:prstGeom>
                <a:noFill/>
                <a:ln w="9525">
                  <a:solidFill>
                    <a:schemeClr val="tx1"/>
                  </a:solidFill>
                  <a:round/>
                  <a:headEnd/>
                  <a:tailEnd/>
                </a:ln>
              </p:spPr>
            </p:cxnSp>
            <p:cxnSp>
              <p:nvCxnSpPr>
                <p:cNvPr id="52" name="AutoShape 443"/>
                <p:cNvCxnSpPr>
                  <a:cxnSpLocks noChangeShapeType="1"/>
                  <a:stCxn id="47" idx="0"/>
                  <a:endCxn id="46" idx="2"/>
                </p:cNvCxnSpPr>
                <p:nvPr/>
              </p:nvCxnSpPr>
              <p:spPr bwMode="auto">
                <a:xfrm flipH="1" flipV="1">
                  <a:off x="2913" y="3278"/>
                  <a:ext cx="70" cy="58"/>
                </a:xfrm>
                <a:prstGeom prst="straightConnector1">
                  <a:avLst/>
                </a:prstGeom>
                <a:noFill/>
                <a:ln w="9525">
                  <a:solidFill>
                    <a:schemeClr val="tx1"/>
                  </a:solidFill>
                  <a:round/>
                  <a:headEnd/>
                  <a:tailEnd/>
                </a:ln>
              </p:spPr>
            </p:cxnSp>
            <p:cxnSp>
              <p:nvCxnSpPr>
                <p:cNvPr id="53" name="AutoShape 444"/>
                <p:cNvCxnSpPr>
                  <a:cxnSpLocks noChangeShapeType="1"/>
                  <a:stCxn id="45" idx="0"/>
                  <a:endCxn id="44" idx="2"/>
                </p:cNvCxnSpPr>
                <p:nvPr/>
              </p:nvCxnSpPr>
              <p:spPr bwMode="auto">
                <a:xfrm flipH="1" flipV="1">
                  <a:off x="2838" y="3214"/>
                  <a:ext cx="57" cy="101"/>
                </a:xfrm>
                <a:prstGeom prst="straightConnector1">
                  <a:avLst/>
                </a:prstGeom>
                <a:noFill/>
                <a:ln w="9525">
                  <a:solidFill>
                    <a:schemeClr val="tx1"/>
                  </a:solidFill>
                  <a:round/>
                  <a:headEnd/>
                  <a:tailEnd/>
                </a:ln>
              </p:spPr>
            </p:cxnSp>
            <p:cxnSp>
              <p:nvCxnSpPr>
                <p:cNvPr id="54" name="AutoShape 445"/>
                <p:cNvCxnSpPr>
                  <a:cxnSpLocks noChangeShapeType="1"/>
                  <a:stCxn id="47" idx="0"/>
                  <a:endCxn id="49" idx="2"/>
                </p:cNvCxnSpPr>
                <p:nvPr/>
              </p:nvCxnSpPr>
              <p:spPr bwMode="auto">
                <a:xfrm flipV="1">
                  <a:off x="2983" y="3201"/>
                  <a:ext cx="44" cy="135"/>
                </a:xfrm>
                <a:prstGeom prst="straightConnector1">
                  <a:avLst/>
                </a:prstGeom>
                <a:noFill/>
                <a:ln w="9525">
                  <a:solidFill>
                    <a:schemeClr val="tx1"/>
                  </a:solidFill>
                  <a:round/>
                  <a:headEnd/>
                  <a:tailEnd/>
                </a:ln>
              </p:spPr>
            </p:cxnSp>
            <p:cxnSp>
              <p:nvCxnSpPr>
                <p:cNvPr id="55" name="AutoShape 446"/>
                <p:cNvCxnSpPr>
                  <a:cxnSpLocks noChangeShapeType="1"/>
                  <a:stCxn id="48" idx="0"/>
                  <a:endCxn id="49" idx="3"/>
                </p:cNvCxnSpPr>
                <p:nvPr/>
              </p:nvCxnSpPr>
              <p:spPr bwMode="auto">
                <a:xfrm flipV="1">
                  <a:off x="3058" y="3180"/>
                  <a:ext cx="0" cy="115"/>
                </a:xfrm>
                <a:prstGeom prst="straightConnector1">
                  <a:avLst/>
                </a:prstGeom>
                <a:noFill/>
                <a:ln w="9525">
                  <a:solidFill>
                    <a:schemeClr val="tx1"/>
                  </a:solidFill>
                  <a:round/>
                  <a:headEnd/>
                  <a:tailEnd/>
                </a:ln>
              </p:spPr>
            </p:cxnSp>
            <p:sp>
              <p:nvSpPr>
                <p:cNvPr id="56" name="AutoShape 447"/>
                <p:cNvSpPr>
                  <a:spLocks noChangeArrowheads="1"/>
                </p:cNvSpPr>
                <p:nvPr/>
              </p:nvSpPr>
              <p:spPr bwMode="auto">
                <a:xfrm>
                  <a:off x="2901" y="3172"/>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57" name="AutoShape 448"/>
                <p:cNvSpPr>
                  <a:spLocks noChangeArrowheads="1"/>
                </p:cNvSpPr>
                <p:nvPr/>
              </p:nvSpPr>
              <p:spPr bwMode="auto">
                <a:xfrm>
                  <a:off x="2869" y="338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58" name="AutoShape 449"/>
                <p:cNvSpPr>
                  <a:spLocks noChangeArrowheads="1"/>
                </p:cNvSpPr>
                <p:nvPr/>
              </p:nvSpPr>
              <p:spPr bwMode="auto">
                <a:xfrm>
                  <a:off x="2781" y="327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59" name="AutoShape 450"/>
                <p:cNvSpPr>
                  <a:spLocks noChangeArrowheads="1"/>
                </p:cNvSpPr>
                <p:nvPr/>
              </p:nvSpPr>
              <p:spPr bwMode="auto">
                <a:xfrm>
                  <a:off x="2983" y="3399"/>
                  <a:ext cx="63"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60" name="AutoShape 451"/>
                <p:cNvSpPr>
                  <a:spLocks noChangeArrowheads="1"/>
                </p:cNvSpPr>
                <p:nvPr/>
              </p:nvSpPr>
              <p:spPr bwMode="auto">
                <a:xfrm>
                  <a:off x="3096" y="3338"/>
                  <a:ext cx="63" cy="42"/>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sp>
              <p:nvSpPr>
                <p:cNvPr id="61" name="AutoShape 452"/>
                <p:cNvSpPr>
                  <a:spLocks noChangeArrowheads="1"/>
                </p:cNvSpPr>
                <p:nvPr/>
              </p:nvSpPr>
              <p:spPr bwMode="auto">
                <a:xfrm>
                  <a:off x="3064" y="3214"/>
                  <a:ext cx="64" cy="41"/>
                </a:xfrm>
                <a:prstGeom prst="roundRect">
                  <a:avLst>
                    <a:gd name="adj" fmla="val 50000"/>
                  </a:avLst>
                </a:prstGeom>
                <a:solidFill>
                  <a:srgbClr val="FFFF99"/>
                </a:solidFill>
                <a:ln w="9525">
                  <a:solidFill>
                    <a:schemeClr val="tx1"/>
                  </a:solidFill>
                  <a:round/>
                  <a:headEnd/>
                  <a:tailEnd/>
                </a:ln>
              </p:spPr>
              <p:txBody>
                <a:bodyPr wrap="none" anchor="ctr"/>
                <a:lstStyle/>
                <a:p>
                  <a:pPr algn="l" eaLnBrk="0" hangingPunct="0"/>
                  <a:endParaRPr lang="en-US" sz="2400" b="0">
                    <a:solidFill>
                      <a:srgbClr val="000000"/>
                    </a:solidFill>
                    <a:latin typeface="Times" charset="0"/>
                  </a:endParaRPr>
                </a:p>
              </p:txBody>
            </p:sp>
            <p:cxnSp>
              <p:nvCxnSpPr>
                <p:cNvPr id="62" name="AutoShape 453"/>
                <p:cNvCxnSpPr>
                  <a:cxnSpLocks noChangeShapeType="1"/>
                  <a:stCxn id="56" idx="2"/>
                  <a:endCxn id="58" idx="0"/>
                </p:cNvCxnSpPr>
                <p:nvPr/>
              </p:nvCxnSpPr>
              <p:spPr bwMode="auto">
                <a:xfrm flipH="1">
                  <a:off x="2812" y="3213"/>
                  <a:ext cx="120" cy="65"/>
                </a:xfrm>
                <a:prstGeom prst="straightConnector1">
                  <a:avLst/>
                </a:prstGeom>
                <a:noFill/>
                <a:ln w="9525">
                  <a:solidFill>
                    <a:schemeClr val="tx1"/>
                  </a:solidFill>
                  <a:round/>
                  <a:headEnd/>
                  <a:tailEnd/>
                </a:ln>
              </p:spPr>
            </p:cxnSp>
            <p:cxnSp>
              <p:nvCxnSpPr>
                <p:cNvPr id="63" name="AutoShape 454"/>
                <p:cNvCxnSpPr>
                  <a:cxnSpLocks noChangeShapeType="1"/>
                  <a:stCxn id="61" idx="2"/>
                  <a:endCxn id="58" idx="0"/>
                </p:cNvCxnSpPr>
                <p:nvPr/>
              </p:nvCxnSpPr>
              <p:spPr bwMode="auto">
                <a:xfrm flipH="1">
                  <a:off x="2812" y="3255"/>
                  <a:ext cx="284" cy="23"/>
                </a:xfrm>
                <a:prstGeom prst="straightConnector1">
                  <a:avLst/>
                </a:prstGeom>
                <a:noFill/>
                <a:ln w="9525">
                  <a:solidFill>
                    <a:schemeClr val="tx1"/>
                  </a:solidFill>
                  <a:round/>
                  <a:headEnd/>
                  <a:tailEnd/>
                </a:ln>
              </p:spPr>
            </p:cxnSp>
            <p:cxnSp>
              <p:nvCxnSpPr>
                <p:cNvPr id="64" name="AutoShape 455"/>
                <p:cNvCxnSpPr>
                  <a:cxnSpLocks noChangeShapeType="1"/>
                  <a:stCxn id="59" idx="0"/>
                  <a:endCxn id="58" idx="2"/>
                </p:cNvCxnSpPr>
                <p:nvPr/>
              </p:nvCxnSpPr>
              <p:spPr bwMode="auto">
                <a:xfrm flipH="1" flipV="1">
                  <a:off x="2812" y="3320"/>
                  <a:ext cx="202" cy="79"/>
                </a:xfrm>
                <a:prstGeom prst="straightConnector1">
                  <a:avLst/>
                </a:prstGeom>
                <a:noFill/>
                <a:ln w="9525">
                  <a:solidFill>
                    <a:schemeClr val="tx1"/>
                  </a:solidFill>
                  <a:round/>
                  <a:headEnd/>
                  <a:tailEnd/>
                </a:ln>
              </p:spPr>
            </p:cxnSp>
            <p:cxnSp>
              <p:nvCxnSpPr>
                <p:cNvPr id="65" name="AutoShape 456"/>
                <p:cNvCxnSpPr>
                  <a:cxnSpLocks noChangeShapeType="1"/>
                  <a:stCxn id="57" idx="0"/>
                  <a:endCxn id="56" idx="2"/>
                </p:cNvCxnSpPr>
                <p:nvPr/>
              </p:nvCxnSpPr>
              <p:spPr bwMode="auto">
                <a:xfrm flipV="1">
                  <a:off x="2901" y="3213"/>
                  <a:ext cx="31" cy="175"/>
                </a:xfrm>
                <a:prstGeom prst="straightConnector1">
                  <a:avLst/>
                </a:prstGeom>
                <a:noFill/>
                <a:ln w="9525">
                  <a:solidFill>
                    <a:schemeClr val="tx1"/>
                  </a:solidFill>
                  <a:round/>
                  <a:headEnd/>
                  <a:tailEnd/>
                </a:ln>
              </p:spPr>
            </p:cxnSp>
            <p:cxnSp>
              <p:nvCxnSpPr>
                <p:cNvPr id="66" name="AutoShape 457"/>
                <p:cNvCxnSpPr>
                  <a:cxnSpLocks noChangeShapeType="1"/>
                  <a:stCxn id="59" idx="0"/>
                  <a:endCxn id="61" idx="2"/>
                </p:cNvCxnSpPr>
                <p:nvPr/>
              </p:nvCxnSpPr>
              <p:spPr bwMode="auto">
                <a:xfrm flipV="1">
                  <a:off x="3014" y="3255"/>
                  <a:ext cx="82" cy="144"/>
                </a:xfrm>
                <a:prstGeom prst="straightConnector1">
                  <a:avLst/>
                </a:prstGeom>
                <a:noFill/>
                <a:ln w="9525">
                  <a:solidFill>
                    <a:schemeClr val="tx1"/>
                  </a:solidFill>
                  <a:round/>
                  <a:headEnd/>
                  <a:tailEnd/>
                </a:ln>
              </p:spPr>
            </p:cxnSp>
            <p:cxnSp>
              <p:nvCxnSpPr>
                <p:cNvPr id="67" name="AutoShape 458"/>
                <p:cNvCxnSpPr>
                  <a:cxnSpLocks noChangeShapeType="1"/>
                  <a:stCxn id="60" idx="0"/>
                  <a:endCxn id="61" idx="3"/>
                </p:cNvCxnSpPr>
                <p:nvPr/>
              </p:nvCxnSpPr>
              <p:spPr bwMode="auto">
                <a:xfrm flipV="1">
                  <a:off x="3128" y="3235"/>
                  <a:ext cx="0" cy="103"/>
                </a:xfrm>
                <a:prstGeom prst="straightConnector1">
                  <a:avLst/>
                </a:prstGeom>
                <a:noFill/>
                <a:ln w="9525">
                  <a:solidFill>
                    <a:schemeClr val="tx1"/>
                  </a:solidFill>
                  <a:round/>
                  <a:headEnd/>
                  <a:tailEnd/>
                </a:ln>
              </p:spPr>
            </p:cxnSp>
          </p:grpSp>
        </p:grpSp>
      </p:grpSp>
      <p:sp>
        <p:nvSpPr>
          <p:cNvPr id="4" name="Title 3"/>
          <p:cNvSpPr>
            <a:spLocks noGrp="1"/>
          </p:cNvSpPr>
          <p:nvPr>
            <p:ph type="title"/>
          </p:nvPr>
        </p:nvSpPr>
        <p:spPr/>
        <p:txBody>
          <a:bodyPr/>
          <a:lstStyle/>
          <a:p>
            <a:r>
              <a:rPr lang="en-US" dirty="0" smtClean="0"/>
              <a:t>However !</a:t>
            </a:r>
            <a:endParaRPr lang="en-US" dirty="0"/>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815" y="1847045"/>
            <a:ext cx="2712667" cy="2263791"/>
          </a:xfrm>
        </p:spPr>
      </p:pic>
      <p:sp>
        <p:nvSpPr>
          <p:cNvPr id="11" name="Rectangle 10"/>
          <p:cNvSpPr/>
          <p:nvPr/>
        </p:nvSpPr>
        <p:spPr>
          <a:xfrm>
            <a:off x="533400" y="1556327"/>
            <a:ext cx="2023311" cy="246221"/>
          </a:xfrm>
          <a:prstGeom prst="rect">
            <a:avLst/>
          </a:prstGeom>
        </p:spPr>
        <p:txBody>
          <a:bodyPr wrap="none">
            <a:spAutoFit/>
          </a:bodyPr>
          <a:lstStyle/>
          <a:p>
            <a:pPr algn="l" eaLnBrk="0" hangingPunct="0"/>
            <a:r>
              <a:rPr lang="en-US" sz="1000" b="0" dirty="0">
                <a:solidFill>
                  <a:srgbClr val="FFFFFF"/>
                </a:solidFill>
                <a:latin typeface="Times" charset="0"/>
              </a:rPr>
              <a:t>https://www.sigmundsoftware.com/</a:t>
            </a:r>
          </a:p>
        </p:txBody>
      </p:sp>
      <p:pic>
        <p:nvPicPr>
          <p:cNvPr id="13" name="Picture 12"/>
          <p:cNvPicPr>
            <a:picLocks noChangeAspect="1"/>
          </p:cNvPicPr>
          <p:nvPr/>
        </p:nvPicPr>
        <p:blipFill>
          <a:blip r:embed="rId4"/>
          <a:stretch>
            <a:fillRect/>
          </a:stretch>
        </p:blipFill>
        <p:spPr>
          <a:xfrm>
            <a:off x="3117880" y="1847045"/>
            <a:ext cx="2673320" cy="2268653"/>
          </a:xfrm>
          <a:prstGeom prst="rect">
            <a:avLst/>
          </a:prstGeom>
        </p:spPr>
      </p:pic>
      <p:sp>
        <p:nvSpPr>
          <p:cNvPr id="14" name="Rectangle 13"/>
          <p:cNvSpPr/>
          <p:nvPr/>
        </p:nvSpPr>
        <p:spPr>
          <a:xfrm>
            <a:off x="3652878" y="1560968"/>
            <a:ext cx="1603324" cy="246221"/>
          </a:xfrm>
          <a:prstGeom prst="rect">
            <a:avLst/>
          </a:prstGeom>
        </p:spPr>
        <p:txBody>
          <a:bodyPr wrap="none">
            <a:spAutoFit/>
          </a:bodyPr>
          <a:lstStyle/>
          <a:p>
            <a:pPr algn="l" eaLnBrk="0" hangingPunct="0"/>
            <a:r>
              <a:rPr lang="en-US" sz="1000" b="0" dirty="0">
                <a:solidFill>
                  <a:srgbClr val="FFFFFF"/>
                </a:solidFill>
                <a:latin typeface="Times" charset="0"/>
              </a:rPr>
              <a:t>http://www.praxisemr.com/</a:t>
            </a:r>
          </a:p>
        </p:txBody>
      </p:sp>
      <p:pic>
        <p:nvPicPr>
          <p:cNvPr id="15" name="Picture 14"/>
          <p:cNvPicPr>
            <a:picLocks noChangeAspect="1"/>
          </p:cNvPicPr>
          <p:nvPr/>
        </p:nvPicPr>
        <p:blipFill>
          <a:blip r:embed="rId5"/>
          <a:stretch>
            <a:fillRect/>
          </a:stretch>
        </p:blipFill>
        <p:spPr>
          <a:xfrm>
            <a:off x="5933034" y="1869160"/>
            <a:ext cx="2958151" cy="2241676"/>
          </a:xfrm>
          <a:prstGeom prst="rect">
            <a:avLst/>
          </a:prstGeom>
        </p:spPr>
      </p:pic>
      <p:sp>
        <p:nvSpPr>
          <p:cNvPr id="16" name="Rectangle 15"/>
          <p:cNvSpPr/>
          <p:nvPr/>
        </p:nvSpPr>
        <p:spPr>
          <a:xfrm>
            <a:off x="6458532" y="1570205"/>
            <a:ext cx="1981200" cy="246221"/>
          </a:xfrm>
          <a:prstGeom prst="rect">
            <a:avLst/>
          </a:prstGeom>
        </p:spPr>
        <p:txBody>
          <a:bodyPr wrap="square">
            <a:spAutoFit/>
          </a:bodyPr>
          <a:lstStyle/>
          <a:p>
            <a:pPr algn="l" eaLnBrk="0" hangingPunct="0"/>
            <a:r>
              <a:rPr lang="en-US" sz="1000" b="0" dirty="0">
                <a:solidFill>
                  <a:srgbClr val="FFFFFF"/>
                </a:solidFill>
                <a:latin typeface="Times" charset="0"/>
              </a:rPr>
              <a:t>https://</a:t>
            </a:r>
            <a:r>
              <a:rPr lang="en-US" sz="1000" b="0" dirty="0" smtClean="0">
                <a:solidFill>
                  <a:srgbClr val="FFFFFF"/>
                </a:solidFill>
                <a:latin typeface="Times" charset="0"/>
              </a:rPr>
              <a:t>ubmd.followmyhealth.com</a:t>
            </a:r>
            <a:endParaRPr lang="en-US" sz="1000" b="0" dirty="0">
              <a:solidFill>
                <a:srgbClr val="FFFFFF"/>
              </a:solidFill>
              <a:latin typeface="Times" charset="0"/>
            </a:endParaRPr>
          </a:p>
        </p:txBody>
      </p:sp>
      <p:grpSp>
        <p:nvGrpSpPr>
          <p:cNvPr id="6" name="Group 5"/>
          <p:cNvGrpSpPr/>
          <p:nvPr/>
        </p:nvGrpSpPr>
        <p:grpSpPr>
          <a:xfrm>
            <a:off x="152400" y="1524000"/>
            <a:ext cx="8839200" cy="4862323"/>
            <a:chOff x="76200" y="1524000"/>
            <a:chExt cx="8991600" cy="4862323"/>
          </a:xfrm>
        </p:grpSpPr>
        <p:sp>
          <p:nvSpPr>
            <p:cNvPr id="2" name="Rounded Rectangle 1"/>
            <p:cNvSpPr/>
            <p:nvPr/>
          </p:nvSpPr>
          <p:spPr bwMode="auto">
            <a:xfrm>
              <a:off x="76200" y="1524000"/>
              <a:ext cx="8991600" cy="28956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sp>
          <p:nvSpPr>
            <p:cNvPr id="3" name="TextBox 2"/>
            <p:cNvSpPr txBox="1"/>
            <p:nvPr/>
          </p:nvSpPr>
          <p:spPr>
            <a:xfrm>
              <a:off x="459371" y="4447331"/>
              <a:ext cx="1776547" cy="1938992"/>
            </a:xfrm>
            <a:prstGeom prst="rect">
              <a:avLst/>
            </a:prstGeom>
            <a:solidFill>
              <a:srgbClr val="FF0000"/>
            </a:solidFill>
          </p:spPr>
          <p:txBody>
            <a:bodyPr wrap="square" rtlCol="0">
              <a:spAutoFit/>
            </a:bodyPr>
            <a:lstStyle/>
            <a:p>
              <a:pPr eaLnBrk="0" hangingPunct="0"/>
              <a:r>
                <a:rPr lang="en-US" sz="2400" b="0" dirty="0" smtClean="0">
                  <a:solidFill>
                    <a:srgbClr val="FFFFFF"/>
                  </a:solidFill>
                  <a:latin typeface="Times" charset="0"/>
                </a:rPr>
                <a:t>Optimized for practice management and patient care</a:t>
              </a:r>
              <a:endParaRPr lang="en-US" sz="2400" b="0" dirty="0">
                <a:solidFill>
                  <a:srgbClr val="FFFFFF"/>
                </a:solidFill>
                <a:latin typeface="Times" charset="0"/>
              </a:endParaRPr>
            </a:p>
          </p:txBody>
        </p:sp>
      </p:grpSp>
      <p:grpSp>
        <p:nvGrpSpPr>
          <p:cNvPr id="7" name="Group 6"/>
          <p:cNvGrpSpPr/>
          <p:nvPr/>
        </p:nvGrpSpPr>
        <p:grpSpPr>
          <a:xfrm>
            <a:off x="2519972" y="4610836"/>
            <a:ext cx="5937651" cy="2018564"/>
            <a:chOff x="2519972" y="4610836"/>
            <a:chExt cx="5937651" cy="2018564"/>
          </a:xfrm>
        </p:grpSpPr>
        <p:sp>
          <p:nvSpPr>
            <p:cNvPr id="468" name="Rounded Rectangle 467"/>
            <p:cNvSpPr/>
            <p:nvPr/>
          </p:nvSpPr>
          <p:spPr bwMode="auto">
            <a:xfrm>
              <a:off x="2519972" y="4610836"/>
              <a:ext cx="3652228" cy="2018564"/>
            </a:xfrm>
            <a:prstGeom prst="roundRect">
              <a:avLst/>
            </a:prstGeom>
            <a:noFill/>
            <a:ln w="57150"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dirty="0">
                <a:solidFill>
                  <a:srgbClr val="000000"/>
                </a:solidFill>
                <a:latin typeface="Times" pitchFamily="122" charset="0"/>
              </a:endParaRPr>
            </a:p>
          </p:txBody>
        </p:sp>
        <p:sp>
          <p:nvSpPr>
            <p:cNvPr id="5" name="TextBox 4"/>
            <p:cNvSpPr txBox="1"/>
            <p:nvPr/>
          </p:nvSpPr>
          <p:spPr>
            <a:xfrm>
              <a:off x="6192673" y="4864100"/>
              <a:ext cx="2264950" cy="1200329"/>
            </a:xfrm>
            <a:prstGeom prst="rect">
              <a:avLst/>
            </a:prstGeom>
            <a:solidFill>
              <a:srgbClr val="19FF81"/>
            </a:solidFill>
          </p:spPr>
          <p:txBody>
            <a:bodyPr wrap="square" rtlCol="0">
              <a:spAutoFit/>
            </a:bodyPr>
            <a:lstStyle/>
            <a:p>
              <a:pPr eaLnBrk="0" hangingPunct="0"/>
              <a:r>
                <a:rPr lang="en-US" sz="2400" b="0" dirty="0" smtClean="0">
                  <a:solidFill>
                    <a:srgbClr val="000000"/>
                  </a:solidFill>
                  <a:latin typeface="Times" charset="0"/>
                </a:rPr>
                <a:t>Optimized for analytics and decision support</a:t>
              </a:r>
              <a:endParaRPr lang="en-US" sz="2400" b="0" dirty="0">
                <a:solidFill>
                  <a:srgbClr val="000000"/>
                </a:solidFill>
                <a:latin typeface="Times" charset="0"/>
              </a:endParaRPr>
            </a:p>
          </p:txBody>
        </p:sp>
      </p:grpSp>
      <p:grpSp>
        <p:nvGrpSpPr>
          <p:cNvPr id="469" name="Group 468"/>
          <p:cNvGrpSpPr/>
          <p:nvPr/>
        </p:nvGrpSpPr>
        <p:grpSpPr>
          <a:xfrm>
            <a:off x="76200" y="1447800"/>
            <a:ext cx="8991600" cy="5257800"/>
            <a:chOff x="76200" y="1447800"/>
            <a:chExt cx="8991600" cy="5257800"/>
          </a:xfrm>
        </p:grpSpPr>
        <p:sp>
          <p:nvSpPr>
            <p:cNvPr id="8" name="TextBox 7"/>
            <p:cNvSpPr txBox="1"/>
            <p:nvPr/>
          </p:nvSpPr>
          <p:spPr>
            <a:xfrm>
              <a:off x="5049960" y="1447800"/>
              <a:ext cx="3027240" cy="830997"/>
            </a:xfrm>
            <a:prstGeom prst="rect">
              <a:avLst/>
            </a:prstGeom>
            <a:solidFill>
              <a:srgbClr val="FFC000"/>
            </a:solidFill>
          </p:spPr>
          <p:txBody>
            <a:bodyPr wrap="square" rtlCol="0">
              <a:spAutoFit/>
            </a:bodyPr>
            <a:lstStyle/>
            <a:p>
              <a:pPr algn="l" eaLnBrk="0" hangingPunct="0"/>
              <a:r>
                <a:rPr lang="en-US" sz="2400" b="0" dirty="0" smtClean="0">
                  <a:solidFill>
                    <a:srgbClr val="000000"/>
                  </a:solidFill>
                  <a:latin typeface="Times" charset="0"/>
                </a:rPr>
                <a:t>Lacks data for making analytics and DS work</a:t>
              </a:r>
              <a:endParaRPr lang="en-US" sz="2400" b="0" dirty="0">
                <a:solidFill>
                  <a:srgbClr val="000000"/>
                </a:solidFill>
                <a:latin typeface="Times" charset="0"/>
              </a:endParaRPr>
            </a:p>
          </p:txBody>
        </p:sp>
        <p:sp>
          <p:nvSpPr>
            <p:cNvPr id="12" name="Rounded Rectangle 11"/>
            <p:cNvSpPr/>
            <p:nvPr/>
          </p:nvSpPr>
          <p:spPr bwMode="auto">
            <a:xfrm>
              <a:off x="76200" y="1447800"/>
              <a:ext cx="8991600" cy="5257800"/>
            </a:xfrm>
            <a:prstGeom prst="roundRect">
              <a:avLst>
                <a:gd name="adj" fmla="val 8334"/>
              </a:avLst>
            </a:prstGeom>
            <a:noFill/>
            <a:ln w="57150" cap="flat" cmpd="sng" algn="ctr">
              <a:solidFill>
                <a:srgbClr val="ECD6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grpSp>
    </p:spTree>
    <p:extLst>
      <p:ext uri="{BB962C8B-B14F-4D97-AF65-F5344CB8AC3E}">
        <p14:creationId xmlns:p14="http://schemas.microsoft.com/office/powerpoint/2010/main" val="301305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Idiosyncrasies in relation to diagnoses</a:t>
            </a:r>
            <a:endParaRPr lang="en-US" dirty="0"/>
          </a:p>
        </p:txBody>
      </p:sp>
      <p:sp>
        <p:nvSpPr>
          <p:cNvPr id="3" name="Content Placeholder 2"/>
          <p:cNvSpPr>
            <a:spLocks noGrp="1"/>
          </p:cNvSpPr>
          <p:nvPr>
            <p:ph idx="1"/>
          </p:nvPr>
        </p:nvSpPr>
        <p:spPr>
          <a:xfrm>
            <a:off x="228600" y="1676400"/>
            <a:ext cx="8839200" cy="4953000"/>
          </a:xfrm>
        </p:spPr>
        <p:txBody>
          <a:bodyPr/>
          <a:lstStyle/>
          <a:p>
            <a:pPr>
              <a:buFont typeface="Arial" panose="020B0604020202020204" pitchFamily="34" charset="0"/>
              <a:buChar char="•"/>
            </a:pPr>
            <a:r>
              <a:rPr lang="en-US" dirty="0" smtClean="0"/>
              <a:t>Diagnostic uncertainty</a:t>
            </a:r>
            <a:endParaRPr lang="en-US" dirty="0"/>
          </a:p>
          <a:p>
            <a:pPr lvl="1">
              <a:buFont typeface="Arial" panose="020B0604020202020204" pitchFamily="34" charset="0"/>
              <a:buChar char="•"/>
            </a:pPr>
            <a:r>
              <a:rPr lang="en-US" sz="2000" dirty="0"/>
              <a:t>Diagnosis may be recorded when there is only </a:t>
            </a:r>
            <a:r>
              <a:rPr lang="en-US" sz="2000" dirty="0" smtClean="0"/>
              <a:t>a suspicion </a:t>
            </a:r>
            <a:r>
              <a:rPr lang="en-US" sz="2000" dirty="0"/>
              <a:t>of </a:t>
            </a:r>
            <a:r>
              <a:rPr lang="en-US" sz="2000" dirty="0" smtClean="0"/>
              <a:t>disease.</a:t>
            </a:r>
            <a:endParaRPr lang="en-US" sz="2000" dirty="0"/>
          </a:p>
          <a:p>
            <a:pPr lvl="1">
              <a:buFont typeface="Arial" panose="020B0604020202020204" pitchFamily="34" charset="0"/>
              <a:buChar char="•"/>
            </a:pPr>
            <a:r>
              <a:rPr lang="en-US" sz="2000" dirty="0" smtClean="0"/>
              <a:t>Some </a:t>
            </a:r>
            <a:r>
              <a:rPr lang="en-US" sz="2000" dirty="0"/>
              <a:t>overlapping clinical conditions are difficult </a:t>
            </a:r>
            <a:r>
              <a:rPr lang="en-US" sz="2000" dirty="0" smtClean="0"/>
              <a:t>to distinguish reliably.</a:t>
            </a:r>
            <a:endParaRPr lang="en-US" sz="2000" dirty="0"/>
          </a:p>
          <a:p>
            <a:pPr lvl="1">
              <a:buFont typeface="Arial" panose="020B0604020202020204" pitchFamily="34" charset="0"/>
              <a:buChar char="•"/>
            </a:pPr>
            <a:r>
              <a:rPr lang="en-US" sz="2000" dirty="0" smtClean="0"/>
              <a:t>Patients </a:t>
            </a:r>
            <a:r>
              <a:rPr lang="en-US" sz="2000" dirty="0"/>
              <a:t>may only partially fit diagnostic </a:t>
            </a:r>
            <a:r>
              <a:rPr lang="en-US" sz="2000" dirty="0" smtClean="0"/>
              <a:t>criteria.</a:t>
            </a:r>
          </a:p>
          <a:p>
            <a:pPr lvl="1">
              <a:buFont typeface="Arial" panose="020B0604020202020204" pitchFamily="34" charset="0"/>
              <a:buChar char="•"/>
            </a:pPr>
            <a:r>
              <a:rPr lang="en-US" sz="2000" dirty="0" smtClean="0"/>
              <a:t>Patients </a:t>
            </a:r>
            <a:r>
              <a:rPr lang="en-US" sz="2000" dirty="0"/>
              <a:t>in whom diagnostic testing is done but </a:t>
            </a:r>
            <a:r>
              <a:rPr lang="en-US" sz="2000" dirty="0" smtClean="0"/>
              <a:t>is negative </a:t>
            </a:r>
            <a:r>
              <a:rPr lang="en-US" sz="2000" dirty="0"/>
              <a:t>are still more likely to have </a:t>
            </a:r>
            <a:r>
              <a:rPr lang="en-US" sz="2000" dirty="0" smtClean="0"/>
              <a:t>disease.</a:t>
            </a:r>
            <a:endParaRPr lang="en-US" sz="2000" dirty="0"/>
          </a:p>
          <a:p>
            <a:pPr>
              <a:buFont typeface="Arial" panose="020B0604020202020204" pitchFamily="34" charset="0"/>
              <a:buChar char="•"/>
            </a:pPr>
            <a:r>
              <a:rPr lang="en-US" dirty="0" smtClean="0"/>
              <a:t>Diagnostic timing</a:t>
            </a:r>
            <a:endParaRPr lang="en-US" dirty="0"/>
          </a:p>
          <a:p>
            <a:pPr lvl="1">
              <a:buFont typeface="Arial" panose="020B0604020202020204" pitchFamily="34" charset="0"/>
              <a:buChar char="•"/>
            </a:pPr>
            <a:r>
              <a:rPr lang="en-US" sz="2000" dirty="0"/>
              <a:t>Repeated diagnosis codes over time may </a:t>
            </a:r>
            <a:r>
              <a:rPr lang="en-US" sz="2000" dirty="0" smtClean="0"/>
              <a:t>represent a </a:t>
            </a:r>
            <a:r>
              <a:rPr lang="en-US" sz="2000" dirty="0"/>
              <a:t>new event or a follow-up to an earlier </a:t>
            </a:r>
            <a:r>
              <a:rPr lang="en-US" sz="2000" dirty="0" smtClean="0"/>
              <a:t>event.</a:t>
            </a:r>
            <a:endParaRPr lang="en-US" sz="2000" dirty="0"/>
          </a:p>
          <a:p>
            <a:pPr lvl="1">
              <a:buFont typeface="Arial" panose="020B0604020202020204" pitchFamily="34" charset="0"/>
              <a:buChar char="•"/>
            </a:pPr>
            <a:r>
              <a:rPr lang="en-US" sz="2000" dirty="0" smtClean="0"/>
              <a:t>First </a:t>
            </a:r>
            <a:r>
              <a:rPr lang="en-US" sz="2000" dirty="0"/>
              <a:t>diagnosis in a database is not necessarily </a:t>
            </a:r>
            <a:r>
              <a:rPr lang="en-US" sz="2000" dirty="0" smtClean="0"/>
              <a:t>an incident </a:t>
            </a:r>
            <a:r>
              <a:rPr lang="en-US" sz="2000" dirty="0"/>
              <a:t>case of </a:t>
            </a:r>
            <a:r>
              <a:rPr lang="en-US" sz="2000" dirty="0" smtClean="0"/>
              <a:t>disease.</a:t>
            </a:r>
            <a:endParaRPr lang="en-US" sz="2000" dirty="0"/>
          </a:p>
        </p:txBody>
      </p:sp>
      <p:sp>
        <p:nvSpPr>
          <p:cNvPr id="4" name="Rectangle 3"/>
          <p:cNvSpPr/>
          <p:nvPr/>
        </p:nvSpPr>
        <p:spPr>
          <a:xfrm>
            <a:off x="1600200" y="6135469"/>
            <a:ext cx="7467600" cy="646331"/>
          </a:xfrm>
          <a:prstGeom prst="rect">
            <a:avLst/>
          </a:prstGeom>
        </p:spPr>
        <p:txBody>
          <a:bodyPr wrap="square">
            <a:spAutoFit/>
          </a:bodyPr>
          <a:lstStyle/>
          <a:p>
            <a:pPr algn="r" eaLnBrk="0" hangingPunct="0"/>
            <a:r>
              <a:rPr lang="en-US" sz="1200" b="0" dirty="0" err="1">
                <a:solidFill>
                  <a:srgbClr val="FFFFFF"/>
                </a:solidFill>
                <a:latin typeface="Georgia" panose="02040502050405020303" pitchFamily="18" charset="0"/>
              </a:rPr>
              <a:t>Hersh</a:t>
            </a:r>
            <a:r>
              <a:rPr lang="en-US" sz="1200" b="0" dirty="0">
                <a:solidFill>
                  <a:srgbClr val="FFFFFF"/>
                </a:solidFill>
                <a:latin typeface="Georgia" panose="02040502050405020303" pitchFamily="18" charset="0"/>
              </a:rPr>
              <a:t>, WR, Weiner, MG, et al. (2013). </a:t>
            </a:r>
            <a:endParaRPr lang="en-US" sz="1200" b="0" dirty="0" smtClean="0">
              <a:solidFill>
                <a:srgbClr val="FFFFFF"/>
              </a:solidFill>
              <a:latin typeface="Georgia" panose="02040502050405020303" pitchFamily="18" charset="0"/>
            </a:endParaRPr>
          </a:p>
          <a:p>
            <a:pPr algn="r" eaLnBrk="0" hangingPunct="0"/>
            <a:r>
              <a:rPr lang="en-US" sz="1200" b="0" dirty="0" smtClean="0">
                <a:solidFill>
                  <a:srgbClr val="FFFFFF"/>
                </a:solidFill>
                <a:latin typeface="Georgia" panose="02040502050405020303" pitchFamily="18" charset="0"/>
              </a:rPr>
              <a:t>Caveats </a:t>
            </a:r>
            <a:r>
              <a:rPr lang="en-US" sz="1200" b="0" dirty="0">
                <a:solidFill>
                  <a:srgbClr val="FFFFFF"/>
                </a:solidFill>
                <a:latin typeface="Georgia" panose="02040502050405020303" pitchFamily="18" charset="0"/>
              </a:rPr>
              <a:t>for the use of operational electronic health record data in comparative effectiveness research. </a:t>
            </a:r>
            <a:r>
              <a:rPr lang="en-US" sz="1200" b="0" i="1" dirty="0">
                <a:solidFill>
                  <a:srgbClr val="FFFFFF"/>
                </a:solidFill>
                <a:latin typeface="Georgia" panose="02040502050405020303" pitchFamily="18" charset="0"/>
              </a:rPr>
              <a:t>Medical Care</a:t>
            </a:r>
            <a:r>
              <a:rPr lang="en-US" sz="1200" b="0" dirty="0">
                <a:solidFill>
                  <a:srgbClr val="FFFFFF"/>
                </a:solidFill>
                <a:latin typeface="Georgia" panose="02040502050405020303" pitchFamily="18" charset="0"/>
              </a:rPr>
              <a:t>. 51(</a:t>
            </a:r>
            <a:r>
              <a:rPr lang="en-US" sz="1200" b="0" dirty="0" err="1">
                <a:solidFill>
                  <a:srgbClr val="FFFFFF"/>
                </a:solidFill>
                <a:latin typeface="Georgia" panose="02040502050405020303" pitchFamily="18" charset="0"/>
              </a:rPr>
              <a:t>Suppl</a:t>
            </a:r>
            <a:r>
              <a:rPr lang="en-US" sz="1200" b="0" dirty="0">
                <a:solidFill>
                  <a:srgbClr val="FFFFFF"/>
                </a:solidFill>
                <a:latin typeface="Georgia" panose="02040502050405020303" pitchFamily="18" charset="0"/>
              </a:rPr>
              <a:t> 3): S30-S37.</a:t>
            </a:r>
            <a:endParaRPr lang="en-US" sz="1200" b="0" dirty="0">
              <a:solidFill>
                <a:srgbClr val="FFFFFF"/>
              </a:solidFill>
              <a:latin typeface="Times" charset="0"/>
            </a:endParaRPr>
          </a:p>
        </p:txBody>
      </p:sp>
    </p:spTree>
    <p:extLst>
      <p:ext uri="{BB962C8B-B14F-4D97-AF65-F5344CB8AC3E}">
        <p14:creationId xmlns:p14="http://schemas.microsoft.com/office/powerpoint/2010/main" val="323018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Idiosyncrasies in problem entry updates</a:t>
            </a:r>
            <a:endParaRPr lang="en-US" dirty="0"/>
          </a:p>
        </p:txBody>
      </p:sp>
      <p:sp>
        <p:nvSpPr>
          <p:cNvPr id="3" name="Content Placeholder 2"/>
          <p:cNvSpPr>
            <a:spLocks noGrp="1"/>
          </p:cNvSpPr>
          <p:nvPr>
            <p:ph idx="1"/>
          </p:nvPr>
        </p:nvSpPr>
        <p:spPr>
          <a:xfrm>
            <a:off x="228600" y="1676400"/>
            <a:ext cx="3810000" cy="3657600"/>
          </a:xfrm>
        </p:spPr>
        <p:txBody>
          <a:bodyPr/>
          <a:lstStyle/>
          <a:p>
            <a:pPr>
              <a:buFont typeface="Arial" panose="020B0604020202020204" pitchFamily="34" charset="0"/>
              <a:buChar char="•"/>
            </a:pPr>
            <a:r>
              <a:rPr lang="en-US" sz="1400" dirty="0">
                <a:solidFill>
                  <a:srgbClr val="FFFF00"/>
                </a:solidFill>
              </a:rPr>
              <a:t>e1ph1: Diabetes mellitus type II (NIDDM)</a:t>
            </a:r>
          </a:p>
          <a:p>
            <a:pPr>
              <a:buFont typeface="Arial" panose="020B0604020202020204" pitchFamily="34" charset="0"/>
              <a:buChar char="•"/>
            </a:pPr>
            <a:r>
              <a:rPr lang="en-US" sz="1400" dirty="0">
                <a:solidFill>
                  <a:srgbClr val="FFFF00"/>
                </a:solidFill>
              </a:rPr>
              <a:t>e1ph2: Diabetes Mellitus With </a:t>
            </a:r>
            <a:r>
              <a:rPr lang="en-US" sz="1400" dirty="0" smtClean="0">
                <a:solidFill>
                  <a:srgbClr val="FFFF00"/>
                </a:solidFill>
              </a:rPr>
              <a:t>	Complication</a:t>
            </a:r>
            <a:endParaRPr lang="en-US" sz="1400" dirty="0">
              <a:solidFill>
                <a:srgbClr val="FFFF00"/>
              </a:solidFill>
            </a:endParaRPr>
          </a:p>
          <a:p>
            <a:pPr>
              <a:buFont typeface="Arial" panose="020B0604020202020204" pitchFamily="34" charset="0"/>
              <a:buChar char="•"/>
            </a:pPr>
            <a:r>
              <a:rPr lang="en-US" sz="1400" dirty="0">
                <a:solidFill>
                  <a:srgbClr val="FFFF00"/>
                </a:solidFill>
              </a:rPr>
              <a:t>e1ph3: Diabetes mellitus</a:t>
            </a:r>
          </a:p>
          <a:p>
            <a:pPr>
              <a:buFont typeface="Arial" panose="020B0604020202020204" pitchFamily="34" charset="0"/>
              <a:buChar char="•"/>
            </a:pPr>
            <a:r>
              <a:rPr lang="en-US" sz="1400" dirty="0">
                <a:solidFill>
                  <a:srgbClr val="FFFF00"/>
                </a:solidFill>
              </a:rPr>
              <a:t>e1ph4: DM (diabetes mellitus), type 1, </a:t>
            </a:r>
            <a:r>
              <a:rPr lang="en-US" sz="1400" dirty="0" smtClean="0">
                <a:solidFill>
                  <a:srgbClr val="FFFF00"/>
                </a:solidFill>
              </a:rPr>
              <a:t>	uncontrolled</a:t>
            </a:r>
            <a:endParaRPr lang="en-US" sz="1400" dirty="0">
              <a:solidFill>
                <a:srgbClr val="FFFF00"/>
              </a:solidFill>
            </a:endParaRPr>
          </a:p>
          <a:p>
            <a:pPr>
              <a:buFont typeface="Arial" panose="020B0604020202020204" pitchFamily="34" charset="0"/>
              <a:buChar char="•"/>
            </a:pPr>
            <a:r>
              <a:rPr lang="en-US" sz="1400" dirty="0">
                <a:solidFill>
                  <a:srgbClr val="FFFF00"/>
                </a:solidFill>
              </a:rPr>
              <a:t>e1ph5: Diabetes mellitus with </a:t>
            </a:r>
            <a:r>
              <a:rPr lang="en-US" sz="1400" dirty="0" smtClean="0">
                <a:solidFill>
                  <a:srgbClr val="FFFF00"/>
                </a:solidFill>
              </a:rPr>
              <a:t>	complication</a:t>
            </a:r>
            <a:endParaRPr lang="en-US" sz="1400" dirty="0">
              <a:solidFill>
                <a:srgbClr val="FFFF00"/>
              </a:solidFill>
            </a:endParaRPr>
          </a:p>
          <a:p>
            <a:pPr>
              <a:buFont typeface="Arial" panose="020B0604020202020204" pitchFamily="34" charset="0"/>
              <a:buChar char="•"/>
            </a:pPr>
            <a:r>
              <a:rPr lang="en-US" sz="1400" dirty="0">
                <a:solidFill>
                  <a:srgbClr val="FF0000"/>
                </a:solidFill>
              </a:rPr>
              <a:t>e2ph1: Type 1 Diabetes Mellitus - </a:t>
            </a:r>
            <a:r>
              <a:rPr lang="en-US" sz="1400" dirty="0" smtClean="0">
                <a:solidFill>
                  <a:srgbClr val="FF0000"/>
                </a:solidFill>
              </a:rPr>
              <a:t>	Uncontrolled</a:t>
            </a:r>
            <a:endParaRPr lang="en-US" sz="1400" dirty="0">
              <a:solidFill>
                <a:srgbClr val="FF0000"/>
              </a:solidFill>
            </a:endParaRPr>
          </a:p>
          <a:p>
            <a:pPr>
              <a:buFont typeface="Arial" panose="020B0604020202020204" pitchFamily="34" charset="0"/>
              <a:buChar char="•"/>
            </a:pPr>
            <a:r>
              <a:rPr lang="en-US" sz="1400" dirty="0">
                <a:solidFill>
                  <a:srgbClr val="FF0000"/>
                </a:solidFill>
              </a:rPr>
              <a:t>e2ph2: Type II diabetes mellitus with </a:t>
            </a:r>
            <a:r>
              <a:rPr lang="en-US" sz="1400" dirty="0" smtClean="0">
                <a:solidFill>
                  <a:srgbClr val="FF0000"/>
                </a:solidFill>
              </a:rPr>
              <a:t>	ketoacidosis</a:t>
            </a:r>
            <a:endParaRPr lang="en-US" sz="1400" dirty="0">
              <a:solidFill>
                <a:srgbClr val="FF0000"/>
              </a:solidFill>
            </a:endParaRPr>
          </a:p>
          <a:p>
            <a:pPr>
              <a:buFont typeface="Arial" panose="020B0604020202020204" pitchFamily="34" charset="0"/>
              <a:buChar char="•"/>
            </a:pPr>
            <a:r>
              <a:rPr lang="en-US" sz="1400" dirty="0">
                <a:solidFill>
                  <a:srgbClr val="FF0000"/>
                </a:solidFill>
              </a:rPr>
              <a:t>e2ph3: Type 2 Diabetes Mellitus - </a:t>
            </a:r>
            <a:r>
              <a:rPr lang="en-US" sz="1400" dirty="0" smtClean="0">
                <a:solidFill>
                  <a:srgbClr val="FF0000"/>
                </a:solidFill>
              </a:rPr>
              <a:t>	Uncomplicated</a:t>
            </a:r>
            <a:r>
              <a:rPr lang="en-US" sz="1400" dirty="0">
                <a:solidFill>
                  <a:srgbClr val="FF0000"/>
                </a:solidFill>
              </a:rPr>
              <a:t>, Uncontrolled</a:t>
            </a:r>
          </a:p>
          <a:p>
            <a:pPr>
              <a:buFont typeface="Arial" panose="020B0604020202020204" pitchFamily="34" charset="0"/>
              <a:buChar char="•"/>
            </a:pPr>
            <a:r>
              <a:rPr lang="en-US" sz="1400" dirty="0">
                <a:solidFill>
                  <a:srgbClr val="FF0000"/>
                </a:solidFill>
              </a:rPr>
              <a:t>e2ph4: Acanthosis </a:t>
            </a:r>
            <a:r>
              <a:rPr lang="en-US" sz="1400" dirty="0" err="1" smtClean="0">
                <a:solidFill>
                  <a:srgbClr val="FF0000"/>
                </a:solidFill>
              </a:rPr>
              <a:t>nigricans</a:t>
            </a:r>
            <a:endParaRPr lang="en-US" sz="1400" dirty="0">
              <a:solidFill>
                <a:srgbClr val="FF0000"/>
              </a:solidFill>
            </a:endParaRPr>
          </a:p>
        </p:txBody>
      </p:sp>
      <p:sp>
        <p:nvSpPr>
          <p:cNvPr id="6" name="Content Placeholder 2"/>
          <p:cNvSpPr txBox="1">
            <a:spLocks/>
          </p:cNvSpPr>
          <p:nvPr/>
        </p:nvSpPr>
        <p:spPr>
          <a:xfrm>
            <a:off x="228600" y="5276565"/>
            <a:ext cx="6477000" cy="3334327"/>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Clr>
                <a:srgbClr val="FFFFFF"/>
              </a:buClr>
              <a:buFont typeface="Arial" panose="020B0604020202020204" pitchFamily="34" charset="0"/>
              <a:buChar char="•"/>
            </a:pPr>
            <a:r>
              <a:rPr lang="en-US" sz="1400" kern="0" dirty="0" smtClean="0">
                <a:solidFill>
                  <a:srgbClr val="19FF81"/>
                </a:solidFill>
              </a:rPr>
              <a:t>e3ph1: Closed Fracture Of The Shaft Of The </a:t>
            </a:r>
            <a:r>
              <a:rPr lang="en-US" sz="1400" kern="0" dirty="0" err="1" smtClean="0">
                <a:solidFill>
                  <a:srgbClr val="19FF81"/>
                </a:solidFill>
              </a:rPr>
              <a:t>Humerus</a:t>
            </a:r>
            <a:endParaRPr lang="en-US" sz="1400" kern="0" dirty="0" smtClean="0">
              <a:solidFill>
                <a:srgbClr val="19FF81"/>
              </a:solidFill>
            </a:endParaRPr>
          </a:p>
          <a:p>
            <a:pPr>
              <a:buClr>
                <a:srgbClr val="FFFFFF"/>
              </a:buClr>
              <a:buFont typeface="Arial" panose="020B0604020202020204" pitchFamily="34" charset="0"/>
              <a:buChar char="•"/>
            </a:pPr>
            <a:r>
              <a:rPr lang="en-US" sz="1400" kern="0" dirty="0" smtClean="0">
                <a:solidFill>
                  <a:srgbClr val="19FF81"/>
                </a:solidFill>
              </a:rPr>
              <a:t>e3ph2: Closed Fracture Of Neck Of Femur - </a:t>
            </a:r>
            <a:r>
              <a:rPr lang="en-US" sz="1400" kern="0" dirty="0" err="1" smtClean="0">
                <a:solidFill>
                  <a:srgbClr val="19FF81"/>
                </a:solidFill>
              </a:rPr>
              <a:t>Transcervical</a:t>
            </a:r>
            <a:endParaRPr lang="en-US" sz="1400" kern="0" dirty="0" smtClean="0">
              <a:solidFill>
                <a:srgbClr val="19FF81"/>
              </a:solidFill>
            </a:endParaRPr>
          </a:p>
          <a:p>
            <a:pPr>
              <a:buClr>
                <a:srgbClr val="FFFFFF"/>
              </a:buClr>
              <a:buFont typeface="Arial" panose="020B0604020202020204" pitchFamily="34" charset="0"/>
              <a:buChar char="•"/>
            </a:pPr>
            <a:r>
              <a:rPr lang="en-US" sz="1400" kern="0" dirty="0" smtClean="0">
                <a:solidFill>
                  <a:srgbClr val="19FF81"/>
                </a:solidFill>
              </a:rPr>
              <a:t>e3ph3: Closed Fracture Of The </a:t>
            </a:r>
            <a:r>
              <a:rPr lang="en-US" sz="1400" kern="0" dirty="0" err="1" smtClean="0">
                <a:solidFill>
                  <a:srgbClr val="19FF81"/>
                </a:solidFill>
              </a:rPr>
              <a:t>Humerus</a:t>
            </a:r>
            <a:endParaRPr lang="en-US" sz="1400" kern="0" dirty="0" smtClean="0">
              <a:solidFill>
                <a:srgbClr val="19FF81"/>
              </a:solidFill>
            </a:endParaRPr>
          </a:p>
          <a:p>
            <a:pPr>
              <a:buClr>
                <a:srgbClr val="FFFFFF"/>
              </a:buClr>
              <a:buFont typeface="Arial" panose="020B0604020202020204" pitchFamily="34" charset="0"/>
              <a:buChar char="•"/>
            </a:pPr>
            <a:r>
              <a:rPr lang="en-US" sz="1400" kern="0" dirty="0" smtClean="0">
                <a:solidFill>
                  <a:srgbClr val="00B0F0"/>
                </a:solidFill>
              </a:rPr>
              <a:t>e4ph1: Open Treatment Of Humeral Shaft Fracture w Plate/Screws</a:t>
            </a:r>
          </a:p>
          <a:p>
            <a:pPr>
              <a:buClr>
                <a:srgbClr val="FFFFFF"/>
              </a:buClr>
              <a:buFont typeface="Arial" panose="020B0604020202020204" pitchFamily="34" charset="0"/>
              <a:buChar char="•"/>
            </a:pPr>
            <a:r>
              <a:rPr lang="en-US" sz="1400" kern="0" dirty="0" smtClean="0">
                <a:solidFill>
                  <a:srgbClr val="00B0F0"/>
                </a:solidFill>
              </a:rPr>
              <a:t>e4ph3: Fracture of left </a:t>
            </a:r>
            <a:r>
              <a:rPr lang="en-US" sz="1400" kern="0" dirty="0" err="1" smtClean="0">
                <a:solidFill>
                  <a:srgbClr val="00B0F0"/>
                </a:solidFill>
              </a:rPr>
              <a:t>humerus</a:t>
            </a:r>
            <a:endParaRPr lang="en-US" sz="1400" kern="0" dirty="0">
              <a:solidFill>
                <a:srgbClr val="00B0F0"/>
              </a:solidFill>
            </a:endParaRPr>
          </a:p>
        </p:txBody>
      </p:sp>
      <p:grpSp>
        <p:nvGrpSpPr>
          <p:cNvPr id="11" name="Group 10"/>
          <p:cNvGrpSpPr/>
          <p:nvPr/>
        </p:nvGrpSpPr>
        <p:grpSpPr>
          <a:xfrm>
            <a:off x="4038600" y="1676400"/>
            <a:ext cx="4876800" cy="3447765"/>
            <a:chOff x="4038600" y="1676400"/>
            <a:chExt cx="4876800" cy="3447765"/>
          </a:xfrm>
        </p:grpSpPr>
        <p:pic>
          <p:nvPicPr>
            <p:cNvPr id="4" name="Picture 3"/>
            <p:cNvPicPr>
              <a:picLocks noChangeAspect="1"/>
            </p:cNvPicPr>
            <p:nvPr/>
          </p:nvPicPr>
          <p:blipFill>
            <a:blip r:embed="rId3"/>
            <a:stretch>
              <a:fillRect/>
            </a:stretch>
          </p:blipFill>
          <p:spPr>
            <a:xfrm>
              <a:off x="4038600" y="1676400"/>
              <a:ext cx="4876800" cy="3447765"/>
            </a:xfrm>
            <a:prstGeom prst="rect">
              <a:avLst/>
            </a:prstGeom>
          </p:spPr>
        </p:pic>
        <p:sp>
          <p:nvSpPr>
            <p:cNvPr id="7" name="Rounded Rectangle 6"/>
            <p:cNvSpPr/>
            <p:nvPr/>
          </p:nvSpPr>
          <p:spPr bwMode="auto">
            <a:xfrm>
              <a:off x="4114800" y="1752600"/>
              <a:ext cx="3200400" cy="1828800"/>
            </a:xfrm>
            <a:prstGeom prst="roundRect">
              <a:avLst>
                <a:gd name="adj" fmla="val 991"/>
              </a:avLst>
            </a:pr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sp>
          <p:nvSpPr>
            <p:cNvPr id="8" name="Rounded Rectangle 7"/>
            <p:cNvSpPr/>
            <p:nvPr/>
          </p:nvSpPr>
          <p:spPr bwMode="auto">
            <a:xfrm>
              <a:off x="4127157" y="3626979"/>
              <a:ext cx="1676400" cy="1402221"/>
            </a:xfrm>
            <a:prstGeom prst="roundRect">
              <a:avLst>
                <a:gd name="adj" fmla="val 4256"/>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sp>
          <p:nvSpPr>
            <p:cNvPr id="9" name="Rounded Rectangle 8"/>
            <p:cNvSpPr/>
            <p:nvPr/>
          </p:nvSpPr>
          <p:spPr bwMode="auto">
            <a:xfrm>
              <a:off x="5867400" y="3653481"/>
              <a:ext cx="1447800" cy="1371600"/>
            </a:xfrm>
            <a:prstGeom prst="roundRect">
              <a:avLst>
                <a:gd name="adj" fmla="val 5137"/>
              </a:avLst>
            </a:prstGeom>
            <a:solidFill>
              <a:srgbClr val="19FF81">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sp>
          <p:nvSpPr>
            <p:cNvPr id="10" name="Rounded Rectangle 9"/>
            <p:cNvSpPr/>
            <p:nvPr/>
          </p:nvSpPr>
          <p:spPr bwMode="auto">
            <a:xfrm>
              <a:off x="7391400" y="3653481"/>
              <a:ext cx="1447800" cy="1371600"/>
            </a:xfrm>
            <a:prstGeom prst="roundRect">
              <a:avLst>
                <a:gd name="adj" fmla="val 5137"/>
              </a:avLst>
            </a:prstGeom>
            <a:solidFill>
              <a:srgbClr val="00B0F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grpSp>
      <p:sp>
        <p:nvSpPr>
          <p:cNvPr id="12" name="Rectangle 11"/>
          <p:cNvSpPr/>
          <p:nvPr/>
        </p:nvSpPr>
        <p:spPr>
          <a:xfrm>
            <a:off x="6400800" y="5470524"/>
            <a:ext cx="2657475" cy="1200329"/>
          </a:xfrm>
          <a:prstGeom prst="rect">
            <a:avLst/>
          </a:prstGeom>
        </p:spPr>
        <p:txBody>
          <a:bodyPr wrap="square">
            <a:spAutoFit/>
          </a:bodyPr>
          <a:lstStyle/>
          <a:p>
            <a:pPr algn="r" eaLnBrk="0" hangingPunct="0"/>
            <a:r>
              <a:rPr lang="en-US" sz="1200" b="0" dirty="0">
                <a:solidFill>
                  <a:srgbClr val="FFFFFF"/>
                </a:solidFill>
                <a:latin typeface="Times" charset="0"/>
              </a:rPr>
              <a:t>Bona J, Ceusters W. Replacing EHR structured data with explicit representations. International Conference on Biomedical Ontologies, ICBO 2015, Early career track, Lisbon, Portugal, July 27-30, 2015;85-86</a:t>
            </a:r>
          </a:p>
        </p:txBody>
      </p:sp>
    </p:spTree>
    <p:extLst>
      <p:ext uri="{BB962C8B-B14F-4D97-AF65-F5344CB8AC3E}">
        <p14:creationId xmlns:p14="http://schemas.microsoft.com/office/powerpoint/2010/main" val="2460338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Prominent types of inconsistencies</a:t>
            </a:r>
            <a:endParaRPr lang="en-US" dirty="0"/>
          </a:p>
        </p:txBody>
      </p:sp>
      <p:sp>
        <p:nvSpPr>
          <p:cNvPr id="3" name="Content Placeholder 2"/>
          <p:cNvSpPr>
            <a:spLocks noGrp="1"/>
          </p:cNvSpPr>
          <p:nvPr>
            <p:ph idx="1"/>
          </p:nvPr>
        </p:nvSpPr>
        <p:spPr>
          <a:xfrm>
            <a:off x="228600" y="1676400"/>
            <a:ext cx="8839200" cy="4953000"/>
          </a:xfrm>
        </p:spPr>
        <p:txBody>
          <a:bodyPr/>
          <a:lstStyle/>
          <a:p>
            <a:pPr>
              <a:buFont typeface="Arial" panose="020B0604020202020204" pitchFamily="34" charset="0"/>
              <a:buChar char="•"/>
            </a:pPr>
            <a:r>
              <a:rPr lang="en-US" dirty="0" smtClean="0"/>
              <a:t>Changes in reality not faithfully reflected in the medical record updates;</a:t>
            </a:r>
          </a:p>
          <a:p>
            <a:pPr>
              <a:buFont typeface="Arial" panose="020B0604020202020204" pitchFamily="34" charset="0"/>
              <a:buChar char="•"/>
            </a:pPr>
            <a:r>
              <a:rPr lang="en-US" dirty="0" smtClean="0"/>
              <a:t>Updates in the records inadequately documented as to whether they reflect changes in reality or changes in caregivers understanding thereof;</a:t>
            </a:r>
          </a:p>
          <a:p>
            <a:pPr>
              <a:buFont typeface="Arial" panose="020B0604020202020204" pitchFamily="34" charset="0"/>
              <a:buChar char="•"/>
            </a:pPr>
            <a:r>
              <a:rPr lang="en-US" dirty="0" smtClean="0"/>
              <a:t>Inconsistencies amongst observers;</a:t>
            </a:r>
          </a:p>
          <a:p>
            <a:pPr>
              <a:buFont typeface="Arial" panose="020B0604020202020204" pitchFamily="34" charset="0"/>
              <a:buChar char="•"/>
            </a:pPr>
            <a:r>
              <a:rPr lang="en-US" dirty="0" smtClean="0"/>
              <a:t>Plain mistakes</a:t>
            </a:r>
            <a:r>
              <a:rPr lang="en-US" dirty="0"/>
              <a:t> </a:t>
            </a:r>
            <a:r>
              <a:rPr lang="en-US" dirty="0" smtClean="0"/>
              <a:t>and </a:t>
            </a:r>
            <a:r>
              <a:rPr lang="en-US" smtClean="0"/>
              <a:t>ambiguities.</a:t>
            </a:r>
            <a:endParaRPr lang="en-US" dirty="0" smtClean="0"/>
          </a:p>
        </p:txBody>
      </p:sp>
      <p:sp>
        <p:nvSpPr>
          <p:cNvPr id="4" name="Rectangle 3"/>
          <p:cNvSpPr/>
          <p:nvPr/>
        </p:nvSpPr>
        <p:spPr>
          <a:xfrm>
            <a:off x="1600200" y="5983069"/>
            <a:ext cx="7391400" cy="646331"/>
          </a:xfrm>
          <a:prstGeom prst="rect">
            <a:avLst/>
          </a:prstGeom>
        </p:spPr>
        <p:txBody>
          <a:bodyPr wrap="square">
            <a:spAutoFit/>
          </a:bodyPr>
          <a:lstStyle/>
          <a:p>
            <a:pPr algn="r" eaLnBrk="0" hangingPunct="0"/>
            <a:r>
              <a:rPr lang="en-US" sz="1200" b="0" dirty="0">
                <a:solidFill>
                  <a:srgbClr val="FFFFFF"/>
                </a:solidFill>
                <a:latin typeface="Times" charset="0"/>
              </a:rPr>
              <a:t>Ceusters W, Hsu CY, Smith B. Clinical Data Wrangling using Ontological Realism and Referent Tracking. International Conference on Biomedical Ontologies, ICBO 2014, Houston, Texas, Oct 6-9, 2014; </a:t>
            </a:r>
            <a:endParaRPr lang="en-US" sz="1200" b="0" dirty="0" smtClean="0">
              <a:solidFill>
                <a:srgbClr val="FFFFFF"/>
              </a:solidFill>
              <a:latin typeface="Times" charset="0"/>
            </a:endParaRPr>
          </a:p>
          <a:p>
            <a:pPr algn="r" eaLnBrk="0" hangingPunct="0"/>
            <a:r>
              <a:rPr lang="en-US" sz="1200" b="0" dirty="0" smtClean="0">
                <a:solidFill>
                  <a:srgbClr val="FFFFFF"/>
                </a:solidFill>
                <a:latin typeface="Times" charset="0"/>
              </a:rPr>
              <a:t>CEUR </a:t>
            </a:r>
            <a:r>
              <a:rPr lang="en-US" sz="1200" b="0" dirty="0">
                <a:solidFill>
                  <a:srgbClr val="FFFFFF"/>
                </a:solidFill>
                <a:latin typeface="Times" charset="0"/>
              </a:rPr>
              <a:t>Workshop Proceedings 2014;1237:27-32.</a:t>
            </a:r>
          </a:p>
        </p:txBody>
      </p:sp>
    </p:spTree>
    <p:extLst>
      <p:ext uri="{BB962C8B-B14F-4D97-AF65-F5344CB8AC3E}">
        <p14:creationId xmlns:p14="http://schemas.microsoft.com/office/powerpoint/2010/main" val="1092894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Ambiguity and vagueness in CPGs</a:t>
            </a:r>
            <a:endParaRPr lang="en-US" dirty="0"/>
          </a:p>
        </p:txBody>
      </p:sp>
      <p:grpSp>
        <p:nvGrpSpPr>
          <p:cNvPr id="15" name="Group 14"/>
          <p:cNvGrpSpPr/>
          <p:nvPr/>
        </p:nvGrpSpPr>
        <p:grpSpPr>
          <a:xfrm>
            <a:off x="228600" y="1676401"/>
            <a:ext cx="8686800" cy="4495800"/>
            <a:chOff x="228600" y="2161737"/>
            <a:chExt cx="8686800" cy="4010463"/>
          </a:xfrm>
        </p:grpSpPr>
        <p:grpSp>
          <p:nvGrpSpPr>
            <p:cNvPr id="9" name="Group 8"/>
            <p:cNvGrpSpPr/>
            <p:nvPr/>
          </p:nvGrpSpPr>
          <p:grpSpPr>
            <a:xfrm>
              <a:off x="228600" y="2161737"/>
              <a:ext cx="8686800" cy="4010463"/>
              <a:chOff x="228600" y="2161737"/>
              <a:chExt cx="8686800" cy="4010463"/>
            </a:xfrm>
          </p:grpSpPr>
          <p:pic>
            <p:nvPicPr>
              <p:cNvPr id="6" name="Picture 5"/>
              <p:cNvPicPr>
                <a:picLocks noChangeAspect="1"/>
              </p:cNvPicPr>
              <p:nvPr/>
            </p:nvPicPr>
            <p:blipFill>
              <a:blip r:embed="rId2"/>
              <a:stretch>
                <a:fillRect/>
              </a:stretch>
            </p:blipFill>
            <p:spPr>
              <a:xfrm>
                <a:off x="228600" y="2227475"/>
                <a:ext cx="8686800" cy="3850850"/>
              </a:xfrm>
              <a:prstGeom prst="rect">
                <a:avLst/>
              </a:prstGeom>
            </p:spPr>
          </p:pic>
          <p:sp>
            <p:nvSpPr>
              <p:cNvPr id="7" name="Rectangle 6"/>
              <p:cNvSpPr/>
              <p:nvPr/>
            </p:nvSpPr>
            <p:spPr bwMode="auto">
              <a:xfrm>
                <a:off x="228600" y="2161737"/>
                <a:ext cx="8686800" cy="1523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228600" y="6019801"/>
                <a:ext cx="8686800" cy="1523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10" name="TextBox 9"/>
            <p:cNvSpPr txBox="1"/>
            <p:nvPr/>
          </p:nvSpPr>
          <p:spPr>
            <a:xfrm>
              <a:off x="2110812" y="2357735"/>
              <a:ext cx="721864" cy="400110"/>
            </a:xfrm>
            <a:prstGeom prst="rect">
              <a:avLst/>
            </a:prstGeom>
            <a:solidFill>
              <a:schemeClr val="bg1"/>
            </a:solidFill>
          </p:spPr>
          <p:txBody>
            <a:bodyPr wrap="none" rtlCol="0">
              <a:spAutoFit/>
            </a:bodyPr>
            <a:lstStyle/>
            <a:p>
              <a:r>
                <a:rPr lang="en-US" sz="2000" dirty="0" smtClean="0">
                  <a:solidFill>
                    <a:schemeClr val="tx1"/>
                  </a:solidFill>
                </a:rPr>
                <a:t>Type</a:t>
              </a:r>
              <a:endParaRPr lang="en-US" sz="2000" dirty="0">
                <a:solidFill>
                  <a:schemeClr val="tx1"/>
                </a:solidFill>
              </a:endParaRPr>
            </a:p>
          </p:txBody>
        </p:sp>
        <p:sp>
          <p:nvSpPr>
            <p:cNvPr id="11" name="TextBox 10"/>
            <p:cNvSpPr txBox="1"/>
            <p:nvPr/>
          </p:nvSpPr>
          <p:spPr>
            <a:xfrm>
              <a:off x="5790263" y="2357735"/>
              <a:ext cx="982961" cy="400110"/>
            </a:xfrm>
            <a:prstGeom prst="rect">
              <a:avLst/>
            </a:prstGeom>
            <a:solidFill>
              <a:schemeClr val="bg1"/>
            </a:solidFill>
          </p:spPr>
          <p:txBody>
            <a:bodyPr wrap="none" rtlCol="0">
              <a:spAutoFit/>
            </a:bodyPr>
            <a:lstStyle/>
            <a:p>
              <a:r>
                <a:rPr lang="en-US" sz="2000" dirty="0" smtClean="0">
                  <a:solidFill>
                    <a:schemeClr val="tx1"/>
                  </a:solidFill>
                </a:rPr>
                <a:t>Reason</a:t>
              </a:r>
              <a:endParaRPr lang="en-US" sz="2000" dirty="0">
                <a:solidFill>
                  <a:schemeClr val="tx1"/>
                </a:solidFill>
              </a:endParaRPr>
            </a:p>
          </p:txBody>
        </p:sp>
        <p:sp>
          <p:nvSpPr>
            <p:cNvPr id="14" name="TextBox 13"/>
            <p:cNvSpPr txBox="1"/>
            <p:nvPr/>
          </p:nvSpPr>
          <p:spPr>
            <a:xfrm>
              <a:off x="7515225" y="2362200"/>
              <a:ext cx="990600" cy="400110"/>
            </a:xfrm>
            <a:prstGeom prst="rect">
              <a:avLst/>
            </a:prstGeom>
            <a:solidFill>
              <a:schemeClr val="bg1"/>
            </a:solidFill>
          </p:spPr>
          <p:txBody>
            <a:bodyPr wrap="square" rtlCol="0">
              <a:spAutoFit/>
            </a:bodyPr>
            <a:lstStyle/>
            <a:p>
              <a:r>
                <a:rPr lang="en-US" sz="2000" dirty="0" smtClean="0">
                  <a:solidFill>
                    <a:schemeClr val="tx1"/>
                  </a:solidFill>
                </a:rPr>
                <a:t>Place</a:t>
              </a:r>
              <a:endParaRPr lang="en-US" sz="2000" dirty="0">
                <a:solidFill>
                  <a:schemeClr val="tx1"/>
                </a:solidFill>
              </a:endParaRPr>
            </a:p>
          </p:txBody>
        </p:sp>
      </p:grpSp>
      <p:sp>
        <p:nvSpPr>
          <p:cNvPr id="16" name="Rectangle 15"/>
          <p:cNvSpPr/>
          <p:nvPr/>
        </p:nvSpPr>
        <p:spPr>
          <a:xfrm>
            <a:off x="457200" y="6334780"/>
            <a:ext cx="8677275" cy="523220"/>
          </a:xfrm>
          <a:prstGeom prst="rect">
            <a:avLst/>
          </a:prstGeom>
        </p:spPr>
        <p:txBody>
          <a:bodyPr wrap="square">
            <a:spAutoFit/>
          </a:bodyPr>
          <a:lstStyle/>
          <a:p>
            <a:pPr algn="r"/>
            <a:r>
              <a:rPr lang="en-US" sz="1400" b="0" dirty="0" smtClean="0">
                <a:solidFill>
                  <a:schemeClr val="bg1"/>
                </a:solidFill>
              </a:rPr>
              <a:t>S </a:t>
            </a:r>
            <a:r>
              <a:rPr lang="en-US" sz="1400" b="0" dirty="0" err="1" smtClean="0">
                <a:solidFill>
                  <a:schemeClr val="bg1"/>
                </a:solidFill>
              </a:rPr>
              <a:t>Codish</a:t>
            </a:r>
            <a:r>
              <a:rPr lang="en-US" sz="1400" b="0" dirty="0" smtClean="0">
                <a:solidFill>
                  <a:schemeClr val="bg1"/>
                </a:solidFill>
              </a:rPr>
              <a:t> </a:t>
            </a:r>
            <a:r>
              <a:rPr lang="en-US" sz="1400" b="0" dirty="0">
                <a:solidFill>
                  <a:schemeClr val="bg1"/>
                </a:solidFill>
              </a:rPr>
              <a:t>and </a:t>
            </a:r>
            <a:r>
              <a:rPr lang="en-US" sz="1400" b="0" dirty="0" smtClean="0">
                <a:solidFill>
                  <a:schemeClr val="bg1"/>
                </a:solidFill>
              </a:rPr>
              <a:t>RN </a:t>
            </a:r>
            <a:r>
              <a:rPr lang="en-US" sz="1400" b="0" dirty="0" err="1" smtClean="0">
                <a:solidFill>
                  <a:schemeClr val="bg1"/>
                </a:solidFill>
              </a:rPr>
              <a:t>Shiffman</a:t>
            </a:r>
            <a:r>
              <a:rPr lang="en-US" sz="1400" b="0" dirty="0" smtClean="0">
                <a:solidFill>
                  <a:schemeClr val="bg1"/>
                </a:solidFill>
              </a:rPr>
              <a:t>.</a:t>
            </a:r>
            <a:r>
              <a:rPr lang="en-US" sz="1400" b="0" dirty="0">
                <a:solidFill>
                  <a:schemeClr val="bg1"/>
                </a:solidFill>
              </a:rPr>
              <a:t> </a:t>
            </a:r>
            <a:r>
              <a:rPr lang="en-US" sz="1400" b="0" dirty="0" smtClean="0">
                <a:solidFill>
                  <a:schemeClr val="bg1"/>
                </a:solidFill>
              </a:rPr>
              <a:t> A </a:t>
            </a:r>
            <a:r>
              <a:rPr lang="en-US" sz="1400" b="0" dirty="0">
                <a:solidFill>
                  <a:schemeClr val="bg1"/>
                </a:solidFill>
              </a:rPr>
              <a:t>Model of Ambiguity and Vagueness in Clinical Practice Guideline </a:t>
            </a:r>
            <a:r>
              <a:rPr lang="en-US" sz="1400" b="0" dirty="0" smtClean="0">
                <a:solidFill>
                  <a:schemeClr val="bg1"/>
                </a:solidFill>
              </a:rPr>
              <a:t>Recommendations. </a:t>
            </a:r>
            <a:r>
              <a:rPr lang="en-US" sz="1400" b="0" dirty="0">
                <a:solidFill>
                  <a:schemeClr val="bg1"/>
                </a:solidFill>
              </a:rPr>
              <a:t>AMIA </a:t>
            </a:r>
            <a:r>
              <a:rPr lang="en-US" sz="1400" b="0" dirty="0" err="1">
                <a:solidFill>
                  <a:schemeClr val="bg1"/>
                </a:solidFill>
              </a:rPr>
              <a:t>Annu</a:t>
            </a:r>
            <a:r>
              <a:rPr lang="en-US" sz="1400" b="0" dirty="0">
                <a:solidFill>
                  <a:schemeClr val="bg1"/>
                </a:solidFill>
              </a:rPr>
              <a:t> </a:t>
            </a:r>
            <a:r>
              <a:rPr lang="en-US" sz="1400" b="0" dirty="0" err="1">
                <a:solidFill>
                  <a:schemeClr val="bg1"/>
                </a:solidFill>
              </a:rPr>
              <a:t>Symp</a:t>
            </a:r>
            <a:r>
              <a:rPr lang="en-US" sz="1400" b="0" dirty="0">
                <a:solidFill>
                  <a:schemeClr val="bg1"/>
                </a:solidFill>
              </a:rPr>
              <a:t> Proc. 2005; 2005: 146–150. </a:t>
            </a:r>
          </a:p>
        </p:txBody>
      </p:sp>
    </p:spTree>
    <p:extLst>
      <p:ext uri="{BB962C8B-B14F-4D97-AF65-F5344CB8AC3E}">
        <p14:creationId xmlns:p14="http://schemas.microsoft.com/office/powerpoint/2010/main" val="3379063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wide range of data quality perspectives</a:t>
            </a:r>
          </a:p>
        </p:txBody>
      </p:sp>
      <p:pic>
        <p:nvPicPr>
          <p:cNvPr id="4" name="Content Placeholder 3"/>
          <p:cNvPicPr>
            <a:picLocks noGrp="1" noChangeAspect="1"/>
          </p:cNvPicPr>
          <p:nvPr>
            <p:ph idx="1"/>
          </p:nvPr>
        </p:nvPicPr>
        <p:blipFill>
          <a:blip r:embed="rId2"/>
          <a:stretch>
            <a:fillRect/>
          </a:stretch>
        </p:blipFill>
        <p:spPr>
          <a:xfrm>
            <a:off x="228600" y="1714093"/>
            <a:ext cx="8686800" cy="4877614"/>
          </a:xfrm>
          <a:prstGeom prst="rect">
            <a:avLst/>
          </a:prstGeom>
        </p:spPr>
      </p:pic>
      <p:sp>
        <p:nvSpPr>
          <p:cNvPr id="5" name="Rectangle 4"/>
          <p:cNvSpPr/>
          <p:nvPr/>
        </p:nvSpPr>
        <p:spPr>
          <a:xfrm>
            <a:off x="4419600" y="6586653"/>
            <a:ext cx="4572000" cy="246221"/>
          </a:xfrm>
          <a:prstGeom prst="rect">
            <a:avLst/>
          </a:prstGeom>
        </p:spPr>
        <p:txBody>
          <a:bodyPr>
            <a:spAutoFit/>
          </a:bodyPr>
          <a:lstStyle/>
          <a:p>
            <a:pPr algn="r" eaLnBrk="0" hangingPunct="0"/>
            <a:r>
              <a:rPr lang="en-US" sz="1000" b="0" dirty="0">
                <a:solidFill>
                  <a:srgbClr val="FFFFFF"/>
                </a:solidFill>
                <a:latin typeface="Times" charset="0"/>
              </a:rPr>
              <a:t>http://www.dqglossary.com/data%20quality_.html</a:t>
            </a:r>
          </a:p>
        </p:txBody>
      </p:sp>
    </p:spTree>
    <p:extLst>
      <p:ext uri="{BB962C8B-B14F-4D97-AF65-F5344CB8AC3E}">
        <p14:creationId xmlns:p14="http://schemas.microsoft.com/office/powerpoint/2010/main" val="2532411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 really ?</a:t>
            </a:r>
            <a:endParaRPr lang="en-US" dirty="0"/>
          </a:p>
        </p:txBody>
      </p:sp>
      <p:pic>
        <p:nvPicPr>
          <p:cNvPr id="4" name="Content Placeholder 3"/>
          <p:cNvPicPr>
            <a:picLocks noGrp="1" noChangeAspect="1"/>
          </p:cNvPicPr>
          <p:nvPr>
            <p:ph idx="1"/>
          </p:nvPr>
        </p:nvPicPr>
        <p:blipFill>
          <a:blip r:embed="rId2"/>
          <a:stretch>
            <a:fillRect/>
          </a:stretch>
        </p:blipFill>
        <p:spPr>
          <a:xfrm>
            <a:off x="228600" y="1752600"/>
            <a:ext cx="8686800" cy="3507431"/>
          </a:xfrm>
          <a:prstGeom prst="rect">
            <a:avLst/>
          </a:prstGeom>
        </p:spPr>
      </p:pic>
      <p:sp>
        <p:nvSpPr>
          <p:cNvPr id="7" name="Rectangle 6"/>
          <p:cNvSpPr/>
          <p:nvPr/>
        </p:nvSpPr>
        <p:spPr>
          <a:xfrm>
            <a:off x="223024" y="5522085"/>
            <a:ext cx="8610600" cy="1015663"/>
          </a:xfrm>
          <a:prstGeom prst="rect">
            <a:avLst/>
          </a:prstGeom>
        </p:spPr>
        <p:txBody>
          <a:bodyPr wrap="square">
            <a:spAutoFit/>
          </a:bodyPr>
          <a:lstStyle/>
          <a:p>
            <a:pPr algn="r" eaLnBrk="0" hangingPunct="0"/>
            <a:r>
              <a:rPr lang="en-US" sz="2000" b="0" dirty="0" smtClean="0">
                <a:solidFill>
                  <a:srgbClr val="FFFFFF"/>
                </a:solidFill>
                <a:latin typeface="Times" charset="0"/>
              </a:rPr>
              <a:t>Thomas </a:t>
            </a:r>
            <a:r>
              <a:rPr lang="en-US" sz="2000" b="0" dirty="0">
                <a:solidFill>
                  <a:srgbClr val="FFFFFF"/>
                </a:solidFill>
                <a:latin typeface="Times" charset="0"/>
              </a:rPr>
              <a:t>C. </a:t>
            </a:r>
            <a:r>
              <a:rPr lang="en-US" sz="2000" b="0" dirty="0" smtClean="0">
                <a:solidFill>
                  <a:srgbClr val="FFFFFF"/>
                </a:solidFill>
                <a:latin typeface="Times" charset="0"/>
              </a:rPr>
              <a:t>Redman (</a:t>
            </a:r>
            <a:r>
              <a:rPr lang="en-US" sz="2000" b="0" dirty="0" err="1">
                <a:solidFill>
                  <a:srgbClr val="FFFFFF"/>
                </a:solidFill>
                <a:latin typeface="Times" charset="0"/>
              </a:rPr>
              <a:t>Navesink</a:t>
            </a:r>
            <a:r>
              <a:rPr lang="en-US" sz="2000" b="0" dirty="0">
                <a:solidFill>
                  <a:srgbClr val="FFFFFF"/>
                </a:solidFill>
                <a:latin typeface="Times" charset="0"/>
              </a:rPr>
              <a:t> Consulting Group, Little Silver, </a:t>
            </a:r>
            <a:r>
              <a:rPr lang="en-US" sz="2000" b="0" dirty="0" smtClean="0">
                <a:solidFill>
                  <a:srgbClr val="FFFFFF"/>
                </a:solidFill>
                <a:latin typeface="Times" charset="0"/>
              </a:rPr>
              <a:t>NJ) . </a:t>
            </a:r>
          </a:p>
          <a:p>
            <a:pPr algn="r" eaLnBrk="0" hangingPunct="0"/>
            <a:r>
              <a:rPr lang="en-US" sz="2000" b="0" dirty="0" smtClean="0">
                <a:solidFill>
                  <a:srgbClr val="FFFFFF"/>
                </a:solidFill>
                <a:latin typeface="Times" charset="0"/>
              </a:rPr>
              <a:t>Data </a:t>
            </a:r>
            <a:r>
              <a:rPr lang="en-US" sz="2000" b="0" dirty="0">
                <a:solidFill>
                  <a:srgbClr val="FFFFFF"/>
                </a:solidFill>
                <a:latin typeface="Times" charset="0"/>
              </a:rPr>
              <a:t>quality: the field </a:t>
            </a:r>
            <a:r>
              <a:rPr lang="en-US" sz="2000" b="0" dirty="0" smtClean="0">
                <a:solidFill>
                  <a:srgbClr val="FFFFFF"/>
                </a:solidFill>
                <a:latin typeface="Times" charset="0"/>
              </a:rPr>
              <a:t>guide.</a:t>
            </a:r>
          </a:p>
          <a:p>
            <a:pPr algn="r" eaLnBrk="0" hangingPunct="0"/>
            <a:r>
              <a:rPr lang="en-US" sz="2000" b="0" dirty="0" smtClean="0">
                <a:solidFill>
                  <a:srgbClr val="FFFFFF"/>
                </a:solidFill>
                <a:latin typeface="Times" charset="0"/>
              </a:rPr>
              <a:t>Digital </a:t>
            </a:r>
            <a:r>
              <a:rPr lang="en-US" sz="2000" b="0" dirty="0">
                <a:solidFill>
                  <a:srgbClr val="FFFFFF"/>
                </a:solidFill>
                <a:latin typeface="Times" charset="0"/>
              </a:rPr>
              <a:t>Press Newton, MA, USA ©</a:t>
            </a:r>
            <a:r>
              <a:rPr lang="en-US" sz="2000" b="0" dirty="0" smtClean="0">
                <a:solidFill>
                  <a:srgbClr val="FFFFFF"/>
                </a:solidFill>
                <a:latin typeface="Times" charset="0"/>
              </a:rPr>
              <a:t>2001, ISBN:1-55558-251-6</a:t>
            </a:r>
            <a:endParaRPr lang="en-US" sz="2000" b="0" dirty="0">
              <a:solidFill>
                <a:srgbClr val="FFFFFF"/>
              </a:solidFill>
              <a:latin typeface="Times" charset="0"/>
            </a:endParaRPr>
          </a:p>
        </p:txBody>
      </p:sp>
      <p:sp>
        <p:nvSpPr>
          <p:cNvPr id="3" name="Freeform 2"/>
          <p:cNvSpPr/>
          <p:nvPr/>
        </p:nvSpPr>
        <p:spPr bwMode="auto">
          <a:xfrm>
            <a:off x="762000" y="2665140"/>
            <a:ext cx="7768683" cy="780587"/>
          </a:xfrm>
          <a:custGeom>
            <a:avLst/>
            <a:gdLst>
              <a:gd name="connsiteX0" fmla="*/ 0 w 7839307"/>
              <a:gd name="connsiteY0" fmla="*/ 0 h 724830"/>
              <a:gd name="connsiteX1" fmla="*/ 7839307 w 7839307"/>
              <a:gd name="connsiteY1" fmla="*/ 0 h 724830"/>
              <a:gd name="connsiteX2" fmla="*/ 7839307 w 7839307"/>
              <a:gd name="connsiteY2" fmla="*/ 379142 h 724830"/>
              <a:gd name="connsiteX3" fmla="*/ 4092497 w 7839307"/>
              <a:gd name="connsiteY3" fmla="*/ 379142 h 724830"/>
              <a:gd name="connsiteX4" fmla="*/ 4092497 w 7839307"/>
              <a:gd name="connsiteY4" fmla="*/ 724830 h 724830"/>
              <a:gd name="connsiteX5" fmla="*/ 22302 w 7839307"/>
              <a:gd name="connsiteY5" fmla="*/ 713679 h 724830"/>
              <a:gd name="connsiteX6" fmla="*/ 0 w 7839307"/>
              <a:gd name="connsiteY6" fmla="*/ 0 h 72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9307" h="724830">
                <a:moveTo>
                  <a:pt x="0" y="0"/>
                </a:moveTo>
                <a:lnTo>
                  <a:pt x="7839307" y="0"/>
                </a:lnTo>
                <a:lnTo>
                  <a:pt x="7839307" y="379142"/>
                </a:lnTo>
                <a:lnTo>
                  <a:pt x="4092497" y="379142"/>
                </a:lnTo>
                <a:lnTo>
                  <a:pt x="4092497" y="724830"/>
                </a:lnTo>
                <a:lnTo>
                  <a:pt x="22302" y="713679"/>
                </a:lnTo>
                <a:lnTo>
                  <a:pt x="0" y="0"/>
                </a:lnTo>
                <a:close/>
              </a:path>
            </a:pathLst>
          </a:custGeom>
          <a:solidFill>
            <a:srgbClr val="FF0000">
              <a:alpha val="50196"/>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spTree>
    <p:extLst>
      <p:ext uri="{BB962C8B-B14F-4D97-AF65-F5344CB8AC3E}">
        <p14:creationId xmlns:p14="http://schemas.microsoft.com/office/powerpoint/2010/main" val="25711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 topics</a:t>
            </a:r>
            <a:endParaRPr lang="en-US" dirty="0"/>
          </a:p>
        </p:txBody>
      </p:sp>
      <p:sp>
        <p:nvSpPr>
          <p:cNvPr id="9" name="Content Placeholder 8"/>
          <p:cNvSpPr>
            <a:spLocks noGrp="1"/>
          </p:cNvSpPr>
          <p:nvPr>
            <p:ph idx="1"/>
          </p:nvPr>
        </p:nvSpPr>
        <p:spPr/>
        <p:txBody>
          <a:bodyPr/>
          <a:lstStyle/>
          <a:p>
            <a:pPr marL="457200" indent="-457200">
              <a:buFont typeface="+mj-lt"/>
              <a:buAutoNum type="arabicPeriod"/>
            </a:pPr>
            <a:r>
              <a:rPr lang="en-US" dirty="0" smtClean="0"/>
              <a:t>Course overview</a:t>
            </a:r>
          </a:p>
          <a:p>
            <a:pPr marL="457200" indent="-457200">
              <a:buFont typeface="+mj-lt"/>
              <a:buAutoNum type="arabicPeriod"/>
            </a:pPr>
            <a:r>
              <a:rPr lang="en-US" dirty="0" smtClean="0"/>
              <a:t>Data quality issues in information systems</a:t>
            </a:r>
          </a:p>
          <a:p>
            <a:pPr marL="457200" indent="-457200">
              <a:buFont typeface="+mj-lt"/>
              <a:buAutoNum type="arabicPeriod"/>
            </a:pPr>
            <a:r>
              <a:rPr lang="en-US" dirty="0" smtClean="0"/>
              <a:t>Data quality through explicit representation of entities</a:t>
            </a:r>
          </a:p>
          <a:p>
            <a:pPr marL="857250" lvl="1" indent="-457200">
              <a:buFont typeface="+mj-lt"/>
              <a:buAutoNum type="arabicPeriod"/>
            </a:pPr>
            <a:r>
              <a:rPr lang="en-US" dirty="0" smtClean="0"/>
              <a:t>Principles</a:t>
            </a:r>
          </a:p>
          <a:p>
            <a:pPr marL="857250" lvl="1" indent="-457200">
              <a:buFont typeface="+mj-lt"/>
              <a:buAutoNum type="arabicPeriod"/>
            </a:pPr>
            <a:r>
              <a:rPr lang="en-US" dirty="0" smtClean="0"/>
              <a:t>Application</a:t>
            </a:r>
          </a:p>
          <a:p>
            <a:pPr marL="1257300" lvl="2" indent="-457200">
              <a:buFont typeface="+mj-lt"/>
              <a:buAutoNum type="arabicPeriod"/>
            </a:pPr>
            <a:r>
              <a:rPr lang="en-US" dirty="0" smtClean="0"/>
              <a:t>Find issues in existing systems of various sorts</a:t>
            </a:r>
          </a:p>
          <a:p>
            <a:pPr marL="1257300" lvl="2" indent="-457200">
              <a:buFont typeface="+mj-lt"/>
              <a:buAutoNum type="arabicPeriod"/>
            </a:pPr>
            <a:r>
              <a:rPr lang="en-US" dirty="0" smtClean="0"/>
              <a:t>Exercise</a:t>
            </a:r>
          </a:p>
          <a:p>
            <a:pPr marL="457200" indent="-457200">
              <a:buFont typeface="+mj-lt"/>
              <a:buAutoNum type="arabicPeriod"/>
            </a:pPr>
            <a:r>
              <a:rPr lang="en-US" dirty="0" smtClean="0"/>
              <a:t>Reading test</a:t>
            </a:r>
          </a:p>
          <a:p>
            <a:pPr marL="457200" indent="-457200">
              <a:buFont typeface="+mj-lt"/>
              <a:buAutoNum type="arabicPeriod"/>
            </a:pPr>
            <a:r>
              <a:rPr lang="en-US" dirty="0" smtClean="0"/>
              <a:t>Assignment</a:t>
            </a: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2532330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 really ?</a:t>
            </a:r>
            <a:endParaRPr lang="en-US" dirty="0"/>
          </a:p>
        </p:txBody>
      </p:sp>
      <p:pic>
        <p:nvPicPr>
          <p:cNvPr id="4" name="Content Placeholder 3"/>
          <p:cNvPicPr>
            <a:picLocks noGrp="1" noChangeAspect="1"/>
          </p:cNvPicPr>
          <p:nvPr>
            <p:ph idx="1"/>
          </p:nvPr>
        </p:nvPicPr>
        <p:blipFill>
          <a:blip r:embed="rId2"/>
          <a:stretch>
            <a:fillRect/>
          </a:stretch>
        </p:blipFill>
        <p:spPr>
          <a:xfrm>
            <a:off x="228600" y="1752600"/>
            <a:ext cx="8686800" cy="3507431"/>
          </a:xfrm>
          <a:prstGeom prst="rect">
            <a:avLst/>
          </a:prstGeom>
        </p:spPr>
      </p:pic>
      <p:sp>
        <p:nvSpPr>
          <p:cNvPr id="7" name="Rectangle 6"/>
          <p:cNvSpPr/>
          <p:nvPr/>
        </p:nvSpPr>
        <p:spPr>
          <a:xfrm>
            <a:off x="223024" y="5522085"/>
            <a:ext cx="8610600" cy="1015663"/>
          </a:xfrm>
          <a:prstGeom prst="rect">
            <a:avLst/>
          </a:prstGeom>
        </p:spPr>
        <p:txBody>
          <a:bodyPr wrap="square">
            <a:spAutoFit/>
          </a:bodyPr>
          <a:lstStyle/>
          <a:p>
            <a:pPr algn="r" eaLnBrk="0" hangingPunct="0"/>
            <a:r>
              <a:rPr lang="en-US" sz="2000" b="0" dirty="0" smtClean="0">
                <a:solidFill>
                  <a:srgbClr val="FFFFFF"/>
                </a:solidFill>
                <a:latin typeface="Times" charset="0"/>
              </a:rPr>
              <a:t>Thomas </a:t>
            </a:r>
            <a:r>
              <a:rPr lang="en-US" sz="2000" b="0" dirty="0">
                <a:solidFill>
                  <a:srgbClr val="FFFFFF"/>
                </a:solidFill>
                <a:latin typeface="Times" charset="0"/>
              </a:rPr>
              <a:t>C. </a:t>
            </a:r>
            <a:r>
              <a:rPr lang="en-US" sz="2000" b="0" dirty="0" smtClean="0">
                <a:solidFill>
                  <a:srgbClr val="FFFFFF"/>
                </a:solidFill>
                <a:latin typeface="Times" charset="0"/>
              </a:rPr>
              <a:t>Redman (</a:t>
            </a:r>
            <a:r>
              <a:rPr lang="en-US" sz="2000" b="0" dirty="0" err="1">
                <a:solidFill>
                  <a:srgbClr val="FFFFFF"/>
                </a:solidFill>
                <a:latin typeface="Times" charset="0"/>
              </a:rPr>
              <a:t>Navesink</a:t>
            </a:r>
            <a:r>
              <a:rPr lang="en-US" sz="2000" b="0" dirty="0">
                <a:solidFill>
                  <a:srgbClr val="FFFFFF"/>
                </a:solidFill>
                <a:latin typeface="Times" charset="0"/>
              </a:rPr>
              <a:t> Consulting Group, Little Silver, </a:t>
            </a:r>
            <a:r>
              <a:rPr lang="en-US" sz="2000" b="0" dirty="0" smtClean="0">
                <a:solidFill>
                  <a:srgbClr val="FFFFFF"/>
                </a:solidFill>
                <a:latin typeface="Times" charset="0"/>
              </a:rPr>
              <a:t>NJ) . </a:t>
            </a:r>
          </a:p>
          <a:p>
            <a:pPr algn="r" eaLnBrk="0" hangingPunct="0"/>
            <a:r>
              <a:rPr lang="en-US" sz="2000" b="0" dirty="0" smtClean="0">
                <a:solidFill>
                  <a:srgbClr val="FFFFFF"/>
                </a:solidFill>
                <a:latin typeface="Times" charset="0"/>
              </a:rPr>
              <a:t>Data </a:t>
            </a:r>
            <a:r>
              <a:rPr lang="en-US" sz="2000" b="0" dirty="0">
                <a:solidFill>
                  <a:srgbClr val="FFFFFF"/>
                </a:solidFill>
                <a:latin typeface="Times" charset="0"/>
              </a:rPr>
              <a:t>quality: the field </a:t>
            </a:r>
            <a:r>
              <a:rPr lang="en-US" sz="2000" b="0" dirty="0" smtClean="0">
                <a:solidFill>
                  <a:srgbClr val="FFFFFF"/>
                </a:solidFill>
                <a:latin typeface="Times" charset="0"/>
              </a:rPr>
              <a:t>guide.</a:t>
            </a:r>
          </a:p>
          <a:p>
            <a:pPr algn="r" eaLnBrk="0" hangingPunct="0"/>
            <a:r>
              <a:rPr lang="en-US" sz="2000" b="0" dirty="0" smtClean="0">
                <a:solidFill>
                  <a:srgbClr val="FFFFFF"/>
                </a:solidFill>
                <a:latin typeface="Times" charset="0"/>
              </a:rPr>
              <a:t>Digital </a:t>
            </a:r>
            <a:r>
              <a:rPr lang="en-US" sz="2000" b="0" dirty="0">
                <a:solidFill>
                  <a:srgbClr val="FFFFFF"/>
                </a:solidFill>
                <a:latin typeface="Times" charset="0"/>
              </a:rPr>
              <a:t>Press Newton, MA, USA ©</a:t>
            </a:r>
            <a:r>
              <a:rPr lang="en-US" sz="2000" b="0" dirty="0" smtClean="0">
                <a:solidFill>
                  <a:srgbClr val="FFFFFF"/>
                </a:solidFill>
                <a:latin typeface="Times" charset="0"/>
              </a:rPr>
              <a:t>2001, ISBN:1-55558-251-6</a:t>
            </a:r>
            <a:endParaRPr lang="en-US" sz="2000" b="0" dirty="0">
              <a:solidFill>
                <a:srgbClr val="FFFFFF"/>
              </a:solidFill>
              <a:latin typeface="Times" charset="0"/>
            </a:endParaRPr>
          </a:p>
        </p:txBody>
      </p:sp>
      <p:sp>
        <p:nvSpPr>
          <p:cNvPr id="5" name="Freeform 4"/>
          <p:cNvSpPr/>
          <p:nvPr/>
        </p:nvSpPr>
        <p:spPr bwMode="auto">
          <a:xfrm>
            <a:off x="412595" y="4248615"/>
            <a:ext cx="8419171" cy="669073"/>
          </a:xfrm>
          <a:custGeom>
            <a:avLst/>
            <a:gdLst>
              <a:gd name="connsiteX0" fmla="*/ 892098 w 8419171"/>
              <a:gd name="connsiteY0" fmla="*/ 0 h 669073"/>
              <a:gd name="connsiteX1" fmla="*/ 8419171 w 8419171"/>
              <a:gd name="connsiteY1" fmla="*/ 33453 h 669073"/>
              <a:gd name="connsiteX2" fmla="*/ 8419171 w 8419171"/>
              <a:gd name="connsiteY2" fmla="*/ 367990 h 669073"/>
              <a:gd name="connsiteX3" fmla="*/ 903249 w 8419171"/>
              <a:gd name="connsiteY3" fmla="*/ 356839 h 669073"/>
              <a:gd name="connsiteX4" fmla="*/ 903249 w 8419171"/>
              <a:gd name="connsiteY4" fmla="*/ 669073 h 669073"/>
              <a:gd name="connsiteX5" fmla="*/ 0 w 8419171"/>
              <a:gd name="connsiteY5" fmla="*/ 657922 h 669073"/>
              <a:gd name="connsiteX6" fmla="*/ 22303 w 8419171"/>
              <a:gd name="connsiteY6" fmla="*/ 345687 h 669073"/>
              <a:gd name="connsiteX7" fmla="*/ 858644 w 8419171"/>
              <a:gd name="connsiteY7" fmla="*/ 356839 h 669073"/>
              <a:gd name="connsiteX8" fmla="*/ 892098 w 8419171"/>
              <a:gd name="connsiteY8" fmla="*/ 0 h 66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9171" h="669073">
                <a:moveTo>
                  <a:pt x="892098" y="0"/>
                </a:moveTo>
                <a:lnTo>
                  <a:pt x="8419171" y="33453"/>
                </a:lnTo>
                <a:lnTo>
                  <a:pt x="8419171" y="367990"/>
                </a:lnTo>
                <a:lnTo>
                  <a:pt x="903249" y="356839"/>
                </a:lnTo>
                <a:lnTo>
                  <a:pt x="903249" y="669073"/>
                </a:lnTo>
                <a:lnTo>
                  <a:pt x="0" y="657922"/>
                </a:lnTo>
                <a:lnTo>
                  <a:pt x="22303" y="345687"/>
                </a:lnTo>
                <a:lnTo>
                  <a:pt x="858644" y="356839"/>
                </a:lnTo>
                <a:lnTo>
                  <a:pt x="892098" y="0"/>
                </a:lnTo>
                <a:close/>
              </a:path>
            </a:pathLst>
          </a:custGeom>
          <a:solidFill>
            <a:srgbClr val="FF0000">
              <a:alpha val="50196"/>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spTree>
    <p:extLst>
      <p:ext uri="{BB962C8B-B14F-4D97-AF65-F5344CB8AC3E}">
        <p14:creationId xmlns:p14="http://schemas.microsoft.com/office/powerpoint/2010/main" val="935039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 reality!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latin typeface="Trebuchet MS" panose="020B0603020202020204" pitchFamily="34" charset="0"/>
              </a:rPr>
              <a:t>Almost there:</a:t>
            </a:r>
          </a:p>
          <a:p>
            <a:pPr lvl="1">
              <a:buFont typeface="Arial" panose="020B0604020202020204" pitchFamily="34" charset="0"/>
              <a:buChar char="•"/>
            </a:pPr>
            <a:r>
              <a:rPr lang="en-US" i="1" dirty="0" smtClean="0">
                <a:latin typeface="Trebuchet MS" panose="020B0603020202020204" pitchFamily="34" charset="0"/>
              </a:rPr>
              <a:t>the </a:t>
            </a:r>
            <a:r>
              <a:rPr lang="en-US" i="1" dirty="0">
                <a:latin typeface="Trebuchet MS" panose="020B0603020202020204" pitchFamily="34" charset="0"/>
              </a:rPr>
              <a:t>data are deemed of high </a:t>
            </a:r>
            <a:r>
              <a:rPr lang="en-US" i="1" dirty="0" smtClean="0">
                <a:latin typeface="Trebuchet MS" panose="020B0603020202020204" pitchFamily="34" charset="0"/>
              </a:rPr>
              <a:t>quality if </a:t>
            </a:r>
            <a:r>
              <a:rPr lang="en-US" i="1" dirty="0">
                <a:latin typeface="Trebuchet MS" panose="020B0603020202020204" pitchFamily="34" charset="0"/>
              </a:rPr>
              <a:t>they correctly represent </a:t>
            </a:r>
            <a:r>
              <a:rPr lang="en-US" i="1" dirty="0" smtClean="0">
                <a:latin typeface="Trebuchet MS" panose="020B0603020202020204" pitchFamily="34" charset="0"/>
              </a:rPr>
              <a:t>the </a:t>
            </a:r>
            <a:r>
              <a:rPr lang="en-US" i="1" dirty="0">
                <a:latin typeface="Trebuchet MS" panose="020B0603020202020204" pitchFamily="34" charset="0"/>
              </a:rPr>
              <a:t>real-world construct to which they refer</a:t>
            </a:r>
            <a:r>
              <a:rPr lang="en-US" i="1" dirty="0" smtClean="0">
                <a:latin typeface="Trebuchet MS" panose="020B0603020202020204" pitchFamily="34" charset="0"/>
              </a:rPr>
              <a:t>.</a:t>
            </a:r>
          </a:p>
          <a:p>
            <a:pPr lvl="2">
              <a:buFont typeface="Arial" panose="020B0604020202020204" pitchFamily="34" charset="0"/>
              <a:buChar char="•"/>
            </a:pPr>
            <a:r>
              <a:rPr lang="en-US" sz="1400" dirty="0" smtClean="0">
                <a:latin typeface="Trebuchet MS" panose="020B0603020202020204" pitchFamily="34" charset="0"/>
              </a:rPr>
              <a:t>Elisa </a:t>
            </a:r>
            <a:r>
              <a:rPr lang="en-US" sz="1400" dirty="0" err="1">
                <a:latin typeface="Trebuchet MS" panose="020B0603020202020204" pitchFamily="34" charset="0"/>
              </a:rPr>
              <a:t>Bertino</a:t>
            </a:r>
            <a:r>
              <a:rPr lang="en-US" sz="1400" dirty="0">
                <a:latin typeface="Trebuchet MS" panose="020B0603020202020204" pitchFamily="34" charset="0"/>
              </a:rPr>
              <a:t>, </a:t>
            </a:r>
            <a:r>
              <a:rPr lang="en-US" sz="1400" dirty="0" err="1" smtClean="0">
                <a:latin typeface="Trebuchet MS" panose="020B0603020202020204" pitchFamily="34" charset="0"/>
              </a:rPr>
              <a:t>Chenyun</a:t>
            </a:r>
            <a:r>
              <a:rPr lang="en-US" sz="1400" dirty="0" smtClean="0">
                <a:latin typeface="Trebuchet MS" panose="020B0603020202020204" pitchFamily="34" charset="0"/>
              </a:rPr>
              <a:t> Dai, .Murat </a:t>
            </a:r>
            <a:r>
              <a:rPr lang="en-US" sz="1400" dirty="0" err="1" smtClean="0">
                <a:latin typeface="Trebuchet MS" panose="020B0603020202020204" pitchFamily="34" charset="0"/>
              </a:rPr>
              <a:t>Kantarcioglu</a:t>
            </a:r>
            <a:r>
              <a:rPr lang="en-US" sz="1400" dirty="0" smtClean="0">
                <a:latin typeface="Trebuchet MS" panose="020B0603020202020204" pitchFamily="34" charset="0"/>
              </a:rPr>
              <a:t>.</a:t>
            </a:r>
            <a:r>
              <a:rPr lang="en-US" sz="1400" dirty="0">
                <a:latin typeface="Trebuchet MS" panose="020B0603020202020204" pitchFamily="34" charset="0"/>
              </a:rPr>
              <a:t> The Challenge of Assuring Data Trustworthiness, Database Systems for Advanced </a:t>
            </a:r>
            <a:r>
              <a:rPr lang="en-US" sz="1400" dirty="0" smtClean="0">
                <a:latin typeface="Trebuchet MS" panose="020B0603020202020204" pitchFamily="34" charset="0"/>
              </a:rPr>
              <a:t>Applications, </a:t>
            </a:r>
            <a:r>
              <a:rPr lang="en-US" sz="1400" dirty="0">
                <a:latin typeface="Trebuchet MS" panose="020B0603020202020204" pitchFamily="34" charset="0"/>
              </a:rPr>
              <a:t>Lecture Notes in Computer Science, 2009, Volume 5463/2009, </a:t>
            </a:r>
            <a:r>
              <a:rPr lang="en-US" sz="1400" dirty="0" smtClean="0">
                <a:latin typeface="Trebuchet MS" panose="020B0603020202020204" pitchFamily="34" charset="0"/>
              </a:rPr>
              <a:t>22-33.</a:t>
            </a:r>
          </a:p>
          <a:p>
            <a:pPr lvl="1">
              <a:buFont typeface="Arial" panose="020B0604020202020204" pitchFamily="34" charset="0"/>
              <a:buChar char="•"/>
            </a:pPr>
            <a:r>
              <a:rPr lang="en-US" i="1" dirty="0" smtClean="0">
                <a:latin typeface="Trebuchet MS" panose="020B0603020202020204" pitchFamily="34" charset="0"/>
              </a:rPr>
              <a:t>An information </a:t>
            </a:r>
            <a:r>
              <a:rPr lang="en-US" i="1" dirty="0">
                <a:latin typeface="Trebuchet MS" panose="020B0603020202020204" pitchFamily="34" charset="0"/>
              </a:rPr>
              <a:t>system is to provide a representation of </a:t>
            </a:r>
            <a:r>
              <a:rPr lang="en-US" i="1" dirty="0" smtClean="0">
                <a:latin typeface="Trebuchet MS" panose="020B0603020202020204" pitchFamily="34" charset="0"/>
              </a:rPr>
              <a:t>an application </a:t>
            </a:r>
            <a:r>
              <a:rPr lang="en-US" i="1" dirty="0">
                <a:latin typeface="Trebuchet MS" panose="020B0603020202020204" pitchFamily="34" charset="0"/>
              </a:rPr>
              <a:t>domain (also termed the real-world system</a:t>
            </a:r>
            <a:r>
              <a:rPr lang="en-US" i="1" dirty="0" smtClean="0">
                <a:latin typeface="Trebuchet MS" panose="020B0603020202020204" pitchFamily="34" charset="0"/>
              </a:rPr>
              <a:t>) as </a:t>
            </a:r>
            <a:r>
              <a:rPr lang="en-US" i="1" dirty="0">
                <a:latin typeface="Trebuchet MS" panose="020B0603020202020204" pitchFamily="34" charset="0"/>
              </a:rPr>
              <a:t>perceived by the user</a:t>
            </a:r>
            <a:r>
              <a:rPr lang="en-US" i="1" dirty="0" smtClean="0">
                <a:latin typeface="Trebuchet MS" panose="020B0603020202020204" pitchFamily="34" charset="0"/>
              </a:rPr>
              <a:t>.</a:t>
            </a:r>
          </a:p>
          <a:p>
            <a:pPr lvl="2">
              <a:buFont typeface="Arial" panose="020B0604020202020204" pitchFamily="34" charset="0"/>
              <a:buChar char="•"/>
            </a:pPr>
            <a:r>
              <a:rPr lang="en-US" sz="1400" dirty="0" smtClean="0">
                <a:latin typeface="Trebuchet MS" panose="020B0603020202020204" pitchFamily="34" charset="0"/>
              </a:rPr>
              <a:t>Anchoring Data Quality Dimensions in Ontological  Foundations </a:t>
            </a:r>
            <a:r>
              <a:rPr lang="pt-BR" sz="1400" b="1" dirty="0" smtClean="0">
                <a:latin typeface="Trebuchet MS" panose="020B0603020202020204" pitchFamily="34" charset="0"/>
              </a:rPr>
              <a:t>Y Wand and RY</a:t>
            </a:r>
            <a:r>
              <a:rPr lang="pt-BR" sz="1400" b="1" dirty="0">
                <a:latin typeface="Trebuchet MS" panose="020B0603020202020204" pitchFamily="34" charset="0"/>
              </a:rPr>
              <a:t>. </a:t>
            </a:r>
            <a:r>
              <a:rPr lang="pt-BR" sz="1400" b="1" dirty="0" smtClean="0">
                <a:latin typeface="Trebuchet MS" panose="020B0603020202020204" pitchFamily="34" charset="0"/>
              </a:rPr>
              <a:t>Wang. </a:t>
            </a:r>
            <a:r>
              <a:rPr lang="en-US" sz="1400" dirty="0" smtClean="0">
                <a:latin typeface="Trebuchet MS" panose="020B0603020202020204" pitchFamily="34" charset="0"/>
              </a:rPr>
              <a:t>November </a:t>
            </a:r>
            <a:r>
              <a:rPr lang="en-US" sz="1400" dirty="0">
                <a:latin typeface="Trebuchet MS" panose="020B0603020202020204" pitchFamily="34" charset="0"/>
              </a:rPr>
              <a:t>1996/Vol. 39, No. 11 COMMUNICATIONS OF THE ACM</a:t>
            </a:r>
            <a:endParaRPr lang="en-US" sz="1400" i="1" dirty="0" smtClean="0">
              <a:latin typeface="Trebuchet MS" panose="020B0603020202020204" pitchFamily="34" charset="0"/>
            </a:endParaRPr>
          </a:p>
          <a:p>
            <a:pPr>
              <a:buFont typeface="Arial" panose="020B0604020202020204" pitchFamily="34" charset="0"/>
              <a:buChar char="•"/>
            </a:pPr>
            <a:endParaRPr lang="en-US" dirty="0">
              <a:latin typeface="Trebuchet MS" panose="020B0603020202020204" pitchFamily="34" charset="0"/>
            </a:endParaRPr>
          </a:p>
        </p:txBody>
      </p:sp>
    </p:spTree>
    <p:extLst>
      <p:ext uri="{BB962C8B-B14F-4D97-AF65-F5344CB8AC3E}">
        <p14:creationId xmlns:p14="http://schemas.microsoft.com/office/powerpoint/2010/main" val="33795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 reality!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latin typeface="Trebuchet MS" panose="020B0603020202020204" pitchFamily="34" charset="0"/>
              </a:rPr>
              <a:t>Almost there:</a:t>
            </a:r>
          </a:p>
          <a:p>
            <a:pPr lvl="1">
              <a:buFont typeface="Arial" panose="020B0604020202020204" pitchFamily="34" charset="0"/>
              <a:buChar char="•"/>
            </a:pPr>
            <a:r>
              <a:rPr lang="en-US" i="1" dirty="0" smtClean="0">
                <a:latin typeface="Trebuchet MS" panose="020B0603020202020204" pitchFamily="34" charset="0"/>
              </a:rPr>
              <a:t>the </a:t>
            </a:r>
            <a:r>
              <a:rPr lang="en-US" i="1" dirty="0">
                <a:latin typeface="Trebuchet MS" panose="020B0603020202020204" pitchFamily="34" charset="0"/>
              </a:rPr>
              <a:t>data are deemed of high </a:t>
            </a:r>
            <a:r>
              <a:rPr lang="en-US" i="1" dirty="0" smtClean="0">
                <a:latin typeface="Trebuchet MS" panose="020B0603020202020204" pitchFamily="34" charset="0"/>
              </a:rPr>
              <a:t>quality if </a:t>
            </a:r>
            <a:r>
              <a:rPr lang="en-US" i="1" dirty="0">
                <a:latin typeface="Trebuchet MS" panose="020B0603020202020204" pitchFamily="34" charset="0"/>
              </a:rPr>
              <a:t>they correctly represent </a:t>
            </a:r>
            <a:r>
              <a:rPr lang="en-US" i="1" dirty="0" smtClean="0">
                <a:latin typeface="Trebuchet MS" panose="020B0603020202020204" pitchFamily="34" charset="0"/>
              </a:rPr>
              <a:t>the </a:t>
            </a:r>
            <a:r>
              <a:rPr lang="en-US" i="1" dirty="0">
                <a:latin typeface="Trebuchet MS" panose="020B0603020202020204" pitchFamily="34" charset="0"/>
              </a:rPr>
              <a:t>real-world </a:t>
            </a:r>
            <a:r>
              <a:rPr lang="en-US" i="1" dirty="0">
                <a:solidFill>
                  <a:srgbClr val="FFC000"/>
                </a:solidFill>
                <a:latin typeface="Trebuchet MS" panose="020B0603020202020204" pitchFamily="34" charset="0"/>
              </a:rPr>
              <a:t>construct</a:t>
            </a:r>
            <a:r>
              <a:rPr lang="en-US" i="1" dirty="0">
                <a:latin typeface="Trebuchet MS" panose="020B0603020202020204" pitchFamily="34" charset="0"/>
              </a:rPr>
              <a:t> to which they refer</a:t>
            </a:r>
            <a:r>
              <a:rPr lang="en-US" i="1" dirty="0" smtClean="0">
                <a:latin typeface="Trebuchet MS" panose="020B0603020202020204" pitchFamily="34" charset="0"/>
              </a:rPr>
              <a:t>.</a:t>
            </a:r>
          </a:p>
          <a:p>
            <a:pPr lvl="2">
              <a:buFont typeface="Arial" panose="020B0604020202020204" pitchFamily="34" charset="0"/>
              <a:buChar char="•"/>
            </a:pPr>
            <a:r>
              <a:rPr lang="en-US" sz="1400" dirty="0" smtClean="0">
                <a:latin typeface="Trebuchet MS" panose="020B0603020202020204" pitchFamily="34" charset="0"/>
              </a:rPr>
              <a:t>Elisa </a:t>
            </a:r>
            <a:r>
              <a:rPr lang="en-US" sz="1400" dirty="0" err="1">
                <a:latin typeface="Trebuchet MS" panose="020B0603020202020204" pitchFamily="34" charset="0"/>
              </a:rPr>
              <a:t>Bertino</a:t>
            </a:r>
            <a:r>
              <a:rPr lang="en-US" sz="1400" dirty="0">
                <a:latin typeface="Trebuchet MS" panose="020B0603020202020204" pitchFamily="34" charset="0"/>
              </a:rPr>
              <a:t>, </a:t>
            </a:r>
            <a:r>
              <a:rPr lang="en-US" sz="1400" dirty="0" err="1" smtClean="0">
                <a:latin typeface="Trebuchet MS" panose="020B0603020202020204" pitchFamily="34" charset="0"/>
              </a:rPr>
              <a:t>Chenyun</a:t>
            </a:r>
            <a:r>
              <a:rPr lang="en-US" sz="1400" dirty="0" smtClean="0">
                <a:latin typeface="Trebuchet MS" panose="020B0603020202020204" pitchFamily="34" charset="0"/>
              </a:rPr>
              <a:t> Dai, .Murat </a:t>
            </a:r>
            <a:r>
              <a:rPr lang="en-US" sz="1400" dirty="0" err="1" smtClean="0">
                <a:latin typeface="Trebuchet MS" panose="020B0603020202020204" pitchFamily="34" charset="0"/>
              </a:rPr>
              <a:t>Kantarcioglu</a:t>
            </a:r>
            <a:r>
              <a:rPr lang="en-US" sz="1400" dirty="0" smtClean="0">
                <a:latin typeface="Trebuchet MS" panose="020B0603020202020204" pitchFamily="34" charset="0"/>
              </a:rPr>
              <a:t>.</a:t>
            </a:r>
            <a:r>
              <a:rPr lang="en-US" sz="1400" dirty="0">
                <a:latin typeface="Trebuchet MS" panose="020B0603020202020204" pitchFamily="34" charset="0"/>
              </a:rPr>
              <a:t> The Challenge of Assuring Data Trustworthiness, Database Systems for Advanced </a:t>
            </a:r>
            <a:r>
              <a:rPr lang="en-US" sz="1400" dirty="0" smtClean="0">
                <a:latin typeface="Trebuchet MS" panose="020B0603020202020204" pitchFamily="34" charset="0"/>
              </a:rPr>
              <a:t>Applications, </a:t>
            </a:r>
            <a:r>
              <a:rPr lang="en-US" sz="1400" dirty="0">
                <a:latin typeface="Trebuchet MS" panose="020B0603020202020204" pitchFamily="34" charset="0"/>
              </a:rPr>
              <a:t>Lecture Notes in Computer Science, 2009, Volume 5463/2009, </a:t>
            </a:r>
            <a:r>
              <a:rPr lang="en-US" sz="1400" dirty="0" smtClean="0">
                <a:latin typeface="Trebuchet MS" panose="020B0603020202020204" pitchFamily="34" charset="0"/>
              </a:rPr>
              <a:t>22-33.</a:t>
            </a:r>
          </a:p>
          <a:p>
            <a:pPr lvl="1">
              <a:buFont typeface="Arial" panose="020B0604020202020204" pitchFamily="34" charset="0"/>
              <a:buChar char="•"/>
            </a:pPr>
            <a:r>
              <a:rPr lang="en-US" i="1" dirty="0" smtClean="0">
                <a:latin typeface="Trebuchet MS" panose="020B0603020202020204" pitchFamily="34" charset="0"/>
              </a:rPr>
              <a:t>An information </a:t>
            </a:r>
            <a:r>
              <a:rPr lang="en-US" i="1" dirty="0">
                <a:latin typeface="Trebuchet MS" panose="020B0603020202020204" pitchFamily="34" charset="0"/>
              </a:rPr>
              <a:t>system is to provide a representation of </a:t>
            </a:r>
            <a:r>
              <a:rPr lang="en-US" i="1" dirty="0" smtClean="0">
                <a:latin typeface="Trebuchet MS" panose="020B0603020202020204" pitchFamily="34" charset="0"/>
              </a:rPr>
              <a:t>an application </a:t>
            </a:r>
            <a:r>
              <a:rPr lang="en-US" i="1" dirty="0">
                <a:latin typeface="Trebuchet MS" panose="020B0603020202020204" pitchFamily="34" charset="0"/>
              </a:rPr>
              <a:t>domain (also termed the real-world system</a:t>
            </a:r>
            <a:r>
              <a:rPr lang="en-US" i="1" dirty="0" smtClean="0">
                <a:latin typeface="Trebuchet MS" panose="020B0603020202020204" pitchFamily="34" charset="0"/>
              </a:rPr>
              <a:t>) </a:t>
            </a:r>
            <a:r>
              <a:rPr lang="en-US" i="1" dirty="0" smtClean="0">
                <a:solidFill>
                  <a:srgbClr val="FFC000"/>
                </a:solidFill>
                <a:latin typeface="Trebuchet MS" panose="020B0603020202020204" pitchFamily="34" charset="0"/>
              </a:rPr>
              <a:t>as </a:t>
            </a:r>
            <a:r>
              <a:rPr lang="en-US" i="1" dirty="0">
                <a:solidFill>
                  <a:srgbClr val="FFC000"/>
                </a:solidFill>
                <a:latin typeface="Trebuchet MS" panose="020B0603020202020204" pitchFamily="34" charset="0"/>
              </a:rPr>
              <a:t>perceived by the user</a:t>
            </a:r>
            <a:r>
              <a:rPr lang="en-US" i="1" dirty="0" smtClean="0">
                <a:latin typeface="Trebuchet MS" panose="020B0603020202020204" pitchFamily="34" charset="0"/>
              </a:rPr>
              <a:t>.</a:t>
            </a:r>
          </a:p>
          <a:p>
            <a:pPr lvl="2">
              <a:buFont typeface="Arial" panose="020B0604020202020204" pitchFamily="34" charset="0"/>
              <a:buChar char="•"/>
            </a:pPr>
            <a:r>
              <a:rPr lang="en-US" sz="1400" dirty="0">
                <a:latin typeface="Trebuchet MS" panose="020B0603020202020204" pitchFamily="34" charset="0"/>
              </a:rPr>
              <a:t>Anchoring Data Quality Dimensions in Ontological  Foundations </a:t>
            </a:r>
            <a:r>
              <a:rPr lang="pt-BR" sz="1400" b="1" dirty="0">
                <a:latin typeface="Trebuchet MS" panose="020B0603020202020204" pitchFamily="34" charset="0"/>
              </a:rPr>
              <a:t>Y Wand and RY. Wang. </a:t>
            </a:r>
            <a:r>
              <a:rPr lang="en-US" sz="1400" dirty="0">
                <a:latin typeface="Trebuchet MS" panose="020B0603020202020204" pitchFamily="34" charset="0"/>
              </a:rPr>
              <a:t>November 1996/Vol. 39, No. 11 COMMUNICATIONS OF THE ACM</a:t>
            </a:r>
            <a:endParaRPr lang="en-US" sz="1400" i="1" dirty="0">
              <a:latin typeface="Trebuchet MS" panose="020B0603020202020204" pitchFamily="34" charset="0"/>
            </a:endParaRPr>
          </a:p>
          <a:p>
            <a:pPr>
              <a:buFont typeface="Arial" panose="020B0604020202020204" pitchFamily="34" charset="0"/>
              <a:buChar char="•"/>
            </a:pPr>
            <a:endParaRPr lang="en-US" dirty="0">
              <a:latin typeface="Trebuchet MS" panose="020B0603020202020204" pitchFamily="34" charset="0"/>
            </a:endParaRPr>
          </a:p>
        </p:txBody>
      </p:sp>
    </p:spTree>
    <p:extLst>
      <p:ext uri="{BB962C8B-B14F-4D97-AF65-F5344CB8AC3E}">
        <p14:creationId xmlns:p14="http://schemas.microsoft.com/office/powerpoint/2010/main" val="2286930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 reality!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latin typeface="Trebuchet MS" panose="020B0603020202020204" pitchFamily="34" charset="0"/>
              </a:rPr>
              <a:t>Almost there:</a:t>
            </a:r>
          </a:p>
          <a:p>
            <a:pPr lvl="1">
              <a:buFont typeface="Arial" panose="020B0604020202020204" pitchFamily="34" charset="0"/>
              <a:buChar char="•"/>
            </a:pPr>
            <a:r>
              <a:rPr lang="en-US" i="1" dirty="0" smtClean="0">
                <a:latin typeface="Trebuchet MS" panose="020B0603020202020204" pitchFamily="34" charset="0"/>
              </a:rPr>
              <a:t>the </a:t>
            </a:r>
            <a:r>
              <a:rPr lang="en-US" i="1" dirty="0">
                <a:latin typeface="Trebuchet MS" panose="020B0603020202020204" pitchFamily="34" charset="0"/>
              </a:rPr>
              <a:t>data are deemed of high </a:t>
            </a:r>
            <a:r>
              <a:rPr lang="en-US" i="1" dirty="0" smtClean="0">
                <a:latin typeface="Trebuchet MS" panose="020B0603020202020204" pitchFamily="34" charset="0"/>
              </a:rPr>
              <a:t>quality if </a:t>
            </a:r>
            <a:r>
              <a:rPr lang="en-US" i="1" dirty="0">
                <a:latin typeface="Trebuchet MS" panose="020B0603020202020204" pitchFamily="34" charset="0"/>
              </a:rPr>
              <a:t>they correctly represent </a:t>
            </a:r>
            <a:r>
              <a:rPr lang="en-US" i="1" dirty="0" smtClean="0">
                <a:latin typeface="Trebuchet MS" panose="020B0603020202020204" pitchFamily="34" charset="0"/>
              </a:rPr>
              <a:t>the </a:t>
            </a:r>
            <a:r>
              <a:rPr lang="en-US" i="1" dirty="0">
                <a:latin typeface="Trebuchet MS" panose="020B0603020202020204" pitchFamily="34" charset="0"/>
              </a:rPr>
              <a:t>real-world construct to which they refer</a:t>
            </a:r>
            <a:r>
              <a:rPr lang="en-US" i="1" dirty="0" smtClean="0">
                <a:latin typeface="Trebuchet MS" panose="020B0603020202020204" pitchFamily="34" charset="0"/>
              </a:rPr>
              <a:t>.</a:t>
            </a:r>
          </a:p>
          <a:p>
            <a:pPr lvl="2">
              <a:buFont typeface="Arial" panose="020B0604020202020204" pitchFamily="34" charset="0"/>
              <a:buChar char="•"/>
            </a:pPr>
            <a:r>
              <a:rPr lang="en-US" sz="1400" dirty="0" smtClean="0">
                <a:latin typeface="Trebuchet MS" panose="020B0603020202020204" pitchFamily="34" charset="0"/>
              </a:rPr>
              <a:t>Elisa </a:t>
            </a:r>
            <a:r>
              <a:rPr lang="en-US" sz="1400" dirty="0" err="1">
                <a:latin typeface="Trebuchet MS" panose="020B0603020202020204" pitchFamily="34" charset="0"/>
              </a:rPr>
              <a:t>Bertino</a:t>
            </a:r>
            <a:r>
              <a:rPr lang="en-US" sz="1400" dirty="0">
                <a:latin typeface="Trebuchet MS" panose="020B0603020202020204" pitchFamily="34" charset="0"/>
              </a:rPr>
              <a:t>, </a:t>
            </a:r>
            <a:r>
              <a:rPr lang="en-US" sz="1400" dirty="0" err="1" smtClean="0">
                <a:latin typeface="Trebuchet MS" panose="020B0603020202020204" pitchFamily="34" charset="0"/>
              </a:rPr>
              <a:t>Chenyun</a:t>
            </a:r>
            <a:r>
              <a:rPr lang="en-US" sz="1400" dirty="0" smtClean="0">
                <a:latin typeface="Trebuchet MS" panose="020B0603020202020204" pitchFamily="34" charset="0"/>
              </a:rPr>
              <a:t> Dai, .Murat </a:t>
            </a:r>
            <a:r>
              <a:rPr lang="en-US" sz="1400" dirty="0" err="1" smtClean="0">
                <a:latin typeface="Trebuchet MS" panose="020B0603020202020204" pitchFamily="34" charset="0"/>
              </a:rPr>
              <a:t>Kantarcioglu</a:t>
            </a:r>
            <a:r>
              <a:rPr lang="en-US" sz="1400" dirty="0" smtClean="0">
                <a:latin typeface="Trebuchet MS" panose="020B0603020202020204" pitchFamily="34" charset="0"/>
              </a:rPr>
              <a:t>.</a:t>
            </a:r>
            <a:r>
              <a:rPr lang="en-US" sz="1400" dirty="0">
                <a:latin typeface="Trebuchet MS" panose="020B0603020202020204" pitchFamily="34" charset="0"/>
              </a:rPr>
              <a:t> The Challenge of Assuring Data Trustworthiness, Database Systems for Advanced </a:t>
            </a:r>
            <a:r>
              <a:rPr lang="en-US" sz="1400" dirty="0" smtClean="0">
                <a:latin typeface="Trebuchet MS" panose="020B0603020202020204" pitchFamily="34" charset="0"/>
              </a:rPr>
              <a:t>Applications, </a:t>
            </a:r>
            <a:r>
              <a:rPr lang="en-US" sz="1400" dirty="0">
                <a:latin typeface="Trebuchet MS" panose="020B0603020202020204" pitchFamily="34" charset="0"/>
              </a:rPr>
              <a:t>Lecture Notes in Computer Science, 2009, Volume 5463/2009, </a:t>
            </a:r>
            <a:r>
              <a:rPr lang="en-US" sz="1400" dirty="0" smtClean="0">
                <a:latin typeface="Trebuchet MS" panose="020B0603020202020204" pitchFamily="34" charset="0"/>
              </a:rPr>
              <a:t>22-33.</a:t>
            </a:r>
          </a:p>
          <a:p>
            <a:pPr lvl="1">
              <a:buFont typeface="Arial" panose="020B0604020202020204" pitchFamily="34" charset="0"/>
              <a:buChar char="•"/>
            </a:pPr>
            <a:r>
              <a:rPr lang="en-US" i="1" dirty="0" smtClean="0">
                <a:latin typeface="Trebuchet MS" panose="020B0603020202020204" pitchFamily="34" charset="0"/>
              </a:rPr>
              <a:t>An information </a:t>
            </a:r>
            <a:r>
              <a:rPr lang="en-US" i="1" dirty="0">
                <a:latin typeface="Trebuchet MS" panose="020B0603020202020204" pitchFamily="34" charset="0"/>
              </a:rPr>
              <a:t>system is to provide a representation of </a:t>
            </a:r>
            <a:r>
              <a:rPr lang="en-US" i="1" dirty="0" smtClean="0">
                <a:latin typeface="Trebuchet MS" panose="020B0603020202020204" pitchFamily="34" charset="0"/>
              </a:rPr>
              <a:t>an application </a:t>
            </a:r>
            <a:r>
              <a:rPr lang="en-US" i="1" dirty="0">
                <a:latin typeface="Trebuchet MS" panose="020B0603020202020204" pitchFamily="34" charset="0"/>
              </a:rPr>
              <a:t>domain (also termed the real-world system</a:t>
            </a:r>
            <a:r>
              <a:rPr lang="en-US" i="1" dirty="0" smtClean="0">
                <a:latin typeface="Trebuchet MS" panose="020B0603020202020204" pitchFamily="34" charset="0"/>
              </a:rPr>
              <a:t>) as </a:t>
            </a:r>
            <a:r>
              <a:rPr lang="en-US" i="1" dirty="0">
                <a:latin typeface="Trebuchet MS" panose="020B0603020202020204" pitchFamily="34" charset="0"/>
              </a:rPr>
              <a:t>perceived by the user</a:t>
            </a:r>
            <a:r>
              <a:rPr lang="en-US" i="1" dirty="0" smtClean="0">
                <a:latin typeface="Trebuchet MS" panose="020B0603020202020204" pitchFamily="34" charset="0"/>
              </a:rPr>
              <a:t>.</a:t>
            </a:r>
          </a:p>
          <a:p>
            <a:pPr>
              <a:buFont typeface="Arial" panose="020B0604020202020204" pitchFamily="34" charset="0"/>
              <a:buChar char="•"/>
            </a:pPr>
            <a:endParaRPr lang="en-US" dirty="0">
              <a:latin typeface="Trebuchet MS" panose="020B0603020202020204" pitchFamily="34" charset="0"/>
            </a:endParaRPr>
          </a:p>
          <a:p>
            <a:pPr>
              <a:buFont typeface="Arial" panose="020B0604020202020204" pitchFamily="34" charset="0"/>
              <a:buChar char="•"/>
            </a:pPr>
            <a:r>
              <a:rPr lang="en-US" u="sng" dirty="0" smtClean="0">
                <a:latin typeface="Trebuchet MS" panose="020B0603020202020204" pitchFamily="34" charset="0"/>
              </a:rPr>
              <a:t>Extremely close</a:t>
            </a:r>
            <a:r>
              <a:rPr lang="en-US" dirty="0" smtClean="0">
                <a:latin typeface="Trebuchet MS" panose="020B0603020202020204" pitchFamily="34" charset="0"/>
              </a:rPr>
              <a:t>: </a:t>
            </a:r>
          </a:p>
          <a:p>
            <a:pPr marL="0" indent="0"/>
            <a:r>
              <a:rPr lang="en-US" dirty="0" smtClean="0">
                <a:latin typeface="Trebuchet MS" panose="020B0603020202020204" pitchFamily="34" charset="0"/>
              </a:rPr>
              <a:t>					1978  -   2000  -   2012</a:t>
            </a:r>
            <a:endParaRPr lang="en-US" dirty="0">
              <a:latin typeface="Trebuchet MS" panose="020B06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5082540"/>
            <a:ext cx="1066800" cy="1546860"/>
          </a:xfrm>
          <a:prstGeom prst="rect">
            <a:avLst/>
          </a:prstGeom>
        </p:spPr>
      </p:pic>
    </p:spTree>
    <p:extLst>
      <p:ext uri="{BB962C8B-B14F-4D97-AF65-F5344CB8AC3E}">
        <p14:creationId xmlns:p14="http://schemas.microsoft.com/office/powerpoint/2010/main" val="438773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222" y="685800"/>
            <a:ext cx="7772400" cy="685800"/>
          </a:xfrm>
        </p:spPr>
        <p:txBody>
          <a:bodyPr/>
          <a:lstStyle/>
          <a:p>
            <a:r>
              <a:rPr lang="en-US" dirty="0" smtClean="0"/>
              <a:t>William Kent in ‘Data and Reality’</a:t>
            </a:r>
            <a:endParaRPr lang="en-US" dirty="0"/>
          </a:p>
        </p:txBody>
      </p:sp>
      <p:pic>
        <p:nvPicPr>
          <p:cNvPr id="4" name="Content Placeholder 3"/>
          <p:cNvPicPr>
            <a:picLocks noGrp="1" noChangeAspect="1"/>
          </p:cNvPicPr>
          <p:nvPr>
            <p:ph sz="half" idx="1"/>
          </p:nvPr>
        </p:nvPicPr>
        <p:blipFill>
          <a:blip r:embed="rId2"/>
          <a:stretch>
            <a:fillRect/>
          </a:stretch>
        </p:blipFill>
        <p:spPr>
          <a:xfrm>
            <a:off x="152400" y="1828800"/>
            <a:ext cx="8724223" cy="1371600"/>
          </a:xfrm>
          <a:prstGeom prst="rect">
            <a:avLst/>
          </a:prstGeom>
        </p:spPr>
      </p:pic>
      <p:sp>
        <p:nvSpPr>
          <p:cNvPr id="6" name="Content Placeholder 5"/>
          <p:cNvSpPr>
            <a:spLocks noGrp="1"/>
          </p:cNvSpPr>
          <p:nvPr>
            <p:ph sz="half" idx="2"/>
          </p:nvPr>
        </p:nvSpPr>
        <p:spPr>
          <a:xfrm>
            <a:off x="6648111" y="5943600"/>
            <a:ext cx="2057400" cy="533400"/>
          </a:xfrm>
        </p:spPr>
        <p:txBody>
          <a:bodyPr/>
          <a:lstStyle/>
          <a:p>
            <a:r>
              <a:rPr lang="en-US" sz="1400" dirty="0"/>
              <a:t>p</a:t>
            </a:r>
            <a:r>
              <a:rPr lang="en-US" sz="1400" dirty="0" smtClean="0"/>
              <a:t>35, 3rd edition, 2012.</a:t>
            </a:r>
            <a:endParaRPr lang="en-US" sz="1400" dirty="0"/>
          </a:p>
        </p:txBody>
      </p:sp>
      <p:sp>
        <p:nvSpPr>
          <p:cNvPr id="9" name="Rectangle 8"/>
          <p:cNvSpPr/>
          <p:nvPr/>
        </p:nvSpPr>
        <p:spPr bwMode="auto">
          <a:xfrm>
            <a:off x="4419600" y="2514600"/>
            <a:ext cx="4457023" cy="304800"/>
          </a:xfrm>
          <a:prstGeom prst="rect">
            <a:avLst/>
          </a:prstGeom>
          <a:solidFill>
            <a:srgbClr val="19FF81">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sp>
        <p:nvSpPr>
          <p:cNvPr id="10" name="Rectangle 9"/>
          <p:cNvSpPr/>
          <p:nvPr/>
        </p:nvSpPr>
        <p:spPr bwMode="auto">
          <a:xfrm>
            <a:off x="2209801" y="2819400"/>
            <a:ext cx="2971800" cy="304800"/>
          </a:xfrm>
          <a:prstGeom prst="rect">
            <a:avLst/>
          </a:prstGeom>
          <a:solidFill>
            <a:srgbClr val="19FF81">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sp>
        <p:nvSpPr>
          <p:cNvPr id="11" name="Rectangle 10"/>
          <p:cNvSpPr/>
          <p:nvPr/>
        </p:nvSpPr>
        <p:spPr bwMode="auto">
          <a:xfrm>
            <a:off x="5029200" y="2514600"/>
            <a:ext cx="990600" cy="304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sp>
        <p:nvSpPr>
          <p:cNvPr id="12" name="Rectangle 11"/>
          <p:cNvSpPr/>
          <p:nvPr/>
        </p:nvSpPr>
        <p:spPr bwMode="auto">
          <a:xfrm>
            <a:off x="2819401" y="2810107"/>
            <a:ext cx="609599" cy="304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pic>
        <p:nvPicPr>
          <p:cNvPr id="13" name="Picture 12"/>
          <p:cNvPicPr>
            <a:picLocks noChangeAspect="1"/>
          </p:cNvPicPr>
          <p:nvPr/>
        </p:nvPicPr>
        <p:blipFill>
          <a:blip r:embed="rId3"/>
          <a:stretch>
            <a:fillRect/>
          </a:stretch>
        </p:blipFill>
        <p:spPr>
          <a:xfrm>
            <a:off x="152399" y="3605561"/>
            <a:ext cx="8800047" cy="1880839"/>
          </a:xfrm>
          <a:prstGeom prst="rect">
            <a:avLst/>
          </a:prstGeom>
        </p:spPr>
      </p:pic>
    </p:spTree>
    <p:extLst>
      <p:ext uri="{BB962C8B-B14F-4D97-AF65-F5344CB8AC3E}">
        <p14:creationId xmlns:p14="http://schemas.microsoft.com/office/powerpoint/2010/main" val="306032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Data Quality Dimensions</a:t>
            </a:r>
            <a:endParaRPr lang="en-US" dirty="0"/>
          </a:p>
        </p:txBody>
      </p:sp>
      <p:graphicFrame>
        <p:nvGraphicFramePr>
          <p:cNvPr id="4" name="Content Placeholder 3"/>
          <p:cNvGraphicFramePr>
            <a:graphicFrameLocks noGrp="1"/>
          </p:cNvGraphicFramePr>
          <p:nvPr>
            <p:ph idx="1"/>
            <p:extLst/>
          </p:nvPr>
        </p:nvGraphicFramePr>
        <p:xfrm>
          <a:off x="228600" y="1676400"/>
          <a:ext cx="8763000" cy="3143250"/>
        </p:xfrm>
        <a:graphic>
          <a:graphicData uri="http://schemas.openxmlformats.org/drawingml/2006/table">
            <a:tbl>
              <a:tblPr>
                <a:tableStyleId>{5C22544A-7EE6-4342-B048-85BDC9FD1C3A}</a:tableStyleId>
              </a:tblPr>
              <a:tblGrid>
                <a:gridCol w="1783620"/>
                <a:gridCol w="930584"/>
                <a:gridCol w="1938716"/>
                <a:gridCol w="930584"/>
                <a:gridCol w="2248912"/>
                <a:gridCol w="930584"/>
              </a:tblGrid>
              <a:tr h="190500">
                <a:tc>
                  <a:txBody>
                    <a:bodyPr/>
                    <a:lstStyle/>
                    <a:p>
                      <a:pPr algn="l" fontAlgn="b"/>
                      <a:r>
                        <a:rPr lang="en-US" sz="2000" u="none" strike="noStrike" dirty="0" smtClean="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smtClean="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smtClean="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Accuracy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Reliability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Freedom </a:t>
                      </a:r>
                      <a:r>
                        <a:rPr lang="en-US" sz="2000" u="none" strike="noStrike" dirty="0">
                          <a:solidFill>
                            <a:schemeClr val="bg1"/>
                          </a:solidFill>
                          <a:effectLst/>
                          <a:latin typeface="Trebuchet MS" panose="020B0603020202020204" pitchFamily="34" charset="0"/>
                        </a:rPr>
                        <a:t>from bias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err="1" smtClean="0">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Level </a:t>
                      </a:r>
                      <a:r>
                        <a:rPr lang="en-US" sz="2000" u="none" strike="noStrike" dirty="0">
                          <a:solidFill>
                            <a:schemeClr val="bg1"/>
                          </a:solidFill>
                          <a:effectLst/>
                          <a:latin typeface="Trebuchet MS" panose="020B0603020202020204" pitchFamily="34" charset="0"/>
                        </a:rPr>
                        <a:t>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err="1" smtClean="0">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smtClean="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err="1" smtClean="0">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Precision</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eaLnBrk="0" hangingPunct="0"/>
            <a:r>
              <a:rPr lang="en-US" sz="1400" b="0" dirty="0">
                <a:solidFill>
                  <a:srgbClr val="FFFFFF"/>
                </a:solidFill>
                <a:latin typeface="Trebuchet MS" panose="020B0603020202020204" pitchFamily="34" charset="0"/>
              </a:rPr>
              <a:t>Wang, R.Y., </a:t>
            </a:r>
            <a:r>
              <a:rPr lang="en-US" sz="1400" b="0" dirty="0" err="1">
                <a:solidFill>
                  <a:srgbClr val="FFFFFF"/>
                </a:solidFill>
                <a:latin typeface="Trebuchet MS" panose="020B0603020202020204" pitchFamily="34" charset="0"/>
              </a:rPr>
              <a:t>Storey</a:t>
            </a:r>
            <a:r>
              <a:rPr lang="en-US" sz="1400" b="0" dirty="0">
                <a:solidFill>
                  <a:srgbClr val="FFFFFF"/>
                </a:solidFill>
                <a:latin typeface="Trebuchet MS" panose="020B0603020202020204" pitchFamily="34" charset="0"/>
              </a:rPr>
              <a:t>, V.C., and Firth, C.P. </a:t>
            </a:r>
            <a:endParaRPr lang="en-US" sz="1400" b="0" dirty="0" smtClean="0">
              <a:solidFill>
                <a:srgbClr val="FFFFFF"/>
              </a:solidFill>
              <a:latin typeface="Trebuchet MS" panose="020B0603020202020204" pitchFamily="34" charset="0"/>
            </a:endParaRPr>
          </a:p>
          <a:p>
            <a:pPr algn="r" eaLnBrk="0" hangingPunct="0"/>
            <a:r>
              <a:rPr lang="en-US" sz="1400" b="0" dirty="0" smtClean="0">
                <a:solidFill>
                  <a:srgbClr val="FFFFFF"/>
                </a:solidFill>
                <a:latin typeface="Trebuchet MS" panose="020B0603020202020204" pitchFamily="34" charset="0"/>
              </a:rPr>
              <a:t>A </a:t>
            </a:r>
            <a:r>
              <a:rPr lang="en-US" sz="1400" b="0" dirty="0">
                <a:solidFill>
                  <a:srgbClr val="FFFFFF"/>
                </a:solidFill>
                <a:latin typeface="Trebuchet MS" panose="020B0603020202020204" pitchFamily="34" charset="0"/>
              </a:rPr>
              <a:t>framework for </a:t>
            </a:r>
            <a:r>
              <a:rPr lang="en-US" sz="1400" b="0" dirty="0" smtClean="0">
                <a:solidFill>
                  <a:srgbClr val="FFFFFF"/>
                </a:solidFill>
                <a:latin typeface="Trebuchet MS" panose="020B0603020202020204" pitchFamily="34" charset="0"/>
              </a:rPr>
              <a:t>analysis of </a:t>
            </a:r>
            <a:r>
              <a:rPr lang="en-US" sz="1400" b="0" dirty="0">
                <a:solidFill>
                  <a:srgbClr val="FFFFFF"/>
                </a:solidFill>
                <a:latin typeface="Trebuchet MS" panose="020B0603020202020204" pitchFamily="34" charset="0"/>
              </a:rPr>
              <a:t>data quality research. </a:t>
            </a:r>
            <a:endParaRPr lang="en-US" sz="1400" b="0" dirty="0" smtClean="0">
              <a:solidFill>
                <a:srgbClr val="FFFFFF"/>
              </a:solidFill>
              <a:latin typeface="Trebuchet MS" panose="020B0603020202020204" pitchFamily="34" charset="0"/>
            </a:endParaRPr>
          </a:p>
          <a:p>
            <a:pPr algn="r" eaLnBrk="0" hangingPunct="0"/>
            <a:r>
              <a:rPr lang="en-US" sz="1400" b="0" i="1" dirty="0" smtClean="0">
                <a:solidFill>
                  <a:srgbClr val="FFFFFF"/>
                </a:solidFill>
                <a:latin typeface="Trebuchet MS" panose="020B0603020202020204" pitchFamily="34" charset="0"/>
              </a:rPr>
              <a:t>IEEE </a:t>
            </a:r>
            <a:r>
              <a:rPr lang="en-US" sz="1400" b="0" i="1" dirty="0">
                <a:solidFill>
                  <a:srgbClr val="FFFFFF"/>
                </a:solidFill>
                <a:latin typeface="Trebuchet MS" panose="020B0603020202020204" pitchFamily="34" charset="0"/>
              </a:rPr>
              <a:t>Trans. on </a:t>
            </a:r>
            <a:r>
              <a:rPr lang="en-US" sz="1400" b="0" i="1" dirty="0" err="1">
                <a:solidFill>
                  <a:srgbClr val="FFFFFF"/>
                </a:solidFill>
                <a:latin typeface="Trebuchet MS" panose="020B0603020202020204" pitchFamily="34" charset="0"/>
              </a:rPr>
              <a:t>Knowl</a:t>
            </a:r>
            <a:r>
              <a:rPr lang="en-US" sz="1400" b="0" i="1" dirty="0">
                <a:solidFill>
                  <a:srgbClr val="FFFFFF"/>
                </a:solidFill>
                <a:latin typeface="Trebuchet MS" panose="020B0603020202020204" pitchFamily="34" charset="0"/>
              </a:rPr>
              <a:t>. Data Eng. 7, </a:t>
            </a:r>
            <a:r>
              <a:rPr lang="en-US" sz="1400" b="0" dirty="0" smtClean="0">
                <a:solidFill>
                  <a:srgbClr val="FFFFFF"/>
                </a:solidFill>
                <a:latin typeface="Trebuchet MS" panose="020B0603020202020204" pitchFamily="34" charset="0"/>
              </a:rPr>
              <a:t>4 (</a:t>
            </a:r>
            <a:r>
              <a:rPr lang="en-US" sz="1400" b="0" dirty="0">
                <a:solidFill>
                  <a:srgbClr val="FFFFFF"/>
                </a:solidFill>
                <a:latin typeface="Trebuchet MS" panose="020B0603020202020204" pitchFamily="34" charset="0"/>
              </a:rPr>
              <a:t>1995), pp. 623–640.</a:t>
            </a:r>
          </a:p>
        </p:txBody>
      </p:sp>
    </p:spTree>
    <p:extLst>
      <p:ext uri="{BB962C8B-B14F-4D97-AF65-F5344CB8AC3E}">
        <p14:creationId xmlns:p14="http://schemas.microsoft.com/office/powerpoint/2010/main" val="1448761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 25012:2008(E) Data quality</a:t>
            </a:r>
            <a:endParaRPr lang="en-US" dirty="0"/>
          </a:p>
        </p:txBody>
      </p:sp>
      <p:pic>
        <p:nvPicPr>
          <p:cNvPr id="4" name="Content Placeholder 3"/>
          <p:cNvPicPr>
            <a:picLocks noGrp="1" noChangeAspect="1"/>
          </p:cNvPicPr>
          <p:nvPr>
            <p:ph idx="1"/>
          </p:nvPr>
        </p:nvPicPr>
        <p:blipFill>
          <a:blip r:embed="rId2"/>
          <a:stretch>
            <a:fillRect/>
          </a:stretch>
        </p:blipFill>
        <p:spPr>
          <a:xfrm>
            <a:off x="1447800" y="1553737"/>
            <a:ext cx="6248400" cy="4313663"/>
          </a:xfrm>
          <a:prstGeom prst="rect">
            <a:avLst/>
          </a:prstGeom>
        </p:spPr>
      </p:pic>
      <p:sp>
        <p:nvSpPr>
          <p:cNvPr id="5" name="Rectangle 4"/>
          <p:cNvSpPr/>
          <p:nvPr/>
        </p:nvSpPr>
        <p:spPr>
          <a:xfrm>
            <a:off x="381000" y="6174498"/>
            <a:ext cx="8763000" cy="646331"/>
          </a:xfrm>
          <a:prstGeom prst="rect">
            <a:avLst/>
          </a:prstGeom>
        </p:spPr>
        <p:txBody>
          <a:bodyPr wrap="square">
            <a:spAutoFit/>
          </a:bodyPr>
          <a:lstStyle/>
          <a:p>
            <a:pPr algn="r" eaLnBrk="0" hangingPunct="0"/>
            <a:r>
              <a:rPr lang="fr-FR" sz="1200" b="0" dirty="0" err="1">
                <a:solidFill>
                  <a:srgbClr val="FFFFFF"/>
                </a:solidFill>
                <a:latin typeface="Trebuchet MS" panose="020B0603020202020204" pitchFamily="34" charset="0"/>
              </a:rPr>
              <a:t>Irfan</a:t>
            </a:r>
            <a:r>
              <a:rPr lang="fr-FR" sz="1200" b="0" dirty="0">
                <a:solidFill>
                  <a:srgbClr val="FFFFFF"/>
                </a:solidFill>
                <a:latin typeface="Trebuchet MS" panose="020B0603020202020204" pitchFamily="34" charset="0"/>
              </a:rPr>
              <a:t> </a:t>
            </a:r>
            <a:r>
              <a:rPr lang="fr-FR" sz="1200" b="0" dirty="0" err="1">
                <a:solidFill>
                  <a:srgbClr val="FFFFFF"/>
                </a:solidFill>
                <a:latin typeface="Trebuchet MS" panose="020B0603020202020204" pitchFamily="34" charset="0"/>
              </a:rPr>
              <a:t>Rafique</a:t>
            </a:r>
            <a:r>
              <a:rPr lang="fr-FR" sz="1200" b="0" dirty="0">
                <a:solidFill>
                  <a:srgbClr val="FFFFFF"/>
                </a:solidFill>
                <a:latin typeface="Trebuchet MS" panose="020B0603020202020204" pitchFamily="34" charset="0"/>
              </a:rPr>
              <a:t>, Philip </a:t>
            </a:r>
            <a:r>
              <a:rPr lang="fr-FR" sz="1200" b="0" dirty="0" err="1">
                <a:solidFill>
                  <a:srgbClr val="FFFFFF"/>
                </a:solidFill>
                <a:latin typeface="Trebuchet MS" panose="020B0603020202020204" pitchFamily="34" charset="0"/>
              </a:rPr>
              <a:t>Lew</a:t>
            </a:r>
            <a:r>
              <a:rPr lang="fr-FR" sz="1200" b="0" dirty="0">
                <a:solidFill>
                  <a:srgbClr val="FFFFFF"/>
                </a:solidFill>
                <a:latin typeface="Trebuchet MS" panose="020B0603020202020204" pitchFamily="34" charset="0"/>
              </a:rPr>
              <a:t>, </a:t>
            </a:r>
            <a:r>
              <a:rPr lang="fr-FR" sz="1200" b="0" dirty="0" err="1">
                <a:solidFill>
                  <a:srgbClr val="FFFFFF"/>
                </a:solidFill>
                <a:latin typeface="Trebuchet MS" panose="020B0603020202020204" pitchFamily="34" charset="0"/>
              </a:rPr>
              <a:t>Maissom</a:t>
            </a:r>
            <a:r>
              <a:rPr lang="fr-FR" sz="1200" b="0" dirty="0">
                <a:solidFill>
                  <a:srgbClr val="FFFFFF"/>
                </a:solidFill>
                <a:latin typeface="Trebuchet MS" panose="020B0603020202020204" pitchFamily="34" charset="0"/>
              </a:rPr>
              <a:t> </a:t>
            </a:r>
            <a:r>
              <a:rPr lang="fr-FR" sz="1200" b="0" dirty="0" err="1">
                <a:solidFill>
                  <a:srgbClr val="FFFFFF"/>
                </a:solidFill>
                <a:latin typeface="Trebuchet MS" panose="020B0603020202020204" pitchFamily="34" charset="0"/>
              </a:rPr>
              <a:t>Qanber</a:t>
            </a:r>
            <a:r>
              <a:rPr lang="fr-FR" sz="1200" b="0" dirty="0">
                <a:solidFill>
                  <a:srgbClr val="FFFFFF"/>
                </a:solidFill>
                <a:latin typeface="Trebuchet MS" panose="020B0603020202020204" pitchFamily="34" charset="0"/>
              </a:rPr>
              <a:t> </a:t>
            </a:r>
            <a:r>
              <a:rPr lang="fr-FR" sz="1200" b="0" dirty="0" err="1">
                <a:solidFill>
                  <a:srgbClr val="FFFFFF"/>
                </a:solidFill>
                <a:latin typeface="Trebuchet MS" panose="020B0603020202020204" pitchFamily="34" charset="0"/>
              </a:rPr>
              <a:t>Abbasi</a:t>
            </a:r>
            <a:r>
              <a:rPr lang="fr-FR" sz="1200" b="0" dirty="0">
                <a:solidFill>
                  <a:srgbClr val="FFFFFF"/>
                </a:solidFill>
                <a:latin typeface="Trebuchet MS" panose="020B0603020202020204" pitchFamily="34" charset="0"/>
              </a:rPr>
              <a:t> and Zhang </a:t>
            </a:r>
            <a:r>
              <a:rPr lang="fr-FR" sz="1200" b="0" dirty="0" smtClean="0">
                <a:solidFill>
                  <a:srgbClr val="FFFFFF"/>
                </a:solidFill>
                <a:latin typeface="Trebuchet MS" panose="020B0603020202020204" pitchFamily="34" charset="0"/>
              </a:rPr>
              <a:t>Li.</a:t>
            </a:r>
          </a:p>
          <a:p>
            <a:pPr algn="r" eaLnBrk="0" hangingPunct="0"/>
            <a:r>
              <a:rPr lang="en-US" sz="1200" b="0" dirty="0">
                <a:solidFill>
                  <a:srgbClr val="FFFFFF"/>
                </a:solidFill>
                <a:latin typeface="Trebuchet MS" panose="020B0603020202020204" pitchFamily="34" charset="0"/>
              </a:rPr>
              <a:t>Information Quality Evaluation </a:t>
            </a:r>
            <a:r>
              <a:rPr lang="en-US" sz="1200" b="0" dirty="0" smtClean="0">
                <a:solidFill>
                  <a:srgbClr val="FFFFFF"/>
                </a:solidFill>
                <a:latin typeface="Trebuchet MS" panose="020B0603020202020204" pitchFamily="34" charset="0"/>
              </a:rPr>
              <a:t>Framework: Extending </a:t>
            </a:r>
            <a:r>
              <a:rPr lang="en-US" sz="1200" b="0" dirty="0">
                <a:solidFill>
                  <a:srgbClr val="FFFFFF"/>
                </a:solidFill>
                <a:latin typeface="Trebuchet MS" panose="020B0603020202020204" pitchFamily="34" charset="0"/>
              </a:rPr>
              <a:t>ISO 25012 Data Quality </a:t>
            </a:r>
            <a:r>
              <a:rPr lang="en-US" sz="1200" b="0" dirty="0" smtClean="0">
                <a:solidFill>
                  <a:srgbClr val="FFFFFF"/>
                </a:solidFill>
                <a:latin typeface="Trebuchet MS" panose="020B0603020202020204" pitchFamily="34" charset="0"/>
              </a:rPr>
              <a:t>Model.</a:t>
            </a:r>
          </a:p>
          <a:p>
            <a:pPr algn="r" eaLnBrk="0" hangingPunct="0"/>
            <a:r>
              <a:rPr lang="en-US" sz="1200" b="0" dirty="0">
                <a:solidFill>
                  <a:srgbClr val="FFFFFF"/>
                </a:solidFill>
                <a:latin typeface="Trebuchet MS" panose="020B0603020202020204" pitchFamily="34" charset="0"/>
              </a:rPr>
              <a:t>International Journal of Computer, Electrical, Automation, Control and Information Engineering Vol:6, No:5, </a:t>
            </a:r>
            <a:r>
              <a:rPr lang="en-US" sz="1200" b="0" dirty="0" smtClean="0">
                <a:solidFill>
                  <a:srgbClr val="FFFFFF"/>
                </a:solidFill>
                <a:latin typeface="Trebuchet MS" panose="020B0603020202020204" pitchFamily="34" charset="0"/>
              </a:rPr>
              <a:t>2012.</a:t>
            </a:r>
            <a:endParaRPr lang="en-US" sz="1200" b="0" dirty="0">
              <a:solidFill>
                <a:srgbClr val="FFFFFF"/>
              </a:solidFill>
              <a:latin typeface="Trebuchet MS" panose="020B0603020202020204" pitchFamily="34" charset="0"/>
            </a:endParaRPr>
          </a:p>
        </p:txBody>
      </p:sp>
      <p:sp>
        <p:nvSpPr>
          <p:cNvPr id="3" name="Oval 2"/>
          <p:cNvSpPr/>
          <p:nvPr/>
        </p:nvSpPr>
        <p:spPr bwMode="auto">
          <a:xfrm>
            <a:off x="4953000" y="1524000"/>
            <a:ext cx="17526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041511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Linked data quality dimensions</a:t>
            </a:r>
            <a:endParaRPr lang="en-US" dirty="0"/>
          </a:p>
        </p:txBody>
      </p:sp>
      <p:pic>
        <p:nvPicPr>
          <p:cNvPr id="4" name="Content Placeholder 3"/>
          <p:cNvPicPr>
            <a:picLocks noGrp="1" noChangeAspect="1"/>
          </p:cNvPicPr>
          <p:nvPr>
            <p:ph idx="1"/>
          </p:nvPr>
        </p:nvPicPr>
        <p:blipFill>
          <a:blip r:embed="rId2"/>
          <a:stretch>
            <a:fillRect/>
          </a:stretch>
        </p:blipFill>
        <p:spPr>
          <a:xfrm>
            <a:off x="609600" y="1524000"/>
            <a:ext cx="7924800" cy="4654215"/>
          </a:xfrm>
          <a:prstGeom prst="rect">
            <a:avLst/>
          </a:prstGeom>
        </p:spPr>
      </p:pic>
      <p:sp>
        <p:nvSpPr>
          <p:cNvPr id="5" name="Rectangle 4"/>
          <p:cNvSpPr/>
          <p:nvPr/>
        </p:nvSpPr>
        <p:spPr>
          <a:xfrm>
            <a:off x="1261946" y="6178215"/>
            <a:ext cx="7848600" cy="646331"/>
          </a:xfrm>
          <a:prstGeom prst="rect">
            <a:avLst/>
          </a:prstGeom>
        </p:spPr>
        <p:txBody>
          <a:bodyPr wrap="square">
            <a:spAutoFit/>
          </a:bodyPr>
          <a:lstStyle/>
          <a:p>
            <a:pPr algn="r" eaLnBrk="0" hangingPunct="0"/>
            <a:r>
              <a:rPr lang="en-US" sz="1200" b="0" dirty="0">
                <a:solidFill>
                  <a:srgbClr val="FFFFFF"/>
                </a:solidFill>
                <a:latin typeface="Trebuchet MS" panose="020B0603020202020204" pitchFamily="34" charset="0"/>
              </a:rPr>
              <a:t>F</a:t>
            </a:r>
            <a:r>
              <a:rPr lang="en-US" sz="1200" b="0" dirty="0" smtClean="0">
                <a:solidFill>
                  <a:srgbClr val="FFFFFF"/>
                </a:solidFill>
                <a:latin typeface="Trebuchet MS" panose="020B0603020202020204" pitchFamily="34" charset="0"/>
              </a:rPr>
              <a:t>ilip </a:t>
            </a:r>
            <a:r>
              <a:rPr lang="en-US" sz="1200" b="0" dirty="0" err="1">
                <a:solidFill>
                  <a:srgbClr val="FFFFFF"/>
                </a:solidFill>
                <a:latin typeface="Trebuchet MS" panose="020B0603020202020204" pitchFamily="34" charset="0"/>
              </a:rPr>
              <a:t>Radulovic</a:t>
            </a:r>
            <a:r>
              <a:rPr lang="en-US" sz="1200" b="0" dirty="0">
                <a:solidFill>
                  <a:srgbClr val="FFFFFF"/>
                </a:solidFill>
                <a:latin typeface="Trebuchet MS" panose="020B0603020202020204" pitchFamily="34" charset="0"/>
              </a:rPr>
              <a:t> , </a:t>
            </a:r>
            <a:r>
              <a:rPr lang="en-US" sz="1200" b="0" dirty="0" err="1">
                <a:solidFill>
                  <a:srgbClr val="FFFFFF"/>
                </a:solidFill>
                <a:latin typeface="Trebuchet MS" panose="020B0603020202020204" pitchFamily="34" charset="0"/>
              </a:rPr>
              <a:t>Nandana</a:t>
            </a:r>
            <a:r>
              <a:rPr lang="en-US" sz="1200" b="0" dirty="0">
                <a:solidFill>
                  <a:srgbClr val="FFFFFF"/>
                </a:solidFill>
                <a:latin typeface="Trebuchet MS" panose="020B0603020202020204" pitchFamily="34" charset="0"/>
              </a:rPr>
              <a:t> </a:t>
            </a:r>
            <a:r>
              <a:rPr lang="en-US" sz="1200" b="0" dirty="0" err="1">
                <a:solidFill>
                  <a:srgbClr val="FFFFFF"/>
                </a:solidFill>
                <a:latin typeface="Trebuchet MS" panose="020B0603020202020204" pitchFamily="34" charset="0"/>
              </a:rPr>
              <a:t>Mihindukulasooriya</a:t>
            </a:r>
            <a:r>
              <a:rPr lang="en-US" sz="1200" b="0" dirty="0">
                <a:solidFill>
                  <a:srgbClr val="FFFFFF"/>
                </a:solidFill>
                <a:latin typeface="Trebuchet MS" panose="020B0603020202020204" pitchFamily="34" charset="0"/>
              </a:rPr>
              <a:t>, </a:t>
            </a:r>
            <a:r>
              <a:rPr lang="en-US" sz="1200" b="0" dirty="0" err="1">
                <a:solidFill>
                  <a:srgbClr val="FFFFFF"/>
                </a:solidFill>
                <a:latin typeface="Trebuchet MS" panose="020B0603020202020204" pitchFamily="34" charset="0"/>
              </a:rPr>
              <a:t>Raúl</a:t>
            </a:r>
            <a:r>
              <a:rPr lang="en-US" sz="1200" b="0" dirty="0">
                <a:solidFill>
                  <a:srgbClr val="FFFFFF"/>
                </a:solidFill>
                <a:latin typeface="Trebuchet MS" panose="020B0603020202020204" pitchFamily="34" charset="0"/>
              </a:rPr>
              <a:t> </a:t>
            </a:r>
            <a:r>
              <a:rPr lang="en-US" sz="1200" b="0" dirty="0" err="1">
                <a:solidFill>
                  <a:srgbClr val="FFFFFF"/>
                </a:solidFill>
                <a:latin typeface="Trebuchet MS" panose="020B0603020202020204" pitchFamily="34" charset="0"/>
              </a:rPr>
              <a:t>García</a:t>
            </a:r>
            <a:r>
              <a:rPr lang="en-US" sz="1200" b="0" dirty="0">
                <a:solidFill>
                  <a:srgbClr val="FFFFFF"/>
                </a:solidFill>
                <a:latin typeface="Trebuchet MS" panose="020B0603020202020204" pitchFamily="34" charset="0"/>
              </a:rPr>
              <a:t>-Castro and Asunción Gómez Pérez</a:t>
            </a:r>
          </a:p>
          <a:p>
            <a:pPr algn="r" eaLnBrk="0" hangingPunct="0"/>
            <a:r>
              <a:rPr lang="en-US" sz="1200" b="0" dirty="0" smtClean="0">
                <a:solidFill>
                  <a:srgbClr val="FFFFFF"/>
                </a:solidFill>
                <a:latin typeface="Trebuchet MS" panose="020B0603020202020204" pitchFamily="34" charset="0"/>
              </a:rPr>
              <a:t>A </a:t>
            </a:r>
            <a:r>
              <a:rPr lang="en-US" sz="1200" b="0" dirty="0">
                <a:solidFill>
                  <a:srgbClr val="FFFFFF"/>
                </a:solidFill>
                <a:latin typeface="Trebuchet MS" panose="020B0603020202020204" pitchFamily="34" charset="0"/>
              </a:rPr>
              <a:t>comprehensive quality model for </a:t>
            </a:r>
            <a:r>
              <a:rPr lang="en-US" sz="1200" b="0" dirty="0" smtClean="0">
                <a:solidFill>
                  <a:srgbClr val="FFFFFF"/>
                </a:solidFill>
                <a:latin typeface="Trebuchet MS" panose="020B0603020202020204" pitchFamily="34" charset="0"/>
              </a:rPr>
              <a:t>Linked Data</a:t>
            </a:r>
            <a:endParaRPr lang="en-US" sz="1200" b="0" dirty="0">
              <a:solidFill>
                <a:srgbClr val="FFFFFF"/>
              </a:solidFill>
              <a:latin typeface="Trebuchet MS" panose="020B0603020202020204" pitchFamily="34" charset="0"/>
            </a:endParaRPr>
          </a:p>
          <a:p>
            <a:pPr algn="r" eaLnBrk="0" hangingPunct="0"/>
            <a:r>
              <a:rPr lang="en-US" sz="1200" b="0" dirty="0">
                <a:solidFill>
                  <a:srgbClr val="FFFFFF"/>
                </a:solidFill>
                <a:latin typeface="Trebuchet MS" panose="020B0603020202020204" pitchFamily="34" charset="0"/>
                <a:hlinkClick r:id="rId3"/>
              </a:rPr>
              <a:t>http://</a:t>
            </a:r>
            <a:r>
              <a:rPr lang="en-US" sz="1200" b="0" dirty="0" smtClean="0">
                <a:solidFill>
                  <a:srgbClr val="FFFFFF"/>
                </a:solidFill>
                <a:latin typeface="Trebuchet MS" panose="020B0603020202020204" pitchFamily="34" charset="0"/>
                <a:hlinkClick r:id="rId3"/>
              </a:rPr>
              <a:t>www.semantic-web-journal.net/content/comprehensive-quality-model-linked-data-0</a:t>
            </a:r>
            <a:r>
              <a:rPr lang="en-US" sz="1200" b="0" dirty="0" smtClean="0">
                <a:solidFill>
                  <a:srgbClr val="FFFFFF"/>
                </a:solidFill>
                <a:latin typeface="Trebuchet MS" panose="020B0603020202020204" pitchFamily="34" charset="0"/>
              </a:rPr>
              <a:t>. 2016</a:t>
            </a:r>
            <a:endParaRPr lang="en-US" sz="1200" b="0" dirty="0">
              <a:solidFill>
                <a:srgbClr val="FFFFFF"/>
              </a:solidFill>
              <a:latin typeface="Trebuchet MS" panose="020B0603020202020204" pitchFamily="34" charset="0"/>
            </a:endParaRPr>
          </a:p>
        </p:txBody>
      </p:sp>
    </p:spTree>
    <p:extLst>
      <p:ext uri="{BB962C8B-B14F-4D97-AF65-F5344CB8AC3E}">
        <p14:creationId xmlns:p14="http://schemas.microsoft.com/office/powerpoint/2010/main" val="1334923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data Q(</a:t>
            </a:r>
            <a:r>
              <a:rPr lang="en-US" dirty="0" err="1" smtClean="0"/>
              <a:t>uality</a:t>
            </a:r>
            <a:r>
              <a:rPr lang="en-US" dirty="0" smtClean="0"/>
              <a:t>) to information Q</a:t>
            </a:r>
            <a:endParaRPr lang="en-US" dirty="0"/>
          </a:p>
        </p:txBody>
      </p:sp>
      <p:pic>
        <p:nvPicPr>
          <p:cNvPr id="4" name="Content Placeholder 3"/>
          <p:cNvPicPr>
            <a:picLocks noGrp="1" noChangeAspect="1"/>
          </p:cNvPicPr>
          <p:nvPr>
            <p:ph idx="1"/>
          </p:nvPr>
        </p:nvPicPr>
        <p:blipFill>
          <a:blip r:embed="rId3"/>
          <a:stretch>
            <a:fillRect/>
          </a:stretch>
        </p:blipFill>
        <p:spPr>
          <a:xfrm>
            <a:off x="381000" y="1676400"/>
            <a:ext cx="8229600" cy="4295274"/>
          </a:xfrm>
          <a:prstGeom prst="rect">
            <a:avLst/>
          </a:prstGeom>
        </p:spPr>
      </p:pic>
      <p:sp>
        <p:nvSpPr>
          <p:cNvPr id="5" name="Rectangle 4"/>
          <p:cNvSpPr/>
          <p:nvPr/>
        </p:nvSpPr>
        <p:spPr bwMode="auto">
          <a:xfrm>
            <a:off x="381000" y="5562600"/>
            <a:ext cx="1066800" cy="304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r>
              <a:rPr lang="en-US" sz="1200" b="0" dirty="0" smtClean="0">
                <a:solidFill>
                  <a:srgbClr val="FF0000"/>
                </a:solidFill>
                <a:latin typeface="Times" pitchFamily="122" charset="0"/>
              </a:rPr>
              <a:t>Partial table</a:t>
            </a:r>
            <a:endParaRPr lang="en-US" sz="1200" b="0" dirty="0">
              <a:solidFill>
                <a:srgbClr val="FF0000"/>
              </a:solidFill>
              <a:latin typeface="Times" pitchFamily="122" charset="0"/>
            </a:endParaRPr>
          </a:p>
        </p:txBody>
      </p:sp>
      <p:sp>
        <p:nvSpPr>
          <p:cNvPr id="6" name="Rectangle 5"/>
          <p:cNvSpPr/>
          <p:nvPr/>
        </p:nvSpPr>
        <p:spPr>
          <a:xfrm>
            <a:off x="533400" y="6135469"/>
            <a:ext cx="8534400" cy="646331"/>
          </a:xfrm>
          <a:prstGeom prst="rect">
            <a:avLst/>
          </a:prstGeom>
        </p:spPr>
        <p:txBody>
          <a:bodyPr wrap="square">
            <a:spAutoFit/>
          </a:bodyPr>
          <a:lstStyle/>
          <a:p>
            <a:pPr algn="r" eaLnBrk="0" hangingPunct="0"/>
            <a:r>
              <a:rPr lang="nb-NO" sz="1200" b="0" dirty="0">
                <a:solidFill>
                  <a:srgbClr val="FFFFFF"/>
                </a:solidFill>
                <a:latin typeface="Trebuchet MS" panose="020B0603020202020204" pitchFamily="34" charset="0"/>
              </a:rPr>
              <a:t>Debattista, J., Lange, C., Auer, S.: daQ, an Ontology </a:t>
            </a:r>
            <a:r>
              <a:rPr lang="nb-NO" sz="1200" b="0" dirty="0" smtClean="0">
                <a:solidFill>
                  <a:srgbClr val="FFFFFF"/>
                </a:solidFill>
                <a:latin typeface="Trebuchet MS" panose="020B0603020202020204" pitchFamily="34" charset="0"/>
              </a:rPr>
              <a:t>for </a:t>
            </a:r>
            <a:r>
              <a:rPr lang="en-US" sz="1200" b="0" dirty="0" smtClean="0">
                <a:solidFill>
                  <a:srgbClr val="FFFFFF"/>
                </a:solidFill>
                <a:latin typeface="Trebuchet MS" panose="020B0603020202020204" pitchFamily="34" charset="0"/>
              </a:rPr>
              <a:t>Dataset </a:t>
            </a:r>
            <a:r>
              <a:rPr lang="en-US" sz="1200" b="0" dirty="0">
                <a:solidFill>
                  <a:srgbClr val="FFFFFF"/>
                </a:solidFill>
                <a:latin typeface="Trebuchet MS" panose="020B0603020202020204" pitchFamily="34" charset="0"/>
              </a:rPr>
              <a:t>Quality </a:t>
            </a:r>
            <a:r>
              <a:rPr lang="en-US" sz="1200" b="0" dirty="0" smtClean="0">
                <a:solidFill>
                  <a:srgbClr val="FFFFFF"/>
                </a:solidFill>
                <a:latin typeface="Trebuchet MS" panose="020B0603020202020204" pitchFamily="34" charset="0"/>
              </a:rPr>
              <a:t>Information.</a:t>
            </a:r>
          </a:p>
          <a:p>
            <a:pPr algn="r" eaLnBrk="0" hangingPunct="0"/>
            <a:r>
              <a:rPr lang="en-US" sz="1200" b="0" dirty="0" smtClean="0">
                <a:solidFill>
                  <a:srgbClr val="FFFFFF"/>
                </a:solidFill>
                <a:latin typeface="Trebuchet MS" panose="020B0603020202020204" pitchFamily="34" charset="0"/>
              </a:rPr>
              <a:t>In</a:t>
            </a:r>
            <a:r>
              <a:rPr lang="en-US" sz="1200" b="0" dirty="0">
                <a:solidFill>
                  <a:srgbClr val="FFFFFF"/>
                </a:solidFill>
                <a:latin typeface="Trebuchet MS" panose="020B0603020202020204" pitchFamily="34" charset="0"/>
              </a:rPr>
              <a:t>: Proceedings of the </a:t>
            </a:r>
            <a:r>
              <a:rPr lang="en-US" sz="1200" b="0" dirty="0" smtClean="0">
                <a:solidFill>
                  <a:srgbClr val="FFFFFF"/>
                </a:solidFill>
                <a:latin typeface="Trebuchet MS" panose="020B0603020202020204" pitchFamily="34" charset="0"/>
              </a:rPr>
              <a:t>Workshop on </a:t>
            </a:r>
            <a:r>
              <a:rPr lang="en-US" sz="1200" b="0" dirty="0">
                <a:solidFill>
                  <a:srgbClr val="FFFFFF"/>
                </a:solidFill>
                <a:latin typeface="Trebuchet MS" panose="020B0603020202020204" pitchFamily="34" charset="0"/>
              </a:rPr>
              <a:t>Linked Data on the Web, co-located with the 23rd International</a:t>
            </a:r>
          </a:p>
          <a:p>
            <a:pPr algn="r" eaLnBrk="0" hangingPunct="0"/>
            <a:r>
              <a:rPr lang="en-US" sz="1200" b="0" dirty="0">
                <a:solidFill>
                  <a:srgbClr val="FFFFFF"/>
                </a:solidFill>
                <a:latin typeface="Trebuchet MS" panose="020B0603020202020204" pitchFamily="34" charset="0"/>
              </a:rPr>
              <a:t>World Wide Web Conference (WWW 2014), </a:t>
            </a:r>
            <a:r>
              <a:rPr lang="en-US" sz="1200" b="0" dirty="0" smtClean="0">
                <a:solidFill>
                  <a:srgbClr val="FFFFFF"/>
                </a:solidFill>
                <a:latin typeface="Trebuchet MS" panose="020B0603020202020204" pitchFamily="34" charset="0"/>
              </a:rPr>
              <a:t>Seoul, Korea</a:t>
            </a:r>
            <a:r>
              <a:rPr lang="en-US" sz="1200" b="0" dirty="0">
                <a:solidFill>
                  <a:srgbClr val="FFFFFF"/>
                </a:solidFill>
                <a:latin typeface="Trebuchet MS" panose="020B0603020202020204" pitchFamily="34" charset="0"/>
              </a:rPr>
              <a:t>, April 8, 2014. (2014)</a:t>
            </a:r>
          </a:p>
        </p:txBody>
      </p:sp>
    </p:spTree>
    <p:extLst>
      <p:ext uri="{BB962C8B-B14F-4D97-AF65-F5344CB8AC3E}">
        <p14:creationId xmlns:p14="http://schemas.microsoft.com/office/powerpoint/2010/main" val="2824723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3. Data </a:t>
            </a:r>
            <a:r>
              <a:rPr lang="en-US" dirty="0"/>
              <a:t>quality through explicit representation of entities</a:t>
            </a:r>
          </a:p>
        </p:txBody>
      </p:sp>
      <p:sp>
        <p:nvSpPr>
          <p:cNvPr id="5" name="Subtitle 4"/>
          <p:cNvSpPr>
            <a:spLocks noGrp="1"/>
          </p:cNvSpPr>
          <p:nvPr>
            <p:ph type="subTitle" idx="1"/>
          </p:nvPr>
        </p:nvSpPr>
        <p:spPr/>
        <p:txBody>
          <a:bodyPr/>
          <a:lstStyle/>
          <a:p>
            <a:r>
              <a:rPr lang="en-US" dirty="0" smtClean="0"/>
              <a:t>3a. Principles</a:t>
            </a:r>
            <a:endParaRPr lang="en-US" dirty="0"/>
          </a:p>
        </p:txBody>
      </p:sp>
    </p:spTree>
    <p:extLst>
      <p:ext uri="{BB962C8B-B14F-4D97-AF65-F5344CB8AC3E}">
        <p14:creationId xmlns:p14="http://schemas.microsoft.com/office/powerpoint/2010/main" val="3292555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1. Course overview</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0497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smtClean="0"/>
              <a:t>The basis of Ontological Realism (O.R.)</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smtClean="0"/>
              <a:t>There is an external reality which is ‘objectively’ the way it is;</a:t>
            </a:r>
          </a:p>
          <a:p>
            <a:pPr marL="533400" indent="-533400">
              <a:buFontTx/>
              <a:buAutoNum type="arabicPeriod"/>
            </a:pPr>
            <a:r>
              <a:rPr lang="en-US" altLang="en-US" sz="2800" dirty="0" smtClean="0"/>
              <a:t>That reality is accessible to us;</a:t>
            </a:r>
          </a:p>
          <a:p>
            <a:pPr marL="533400" indent="-533400">
              <a:buFontTx/>
              <a:buAutoNum type="arabicPeriod"/>
            </a:pPr>
            <a:r>
              <a:rPr lang="en-US" altLang="en-US" sz="2800" dirty="0" smtClean="0"/>
              <a:t>We build in our brains cognitive representations of  reality; </a:t>
            </a:r>
          </a:p>
          <a:p>
            <a:pPr marL="533400" indent="-533400">
              <a:buFontTx/>
              <a:buAutoNum type="arabicPeriod"/>
            </a:pPr>
            <a:r>
              <a:rPr lang="en-US" altLang="en-US" sz="2800" dirty="0" smtClean="0"/>
              <a:t>We communicate with others about what is there, and what we believe there is there.</a:t>
            </a:r>
          </a:p>
        </p:txBody>
      </p:sp>
      <p:pic>
        <p:nvPicPr>
          <p:cNvPr id="23556" name="Picture 4"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Tree>
    <p:extLst>
      <p:ext uri="{BB962C8B-B14F-4D97-AF65-F5344CB8AC3E}">
        <p14:creationId xmlns:p14="http://schemas.microsoft.com/office/powerpoint/2010/main" val="1630090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pPr eaLnBrk="1" hangingPunct="1"/>
            <a:endParaRPr lang="en-US" altLang="en-US" smtClean="0"/>
          </a:p>
        </p:txBody>
      </p:sp>
      <p:pic>
        <p:nvPicPr>
          <p:cNvPr id="26627" name="Picture 2" descr="http://3.bp.blogspot.com/_2cxvSmlPoaM/Ss-JdUAcxwI/AAAAAAAADM4/fOmasxsNiCg/s800/rembrand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8"/>
          <p:cNvSpPr>
            <a:spLocks noChangeArrowheads="1"/>
          </p:cNvSpPr>
          <p:nvPr/>
        </p:nvSpPr>
        <p:spPr bwMode="auto">
          <a:xfrm>
            <a:off x="0" y="4724400"/>
            <a:ext cx="91440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6629" name="Group 22"/>
          <p:cNvGrpSpPr>
            <a:grpSpLocks/>
          </p:cNvGrpSpPr>
          <p:nvPr/>
        </p:nvGrpSpPr>
        <p:grpSpPr bwMode="auto">
          <a:xfrm>
            <a:off x="0" y="0"/>
            <a:ext cx="9144000" cy="1143000"/>
            <a:chOff x="-1" y="0"/>
            <a:chExt cx="9144001" cy="1143000"/>
          </a:xfrm>
        </p:grpSpPr>
        <p:pic>
          <p:nvPicPr>
            <p:cNvPr id="266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Rectangle 21"/>
            <p:cNvSpPr>
              <a:spLocks noChangeArrowheads="1"/>
            </p:cNvSpPr>
            <p:nvPr/>
          </p:nvSpPr>
          <p:spPr bwMode="auto">
            <a:xfrm>
              <a:off x="0" y="990600"/>
              <a:ext cx="91440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
        <p:nvSpPr>
          <p:cNvPr id="26630" name="TextBox 24"/>
          <p:cNvSpPr txBox="1">
            <a:spLocks noChangeArrowheads="1"/>
          </p:cNvSpPr>
          <p:nvPr/>
        </p:nvSpPr>
        <p:spPr bwMode="auto">
          <a:xfrm>
            <a:off x="106363" y="6096000"/>
            <a:ext cx="75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L1</a:t>
            </a:r>
            <a:r>
              <a:rPr lang="en-US" altLang="en-US" baseline="30000">
                <a:solidFill>
                  <a:schemeClr val="bg1"/>
                </a:solidFill>
              </a:rPr>
              <a:t>-</a:t>
            </a:r>
          </a:p>
        </p:txBody>
      </p:sp>
      <p:sp>
        <p:nvSpPr>
          <p:cNvPr id="26631" name="TextBox 25"/>
          <p:cNvSpPr txBox="1">
            <a:spLocks noChangeArrowheads="1"/>
          </p:cNvSpPr>
          <p:nvPr/>
        </p:nvSpPr>
        <p:spPr bwMode="auto">
          <a:xfrm>
            <a:off x="152400" y="1371600"/>
            <a:ext cx="66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L2</a:t>
            </a:r>
          </a:p>
        </p:txBody>
      </p:sp>
      <p:sp>
        <p:nvSpPr>
          <p:cNvPr id="26632" name="TextBox 27"/>
          <p:cNvSpPr txBox="1">
            <a:spLocks noChangeArrowheads="1"/>
          </p:cNvSpPr>
          <p:nvPr/>
        </p:nvSpPr>
        <p:spPr bwMode="auto">
          <a:xfrm>
            <a:off x="152400" y="152400"/>
            <a:ext cx="663575"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L3</a:t>
            </a:r>
          </a:p>
        </p:txBody>
      </p:sp>
      <p:sp>
        <p:nvSpPr>
          <p:cNvPr id="26633" name="Slide Number Placeholder 10"/>
          <p:cNvSpPr>
            <a:spLocks noGrp="1"/>
          </p:cNvSpPr>
          <p:nvPr>
            <p:ph type="sldNum" sz="quarter" idx="4294967295"/>
          </p:nvPr>
        </p:nvSpPr>
        <p:spPr>
          <a:xfrm>
            <a:off x="-225425"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0121FBA-3C66-4326-891E-798A141C34E2}" type="slidenum">
              <a:rPr lang="en-US" altLang="en-US" sz="1400" b="0">
                <a:solidFill>
                  <a:schemeClr val="bg1"/>
                </a:solidFill>
              </a:rPr>
              <a:pPr eaLnBrk="1" hangingPunct="1"/>
              <a:t>31</a:t>
            </a:fld>
            <a:endParaRPr lang="en-US" altLang="en-US" sz="1400" b="0">
              <a:solidFill>
                <a:schemeClr val="bg1"/>
              </a:solidFill>
            </a:endParaRPr>
          </a:p>
        </p:txBody>
      </p:sp>
      <p:sp>
        <p:nvSpPr>
          <p:cNvPr id="26634" name="Rectangle 11"/>
          <p:cNvSpPr>
            <a:spLocks noChangeArrowheads="1"/>
          </p:cNvSpPr>
          <p:nvPr/>
        </p:nvSpPr>
        <p:spPr bwMode="auto">
          <a:xfrm>
            <a:off x="914400" y="152400"/>
            <a:ext cx="8229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Linguistic representations </a:t>
            </a:r>
            <a:r>
              <a:rPr lang="en-US" altLang="en-US" i="1"/>
              <a:t>about</a:t>
            </a:r>
            <a:r>
              <a:rPr lang="en-US" altLang="en-US"/>
              <a:t> (L1</a:t>
            </a:r>
            <a:r>
              <a:rPr lang="en-US" altLang="en-US" baseline="30000"/>
              <a:t>-</a:t>
            </a:r>
            <a:r>
              <a:rPr lang="en-US" altLang="en-US"/>
              <a:t>), (L2) or (L3) </a:t>
            </a:r>
          </a:p>
        </p:txBody>
      </p:sp>
      <p:sp>
        <p:nvSpPr>
          <p:cNvPr id="26635" name="Rectangle 12"/>
          <p:cNvSpPr>
            <a:spLocks noChangeArrowheads="1"/>
          </p:cNvSpPr>
          <p:nvPr/>
        </p:nvSpPr>
        <p:spPr bwMode="auto">
          <a:xfrm>
            <a:off x="914400" y="1371600"/>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FF"/>
                </a:solidFill>
              </a:rPr>
              <a:t>Beliefs </a:t>
            </a:r>
            <a:r>
              <a:rPr lang="en-US" altLang="en-US" i="1">
                <a:solidFill>
                  <a:srgbClr val="FFFFFF"/>
                </a:solidFill>
              </a:rPr>
              <a:t>about</a:t>
            </a:r>
            <a:r>
              <a:rPr lang="en-US" altLang="en-US">
                <a:solidFill>
                  <a:srgbClr val="FFFFFF"/>
                </a:solidFill>
              </a:rPr>
              <a:t> (1) </a:t>
            </a:r>
            <a:endParaRPr lang="en-US" altLang="en-US"/>
          </a:p>
        </p:txBody>
      </p:sp>
      <p:sp>
        <p:nvSpPr>
          <p:cNvPr id="26636" name="Rectangle 13"/>
          <p:cNvSpPr>
            <a:spLocks noChangeArrowheads="1"/>
          </p:cNvSpPr>
          <p:nvPr/>
        </p:nvSpPr>
        <p:spPr bwMode="auto">
          <a:xfrm>
            <a:off x="1066800" y="5562600"/>
            <a:ext cx="8077200" cy="1077913"/>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rgbClr val="FFFFFF"/>
                </a:solidFill>
              </a:rPr>
              <a:t>Entities (particular or generic) with objective existence which are </a:t>
            </a:r>
            <a:r>
              <a:rPr lang="en-US" altLang="en-US" i="1">
                <a:solidFill>
                  <a:srgbClr val="FFFFFF"/>
                </a:solidFill>
              </a:rPr>
              <a:t>not about anything</a:t>
            </a:r>
            <a:endParaRPr lang="en-US" altLang="en-US"/>
          </a:p>
        </p:txBody>
      </p:sp>
      <p:sp>
        <p:nvSpPr>
          <p:cNvPr id="26637" name="Text Box 4"/>
          <p:cNvSpPr txBox="1">
            <a:spLocks noChangeArrowheads="1"/>
          </p:cNvSpPr>
          <p:nvPr/>
        </p:nvSpPr>
        <p:spPr bwMode="auto">
          <a:xfrm rot="2140383">
            <a:off x="5680075" y="1354138"/>
            <a:ext cx="3005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CC99"/>
                </a:solidFill>
              </a:rPr>
              <a:t>Representations</a:t>
            </a:r>
          </a:p>
        </p:txBody>
      </p:sp>
      <p:sp>
        <p:nvSpPr>
          <p:cNvPr id="26638" name="Text Box 5"/>
          <p:cNvSpPr txBox="1">
            <a:spLocks noChangeArrowheads="1"/>
          </p:cNvSpPr>
          <p:nvPr/>
        </p:nvSpPr>
        <p:spPr bwMode="auto">
          <a:xfrm>
            <a:off x="5486400" y="4953000"/>
            <a:ext cx="3548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CC99"/>
                </a:solidFill>
              </a:rPr>
              <a:t>First Order Reality</a:t>
            </a:r>
          </a:p>
        </p:txBody>
      </p:sp>
    </p:spTree>
    <p:extLst>
      <p:ext uri="{BB962C8B-B14F-4D97-AF65-F5344CB8AC3E}">
        <p14:creationId xmlns:p14="http://schemas.microsoft.com/office/powerpoint/2010/main" val="3447582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What is out there …</a:t>
            </a:r>
            <a:br>
              <a:rPr lang="en-US" altLang="en-US" dirty="0" smtClean="0"/>
            </a:br>
            <a:r>
              <a:rPr lang="en-US" altLang="en-US" dirty="0" smtClean="0"/>
              <a:t>(… we want/need to deal with)?</a:t>
            </a:r>
          </a:p>
        </p:txBody>
      </p:sp>
      <p:grpSp>
        <p:nvGrpSpPr>
          <p:cNvPr id="4" name="Group 3"/>
          <p:cNvGrpSpPr/>
          <p:nvPr/>
        </p:nvGrpSpPr>
        <p:grpSpPr>
          <a:xfrm>
            <a:off x="381000" y="2209800"/>
            <a:ext cx="8458200" cy="4419600"/>
            <a:chOff x="381000" y="2209800"/>
            <a:chExt cx="8458200" cy="4419600"/>
          </a:xfrm>
        </p:grpSpPr>
        <p:sp>
          <p:nvSpPr>
            <p:cNvPr id="19459" name="TextBox 3"/>
            <p:cNvSpPr txBox="1">
              <a:spLocks noChangeArrowheads="1"/>
            </p:cNvSpPr>
            <p:nvPr/>
          </p:nvSpPr>
          <p:spPr bwMode="auto">
            <a:xfrm>
              <a:off x="381000" y="2209800"/>
              <a:ext cx="2536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portions of reality</a:t>
              </a:r>
            </a:p>
          </p:txBody>
        </p:sp>
        <p:sp>
          <p:nvSpPr>
            <p:cNvPr id="19467" name="Rectangle 11"/>
            <p:cNvSpPr>
              <a:spLocks noChangeArrowheads="1"/>
            </p:cNvSpPr>
            <p:nvPr/>
          </p:nvSpPr>
          <p:spPr bwMode="auto">
            <a:xfrm>
              <a:off x="381000" y="2209800"/>
              <a:ext cx="8458200" cy="44196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grpSp>
        <p:nvGrpSpPr>
          <p:cNvPr id="6" name="Group 5"/>
          <p:cNvGrpSpPr/>
          <p:nvPr/>
        </p:nvGrpSpPr>
        <p:grpSpPr>
          <a:xfrm>
            <a:off x="3190877" y="3890964"/>
            <a:ext cx="5206360" cy="2128499"/>
            <a:chOff x="3190877" y="3890964"/>
            <a:chExt cx="5206360" cy="2128499"/>
          </a:xfrm>
        </p:grpSpPr>
        <p:sp>
          <p:nvSpPr>
            <p:cNvPr id="19465" name="TextBox 9"/>
            <p:cNvSpPr txBox="1">
              <a:spLocks noChangeArrowheads="1"/>
            </p:cNvSpPr>
            <p:nvPr/>
          </p:nvSpPr>
          <p:spPr bwMode="auto">
            <a:xfrm>
              <a:off x="3241675" y="3947795"/>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continuants</a:t>
              </a:r>
            </a:p>
          </p:txBody>
        </p:sp>
        <p:sp>
          <p:nvSpPr>
            <p:cNvPr id="19466" name="TextBox 10"/>
            <p:cNvSpPr txBox="1">
              <a:spLocks noChangeArrowheads="1"/>
            </p:cNvSpPr>
            <p:nvPr/>
          </p:nvSpPr>
          <p:spPr bwMode="auto">
            <a:xfrm>
              <a:off x="5583237" y="449580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occurrents</a:t>
              </a:r>
              <a:endParaRPr lang="en-US" altLang="en-US" dirty="0">
                <a:solidFill>
                  <a:schemeClr val="bg1"/>
                </a:solidFill>
              </a:endParaRPr>
            </a:p>
          </p:txBody>
        </p:sp>
        <p:sp>
          <p:nvSpPr>
            <p:cNvPr id="19471" name="Rectangle 15"/>
            <p:cNvSpPr>
              <a:spLocks noChangeArrowheads="1"/>
            </p:cNvSpPr>
            <p:nvPr/>
          </p:nvSpPr>
          <p:spPr bwMode="auto">
            <a:xfrm>
              <a:off x="3190877" y="3890964"/>
              <a:ext cx="2230435" cy="212612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2" name="Rectangle 16"/>
            <p:cNvSpPr>
              <a:spLocks noChangeArrowheads="1"/>
            </p:cNvSpPr>
            <p:nvPr/>
          </p:nvSpPr>
          <p:spPr bwMode="auto">
            <a:xfrm>
              <a:off x="5598474" y="4495463"/>
              <a:ext cx="2798763" cy="1524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grpSp>
        <p:nvGrpSpPr>
          <p:cNvPr id="5" name="Group 4"/>
          <p:cNvGrpSpPr/>
          <p:nvPr/>
        </p:nvGrpSpPr>
        <p:grpSpPr>
          <a:xfrm>
            <a:off x="533400" y="2362200"/>
            <a:ext cx="8153400" cy="4114800"/>
            <a:chOff x="533400" y="2362200"/>
            <a:chExt cx="8153400" cy="4114800"/>
          </a:xfrm>
        </p:grpSpPr>
        <p:sp>
          <p:nvSpPr>
            <p:cNvPr id="19461" name="TextBox 5"/>
            <p:cNvSpPr txBox="1">
              <a:spLocks noChangeArrowheads="1"/>
            </p:cNvSpPr>
            <p:nvPr/>
          </p:nvSpPr>
          <p:spPr bwMode="auto">
            <a:xfrm>
              <a:off x="3124200" y="330581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particulars</a:t>
              </a:r>
            </a:p>
          </p:txBody>
        </p:sp>
        <p:sp>
          <p:nvSpPr>
            <p:cNvPr id="19462" name="TextBox 6"/>
            <p:cNvSpPr txBox="1">
              <a:spLocks noChangeArrowheads="1"/>
            </p:cNvSpPr>
            <p:nvPr/>
          </p:nvSpPr>
          <p:spPr bwMode="auto">
            <a:xfrm>
              <a:off x="1022311" y="3320191"/>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smtClean="0">
                  <a:solidFill>
                    <a:schemeClr val="bg1"/>
                  </a:solidFill>
                </a:rPr>
                <a:t>types</a:t>
              </a:r>
              <a:endParaRPr lang="en-US" altLang="en-US" dirty="0">
                <a:solidFill>
                  <a:schemeClr val="bg1"/>
                </a:solidFill>
              </a:endParaRPr>
            </a:p>
          </p:txBody>
        </p:sp>
        <p:sp>
          <p:nvSpPr>
            <p:cNvPr id="19463" name="TextBox 7"/>
            <p:cNvSpPr txBox="1">
              <a:spLocks noChangeArrowheads="1"/>
            </p:cNvSpPr>
            <p:nvPr/>
          </p:nvSpPr>
          <p:spPr bwMode="auto">
            <a:xfrm>
              <a:off x="5181600" y="2362200"/>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configurations</a:t>
              </a:r>
            </a:p>
          </p:txBody>
        </p:sp>
        <p:sp>
          <p:nvSpPr>
            <p:cNvPr id="19464" name="TextBox 8"/>
            <p:cNvSpPr txBox="1">
              <a:spLocks noChangeArrowheads="1"/>
            </p:cNvSpPr>
            <p:nvPr/>
          </p:nvSpPr>
          <p:spPr bwMode="auto">
            <a:xfrm>
              <a:off x="3124200" y="2362200"/>
              <a:ext cx="1323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relations</a:t>
              </a:r>
            </a:p>
          </p:txBody>
        </p:sp>
        <p:sp>
          <p:nvSpPr>
            <p:cNvPr id="19468" name="Rectangle 12"/>
            <p:cNvSpPr>
              <a:spLocks noChangeArrowheads="1"/>
            </p:cNvSpPr>
            <p:nvPr/>
          </p:nvSpPr>
          <p:spPr bwMode="auto">
            <a:xfrm>
              <a:off x="2895600" y="3276600"/>
              <a:ext cx="5791200" cy="3200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9" name="Rectangle 13"/>
            <p:cNvSpPr>
              <a:spLocks noChangeArrowheads="1"/>
            </p:cNvSpPr>
            <p:nvPr/>
          </p:nvSpPr>
          <p:spPr bwMode="auto">
            <a:xfrm>
              <a:off x="5181600" y="2362200"/>
              <a:ext cx="3505200" cy="762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0" name="Rectangle 14"/>
            <p:cNvSpPr>
              <a:spLocks noChangeArrowheads="1"/>
            </p:cNvSpPr>
            <p:nvPr/>
          </p:nvSpPr>
          <p:spPr bwMode="auto">
            <a:xfrm>
              <a:off x="3124200" y="2362200"/>
              <a:ext cx="1828800" cy="762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3" name="Rectangle 17"/>
            <p:cNvSpPr>
              <a:spLocks noChangeArrowheads="1"/>
            </p:cNvSpPr>
            <p:nvPr/>
          </p:nvSpPr>
          <p:spPr bwMode="auto">
            <a:xfrm>
              <a:off x="533400" y="3276600"/>
              <a:ext cx="2209800" cy="3200400"/>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grpSp>
        <p:nvGrpSpPr>
          <p:cNvPr id="9" name="Group 8"/>
          <p:cNvGrpSpPr/>
          <p:nvPr/>
        </p:nvGrpSpPr>
        <p:grpSpPr>
          <a:xfrm>
            <a:off x="533400" y="2693988"/>
            <a:ext cx="7950200" cy="1132680"/>
            <a:chOff x="533400" y="2693988"/>
            <a:chExt cx="7950200" cy="1132680"/>
          </a:xfrm>
        </p:grpSpPr>
        <p:grpSp>
          <p:nvGrpSpPr>
            <p:cNvPr id="2" name="Group 28"/>
            <p:cNvGrpSpPr>
              <a:grpSpLocks/>
            </p:cNvGrpSpPr>
            <p:nvPr/>
          </p:nvGrpSpPr>
          <p:grpSpPr bwMode="auto">
            <a:xfrm>
              <a:off x="533400" y="2693988"/>
              <a:ext cx="2438400" cy="461962"/>
              <a:chOff x="533400" y="2694560"/>
              <a:chExt cx="2438400" cy="461665"/>
            </a:xfrm>
          </p:grpSpPr>
          <p:sp>
            <p:nvSpPr>
              <p:cNvPr id="19484" name="Rectangle 24"/>
              <p:cNvSpPr>
                <a:spLocks noChangeArrowheads="1"/>
              </p:cNvSpPr>
              <p:nvPr/>
            </p:nvSpPr>
            <p:spPr bwMode="auto">
              <a:xfrm>
                <a:off x="533400" y="2743200"/>
                <a:ext cx="2438400" cy="381000"/>
              </a:xfrm>
              <a:prstGeom prst="rect">
                <a:avLst/>
              </a:prstGeom>
              <a:noFill/>
              <a:ln w="9525" algn="ctr">
                <a:solidFill>
                  <a:srgbClr val="FF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9485" name="TextBox 26"/>
              <p:cNvSpPr txBox="1">
                <a:spLocks noChangeArrowheads="1"/>
              </p:cNvSpPr>
              <p:nvPr/>
            </p:nvSpPr>
            <p:spPr bwMode="auto">
              <a:xfrm>
                <a:off x="533400" y="269456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a:t>
                </a:r>
              </a:p>
            </p:txBody>
          </p:sp>
        </p:grpSp>
        <p:grpSp>
          <p:nvGrpSpPr>
            <p:cNvPr id="30" name="Group 28"/>
            <p:cNvGrpSpPr>
              <a:grpSpLocks/>
            </p:cNvGrpSpPr>
            <p:nvPr/>
          </p:nvGrpSpPr>
          <p:grpSpPr bwMode="auto">
            <a:xfrm>
              <a:off x="6045200" y="3364706"/>
              <a:ext cx="2438400" cy="461962"/>
              <a:chOff x="533400" y="2694560"/>
              <a:chExt cx="2438400" cy="461665"/>
            </a:xfrm>
          </p:grpSpPr>
          <p:sp>
            <p:nvSpPr>
              <p:cNvPr id="31" name="Rectangle 24"/>
              <p:cNvSpPr>
                <a:spLocks noChangeArrowheads="1"/>
              </p:cNvSpPr>
              <p:nvPr/>
            </p:nvSpPr>
            <p:spPr bwMode="auto">
              <a:xfrm>
                <a:off x="533400" y="2743200"/>
                <a:ext cx="2438400" cy="381000"/>
              </a:xfrm>
              <a:prstGeom prst="rect">
                <a:avLst/>
              </a:prstGeom>
              <a:noFill/>
              <a:ln w="9525" algn="ctr">
                <a:solidFill>
                  <a:srgbClr val="FF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32" name="TextBox 26"/>
              <p:cNvSpPr txBox="1">
                <a:spLocks noChangeArrowheads="1"/>
              </p:cNvSpPr>
              <p:nvPr/>
            </p:nvSpPr>
            <p:spPr bwMode="auto">
              <a:xfrm>
                <a:off x="533400" y="269456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a:t>
                </a:r>
              </a:p>
            </p:txBody>
          </p:sp>
        </p:grpSp>
      </p:grpSp>
      <p:grpSp>
        <p:nvGrpSpPr>
          <p:cNvPr id="7" name="Group 6"/>
          <p:cNvGrpSpPr/>
          <p:nvPr/>
        </p:nvGrpSpPr>
        <p:grpSpPr>
          <a:xfrm>
            <a:off x="3190877" y="4793140"/>
            <a:ext cx="2230435" cy="1083467"/>
            <a:chOff x="3190877" y="4793140"/>
            <a:chExt cx="2230435" cy="1083467"/>
          </a:xfrm>
        </p:grpSpPr>
        <p:sp>
          <p:nvSpPr>
            <p:cNvPr id="33" name="Rectangle 15"/>
            <p:cNvSpPr>
              <a:spLocks noChangeArrowheads="1"/>
            </p:cNvSpPr>
            <p:nvPr/>
          </p:nvSpPr>
          <p:spPr bwMode="auto">
            <a:xfrm>
              <a:off x="3271520" y="4834572"/>
              <a:ext cx="2068512" cy="1042035"/>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4" name="TextBox 9"/>
            <p:cNvSpPr txBox="1">
              <a:spLocks noChangeArrowheads="1"/>
            </p:cNvSpPr>
            <p:nvPr/>
          </p:nvSpPr>
          <p:spPr bwMode="auto">
            <a:xfrm>
              <a:off x="3190877" y="4793140"/>
              <a:ext cx="2230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smtClean="0">
                  <a:solidFill>
                    <a:schemeClr val="bg1"/>
                  </a:solidFill>
                </a:rPr>
                <a:t>representations</a:t>
              </a:r>
              <a:endParaRPr lang="en-US" altLang="en-US" dirty="0">
                <a:solidFill>
                  <a:schemeClr val="bg1"/>
                </a:solidFill>
              </a:endParaRPr>
            </a:p>
          </p:txBody>
        </p:sp>
      </p:grpSp>
      <p:grpSp>
        <p:nvGrpSpPr>
          <p:cNvPr id="8" name="Group 7"/>
          <p:cNvGrpSpPr/>
          <p:nvPr/>
        </p:nvGrpSpPr>
        <p:grpSpPr>
          <a:xfrm>
            <a:off x="1524000" y="2743200"/>
            <a:ext cx="7213600" cy="3448050"/>
            <a:chOff x="1524000" y="2743200"/>
            <a:chExt cx="7213600" cy="3448050"/>
          </a:xfrm>
        </p:grpSpPr>
        <p:sp>
          <p:nvSpPr>
            <p:cNvPr id="19475" name="TextBox 19"/>
            <p:cNvSpPr txBox="1">
              <a:spLocks noChangeArrowheads="1"/>
            </p:cNvSpPr>
            <p:nvPr/>
          </p:nvSpPr>
          <p:spPr bwMode="auto">
            <a:xfrm>
              <a:off x="3352800" y="2743200"/>
              <a:ext cx="160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participation</a:t>
              </a:r>
            </a:p>
          </p:txBody>
        </p:sp>
        <p:sp>
          <p:nvSpPr>
            <p:cNvPr id="19476" name="TextBox 20"/>
            <p:cNvSpPr txBox="1">
              <a:spLocks noChangeArrowheads="1"/>
            </p:cNvSpPr>
            <p:nvPr/>
          </p:nvSpPr>
          <p:spPr bwMode="auto">
            <a:xfrm>
              <a:off x="5653088" y="2743200"/>
              <a:ext cx="3084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me participating in my life</a:t>
              </a:r>
            </a:p>
          </p:txBody>
        </p:sp>
        <p:sp>
          <p:nvSpPr>
            <p:cNvPr id="19477" name="TextBox 21"/>
            <p:cNvSpPr txBox="1">
              <a:spLocks noChangeArrowheads="1"/>
            </p:cNvSpPr>
            <p:nvPr/>
          </p:nvSpPr>
          <p:spPr bwMode="auto">
            <a:xfrm>
              <a:off x="1524000" y="579120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organism</a:t>
              </a:r>
            </a:p>
          </p:txBody>
        </p:sp>
        <p:sp>
          <p:nvSpPr>
            <p:cNvPr id="19478" name="TextBox 22"/>
            <p:cNvSpPr txBox="1">
              <a:spLocks noChangeArrowheads="1"/>
            </p:cNvSpPr>
            <p:nvPr/>
          </p:nvSpPr>
          <p:spPr bwMode="auto">
            <a:xfrm>
              <a:off x="4703762" y="4409758"/>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me</a:t>
              </a:r>
            </a:p>
          </p:txBody>
        </p:sp>
        <p:sp>
          <p:nvSpPr>
            <p:cNvPr id="19479" name="TextBox 23"/>
            <p:cNvSpPr txBox="1">
              <a:spLocks noChangeArrowheads="1"/>
            </p:cNvSpPr>
            <p:nvPr/>
          </p:nvSpPr>
          <p:spPr bwMode="auto">
            <a:xfrm>
              <a:off x="6921500" y="5486400"/>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my life</a:t>
              </a:r>
            </a:p>
          </p:txBody>
        </p:sp>
        <p:graphicFrame>
          <p:nvGraphicFramePr>
            <p:cNvPr id="35" name="Object 4"/>
            <p:cNvGraphicFramePr>
              <a:graphicFrameLocks noChangeAspect="1"/>
            </p:cNvGraphicFramePr>
            <p:nvPr/>
          </p:nvGraphicFramePr>
          <p:xfrm>
            <a:off x="4610100" y="5254645"/>
            <a:ext cx="504457" cy="491182"/>
          </p:xfrm>
          <a:graphic>
            <a:graphicData uri="http://schemas.openxmlformats.org/presentationml/2006/ole">
              <mc:AlternateContent xmlns:mc="http://schemas.openxmlformats.org/markup-compatibility/2006">
                <mc:Choice xmlns:v="urn:schemas-microsoft-com:vml" Requires="v">
                  <p:oleObj spid="_x0000_s359474" name="Photo Editor-foto" r:id="rId3" imgW="5447619" imgH="5304762" progId="MSPhotoEd.3">
                    <p:embed/>
                  </p:oleObj>
                </mc:Choice>
                <mc:Fallback>
                  <p:oleObj name="Photo Editor-foto" r:id="rId3" imgW="5447619" imgH="530476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5254645"/>
                          <a:ext cx="504457" cy="491182"/>
                        </a:xfrm>
                        <a:prstGeom prst="rect">
                          <a:avLst/>
                        </a:prstGeom>
                        <a:noFill/>
                        <a:ln w="9525">
                          <a:solidFill>
                            <a:schemeClr val="bg1"/>
                          </a:solidFill>
                          <a:miter lim="800000"/>
                          <a:headEnd/>
                          <a:tailEnd/>
                        </a:ln>
                        <a:effectLst/>
                        <a:extLst/>
                      </p:spPr>
                    </p:pic>
                  </p:oleObj>
                </mc:Fallback>
              </mc:AlternateContent>
            </a:graphicData>
          </a:graphic>
        </p:graphicFrame>
      </p:grpSp>
    </p:spTree>
    <p:extLst>
      <p:ext uri="{BB962C8B-B14F-4D97-AF65-F5344CB8AC3E}">
        <p14:creationId xmlns:p14="http://schemas.microsoft.com/office/powerpoint/2010/main" val="211960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pPr eaLnBrk="1" hangingPunct="1"/>
            <a:r>
              <a:rPr lang="en-US" dirty="0" smtClean="0"/>
              <a:t>Continuants versus </a:t>
            </a:r>
            <a:r>
              <a:rPr lang="en-US" dirty="0" err="1" smtClean="0"/>
              <a:t>Occurrents</a:t>
            </a:r>
            <a:endParaRPr lang="en-US" dirty="0" smtClean="0"/>
          </a:p>
        </p:txBody>
      </p:sp>
      <p:sp>
        <p:nvSpPr>
          <p:cNvPr id="31747" name="Rectangle 3"/>
          <p:cNvSpPr>
            <a:spLocks noChangeArrowheads="1"/>
          </p:cNvSpPr>
          <p:nvPr/>
        </p:nvSpPr>
        <p:spPr bwMode="auto">
          <a:xfrm>
            <a:off x="1270000" y="2133600"/>
            <a:ext cx="2743200" cy="609600"/>
          </a:xfrm>
          <a:prstGeom prst="rect">
            <a:avLst/>
          </a:prstGeom>
          <a:noFill/>
          <a:ln w="9525">
            <a:solidFill>
              <a:schemeClr val="bg1"/>
            </a:solidFill>
            <a:miter lim="800000"/>
            <a:headEnd/>
            <a:tailEnd/>
          </a:ln>
        </p:spPr>
        <p:txBody>
          <a:bodyPr wrap="none" anchor="ctr"/>
          <a:lstStyle/>
          <a:p>
            <a:pPr eaLnBrk="0" hangingPunct="0"/>
            <a:r>
              <a:rPr lang="en-US" sz="2400" b="0">
                <a:solidFill>
                  <a:schemeClr val="bg1"/>
                </a:solidFill>
                <a:latin typeface="Tahoma" pitchFamily="34" charset="0"/>
                <a:ea typeface="ＭＳ Ｐゴシック" pitchFamily="34" charset="-128"/>
                <a:cs typeface="Times New Roman" pitchFamily="18" charset="0"/>
              </a:rPr>
              <a:t>Continuant</a:t>
            </a:r>
          </a:p>
        </p:txBody>
      </p:sp>
      <p:sp>
        <p:nvSpPr>
          <p:cNvPr id="31748" name="Rectangle 4"/>
          <p:cNvSpPr>
            <a:spLocks noChangeArrowheads="1"/>
          </p:cNvSpPr>
          <p:nvPr/>
        </p:nvSpPr>
        <p:spPr bwMode="auto">
          <a:xfrm>
            <a:off x="5765800" y="2133600"/>
            <a:ext cx="2692400" cy="2736850"/>
          </a:xfrm>
          <a:prstGeom prst="rect">
            <a:avLst/>
          </a:prstGeom>
          <a:noFill/>
          <a:ln w="9525">
            <a:solidFill>
              <a:schemeClr val="bg1"/>
            </a:solidFill>
            <a:miter lim="800000"/>
            <a:headEnd/>
            <a:tailEnd/>
          </a:ln>
        </p:spPr>
        <p:txBody>
          <a:bodyPr wrap="none" anchor="ctr"/>
          <a:lstStyle/>
          <a:p>
            <a:pPr eaLnBrk="0" hangingPunct="0"/>
            <a:r>
              <a:rPr lang="en-US" sz="2400" b="0">
                <a:solidFill>
                  <a:schemeClr val="bg1"/>
                </a:solidFill>
                <a:latin typeface="Tahoma" pitchFamily="34" charset="0"/>
                <a:ea typeface="ＭＳ Ｐゴシック" pitchFamily="34" charset="-128"/>
                <a:cs typeface="Times New Roman" pitchFamily="18" charset="0"/>
              </a:rPr>
              <a:t>Occurrent</a:t>
            </a:r>
          </a:p>
          <a:p>
            <a:pPr eaLnBrk="0" hangingPunct="0"/>
            <a:endParaRPr lang="en-US" sz="2400" b="0">
              <a:solidFill>
                <a:schemeClr val="bg1"/>
              </a:solidFill>
              <a:latin typeface="Tahoma" pitchFamily="34" charset="0"/>
              <a:ea typeface="ＭＳ Ｐゴシック" pitchFamily="34" charset="-128"/>
              <a:cs typeface="Times New Roman" pitchFamily="18" charset="0"/>
            </a:endParaRPr>
          </a:p>
          <a:p>
            <a:pPr eaLnBrk="0" hangingPunct="0"/>
            <a:endParaRPr lang="en-US" sz="2400" b="0">
              <a:solidFill>
                <a:schemeClr val="bg1"/>
              </a:solidFill>
              <a:latin typeface="Tahoma" pitchFamily="34" charset="0"/>
              <a:ea typeface="ＭＳ Ｐゴシック" pitchFamily="34" charset="-128"/>
              <a:cs typeface="Times New Roman" pitchFamily="18" charset="0"/>
            </a:endParaRPr>
          </a:p>
          <a:p>
            <a:pPr eaLnBrk="0" hangingPunct="0"/>
            <a:endParaRPr lang="en-US" sz="4800" b="0">
              <a:solidFill>
                <a:schemeClr val="bg1"/>
              </a:solidFill>
              <a:latin typeface="Tahoma" pitchFamily="34" charset="0"/>
              <a:ea typeface="ＭＳ Ｐゴシック" pitchFamily="34" charset="-128"/>
              <a:cs typeface="Times New Roman" pitchFamily="18" charset="0"/>
            </a:endParaRPr>
          </a:p>
          <a:p>
            <a:pPr eaLnBrk="0" hangingPunct="0"/>
            <a:r>
              <a:rPr lang="en-US" sz="2000" b="0">
                <a:solidFill>
                  <a:srgbClr val="FFC000"/>
                </a:solidFill>
                <a:latin typeface="Tahoma" pitchFamily="34" charset="0"/>
                <a:ea typeface="ＭＳ Ｐゴシック" pitchFamily="34" charset="-128"/>
                <a:cs typeface="Times New Roman" pitchFamily="18" charset="0"/>
              </a:rPr>
              <a:t>e.g. pathological </a:t>
            </a:r>
          </a:p>
          <a:p>
            <a:pPr eaLnBrk="0" hangingPunct="0"/>
            <a:r>
              <a:rPr lang="en-US" sz="2000" b="0">
                <a:solidFill>
                  <a:srgbClr val="FFC000"/>
                </a:solidFill>
                <a:latin typeface="Tahoma" pitchFamily="34" charset="0"/>
                <a:ea typeface="ＭＳ Ｐゴシック" pitchFamily="34" charset="-128"/>
                <a:cs typeface="Times New Roman" pitchFamily="18" charset="0"/>
              </a:rPr>
              <a:t>process</a:t>
            </a:r>
          </a:p>
        </p:txBody>
      </p:sp>
      <p:sp>
        <p:nvSpPr>
          <p:cNvPr id="31749" name="Rectangle 5"/>
          <p:cNvSpPr>
            <a:spLocks noChangeArrowheads="1"/>
          </p:cNvSpPr>
          <p:nvPr/>
        </p:nvSpPr>
        <p:spPr bwMode="auto">
          <a:xfrm>
            <a:off x="660400" y="3276600"/>
            <a:ext cx="1905000" cy="1828800"/>
          </a:xfrm>
          <a:prstGeom prst="rect">
            <a:avLst/>
          </a:prstGeom>
          <a:noFill/>
          <a:ln w="9525">
            <a:solidFill>
              <a:schemeClr val="bg1"/>
            </a:solidFill>
            <a:miter lim="800000"/>
            <a:headEnd/>
            <a:tailEnd/>
          </a:ln>
        </p:spPr>
        <p:txBody>
          <a:bodyPr wrap="none" anchor="ctr"/>
          <a:lstStyle/>
          <a:p>
            <a:pPr eaLnBrk="0" hangingPunct="0"/>
            <a:r>
              <a:rPr lang="en-US" sz="2400" b="0">
                <a:solidFill>
                  <a:schemeClr val="bg1"/>
                </a:solidFill>
                <a:latin typeface="Tahoma" pitchFamily="34" charset="0"/>
                <a:ea typeface="ＭＳ Ｐゴシック" pitchFamily="34" charset="-128"/>
                <a:cs typeface="Times New Roman" pitchFamily="18" charset="0"/>
              </a:rPr>
              <a:t>Independent</a:t>
            </a:r>
          </a:p>
          <a:p>
            <a:pPr eaLnBrk="0" hangingPunct="0"/>
            <a:r>
              <a:rPr lang="en-US" sz="2400" b="0">
                <a:solidFill>
                  <a:schemeClr val="bg1"/>
                </a:solidFill>
                <a:latin typeface="Tahoma" pitchFamily="34" charset="0"/>
                <a:ea typeface="ＭＳ Ｐゴシック" pitchFamily="34" charset="-128"/>
                <a:cs typeface="Times New Roman" pitchFamily="18" charset="0"/>
              </a:rPr>
              <a:t>Continuant</a:t>
            </a:r>
          </a:p>
          <a:p>
            <a:pPr eaLnBrk="0" hangingPunct="0"/>
            <a:endParaRPr lang="en-US" sz="4000" b="0">
              <a:solidFill>
                <a:schemeClr val="bg1"/>
              </a:solidFill>
              <a:latin typeface="Tahoma" pitchFamily="34" charset="0"/>
              <a:ea typeface="ＭＳ Ｐゴシック" pitchFamily="34" charset="-128"/>
              <a:cs typeface="Times New Roman" pitchFamily="18" charset="0"/>
            </a:endParaRPr>
          </a:p>
          <a:p>
            <a:pPr eaLnBrk="0" hangingPunct="0"/>
            <a:r>
              <a:rPr lang="en-US" sz="2000" b="0">
                <a:solidFill>
                  <a:srgbClr val="FFC000"/>
                </a:solidFill>
                <a:latin typeface="Tahoma" pitchFamily="34" charset="0"/>
                <a:ea typeface="ＭＳ Ｐゴシック" pitchFamily="34" charset="-128"/>
                <a:cs typeface="Times New Roman" pitchFamily="18" charset="0"/>
              </a:rPr>
              <a:t>e.g. organism</a:t>
            </a:r>
          </a:p>
        </p:txBody>
      </p:sp>
      <p:sp>
        <p:nvSpPr>
          <p:cNvPr id="31750" name="Rectangle 6"/>
          <p:cNvSpPr>
            <a:spLocks noChangeArrowheads="1"/>
          </p:cNvSpPr>
          <p:nvPr/>
        </p:nvSpPr>
        <p:spPr bwMode="auto">
          <a:xfrm>
            <a:off x="2794000" y="3276600"/>
            <a:ext cx="1752600" cy="1828800"/>
          </a:xfrm>
          <a:prstGeom prst="rect">
            <a:avLst/>
          </a:prstGeom>
          <a:noFill/>
          <a:ln w="9525">
            <a:solidFill>
              <a:schemeClr val="bg1"/>
            </a:solidFill>
            <a:miter lim="800000"/>
            <a:headEnd/>
            <a:tailEnd/>
          </a:ln>
        </p:spPr>
        <p:txBody>
          <a:bodyPr wrap="none" anchor="ctr"/>
          <a:lstStyle/>
          <a:p>
            <a:pPr eaLnBrk="0" hangingPunct="0"/>
            <a:r>
              <a:rPr lang="en-US" sz="2400" b="0">
                <a:solidFill>
                  <a:schemeClr val="bg1"/>
                </a:solidFill>
                <a:latin typeface="Tahoma" pitchFamily="34" charset="0"/>
                <a:ea typeface="ＭＳ Ｐゴシック" pitchFamily="34" charset="-128"/>
                <a:cs typeface="Times New Roman" pitchFamily="18" charset="0"/>
              </a:rPr>
              <a:t>Dependent</a:t>
            </a:r>
          </a:p>
          <a:p>
            <a:pPr eaLnBrk="0" hangingPunct="0"/>
            <a:r>
              <a:rPr lang="en-US" sz="2400" b="0">
                <a:solidFill>
                  <a:schemeClr val="bg1"/>
                </a:solidFill>
                <a:latin typeface="Tahoma" pitchFamily="34" charset="0"/>
                <a:ea typeface="ＭＳ Ｐゴシック" pitchFamily="34" charset="-128"/>
                <a:cs typeface="Times New Roman" pitchFamily="18" charset="0"/>
              </a:rPr>
              <a:t>Continuant</a:t>
            </a:r>
          </a:p>
          <a:p>
            <a:pPr eaLnBrk="0" hangingPunct="0"/>
            <a:endParaRPr lang="en-US" sz="2400" b="0">
              <a:solidFill>
                <a:schemeClr val="bg1"/>
              </a:solidFill>
              <a:latin typeface="Tahoma" pitchFamily="34" charset="0"/>
              <a:ea typeface="ＭＳ Ｐゴシック" pitchFamily="34" charset="-128"/>
              <a:cs typeface="Times New Roman" pitchFamily="18" charset="0"/>
            </a:endParaRPr>
          </a:p>
          <a:p>
            <a:pPr eaLnBrk="0" hangingPunct="0"/>
            <a:r>
              <a:rPr lang="en-US" sz="2000" b="0">
                <a:solidFill>
                  <a:srgbClr val="FFC000"/>
                </a:solidFill>
                <a:latin typeface="Tahoma" pitchFamily="34" charset="0"/>
                <a:ea typeface="ＭＳ Ｐゴシック" pitchFamily="34" charset="-128"/>
                <a:cs typeface="Times New Roman" pitchFamily="18" charset="0"/>
              </a:rPr>
              <a:t>e.g. patient</a:t>
            </a:r>
          </a:p>
          <a:p>
            <a:pPr eaLnBrk="0" hangingPunct="0"/>
            <a:r>
              <a:rPr lang="en-US" sz="2000" b="0">
                <a:solidFill>
                  <a:srgbClr val="FFC000"/>
                </a:solidFill>
                <a:latin typeface="Tahoma" pitchFamily="34" charset="0"/>
                <a:ea typeface="ＭＳ Ｐゴシック" pitchFamily="34" charset="-128"/>
                <a:cs typeface="Times New Roman" pitchFamily="18" charset="0"/>
              </a:rPr>
              <a:t>role</a:t>
            </a:r>
          </a:p>
        </p:txBody>
      </p:sp>
      <p:cxnSp>
        <p:nvCxnSpPr>
          <p:cNvPr id="31751" name="AutoShape 7"/>
          <p:cNvCxnSpPr>
            <a:cxnSpLocks noChangeShapeType="1"/>
            <a:stCxn id="31747" idx="2"/>
            <a:endCxn id="31749" idx="0"/>
          </p:cNvCxnSpPr>
          <p:nvPr/>
        </p:nvCxnSpPr>
        <p:spPr bwMode="auto">
          <a:xfrm flipH="1">
            <a:off x="1612900" y="2743200"/>
            <a:ext cx="1028700" cy="533400"/>
          </a:xfrm>
          <a:prstGeom prst="straightConnector1">
            <a:avLst/>
          </a:prstGeom>
          <a:noFill/>
          <a:ln w="28575">
            <a:solidFill>
              <a:srgbClr val="FFFF00"/>
            </a:solidFill>
            <a:round/>
            <a:headEnd type="triangle" w="med" len="med"/>
            <a:tailEnd/>
          </a:ln>
        </p:spPr>
      </p:cxnSp>
      <p:cxnSp>
        <p:nvCxnSpPr>
          <p:cNvPr id="31752" name="AutoShape 8"/>
          <p:cNvCxnSpPr>
            <a:cxnSpLocks noChangeShapeType="1"/>
            <a:stCxn id="31747" idx="2"/>
            <a:endCxn id="31750" idx="0"/>
          </p:cNvCxnSpPr>
          <p:nvPr/>
        </p:nvCxnSpPr>
        <p:spPr bwMode="auto">
          <a:xfrm>
            <a:off x="2641600" y="2743200"/>
            <a:ext cx="1028700" cy="533400"/>
          </a:xfrm>
          <a:prstGeom prst="straightConnector1">
            <a:avLst/>
          </a:prstGeom>
          <a:noFill/>
          <a:ln w="28575">
            <a:solidFill>
              <a:srgbClr val="FFFF00"/>
            </a:solidFill>
            <a:round/>
            <a:headEnd type="triangle" w="med" len="med"/>
            <a:tailEnd/>
          </a:ln>
        </p:spPr>
      </p:cxnSp>
      <p:sp>
        <p:nvSpPr>
          <p:cNvPr id="31753" name="Line 9"/>
          <p:cNvSpPr>
            <a:spLocks noChangeShapeType="1"/>
          </p:cNvSpPr>
          <p:nvPr/>
        </p:nvSpPr>
        <p:spPr bwMode="auto">
          <a:xfrm>
            <a:off x="0" y="5943600"/>
            <a:ext cx="9144000" cy="0"/>
          </a:xfrm>
          <a:prstGeom prst="line">
            <a:avLst/>
          </a:prstGeom>
          <a:noFill/>
          <a:ln w="9525">
            <a:solidFill>
              <a:schemeClr val="bg1"/>
            </a:solidFill>
            <a:round/>
            <a:headEnd/>
            <a:tailEnd/>
          </a:ln>
        </p:spPr>
        <p:txBody>
          <a:bodyPr/>
          <a:lstStyle/>
          <a:p>
            <a:endParaRPr lang="en-US"/>
          </a:p>
        </p:txBody>
      </p:sp>
      <p:sp>
        <p:nvSpPr>
          <p:cNvPr id="31754" name="Text Box 10"/>
          <p:cNvSpPr txBox="1">
            <a:spLocks noChangeArrowheads="1"/>
          </p:cNvSpPr>
          <p:nvPr/>
        </p:nvSpPr>
        <p:spPr bwMode="auto">
          <a:xfrm>
            <a:off x="76200" y="5562600"/>
            <a:ext cx="9067800" cy="1014413"/>
          </a:xfrm>
          <a:prstGeom prst="rect">
            <a:avLst/>
          </a:prstGeom>
          <a:noFill/>
          <a:ln w="9525">
            <a:noFill/>
            <a:miter lim="800000"/>
            <a:headEnd/>
            <a:tailEnd/>
          </a:ln>
        </p:spPr>
        <p:txBody>
          <a:bodyPr>
            <a:spAutoFit/>
          </a:bodyPr>
          <a:lstStyle/>
          <a:p>
            <a:pPr algn="l" eaLnBrk="0" hangingPunct="0">
              <a:lnSpc>
                <a:spcPct val="55000"/>
              </a:lnSpc>
              <a:spcBef>
                <a:spcPct val="50000"/>
              </a:spcBef>
              <a:buClr>
                <a:srgbClr val="000000"/>
              </a:buClr>
              <a:buSzPct val="100000"/>
              <a:buFont typeface="Times New Roman" pitchFamily="18" charset="0"/>
              <a:buNone/>
            </a:pPr>
            <a:r>
              <a:rPr lang="en-US" sz="11000" b="0">
                <a:solidFill>
                  <a:schemeClr val="bg1"/>
                </a:solidFill>
                <a:cs typeface="Arial" charset="0"/>
              </a:rPr>
              <a:t> ....  .....    .......</a:t>
            </a:r>
          </a:p>
        </p:txBody>
      </p:sp>
      <p:sp>
        <p:nvSpPr>
          <p:cNvPr id="31755" name="TextBox 10"/>
          <p:cNvSpPr txBox="1">
            <a:spLocks noChangeArrowheads="1"/>
          </p:cNvSpPr>
          <p:nvPr/>
        </p:nvSpPr>
        <p:spPr bwMode="auto">
          <a:xfrm>
            <a:off x="7315200" y="5257800"/>
            <a:ext cx="1676400" cy="519113"/>
          </a:xfrm>
          <a:prstGeom prst="rect">
            <a:avLst/>
          </a:prstGeom>
          <a:noFill/>
          <a:ln w="9525">
            <a:noFill/>
            <a:miter lim="800000"/>
            <a:headEnd/>
            <a:tailEnd/>
          </a:ln>
        </p:spPr>
        <p:txBody>
          <a:bodyPr>
            <a:spAutoFit/>
          </a:bodyPr>
          <a:lstStyle/>
          <a:p>
            <a:pPr algn="l" eaLnBrk="0" hangingPunct="0"/>
            <a:r>
              <a:rPr lang="en-US" sz="2800">
                <a:solidFill>
                  <a:schemeClr val="bg1"/>
                </a:solidFill>
                <a:latin typeface="Calibri" pitchFamily="34" charset="0"/>
                <a:cs typeface="Arial" charset="0"/>
              </a:rPr>
              <a:t>universals</a:t>
            </a:r>
            <a:endParaRPr lang="en-US" sz="2000">
              <a:solidFill>
                <a:schemeClr val="bg1"/>
              </a:solidFill>
              <a:latin typeface="Calibri" pitchFamily="34" charset="0"/>
              <a:cs typeface="Arial" charset="0"/>
            </a:endParaRPr>
          </a:p>
        </p:txBody>
      </p:sp>
      <p:sp>
        <p:nvSpPr>
          <p:cNvPr id="31756" name="TextBox 11"/>
          <p:cNvSpPr txBox="1">
            <a:spLocks noChangeArrowheads="1"/>
          </p:cNvSpPr>
          <p:nvPr/>
        </p:nvSpPr>
        <p:spPr bwMode="auto">
          <a:xfrm>
            <a:off x="0" y="6338888"/>
            <a:ext cx="2362200" cy="519112"/>
          </a:xfrm>
          <a:prstGeom prst="rect">
            <a:avLst/>
          </a:prstGeom>
          <a:noFill/>
          <a:ln w="9525">
            <a:noFill/>
            <a:miter lim="800000"/>
            <a:headEnd/>
            <a:tailEnd/>
          </a:ln>
        </p:spPr>
        <p:txBody>
          <a:bodyPr>
            <a:spAutoFit/>
          </a:bodyPr>
          <a:lstStyle/>
          <a:p>
            <a:pPr algn="l" eaLnBrk="0" hangingPunct="0"/>
            <a:r>
              <a:rPr lang="en-US" sz="2800" dirty="0">
                <a:solidFill>
                  <a:schemeClr val="bg1"/>
                </a:solidFill>
                <a:latin typeface="Calibri" pitchFamily="34" charset="0"/>
                <a:cs typeface="Arial" charset="0"/>
              </a:rPr>
              <a:t>particulars</a:t>
            </a:r>
            <a:endParaRPr lang="en-US" sz="2000" dirty="0">
              <a:solidFill>
                <a:schemeClr val="bg1"/>
              </a:solidFill>
              <a:latin typeface="Calibri" pitchFamily="34" charset="0"/>
              <a:cs typeface="Arial" charset="0"/>
            </a:endParaRPr>
          </a:p>
        </p:txBody>
      </p:sp>
      <p:sp>
        <p:nvSpPr>
          <p:cNvPr id="31757" name="Line 13"/>
          <p:cNvSpPr>
            <a:spLocks noChangeShapeType="1"/>
          </p:cNvSpPr>
          <p:nvPr/>
        </p:nvSpPr>
        <p:spPr bwMode="auto">
          <a:xfrm flipH="1">
            <a:off x="4010025" y="2438400"/>
            <a:ext cx="1752600" cy="0"/>
          </a:xfrm>
          <a:prstGeom prst="line">
            <a:avLst/>
          </a:prstGeom>
          <a:noFill/>
          <a:ln w="38100">
            <a:solidFill>
              <a:schemeClr val="accent1"/>
            </a:solidFill>
            <a:round/>
            <a:headEnd/>
            <a:tailEnd type="triangle" w="med" len="med"/>
          </a:ln>
        </p:spPr>
        <p:txBody>
          <a:bodyPr anchor="ctr"/>
          <a:lstStyle/>
          <a:p>
            <a:endParaRPr lang="en-US"/>
          </a:p>
        </p:txBody>
      </p:sp>
      <p:sp>
        <p:nvSpPr>
          <p:cNvPr id="31758" name="Text Box 14"/>
          <p:cNvSpPr txBox="1">
            <a:spLocks noChangeArrowheads="1"/>
          </p:cNvSpPr>
          <p:nvPr/>
        </p:nvSpPr>
        <p:spPr bwMode="auto">
          <a:xfrm>
            <a:off x="3933825" y="2024063"/>
            <a:ext cx="1889125" cy="396875"/>
          </a:xfrm>
          <a:prstGeom prst="rect">
            <a:avLst/>
          </a:prstGeom>
          <a:noFill/>
          <a:ln w="9525">
            <a:noFill/>
            <a:miter lim="800000"/>
            <a:headEnd/>
            <a:tailEnd/>
          </a:ln>
        </p:spPr>
        <p:txBody>
          <a:bodyPr wrap="none">
            <a:spAutoFit/>
          </a:bodyPr>
          <a:lstStyle/>
          <a:p>
            <a:r>
              <a:rPr lang="en-US" sz="2000">
                <a:solidFill>
                  <a:schemeClr val="accent1"/>
                </a:solidFill>
              </a:rPr>
              <a:t>has_participant</a:t>
            </a:r>
          </a:p>
        </p:txBody>
      </p:sp>
      <p:sp>
        <p:nvSpPr>
          <p:cNvPr id="31759" name="Text Box 15"/>
          <p:cNvSpPr txBox="1">
            <a:spLocks noChangeArrowheads="1"/>
          </p:cNvSpPr>
          <p:nvPr/>
        </p:nvSpPr>
        <p:spPr bwMode="auto">
          <a:xfrm>
            <a:off x="1970088" y="5124450"/>
            <a:ext cx="1311275" cy="396875"/>
          </a:xfrm>
          <a:prstGeom prst="rect">
            <a:avLst/>
          </a:prstGeom>
          <a:noFill/>
          <a:ln w="9525">
            <a:noFill/>
            <a:miter lim="800000"/>
            <a:headEnd/>
            <a:tailEnd/>
          </a:ln>
        </p:spPr>
        <p:txBody>
          <a:bodyPr wrap="none">
            <a:spAutoFit/>
          </a:bodyPr>
          <a:lstStyle/>
          <a:p>
            <a:r>
              <a:rPr lang="en-US" sz="2000">
                <a:solidFill>
                  <a:schemeClr val="accent1"/>
                </a:solidFill>
              </a:rPr>
              <a:t>inheres_in</a:t>
            </a:r>
          </a:p>
        </p:txBody>
      </p:sp>
      <p:sp>
        <p:nvSpPr>
          <p:cNvPr id="31760" name="Line 16"/>
          <p:cNvSpPr>
            <a:spLocks noChangeShapeType="1"/>
          </p:cNvSpPr>
          <p:nvPr/>
        </p:nvSpPr>
        <p:spPr bwMode="auto">
          <a:xfrm flipH="1" flipV="1">
            <a:off x="1371600" y="5105400"/>
            <a:ext cx="0" cy="457200"/>
          </a:xfrm>
          <a:prstGeom prst="line">
            <a:avLst/>
          </a:prstGeom>
          <a:noFill/>
          <a:ln w="38100">
            <a:solidFill>
              <a:schemeClr val="accent1"/>
            </a:solidFill>
            <a:round/>
            <a:headEnd/>
            <a:tailEnd type="triangle" w="med" len="med"/>
          </a:ln>
        </p:spPr>
        <p:txBody>
          <a:bodyPr anchor="ctr"/>
          <a:lstStyle/>
          <a:p>
            <a:endParaRPr lang="en-US"/>
          </a:p>
        </p:txBody>
      </p:sp>
      <p:sp>
        <p:nvSpPr>
          <p:cNvPr id="31761" name="Line 17"/>
          <p:cNvSpPr>
            <a:spLocks noChangeShapeType="1"/>
          </p:cNvSpPr>
          <p:nvPr/>
        </p:nvSpPr>
        <p:spPr bwMode="auto">
          <a:xfrm flipH="1" flipV="1">
            <a:off x="3733800" y="5105400"/>
            <a:ext cx="0" cy="457200"/>
          </a:xfrm>
          <a:prstGeom prst="line">
            <a:avLst/>
          </a:prstGeom>
          <a:noFill/>
          <a:ln w="38100">
            <a:solidFill>
              <a:schemeClr val="accent1"/>
            </a:solidFill>
            <a:round/>
            <a:headEnd/>
            <a:tailEnd/>
          </a:ln>
        </p:spPr>
        <p:txBody>
          <a:bodyPr anchor="ctr"/>
          <a:lstStyle/>
          <a:p>
            <a:endParaRPr lang="en-US"/>
          </a:p>
        </p:txBody>
      </p:sp>
      <p:sp>
        <p:nvSpPr>
          <p:cNvPr id="31762" name="Line 18"/>
          <p:cNvSpPr>
            <a:spLocks noChangeShapeType="1"/>
          </p:cNvSpPr>
          <p:nvPr/>
        </p:nvSpPr>
        <p:spPr bwMode="auto">
          <a:xfrm flipH="1" flipV="1">
            <a:off x="1362075" y="5543550"/>
            <a:ext cx="2362200" cy="0"/>
          </a:xfrm>
          <a:prstGeom prst="line">
            <a:avLst/>
          </a:prstGeom>
          <a:noFill/>
          <a:ln w="38100">
            <a:solidFill>
              <a:schemeClr val="accent1"/>
            </a:solidFill>
            <a:round/>
            <a:headEnd/>
            <a:tailEnd/>
          </a:ln>
        </p:spPr>
        <p:txBody>
          <a:bodyPr anchor="ctr"/>
          <a:lstStyle/>
          <a:p>
            <a:endParaRPr lang="en-US"/>
          </a:p>
        </p:txBody>
      </p:sp>
      <p:sp>
        <p:nvSpPr>
          <p:cNvPr id="31763" name="Line 19"/>
          <p:cNvSpPr>
            <a:spLocks noChangeShapeType="1"/>
          </p:cNvSpPr>
          <p:nvPr/>
        </p:nvSpPr>
        <p:spPr bwMode="auto">
          <a:xfrm flipH="1" flipV="1">
            <a:off x="6858000" y="5048250"/>
            <a:ext cx="0" cy="1066800"/>
          </a:xfrm>
          <a:prstGeom prst="line">
            <a:avLst/>
          </a:prstGeom>
          <a:noFill/>
          <a:ln w="38100">
            <a:solidFill>
              <a:srgbClr val="FF3300"/>
            </a:solidFill>
            <a:round/>
            <a:headEnd/>
            <a:tailEnd type="triangle" w="med" len="med"/>
          </a:ln>
        </p:spPr>
        <p:txBody>
          <a:bodyPr anchor="ctr"/>
          <a:lstStyle/>
          <a:p>
            <a:endParaRPr lang="en-US"/>
          </a:p>
        </p:txBody>
      </p:sp>
      <p:sp>
        <p:nvSpPr>
          <p:cNvPr id="31764" name="Text Box 20"/>
          <p:cNvSpPr txBox="1">
            <a:spLocks noChangeArrowheads="1"/>
          </p:cNvSpPr>
          <p:nvPr/>
        </p:nvSpPr>
        <p:spPr bwMode="auto">
          <a:xfrm>
            <a:off x="5283200" y="5251450"/>
            <a:ext cx="1422400" cy="400050"/>
          </a:xfrm>
          <a:prstGeom prst="rect">
            <a:avLst/>
          </a:prstGeom>
          <a:noFill/>
          <a:ln w="9525">
            <a:noFill/>
            <a:miter lim="800000"/>
            <a:headEnd/>
            <a:tailEnd/>
          </a:ln>
        </p:spPr>
        <p:txBody>
          <a:bodyPr wrap="none">
            <a:spAutoFit/>
          </a:bodyPr>
          <a:lstStyle/>
          <a:p>
            <a:r>
              <a:rPr lang="en-US" sz="2000" dirty="0" err="1">
                <a:solidFill>
                  <a:srgbClr val="FF3300"/>
                </a:solidFill>
              </a:rPr>
              <a:t>instance_of</a:t>
            </a:r>
            <a:endParaRPr lang="en-US" sz="2000" dirty="0">
              <a:solidFill>
                <a:srgbClr val="FF3300"/>
              </a:solidFill>
            </a:endParaRPr>
          </a:p>
        </p:txBody>
      </p:sp>
      <p:sp>
        <p:nvSpPr>
          <p:cNvPr id="31765" name="Text Box 21"/>
          <p:cNvSpPr txBox="1">
            <a:spLocks noChangeArrowheads="1"/>
          </p:cNvSpPr>
          <p:nvPr/>
        </p:nvSpPr>
        <p:spPr bwMode="auto">
          <a:xfrm>
            <a:off x="1295400" y="2819400"/>
            <a:ext cx="609600" cy="400050"/>
          </a:xfrm>
          <a:prstGeom prst="rect">
            <a:avLst/>
          </a:prstGeom>
          <a:noFill/>
          <a:ln w="9525">
            <a:noFill/>
            <a:miter lim="800000"/>
            <a:headEnd/>
            <a:tailEnd/>
          </a:ln>
        </p:spPr>
        <p:txBody>
          <a:bodyPr wrap="none">
            <a:spAutoFit/>
          </a:bodyPr>
          <a:lstStyle/>
          <a:p>
            <a:r>
              <a:rPr lang="en-US" sz="2000">
                <a:solidFill>
                  <a:srgbClr val="FFFF00"/>
                </a:solidFill>
              </a:rPr>
              <a:t>is_a</a:t>
            </a:r>
          </a:p>
        </p:txBody>
      </p:sp>
      <p:sp>
        <p:nvSpPr>
          <p:cNvPr id="31766" name="Text Box 22"/>
          <p:cNvSpPr txBox="1">
            <a:spLocks noChangeArrowheads="1"/>
          </p:cNvSpPr>
          <p:nvPr/>
        </p:nvSpPr>
        <p:spPr bwMode="auto">
          <a:xfrm>
            <a:off x="3287713" y="2819400"/>
            <a:ext cx="609600" cy="400050"/>
          </a:xfrm>
          <a:prstGeom prst="rect">
            <a:avLst/>
          </a:prstGeom>
          <a:noFill/>
          <a:ln w="9525">
            <a:noFill/>
            <a:miter lim="800000"/>
            <a:headEnd/>
            <a:tailEnd/>
          </a:ln>
        </p:spPr>
        <p:txBody>
          <a:bodyPr wrap="none">
            <a:spAutoFit/>
          </a:bodyPr>
          <a:lstStyle/>
          <a:p>
            <a:r>
              <a:rPr lang="en-US" sz="2000">
                <a:solidFill>
                  <a:srgbClr val="FFFF00"/>
                </a:solidFill>
              </a:rPr>
              <a:t>is_a</a:t>
            </a:r>
          </a:p>
        </p:txBody>
      </p:sp>
      <p:sp>
        <p:nvSpPr>
          <p:cNvPr id="24" name="Line 19"/>
          <p:cNvSpPr>
            <a:spLocks noChangeShapeType="1"/>
          </p:cNvSpPr>
          <p:nvPr/>
        </p:nvSpPr>
        <p:spPr bwMode="auto">
          <a:xfrm flipH="1" flipV="1">
            <a:off x="419100" y="5029200"/>
            <a:ext cx="0" cy="1066800"/>
          </a:xfrm>
          <a:prstGeom prst="line">
            <a:avLst/>
          </a:prstGeom>
          <a:noFill/>
          <a:ln w="38100">
            <a:solidFill>
              <a:srgbClr val="FF3300"/>
            </a:solidFill>
            <a:round/>
            <a:headEnd/>
            <a:tailEnd type="triangle" w="med" len="med"/>
          </a:ln>
        </p:spPr>
        <p:txBody>
          <a:bodyPr anchor="ctr"/>
          <a:lstStyle/>
          <a:p>
            <a:endParaRPr lang="en-US"/>
          </a:p>
        </p:txBody>
      </p:sp>
      <p:sp>
        <p:nvSpPr>
          <p:cNvPr id="25" name="Text Box 20"/>
          <p:cNvSpPr txBox="1">
            <a:spLocks noChangeArrowheads="1"/>
          </p:cNvSpPr>
          <p:nvPr/>
        </p:nvSpPr>
        <p:spPr bwMode="auto">
          <a:xfrm>
            <a:off x="513616" y="5514975"/>
            <a:ext cx="1848584" cy="400110"/>
          </a:xfrm>
          <a:prstGeom prst="rect">
            <a:avLst/>
          </a:prstGeom>
          <a:noFill/>
          <a:ln w="9525">
            <a:noFill/>
            <a:miter lim="800000"/>
            <a:headEnd/>
            <a:tailEnd/>
          </a:ln>
        </p:spPr>
        <p:txBody>
          <a:bodyPr wrap="none">
            <a:spAutoFit/>
          </a:bodyPr>
          <a:lstStyle/>
          <a:p>
            <a:r>
              <a:rPr lang="en-US" sz="2000" dirty="0" err="1" smtClean="0">
                <a:solidFill>
                  <a:srgbClr val="FF3300"/>
                </a:solidFill>
              </a:rPr>
              <a:t>instance_of</a:t>
            </a:r>
            <a:r>
              <a:rPr lang="en-US" sz="2000" dirty="0" smtClean="0">
                <a:solidFill>
                  <a:srgbClr val="FF3300"/>
                </a:solidFill>
              </a:rPr>
              <a:t> at t</a:t>
            </a:r>
            <a:endParaRPr lang="en-US" sz="2000" dirty="0">
              <a:solidFill>
                <a:srgbClr val="FF3300"/>
              </a:solidFill>
            </a:endParaRPr>
          </a:p>
        </p:txBody>
      </p:sp>
    </p:spTree>
    <p:extLst>
      <p:ext uri="{BB962C8B-B14F-4D97-AF65-F5344CB8AC3E}">
        <p14:creationId xmlns:p14="http://schemas.microsoft.com/office/powerpoint/2010/main" val="11331038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p:txBody>
          <a:bodyPr/>
          <a:lstStyle/>
          <a:p>
            <a:pPr eaLnBrk="1" hangingPunct="1"/>
            <a:r>
              <a:rPr lang="en-US" smtClean="0"/>
              <a:t>A useful parallel: Alberti’s grid</a:t>
            </a:r>
          </a:p>
        </p:txBody>
      </p:sp>
      <p:pic>
        <p:nvPicPr>
          <p:cNvPr id="57347" name="Picture 3" descr="durer_reverse"/>
          <p:cNvPicPr>
            <a:picLocks noChangeAspect="1" noChangeArrowheads="1"/>
          </p:cNvPicPr>
          <p:nvPr/>
        </p:nvPicPr>
        <p:blipFill>
          <a:blip r:embed="rId3" cstate="print"/>
          <a:srcRect/>
          <a:stretch>
            <a:fillRect/>
          </a:stretch>
        </p:blipFill>
        <p:spPr bwMode="auto">
          <a:xfrm>
            <a:off x="0" y="3094037"/>
            <a:ext cx="7162800" cy="2865438"/>
          </a:xfrm>
          <a:prstGeom prst="rect">
            <a:avLst/>
          </a:prstGeom>
          <a:noFill/>
          <a:ln w="9525">
            <a:noFill/>
            <a:miter lim="800000"/>
            <a:headEnd/>
            <a:tailEnd/>
          </a:ln>
        </p:spPr>
      </p:pic>
      <p:pic>
        <p:nvPicPr>
          <p:cNvPr id="57348" name="Picture 4" descr="alberti_grid"/>
          <p:cNvPicPr>
            <a:picLocks noChangeAspect="1" noChangeArrowheads="1"/>
          </p:cNvPicPr>
          <p:nvPr/>
        </p:nvPicPr>
        <p:blipFill>
          <a:blip r:embed="rId4" cstate="print"/>
          <a:srcRect/>
          <a:stretch>
            <a:fillRect/>
          </a:stretch>
        </p:blipFill>
        <p:spPr bwMode="auto">
          <a:xfrm>
            <a:off x="5634038" y="1752600"/>
            <a:ext cx="3509962" cy="4694237"/>
          </a:xfrm>
          <a:prstGeom prst="rect">
            <a:avLst/>
          </a:prstGeom>
          <a:noFill/>
          <a:ln w="9525">
            <a:noFill/>
            <a:miter lim="800000"/>
            <a:headEnd/>
            <a:tailEnd/>
          </a:ln>
        </p:spPr>
      </p:pic>
      <p:sp>
        <p:nvSpPr>
          <p:cNvPr id="57349" name="AutoShape 5"/>
          <p:cNvSpPr>
            <a:spLocks noChangeArrowheads="1"/>
          </p:cNvSpPr>
          <p:nvPr/>
        </p:nvSpPr>
        <p:spPr bwMode="auto">
          <a:xfrm rot="5400000">
            <a:off x="2139157" y="3913981"/>
            <a:ext cx="2243137" cy="581025"/>
          </a:xfrm>
          <a:custGeom>
            <a:avLst/>
            <a:gdLst>
              <a:gd name="T0" fmla="*/ 203828956 w 21600"/>
              <a:gd name="T1" fmla="*/ 7814598 h 21600"/>
              <a:gd name="T2" fmla="*/ 116473756 w 21600"/>
              <a:gd name="T3" fmla="*/ 15629170 h 21600"/>
              <a:gd name="T4" fmla="*/ 29118413 w 21600"/>
              <a:gd name="T5" fmla="*/ 7814598 h 21600"/>
              <a:gd name="T6" fmla="*/ 11647375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76200">
            <a:solidFill>
              <a:srgbClr val="FF3300"/>
            </a:solidFill>
            <a:miter lim="800000"/>
            <a:headEnd/>
            <a:tailEnd/>
          </a:ln>
        </p:spPr>
        <p:txBody>
          <a:bodyPr wrap="none" anchor="ctr"/>
          <a:lstStyle/>
          <a:p>
            <a:endParaRPr lang="en-US"/>
          </a:p>
        </p:txBody>
      </p:sp>
      <p:sp>
        <p:nvSpPr>
          <p:cNvPr id="57350" name="Rectangle 6"/>
          <p:cNvSpPr>
            <a:spLocks noChangeArrowheads="1"/>
          </p:cNvSpPr>
          <p:nvPr/>
        </p:nvSpPr>
        <p:spPr bwMode="auto">
          <a:xfrm>
            <a:off x="6983413" y="4500562"/>
            <a:ext cx="914400" cy="512763"/>
          </a:xfrm>
          <a:prstGeom prst="rect">
            <a:avLst/>
          </a:prstGeom>
          <a:noFill/>
          <a:ln w="76200">
            <a:solidFill>
              <a:srgbClr val="FF3300"/>
            </a:solidFill>
            <a:miter lim="800000"/>
            <a:headEnd/>
            <a:tailEnd/>
          </a:ln>
        </p:spPr>
        <p:txBody>
          <a:bodyPr wrap="none" anchor="ctr"/>
          <a:lstStyle/>
          <a:p>
            <a:endParaRPr lang="en-US"/>
          </a:p>
        </p:txBody>
      </p:sp>
      <p:sp>
        <p:nvSpPr>
          <p:cNvPr id="57351" name="Text Box 7"/>
          <p:cNvSpPr txBox="1">
            <a:spLocks noChangeArrowheads="1"/>
          </p:cNvSpPr>
          <p:nvPr/>
        </p:nvSpPr>
        <p:spPr bwMode="auto">
          <a:xfrm>
            <a:off x="3511550" y="1801812"/>
            <a:ext cx="1028700" cy="457200"/>
          </a:xfrm>
          <a:prstGeom prst="rect">
            <a:avLst/>
          </a:prstGeom>
          <a:noFill/>
          <a:ln w="9525" algn="ctr">
            <a:noFill/>
            <a:miter lim="800000"/>
            <a:headEnd/>
            <a:tailEnd/>
          </a:ln>
        </p:spPr>
        <p:txBody>
          <a:bodyPr wrap="none">
            <a:spAutoFit/>
          </a:bodyPr>
          <a:lstStyle/>
          <a:p>
            <a:r>
              <a:rPr lang="en-US">
                <a:solidFill>
                  <a:schemeClr val="accent1"/>
                </a:solidFill>
              </a:rPr>
              <a:t>reality</a:t>
            </a:r>
          </a:p>
        </p:txBody>
      </p:sp>
      <p:sp>
        <p:nvSpPr>
          <p:cNvPr id="57352" name="Line 8"/>
          <p:cNvSpPr>
            <a:spLocks noChangeShapeType="1"/>
          </p:cNvSpPr>
          <p:nvPr/>
        </p:nvSpPr>
        <p:spPr bwMode="auto">
          <a:xfrm>
            <a:off x="4729163" y="2052637"/>
            <a:ext cx="1951037" cy="401638"/>
          </a:xfrm>
          <a:prstGeom prst="line">
            <a:avLst/>
          </a:prstGeom>
          <a:noFill/>
          <a:ln w="38100">
            <a:solidFill>
              <a:schemeClr val="accent1"/>
            </a:solidFill>
            <a:round/>
            <a:headEnd/>
            <a:tailEnd type="triangle" w="med" len="med"/>
          </a:ln>
        </p:spPr>
        <p:txBody>
          <a:bodyPr wrap="none" anchor="ctr"/>
          <a:lstStyle/>
          <a:p>
            <a:endParaRPr lang="en-US"/>
          </a:p>
        </p:txBody>
      </p:sp>
      <p:sp>
        <p:nvSpPr>
          <p:cNvPr id="57353" name="Line 9"/>
          <p:cNvSpPr>
            <a:spLocks noChangeShapeType="1"/>
          </p:cNvSpPr>
          <p:nvPr/>
        </p:nvSpPr>
        <p:spPr bwMode="auto">
          <a:xfrm>
            <a:off x="4003675" y="2276475"/>
            <a:ext cx="1116013" cy="1193800"/>
          </a:xfrm>
          <a:prstGeom prst="line">
            <a:avLst/>
          </a:prstGeom>
          <a:noFill/>
          <a:ln w="38100">
            <a:solidFill>
              <a:schemeClr val="accent1"/>
            </a:solidFill>
            <a:round/>
            <a:headEnd/>
            <a:tailEnd type="triangle" w="med" len="med"/>
          </a:ln>
        </p:spPr>
        <p:txBody>
          <a:bodyPr wrap="none" anchor="ctr"/>
          <a:lstStyle/>
          <a:p>
            <a:endParaRPr lang="en-US"/>
          </a:p>
        </p:txBody>
      </p:sp>
      <p:sp>
        <p:nvSpPr>
          <p:cNvPr id="57354" name="Text Box 10"/>
          <p:cNvSpPr txBox="1">
            <a:spLocks noChangeArrowheads="1"/>
          </p:cNvSpPr>
          <p:nvPr/>
        </p:nvSpPr>
        <p:spPr bwMode="auto">
          <a:xfrm>
            <a:off x="1346200" y="5989637"/>
            <a:ext cx="2079625" cy="457200"/>
          </a:xfrm>
          <a:prstGeom prst="rect">
            <a:avLst/>
          </a:prstGeom>
          <a:noFill/>
          <a:ln w="9525" algn="ctr">
            <a:noFill/>
            <a:miter lim="800000"/>
            <a:headEnd/>
            <a:tailEnd/>
          </a:ln>
        </p:spPr>
        <p:txBody>
          <a:bodyPr wrap="none">
            <a:spAutoFit/>
          </a:bodyPr>
          <a:lstStyle/>
          <a:p>
            <a:r>
              <a:rPr lang="en-US" sz="2400" dirty="0">
                <a:solidFill>
                  <a:srgbClr val="FFFF00"/>
                </a:solidFill>
              </a:rPr>
              <a:t>representation</a:t>
            </a:r>
          </a:p>
        </p:txBody>
      </p:sp>
      <p:sp>
        <p:nvSpPr>
          <p:cNvPr id="57355" name="Line 11"/>
          <p:cNvSpPr>
            <a:spLocks noChangeShapeType="1"/>
          </p:cNvSpPr>
          <p:nvPr/>
        </p:nvSpPr>
        <p:spPr bwMode="auto">
          <a:xfrm flipV="1">
            <a:off x="3560763" y="5397500"/>
            <a:ext cx="4564062" cy="889000"/>
          </a:xfrm>
          <a:prstGeom prst="line">
            <a:avLst/>
          </a:prstGeom>
          <a:noFill/>
          <a:ln w="38100">
            <a:solidFill>
              <a:srgbClr val="FFFF00"/>
            </a:solidFill>
            <a:round/>
            <a:headEnd/>
            <a:tailEnd type="triangle" w="med" len="med"/>
          </a:ln>
        </p:spPr>
        <p:txBody>
          <a:bodyPr wrap="none" anchor="ctr"/>
          <a:lstStyle/>
          <a:p>
            <a:endParaRPr lang="en-US"/>
          </a:p>
        </p:txBody>
      </p:sp>
      <p:sp>
        <p:nvSpPr>
          <p:cNvPr id="57356" name="Line 12"/>
          <p:cNvSpPr>
            <a:spLocks noChangeShapeType="1"/>
          </p:cNvSpPr>
          <p:nvPr/>
        </p:nvSpPr>
        <p:spPr bwMode="auto">
          <a:xfrm flipH="1" flipV="1">
            <a:off x="2008188" y="5194300"/>
            <a:ext cx="173037" cy="876300"/>
          </a:xfrm>
          <a:prstGeom prst="line">
            <a:avLst/>
          </a:prstGeom>
          <a:noFill/>
          <a:ln w="38100">
            <a:solidFill>
              <a:srgbClr val="FFFF00"/>
            </a:solidFill>
            <a:round/>
            <a:headEnd/>
            <a:tailEnd type="triangle" w="med" len="med"/>
          </a:ln>
        </p:spPr>
        <p:txBody>
          <a:bodyPr wrap="none" anchor="ctr"/>
          <a:lstStyle/>
          <a:p>
            <a:endParaRPr lang="en-US"/>
          </a:p>
        </p:txBody>
      </p:sp>
      <p:sp>
        <p:nvSpPr>
          <p:cNvPr id="57357" name="Text Box 13"/>
          <p:cNvSpPr txBox="1">
            <a:spLocks noChangeArrowheads="1"/>
          </p:cNvSpPr>
          <p:nvPr/>
        </p:nvSpPr>
        <p:spPr bwMode="auto">
          <a:xfrm>
            <a:off x="1128713" y="1965325"/>
            <a:ext cx="1689100" cy="822325"/>
          </a:xfrm>
          <a:prstGeom prst="rect">
            <a:avLst/>
          </a:prstGeom>
          <a:noFill/>
          <a:ln w="9525" algn="ctr">
            <a:noFill/>
            <a:miter lim="800000"/>
            <a:headEnd/>
            <a:tailEnd/>
          </a:ln>
        </p:spPr>
        <p:txBody>
          <a:bodyPr wrap="none">
            <a:spAutoFit/>
          </a:bodyPr>
          <a:lstStyle/>
          <a:p>
            <a:r>
              <a:rPr lang="en-US">
                <a:solidFill>
                  <a:srgbClr val="FF3300"/>
                </a:solidFill>
              </a:rPr>
              <a:t>Ontological</a:t>
            </a:r>
          </a:p>
          <a:p>
            <a:r>
              <a:rPr lang="en-US">
                <a:solidFill>
                  <a:srgbClr val="FF3300"/>
                </a:solidFill>
              </a:rPr>
              <a:t>theory</a:t>
            </a:r>
          </a:p>
        </p:txBody>
      </p:sp>
      <p:sp>
        <p:nvSpPr>
          <p:cNvPr id="57358" name="Line 14"/>
          <p:cNvSpPr>
            <a:spLocks noChangeShapeType="1"/>
          </p:cNvSpPr>
          <p:nvPr/>
        </p:nvSpPr>
        <p:spPr bwMode="auto">
          <a:xfrm>
            <a:off x="2520950" y="2744787"/>
            <a:ext cx="871538" cy="287338"/>
          </a:xfrm>
          <a:prstGeom prst="line">
            <a:avLst/>
          </a:prstGeom>
          <a:noFill/>
          <a:ln w="38100">
            <a:solidFill>
              <a:srgbClr val="FF3300"/>
            </a:solidFill>
            <a:round/>
            <a:headEnd/>
            <a:tailEnd type="triangle" w="med" len="med"/>
          </a:ln>
        </p:spPr>
        <p:txBody>
          <a:bodyPr wrap="none" anchor="ctr"/>
          <a:lstStyle/>
          <a:p>
            <a:endParaRPr lang="en-US"/>
          </a:p>
        </p:txBody>
      </p:sp>
    </p:spTree>
    <p:extLst>
      <p:ext uri="{BB962C8B-B14F-4D97-AF65-F5344CB8AC3E}">
        <p14:creationId xmlns:p14="http://schemas.microsoft.com/office/powerpoint/2010/main" val="35606139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Representations</a:t>
            </a:r>
            <a:endParaRPr lang="en-US" dirty="0"/>
          </a:p>
        </p:txBody>
      </p:sp>
      <p:sp>
        <p:nvSpPr>
          <p:cNvPr id="3" name="Content Placeholder 2"/>
          <p:cNvSpPr>
            <a:spLocks noGrp="1"/>
          </p:cNvSpPr>
          <p:nvPr>
            <p:ph idx="1"/>
          </p:nvPr>
        </p:nvSpPr>
        <p:spPr>
          <a:xfrm>
            <a:off x="228600" y="1524000"/>
            <a:ext cx="8686800" cy="5105400"/>
          </a:xfrm>
        </p:spPr>
        <p:txBody>
          <a:bodyPr/>
          <a:lstStyle/>
          <a:p>
            <a:pPr marL="285750" indent="-285750">
              <a:buFont typeface="Arial" panose="020B0604020202020204" pitchFamily="34" charset="0"/>
              <a:buChar char="•"/>
            </a:pPr>
            <a:r>
              <a:rPr lang="en-US" b="1" u="sng" dirty="0" smtClean="0"/>
              <a:t>Informal</a:t>
            </a:r>
            <a:r>
              <a:rPr lang="en-US" dirty="0" smtClean="0"/>
              <a:t>: </a:t>
            </a:r>
            <a:r>
              <a:rPr lang="en-US" i="1" dirty="0" smtClean="0"/>
              <a:t>an </a:t>
            </a:r>
            <a:r>
              <a:rPr lang="en-US" i="1" dirty="0"/>
              <a:t>idea, image, record, or description which refers to (is of or about), or is intended to refer to, some entity or entities external to the </a:t>
            </a:r>
            <a:r>
              <a:rPr lang="en-US" i="1" dirty="0" smtClean="0"/>
              <a:t>representation</a:t>
            </a:r>
            <a:r>
              <a:rPr lang="en-US" dirty="0" smtClean="0"/>
              <a:t>.</a:t>
            </a:r>
          </a:p>
          <a:p>
            <a:pPr marL="396875" indent="-396875" algn="just"/>
            <a:r>
              <a:rPr lang="en-US" sz="1600" dirty="0"/>
              <a:t>	</a:t>
            </a:r>
            <a:r>
              <a:rPr lang="en-US" sz="1200" dirty="0" smtClean="0"/>
              <a:t>Smith</a:t>
            </a:r>
            <a:r>
              <a:rPr lang="en-US" sz="1200" dirty="0"/>
              <a:t>, B., </a:t>
            </a:r>
            <a:r>
              <a:rPr lang="en-US" sz="1200" dirty="0" err="1"/>
              <a:t>Kusnierczyk</a:t>
            </a:r>
            <a:r>
              <a:rPr lang="en-US" sz="1200" dirty="0"/>
              <a:t>, W., </a:t>
            </a:r>
            <a:r>
              <a:rPr lang="en-US" sz="1200" dirty="0" err="1"/>
              <a:t>Schober</a:t>
            </a:r>
            <a:r>
              <a:rPr lang="en-US" sz="1200" dirty="0"/>
              <a:t>, D., &amp; Ceusters, W. (2006). Towards a reference terminology for ontology research and development in the biomedical domain Kr-med 2006, biomedical ontology in action. Baltimore MD, </a:t>
            </a:r>
            <a:r>
              <a:rPr lang="en-US" sz="1200" dirty="0" smtClean="0"/>
              <a:t>USA</a:t>
            </a:r>
          </a:p>
          <a:p>
            <a:pPr marL="396875" indent="-396875"/>
            <a:r>
              <a:rPr lang="en-US" sz="1200" dirty="0" smtClean="0"/>
              <a:t> </a:t>
            </a:r>
            <a:endParaRPr lang="en-US" sz="800" dirty="0" smtClean="0"/>
          </a:p>
          <a:p>
            <a:endParaRPr lang="en-US" dirty="0"/>
          </a:p>
        </p:txBody>
      </p:sp>
    </p:spTree>
    <p:extLst>
      <p:ext uri="{BB962C8B-B14F-4D97-AF65-F5344CB8AC3E}">
        <p14:creationId xmlns:p14="http://schemas.microsoft.com/office/powerpoint/2010/main" val="1707387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Representations</a:t>
            </a:r>
            <a:endParaRPr lang="en-US" dirty="0"/>
          </a:p>
        </p:txBody>
      </p:sp>
      <p:sp>
        <p:nvSpPr>
          <p:cNvPr id="3" name="Content Placeholder 2"/>
          <p:cNvSpPr>
            <a:spLocks noGrp="1"/>
          </p:cNvSpPr>
          <p:nvPr>
            <p:ph idx="1"/>
          </p:nvPr>
        </p:nvSpPr>
        <p:spPr>
          <a:xfrm>
            <a:off x="228600" y="1524000"/>
            <a:ext cx="8686800" cy="5105400"/>
          </a:xfrm>
        </p:spPr>
        <p:txBody>
          <a:bodyPr/>
          <a:lstStyle/>
          <a:p>
            <a:pPr marL="285750" indent="-285750">
              <a:buFont typeface="Arial" panose="020B0604020202020204" pitchFamily="34" charset="0"/>
              <a:buChar char="•"/>
            </a:pPr>
            <a:r>
              <a:rPr lang="en-US" b="1" u="sng" dirty="0" smtClean="0"/>
              <a:t>Informal</a:t>
            </a:r>
            <a:r>
              <a:rPr lang="en-US" dirty="0" smtClean="0"/>
              <a:t>: </a:t>
            </a:r>
            <a:r>
              <a:rPr lang="en-US" i="1" dirty="0" smtClean="0"/>
              <a:t>an </a:t>
            </a:r>
            <a:r>
              <a:rPr lang="en-US" i="1" dirty="0"/>
              <a:t>idea, image, record, or description which refers to (is of or about), or is intended to refer to, some entity or entities external to the </a:t>
            </a:r>
            <a:r>
              <a:rPr lang="en-US" i="1" dirty="0" smtClean="0"/>
              <a:t>representation</a:t>
            </a:r>
            <a:r>
              <a:rPr lang="en-US" dirty="0" smtClean="0"/>
              <a:t>.</a:t>
            </a:r>
          </a:p>
          <a:p>
            <a:pPr marL="396875" indent="-396875" algn="just"/>
            <a:r>
              <a:rPr lang="en-US" sz="1600" dirty="0"/>
              <a:t>	</a:t>
            </a:r>
            <a:r>
              <a:rPr lang="en-US" sz="1200" dirty="0" smtClean="0"/>
              <a:t>Smith</a:t>
            </a:r>
            <a:r>
              <a:rPr lang="en-US" sz="1200" dirty="0"/>
              <a:t>, B., </a:t>
            </a:r>
            <a:r>
              <a:rPr lang="en-US" sz="1200" dirty="0" err="1"/>
              <a:t>Kusnierczyk</a:t>
            </a:r>
            <a:r>
              <a:rPr lang="en-US" sz="1200" dirty="0"/>
              <a:t>, W., </a:t>
            </a:r>
            <a:r>
              <a:rPr lang="en-US" sz="1200" dirty="0" err="1"/>
              <a:t>Schober</a:t>
            </a:r>
            <a:r>
              <a:rPr lang="en-US" sz="1200" dirty="0"/>
              <a:t>, D., &amp; Ceusters, W. (2006). Towards a reference terminology for ontology research and development in the biomedical domain Kr-med 2006, biomedical ontology in action. Baltimore MD, </a:t>
            </a:r>
            <a:r>
              <a:rPr lang="en-US" sz="1200" dirty="0" smtClean="0"/>
              <a:t>USA</a:t>
            </a:r>
          </a:p>
          <a:p>
            <a:pPr marL="396875" indent="-396875"/>
            <a:r>
              <a:rPr lang="en-US" sz="1200" dirty="0" smtClean="0"/>
              <a:t> </a:t>
            </a:r>
            <a:endParaRPr lang="en-US" sz="800" dirty="0" smtClean="0"/>
          </a:p>
          <a:p>
            <a:pPr>
              <a:buFont typeface="Arial" panose="020B0604020202020204" pitchFamily="34" charset="0"/>
              <a:buChar char="•"/>
            </a:pPr>
            <a:r>
              <a:rPr lang="en-US" b="1" u="sng" dirty="0" smtClean="0"/>
              <a:t>Formal</a:t>
            </a:r>
            <a:r>
              <a:rPr lang="en-US" dirty="0" smtClean="0"/>
              <a:t>:</a:t>
            </a:r>
          </a:p>
          <a:p>
            <a:pPr lvl="1">
              <a:spcAft>
                <a:spcPts val="600"/>
              </a:spcAft>
              <a:buFont typeface="Arial" panose="020B0604020202020204" pitchFamily="34" charset="0"/>
              <a:buChar char="•"/>
            </a:pPr>
            <a:r>
              <a:rPr lang="en-GB" sz="2000" b="1" cap="small" dirty="0"/>
              <a:t>representation</a:t>
            </a:r>
            <a:r>
              <a:rPr lang="en-GB" sz="2000" dirty="0"/>
              <a:t> =def. a </a:t>
            </a:r>
            <a:r>
              <a:rPr lang="en-GB" sz="2000" cap="small" dirty="0">
                <a:solidFill>
                  <a:srgbClr val="FFFF00"/>
                </a:solidFill>
              </a:rPr>
              <a:t>quality</a:t>
            </a:r>
            <a:r>
              <a:rPr lang="en-GB" sz="2000" b="1" dirty="0"/>
              <a:t> </a:t>
            </a:r>
            <a:r>
              <a:rPr lang="en-GB" sz="2000" dirty="0"/>
              <a:t>which </a:t>
            </a:r>
            <a:r>
              <a:rPr lang="en-GB" sz="2000" b="1" i="1" dirty="0" err="1"/>
              <a:t>is_about</a:t>
            </a:r>
            <a:r>
              <a:rPr lang="en-GB" sz="2000" b="1" i="1" dirty="0"/>
              <a:t> </a:t>
            </a:r>
            <a:r>
              <a:rPr lang="en-GB" sz="2000" dirty="0"/>
              <a:t>or is intended to</a:t>
            </a:r>
            <a:r>
              <a:rPr lang="en-GB" sz="2000" b="1" i="1" dirty="0"/>
              <a:t> be about </a:t>
            </a:r>
            <a:r>
              <a:rPr lang="en-GB" sz="2000" dirty="0"/>
              <a:t>a </a:t>
            </a:r>
            <a:r>
              <a:rPr lang="en-US" sz="2000" cap="small" dirty="0"/>
              <a:t>portion of reality (</a:t>
            </a:r>
            <a:r>
              <a:rPr lang="en-US" sz="2000" cap="small" dirty="0" err="1"/>
              <a:t>por</a:t>
            </a:r>
            <a:r>
              <a:rPr lang="en-US" sz="2000" cap="small" dirty="0"/>
              <a:t>)</a:t>
            </a:r>
            <a:r>
              <a:rPr lang="en-GB" sz="2000" dirty="0"/>
              <a:t>.</a:t>
            </a:r>
            <a:endParaRPr lang="en-US" sz="2000" dirty="0"/>
          </a:p>
          <a:p>
            <a:pPr lvl="1">
              <a:spcAft>
                <a:spcPts val="600"/>
              </a:spcAft>
              <a:buFont typeface="Arial" panose="020B0604020202020204" pitchFamily="34" charset="0"/>
              <a:buChar char="•"/>
            </a:pPr>
            <a:r>
              <a:rPr lang="en-US" sz="2000" cap="small" dirty="0" smtClean="0"/>
              <a:t>mental </a:t>
            </a:r>
            <a:r>
              <a:rPr lang="en-US" sz="2000" cap="small" dirty="0"/>
              <a:t>quality</a:t>
            </a:r>
            <a:r>
              <a:rPr lang="en-US" sz="2000" dirty="0"/>
              <a:t> =def. a </a:t>
            </a:r>
            <a:r>
              <a:rPr lang="en-US" sz="2000" cap="small" dirty="0"/>
              <a:t>quality</a:t>
            </a:r>
            <a:r>
              <a:rPr lang="en-US" sz="2000" dirty="0"/>
              <a:t> which </a:t>
            </a:r>
            <a:r>
              <a:rPr lang="en-US" sz="2000" b="1" i="1" dirty="0"/>
              <a:t>specifically depends on</a:t>
            </a:r>
            <a:r>
              <a:rPr lang="en-US" sz="2000" dirty="0"/>
              <a:t> an </a:t>
            </a:r>
            <a:r>
              <a:rPr lang="en-US" sz="2000" cap="small" dirty="0"/>
              <a:t>anatomical structure</a:t>
            </a:r>
            <a:r>
              <a:rPr lang="en-US" sz="2000" dirty="0"/>
              <a:t> in the cognitive system of an </a:t>
            </a:r>
            <a:r>
              <a:rPr lang="en-US" sz="2000" cap="small" dirty="0"/>
              <a:t>organism.</a:t>
            </a:r>
            <a:endParaRPr lang="en-US" sz="2000" dirty="0"/>
          </a:p>
          <a:p>
            <a:pPr lvl="1">
              <a:spcAft>
                <a:spcPts val="600"/>
              </a:spcAft>
              <a:buFont typeface="Arial" panose="020B0604020202020204" pitchFamily="34" charset="0"/>
              <a:buChar char="•"/>
            </a:pPr>
            <a:r>
              <a:rPr lang="en-US" sz="2000" cap="small" dirty="0"/>
              <a:t>cognitive representation</a:t>
            </a:r>
            <a:r>
              <a:rPr lang="en-US" sz="2000" dirty="0"/>
              <a:t> </a:t>
            </a:r>
            <a:r>
              <a:rPr lang="en-GB" sz="2000" b="1" dirty="0"/>
              <a:t>=</a:t>
            </a:r>
            <a:r>
              <a:rPr lang="en-GB" sz="2000" dirty="0"/>
              <a:t>def.</a:t>
            </a:r>
            <a:r>
              <a:rPr lang="en-GB" sz="2000" b="1" dirty="0"/>
              <a:t> </a:t>
            </a:r>
            <a:r>
              <a:rPr lang="en-GB" sz="2000" dirty="0"/>
              <a:t>a</a:t>
            </a:r>
            <a:r>
              <a:rPr lang="en-GB" sz="2000" b="1" dirty="0"/>
              <a:t> </a:t>
            </a:r>
            <a:r>
              <a:rPr lang="en-US" sz="2000" cap="small" dirty="0"/>
              <a:t>representation </a:t>
            </a:r>
            <a:r>
              <a:rPr lang="en-GB" sz="2000" dirty="0"/>
              <a:t>which is a </a:t>
            </a:r>
            <a:r>
              <a:rPr lang="en-US" sz="2000" cap="small" dirty="0"/>
              <a:t>mental quality</a:t>
            </a:r>
            <a:r>
              <a:rPr lang="en-GB" sz="2000" dirty="0"/>
              <a:t>.</a:t>
            </a:r>
            <a:endParaRPr lang="en-US" sz="2000" dirty="0"/>
          </a:p>
          <a:p>
            <a:endParaRPr lang="en-US" dirty="0"/>
          </a:p>
        </p:txBody>
      </p:sp>
      <p:sp>
        <p:nvSpPr>
          <p:cNvPr id="4" name="Rectangle 3"/>
          <p:cNvSpPr/>
          <p:nvPr/>
        </p:nvSpPr>
        <p:spPr>
          <a:xfrm>
            <a:off x="3200400" y="6317902"/>
            <a:ext cx="5867400" cy="461665"/>
          </a:xfrm>
          <a:prstGeom prst="rect">
            <a:avLst/>
          </a:prstGeom>
        </p:spPr>
        <p:txBody>
          <a:bodyPr wrap="square">
            <a:spAutoFit/>
          </a:bodyPr>
          <a:lstStyle/>
          <a:p>
            <a:pPr algn="r"/>
            <a:r>
              <a:rPr lang="en-US" sz="12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Journal of Biomedical Semantics, 1(10), 1-23. </a:t>
            </a:r>
            <a:r>
              <a:rPr lang="en-US" sz="1200" dirty="0" err="1">
                <a:solidFill>
                  <a:schemeClr val="bg1"/>
                </a:solidFill>
                <a:latin typeface="Times" panose="02020603050405020304" pitchFamily="18" charset="0"/>
                <a:ea typeface="Times New Roman" panose="02020603050405020304" pitchFamily="18" charset="0"/>
                <a:cs typeface="Times New Roman" panose="02020603050405020304" pitchFamily="18" charset="0"/>
              </a:rPr>
              <a:t>doi</a:t>
            </a:r>
            <a:r>
              <a:rPr lang="en-US" sz="12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 </a:t>
            </a:r>
            <a:r>
              <a:rPr lang="en-US" sz="12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10.1186/2041-1480-1-10</a:t>
            </a:r>
            <a:endParaRPr lang="en-US" sz="1200" dirty="0">
              <a:solidFill>
                <a:schemeClr val="bg1"/>
              </a:solidFill>
            </a:endParaRPr>
          </a:p>
        </p:txBody>
      </p:sp>
      <p:sp>
        <p:nvSpPr>
          <p:cNvPr id="5" name="Rectangle 4"/>
          <p:cNvSpPr/>
          <p:nvPr/>
        </p:nvSpPr>
        <p:spPr bwMode="auto">
          <a:xfrm>
            <a:off x="914400" y="3865880"/>
            <a:ext cx="7848600" cy="7620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bwMode="auto">
          <a:xfrm>
            <a:off x="914400" y="4627880"/>
            <a:ext cx="7848600" cy="7620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914400" y="5389880"/>
            <a:ext cx="7848600" cy="7620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433835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Representational unit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smtClean="0"/>
              <a:t>Informal definition</a:t>
            </a:r>
            <a:r>
              <a:rPr lang="en-US" dirty="0" smtClean="0"/>
              <a:t>: </a:t>
            </a:r>
          </a:p>
          <a:p>
            <a:pPr lvl="1">
              <a:buFont typeface="Arial" panose="020B0604020202020204" pitchFamily="34" charset="0"/>
              <a:buChar char="•"/>
            </a:pPr>
            <a:r>
              <a:rPr lang="en-US" i="1" dirty="0" smtClean="0"/>
              <a:t>the </a:t>
            </a:r>
            <a:r>
              <a:rPr lang="en-US" i="1" dirty="0"/>
              <a:t>smallest constituent sub-representations</a:t>
            </a:r>
            <a:r>
              <a:rPr lang="en-US" dirty="0"/>
              <a:t>, including </a:t>
            </a:r>
            <a:r>
              <a:rPr lang="en-US" i="1" dirty="0"/>
              <a:t>icons, names, simple word forms, or the sorts of alphanumeric identifiers we might find in patient records</a:t>
            </a:r>
            <a:r>
              <a:rPr lang="en-US" dirty="0"/>
              <a:t>. </a:t>
            </a:r>
            <a:endParaRPr lang="en-US" dirty="0" smtClean="0"/>
          </a:p>
          <a:p>
            <a:pPr lvl="1">
              <a:buFont typeface="Arial" panose="020B0604020202020204" pitchFamily="34" charset="0"/>
              <a:buChar char="•"/>
            </a:pPr>
            <a:endParaRPr lang="en-US" dirty="0"/>
          </a:p>
          <a:p>
            <a:pPr marL="457200" lvl="1" indent="0">
              <a:buNone/>
            </a:pPr>
            <a:r>
              <a:rPr lang="en-US" sz="1400" dirty="0"/>
              <a:t>Smith, B., </a:t>
            </a:r>
            <a:r>
              <a:rPr lang="en-US" sz="1400" dirty="0" err="1"/>
              <a:t>Kusnierczyk</a:t>
            </a:r>
            <a:r>
              <a:rPr lang="en-US" sz="1400" dirty="0"/>
              <a:t>, W., </a:t>
            </a:r>
            <a:r>
              <a:rPr lang="en-US" sz="1400" dirty="0" err="1"/>
              <a:t>Schober</a:t>
            </a:r>
            <a:r>
              <a:rPr lang="en-US" sz="1400" dirty="0"/>
              <a:t>, D., &amp; Ceusters, W. (2006). Towards a reference terminology for ontology research and development in the biomedical domain Kr-med 2006, biomedical ontology in action. Baltimore MD, USA</a:t>
            </a:r>
          </a:p>
        </p:txBody>
      </p:sp>
    </p:spTree>
    <p:extLst>
      <p:ext uri="{BB962C8B-B14F-4D97-AF65-F5344CB8AC3E}">
        <p14:creationId xmlns:p14="http://schemas.microsoft.com/office/powerpoint/2010/main" val="1968590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Representational Units</a:t>
            </a:r>
            <a:endParaRPr lang="en-US" dirty="0"/>
          </a:p>
        </p:txBody>
      </p:sp>
      <p:sp>
        <p:nvSpPr>
          <p:cNvPr id="3" name="Content Placeholder 2"/>
          <p:cNvSpPr>
            <a:spLocks noGrp="1"/>
          </p:cNvSpPr>
          <p:nvPr>
            <p:ph idx="1"/>
          </p:nvPr>
        </p:nvSpPr>
        <p:spPr>
          <a:xfrm>
            <a:off x="76200" y="1676400"/>
            <a:ext cx="8839200" cy="4953000"/>
          </a:xfrm>
        </p:spPr>
        <p:txBody>
          <a:bodyPr/>
          <a:lstStyle/>
          <a:p>
            <a:pPr lvl="0">
              <a:buFont typeface="Arial" panose="020B0604020202020204" pitchFamily="34" charset="0"/>
              <a:buChar char="•"/>
            </a:pPr>
            <a:r>
              <a:rPr lang="en-GB" sz="2000" b="1" i="1" u="sng" dirty="0" smtClean="0"/>
              <a:t>Referring </a:t>
            </a:r>
            <a:r>
              <a:rPr lang="en-GB" sz="2000" b="1" i="1" u="sng" dirty="0"/>
              <a:t>representational unit </a:t>
            </a:r>
            <a:r>
              <a:rPr lang="en-GB" sz="2000" dirty="0"/>
              <a:t>(RRU)</a:t>
            </a:r>
            <a:r>
              <a:rPr lang="en-GB" sz="2000" i="1" dirty="0"/>
              <a:t>:</a:t>
            </a:r>
            <a:r>
              <a:rPr lang="en-GB" sz="2000" dirty="0"/>
              <a:t> an RU which is both intended to be about something and does indeed succeed in this intent. </a:t>
            </a:r>
            <a:r>
              <a:rPr lang="en-GB" sz="2000" dirty="0" smtClean="0"/>
              <a:t> </a:t>
            </a:r>
            <a:endParaRPr lang="en-US" sz="2000" dirty="0">
              <a:solidFill>
                <a:srgbClr val="FFFF00"/>
              </a:solidFill>
            </a:endParaRPr>
          </a:p>
        </p:txBody>
      </p:sp>
      <p:sp>
        <p:nvSpPr>
          <p:cNvPr id="4" name="Rectangle 3"/>
          <p:cNvSpPr/>
          <p:nvPr/>
        </p:nvSpPr>
        <p:spPr>
          <a:xfrm>
            <a:off x="1828800" y="6258580"/>
            <a:ext cx="7315200" cy="523220"/>
          </a:xfrm>
          <a:prstGeom prst="rect">
            <a:avLst/>
          </a:prstGeom>
        </p:spPr>
        <p:txBody>
          <a:bodyPr wrap="square">
            <a:spAutoFit/>
          </a:bodyPr>
          <a:lstStyle/>
          <a:p>
            <a:pPr algn="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a:t>
            </a:r>
            <a:endPar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endParaRPr>
          </a:p>
          <a:p>
            <a:pPr algn="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Journal </a:t>
            </a: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of Biomedical Semantics, 1(10), 1-23. </a:t>
            </a: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doi:10.1186/2041-1480-1-10</a:t>
            </a:r>
            <a:endParaRPr lang="en-US" sz="1400" dirty="0">
              <a:solidFill>
                <a:schemeClr val="bg1"/>
              </a:solidFill>
            </a:endParaRPr>
          </a:p>
        </p:txBody>
      </p:sp>
    </p:spTree>
    <p:extLst>
      <p:ext uri="{BB962C8B-B14F-4D97-AF65-F5344CB8AC3E}">
        <p14:creationId xmlns:p14="http://schemas.microsoft.com/office/powerpoint/2010/main" val="1597439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Representational Units</a:t>
            </a:r>
            <a:endParaRPr lang="en-US" dirty="0"/>
          </a:p>
        </p:txBody>
      </p:sp>
      <p:sp>
        <p:nvSpPr>
          <p:cNvPr id="3" name="Content Placeholder 2"/>
          <p:cNvSpPr>
            <a:spLocks noGrp="1"/>
          </p:cNvSpPr>
          <p:nvPr>
            <p:ph idx="1"/>
          </p:nvPr>
        </p:nvSpPr>
        <p:spPr>
          <a:xfrm>
            <a:off x="76200" y="1676400"/>
            <a:ext cx="8839200" cy="4953000"/>
          </a:xfrm>
        </p:spPr>
        <p:txBody>
          <a:bodyPr/>
          <a:lstStyle/>
          <a:p>
            <a:pPr lvl="0">
              <a:buFont typeface="Arial" panose="020B0604020202020204" pitchFamily="34" charset="0"/>
              <a:buChar char="•"/>
            </a:pPr>
            <a:r>
              <a:rPr lang="en-GB" sz="2000" b="1" i="1" u="sng" dirty="0" smtClean="0"/>
              <a:t>Referring </a:t>
            </a:r>
            <a:r>
              <a:rPr lang="en-GB" sz="2000" b="1" i="1" u="sng" dirty="0"/>
              <a:t>representational unit </a:t>
            </a:r>
            <a:r>
              <a:rPr lang="en-GB" sz="2000" dirty="0"/>
              <a:t>(RRU)</a:t>
            </a:r>
            <a:r>
              <a:rPr lang="en-GB" sz="2000" i="1" dirty="0"/>
              <a:t>:</a:t>
            </a:r>
            <a:r>
              <a:rPr lang="en-GB" sz="2000" dirty="0"/>
              <a:t> an RU which is both intended to be about something and does indeed succeed in this intent. </a:t>
            </a:r>
            <a:r>
              <a:rPr lang="en-GB" sz="2000" dirty="0" smtClean="0"/>
              <a:t> </a:t>
            </a:r>
            <a:r>
              <a:rPr lang="en-GB" sz="2000" dirty="0" smtClean="0">
                <a:solidFill>
                  <a:srgbClr val="FFFF00"/>
                </a:solidFill>
              </a:rPr>
              <a:t>‘Paris’</a:t>
            </a:r>
            <a:endParaRPr lang="en-US" sz="2000" dirty="0">
              <a:solidFill>
                <a:srgbClr val="FFFF00"/>
              </a:solidFill>
            </a:endParaRPr>
          </a:p>
        </p:txBody>
      </p:sp>
      <p:sp>
        <p:nvSpPr>
          <p:cNvPr id="4" name="Rectangle 3"/>
          <p:cNvSpPr/>
          <p:nvPr/>
        </p:nvSpPr>
        <p:spPr>
          <a:xfrm>
            <a:off x="1828800" y="6258580"/>
            <a:ext cx="7315200" cy="523220"/>
          </a:xfrm>
          <a:prstGeom prst="rect">
            <a:avLst/>
          </a:prstGeom>
        </p:spPr>
        <p:txBody>
          <a:bodyPr wrap="square">
            <a:spAutoFit/>
          </a:bodyPr>
          <a:lstStyle/>
          <a:p>
            <a:pPr algn="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a:t>
            </a:r>
            <a:endPar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endParaRPr>
          </a:p>
          <a:p>
            <a:pPr algn="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Journal </a:t>
            </a: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of Biomedical Semantics, 1(10), 1-23. </a:t>
            </a: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doi:10.1186/2041-1480-1-10</a:t>
            </a:r>
            <a:endParaRPr lang="en-US" sz="1400" dirty="0">
              <a:solidFill>
                <a:schemeClr val="bg1"/>
              </a:solidFill>
            </a:endParaRPr>
          </a:p>
        </p:txBody>
      </p:sp>
    </p:spTree>
    <p:extLst>
      <p:ext uri="{BB962C8B-B14F-4D97-AF65-F5344CB8AC3E}">
        <p14:creationId xmlns:p14="http://schemas.microsoft.com/office/powerpoint/2010/main" val="381372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Mandatory!</a:t>
            </a:r>
            <a:endParaRPr lang="en-US" sz="5400" dirty="0"/>
          </a:p>
        </p:txBody>
      </p:sp>
      <p:sp>
        <p:nvSpPr>
          <p:cNvPr id="5" name="Content Placeholder 4"/>
          <p:cNvSpPr>
            <a:spLocks noGrp="1"/>
          </p:cNvSpPr>
          <p:nvPr>
            <p:ph idx="1"/>
          </p:nvPr>
        </p:nvSpPr>
        <p:spPr>
          <a:xfrm>
            <a:off x="228600" y="1981200"/>
            <a:ext cx="8686800" cy="4648200"/>
          </a:xfrm>
        </p:spPr>
        <p:txBody>
          <a:bodyPr/>
          <a:lstStyle/>
          <a:p>
            <a:pPr>
              <a:buFont typeface="Arial" panose="020B0604020202020204" pitchFamily="34" charset="0"/>
              <a:buChar char="•"/>
            </a:pPr>
            <a:r>
              <a:rPr lang="en-US" sz="3600" dirty="0" smtClean="0"/>
              <a:t>Read the syllabus in detail.</a:t>
            </a:r>
          </a:p>
          <a:p>
            <a:pPr>
              <a:buFont typeface="Arial" panose="020B0604020202020204" pitchFamily="34" charset="0"/>
              <a:buChar char="•"/>
            </a:pPr>
            <a:endParaRPr lang="en-US" sz="3600" dirty="0" smtClean="0"/>
          </a:p>
          <a:p>
            <a:pPr>
              <a:buFont typeface="Arial" panose="020B0604020202020204" pitchFamily="34" charset="0"/>
              <a:buChar char="•"/>
            </a:pPr>
            <a:r>
              <a:rPr lang="en-US" sz="3600" dirty="0" smtClean="0"/>
              <a:t>Any mistake, lack of clarity or unfair principle you believe to perceive should be communicated to the course director prior to the 2</a:t>
            </a:r>
            <a:r>
              <a:rPr lang="en-US" sz="3600" baseline="30000" dirty="0" smtClean="0"/>
              <a:t>nd</a:t>
            </a:r>
            <a:r>
              <a:rPr lang="en-US" sz="3600" dirty="0" smtClean="0"/>
              <a:t> class.</a:t>
            </a:r>
            <a:endParaRPr lang="en-US" sz="3600" dirty="0"/>
          </a:p>
        </p:txBody>
      </p:sp>
    </p:spTree>
    <p:extLst>
      <p:ext uri="{BB962C8B-B14F-4D97-AF65-F5344CB8AC3E}">
        <p14:creationId xmlns:p14="http://schemas.microsoft.com/office/powerpoint/2010/main" val="31096727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Representational Units</a:t>
            </a:r>
            <a:endParaRPr lang="en-US" dirty="0"/>
          </a:p>
        </p:txBody>
      </p:sp>
      <p:sp>
        <p:nvSpPr>
          <p:cNvPr id="3" name="Content Placeholder 2"/>
          <p:cNvSpPr>
            <a:spLocks noGrp="1"/>
          </p:cNvSpPr>
          <p:nvPr>
            <p:ph idx="1"/>
          </p:nvPr>
        </p:nvSpPr>
        <p:spPr>
          <a:xfrm>
            <a:off x="76200" y="1676400"/>
            <a:ext cx="8839200" cy="4953000"/>
          </a:xfrm>
        </p:spPr>
        <p:txBody>
          <a:bodyPr/>
          <a:lstStyle/>
          <a:p>
            <a:pPr lvl="0">
              <a:buFont typeface="Arial" panose="020B0604020202020204" pitchFamily="34" charset="0"/>
              <a:buChar char="•"/>
            </a:pPr>
            <a:r>
              <a:rPr lang="en-GB" sz="2000" b="1" i="1" u="sng" dirty="0" smtClean="0"/>
              <a:t>Referring </a:t>
            </a:r>
            <a:r>
              <a:rPr lang="en-GB" sz="2000" b="1" i="1" u="sng" dirty="0"/>
              <a:t>representational unit </a:t>
            </a:r>
            <a:r>
              <a:rPr lang="en-GB" sz="2000" dirty="0"/>
              <a:t>(RRU)</a:t>
            </a:r>
            <a:r>
              <a:rPr lang="en-GB" sz="2000" i="1" dirty="0"/>
              <a:t>:</a:t>
            </a:r>
            <a:r>
              <a:rPr lang="en-GB" sz="2000" dirty="0"/>
              <a:t> an RU which is both intended to be about something and does indeed succeed in this intent. </a:t>
            </a:r>
            <a:r>
              <a:rPr lang="en-GB" sz="2000" dirty="0" smtClean="0"/>
              <a:t> </a:t>
            </a:r>
            <a:r>
              <a:rPr lang="en-GB" sz="2000" dirty="0" smtClean="0">
                <a:solidFill>
                  <a:srgbClr val="FFFF00"/>
                </a:solidFill>
              </a:rPr>
              <a:t>‘Paris’</a:t>
            </a:r>
            <a:endParaRPr lang="en-US" sz="2000" dirty="0">
              <a:solidFill>
                <a:srgbClr val="FFFF00"/>
              </a:solidFill>
            </a:endParaRPr>
          </a:p>
          <a:p>
            <a:pPr lvl="0">
              <a:buFont typeface="Arial" panose="020B0604020202020204" pitchFamily="34" charset="0"/>
              <a:buChar char="•"/>
            </a:pPr>
            <a:r>
              <a:rPr lang="en-GB" sz="2000" b="1" i="1" u="sng" dirty="0"/>
              <a:t>Non-referring representational unit </a:t>
            </a:r>
            <a:r>
              <a:rPr lang="en-GB" sz="2000" dirty="0"/>
              <a:t>(NRU)</a:t>
            </a:r>
            <a:r>
              <a:rPr lang="en-GB" sz="2000" i="1" dirty="0"/>
              <a:t>:</a:t>
            </a:r>
            <a:r>
              <a:rPr lang="en-GB" sz="2000" dirty="0"/>
              <a:t> an RU which, for whatever reason, fails to be about anything. </a:t>
            </a:r>
            <a:r>
              <a:rPr lang="en-GB" sz="2000" dirty="0" smtClean="0"/>
              <a:t>	</a:t>
            </a:r>
            <a:endParaRPr lang="en-US" sz="2000" dirty="0">
              <a:solidFill>
                <a:srgbClr val="FFFF00"/>
              </a:solidFill>
            </a:endParaRPr>
          </a:p>
        </p:txBody>
      </p:sp>
      <p:sp>
        <p:nvSpPr>
          <p:cNvPr id="4" name="Rectangle 3"/>
          <p:cNvSpPr/>
          <p:nvPr/>
        </p:nvSpPr>
        <p:spPr>
          <a:xfrm>
            <a:off x="1828800" y="6258580"/>
            <a:ext cx="7315200" cy="523220"/>
          </a:xfrm>
          <a:prstGeom prst="rect">
            <a:avLst/>
          </a:prstGeom>
        </p:spPr>
        <p:txBody>
          <a:bodyPr wrap="square">
            <a:spAutoFit/>
          </a:bodyPr>
          <a:lstStyle/>
          <a:p>
            <a:pPr algn="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a:t>
            </a:r>
            <a:endPar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endParaRPr>
          </a:p>
          <a:p>
            <a:pPr algn="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Journal </a:t>
            </a: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of Biomedical Semantics, 1(10), 1-23. </a:t>
            </a: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doi:10.1186/2041-1480-1-10</a:t>
            </a:r>
            <a:endParaRPr lang="en-US" sz="1400" dirty="0">
              <a:solidFill>
                <a:schemeClr val="bg1"/>
              </a:solidFill>
            </a:endParaRPr>
          </a:p>
        </p:txBody>
      </p:sp>
    </p:spTree>
    <p:extLst>
      <p:ext uri="{BB962C8B-B14F-4D97-AF65-F5344CB8AC3E}">
        <p14:creationId xmlns:p14="http://schemas.microsoft.com/office/powerpoint/2010/main" val="2436867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Representational Units</a:t>
            </a:r>
            <a:endParaRPr lang="en-US" dirty="0"/>
          </a:p>
        </p:txBody>
      </p:sp>
      <p:sp>
        <p:nvSpPr>
          <p:cNvPr id="3" name="Content Placeholder 2"/>
          <p:cNvSpPr>
            <a:spLocks noGrp="1"/>
          </p:cNvSpPr>
          <p:nvPr>
            <p:ph idx="1"/>
          </p:nvPr>
        </p:nvSpPr>
        <p:spPr>
          <a:xfrm>
            <a:off x="76200" y="1676400"/>
            <a:ext cx="8839200" cy="4953000"/>
          </a:xfrm>
        </p:spPr>
        <p:txBody>
          <a:bodyPr/>
          <a:lstStyle/>
          <a:p>
            <a:pPr lvl="0">
              <a:buFont typeface="Arial" panose="020B0604020202020204" pitchFamily="34" charset="0"/>
              <a:buChar char="•"/>
            </a:pPr>
            <a:r>
              <a:rPr lang="en-GB" sz="2000" b="1" i="1" u="sng" dirty="0" smtClean="0"/>
              <a:t>Referring </a:t>
            </a:r>
            <a:r>
              <a:rPr lang="en-GB" sz="2000" b="1" i="1" u="sng" dirty="0"/>
              <a:t>representational unit </a:t>
            </a:r>
            <a:r>
              <a:rPr lang="en-GB" sz="2000" dirty="0"/>
              <a:t>(RRU)</a:t>
            </a:r>
            <a:r>
              <a:rPr lang="en-GB" sz="2000" i="1" dirty="0"/>
              <a:t>:</a:t>
            </a:r>
            <a:r>
              <a:rPr lang="en-GB" sz="2000" dirty="0"/>
              <a:t> an RU which is both intended to be about something and does indeed succeed in this intent. </a:t>
            </a:r>
            <a:r>
              <a:rPr lang="en-GB" sz="2000" dirty="0" smtClean="0"/>
              <a:t> </a:t>
            </a:r>
            <a:r>
              <a:rPr lang="en-GB" sz="2000" dirty="0" smtClean="0">
                <a:solidFill>
                  <a:srgbClr val="FFFF00"/>
                </a:solidFill>
              </a:rPr>
              <a:t>‘Paris’</a:t>
            </a:r>
            <a:endParaRPr lang="en-US" sz="2000" dirty="0">
              <a:solidFill>
                <a:srgbClr val="FFFF00"/>
              </a:solidFill>
            </a:endParaRPr>
          </a:p>
          <a:p>
            <a:pPr lvl="0">
              <a:buFont typeface="Arial" panose="020B0604020202020204" pitchFamily="34" charset="0"/>
              <a:buChar char="•"/>
            </a:pPr>
            <a:r>
              <a:rPr lang="en-GB" sz="2000" b="1" i="1" u="sng" dirty="0"/>
              <a:t>Non-referring representational unit </a:t>
            </a:r>
            <a:r>
              <a:rPr lang="en-GB" sz="2000" dirty="0"/>
              <a:t>(NRU)</a:t>
            </a:r>
            <a:r>
              <a:rPr lang="en-GB" sz="2000" i="1" dirty="0"/>
              <a:t>:</a:t>
            </a:r>
            <a:r>
              <a:rPr lang="en-GB" sz="2000" dirty="0"/>
              <a:t> an RU which, for whatever reason, fails to be about anything. </a:t>
            </a:r>
            <a:r>
              <a:rPr lang="en-GB" sz="2000" dirty="0" smtClean="0">
                <a:solidFill>
                  <a:srgbClr val="FFFF00"/>
                </a:solidFill>
              </a:rPr>
              <a:t>‘Middle Earth’</a:t>
            </a:r>
            <a:endParaRPr lang="en-US" sz="2000" dirty="0">
              <a:solidFill>
                <a:srgbClr val="FFFF00"/>
              </a:solidFill>
            </a:endParaRPr>
          </a:p>
          <a:p>
            <a:pPr lvl="0">
              <a:buFont typeface="Arial" panose="020B0604020202020204" pitchFamily="34" charset="0"/>
              <a:buChar char="•"/>
            </a:pPr>
            <a:r>
              <a:rPr lang="en-GB" sz="2000" dirty="0" smtClean="0"/>
              <a:t>	</a:t>
            </a:r>
            <a:endParaRPr lang="en-US" sz="2000" dirty="0">
              <a:solidFill>
                <a:srgbClr val="FFFF00"/>
              </a:solidFill>
            </a:endParaRPr>
          </a:p>
        </p:txBody>
      </p:sp>
      <p:sp>
        <p:nvSpPr>
          <p:cNvPr id="4" name="Rectangle 3"/>
          <p:cNvSpPr/>
          <p:nvPr/>
        </p:nvSpPr>
        <p:spPr>
          <a:xfrm>
            <a:off x="1828800" y="6258580"/>
            <a:ext cx="7315200" cy="523220"/>
          </a:xfrm>
          <a:prstGeom prst="rect">
            <a:avLst/>
          </a:prstGeom>
        </p:spPr>
        <p:txBody>
          <a:bodyPr wrap="square">
            <a:spAutoFit/>
          </a:bodyPr>
          <a:lstStyle/>
          <a:p>
            <a:pPr algn="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a:t>
            </a:r>
            <a:endPar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endParaRPr>
          </a:p>
          <a:p>
            <a:pPr algn="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Journal </a:t>
            </a: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of Biomedical Semantics, 1(10), 1-23. </a:t>
            </a: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doi:10.1186/2041-1480-1-10</a:t>
            </a:r>
            <a:endParaRPr lang="en-US" sz="1400" dirty="0">
              <a:solidFill>
                <a:schemeClr val="bg1"/>
              </a:solidFill>
            </a:endParaRPr>
          </a:p>
        </p:txBody>
      </p:sp>
    </p:spTree>
    <p:extLst>
      <p:ext uri="{BB962C8B-B14F-4D97-AF65-F5344CB8AC3E}">
        <p14:creationId xmlns:p14="http://schemas.microsoft.com/office/powerpoint/2010/main" val="119398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Representational Units</a:t>
            </a:r>
            <a:endParaRPr lang="en-US" dirty="0"/>
          </a:p>
        </p:txBody>
      </p:sp>
      <p:sp>
        <p:nvSpPr>
          <p:cNvPr id="3" name="Content Placeholder 2"/>
          <p:cNvSpPr>
            <a:spLocks noGrp="1"/>
          </p:cNvSpPr>
          <p:nvPr>
            <p:ph idx="1"/>
          </p:nvPr>
        </p:nvSpPr>
        <p:spPr>
          <a:xfrm>
            <a:off x="76200" y="1676400"/>
            <a:ext cx="8839200" cy="4953000"/>
          </a:xfrm>
        </p:spPr>
        <p:txBody>
          <a:bodyPr/>
          <a:lstStyle/>
          <a:p>
            <a:pPr lvl="0">
              <a:buFont typeface="Arial" panose="020B0604020202020204" pitchFamily="34" charset="0"/>
              <a:buChar char="•"/>
            </a:pPr>
            <a:r>
              <a:rPr lang="en-GB" sz="2000" b="1" i="1" u="sng" dirty="0" smtClean="0"/>
              <a:t>Referring </a:t>
            </a:r>
            <a:r>
              <a:rPr lang="en-GB" sz="2000" b="1" i="1" u="sng" dirty="0"/>
              <a:t>representational unit </a:t>
            </a:r>
            <a:r>
              <a:rPr lang="en-GB" sz="2000" dirty="0"/>
              <a:t>(RRU)</a:t>
            </a:r>
            <a:r>
              <a:rPr lang="en-GB" sz="2000" i="1" dirty="0"/>
              <a:t>:</a:t>
            </a:r>
            <a:r>
              <a:rPr lang="en-GB" sz="2000" dirty="0"/>
              <a:t> an RU which is both intended to be about something and does indeed succeed in this intent. </a:t>
            </a:r>
            <a:r>
              <a:rPr lang="en-GB" sz="2000" dirty="0" smtClean="0"/>
              <a:t> </a:t>
            </a:r>
            <a:r>
              <a:rPr lang="en-GB" sz="2000" dirty="0" smtClean="0">
                <a:solidFill>
                  <a:srgbClr val="FFFF00"/>
                </a:solidFill>
              </a:rPr>
              <a:t>‘Paris’</a:t>
            </a:r>
            <a:endParaRPr lang="en-US" sz="2000" dirty="0">
              <a:solidFill>
                <a:srgbClr val="FFFF00"/>
              </a:solidFill>
            </a:endParaRPr>
          </a:p>
          <a:p>
            <a:pPr lvl="0">
              <a:buFont typeface="Arial" panose="020B0604020202020204" pitchFamily="34" charset="0"/>
              <a:buChar char="•"/>
            </a:pPr>
            <a:r>
              <a:rPr lang="en-GB" sz="2000" b="1" i="1" u="sng" dirty="0"/>
              <a:t>Non-referring representational unit </a:t>
            </a:r>
            <a:r>
              <a:rPr lang="en-GB" sz="2000" dirty="0"/>
              <a:t>(NRU)</a:t>
            </a:r>
            <a:r>
              <a:rPr lang="en-GB" sz="2000" i="1" dirty="0"/>
              <a:t>:</a:t>
            </a:r>
            <a:r>
              <a:rPr lang="en-GB" sz="2000" dirty="0"/>
              <a:t> an RU which, for whatever reason, fails to be about anything. </a:t>
            </a:r>
            <a:r>
              <a:rPr lang="en-GB" sz="2000" dirty="0" smtClean="0">
                <a:solidFill>
                  <a:srgbClr val="FFFF00"/>
                </a:solidFill>
              </a:rPr>
              <a:t>‘Middle Earth’</a:t>
            </a:r>
            <a:endParaRPr lang="en-US" sz="2000" dirty="0">
              <a:solidFill>
                <a:srgbClr val="FFFF00"/>
              </a:solidFill>
            </a:endParaRPr>
          </a:p>
          <a:p>
            <a:pPr lvl="0">
              <a:buFont typeface="Arial" panose="020B0604020202020204" pitchFamily="34" charset="0"/>
              <a:buChar char="•"/>
            </a:pPr>
            <a:r>
              <a:rPr lang="en-GB" sz="2000" b="1" i="1" u="sng" dirty="0"/>
              <a:t>Unrecognized non-referring representational unit</a:t>
            </a:r>
            <a:r>
              <a:rPr lang="en-GB" sz="2000" i="1" dirty="0"/>
              <a:t> </a:t>
            </a:r>
            <a:r>
              <a:rPr lang="en-GB" sz="2000" dirty="0"/>
              <a:t>(UNRU): an NRU which, although non-referring, is intended and believed to be about something</a:t>
            </a:r>
            <a:r>
              <a:rPr lang="en-GB" sz="2000" dirty="0" smtClean="0"/>
              <a:t>;	</a:t>
            </a:r>
            <a:endParaRPr lang="en-US" sz="2000" dirty="0">
              <a:solidFill>
                <a:srgbClr val="FFFF00"/>
              </a:solidFill>
            </a:endParaRPr>
          </a:p>
        </p:txBody>
      </p:sp>
      <p:sp>
        <p:nvSpPr>
          <p:cNvPr id="4" name="Rectangle 3"/>
          <p:cNvSpPr/>
          <p:nvPr/>
        </p:nvSpPr>
        <p:spPr>
          <a:xfrm>
            <a:off x="1828800" y="6258580"/>
            <a:ext cx="7315200" cy="523220"/>
          </a:xfrm>
          <a:prstGeom prst="rect">
            <a:avLst/>
          </a:prstGeom>
        </p:spPr>
        <p:txBody>
          <a:bodyPr wrap="square">
            <a:spAutoFit/>
          </a:bodyPr>
          <a:lstStyle/>
          <a:p>
            <a:pPr algn="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a:t>
            </a:r>
            <a:endPar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endParaRPr>
          </a:p>
          <a:p>
            <a:pPr algn="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Journal </a:t>
            </a: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of Biomedical Semantics, 1(10), 1-23. </a:t>
            </a: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doi:10.1186/2041-1480-1-10</a:t>
            </a:r>
            <a:endParaRPr lang="en-US" sz="1400" dirty="0">
              <a:solidFill>
                <a:schemeClr val="bg1"/>
              </a:solidFill>
            </a:endParaRPr>
          </a:p>
        </p:txBody>
      </p:sp>
    </p:spTree>
    <p:extLst>
      <p:ext uri="{BB962C8B-B14F-4D97-AF65-F5344CB8AC3E}">
        <p14:creationId xmlns:p14="http://schemas.microsoft.com/office/powerpoint/2010/main" val="98237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Representational Units</a:t>
            </a:r>
            <a:endParaRPr lang="en-US" dirty="0"/>
          </a:p>
        </p:txBody>
      </p:sp>
      <p:sp>
        <p:nvSpPr>
          <p:cNvPr id="3" name="Content Placeholder 2"/>
          <p:cNvSpPr>
            <a:spLocks noGrp="1"/>
          </p:cNvSpPr>
          <p:nvPr>
            <p:ph idx="1"/>
          </p:nvPr>
        </p:nvSpPr>
        <p:spPr>
          <a:xfrm>
            <a:off x="76200" y="1676400"/>
            <a:ext cx="8839200" cy="4953000"/>
          </a:xfrm>
        </p:spPr>
        <p:txBody>
          <a:bodyPr/>
          <a:lstStyle/>
          <a:p>
            <a:pPr lvl="0">
              <a:buFont typeface="Arial" panose="020B0604020202020204" pitchFamily="34" charset="0"/>
              <a:buChar char="•"/>
            </a:pPr>
            <a:r>
              <a:rPr lang="en-GB" sz="2000" b="1" i="1" u="sng" dirty="0" smtClean="0"/>
              <a:t>Referring </a:t>
            </a:r>
            <a:r>
              <a:rPr lang="en-GB" sz="2000" b="1" i="1" u="sng" dirty="0"/>
              <a:t>representational unit </a:t>
            </a:r>
            <a:r>
              <a:rPr lang="en-GB" sz="2000" dirty="0"/>
              <a:t>(RRU)</a:t>
            </a:r>
            <a:r>
              <a:rPr lang="en-GB" sz="2000" i="1" dirty="0"/>
              <a:t>:</a:t>
            </a:r>
            <a:r>
              <a:rPr lang="en-GB" sz="2000" dirty="0"/>
              <a:t> an RU which is both intended to be about something and does indeed succeed in this intent. </a:t>
            </a:r>
            <a:r>
              <a:rPr lang="en-GB" sz="2000" dirty="0" smtClean="0"/>
              <a:t> </a:t>
            </a:r>
            <a:r>
              <a:rPr lang="en-GB" sz="2000" dirty="0" smtClean="0">
                <a:solidFill>
                  <a:srgbClr val="FFFF00"/>
                </a:solidFill>
              </a:rPr>
              <a:t>‘Paris’</a:t>
            </a:r>
            <a:endParaRPr lang="en-US" sz="2000" dirty="0">
              <a:solidFill>
                <a:srgbClr val="FFFF00"/>
              </a:solidFill>
            </a:endParaRPr>
          </a:p>
          <a:p>
            <a:pPr lvl="0">
              <a:buFont typeface="Arial" panose="020B0604020202020204" pitchFamily="34" charset="0"/>
              <a:buChar char="•"/>
            </a:pPr>
            <a:r>
              <a:rPr lang="en-GB" sz="2000" b="1" i="1" u="sng" dirty="0"/>
              <a:t>Non-referring representational unit </a:t>
            </a:r>
            <a:r>
              <a:rPr lang="en-GB" sz="2000" dirty="0"/>
              <a:t>(NRU)</a:t>
            </a:r>
            <a:r>
              <a:rPr lang="en-GB" sz="2000" i="1" dirty="0"/>
              <a:t>:</a:t>
            </a:r>
            <a:r>
              <a:rPr lang="en-GB" sz="2000" dirty="0"/>
              <a:t> an RU which, for whatever reason, fails to be about anything. </a:t>
            </a:r>
            <a:r>
              <a:rPr lang="en-GB" sz="2000" dirty="0" smtClean="0">
                <a:solidFill>
                  <a:srgbClr val="FFFF00"/>
                </a:solidFill>
              </a:rPr>
              <a:t>‘Middle Earth’</a:t>
            </a:r>
            <a:endParaRPr lang="en-US" sz="2000" dirty="0">
              <a:solidFill>
                <a:srgbClr val="FFFF00"/>
              </a:solidFill>
            </a:endParaRPr>
          </a:p>
          <a:p>
            <a:pPr lvl="0">
              <a:buFont typeface="Arial" panose="020B0604020202020204" pitchFamily="34" charset="0"/>
              <a:buChar char="•"/>
            </a:pPr>
            <a:r>
              <a:rPr lang="en-GB" sz="2000" b="1" i="1" u="sng" dirty="0"/>
              <a:t>Unrecognized non-referring representational unit</a:t>
            </a:r>
            <a:r>
              <a:rPr lang="en-GB" sz="2000" i="1" dirty="0"/>
              <a:t> </a:t>
            </a:r>
            <a:r>
              <a:rPr lang="en-GB" sz="2000" dirty="0"/>
              <a:t>(UNRU): an NRU which, although non-referring, is intended and believed to be about something</a:t>
            </a:r>
            <a:r>
              <a:rPr lang="en-GB" sz="2000" dirty="0" smtClean="0"/>
              <a:t>;	</a:t>
            </a:r>
            <a:r>
              <a:rPr lang="en-GB" sz="2000" dirty="0" smtClean="0">
                <a:solidFill>
                  <a:srgbClr val="FFFF00"/>
                </a:solidFill>
              </a:rPr>
              <a:t>‘Vulcan’ (as used by Le </a:t>
            </a:r>
            <a:r>
              <a:rPr lang="en-GB" sz="2000" dirty="0" err="1" smtClean="0">
                <a:solidFill>
                  <a:srgbClr val="FFFF00"/>
                </a:solidFill>
              </a:rPr>
              <a:t>Verrier</a:t>
            </a:r>
            <a:r>
              <a:rPr lang="en-GB" sz="2000" dirty="0" smtClean="0">
                <a:solidFill>
                  <a:srgbClr val="FFFF00"/>
                </a:solidFill>
              </a:rPr>
              <a:t> in 1860)</a:t>
            </a:r>
            <a:endParaRPr lang="en-US" sz="2000" dirty="0">
              <a:solidFill>
                <a:srgbClr val="FFFF00"/>
              </a:solidFill>
            </a:endParaRPr>
          </a:p>
        </p:txBody>
      </p:sp>
      <p:sp>
        <p:nvSpPr>
          <p:cNvPr id="4" name="Rectangle 3"/>
          <p:cNvSpPr/>
          <p:nvPr/>
        </p:nvSpPr>
        <p:spPr>
          <a:xfrm>
            <a:off x="1828800" y="6258580"/>
            <a:ext cx="7315200" cy="523220"/>
          </a:xfrm>
          <a:prstGeom prst="rect">
            <a:avLst/>
          </a:prstGeom>
        </p:spPr>
        <p:txBody>
          <a:bodyPr wrap="square">
            <a:spAutoFit/>
          </a:bodyPr>
          <a:lstStyle/>
          <a:p>
            <a:pPr algn="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a:t>
            </a:r>
            <a:endPar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endParaRPr>
          </a:p>
          <a:p>
            <a:pPr algn="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Journal </a:t>
            </a: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of Biomedical Semantics, 1(10), 1-23. </a:t>
            </a: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doi:10.1186/2041-1480-1-10</a:t>
            </a:r>
            <a:endParaRPr lang="en-US" sz="1400" dirty="0">
              <a:solidFill>
                <a:schemeClr val="bg1"/>
              </a:solidFill>
            </a:endParaRPr>
          </a:p>
        </p:txBody>
      </p:sp>
    </p:spTree>
    <p:extLst>
      <p:ext uri="{BB962C8B-B14F-4D97-AF65-F5344CB8AC3E}">
        <p14:creationId xmlns:p14="http://schemas.microsoft.com/office/powerpoint/2010/main" val="282334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Representational Units</a:t>
            </a:r>
            <a:endParaRPr lang="en-US" dirty="0"/>
          </a:p>
        </p:txBody>
      </p:sp>
      <p:sp>
        <p:nvSpPr>
          <p:cNvPr id="3" name="Content Placeholder 2"/>
          <p:cNvSpPr>
            <a:spLocks noGrp="1"/>
          </p:cNvSpPr>
          <p:nvPr>
            <p:ph idx="1"/>
          </p:nvPr>
        </p:nvSpPr>
        <p:spPr>
          <a:xfrm>
            <a:off x="76200" y="1676400"/>
            <a:ext cx="8839200" cy="4953000"/>
          </a:xfrm>
        </p:spPr>
        <p:txBody>
          <a:bodyPr/>
          <a:lstStyle/>
          <a:p>
            <a:pPr lvl="0">
              <a:buFont typeface="Arial" panose="020B0604020202020204" pitchFamily="34" charset="0"/>
              <a:buChar char="•"/>
            </a:pPr>
            <a:r>
              <a:rPr lang="en-GB" sz="2000" b="1" i="1" u="sng" dirty="0" smtClean="0"/>
              <a:t>Referring </a:t>
            </a:r>
            <a:r>
              <a:rPr lang="en-GB" sz="2000" b="1" i="1" u="sng" dirty="0"/>
              <a:t>representational unit </a:t>
            </a:r>
            <a:r>
              <a:rPr lang="en-GB" sz="2000" dirty="0"/>
              <a:t>(RRU)</a:t>
            </a:r>
            <a:r>
              <a:rPr lang="en-GB" sz="2000" i="1" dirty="0"/>
              <a:t>:</a:t>
            </a:r>
            <a:r>
              <a:rPr lang="en-GB" sz="2000" dirty="0"/>
              <a:t> an RU which is both intended to be about something and does indeed succeed in this intent. </a:t>
            </a:r>
            <a:r>
              <a:rPr lang="en-GB" sz="2000" dirty="0" smtClean="0"/>
              <a:t> </a:t>
            </a:r>
            <a:r>
              <a:rPr lang="en-GB" sz="2000" dirty="0" smtClean="0">
                <a:solidFill>
                  <a:srgbClr val="FFFF00"/>
                </a:solidFill>
              </a:rPr>
              <a:t>‘Paris’</a:t>
            </a:r>
            <a:endParaRPr lang="en-US" sz="2000" dirty="0">
              <a:solidFill>
                <a:srgbClr val="FFFF00"/>
              </a:solidFill>
            </a:endParaRPr>
          </a:p>
          <a:p>
            <a:pPr lvl="0">
              <a:buFont typeface="Arial" panose="020B0604020202020204" pitchFamily="34" charset="0"/>
              <a:buChar char="•"/>
            </a:pPr>
            <a:r>
              <a:rPr lang="en-GB" sz="2000" b="1" i="1" u="sng" dirty="0"/>
              <a:t>Non-referring representational unit </a:t>
            </a:r>
            <a:r>
              <a:rPr lang="en-GB" sz="2000" dirty="0"/>
              <a:t>(NRU)</a:t>
            </a:r>
            <a:r>
              <a:rPr lang="en-GB" sz="2000" i="1" dirty="0"/>
              <a:t>:</a:t>
            </a:r>
            <a:r>
              <a:rPr lang="en-GB" sz="2000" dirty="0"/>
              <a:t> an RU which, for whatever reason, fails to be about anything. </a:t>
            </a:r>
            <a:r>
              <a:rPr lang="en-GB" sz="2000" dirty="0" smtClean="0">
                <a:solidFill>
                  <a:srgbClr val="FFFF00"/>
                </a:solidFill>
              </a:rPr>
              <a:t>‘Middle Earth’</a:t>
            </a:r>
            <a:endParaRPr lang="en-US" sz="2000" dirty="0">
              <a:solidFill>
                <a:srgbClr val="FFFF00"/>
              </a:solidFill>
            </a:endParaRPr>
          </a:p>
          <a:p>
            <a:pPr lvl="0">
              <a:buFont typeface="Arial" panose="020B0604020202020204" pitchFamily="34" charset="0"/>
              <a:buChar char="•"/>
            </a:pPr>
            <a:r>
              <a:rPr lang="en-GB" sz="2000" b="1" i="1" u="sng" dirty="0"/>
              <a:t>Unrecognized non-referring representational unit</a:t>
            </a:r>
            <a:r>
              <a:rPr lang="en-GB" sz="2000" i="1" dirty="0"/>
              <a:t> </a:t>
            </a:r>
            <a:r>
              <a:rPr lang="en-GB" sz="2000" dirty="0"/>
              <a:t>(UNRU): an NRU which, although non-referring, is intended and believed to be about something</a:t>
            </a:r>
            <a:r>
              <a:rPr lang="en-GB" sz="2000" dirty="0" smtClean="0"/>
              <a:t>;	</a:t>
            </a:r>
            <a:r>
              <a:rPr lang="en-GB" sz="2000" dirty="0" smtClean="0">
                <a:solidFill>
                  <a:srgbClr val="FFFF00"/>
                </a:solidFill>
              </a:rPr>
              <a:t>‘Vulcan’ (as used by Le </a:t>
            </a:r>
            <a:r>
              <a:rPr lang="en-GB" sz="2000" dirty="0" err="1" smtClean="0">
                <a:solidFill>
                  <a:srgbClr val="FFFF00"/>
                </a:solidFill>
              </a:rPr>
              <a:t>Verrier</a:t>
            </a:r>
            <a:r>
              <a:rPr lang="en-GB" sz="2000" dirty="0" smtClean="0">
                <a:solidFill>
                  <a:srgbClr val="FFFF00"/>
                </a:solidFill>
              </a:rPr>
              <a:t> in 1860)</a:t>
            </a:r>
            <a:endParaRPr lang="en-US" sz="2000" dirty="0">
              <a:solidFill>
                <a:srgbClr val="FFFF00"/>
              </a:solidFill>
            </a:endParaRPr>
          </a:p>
          <a:p>
            <a:pPr lvl="0">
              <a:buFont typeface="Arial" panose="020B0604020202020204" pitchFamily="34" charset="0"/>
              <a:buChar char="•"/>
            </a:pPr>
            <a:r>
              <a:rPr lang="en-GB" sz="2000" b="1" i="1" u="sng" dirty="0"/>
              <a:t>Recognized non-referring representational unit </a:t>
            </a:r>
            <a:r>
              <a:rPr lang="en-GB" sz="2000" dirty="0"/>
              <a:t>(RNRU): an </a:t>
            </a:r>
            <a:r>
              <a:rPr lang="en-GB" sz="2000" dirty="0" smtClean="0"/>
              <a:t>NRU, whether or not once </a:t>
            </a:r>
            <a:r>
              <a:rPr lang="en-GB" sz="2000" dirty="0"/>
              <a:t>intended and believed to be about something, </a:t>
            </a:r>
            <a:r>
              <a:rPr lang="en-GB" sz="2000" dirty="0" smtClean="0"/>
              <a:t>is not believed </a:t>
            </a:r>
            <a:r>
              <a:rPr lang="en-GB" sz="2000" dirty="0"/>
              <a:t>to </a:t>
            </a:r>
            <a:r>
              <a:rPr lang="en-GB" sz="2000" dirty="0" smtClean="0"/>
              <a:t>do </a:t>
            </a:r>
            <a:r>
              <a:rPr lang="en-GB" sz="2000" dirty="0"/>
              <a:t>so; </a:t>
            </a:r>
            <a:r>
              <a:rPr lang="en-GB" sz="2000" dirty="0" smtClean="0"/>
              <a:t>  </a:t>
            </a:r>
            <a:endParaRPr lang="en-US" sz="2000" dirty="0">
              <a:solidFill>
                <a:srgbClr val="FFFF00"/>
              </a:solidFill>
            </a:endParaRPr>
          </a:p>
        </p:txBody>
      </p:sp>
      <p:sp>
        <p:nvSpPr>
          <p:cNvPr id="4" name="Rectangle 3"/>
          <p:cNvSpPr/>
          <p:nvPr/>
        </p:nvSpPr>
        <p:spPr>
          <a:xfrm>
            <a:off x="1828800" y="6258580"/>
            <a:ext cx="7315200" cy="523220"/>
          </a:xfrm>
          <a:prstGeom prst="rect">
            <a:avLst/>
          </a:prstGeom>
        </p:spPr>
        <p:txBody>
          <a:bodyPr wrap="square">
            <a:spAutoFit/>
          </a:bodyPr>
          <a:lstStyle/>
          <a:p>
            <a:pPr algn="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a:t>
            </a:r>
            <a:endPar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endParaRPr>
          </a:p>
          <a:p>
            <a:pPr algn="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Journal </a:t>
            </a: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of Biomedical Semantics, 1(10), 1-23. </a:t>
            </a: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doi:10.1186/2041-1480-1-10</a:t>
            </a:r>
            <a:endParaRPr lang="en-US" sz="1400" dirty="0">
              <a:solidFill>
                <a:schemeClr val="bg1"/>
              </a:solidFill>
            </a:endParaRPr>
          </a:p>
        </p:txBody>
      </p:sp>
    </p:spTree>
    <p:extLst>
      <p:ext uri="{BB962C8B-B14F-4D97-AF65-F5344CB8AC3E}">
        <p14:creationId xmlns:p14="http://schemas.microsoft.com/office/powerpoint/2010/main" val="983692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Representational Units</a:t>
            </a:r>
            <a:endParaRPr lang="en-US" dirty="0"/>
          </a:p>
        </p:txBody>
      </p:sp>
      <p:sp>
        <p:nvSpPr>
          <p:cNvPr id="3" name="Content Placeholder 2"/>
          <p:cNvSpPr>
            <a:spLocks noGrp="1"/>
          </p:cNvSpPr>
          <p:nvPr>
            <p:ph idx="1"/>
          </p:nvPr>
        </p:nvSpPr>
        <p:spPr>
          <a:xfrm>
            <a:off x="76200" y="1676400"/>
            <a:ext cx="8839200" cy="4953000"/>
          </a:xfrm>
        </p:spPr>
        <p:txBody>
          <a:bodyPr/>
          <a:lstStyle/>
          <a:p>
            <a:pPr lvl="0">
              <a:buFont typeface="Arial" panose="020B0604020202020204" pitchFamily="34" charset="0"/>
              <a:buChar char="•"/>
            </a:pPr>
            <a:r>
              <a:rPr lang="en-GB" sz="2000" b="1" i="1" u="sng" dirty="0" smtClean="0"/>
              <a:t>Referring </a:t>
            </a:r>
            <a:r>
              <a:rPr lang="en-GB" sz="2000" b="1" i="1" u="sng" dirty="0"/>
              <a:t>representational unit </a:t>
            </a:r>
            <a:r>
              <a:rPr lang="en-GB" sz="2000" dirty="0"/>
              <a:t>(RRU)</a:t>
            </a:r>
            <a:r>
              <a:rPr lang="en-GB" sz="2000" i="1" dirty="0"/>
              <a:t>:</a:t>
            </a:r>
            <a:r>
              <a:rPr lang="en-GB" sz="2000" dirty="0"/>
              <a:t> an RU which is both intended to be about something and does indeed succeed in this intent. </a:t>
            </a:r>
            <a:r>
              <a:rPr lang="en-GB" sz="2000" dirty="0" smtClean="0"/>
              <a:t> </a:t>
            </a:r>
            <a:r>
              <a:rPr lang="en-GB" sz="2000" dirty="0" smtClean="0">
                <a:solidFill>
                  <a:srgbClr val="FFFF00"/>
                </a:solidFill>
              </a:rPr>
              <a:t>‘Paris’</a:t>
            </a:r>
            <a:endParaRPr lang="en-US" sz="2000" dirty="0">
              <a:solidFill>
                <a:srgbClr val="FFFF00"/>
              </a:solidFill>
            </a:endParaRPr>
          </a:p>
          <a:p>
            <a:pPr lvl="0">
              <a:buFont typeface="Arial" panose="020B0604020202020204" pitchFamily="34" charset="0"/>
              <a:buChar char="•"/>
            </a:pPr>
            <a:r>
              <a:rPr lang="en-GB" sz="2000" b="1" i="1" u="sng" dirty="0"/>
              <a:t>Non-referring representational unit </a:t>
            </a:r>
            <a:r>
              <a:rPr lang="en-GB" sz="2000" dirty="0"/>
              <a:t>(NRU)</a:t>
            </a:r>
            <a:r>
              <a:rPr lang="en-GB" sz="2000" i="1" dirty="0"/>
              <a:t>:</a:t>
            </a:r>
            <a:r>
              <a:rPr lang="en-GB" sz="2000" dirty="0"/>
              <a:t> an RU which, for whatever reason, fails to be about anything. </a:t>
            </a:r>
            <a:r>
              <a:rPr lang="en-GB" sz="2000" dirty="0" smtClean="0">
                <a:solidFill>
                  <a:srgbClr val="FFFF00"/>
                </a:solidFill>
              </a:rPr>
              <a:t>‘Middle Earth’</a:t>
            </a:r>
            <a:endParaRPr lang="en-US" sz="2000" dirty="0">
              <a:solidFill>
                <a:srgbClr val="FFFF00"/>
              </a:solidFill>
            </a:endParaRPr>
          </a:p>
          <a:p>
            <a:pPr lvl="0">
              <a:buFont typeface="Arial" panose="020B0604020202020204" pitchFamily="34" charset="0"/>
              <a:buChar char="•"/>
            </a:pPr>
            <a:r>
              <a:rPr lang="en-GB" sz="2000" b="1" i="1" u="sng" dirty="0"/>
              <a:t>Unrecognized non-referring representational unit</a:t>
            </a:r>
            <a:r>
              <a:rPr lang="en-GB" sz="2000" i="1" dirty="0"/>
              <a:t> </a:t>
            </a:r>
            <a:r>
              <a:rPr lang="en-GB" sz="2000" dirty="0"/>
              <a:t>(UNRU): an NRU which, although non-referring, is intended and believed to be about something</a:t>
            </a:r>
            <a:r>
              <a:rPr lang="en-GB" sz="2000" dirty="0" smtClean="0"/>
              <a:t>;	</a:t>
            </a:r>
            <a:r>
              <a:rPr lang="en-GB" sz="2000" dirty="0" smtClean="0">
                <a:solidFill>
                  <a:srgbClr val="FFFF00"/>
                </a:solidFill>
              </a:rPr>
              <a:t>‘Vulcan’ (as used by Le </a:t>
            </a:r>
            <a:r>
              <a:rPr lang="en-GB" sz="2000" dirty="0" err="1" smtClean="0">
                <a:solidFill>
                  <a:srgbClr val="FFFF00"/>
                </a:solidFill>
              </a:rPr>
              <a:t>Verrier</a:t>
            </a:r>
            <a:r>
              <a:rPr lang="en-GB" sz="2000" dirty="0" smtClean="0">
                <a:solidFill>
                  <a:srgbClr val="FFFF00"/>
                </a:solidFill>
              </a:rPr>
              <a:t> in 1860)</a:t>
            </a:r>
            <a:endParaRPr lang="en-US" sz="2000" dirty="0">
              <a:solidFill>
                <a:srgbClr val="FFFF00"/>
              </a:solidFill>
            </a:endParaRPr>
          </a:p>
          <a:p>
            <a:pPr>
              <a:buFont typeface="Arial" panose="020B0604020202020204" pitchFamily="34" charset="0"/>
              <a:buChar char="•"/>
            </a:pPr>
            <a:r>
              <a:rPr lang="en-GB" sz="2000" b="1" i="1" u="sng" dirty="0"/>
              <a:t>Recognized non-referring representational unit </a:t>
            </a:r>
            <a:r>
              <a:rPr lang="en-GB" sz="2000" dirty="0"/>
              <a:t>(RNRU): an NRU, whether or not once intended and believed to be about something, is not believed to do so;   </a:t>
            </a:r>
            <a:r>
              <a:rPr lang="en-GB" sz="2000" dirty="0" smtClean="0">
                <a:solidFill>
                  <a:srgbClr val="FFFF00"/>
                </a:solidFill>
              </a:rPr>
              <a:t>‘Vulcan’ (as used in Star Trek)</a:t>
            </a:r>
            <a:endParaRPr lang="en-US" sz="2000" dirty="0">
              <a:solidFill>
                <a:srgbClr val="FFFF00"/>
              </a:solidFill>
            </a:endParaRPr>
          </a:p>
        </p:txBody>
      </p:sp>
      <p:sp>
        <p:nvSpPr>
          <p:cNvPr id="4" name="Rectangle 3"/>
          <p:cNvSpPr/>
          <p:nvPr/>
        </p:nvSpPr>
        <p:spPr>
          <a:xfrm>
            <a:off x="1828800" y="6258580"/>
            <a:ext cx="7315200" cy="523220"/>
          </a:xfrm>
          <a:prstGeom prst="rect">
            <a:avLst/>
          </a:prstGeom>
        </p:spPr>
        <p:txBody>
          <a:bodyPr wrap="square">
            <a:spAutoFit/>
          </a:bodyPr>
          <a:lstStyle/>
          <a:p>
            <a:pPr algn="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a:t>
            </a:r>
            <a:endPar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endParaRPr>
          </a:p>
          <a:p>
            <a:pPr algn="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Journal </a:t>
            </a: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of Biomedical Semantics, 1(10), 1-23. </a:t>
            </a: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doi:10.1186/2041-1480-1-10</a:t>
            </a:r>
            <a:endParaRPr lang="en-US" sz="1400" dirty="0">
              <a:solidFill>
                <a:schemeClr val="bg1"/>
              </a:solidFill>
            </a:endParaRPr>
          </a:p>
        </p:txBody>
      </p:sp>
    </p:spTree>
    <p:extLst>
      <p:ext uri="{BB962C8B-B14F-4D97-AF65-F5344CB8AC3E}">
        <p14:creationId xmlns:p14="http://schemas.microsoft.com/office/powerpoint/2010/main" val="1171021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Representational Units</a:t>
            </a:r>
            <a:endParaRPr lang="en-US" dirty="0"/>
          </a:p>
        </p:txBody>
      </p:sp>
      <p:sp>
        <p:nvSpPr>
          <p:cNvPr id="3" name="Content Placeholder 2"/>
          <p:cNvSpPr>
            <a:spLocks noGrp="1"/>
          </p:cNvSpPr>
          <p:nvPr>
            <p:ph idx="1"/>
          </p:nvPr>
        </p:nvSpPr>
        <p:spPr>
          <a:xfrm>
            <a:off x="76200" y="1676400"/>
            <a:ext cx="8839200" cy="4953000"/>
          </a:xfrm>
        </p:spPr>
        <p:txBody>
          <a:bodyPr/>
          <a:lstStyle/>
          <a:p>
            <a:pPr lvl="0">
              <a:buFont typeface="Arial" panose="020B0604020202020204" pitchFamily="34" charset="0"/>
              <a:buChar char="•"/>
            </a:pPr>
            <a:r>
              <a:rPr lang="en-GB" sz="2000" b="1" i="1" u="sng" dirty="0" smtClean="0"/>
              <a:t>Referring </a:t>
            </a:r>
            <a:r>
              <a:rPr lang="en-GB" sz="2000" b="1" i="1" u="sng" dirty="0"/>
              <a:t>representational unit </a:t>
            </a:r>
            <a:r>
              <a:rPr lang="en-GB" sz="2000" dirty="0"/>
              <a:t>(RRU)</a:t>
            </a:r>
            <a:r>
              <a:rPr lang="en-GB" sz="2000" i="1" dirty="0"/>
              <a:t>:</a:t>
            </a:r>
            <a:r>
              <a:rPr lang="en-GB" sz="2000" dirty="0"/>
              <a:t> an RU which is both intended to be about something and does indeed succeed in this intent. </a:t>
            </a:r>
            <a:r>
              <a:rPr lang="en-GB" sz="2000" dirty="0" smtClean="0"/>
              <a:t> </a:t>
            </a:r>
            <a:r>
              <a:rPr lang="en-GB" sz="2000" dirty="0" smtClean="0">
                <a:solidFill>
                  <a:srgbClr val="FFFF00"/>
                </a:solidFill>
              </a:rPr>
              <a:t>‘Paris’</a:t>
            </a:r>
            <a:endParaRPr lang="en-US" sz="2000" dirty="0">
              <a:solidFill>
                <a:srgbClr val="FFFF00"/>
              </a:solidFill>
            </a:endParaRPr>
          </a:p>
          <a:p>
            <a:pPr lvl="0">
              <a:buFont typeface="Arial" panose="020B0604020202020204" pitchFamily="34" charset="0"/>
              <a:buChar char="•"/>
            </a:pPr>
            <a:r>
              <a:rPr lang="en-GB" sz="2000" b="1" i="1" u="sng" dirty="0"/>
              <a:t>Non-referring representational unit </a:t>
            </a:r>
            <a:r>
              <a:rPr lang="en-GB" sz="2000" dirty="0"/>
              <a:t>(NRU)</a:t>
            </a:r>
            <a:r>
              <a:rPr lang="en-GB" sz="2000" i="1" dirty="0"/>
              <a:t>:</a:t>
            </a:r>
            <a:r>
              <a:rPr lang="en-GB" sz="2000" dirty="0"/>
              <a:t> an RU which, for whatever reason, fails to be about anything. </a:t>
            </a:r>
            <a:r>
              <a:rPr lang="en-GB" sz="2000" dirty="0" smtClean="0">
                <a:solidFill>
                  <a:srgbClr val="FFFF00"/>
                </a:solidFill>
              </a:rPr>
              <a:t>‘Middle Earth’</a:t>
            </a:r>
            <a:endParaRPr lang="en-US" sz="2000" dirty="0">
              <a:solidFill>
                <a:srgbClr val="FFFF00"/>
              </a:solidFill>
            </a:endParaRPr>
          </a:p>
          <a:p>
            <a:pPr lvl="0">
              <a:buFont typeface="Arial" panose="020B0604020202020204" pitchFamily="34" charset="0"/>
              <a:buChar char="•"/>
            </a:pPr>
            <a:r>
              <a:rPr lang="en-GB" sz="2000" b="1" i="1" u="sng" dirty="0"/>
              <a:t>Unrecognized non-referring representational unit</a:t>
            </a:r>
            <a:r>
              <a:rPr lang="en-GB" sz="2000" i="1" dirty="0"/>
              <a:t> </a:t>
            </a:r>
            <a:r>
              <a:rPr lang="en-GB" sz="2000" dirty="0"/>
              <a:t>(UNRU): an NRU which, although non-referring, is intended and believed to be about something</a:t>
            </a:r>
            <a:r>
              <a:rPr lang="en-GB" sz="2000" dirty="0" smtClean="0"/>
              <a:t>;	</a:t>
            </a:r>
            <a:r>
              <a:rPr lang="en-GB" sz="2000" dirty="0" smtClean="0">
                <a:solidFill>
                  <a:srgbClr val="FFFF00"/>
                </a:solidFill>
              </a:rPr>
              <a:t>‘Vulcan’ (as used by Le </a:t>
            </a:r>
            <a:r>
              <a:rPr lang="en-GB" sz="2000" dirty="0" err="1" smtClean="0">
                <a:solidFill>
                  <a:srgbClr val="FFFF00"/>
                </a:solidFill>
              </a:rPr>
              <a:t>Verrier</a:t>
            </a:r>
            <a:r>
              <a:rPr lang="en-GB" sz="2000" dirty="0" smtClean="0">
                <a:solidFill>
                  <a:srgbClr val="FFFF00"/>
                </a:solidFill>
              </a:rPr>
              <a:t> in 1860)</a:t>
            </a:r>
            <a:endParaRPr lang="en-US" sz="2000" dirty="0">
              <a:solidFill>
                <a:srgbClr val="FFFF00"/>
              </a:solidFill>
            </a:endParaRPr>
          </a:p>
          <a:p>
            <a:pPr>
              <a:buFont typeface="Arial" panose="020B0604020202020204" pitchFamily="34" charset="0"/>
              <a:buChar char="•"/>
            </a:pPr>
            <a:r>
              <a:rPr lang="en-GB" sz="2000" b="1" i="1" u="sng" dirty="0"/>
              <a:t>Recognized non-referring representational unit </a:t>
            </a:r>
            <a:r>
              <a:rPr lang="en-GB" sz="2000" dirty="0"/>
              <a:t>(RNRU): an NRU, whether or not once intended and believed to be about something, is not believed to do so;   </a:t>
            </a:r>
            <a:r>
              <a:rPr lang="en-GB" sz="2000" dirty="0">
                <a:solidFill>
                  <a:srgbClr val="FFFF00"/>
                </a:solidFill>
              </a:rPr>
              <a:t>‘Vulcan’ (as used in Star Trek)</a:t>
            </a:r>
            <a:endParaRPr lang="en-US" sz="2000" dirty="0">
              <a:solidFill>
                <a:srgbClr val="FFFF00"/>
              </a:solidFill>
            </a:endParaRPr>
          </a:p>
          <a:p>
            <a:pPr lvl="0">
              <a:buFont typeface="Arial" panose="020B0604020202020204" pitchFamily="34" charset="0"/>
              <a:buChar char="•"/>
            </a:pPr>
            <a:r>
              <a:rPr lang="en-GB" sz="2000" b="1" i="1" u="sng" dirty="0" smtClean="0"/>
              <a:t>Representational </a:t>
            </a:r>
            <a:r>
              <a:rPr lang="en-GB" sz="2000" b="1" i="1" u="sng" dirty="0"/>
              <a:t>unit component </a:t>
            </a:r>
            <a:r>
              <a:rPr lang="en-GB" sz="2000" dirty="0"/>
              <a:t>(RUC): a component of a representational </a:t>
            </a:r>
            <a:r>
              <a:rPr lang="en-GB" sz="2000" dirty="0" err="1"/>
              <a:t>artifact</a:t>
            </a:r>
            <a:r>
              <a:rPr lang="en-GB" sz="2000" dirty="0"/>
              <a:t> that is not intended by the </a:t>
            </a:r>
            <a:r>
              <a:rPr lang="en-GB" sz="2000" dirty="0" err="1"/>
              <a:t>artifact’s</a:t>
            </a:r>
            <a:r>
              <a:rPr lang="en-GB" sz="2000" dirty="0"/>
              <a:t> authors to refer in isolation</a:t>
            </a:r>
            <a:r>
              <a:rPr lang="en-GB" sz="2000" dirty="0" smtClean="0"/>
              <a:t>;  </a:t>
            </a:r>
            <a:endParaRPr lang="en-US" sz="2000" dirty="0"/>
          </a:p>
        </p:txBody>
      </p:sp>
      <p:sp>
        <p:nvSpPr>
          <p:cNvPr id="4" name="Rectangle 3"/>
          <p:cNvSpPr/>
          <p:nvPr/>
        </p:nvSpPr>
        <p:spPr>
          <a:xfrm>
            <a:off x="1828800" y="6258580"/>
            <a:ext cx="7315200" cy="523220"/>
          </a:xfrm>
          <a:prstGeom prst="rect">
            <a:avLst/>
          </a:prstGeom>
        </p:spPr>
        <p:txBody>
          <a:bodyPr wrap="square">
            <a:spAutoFit/>
          </a:bodyPr>
          <a:lstStyle/>
          <a:p>
            <a:pPr algn="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a:t>
            </a:r>
            <a:endPar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endParaRPr>
          </a:p>
          <a:p>
            <a:pPr algn="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Journal </a:t>
            </a: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of Biomedical Semantics, 1(10), 1-23. </a:t>
            </a: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doi:10.1186/2041-1480-1-10</a:t>
            </a:r>
            <a:endParaRPr lang="en-US" sz="1400" dirty="0">
              <a:solidFill>
                <a:schemeClr val="bg1"/>
              </a:solidFill>
            </a:endParaRPr>
          </a:p>
        </p:txBody>
      </p:sp>
    </p:spTree>
    <p:extLst>
      <p:ext uri="{BB962C8B-B14F-4D97-AF65-F5344CB8AC3E}">
        <p14:creationId xmlns:p14="http://schemas.microsoft.com/office/powerpoint/2010/main" val="2722113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Representational Units</a:t>
            </a:r>
            <a:endParaRPr lang="en-US" dirty="0"/>
          </a:p>
        </p:txBody>
      </p:sp>
      <p:sp>
        <p:nvSpPr>
          <p:cNvPr id="3" name="Content Placeholder 2"/>
          <p:cNvSpPr>
            <a:spLocks noGrp="1"/>
          </p:cNvSpPr>
          <p:nvPr>
            <p:ph idx="1"/>
          </p:nvPr>
        </p:nvSpPr>
        <p:spPr>
          <a:xfrm>
            <a:off x="76200" y="1676400"/>
            <a:ext cx="8839200" cy="4953000"/>
          </a:xfrm>
        </p:spPr>
        <p:txBody>
          <a:bodyPr/>
          <a:lstStyle/>
          <a:p>
            <a:pPr lvl="0">
              <a:buFont typeface="Arial" panose="020B0604020202020204" pitchFamily="34" charset="0"/>
              <a:buChar char="•"/>
            </a:pPr>
            <a:r>
              <a:rPr lang="en-GB" sz="2000" b="1" i="1" u="sng" dirty="0" smtClean="0"/>
              <a:t>Referring </a:t>
            </a:r>
            <a:r>
              <a:rPr lang="en-GB" sz="2000" b="1" i="1" u="sng" dirty="0"/>
              <a:t>representational unit </a:t>
            </a:r>
            <a:r>
              <a:rPr lang="en-GB" sz="2000" dirty="0"/>
              <a:t>(RRU)</a:t>
            </a:r>
            <a:r>
              <a:rPr lang="en-GB" sz="2000" i="1" dirty="0"/>
              <a:t>:</a:t>
            </a:r>
            <a:r>
              <a:rPr lang="en-GB" sz="2000" dirty="0"/>
              <a:t> an RU which is both intended to be about something and does indeed succeed in this intent. </a:t>
            </a:r>
            <a:r>
              <a:rPr lang="en-GB" sz="2000" dirty="0" smtClean="0"/>
              <a:t> </a:t>
            </a:r>
            <a:r>
              <a:rPr lang="en-GB" sz="2000" dirty="0" smtClean="0">
                <a:solidFill>
                  <a:srgbClr val="FFFF00"/>
                </a:solidFill>
              </a:rPr>
              <a:t>‘Paris’</a:t>
            </a:r>
            <a:endParaRPr lang="en-US" sz="2000" dirty="0">
              <a:solidFill>
                <a:srgbClr val="FFFF00"/>
              </a:solidFill>
            </a:endParaRPr>
          </a:p>
          <a:p>
            <a:pPr lvl="0">
              <a:buFont typeface="Arial" panose="020B0604020202020204" pitchFamily="34" charset="0"/>
              <a:buChar char="•"/>
            </a:pPr>
            <a:r>
              <a:rPr lang="en-GB" sz="2000" b="1" i="1" u="sng" dirty="0"/>
              <a:t>Non-referring representational unit </a:t>
            </a:r>
            <a:r>
              <a:rPr lang="en-GB" sz="2000" dirty="0"/>
              <a:t>(NRU)</a:t>
            </a:r>
            <a:r>
              <a:rPr lang="en-GB" sz="2000" i="1" dirty="0"/>
              <a:t>:</a:t>
            </a:r>
            <a:r>
              <a:rPr lang="en-GB" sz="2000" dirty="0"/>
              <a:t> an RU which, for whatever reason, fails to be about anything. </a:t>
            </a:r>
            <a:endParaRPr lang="en-US" sz="2000" dirty="0">
              <a:solidFill>
                <a:srgbClr val="FFFF00"/>
              </a:solidFill>
            </a:endParaRPr>
          </a:p>
          <a:p>
            <a:pPr lvl="1">
              <a:buFont typeface="Arial" panose="020B0604020202020204" pitchFamily="34" charset="0"/>
              <a:buChar char="•"/>
            </a:pPr>
            <a:r>
              <a:rPr lang="en-GB" sz="2000" b="1" i="1" u="sng" dirty="0"/>
              <a:t>Unrecognized non-referring representational unit</a:t>
            </a:r>
            <a:r>
              <a:rPr lang="en-GB" sz="2000" i="1" dirty="0"/>
              <a:t> </a:t>
            </a:r>
            <a:r>
              <a:rPr lang="en-GB" sz="2000" dirty="0"/>
              <a:t>(UNRU): an NRU which, although non-referring, is intended and believed to be about something</a:t>
            </a:r>
            <a:r>
              <a:rPr lang="en-GB" sz="2000" dirty="0" smtClean="0"/>
              <a:t>;	</a:t>
            </a:r>
            <a:r>
              <a:rPr lang="en-GB" sz="2000" dirty="0" smtClean="0">
                <a:solidFill>
                  <a:srgbClr val="FFFF00"/>
                </a:solidFill>
              </a:rPr>
              <a:t>‘Vulcan’ (as used by Le </a:t>
            </a:r>
            <a:r>
              <a:rPr lang="en-GB" sz="2000" dirty="0" err="1" smtClean="0">
                <a:solidFill>
                  <a:srgbClr val="FFFF00"/>
                </a:solidFill>
              </a:rPr>
              <a:t>Verrier</a:t>
            </a:r>
            <a:r>
              <a:rPr lang="en-GB" sz="2000" dirty="0" smtClean="0">
                <a:solidFill>
                  <a:srgbClr val="FFFF00"/>
                </a:solidFill>
              </a:rPr>
              <a:t> in 1860)</a:t>
            </a:r>
            <a:endParaRPr lang="en-US" sz="2000" dirty="0">
              <a:solidFill>
                <a:srgbClr val="FFFF00"/>
              </a:solidFill>
            </a:endParaRPr>
          </a:p>
          <a:p>
            <a:pPr lvl="1">
              <a:buFont typeface="Arial" panose="020B0604020202020204" pitchFamily="34" charset="0"/>
              <a:buChar char="•"/>
            </a:pPr>
            <a:r>
              <a:rPr lang="en-GB" sz="2000" b="1" i="1" u="sng" dirty="0"/>
              <a:t>Recognized non-referring representational unit </a:t>
            </a:r>
            <a:r>
              <a:rPr lang="en-GB" sz="2000" dirty="0"/>
              <a:t>(RNRU): an NRU, whether or not once intended and believed to be about something, is not believed to do so;   </a:t>
            </a:r>
            <a:r>
              <a:rPr lang="en-GB" sz="2000" dirty="0">
                <a:solidFill>
                  <a:srgbClr val="FFFF00"/>
                </a:solidFill>
              </a:rPr>
              <a:t>‘Vulcan’ (as used in Star Trek)</a:t>
            </a:r>
            <a:endParaRPr lang="en-US" sz="2000" dirty="0">
              <a:solidFill>
                <a:srgbClr val="FFFF00"/>
              </a:solidFill>
            </a:endParaRPr>
          </a:p>
          <a:p>
            <a:pPr lvl="0">
              <a:buFont typeface="Arial" panose="020B0604020202020204" pitchFamily="34" charset="0"/>
              <a:buChar char="•"/>
            </a:pPr>
            <a:r>
              <a:rPr lang="en-GB" sz="2000" b="1" i="1" u="sng" dirty="0" smtClean="0"/>
              <a:t>Representational </a:t>
            </a:r>
            <a:r>
              <a:rPr lang="en-GB" sz="2000" b="1" i="1" u="sng" dirty="0"/>
              <a:t>unit component </a:t>
            </a:r>
            <a:r>
              <a:rPr lang="en-GB" sz="2000" dirty="0"/>
              <a:t>(RUC): a component of a representational </a:t>
            </a:r>
            <a:r>
              <a:rPr lang="en-GB" sz="2000" dirty="0" err="1"/>
              <a:t>artifact</a:t>
            </a:r>
            <a:r>
              <a:rPr lang="en-GB" sz="2000" dirty="0"/>
              <a:t> that is not intended by the </a:t>
            </a:r>
            <a:r>
              <a:rPr lang="en-GB" sz="2000" dirty="0" err="1"/>
              <a:t>artifact’s</a:t>
            </a:r>
            <a:r>
              <a:rPr lang="en-GB" sz="2000" dirty="0"/>
              <a:t> authors to refer in isolation</a:t>
            </a:r>
            <a:r>
              <a:rPr lang="en-GB" sz="2000" dirty="0" smtClean="0"/>
              <a:t>;  </a:t>
            </a:r>
            <a:r>
              <a:rPr lang="en-GB" sz="2000" dirty="0" smtClean="0">
                <a:solidFill>
                  <a:srgbClr val="FFFF00"/>
                </a:solidFill>
              </a:rPr>
              <a:t>‘Le’ in ‘Le </a:t>
            </a:r>
            <a:r>
              <a:rPr lang="en-GB" sz="2000" dirty="0" err="1" smtClean="0">
                <a:solidFill>
                  <a:srgbClr val="FFFF00"/>
                </a:solidFill>
              </a:rPr>
              <a:t>Verrier</a:t>
            </a:r>
            <a:r>
              <a:rPr lang="en-GB" sz="2000" dirty="0" smtClean="0">
                <a:solidFill>
                  <a:srgbClr val="FFFF00"/>
                </a:solidFill>
              </a:rPr>
              <a:t>’</a:t>
            </a:r>
            <a:endParaRPr lang="en-US" sz="2000" dirty="0">
              <a:solidFill>
                <a:srgbClr val="FFFF00"/>
              </a:solidFill>
            </a:endParaRPr>
          </a:p>
          <a:p>
            <a:pPr>
              <a:buFont typeface="Arial" panose="020B0604020202020204" pitchFamily="34" charset="0"/>
              <a:buChar char="•"/>
            </a:pPr>
            <a:endParaRPr lang="en-US" sz="2000" dirty="0"/>
          </a:p>
        </p:txBody>
      </p:sp>
      <p:sp>
        <p:nvSpPr>
          <p:cNvPr id="4" name="Rectangle 3"/>
          <p:cNvSpPr/>
          <p:nvPr/>
        </p:nvSpPr>
        <p:spPr>
          <a:xfrm>
            <a:off x="1828800" y="6258580"/>
            <a:ext cx="7315200" cy="523220"/>
          </a:xfrm>
          <a:prstGeom prst="rect">
            <a:avLst/>
          </a:prstGeom>
        </p:spPr>
        <p:txBody>
          <a:bodyPr wrap="square">
            <a:spAutoFit/>
          </a:bodyPr>
          <a:lstStyle/>
          <a:p>
            <a:pPr algn="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a:t>
            </a:r>
            <a:endPar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endParaRPr>
          </a:p>
          <a:p>
            <a:pPr algn="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Journal </a:t>
            </a: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of Biomedical Semantics, 1(10), 1-23. </a:t>
            </a: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doi:10.1186/2041-1480-1-10</a:t>
            </a:r>
            <a:endParaRPr lang="en-US" sz="1400" dirty="0">
              <a:solidFill>
                <a:schemeClr val="bg1"/>
              </a:solidFill>
            </a:endParaRPr>
          </a:p>
        </p:txBody>
      </p:sp>
    </p:spTree>
    <p:extLst>
      <p:ext uri="{BB962C8B-B14F-4D97-AF65-F5344CB8AC3E}">
        <p14:creationId xmlns:p14="http://schemas.microsoft.com/office/powerpoint/2010/main" val="1470595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Qualities that concretize ICE are</a:t>
            </a:r>
            <a:r>
              <a:rPr lang="en-US" dirty="0" smtClean="0"/>
              <a:t/>
            </a:r>
            <a:br>
              <a:rPr lang="en-US" dirty="0" smtClean="0"/>
            </a:br>
            <a:r>
              <a:rPr lang="en-US" dirty="0" smtClean="0"/>
              <a:t>Information Quality Entities</a:t>
            </a:r>
            <a:endParaRPr lang="en-US" dirty="0"/>
          </a:p>
        </p:txBody>
      </p:sp>
      <p:sp>
        <p:nvSpPr>
          <p:cNvPr id="3" name="Content Placeholder 2"/>
          <p:cNvSpPr>
            <a:spLocks noGrp="1"/>
          </p:cNvSpPr>
          <p:nvPr>
            <p:ph idx="1"/>
          </p:nvPr>
        </p:nvSpPr>
        <p:spPr>
          <a:xfrm>
            <a:off x="228600" y="1981200"/>
            <a:ext cx="8686800" cy="1914525"/>
          </a:xfrm>
        </p:spPr>
        <p:txBody>
          <a:bodyPr/>
          <a:lstStyle/>
          <a:p>
            <a:r>
              <a:rPr lang="en-US" cap="small" dirty="0"/>
              <a:t>information quality entity</a:t>
            </a:r>
            <a:r>
              <a:rPr lang="en-US" dirty="0"/>
              <a:t> </a:t>
            </a:r>
            <a:r>
              <a:rPr lang="en-US" cap="small" dirty="0"/>
              <a:t>(</a:t>
            </a:r>
            <a:r>
              <a:rPr lang="en-US" cap="small" dirty="0" err="1"/>
              <a:t>iqe</a:t>
            </a:r>
            <a:r>
              <a:rPr lang="en-US" cap="small" dirty="0"/>
              <a:t>)</a:t>
            </a:r>
            <a:r>
              <a:rPr lang="en-US" dirty="0"/>
              <a:t> =def. </a:t>
            </a:r>
            <a:endParaRPr lang="en-US" dirty="0" smtClean="0"/>
          </a:p>
          <a:p>
            <a:r>
              <a:rPr lang="en-US" dirty="0"/>
              <a:t>	</a:t>
            </a:r>
            <a:r>
              <a:rPr lang="en-US" dirty="0" smtClean="0"/>
              <a:t>a </a:t>
            </a:r>
            <a:r>
              <a:rPr lang="en-US" cap="small" dirty="0"/>
              <a:t>quality</a:t>
            </a:r>
            <a:r>
              <a:rPr lang="en-US" dirty="0"/>
              <a:t> that </a:t>
            </a:r>
            <a:r>
              <a:rPr lang="en-US" b="1" i="1" dirty="0"/>
              <a:t>is the concretization of </a:t>
            </a:r>
            <a:r>
              <a:rPr lang="en-US" dirty="0"/>
              <a:t>some </a:t>
            </a:r>
            <a:r>
              <a:rPr lang="en-US" cap="small" dirty="0"/>
              <a:t>information content entity (ice)</a:t>
            </a:r>
            <a:r>
              <a:rPr lang="en-US" dirty="0"/>
              <a:t> </a:t>
            </a:r>
            <a:endParaRPr lang="en-US" dirty="0" smtClean="0"/>
          </a:p>
          <a:p>
            <a:pPr algn="r"/>
            <a:endParaRPr lang="en-US" sz="1200" dirty="0" smtClean="0"/>
          </a:p>
          <a:p>
            <a:pPr algn="r"/>
            <a:r>
              <a:rPr lang="en-US" sz="1200" dirty="0" smtClean="0"/>
              <a:t>Smith</a:t>
            </a:r>
            <a:r>
              <a:rPr lang="en-US" sz="1200" dirty="0"/>
              <a:t>, B., </a:t>
            </a:r>
            <a:r>
              <a:rPr lang="en-US" sz="1200" dirty="0" err="1"/>
              <a:t>Malyuta</a:t>
            </a:r>
            <a:r>
              <a:rPr lang="en-US" sz="1200" dirty="0"/>
              <a:t>, T., </a:t>
            </a:r>
            <a:r>
              <a:rPr lang="en-US" sz="1200" dirty="0" err="1"/>
              <a:t>Rudnicki</a:t>
            </a:r>
            <a:r>
              <a:rPr lang="en-US" sz="1200" dirty="0"/>
              <a:t>, R., </a:t>
            </a:r>
            <a:r>
              <a:rPr lang="en-US" sz="1200" i="1" dirty="0"/>
              <a:t>et al</a:t>
            </a:r>
            <a:r>
              <a:rPr lang="en-US" sz="1200" dirty="0"/>
              <a:t>. (2013). </a:t>
            </a:r>
            <a:endParaRPr lang="en-US" sz="1200" dirty="0" smtClean="0"/>
          </a:p>
          <a:p>
            <a:pPr algn="r"/>
            <a:r>
              <a:rPr lang="en-US" sz="1200" dirty="0" err="1" smtClean="0"/>
              <a:t>Iao</a:t>
            </a:r>
            <a:r>
              <a:rPr lang="en-US" sz="1200" dirty="0" smtClean="0"/>
              <a:t>-intel</a:t>
            </a:r>
            <a:r>
              <a:rPr lang="en-US" sz="1200" dirty="0"/>
              <a:t>: An ontology of information artifacts in the intelligence domain. Paper presented at the STIDS</a:t>
            </a:r>
            <a:r>
              <a:rPr lang="en-US" sz="1200" dirty="0" smtClean="0"/>
              <a:t>.</a:t>
            </a:r>
          </a:p>
        </p:txBody>
      </p:sp>
      <p:sp>
        <p:nvSpPr>
          <p:cNvPr id="4" name="Rectangle 3"/>
          <p:cNvSpPr/>
          <p:nvPr/>
        </p:nvSpPr>
        <p:spPr bwMode="auto">
          <a:xfrm>
            <a:off x="152400" y="1905000"/>
            <a:ext cx="8763000" cy="1447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a:xfrm>
            <a:off x="136236" y="4029075"/>
            <a:ext cx="8779164" cy="1692771"/>
          </a:xfrm>
          <a:prstGeom prst="rect">
            <a:avLst/>
          </a:prstGeom>
        </p:spPr>
        <p:txBody>
          <a:bodyPr wrap="square">
            <a:spAutoFit/>
          </a:bodyPr>
          <a:lstStyle/>
          <a:p>
            <a:pPr algn="l">
              <a:tabLst>
                <a:tab pos="7943850" algn="l"/>
              </a:tabLst>
            </a:pPr>
            <a:r>
              <a:rPr lang="en-US" sz="2400" dirty="0">
                <a:solidFill>
                  <a:schemeClr val="bg1"/>
                </a:solidFill>
                <a:latin typeface="+mj-lt"/>
              </a:rPr>
              <a:t>Examples: </a:t>
            </a:r>
          </a:p>
          <a:p>
            <a:pPr marL="454025" indent="-342900" algn="l">
              <a:buFont typeface="Arial" panose="020B0604020202020204" pitchFamily="34" charset="0"/>
              <a:buChar char="•"/>
              <a:tabLst>
                <a:tab pos="7943850" algn="l"/>
              </a:tabLst>
            </a:pPr>
            <a:r>
              <a:rPr lang="en-US" sz="2000" b="0" dirty="0">
                <a:solidFill>
                  <a:schemeClr val="bg1"/>
                </a:solidFill>
                <a:latin typeface="+mj-lt"/>
              </a:rPr>
              <a:t>this DNA sequence is concretized in this specific ordering (pattern) of nucleotides in this </a:t>
            </a:r>
            <a:r>
              <a:rPr lang="en-US" sz="2000" b="0" dirty="0" smtClean="0">
                <a:solidFill>
                  <a:schemeClr val="bg1"/>
                </a:solidFill>
                <a:latin typeface="+mj-lt"/>
              </a:rPr>
              <a:t>molecule</a:t>
            </a:r>
            <a:r>
              <a:rPr lang="en-US" sz="2000" b="0" dirty="0">
                <a:solidFill>
                  <a:schemeClr val="bg1"/>
                </a:solidFill>
                <a:latin typeface="+mj-lt"/>
              </a:rPr>
              <a:t>; </a:t>
            </a:r>
          </a:p>
          <a:p>
            <a:pPr marL="454025" indent="-342900" algn="l" defTabSz="909638">
              <a:buFont typeface="Arial" panose="020B0604020202020204" pitchFamily="34" charset="0"/>
              <a:buChar char="•"/>
              <a:tabLst>
                <a:tab pos="7943850" algn="l"/>
                <a:tab pos="8053388" algn="l"/>
              </a:tabLst>
            </a:pPr>
            <a:r>
              <a:rPr lang="en-US" sz="2000" b="0" dirty="0">
                <a:solidFill>
                  <a:schemeClr val="bg1"/>
                </a:solidFill>
                <a:latin typeface="+mj-lt"/>
              </a:rPr>
              <a:t>this sentence is concretized in this pattern of ink marks on this piece of paper (or also in this pattern of neuronal connections in </a:t>
            </a:r>
            <a:r>
              <a:rPr lang="en-US" sz="2000" b="0" dirty="0" smtClean="0">
                <a:solidFill>
                  <a:schemeClr val="bg1"/>
                </a:solidFill>
                <a:latin typeface="+mj-lt"/>
              </a:rPr>
              <a:t>this brain)</a:t>
            </a:r>
            <a:endParaRPr lang="en-US" sz="1800" b="0" dirty="0">
              <a:solidFill>
                <a:schemeClr val="bg1"/>
              </a:solidFill>
              <a:latin typeface="+mj-lt"/>
            </a:endParaRPr>
          </a:p>
        </p:txBody>
      </p:sp>
      <p:sp>
        <p:nvSpPr>
          <p:cNvPr id="10" name="Rectangle 9"/>
          <p:cNvSpPr/>
          <p:nvPr/>
        </p:nvSpPr>
        <p:spPr>
          <a:xfrm>
            <a:off x="152400" y="6248400"/>
            <a:ext cx="8915400" cy="523220"/>
          </a:xfrm>
          <a:prstGeom prst="rect">
            <a:avLst/>
          </a:prstGeom>
        </p:spPr>
        <p:txBody>
          <a:bodyPr wrap="square">
            <a:spAutoFit/>
          </a:bodyPr>
          <a:lstStyle/>
          <a:p>
            <a:pPr algn="r"/>
            <a:r>
              <a:rPr lang="en-US" sz="1400" dirty="0">
                <a:solidFill>
                  <a:schemeClr val="bg1"/>
                </a:solidFill>
              </a:rPr>
              <a:t>Smith B, Ceusters W. </a:t>
            </a:r>
            <a:r>
              <a:rPr lang="en-US" sz="1400" dirty="0" err="1">
                <a:solidFill>
                  <a:schemeClr val="bg1"/>
                </a:solidFill>
              </a:rPr>
              <a:t>Aboutness</a:t>
            </a:r>
            <a:r>
              <a:rPr lang="en-US" sz="1400" dirty="0">
                <a:solidFill>
                  <a:schemeClr val="bg1"/>
                </a:solidFill>
              </a:rPr>
              <a:t>: Towards Foundations for the Information Artifact Ontology. </a:t>
            </a:r>
            <a:endParaRPr lang="en-US" sz="1400" dirty="0" smtClean="0">
              <a:solidFill>
                <a:schemeClr val="bg1"/>
              </a:solidFill>
            </a:endParaRPr>
          </a:p>
          <a:p>
            <a:pPr algn="r"/>
            <a:r>
              <a:rPr lang="en-US" sz="1400" dirty="0" smtClean="0">
                <a:solidFill>
                  <a:schemeClr val="bg1"/>
                </a:solidFill>
              </a:rPr>
              <a:t>International </a:t>
            </a:r>
            <a:r>
              <a:rPr lang="en-US" sz="1400" dirty="0">
                <a:solidFill>
                  <a:schemeClr val="bg1"/>
                </a:solidFill>
              </a:rPr>
              <a:t>Conference on Biomedical Ontologies, ICBO 2015, Lisbon, Portugal, July 27-30, 2015;47-51</a:t>
            </a:r>
          </a:p>
        </p:txBody>
      </p:sp>
    </p:spTree>
    <p:extLst>
      <p:ext uri="{BB962C8B-B14F-4D97-AF65-F5344CB8AC3E}">
        <p14:creationId xmlns:p14="http://schemas.microsoft.com/office/powerpoint/2010/main" val="121688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Artifact</a:t>
            </a:r>
            <a:endParaRPr lang="en-US" dirty="0"/>
          </a:p>
        </p:txBody>
      </p:sp>
      <p:sp>
        <p:nvSpPr>
          <p:cNvPr id="3" name="Content Placeholder 2"/>
          <p:cNvSpPr>
            <a:spLocks noGrp="1"/>
          </p:cNvSpPr>
          <p:nvPr>
            <p:ph idx="1"/>
          </p:nvPr>
        </p:nvSpPr>
        <p:spPr>
          <a:xfrm>
            <a:off x="228600" y="1676400"/>
            <a:ext cx="8534400" cy="4953000"/>
          </a:xfrm>
        </p:spPr>
        <p:txBody>
          <a:bodyPr/>
          <a:lstStyle/>
          <a:p>
            <a:pPr marL="1147763" indent="-1147763"/>
            <a:r>
              <a:rPr lang="en-US" cap="small" dirty="0"/>
              <a:t>artifact</a:t>
            </a:r>
            <a:r>
              <a:rPr lang="en-US" dirty="0"/>
              <a:t> </a:t>
            </a:r>
            <a:endParaRPr lang="en-US" dirty="0" smtClean="0"/>
          </a:p>
          <a:p>
            <a:pPr marL="630238" indent="-630238"/>
            <a:r>
              <a:rPr lang="en-US" dirty="0"/>
              <a:t>	</a:t>
            </a:r>
            <a:r>
              <a:rPr lang="en-US" dirty="0" smtClean="0"/>
              <a:t>=</a:t>
            </a:r>
            <a:r>
              <a:rPr lang="en-US" dirty="0"/>
              <a:t>def. a </a:t>
            </a:r>
            <a:r>
              <a:rPr lang="en-US" cap="small" dirty="0"/>
              <a:t>material entity</a:t>
            </a:r>
            <a:r>
              <a:rPr lang="en-US" dirty="0"/>
              <a:t> created or modified or selected by some agent to realize a certain </a:t>
            </a:r>
            <a:r>
              <a:rPr lang="en-US" cap="small" dirty="0"/>
              <a:t>function</a:t>
            </a:r>
            <a:r>
              <a:rPr lang="en-US" dirty="0"/>
              <a:t> or </a:t>
            </a:r>
            <a:r>
              <a:rPr lang="en-US" cap="small" dirty="0"/>
              <a:t>role</a:t>
            </a:r>
            <a:r>
              <a:rPr lang="en-US" dirty="0"/>
              <a:t> </a:t>
            </a:r>
            <a:endParaRPr lang="en-US" dirty="0" smtClean="0"/>
          </a:p>
          <a:p>
            <a:r>
              <a:rPr lang="en-US" sz="1600" dirty="0"/>
              <a:t>	</a:t>
            </a:r>
            <a:r>
              <a:rPr lang="en-US" sz="1600" dirty="0" smtClean="0"/>
              <a:t>		(</a:t>
            </a:r>
            <a:r>
              <a:rPr lang="en-US" sz="1600" dirty="0"/>
              <a:t>Examples: a key, a lock, a </a:t>
            </a:r>
            <a:r>
              <a:rPr lang="en-US" sz="1600" dirty="0" smtClean="0"/>
              <a:t>screwdriver)</a:t>
            </a:r>
          </a:p>
          <a:p>
            <a:endParaRPr lang="en-US" sz="1600" dirty="0" smtClean="0"/>
          </a:p>
          <a:p>
            <a:endParaRPr lang="en-US" sz="1600" dirty="0"/>
          </a:p>
          <a:p>
            <a:r>
              <a:rPr lang="en-US" cap="small" dirty="0"/>
              <a:t>information artifact</a:t>
            </a:r>
            <a:r>
              <a:rPr lang="en-US" dirty="0"/>
              <a:t> </a:t>
            </a:r>
            <a:endParaRPr lang="en-US" dirty="0" smtClean="0"/>
          </a:p>
          <a:p>
            <a:pPr marL="630238" indent="-630238"/>
            <a:r>
              <a:rPr lang="en-US" dirty="0"/>
              <a:t>	</a:t>
            </a:r>
            <a:r>
              <a:rPr lang="en-US" dirty="0" smtClean="0"/>
              <a:t>=</a:t>
            </a:r>
            <a:r>
              <a:rPr lang="en-US" dirty="0"/>
              <a:t>def. an </a:t>
            </a:r>
            <a:r>
              <a:rPr lang="en-US" cap="small" dirty="0"/>
              <a:t>artifact </a:t>
            </a:r>
            <a:r>
              <a:rPr lang="en-US" dirty="0"/>
              <a:t>whose function is to bear an </a:t>
            </a:r>
            <a:r>
              <a:rPr lang="en-US" cap="small" dirty="0"/>
              <a:t>information quality entity</a:t>
            </a:r>
            <a:r>
              <a:rPr lang="en-US" dirty="0"/>
              <a:t>. </a:t>
            </a:r>
            <a:endParaRPr lang="en-US" dirty="0" smtClean="0"/>
          </a:p>
          <a:p>
            <a:pPr marL="914400" indent="-914400"/>
            <a:r>
              <a:rPr lang="en-US" sz="1600" dirty="0"/>
              <a:t>	</a:t>
            </a:r>
            <a:r>
              <a:rPr lang="en-US" sz="1600" dirty="0" smtClean="0"/>
              <a:t>	(</a:t>
            </a:r>
            <a:r>
              <a:rPr lang="en-US" sz="1600" dirty="0"/>
              <a:t>Examples: a hard drive, a traffic sign, a printed form, a passport, </a:t>
            </a:r>
            <a:r>
              <a:rPr lang="en-US" sz="1600" dirty="0" smtClean="0"/>
              <a:t>		a </a:t>
            </a:r>
            <a:r>
              <a:rPr lang="en-US" sz="1600" dirty="0"/>
              <a:t>currency note, an RFID chip, a SIM card)</a:t>
            </a:r>
          </a:p>
          <a:p>
            <a:endParaRPr lang="en-US" dirty="0"/>
          </a:p>
        </p:txBody>
      </p:sp>
      <p:sp>
        <p:nvSpPr>
          <p:cNvPr id="4" name="Rectangle 3"/>
          <p:cNvSpPr/>
          <p:nvPr/>
        </p:nvSpPr>
        <p:spPr bwMode="auto">
          <a:xfrm>
            <a:off x="152400" y="1696720"/>
            <a:ext cx="8610600" cy="1219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122" charset="0"/>
            </a:endParaRPr>
          </a:p>
        </p:txBody>
      </p:sp>
      <p:sp>
        <p:nvSpPr>
          <p:cNvPr id="5" name="Rectangle 4"/>
          <p:cNvSpPr/>
          <p:nvPr/>
        </p:nvSpPr>
        <p:spPr bwMode="auto">
          <a:xfrm>
            <a:off x="152400" y="3810000"/>
            <a:ext cx="8610600" cy="1219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122" charset="0"/>
            </a:endParaRPr>
          </a:p>
        </p:txBody>
      </p:sp>
      <p:sp>
        <p:nvSpPr>
          <p:cNvPr id="10" name="Rectangle 9"/>
          <p:cNvSpPr/>
          <p:nvPr/>
        </p:nvSpPr>
        <p:spPr>
          <a:xfrm>
            <a:off x="152400" y="6248400"/>
            <a:ext cx="8915400" cy="523220"/>
          </a:xfrm>
          <a:prstGeom prst="rect">
            <a:avLst/>
          </a:prstGeom>
        </p:spPr>
        <p:txBody>
          <a:bodyPr wrap="square">
            <a:spAutoFit/>
          </a:bodyPr>
          <a:lstStyle/>
          <a:p>
            <a:pPr algn="r"/>
            <a:r>
              <a:rPr lang="en-US" sz="1400" dirty="0">
                <a:solidFill>
                  <a:schemeClr val="bg1"/>
                </a:solidFill>
              </a:rPr>
              <a:t>Smith B, Ceusters W. </a:t>
            </a:r>
            <a:r>
              <a:rPr lang="en-US" sz="1400" dirty="0" err="1">
                <a:solidFill>
                  <a:schemeClr val="bg1"/>
                </a:solidFill>
              </a:rPr>
              <a:t>Aboutness</a:t>
            </a:r>
            <a:r>
              <a:rPr lang="en-US" sz="1400" dirty="0">
                <a:solidFill>
                  <a:schemeClr val="bg1"/>
                </a:solidFill>
              </a:rPr>
              <a:t>: Towards Foundations for the Information Artifact Ontology. </a:t>
            </a:r>
            <a:endParaRPr lang="en-US" sz="1400" dirty="0" smtClean="0">
              <a:solidFill>
                <a:schemeClr val="bg1"/>
              </a:solidFill>
            </a:endParaRPr>
          </a:p>
          <a:p>
            <a:pPr algn="r"/>
            <a:r>
              <a:rPr lang="en-US" sz="1400" dirty="0" smtClean="0">
                <a:solidFill>
                  <a:schemeClr val="bg1"/>
                </a:solidFill>
              </a:rPr>
              <a:t>International </a:t>
            </a:r>
            <a:r>
              <a:rPr lang="en-US" sz="1400" dirty="0">
                <a:solidFill>
                  <a:schemeClr val="bg1"/>
                </a:solidFill>
              </a:rPr>
              <a:t>Conference on Biomedical Ontologies, ICBO 2015, Lisbon, Portugal, July 27-30, 2015;47-51</a:t>
            </a:r>
          </a:p>
        </p:txBody>
      </p:sp>
    </p:spTree>
    <p:extLst>
      <p:ext uri="{BB962C8B-B14F-4D97-AF65-F5344CB8AC3E}">
        <p14:creationId xmlns:p14="http://schemas.microsoft.com/office/powerpoint/2010/main" val="3084906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 path to completion (1)</a:t>
            </a:r>
            <a:endParaRPr lang="en-US" dirty="0"/>
          </a:p>
        </p:txBody>
      </p:sp>
      <p:sp>
        <p:nvSpPr>
          <p:cNvPr id="3" name="Content Placeholder 2"/>
          <p:cNvSpPr>
            <a:spLocks noGrp="1"/>
          </p:cNvSpPr>
          <p:nvPr>
            <p:ph idx="1"/>
          </p:nvPr>
        </p:nvSpPr>
        <p:spPr>
          <a:xfrm>
            <a:off x="228600" y="1524000"/>
            <a:ext cx="8686800" cy="4953000"/>
          </a:xfrm>
        </p:spPr>
        <p:txBody>
          <a:bodyPr/>
          <a:lstStyle/>
          <a:p>
            <a:pPr marL="630238" indent="-630238"/>
            <a:r>
              <a:rPr lang="en-US" dirty="0" smtClean="0"/>
              <a:t>W1:	identify in data relevant to you non-adherence to the principles of ontological realism. Discuss preventive and remediation options.</a:t>
            </a:r>
          </a:p>
          <a:p>
            <a:pPr marL="630238" indent="-630238"/>
            <a:r>
              <a:rPr lang="en-US" dirty="0" smtClean="0"/>
              <a:t>W2:	draft formal specifications for these options using RT principles.</a:t>
            </a:r>
          </a:p>
          <a:p>
            <a:pPr marL="630238" indent="-630238"/>
            <a:r>
              <a:rPr lang="en-US" dirty="0" smtClean="0"/>
              <a:t>W3:	draft specs for an RT system that implements the former specs (or start implementing it).</a:t>
            </a:r>
          </a:p>
          <a:p>
            <a:pPr marL="630238" indent="-630238"/>
            <a:r>
              <a:rPr lang="en-US" dirty="0" smtClean="0"/>
              <a:t>W4:	use previous assignments to write the introduction of a methods section for paper or grant proposal.</a:t>
            </a:r>
          </a:p>
          <a:p>
            <a:pPr marL="630238" indent="-630238"/>
            <a:r>
              <a:rPr lang="en-US" dirty="0" smtClean="0"/>
              <a:t>W6:	design algorithms to identify and represent various sorts of changes that (may) occur in your data.</a:t>
            </a:r>
          </a:p>
          <a:p>
            <a:pPr marL="630238" indent="-630238"/>
            <a:r>
              <a:rPr lang="en-US" dirty="0" smtClean="0"/>
              <a:t>W7:	design methods to quantify quality changes in your data because of changes in the data themselves. </a:t>
            </a:r>
            <a:endParaRPr lang="en-US" dirty="0"/>
          </a:p>
        </p:txBody>
      </p:sp>
    </p:spTree>
    <p:extLst>
      <p:ext uri="{BB962C8B-B14F-4D97-AF65-F5344CB8AC3E}">
        <p14:creationId xmlns:p14="http://schemas.microsoft.com/office/powerpoint/2010/main" val="49876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Entities related to measurements</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dirty="0"/>
              <a:t>the physical process of measuring (for instance measuring my weight, here and now</a:t>
            </a:r>
            <a:r>
              <a:rPr lang="en-US" dirty="0" smtClean="0"/>
              <a:t>),</a:t>
            </a:r>
            <a:endParaRPr lang="en-US" dirty="0"/>
          </a:p>
          <a:p>
            <a:pPr lvl="0">
              <a:buFont typeface="Arial" panose="020B0604020202020204" pitchFamily="34" charset="0"/>
              <a:buChar char="•"/>
            </a:pPr>
            <a:r>
              <a:rPr lang="en-US" dirty="0"/>
              <a:t>the entity that is measured (my weight, something that changes over time) </a:t>
            </a:r>
            <a:r>
              <a:rPr lang="en-US" dirty="0" smtClean="0"/>
              <a:t>,</a:t>
            </a:r>
            <a:endParaRPr lang="en-US" dirty="0"/>
          </a:p>
          <a:p>
            <a:pPr lvl="0">
              <a:buFont typeface="Arial" panose="020B0604020202020204" pitchFamily="34" charset="0"/>
              <a:buChar char="•"/>
            </a:pPr>
            <a:r>
              <a:rPr lang="en-US" dirty="0"/>
              <a:t>the magnitude that is measured (my objective weight at some given instant), </a:t>
            </a:r>
          </a:p>
          <a:p>
            <a:pPr lvl="0">
              <a:buFont typeface="Arial" panose="020B0604020202020204" pitchFamily="34" charset="0"/>
              <a:buChar char="•"/>
            </a:pPr>
            <a:r>
              <a:rPr lang="en-US" dirty="0"/>
              <a:t>the obtained value for this magnitude, which may embody some error, </a:t>
            </a:r>
          </a:p>
          <a:p>
            <a:pPr lvl="0">
              <a:buFont typeface="Arial" panose="020B0604020202020204" pitchFamily="34" charset="0"/>
              <a:buChar char="•"/>
            </a:pPr>
            <a:r>
              <a:rPr lang="en-US" dirty="0"/>
              <a:t>the act of registering this value in a record, </a:t>
            </a:r>
          </a:p>
          <a:p>
            <a:pPr>
              <a:buFont typeface="Arial" panose="020B0604020202020204" pitchFamily="34" charset="0"/>
              <a:buChar char="•"/>
            </a:pPr>
            <a:r>
              <a:rPr lang="en-US" dirty="0"/>
              <a:t>the resultant data-element in the record</a:t>
            </a:r>
            <a:r>
              <a:rPr lang="en-US" dirty="0" smtClean="0"/>
              <a:t>.</a:t>
            </a:r>
            <a:endParaRPr lang="en-US" dirty="0"/>
          </a:p>
        </p:txBody>
      </p:sp>
      <p:sp>
        <p:nvSpPr>
          <p:cNvPr id="4" name="Rectangle 3"/>
          <p:cNvSpPr/>
          <p:nvPr/>
        </p:nvSpPr>
        <p:spPr>
          <a:xfrm>
            <a:off x="0" y="6043136"/>
            <a:ext cx="9067800" cy="738664"/>
          </a:xfrm>
          <a:prstGeom prst="rect">
            <a:avLst/>
          </a:prstGeom>
        </p:spPr>
        <p:txBody>
          <a:bodyPr wrap="square">
            <a:spAutoFit/>
          </a:bodyPr>
          <a:lstStyle/>
          <a:p>
            <a:pPr algn="r"/>
            <a:r>
              <a:rPr lang="en-US" sz="1400" b="0" dirty="0">
                <a:solidFill>
                  <a:schemeClr val="bg1"/>
                </a:solidFill>
              </a:rPr>
              <a:t>Ceusters W, Smith B. What do Identifiers in HL7 Identify? An Essay in the Ontology of Identity. </a:t>
            </a:r>
            <a:endParaRPr lang="en-US" sz="1400" b="0" dirty="0" smtClean="0">
              <a:solidFill>
                <a:schemeClr val="bg1"/>
              </a:solidFill>
            </a:endParaRPr>
          </a:p>
          <a:p>
            <a:pPr algn="r"/>
            <a:r>
              <a:rPr lang="en-US" sz="1400" b="0" dirty="0" smtClean="0">
                <a:solidFill>
                  <a:schemeClr val="bg1"/>
                </a:solidFill>
              </a:rPr>
              <a:t>In</a:t>
            </a:r>
            <a:r>
              <a:rPr lang="en-US" sz="1400" b="0" dirty="0">
                <a:solidFill>
                  <a:schemeClr val="bg1"/>
                </a:solidFill>
              </a:rPr>
              <a:t>: Okada M and Smith B (eds.) Interdisciplinary Ontology; Proceedings of the Second Interdisciplinary Ontology Meeting (</a:t>
            </a:r>
            <a:r>
              <a:rPr lang="en-US" sz="1400" b="0" dirty="0" err="1">
                <a:solidFill>
                  <a:schemeClr val="bg1"/>
                </a:solidFill>
              </a:rPr>
              <a:t>InterOntology</a:t>
            </a:r>
            <a:r>
              <a:rPr lang="en-US" sz="1400" b="0" dirty="0">
                <a:solidFill>
                  <a:schemeClr val="bg1"/>
                </a:solidFill>
              </a:rPr>
              <a:t> 2009), Tokyo, Japan, February 28 - March 1, 2009;:77-86.</a:t>
            </a:r>
          </a:p>
        </p:txBody>
      </p:sp>
    </p:spTree>
    <p:extLst>
      <p:ext uri="{BB962C8B-B14F-4D97-AF65-F5344CB8AC3E}">
        <p14:creationId xmlns:p14="http://schemas.microsoft.com/office/powerpoint/2010/main" val="76419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attempt to make it clear (1)</a:t>
            </a:r>
            <a:endParaRPr lang="en-US" dirty="0"/>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200" y="3865141"/>
            <a:ext cx="2209799" cy="2237973"/>
          </a:xfrm>
          <a:prstGeom prst="rect">
            <a:avLst/>
          </a:prstGeom>
        </p:spPr>
      </p:pic>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l="49438" r="-1019"/>
          <a:stretch/>
        </p:blipFill>
        <p:spPr>
          <a:xfrm>
            <a:off x="5649454" y="3886200"/>
            <a:ext cx="2275346" cy="2113789"/>
          </a:xfrm>
        </p:spPr>
      </p:pic>
      <p:sp>
        <p:nvSpPr>
          <p:cNvPr id="46" name="Rounded Rectangle 45"/>
          <p:cNvSpPr/>
          <p:nvPr/>
        </p:nvSpPr>
        <p:spPr bwMode="auto">
          <a:xfrm>
            <a:off x="304800" y="1447800"/>
            <a:ext cx="1919281" cy="91862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400" b="0" dirty="0" smtClean="0">
                <a:solidFill>
                  <a:srgbClr val="000000"/>
                </a:solidFill>
                <a:latin typeface="Times" pitchFamily="122" charset="0"/>
              </a:rPr>
              <a:t>Information</a:t>
            </a:r>
          </a:p>
          <a:p>
            <a:pPr eaLnBrk="0" hangingPunct="0"/>
            <a:r>
              <a:rPr lang="en-US" sz="2400" b="0" dirty="0" smtClean="0">
                <a:solidFill>
                  <a:srgbClr val="000000"/>
                </a:solidFill>
                <a:latin typeface="Times" pitchFamily="122" charset="0"/>
              </a:rPr>
              <a:t>Artifact</a:t>
            </a:r>
            <a:endParaRPr lang="en-US" sz="2400" b="0" dirty="0">
              <a:solidFill>
                <a:srgbClr val="000000"/>
              </a:solidFill>
              <a:latin typeface="Times" pitchFamily="122" charset="0"/>
            </a:endParaRPr>
          </a:p>
        </p:txBody>
      </p:sp>
      <p:cxnSp>
        <p:nvCxnSpPr>
          <p:cNvPr id="47" name="Elbow Connector 46"/>
          <p:cNvCxnSpPr>
            <a:stCxn id="5" idx="1"/>
            <a:endCxn id="46" idx="2"/>
          </p:cNvCxnSpPr>
          <p:nvPr/>
        </p:nvCxnSpPr>
        <p:spPr bwMode="auto">
          <a:xfrm rot="10800000">
            <a:off x="1264442" y="2366422"/>
            <a:ext cx="188759" cy="2617707"/>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
        <p:nvSpPr>
          <p:cNvPr id="50" name="TextBox 49"/>
          <p:cNvSpPr txBox="1"/>
          <p:nvPr/>
        </p:nvSpPr>
        <p:spPr>
          <a:xfrm>
            <a:off x="1253342" y="2638753"/>
            <a:ext cx="1670650" cy="830997"/>
          </a:xfrm>
          <a:prstGeom prst="rect">
            <a:avLst/>
          </a:prstGeom>
          <a:noFill/>
        </p:spPr>
        <p:txBody>
          <a:bodyPr wrap="none" rtlCol="0">
            <a:spAutoFit/>
          </a:bodyPr>
          <a:lstStyle/>
          <a:p>
            <a:pPr algn="l" eaLnBrk="0" hangingPunct="0"/>
            <a:r>
              <a:rPr lang="en-US" sz="2400" b="0" dirty="0" err="1" smtClean="0">
                <a:solidFill>
                  <a:srgbClr val="FFFF00"/>
                </a:solidFill>
                <a:latin typeface="Times" charset="0"/>
              </a:rPr>
              <a:t>instanceOf</a:t>
            </a:r>
            <a:r>
              <a:rPr lang="en-US" sz="2400" b="0" dirty="0" smtClean="0">
                <a:solidFill>
                  <a:srgbClr val="FFFF00"/>
                </a:solidFill>
                <a:latin typeface="Times" charset="0"/>
              </a:rPr>
              <a:t>  </a:t>
            </a:r>
          </a:p>
          <a:p>
            <a:pPr eaLnBrk="0" hangingPunct="0"/>
            <a:r>
              <a:rPr lang="en-US" sz="2400" b="0" dirty="0">
                <a:solidFill>
                  <a:srgbClr val="FFFF00"/>
                </a:solidFill>
                <a:latin typeface="Times" charset="0"/>
              </a:rPr>
              <a:t>a</a:t>
            </a:r>
            <a:r>
              <a:rPr lang="en-US" sz="2400" b="0" dirty="0" smtClean="0">
                <a:solidFill>
                  <a:srgbClr val="FFFF00"/>
                </a:solidFill>
                <a:latin typeface="Times" charset="0"/>
              </a:rPr>
              <a:t>t t</a:t>
            </a:r>
            <a:endParaRPr lang="en-US" sz="2400" b="0" dirty="0">
              <a:solidFill>
                <a:srgbClr val="FFFF00"/>
              </a:solidFill>
              <a:latin typeface="Times" charset="0"/>
            </a:endParaRPr>
          </a:p>
        </p:txBody>
      </p:sp>
      <p:cxnSp>
        <p:nvCxnSpPr>
          <p:cNvPr id="51" name="Elbow Connector 50"/>
          <p:cNvCxnSpPr>
            <a:stCxn id="8" idx="3"/>
            <a:endCxn id="46" idx="3"/>
          </p:cNvCxnSpPr>
          <p:nvPr/>
        </p:nvCxnSpPr>
        <p:spPr bwMode="auto">
          <a:xfrm flipH="1" flipV="1">
            <a:off x="2224081" y="1907111"/>
            <a:ext cx="5700719" cy="3035984"/>
          </a:xfrm>
          <a:prstGeom prst="bentConnector3">
            <a:avLst>
              <a:gd name="adj1" fmla="val -10790"/>
            </a:avLst>
          </a:prstGeom>
          <a:solidFill>
            <a:schemeClr val="accent1"/>
          </a:solidFill>
          <a:ln w="38100" cap="flat" cmpd="sng" algn="ctr">
            <a:solidFill>
              <a:srgbClr val="FFFF00"/>
            </a:solidFill>
            <a:prstDash val="solid"/>
            <a:round/>
            <a:headEnd type="none" w="med" len="med"/>
            <a:tailEnd type="triangle"/>
          </a:ln>
          <a:effectLst/>
        </p:spPr>
      </p:cxnSp>
      <p:sp>
        <p:nvSpPr>
          <p:cNvPr id="26" name="TextBox 25"/>
          <p:cNvSpPr txBox="1"/>
          <p:nvPr/>
        </p:nvSpPr>
        <p:spPr>
          <a:xfrm>
            <a:off x="2553879" y="1417957"/>
            <a:ext cx="2053767" cy="461665"/>
          </a:xfrm>
          <a:prstGeom prst="rect">
            <a:avLst/>
          </a:prstGeom>
          <a:noFill/>
        </p:spPr>
        <p:txBody>
          <a:bodyPr wrap="none" rtlCol="0">
            <a:spAutoFit/>
          </a:bodyPr>
          <a:lstStyle/>
          <a:p>
            <a:pPr algn="l" eaLnBrk="0" hangingPunct="0"/>
            <a:r>
              <a:rPr lang="en-US" sz="2400" b="0" dirty="0" err="1" smtClean="0">
                <a:solidFill>
                  <a:srgbClr val="FFFF00"/>
                </a:solidFill>
                <a:latin typeface="Times" charset="0"/>
              </a:rPr>
              <a:t>instanceOf</a:t>
            </a:r>
            <a:r>
              <a:rPr lang="en-US" sz="2400" b="0" dirty="0" smtClean="0">
                <a:solidFill>
                  <a:srgbClr val="FFFF00"/>
                </a:solidFill>
                <a:latin typeface="Times" charset="0"/>
              </a:rPr>
              <a:t>  at t</a:t>
            </a:r>
            <a:endParaRPr lang="en-US" sz="2400" b="0" dirty="0">
              <a:solidFill>
                <a:srgbClr val="FFFF00"/>
              </a:solidFill>
              <a:latin typeface="Times" charset="0"/>
            </a:endParaRPr>
          </a:p>
        </p:txBody>
      </p:sp>
    </p:spTree>
    <p:extLst>
      <p:ext uri="{BB962C8B-B14F-4D97-AF65-F5344CB8AC3E}">
        <p14:creationId xmlns:p14="http://schemas.microsoft.com/office/powerpoint/2010/main" val="363290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attempt to make it clear (2)</a:t>
            </a:r>
            <a:endParaRPr lang="en-US" dirty="0"/>
          </a:p>
        </p:txBody>
      </p:sp>
      <p:grpSp>
        <p:nvGrpSpPr>
          <p:cNvPr id="10" name="Group 9"/>
          <p:cNvGrpSpPr/>
          <p:nvPr/>
        </p:nvGrpSpPr>
        <p:grpSpPr>
          <a:xfrm>
            <a:off x="1453200" y="3865141"/>
            <a:ext cx="2209799" cy="2237973"/>
            <a:chOff x="653473" y="3657600"/>
            <a:chExt cx="2971605" cy="2723389"/>
          </a:xfrm>
        </p:grpSpPr>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73" y="3657600"/>
              <a:ext cx="2971605" cy="2723389"/>
            </a:xfrm>
            <a:prstGeom prst="rect">
              <a:avLst/>
            </a:prstGeom>
          </p:spPr>
        </p:pic>
        <p:pic>
          <p:nvPicPr>
            <p:cNvPr id="4" name="Picture 3"/>
            <p:cNvPicPr>
              <a:picLocks noChangeAspect="1"/>
            </p:cNvPicPr>
            <p:nvPr/>
          </p:nvPicPr>
          <p:blipFill>
            <a:blip r:embed="rId3"/>
            <a:stretch>
              <a:fillRect/>
            </a:stretch>
          </p:blipFill>
          <p:spPr>
            <a:xfrm>
              <a:off x="762000" y="3773056"/>
              <a:ext cx="2743200" cy="1789544"/>
            </a:xfrm>
            <a:prstGeom prst="rect">
              <a:avLst/>
            </a:prstGeom>
          </p:spPr>
        </p:pic>
      </p:grpSp>
      <p:pic>
        <p:nvPicPr>
          <p:cNvPr id="8" name="Content Placeholder 7"/>
          <p:cNvPicPr>
            <a:picLocks noGrp="1" noChangeAspect="1"/>
          </p:cNvPicPr>
          <p:nvPr>
            <p:ph idx="1"/>
          </p:nvPr>
        </p:nvPicPr>
        <p:blipFill rotWithShape="1">
          <a:blip r:embed="rId4">
            <a:extLst>
              <a:ext uri="{28A0092B-C50C-407E-A947-70E740481C1C}">
                <a14:useLocalDpi xmlns:a14="http://schemas.microsoft.com/office/drawing/2010/main" val="0"/>
              </a:ext>
            </a:extLst>
          </a:blip>
          <a:srcRect l="49438" r="-1019"/>
          <a:stretch/>
        </p:blipFill>
        <p:spPr>
          <a:xfrm>
            <a:off x="5649454" y="3886200"/>
            <a:ext cx="2275346" cy="2113789"/>
          </a:xfrm>
        </p:spPr>
      </p:pic>
      <p:pic>
        <p:nvPicPr>
          <p:cNvPr id="9" name="Picture 8"/>
          <p:cNvPicPr>
            <a:picLocks noChangeAspect="1"/>
          </p:cNvPicPr>
          <p:nvPr/>
        </p:nvPicPr>
        <p:blipFill>
          <a:blip r:embed="rId3"/>
          <a:stretch>
            <a:fillRect/>
          </a:stretch>
        </p:blipFill>
        <p:spPr>
          <a:xfrm>
            <a:off x="5754001" y="4102975"/>
            <a:ext cx="2057400" cy="1342158"/>
          </a:xfrm>
          <a:prstGeom prst="rect">
            <a:avLst/>
          </a:prstGeom>
        </p:spPr>
      </p:pic>
      <p:cxnSp>
        <p:nvCxnSpPr>
          <p:cNvPr id="30" name="Elbow Connector 29"/>
          <p:cNvCxnSpPr/>
          <p:nvPr/>
        </p:nvCxnSpPr>
        <p:spPr bwMode="auto">
          <a:xfrm flipV="1">
            <a:off x="2819400" y="4695306"/>
            <a:ext cx="857839" cy="333894"/>
          </a:xfrm>
          <a:prstGeom prst="bentConnector3">
            <a:avLst>
              <a:gd name="adj1" fmla="val 163187"/>
            </a:avLst>
          </a:prstGeom>
          <a:solidFill>
            <a:schemeClr val="accent1"/>
          </a:solidFill>
          <a:ln w="38100" cap="flat" cmpd="sng" algn="ctr">
            <a:solidFill>
              <a:srgbClr val="00B050"/>
            </a:solidFill>
            <a:prstDash val="solid"/>
            <a:round/>
            <a:headEnd type="none" w="med" len="med"/>
            <a:tailEnd type="triangle"/>
          </a:ln>
          <a:effectLst/>
        </p:spPr>
      </p:cxnSp>
      <p:cxnSp>
        <p:nvCxnSpPr>
          <p:cNvPr id="34" name="Elbow Connector 33"/>
          <p:cNvCxnSpPr/>
          <p:nvPr/>
        </p:nvCxnSpPr>
        <p:spPr bwMode="auto">
          <a:xfrm flipH="1" flipV="1">
            <a:off x="5695361" y="4705546"/>
            <a:ext cx="857839" cy="333894"/>
          </a:xfrm>
          <a:prstGeom prst="bentConnector3">
            <a:avLst>
              <a:gd name="adj1" fmla="val 163187"/>
            </a:avLst>
          </a:prstGeom>
          <a:solidFill>
            <a:schemeClr val="accent1"/>
          </a:solidFill>
          <a:ln w="38100" cap="flat" cmpd="sng" algn="ctr">
            <a:solidFill>
              <a:srgbClr val="00B050"/>
            </a:solidFill>
            <a:prstDash val="solid"/>
            <a:round/>
            <a:headEnd type="none" w="med" len="med"/>
            <a:tailEnd type="triangle"/>
          </a:ln>
          <a:effectLst/>
        </p:spPr>
      </p:cxnSp>
      <p:sp>
        <p:nvSpPr>
          <p:cNvPr id="35" name="TextBox 34"/>
          <p:cNvSpPr txBox="1"/>
          <p:nvPr/>
        </p:nvSpPr>
        <p:spPr>
          <a:xfrm>
            <a:off x="4013895" y="4269536"/>
            <a:ext cx="1406154" cy="830997"/>
          </a:xfrm>
          <a:prstGeom prst="rect">
            <a:avLst/>
          </a:prstGeom>
          <a:noFill/>
        </p:spPr>
        <p:txBody>
          <a:bodyPr wrap="none" rtlCol="0">
            <a:spAutoFit/>
          </a:bodyPr>
          <a:lstStyle/>
          <a:p>
            <a:pPr eaLnBrk="0" hangingPunct="0"/>
            <a:r>
              <a:rPr lang="en-US" sz="2400" b="0" dirty="0" err="1" smtClean="0">
                <a:solidFill>
                  <a:srgbClr val="00B050"/>
                </a:solidFill>
                <a:latin typeface="Times" charset="0"/>
              </a:rPr>
              <a:t>inheresIn</a:t>
            </a:r>
            <a:r>
              <a:rPr lang="en-US" sz="2400" b="0" dirty="0" smtClean="0">
                <a:solidFill>
                  <a:srgbClr val="00B050"/>
                </a:solidFill>
                <a:latin typeface="Times" charset="0"/>
              </a:rPr>
              <a:t> </a:t>
            </a:r>
          </a:p>
          <a:p>
            <a:pPr eaLnBrk="0" hangingPunct="0"/>
            <a:r>
              <a:rPr lang="en-US" sz="2400" b="0" dirty="0" smtClean="0">
                <a:solidFill>
                  <a:srgbClr val="00B050"/>
                </a:solidFill>
                <a:latin typeface="Times" charset="0"/>
              </a:rPr>
              <a:t>at t</a:t>
            </a:r>
            <a:endParaRPr lang="en-US" sz="2400" b="0" dirty="0">
              <a:solidFill>
                <a:srgbClr val="00B050"/>
              </a:solidFill>
              <a:latin typeface="Times" charset="0"/>
            </a:endParaRPr>
          </a:p>
        </p:txBody>
      </p:sp>
      <p:sp>
        <p:nvSpPr>
          <p:cNvPr id="36" name="Rounded Rectangle 35"/>
          <p:cNvSpPr/>
          <p:nvPr/>
        </p:nvSpPr>
        <p:spPr bwMode="auto">
          <a:xfrm>
            <a:off x="7949938" y="6003102"/>
            <a:ext cx="1045264"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400" b="0" dirty="0" smtClean="0">
                <a:solidFill>
                  <a:srgbClr val="000000"/>
                </a:solidFill>
                <a:latin typeface="Times" pitchFamily="122" charset="0"/>
              </a:rPr>
              <a:t>IQE</a:t>
            </a:r>
            <a:endParaRPr lang="en-US" sz="2400" b="0" dirty="0">
              <a:solidFill>
                <a:srgbClr val="000000"/>
              </a:solidFill>
              <a:latin typeface="Times" pitchFamily="122" charset="0"/>
            </a:endParaRPr>
          </a:p>
        </p:txBody>
      </p:sp>
      <p:sp>
        <p:nvSpPr>
          <p:cNvPr id="37" name="TextBox 36"/>
          <p:cNvSpPr txBox="1"/>
          <p:nvPr/>
        </p:nvSpPr>
        <p:spPr>
          <a:xfrm>
            <a:off x="4216170" y="5782652"/>
            <a:ext cx="2053767" cy="461665"/>
          </a:xfrm>
          <a:prstGeom prst="rect">
            <a:avLst/>
          </a:prstGeom>
          <a:noFill/>
        </p:spPr>
        <p:txBody>
          <a:bodyPr wrap="none" rtlCol="0">
            <a:spAutoFit/>
          </a:bodyPr>
          <a:lstStyle/>
          <a:p>
            <a:pPr algn="l" eaLnBrk="0" hangingPunct="0"/>
            <a:r>
              <a:rPr lang="en-US" sz="2400" b="0" dirty="0" err="1" smtClean="0">
                <a:solidFill>
                  <a:srgbClr val="FFFF00"/>
                </a:solidFill>
                <a:latin typeface="Times" charset="0"/>
              </a:rPr>
              <a:t>instanceOf</a:t>
            </a:r>
            <a:r>
              <a:rPr lang="en-US" sz="2400" b="0" dirty="0" smtClean="0">
                <a:solidFill>
                  <a:srgbClr val="FFFF00"/>
                </a:solidFill>
                <a:latin typeface="Times" charset="0"/>
              </a:rPr>
              <a:t>  at t</a:t>
            </a:r>
            <a:endParaRPr lang="en-US" sz="2400" b="0" dirty="0">
              <a:solidFill>
                <a:srgbClr val="FFFF00"/>
              </a:solidFill>
              <a:latin typeface="Times" charset="0"/>
            </a:endParaRPr>
          </a:p>
        </p:txBody>
      </p:sp>
      <p:cxnSp>
        <p:nvCxnSpPr>
          <p:cNvPr id="39" name="Elbow Connector 38"/>
          <p:cNvCxnSpPr>
            <a:endCxn id="36" idx="1"/>
          </p:cNvCxnSpPr>
          <p:nvPr/>
        </p:nvCxnSpPr>
        <p:spPr bwMode="auto">
          <a:xfrm rot="16200000" flipH="1">
            <a:off x="7047935" y="5367798"/>
            <a:ext cx="1169269" cy="634738"/>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cxnSp>
        <p:nvCxnSpPr>
          <p:cNvPr id="43" name="Elbow Connector 42"/>
          <p:cNvCxnSpPr>
            <a:endCxn id="36" idx="1"/>
          </p:cNvCxnSpPr>
          <p:nvPr/>
        </p:nvCxnSpPr>
        <p:spPr bwMode="auto">
          <a:xfrm>
            <a:off x="3132809" y="5134542"/>
            <a:ext cx="4817129" cy="1135260"/>
          </a:xfrm>
          <a:prstGeom prst="bentConnector3">
            <a:avLst>
              <a:gd name="adj1" fmla="val 22603"/>
            </a:avLst>
          </a:prstGeom>
          <a:solidFill>
            <a:schemeClr val="accent1"/>
          </a:solidFill>
          <a:ln w="38100" cap="flat" cmpd="sng" algn="ctr">
            <a:solidFill>
              <a:srgbClr val="FFFF00"/>
            </a:solidFill>
            <a:prstDash val="solid"/>
            <a:round/>
            <a:headEnd type="none" w="med" len="med"/>
            <a:tailEnd type="triangle"/>
          </a:ln>
          <a:effectLst/>
        </p:spPr>
      </p:cxnSp>
      <p:sp>
        <p:nvSpPr>
          <p:cNvPr id="46" name="Rounded Rectangle 45"/>
          <p:cNvSpPr/>
          <p:nvPr/>
        </p:nvSpPr>
        <p:spPr bwMode="auto">
          <a:xfrm>
            <a:off x="304800" y="1447800"/>
            <a:ext cx="1919281" cy="91862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400" b="0" dirty="0" smtClean="0">
                <a:solidFill>
                  <a:srgbClr val="000000"/>
                </a:solidFill>
                <a:latin typeface="Times" pitchFamily="122" charset="0"/>
              </a:rPr>
              <a:t>Information</a:t>
            </a:r>
          </a:p>
          <a:p>
            <a:pPr eaLnBrk="0" hangingPunct="0"/>
            <a:r>
              <a:rPr lang="en-US" sz="2400" b="0" dirty="0" smtClean="0">
                <a:solidFill>
                  <a:srgbClr val="000000"/>
                </a:solidFill>
                <a:latin typeface="Times" pitchFamily="122" charset="0"/>
              </a:rPr>
              <a:t>Artifact</a:t>
            </a:r>
            <a:endParaRPr lang="en-US" sz="2400" b="0" dirty="0">
              <a:solidFill>
                <a:srgbClr val="000000"/>
              </a:solidFill>
              <a:latin typeface="Times" pitchFamily="122" charset="0"/>
            </a:endParaRPr>
          </a:p>
        </p:txBody>
      </p:sp>
      <p:cxnSp>
        <p:nvCxnSpPr>
          <p:cNvPr id="47" name="Elbow Connector 46"/>
          <p:cNvCxnSpPr>
            <a:stCxn id="5" idx="1"/>
            <a:endCxn id="46" idx="2"/>
          </p:cNvCxnSpPr>
          <p:nvPr/>
        </p:nvCxnSpPr>
        <p:spPr bwMode="auto">
          <a:xfrm rot="10800000">
            <a:off x="1264442" y="2366422"/>
            <a:ext cx="188759" cy="2617707"/>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
        <p:nvSpPr>
          <p:cNvPr id="50" name="TextBox 49"/>
          <p:cNvSpPr txBox="1"/>
          <p:nvPr/>
        </p:nvSpPr>
        <p:spPr>
          <a:xfrm>
            <a:off x="1253342" y="2638753"/>
            <a:ext cx="1670650" cy="830997"/>
          </a:xfrm>
          <a:prstGeom prst="rect">
            <a:avLst/>
          </a:prstGeom>
          <a:noFill/>
        </p:spPr>
        <p:txBody>
          <a:bodyPr wrap="none" rtlCol="0">
            <a:spAutoFit/>
          </a:bodyPr>
          <a:lstStyle/>
          <a:p>
            <a:pPr algn="l" eaLnBrk="0" hangingPunct="0"/>
            <a:r>
              <a:rPr lang="en-US" sz="2400" b="0" dirty="0" err="1" smtClean="0">
                <a:solidFill>
                  <a:srgbClr val="FFFF00"/>
                </a:solidFill>
                <a:latin typeface="Times" charset="0"/>
              </a:rPr>
              <a:t>instanceOf</a:t>
            </a:r>
            <a:r>
              <a:rPr lang="en-US" sz="2400" b="0" dirty="0" smtClean="0">
                <a:solidFill>
                  <a:srgbClr val="FFFF00"/>
                </a:solidFill>
                <a:latin typeface="Times" charset="0"/>
              </a:rPr>
              <a:t>  </a:t>
            </a:r>
          </a:p>
          <a:p>
            <a:pPr eaLnBrk="0" hangingPunct="0"/>
            <a:r>
              <a:rPr lang="en-US" sz="2400" b="0" dirty="0">
                <a:solidFill>
                  <a:srgbClr val="FFFF00"/>
                </a:solidFill>
                <a:latin typeface="Times" charset="0"/>
              </a:rPr>
              <a:t>a</a:t>
            </a:r>
            <a:r>
              <a:rPr lang="en-US" sz="2400" b="0" dirty="0" smtClean="0">
                <a:solidFill>
                  <a:srgbClr val="FFFF00"/>
                </a:solidFill>
                <a:latin typeface="Times" charset="0"/>
              </a:rPr>
              <a:t>t t</a:t>
            </a:r>
            <a:endParaRPr lang="en-US" sz="2400" b="0" dirty="0">
              <a:solidFill>
                <a:srgbClr val="FFFF00"/>
              </a:solidFill>
              <a:latin typeface="Times" charset="0"/>
            </a:endParaRPr>
          </a:p>
        </p:txBody>
      </p:sp>
      <p:cxnSp>
        <p:nvCxnSpPr>
          <p:cNvPr id="51" name="Elbow Connector 50"/>
          <p:cNvCxnSpPr>
            <a:stCxn id="8" idx="3"/>
            <a:endCxn id="46" idx="3"/>
          </p:cNvCxnSpPr>
          <p:nvPr/>
        </p:nvCxnSpPr>
        <p:spPr bwMode="auto">
          <a:xfrm flipH="1" flipV="1">
            <a:off x="2224081" y="1907111"/>
            <a:ext cx="5700719" cy="3035984"/>
          </a:xfrm>
          <a:prstGeom prst="bentConnector3">
            <a:avLst>
              <a:gd name="adj1" fmla="val -10790"/>
            </a:avLst>
          </a:prstGeom>
          <a:solidFill>
            <a:schemeClr val="accent1"/>
          </a:solidFill>
          <a:ln w="38100" cap="flat" cmpd="sng" algn="ctr">
            <a:solidFill>
              <a:srgbClr val="FFFF00"/>
            </a:solidFill>
            <a:prstDash val="solid"/>
            <a:round/>
            <a:headEnd type="none" w="med" len="med"/>
            <a:tailEnd type="triangle"/>
          </a:ln>
          <a:effectLst/>
        </p:spPr>
      </p:cxnSp>
      <p:sp>
        <p:nvSpPr>
          <p:cNvPr id="26" name="TextBox 25"/>
          <p:cNvSpPr txBox="1"/>
          <p:nvPr/>
        </p:nvSpPr>
        <p:spPr>
          <a:xfrm>
            <a:off x="2553879" y="1417957"/>
            <a:ext cx="2053767" cy="461665"/>
          </a:xfrm>
          <a:prstGeom prst="rect">
            <a:avLst/>
          </a:prstGeom>
          <a:noFill/>
        </p:spPr>
        <p:txBody>
          <a:bodyPr wrap="none" rtlCol="0">
            <a:spAutoFit/>
          </a:bodyPr>
          <a:lstStyle/>
          <a:p>
            <a:pPr algn="l" eaLnBrk="0" hangingPunct="0"/>
            <a:r>
              <a:rPr lang="en-US" sz="2400" b="0" dirty="0" err="1" smtClean="0">
                <a:solidFill>
                  <a:srgbClr val="FFFF00"/>
                </a:solidFill>
                <a:latin typeface="Times" charset="0"/>
              </a:rPr>
              <a:t>instanceOf</a:t>
            </a:r>
            <a:r>
              <a:rPr lang="en-US" sz="2400" b="0" dirty="0" smtClean="0">
                <a:solidFill>
                  <a:srgbClr val="FFFF00"/>
                </a:solidFill>
                <a:latin typeface="Times" charset="0"/>
              </a:rPr>
              <a:t>  at t</a:t>
            </a:r>
            <a:endParaRPr lang="en-US" sz="2400" b="0" dirty="0">
              <a:solidFill>
                <a:srgbClr val="FFFF00"/>
              </a:solidFill>
              <a:latin typeface="Times" charset="0"/>
            </a:endParaRPr>
          </a:p>
        </p:txBody>
      </p:sp>
    </p:spTree>
    <p:extLst>
      <p:ext uri="{BB962C8B-B14F-4D97-AF65-F5344CB8AC3E}">
        <p14:creationId xmlns:p14="http://schemas.microsoft.com/office/powerpoint/2010/main" val="249636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attempt to make it clear (3)</a:t>
            </a:r>
            <a:endParaRPr lang="en-US" dirty="0"/>
          </a:p>
        </p:txBody>
      </p:sp>
      <p:grpSp>
        <p:nvGrpSpPr>
          <p:cNvPr id="10" name="Group 9"/>
          <p:cNvGrpSpPr/>
          <p:nvPr/>
        </p:nvGrpSpPr>
        <p:grpSpPr>
          <a:xfrm>
            <a:off x="1453200" y="3865141"/>
            <a:ext cx="2209799" cy="2237973"/>
            <a:chOff x="653473" y="3657600"/>
            <a:chExt cx="2971605" cy="2723389"/>
          </a:xfrm>
        </p:grpSpPr>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73" y="3657600"/>
              <a:ext cx="2971605" cy="2723389"/>
            </a:xfrm>
            <a:prstGeom prst="rect">
              <a:avLst/>
            </a:prstGeom>
          </p:spPr>
        </p:pic>
        <p:pic>
          <p:nvPicPr>
            <p:cNvPr id="4" name="Picture 3"/>
            <p:cNvPicPr>
              <a:picLocks noChangeAspect="1"/>
            </p:cNvPicPr>
            <p:nvPr/>
          </p:nvPicPr>
          <p:blipFill>
            <a:blip r:embed="rId3"/>
            <a:stretch>
              <a:fillRect/>
            </a:stretch>
          </p:blipFill>
          <p:spPr>
            <a:xfrm>
              <a:off x="762000" y="3773056"/>
              <a:ext cx="2743200" cy="1789544"/>
            </a:xfrm>
            <a:prstGeom prst="rect">
              <a:avLst/>
            </a:prstGeom>
          </p:spPr>
        </p:pic>
      </p:grpSp>
      <p:pic>
        <p:nvPicPr>
          <p:cNvPr id="8" name="Content Placeholder 7"/>
          <p:cNvPicPr>
            <a:picLocks noGrp="1" noChangeAspect="1"/>
          </p:cNvPicPr>
          <p:nvPr>
            <p:ph idx="1"/>
          </p:nvPr>
        </p:nvPicPr>
        <p:blipFill rotWithShape="1">
          <a:blip r:embed="rId4">
            <a:extLst>
              <a:ext uri="{28A0092B-C50C-407E-A947-70E740481C1C}">
                <a14:useLocalDpi xmlns:a14="http://schemas.microsoft.com/office/drawing/2010/main" val="0"/>
              </a:ext>
            </a:extLst>
          </a:blip>
          <a:srcRect l="49438" r="-1019"/>
          <a:stretch/>
        </p:blipFill>
        <p:spPr>
          <a:xfrm>
            <a:off x="5649454" y="3886200"/>
            <a:ext cx="2275346" cy="2113789"/>
          </a:xfrm>
        </p:spPr>
      </p:pic>
      <p:pic>
        <p:nvPicPr>
          <p:cNvPr id="9" name="Picture 8"/>
          <p:cNvPicPr>
            <a:picLocks noChangeAspect="1"/>
          </p:cNvPicPr>
          <p:nvPr/>
        </p:nvPicPr>
        <p:blipFill>
          <a:blip r:embed="rId3"/>
          <a:stretch>
            <a:fillRect/>
          </a:stretch>
        </p:blipFill>
        <p:spPr>
          <a:xfrm>
            <a:off x="5754001" y="4102975"/>
            <a:ext cx="2057400" cy="1342158"/>
          </a:xfrm>
          <a:prstGeom prst="rect">
            <a:avLst/>
          </a:prstGeom>
        </p:spPr>
      </p:pic>
      <p:pic>
        <p:nvPicPr>
          <p:cNvPr id="11" name="Picture 10"/>
          <p:cNvPicPr>
            <a:picLocks noChangeAspect="1"/>
          </p:cNvPicPr>
          <p:nvPr/>
        </p:nvPicPr>
        <p:blipFill>
          <a:blip r:embed="rId3"/>
          <a:stretch>
            <a:fillRect/>
          </a:stretch>
        </p:blipFill>
        <p:spPr>
          <a:xfrm rot="213451">
            <a:off x="3186763" y="1978378"/>
            <a:ext cx="2743200" cy="1349975"/>
          </a:xfrm>
          <a:prstGeom prst="rect">
            <a:avLst/>
          </a:prstGeom>
          <a:scene3d>
            <a:camera prst="isometricOffAxis1Top">
              <a:rot lat="18448668" lon="19229752" rev="2165575"/>
            </a:camera>
            <a:lightRig rig="threePt" dir="t"/>
          </a:scene3d>
        </p:spPr>
      </p:pic>
      <p:sp>
        <p:nvSpPr>
          <p:cNvPr id="12" name="TextBox 11"/>
          <p:cNvSpPr txBox="1"/>
          <p:nvPr/>
        </p:nvSpPr>
        <p:spPr>
          <a:xfrm>
            <a:off x="5486400" y="1898043"/>
            <a:ext cx="1670650" cy="830997"/>
          </a:xfrm>
          <a:prstGeom prst="rect">
            <a:avLst/>
          </a:prstGeom>
          <a:noFill/>
        </p:spPr>
        <p:txBody>
          <a:bodyPr wrap="none" rtlCol="0">
            <a:spAutoFit/>
          </a:bodyPr>
          <a:lstStyle/>
          <a:p>
            <a:pPr algn="l" eaLnBrk="0" hangingPunct="0"/>
            <a:r>
              <a:rPr lang="en-US" sz="2400" b="0" dirty="0" err="1" smtClean="0">
                <a:solidFill>
                  <a:srgbClr val="FFFF00"/>
                </a:solidFill>
                <a:latin typeface="Times" charset="0"/>
              </a:rPr>
              <a:t>instanceOf</a:t>
            </a:r>
            <a:r>
              <a:rPr lang="en-US" sz="2400" b="0" dirty="0" smtClean="0">
                <a:solidFill>
                  <a:srgbClr val="FFFF00"/>
                </a:solidFill>
                <a:latin typeface="Times" charset="0"/>
              </a:rPr>
              <a:t>  </a:t>
            </a:r>
          </a:p>
          <a:p>
            <a:pPr eaLnBrk="0" hangingPunct="0"/>
            <a:r>
              <a:rPr lang="en-US" sz="2400" b="0" dirty="0">
                <a:solidFill>
                  <a:srgbClr val="FFFF00"/>
                </a:solidFill>
                <a:latin typeface="Times" charset="0"/>
              </a:rPr>
              <a:t>a</a:t>
            </a:r>
            <a:r>
              <a:rPr lang="en-US" sz="2400" b="0" dirty="0" smtClean="0">
                <a:solidFill>
                  <a:srgbClr val="FFFF00"/>
                </a:solidFill>
                <a:latin typeface="Times" charset="0"/>
              </a:rPr>
              <a:t>t t</a:t>
            </a:r>
            <a:endParaRPr lang="en-US" sz="2400" b="0" dirty="0">
              <a:solidFill>
                <a:srgbClr val="FFFF00"/>
              </a:solidFill>
              <a:latin typeface="Times" charset="0"/>
            </a:endParaRPr>
          </a:p>
        </p:txBody>
      </p:sp>
      <p:cxnSp>
        <p:nvCxnSpPr>
          <p:cNvPr id="16" name="Straight Arrow Connector 15"/>
          <p:cNvCxnSpPr>
            <a:stCxn id="4" idx="0"/>
          </p:cNvCxnSpPr>
          <p:nvPr/>
        </p:nvCxnSpPr>
        <p:spPr bwMode="auto">
          <a:xfrm flipV="1">
            <a:off x="2553879" y="2895600"/>
            <a:ext cx="2246721" cy="106441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7" name="Straight Arrow Connector 16"/>
          <p:cNvCxnSpPr/>
          <p:nvPr/>
        </p:nvCxnSpPr>
        <p:spPr bwMode="auto">
          <a:xfrm flipH="1" flipV="1">
            <a:off x="4800600" y="2895600"/>
            <a:ext cx="1781322" cy="1207376"/>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23" name="TextBox 22"/>
          <p:cNvSpPr txBox="1"/>
          <p:nvPr/>
        </p:nvSpPr>
        <p:spPr>
          <a:xfrm>
            <a:off x="3493088" y="3385868"/>
            <a:ext cx="2326278" cy="830997"/>
          </a:xfrm>
          <a:prstGeom prst="rect">
            <a:avLst/>
          </a:prstGeom>
          <a:noFill/>
        </p:spPr>
        <p:txBody>
          <a:bodyPr wrap="none" rtlCol="0">
            <a:spAutoFit/>
          </a:bodyPr>
          <a:lstStyle/>
          <a:p>
            <a:pPr eaLnBrk="0" hangingPunct="0"/>
            <a:r>
              <a:rPr lang="en-US" sz="2400" b="0" dirty="0" err="1" smtClean="0">
                <a:solidFill>
                  <a:srgbClr val="FFFFFF"/>
                </a:solidFill>
                <a:latin typeface="Times" charset="0"/>
              </a:rPr>
              <a:t>concretizationOf</a:t>
            </a:r>
            <a:r>
              <a:rPr lang="en-US" sz="2400" b="0" dirty="0" smtClean="0">
                <a:solidFill>
                  <a:srgbClr val="FFFFFF"/>
                </a:solidFill>
                <a:latin typeface="Times" charset="0"/>
              </a:rPr>
              <a:t> </a:t>
            </a:r>
          </a:p>
          <a:p>
            <a:pPr eaLnBrk="0" hangingPunct="0"/>
            <a:r>
              <a:rPr lang="en-US" sz="2400" b="0" dirty="0" smtClean="0">
                <a:solidFill>
                  <a:srgbClr val="FFFFFF"/>
                </a:solidFill>
                <a:latin typeface="Times" charset="0"/>
              </a:rPr>
              <a:t>at t</a:t>
            </a:r>
            <a:endParaRPr lang="en-US" sz="2400" b="0" dirty="0">
              <a:solidFill>
                <a:srgbClr val="FFFFFF"/>
              </a:solidFill>
              <a:latin typeface="Times" charset="0"/>
            </a:endParaRPr>
          </a:p>
        </p:txBody>
      </p:sp>
      <p:sp>
        <p:nvSpPr>
          <p:cNvPr id="24" name="Rounded Rectangle 23"/>
          <p:cNvSpPr/>
          <p:nvPr/>
        </p:nvSpPr>
        <p:spPr bwMode="auto">
          <a:xfrm>
            <a:off x="7108136" y="2089744"/>
            <a:ext cx="1045264"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400" b="0" dirty="0" smtClean="0">
                <a:solidFill>
                  <a:srgbClr val="000000"/>
                </a:solidFill>
                <a:latin typeface="Times" pitchFamily="122" charset="0"/>
              </a:rPr>
              <a:t>ICE</a:t>
            </a:r>
            <a:endParaRPr lang="en-US" sz="2400" b="0" dirty="0">
              <a:solidFill>
                <a:srgbClr val="000000"/>
              </a:solidFill>
              <a:latin typeface="Times" pitchFamily="122" charset="0"/>
            </a:endParaRPr>
          </a:p>
        </p:txBody>
      </p:sp>
      <p:cxnSp>
        <p:nvCxnSpPr>
          <p:cNvPr id="25" name="Straight Arrow Connector 24"/>
          <p:cNvCxnSpPr>
            <a:endCxn id="24" idx="1"/>
          </p:cNvCxnSpPr>
          <p:nvPr/>
        </p:nvCxnSpPr>
        <p:spPr bwMode="auto">
          <a:xfrm>
            <a:off x="4960904" y="2356444"/>
            <a:ext cx="2147232" cy="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0" name="Elbow Connector 29"/>
          <p:cNvCxnSpPr/>
          <p:nvPr/>
        </p:nvCxnSpPr>
        <p:spPr bwMode="auto">
          <a:xfrm flipV="1">
            <a:off x="2819400" y="4695306"/>
            <a:ext cx="857839" cy="333894"/>
          </a:xfrm>
          <a:prstGeom prst="bentConnector3">
            <a:avLst>
              <a:gd name="adj1" fmla="val 163187"/>
            </a:avLst>
          </a:prstGeom>
          <a:solidFill>
            <a:schemeClr val="accent1"/>
          </a:solidFill>
          <a:ln w="38100" cap="flat" cmpd="sng" algn="ctr">
            <a:solidFill>
              <a:srgbClr val="00B050"/>
            </a:solidFill>
            <a:prstDash val="solid"/>
            <a:round/>
            <a:headEnd type="none" w="med" len="med"/>
            <a:tailEnd type="triangle"/>
          </a:ln>
          <a:effectLst/>
        </p:spPr>
      </p:cxnSp>
      <p:cxnSp>
        <p:nvCxnSpPr>
          <p:cNvPr id="34" name="Elbow Connector 33"/>
          <p:cNvCxnSpPr/>
          <p:nvPr/>
        </p:nvCxnSpPr>
        <p:spPr bwMode="auto">
          <a:xfrm flipH="1" flipV="1">
            <a:off x="5695361" y="4705546"/>
            <a:ext cx="857839" cy="333894"/>
          </a:xfrm>
          <a:prstGeom prst="bentConnector3">
            <a:avLst>
              <a:gd name="adj1" fmla="val 163187"/>
            </a:avLst>
          </a:prstGeom>
          <a:solidFill>
            <a:schemeClr val="accent1"/>
          </a:solidFill>
          <a:ln w="38100" cap="flat" cmpd="sng" algn="ctr">
            <a:solidFill>
              <a:srgbClr val="00B050"/>
            </a:solidFill>
            <a:prstDash val="solid"/>
            <a:round/>
            <a:headEnd type="none" w="med" len="med"/>
            <a:tailEnd type="triangle"/>
          </a:ln>
          <a:effectLst/>
        </p:spPr>
      </p:cxnSp>
      <p:sp>
        <p:nvSpPr>
          <p:cNvPr id="35" name="TextBox 34"/>
          <p:cNvSpPr txBox="1"/>
          <p:nvPr/>
        </p:nvSpPr>
        <p:spPr>
          <a:xfrm>
            <a:off x="4013895" y="4269536"/>
            <a:ext cx="1406154" cy="830997"/>
          </a:xfrm>
          <a:prstGeom prst="rect">
            <a:avLst/>
          </a:prstGeom>
          <a:noFill/>
        </p:spPr>
        <p:txBody>
          <a:bodyPr wrap="none" rtlCol="0">
            <a:spAutoFit/>
          </a:bodyPr>
          <a:lstStyle/>
          <a:p>
            <a:pPr eaLnBrk="0" hangingPunct="0"/>
            <a:r>
              <a:rPr lang="en-US" sz="2400" b="0" dirty="0" err="1" smtClean="0">
                <a:solidFill>
                  <a:srgbClr val="00B050"/>
                </a:solidFill>
                <a:latin typeface="Times" charset="0"/>
              </a:rPr>
              <a:t>inheresIn</a:t>
            </a:r>
            <a:r>
              <a:rPr lang="en-US" sz="2400" b="0" dirty="0" smtClean="0">
                <a:solidFill>
                  <a:srgbClr val="00B050"/>
                </a:solidFill>
                <a:latin typeface="Times" charset="0"/>
              </a:rPr>
              <a:t> </a:t>
            </a:r>
          </a:p>
          <a:p>
            <a:pPr eaLnBrk="0" hangingPunct="0"/>
            <a:r>
              <a:rPr lang="en-US" sz="2400" b="0" dirty="0" smtClean="0">
                <a:solidFill>
                  <a:srgbClr val="00B050"/>
                </a:solidFill>
                <a:latin typeface="Times" charset="0"/>
              </a:rPr>
              <a:t>at t</a:t>
            </a:r>
            <a:endParaRPr lang="en-US" sz="2400" b="0" dirty="0">
              <a:solidFill>
                <a:srgbClr val="00B050"/>
              </a:solidFill>
              <a:latin typeface="Times" charset="0"/>
            </a:endParaRPr>
          </a:p>
        </p:txBody>
      </p:sp>
      <p:sp>
        <p:nvSpPr>
          <p:cNvPr id="36" name="Rounded Rectangle 35"/>
          <p:cNvSpPr/>
          <p:nvPr/>
        </p:nvSpPr>
        <p:spPr bwMode="auto">
          <a:xfrm>
            <a:off x="7949938" y="6003102"/>
            <a:ext cx="1045264"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400" b="0" dirty="0" smtClean="0">
                <a:solidFill>
                  <a:srgbClr val="000000"/>
                </a:solidFill>
                <a:latin typeface="Times" pitchFamily="122" charset="0"/>
              </a:rPr>
              <a:t>IQE</a:t>
            </a:r>
            <a:endParaRPr lang="en-US" sz="2400" b="0" dirty="0">
              <a:solidFill>
                <a:srgbClr val="000000"/>
              </a:solidFill>
              <a:latin typeface="Times" pitchFamily="122" charset="0"/>
            </a:endParaRPr>
          </a:p>
        </p:txBody>
      </p:sp>
      <p:cxnSp>
        <p:nvCxnSpPr>
          <p:cNvPr id="39" name="Elbow Connector 38"/>
          <p:cNvCxnSpPr>
            <a:endCxn id="36" idx="1"/>
          </p:cNvCxnSpPr>
          <p:nvPr/>
        </p:nvCxnSpPr>
        <p:spPr bwMode="auto">
          <a:xfrm rot="16200000" flipH="1">
            <a:off x="7047935" y="5367798"/>
            <a:ext cx="1169269" cy="634738"/>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cxnSp>
        <p:nvCxnSpPr>
          <p:cNvPr id="43" name="Elbow Connector 42"/>
          <p:cNvCxnSpPr>
            <a:endCxn id="36" idx="1"/>
          </p:cNvCxnSpPr>
          <p:nvPr/>
        </p:nvCxnSpPr>
        <p:spPr bwMode="auto">
          <a:xfrm>
            <a:off x="3132809" y="5134542"/>
            <a:ext cx="4817129" cy="1135260"/>
          </a:xfrm>
          <a:prstGeom prst="bentConnector3">
            <a:avLst>
              <a:gd name="adj1" fmla="val 22603"/>
            </a:avLst>
          </a:prstGeom>
          <a:solidFill>
            <a:schemeClr val="accent1"/>
          </a:solidFill>
          <a:ln w="38100" cap="flat" cmpd="sng" algn="ctr">
            <a:solidFill>
              <a:srgbClr val="FFFF00"/>
            </a:solidFill>
            <a:prstDash val="solid"/>
            <a:round/>
            <a:headEnd type="none" w="med" len="med"/>
            <a:tailEnd type="triangle"/>
          </a:ln>
          <a:effectLst/>
        </p:spPr>
      </p:cxnSp>
      <p:sp>
        <p:nvSpPr>
          <p:cNvPr id="46" name="Rounded Rectangle 45"/>
          <p:cNvSpPr/>
          <p:nvPr/>
        </p:nvSpPr>
        <p:spPr bwMode="auto">
          <a:xfrm>
            <a:off x="304800" y="1447800"/>
            <a:ext cx="1919281" cy="91862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400" b="0" dirty="0" smtClean="0">
                <a:solidFill>
                  <a:srgbClr val="000000"/>
                </a:solidFill>
                <a:latin typeface="Times" pitchFamily="122" charset="0"/>
              </a:rPr>
              <a:t>Information</a:t>
            </a:r>
          </a:p>
          <a:p>
            <a:pPr eaLnBrk="0" hangingPunct="0"/>
            <a:r>
              <a:rPr lang="en-US" sz="2400" b="0" dirty="0" smtClean="0">
                <a:solidFill>
                  <a:srgbClr val="000000"/>
                </a:solidFill>
                <a:latin typeface="Times" pitchFamily="122" charset="0"/>
              </a:rPr>
              <a:t>Artifact</a:t>
            </a:r>
            <a:endParaRPr lang="en-US" sz="2400" b="0" dirty="0">
              <a:solidFill>
                <a:srgbClr val="000000"/>
              </a:solidFill>
              <a:latin typeface="Times" pitchFamily="122" charset="0"/>
            </a:endParaRPr>
          </a:p>
        </p:txBody>
      </p:sp>
      <p:cxnSp>
        <p:nvCxnSpPr>
          <p:cNvPr id="47" name="Elbow Connector 46"/>
          <p:cNvCxnSpPr>
            <a:stCxn id="5" idx="1"/>
            <a:endCxn id="46" idx="2"/>
          </p:cNvCxnSpPr>
          <p:nvPr/>
        </p:nvCxnSpPr>
        <p:spPr bwMode="auto">
          <a:xfrm rot="10800000">
            <a:off x="1264442" y="2366422"/>
            <a:ext cx="188759" cy="2617707"/>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
        <p:nvSpPr>
          <p:cNvPr id="50" name="TextBox 49"/>
          <p:cNvSpPr txBox="1"/>
          <p:nvPr/>
        </p:nvSpPr>
        <p:spPr>
          <a:xfrm>
            <a:off x="1253342" y="2638753"/>
            <a:ext cx="1670650" cy="830997"/>
          </a:xfrm>
          <a:prstGeom prst="rect">
            <a:avLst/>
          </a:prstGeom>
          <a:noFill/>
        </p:spPr>
        <p:txBody>
          <a:bodyPr wrap="none" rtlCol="0">
            <a:spAutoFit/>
          </a:bodyPr>
          <a:lstStyle/>
          <a:p>
            <a:pPr algn="l" eaLnBrk="0" hangingPunct="0"/>
            <a:r>
              <a:rPr lang="en-US" sz="2400" b="0" dirty="0" err="1" smtClean="0">
                <a:solidFill>
                  <a:srgbClr val="FFFF00"/>
                </a:solidFill>
                <a:latin typeface="Times" charset="0"/>
              </a:rPr>
              <a:t>instanceOf</a:t>
            </a:r>
            <a:r>
              <a:rPr lang="en-US" sz="2400" b="0" dirty="0" smtClean="0">
                <a:solidFill>
                  <a:srgbClr val="FFFF00"/>
                </a:solidFill>
                <a:latin typeface="Times" charset="0"/>
              </a:rPr>
              <a:t>  </a:t>
            </a:r>
          </a:p>
          <a:p>
            <a:pPr eaLnBrk="0" hangingPunct="0"/>
            <a:r>
              <a:rPr lang="en-US" sz="2400" b="0" dirty="0">
                <a:solidFill>
                  <a:srgbClr val="FFFF00"/>
                </a:solidFill>
                <a:latin typeface="Times" charset="0"/>
              </a:rPr>
              <a:t>a</a:t>
            </a:r>
            <a:r>
              <a:rPr lang="en-US" sz="2400" b="0" dirty="0" smtClean="0">
                <a:solidFill>
                  <a:srgbClr val="FFFF00"/>
                </a:solidFill>
                <a:latin typeface="Times" charset="0"/>
              </a:rPr>
              <a:t>t t</a:t>
            </a:r>
            <a:endParaRPr lang="en-US" sz="2400" b="0" dirty="0">
              <a:solidFill>
                <a:srgbClr val="FFFF00"/>
              </a:solidFill>
              <a:latin typeface="Times" charset="0"/>
            </a:endParaRPr>
          </a:p>
        </p:txBody>
      </p:sp>
      <p:cxnSp>
        <p:nvCxnSpPr>
          <p:cNvPr id="51" name="Elbow Connector 50"/>
          <p:cNvCxnSpPr>
            <a:stCxn id="8" idx="3"/>
            <a:endCxn id="46" idx="3"/>
          </p:cNvCxnSpPr>
          <p:nvPr/>
        </p:nvCxnSpPr>
        <p:spPr bwMode="auto">
          <a:xfrm flipH="1" flipV="1">
            <a:off x="2224081" y="1907111"/>
            <a:ext cx="5700719" cy="3035984"/>
          </a:xfrm>
          <a:prstGeom prst="bentConnector3">
            <a:avLst>
              <a:gd name="adj1" fmla="val -10790"/>
            </a:avLst>
          </a:prstGeom>
          <a:solidFill>
            <a:schemeClr val="accent1"/>
          </a:solidFill>
          <a:ln w="38100" cap="flat" cmpd="sng" algn="ctr">
            <a:solidFill>
              <a:srgbClr val="FFFF00"/>
            </a:solidFill>
            <a:prstDash val="solid"/>
            <a:round/>
            <a:headEnd type="none" w="med" len="med"/>
            <a:tailEnd type="triangle"/>
          </a:ln>
          <a:effectLst/>
        </p:spPr>
      </p:cxnSp>
      <p:sp>
        <p:nvSpPr>
          <p:cNvPr id="26" name="TextBox 25"/>
          <p:cNvSpPr txBox="1"/>
          <p:nvPr/>
        </p:nvSpPr>
        <p:spPr>
          <a:xfrm>
            <a:off x="2553879" y="1417957"/>
            <a:ext cx="2053767" cy="461665"/>
          </a:xfrm>
          <a:prstGeom prst="rect">
            <a:avLst/>
          </a:prstGeom>
          <a:noFill/>
        </p:spPr>
        <p:txBody>
          <a:bodyPr wrap="none" rtlCol="0">
            <a:spAutoFit/>
          </a:bodyPr>
          <a:lstStyle/>
          <a:p>
            <a:pPr algn="l" eaLnBrk="0" hangingPunct="0"/>
            <a:r>
              <a:rPr lang="en-US" sz="2400" b="0" dirty="0" err="1" smtClean="0">
                <a:solidFill>
                  <a:srgbClr val="FFFF00"/>
                </a:solidFill>
                <a:latin typeface="Times" charset="0"/>
              </a:rPr>
              <a:t>instanceOf</a:t>
            </a:r>
            <a:r>
              <a:rPr lang="en-US" sz="2400" b="0" dirty="0" smtClean="0">
                <a:solidFill>
                  <a:srgbClr val="FFFF00"/>
                </a:solidFill>
                <a:latin typeface="Times" charset="0"/>
              </a:rPr>
              <a:t>  at t</a:t>
            </a:r>
            <a:endParaRPr lang="en-US" sz="2400" b="0" dirty="0">
              <a:solidFill>
                <a:srgbClr val="FFFF00"/>
              </a:solidFill>
              <a:latin typeface="Times" charset="0"/>
            </a:endParaRPr>
          </a:p>
        </p:txBody>
      </p:sp>
      <p:sp>
        <p:nvSpPr>
          <p:cNvPr id="27" name="TextBox 26"/>
          <p:cNvSpPr txBox="1"/>
          <p:nvPr/>
        </p:nvSpPr>
        <p:spPr>
          <a:xfrm>
            <a:off x="4216170" y="5782652"/>
            <a:ext cx="2053767" cy="461665"/>
          </a:xfrm>
          <a:prstGeom prst="rect">
            <a:avLst/>
          </a:prstGeom>
          <a:noFill/>
        </p:spPr>
        <p:txBody>
          <a:bodyPr wrap="none" rtlCol="0">
            <a:spAutoFit/>
          </a:bodyPr>
          <a:lstStyle/>
          <a:p>
            <a:pPr algn="l" eaLnBrk="0" hangingPunct="0"/>
            <a:r>
              <a:rPr lang="en-US" sz="2400" b="0" dirty="0" err="1" smtClean="0">
                <a:solidFill>
                  <a:srgbClr val="FFFF00"/>
                </a:solidFill>
                <a:latin typeface="Times" charset="0"/>
              </a:rPr>
              <a:t>instanceOf</a:t>
            </a:r>
            <a:r>
              <a:rPr lang="en-US" sz="2400" b="0" dirty="0" smtClean="0">
                <a:solidFill>
                  <a:srgbClr val="FFFF00"/>
                </a:solidFill>
                <a:latin typeface="Times" charset="0"/>
              </a:rPr>
              <a:t>  at t</a:t>
            </a:r>
            <a:endParaRPr lang="en-US" sz="2400" b="0" dirty="0">
              <a:solidFill>
                <a:srgbClr val="FFFF00"/>
              </a:solidFill>
              <a:latin typeface="Times" charset="0"/>
            </a:endParaRPr>
          </a:p>
        </p:txBody>
      </p:sp>
    </p:spTree>
    <p:extLst>
      <p:ext uri="{BB962C8B-B14F-4D97-AF65-F5344CB8AC3E}">
        <p14:creationId xmlns:p14="http://schemas.microsoft.com/office/powerpoint/2010/main" val="361261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attempt to make it clear (4)</a:t>
            </a:r>
            <a:endParaRPr lang="en-US" dirty="0"/>
          </a:p>
        </p:txBody>
      </p:sp>
      <p:grpSp>
        <p:nvGrpSpPr>
          <p:cNvPr id="10" name="Group 9"/>
          <p:cNvGrpSpPr/>
          <p:nvPr/>
        </p:nvGrpSpPr>
        <p:grpSpPr>
          <a:xfrm>
            <a:off x="1453200" y="3865141"/>
            <a:ext cx="2209799" cy="2237973"/>
            <a:chOff x="653473" y="3657600"/>
            <a:chExt cx="2971605" cy="2723389"/>
          </a:xfrm>
        </p:grpSpPr>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73" y="3657600"/>
              <a:ext cx="2971605" cy="2723389"/>
            </a:xfrm>
            <a:prstGeom prst="rect">
              <a:avLst/>
            </a:prstGeom>
          </p:spPr>
        </p:pic>
        <p:pic>
          <p:nvPicPr>
            <p:cNvPr id="4" name="Picture 3"/>
            <p:cNvPicPr>
              <a:picLocks noChangeAspect="1"/>
            </p:cNvPicPr>
            <p:nvPr/>
          </p:nvPicPr>
          <p:blipFill>
            <a:blip r:embed="rId3"/>
            <a:stretch>
              <a:fillRect/>
            </a:stretch>
          </p:blipFill>
          <p:spPr>
            <a:xfrm>
              <a:off x="762000" y="3773056"/>
              <a:ext cx="2743200" cy="1789544"/>
            </a:xfrm>
            <a:prstGeom prst="rect">
              <a:avLst/>
            </a:prstGeom>
          </p:spPr>
        </p:pic>
      </p:grpSp>
      <p:pic>
        <p:nvPicPr>
          <p:cNvPr id="8" name="Content Placeholder 7"/>
          <p:cNvPicPr>
            <a:picLocks noGrp="1" noChangeAspect="1"/>
          </p:cNvPicPr>
          <p:nvPr>
            <p:ph idx="1"/>
          </p:nvPr>
        </p:nvPicPr>
        <p:blipFill rotWithShape="1">
          <a:blip r:embed="rId4">
            <a:extLst>
              <a:ext uri="{28A0092B-C50C-407E-A947-70E740481C1C}">
                <a14:useLocalDpi xmlns:a14="http://schemas.microsoft.com/office/drawing/2010/main" val="0"/>
              </a:ext>
            </a:extLst>
          </a:blip>
          <a:srcRect l="49438" r="-1019"/>
          <a:stretch/>
        </p:blipFill>
        <p:spPr>
          <a:xfrm>
            <a:off x="5649454" y="3886200"/>
            <a:ext cx="2275346" cy="2113789"/>
          </a:xfrm>
        </p:spPr>
      </p:pic>
      <p:pic>
        <p:nvPicPr>
          <p:cNvPr id="9" name="Picture 8"/>
          <p:cNvPicPr>
            <a:picLocks noChangeAspect="1"/>
          </p:cNvPicPr>
          <p:nvPr/>
        </p:nvPicPr>
        <p:blipFill>
          <a:blip r:embed="rId3"/>
          <a:stretch>
            <a:fillRect/>
          </a:stretch>
        </p:blipFill>
        <p:spPr>
          <a:xfrm>
            <a:off x="5754001" y="4102975"/>
            <a:ext cx="2057400" cy="1342158"/>
          </a:xfrm>
          <a:prstGeom prst="rect">
            <a:avLst/>
          </a:prstGeom>
        </p:spPr>
      </p:pic>
      <p:pic>
        <p:nvPicPr>
          <p:cNvPr id="11" name="Picture 10"/>
          <p:cNvPicPr>
            <a:picLocks noChangeAspect="1"/>
          </p:cNvPicPr>
          <p:nvPr/>
        </p:nvPicPr>
        <p:blipFill>
          <a:blip r:embed="rId3"/>
          <a:stretch>
            <a:fillRect/>
          </a:stretch>
        </p:blipFill>
        <p:spPr>
          <a:xfrm rot="213451">
            <a:off x="3186763" y="1978378"/>
            <a:ext cx="2743200" cy="1349975"/>
          </a:xfrm>
          <a:prstGeom prst="rect">
            <a:avLst/>
          </a:prstGeom>
          <a:scene3d>
            <a:camera prst="isometricOffAxis1Top">
              <a:rot lat="18448668" lon="19229752" rev="2165575"/>
            </a:camera>
            <a:lightRig rig="threePt" dir="t"/>
          </a:scene3d>
        </p:spPr>
      </p:pic>
      <p:sp>
        <p:nvSpPr>
          <p:cNvPr id="12" name="TextBox 11"/>
          <p:cNvSpPr txBox="1"/>
          <p:nvPr/>
        </p:nvSpPr>
        <p:spPr>
          <a:xfrm>
            <a:off x="5486400" y="1898043"/>
            <a:ext cx="1670650" cy="830997"/>
          </a:xfrm>
          <a:prstGeom prst="rect">
            <a:avLst/>
          </a:prstGeom>
          <a:noFill/>
        </p:spPr>
        <p:txBody>
          <a:bodyPr wrap="none" rtlCol="0">
            <a:spAutoFit/>
          </a:bodyPr>
          <a:lstStyle/>
          <a:p>
            <a:pPr algn="l" eaLnBrk="0" hangingPunct="0"/>
            <a:r>
              <a:rPr lang="en-US" sz="2400" b="0" dirty="0" err="1" smtClean="0">
                <a:solidFill>
                  <a:srgbClr val="FFFF00"/>
                </a:solidFill>
                <a:latin typeface="Times" charset="0"/>
              </a:rPr>
              <a:t>instanceOf</a:t>
            </a:r>
            <a:r>
              <a:rPr lang="en-US" sz="2400" b="0" dirty="0" smtClean="0">
                <a:solidFill>
                  <a:srgbClr val="FFFF00"/>
                </a:solidFill>
                <a:latin typeface="Times" charset="0"/>
              </a:rPr>
              <a:t>  </a:t>
            </a:r>
          </a:p>
          <a:p>
            <a:pPr eaLnBrk="0" hangingPunct="0"/>
            <a:r>
              <a:rPr lang="en-US" sz="2400" b="0" dirty="0">
                <a:solidFill>
                  <a:srgbClr val="FFFF00"/>
                </a:solidFill>
                <a:latin typeface="Times" charset="0"/>
              </a:rPr>
              <a:t>a</a:t>
            </a:r>
            <a:r>
              <a:rPr lang="en-US" sz="2400" b="0" dirty="0" smtClean="0">
                <a:solidFill>
                  <a:srgbClr val="FFFF00"/>
                </a:solidFill>
                <a:latin typeface="Times" charset="0"/>
              </a:rPr>
              <a:t>t t</a:t>
            </a:r>
            <a:endParaRPr lang="en-US" sz="2400" b="0" dirty="0">
              <a:solidFill>
                <a:srgbClr val="FFFF00"/>
              </a:solidFill>
              <a:latin typeface="Times" charset="0"/>
            </a:endParaRPr>
          </a:p>
        </p:txBody>
      </p:sp>
      <p:cxnSp>
        <p:nvCxnSpPr>
          <p:cNvPr id="16" name="Straight Arrow Connector 15"/>
          <p:cNvCxnSpPr>
            <a:stCxn id="4" idx="0"/>
          </p:cNvCxnSpPr>
          <p:nvPr/>
        </p:nvCxnSpPr>
        <p:spPr bwMode="auto">
          <a:xfrm flipV="1">
            <a:off x="2553879" y="2895600"/>
            <a:ext cx="2246721" cy="106441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7" name="Straight Arrow Connector 16"/>
          <p:cNvCxnSpPr/>
          <p:nvPr/>
        </p:nvCxnSpPr>
        <p:spPr bwMode="auto">
          <a:xfrm flipH="1" flipV="1">
            <a:off x="4800600" y="2895600"/>
            <a:ext cx="1781322" cy="1207376"/>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23" name="TextBox 22"/>
          <p:cNvSpPr txBox="1"/>
          <p:nvPr/>
        </p:nvSpPr>
        <p:spPr>
          <a:xfrm>
            <a:off x="3493088" y="3385868"/>
            <a:ext cx="2326278" cy="830997"/>
          </a:xfrm>
          <a:prstGeom prst="rect">
            <a:avLst/>
          </a:prstGeom>
          <a:noFill/>
        </p:spPr>
        <p:txBody>
          <a:bodyPr wrap="none" rtlCol="0">
            <a:spAutoFit/>
          </a:bodyPr>
          <a:lstStyle/>
          <a:p>
            <a:pPr eaLnBrk="0" hangingPunct="0"/>
            <a:r>
              <a:rPr lang="en-US" sz="2400" b="0" dirty="0" err="1" smtClean="0">
                <a:solidFill>
                  <a:srgbClr val="FFFFFF"/>
                </a:solidFill>
                <a:latin typeface="Times" charset="0"/>
              </a:rPr>
              <a:t>concretizationOf</a:t>
            </a:r>
            <a:r>
              <a:rPr lang="en-US" sz="2400" b="0" dirty="0" smtClean="0">
                <a:solidFill>
                  <a:srgbClr val="FFFFFF"/>
                </a:solidFill>
                <a:latin typeface="Times" charset="0"/>
              </a:rPr>
              <a:t> </a:t>
            </a:r>
          </a:p>
          <a:p>
            <a:pPr eaLnBrk="0" hangingPunct="0"/>
            <a:r>
              <a:rPr lang="en-US" sz="2400" b="0" dirty="0" smtClean="0">
                <a:solidFill>
                  <a:srgbClr val="FFFFFF"/>
                </a:solidFill>
                <a:latin typeface="Times" charset="0"/>
              </a:rPr>
              <a:t>at t</a:t>
            </a:r>
            <a:endParaRPr lang="en-US" sz="2400" b="0" dirty="0">
              <a:solidFill>
                <a:srgbClr val="FFFFFF"/>
              </a:solidFill>
              <a:latin typeface="Times" charset="0"/>
            </a:endParaRPr>
          </a:p>
        </p:txBody>
      </p:sp>
      <p:sp>
        <p:nvSpPr>
          <p:cNvPr id="24" name="Rounded Rectangle 23"/>
          <p:cNvSpPr/>
          <p:nvPr/>
        </p:nvSpPr>
        <p:spPr bwMode="auto">
          <a:xfrm>
            <a:off x="7108136" y="2089744"/>
            <a:ext cx="1045264"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400" b="0" dirty="0" smtClean="0">
                <a:solidFill>
                  <a:srgbClr val="000000"/>
                </a:solidFill>
                <a:latin typeface="Times" pitchFamily="122" charset="0"/>
              </a:rPr>
              <a:t>ICE</a:t>
            </a:r>
            <a:endParaRPr lang="en-US" sz="2400" b="0" dirty="0">
              <a:solidFill>
                <a:srgbClr val="000000"/>
              </a:solidFill>
              <a:latin typeface="Times" pitchFamily="122" charset="0"/>
            </a:endParaRPr>
          </a:p>
        </p:txBody>
      </p:sp>
      <p:cxnSp>
        <p:nvCxnSpPr>
          <p:cNvPr id="25" name="Straight Arrow Connector 24"/>
          <p:cNvCxnSpPr>
            <a:endCxn id="24" idx="1"/>
          </p:cNvCxnSpPr>
          <p:nvPr/>
        </p:nvCxnSpPr>
        <p:spPr bwMode="auto">
          <a:xfrm>
            <a:off x="4960904" y="2356444"/>
            <a:ext cx="2147232" cy="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0" name="Elbow Connector 29"/>
          <p:cNvCxnSpPr/>
          <p:nvPr/>
        </p:nvCxnSpPr>
        <p:spPr bwMode="auto">
          <a:xfrm flipV="1">
            <a:off x="2819400" y="4695306"/>
            <a:ext cx="857839" cy="333894"/>
          </a:xfrm>
          <a:prstGeom prst="bentConnector3">
            <a:avLst>
              <a:gd name="adj1" fmla="val 163187"/>
            </a:avLst>
          </a:prstGeom>
          <a:solidFill>
            <a:schemeClr val="accent1"/>
          </a:solidFill>
          <a:ln w="38100" cap="flat" cmpd="sng" algn="ctr">
            <a:solidFill>
              <a:srgbClr val="00B050"/>
            </a:solidFill>
            <a:prstDash val="solid"/>
            <a:round/>
            <a:headEnd type="none" w="med" len="med"/>
            <a:tailEnd type="triangle"/>
          </a:ln>
          <a:effectLst/>
        </p:spPr>
      </p:cxnSp>
      <p:cxnSp>
        <p:nvCxnSpPr>
          <p:cNvPr id="34" name="Elbow Connector 33"/>
          <p:cNvCxnSpPr/>
          <p:nvPr/>
        </p:nvCxnSpPr>
        <p:spPr bwMode="auto">
          <a:xfrm flipH="1" flipV="1">
            <a:off x="5695361" y="4705546"/>
            <a:ext cx="857839" cy="333894"/>
          </a:xfrm>
          <a:prstGeom prst="bentConnector3">
            <a:avLst>
              <a:gd name="adj1" fmla="val 163187"/>
            </a:avLst>
          </a:prstGeom>
          <a:solidFill>
            <a:schemeClr val="accent1"/>
          </a:solidFill>
          <a:ln w="38100" cap="flat" cmpd="sng" algn="ctr">
            <a:solidFill>
              <a:srgbClr val="00B050"/>
            </a:solidFill>
            <a:prstDash val="solid"/>
            <a:round/>
            <a:headEnd type="none" w="med" len="med"/>
            <a:tailEnd type="triangle"/>
          </a:ln>
          <a:effectLst/>
        </p:spPr>
      </p:cxnSp>
      <p:sp>
        <p:nvSpPr>
          <p:cNvPr id="35" name="TextBox 34"/>
          <p:cNvSpPr txBox="1"/>
          <p:nvPr/>
        </p:nvSpPr>
        <p:spPr>
          <a:xfrm>
            <a:off x="4013895" y="4269536"/>
            <a:ext cx="1406154" cy="830997"/>
          </a:xfrm>
          <a:prstGeom prst="rect">
            <a:avLst/>
          </a:prstGeom>
          <a:noFill/>
        </p:spPr>
        <p:txBody>
          <a:bodyPr wrap="none" rtlCol="0">
            <a:spAutoFit/>
          </a:bodyPr>
          <a:lstStyle/>
          <a:p>
            <a:pPr eaLnBrk="0" hangingPunct="0"/>
            <a:r>
              <a:rPr lang="en-US" sz="2400" b="0" dirty="0" err="1" smtClean="0">
                <a:solidFill>
                  <a:srgbClr val="00B050"/>
                </a:solidFill>
                <a:latin typeface="Times" charset="0"/>
              </a:rPr>
              <a:t>inheresIn</a:t>
            </a:r>
            <a:r>
              <a:rPr lang="en-US" sz="2400" b="0" dirty="0" smtClean="0">
                <a:solidFill>
                  <a:srgbClr val="00B050"/>
                </a:solidFill>
                <a:latin typeface="Times" charset="0"/>
              </a:rPr>
              <a:t> </a:t>
            </a:r>
          </a:p>
          <a:p>
            <a:pPr eaLnBrk="0" hangingPunct="0"/>
            <a:r>
              <a:rPr lang="en-US" sz="2400" b="0" dirty="0" smtClean="0">
                <a:solidFill>
                  <a:srgbClr val="00B050"/>
                </a:solidFill>
                <a:latin typeface="Times" charset="0"/>
              </a:rPr>
              <a:t>at t</a:t>
            </a:r>
            <a:endParaRPr lang="en-US" sz="2400" b="0" dirty="0">
              <a:solidFill>
                <a:srgbClr val="00B050"/>
              </a:solidFill>
              <a:latin typeface="Times" charset="0"/>
            </a:endParaRPr>
          </a:p>
        </p:txBody>
      </p:sp>
      <p:sp>
        <p:nvSpPr>
          <p:cNvPr id="36" name="Rounded Rectangle 35"/>
          <p:cNvSpPr/>
          <p:nvPr/>
        </p:nvSpPr>
        <p:spPr bwMode="auto">
          <a:xfrm>
            <a:off x="7949938" y="6003102"/>
            <a:ext cx="1045264"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400" b="0" dirty="0" smtClean="0">
                <a:solidFill>
                  <a:srgbClr val="000000"/>
                </a:solidFill>
                <a:latin typeface="Times" pitchFamily="122" charset="0"/>
              </a:rPr>
              <a:t>IQE</a:t>
            </a:r>
            <a:endParaRPr lang="en-US" sz="2400" b="0" dirty="0">
              <a:solidFill>
                <a:srgbClr val="000000"/>
              </a:solidFill>
              <a:latin typeface="Times" pitchFamily="122" charset="0"/>
            </a:endParaRPr>
          </a:p>
        </p:txBody>
      </p:sp>
      <p:sp>
        <p:nvSpPr>
          <p:cNvPr id="37" name="TextBox 36"/>
          <p:cNvSpPr txBox="1"/>
          <p:nvPr/>
        </p:nvSpPr>
        <p:spPr>
          <a:xfrm>
            <a:off x="-23928" y="5400808"/>
            <a:ext cx="1516762" cy="830997"/>
          </a:xfrm>
          <a:prstGeom prst="rect">
            <a:avLst/>
          </a:prstGeom>
          <a:noFill/>
        </p:spPr>
        <p:txBody>
          <a:bodyPr wrap="none" rtlCol="0">
            <a:spAutoFit/>
          </a:bodyPr>
          <a:lstStyle/>
          <a:p>
            <a:pPr eaLnBrk="0" hangingPunct="0"/>
            <a:r>
              <a:rPr lang="en-US" sz="2400" b="0" dirty="0" err="1" smtClean="0">
                <a:solidFill>
                  <a:srgbClr val="FFFF00"/>
                </a:solidFill>
                <a:latin typeface="Times" charset="0"/>
              </a:rPr>
              <a:t>instanceOf</a:t>
            </a:r>
            <a:endParaRPr lang="en-US" sz="2400" b="0" dirty="0" smtClean="0">
              <a:solidFill>
                <a:srgbClr val="FFFF00"/>
              </a:solidFill>
              <a:latin typeface="Times" charset="0"/>
            </a:endParaRPr>
          </a:p>
          <a:p>
            <a:pPr eaLnBrk="0" hangingPunct="0"/>
            <a:r>
              <a:rPr lang="en-US" sz="2400" b="0" dirty="0" smtClean="0">
                <a:solidFill>
                  <a:srgbClr val="FFFF00"/>
                </a:solidFill>
                <a:latin typeface="Times" charset="0"/>
              </a:rPr>
              <a:t>  at t</a:t>
            </a:r>
            <a:endParaRPr lang="en-US" sz="2400" b="0" dirty="0">
              <a:solidFill>
                <a:srgbClr val="FFFF00"/>
              </a:solidFill>
              <a:latin typeface="Times" charset="0"/>
            </a:endParaRPr>
          </a:p>
        </p:txBody>
      </p:sp>
      <p:cxnSp>
        <p:nvCxnSpPr>
          <p:cNvPr id="39" name="Elbow Connector 38"/>
          <p:cNvCxnSpPr>
            <a:endCxn id="36" idx="1"/>
          </p:cNvCxnSpPr>
          <p:nvPr/>
        </p:nvCxnSpPr>
        <p:spPr bwMode="auto">
          <a:xfrm rot="16200000" flipH="1">
            <a:off x="7047935" y="5367798"/>
            <a:ext cx="1169269" cy="634738"/>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cxnSp>
        <p:nvCxnSpPr>
          <p:cNvPr id="43" name="Elbow Connector 42"/>
          <p:cNvCxnSpPr>
            <a:endCxn id="36" idx="1"/>
          </p:cNvCxnSpPr>
          <p:nvPr/>
        </p:nvCxnSpPr>
        <p:spPr bwMode="auto">
          <a:xfrm>
            <a:off x="3132809" y="5134542"/>
            <a:ext cx="4817129" cy="1135260"/>
          </a:xfrm>
          <a:prstGeom prst="bentConnector3">
            <a:avLst>
              <a:gd name="adj1" fmla="val 22603"/>
            </a:avLst>
          </a:prstGeom>
          <a:solidFill>
            <a:schemeClr val="accent1"/>
          </a:solidFill>
          <a:ln w="38100" cap="flat" cmpd="sng" algn="ctr">
            <a:solidFill>
              <a:srgbClr val="FFFF00"/>
            </a:solidFill>
            <a:prstDash val="solid"/>
            <a:round/>
            <a:headEnd type="none" w="med" len="med"/>
            <a:tailEnd type="triangle"/>
          </a:ln>
          <a:effectLst/>
        </p:spPr>
      </p:cxnSp>
      <p:sp>
        <p:nvSpPr>
          <p:cNvPr id="46" name="Rounded Rectangle 45"/>
          <p:cNvSpPr/>
          <p:nvPr/>
        </p:nvSpPr>
        <p:spPr bwMode="auto">
          <a:xfrm>
            <a:off x="304800" y="1447800"/>
            <a:ext cx="1919281" cy="91862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400" b="0" dirty="0" smtClean="0">
                <a:solidFill>
                  <a:srgbClr val="000000"/>
                </a:solidFill>
                <a:latin typeface="Times" pitchFamily="122" charset="0"/>
              </a:rPr>
              <a:t>Information</a:t>
            </a:r>
          </a:p>
          <a:p>
            <a:pPr eaLnBrk="0" hangingPunct="0"/>
            <a:r>
              <a:rPr lang="en-US" sz="2400" b="0" dirty="0" smtClean="0">
                <a:solidFill>
                  <a:srgbClr val="000000"/>
                </a:solidFill>
                <a:latin typeface="Times" pitchFamily="122" charset="0"/>
              </a:rPr>
              <a:t>Artifact</a:t>
            </a:r>
            <a:endParaRPr lang="en-US" sz="2400" b="0" dirty="0">
              <a:solidFill>
                <a:srgbClr val="000000"/>
              </a:solidFill>
              <a:latin typeface="Times" pitchFamily="122" charset="0"/>
            </a:endParaRPr>
          </a:p>
        </p:txBody>
      </p:sp>
      <p:cxnSp>
        <p:nvCxnSpPr>
          <p:cNvPr id="47" name="Elbow Connector 46"/>
          <p:cNvCxnSpPr>
            <a:stCxn id="5" idx="1"/>
            <a:endCxn id="46" idx="2"/>
          </p:cNvCxnSpPr>
          <p:nvPr/>
        </p:nvCxnSpPr>
        <p:spPr bwMode="auto">
          <a:xfrm rot="10800000">
            <a:off x="1264442" y="2366422"/>
            <a:ext cx="188759" cy="2617707"/>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
        <p:nvSpPr>
          <p:cNvPr id="50" name="TextBox 49"/>
          <p:cNvSpPr txBox="1"/>
          <p:nvPr/>
        </p:nvSpPr>
        <p:spPr>
          <a:xfrm>
            <a:off x="1253342" y="2638753"/>
            <a:ext cx="1670650" cy="830997"/>
          </a:xfrm>
          <a:prstGeom prst="rect">
            <a:avLst/>
          </a:prstGeom>
          <a:noFill/>
        </p:spPr>
        <p:txBody>
          <a:bodyPr wrap="none" rtlCol="0">
            <a:spAutoFit/>
          </a:bodyPr>
          <a:lstStyle/>
          <a:p>
            <a:pPr algn="l" eaLnBrk="0" hangingPunct="0"/>
            <a:r>
              <a:rPr lang="en-US" sz="2400" b="0" dirty="0" err="1" smtClean="0">
                <a:solidFill>
                  <a:srgbClr val="FFFF00"/>
                </a:solidFill>
                <a:latin typeface="Times" charset="0"/>
              </a:rPr>
              <a:t>instanceOf</a:t>
            </a:r>
            <a:r>
              <a:rPr lang="en-US" sz="2400" b="0" dirty="0" smtClean="0">
                <a:solidFill>
                  <a:srgbClr val="FFFF00"/>
                </a:solidFill>
                <a:latin typeface="Times" charset="0"/>
              </a:rPr>
              <a:t>  </a:t>
            </a:r>
          </a:p>
          <a:p>
            <a:pPr eaLnBrk="0" hangingPunct="0"/>
            <a:r>
              <a:rPr lang="en-US" sz="2400" b="0" dirty="0">
                <a:solidFill>
                  <a:srgbClr val="FFFF00"/>
                </a:solidFill>
                <a:latin typeface="Times" charset="0"/>
              </a:rPr>
              <a:t>a</a:t>
            </a:r>
            <a:r>
              <a:rPr lang="en-US" sz="2400" b="0" dirty="0" smtClean="0">
                <a:solidFill>
                  <a:srgbClr val="FFFF00"/>
                </a:solidFill>
                <a:latin typeface="Times" charset="0"/>
              </a:rPr>
              <a:t>t t</a:t>
            </a:r>
            <a:endParaRPr lang="en-US" sz="2400" b="0" dirty="0">
              <a:solidFill>
                <a:srgbClr val="FFFF00"/>
              </a:solidFill>
              <a:latin typeface="Times" charset="0"/>
            </a:endParaRPr>
          </a:p>
        </p:txBody>
      </p:sp>
      <p:cxnSp>
        <p:nvCxnSpPr>
          <p:cNvPr id="51" name="Elbow Connector 50"/>
          <p:cNvCxnSpPr>
            <a:stCxn id="8" idx="3"/>
            <a:endCxn id="46" idx="3"/>
          </p:cNvCxnSpPr>
          <p:nvPr/>
        </p:nvCxnSpPr>
        <p:spPr bwMode="auto">
          <a:xfrm flipH="1" flipV="1">
            <a:off x="2224081" y="1907111"/>
            <a:ext cx="5700719" cy="3035984"/>
          </a:xfrm>
          <a:prstGeom prst="bentConnector3">
            <a:avLst>
              <a:gd name="adj1" fmla="val -10790"/>
            </a:avLst>
          </a:prstGeom>
          <a:solidFill>
            <a:schemeClr val="accent1"/>
          </a:solidFill>
          <a:ln w="38100" cap="flat" cmpd="sng" algn="ctr">
            <a:solidFill>
              <a:srgbClr val="FFFF00"/>
            </a:solidFill>
            <a:prstDash val="solid"/>
            <a:round/>
            <a:headEnd type="none" w="med" len="med"/>
            <a:tailEnd type="triangle"/>
          </a:ln>
          <a:effectLst/>
        </p:spPr>
      </p:cxnSp>
      <p:sp>
        <p:nvSpPr>
          <p:cNvPr id="26" name="TextBox 25"/>
          <p:cNvSpPr txBox="1"/>
          <p:nvPr/>
        </p:nvSpPr>
        <p:spPr>
          <a:xfrm>
            <a:off x="2553879" y="1417957"/>
            <a:ext cx="2053767" cy="461665"/>
          </a:xfrm>
          <a:prstGeom prst="rect">
            <a:avLst/>
          </a:prstGeom>
          <a:noFill/>
        </p:spPr>
        <p:txBody>
          <a:bodyPr wrap="none" rtlCol="0">
            <a:spAutoFit/>
          </a:bodyPr>
          <a:lstStyle/>
          <a:p>
            <a:pPr algn="l" eaLnBrk="0" hangingPunct="0"/>
            <a:r>
              <a:rPr lang="en-US" sz="2400" b="0" dirty="0" err="1" smtClean="0">
                <a:solidFill>
                  <a:srgbClr val="FFFF00"/>
                </a:solidFill>
                <a:latin typeface="Times" charset="0"/>
              </a:rPr>
              <a:t>instanceOf</a:t>
            </a:r>
            <a:r>
              <a:rPr lang="en-US" sz="2400" b="0" dirty="0" smtClean="0">
                <a:solidFill>
                  <a:srgbClr val="FFFF00"/>
                </a:solidFill>
                <a:latin typeface="Times" charset="0"/>
              </a:rPr>
              <a:t>  at t</a:t>
            </a:r>
            <a:endParaRPr lang="en-US" sz="2400" b="0" dirty="0">
              <a:solidFill>
                <a:srgbClr val="FFFF00"/>
              </a:solidFill>
              <a:latin typeface="Times" charset="0"/>
            </a:endParaRPr>
          </a:p>
        </p:txBody>
      </p:sp>
      <p:sp>
        <p:nvSpPr>
          <p:cNvPr id="27" name="TextBox 26"/>
          <p:cNvSpPr txBox="1"/>
          <p:nvPr/>
        </p:nvSpPr>
        <p:spPr>
          <a:xfrm>
            <a:off x="4216170" y="5782652"/>
            <a:ext cx="2053767" cy="461665"/>
          </a:xfrm>
          <a:prstGeom prst="rect">
            <a:avLst/>
          </a:prstGeom>
          <a:noFill/>
        </p:spPr>
        <p:txBody>
          <a:bodyPr wrap="none" rtlCol="0">
            <a:spAutoFit/>
          </a:bodyPr>
          <a:lstStyle/>
          <a:p>
            <a:pPr algn="l" eaLnBrk="0" hangingPunct="0"/>
            <a:r>
              <a:rPr lang="en-US" sz="2400" b="0" dirty="0" err="1" smtClean="0">
                <a:solidFill>
                  <a:srgbClr val="FFFF00"/>
                </a:solidFill>
                <a:latin typeface="Times" charset="0"/>
              </a:rPr>
              <a:t>instanceOf</a:t>
            </a:r>
            <a:r>
              <a:rPr lang="en-US" sz="2400" b="0" dirty="0" smtClean="0">
                <a:solidFill>
                  <a:srgbClr val="FFFF00"/>
                </a:solidFill>
                <a:latin typeface="Times" charset="0"/>
              </a:rPr>
              <a:t>  at t</a:t>
            </a:r>
            <a:endParaRPr lang="en-US" sz="2400" b="0" dirty="0">
              <a:solidFill>
                <a:srgbClr val="FFFF00"/>
              </a:solidFill>
              <a:latin typeface="Times" charset="0"/>
            </a:endParaRPr>
          </a:p>
        </p:txBody>
      </p:sp>
      <p:sp>
        <p:nvSpPr>
          <p:cNvPr id="3" name="Rectangle 2"/>
          <p:cNvSpPr/>
          <p:nvPr/>
        </p:nvSpPr>
        <p:spPr bwMode="auto">
          <a:xfrm>
            <a:off x="1752600" y="5206428"/>
            <a:ext cx="336067" cy="21070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sp>
        <p:nvSpPr>
          <p:cNvPr id="29" name="Rounded Rectangle 28"/>
          <p:cNvSpPr/>
          <p:nvPr/>
        </p:nvSpPr>
        <p:spPr bwMode="auto">
          <a:xfrm>
            <a:off x="467859" y="6231805"/>
            <a:ext cx="1045264"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400" b="0" dirty="0" smtClean="0">
                <a:solidFill>
                  <a:srgbClr val="000000"/>
                </a:solidFill>
                <a:latin typeface="Times" pitchFamily="122" charset="0"/>
              </a:rPr>
              <a:t>RU</a:t>
            </a:r>
            <a:endParaRPr lang="en-US" sz="2400" b="0" dirty="0">
              <a:solidFill>
                <a:srgbClr val="000000"/>
              </a:solidFill>
              <a:latin typeface="Times" pitchFamily="122" charset="0"/>
            </a:endParaRPr>
          </a:p>
        </p:txBody>
      </p:sp>
      <p:cxnSp>
        <p:nvCxnSpPr>
          <p:cNvPr id="7" name="Straight Arrow Connector 6"/>
          <p:cNvCxnSpPr>
            <a:stCxn id="29" idx="3"/>
          </p:cNvCxnSpPr>
          <p:nvPr/>
        </p:nvCxnSpPr>
        <p:spPr bwMode="auto">
          <a:xfrm>
            <a:off x="1513123" y="6498505"/>
            <a:ext cx="6411677" cy="0"/>
          </a:xfrm>
          <a:prstGeom prst="straightConnector1">
            <a:avLst/>
          </a:prstGeom>
          <a:solidFill>
            <a:schemeClr val="accent1"/>
          </a:solidFill>
          <a:ln w="38100" cap="flat" cmpd="sng" algn="ctr">
            <a:solidFill>
              <a:srgbClr val="BBE0E3"/>
            </a:solidFill>
            <a:prstDash val="solid"/>
            <a:round/>
            <a:headEnd type="none" w="med" len="med"/>
            <a:tailEnd type="triangle"/>
          </a:ln>
          <a:effectLst/>
        </p:spPr>
      </p:cxnSp>
      <p:sp>
        <p:nvSpPr>
          <p:cNvPr id="32" name="TextBox 31"/>
          <p:cNvSpPr txBox="1"/>
          <p:nvPr/>
        </p:nvSpPr>
        <p:spPr>
          <a:xfrm>
            <a:off x="3147522" y="6416018"/>
            <a:ext cx="630301" cy="461665"/>
          </a:xfrm>
          <a:prstGeom prst="rect">
            <a:avLst/>
          </a:prstGeom>
          <a:noFill/>
        </p:spPr>
        <p:txBody>
          <a:bodyPr wrap="none" rtlCol="0">
            <a:spAutoFit/>
          </a:bodyPr>
          <a:lstStyle/>
          <a:p>
            <a:pPr algn="l" eaLnBrk="0" hangingPunct="0"/>
            <a:r>
              <a:rPr lang="en-US" sz="2400" b="0" dirty="0" err="1" smtClean="0">
                <a:solidFill>
                  <a:srgbClr val="BBE0E3"/>
                </a:solidFill>
                <a:latin typeface="Times" charset="0"/>
              </a:rPr>
              <a:t>IsA</a:t>
            </a:r>
            <a:endParaRPr lang="en-US" sz="2400" b="0" dirty="0">
              <a:solidFill>
                <a:srgbClr val="BBE0E3"/>
              </a:solidFill>
              <a:latin typeface="Times" charset="0"/>
            </a:endParaRPr>
          </a:p>
        </p:txBody>
      </p:sp>
      <p:cxnSp>
        <p:nvCxnSpPr>
          <p:cNvPr id="33" name="Straight Arrow Connector 32"/>
          <p:cNvCxnSpPr>
            <a:endCxn id="29" idx="0"/>
          </p:cNvCxnSpPr>
          <p:nvPr/>
        </p:nvCxnSpPr>
        <p:spPr bwMode="auto">
          <a:xfrm flipH="1">
            <a:off x="990491" y="5438052"/>
            <a:ext cx="930142" cy="793753"/>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Tree>
    <p:extLst>
      <p:ext uri="{BB962C8B-B14F-4D97-AF65-F5344CB8AC3E}">
        <p14:creationId xmlns:p14="http://schemas.microsoft.com/office/powerpoint/2010/main" val="196865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attempt to make it clear (5)</a:t>
            </a:r>
            <a:endParaRPr lang="en-US" dirty="0"/>
          </a:p>
        </p:txBody>
      </p:sp>
      <p:grpSp>
        <p:nvGrpSpPr>
          <p:cNvPr id="10" name="Group 9"/>
          <p:cNvGrpSpPr/>
          <p:nvPr/>
        </p:nvGrpSpPr>
        <p:grpSpPr>
          <a:xfrm>
            <a:off x="1453200" y="3865141"/>
            <a:ext cx="2209799" cy="2237973"/>
            <a:chOff x="653473" y="3657600"/>
            <a:chExt cx="2971605" cy="2723389"/>
          </a:xfrm>
        </p:grpSpPr>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73" y="3657600"/>
              <a:ext cx="2971605" cy="2723389"/>
            </a:xfrm>
            <a:prstGeom prst="rect">
              <a:avLst/>
            </a:prstGeom>
          </p:spPr>
        </p:pic>
        <p:pic>
          <p:nvPicPr>
            <p:cNvPr id="4" name="Picture 3"/>
            <p:cNvPicPr>
              <a:picLocks noChangeAspect="1"/>
            </p:cNvPicPr>
            <p:nvPr/>
          </p:nvPicPr>
          <p:blipFill>
            <a:blip r:embed="rId3"/>
            <a:stretch>
              <a:fillRect/>
            </a:stretch>
          </p:blipFill>
          <p:spPr>
            <a:xfrm>
              <a:off x="762000" y="3773056"/>
              <a:ext cx="2743200" cy="1789544"/>
            </a:xfrm>
            <a:prstGeom prst="rect">
              <a:avLst/>
            </a:prstGeom>
          </p:spPr>
        </p:pic>
      </p:grpSp>
      <p:pic>
        <p:nvPicPr>
          <p:cNvPr id="8" name="Content Placeholder 7"/>
          <p:cNvPicPr>
            <a:picLocks noGrp="1" noChangeAspect="1"/>
          </p:cNvPicPr>
          <p:nvPr>
            <p:ph idx="1"/>
          </p:nvPr>
        </p:nvPicPr>
        <p:blipFill rotWithShape="1">
          <a:blip r:embed="rId4">
            <a:extLst>
              <a:ext uri="{28A0092B-C50C-407E-A947-70E740481C1C}">
                <a14:useLocalDpi xmlns:a14="http://schemas.microsoft.com/office/drawing/2010/main" val="0"/>
              </a:ext>
            </a:extLst>
          </a:blip>
          <a:srcRect l="49438" r="-1019"/>
          <a:stretch/>
        </p:blipFill>
        <p:spPr>
          <a:xfrm>
            <a:off x="5649454" y="3886200"/>
            <a:ext cx="2275346" cy="2113789"/>
          </a:xfrm>
        </p:spPr>
      </p:pic>
      <p:pic>
        <p:nvPicPr>
          <p:cNvPr id="9" name="Picture 8"/>
          <p:cNvPicPr>
            <a:picLocks noChangeAspect="1"/>
          </p:cNvPicPr>
          <p:nvPr/>
        </p:nvPicPr>
        <p:blipFill>
          <a:blip r:embed="rId3"/>
          <a:stretch>
            <a:fillRect/>
          </a:stretch>
        </p:blipFill>
        <p:spPr>
          <a:xfrm>
            <a:off x="5754001" y="4102975"/>
            <a:ext cx="2057400" cy="1342158"/>
          </a:xfrm>
          <a:prstGeom prst="rect">
            <a:avLst/>
          </a:prstGeom>
        </p:spPr>
      </p:pic>
      <p:pic>
        <p:nvPicPr>
          <p:cNvPr id="11" name="Picture 10"/>
          <p:cNvPicPr>
            <a:picLocks noChangeAspect="1"/>
          </p:cNvPicPr>
          <p:nvPr/>
        </p:nvPicPr>
        <p:blipFill>
          <a:blip r:embed="rId3"/>
          <a:stretch>
            <a:fillRect/>
          </a:stretch>
        </p:blipFill>
        <p:spPr>
          <a:xfrm rot="213451">
            <a:off x="3186763" y="1978378"/>
            <a:ext cx="2743200" cy="1349975"/>
          </a:xfrm>
          <a:prstGeom prst="rect">
            <a:avLst/>
          </a:prstGeom>
          <a:scene3d>
            <a:camera prst="isometricOffAxis1Top">
              <a:rot lat="18448668" lon="19229752" rev="2165575"/>
            </a:camera>
            <a:lightRig rig="threePt" dir="t"/>
          </a:scene3d>
        </p:spPr>
      </p:pic>
      <p:sp>
        <p:nvSpPr>
          <p:cNvPr id="12" name="TextBox 11"/>
          <p:cNvSpPr txBox="1"/>
          <p:nvPr/>
        </p:nvSpPr>
        <p:spPr>
          <a:xfrm>
            <a:off x="5486400" y="1898043"/>
            <a:ext cx="1670650" cy="830997"/>
          </a:xfrm>
          <a:prstGeom prst="rect">
            <a:avLst/>
          </a:prstGeom>
          <a:noFill/>
        </p:spPr>
        <p:txBody>
          <a:bodyPr wrap="none" rtlCol="0">
            <a:spAutoFit/>
          </a:bodyPr>
          <a:lstStyle/>
          <a:p>
            <a:pPr algn="l" eaLnBrk="0" hangingPunct="0"/>
            <a:r>
              <a:rPr lang="en-US" sz="2400" b="0" dirty="0" err="1" smtClean="0">
                <a:solidFill>
                  <a:srgbClr val="FFFF00"/>
                </a:solidFill>
                <a:latin typeface="Times" charset="0"/>
              </a:rPr>
              <a:t>instanceOf</a:t>
            </a:r>
            <a:r>
              <a:rPr lang="en-US" sz="2400" b="0" dirty="0" smtClean="0">
                <a:solidFill>
                  <a:srgbClr val="FFFF00"/>
                </a:solidFill>
                <a:latin typeface="Times" charset="0"/>
              </a:rPr>
              <a:t>  </a:t>
            </a:r>
          </a:p>
          <a:p>
            <a:pPr eaLnBrk="0" hangingPunct="0"/>
            <a:r>
              <a:rPr lang="en-US" sz="2400" b="0" dirty="0">
                <a:solidFill>
                  <a:srgbClr val="FFFF00"/>
                </a:solidFill>
                <a:latin typeface="Times" charset="0"/>
              </a:rPr>
              <a:t>a</a:t>
            </a:r>
            <a:r>
              <a:rPr lang="en-US" sz="2400" b="0" dirty="0" smtClean="0">
                <a:solidFill>
                  <a:srgbClr val="FFFF00"/>
                </a:solidFill>
                <a:latin typeface="Times" charset="0"/>
              </a:rPr>
              <a:t>t t</a:t>
            </a:r>
            <a:endParaRPr lang="en-US" sz="2400" b="0" dirty="0">
              <a:solidFill>
                <a:srgbClr val="FFFF00"/>
              </a:solidFill>
              <a:latin typeface="Times" charset="0"/>
            </a:endParaRPr>
          </a:p>
        </p:txBody>
      </p:sp>
      <p:cxnSp>
        <p:nvCxnSpPr>
          <p:cNvPr id="16" name="Straight Arrow Connector 15"/>
          <p:cNvCxnSpPr>
            <a:stCxn id="4" idx="0"/>
          </p:cNvCxnSpPr>
          <p:nvPr/>
        </p:nvCxnSpPr>
        <p:spPr bwMode="auto">
          <a:xfrm flipV="1">
            <a:off x="2553879" y="2895600"/>
            <a:ext cx="2246721" cy="106441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7" name="Straight Arrow Connector 16"/>
          <p:cNvCxnSpPr/>
          <p:nvPr/>
        </p:nvCxnSpPr>
        <p:spPr bwMode="auto">
          <a:xfrm flipH="1" flipV="1">
            <a:off x="4800600" y="2895600"/>
            <a:ext cx="1781322" cy="1207376"/>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23" name="TextBox 22"/>
          <p:cNvSpPr txBox="1"/>
          <p:nvPr/>
        </p:nvSpPr>
        <p:spPr>
          <a:xfrm>
            <a:off x="3493088" y="3385868"/>
            <a:ext cx="2326278" cy="830997"/>
          </a:xfrm>
          <a:prstGeom prst="rect">
            <a:avLst/>
          </a:prstGeom>
          <a:noFill/>
        </p:spPr>
        <p:txBody>
          <a:bodyPr wrap="none" rtlCol="0">
            <a:spAutoFit/>
          </a:bodyPr>
          <a:lstStyle/>
          <a:p>
            <a:pPr eaLnBrk="0" hangingPunct="0"/>
            <a:r>
              <a:rPr lang="en-US" sz="2400" b="0" dirty="0" err="1" smtClean="0">
                <a:solidFill>
                  <a:srgbClr val="FFFFFF"/>
                </a:solidFill>
                <a:latin typeface="Times" charset="0"/>
              </a:rPr>
              <a:t>concretizationOf</a:t>
            </a:r>
            <a:r>
              <a:rPr lang="en-US" sz="2400" b="0" dirty="0" smtClean="0">
                <a:solidFill>
                  <a:srgbClr val="FFFFFF"/>
                </a:solidFill>
                <a:latin typeface="Times" charset="0"/>
              </a:rPr>
              <a:t> </a:t>
            </a:r>
          </a:p>
          <a:p>
            <a:pPr eaLnBrk="0" hangingPunct="0"/>
            <a:r>
              <a:rPr lang="en-US" sz="2400" b="0" dirty="0" smtClean="0">
                <a:solidFill>
                  <a:srgbClr val="FFFFFF"/>
                </a:solidFill>
                <a:latin typeface="Times" charset="0"/>
              </a:rPr>
              <a:t>at t</a:t>
            </a:r>
            <a:endParaRPr lang="en-US" sz="2400" b="0" dirty="0">
              <a:solidFill>
                <a:srgbClr val="FFFFFF"/>
              </a:solidFill>
              <a:latin typeface="Times" charset="0"/>
            </a:endParaRPr>
          </a:p>
        </p:txBody>
      </p:sp>
      <p:sp>
        <p:nvSpPr>
          <p:cNvPr id="24" name="Rounded Rectangle 23"/>
          <p:cNvSpPr/>
          <p:nvPr/>
        </p:nvSpPr>
        <p:spPr bwMode="auto">
          <a:xfrm>
            <a:off x="7108136" y="2089744"/>
            <a:ext cx="1045264"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400" b="0" dirty="0" smtClean="0">
                <a:solidFill>
                  <a:srgbClr val="000000"/>
                </a:solidFill>
                <a:latin typeface="Times" pitchFamily="122" charset="0"/>
              </a:rPr>
              <a:t>ICE</a:t>
            </a:r>
            <a:endParaRPr lang="en-US" sz="2400" b="0" dirty="0">
              <a:solidFill>
                <a:srgbClr val="000000"/>
              </a:solidFill>
              <a:latin typeface="Times" pitchFamily="122" charset="0"/>
            </a:endParaRPr>
          </a:p>
        </p:txBody>
      </p:sp>
      <p:cxnSp>
        <p:nvCxnSpPr>
          <p:cNvPr id="25" name="Straight Arrow Connector 24"/>
          <p:cNvCxnSpPr>
            <a:endCxn id="24" idx="1"/>
          </p:cNvCxnSpPr>
          <p:nvPr/>
        </p:nvCxnSpPr>
        <p:spPr bwMode="auto">
          <a:xfrm>
            <a:off x="4960904" y="2356444"/>
            <a:ext cx="2147232" cy="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0" name="Elbow Connector 29"/>
          <p:cNvCxnSpPr/>
          <p:nvPr/>
        </p:nvCxnSpPr>
        <p:spPr bwMode="auto">
          <a:xfrm flipV="1">
            <a:off x="2819400" y="4695306"/>
            <a:ext cx="857839" cy="333894"/>
          </a:xfrm>
          <a:prstGeom prst="bentConnector3">
            <a:avLst>
              <a:gd name="adj1" fmla="val 163187"/>
            </a:avLst>
          </a:prstGeom>
          <a:solidFill>
            <a:schemeClr val="accent1"/>
          </a:solidFill>
          <a:ln w="38100" cap="flat" cmpd="sng" algn="ctr">
            <a:solidFill>
              <a:srgbClr val="00B050"/>
            </a:solidFill>
            <a:prstDash val="solid"/>
            <a:round/>
            <a:headEnd type="none" w="med" len="med"/>
            <a:tailEnd type="triangle"/>
          </a:ln>
          <a:effectLst/>
        </p:spPr>
      </p:cxnSp>
      <p:cxnSp>
        <p:nvCxnSpPr>
          <p:cNvPr id="34" name="Elbow Connector 33"/>
          <p:cNvCxnSpPr/>
          <p:nvPr/>
        </p:nvCxnSpPr>
        <p:spPr bwMode="auto">
          <a:xfrm flipH="1" flipV="1">
            <a:off x="5695361" y="4705546"/>
            <a:ext cx="857839" cy="333894"/>
          </a:xfrm>
          <a:prstGeom prst="bentConnector3">
            <a:avLst>
              <a:gd name="adj1" fmla="val 163187"/>
            </a:avLst>
          </a:prstGeom>
          <a:solidFill>
            <a:schemeClr val="accent1"/>
          </a:solidFill>
          <a:ln w="38100" cap="flat" cmpd="sng" algn="ctr">
            <a:solidFill>
              <a:srgbClr val="00B050"/>
            </a:solidFill>
            <a:prstDash val="solid"/>
            <a:round/>
            <a:headEnd type="none" w="med" len="med"/>
            <a:tailEnd type="triangle"/>
          </a:ln>
          <a:effectLst/>
        </p:spPr>
      </p:cxnSp>
      <p:sp>
        <p:nvSpPr>
          <p:cNvPr id="35" name="TextBox 34"/>
          <p:cNvSpPr txBox="1"/>
          <p:nvPr/>
        </p:nvSpPr>
        <p:spPr>
          <a:xfrm>
            <a:off x="4013895" y="4269536"/>
            <a:ext cx="1406154" cy="830997"/>
          </a:xfrm>
          <a:prstGeom prst="rect">
            <a:avLst/>
          </a:prstGeom>
          <a:noFill/>
        </p:spPr>
        <p:txBody>
          <a:bodyPr wrap="none" rtlCol="0">
            <a:spAutoFit/>
          </a:bodyPr>
          <a:lstStyle/>
          <a:p>
            <a:pPr eaLnBrk="0" hangingPunct="0"/>
            <a:r>
              <a:rPr lang="en-US" sz="2400" b="0" dirty="0" err="1" smtClean="0">
                <a:solidFill>
                  <a:srgbClr val="00B050"/>
                </a:solidFill>
                <a:latin typeface="Times" charset="0"/>
              </a:rPr>
              <a:t>inheresIn</a:t>
            </a:r>
            <a:r>
              <a:rPr lang="en-US" sz="2400" b="0" dirty="0" smtClean="0">
                <a:solidFill>
                  <a:srgbClr val="00B050"/>
                </a:solidFill>
                <a:latin typeface="Times" charset="0"/>
              </a:rPr>
              <a:t> </a:t>
            </a:r>
          </a:p>
          <a:p>
            <a:pPr eaLnBrk="0" hangingPunct="0"/>
            <a:r>
              <a:rPr lang="en-US" sz="2400" b="0" dirty="0" smtClean="0">
                <a:solidFill>
                  <a:srgbClr val="00B050"/>
                </a:solidFill>
                <a:latin typeface="Times" charset="0"/>
              </a:rPr>
              <a:t>at t</a:t>
            </a:r>
            <a:endParaRPr lang="en-US" sz="2400" b="0" dirty="0">
              <a:solidFill>
                <a:srgbClr val="00B050"/>
              </a:solidFill>
              <a:latin typeface="Times" charset="0"/>
            </a:endParaRPr>
          </a:p>
        </p:txBody>
      </p:sp>
      <p:sp>
        <p:nvSpPr>
          <p:cNvPr id="36" name="Rounded Rectangle 35"/>
          <p:cNvSpPr/>
          <p:nvPr/>
        </p:nvSpPr>
        <p:spPr bwMode="auto">
          <a:xfrm>
            <a:off x="7949938" y="6003102"/>
            <a:ext cx="1045264"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400" b="0" dirty="0" smtClean="0">
                <a:solidFill>
                  <a:srgbClr val="000000"/>
                </a:solidFill>
                <a:latin typeface="Times" pitchFamily="122" charset="0"/>
              </a:rPr>
              <a:t>IQE</a:t>
            </a:r>
            <a:endParaRPr lang="en-US" sz="2400" b="0" dirty="0">
              <a:solidFill>
                <a:srgbClr val="000000"/>
              </a:solidFill>
              <a:latin typeface="Times" pitchFamily="122" charset="0"/>
            </a:endParaRPr>
          </a:p>
        </p:txBody>
      </p:sp>
      <p:sp>
        <p:nvSpPr>
          <p:cNvPr id="37" name="TextBox 36"/>
          <p:cNvSpPr txBox="1"/>
          <p:nvPr/>
        </p:nvSpPr>
        <p:spPr>
          <a:xfrm>
            <a:off x="-23928" y="5400808"/>
            <a:ext cx="1516762" cy="830997"/>
          </a:xfrm>
          <a:prstGeom prst="rect">
            <a:avLst/>
          </a:prstGeom>
          <a:noFill/>
        </p:spPr>
        <p:txBody>
          <a:bodyPr wrap="none" rtlCol="0">
            <a:spAutoFit/>
          </a:bodyPr>
          <a:lstStyle/>
          <a:p>
            <a:pPr eaLnBrk="0" hangingPunct="0"/>
            <a:r>
              <a:rPr lang="en-US" sz="2400" b="0" dirty="0" err="1" smtClean="0">
                <a:solidFill>
                  <a:srgbClr val="FFFF00"/>
                </a:solidFill>
                <a:latin typeface="Times" charset="0"/>
              </a:rPr>
              <a:t>instanceOf</a:t>
            </a:r>
            <a:endParaRPr lang="en-US" sz="2400" b="0" dirty="0" smtClean="0">
              <a:solidFill>
                <a:srgbClr val="FFFF00"/>
              </a:solidFill>
              <a:latin typeface="Times" charset="0"/>
            </a:endParaRPr>
          </a:p>
          <a:p>
            <a:pPr eaLnBrk="0" hangingPunct="0"/>
            <a:r>
              <a:rPr lang="en-US" sz="2400" b="0" dirty="0" smtClean="0">
                <a:solidFill>
                  <a:srgbClr val="FFFF00"/>
                </a:solidFill>
                <a:latin typeface="Times" charset="0"/>
              </a:rPr>
              <a:t>  at t</a:t>
            </a:r>
            <a:endParaRPr lang="en-US" sz="2400" b="0" dirty="0">
              <a:solidFill>
                <a:srgbClr val="FFFF00"/>
              </a:solidFill>
              <a:latin typeface="Times" charset="0"/>
            </a:endParaRPr>
          </a:p>
        </p:txBody>
      </p:sp>
      <p:cxnSp>
        <p:nvCxnSpPr>
          <p:cNvPr id="39" name="Elbow Connector 38"/>
          <p:cNvCxnSpPr>
            <a:endCxn id="36" idx="1"/>
          </p:cNvCxnSpPr>
          <p:nvPr/>
        </p:nvCxnSpPr>
        <p:spPr bwMode="auto">
          <a:xfrm rot="16200000" flipH="1">
            <a:off x="7047935" y="5367798"/>
            <a:ext cx="1169269" cy="634738"/>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cxnSp>
        <p:nvCxnSpPr>
          <p:cNvPr id="43" name="Elbow Connector 42"/>
          <p:cNvCxnSpPr>
            <a:endCxn id="36" idx="1"/>
          </p:cNvCxnSpPr>
          <p:nvPr/>
        </p:nvCxnSpPr>
        <p:spPr bwMode="auto">
          <a:xfrm>
            <a:off x="3132809" y="5134542"/>
            <a:ext cx="4817129" cy="1135260"/>
          </a:xfrm>
          <a:prstGeom prst="bentConnector3">
            <a:avLst>
              <a:gd name="adj1" fmla="val 22603"/>
            </a:avLst>
          </a:prstGeom>
          <a:solidFill>
            <a:schemeClr val="accent1"/>
          </a:solidFill>
          <a:ln w="38100" cap="flat" cmpd="sng" algn="ctr">
            <a:solidFill>
              <a:srgbClr val="FFFF00"/>
            </a:solidFill>
            <a:prstDash val="solid"/>
            <a:round/>
            <a:headEnd type="none" w="med" len="med"/>
            <a:tailEnd type="triangle"/>
          </a:ln>
          <a:effectLst/>
        </p:spPr>
      </p:cxnSp>
      <p:sp>
        <p:nvSpPr>
          <p:cNvPr id="46" name="Rounded Rectangle 45"/>
          <p:cNvSpPr/>
          <p:nvPr/>
        </p:nvSpPr>
        <p:spPr bwMode="auto">
          <a:xfrm>
            <a:off x="304800" y="1447800"/>
            <a:ext cx="1919281" cy="91862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400" b="0" dirty="0" smtClean="0">
                <a:solidFill>
                  <a:srgbClr val="000000"/>
                </a:solidFill>
                <a:latin typeface="Times" pitchFamily="122" charset="0"/>
              </a:rPr>
              <a:t>Information</a:t>
            </a:r>
          </a:p>
          <a:p>
            <a:pPr eaLnBrk="0" hangingPunct="0"/>
            <a:r>
              <a:rPr lang="en-US" sz="2400" b="0" dirty="0" smtClean="0">
                <a:solidFill>
                  <a:srgbClr val="000000"/>
                </a:solidFill>
                <a:latin typeface="Times" pitchFamily="122" charset="0"/>
              </a:rPr>
              <a:t>Artifact</a:t>
            </a:r>
            <a:endParaRPr lang="en-US" sz="2400" b="0" dirty="0">
              <a:solidFill>
                <a:srgbClr val="000000"/>
              </a:solidFill>
              <a:latin typeface="Times" pitchFamily="122" charset="0"/>
            </a:endParaRPr>
          </a:p>
        </p:txBody>
      </p:sp>
      <p:cxnSp>
        <p:nvCxnSpPr>
          <p:cNvPr id="47" name="Elbow Connector 46"/>
          <p:cNvCxnSpPr>
            <a:stCxn id="5" idx="1"/>
            <a:endCxn id="46" idx="2"/>
          </p:cNvCxnSpPr>
          <p:nvPr/>
        </p:nvCxnSpPr>
        <p:spPr bwMode="auto">
          <a:xfrm rot="10800000">
            <a:off x="1264442" y="2366422"/>
            <a:ext cx="188759" cy="2617707"/>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
        <p:nvSpPr>
          <p:cNvPr id="50" name="TextBox 49"/>
          <p:cNvSpPr txBox="1"/>
          <p:nvPr/>
        </p:nvSpPr>
        <p:spPr>
          <a:xfrm>
            <a:off x="1253342" y="2638753"/>
            <a:ext cx="1670650" cy="830997"/>
          </a:xfrm>
          <a:prstGeom prst="rect">
            <a:avLst/>
          </a:prstGeom>
          <a:noFill/>
        </p:spPr>
        <p:txBody>
          <a:bodyPr wrap="none" rtlCol="0">
            <a:spAutoFit/>
          </a:bodyPr>
          <a:lstStyle/>
          <a:p>
            <a:pPr algn="l" eaLnBrk="0" hangingPunct="0"/>
            <a:r>
              <a:rPr lang="en-US" sz="2400" b="0" dirty="0" err="1" smtClean="0">
                <a:solidFill>
                  <a:srgbClr val="FFFF00"/>
                </a:solidFill>
                <a:latin typeface="Times" charset="0"/>
              </a:rPr>
              <a:t>instanceOf</a:t>
            </a:r>
            <a:r>
              <a:rPr lang="en-US" sz="2400" b="0" dirty="0" smtClean="0">
                <a:solidFill>
                  <a:srgbClr val="FFFF00"/>
                </a:solidFill>
                <a:latin typeface="Times" charset="0"/>
              </a:rPr>
              <a:t>  </a:t>
            </a:r>
          </a:p>
          <a:p>
            <a:pPr eaLnBrk="0" hangingPunct="0"/>
            <a:r>
              <a:rPr lang="en-US" sz="2400" b="0" dirty="0">
                <a:solidFill>
                  <a:srgbClr val="FFFF00"/>
                </a:solidFill>
                <a:latin typeface="Times" charset="0"/>
              </a:rPr>
              <a:t>a</a:t>
            </a:r>
            <a:r>
              <a:rPr lang="en-US" sz="2400" b="0" dirty="0" smtClean="0">
                <a:solidFill>
                  <a:srgbClr val="FFFF00"/>
                </a:solidFill>
                <a:latin typeface="Times" charset="0"/>
              </a:rPr>
              <a:t>t t</a:t>
            </a:r>
            <a:endParaRPr lang="en-US" sz="2400" b="0" dirty="0">
              <a:solidFill>
                <a:srgbClr val="FFFF00"/>
              </a:solidFill>
              <a:latin typeface="Times" charset="0"/>
            </a:endParaRPr>
          </a:p>
        </p:txBody>
      </p:sp>
      <p:cxnSp>
        <p:nvCxnSpPr>
          <p:cNvPr id="51" name="Elbow Connector 50"/>
          <p:cNvCxnSpPr>
            <a:stCxn id="8" idx="3"/>
            <a:endCxn id="46" idx="3"/>
          </p:cNvCxnSpPr>
          <p:nvPr/>
        </p:nvCxnSpPr>
        <p:spPr bwMode="auto">
          <a:xfrm flipH="1" flipV="1">
            <a:off x="2224081" y="1907111"/>
            <a:ext cx="5700719" cy="3035984"/>
          </a:xfrm>
          <a:prstGeom prst="bentConnector3">
            <a:avLst>
              <a:gd name="adj1" fmla="val -10790"/>
            </a:avLst>
          </a:prstGeom>
          <a:solidFill>
            <a:schemeClr val="accent1"/>
          </a:solidFill>
          <a:ln w="38100" cap="flat" cmpd="sng" algn="ctr">
            <a:solidFill>
              <a:srgbClr val="FFFF00"/>
            </a:solidFill>
            <a:prstDash val="solid"/>
            <a:round/>
            <a:headEnd type="none" w="med" len="med"/>
            <a:tailEnd type="triangle"/>
          </a:ln>
          <a:effectLst/>
        </p:spPr>
      </p:cxnSp>
      <p:sp>
        <p:nvSpPr>
          <p:cNvPr id="26" name="TextBox 25"/>
          <p:cNvSpPr txBox="1"/>
          <p:nvPr/>
        </p:nvSpPr>
        <p:spPr>
          <a:xfrm>
            <a:off x="2553879" y="1417957"/>
            <a:ext cx="2053767" cy="461665"/>
          </a:xfrm>
          <a:prstGeom prst="rect">
            <a:avLst/>
          </a:prstGeom>
          <a:noFill/>
        </p:spPr>
        <p:txBody>
          <a:bodyPr wrap="none" rtlCol="0">
            <a:spAutoFit/>
          </a:bodyPr>
          <a:lstStyle/>
          <a:p>
            <a:pPr algn="l" eaLnBrk="0" hangingPunct="0"/>
            <a:r>
              <a:rPr lang="en-US" sz="2400" b="0" dirty="0" err="1" smtClean="0">
                <a:solidFill>
                  <a:srgbClr val="FFFF00"/>
                </a:solidFill>
                <a:latin typeface="Times" charset="0"/>
              </a:rPr>
              <a:t>instanceOf</a:t>
            </a:r>
            <a:r>
              <a:rPr lang="en-US" sz="2400" b="0" dirty="0" smtClean="0">
                <a:solidFill>
                  <a:srgbClr val="FFFF00"/>
                </a:solidFill>
                <a:latin typeface="Times" charset="0"/>
              </a:rPr>
              <a:t>  at t</a:t>
            </a:r>
            <a:endParaRPr lang="en-US" sz="2400" b="0" dirty="0">
              <a:solidFill>
                <a:srgbClr val="FFFF00"/>
              </a:solidFill>
              <a:latin typeface="Times" charset="0"/>
            </a:endParaRPr>
          </a:p>
        </p:txBody>
      </p:sp>
      <p:sp>
        <p:nvSpPr>
          <p:cNvPr id="27" name="TextBox 26"/>
          <p:cNvSpPr txBox="1"/>
          <p:nvPr/>
        </p:nvSpPr>
        <p:spPr>
          <a:xfrm>
            <a:off x="4216170" y="5782652"/>
            <a:ext cx="2053767" cy="461665"/>
          </a:xfrm>
          <a:prstGeom prst="rect">
            <a:avLst/>
          </a:prstGeom>
          <a:noFill/>
        </p:spPr>
        <p:txBody>
          <a:bodyPr wrap="none" rtlCol="0">
            <a:spAutoFit/>
          </a:bodyPr>
          <a:lstStyle/>
          <a:p>
            <a:pPr algn="l" eaLnBrk="0" hangingPunct="0"/>
            <a:r>
              <a:rPr lang="en-US" sz="2400" b="0" dirty="0" err="1" smtClean="0">
                <a:solidFill>
                  <a:srgbClr val="FFFF00"/>
                </a:solidFill>
                <a:latin typeface="Times" charset="0"/>
              </a:rPr>
              <a:t>instanceOf</a:t>
            </a:r>
            <a:r>
              <a:rPr lang="en-US" sz="2400" b="0" dirty="0" smtClean="0">
                <a:solidFill>
                  <a:srgbClr val="FFFF00"/>
                </a:solidFill>
                <a:latin typeface="Times" charset="0"/>
              </a:rPr>
              <a:t>  at t</a:t>
            </a:r>
            <a:endParaRPr lang="en-US" sz="2400" b="0" dirty="0">
              <a:solidFill>
                <a:srgbClr val="FFFF00"/>
              </a:solidFill>
              <a:latin typeface="Times" charset="0"/>
            </a:endParaRPr>
          </a:p>
        </p:txBody>
      </p:sp>
      <p:sp>
        <p:nvSpPr>
          <p:cNvPr id="3" name="Rectangle 2"/>
          <p:cNvSpPr/>
          <p:nvPr/>
        </p:nvSpPr>
        <p:spPr bwMode="auto">
          <a:xfrm>
            <a:off x="1752600" y="5206428"/>
            <a:ext cx="336067" cy="21070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sp>
        <p:nvSpPr>
          <p:cNvPr id="29" name="Rounded Rectangle 28"/>
          <p:cNvSpPr/>
          <p:nvPr/>
        </p:nvSpPr>
        <p:spPr bwMode="auto">
          <a:xfrm>
            <a:off x="467859" y="6231805"/>
            <a:ext cx="1045264"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400" b="0" dirty="0" smtClean="0">
                <a:solidFill>
                  <a:srgbClr val="000000"/>
                </a:solidFill>
                <a:latin typeface="Times" pitchFamily="122" charset="0"/>
              </a:rPr>
              <a:t>RU</a:t>
            </a:r>
            <a:endParaRPr lang="en-US" sz="2400" b="0" dirty="0">
              <a:solidFill>
                <a:srgbClr val="000000"/>
              </a:solidFill>
              <a:latin typeface="Times" pitchFamily="122" charset="0"/>
            </a:endParaRPr>
          </a:p>
        </p:txBody>
      </p:sp>
      <p:cxnSp>
        <p:nvCxnSpPr>
          <p:cNvPr id="7" name="Straight Arrow Connector 6"/>
          <p:cNvCxnSpPr>
            <a:stCxn id="29" idx="3"/>
          </p:cNvCxnSpPr>
          <p:nvPr/>
        </p:nvCxnSpPr>
        <p:spPr bwMode="auto">
          <a:xfrm>
            <a:off x="1513123" y="6498505"/>
            <a:ext cx="6411677" cy="0"/>
          </a:xfrm>
          <a:prstGeom prst="straightConnector1">
            <a:avLst/>
          </a:prstGeom>
          <a:solidFill>
            <a:schemeClr val="accent1"/>
          </a:solidFill>
          <a:ln w="38100" cap="flat" cmpd="sng" algn="ctr">
            <a:solidFill>
              <a:srgbClr val="BBE0E3"/>
            </a:solidFill>
            <a:prstDash val="solid"/>
            <a:round/>
            <a:headEnd type="none" w="med" len="med"/>
            <a:tailEnd type="triangle"/>
          </a:ln>
          <a:effectLst/>
        </p:spPr>
      </p:cxnSp>
      <p:sp>
        <p:nvSpPr>
          <p:cNvPr id="32" name="TextBox 31"/>
          <p:cNvSpPr txBox="1"/>
          <p:nvPr/>
        </p:nvSpPr>
        <p:spPr>
          <a:xfrm>
            <a:off x="3147522" y="6416018"/>
            <a:ext cx="630301" cy="461665"/>
          </a:xfrm>
          <a:prstGeom prst="rect">
            <a:avLst/>
          </a:prstGeom>
          <a:noFill/>
        </p:spPr>
        <p:txBody>
          <a:bodyPr wrap="none" rtlCol="0">
            <a:spAutoFit/>
          </a:bodyPr>
          <a:lstStyle/>
          <a:p>
            <a:pPr algn="l" eaLnBrk="0" hangingPunct="0"/>
            <a:r>
              <a:rPr lang="en-US" sz="2400" b="0" dirty="0" err="1" smtClean="0">
                <a:solidFill>
                  <a:srgbClr val="BBE0E3"/>
                </a:solidFill>
                <a:latin typeface="Times" charset="0"/>
              </a:rPr>
              <a:t>IsA</a:t>
            </a:r>
            <a:endParaRPr lang="en-US" sz="2400" b="0" dirty="0">
              <a:solidFill>
                <a:srgbClr val="BBE0E3"/>
              </a:solidFill>
              <a:latin typeface="Times" charset="0"/>
            </a:endParaRPr>
          </a:p>
        </p:txBody>
      </p:sp>
      <p:cxnSp>
        <p:nvCxnSpPr>
          <p:cNvPr id="33" name="Straight Arrow Connector 32"/>
          <p:cNvCxnSpPr>
            <a:endCxn id="29" idx="0"/>
          </p:cNvCxnSpPr>
          <p:nvPr/>
        </p:nvCxnSpPr>
        <p:spPr bwMode="auto">
          <a:xfrm flipH="1">
            <a:off x="990491" y="5438052"/>
            <a:ext cx="930142" cy="793753"/>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40" name="Rounded Rectangle 39"/>
          <p:cNvSpPr/>
          <p:nvPr/>
        </p:nvSpPr>
        <p:spPr bwMode="auto">
          <a:xfrm>
            <a:off x="83327" y="2432488"/>
            <a:ext cx="941415" cy="533400"/>
          </a:xfrm>
          <a:prstGeom prst="round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400" b="0" dirty="0" smtClean="0">
                <a:solidFill>
                  <a:srgbClr val="000000"/>
                </a:solidFill>
                <a:latin typeface="Times" pitchFamily="122" charset="0"/>
              </a:rPr>
              <a:t>POR</a:t>
            </a:r>
            <a:endParaRPr lang="en-US" sz="2400" b="0" dirty="0">
              <a:solidFill>
                <a:srgbClr val="000000"/>
              </a:solidFill>
              <a:latin typeface="Times" pitchFamily="122" charset="0"/>
            </a:endParaRPr>
          </a:p>
        </p:txBody>
      </p:sp>
      <p:cxnSp>
        <p:nvCxnSpPr>
          <p:cNvPr id="42" name="Elbow Connector 41"/>
          <p:cNvCxnSpPr>
            <a:stCxn id="3" idx="1"/>
            <a:endCxn id="19" idx="4"/>
          </p:cNvCxnSpPr>
          <p:nvPr/>
        </p:nvCxnSpPr>
        <p:spPr bwMode="auto">
          <a:xfrm rot="10800000">
            <a:off x="553542" y="4102975"/>
            <a:ext cx="1199059" cy="1208806"/>
          </a:xfrm>
          <a:prstGeom prst="bentConnector2">
            <a:avLst/>
          </a:prstGeom>
          <a:solidFill>
            <a:schemeClr val="accent1"/>
          </a:solidFill>
          <a:ln w="38100" cap="flat" cmpd="sng" algn="ctr">
            <a:solidFill>
              <a:srgbClr val="FF9933"/>
            </a:solidFill>
            <a:prstDash val="solid"/>
            <a:round/>
            <a:headEnd type="none" w="med" len="med"/>
            <a:tailEnd type="triangle"/>
          </a:ln>
          <a:effectLst/>
        </p:spPr>
      </p:cxnSp>
      <p:sp>
        <p:nvSpPr>
          <p:cNvPr id="44" name="TextBox 43"/>
          <p:cNvSpPr txBox="1"/>
          <p:nvPr/>
        </p:nvSpPr>
        <p:spPr>
          <a:xfrm>
            <a:off x="0" y="4336393"/>
            <a:ext cx="1219245" cy="830997"/>
          </a:xfrm>
          <a:prstGeom prst="rect">
            <a:avLst/>
          </a:prstGeom>
          <a:noFill/>
        </p:spPr>
        <p:txBody>
          <a:bodyPr wrap="none" rtlCol="0">
            <a:spAutoFit/>
          </a:bodyPr>
          <a:lstStyle/>
          <a:p>
            <a:pPr eaLnBrk="0" hangingPunct="0"/>
            <a:r>
              <a:rPr lang="en-US" sz="2400" b="0" dirty="0" err="1" smtClean="0">
                <a:solidFill>
                  <a:srgbClr val="FF9933"/>
                </a:solidFill>
                <a:latin typeface="Times" charset="0"/>
              </a:rPr>
              <a:t>isA</a:t>
            </a:r>
            <a:r>
              <a:rPr lang="en-US" sz="2400" b="0" dirty="0" smtClean="0">
                <a:solidFill>
                  <a:srgbClr val="FF9933"/>
                </a:solidFill>
                <a:latin typeface="Times" charset="0"/>
              </a:rPr>
              <a:t> bout</a:t>
            </a:r>
          </a:p>
          <a:p>
            <a:pPr indent="176213" algn="l" eaLnBrk="0" hangingPunct="0"/>
            <a:r>
              <a:rPr lang="en-US" sz="2400" b="0" dirty="0" smtClean="0">
                <a:solidFill>
                  <a:srgbClr val="FF9933"/>
                </a:solidFill>
                <a:latin typeface="Times" charset="0"/>
              </a:rPr>
              <a:t>at  t</a:t>
            </a:r>
            <a:endParaRPr lang="en-US" sz="2400" b="0" dirty="0">
              <a:solidFill>
                <a:srgbClr val="FF9933"/>
              </a:solidFill>
              <a:latin typeface="Times" charset="0"/>
            </a:endParaRPr>
          </a:p>
        </p:txBody>
      </p:sp>
      <p:sp>
        <p:nvSpPr>
          <p:cNvPr id="19" name="Oval 18"/>
          <p:cNvSpPr/>
          <p:nvPr/>
        </p:nvSpPr>
        <p:spPr bwMode="auto">
          <a:xfrm>
            <a:off x="251697" y="3499288"/>
            <a:ext cx="603687" cy="603687"/>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r>
              <a:rPr lang="en-US" sz="1800" b="0" dirty="0" smtClean="0">
                <a:solidFill>
                  <a:srgbClr val="FFFFFF"/>
                </a:solidFill>
                <a:latin typeface="Times" pitchFamily="122" charset="0"/>
              </a:rPr>
              <a:t>#n</a:t>
            </a:r>
            <a:endParaRPr lang="en-US" sz="1800" b="0" dirty="0">
              <a:solidFill>
                <a:srgbClr val="FFFFFF"/>
              </a:solidFill>
              <a:latin typeface="Times" pitchFamily="122" charset="0"/>
            </a:endParaRPr>
          </a:p>
        </p:txBody>
      </p:sp>
      <p:cxnSp>
        <p:nvCxnSpPr>
          <p:cNvPr id="45" name="Straight Arrow Connector 44"/>
          <p:cNvCxnSpPr>
            <a:stCxn id="19" idx="0"/>
            <a:endCxn id="40" idx="2"/>
          </p:cNvCxnSpPr>
          <p:nvPr/>
        </p:nvCxnSpPr>
        <p:spPr bwMode="auto">
          <a:xfrm flipV="1">
            <a:off x="553541" y="2965888"/>
            <a:ext cx="494" cy="53340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1" name="TextBox 30"/>
          <p:cNvSpPr txBox="1"/>
          <p:nvPr/>
        </p:nvSpPr>
        <p:spPr>
          <a:xfrm>
            <a:off x="566371" y="2993109"/>
            <a:ext cx="352982" cy="461665"/>
          </a:xfrm>
          <a:prstGeom prst="rect">
            <a:avLst/>
          </a:prstGeom>
          <a:noFill/>
        </p:spPr>
        <p:txBody>
          <a:bodyPr wrap="none" rtlCol="0">
            <a:spAutoFit/>
          </a:bodyPr>
          <a:lstStyle/>
          <a:p>
            <a:pPr algn="l" eaLnBrk="0" hangingPunct="0"/>
            <a:r>
              <a:rPr lang="en-US" sz="2400" b="0" dirty="0" smtClean="0">
                <a:solidFill>
                  <a:srgbClr val="FFFF00"/>
                </a:solidFill>
                <a:latin typeface="Times" charset="0"/>
                <a:sym typeface="Symbol" panose="05050102010706020507" pitchFamily="18" charset="2"/>
              </a:rPr>
              <a:t></a:t>
            </a:r>
            <a:endParaRPr lang="en-US" sz="2400" b="0" dirty="0">
              <a:solidFill>
                <a:srgbClr val="FFFF00"/>
              </a:solidFill>
              <a:latin typeface="Times" charset="0"/>
            </a:endParaRPr>
          </a:p>
        </p:txBody>
      </p:sp>
    </p:spTree>
    <p:extLst>
      <p:ext uri="{BB962C8B-B14F-4D97-AF65-F5344CB8AC3E}">
        <p14:creationId xmlns:p14="http://schemas.microsoft.com/office/powerpoint/2010/main" val="19260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to be about         ?</a:t>
            </a:r>
            <a:endParaRPr lang="en-US" dirty="0"/>
          </a:p>
        </p:txBody>
      </p:sp>
      <p:grpSp>
        <p:nvGrpSpPr>
          <p:cNvPr id="10" name="Group 9"/>
          <p:cNvGrpSpPr/>
          <p:nvPr/>
        </p:nvGrpSpPr>
        <p:grpSpPr>
          <a:xfrm>
            <a:off x="1453200" y="3865141"/>
            <a:ext cx="2209799" cy="2237973"/>
            <a:chOff x="653473" y="3657600"/>
            <a:chExt cx="2971605" cy="2723389"/>
          </a:xfrm>
        </p:grpSpPr>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73" y="3657600"/>
              <a:ext cx="2971605" cy="2723389"/>
            </a:xfrm>
            <a:prstGeom prst="rect">
              <a:avLst/>
            </a:prstGeom>
          </p:spPr>
        </p:pic>
        <p:pic>
          <p:nvPicPr>
            <p:cNvPr id="4" name="Picture 3"/>
            <p:cNvPicPr>
              <a:picLocks noChangeAspect="1"/>
            </p:cNvPicPr>
            <p:nvPr/>
          </p:nvPicPr>
          <p:blipFill>
            <a:blip r:embed="rId3"/>
            <a:stretch>
              <a:fillRect/>
            </a:stretch>
          </p:blipFill>
          <p:spPr>
            <a:xfrm>
              <a:off x="762000" y="3773056"/>
              <a:ext cx="2743200" cy="1789544"/>
            </a:xfrm>
            <a:prstGeom prst="rect">
              <a:avLst/>
            </a:prstGeom>
          </p:spPr>
        </p:pic>
      </p:grpSp>
      <p:pic>
        <p:nvPicPr>
          <p:cNvPr id="8" name="Content Placeholder 7"/>
          <p:cNvPicPr>
            <a:picLocks noGrp="1" noChangeAspect="1"/>
          </p:cNvPicPr>
          <p:nvPr>
            <p:ph idx="1"/>
          </p:nvPr>
        </p:nvPicPr>
        <p:blipFill rotWithShape="1">
          <a:blip r:embed="rId4">
            <a:extLst>
              <a:ext uri="{28A0092B-C50C-407E-A947-70E740481C1C}">
                <a14:useLocalDpi xmlns:a14="http://schemas.microsoft.com/office/drawing/2010/main" val="0"/>
              </a:ext>
            </a:extLst>
          </a:blip>
          <a:srcRect l="49438" r="-1019"/>
          <a:stretch/>
        </p:blipFill>
        <p:spPr>
          <a:xfrm>
            <a:off x="5649454" y="3886200"/>
            <a:ext cx="2275346" cy="2113789"/>
          </a:xfrm>
        </p:spPr>
      </p:pic>
      <p:pic>
        <p:nvPicPr>
          <p:cNvPr id="9" name="Picture 8"/>
          <p:cNvPicPr>
            <a:picLocks noChangeAspect="1"/>
          </p:cNvPicPr>
          <p:nvPr/>
        </p:nvPicPr>
        <p:blipFill>
          <a:blip r:embed="rId3"/>
          <a:stretch>
            <a:fillRect/>
          </a:stretch>
        </p:blipFill>
        <p:spPr>
          <a:xfrm>
            <a:off x="5754001" y="4102975"/>
            <a:ext cx="2057400" cy="1342158"/>
          </a:xfrm>
          <a:prstGeom prst="rect">
            <a:avLst/>
          </a:prstGeom>
        </p:spPr>
      </p:pic>
      <p:sp>
        <p:nvSpPr>
          <p:cNvPr id="3" name="Rectangle 2"/>
          <p:cNvSpPr/>
          <p:nvPr/>
        </p:nvSpPr>
        <p:spPr bwMode="auto">
          <a:xfrm>
            <a:off x="1752600" y="5206428"/>
            <a:ext cx="336067" cy="21070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cxnSp>
        <p:nvCxnSpPr>
          <p:cNvPr id="41" name="Elbow Connector 40"/>
          <p:cNvCxnSpPr>
            <a:endCxn id="48" idx="4"/>
          </p:cNvCxnSpPr>
          <p:nvPr/>
        </p:nvCxnSpPr>
        <p:spPr bwMode="auto">
          <a:xfrm rot="10800000">
            <a:off x="553542" y="4102975"/>
            <a:ext cx="1199059" cy="1208806"/>
          </a:xfrm>
          <a:prstGeom prst="bentConnector2">
            <a:avLst/>
          </a:prstGeom>
          <a:solidFill>
            <a:schemeClr val="accent1"/>
          </a:solidFill>
          <a:ln w="38100" cap="flat" cmpd="sng" algn="ctr">
            <a:solidFill>
              <a:srgbClr val="FF9933"/>
            </a:solidFill>
            <a:prstDash val="solid"/>
            <a:round/>
            <a:headEnd type="none" w="med" len="med"/>
            <a:tailEnd type="triangle"/>
          </a:ln>
          <a:effectLst/>
        </p:spPr>
      </p:cxnSp>
      <p:sp>
        <p:nvSpPr>
          <p:cNvPr id="45" name="TextBox 44"/>
          <p:cNvSpPr txBox="1"/>
          <p:nvPr/>
        </p:nvSpPr>
        <p:spPr>
          <a:xfrm>
            <a:off x="0" y="4336393"/>
            <a:ext cx="1219245" cy="830997"/>
          </a:xfrm>
          <a:prstGeom prst="rect">
            <a:avLst/>
          </a:prstGeom>
          <a:noFill/>
        </p:spPr>
        <p:txBody>
          <a:bodyPr wrap="none" rtlCol="0">
            <a:spAutoFit/>
          </a:bodyPr>
          <a:lstStyle/>
          <a:p>
            <a:pPr eaLnBrk="0" hangingPunct="0"/>
            <a:r>
              <a:rPr lang="en-US" sz="2400" b="0" dirty="0" err="1" smtClean="0">
                <a:solidFill>
                  <a:srgbClr val="FF9933"/>
                </a:solidFill>
                <a:latin typeface="Times" charset="0"/>
              </a:rPr>
              <a:t>isA</a:t>
            </a:r>
            <a:r>
              <a:rPr lang="en-US" sz="2400" b="0" dirty="0" smtClean="0">
                <a:solidFill>
                  <a:srgbClr val="FF9933"/>
                </a:solidFill>
                <a:latin typeface="Times" charset="0"/>
              </a:rPr>
              <a:t> bout</a:t>
            </a:r>
          </a:p>
          <a:p>
            <a:pPr indent="176213" algn="l" eaLnBrk="0" hangingPunct="0"/>
            <a:r>
              <a:rPr lang="en-US" sz="2400" b="0" dirty="0" smtClean="0">
                <a:solidFill>
                  <a:srgbClr val="FF9933"/>
                </a:solidFill>
                <a:latin typeface="Times" charset="0"/>
              </a:rPr>
              <a:t>at  t</a:t>
            </a:r>
            <a:endParaRPr lang="en-US" sz="2400" b="0" dirty="0">
              <a:solidFill>
                <a:srgbClr val="FF9933"/>
              </a:solidFill>
              <a:latin typeface="Times" charset="0"/>
            </a:endParaRPr>
          </a:p>
        </p:txBody>
      </p:sp>
      <p:sp>
        <p:nvSpPr>
          <p:cNvPr id="48" name="Oval 47"/>
          <p:cNvSpPr/>
          <p:nvPr/>
        </p:nvSpPr>
        <p:spPr bwMode="auto">
          <a:xfrm>
            <a:off x="251697" y="3499288"/>
            <a:ext cx="603687" cy="603687"/>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r>
              <a:rPr lang="en-US" sz="1800" b="0" dirty="0" smtClean="0">
                <a:solidFill>
                  <a:srgbClr val="FFFFFF"/>
                </a:solidFill>
                <a:latin typeface="Times" pitchFamily="122" charset="0"/>
              </a:rPr>
              <a:t>#n</a:t>
            </a:r>
            <a:endParaRPr lang="en-US" sz="1800" b="0" dirty="0">
              <a:solidFill>
                <a:srgbClr val="FFFFFF"/>
              </a:solidFill>
              <a:latin typeface="Times" pitchFamily="122" charset="0"/>
            </a:endParaRPr>
          </a:p>
        </p:txBody>
      </p:sp>
      <p:grpSp>
        <p:nvGrpSpPr>
          <p:cNvPr id="21" name="Group 20"/>
          <p:cNvGrpSpPr/>
          <p:nvPr/>
        </p:nvGrpSpPr>
        <p:grpSpPr>
          <a:xfrm>
            <a:off x="553541" y="4102975"/>
            <a:ext cx="5783783" cy="2244973"/>
            <a:chOff x="553541" y="4102975"/>
            <a:chExt cx="5783783" cy="2244973"/>
          </a:xfrm>
        </p:grpSpPr>
        <p:sp>
          <p:nvSpPr>
            <p:cNvPr id="38" name="Rectangle 37"/>
            <p:cNvSpPr/>
            <p:nvPr/>
          </p:nvSpPr>
          <p:spPr bwMode="auto">
            <a:xfrm>
              <a:off x="6001257" y="5237023"/>
              <a:ext cx="336067" cy="21070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cxnSp>
          <p:nvCxnSpPr>
            <p:cNvPr id="49" name="Elbow Connector 48"/>
            <p:cNvCxnSpPr>
              <a:stCxn id="38" idx="2"/>
              <a:endCxn id="48" idx="4"/>
            </p:cNvCxnSpPr>
            <p:nvPr/>
          </p:nvCxnSpPr>
          <p:spPr bwMode="auto">
            <a:xfrm rot="5400000" flipH="1">
              <a:off x="2689039" y="1967477"/>
              <a:ext cx="1344754" cy="5615750"/>
            </a:xfrm>
            <a:prstGeom prst="bentConnector3">
              <a:avLst>
                <a:gd name="adj1" fmla="val -75381"/>
              </a:avLst>
            </a:prstGeom>
            <a:solidFill>
              <a:schemeClr val="accent1"/>
            </a:solidFill>
            <a:ln w="38100" cap="flat" cmpd="sng" algn="ctr">
              <a:solidFill>
                <a:srgbClr val="FF9933"/>
              </a:solidFill>
              <a:prstDash val="solid"/>
              <a:round/>
              <a:headEnd type="none" w="med" len="med"/>
              <a:tailEnd type="triangle"/>
            </a:ln>
            <a:effectLst/>
          </p:spPr>
        </p:cxnSp>
        <p:sp>
          <p:nvSpPr>
            <p:cNvPr id="52" name="TextBox 51"/>
            <p:cNvSpPr txBox="1"/>
            <p:nvPr/>
          </p:nvSpPr>
          <p:spPr>
            <a:xfrm>
              <a:off x="3573853" y="5886283"/>
              <a:ext cx="2332983" cy="461665"/>
            </a:xfrm>
            <a:prstGeom prst="rect">
              <a:avLst/>
            </a:prstGeom>
            <a:noFill/>
          </p:spPr>
          <p:txBody>
            <a:bodyPr wrap="square" rtlCol="0">
              <a:spAutoFit/>
            </a:bodyPr>
            <a:lstStyle/>
            <a:p>
              <a:pPr eaLnBrk="0" hangingPunct="0"/>
              <a:r>
                <a:rPr lang="en-US" sz="2400" b="0" dirty="0" smtClean="0">
                  <a:solidFill>
                    <a:srgbClr val="FF9933"/>
                  </a:solidFill>
                  <a:latin typeface="Times" charset="0"/>
                </a:rPr>
                <a:t>Is About at t ???</a:t>
              </a:r>
              <a:endParaRPr lang="en-US" sz="2400" b="0" dirty="0">
                <a:solidFill>
                  <a:srgbClr val="FF9933"/>
                </a:solidFill>
                <a:latin typeface="Times" charset="0"/>
              </a:endParaRPr>
            </a:p>
          </p:txBody>
        </p:sp>
      </p:grpSp>
      <p:pic>
        <p:nvPicPr>
          <p:cNvPr id="34" name="Picture 33"/>
          <p:cNvPicPr>
            <a:picLocks noChangeAspect="1"/>
          </p:cNvPicPr>
          <p:nvPr/>
        </p:nvPicPr>
        <p:blipFill>
          <a:blip r:embed="rId3"/>
          <a:stretch>
            <a:fillRect/>
          </a:stretch>
        </p:blipFill>
        <p:spPr>
          <a:xfrm rot="213451">
            <a:off x="3186763" y="1978378"/>
            <a:ext cx="2743200" cy="1349975"/>
          </a:xfrm>
          <a:prstGeom prst="rect">
            <a:avLst/>
          </a:prstGeom>
          <a:scene3d>
            <a:camera prst="isometricOffAxis1Top">
              <a:rot lat="18448668" lon="19229752" rev="2165575"/>
            </a:camera>
            <a:lightRig rig="threePt" dir="t"/>
          </a:scene3d>
        </p:spPr>
      </p:pic>
      <p:cxnSp>
        <p:nvCxnSpPr>
          <p:cNvPr id="35" name="Straight Arrow Connector 34"/>
          <p:cNvCxnSpPr/>
          <p:nvPr/>
        </p:nvCxnSpPr>
        <p:spPr bwMode="auto">
          <a:xfrm flipV="1">
            <a:off x="2553879" y="2895600"/>
            <a:ext cx="2246721" cy="106441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39" name="Straight Arrow Connector 38"/>
          <p:cNvCxnSpPr/>
          <p:nvPr/>
        </p:nvCxnSpPr>
        <p:spPr bwMode="auto">
          <a:xfrm flipH="1" flipV="1">
            <a:off x="4800600" y="2895600"/>
            <a:ext cx="1781322" cy="1207376"/>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40" name="TextBox 39"/>
          <p:cNvSpPr txBox="1"/>
          <p:nvPr/>
        </p:nvSpPr>
        <p:spPr>
          <a:xfrm>
            <a:off x="3493088" y="3385868"/>
            <a:ext cx="2326278" cy="830997"/>
          </a:xfrm>
          <a:prstGeom prst="rect">
            <a:avLst/>
          </a:prstGeom>
          <a:noFill/>
        </p:spPr>
        <p:txBody>
          <a:bodyPr wrap="none" rtlCol="0">
            <a:spAutoFit/>
          </a:bodyPr>
          <a:lstStyle/>
          <a:p>
            <a:pPr eaLnBrk="0" hangingPunct="0"/>
            <a:r>
              <a:rPr lang="en-US" sz="2400" b="0" dirty="0" err="1" smtClean="0">
                <a:solidFill>
                  <a:srgbClr val="FFFFFF"/>
                </a:solidFill>
                <a:latin typeface="Times" charset="0"/>
              </a:rPr>
              <a:t>concretizationOf</a:t>
            </a:r>
            <a:r>
              <a:rPr lang="en-US" sz="2400" b="0" dirty="0" smtClean="0">
                <a:solidFill>
                  <a:srgbClr val="FFFFFF"/>
                </a:solidFill>
                <a:latin typeface="Times" charset="0"/>
              </a:rPr>
              <a:t> </a:t>
            </a:r>
          </a:p>
          <a:p>
            <a:pPr eaLnBrk="0" hangingPunct="0"/>
            <a:r>
              <a:rPr lang="en-US" sz="2400" b="0" dirty="0" smtClean="0">
                <a:solidFill>
                  <a:srgbClr val="FFFFFF"/>
                </a:solidFill>
                <a:latin typeface="Times" charset="0"/>
              </a:rPr>
              <a:t>at t</a:t>
            </a:r>
            <a:endParaRPr lang="en-US" sz="2400" b="0" dirty="0">
              <a:solidFill>
                <a:srgbClr val="FFFFFF"/>
              </a:solidFill>
              <a:latin typeface="Times" charset="0"/>
            </a:endParaRPr>
          </a:p>
        </p:txBody>
      </p:sp>
      <p:sp>
        <p:nvSpPr>
          <p:cNvPr id="20" name="TextBox 19"/>
          <p:cNvSpPr txBox="1"/>
          <p:nvPr/>
        </p:nvSpPr>
        <p:spPr>
          <a:xfrm>
            <a:off x="3810000" y="942157"/>
            <a:ext cx="543739" cy="307777"/>
          </a:xfrm>
          <a:prstGeom prst="rect">
            <a:avLst/>
          </a:prstGeom>
          <a:solidFill>
            <a:schemeClr val="bg1"/>
          </a:solidFill>
          <a:ln w="38100">
            <a:solidFill>
              <a:srgbClr val="FF0000"/>
            </a:solidFill>
          </a:ln>
        </p:spPr>
        <p:txBody>
          <a:bodyPr wrap="none" rtlCol="0">
            <a:spAutoFit/>
          </a:bodyPr>
          <a:lstStyle/>
          <a:p>
            <a:pPr algn="l" eaLnBrk="0" hangingPunct="0"/>
            <a:r>
              <a:rPr lang="en-US" sz="1400" b="0" dirty="0" smtClean="0">
                <a:solidFill>
                  <a:srgbClr val="000000"/>
                </a:solidFill>
                <a:latin typeface="Times" charset="0"/>
              </a:rPr>
              <a:t>5042</a:t>
            </a:r>
            <a:endParaRPr lang="en-US" sz="1400" b="0" dirty="0">
              <a:solidFill>
                <a:srgbClr val="000000"/>
              </a:solidFill>
              <a:latin typeface="Times" charset="0"/>
            </a:endParaRPr>
          </a:p>
        </p:txBody>
      </p:sp>
      <p:sp>
        <p:nvSpPr>
          <p:cNvPr id="22" name="Oval 21"/>
          <p:cNvSpPr/>
          <p:nvPr/>
        </p:nvSpPr>
        <p:spPr bwMode="auto">
          <a:xfrm>
            <a:off x="6858000" y="803755"/>
            <a:ext cx="603687" cy="603687"/>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r>
              <a:rPr lang="en-US" sz="1800" b="0" dirty="0" smtClean="0">
                <a:solidFill>
                  <a:srgbClr val="FFFFFF"/>
                </a:solidFill>
                <a:latin typeface="Times" pitchFamily="122" charset="0"/>
              </a:rPr>
              <a:t>#n</a:t>
            </a:r>
            <a:endParaRPr lang="en-US" sz="1800" b="0" dirty="0">
              <a:solidFill>
                <a:srgbClr val="FFFFFF"/>
              </a:solidFill>
              <a:latin typeface="Times" pitchFamily="122" charset="0"/>
            </a:endParaRPr>
          </a:p>
        </p:txBody>
      </p:sp>
    </p:spTree>
    <p:extLst>
      <p:ext uri="{BB962C8B-B14F-4D97-AF65-F5344CB8AC3E}">
        <p14:creationId xmlns:p14="http://schemas.microsoft.com/office/powerpoint/2010/main" val="318192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new relationships for IAO</a:t>
            </a:r>
            <a:endParaRPr lang="en-US" dirty="0"/>
          </a:p>
        </p:txBody>
      </p:sp>
      <p:sp>
        <p:nvSpPr>
          <p:cNvPr id="3" name="Content Placeholder 2"/>
          <p:cNvSpPr>
            <a:spLocks noGrp="1"/>
          </p:cNvSpPr>
          <p:nvPr>
            <p:ph idx="1"/>
          </p:nvPr>
        </p:nvSpPr>
        <p:spPr>
          <a:xfrm>
            <a:off x="228600" y="1524000"/>
            <a:ext cx="8686800" cy="4953000"/>
          </a:xfrm>
        </p:spPr>
        <p:txBody>
          <a:bodyPr/>
          <a:lstStyle/>
          <a:p>
            <a:r>
              <a:rPr lang="en-US" i="1" dirty="0" smtClean="0">
                <a:latin typeface="+mj-lt"/>
              </a:rPr>
              <a:t>x </a:t>
            </a:r>
            <a:r>
              <a:rPr lang="en-US" b="1" i="1" dirty="0" err="1">
                <a:latin typeface="+mj-lt"/>
              </a:rPr>
              <a:t>is_a_representation_of</a:t>
            </a:r>
            <a:r>
              <a:rPr lang="en-US" i="1" dirty="0">
                <a:latin typeface="+mj-lt"/>
              </a:rPr>
              <a:t> y =</a:t>
            </a:r>
            <a:r>
              <a:rPr lang="en-US" dirty="0">
                <a:latin typeface="+mj-lt"/>
              </a:rPr>
              <a:t>def. </a:t>
            </a:r>
            <a:endParaRPr lang="en-US" dirty="0" smtClean="0">
              <a:latin typeface="+mj-lt"/>
            </a:endParaRPr>
          </a:p>
          <a:p>
            <a:r>
              <a:rPr lang="en-US" i="1" dirty="0">
                <a:latin typeface="+mj-lt"/>
              </a:rPr>
              <a:t>	</a:t>
            </a:r>
            <a:r>
              <a:rPr lang="en-US" i="1" dirty="0" smtClean="0">
                <a:latin typeface="+mj-lt"/>
              </a:rPr>
              <a:t>	x </a:t>
            </a:r>
            <a:r>
              <a:rPr lang="en-US" dirty="0">
                <a:latin typeface="+mj-lt"/>
              </a:rPr>
              <a:t>is a </a:t>
            </a:r>
            <a:r>
              <a:rPr lang="en-US" cap="small" dirty="0">
                <a:latin typeface="+mj-lt"/>
              </a:rPr>
              <a:t>representa­tion </a:t>
            </a:r>
            <a:endParaRPr lang="en-US" cap="small" dirty="0" smtClean="0">
              <a:latin typeface="+mj-lt"/>
            </a:endParaRPr>
          </a:p>
          <a:p>
            <a:r>
              <a:rPr lang="en-US" cap="small" dirty="0">
                <a:latin typeface="+mj-lt"/>
              </a:rPr>
              <a:t>	</a:t>
            </a:r>
            <a:r>
              <a:rPr lang="en-US" dirty="0" smtClean="0">
                <a:latin typeface="+mj-lt"/>
              </a:rPr>
              <a:t>&amp; 	</a:t>
            </a:r>
            <a:r>
              <a:rPr lang="en-US" i="1" dirty="0" smtClean="0">
                <a:latin typeface="+mj-lt"/>
              </a:rPr>
              <a:t>x </a:t>
            </a:r>
            <a:r>
              <a:rPr lang="en-US" b="1" i="1" dirty="0" err="1">
                <a:latin typeface="+mj-lt"/>
              </a:rPr>
              <a:t>is_about</a:t>
            </a:r>
            <a:r>
              <a:rPr lang="en-US" dirty="0">
                <a:latin typeface="+mj-lt"/>
              </a:rPr>
              <a:t> </a:t>
            </a:r>
            <a:r>
              <a:rPr lang="en-US" i="1" dirty="0">
                <a:latin typeface="+mj-lt"/>
              </a:rPr>
              <a:t>y</a:t>
            </a:r>
            <a:r>
              <a:rPr lang="en-US" dirty="0">
                <a:latin typeface="+mj-lt"/>
              </a:rPr>
              <a:t> </a:t>
            </a:r>
          </a:p>
          <a:p>
            <a:endParaRPr lang="en-US" i="1" dirty="0" smtClean="0">
              <a:latin typeface="+mj-lt"/>
            </a:endParaRPr>
          </a:p>
          <a:p>
            <a:r>
              <a:rPr lang="en-US" i="1" dirty="0" smtClean="0">
                <a:latin typeface="+mj-lt"/>
              </a:rPr>
              <a:t>x</a:t>
            </a:r>
            <a:r>
              <a:rPr lang="en-US" b="1" i="1" dirty="0" smtClean="0">
                <a:latin typeface="+mj-lt"/>
              </a:rPr>
              <a:t> </a:t>
            </a:r>
            <a:r>
              <a:rPr lang="en-US" b="1" i="1" dirty="0" err="1">
                <a:latin typeface="+mj-lt"/>
              </a:rPr>
              <a:t>is_conformant_to</a:t>
            </a:r>
            <a:r>
              <a:rPr lang="en-US" dirty="0">
                <a:latin typeface="+mj-lt"/>
              </a:rPr>
              <a:t> </a:t>
            </a:r>
            <a:r>
              <a:rPr lang="en-US" i="1" dirty="0">
                <a:latin typeface="+mj-lt"/>
              </a:rPr>
              <a:t>y</a:t>
            </a:r>
            <a:r>
              <a:rPr lang="en-US" dirty="0">
                <a:latin typeface="+mj-lt"/>
              </a:rPr>
              <a:t> =def. </a:t>
            </a:r>
            <a:endParaRPr lang="en-US" dirty="0" smtClean="0">
              <a:latin typeface="+mj-lt"/>
            </a:endParaRPr>
          </a:p>
          <a:p>
            <a:r>
              <a:rPr lang="en-US" i="1" dirty="0">
                <a:latin typeface="+mj-lt"/>
              </a:rPr>
              <a:t>	</a:t>
            </a:r>
            <a:r>
              <a:rPr lang="en-US" i="1" dirty="0" smtClean="0">
                <a:latin typeface="+mj-lt"/>
              </a:rPr>
              <a:t>	x </a:t>
            </a:r>
            <a:r>
              <a:rPr lang="en-US" dirty="0">
                <a:latin typeface="+mj-lt"/>
              </a:rPr>
              <a:t>is an </a:t>
            </a:r>
            <a:r>
              <a:rPr lang="en-US" cap="small" dirty="0">
                <a:latin typeface="+mj-lt"/>
              </a:rPr>
              <a:t>information quality entity </a:t>
            </a:r>
            <a:endParaRPr lang="en-US" cap="small" dirty="0" smtClean="0">
              <a:latin typeface="+mj-lt"/>
            </a:endParaRPr>
          </a:p>
          <a:p>
            <a:r>
              <a:rPr lang="en-US" cap="small" dirty="0">
                <a:latin typeface="+mj-lt"/>
              </a:rPr>
              <a:t>	</a:t>
            </a:r>
            <a:r>
              <a:rPr lang="en-US" dirty="0" smtClean="0">
                <a:latin typeface="+mj-lt"/>
              </a:rPr>
              <a:t>&amp; 	</a:t>
            </a:r>
            <a:r>
              <a:rPr lang="en-US" i="1" dirty="0" smtClean="0">
                <a:latin typeface="+mj-lt"/>
              </a:rPr>
              <a:t>y </a:t>
            </a:r>
            <a:r>
              <a:rPr lang="en-US" dirty="0">
                <a:latin typeface="+mj-lt"/>
              </a:rPr>
              <a:t>is a </a:t>
            </a:r>
            <a:r>
              <a:rPr lang="en-US" cap="small" dirty="0">
                <a:latin typeface="+mj-lt"/>
              </a:rPr>
              <a:t>cognitive representa­tion</a:t>
            </a:r>
            <a:r>
              <a:rPr lang="en-US" dirty="0">
                <a:latin typeface="+mj-lt"/>
              </a:rPr>
              <a:t> </a:t>
            </a:r>
            <a:endParaRPr lang="en-US" dirty="0" smtClean="0">
              <a:latin typeface="+mj-lt"/>
            </a:endParaRPr>
          </a:p>
          <a:p>
            <a:r>
              <a:rPr lang="en-US" dirty="0">
                <a:latin typeface="+mj-lt"/>
              </a:rPr>
              <a:t>	</a:t>
            </a:r>
            <a:r>
              <a:rPr lang="en-US" dirty="0" smtClean="0">
                <a:latin typeface="+mj-lt"/>
              </a:rPr>
              <a:t>&amp; 	there </a:t>
            </a:r>
            <a:r>
              <a:rPr lang="en-US" dirty="0">
                <a:latin typeface="+mj-lt"/>
              </a:rPr>
              <a:t>is some GDC </a:t>
            </a:r>
            <a:r>
              <a:rPr lang="en-US" i="1" dirty="0">
                <a:latin typeface="+mj-lt"/>
              </a:rPr>
              <a:t>g</a:t>
            </a:r>
            <a:r>
              <a:rPr lang="en-US" dirty="0">
                <a:latin typeface="+mj-lt"/>
              </a:rPr>
              <a:t> such that </a:t>
            </a:r>
            <a:r>
              <a:rPr lang="en-US" i="1" dirty="0">
                <a:latin typeface="+mj-lt"/>
              </a:rPr>
              <a:t>x</a:t>
            </a:r>
            <a:r>
              <a:rPr lang="en-US" dirty="0">
                <a:latin typeface="+mj-lt"/>
              </a:rPr>
              <a:t> </a:t>
            </a:r>
            <a:r>
              <a:rPr lang="en-US" b="1" i="1" dirty="0">
                <a:latin typeface="+mj-lt"/>
              </a:rPr>
              <a:t>concretizes</a:t>
            </a:r>
            <a:r>
              <a:rPr lang="en-US" dirty="0">
                <a:latin typeface="+mj-lt"/>
              </a:rPr>
              <a:t> </a:t>
            </a:r>
            <a:r>
              <a:rPr lang="en-US" i="1" dirty="0">
                <a:latin typeface="+mj-lt"/>
              </a:rPr>
              <a:t>g</a:t>
            </a:r>
            <a:r>
              <a:rPr lang="en-US" dirty="0">
                <a:latin typeface="+mj-lt"/>
              </a:rPr>
              <a:t> and </a:t>
            </a:r>
            <a:r>
              <a:rPr lang="en-US" i="1" dirty="0">
                <a:latin typeface="+mj-lt"/>
              </a:rPr>
              <a:t>y</a:t>
            </a:r>
            <a:r>
              <a:rPr lang="en-US" dirty="0">
                <a:latin typeface="+mj-lt"/>
              </a:rPr>
              <a:t> </a:t>
            </a:r>
            <a:r>
              <a:rPr lang="en-US" b="1" i="1" dirty="0">
                <a:latin typeface="+mj-lt"/>
              </a:rPr>
              <a:t>concretizes</a:t>
            </a:r>
            <a:r>
              <a:rPr lang="en-US" dirty="0">
                <a:latin typeface="+mj-lt"/>
              </a:rPr>
              <a:t> </a:t>
            </a:r>
            <a:r>
              <a:rPr lang="en-US" i="1" dirty="0">
                <a:latin typeface="+mj-lt"/>
              </a:rPr>
              <a:t>g. </a:t>
            </a:r>
            <a:endParaRPr lang="en-US" i="1" dirty="0" smtClean="0">
              <a:latin typeface="+mj-lt"/>
            </a:endParaRPr>
          </a:p>
          <a:p>
            <a:r>
              <a:rPr lang="en-US" sz="1800" b="1" dirty="0" smtClean="0">
                <a:latin typeface="+mj-lt"/>
              </a:rPr>
              <a:t>Example</a:t>
            </a:r>
            <a:r>
              <a:rPr lang="en-US" sz="1800" b="1" dirty="0">
                <a:latin typeface="+mj-lt"/>
              </a:rPr>
              <a:t>:</a:t>
            </a:r>
            <a:r>
              <a:rPr lang="en-US" sz="1800" i="1" dirty="0">
                <a:latin typeface="+mj-lt"/>
              </a:rPr>
              <a:t> x </a:t>
            </a:r>
            <a:r>
              <a:rPr lang="en-US" sz="1800" dirty="0">
                <a:latin typeface="+mj-lt"/>
              </a:rPr>
              <a:t>is a sentence on a piece of paper, </a:t>
            </a:r>
            <a:r>
              <a:rPr lang="en-US" sz="1800" i="1" dirty="0">
                <a:latin typeface="+mj-lt"/>
              </a:rPr>
              <a:t>y </a:t>
            </a:r>
            <a:r>
              <a:rPr lang="en-US" sz="1800" dirty="0">
                <a:latin typeface="+mj-lt"/>
              </a:rPr>
              <a:t>is the belief of the author of the sentence who wrote the sentence as an expression of her belief, and </a:t>
            </a:r>
            <a:r>
              <a:rPr lang="en-US" sz="1800" i="1" dirty="0">
                <a:latin typeface="+mj-lt"/>
              </a:rPr>
              <a:t>g </a:t>
            </a:r>
            <a:r>
              <a:rPr lang="en-US" sz="1800" dirty="0">
                <a:latin typeface="+mj-lt"/>
              </a:rPr>
              <a:t>is the ICE (the content) that belief and sentence share.</a:t>
            </a:r>
            <a:r>
              <a:rPr lang="en-US" sz="1800" i="1" dirty="0">
                <a:latin typeface="+mj-lt"/>
              </a:rPr>
              <a:t> </a:t>
            </a:r>
            <a:endParaRPr lang="en-US" sz="1800" dirty="0">
              <a:latin typeface="+mj-lt"/>
            </a:endParaRPr>
          </a:p>
          <a:p>
            <a:endParaRPr lang="en-US" dirty="0">
              <a:latin typeface="+mj-lt"/>
            </a:endParaRPr>
          </a:p>
        </p:txBody>
      </p:sp>
      <p:sp>
        <p:nvSpPr>
          <p:cNvPr id="4" name="Rectangle 3"/>
          <p:cNvSpPr/>
          <p:nvPr/>
        </p:nvSpPr>
        <p:spPr bwMode="auto">
          <a:xfrm>
            <a:off x="152400" y="1524000"/>
            <a:ext cx="8763000" cy="1447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sp>
        <p:nvSpPr>
          <p:cNvPr id="5" name="Rectangle 4"/>
          <p:cNvSpPr/>
          <p:nvPr/>
        </p:nvSpPr>
        <p:spPr bwMode="auto">
          <a:xfrm>
            <a:off x="152400" y="3200400"/>
            <a:ext cx="8763000" cy="2209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sp>
        <p:nvSpPr>
          <p:cNvPr id="6" name="Rectangle 5"/>
          <p:cNvSpPr/>
          <p:nvPr/>
        </p:nvSpPr>
        <p:spPr>
          <a:xfrm>
            <a:off x="1258456" y="6311976"/>
            <a:ext cx="7772400" cy="461665"/>
          </a:xfrm>
          <a:prstGeom prst="rect">
            <a:avLst/>
          </a:prstGeom>
        </p:spPr>
        <p:txBody>
          <a:bodyPr wrap="square">
            <a:spAutoFit/>
          </a:bodyPr>
          <a:lstStyle/>
          <a:p>
            <a:pPr algn="r" eaLnBrk="0" hangingPunct="0"/>
            <a:r>
              <a:rPr lang="en-US" sz="1200" b="0" dirty="0">
                <a:solidFill>
                  <a:srgbClr val="FFFFFF"/>
                </a:solidFill>
                <a:latin typeface="Times" charset="0"/>
              </a:rPr>
              <a:t>Smith B, Ceusters W. </a:t>
            </a:r>
            <a:r>
              <a:rPr lang="en-US" sz="1200" b="0" dirty="0" err="1">
                <a:solidFill>
                  <a:srgbClr val="FFFFFF"/>
                </a:solidFill>
                <a:latin typeface="Times" charset="0"/>
              </a:rPr>
              <a:t>Aboutness</a:t>
            </a:r>
            <a:r>
              <a:rPr lang="en-US" sz="1200" b="0" dirty="0">
                <a:solidFill>
                  <a:srgbClr val="FFFFFF"/>
                </a:solidFill>
                <a:latin typeface="Times" charset="0"/>
              </a:rPr>
              <a:t>: Towards Foundations for the Information Artifact Ontology. </a:t>
            </a:r>
            <a:endParaRPr lang="en-US" sz="1200" b="0" dirty="0" smtClean="0">
              <a:solidFill>
                <a:srgbClr val="FFFFFF"/>
              </a:solidFill>
              <a:latin typeface="Times" charset="0"/>
            </a:endParaRPr>
          </a:p>
          <a:p>
            <a:pPr algn="r" eaLnBrk="0" hangingPunct="0"/>
            <a:r>
              <a:rPr lang="en-US" sz="1200" b="0" dirty="0" smtClean="0">
                <a:solidFill>
                  <a:srgbClr val="FFFFFF"/>
                </a:solidFill>
                <a:latin typeface="Times" charset="0"/>
              </a:rPr>
              <a:t>International </a:t>
            </a:r>
            <a:r>
              <a:rPr lang="en-US" sz="1200" b="0" dirty="0">
                <a:solidFill>
                  <a:srgbClr val="FFFFFF"/>
                </a:solidFill>
                <a:latin typeface="Times" charset="0"/>
              </a:rPr>
              <a:t>Conference on Biomedical Ontologies, ICBO 2015, Lisbon, Portugal, July 27-30, 2015;47-51</a:t>
            </a:r>
          </a:p>
        </p:txBody>
      </p:sp>
    </p:spTree>
    <p:extLst>
      <p:ext uri="{BB962C8B-B14F-4D97-AF65-F5344CB8AC3E}">
        <p14:creationId xmlns:p14="http://schemas.microsoft.com/office/powerpoint/2010/main" val="18780514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100" dirty="0" smtClean="0"/>
              <a:t>Existence of a conformant cognitive representation</a:t>
            </a:r>
            <a:endParaRPr lang="en-US" sz="3100" dirty="0"/>
          </a:p>
        </p:txBody>
      </p:sp>
      <p:grpSp>
        <p:nvGrpSpPr>
          <p:cNvPr id="10" name="Group 9"/>
          <p:cNvGrpSpPr/>
          <p:nvPr/>
        </p:nvGrpSpPr>
        <p:grpSpPr>
          <a:xfrm>
            <a:off x="1453200" y="3865141"/>
            <a:ext cx="2209799" cy="2237973"/>
            <a:chOff x="653473" y="3657600"/>
            <a:chExt cx="2971605" cy="2723389"/>
          </a:xfrm>
        </p:grpSpPr>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73" y="3657600"/>
              <a:ext cx="2971605" cy="2723389"/>
            </a:xfrm>
            <a:prstGeom prst="rect">
              <a:avLst/>
            </a:prstGeom>
          </p:spPr>
        </p:pic>
        <p:pic>
          <p:nvPicPr>
            <p:cNvPr id="4" name="Picture 3"/>
            <p:cNvPicPr>
              <a:picLocks noChangeAspect="1"/>
            </p:cNvPicPr>
            <p:nvPr/>
          </p:nvPicPr>
          <p:blipFill>
            <a:blip r:embed="rId3"/>
            <a:stretch>
              <a:fillRect/>
            </a:stretch>
          </p:blipFill>
          <p:spPr>
            <a:xfrm>
              <a:off x="762000" y="3773056"/>
              <a:ext cx="2743200" cy="1789544"/>
            </a:xfrm>
            <a:prstGeom prst="rect">
              <a:avLst/>
            </a:prstGeom>
          </p:spPr>
        </p:pic>
      </p:grpSp>
      <p:pic>
        <p:nvPicPr>
          <p:cNvPr id="8" name="Content Placeholder 7"/>
          <p:cNvPicPr>
            <a:picLocks noGrp="1" noChangeAspect="1"/>
          </p:cNvPicPr>
          <p:nvPr>
            <p:ph idx="1"/>
          </p:nvPr>
        </p:nvPicPr>
        <p:blipFill rotWithShape="1">
          <a:blip r:embed="rId4">
            <a:extLst>
              <a:ext uri="{28A0092B-C50C-407E-A947-70E740481C1C}">
                <a14:useLocalDpi xmlns:a14="http://schemas.microsoft.com/office/drawing/2010/main" val="0"/>
              </a:ext>
            </a:extLst>
          </a:blip>
          <a:srcRect l="49438" r="-1019"/>
          <a:stretch/>
        </p:blipFill>
        <p:spPr>
          <a:xfrm>
            <a:off x="5649454" y="3886200"/>
            <a:ext cx="2275346" cy="2113789"/>
          </a:xfrm>
        </p:spPr>
      </p:pic>
      <p:pic>
        <p:nvPicPr>
          <p:cNvPr id="9" name="Picture 8"/>
          <p:cNvPicPr>
            <a:picLocks noChangeAspect="1"/>
          </p:cNvPicPr>
          <p:nvPr/>
        </p:nvPicPr>
        <p:blipFill>
          <a:blip r:embed="rId3"/>
          <a:stretch>
            <a:fillRect/>
          </a:stretch>
        </p:blipFill>
        <p:spPr>
          <a:xfrm>
            <a:off x="5754001" y="4102975"/>
            <a:ext cx="2057400" cy="1342158"/>
          </a:xfrm>
          <a:prstGeom prst="rect">
            <a:avLst/>
          </a:prstGeom>
        </p:spPr>
      </p:pic>
      <p:sp>
        <p:nvSpPr>
          <p:cNvPr id="3" name="Rectangle 2"/>
          <p:cNvSpPr/>
          <p:nvPr/>
        </p:nvSpPr>
        <p:spPr bwMode="auto">
          <a:xfrm>
            <a:off x="1752600" y="5206428"/>
            <a:ext cx="336067" cy="21070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sp>
        <p:nvSpPr>
          <p:cNvPr id="38" name="Rectangle 37"/>
          <p:cNvSpPr/>
          <p:nvPr/>
        </p:nvSpPr>
        <p:spPr bwMode="auto">
          <a:xfrm>
            <a:off x="6001257" y="5237023"/>
            <a:ext cx="336067" cy="21070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cxnSp>
        <p:nvCxnSpPr>
          <p:cNvPr id="41" name="Elbow Connector 40"/>
          <p:cNvCxnSpPr>
            <a:endCxn id="48" idx="4"/>
          </p:cNvCxnSpPr>
          <p:nvPr/>
        </p:nvCxnSpPr>
        <p:spPr bwMode="auto">
          <a:xfrm rot="10800000">
            <a:off x="553542" y="4102975"/>
            <a:ext cx="1199059" cy="1208806"/>
          </a:xfrm>
          <a:prstGeom prst="bentConnector2">
            <a:avLst/>
          </a:prstGeom>
          <a:solidFill>
            <a:schemeClr val="accent1"/>
          </a:solidFill>
          <a:ln w="38100" cap="flat" cmpd="sng" algn="ctr">
            <a:solidFill>
              <a:srgbClr val="FF9933"/>
            </a:solidFill>
            <a:prstDash val="solid"/>
            <a:round/>
            <a:headEnd type="none" w="med" len="med"/>
            <a:tailEnd type="triangle"/>
          </a:ln>
          <a:effectLst/>
        </p:spPr>
      </p:cxnSp>
      <p:sp>
        <p:nvSpPr>
          <p:cNvPr id="45" name="TextBox 44"/>
          <p:cNvSpPr txBox="1"/>
          <p:nvPr/>
        </p:nvSpPr>
        <p:spPr>
          <a:xfrm>
            <a:off x="0" y="4336393"/>
            <a:ext cx="1219245" cy="830997"/>
          </a:xfrm>
          <a:prstGeom prst="rect">
            <a:avLst/>
          </a:prstGeom>
          <a:noFill/>
        </p:spPr>
        <p:txBody>
          <a:bodyPr wrap="none" rtlCol="0">
            <a:spAutoFit/>
          </a:bodyPr>
          <a:lstStyle/>
          <a:p>
            <a:pPr eaLnBrk="0" hangingPunct="0"/>
            <a:r>
              <a:rPr lang="en-US" sz="2400" b="0" dirty="0" err="1" smtClean="0">
                <a:solidFill>
                  <a:srgbClr val="FF9933"/>
                </a:solidFill>
                <a:latin typeface="Times" charset="0"/>
              </a:rPr>
              <a:t>isA</a:t>
            </a:r>
            <a:r>
              <a:rPr lang="en-US" sz="2400" b="0" dirty="0" smtClean="0">
                <a:solidFill>
                  <a:srgbClr val="FF9933"/>
                </a:solidFill>
                <a:latin typeface="Times" charset="0"/>
              </a:rPr>
              <a:t> bout</a:t>
            </a:r>
          </a:p>
          <a:p>
            <a:pPr indent="176213" algn="l" eaLnBrk="0" hangingPunct="0"/>
            <a:r>
              <a:rPr lang="en-US" sz="2400" b="0" dirty="0" smtClean="0">
                <a:solidFill>
                  <a:srgbClr val="FF9933"/>
                </a:solidFill>
                <a:latin typeface="Times" charset="0"/>
              </a:rPr>
              <a:t>at  t</a:t>
            </a:r>
            <a:endParaRPr lang="en-US" sz="2400" b="0" dirty="0">
              <a:solidFill>
                <a:srgbClr val="FF9933"/>
              </a:solidFill>
              <a:latin typeface="Times" charset="0"/>
            </a:endParaRPr>
          </a:p>
        </p:txBody>
      </p:sp>
      <p:sp>
        <p:nvSpPr>
          <p:cNvPr id="48" name="Oval 47"/>
          <p:cNvSpPr/>
          <p:nvPr/>
        </p:nvSpPr>
        <p:spPr bwMode="auto">
          <a:xfrm>
            <a:off x="251697" y="3499288"/>
            <a:ext cx="603687" cy="603687"/>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r>
              <a:rPr lang="en-US" sz="1800" b="0" dirty="0" smtClean="0">
                <a:solidFill>
                  <a:srgbClr val="FFFFFF"/>
                </a:solidFill>
                <a:latin typeface="Times" pitchFamily="122" charset="0"/>
              </a:rPr>
              <a:t>#n</a:t>
            </a:r>
            <a:endParaRPr lang="en-US" sz="1800" b="0" dirty="0">
              <a:solidFill>
                <a:srgbClr val="FFFFFF"/>
              </a:solidFill>
              <a:latin typeface="Times" pitchFamily="122" charset="0"/>
            </a:endParaRPr>
          </a:p>
        </p:txBody>
      </p:sp>
      <p:grpSp>
        <p:nvGrpSpPr>
          <p:cNvPr id="73" name="Group 72"/>
          <p:cNvGrpSpPr/>
          <p:nvPr/>
        </p:nvGrpSpPr>
        <p:grpSpPr>
          <a:xfrm>
            <a:off x="553541" y="1494523"/>
            <a:ext cx="7980859" cy="2004764"/>
            <a:chOff x="553541" y="1494523"/>
            <a:chExt cx="7980859" cy="2004764"/>
          </a:xfrm>
        </p:grpSpPr>
        <p:grpSp>
          <p:nvGrpSpPr>
            <p:cNvPr id="12" name="Group 11"/>
            <p:cNvGrpSpPr/>
            <p:nvPr/>
          </p:nvGrpSpPr>
          <p:grpSpPr>
            <a:xfrm>
              <a:off x="6342453" y="1565618"/>
              <a:ext cx="2191947" cy="1753558"/>
              <a:chOff x="3476026" y="1809848"/>
              <a:chExt cx="2191947" cy="1753558"/>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6026" y="1809848"/>
                <a:ext cx="2191947" cy="1753558"/>
              </a:xfrm>
              <a:prstGeom prst="rect">
                <a:avLst/>
              </a:prstGeom>
            </p:spPr>
          </p:pic>
          <p:sp>
            <p:nvSpPr>
              <p:cNvPr id="11" name="Oval 10"/>
              <p:cNvSpPr/>
              <p:nvPr/>
            </p:nvSpPr>
            <p:spPr bwMode="auto">
              <a:xfrm>
                <a:off x="4800600" y="2056641"/>
                <a:ext cx="215876" cy="228600"/>
              </a:xfrm>
              <a:prstGeom prst="ellipse">
                <a:avLst/>
              </a:prstGeom>
              <a:blipFill>
                <a:blip r:embed="rId6"/>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endParaRPr lang="en-US" sz="2400" b="0">
                  <a:solidFill>
                    <a:srgbClr val="000000"/>
                  </a:solidFill>
                  <a:latin typeface="Times" pitchFamily="122" charset="0"/>
                </a:endParaRPr>
              </a:p>
            </p:txBody>
          </p:sp>
        </p:grpSp>
        <p:cxnSp>
          <p:nvCxnSpPr>
            <p:cNvPr id="24" name="Elbow Connector 23"/>
            <p:cNvCxnSpPr>
              <a:stCxn id="11" idx="2"/>
              <a:endCxn id="48" idx="0"/>
            </p:cNvCxnSpPr>
            <p:nvPr/>
          </p:nvCxnSpPr>
          <p:spPr bwMode="auto">
            <a:xfrm rot="10800000" flipV="1">
              <a:off x="553541" y="1926710"/>
              <a:ext cx="7113486" cy="1572577"/>
            </a:xfrm>
            <a:prstGeom prst="bentConnector2">
              <a:avLst/>
            </a:prstGeom>
            <a:solidFill>
              <a:schemeClr val="accent1"/>
            </a:solidFill>
            <a:ln w="38100" cap="flat" cmpd="sng" algn="ctr">
              <a:solidFill>
                <a:srgbClr val="FF9933"/>
              </a:solidFill>
              <a:prstDash val="solid"/>
              <a:round/>
              <a:headEnd type="none" w="med" len="med"/>
              <a:tailEnd type="triangle"/>
            </a:ln>
            <a:effectLst/>
          </p:spPr>
        </p:cxnSp>
        <p:sp>
          <p:nvSpPr>
            <p:cNvPr id="27" name="TextBox 26"/>
            <p:cNvSpPr txBox="1"/>
            <p:nvPr/>
          </p:nvSpPr>
          <p:spPr>
            <a:xfrm>
              <a:off x="2530788" y="1494523"/>
              <a:ext cx="2332983" cy="461665"/>
            </a:xfrm>
            <a:prstGeom prst="rect">
              <a:avLst/>
            </a:prstGeom>
            <a:noFill/>
          </p:spPr>
          <p:txBody>
            <a:bodyPr wrap="square" rtlCol="0">
              <a:spAutoFit/>
            </a:bodyPr>
            <a:lstStyle/>
            <a:p>
              <a:pPr eaLnBrk="0" hangingPunct="0"/>
              <a:r>
                <a:rPr lang="en-US" sz="2400" b="0" dirty="0" smtClean="0">
                  <a:solidFill>
                    <a:srgbClr val="FF9933"/>
                  </a:solidFill>
                  <a:latin typeface="Times" charset="0"/>
                </a:rPr>
                <a:t>Is About at t</a:t>
              </a:r>
              <a:endParaRPr lang="en-US" sz="2400" b="0" dirty="0">
                <a:solidFill>
                  <a:srgbClr val="FF9933"/>
                </a:solidFill>
                <a:latin typeface="Times" charset="0"/>
              </a:endParaRPr>
            </a:p>
          </p:txBody>
        </p:sp>
      </p:grpSp>
      <p:grpSp>
        <p:nvGrpSpPr>
          <p:cNvPr id="78" name="Group 77"/>
          <p:cNvGrpSpPr/>
          <p:nvPr/>
        </p:nvGrpSpPr>
        <p:grpSpPr>
          <a:xfrm>
            <a:off x="1098831" y="2041012"/>
            <a:ext cx="6676134" cy="3165417"/>
            <a:chOff x="1098831" y="2041012"/>
            <a:chExt cx="6676134" cy="3165417"/>
          </a:xfrm>
        </p:grpSpPr>
        <p:cxnSp>
          <p:nvCxnSpPr>
            <p:cNvPr id="33" name="Elbow Connector 32"/>
            <p:cNvCxnSpPr>
              <a:stCxn id="3" idx="0"/>
              <a:endCxn id="20" idx="1"/>
            </p:cNvCxnSpPr>
            <p:nvPr/>
          </p:nvCxnSpPr>
          <p:spPr bwMode="auto">
            <a:xfrm rot="5400000" flipH="1" flipV="1">
              <a:off x="1783435" y="3483527"/>
              <a:ext cx="1860101" cy="1585703"/>
            </a:xfrm>
            <a:prstGeom prst="bentConnector2">
              <a:avLst/>
            </a:prstGeom>
            <a:solidFill>
              <a:schemeClr val="accent1"/>
            </a:solidFill>
            <a:ln w="38100" cap="flat" cmpd="sng" algn="ctr">
              <a:solidFill>
                <a:schemeClr val="bg1"/>
              </a:solidFill>
              <a:prstDash val="solid"/>
              <a:round/>
              <a:headEnd type="none" w="med" len="med"/>
              <a:tailEnd type="triangle"/>
            </a:ln>
            <a:effectLst/>
          </p:spPr>
        </p:cxnSp>
        <p:sp>
          <p:nvSpPr>
            <p:cNvPr id="36" name="TextBox 35"/>
            <p:cNvSpPr txBox="1"/>
            <p:nvPr/>
          </p:nvSpPr>
          <p:spPr>
            <a:xfrm>
              <a:off x="1098831" y="2895009"/>
              <a:ext cx="2326278" cy="830997"/>
            </a:xfrm>
            <a:prstGeom prst="rect">
              <a:avLst/>
            </a:prstGeom>
            <a:noFill/>
          </p:spPr>
          <p:txBody>
            <a:bodyPr wrap="none" rtlCol="0">
              <a:spAutoFit/>
            </a:bodyPr>
            <a:lstStyle/>
            <a:p>
              <a:pPr eaLnBrk="0" hangingPunct="0"/>
              <a:r>
                <a:rPr lang="en-US" sz="2400" b="0" dirty="0" err="1" smtClean="0">
                  <a:solidFill>
                    <a:srgbClr val="FFFFFF"/>
                  </a:solidFill>
                  <a:latin typeface="Times" charset="0"/>
                </a:rPr>
                <a:t>concretizationOf</a:t>
              </a:r>
              <a:r>
                <a:rPr lang="en-US" sz="2400" b="0" dirty="0" smtClean="0">
                  <a:solidFill>
                    <a:srgbClr val="FFFFFF"/>
                  </a:solidFill>
                  <a:latin typeface="Times" charset="0"/>
                </a:rPr>
                <a:t> </a:t>
              </a:r>
            </a:p>
            <a:p>
              <a:pPr eaLnBrk="0" hangingPunct="0"/>
              <a:r>
                <a:rPr lang="en-US" sz="2400" b="0" dirty="0" smtClean="0">
                  <a:solidFill>
                    <a:srgbClr val="FFFFFF"/>
                  </a:solidFill>
                  <a:latin typeface="Times" charset="0"/>
                </a:rPr>
                <a:t>at t</a:t>
              </a:r>
              <a:endParaRPr lang="en-US" sz="2400" b="0" dirty="0">
                <a:solidFill>
                  <a:srgbClr val="FFFFFF"/>
                </a:solidFill>
                <a:latin typeface="Times" charset="0"/>
              </a:endParaRPr>
            </a:p>
          </p:txBody>
        </p:sp>
        <p:cxnSp>
          <p:nvCxnSpPr>
            <p:cNvPr id="37" name="Elbow Connector 36"/>
            <p:cNvCxnSpPr>
              <a:stCxn id="11" idx="4"/>
              <a:endCxn id="20" idx="3"/>
            </p:cNvCxnSpPr>
            <p:nvPr/>
          </p:nvCxnSpPr>
          <p:spPr bwMode="auto">
            <a:xfrm rot="5400000">
              <a:off x="5388103" y="959465"/>
              <a:ext cx="1305316" cy="3468409"/>
            </a:xfrm>
            <a:prstGeom prst="bentConnector2">
              <a:avLst/>
            </a:prstGeom>
            <a:solidFill>
              <a:schemeClr val="accent1"/>
            </a:solidFill>
            <a:ln w="38100" cap="flat" cmpd="sng" algn="ctr">
              <a:solidFill>
                <a:schemeClr val="bg1"/>
              </a:solidFill>
              <a:prstDash val="solid"/>
              <a:round/>
              <a:headEnd type="none" w="med" len="med"/>
              <a:tailEnd type="triangle"/>
            </a:ln>
            <a:effectLst/>
          </p:spPr>
        </p:cxnSp>
        <p:sp>
          <p:nvSpPr>
            <p:cNvPr id="42" name="TextBox 41"/>
            <p:cNvSpPr txBox="1"/>
            <p:nvPr/>
          </p:nvSpPr>
          <p:spPr>
            <a:xfrm>
              <a:off x="4355934" y="2892022"/>
              <a:ext cx="2326278" cy="830997"/>
            </a:xfrm>
            <a:prstGeom prst="rect">
              <a:avLst/>
            </a:prstGeom>
            <a:noFill/>
          </p:spPr>
          <p:txBody>
            <a:bodyPr wrap="none" rtlCol="0">
              <a:spAutoFit/>
            </a:bodyPr>
            <a:lstStyle/>
            <a:p>
              <a:pPr eaLnBrk="0" hangingPunct="0"/>
              <a:r>
                <a:rPr lang="en-US" sz="2400" b="0" dirty="0" err="1" smtClean="0">
                  <a:solidFill>
                    <a:srgbClr val="FFFFFF"/>
                  </a:solidFill>
                  <a:latin typeface="Times" charset="0"/>
                </a:rPr>
                <a:t>concretizationOf</a:t>
              </a:r>
              <a:r>
                <a:rPr lang="en-US" sz="2400" b="0" dirty="0" smtClean="0">
                  <a:solidFill>
                    <a:srgbClr val="FFFFFF"/>
                  </a:solidFill>
                  <a:latin typeface="Times" charset="0"/>
                </a:rPr>
                <a:t> </a:t>
              </a:r>
            </a:p>
            <a:p>
              <a:pPr eaLnBrk="0" hangingPunct="0"/>
              <a:r>
                <a:rPr lang="en-US" sz="2400" b="0" dirty="0" smtClean="0">
                  <a:solidFill>
                    <a:srgbClr val="FFFFFF"/>
                  </a:solidFill>
                  <a:latin typeface="Times" charset="0"/>
                </a:rPr>
                <a:t>at t</a:t>
              </a:r>
              <a:endParaRPr lang="en-US" sz="2400" b="0" dirty="0">
                <a:solidFill>
                  <a:srgbClr val="FFFFFF"/>
                </a:solidFill>
                <a:latin typeface="Times" charset="0"/>
              </a:endParaRPr>
            </a:p>
          </p:txBody>
        </p:sp>
      </p:grpSp>
      <p:grpSp>
        <p:nvGrpSpPr>
          <p:cNvPr id="77" name="Group 76"/>
          <p:cNvGrpSpPr/>
          <p:nvPr/>
        </p:nvGrpSpPr>
        <p:grpSpPr>
          <a:xfrm>
            <a:off x="2976513" y="2073835"/>
            <a:ext cx="2731955" cy="1503324"/>
            <a:chOff x="2976513" y="2073835"/>
            <a:chExt cx="2731955" cy="1503324"/>
          </a:xfrm>
        </p:grpSpPr>
        <p:sp>
          <p:nvSpPr>
            <p:cNvPr id="20" name="TextBox 19"/>
            <p:cNvSpPr txBox="1"/>
            <p:nvPr/>
          </p:nvSpPr>
          <p:spPr>
            <a:xfrm>
              <a:off x="3506337" y="3115494"/>
              <a:ext cx="800219" cy="461665"/>
            </a:xfrm>
            <a:prstGeom prst="rect">
              <a:avLst/>
            </a:prstGeom>
            <a:solidFill>
              <a:schemeClr val="bg1"/>
            </a:solidFill>
            <a:ln w="38100">
              <a:solidFill>
                <a:srgbClr val="FF0000"/>
              </a:solidFill>
            </a:ln>
          </p:spPr>
          <p:txBody>
            <a:bodyPr wrap="none" rtlCol="0">
              <a:spAutoFit/>
            </a:bodyPr>
            <a:lstStyle/>
            <a:p>
              <a:pPr algn="l" eaLnBrk="0" hangingPunct="0"/>
              <a:r>
                <a:rPr lang="en-US" sz="2400" b="0" dirty="0" smtClean="0">
                  <a:solidFill>
                    <a:srgbClr val="000000"/>
                  </a:solidFill>
                  <a:latin typeface="Times" charset="0"/>
                </a:rPr>
                <a:t>5042</a:t>
              </a:r>
              <a:endParaRPr lang="en-US" sz="2400" b="0" dirty="0">
                <a:solidFill>
                  <a:srgbClr val="000000"/>
                </a:solidFill>
                <a:latin typeface="Times" charset="0"/>
              </a:endParaRPr>
            </a:p>
          </p:txBody>
        </p:sp>
        <p:sp>
          <p:nvSpPr>
            <p:cNvPr id="53" name="TextBox 52"/>
            <p:cNvSpPr txBox="1"/>
            <p:nvPr/>
          </p:nvSpPr>
          <p:spPr>
            <a:xfrm>
              <a:off x="2976513" y="2073835"/>
              <a:ext cx="1670650" cy="830997"/>
            </a:xfrm>
            <a:prstGeom prst="rect">
              <a:avLst/>
            </a:prstGeom>
            <a:noFill/>
          </p:spPr>
          <p:txBody>
            <a:bodyPr wrap="none" rtlCol="0">
              <a:spAutoFit/>
            </a:bodyPr>
            <a:lstStyle/>
            <a:p>
              <a:pPr algn="l" eaLnBrk="0" hangingPunct="0"/>
              <a:r>
                <a:rPr lang="en-US" sz="2400" b="0" dirty="0" err="1" smtClean="0">
                  <a:solidFill>
                    <a:srgbClr val="FFFF00"/>
                  </a:solidFill>
                  <a:latin typeface="Times" charset="0"/>
                </a:rPr>
                <a:t>instanceOf</a:t>
              </a:r>
              <a:r>
                <a:rPr lang="en-US" sz="2400" b="0" dirty="0" smtClean="0">
                  <a:solidFill>
                    <a:srgbClr val="FFFF00"/>
                  </a:solidFill>
                  <a:latin typeface="Times" charset="0"/>
                </a:rPr>
                <a:t>  </a:t>
              </a:r>
            </a:p>
            <a:p>
              <a:pPr eaLnBrk="0" hangingPunct="0"/>
              <a:r>
                <a:rPr lang="en-US" sz="2400" b="0" dirty="0">
                  <a:solidFill>
                    <a:srgbClr val="FFFF00"/>
                  </a:solidFill>
                  <a:latin typeface="Times" charset="0"/>
                </a:rPr>
                <a:t>a</a:t>
              </a:r>
              <a:r>
                <a:rPr lang="en-US" sz="2400" b="0" dirty="0" smtClean="0">
                  <a:solidFill>
                    <a:srgbClr val="FFFF00"/>
                  </a:solidFill>
                  <a:latin typeface="Times" charset="0"/>
                </a:rPr>
                <a:t>t t</a:t>
              </a:r>
              <a:endParaRPr lang="en-US" sz="2400" b="0" dirty="0">
                <a:solidFill>
                  <a:srgbClr val="FFFF00"/>
                </a:solidFill>
                <a:latin typeface="Times" charset="0"/>
              </a:endParaRPr>
            </a:p>
          </p:txBody>
        </p:sp>
        <p:sp>
          <p:nvSpPr>
            <p:cNvPr id="54" name="Rounded Rectangle 53"/>
            <p:cNvSpPr/>
            <p:nvPr/>
          </p:nvSpPr>
          <p:spPr bwMode="auto">
            <a:xfrm>
              <a:off x="4663204" y="2107934"/>
              <a:ext cx="1045264"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400" b="0" dirty="0" smtClean="0">
                  <a:solidFill>
                    <a:srgbClr val="000000"/>
                  </a:solidFill>
                  <a:latin typeface="Times" pitchFamily="122" charset="0"/>
                </a:rPr>
                <a:t>ICE</a:t>
              </a:r>
              <a:endParaRPr lang="en-US" sz="2400" b="0" dirty="0">
                <a:solidFill>
                  <a:srgbClr val="000000"/>
                </a:solidFill>
                <a:latin typeface="Times" pitchFamily="122" charset="0"/>
              </a:endParaRPr>
            </a:p>
          </p:txBody>
        </p:sp>
        <p:cxnSp>
          <p:nvCxnSpPr>
            <p:cNvPr id="55" name="Straight Arrow Connector 54"/>
            <p:cNvCxnSpPr>
              <a:stCxn id="20" idx="0"/>
              <a:endCxn id="54" idx="1"/>
            </p:cNvCxnSpPr>
            <p:nvPr/>
          </p:nvCxnSpPr>
          <p:spPr bwMode="auto">
            <a:xfrm flipV="1">
              <a:off x="3906447" y="2374634"/>
              <a:ext cx="756757" cy="74086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grpSp>
      <p:grpSp>
        <p:nvGrpSpPr>
          <p:cNvPr id="80" name="Group 79"/>
          <p:cNvGrpSpPr/>
          <p:nvPr/>
        </p:nvGrpSpPr>
        <p:grpSpPr>
          <a:xfrm>
            <a:off x="553541" y="1926711"/>
            <a:ext cx="7329362" cy="4550289"/>
            <a:chOff x="553541" y="1926711"/>
            <a:chExt cx="7329362" cy="4550289"/>
          </a:xfrm>
        </p:grpSpPr>
        <p:cxnSp>
          <p:nvCxnSpPr>
            <p:cNvPr id="43" name="Elbow Connector 42"/>
            <p:cNvCxnSpPr>
              <a:stCxn id="38" idx="1"/>
              <a:endCxn id="20" idx="2"/>
            </p:cNvCxnSpPr>
            <p:nvPr/>
          </p:nvCxnSpPr>
          <p:spPr bwMode="auto">
            <a:xfrm rot="10800000">
              <a:off x="3906447" y="3577160"/>
              <a:ext cx="2094810" cy="1765217"/>
            </a:xfrm>
            <a:prstGeom prst="bentConnector2">
              <a:avLst/>
            </a:prstGeom>
            <a:solidFill>
              <a:schemeClr val="accent1"/>
            </a:solidFill>
            <a:ln w="38100" cap="flat" cmpd="sng" algn="ctr">
              <a:solidFill>
                <a:schemeClr val="bg1"/>
              </a:solidFill>
              <a:prstDash val="solid"/>
              <a:round/>
              <a:headEnd type="none" w="med" len="med"/>
              <a:tailEnd type="triangle"/>
            </a:ln>
            <a:effectLst/>
          </p:spPr>
        </p:cxnSp>
        <p:sp>
          <p:nvSpPr>
            <p:cNvPr id="46" name="TextBox 45"/>
            <p:cNvSpPr txBox="1"/>
            <p:nvPr/>
          </p:nvSpPr>
          <p:spPr>
            <a:xfrm>
              <a:off x="3541122" y="5265003"/>
              <a:ext cx="2326278" cy="830997"/>
            </a:xfrm>
            <a:prstGeom prst="rect">
              <a:avLst/>
            </a:prstGeom>
            <a:noFill/>
          </p:spPr>
          <p:txBody>
            <a:bodyPr wrap="none" rtlCol="0">
              <a:spAutoFit/>
            </a:bodyPr>
            <a:lstStyle/>
            <a:p>
              <a:pPr eaLnBrk="0" hangingPunct="0"/>
              <a:r>
                <a:rPr lang="en-US" sz="2400" b="0" dirty="0" err="1" smtClean="0">
                  <a:solidFill>
                    <a:srgbClr val="FFFFFF"/>
                  </a:solidFill>
                  <a:latin typeface="Times" charset="0"/>
                </a:rPr>
                <a:t>concretizationOf</a:t>
              </a:r>
              <a:r>
                <a:rPr lang="en-US" sz="2400" b="0" dirty="0" smtClean="0">
                  <a:solidFill>
                    <a:srgbClr val="FFFFFF"/>
                  </a:solidFill>
                  <a:latin typeface="Times" charset="0"/>
                </a:rPr>
                <a:t> </a:t>
              </a:r>
            </a:p>
            <a:p>
              <a:pPr eaLnBrk="0" hangingPunct="0"/>
              <a:r>
                <a:rPr lang="en-US" sz="2400" b="0" dirty="0" smtClean="0">
                  <a:solidFill>
                    <a:srgbClr val="FFFFFF"/>
                  </a:solidFill>
                  <a:latin typeface="Times" charset="0"/>
                </a:rPr>
                <a:t>at t</a:t>
              </a:r>
              <a:endParaRPr lang="en-US" sz="2400" b="0" dirty="0">
                <a:solidFill>
                  <a:srgbClr val="FFFFFF"/>
                </a:solidFill>
                <a:latin typeface="Times" charset="0"/>
              </a:endParaRPr>
            </a:p>
          </p:txBody>
        </p:sp>
        <p:cxnSp>
          <p:nvCxnSpPr>
            <p:cNvPr id="47" name="Elbow Connector 46"/>
            <p:cNvCxnSpPr/>
            <p:nvPr/>
          </p:nvCxnSpPr>
          <p:spPr bwMode="auto">
            <a:xfrm rot="5400000" flipH="1">
              <a:off x="2689039" y="1967477"/>
              <a:ext cx="1344754" cy="5615750"/>
            </a:xfrm>
            <a:prstGeom prst="bentConnector3">
              <a:avLst>
                <a:gd name="adj1" fmla="val -75381"/>
              </a:avLst>
            </a:prstGeom>
            <a:solidFill>
              <a:schemeClr val="accent1"/>
            </a:solidFill>
            <a:ln w="38100" cap="flat" cmpd="sng" algn="ctr">
              <a:solidFill>
                <a:srgbClr val="FF9933"/>
              </a:solidFill>
              <a:prstDash val="solid"/>
              <a:round/>
              <a:headEnd type="none" w="med" len="med"/>
              <a:tailEnd type="triangle"/>
            </a:ln>
            <a:effectLst/>
          </p:spPr>
        </p:cxnSp>
        <p:sp>
          <p:nvSpPr>
            <p:cNvPr id="50" name="TextBox 49"/>
            <p:cNvSpPr txBox="1"/>
            <p:nvPr/>
          </p:nvSpPr>
          <p:spPr>
            <a:xfrm>
              <a:off x="3573853" y="6015335"/>
              <a:ext cx="2332983" cy="461665"/>
            </a:xfrm>
            <a:prstGeom prst="rect">
              <a:avLst/>
            </a:prstGeom>
            <a:noFill/>
          </p:spPr>
          <p:txBody>
            <a:bodyPr wrap="square" rtlCol="0">
              <a:spAutoFit/>
            </a:bodyPr>
            <a:lstStyle/>
            <a:p>
              <a:pPr eaLnBrk="0" hangingPunct="0"/>
              <a:r>
                <a:rPr lang="en-US" sz="2400" b="0" dirty="0" smtClean="0">
                  <a:solidFill>
                    <a:srgbClr val="FF9933"/>
                  </a:solidFill>
                  <a:latin typeface="Times" charset="0"/>
                </a:rPr>
                <a:t>Is About at t </a:t>
              </a:r>
              <a:endParaRPr lang="en-US" sz="2400" b="0" dirty="0">
                <a:solidFill>
                  <a:srgbClr val="FF9933"/>
                </a:solidFill>
                <a:latin typeface="Times" charset="0"/>
              </a:endParaRPr>
            </a:p>
          </p:txBody>
        </p:sp>
        <p:cxnSp>
          <p:nvCxnSpPr>
            <p:cNvPr id="66" name="Elbow Connector 65"/>
            <p:cNvCxnSpPr>
              <a:stCxn id="38" idx="0"/>
              <a:endCxn id="11" idx="6"/>
            </p:cNvCxnSpPr>
            <p:nvPr/>
          </p:nvCxnSpPr>
          <p:spPr bwMode="auto">
            <a:xfrm rot="5400000" flipH="1" flipV="1">
              <a:off x="5370941" y="2725061"/>
              <a:ext cx="3310312" cy="1713612"/>
            </a:xfrm>
            <a:prstGeom prst="bentConnector4">
              <a:avLst>
                <a:gd name="adj1" fmla="val 48274"/>
                <a:gd name="adj2" fmla="val 151070"/>
              </a:avLst>
            </a:prstGeom>
            <a:solidFill>
              <a:schemeClr val="accent1"/>
            </a:solidFill>
            <a:ln w="38100" cap="flat" cmpd="sng" algn="ctr">
              <a:solidFill>
                <a:srgbClr val="92D050"/>
              </a:solidFill>
              <a:prstDash val="solid"/>
              <a:round/>
              <a:headEnd type="none" w="med" len="med"/>
              <a:tailEnd type="triangle"/>
            </a:ln>
            <a:effectLst/>
          </p:spPr>
        </p:cxnSp>
      </p:grpSp>
      <p:grpSp>
        <p:nvGrpSpPr>
          <p:cNvPr id="79" name="Group 78"/>
          <p:cNvGrpSpPr/>
          <p:nvPr/>
        </p:nvGrpSpPr>
        <p:grpSpPr>
          <a:xfrm>
            <a:off x="1920633" y="1926710"/>
            <a:ext cx="6918567" cy="4746486"/>
            <a:chOff x="1920633" y="1926710"/>
            <a:chExt cx="6918567" cy="4746486"/>
          </a:xfrm>
        </p:grpSpPr>
        <p:cxnSp>
          <p:nvCxnSpPr>
            <p:cNvPr id="51" name="Elbow Connector 50"/>
            <p:cNvCxnSpPr>
              <a:stCxn id="3" idx="2"/>
            </p:cNvCxnSpPr>
            <p:nvPr/>
          </p:nvCxnSpPr>
          <p:spPr bwMode="auto">
            <a:xfrm rot="5400000" flipH="1" flipV="1">
              <a:off x="3156556" y="690787"/>
              <a:ext cx="3490424" cy="5962269"/>
            </a:xfrm>
            <a:prstGeom prst="bentConnector4">
              <a:avLst>
                <a:gd name="adj1" fmla="val -36186"/>
                <a:gd name="adj2" fmla="val 114769"/>
              </a:avLst>
            </a:prstGeom>
            <a:solidFill>
              <a:schemeClr val="accent1"/>
            </a:solidFill>
            <a:ln w="38100" cap="flat" cmpd="sng" algn="ctr">
              <a:solidFill>
                <a:srgbClr val="92D050"/>
              </a:solidFill>
              <a:prstDash val="solid"/>
              <a:round/>
              <a:headEnd type="none" w="med" len="med"/>
              <a:tailEnd type="triangle"/>
            </a:ln>
            <a:effectLst/>
          </p:spPr>
        </p:cxnSp>
        <p:sp>
          <p:nvSpPr>
            <p:cNvPr id="72" name="TextBox 71"/>
            <p:cNvSpPr txBox="1"/>
            <p:nvPr/>
          </p:nvSpPr>
          <p:spPr>
            <a:xfrm>
              <a:off x="6337324" y="6211531"/>
              <a:ext cx="2501876" cy="461665"/>
            </a:xfrm>
            <a:prstGeom prst="rect">
              <a:avLst/>
            </a:prstGeom>
            <a:noFill/>
          </p:spPr>
          <p:txBody>
            <a:bodyPr wrap="square" rtlCol="0">
              <a:spAutoFit/>
            </a:bodyPr>
            <a:lstStyle/>
            <a:p>
              <a:pPr eaLnBrk="0" hangingPunct="0"/>
              <a:r>
                <a:rPr lang="en-US" sz="2400" b="0" dirty="0" smtClean="0">
                  <a:solidFill>
                    <a:srgbClr val="92D050"/>
                  </a:solidFill>
                  <a:latin typeface="Times" charset="0"/>
                </a:rPr>
                <a:t>Conformant to at t</a:t>
              </a:r>
              <a:endParaRPr lang="en-US" sz="2400" b="0" dirty="0">
                <a:solidFill>
                  <a:srgbClr val="92D050"/>
                </a:solidFill>
                <a:latin typeface="Times" charset="0"/>
              </a:endParaRPr>
            </a:p>
          </p:txBody>
        </p:sp>
      </p:grpSp>
    </p:spTree>
    <p:extLst>
      <p:ext uri="{BB962C8B-B14F-4D97-AF65-F5344CB8AC3E}">
        <p14:creationId xmlns:p14="http://schemas.microsoft.com/office/powerpoint/2010/main" val="380145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360" y="1436426"/>
            <a:ext cx="4762500" cy="3971925"/>
          </a:xfrm>
          <a:prstGeom prst="rect">
            <a:avLst/>
          </a:prstGeom>
          <a:scene3d>
            <a:camera prst="perspectiveContrastingRightFacing"/>
            <a:lightRig rig="threePt" dir="t"/>
          </a:scene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74" y="1700879"/>
            <a:ext cx="4526186" cy="4095638"/>
          </a:xfrm>
          <a:prstGeom prst="rect">
            <a:avLst/>
          </a:prstGeom>
          <a:scene3d>
            <a:camera prst="perspectiveContrastingRightFacing"/>
            <a:lightRig rig="threePt" dir="t"/>
          </a:scene3d>
        </p:spPr>
      </p:pic>
      <p:sp>
        <p:nvSpPr>
          <p:cNvPr id="2" name="Title 1"/>
          <p:cNvSpPr>
            <a:spLocks noGrp="1"/>
          </p:cNvSpPr>
          <p:nvPr>
            <p:ph type="title"/>
          </p:nvPr>
        </p:nvSpPr>
        <p:spPr/>
        <p:txBody>
          <a:bodyPr/>
          <a:lstStyle/>
          <a:p>
            <a:r>
              <a:rPr lang="en-US" dirty="0" smtClean="0"/>
              <a:t>Reality         and </a:t>
            </a:r>
            <a:r>
              <a:rPr lang="en-US" sz="3200" dirty="0" smtClean="0"/>
              <a:t> </a:t>
            </a:r>
            <a:r>
              <a:rPr lang="en-US" dirty="0" smtClean="0"/>
              <a:t>     representation</a:t>
            </a:r>
            <a:endParaRPr lang="en-US" dirty="0"/>
          </a:p>
        </p:txBody>
      </p:sp>
      <p:sp>
        <p:nvSpPr>
          <p:cNvPr id="19" name="TextBox 18"/>
          <p:cNvSpPr txBox="1"/>
          <p:nvPr/>
        </p:nvSpPr>
        <p:spPr>
          <a:xfrm>
            <a:off x="2440353" y="5613883"/>
            <a:ext cx="1441420" cy="461665"/>
          </a:xfrm>
          <a:prstGeom prst="rect">
            <a:avLst/>
          </a:prstGeom>
          <a:noFill/>
        </p:spPr>
        <p:txBody>
          <a:bodyPr wrap="none" rtlCol="0">
            <a:spAutoFit/>
          </a:bodyPr>
          <a:lstStyle/>
          <a:p>
            <a:r>
              <a:rPr lang="en-US" sz="2400" dirty="0">
                <a:solidFill>
                  <a:srgbClr val="FFFF00"/>
                </a:solidFill>
              </a:rPr>
              <a:t>t</a:t>
            </a:r>
            <a:r>
              <a:rPr lang="en-US" sz="2400" dirty="0" smtClean="0">
                <a:solidFill>
                  <a:srgbClr val="FFFF00"/>
                </a:solidFill>
              </a:rPr>
              <a:t>his heart</a:t>
            </a:r>
            <a:endParaRPr lang="en-US" sz="2400" dirty="0">
              <a:solidFill>
                <a:srgbClr val="FFFF00"/>
              </a:solidFill>
            </a:endParaRPr>
          </a:p>
        </p:txBody>
      </p:sp>
      <p:sp>
        <p:nvSpPr>
          <p:cNvPr id="8" name="Oval 7"/>
          <p:cNvSpPr/>
          <p:nvPr/>
        </p:nvSpPr>
        <p:spPr bwMode="auto">
          <a:xfrm>
            <a:off x="1905000" y="3215298"/>
            <a:ext cx="1295399" cy="1585302"/>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TextBox 15"/>
          <p:cNvSpPr txBox="1"/>
          <p:nvPr/>
        </p:nvSpPr>
        <p:spPr>
          <a:xfrm>
            <a:off x="2403479" y="6015335"/>
            <a:ext cx="646331" cy="461665"/>
          </a:xfrm>
          <a:prstGeom prst="rect">
            <a:avLst/>
          </a:prstGeom>
          <a:noFill/>
        </p:spPr>
        <p:txBody>
          <a:bodyPr wrap="none" rtlCol="0">
            <a:spAutoFit/>
          </a:bodyPr>
          <a:lstStyle/>
          <a:p>
            <a:r>
              <a:rPr lang="en-US" sz="2400" dirty="0" smtClean="0">
                <a:solidFill>
                  <a:srgbClr val="FFFF00"/>
                </a:solidFill>
              </a:rPr>
              <a:t>#12</a:t>
            </a:r>
            <a:endParaRPr lang="en-US" sz="2400" dirty="0">
              <a:solidFill>
                <a:srgbClr val="FFFF00"/>
              </a:solidFill>
            </a:endParaRPr>
          </a:p>
        </p:txBody>
      </p:sp>
      <p:cxnSp>
        <p:nvCxnSpPr>
          <p:cNvPr id="18" name="Straight Arrow Connector 17"/>
          <p:cNvCxnSpPr/>
          <p:nvPr/>
        </p:nvCxnSpPr>
        <p:spPr bwMode="auto">
          <a:xfrm flipH="1" flipV="1">
            <a:off x="3049810" y="6322975"/>
            <a:ext cx="3105565" cy="1625"/>
          </a:xfrm>
          <a:prstGeom prst="straightConnector1">
            <a:avLst/>
          </a:prstGeom>
          <a:solidFill>
            <a:schemeClr val="accent1"/>
          </a:solidFill>
          <a:ln w="22225" cap="flat" cmpd="sng" algn="ctr">
            <a:solidFill>
              <a:srgbClr val="FFFF00"/>
            </a:solidFill>
            <a:prstDash val="solid"/>
            <a:round/>
            <a:headEnd type="none" w="med" len="med"/>
            <a:tailEnd type="triangle"/>
          </a:ln>
          <a:effectLst/>
        </p:spPr>
      </p:cxnSp>
      <p:cxnSp>
        <p:nvCxnSpPr>
          <p:cNvPr id="21" name="Straight Arrow Connector 20"/>
          <p:cNvCxnSpPr>
            <a:endCxn id="8" idx="4"/>
          </p:cNvCxnSpPr>
          <p:nvPr/>
        </p:nvCxnSpPr>
        <p:spPr bwMode="auto">
          <a:xfrm flipH="1" flipV="1">
            <a:off x="2552700" y="4800600"/>
            <a:ext cx="291604" cy="800344"/>
          </a:xfrm>
          <a:prstGeom prst="straightConnector1">
            <a:avLst/>
          </a:prstGeom>
          <a:solidFill>
            <a:schemeClr val="accent1"/>
          </a:solidFill>
          <a:ln w="22225" cap="flat" cmpd="sng" algn="ctr">
            <a:solidFill>
              <a:srgbClr val="FFFF00"/>
            </a:solidFill>
            <a:prstDash val="solid"/>
            <a:round/>
            <a:headEnd type="none" w="med" len="med"/>
            <a:tailEnd type="triangle"/>
          </a:ln>
          <a:effectLst/>
        </p:spPr>
      </p:cxnSp>
      <p:sp>
        <p:nvSpPr>
          <p:cNvPr id="22" name="TextBox 21"/>
          <p:cNvSpPr txBox="1"/>
          <p:nvPr/>
        </p:nvSpPr>
        <p:spPr>
          <a:xfrm>
            <a:off x="5384994" y="5613884"/>
            <a:ext cx="2315891" cy="461665"/>
          </a:xfrm>
          <a:prstGeom prst="rect">
            <a:avLst/>
          </a:prstGeom>
          <a:noFill/>
        </p:spPr>
        <p:txBody>
          <a:bodyPr wrap="none" rtlCol="0">
            <a:spAutoFit/>
          </a:bodyPr>
          <a:lstStyle/>
          <a:p>
            <a:r>
              <a:rPr lang="en-US" sz="2400" dirty="0">
                <a:solidFill>
                  <a:srgbClr val="FFFF00"/>
                </a:solidFill>
              </a:rPr>
              <a:t>t</a:t>
            </a:r>
            <a:r>
              <a:rPr lang="en-US" sz="2400" dirty="0" smtClean="0">
                <a:solidFill>
                  <a:srgbClr val="FFFF00"/>
                </a:solidFill>
              </a:rPr>
              <a:t>his picture part</a:t>
            </a:r>
            <a:endParaRPr lang="en-US" sz="2400" dirty="0">
              <a:solidFill>
                <a:srgbClr val="FFFF00"/>
              </a:solidFill>
            </a:endParaRPr>
          </a:p>
        </p:txBody>
      </p:sp>
      <p:sp>
        <p:nvSpPr>
          <p:cNvPr id="23" name="TextBox 22"/>
          <p:cNvSpPr txBox="1"/>
          <p:nvPr/>
        </p:nvSpPr>
        <p:spPr>
          <a:xfrm>
            <a:off x="6296719" y="5993249"/>
            <a:ext cx="800219" cy="461665"/>
          </a:xfrm>
          <a:prstGeom prst="rect">
            <a:avLst/>
          </a:prstGeom>
          <a:noFill/>
        </p:spPr>
        <p:txBody>
          <a:bodyPr wrap="none" rtlCol="0">
            <a:spAutoFit/>
          </a:bodyPr>
          <a:lstStyle/>
          <a:p>
            <a:r>
              <a:rPr lang="en-US" sz="2400" dirty="0" smtClean="0">
                <a:solidFill>
                  <a:srgbClr val="FFFF00"/>
                </a:solidFill>
              </a:rPr>
              <a:t>#245</a:t>
            </a:r>
            <a:endParaRPr lang="en-US" sz="2400" dirty="0">
              <a:solidFill>
                <a:srgbClr val="FFFF00"/>
              </a:solidFill>
            </a:endParaRPr>
          </a:p>
        </p:txBody>
      </p:sp>
      <p:sp>
        <p:nvSpPr>
          <p:cNvPr id="24" name="Oval 23"/>
          <p:cNvSpPr/>
          <p:nvPr/>
        </p:nvSpPr>
        <p:spPr bwMode="auto">
          <a:xfrm>
            <a:off x="6874934" y="2971801"/>
            <a:ext cx="1049866" cy="1447800"/>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5" name="Straight Arrow Connector 24"/>
          <p:cNvCxnSpPr>
            <a:endCxn id="24" idx="3"/>
          </p:cNvCxnSpPr>
          <p:nvPr/>
        </p:nvCxnSpPr>
        <p:spPr bwMode="auto">
          <a:xfrm flipV="1">
            <a:off x="6611915" y="4207576"/>
            <a:ext cx="416768" cy="1504848"/>
          </a:xfrm>
          <a:prstGeom prst="straightConnector1">
            <a:avLst/>
          </a:prstGeom>
          <a:solidFill>
            <a:schemeClr val="accent1"/>
          </a:solidFill>
          <a:ln w="22225" cap="flat" cmpd="sng" algn="ctr">
            <a:solidFill>
              <a:srgbClr val="FFFF00"/>
            </a:solidFill>
            <a:prstDash val="solid"/>
            <a:round/>
            <a:headEnd type="none" w="med" len="med"/>
            <a:tailEnd type="triangle"/>
          </a:ln>
          <a:effectLst/>
        </p:spPr>
      </p:cxnSp>
      <p:sp>
        <p:nvSpPr>
          <p:cNvPr id="27" name="TextBox 26"/>
          <p:cNvSpPr txBox="1"/>
          <p:nvPr/>
        </p:nvSpPr>
        <p:spPr>
          <a:xfrm>
            <a:off x="3901784" y="6252428"/>
            <a:ext cx="1725152" cy="461665"/>
          </a:xfrm>
          <a:prstGeom prst="rect">
            <a:avLst/>
          </a:prstGeom>
          <a:noFill/>
        </p:spPr>
        <p:txBody>
          <a:bodyPr wrap="none" rtlCol="0">
            <a:spAutoFit/>
          </a:bodyPr>
          <a:lstStyle/>
          <a:p>
            <a:r>
              <a:rPr lang="en-US" sz="2400" dirty="0" err="1" smtClean="0">
                <a:solidFill>
                  <a:srgbClr val="FFFF00"/>
                </a:solidFill>
              </a:rPr>
              <a:t>isAbout</a:t>
            </a:r>
            <a:r>
              <a:rPr lang="en-US" sz="2400" dirty="0" smtClean="0">
                <a:solidFill>
                  <a:srgbClr val="FFFF00"/>
                </a:solidFill>
              </a:rPr>
              <a:t> at t</a:t>
            </a:r>
            <a:endParaRPr lang="en-US" sz="2400" dirty="0">
              <a:solidFill>
                <a:srgbClr val="FFFF00"/>
              </a:solidFill>
            </a:endParaRPr>
          </a:p>
        </p:txBody>
      </p:sp>
    </p:spTree>
    <p:extLst>
      <p:ext uri="{BB962C8B-B14F-4D97-AF65-F5344CB8AC3E}">
        <p14:creationId xmlns:p14="http://schemas.microsoft.com/office/powerpoint/2010/main" val="1959919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 path to completion (2)</a:t>
            </a:r>
            <a:endParaRPr lang="en-US" dirty="0"/>
          </a:p>
        </p:txBody>
      </p:sp>
      <p:sp>
        <p:nvSpPr>
          <p:cNvPr id="3" name="Content Placeholder 2"/>
          <p:cNvSpPr>
            <a:spLocks noGrp="1"/>
          </p:cNvSpPr>
          <p:nvPr>
            <p:ph idx="1"/>
          </p:nvPr>
        </p:nvSpPr>
        <p:spPr>
          <a:xfrm>
            <a:off x="228600" y="1524000"/>
            <a:ext cx="8763000" cy="4953000"/>
          </a:xfrm>
        </p:spPr>
        <p:txBody>
          <a:bodyPr/>
          <a:lstStyle/>
          <a:p>
            <a:pPr marL="803275" indent="-803275"/>
            <a:r>
              <a:rPr lang="en-US" dirty="0" smtClean="0"/>
              <a:t>W8:	correct and improve previous designs and document this as expanded methods section and/or research plan.</a:t>
            </a:r>
          </a:p>
          <a:p>
            <a:pPr marL="803275" indent="-803275"/>
            <a:r>
              <a:rPr lang="en-US" dirty="0"/>
              <a:t>W9:	write using templates built out of referent tracking assertions a set of decision support rules that will guide the referent tracking system in fine-tuning the temporal dependencies between the entities it is </a:t>
            </a:r>
            <a:r>
              <a:rPr lang="en-US" dirty="0" smtClean="0"/>
              <a:t>tracking.</a:t>
            </a:r>
          </a:p>
          <a:p>
            <a:pPr marL="803275" indent="-803275"/>
            <a:r>
              <a:rPr lang="en-US" dirty="0" smtClean="0"/>
              <a:t>W10:	design an OR-based set of variables for de novo data collection in your database.</a:t>
            </a:r>
          </a:p>
          <a:p>
            <a:pPr marL="803275" indent="-803275"/>
            <a:r>
              <a:rPr lang="en-US" dirty="0" smtClean="0"/>
              <a:t>W11:	design an RT-based data collection template for automating the import of new data in your system.</a:t>
            </a:r>
          </a:p>
          <a:p>
            <a:pPr marL="803275" indent="-803275"/>
            <a:r>
              <a:rPr lang="en-US" dirty="0" smtClean="0"/>
              <a:t>W12:	combine your designs in one RT-system.</a:t>
            </a:r>
          </a:p>
          <a:p>
            <a:pPr marL="803275" indent="-803275"/>
            <a:r>
              <a:rPr lang="en-US" dirty="0" smtClean="0"/>
              <a:t>W13:	complete your paper/grant proposal and prepare a presentation.</a:t>
            </a:r>
          </a:p>
          <a:p>
            <a:pPr marL="630238" indent="-630238"/>
            <a:endParaRPr lang="en-US" dirty="0"/>
          </a:p>
        </p:txBody>
      </p:sp>
    </p:spTree>
    <p:extLst>
      <p:ext uri="{BB962C8B-B14F-4D97-AF65-F5344CB8AC3E}">
        <p14:creationId xmlns:p14="http://schemas.microsoft.com/office/powerpoint/2010/main" val="231521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r>
              <a:rPr lang="en-US" altLang="en-US" sz="2700" dirty="0" smtClean="0"/>
              <a:t>Images as representations: need for various assertions</a:t>
            </a:r>
            <a:endParaRPr lang="en-US" altLang="en-US" sz="2700" dirty="0"/>
          </a:p>
        </p:txBody>
      </p:sp>
      <p:sp>
        <p:nvSpPr>
          <p:cNvPr id="50182" name="Rectangle 6"/>
          <p:cNvSpPr>
            <a:spLocks noGrp="1" noChangeArrowheads="1"/>
          </p:cNvSpPr>
          <p:nvPr>
            <p:ph idx="1"/>
          </p:nvPr>
        </p:nvSpPr>
        <p:spPr>
          <a:xfrm>
            <a:off x="4800600" y="1828800"/>
            <a:ext cx="4114800" cy="4419600"/>
          </a:xfrm>
        </p:spPr>
        <p:txBody>
          <a:bodyPr/>
          <a:lstStyle/>
          <a:p>
            <a:r>
              <a:rPr lang="en-US" altLang="en-US" dirty="0"/>
              <a:t>An image is a </a:t>
            </a:r>
            <a:r>
              <a:rPr lang="en-US" altLang="en-US" dirty="0" smtClean="0"/>
              <a:t>representation </a:t>
            </a:r>
            <a:r>
              <a:rPr lang="en-US" altLang="en-US" dirty="0"/>
              <a:t>of reality itself;</a:t>
            </a:r>
          </a:p>
          <a:p>
            <a:r>
              <a:rPr lang="en-US" altLang="en-US" dirty="0"/>
              <a:t>It may suffer from various types of errors:</a:t>
            </a:r>
          </a:p>
          <a:p>
            <a:pPr lvl="1"/>
            <a:r>
              <a:rPr lang="en-US" altLang="en-US" dirty="0"/>
              <a:t>Some image portions </a:t>
            </a:r>
            <a:r>
              <a:rPr lang="en-US" altLang="en-US" dirty="0" smtClean="0"/>
              <a:t>represent wrongly</a:t>
            </a:r>
            <a:r>
              <a:rPr lang="en-US" altLang="en-US" dirty="0"/>
              <a:t>;</a:t>
            </a:r>
          </a:p>
        </p:txBody>
      </p:sp>
      <p:pic>
        <p:nvPicPr>
          <p:cNvPr id="50181" name="Picture 5"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4114800" cy="4271963"/>
          </a:xfrm>
          <a:prstGeom prst="rect">
            <a:avLst/>
          </a:prstGeom>
          <a:noFill/>
          <a:extLst>
            <a:ext uri="{909E8E84-426E-40DD-AFC4-6F175D3DCCD1}">
              <a14:hiddenFill xmlns:a14="http://schemas.microsoft.com/office/drawing/2010/main">
                <a:solidFill>
                  <a:srgbClr val="FFFFFF"/>
                </a:solidFill>
              </a14:hiddenFill>
            </a:ext>
          </a:extLst>
        </p:spPr>
      </p:pic>
      <p:grpSp>
        <p:nvGrpSpPr>
          <p:cNvPr id="50186" name="Group 10"/>
          <p:cNvGrpSpPr>
            <a:grpSpLocks/>
          </p:cNvGrpSpPr>
          <p:nvPr/>
        </p:nvGrpSpPr>
        <p:grpSpPr bwMode="auto">
          <a:xfrm>
            <a:off x="457200" y="3276600"/>
            <a:ext cx="3505200" cy="2209800"/>
            <a:chOff x="288" y="2304"/>
            <a:chExt cx="2208" cy="1392"/>
          </a:xfrm>
        </p:grpSpPr>
        <p:sp>
          <p:nvSpPr>
            <p:cNvPr id="50183" name="Oval 7"/>
            <p:cNvSpPr>
              <a:spLocks noChangeArrowheads="1"/>
            </p:cNvSpPr>
            <p:nvPr/>
          </p:nvSpPr>
          <p:spPr bwMode="auto">
            <a:xfrm>
              <a:off x="432" y="2304"/>
              <a:ext cx="432" cy="43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4" name="Oval 8"/>
            <p:cNvSpPr>
              <a:spLocks noChangeArrowheads="1"/>
            </p:cNvSpPr>
            <p:nvPr/>
          </p:nvSpPr>
          <p:spPr bwMode="auto">
            <a:xfrm>
              <a:off x="2064" y="2688"/>
              <a:ext cx="432" cy="43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5" name="Text Box 9"/>
            <p:cNvSpPr txBox="1">
              <a:spLocks noChangeArrowheads="1"/>
            </p:cNvSpPr>
            <p:nvPr/>
          </p:nvSpPr>
          <p:spPr bwMode="auto">
            <a:xfrm>
              <a:off x="288" y="3024"/>
              <a:ext cx="2102"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0000"/>
                  </a:solidFill>
                </a:rPr>
                <a:t>These things are not IN the body</a:t>
              </a:r>
            </a:p>
          </p:txBody>
        </p:sp>
      </p:grpSp>
    </p:spTree>
    <p:extLst>
      <p:ext uri="{BB962C8B-B14F-4D97-AF65-F5344CB8AC3E}">
        <p14:creationId xmlns:p14="http://schemas.microsoft.com/office/powerpoint/2010/main" val="1376400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build="p" bldLvl="2"/>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p:txBody>
          <a:bodyPr/>
          <a:lstStyle/>
          <a:p>
            <a:r>
              <a:rPr lang="en-US" altLang="en-US" sz="2700" dirty="0" smtClean="0"/>
              <a:t>Images as representations: need for various assertions</a:t>
            </a:r>
            <a:endParaRPr lang="en-US" altLang="en-US" sz="2700" dirty="0"/>
          </a:p>
        </p:txBody>
      </p:sp>
      <p:sp>
        <p:nvSpPr>
          <p:cNvPr id="52228" name="Rectangle 4"/>
          <p:cNvSpPr>
            <a:spLocks noGrp="1" noChangeArrowheads="1"/>
          </p:cNvSpPr>
          <p:nvPr>
            <p:ph idx="1"/>
          </p:nvPr>
        </p:nvSpPr>
        <p:spPr>
          <a:xfrm>
            <a:off x="4800600" y="1828800"/>
            <a:ext cx="4114800" cy="4419600"/>
          </a:xfrm>
        </p:spPr>
        <p:txBody>
          <a:bodyPr/>
          <a:lstStyle/>
          <a:p>
            <a:r>
              <a:rPr lang="en-US" altLang="en-US" dirty="0"/>
              <a:t>An image is a </a:t>
            </a:r>
            <a:r>
              <a:rPr lang="en-US" altLang="en-US" dirty="0" smtClean="0"/>
              <a:t>representation </a:t>
            </a:r>
            <a:r>
              <a:rPr lang="en-US" altLang="en-US" dirty="0"/>
              <a:t>of reality itself;</a:t>
            </a:r>
          </a:p>
          <a:p>
            <a:r>
              <a:rPr lang="en-US" altLang="en-US" dirty="0"/>
              <a:t>It may suffer from various types of errors:</a:t>
            </a:r>
          </a:p>
          <a:p>
            <a:pPr lvl="1"/>
            <a:r>
              <a:rPr lang="en-US" altLang="en-US" dirty="0"/>
              <a:t>Some image portions </a:t>
            </a:r>
            <a:r>
              <a:rPr lang="en-US" altLang="en-US" dirty="0" smtClean="0"/>
              <a:t>represent wrongly</a:t>
            </a:r>
            <a:r>
              <a:rPr lang="en-US" altLang="en-US" dirty="0"/>
              <a:t>;</a:t>
            </a:r>
          </a:p>
          <a:p>
            <a:pPr lvl="1"/>
            <a:r>
              <a:rPr lang="en-US" altLang="en-US" dirty="0"/>
              <a:t>Some image portions </a:t>
            </a:r>
            <a:r>
              <a:rPr lang="en-US" altLang="en-US" dirty="0" smtClean="0"/>
              <a:t>do not represent at all;</a:t>
            </a:r>
            <a:endParaRPr lang="en-US" altLang="en-US" dirty="0"/>
          </a:p>
          <a:p>
            <a:pPr lvl="1"/>
            <a:r>
              <a:rPr lang="en-US" altLang="en-US" dirty="0"/>
              <a:t>…</a:t>
            </a:r>
          </a:p>
        </p:txBody>
      </p:sp>
      <p:pic>
        <p:nvPicPr>
          <p:cNvPr id="52227" name="Picture 3"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4114800" cy="4271963"/>
          </a:xfrm>
          <a:prstGeom prst="rect">
            <a:avLst/>
          </a:prstGeom>
          <a:noFill/>
          <a:extLst>
            <a:ext uri="{909E8E84-426E-40DD-AFC4-6F175D3DCCD1}">
              <a14:hiddenFill xmlns:a14="http://schemas.microsoft.com/office/drawing/2010/main">
                <a:solidFill>
                  <a:srgbClr val="FFFFFF"/>
                </a:solidFill>
              </a14:hiddenFill>
            </a:ext>
          </a:extLst>
        </p:spPr>
      </p:pic>
      <p:sp>
        <p:nvSpPr>
          <p:cNvPr id="52230" name="Oval 6"/>
          <p:cNvSpPr>
            <a:spLocks noChangeArrowheads="1"/>
          </p:cNvSpPr>
          <p:nvPr/>
        </p:nvSpPr>
        <p:spPr bwMode="auto">
          <a:xfrm>
            <a:off x="2667000" y="2438400"/>
            <a:ext cx="1600200" cy="18288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1" name="Text Box 7"/>
          <p:cNvSpPr txBox="1">
            <a:spLocks noChangeArrowheads="1"/>
          </p:cNvSpPr>
          <p:nvPr/>
        </p:nvSpPr>
        <p:spPr bwMode="auto">
          <a:xfrm>
            <a:off x="457200" y="4419600"/>
            <a:ext cx="33369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0000"/>
                </a:solidFill>
              </a:rPr>
              <a:t>This shadow is an artifact</a:t>
            </a:r>
          </a:p>
        </p:txBody>
      </p:sp>
    </p:spTree>
    <p:extLst>
      <p:ext uri="{BB962C8B-B14F-4D97-AF65-F5344CB8AC3E}">
        <p14:creationId xmlns:p14="http://schemas.microsoft.com/office/powerpoint/2010/main" val="23543018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ChangeArrowheads="1"/>
          </p:cNvSpPr>
          <p:nvPr/>
        </p:nvSpPr>
        <p:spPr bwMode="auto">
          <a:xfrm>
            <a:off x="71438" y="2832100"/>
            <a:ext cx="2095500" cy="400050"/>
          </a:xfrm>
          <a:prstGeom prst="rect">
            <a:avLst/>
          </a:prstGeom>
          <a:solidFill>
            <a:schemeClr val="bg1"/>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etiological process</a:t>
            </a:r>
          </a:p>
        </p:txBody>
      </p:sp>
      <p:sp>
        <p:nvSpPr>
          <p:cNvPr id="29700" name="Rectangle 6"/>
          <p:cNvSpPr>
            <a:spLocks noChangeArrowheads="1"/>
          </p:cNvSpPr>
          <p:nvPr/>
        </p:nvSpPr>
        <p:spPr bwMode="auto">
          <a:xfrm>
            <a:off x="2924175" y="2832100"/>
            <a:ext cx="1022350" cy="400050"/>
          </a:xfrm>
          <a:prstGeom prst="rect">
            <a:avLst/>
          </a:prstGeom>
          <a:solidFill>
            <a:schemeClr val="bg1"/>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disorder</a:t>
            </a:r>
          </a:p>
        </p:txBody>
      </p:sp>
      <p:sp>
        <p:nvSpPr>
          <p:cNvPr id="29701" name="Rectangle 8"/>
          <p:cNvSpPr>
            <a:spLocks noChangeArrowheads="1"/>
          </p:cNvSpPr>
          <p:nvPr/>
        </p:nvSpPr>
        <p:spPr bwMode="auto">
          <a:xfrm>
            <a:off x="4937125" y="2832100"/>
            <a:ext cx="923925" cy="400050"/>
          </a:xfrm>
          <a:prstGeom prst="rect">
            <a:avLst/>
          </a:prstGeom>
          <a:solidFill>
            <a:schemeClr val="bg1"/>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disease</a:t>
            </a:r>
          </a:p>
        </p:txBody>
      </p:sp>
      <p:sp>
        <p:nvSpPr>
          <p:cNvPr id="29702" name="Rectangle 10"/>
          <p:cNvSpPr>
            <a:spLocks noChangeArrowheads="1"/>
          </p:cNvSpPr>
          <p:nvPr/>
        </p:nvSpPr>
        <p:spPr bwMode="auto">
          <a:xfrm>
            <a:off x="6783388" y="2832100"/>
            <a:ext cx="2282825" cy="400050"/>
          </a:xfrm>
          <a:prstGeom prst="rect">
            <a:avLst/>
          </a:prstGeom>
          <a:solidFill>
            <a:schemeClr val="bg1"/>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pathological process</a:t>
            </a:r>
          </a:p>
        </p:txBody>
      </p:sp>
      <p:sp>
        <p:nvSpPr>
          <p:cNvPr id="29703" name="Rectangle 12"/>
          <p:cNvSpPr>
            <a:spLocks noChangeArrowheads="1"/>
          </p:cNvSpPr>
          <p:nvPr/>
        </p:nvSpPr>
        <p:spPr bwMode="auto">
          <a:xfrm>
            <a:off x="6346825" y="4470400"/>
            <a:ext cx="2743200" cy="400050"/>
          </a:xfrm>
          <a:prstGeom prst="rect">
            <a:avLst/>
          </a:prstGeom>
          <a:solidFill>
            <a:schemeClr val="bg1"/>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abnormal bodily features</a:t>
            </a:r>
          </a:p>
        </p:txBody>
      </p:sp>
      <p:sp>
        <p:nvSpPr>
          <p:cNvPr id="29704" name="Rectangle 14"/>
          <p:cNvSpPr>
            <a:spLocks noChangeArrowheads="1"/>
          </p:cNvSpPr>
          <p:nvPr/>
        </p:nvSpPr>
        <p:spPr bwMode="auto">
          <a:xfrm>
            <a:off x="4030663" y="4470400"/>
            <a:ext cx="2089150" cy="400050"/>
          </a:xfrm>
          <a:prstGeom prst="rect">
            <a:avLst/>
          </a:prstGeom>
          <a:solidFill>
            <a:schemeClr val="bg1"/>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signs &amp; symptoms</a:t>
            </a:r>
          </a:p>
        </p:txBody>
      </p:sp>
      <p:sp>
        <p:nvSpPr>
          <p:cNvPr id="29705" name="Rectangle 15"/>
          <p:cNvSpPr>
            <a:spLocks noChangeArrowheads="1"/>
          </p:cNvSpPr>
          <p:nvPr/>
        </p:nvSpPr>
        <p:spPr bwMode="auto">
          <a:xfrm>
            <a:off x="1579563" y="4470400"/>
            <a:ext cx="2193925" cy="400050"/>
          </a:xfrm>
          <a:prstGeom prst="rect">
            <a:avLst/>
          </a:prstGeom>
          <a:solidFill>
            <a:schemeClr val="bg1"/>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interpretive process</a:t>
            </a:r>
          </a:p>
        </p:txBody>
      </p:sp>
      <p:sp>
        <p:nvSpPr>
          <p:cNvPr id="29706" name="Rectangle 17"/>
          <p:cNvSpPr>
            <a:spLocks noChangeArrowheads="1"/>
          </p:cNvSpPr>
          <p:nvPr/>
        </p:nvSpPr>
        <p:spPr bwMode="auto">
          <a:xfrm>
            <a:off x="120650" y="4470400"/>
            <a:ext cx="1152525" cy="400050"/>
          </a:xfrm>
          <a:prstGeom prst="rect">
            <a:avLst/>
          </a:prstGeom>
          <a:solidFill>
            <a:schemeClr val="bg1"/>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diagnosis</a:t>
            </a:r>
          </a:p>
        </p:txBody>
      </p:sp>
      <p:grpSp>
        <p:nvGrpSpPr>
          <p:cNvPr id="29707" name="Group 25"/>
          <p:cNvGrpSpPr>
            <a:grpSpLocks/>
          </p:cNvGrpSpPr>
          <p:nvPr/>
        </p:nvGrpSpPr>
        <p:grpSpPr bwMode="auto">
          <a:xfrm>
            <a:off x="1854200" y="2057400"/>
            <a:ext cx="1346200" cy="749300"/>
            <a:chOff x="1854200" y="2908300"/>
            <a:chExt cx="1346200" cy="749300"/>
          </a:xfrm>
        </p:grpSpPr>
        <p:sp>
          <p:nvSpPr>
            <p:cNvPr id="29729"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produces</a:t>
              </a:r>
            </a:p>
          </p:txBody>
        </p:sp>
        <p:sp>
          <p:nvSpPr>
            <p:cNvPr id="297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FF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08" name="Group 26"/>
          <p:cNvGrpSpPr>
            <a:grpSpLocks/>
          </p:cNvGrpSpPr>
          <p:nvPr/>
        </p:nvGrpSpPr>
        <p:grpSpPr bwMode="auto">
          <a:xfrm>
            <a:off x="3695700" y="2057400"/>
            <a:ext cx="1346200" cy="749300"/>
            <a:chOff x="3695700" y="2908300"/>
            <a:chExt cx="1346200" cy="749300"/>
          </a:xfrm>
        </p:grpSpPr>
        <p:sp>
          <p:nvSpPr>
            <p:cNvPr id="29727"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bears</a:t>
              </a:r>
            </a:p>
          </p:txBody>
        </p:sp>
        <p:sp>
          <p:nvSpPr>
            <p:cNvPr id="29728"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FF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09" name="Group 27"/>
          <p:cNvGrpSpPr>
            <a:grpSpLocks/>
          </p:cNvGrpSpPr>
          <p:nvPr/>
        </p:nvGrpSpPr>
        <p:grpSpPr bwMode="auto">
          <a:xfrm>
            <a:off x="5775325" y="2057400"/>
            <a:ext cx="1387475" cy="749300"/>
            <a:chOff x="5775325" y="2908300"/>
            <a:chExt cx="1387475" cy="749300"/>
          </a:xfrm>
        </p:grpSpPr>
        <p:sp>
          <p:nvSpPr>
            <p:cNvPr id="29725"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realized_in</a:t>
              </a:r>
            </a:p>
          </p:txBody>
        </p:sp>
        <p:sp>
          <p:nvSpPr>
            <p:cNvPr id="29726"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FF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0" name="Group 31"/>
          <p:cNvGrpSpPr>
            <a:grpSpLocks/>
          </p:cNvGrpSpPr>
          <p:nvPr/>
        </p:nvGrpSpPr>
        <p:grpSpPr bwMode="auto">
          <a:xfrm>
            <a:off x="723900" y="4851400"/>
            <a:ext cx="1346200" cy="730250"/>
            <a:chOff x="723900" y="5702300"/>
            <a:chExt cx="1346200" cy="730250"/>
          </a:xfrm>
        </p:grpSpPr>
        <p:sp>
          <p:nvSpPr>
            <p:cNvPr id="29723"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produces</a:t>
              </a:r>
            </a:p>
          </p:txBody>
        </p:sp>
        <p:sp>
          <p:nvSpPr>
            <p:cNvPr id="29724"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FF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1" name="Group 30"/>
          <p:cNvGrpSpPr>
            <a:grpSpLocks/>
          </p:cNvGrpSpPr>
          <p:nvPr/>
        </p:nvGrpSpPr>
        <p:grpSpPr bwMode="auto">
          <a:xfrm>
            <a:off x="3005138" y="4851400"/>
            <a:ext cx="1733550" cy="730250"/>
            <a:chOff x="3005138" y="5702300"/>
            <a:chExt cx="1733550" cy="730250"/>
          </a:xfrm>
        </p:grpSpPr>
        <p:sp>
          <p:nvSpPr>
            <p:cNvPr id="29721"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participates_in</a:t>
              </a:r>
            </a:p>
          </p:txBody>
        </p:sp>
        <p:sp>
          <p:nvSpPr>
            <p:cNvPr id="29722"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FF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2" name="Group 29"/>
          <p:cNvGrpSpPr>
            <a:grpSpLocks/>
          </p:cNvGrpSpPr>
          <p:nvPr/>
        </p:nvGrpSpPr>
        <p:grpSpPr bwMode="auto">
          <a:xfrm>
            <a:off x="5408613" y="4851400"/>
            <a:ext cx="1654175" cy="730250"/>
            <a:chOff x="5408613" y="5702300"/>
            <a:chExt cx="1654175" cy="730250"/>
          </a:xfrm>
        </p:grpSpPr>
        <p:sp>
          <p:nvSpPr>
            <p:cNvPr id="29719"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recognized_as</a:t>
              </a:r>
            </a:p>
          </p:txBody>
        </p:sp>
        <p:sp>
          <p:nvSpPr>
            <p:cNvPr id="29720"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FF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3" name="Group 28"/>
          <p:cNvGrpSpPr>
            <a:grpSpLocks/>
          </p:cNvGrpSpPr>
          <p:nvPr/>
        </p:nvGrpSpPr>
        <p:grpSpPr bwMode="auto">
          <a:xfrm>
            <a:off x="7200900" y="3200400"/>
            <a:ext cx="1320800" cy="1346200"/>
            <a:chOff x="7200900" y="4051300"/>
            <a:chExt cx="1320800" cy="1346200"/>
          </a:xfrm>
        </p:grpSpPr>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eaLnBrk="0" hangingPunct="0">
                <a:defRPr/>
              </a:pPr>
              <a:r>
                <a:rPr lang="en-US" sz="2000" b="0" i="1" dirty="0">
                  <a:solidFill>
                    <a:schemeClr val="accent3"/>
                  </a:solidFill>
                  <a:ea typeface="ＭＳ Ｐゴシック" pitchFamily="34" charset="-128"/>
                </a:rPr>
                <a:t>produces</a:t>
              </a:r>
            </a:p>
          </p:txBody>
        </p:sp>
        <p:sp>
          <p:nvSpPr>
            <p:cNvPr id="29718"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FF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sp>
        <p:nvSpPr>
          <p:cNvPr id="29714" name="AutoShape 26"/>
          <p:cNvSpPr>
            <a:spLocks noGrp="1" noChangeArrowheads="1"/>
          </p:cNvSpPr>
          <p:nvPr>
            <p:ph type="title"/>
          </p:nvPr>
        </p:nvSpPr>
        <p:spPr/>
        <p:txBody>
          <a:bodyPr/>
          <a:lstStyle/>
          <a:p>
            <a:pPr eaLnBrk="1" hangingPunct="1"/>
            <a:r>
              <a:rPr lang="en-US" altLang="en-US" sz="2800" dirty="0" smtClean="0"/>
              <a:t>Ontology for General Medical Science (OGMS)</a:t>
            </a:r>
            <a:endParaRPr lang="en-US" altLang="en-US" sz="2000" dirty="0" smtClean="0"/>
          </a:p>
        </p:txBody>
      </p:sp>
      <p:sp>
        <p:nvSpPr>
          <p:cNvPr id="43" name="Rectangle 42"/>
          <p:cNvSpPr/>
          <p:nvPr/>
        </p:nvSpPr>
        <p:spPr>
          <a:xfrm>
            <a:off x="1524000" y="6043136"/>
            <a:ext cx="7620000" cy="738664"/>
          </a:xfrm>
          <a:prstGeom prst="rect">
            <a:avLst/>
          </a:prstGeom>
        </p:spPr>
        <p:txBody>
          <a:bodyPr wrap="square">
            <a:spAutoFit/>
          </a:bodyPr>
          <a:lstStyle/>
          <a:p>
            <a:pPr algn="r"/>
            <a:r>
              <a:rPr lang="en-US" sz="1400" dirty="0" err="1">
                <a:solidFill>
                  <a:schemeClr val="bg1"/>
                </a:solidFill>
              </a:rPr>
              <a:t>Scheuermann</a:t>
            </a:r>
            <a:r>
              <a:rPr lang="en-US" sz="1400" dirty="0">
                <a:solidFill>
                  <a:schemeClr val="bg1"/>
                </a:solidFill>
              </a:rPr>
              <a:t> R, Ceusters W, Smith B. </a:t>
            </a:r>
            <a:r>
              <a:rPr lang="en-US" sz="1400" b="1" i="1" dirty="0">
                <a:solidFill>
                  <a:schemeClr val="bg1"/>
                </a:solidFill>
              </a:rPr>
              <a:t>Toward an Ontological Treatment of Disease and Diagnosis</a:t>
            </a:r>
            <a:r>
              <a:rPr lang="en-US" sz="1400" dirty="0">
                <a:solidFill>
                  <a:schemeClr val="bg1"/>
                </a:solidFill>
              </a:rPr>
              <a:t>. 2009 AMIA Summit on Translational Bioinformatics, San Francisco, California, March 15-17, 2009;: 116-120. </a:t>
            </a:r>
            <a:r>
              <a:rPr lang="en-US" sz="1400" dirty="0" err="1">
                <a:solidFill>
                  <a:schemeClr val="bg1"/>
                </a:solidFill>
              </a:rPr>
              <a:t>Omnipress</a:t>
            </a:r>
            <a:r>
              <a:rPr lang="en-US" sz="1400" dirty="0">
                <a:solidFill>
                  <a:schemeClr val="bg1"/>
                </a:solidFill>
              </a:rPr>
              <a:t> ISBN:0-9647743-7-2</a:t>
            </a:r>
          </a:p>
        </p:txBody>
      </p:sp>
    </p:spTree>
    <p:extLst>
      <p:ext uri="{BB962C8B-B14F-4D97-AF65-F5344CB8AC3E}">
        <p14:creationId xmlns:p14="http://schemas.microsoft.com/office/powerpoint/2010/main" val="19336336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p:txBody>
          <a:bodyPr/>
          <a:lstStyle/>
          <a:p>
            <a:r>
              <a:rPr lang="en-US" sz="2600" dirty="0" smtClean="0"/>
              <a:t>Coding systems used naively preserve certain ambiguities.</a:t>
            </a:r>
            <a:br>
              <a:rPr lang="en-US" sz="2600" dirty="0" smtClean="0"/>
            </a:br>
            <a:r>
              <a:rPr lang="en-US" sz="2600" dirty="0" smtClean="0"/>
              <a:t>Test: how many distinct disorders/diseases do you count?</a:t>
            </a:r>
          </a:p>
        </p:txBody>
      </p:sp>
      <p:grpSp>
        <p:nvGrpSpPr>
          <p:cNvPr id="36867" name="Group 3"/>
          <p:cNvGrpSpPr>
            <a:grpSpLocks/>
          </p:cNvGrpSpPr>
          <p:nvPr/>
        </p:nvGrpSpPr>
        <p:grpSpPr bwMode="auto">
          <a:xfrm>
            <a:off x="914400" y="1903413"/>
            <a:ext cx="7848600" cy="4816475"/>
            <a:chOff x="576" y="1104"/>
            <a:chExt cx="4944" cy="3034"/>
          </a:xfrm>
        </p:grpSpPr>
        <p:grpSp>
          <p:nvGrpSpPr>
            <p:cNvPr id="36868" name="Group 4"/>
            <p:cNvGrpSpPr>
              <a:grpSpLocks/>
            </p:cNvGrpSpPr>
            <p:nvPr/>
          </p:nvGrpSpPr>
          <p:grpSpPr bwMode="auto">
            <a:xfrm>
              <a:off x="576" y="1296"/>
              <a:ext cx="4944" cy="154"/>
              <a:chOff x="576" y="1440"/>
              <a:chExt cx="4944" cy="154"/>
            </a:xfrm>
          </p:grpSpPr>
          <p:sp>
            <p:nvSpPr>
              <p:cNvPr id="36940" name="Text Box 5"/>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6941" name="Text Box 6"/>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04/07/1990</a:t>
                </a:r>
                <a:endParaRPr lang="nl-NL" sz="1400" b="0">
                  <a:solidFill>
                    <a:schemeClr val="tx1"/>
                  </a:solidFill>
                  <a:cs typeface="Times New Roman" pitchFamily="18" charset="0"/>
                </a:endParaRPr>
              </a:p>
            </p:txBody>
          </p:sp>
          <p:sp>
            <p:nvSpPr>
              <p:cNvPr id="36942" name="Text Box 7"/>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p:txBody>
          </p:sp>
          <p:sp>
            <p:nvSpPr>
              <p:cNvPr id="36943" name="Text Box 8"/>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p:txBody>
          </p:sp>
        </p:grpSp>
        <p:grpSp>
          <p:nvGrpSpPr>
            <p:cNvPr id="36869" name="Group 9"/>
            <p:cNvGrpSpPr>
              <a:grpSpLocks/>
            </p:cNvGrpSpPr>
            <p:nvPr/>
          </p:nvGrpSpPr>
          <p:grpSpPr bwMode="auto">
            <a:xfrm>
              <a:off x="576" y="1488"/>
              <a:ext cx="4944" cy="154"/>
              <a:chOff x="576" y="1440"/>
              <a:chExt cx="4944" cy="154"/>
            </a:xfrm>
          </p:grpSpPr>
          <p:sp>
            <p:nvSpPr>
              <p:cNvPr id="36936" name="Text Box 10"/>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6937" name="Text Box 11"/>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04/07/1990</a:t>
                </a:r>
                <a:endParaRPr lang="nl-NL" sz="1400" b="0">
                  <a:solidFill>
                    <a:schemeClr val="tx1"/>
                  </a:solidFill>
                  <a:cs typeface="Times New Roman" pitchFamily="18" charset="0"/>
                </a:endParaRPr>
              </a:p>
            </p:txBody>
          </p:sp>
          <p:sp>
            <p:nvSpPr>
              <p:cNvPr id="36938" name="Text Box 12"/>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81134009</a:t>
                </a:r>
              </a:p>
            </p:txBody>
          </p:sp>
          <p:sp>
            <p:nvSpPr>
              <p:cNvPr id="36939" name="Text Box 13"/>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Fracture, closed, spiral</a:t>
                </a:r>
                <a:endParaRPr lang="nl-NL" sz="1400" b="0">
                  <a:solidFill>
                    <a:schemeClr val="tx1"/>
                  </a:solidFill>
                  <a:cs typeface="Times New Roman" pitchFamily="18" charset="0"/>
                </a:endParaRPr>
              </a:p>
            </p:txBody>
          </p:sp>
        </p:grpSp>
        <p:grpSp>
          <p:nvGrpSpPr>
            <p:cNvPr id="36870" name="Group 14"/>
            <p:cNvGrpSpPr>
              <a:grpSpLocks/>
            </p:cNvGrpSpPr>
            <p:nvPr/>
          </p:nvGrpSpPr>
          <p:grpSpPr bwMode="auto">
            <a:xfrm>
              <a:off x="576" y="1680"/>
              <a:ext cx="4944" cy="154"/>
              <a:chOff x="576" y="1440"/>
              <a:chExt cx="4944" cy="154"/>
            </a:xfrm>
          </p:grpSpPr>
          <p:sp>
            <p:nvSpPr>
              <p:cNvPr id="36932" name="Text Box 15"/>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6933" name="Text Box 16"/>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12/07/1990</a:t>
                </a:r>
                <a:endParaRPr lang="nl-NL" sz="1400" b="0">
                  <a:solidFill>
                    <a:schemeClr val="tx1"/>
                  </a:solidFill>
                  <a:cs typeface="Times New Roman" pitchFamily="18" charset="0"/>
                </a:endParaRPr>
              </a:p>
            </p:txBody>
          </p:sp>
          <p:sp>
            <p:nvSpPr>
              <p:cNvPr id="36934" name="Text Box 17"/>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p:txBody>
          </p:sp>
          <p:sp>
            <p:nvSpPr>
              <p:cNvPr id="36935" name="Text Box 18"/>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p:txBody>
          </p:sp>
        </p:grpSp>
        <p:grpSp>
          <p:nvGrpSpPr>
            <p:cNvPr id="36871" name="Group 19"/>
            <p:cNvGrpSpPr>
              <a:grpSpLocks/>
            </p:cNvGrpSpPr>
            <p:nvPr/>
          </p:nvGrpSpPr>
          <p:grpSpPr bwMode="auto">
            <a:xfrm>
              <a:off x="576" y="1872"/>
              <a:ext cx="4944" cy="154"/>
              <a:chOff x="576" y="1440"/>
              <a:chExt cx="4944" cy="154"/>
            </a:xfrm>
          </p:grpSpPr>
          <p:sp>
            <p:nvSpPr>
              <p:cNvPr id="36928" name="Text Box 20"/>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6929" name="Text Box 21"/>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12/07/1990</a:t>
                </a:r>
                <a:endParaRPr lang="nl-NL" sz="1400" b="0">
                  <a:solidFill>
                    <a:schemeClr val="tx1"/>
                  </a:solidFill>
                  <a:cs typeface="Times New Roman" pitchFamily="18" charset="0"/>
                </a:endParaRPr>
              </a:p>
            </p:txBody>
          </p:sp>
          <p:sp>
            <p:nvSpPr>
              <p:cNvPr id="36930" name="Text Box 22"/>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9001224</a:t>
                </a:r>
                <a:endParaRPr lang="nl-NL" sz="1400" b="0">
                  <a:solidFill>
                    <a:schemeClr val="tx1"/>
                  </a:solidFill>
                  <a:cs typeface="Times New Roman" pitchFamily="18" charset="0"/>
                </a:endParaRPr>
              </a:p>
            </p:txBody>
          </p:sp>
          <p:sp>
            <p:nvSpPr>
              <p:cNvPr id="36931" name="Text Box 23"/>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Accident in public building (supermarket)</a:t>
                </a:r>
                <a:endParaRPr lang="nl-NL" sz="1400" b="0">
                  <a:solidFill>
                    <a:schemeClr val="tx1"/>
                  </a:solidFill>
                  <a:cs typeface="Times New Roman" pitchFamily="18" charset="0"/>
                </a:endParaRPr>
              </a:p>
            </p:txBody>
          </p:sp>
        </p:grpSp>
        <p:sp>
          <p:nvSpPr>
            <p:cNvPr id="36872" name="Text Box 24"/>
            <p:cNvSpPr txBox="1">
              <a:spLocks noChangeArrowheads="1"/>
            </p:cNvSpPr>
            <p:nvPr/>
          </p:nvSpPr>
          <p:spPr bwMode="auto">
            <a:xfrm>
              <a:off x="576" y="2064"/>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6873" name="Text Box 25"/>
            <p:cNvSpPr txBox="1">
              <a:spLocks noChangeArrowheads="1"/>
            </p:cNvSpPr>
            <p:nvPr/>
          </p:nvSpPr>
          <p:spPr bwMode="auto">
            <a:xfrm>
              <a:off x="1056" y="2064"/>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04/07/1990</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6874" name="Text Box 26"/>
            <p:cNvSpPr txBox="1">
              <a:spLocks noChangeArrowheads="1"/>
            </p:cNvSpPr>
            <p:nvPr/>
          </p:nvSpPr>
          <p:spPr bwMode="auto">
            <a:xfrm>
              <a:off x="1776" y="2064"/>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79001</a:t>
              </a:r>
              <a:endParaRPr lang="nl-NL" sz="1400" b="0">
                <a:solidFill>
                  <a:schemeClr val="tx1"/>
                </a:solidFill>
                <a:cs typeface="Times New Roman" pitchFamily="18" charset="0"/>
              </a:endParaRPr>
            </a:p>
          </p:txBody>
        </p:sp>
        <p:sp>
          <p:nvSpPr>
            <p:cNvPr id="36875" name="Text Box 27"/>
            <p:cNvSpPr txBox="1">
              <a:spLocks noChangeArrowheads="1"/>
            </p:cNvSpPr>
            <p:nvPr/>
          </p:nvSpPr>
          <p:spPr bwMode="auto">
            <a:xfrm>
              <a:off x="3216" y="2064"/>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Essential hypertension</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6876" name="Text Box 28"/>
            <p:cNvSpPr txBox="1">
              <a:spLocks noChangeArrowheads="1"/>
            </p:cNvSpPr>
            <p:nvPr/>
          </p:nvSpPr>
          <p:spPr bwMode="auto">
            <a:xfrm>
              <a:off x="576" y="2256"/>
              <a:ext cx="43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0939</a:t>
              </a:r>
              <a:endParaRPr lang="nl-NL" sz="1400" b="0">
                <a:solidFill>
                  <a:schemeClr val="tx1"/>
                </a:solidFill>
                <a:cs typeface="Times New Roman" pitchFamily="18" charset="0"/>
              </a:endParaRPr>
            </a:p>
          </p:txBody>
        </p:sp>
        <p:sp>
          <p:nvSpPr>
            <p:cNvPr id="36877" name="Text Box 29"/>
            <p:cNvSpPr txBox="1">
              <a:spLocks noChangeArrowheads="1"/>
            </p:cNvSpPr>
            <p:nvPr/>
          </p:nvSpPr>
          <p:spPr bwMode="auto">
            <a:xfrm>
              <a:off x="1056" y="2256"/>
              <a:ext cx="67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24/12/1991</a:t>
              </a:r>
              <a:endParaRPr lang="nl-NL" sz="1400" b="0">
                <a:solidFill>
                  <a:schemeClr val="tx1"/>
                </a:solidFill>
                <a:cs typeface="Times New Roman" pitchFamily="18" charset="0"/>
              </a:endParaRPr>
            </a:p>
          </p:txBody>
        </p:sp>
        <p:sp>
          <p:nvSpPr>
            <p:cNvPr id="36878" name="Text Box 30"/>
            <p:cNvSpPr txBox="1">
              <a:spLocks noChangeArrowheads="1"/>
            </p:cNvSpPr>
            <p:nvPr/>
          </p:nvSpPr>
          <p:spPr bwMode="auto">
            <a:xfrm>
              <a:off x="1776" y="2256"/>
              <a:ext cx="1392"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255174002</a:t>
              </a:r>
            </a:p>
          </p:txBody>
        </p:sp>
        <p:sp>
          <p:nvSpPr>
            <p:cNvPr id="36879" name="Text Box 31"/>
            <p:cNvSpPr txBox="1">
              <a:spLocks noChangeArrowheads="1"/>
            </p:cNvSpPr>
            <p:nvPr/>
          </p:nvSpPr>
          <p:spPr bwMode="auto">
            <a:xfrm>
              <a:off x="3216" y="2256"/>
              <a:ext cx="2304"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benign polyp of biliary tract</a:t>
              </a:r>
            </a:p>
          </p:txBody>
        </p:sp>
        <p:sp>
          <p:nvSpPr>
            <p:cNvPr id="36880" name="Text Box 32"/>
            <p:cNvSpPr txBox="1">
              <a:spLocks noChangeArrowheads="1"/>
            </p:cNvSpPr>
            <p:nvPr/>
          </p:nvSpPr>
          <p:spPr bwMode="auto">
            <a:xfrm>
              <a:off x="576" y="2448"/>
              <a:ext cx="43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2309</a:t>
              </a:r>
              <a:endParaRPr lang="nl-NL" sz="1400" b="0">
                <a:solidFill>
                  <a:schemeClr val="tx1"/>
                </a:solidFill>
                <a:cs typeface="Times New Roman" pitchFamily="18" charset="0"/>
              </a:endParaRPr>
            </a:p>
          </p:txBody>
        </p:sp>
        <p:sp>
          <p:nvSpPr>
            <p:cNvPr id="36881" name="Text Box 33"/>
            <p:cNvSpPr txBox="1">
              <a:spLocks noChangeArrowheads="1"/>
            </p:cNvSpPr>
            <p:nvPr/>
          </p:nvSpPr>
          <p:spPr bwMode="auto">
            <a:xfrm>
              <a:off x="1056" y="2448"/>
              <a:ext cx="67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21/03/1992</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6882" name="Text Box 34"/>
            <p:cNvSpPr txBox="1">
              <a:spLocks noChangeArrowheads="1"/>
            </p:cNvSpPr>
            <p:nvPr/>
          </p:nvSpPr>
          <p:spPr bwMode="auto">
            <a:xfrm>
              <a:off x="1776" y="2448"/>
              <a:ext cx="1392" cy="154"/>
            </a:xfrm>
            <a:prstGeom prst="rect">
              <a:avLst/>
            </a:prstGeom>
            <a:solidFill>
              <a:srgbClr val="CCFF66"/>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a:p>
              <a:pPr algn="l"/>
              <a:endParaRPr lang="nl-NL" sz="1400" b="0">
                <a:solidFill>
                  <a:schemeClr val="tx1"/>
                </a:solidFill>
                <a:cs typeface="Times New Roman" pitchFamily="18" charset="0"/>
              </a:endParaRPr>
            </a:p>
          </p:txBody>
        </p:sp>
        <p:sp>
          <p:nvSpPr>
            <p:cNvPr id="36883" name="Text Box 35"/>
            <p:cNvSpPr txBox="1">
              <a:spLocks noChangeArrowheads="1"/>
            </p:cNvSpPr>
            <p:nvPr/>
          </p:nvSpPr>
          <p:spPr bwMode="auto">
            <a:xfrm>
              <a:off x="3216" y="2448"/>
              <a:ext cx="2304" cy="154"/>
            </a:xfrm>
            <a:prstGeom prst="rect">
              <a:avLst/>
            </a:prstGeom>
            <a:solidFill>
              <a:srgbClr val="CCFF66"/>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a:p>
              <a:pPr algn="l"/>
              <a:endParaRPr lang="nl-NL" sz="1400" b="0">
                <a:solidFill>
                  <a:schemeClr val="tx1"/>
                </a:solidFill>
                <a:cs typeface="Times New Roman" pitchFamily="18" charset="0"/>
              </a:endParaRPr>
            </a:p>
          </p:txBody>
        </p:sp>
        <p:grpSp>
          <p:nvGrpSpPr>
            <p:cNvPr id="36884" name="Group 36"/>
            <p:cNvGrpSpPr>
              <a:grpSpLocks/>
            </p:cNvGrpSpPr>
            <p:nvPr/>
          </p:nvGrpSpPr>
          <p:grpSpPr bwMode="auto">
            <a:xfrm>
              <a:off x="576" y="2640"/>
              <a:ext cx="4944" cy="154"/>
              <a:chOff x="576" y="1440"/>
              <a:chExt cx="4944" cy="154"/>
            </a:xfrm>
          </p:grpSpPr>
          <p:sp>
            <p:nvSpPr>
              <p:cNvPr id="36924" name="Text Box 37"/>
              <p:cNvSpPr txBox="1">
                <a:spLocks noChangeArrowheads="1"/>
              </p:cNvSpPr>
              <p:nvPr/>
            </p:nvSpPr>
            <p:spPr bwMode="auto">
              <a:xfrm>
                <a:off x="576" y="1440"/>
                <a:ext cx="43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2309</a:t>
                </a:r>
                <a:endParaRPr lang="nl-NL" sz="1400" b="0">
                  <a:solidFill>
                    <a:schemeClr val="tx1"/>
                  </a:solidFill>
                  <a:cs typeface="Times New Roman" pitchFamily="18" charset="0"/>
                </a:endParaRPr>
              </a:p>
            </p:txBody>
          </p:sp>
          <p:sp>
            <p:nvSpPr>
              <p:cNvPr id="36925" name="Text Box 38"/>
              <p:cNvSpPr txBox="1">
                <a:spLocks noChangeArrowheads="1"/>
              </p:cNvSpPr>
              <p:nvPr/>
            </p:nvSpPr>
            <p:spPr bwMode="auto">
              <a:xfrm>
                <a:off x="1056" y="1440"/>
                <a:ext cx="67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21/03/1992</a:t>
                </a:r>
                <a:endParaRPr lang="nl-NL" sz="1400" b="0">
                  <a:solidFill>
                    <a:schemeClr val="tx1"/>
                  </a:solidFill>
                  <a:cs typeface="Times New Roman" pitchFamily="18" charset="0"/>
                </a:endParaRPr>
              </a:p>
            </p:txBody>
          </p:sp>
          <p:sp>
            <p:nvSpPr>
              <p:cNvPr id="36926" name="Text Box 39"/>
              <p:cNvSpPr txBox="1">
                <a:spLocks noChangeArrowheads="1"/>
              </p:cNvSpPr>
              <p:nvPr/>
            </p:nvSpPr>
            <p:spPr bwMode="auto">
              <a:xfrm>
                <a:off x="1776" y="1440"/>
                <a:ext cx="139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9001224</a:t>
                </a:r>
                <a:endParaRPr lang="nl-NL" sz="1400" b="0">
                  <a:solidFill>
                    <a:schemeClr val="tx1"/>
                  </a:solidFill>
                  <a:cs typeface="Times New Roman" pitchFamily="18" charset="0"/>
                </a:endParaRPr>
              </a:p>
            </p:txBody>
          </p:sp>
          <p:sp>
            <p:nvSpPr>
              <p:cNvPr id="36927" name="Text Box 40"/>
              <p:cNvSpPr txBox="1">
                <a:spLocks noChangeArrowheads="1"/>
              </p:cNvSpPr>
              <p:nvPr/>
            </p:nvSpPr>
            <p:spPr bwMode="auto">
              <a:xfrm>
                <a:off x="3216" y="1440"/>
                <a:ext cx="2304"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Accident in public building (supermarket)</a:t>
                </a:r>
                <a:endParaRPr lang="nl-NL" sz="1400" b="0">
                  <a:solidFill>
                    <a:schemeClr val="tx1"/>
                  </a:solidFill>
                  <a:cs typeface="Times New Roman" pitchFamily="18" charset="0"/>
                </a:endParaRPr>
              </a:p>
            </p:txBody>
          </p:sp>
        </p:grpSp>
        <p:grpSp>
          <p:nvGrpSpPr>
            <p:cNvPr id="36885" name="Group 41"/>
            <p:cNvGrpSpPr>
              <a:grpSpLocks/>
            </p:cNvGrpSpPr>
            <p:nvPr/>
          </p:nvGrpSpPr>
          <p:grpSpPr bwMode="auto">
            <a:xfrm>
              <a:off x="576" y="2832"/>
              <a:ext cx="4944" cy="154"/>
              <a:chOff x="576" y="1440"/>
              <a:chExt cx="4944" cy="154"/>
            </a:xfrm>
          </p:grpSpPr>
          <p:sp>
            <p:nvSpPr>
              <p:cNvPr id="36920" name="Text Box 42"/>
              <p:cNvSpPr txBox="1">
                <a:spLocks noChangeArrowheads="1"/>
              </p:cNvSpPr>
              <p:nvPr/>
            </p:nvSpPr>
            <p:spPr bwMode="auto">
              <a:xfrm>
                <a:off x="576" y="1440"/>
                <a:ext cx="432"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47804</a:t>
                </a:r>
                <a:endParaRPr lang="nl-NL" sz="1400" b="0">
                  <a:solidFill>
                    <a:schemeClr val="tx1"/>
                  </a:solidFill>
                  <a:cs typeface="Times New Roman" pitchFamily="18" charset="0"/>
                </a:endParaRPr>
              </a:p>
            </p:txBody>
          </p:sp>
          <p:sp>
            <p:nvSpPr>
              <p:cNvPr id="36921" name="Text Box 43"/>
              <p:cNvSpPr txBox="1">
                <a:spLocks noChangeArrowheads="1"/>
              </p:cNvSpPr>
              <p:nvPr/>
            </p:nvSpPr>
            <p:spPr bwMode="auto">
              <a:xfrm>
                <a:off x="1056" y="1440"/>
                <a:ext cx="672"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03/04/1993</a:t>
                </a:r>
                <a:endParaRPr lang="nl-NL" sz="1400" b="0">
                  <a:solidFill>
                    <a:schemeClr val="tx1"/>
                  </a:solidFill>
                  <a:cs typeface="Times New Roman" pitchFamily="18" charset="0"/>
                </a:endParaRPr>
              </a:p>
            </p:txBody>
          </p:sp>
          <p:sp>
            <p:nvSpPr>
              <p:cNvPr id="36922" name="Text Box 44"/>
              <p:cNvSpPr txBox="1">
                <a:spLocks noChangeArrowheads="1"/>
              </p:cNvSpPr>
              <p:nvPr/>
            </p:nvSpPr>
            <p:spPr bwMode="auto">
              <a:xfrm>
                <a:off x="1776" y="1440"/>
                <a:ext cx="1392"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58298795</a:t>
                </a:r>
                <a:endParaRPr lang="nl-NL" sz="1400" b="0">
                  <a:solidFill>
                    <a:schemeClr val="tx1"/>
                  </a:solidFill>
                  <a:cs typeface="Times New Roman" pitchFamily="18" charset="0"/>
                </a:endParaRPr>
              </a:p>
            </p:txBody>
          </p:sp>
          <p:sp>
            <p:nvSpPr>
              <p:cNvPr id="36923" name="Text Box 45"/>
              <p:cNvSpPr txBox="1">
                <a:spLocks noChangeArrowheads="1"/>
              </p:cNvSpPr>
              <p:nvPr/>
            </p:nvSpPr>
            <p:spPr bwMode="auto">
              <a:xfrm>
                <a:off x="3216" y="1440"/>
                <a:ext cx="2304"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Other lesion on other specified region</a:t>
                </a:r>
                <a:endParaRPr lang="nl-NL" sz="1400" b="0">
                  <a:solidFill>
                    <a:schemeClr val="tx1"/>
                  </a:solidFill>
                  <a:cs typeface="Times New Roman" pitchFamily="18" charset="0"/>
                </a:endParaRPr>
              </a:p>
            </p:txBody>
          </p:sp>
        </p:grpSp>
        <p:grpSp>
          <p:nvGrpSpPr>
            <p:cNvPr id="36886" name="Group 46"/>
            <p:cNvGrpSpPr>
              <a:grpSpLocks/>
            </p:cNvGrpSpPr>
            <p:nvPr/>
          </p:nvGrpSpPr>
          <p:grpSpPr bwMode="auto">
            <a:xfrm>
              <a:off x="576" y="3024"/>
              <a:ext cx="4944" cy="154"/>
              <a:chOff x="576" y="1440"/>
              <a:chExt cx="4944" cy="154"/>
            </a:xfrm>
          </p:grpSpPr>
          <p:sp>
            <p:nvSpPr>
              <p:cNvPr id="36916" name="Text Box 47"/>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6917" name="Text Box 48"/>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17/05/1993</a:t>
                </a:r>
                <a:endParaRPr lang="nl-NL" sz="1400" b="0">
                  <a:solidFill>
                    <a:schemeClr val="tx1"/>
                  </a:solidFill>
                  <a:cs typeface="Times New Roman" pitchFamily="18" charset="0"/>
                </a:endParaRPr>
              </a:p>
            </p:txBody>
          </p:sp>
          <p:sp>
            <p:nvSpPr>
              <p:cNvPr id="36918" name="Text Box 49"/>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79001</a:t>
                </a:r>
                <a:endParaRPr lang="nl-NL" sz="1400" b="0">
                  <a:solidFill>
                    <a:schemeClr val="tx1"/>
                  </a:solidFill>
                  <a:cs typeface="Times New Roman" pitchFamily="18" charset="0"/>
                </a:endParaRPr>
              </a:p>
            </p:txBody>
          </p:sp>
          <p:sp>
            <p:nvSpPr>
              <p:cNvPr id="36919" name="Text Box 50"/>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Essential hypertension</a:t>
                </a:r>
                <a:endParaRPr lang="nl-NL" sz="1400" b="0">
                  <a:solidFill>
                    <a:schemeClr val="tx1"/>
                  </a:solidFill>
                  <a:cs typeface="Times New Roman" pitchFamily="18" charset="0"/>
                </a:endParaRPr>
              </a:p>
            </p:txBody>
          </p:sp>
        </p:grpSp>
        <p:grpSp>
          <p:nvGrpSpPr>
            <p:cNvPr id="36887" name="Group 51"/>
            <p:cNvGrpSpPr>
              <a:grpSpLocks/>
            </p:cNvGrpSpPr>
            <p:nvPr/>
          </p:nvGrpSpPr>
          <p:grpSpPr bwMode="auto">
            <a:xfrm>
              <a:off x="576" y="3216"/>
              <a:ext cx="4944" cy="154"/>
              <a:chOff x="576" y="1440"/>
              <a:chExt cx="4944" cy="154"/>
            </a:xfrm>
          </p:grpSpPr>
          <p:sp>
            <p:nvSpPr>
              <p:cNvPr id="36912" name="Text Box 52"/>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298</a:t>
                </a:r>
                <a:endParaRPr lang="nl-NL" sz="1400" b="0">
                  <a:solidFill>
                    <a:schemeClr val="tx1"/>
                  </a:solidFill>
                  <a:cs typeface="Times New Roman" pitchFamily="18" charset="0"/>
                </a:endParaRPr>
              </a:p>
            </p:txBody>
          </p:sp>
          <p:sp>
            <p:nvSpPr>
              <p:cNvPr id="36913" name="Text Box 53"/>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22/08/1993</a:t>
                </a:r>
                <a:endParaRPr lang="nl-NL" sz="1400" b="0">
                  <a:solidFill>
                    <a:schemeClr val="tx1"/>
                  </a:solidFill>
                  <a:cs typeface="Times New Roman" pitchFamily="18" charset="0"/>
                </a:endParaRPr>
              </a:p>
            </p:txBody>
          </p:sp>
          <p:sp>
            <p:nvSpPr>
              <p:cNvPr id="36914" name="Text Box 54"/>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2909872</a:t>
                </a:r>
                <a:endParaRPr lang="nl-NL" sz="1400" b="0">
                  <a:solidFill>
                    <a:schemeClr val="tx1"/>
                  </a:solidFill>
                  <a:cs typeface="Times New Roman" pitchFamily="18" charset="0"/>
                </a:endParaRPr>
              </a:p>
            </p:txBody>
          </p:sp>
          <p:sp>
            <p:nvSpPr>
              <p:cNvPr id="36915" name="Text Box 55"/>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Closed fracture of radial head</a:t>
                </a:r>
                <a:endParaRPr lang="nl-NL" sz="1400" b="0">
                  <a:solidFill>
                    <a:schemeClr val="tx1"/>
                  </a:solidFill>
                  <a:cs typeface="Times New Roman" pitchFamily="18" charset="0"/>
                </a:endParaRPr>
              </a:p>
            </p:txBody>
          </p:sp>
        </p:grpSp>
        <p:grpSp>
          <p:nvGrpSpPr>
            <p:cNvPr id="36888" name="Group 56"/>
            <p:cNvGrpSpPr>
              <a:grpSpLocks/>
            </p:cNvGrpSpPr>
            <p:nvPr/>
          </p:nvGrpSpPr>
          <p:grpSpPr bwMode="auto">
            <a:xfrm>
              <a:off x="576" y="3408"/>
              <a:ext cx="4944" cy="154"/>
              <a:chOff x="576" y="1440"/>
              <a:chExt cx="4944" cy="154"/>
            </a:xfrm>
          </p:grpSpPr>
          <p:sp>
            <p:nvSpPr>
              <p:cNvPr id="36908" name="Text Box 57"/>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298</a:t>
                </a:r>
                <a:endParaRPr lang="nl-NL" sz="1400" b="0">
                  <a:solidFill>
                    <a:schemeClr val="tx1"/>
                  </a:solidFill>
                  <a:cs typeface="Times New Roman" pitchFamily="18" charset="0"/>
                </a:endParaRPr>
              </a:p>
            </p:txBody>
          </p:sp>
          <p:sp>
            <p:nvSpPr>
              <p:cNvPr id="36909" name="Text Box 58"/>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22/08/1993</a:t>
                </a:r>
                <a:endParaRPr lang="nl-NL" sz="1400" b="0">
                  <a:solidFill>
                    <a:schemeClr val="tx1"/>
                  </a:solidFill>
                  <a:cs typeface="Times New Roman" pitchFamily="18" charset="0"/>
                </a:endParaRPr>
              </a:p>
            </p:txBody>
          </p:sp>
          <p:sp>
            <p:nvSpPr>
              <p:cNvPr id="36910" name="Text Box 59"/>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9001224</a:t>
                </a:r>
                <a:endParaRPr lang="nl-NL" sz="1400" b="0">
                  <a:solidFill>
                    <a:schemeClr val="tx1"/>
                  </a:solidFill>
                  <a:cs typeface="Times New Roman" pitchFamily="18" charset="0"/>
                </a:endParaRPr>
              </a:p>
            </p:txBody>
          </p:sp>
          <p:sp>
            <p:nvSpPr>
              <p:cNvPr id="36911" name="Text Box 60"/>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Accident in public building (supermarket)</a:t>
                </a:r>
                <a:endParaRPr lang="nl-NL" sz="1400" b="0">
                  <a:solidFill>
                    <a:schemeClr val="tx1"/>
                  </a:solidFill>
                  <a:cs typeface="Times New Roman" pitchFamily="18" charset="0"/>
                </a:endParaRPr>
              </a:p>
            </p:txBody>
          </p:sp>
        </p:grpSp>
        <p:grpSp>
          <p:nvGrpSpPr>
            <p:cNvPr id="36889" name="Group 61"/>
            <p:cNvGrpSpPr>
              <a:grpSpLocks/>
            </p:cNvGrpSpPr>
            <p:nvPr/>
          </p:nvGrpSpPr>
          <p:grpSpPr bwMode="auto">
            <a:xfrm>
              <a:off x="576" y="3600"/>
              <a:ext cx="4944" cy="154"/>
              <a:chOff x="576" y="1440"/>
              <a:chExt cx="4944" cy="154"/>
            </a:xfrm>
          </p:grpSpPr>
          <p:sp>
            <p:nvSpPr>
              <p:cNvPr id="36904" name="Text Box 62"/>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6905" name="Text Box 63"/>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01/04/1997</a:t>
                </a:r>
                <a:endParaRPr lang="nl-NL" sz="1400" b="0">
                  <a:solidFill>
                    <a:schemeClr val="tx1"/>
                  </a:solidFill>
                  <a:cs typeface="Times New Roman" pitchFamily="18" charset="0"/>
                </a:endParaRPr>
              </a:p>
            </p:txBody>
          </p:sp>
          <p:sp>
            <p:nvSpPr>
              <p:cNvPr id="36906" name="Text Box 64"/>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p:txBody>
          </p:sp>
          <p:sp>
            <p:nvSpPr>
              <p:cNvPr id="36907" name="Text Box 65"/>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p:txBody>
          </p:sp>
        </p:grpSp>
        <p:grpSp>
          <p:nvGrpSpPr>
            <p:cNvPr id="36890" name="Group 66"/>
            <p:cNvGrpSpPr>
              <a:grpSpLocks/>
            </p:cNvGrpSpPr>
            <p:nvPr/>
          </p:nvGrpSpPr>
          <p:grpSpPr bwMode="auto">
            <a:xfrm>
              <a:off x="576" y="3792"/>
              <a:ext cx="4944" cy="154"/>
              <a:chOff x="576" y="1440"/>
              <a:chExt cx="4944" cy="154"/>
            </a:xfrm>
          </p:grpSpPr>
          <p:sp>
            <p:nvSpPr>
              <p:cNvPr id="36900" name="Text Box 67"/>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6901" name="Text Box 68"/>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01/04/1997</a:t>
                </a:r>
                <a:endParaRPr lang="nl-NL" sz="1400" b="0">
                  <a:solidFill>
                    <a:schemeClr val="tx1"/>
                  </a:solidFill>
                  <a:cs typeface="Times New Roman" pitchFamily="18" charset="0"/>
                </a:endParaRPr>
              </a:p>
            </p:txBody>
          </p:sp>
          <p:sp>
            <p:nvSpPr>
              <p:cNvPr id="36902" name="Text Box 69"/>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79001</a:t>
                </a:r>
                <a:endParaRPr lang="nl-NL" sz="1400" b="0">
                  <a:solidFill>
                    <a:schemeClr val="tx1"/>
                  </a:solidFill>
                  <a:cs typeface="Times New Roman" pitchFamily="18" charset="0"/>
                </a:endParaRPr>
              </a:p>
            </p:txBody>
          </p:sp>
          <p:sp>
            <p:nvSpPr>
              <p:cNvPr id="36903" name="Text Box 70"/>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Essential hypertension</a:t>
                </a:r>
                <a:endParaRPr lang="nl-NL" sz="1400" b="0">
                  <a:solidFill>
                    <a:schemeClr val="tx1"/>
                  </a:solidFill>
                  <a:cs typeface="Times New Roman" pitchFamily="18" charset="0"/>
                </a:endParaRPr>
              </a:p>
            </p:txBody>
          </p:sp>
        </p:grpSp>
        <p:grpSp>
          <p:nvGrpSpPr>
            <p:cNvPr id="36891" name="Group 71"/>
            <p:cNvGrpSpPr>
              <a:grpSpLocks/>
            </p:cNvGrpSpPr>
            <p:nvPr/>
          </p:nvGrpSpPr>
          <p:grpSpPr bwMode="auto">
            <a:xfrm>
              <a:off x="576" y="1104"/>
              <a:ext cx="4944" cy="193"/>
              <a:chOff x="576" y="1248"/>
              <a:chExt cx="4944" cy="193"/>
            </a:xfrm>
          </p:grpSpPr>
          <p:sp>
            <p:nvSpPr>
              <p:cNvPr id="36896" name="Text Box 72"/>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p>
                <a:r>
                  <a:rPr lang="nl-BE" sz="1800">
                    <a:solidFill>
                      <a:schemeClr val="bg1"/>
                    </a:solidFill>
                    <a:cs typeface="Times New Roman" pitchFamily="18" charset="0"/>
                  </a:rPr>
                  <a:t>PtID</a:t>
                </a:r>
                <a:endParaRPr lang="nl-NL" sz="1800">
                  <a:solidFill>
                    <a:schemeClr val="bg1"/>
                  </a:solidFill>
                  <a:cs typeface="Times New Roman" pitchFamily="18" charset="0"/>
                </a:endParaRPr>
              </a:p>
            </p:txBody>
          </p:sp>
          <p:sp>
            <p:nvSpPr>
              <p:cNvPr id="36897" name="Text Box 73"/>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Date</a:t>
                </a:r>
                <a:endParaRPr lang="nl-NL" sz="1800">
                  <a:solidFill>
                    <a:schemeClr val="bg1"/>
                  </a:solidFill>
                  <a:cs typeface="Times New Roman" pitchFamily="18" charset="0"/>
                </a:endParaRPr>
              </a:p>
            </p:txBody>
          </p:sp>
          <p:sp>
            <p:nvSpPr>
              <p:cNvPr id="36898" name="Text Box 74"/>
              <p:cNvSpPr txBox="1">
                <a:spLocks noChangeArrowheads="1"/>
              </p:cNvSpPr>
              <p:nvPr/>
            </p:nvSpPr>
            <p:spPr bwMode="auto">
              <a:xfrm>
                <a:off x="1776" y="1248"/>
                <a:ext cx="1392" cy="193"/>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ObsCode</a:t>
                </a:r>
                <a:endParaRPr lang="nl-NL" sz="1800">
                  <a:solidFill>
                    <a:schemeClr val="bg1"/>
                  </a:solidFill>
                  <a:cs typeface="Times New Roman" pitchFamily="18" charset="0"/>
                </a:endParaRPr>
              </a:p>
            </p:txBody>
          </p:sp>
          <p:sp>
            <p:nvSpPr>
              <p:cNvPr id="36899" name="Text Box 75"/>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Narrative</a:t>
                </a:r>
                <a:endParaRPr lang="nl-NL" sz="1800">
                  <a:solidFill>
                    <a:schemeClr val="bg1"/>
                  </a:solidFill>
                  <a:cs typeface="Times New Roman" pitchFamily="18" charset="0"/>
                </a:endParaRPr>
              </a:p>
            </p:txBody>
          </p:sp>
        </p:grpSp>
        <p:sp>
          <p:nvSpPr>
            <p:cNvPr id="36892" name="Text Box 76"/>
            <p:cNvSpPr txBox="1">
              <a:spLocks noChangeArrowheads="1"/>
            </p:cNvSpPr>
            <p:nvPr/>
          </p:nvSpPr>
          <p:spPr bwMode="auto">
            <a:xfrm>
              <a:off x="576" y="3984"/>
              <a:ext cx="43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0939</a:t>
              </a:r>
              <a:endParaRPr lang="nl-NL" sz="1400" b="0">
                <a:solidFill>
                  <a:schemeClr val="tx1"/>
                </a:solidFill>
                <a:cs typeface="Times New Roman" pitchFamily="18" charset="0"/>
              </a:endParaRPr>
            </a:p>
          </p:txBody>
        </p:sp>
        <p:sp>
          <p:nvSpPr>
            <p:cNvPr id="36893" name="Text Box 77"/>
            <p:cNvSpPr txBox="1">
              <a:spLocks noChangeArrowheads="1"/>
            </p:cNvSpPr>
            <p:nvPr/>
          </p:nvSpPr>
          <p:spPr bwMode="auto">
            <a:xfrm>
              <a:off x="1056" y="3984"/>
              <a:ext cx="67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20/12/1998</a:t>
              </a:r>
              <a:endParaRPr lang="nl-NL" sz="1400" b="0">
                <a:solidFill>
                  <a:schemeClr val="tx1"/>
                </a:solidFill>
                <a:cs typeface="Times New Roman" pitchFamily="18" charset="0"/>
              </a:endParaRPr>
            </a:p>
          </p:txBody>
        </p:sp>
        <p:sp>
          <p:nvSpPr>
            <p:cNvPr id="36894" name="Text Box 78"/>
            <p:cNvSpPr txBox="1">
              <a:spLocks noChangeArrowheads="1"/>
            </p:cNvSpPr>
            <p:nvPr/>
          </p:nvSpPr>
          <p:spPr bwMode="auto">
            <a:xfrm>
              <a:off x="1776" y="3984"/>
              <a:ext cx="1392"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255087006</a:t>
              </a:r>
            </a:p>
          </p:txBody>
        </p:sp>
        <p:sp>
          <p:nvSpPr>
            <p:cNvPr id="36895" name="Text Box 79"/>
            <p:cNvSpPr txBox="1">
              <a:spLocks noChangeArrowheads="1"/>
            </p:cNvSpPr>
            <p:nvPr/>
          </p:nvSpPr>
          <p:spPr bwMode="auto">
            <a:xfrm>
              <a:off x="3216" y="3984"/>
              <a:ext cx="2304"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malignant polyp of biliary tract</a:t>
              </a:r>
            </a:p>
          </p:txBody>
        </p:sp>
      </p:grpSp>
    </p:spTree>
    <p:extLst>
      <p:ext uri="{BB962C8B-B14F-4D97-AF65-F5344CB8AC3E}">
        <p14:creationId xmlns:p14="http://schemas.microsoft.com/office/powerpoint/2010/main" val="40701805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914400" y="1905000"/>
            <a:ext cx="7848600" cy="4816475"/>
            <a:chOff x="576" y="1104"/>
            <a:chExt cx="4944" cy="3034"/>
          </a:xfrm>
        </p:grpSpPr>
        <p:grpSp>
          <p:nvGrpSpPr>
            <p:cNvPr id="37914" name="Group 3"/>
            <p:cNvGrpSpPr>
              <a:grpSpLocks/>
            </p:cNvGrpSpPr>
            <p:nvPr/>
          </p:nvGrpSpPr>
          <p:grpSpPr bwMode="auto">
            <a:xfrm>
              <a:off x="576" y="1296"/>
              <a:ext cx="4944" cy="154"/>
              <a:chOff x="576" y="1440"/>
              <a:chExt cx="4944" cy="154"/>
            </a:xfrm>
          </p:grpSpPr>
          <p:sp>
            <p:nvSpPr>
              <p:cNvPr id="37986" name="Text Box 4"/>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7987" name="Text Box 5"/>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04/07/1990</a:t>
                </a:r>
                <a:endParaRPr lang="nl-NL" sz="1400" b="0">
                  <a:solidFill>
                    <a:schemeClr val="tx1"/>
                  </a:solidFill>
                  <a:cs typeface="Times New Roman" pitchFamily="18" charset="0"/>
                </a:endParaRPr>
              </a:p>
            </p:txBody>
          </p:sp>
          <p:sp>
            <p:nvSpPr>
              <p:cNvPr id="37988" name="Text Box 6"/>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p:txBody>
          </p:sp>
          <p:sp>
            <p:nvSpPr>
              <p:cNvPr id="37989" name="Text Box 7"/>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p:txBody>
          </p:sp>
        </p:grpSp>
        <p:grpSp>
          <p:nvGrpSpPr>
            <p:cNvPr id="37915" name="Group 8"/>
            <p:cNvGrpSpPr>
              <a:grpSpLocks/>
            </p:cNvGrpSpPr>
            <p:nvPr/>
          </p:nvGrpSpPr>
          <p:grpSpPr bwMode="auto">
            <a:xfrm>
              <a:off x="576" y="1488"/>
              <a:ext cx="4944" cy="154"/>
              <a:chOff x="576" y="1440"/>
              <a:chExt cx="4944" cy="154"/>
            </a:xfrm>
          </p:grpSpPr>
          <p:sp>
            <p:nvSpPr>
              <p:cNvPr id="37982" name="Text Box 9"/>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7983" name="Text Box 10"/>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04/07/1990</a:t>
                </a:r>
                <a:endParaRPr lang="nl-NL" sz="1400" b="0">
                  <a:solidFill>
                    <a:schemeClr val="tx1"/>
                  </a:solidFill>
                  <a:cs typeface="Times New Roman" pitchFamily="18" charset="0"/>
                </a:endParaRPr>
              </a:p>
            </p:txBody>
          </p:sp>
          <p:sp>
            <p:nvSpPr>
              <p:cNvPr id="37984" name="Text Box 11"/>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81134009</a:t>
                </a:r>
              </a:p>
            </p:txBody>
          </p:sp>
          <p:sp>
            <p:nvSpPr>
              <p:cNvPr id="37985" name="Text Box 12"/>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Fracture, closed, spiral</a:t>
                </a:r>
                <a:endParaRPr lang="nl-NL" sz="1400" b="0">
                  <a:solidFill>
                    <a:schemeClr val="tx1"/>
                  </a:solidFill>
                  <a:cs typeface="Times New Roman" pitchFamily="18" charset="0"/>
                </a:endParaRPr>
              </a:p>
            </p:txBody>
          </p:sp>
        </p:grpSp>
        <p:grpSp>
          <p:nvGrpSpPr>
            <p:cNvPr id="37916" name="Group 13"/>
            <p:cNvGrpSpPr>
              <a:grpSpLocks/>
            </p:cNvGrpSpPr>
            <p:nvPr/>
          </p:nvGrpSpPr>
          <p:grpSpPr bwMode="auto">
            <a:xfrm>
              <a:off x="576" y="1680"/>
              <a:ext cx="4944" cy="154"/>
              <a:chOff x="576" y="1440"/>
              <a:chExt cx="4944" cy="154"/>
            </a:xfrm>
          </p:grpSpPr>
          <p:sp>
            <p:nvSpPr>
              <p:cNvPr id="37978" name="Text Box 14"/>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7979" name="Text Box 15"/>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12/07/1990</a:t>
                </a:r>
                <a:endParaRPr lang="nl-NL" sz="1400" b="0">
                  <a:solidFill>
                    <a:schemeClr val="tx1"/>
                  </a:solidFill>
                  <a:cs typeface="Times New Roman" pitchFamily="18" charset="0"/>
                </a:endParaRPr>
              </a:p>
            </p:txBody>
          </p:sp>
          <p:sp>
            <p:nvSpPr>
              <p:cNvPr id="37980" name="Text Box 16"/>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p:txBody>
          </p:sp>
          <p:sp>
            <p:nvSpPr>
              <p:cNvPr id="37981" name="Text Box 17"/>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p:txBody>
          </p:sp>
        </p:grpSp>
        <p:grpSp>
          <p:nvGrpSpPr>
            <p:cNvPr id="37917" name="Group 18"/>
            <p:cNvGrpSpPr>
              <a:grpSpLocks/>
            </p:cNvGrpSpPr>
            <p:nvPr/>
          </p:nvGrpSpPr>
          <p:grpSpPr bwMode="auto">
            <a:xfrm>
              <a:off x="576" y="1872"/>
              <a:ext cx="4944" cy="154"/>
              <a:chOff x="576" y="1440"/>
              <a:chExt cx="4944" cy="154"/>
            </a:xfrm>
          </p:grpSpPr>
          <p:sp>
            <p:nvSpPr>
              <p:cNvPr id="37974" name="Text Box 19"/>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7975" name="Text Box 20"/>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12/07/1990</a:t>
                </a:r>
                <a:endParaRPr lang="nl-NL" sz="1400" b="0">
                  <a:solidFill>
                    <a:schemeClr val="tx1"/>
                  </a:solidFill>
                  <a:cs typeface="Times New Roman" pitchFamily="18" charset="0"/>
                </a:endParaRPr>
              </a:p>
            </p:txBody>
          </p:sp>
          <p:sp>
            <p:nvSpPr>
              <p:cNvPr id="37976" name="Text Box 21"/>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9001224</a:t>
                </a:r>
                <a:endParaRPr lang="nl-NL" sz="1400" b="0">
                  <a:solidFill>
                    <a:schemeClr val="tx1"/>
                  </a:solidFill>
                  <a:cs typeface="Times New Roman" pitchFamily="18" charset="0"/>
                </a:endParaRPr>
              </a:p>
            </p:txBody>
          </p:sp>
          <p:sp>
            <p:nvSpPr>
              <p:cNvPr id="37977" name="Text Box 22"/>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Accident in public building (supermarket)</a:t>
                </a:r>
                <a:endParaRPr lang="nl-NL" sz="1400" b="0">
                  <a:solidFill>
                    <a:schemeClr val="tx1"/>
                  </a:solidFill>
                  <a:cs typeface="Times New Roman" pitchFamily="18" charset="0"/>
                </a:endParaRPr>
              </a:p>
            </p:txBody>
          </p:sp>
        </p:grpSp>
        <p:sp>
          <p:nvSpPr>
            <p:cNvPr id="37918" name="Text Box 23"/>
            <p:cNvSpPr txBox="1">
              <a:spLocks noChangeArrowheads="1"/>
            </p:cNvSpPr>
            <p:nvPr/>
          </p:nvSpPr>
          <p:spPr bwMode="auto">
            <a:xfrm>
              <a:off x="576" y="2064"/>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7919" name="Text Box 24"/>
            <p:cNvSpPr txBox="1">
              <a:spLocks noChangeArrowheads="1"/>
            </p:cNvSpPr>
            <p:nvPr/>
          </p:nvSpPr>
          <p:spPr bwMode="auto">
            <a:xfrm>
              <a:off x="1056" y="2064"/>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04/07/1990</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7920" name="Text Box 25"/>
            <p:cNvSpPr txBox="1">
              <a:spLocks noChangeArrowheads="1"/>
            </p:cNvSpPr>
            <p:nvPr/>
          </p:nvSpPr>
          <p:spPr bwMode="auto">
            <a:xfrm>
              <a:off x="1776" y="2064"/>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79001</a:t>
              </a:r>
              <a:endParaRPr lang="nl-NL" sz="1400" b="0">
                <a:solidFill>
                  <a:schemeClr val="tx1"/>
                </a:solidFill>
                <a:cs typeface="Times New Roman" pitchFamily="18" charset="0"/>
              </a:endParaRPr>
            </a:p>
          </p:txBody>
        </p:sp>
        <p:sp>
          <p:nvSpPr>
            <p:cNvPr id="37921" name="Text Box 26"/>
            <p:cNvSpPr txBox="1">
              <a:spLocks noChangeArrowheads="1"/>
            </p:cNvSpPr>
            <p:nvPr/>
          </p:nvSpPr>
          <p:spPr bwMode="auto">
            <a:xfrm>
              <a:off x="3216" y="2064"/>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Essential hypertension</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7922" name="Text Box 27"/>
            <p:cNvSpPr txBox="1">
              <a:spLocks noChangeArrowheads="1"/>
            </p:cNvSpPr>
            <p:nvPr/>
          </p:nvSpPr>
          <p:spPr bwMode="auto">
            <a:xfrm>
              <a:off x="576" y="2256"/>
              <a:ext cx="43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0939</a:t>
              </a:r>
              <a:endParaRPr lang="nl-NL" sz="1400" b="0">
                <a:solidFill>
                  <a:schemeClr val="tx1"/>
                </a:solidFill>
                <a:cs typeface="Times New Roman" pitchFamily="18" charset="0"/>
              </a:endParaRPr>
            </a:p>
          </p:txBody>
        </p:sp>
        <p:sp>
          <p:nvSpPr>
            <p:cNvPr id="37923" name="Text Box 28"/>
            <p:cNvSpPr txBox="1">
              <a:spLocks noChangeArrowheads="1"/>
            </p:cNvSpPr>
            <p:nvPr/>
          </p:nvSpPr>
          <p:spPr bwMode="auto">
            <a:xfrm>
              <a:off x="1056" y="2256"/>
              <a:ext cx="67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24/12/1991</a:t>
              </a:r>
              <a:endParaRPr lang="nl-NL" sz="1400" b="0">
                <a:solidFill>
                  <a:schemeClr val="tx1"/>
                </a:solidFill>
                <a:cs typeface="Times New Roman" pitchFamily="18" charset="0"/>
              </a:endParaRPr>
            </a:p>
          </p:txBody>
        </p:sp>
        <p:sp>
          <p:nvSpPr>
            <p:cNvPr id="37924" name="Text Box 29"/>
            <p:cNvSpPr txBox="1">
              <a:spLocks noChangeArrowheads="1"/>
            </p:cNvSpPr>
            <p:nvPr/>
          </p:nvSpPr>
          <p:spPr bwMode="auto">
            <a:xfrm>
              <a:off x="1776" y="2256"/>
              <a:ext cx="1392"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255174002</a:t>
              </a:r>
            </a:p>
          </p:txBody>
        </p:sp>
        <p:sp>
          <p:nvSpPr>
            <p:cNvPr id="37925" name="Text Box 30"/>
            <p:cNvSpPr txBox="1">
              <a:spLocks noChangeArrowheads="1"/>
            </p:cNvSpPr>
            <p:nvPr/>
          </p:nvSpPr>
          <p:spPr bwMode="auto">
            <a:xfrm>
              <a:off x="3216" y="2256"/>
              <a:ext cx="2304"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benign polyp of biliary tract</a:t>
              </a:r>
            </a:p>
          </p:txBody>
        </p:sp>
        <p:sp>
          <p:nvSpPr>
            <p:cNvPr id="37926" name="Text Box 31"/>
            <p:cNvSpPr txBox="1">
              <a:spLocks noChangeArrowheads="1"/>
            </p:cNvSpPr>
            <p:nvPr/>
          </p:nvSpPr>
          <p:spPr bwMode="auto">
            <a:xfrm>
              <a:off x="576" y="2448"/>
              <a:ext cx="43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2309</a:t>
              </a:r>
              <a:endParaRPr lang="nl-NL" sz="1400" b="0">
                <a:solidFill>
                  <a:schemeClr val="tx1"/>
                </a:solidFill>
                <a:cs typeface="Times New Roman" pitchFamily="18" charset="0"/>
              </a:endParaRPr>
            </a:p>
          </p:txBody>
        </p:sp>
        <p:sp>
          <p:nvSpPr>
            <p:cNvPr id="37927" name="Text Box 32"/>
            <p:cNvSpPr txBox="1">
              <a:spLocks noChangeArrowheads="1"/>
            </p:cNvSpPr>
            <p:nvPr/>
          </p:nvSpPr>
          <p:spPr bwMode="auto">
            <a:xfrm>
              <a:off x="1056" y="2448"/>
              <a:ext cx="67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21/03/1992</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7928" name="Text Box 33"/>
            <p:cNvSpPr txBox="1">
              <a:spLocks noChangeArrowheads="1"/>
            </p:cNvSpPr>
            <p:nvPr/>
          </p:nvSpPr>
          <p:spPr bwMode="auto">
            <a:xfrm>
              <a:off x="1776" y="2448"/>
              <a:ext cx="1392" cy="154"/>
            </a:xfrm>
            <a:prstGeom prst="rect">
              <a:avLst/>
            </a:prstGeom>
            <a:solidFill>
              <a:srgbClr val="CCFF66"/>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a:p>
              <a:pPr algn="l"/>
              <a:endParaRPr lang="nl-NL" sz="1400" b="0">
                <a:solidFill>
                  <a:schemeClr val="tx1"/>
                </a:solidFill>
                <a:cs typeface="Times New Roman" pitchFamily="18" charset="0"/>
              </a:endParaRPr>
            </a:p>
          </p:txBody>
        </p:sp>
        <p:sp>
          <p:nvSpPr>
            <p:cNvPr id="37929" name="Text Box 34"/>
            <p:cNvSpPr txBox="1">
              <a:spLocks noChangeArrowheads="1"/>
            </p:cNvSpPr>
            <p:nvPr/>
          </p:nvSpPr>
          <p:spPr bwMode="auto">
            <a:xfrm>
              <a:off x="3216" y="2448"/>
              <a:ext cx="2304" cy="154"/>
            </a:xfrm>
            <a:prstGeom prst="rect">
              <a:avLst/>
            </a:prstGeom>
            <a:solidFill>
              <a:srgbClr val="CCFF66"/>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a:p>
              <a:pPr algn="l"/>
              <a:endParaRPr lang="nl-NL" sz="1400" b="0">
                <a:solidFill>
                  <a:schemeClr val="tx1"/>
                </a:solidFill>
                <a:cs typeface="Times New Roman" pitchFamily="18" charset="0"/>
              </a:endParaRPr>
            </a:p>
          </p:txBody>
        </p:sp>
        <p:grpSp>
          <p:nvGrpSpPr>
            <p:cNvPr id="37930" name="Group 35"/>
            <p:cNvGrpSpPr>
              <a:grpSpLocks/>
            </p:cNvGrpSpPr>
            <p:nvPr/>
          </p:nvGrpSpPr>
          <p:grpSpPr bwMode="auto">
            <a:xfrm>
              <a:off x="576" y="2640"/>
              <a:ext cx="4944" cy="154"/>
              <a:chOff x="576" y="1440"/>
              <a:chExt cx="4944" cy="154"/>
            </a:xfrm>
          </p:grpSpPr>
          <p:sp>
            <p:nvSpPr>
              <p:cNvPr id="37970" name="Text Box 36"/>
              <p:cNvSpPr txBox="1">
                <a:spLocks noChangeArrowheads="1"/>
              </p:cNvSpPr>
              <p:nvPr/>
            </p:nvSpPr>
            <p:spPr bwMode="auto">
              <a:xfrm>
                <a:off x="576" y="1440"/>
                <a:ext cx="43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2309</a:t>
                </a:r>
                <a:endParaRPr lang="nl-NL" sz="1400" b="0">
                  <a:solidFill>
                    <a:schemeClr val="tx1"/>
                  </a:solidFill>
                  <a:cs typeface="Times New Roman" pitchFamily="18" charset="0"/>
                </a:endParaRPr>
              </a:p>
            </p:txBody>
          </p:sp>
          <p:sp>
            <p:nvSpPr>
              <p:cNvPr id="37971" name="Text Box 37"/>
              <p:cNvSpPr txBox="1">
                <a:spLocks noChangeArrowheads="1"/>
              </p:cNvSpPr>
              <p:nvPr/>
            </p:nvSpPr>
            <p:spPr bwMode="auto">
              <a:xfrm>
                <a:off x="1056" y="1440"/>
                <a:ext cx="67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21/03/1992</a:t>
                </a:r>
                <a:endParaRPr lang="nl-NL" sz="1400" b="0">
                  <a:solidFill>
                    <a:schemeClr val="tx1"/>
                  </a:solidFill>
                  <a:cs typeface="Times New Roman" pitchFamily="18" charset="0"/>
                </a:endParaRPr>
              </a:p>
            </p:txBody>
          </p:sp>
          <p:sp>
            <p:nvSpPr>
              <p:cNvPr id="37972" name="Text Box 38"/>
              <p:cNvSpPr txBox="1">
                <a:spLocks noChangeArrowheads="1"/>
              </p:cNvSpPr>
              <p:nvPr/>
            </p:nvSpPr>
            <p:spPr bwMode="auto">
              <a:xfrm>
                <a:off x="1776" y="1440"/>
                <a:ext cx="139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9001224</a:t>
                </a:r>
                <a:endParaRPr lang="nl-NL" sz="1400" b="0">
                  <a:solidFill>
                    <a:schemeClr val="tx1"/>
                  </a:solidFill>
                  <a:cs typeface="Times New Roman" pitchFamily="18" charset="0"/>
                </a:endParaRPr>
              </a:p>
            </p:txBody>
          </p:sp>
          <p:sp>
            <p:nvSpPr>
              <p:cNvPr id="37973" name="Text Box 39"/>
              <p:cNvSpPr txBox="1">
                <a:spLocks noChangeArrowheads="1"/>
              </p:cNvSpPr>
              <p:nvPr/>
            </p:nvSpPr>
            <p:spPr bwMode="auto">
              <a:xfrm>
                <a:off x="3216" y="1440"/>
                <a:ext cx="2304"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Accident in public building (supermarket)</a:t>
                </a:r>
                <a:endParaRPr lang="nl-NL" sz="1400" b="0">
                  <a:solidFill>
                    <a:schemeClr val="tx1"/>
                  </a:solidFill>
                  <a:cs typeface="Times New Roman" pitchFamily="18" charset="0"/>
                </a:endParaRPr>
              </a:p>
            </p:txBody>
          </p:sp>
        </p:grpSp>
        <p:grpSp>
          <p:nvGrpSpPr>
            <p:cNvPr id="37931" name="Group 40"/>
            <p:cNvGrpSpPr>
              <a:grpSpLocks/>
            </p:cNvGrpSpPr>
            <p:nvPr/>
          </p:nvGrpSpPr>
          <p:grpSpPr bwMode="auto">
            <a:xfrm>
              <a:off x="576" y="2832"/>
              <a:ext cx="4944" cy="154"/>
              <a:chOff x="576" y="1440"/>
              <a:chExt cx="4944" cy="154"/>
            </a:xfrm>
          </p:grpSpPr>
          <p:sp>
            <p:nvSpPr>
              <p:cNvPr id="37966" name="Text Box 41"/>
              <p:cNvSpPr txBox="1">
                <a:spLocks noChangeArrowheads="1"/>
              </p:cNvSpPr>
              <p:nvPr/>
            </p:nvSpPr>
            <p:spPr bwMode="auto">
              <a:xfrm>
                <a:off x="576" y="1440"/>
                <a:ext cx="432"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47804</a:t>
                </a:r>
                <a:endParaRPr lang="nl-NL" sz="1400" b="0">
                  <a:solidFill>
                    <a:schemeClr val="tx1"/>
                  </a:solidFill>
                  <a:cs typeface="Times New Roman" pitchFamily="18" charset="0"/>
                </a:endParaRPr>
              </a:p>
            </p:txBody>
          </p:sp>
          <p:sp>
            <p:nvSpPr>
              <p:cNvPr id="37967" name="Text Box 42"/>
              <p:cNvSpPr txBox="1">
                <a:spLocks noChangeArrowheads="1"/>
              </p:cNvSpPr>
              <p:nvPr/>
            </p:nvSpPr>
            <p:spPr bwMode="auto">
              <a:xfrm>
                <a:off x="1056" y="1440"/>
                <a:ext cx="672"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03/04/1993</a:t>
                </a:r>
                <a:endParaRPr lang="nl-NL" sz="1400" b="0">
                  <a:solidFill>
                    <a:schemeClr val="tx1"/>
                  </a:solidFill>
                  <a:cs typeface="Times New Roman" pitchFamily="18" charset="0"/>
                </a:endParaRPr>
              </a:p>
            </p:txBody>
          </p:sp>
          <p:sp>
            <p:nvSpPr>
              <p:cNvPr id="37968" name="Text Box 43"/>
              <p:cNvSpPr txBox="1">
                <a:spLocks noChangeArrowheads="1"/>
              </p:cNvSpPr>
              <p:nvPr/>
            </p:nvSpPr>
            <p:spPr bwMode="auto">
              <a:xfrm>
                <a:off x="1776" y="1440"/>
                <a:ext cx="1392"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58298795</a:t>
                </a:r>
                <a:endParaRPr lang="nl-NL" sz="1400" b="0">
                  <a:solidFill>
                    <a:schemeClr val="tx1"/>
                  </a:solidFill>
                  <a:cs typeface="Times New Roman" pitchFamily="18" charset="0"/>
                </a:endParaRPr>
              </a:p>
            </p:txBody>
          </p:sp>
          <p:sp>
            <p:nvSpPr>
              <p:cNvPr id="37969" name="Text Box 44"/>
              <p:cNvSpPr txBox="1">
                <a:spLocks noChangeArrowheads="1"/>
              </p:cNvSpPr>
              <p:nvPr/>
            </p:nvSpPr>
            <p:spPr bwMode="auto">
              <a:xfrm>
                <a:off x="3216" y="1440"/>
                <a:ext cx="2304"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Other lesion on other specified region</a:t>
                </a:r>
                <a:endParaRPr lang="nl-NL" sz="1400" b="0">
                  <a:solidFill>
                    <a:schemeClr val="tx1"/>
                  </a:solidFill>
                  <a:cs typeface="Times New Roman" pitchFamily="18" charset="0"/>
                </a:endParaRPr>
              </a:p>
            </p:txBody>
          </p:sp>
        </p:grpSp>
        <p:grpSp>
          <p:nvGrpSpPr>
            <p:cNvPr id="37932" name="Group 45"/>
            <p:cNvGrpSpPr>
              <a:grpSpLocks/>
            </p:cNvGrpSpPr>
            <p:nvPr/>
          </p:nvGrpSpPr>
          <p:grpSpPr bwMode="auto">
            <a:xfrm>
              <a:off x="576" y="3024"/>
              <a:ext cx="4944" cy="154"/>
              <a:chOff x="576" y="1440"/>
              <a:chExt cx="4944" cy="154"/>
            </a:xfrm>
          </p:grpSpPr>
          <p:sp>
            <p:nvSpPr>
              <p:cNvPr id="37962" name="Text Box 4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7963" name="Text Box 4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17/05/1993</a:t>
                </a:r>
                <a:endParaRPr lang="nl-NL" sz="1400" b="0">
                  <a:solidFill>
                    <a:schemeClr val="tx1"/>
                  </a:solidFill>
                  <a:cs typeface="Times New Roman" pitchFamily="18" charset="0"/>
                </a:endParaRPr>
              </a:p>
            </p:txBody>
          </p:sp>
          <p:sp>
            <p:nvSpPr>
              <p:cNvPr id="37964" name="Text Box 4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79001</a:t>
                </a:r>
                <a:endParaRPr lang="nl-NL" sz="1400" b="0">
                  <a:solidFill>
                    <a:schemeClr val="tx1"/>
                  </a:solidFill>
                  <a:cs typeface="Times New Roman" pitchFamily="18" charset="0"/>
                </a:endParaRPr>
              </a:p>
            </p:txBody>
          </p:sp>
          <p:sp>
            <p:nvSpPr>
              <p:cNvPr id="37965" name="Text Box 4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Essential hypertension</a:t>
                </a:r>
                <a:endParaRPr lang="nl-NL" sz="1400" b="0">
                  <a:solidFill>
                    <a:schemeClr val="tx1"/>
                  </a:solidFill>
                  <a:cs typeface="Times New Roman" pitchFamily="18" charset="0"/>
                </a:endParaRPr>
              </a:p>
            </p:txBody>
          </p:sp>
        </p:grpSp>
        <p:grpSp>
          <p:nvGrpSpPr>
            <p:cNvPr id="37933" name="Group 50"/>
            <p:cNvGrpSpPr>
              <a:grpSpLocks/>
            </p:cNvGrpSpPr>
            <p:nvPr/>
          </p:nvGrpSpPr>
          <p:grpSpPr bwMode="auto">
            <a:xfrm>
              <a:off x="576" y="3216"/>
              <a:ext cx="4944" cy="154"/>
              <a:chOff x="576" y="1440"/>
              <a:chExt cx="4944" cy="154"/>
            </a:xfrm>
          </p:grpSpPr>
          <p:sp>
            <p:nvSpPr>
              <p:cNvPr id="37958" name="Text Box 51"/>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298</a:t>
                </a:r>
                <a:endParaRPr lang="nl-NL" sz="1400" b="0">
                  <a:solidFill>
                    <a:schemeClr val="tx1"/>
                  </a:solidFill>
                  <a:cs typeface="Times New Roman" pitchFamily="18" charset="0"/>
                </a:endParaRPr>
              </a:p>
            </p:txBody>
          </p:sp>
          <p:sp>
            <p:nvSpPr>
              <p:cNvPr id="37959" name="Text Box 52"/>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22/08/1993</a:t>
                </a:r>
                <a:endParaRPr lang="nl-NL" sz="1400" b="0">
                  <a:solidFill>
                    <a:schemeClr val="tx1"/>
                  </a:solidFill>
                  <a:cs typeface="Times New Roman" pitchFamily="18" charset="0"/>
                </a:endParaRPr>
              </a:p>
            </p:txBody>
          </p:sp>
          <p:sp>
            <p:nvSpPr>
              <p:cNvPr id="37960" name="Text Box 53"/>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2909872</a:t>
                </a:r>
                <a:endParaRPr lang="nl-NL" sz="1400" b="0">
                  <a:solidFill>
                    <a:schemeClr val="tx1"/>
                  </a:solidFill>
                  <a:cs typeface="Times New Roman" pitchFamily="18" charset="0"/>
                </a:endParaRPr>
              </a:p>
            </p:txBody>
          </p:sp>
          <p:sp>
            <p:nvSpPr>
              <p:cNvPr id="37961" name="Text Box 54"/>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Closed fracture of radial head</a:t>
                </a:r>
                <a:endParaRPr lang="nl-NL" sz="1400" b="0">
                  <a:solidFill>
                    <a:schemeClr val="tx1"/>
                  </a:solidFill>
                  <a:cs typeface="Times New Roman" pitchFamily="18" charset="0"/>
                </a:endParaRPr>
              </a:p>
            </p:txBody>
          </p:sp>
        </p:grpSp>
        <p:grpSp>
          <p:nvGrpSpPr>
            <p:cNvPr id="37934" name="Group 55"/>
            <p:cNvGrpSpPr>
              <a:grpSpLocks/>
            </p:cNvGrpSpPr>
            <p:nvPr/>
          </p:nvGrpSpPr>
          <p:grpSpPr bwMode="auto">
            <a:xfrm>
              <a:off x="576" y="3408"/>
              <a:ext cx="4944" cy="154"/>
              <a:chOff x="576" y="1440"/>
              <a:chExt cx="4944" cy="154"/>
            </a:xfrm>
          </p:grpSpPr>
          <p:sp>
            <p:nvSpPr>
              <p:cNvPr id="37954" name="Text Box 56"/>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298</a:t>
                </a:r>
                <a:endParaRPr lang="nl-NL" sz="1400" b="0">
                  <a:solidFill>
                    <a:schemeClr val="tx1"/>
                  </a:solidFill>
                  <a:cs typeface="Times New Roman" pitchFamily="18" charset="0"/>
                </a:endParaRPr>
              </a:p>
            </p:txBody>
          </p:sp>
          <p:sp>
            <p:nvSpPr>
              <p:cNvPr id="37955" name="Text Box 57"/>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22/08/1993</a:t>
                </a:r>
                <a:endParaRPr lang="nl-NL" sz="1400" b="0">
                  <a:solidFill>
                    <a:schemeClr val="tx1"/>
                  </a:solidFill>
                  <a:cs typeface="Times New Roman" pitchFamily="18" charset="0"/>
                </a:endParaRPr>
              </a:p>
            </p:txBody>
          </p:sp>
          <p:sp>
            <p:nvSpPr>
              <p:cNvPr id="37956" name="Text Box 58"/>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9001224</a:t>
                </a:r>
                <a:endParaRPr lang="nl-NL" sz="1400" b="0">
                  <a:solidFill>
                    <a:schemeClr val="tx1"/>
                  </a:solidFill>
                  <a:cs typeface="Times New Roman" pitchFamily="18" charset="0"/>
                </a:endParaRPr>
              </a:p>
            </p:txBody>
          </p:sp>
          <p:sp>
            <p:nvSpPr>
              <p:cNvPr id="37957" name="Text Box 59"/>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Accident in public building (supermarket)</a:t>
                </a:r>
                <a:endParaRPr lang="nl-NL" sz="1400" b="0">
                  <a:solidFill>
                    <a:schemeClr val="tx1"/>
                  </a:solidFill>
                  <a:cs typeface="Times New Roman" pitchFamily="18" charset="0"/>
                </a:endParaRPr>
              </a:p>
            </p:txBody>
          </p:sp>
        </p:grpSp>
        <p:grpSp>
          <p:nvGrpSpPr>
            <p:cNvPr id="37935" name="Group 60"/>
            <p:cNvGrpSpPr>
              <a:grpSpLocks/>
            </p:cNvGrpSpPr>
            <p:nvPr/>
          </p:nvGrpSpPr>
          <p:grpSpPr bwMode="auto">
            <a:xfrm>
              <a:off x="576" y="3600"/>
              <a:ext cx="4944" cy="154"/>
              <a:chOff x="576" y="1440"/>
              <a:chExt cx="4944" cy="154"/>
            </a:xfrm>
          </p:grpSpPr>
          <p:sp>
            <p:nvSpPr>
              <p:cNvPr id="37950" name="Text Box 61"/>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7951" name="Text Box 62"/>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01/04/1997</a:t>
                </a:r>
                <a:endParaRPr lang="nl-NL" sz="1400" b="0">
                  <a:solidFill>
                    <a:schemeClr val="tx1"/>
                  </a:solidFill>
                  <a:cs typeface="Times New Roman" pitchFamily="18" charset="0"/>
                </a:endParaRPr>
              </a:p>
            </p:txBody>
          </p:sp>
          <p:sp>
            <p:nvSpPr>
              <p:cNvPr id="37952" name="Text Box 63"/>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p:txBody>
          </p:sp>
          <p:sp>
            <p:nvSpPr>
              <p:cNvPr id="37953" name="Text Box 64"/>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p:txBody>
          </p:sp>
        </p:grpSp>
        <p:grpSp>
          <p:nvGrpSpPr>
            <p:cNvPr id="37936" name="Group 65"/>
            <p:cNvGrpSpPr>
              <a:grpSpLocks/>
            </p:cNvGrpSpPr>
            <p:nvPr/>
          </p:nvGrpSpPr>
          <p:grpSpPr bwMode="auto">
            <a:xfrm>
              <a:off x="576" y="3792"/>
              <a:ext cx="4944" cy="154"/>
              <a:chOff x="576" y="1440"/>
              <a:chExt cx="4944" cy="154"/>
            </a:xfrm>
          </p:grpSpPr>
          <p:sp>
            <p:nvSpPr>
              <p:cNvPr id="37946" name="Text Box 6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7947" name="Text Box 6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01/04/1997</a:t>
                </a:r>
                <a:endParaRPr lang="nl-NL" sz="1400" b="0">
                  <a:solidFill>
                    <a:schemeClr val="tx1"/>
                  </a:solidFill>
                  <a:cs typeface="Times New Roman" pitchFamily="18" charset="0"/>
                </a:endParaRPr>
              </a:p>
            </p:txBody>
          </p:sp>
          <p:sp>
            <p:nvSpPr>
              <p:cNvPr id="37948" name="Text Box 6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79001</a:t>
                </a:r>
                <a:endParaRPr lang="nl-NL" sz="1400" b="0">
                  <a:solidFill>
                    <a:schemeClr val="tx1"/>
                  </a:solidFill>
                  <a:cs typeface="Times New Roman" pitchFamily="18" charset="0"/>
                </a:endParaRPr>
              </a:p>
            </p:txBody>
          </p:sp>
          <p:sp>
            <p:nvSpPr>
              <p:cNvPr id="37949" name="Text Box 6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Essential hypertension</a:t>
                </a:r>
                <a:endParaRPr lang="nl-NL" sz="1400" b="0">
                  <a:solidFill>
                    <a:schemeClr val="tx1"/>
                  </a:solidFill>
                  <a:cs typeface="Times New Roman" pitchFamily="18" charset="0"/>
                </a:endParaRPr>
              </a:p>
            </p:txBody>
          </p:sp>
        </p:grpSp>
        <p:grpSp>
          <p:nvGrpSpPr>
            <p:cNvPr id="37937" name="Group 70"/>
            <p:cNvGrpSpPr>
              <a:grpSpLocks/>
            </p:cNvGrpSpPr>
            <p:nvPr/>
          </p:nvGrpSpPr>
          <p:grpSpPr bwMode="auto">
            <a:xfrm>
              <a:off x="576" y="1104"/>
              <a:ext cx="4944" cy="193"/>
              <a:chOff x="576" y="1248"/>
              <a:chExt cx="4944" cy="193"/>
            </a:xfrm>
          </p:grpSpPr>
          <p:sp>
            <p:nvSpPr>
              <p:cNvPr id="37942" name="Text Box 71"/>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p>
                <a:r>
                  <a:rPr lang="nl-BE" sz="1800">
                    <a:solidFill>
                      <a:schemeClr val="bg1"/>
                    </a:solidFill>
                    <a:cs typeface="Times New Roman" pitchFamily="18" charset="0"/>
                  </a:rPr>
                  <a:t>PtID</a:t>
                </a:r>
                <a:endParaRPr lang="nl-NL" sz="1800">
                  <a:solidFill>
                    <a:schemeClr val="bg1"/>
                  </a:solidFill>
                  <a:cs typeface="Times New Roman" pitchFamily="18" charset="0"/>
                </a:endParaRPr>
              </a:p>
            </p:txBody>
          </p:sp>
          <p:sp>
            <p:nvSpPr>
              <p:cNvPr id="37943" name="Text Box 72"/>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Date</a:t>
                </a:r>
                <a:endParaRPr lang="nl-NL" sz="1800">
                  <a:solidFill>
                    <a:schemeClr val="bg1"/>
                  </a:solidFill>
                  <a:cs typeface="Times New Roman" pitchFamily="18" charset="0"/>
                </a:endParaRPr>
              </a:p>
            </p:txBody>
          </p:sp>
          <p:sp>
            <p:nvSpPr>
              <p:cNvPr id="37944" name="Text Box 73"/>
              <p:cNvSpPr txBox="1">
                <a:spLocks noChangeArrowheads="1"/>
              </p:cNvSpPr>
              <p:nvPr/>
            </p:nvSpPr>
            <p:spPr bwMode="auto">
              <a:xfrm>
                <a:off x="1776" y="1248"/>
                <a:ext cx="1392" cy="193"/>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ObsCode</a:t>
                </a:r>
                <a:endParaRPr lang="nl-NL" sz="1800">
                  <a:solidFill>
                    <a:schemeClr val="bg1"/>
                  </a:solidFill>
                  <a:cs typeface="Times New Roman" pitchFamily="18" charset="0"/>
                </a:endParaRPr>
              </a:p>
            </p:txBody>
          </p:sp>
          <p:sp>
            <p:nvSpPr>
              <p:cNvPr id="37945" name="Text Box 74"/>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Narrative</a:t>
                </a:r>
                <a:endParaRPr lang="nl-NL" sz="1800">
                  <a:solidFill>
                    <a:schemeClr val="bg1"/>
                  </a:solidFill>
                  <a:cs typeface="Times New Roman" pitchFamily="18" charset="0"/>
                </a:endParaRPr>
              </a:p>
            </p:txBody>
          </p:sp>
        </p:grpSp>
        <p:sp>
          <p:nvSpPr>
            <p:cNvPr id="37938" name="Text Box 75"/>
            <p:cNvSpPr txBox="1">
              <a:spLocks noChangeArrowheads="1"/>
            </p:cNvSpPr>
            <p:nvPr/>
          </p:nvSpPr>
          <p:spPr bwMode="auto">
            <a:xfrm>
              <a:off x="576" y="3984"/>
              <a:ext cx="43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0939</a:t>
              </a:r>
              <a:endParaRPr lang="nl-NL" sz="1400" b="0">
                <a:solidFill>
                  <a:schemeClr val="tx1"/>
                </a:solidFill>
                <a:cs typeface="Times New Roman" pitchFamily="18" charset="0"/>
              </a:endParaRPr>
            </a:p>
          </p:txBody>
        </p:sp>
        <p:sp>
          <p:nvSpPr>
            <p:cNvPr id="37939" name="Text Box 76"/>
            <p:cNvSpPr txBox="1">
              <a:spLocks noChangeArrowheads="1"/>
            </p:cNvSpPr>
            <p:nvPr/>
          </p:nvSpPr>
          <p:spPr bwMode="auto">
            <a:xfrm>
              <a:off x="1056" y="3984"/>
              <a:ext cx="67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20/12/1998</a:t>
              </a:r>
              <a:endParaRPr lang="nl-NL" sz="1400" b="0">
                <a:solidFill>
                  <a:schemeClr val="tx1"/>
                </a:solidFill>
                <a:cs typeface="Times New Roman" pitchFamily="18" charset="0"/>
              </a:endParaRPr>
            </a:p>
          </p:txBody>
        </p:sp>
        <p:sp>
          <p:nvSpPr>
            <p:cNvPr id="37940" name="Text Box 77"/>
            <p:cNvSpPr txBox="1">
              <a:spLocks noChangeArrowheads="1"/>
            </p:cNvSpPr>
            <p:nvPr/>
          </p:nvSpPr>
          <p:spPr bwMode="auto">
            <a:xfrm>
              <a:off x="1776" y="3984"/>
              <a:ext cx="1392"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255087006</a:t>
              </a:r>
            </a:p>
          </p:txBody>
        </p:sp>
        <p:sp>
          <p:nvSpPr>
            <p:cNvPr id="37941" name="Text Box 78"/>
            <p:cNvSpPr txBox="1">
              <a:spLocks noChangeArrowheads="1"/>
            </p:cNvSpPr>
            <p:nvPr/>
          </p:nvSpPr>
          <p:spPr bwMode="auto">
            <a:xfrm>
              <a:off x="3216" y="3984"/>
              <a:ext cx="2304"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malignant polyp of biliary tract</a:t>
              </a:r>
            </a:p>
          </p:txBody>
        </p:sp>
      </p:grpSp>
      <p:grpSp>
        <p:nvGrpSpPr>
          <p:cNvPr id="15" name="Group 79"/>
          <p:cNvGrpSpPr>
            <a:grpSpLocks/>
          </p:cNvGrpSpPr>
          <p:nvPr/>
        </p:nvGrpSpPr>
        <p:grpSpPr bwMode="auto">
          <a:xfrm>
            <a:off x="4191000" y="2209800"/>
            <a:ext cx="838200" cy="4495800"/>
            <a:chOff x="2640" y="1296"/>
            <a:chExt cx="528" cy="2832"/>
          </a:xfrm>
        </p:grpSpPr>
        <p:grpSp>
          <p:nvGrpSpPr>
            <p:cNvPr id="37894" name="Group 80"/>
            <p:cNvGrpSpPr>
              <a:grpSpLocks/>
            </p:cNvGrpSpPr>
            <p:nvPr/>
          </p:nvGrpSpPr>
          <p:grpSpPr bwMode="auto">
            <a:xfrm>
              <a:off x="2640" y="1296"/>
              <a:ext cx="528" cy="528"/>
              <a:chOff x="2640" y="1296"/>
              <a:chExt cx="528" cy="528"/>
            </a:xfrm>
          </p:grpSpPr>
          <p:sp>
            <p:nvSpPr>
              <p:cNvPr id="37911" name="Rectangle 81"/>
              <p:cNvSpPr>
                <a:spLocks noChangeArrowheads="1"/>
              </p:cNvSpPr>
              <p:nvPr/>
            </p:nvSpPr>
            <p:spPr bwMode="auto">
              <a:xfrm>
                <a:off x="2640" y="1296"/>
                <a:ext cx="528" cy="144"/>
              </a:xfrm>
              <a:prstGeom prst="rect">
                <a:avLst/>
              </a:prstGeom>
              <a:solidFill>
                <a:schemeClr val="accent1"/>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IUI-001</a:t>
                </a:r>
                <a:endParaRPr lang="nl-NL" sz="1400">
                  <a:solidFill>
                    <a:schemeClr val="tx1"/>
                  </a:solidFill>
                  <a:cs typeface="Times New Roman" pitchFamily="18" charset="0"/>
                </a:endParaRPr>
              </a:p>
            </p:txBody>
          </p:sp>
          <p:sp>
            <p:nvSpPr>
              <p:cNvPr id="37912" name="Rectangle 82"/>
              <p:cNvSpPr>
                <a:spLocks noChangeArrowheads="1"/>
              </p:cNvSpPr>
              <p:nvPr/>
            </p:nvSpPr>
            <p:spPr bwMode="auto">
              <a:xfrm>
                <a:off x="2640" y="1488"/>
                <a:ext cx="528" cy="144"/>
              </a:xfrm>
              <a:prstGeom prst="rect">
                <a:avLst/>
              </a:prstGeom>
              <a:solidFill>
                <a:schemeClr val="accent1"/>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IUI-001</a:t>
                </a:r>
                <a:endParaRPr lang="nl-NL" sz="1400">
                  <a:solidFill>
                    <a:schemeClr val="tx1"/>
                  </a:solidFill>
                  <a:cs typeface="Times New Roman" pitchFamily="18" charset="0"/>
                </a:endParaRPr>
              </a:p>
            </p:txBody>
          </p:sp>
          <p:sp>
            <p:nvSpPr>
              <p:cNvPr id="37913" name="Rectangle 83"/>
              <p:cNvSpPr>
                <a:spLocks noChangeArrowheads="1"/>
              </p:cNvSpPr>
              <p:nvPr/>
            </p:nvSpPr>
            <p:spPr bwMode="auto">
              <a:xfrm>
                <a:off x="2640" y="1680"/>
                <a:ext cx="528" cy="144"/>
              </a:xfrm>
              <a:prstGeom prst="rect">
                <a:avLst/>
              </a:prstGeom>
              <a:solidFill>
                <a:schemeClr val="accent1"/>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IUI-001</a:t>
                </a:r>
                <a:endParaRPr lang="nl-NL" sz="1400">
                  <a:solidFill>
                    <a:schemeClr val="tx1"/>
                  </a:solidFill>
                  <a:cs typeface="Times New Roman" pitchFamily="18" charset="0"/>
                </a:endParaRPr>
              </a:p>
            </p:txBody>
          </p:sp>
        </p:grpSp>
        <p:sp>
          <p:nvSpPr>
            <p:cNvPr id="37895" name="Rectangle 84"/>
            <p:cNvSpPr>
              <a:spLocks noChangeArrowheads="1"/>
            </p:cNvSpPr>
            <p:nvPr/>
          </p:nvSpPr>
          <p:spPr bwMode="auto">
            <a:xfrm>
              <a:off x="2640" y="3216"/>
              <a:ext cx="528" cy="144"/>
            </a:xfrm>
            <a:prstGeom prst="rect">
              <a:avLst/>
            </a:prstGeom>
            <a:solidFill>
              <a:srgbClr val="FFAD5B"/>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IUI-003</a:t>
              </a:r>
              <a:endParaRPr lang="nl-NL" sz="1400">
                <a:solidFill>
                  <a:schemeClr val="tx1"/>
                </a:solidFill>
                <a:cs typeface="Times New Roman" pitchFamily="18" charset="0"/>
              </a:endParaRPr>
            </a:p>
          </p:txBody>
        </p:sp>
        <p:grpSp>
          <p:nvGrpSpPr>
            <p:cNvPr id="37896" name="Group 85"/>
            <p:cNvGrpSpPr>
              <a:grpSpLocks/>
            </p:cNvGrpSpPr>
            <p:nvPr/>
          </p:nvGrpSpPr>
          <p:grpSpPr bwMode="auto">
            <a:xfrm>
              <a:off x="2640" y="2256"/>
              <a:ext cx="528" cy="1872"/>
              <a:chOff x="2640" y="2256"/>
              <a:chExt cx="528" cy="1872"/>
            </a:xfrm>
          </p:grpSpPr>
          <p:sp>
            <p:nvSpPr>
              <p:cNvPr id="37909" name="Rectangle 86"/>
              <p:cNvSpPr>
                <a:spLocks noChangeArrowheads="1"/>
              </p:cNvSpPr>
              <p:nvPr/>
            </p:nvSpPr>
            <p:spPr bwMode="auto">
              <a:xfrm>
                <a:off x="2640" y="2256"/>
                <a:ext cx="528" cy="144"/>
              </a:xfrm>
              <a:prstGeom prst="rect">
                <a:avLst/>
              </a:prstGeom>
              <a:solidFill>
                <a:schemeClr val="accent2"/>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IUI-004</a:t>
                </a:r>
                <a:endParaRPr lang="nl-NL" sz="1400">
                  <a:solidFill>
                    <a:schemeClr val="tx1"/>
                  </a:solidFill>
                  <a:cs typeface="Times New Roman" pitchFamily="18" charset="0"/>
                </a:endParaRPr>
              </a:p>
            </p:txBody>
          </p:sp>
          <p:sp>
            <p:nvSpPr>
              <p:cNvPr id="37910" name="Rectangle 87"/>
              <p:cNvSpPr>
                <a:spLocks noChangeArrowheads="1"/>
              </p:cNvSpPr>
              <p:nvPr/>
            </p:nvSpPr>
            <p:spPr bwMode="auto">
              <a:xfrm>
                <a:off x="2640" y="3984"/>
                <a:ext cx="528" cy="144"/>
              </a:xfrm>
              <a:prstGeom prst="rect">
                <a:avLst/>
              </a:prstGeom>
              <a:solidFill>
                <a:schemeClr val="accent2"/>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IUI-004</a:t>
                </a:r>
                <a:endParaRPr lang="nl-NL" sz="1400">
                  <a:solidFill>
                    <a:schemeClr val="tx1"/>
                  </a:solidFill>
                  <a:cs typeface="Times New Roman" pitchFamily="18" charset="0"/>
                </a:endParaRPr>
              </a:p>
            </p:txBody>
          </p:sp>
        </p:grpSp>
        <p:grpSp>
          <p:nvGrpSpPr>
            <p:cNvPr id="37897" name="Group 88"/>
            <p:cNvGrpSpPr>
              <a:grpSpLocks/>
            </p:cNvGrpSpPr>
            <p:nvPr/>
          </p:nvGrpSpPr>
          <p:grpSpPr bwMode="auto">
            <a:xfrm>
              <a:off x="2640" y="2064"/>
              <a:ext cx="528" cy="1872"/>
              <a:chOff x="2640" y="2064"/>
              <a:chExt cx="528" cy="1872"/>
            </a:xfrm>
          </p:grpSpPr>
          <p:sp>
            <p:nvSpPr>
              <p:cNvPr id="37906" name="Rectangle 89"/>
              <p:cNvSpPr>
                <a:spLocks noChangeArrowheads="1"/>
              </p:cNvSpPr>
              <p:nvPr/>
            </p:nvSpPr>
            <p:spPr bwMode="auto">
              <a:xfrm>
                <a:off x="2640" y="2064"/>
                <a:ext cx="528" cy="144"/>
              </a:xfrm>
              <a:prstGeom prst="rect">
                <a:avLst/>
              </a:prstGeom>
              <a:solidFill>
                <a:srgbClr val="00FF00"/>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IUI-005</a:t>
                </a:r>
                <a:endParaRPr lang="nl-NL" sz="1400">
                  <a:solidFill>
                    <a:schemeClr val="tx1"/>
                  </a:solidFill>
                  <a:cs typeface="Times New Roman" pitchFamily="18" charset="0"/>
                </a:endParaRPr>
              </a:p>
            </p:txBody>
          </p:sp>
          <p:sp>
            <p:nvSpPr>
              <p:cNvPr id="37907" name="Rectangle 90"/>
              <p:cNvSpPr>
                <a:spLocks noChangeArrowheads="1"/>
              </p:cNvSpPr>
              <p:nvPr/>
            </p:nvSpPr>
            <p:spPr bwMode="auto">
              <a:xfrm>
                <a:off x="2640" y="3024"/>
                <a:ext cx="528" cy="144"/>
              </a:xfrm>
              <a:prstGeom prst="rect">
                <a:avLst/>
              </a:prstGeom>
              <a:solidFill>
                <a:srgbClr val="00FF00"/>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IUI-005</a:t>
                </a:r>
                <a:endParaRPr lang="nl-NL" sz="1400">
                  <a:solidFill>
                    <a:schemeClr val="tx1"/>
                  </a:solidFill>
                  <a:cs typeface="Times New Roman" pitchFamily="18" charset="0"/>
                </a:endParaRPr>
              </a:p>
            </p:txBody>
          </p:sp>
          <p:sp>
            <p:nvSpPr>
              <p:cNvPr id="37908" name="Rectangle 91"/>
              <p:cNvSpPr>
                <a:spLocks noChangeArrowheads="1"/>
              </p:cNvSpPr>
              <p:nvPr/>
            </p:nvSpPr>
            <p:spPr bwMode="auto">
              <a:xfrm>
                <a:off x="2640" y="3792"/>
                <a:ext cx="528" cy="144"/>
              </a:xfrm>
              <a:prstGeom prst="rect">
                <a:avLst/>
              </a:prstGeom>
              <a:solidFill>
                <a:srgbClr val="00FF00"/>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IUI-005</a:t>
                </a:r>
                <a:endParaRPr lang="nl-NL" sz="1400">
                  <a:solidFill>
                    <a:schemeClr val="tx1"/>
                  </a:solidFill>
                  <a:cs typeface="Times New Roman" pitchFamily="18" charset="0"/>
                </a:endParaRPr>
              </a:p>
            </p:txBody>
          </p:sp>
        </p:grpSp>
        <p:grpSp>
          <p:nvGrpSpPr>
            <p:cNvPr id="37898" name="Group 92"/>
            <p:cNvGrpSpPr>
              <a:grpSpLocks/>
            </p:cNvGrpSpPr>
            <p:nvPr/>
          </p:nvGrpSpPr>
          <p:grpSpPr bwMode="auto">
            <a:xfrm>
              <a:off x="2640" y="1872"/>
              <a:ext cx="528" cy="1680"/>
              <a:chOff x="4992" y="1776"/>
              <a:chExt cx="528" cy="1680"/>
            </a:xfrm>
          </p:grpSpPr>
          <p:sp>
            <p:nvSpPr>
              <p:cNvPr id="37903" name="Rectangle 93"/>
              <p:cNvSpPr>
                <a:spLocks noChangeArrowheads="1"/>
              </p:cNvSpPr>
              <p:nvPr/>
            </p:nvSpPr>
            <p:spPr bwMode="auto">
              <a:xfrm>
                <a:off x="4992" y="1776"/>
                <a:ext cx="528" cy="144"/>
              </a:xfrm>
              <a:prstGeom prst="rect">
                <a:avLst/>
              </a:prstGeom>
              <a:solidFill>
                <a:srgbClr val="8EA0CC"/>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IUI-007</a:t>
                </a:r>
                <a:endParaRPr lang="nl-NL" sz="1400">
                  <a:solidFill>
                    <a:schemeClr val="tx1"/>
                  </a:solidFill>
                  <a:cs typeface="Times New Roman" pitchFamily="18" charset="0"/>
                </a:endParaRPr>
              </a:p>
            </p:txBody>
          </p:sp>
          <p:sp>
            <p:nvSpPr>
              <p:cNvPr id="37904" name="Rectangle 94"/>
              <p:cNvSpPr>
                <a:spLocks noChangeArrowheads="1"/>
              </p:cNvSpPr>
              <p:nvPr/>
            </p:nvSpPr>
            <p:spPr bwMode="auto">
              <a:xfrm>
                <a:off x="4992" y="2544"/>
                <a:ext cx="528" cy="144"/>
              </a:xfrm>
              <a:prstGeom prst="rect">
                <a:avLst/>
              </a:prstGeom>
              <a:solidFill>
                <a:srgbClr val="8EA0CC"/>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IUI-007</a:t>
                </a:r>
                <a:endParaRPr lang="nl-NL" sz="1400">
                  <a:solidFill>
                    <a:schemeClr val="tx1"/>
                  </a:solidFill>
                  <a:cs typeface="Times New Roman" pitchFamily="18" charset="0"/>
                </a:endParaRPr>
              </a:p>
            </p:txBody>
          </p:sp>
          <p:sp>
            <p:nvSpPr>
              <p:cNvPr id="37905" name="Rectangle 95"/>
              <p:cNvSpPr>
                <a:spLocks noChangeArrowheads="1"/>
              </p:cNvSpPr>
              <p:nvPr/>
            </p:nvSpPr>
            <p:spPr bwMode="auto">
              <a:xfrm>
                <a:off x="4992" y="3312"/>
                <a:ext cx="528" cy="144"/>
              </a:xfrm>
              <a:prstGeom prst="rect">
                <a:avLst/>
              </a:prstGeom>
              <a:solidFill>
                <a:srgbClr val="8EA0CC"/>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IUI-007</a:t>
                </a:r>
                <a:endParaRPr lang="nl-NL" sz="1400">
                  <a:solidFill>
                    <a:schemeClr val="tx1"/>
                  </a:solidFill>
                  <a:cs typeface="Times New Roman" pitchFamily="18" charset="0"/>
                </a:endParaRPr>
              </a:p>
            </p:txBody>
          </p:sp>
        </p:grpSp>
        <p:grpSp>
          <p:nvGrpSpPr>
            <p:cNvPr id="37899" name="Group 96"/>
            <p:cNvGrpSpPr>
              <a:grpSpLocks/>
            </p:cNvGrpSpPr>
            <p:nvPr/>
          </p:nvGrpSpPr>
          <p:grpSpPr bwMode="auto">
            <a:xfrm>
              <a:off x="2640" y="2448"/>
              <a:ext cx="528" cy="1296"/>
              <a:chOff x="2640" y="2448"/>
              <a:chExt cx="528" cy="1296"/>
            </a:xfrm>
          </p:grpSpPr>
          <p:sp>
            <p:nvSpPr>
              <p:cNvPr id="37901" name="Rectangle 97"/>
              <p:cNvSpPr>
                <a:spLocks noChangeArrowheads="1"/>
              </p:cNvSpPr>
              <p:nvPr/>
            </p:nvSpPr>
            <p:spPr bwMode="auto">
              <a:xfrm>
                <a:off x="2640" y="2448"/>
                <a:ext cx="528" cy="144"/>
              </a:xfrm>
              <a:prstGeom prst="rect">
                <a:avLst/>
              </a:prstGeom>
              <a:solidFill>
                <a:srgbClr val="FF3300"/>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IUI-002</a:t>
                </a:r>
                <a:endParaRPr lang="nl-NL" sz="1400">
                  <a:solidFill>
                    <a:schemeClr val="tx1"/>
                  </a:solidFill>
                  <a:cs typeface="Times New Roman" pitchFamily="18" charset="0"/>
                </a:endParaRPr>
              </a:p>
            </p:txBody>
          </p:sp>
          <p:sp>
            <p:nvSpPr>
              <p:cNvPr id="37902" name="Rectangle 98"/>
              <p:cNvSpPr>
                <a:spLocks noChangeArrowheads="1"/>
              </p:cNvSpPr>
              <p:nvPr/>
            </p:nvSpPr>
            <p:spPr bwMode="auto">
              <a:xfrm>
                <a:off x="2640" y="3600"/>
                <a:ext cx="528" cy="144"/>
              </a:xfrm>
              <a:prstGeom prst="rect">
                <a:avLst/>
              </a:prstGeom>
              <a:solidFill>
                <a:srgbClr val="800000"/>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IUI-012</a:t>
                </a:r>
                <a:endParaRPr lang="nl-NL" sz="1400">
                  <a:solidFill>
                    <a:schemeClr val="tx1"/>
                  </a:solidFill>
                  <a:cs typeface="Times New Roman" pitchFamily="18" charset="0"/>
                </a:endParaRPr>
              </a:p>
            </p:txBody>
          </p:sp>
        </p:grpSp>
        <p:sp>
          <p:nvSpPr>
            <p:cNvPr id="37900" name="Rectangle 99"/>
            <p:cNvSpPr>
              <a:spLocks noChangeArrowheads="1"/>
            </p:cNvSpPr>
            <p:nvPr/>
          </p:nvSpPr>
          <p:spPr bwMode="auto">
            <a:xfrm>
              <a:off x="2640" y="2832"/>
              <a:ext cx="528" cy="144"/>
            </a:xfrm>
            <a:prstGeom prst="rect">
              <a:avLst/>
            </a:prstGeom>
            <a:solidFill>
              <a:srgbClr val="FFFF00"/>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IUI-006</a:t>
              </a:r>
              <a:endParaRPr lang="nl-NL" sz="1400">
                <a:solidFill>
                  <a:schemeClr val="tx1"/>
                </a:solidFill>
                <a:cs typeface="Times New Roman" pitchFamily="18" charset="0"/>
              </a:endParaRPr>
            </a:p>
          </p:txBody>
        </p:sp>
      </p:grpSp>
      <p:sp>
        <p:nvSpPr>
          <p:cNvPr id="1020004" name="Text Box 100"/>
          <p:cNvSpPr txBox="1">
            <a:spLocks noChangeArrowheads="1"/>
          </p:cNvSpPr>
          <p:nvPr/>
        </p:nvSpPr>
        <p:spPr bwMode="auto">
          <a:xfrm>
            <a:off x="0" y="6278563"/>
            <a:ext cx="3503613" cy="579437"/>
          </a:xfrm>
          <a:prstGeom prst="rect">
            <a:avLst/>
          </a:prstGeom>
          <a:solidFill>
            <a:srgbClr val="FF0000"/>
          </a:solidFill>
          <a:ln w="9525">
            <a:noFill/>
            <a:miter lim="800000"/>
            <a:headEnd/>
            <a:tailEnd/>
          </a:ln>
        </p:spPr>
        <p:txBody>
          <a:bodyPr wrap="none">
            <a:spAutoFit/>
          </a:bodyPr>
          <a:lstStyle/>
          <a:p>
            <a:r>
              <a:rPr lang="en-US">
                <a:solidFill>
                  <a:schemeClr val="bg1"/>
                </a:solidFill>
              </a:rPr>
              <a:t>7 distinct disorders</a:t>
            </a:r>
          </a:p>
        </p:txBody>
      </p:sp>
      <p:sp>
        <p:nvSpPr>
          <p:cNvPr id="37893" name="AutoShape 101"/>
          <p:cNvSpPr>
            <a:spLocks noGrp="1" noChangeArrowheads="1"/>
          </p:cNvSpPr>
          <p:nvPr>
            <p:ph type="title"/>
          </p:nvPr>
        </p:nvSpPr>
        <p:spPr>
          <a:xfrm>
            <a:off x="228600" y="609600"/>
            <a:ext cx="8686800" cy="762000"/>
          </a:xfrm>
        </p:spPr>
        <p:txBody>
          <a:bodyPr/>
          <a:lstStyle/>
          <a:p>
            <a:r>
              <a:rPr lang="nl-BE" dirty="0" smtClean="0"/>
              <a:t>Codes </a:t>
            </a:r>
            <a:r>
              <a:rPr lang="nl-BE" dirty="0" err="1" smtClean="0"/>
              <a:t>for</a:t>
            </a:r>
            <a:r>
              <a:rPr lang="nl-BE" dirty="0" smtClean="0"/>
              <a:t> ‘types’ AND </a:t>
            </a:r>
            <a:r>
              <a:rPr lang="nl-BE" dirty="0" err="1" smtClean="0"/>
              <a:t>identifiers</a:t>
            </a:r>
            <a:r>
              <a:rPr lang="nl-BE" dirty="0" smtClean="0"/>
              <a:t> </a:t>
            </a:r>
            <a:r>
              <a:rPr lang="nl-BE" dirty="0" err="1" smtClean="0"/>
              <a:t>for</a:t>
            </a:r>
            <a:r>
              <a:rPr lang="nl-BE" dirty="0" smtClean="0"/>
              <a:t> </a:t>
            </a:r>
            <a:r>
              <a:rPr lang="nl-BE" dirty="0" err="1" smtClean="0"/>
              <a:t>instances</a:t>
            </a:r>
            <a:r>
              <a:rPr lang="nl-BE" dirty="0" smtClean="0"/>
              <a:t> … </a:t>
            </a:r>
            <a:r>
              <a:rPr lang="nl-BE" dirty="0" err="1" smtClean="0"/>
              <a:t>one</a:t>
            </a:r>
            <a:r>
              <a:rPr lang="nl-BE" dirty="0" smtClean="0"/>
              <a:t> of a few </a:t>
            </a:r>
            <a:r>
              <a:rPr lang="nl-BE" dirty="0" err="1" smtClean="0"/>
              <a:t>possibilities</a:t>
            </a:r>
            <a:endParaRPr lang="en-US" dirty="0" smtClean="0"/>
          </a:p>
        </p:txBody>
      </p:sp>
    </p:spTree>
    <p:extLst>
      <p:ext uri="{BB962C8B-B14F-4D97-AF65-F5344CB8AC3E}">
        <p14:creationId xmlns:p14="http://schemas.microsoft.com/office/powerpoint/2010/main" val="132858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20004"/>
                                        </p:tgtEl>
                                        <p:attrNameLst>
                                          <p:attrName>style.visibility</p:attrName>
                                        </p:attrNameLst>
                                      </p:cBhvr>
                                      <p:to>
                                        <p:strVal val="visible"/>
                                      </p:to>
                                    </p:set>
                                    <p:animEffect transition="in" filter="wipe(up)">
                                      <p:cBhvr>
                                        <p:cTn id="11" dur="1000"/>
                                        <p:tgtEl>
                                          <p:spTgt spid="1020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00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3. Data </a:t>
            </a:r>
            <a:r>
              <a:rPr lang="en-US" dirty="0"/>
              <a:t>quality through explicit representation of entities</a:t>
            </a:r>
          </a:p>
        </p:txBody>
      </p:sp>
      <p:sp>
        <p:nvSpPr>
          <p:cNvPr id="5" name="Subtitle 4"/>
          <p:cNvSpPr>
            <a:spLocks noGrp="1"/>
          </p:cNvSpPr>
          <p:nvPr>
            <p:ph type="subTitle" idx="1"/>
          </p:nvPr>
        </p:nvSpPr>
        <p:spPr>
          <a:xfrm>
            <a:off x="1295400" y="3886200"/>
            <a:ext cx="6629400" cy="1752600"/>
          </a:xfrm>
        </p:spPr>
        <p:txBody>
          <a:bodyPr/>
          <a:lstStyle/>
          <a:p>
            <a:r>
              <a:rPr lang="en-US" dirty="0" smtClean="0"/>
              <a:t>3b. Application</a:t>
            </a:r>
          </a:p>
          <a:p>
            <a:r>
              <a:rPr lang="en-US" dirty="0"/>
              <a:t>Find issues in existing systems of various sorts</a:t>
            </a:r>
          </a:p>
          <a:p>
            <a:endParaRPr lang="en-US" dirty="0"/>
          </a:p>
        </p:txBody>
      </p:sp>
    </p:spTree>
    <p:extLst>
      <p:ext uri="{BB962C8B-B14F-4D97-AF65-F5344CB8AC3E}">
        <p14:creationId xmlns:p14="http://schemas.microsoft.com/office/powerpoint/2010/main" val="2382385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a:t>
            </a:r>
            <a:endParaRPr lang="en-US" dirty="0"/>
          </a:p>
        </p:txBody>
      </p:sp>
      <p:pic>
        <p:nvPicPr>
          <p:cNvPr id="4" name="Content Placeholder 3"/>
          <p:cNvPicPr>
            <a:picLocks noGrp="1" noChangeAspect="1"/>
          </p:cNvPicPr>
          <p:nvPr>
            <p:ph idx="1"/>
          </p:nvPr>
        </p:nvPicPr>
        <p:blipFill>
          <a:blip r:embed="rId2"/>
          <a:stretch>
            <a:fillRect/>
          </a:stretch>
        </p:blipFill>
        <p:spPr>
          <a:xfrm>
            <a:off x="428866" y="1447800"/>
            <a:ext cx="8286268" cy="4953000"/>
          </a:xfrm>
          <a:prstGeom prst="rect">
            <a:avLst/>
          </a:prstGeom>
        </p:spPr>
      </p:pic>
      <p:sp>
        <p:nvSpPr>
          <p:cNvPr id="5" name="Rectangle 4"/>
          <p:cNvSpPr/>
          <p:nvPr/>
        </p:nvSpPr>
        <p:spPr>
          <a:xfrm>
            <a:off x="0" y="6396335"/>
            <a:ext cx="9144000" cy="461665"/>
          </a:xfrm>
          <a:prstGeom prst="rect">
            <a:avLst/>
          </a:prstGeom>
        </p:spPr>
        <p:txBody>
          <a:bodyPr wrap="square">
            <a:spAutoFit/>
          </a:bodyPr>
          <a:lstStyle/>
          <a:p>
            <a:pPr algn="r"/>
            <a:r>
              <a:rPr lang="en-US" sz="1200" dirty="0">
                <a:solidFill>
                  <a:schemeClr val="bg1"/>
                </a:solidFill>
              </a:rPr>
              <a:t>Thiago Moreira da Costa. </a:t>
            </a:r>
            <a:r>
              <a:rPr lang="en-US" sz="1200" dirty="0" err="1">
                <a:solidFill>
                  <a:schemeClr val="bg1"/>
                </a:solidFill>
              </a:rPr>
              <a:t>OPP_IoT</a:t>
            </a:r>
            <a:r>
              <a:rPr lang="en-US" sz="1200" dirty="0">
                <a:solidFill>
                  <a:schemeClr val="bg1"/>
                </a:solidFill>
              </a:rPr>
              <a:t> An ontology-based privacy preservation approach for the Internet of Things. </a:t>
            </a:r>
            <a:endParaRPr lang="en-US" sz="1200" dirty="0" smtClean="0">
              <a:solidFill>
                <a:schemeClr val="bg1"/>
              </a:solidFill>
            </a:endParaRPr>
          </a:p>
          <a:p>
            <a:pPr algn="r"/>
            <a:r>
              <a:rPr lang="en-US" sz="1200" dirty="0" smtClean="0">
                <a:solidFill>
                  <a:schemeClr val="bg1"/>
                </a:solidFill>
              </a:rPr>
              <a:t>Web</a:t>
            </a:r>
            <a:r>
              <a:rPr lang="en-US" sz="1200" dirty="0">
                <a:solidFill>
                  <a:schemeClr val="bg1"/>
                </a:solidFill>
              </a:rPr>
              <a:t>. </a:t>
            </a:r>
            <a:r>
              <a:rPr lang="en-US" sz="1200" dirty="0" err="1">
                <a:solidFill>
                  <a:schemeClr val="bg1"/>
                </a:solidFill>
              </a:rPr>
              <a:t>Université</a:t>
            </a:r>
            <a:r>
              <a:rPr lang="en-US" sz="1200" dirty="0">
                <a:solidFill>
                  <a:schemeClr val="bg1"/>
                </a:solidFill>
              </a:rPr>
              <a:t> Grenoble </a:t>
            </a:r>
            <a:r>
              <a:rPr lang="en-US" sz="1200" dirty="0" err="1">
                <a:solidFill>
                  <a:schemeClr val="bg1"/>
                </a:solidFill>
              </a:rPr>
              <a:t>Alpes</a:t>
            </a:r>
            <a:r>
              <a:rPr lang="en-US" sz="1200" dirty="0">
                <a:solidFill>
                  <a:schemeClr val="bg1"/>
                </a:solidFill>
              </a:rPr>
              <a:t>, 2017</a:t>
            </a:r>
          </a:p>
        </p:txBody>
      </p:sp>
    </p:spTree>
    <p:extLst>
      <p:ext uri="{BB962C8B-B14F-4D97-AF65-F5344CB8AC3E}">
        <p14:creationId xmlns:p14="http://schemas.microsoft.com/office/powerpoint/2010/main" val="36002820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least one serious ambiguity!</a:t>
            </a:r>
            <a:endParaRPr lang="en-US" dirty="0"/>
          </a:p>
        </p:txBody>
      </p:sp>
      <p:pic>
        <p:nvPicPr>
          <p:cNvPr id="4" name="Content Placeholder 3"/>
          <p:cNvPicPr>
            <a:picLocks noGrp="1" noChangeAspect="1"/>
          </p:cNvPicPr>
          <p:nvPr>
            <p:ph idx="1"/>
          </p:nvPr>
        </p:nvPicPr>
        <p:blipFill>
          <a:blip r:embed="rId2"/>
          <a:stretch>
            <a:fillRect/>
          </a:stretch>
        </p:blipFill>
        <p:spPr>
          <a:xfrm>
            <a:off x="685800" y="1427480"/>
            <a:ext cx="8007227" cy="4953000"/>
          </a:xfrm>
          <a:prstGeom prst="rect">
            <a:avLst/>
          </a:prstGeom>
        </p:spPr>
      </p:pic>
      <p:sp>
        <p:nvSpPr>
          <p:cNvPr id="5" name="Rectangle 4"/>
          <p:cNvSpPr/>
          <p:nvPr/>
        </p:nvSpPr>
        <p:spPr>
          <a:xfrm>
            <a:off x="685800" y="6400800"/>
            <a:ext cx="8458200" cy="461665"/>
          </a:xfrm>
          <a:prstGeom prst="rect">
            <a:avLst/>
          </a:prstGeom>
        </p:spPr>
        <p:txBody>
          <a:bodyPr wrap="square">
            <a:spAutoFit/>
          </a:bodyPr>
          <a:lstStyle/>
          <a:p>
            <a:pPr algn="r"/>
            <a:r>
              <a:rPr lang="en-GB" sz="1200" b="0" dirty="0" smtClean="0">
                <a:solidFill>
                  <a:schemeClr val="bg1"/>
                </a:solidFill>
                <a:latin typeface="Arial" panose="020B0604020202020204" pitchFamily="34" charset="0"/>
                <a:ea typeface="Times New Roman" panose="02020603050405020304" pitchFamily="18" charset="0"/>
              </a:rPr>
              <a:t>JE Rogers. </a:t>
            </a:r>
            <a:r>
              <a:rPr lang="en-US" sz="1200" b="0" dirty="0">
                <a:solidFill>
                  <a:schemeClr val="bg1"/>
                </a:solidFill>
                <a:latin typeface="Arial" panose="020B0604020202020204" pitchFamily="34" charset="0"/>
                <a:ea typeface="Times New Roman" panose="02020603050405020304" pitchFamily="18" charset="0"/>
              </a:rPr>
              <a:t>Development of a methodology and an ontological schema for medical </a:t>
            </a:r>
            <a:r>
              <a:rPr lang="en-US" sz="1200" b="0" dirty="0" smtClean="0">
                <a:solidFill>
                  <a:schemeClr val="bg1"/>
                </a:solidFill>
                <a:latin typeface="Arial" panose="020B0604020202020204" pitchFamily="34" charset="0"/>
                <a:ea typeface="Times New Roman" panose="02020603050405020304" pitchFamily="18" charset="0"/>
              </a:rPr>
              <a:t>terminology.</a:t>
            </a:r>
          </a:p>
          <a:p>
            <a:pPr algn="r"/>
            <a:r>
              <a:rPr lang="en-US" sz="1200" b="0" dirty="0" smtClean="0">
                <a:solidFill>
                  <a:schemeClr val="bg1"/>
                </a:solidFill>
                <a:latin typeface="Arial" panose="020B0604020202020204" pitchFamily="34" charset="0"/>
                <a:ea typeface="Times New Roman" panose="02020603050405020304" pitchFamily="18" charset="0"/>
              </a:rPr>
              <a:t>Doctoral thesis. University of Manchester, 2004, p19.</a:t>
            </a:r>
            <a:endParaRPr lang="en-US" sz="1200" b="0" dirty="0">
              <a:solidFill>
                <a:schemeClr val="bg1"/>
              </a:solidFill>
            </a:endParaRPr>
          </a:p>
        </p:txBody>
      </p:sp>
    </p:spTree>
    <p:extLst>
      <p:ext uri="{BB962C8B-B14F-4D97-AF65-F5344CB8AC3E}">
        <p14:creationId xmlns:p14="http://schemas.microsoft.com/office/powerpoint/2010/main" val="24192257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en-US" altLang="en-US" sz="3200" dirty="0" smtClean="0"/>
              <a:t>What is wrong with this definition?</a:t>
            </a:r>
          </a:p>
        </p:txBody>
      </p:sp>
      <p:sp>
        <p:nvSpPr>
          <p:cNvPr id="898051" name="Rectangle 3"/>
          <p:cNvSpPr>
            <a:spLocks noGrp="1" noChangeArrowheads="1"/>
          </p:cNvSpPr>
          <p:nvPr>
            <p:ph idx="1"/>
          </p:nvPr>
        </p:nvSpPr>
        <p:spPr/>
        <p:txBody>
          <a:bodyPr/>
          <a:lstStyle/>
          <a:p>
            <a:pPr eaLnBrk="1" hangingPunct="1"/>
            <a:r>
              <a:rPr lang="en-US" altLang="en-US" sz="2800" b="1" u="sng" dirty="0" smtClean="0"/>
              <a:t>Clinical drug (</a:t>
            </a:r>
            <a:r>
              <a:rPr lang="en-US" altLang="en-US" sz="2800" b="1" u="sng" dirty="0" err="1" smtClean="0"/>
              <a:t>RxNorm</a:t>
            </a:r>
            <a:r>
              <a:rPr lang="en-US" altLang="en-US" sz="2800" b="1" u="sng" dirty="0" smtClean="0"/>
              <a:t>)</a:t>
            </a:r>
            <a:r>
              <a:rPr lang="en-US" altLang="en-US" sz="2800" dirty="0" smtClean="0"/>
              <a:t>:</a:t>
            </a:r>
          </a:p>
          <a:p>
            <a:pPr lvl="1" eaLnBrk="1" hangingPunct="1"/>
            <a:r>
              <a:rPr lang="en-US" altLang="en-US" sz="2400" dirty="0" smtClean="0"/>
              <a:t>‘</a:t>
            </a:r>
            <a:r>
              <a:rPr lang="en-GB" altLang="en-US" sz="2400" i="1" dirty="0" smtClean="0"/>
              <a:t>a clinical drug is a pharmaceutical product given to (or taken by) a patient with a therapeutic or diagnostic intent</a:t>
            </a:r>
            <a:r>
              <a:rPr lang="en-GB" altLang="en-US" sz="2400" dirty="0" smtClean="0"/>
              <a:t>’.</a:t>
            </a:r>
          </a:p>
          <a:p>
            <a:pPr eaLnBrk="1" hangingPunct="1"/>
            <a:r>
              <a:rPr lang="en-US" altLang="en-US" sz="2800" b="1" u="sng" dirty="0" smtClean="0"/>
              <a:t>Issues</a:t>
            </a:r>
            <a:r>
              <a:rPr lang="en-US" altLang="en-US" sz="2800" dirty="0" smtClean="0"/>
              <a:t>:</a:t>
            </a:r>
          </a:p>
          <a:p>
            <a:pPr lvl="1" eaLnBrk="1" hangingPunct="1"/>
            <a:r>
              <a:rPr lang="en-US" altLang="en-US" sz="2400" dirty="0" smtClean="0"/>
              <a:t>Does ‘</a:t>
            </a:r>
            <a:r>
              <a:rPr lang="en-US" altLang="en-US" sz="2400" i="1" dirty="0" smtClean="0"/>
              <a:t>given</a:t>
            </a:r>
            <a:r>
              <a:rPr lang="en-US" altLang="en-US" sz="2400" dirty="0" smtClean="0"/>
              <a:t>’ includes ‘</a:t>
            </a:r>
            <a:r>
              <a:rPr lang="en-US" altLang="en-US" sz="2400" i="1" dirty="0" smtClean="0"/>
              <a:t>prescribed</a:t>
            </a:r>
            <a:r>
              <a:rPr lang="en-US" altLang="en-US" sz="2400" dirty="0" smtClean="0"/>
              <a:t>’? </a:t>
            </a:r>
          </a:p>
          <a:p>
            <a:pPr lvl="1" eaLnBrk="1" hangingPunct="1"/>
            <a:r>
              <a:rPr lang="en-US" altLang="en-US" sz="2400" dirty="0" smtClean="0"/>
              <a:t>Is manufactured with the intent to … not sufficient?</a:t>
            </a:r>
          </a:p>
          <a:p>
            <a:pPr lvl="2" eaLnBrk="1" hangingPunct="1"/>
            <a:r>
              <a:rPr lang="en-US" altLang="en-US" sz="2000" dirty="0" smtClean="0"/>
              <a:t>Are newly marketed products – available in the pharmacy, but not yet prescribed – not clinical drugs?</a:t>
            </a:r>
          </a:p>
          <a:p>
            <a:pPr lvl="2" eaLnBrk="1" hangingPunct="1"/>
            <a:r>
              <a:rPr lang="en-US" altLang="en-US" sz="2000" dirty="0" smtClean="0"/>
              <a:t>Are products stolen from a pharmacy not clinical drugs?</a:t>
            </a:r>
          </a:p>
          <a:p>
            <a:pPr lvl="2" eaLnBrk="1" hangingPunct="1"/>
            <a:r>
              <a:rPr lang="en-US" altLang="en-US" sz="2000" dirty="0" smtClean="0"/>
              <a:t>What about such products taken by persons that are not patients?</a:t>
            </a:r>
          </a:p>
          <a:p>
            <a:pPr lvl="3" eaLnBrk="1" hangingPunct="1"/>
            <a:r>
              <a:rPr lang="en-US" altLang="en-US" sz="1800" dirty="0" smtClean="0"/>
              <a:t>e.g. children mistaking tablets for candies. </a:t>
            </a:r>
          </a:p>
        </p:txBody>
      </p:sp>
    </p:spTree>
    <p:extLst>
      <p:ext uri="{BB962C8B-B14F-4D97-AF65-F5344CB8AC3E}">
        <p14:creationId xmlns:p14="http://schemas.microsoft.com/office/powerpoint/2010/main" val="2108942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80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80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980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80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80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80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80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9805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80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51"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05257" y="599930"/>
            <a:ext cx="8686800" cy="647700"/>
          </a:xfrm>
        </p:spPr>
        <p:txBody>
          <a:bodyPr/>
          <a:lstStyle/>
          <a:p>
            <a:r>
              <a:rPr lang="en-US" altLang="en-US" dirty="0" smtClean="0"/>
              <a:t>Test</a:t>
            </a:r>
          </a:p>
        </p:txBody>
      </p:sp>
      <p:sp>
        <p:nvSpPr>
          <p:cNvPr id="32771" name="Content Placeholder 2"/>
          <p:cNvSpPr>
            <a:spLocks noGrp="1"/>
          </p:cNvSpPr>
          <p:nvPr>
            <p:ph idx="1"/>
          </p:nvPr>
        </p:nvSpPr>
        <p:spPr>
          <a:xfrm>
            <a:off x="152400" y="1295400"/>
            <a:ext cx="8839200" cy="1866900"/>
          </a:xfrm>
        </p:spPr>
        <p:txBody>
          <a:bodyPr/>
          <a:lstStyle/>
          <a:p>
            <a:r>
              <a:rPr lang="en-US" altLang="en-US" dirty="0" smtClean="0"/>
              <a:t>The International Classification of Headache Disorders has</a:t>
            </a:r>
            <a:endParaRPr lang="en-US" altLang="en-US" dirty="0"/>
          </a:p>
          <a:p>
            <a:r>
              <a:rPr lang="en-US" altLang="en-US" dirty="0" smtClean="0"/>
              <a:t>‘</a:t>
            </a:r>
            <a:r>
              <a:rPr lang="en-US" altLang="en-US" i="1" dirty="0" smtClean="0"/>
              <a:t>Persistent idiopathic facial pain (PIFP)</a:t>
            </a:r>
            <a:r>
              <a:rPr lang="en-US" altLang="en-US" dirty="0" smtClean="0"/>
              <a:t>’ </a:t>
            </a:r>
          </a:p>
          <a:p>
            <a:pPr lvl="1">
              <a:buFontTx/>
              <a:buNone/>
            </a:pPr>
            <a:r>
              <a:rPr lang="en-US" altLang="en-US" dirty="0" smtClean="0"/>
              <a:t>= ‘</a:t>
            </a:r>
            <a:r>
              <a:rPr lang="en-US" altLang="en-US" i="1" dirty="0" smtClean="0"/>
              <a:t>persistent facial pain with varying presentations …’</a:t>
            </a:r>
          </a:p>
          <a:p>
            <a:pPr lvl="1">
              <a:buFontTx/>
              <a:buNone/>
            </a:pPr>
            <a:endParaRPr lang="en-US" altLang="en-US" i="1" dirty="0"/>
          </a:p>
          <a:p>
            <a:pPr lvl="1" indent="-742950">
              <a:buFontTx/>
              <a:buNone/>
            </a:pPr>
            <a:r>
              <a:rPr lang="en-US" altLang="en-US" dirty="0" smtClean="0"/>
              <a:t>Imagine three patients: </a:t>
            </a:r>
          </a:p>
          <a:p>
            <a:pPr lvl="1" indent="-396875"/>
            <a:r>
              <a:rPr lang="en-US" altLang="en-US" sz="2000" dirty="0" smtClean="0"/>
              <a:t>all three have continuously pain,</a:t>
            </a:r>
          </a:p>
          <a:p>
            <a:pPr lvl="1" indent="-396875"/>
            <a:r>
              <a:rPr lang="en-US" altLang="en-US" sz="2000" dirty="0"/>
              <a:t>t</a:t>
            </a:r>
            <a:r>
              <a:rPr lang="en-US" altLang="en-US" sz="2000" dirty="0" smtClean="0"/>
              <a:t>he first one has always pain which presents itself in the same way,</a:t>
            </a:r>
          </a:p>
          <a:p>
            <a:pPr lvl="1" indent="-396875"/>
            <a:r>
              <a:rPr lang="en-US" altLang="en-US" sz="2000" dirty="0" smtClean="0"/>
              <a:t>the second one has also always pain which presents itself in the same way, but in a different way than the first one,</a:t>
            </a:r>
          </a:p>
          <a:p>
            <a:pPr lvl="1" indent="-396875"/>
            <a:r>
              <a:rPr lang="en-US" altLang="en-US" sz="2000" dirty="0" smtClean="0"/>
              <a:t>the third one’s pain presents itself sometimes like the first one, sometimes like the second one, and sometimes different from those.</a:t>
            </a:r>
          </a:p>
          <a:p>
            <a:pPr lvl="1" indent="-742950">
              <a:buFontTx/>
              <a:buNone/>
            </a:pPr>
            <a:endParaRPr lang="en-US" altLang="en-US" dirty="0" smtClean="0"/>
          </a:p>
          <a:p>
            <a:pPr lvl="1" indent="-742950">
              <a:buFontTx/>
              <a:buNone/>
            </a:pPr>
            <a:r>
              <a:rPr lang="en-US" altLang="en-US" dirty="0" smtClean="0"/>
              <a:t>Which patients satisfy the definition for PIFP ?</a:t>
            </a:r>
            <a:endParaRPr lang="en-US" altLang="en-US" dirty="0"/>
          </a:p>
          <a:p>
            <a:pPr lvl="1" indent="-742950">
              <a:buFontTx/>
              <a:buNone/>
            </a:pPr>
            <a:endParaRPr lang="en-US" altLang="en-US" dirty="0" smtClean="0"/>
          </a:p>
          <a:p>
            <a:pPr lvl="1" indent="-742950">
              <a:buFontTx/>
              <a:buNone/>
            </a:pPr>
            <a:endParaRPr lang="en-US" altLang="en-US" dirty="0" smtClean="0"/>
          </a:p>
          <a:p>
            <a:pPr lvl="1">
              <a:buFontTx/>
              <a:buNone/>
            </a:pPr>
            <a:endParaRPr lang="en-US" altLang="en-US" i="1" dirty="0"/>
          </a:p>
          <a:p>
            <a:pPr lvl="1">
              <a:buFontTx/>
              <a:buNone/>
            </a:pPr>
            <a:endParaRPr lang="en-US" altLang="en-US" i="1" dirty="0" smtClean="0"/>
          </a:p>
          <a:p>
            <a:pPr lvl="1">
              <a:buFontTx/>
              <a:buNone/>
            </a:pPr>
            <a:endParaRPr lang="en-US" altLang="en-US" dirty="0" smtClean="0"/>
          </a:p>
        </p:txBody>
      </p:sp>
    </p:spTree>
    <p:extLst>
      <p:ext uri="{BB962C8B-B14F-4D97-AF65-F5344CB8AC3E}">
        <p14:creationId xmlns:p14="http://schemas.microsoft.com/office/powerpoint/2010/main" val="1232114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762000"/>
          </a:xfrm>
        </p:spPr>
        <p:txBody>
          <a:bodyPr/>
          <a:lstStyle/>
          <a:p>
            <a:r>
              <a:rPr lang="en-US" dirty="0" smtClean="0"/>
              <a:t>Course Assessment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2542125"/>
              </p:ext>
            </p:extLst>
          </p:nvPr>
        </p:nvGraphicFramePr>
        <p:xfrm>
          <a:off x="76199" y="1342896"/>
          <a:ext cx="8991600" cy="5410200"/>
        </p:xfrm>
        <a:graphic>
          <a:graphicData uri="http://schemas.openxmlformats.org/drawingml/2006/table">
            <a:tbl>
              <a:tblPr firstRow="1" firstCol="1" bandRow="1">
                <a:tableStyleId>{5C22544A-7EE6-4342-B048-85BDC9FD1C3A}</a:tableStyleId>
              </a:tblPr>
              <a:tblGrid>
                <a:gridCol w="1123950"/>
                <a:gridCol w="1123950"/>
                <a:gridCol w="1123950"/>
                <a:gridCol w="1123950"/>
                <a:gridCol w="1123950"/>
                <a:gridCol w="1123950"/>
                <a:gridCol w="1123950"/>
                <a:gridCol w="1123950"/>
              </a:tblGrid>
              <a:tr h="0">
                <a:tc>
                  <a:txBody>
                    <a:bodyPr/>
                    <a:lstStyle/>
                    <a:p>
                      <a:pPr marL="0" marR="0" indent="0" algn="ctr">
                        <a:lnSpc>
                          <a:spcPct val="100000"/>
                        </a:lnSpc>
                        <a:spcBef>
                          <a:spcPts val="0"/>
                        </a:spcBef>
                        <a:spcAft>
                          <a:spcPts val="0"/>
                        </a:spcAft>
                      </a:pPr>
                      <a:r>
                        <a:rPr lang="en-US" sz="1300" dirty="0">
                          <a:solidFill>
                            <a:schemeClr val="tx1"/>
                          </a:solidFill>
                          <a:effectLst/>
                          <a:latin typeface="Times" panose="02020603050405020304" pitchFamily="18" charset="0"/>
                          <a:cs typeface="Times" panose="02020603050405020304" pitchFamily="18" charset="0"/>
                        </a:rPr>
                        <a:t>Week</a:t>
                      </a:r>
                      <a:endParaRPr lang="en-US" sz="1300" dirty="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dirty="0">
                          <a:solidFill>
                            <a:schemeClr val="tx1"/>
                          </a:solidFill>
                          <a:effectLst/>
                          <a:latin typeface="Times" panose="02020603050405020304" pitchFamily="18" charset="0"/>
                          <a:cs typeface="Times" panose="02020603050405020304" pitchFamily="18" charset="0"/>
                        </a:rPr>
                        <a:t>Date</a:t>
                      </a:r>
                      <a:endParaRPr lang="en-US" sz="1300" dirty="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dirty="0">
                          <a:solidFill>
                            <a:schemeClr val="tx1"/>
                          </a:solidFill>
                          <a:effectLst/>
                          <a:latin typeface="Times" panose="02020603050405020304" pitchFamily="18" charset="0"/>
                          <a:cs typeface="Times" panose="02020603050405020304" pitchFamily="18" charset="0"/>
                        </a:rPr>
                        <a:t>Required reading test</a:t>
                      </a:r>
                      <a:endParaRPr lang="en-US" sz="1300" dirty="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dirty="0">
                          <a:solidFill>
                            <a:schemeClr val="tx1"/>
                          </a:solidFill>
                          <a:effectLst/>
                          <a:latin typeface="Times" panose="02020603050405020304" pitchFamily="18" charset="0"/>
                          <a:cs typeface="Times" panose="02020603050405020304" pitchFamily="18" charset="0"/>
                        </a:rPr>
                        <a:t>participation in discussion</a:t>
                      </a:r>
                      <a:endParaRPr lang="en-US" sz="1300" dirty="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dirty="0">
                          <a:solidFill>
                            <a:schemeClr val="tx1"/>
                          </a:solidFill>
                          <a:effectLst/>
                          <a:latin typeface="Times" panose="02020603050405020304" pitchFamily="18" charset="0"/>
                          <a:cs typeface="Times" panose="02020603050405020304" pitchFamily="18" charset="0"/>
                        </a:rPr>
                        <a:t>post-class test</a:t>
                      </a:r>
                      <a:endParaRPr lang="en-US" sz="1300" dirty="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dirty="0">
                          <a:solidFill>
                            <a:schemeClr val="tx1"/>
                          </a:solidFill>
                          <a:effectLst/>
                          <a:latin typeface="Times" panose="02020603050405020304" pitchFamily="18" charset="0"/>
                          <a:cs typeface="Times" panose="02020603050405020304" pitchFamily="18" charset="0"/>
                        </a:rPr>
                        <a:t>assignment</a:t>
                      </a:r>
                      <a:endParaRPr lang="en-US" sz="1300" dirty="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dirty="0">
                          <a:solidFill>
                            <a:schemeClr val="tx1"/>
                          </a:solidFill>
                          <a:effectLst/>
                          <a:latin typeface="Times" panose="02020603050405020304" pitchFamily="18" charset="0"/>
                          <a:cs typeface="Times" panose="02020603050405020304" pitchFamily="18" charset="0"/>
                        </a:rPr>
                        <a:t>Due date,</a:t>
                      </a:r>
                    </a:p>
                    <a:p>
                      <a:pPr marL="0" marR="0" indent="0" algn="ctr">
                        <a:lnSpc>
                          <a:spcPct val="100000"/>
                        </a:lnSpc>
                        <a:spcBef>
                          <a:spcPts val="0"/>
                        </a:spcBef>
                        <a:spcAft>
                          <a:spcPts val="0"/>
                        </a:spcAft>
                      </a:pPr>
                      <a:r>
                        <a:rPr lang="en-US" sz="1300" dirty="0">
                          <a:solidFill>
                            <a:schemeClr val="tx1"/>
                          </a:solidFill>
                          <a:effectLst/>
                          <a:latin typeface="Times" panose="02020603050405020304" pitchFamily="18" charset="0"/>
                          <a:cs typeface="Times" panose="02020603050405020304" pitchFamily="18" charset="0"/>
                        </a:rPr>
                        <a:t>5 PM</a:t>
                      </a:r>
                      <a:endParaRPr lang="en-US" sz="1300" dirty="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dirty="0">
                          <a:solidFill>
                            <a:schemeClr val="tx1"/>
                          </a:solidFill>
                          <a:effectLst/>
                          <a:latin typeface="Times" panose="02020603050405020304" pitchFamily="18" charset="0"/>
                          <a:cs typeface="Times" panose="02020603050405020304" pitchFamily="18" charset="0"/>
                        </a:rPr>
                        <a:t>Final test</a:t>
                      </a:r>
                      <a:endParaRPr lang="en-US" sz="1300" dirty="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r>
              <a:tr h="0">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W1</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30-Jan</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20</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5</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4-Feb</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r>
              <a:tr h="0">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W2</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dirty="0">
                          <a:solidFill>
                            <a:schemeClr val="tx1"/>
                          </a:solidFill>
                          <a:effectLst/>
                          <a:latin typeface="Times" panose="02020603050405020304" pitchFamily="18" charset="0"/>
                          <a:cs typeface="Times" panose="02020603050405020304" pitchFamily="18" charset="0"/>
                        </a:rPr>
                        <a:t>6-Feb</a:t>
                      </a:r>
                      <a:endParaRPr lang="en-US" sz="1300" dirty="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15</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5</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11-Feb</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r>
              <a:tr h="0">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W3</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13-Feb</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15</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5</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18-Feb</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r>
              <a:tr h="0">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W4</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20-Feb</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indent="0" algn="ctr">
                        <a:lnSpc>
                          <a:spcPct val="100000"/>
                        </a:lnSpc>
                      </a:pPr>
                      <a:endParaRPr lang="en-US" sz="1300" dirty="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25</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5</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26-Feb</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r>
              <a:tr h="0">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W5</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27-Feb</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25</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 </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r>
              <a:tr h="0">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W6</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6-Mar</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indent="0" algn="ctr">
                        <a:lnSpc>
                          <a:spcPct val="100000"/>
                        </a:lnSpc>
                      </a:pPr>
                      <a:endParaRPr lang="en-US" sz="1300" dirty="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25</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10</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10-Mar</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r>
              <a:tr h="0">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W7</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13-Mar</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15</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dirty="0">
                          <a:solidFill>
                            <a:schemeClr val="tx1"/>
                          </a:solidFill>
                          <a:effectLst/>
                          <a:latin typeface="Times" panose="02020603050405020304" pitchFamily="18" charset="0"/>
                          <a:cs typeface="Times" panose="02020603050405020304" pitchFamily="18" charset="0"/>
                        </a:rPr>
                        <a:t>50</a:t>
                      </a:r>
                      <a:endParaRPr lang="en-US" sz="1300" dirty="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5</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26-Mar</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r>
              <a:tr h="0">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W8</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27-Mar</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50</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indent="0" algn="ctr">
                        <a:lnSpc>
                          <a:spcPct val="100000"/>
                        </a:lnSpc>
                      </a:pPr>
                      <a:endParaRPr lang="en-US" sz="1300" dirty="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10</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2-Apr</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r>
              <a:tr h="0">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W9</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3-Apr</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15</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indent="0" algn="ctr">
                        <a:lnSpc>
                          <a:spcPct val="100000"/>
                        </a:lnSpc>
                      </a:pPr>
                      <a:endParaRPr lang="en-US" sz="1300" dirty="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10</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9-Apr</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r>
              <a:tr h="0">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W10</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10-Apr</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dirty="0">
                          <a:solidFill>
                            <a:schemeClr val="tx1"/>
                          </a:solidFill>
                          <a:effectLst/>
                          <a:latin typeface="Times" panose="02020603050405020304" pitchFamily="18" charset="0"/>
                          <a:cs typeface="Times" panose="02020603050405020304" pitchFamily="18" charset="0"/>
                        </a:rPr>
                        <a:t>25</a:t>
                      </a:r>
                      <a:endParaRPr lang="en-US" sz="1300" dirty="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dirty="0">
                          <a:solidFill>
                            <a:schemeClr val="tx1"/>
                          </a:solidFill>
                          <a:effectLst/>
                          <a:latin typeface="Times" panose="02020603050405020304" pitchFamily="18" charset="0"/>
                          <a:cs typeface="Times" panose="02020603050405020304" pitchFamily="18" charset="0"/>
                        </a:rPr>
                        <a:t>5</a:t>
                      </a:r>
                      <a:endParaRPr lang="en-US" sz="1300" dirty="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16-Apr</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r>
              <a:tr h="0">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W11</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17-Apr</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dirty="0">
                          <a:solidFill>
                            <a:schemeClr val="tx1"/>
                          </a:solidFill>
                          <a:effectLst/>
                          <a:latin typeface="Times" panose="02020603050405020304" pitchFamily="18" charset="0"/>
                          <a:cs typeface="Times" panose="02020603050405020304" pitchFamily="18" charset="0"/>
                        </a:rPr>
                        <a:t>10</a:t>
                      </a:r>
                      <a:endParaRPr lang="en-US" sz="1300" dirty="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12-May</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r>
              <a:tr h="0">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W12</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24-Apr</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dirty="0">
                          <a:solidFill>
                            <a:schemeClr val="tx1"/>
                          </a:solidFill>
                          <a:effectLst/>
                          <a:latin typeface="Times" panose="02020603050405020304" pitchFamily="18" charset="0"/>
                          <a:cs typeface="Times" panose="02020603050405020304" pitchFamily="18" charset="0"/>
                        </a:rPr>
                        <a:t>15</a:t>
                      </a:r>
                      <a:endParaRPr lang="en-US" sz="1300" dirty="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12-May</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r>
              <a:tr h="0">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W13</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1-May</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20</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dirty="0">
                          <a:solidFill>
                            <a:schemeClr val="tx1"/>
                          </a:solidFill>
                          <a:effectLst/>
                          <a:latin typeface="Times" panose="02020603050405020304" pitchFamily="18" charset="0"/>
                          <a:cs typeface="Times" panose="02020603050405020304" pitchFamily="18" charset="0"/>
                        </a:rPr>
                        <a:t>5</a:t>
                      </a:r>
                      <a:endParaRPr lang="en-US" sz="1300" dirty="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dirty="0">
                          <a:solidFill>
                            <a:schemeClr val="tx1"/>
                          </a:solidFill>
                          <a:effectLst/>
                          <a:latin typeface="Times" panose="02020603050405020304" pitchFamily="18" charset="0"/>
                          <a:cs typeface="Times" panose="02020603050405020304" pitchFamily="18" charset="0"/>
                        </a:rPr>
                        <a:t>12-May</a:t>
                      </a:r>
                      <a:endParaRPr lang="en-US" sz="1300" dirty="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r>
              <a:tr h="0">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W14</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8-May</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10</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dirty="0">
                          <a:solidFill>
                            <a:schemeClr val="tx1"/>
                          </a:solidFill>
                          <a:effectLst/>
                          <a:latin typeface="Times" panose="02020603050405020304" pitchFamily="18" charset="0"/>
                          <a:cs typeface="Times" panose="02020603050405020304" pitchFamily="18" charset="0"/>
                        </a:rPr>
                        <a:t> </a:t>
                      </a:r>
                      <a:endParaRPr lang="en-US" sz="1300" dirty="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indent="0" algn="ctr">
                        <a:lnSpc>
                          <a:spcPct val="100000"/>
                        </a:lnSpc>
                      </a:pPr>
                      <a:endParaRPr lang="en-US" sz="1300">
                        <a:solidFill>
                          <a:schemeClr val="tx1"/>
                        </a:solidFill>
                        <a:effectLst/>
                        <a:latin typeface="Times" panose="02020603050405020304" pitchFamily="18" charset="0"/>
                        <a:cs typeface="Times" panose="02020603050405020304" pitchFamily="18" charset="0"/>
                      </a:endParaRPr>
                    </a:p>
                  </a:txBody>
                  <a:tcPr marL="45720" marR="45720" anchor="b"/>
                </a:tc>
              </a:tr>
              <a:tr h="0">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Final Exam</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15-May</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 </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 </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 </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 </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dirty="0">
                          <a:solidFill>
                            <a:schemeClr val="tx1"/>
                          </a:solidFill>
                          <a:effectLst/>
                          <a:latin typeface="Times" panose="02020603050405020304" pitchFamily="18" charset="0"/>
                          <a:cs typeface="Times" panose="02020603050405020304" pitchFamily="18" charset="0"/>
                        </a:rPr>
                        <a:t> </a:t>
                      </a:r>
                      <a:endParaRPr lang="en-US" sz="1300" dirty="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100</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r>
              <a:tr h="0">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sum</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 </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100</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100</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100</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100</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dirty="0">
                          <a:solidFill>
                            <a:schemeClr val="tx1"/>
                          </a:solidFill>
                          <a:effectLst/>
                          <a:latin typeface="Times" panose="02020603050405020304" pitchFamily="18" charset="0"/>
                          <a:cs typeface="Times" panose="02020603050405020304" pitchFamily="18" charset="0"/>
                        </a:rPr>
                        <a:t> </a:t>
                      </a:r>
                      <a:endParaRPr lang="en-US" sz="1300" dirty="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dirty="0">
                          <a:solidFill>
                            <a:schemeClr val="tx1"/>
                          </a:solidFill>
                          <a:effectLst/>
                          <a:latin typeface="Times" panose="02020603050405020304" pitchFamily="18" charset="0"/>
                          <a:cs typeface="Times" panose="02020603050405020304" pitchFamily="18" charset="0"/>
                        </a:rPr>
                        <a:t>100</a:t>
                      </a:r>
                      <a:endParaRPr lang="en-US" sz="1300" dirty="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r>
              <a:tr h="0">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weight</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 </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15</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5</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20</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30</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c>
                  <a:txBody>
                    <a:bodyPr/>
                    <a:lstStyle/>
                    <a:p>
                      <a:pPr marL="0" marR="0" indent="0" algn="ctr">
                        <a:lnSpc>
                          <a:spcPct val="100000"/>
                        </a:lnSpc>
                        <a:spcBef>
                          <a:spcPts val="0"/>
                        </a:spcBef>
                        <a:spcAft>
                          <a:spcPts val="0"/>
                        </a:spcAft>
                      </a:pPr>
                      <a:r>
                        <a:rPr lang="en-US" sz="1300">
                          <a:solidFill>
                            <a:schemeClr val="tx1"/>
                          </a:solidFill>
                          <a:effectLst/>
                          <a:latin typeface="Times" panose="02020603050405020304" pitchFamily="18" charset="0"/>
                          <a:cs typeface="Times" panose="02020603050405020304" pitchFamily="18" charset="0"/>
                        </a:rPr>
                        <a:t> </a:t>
                      </a:r>
                      <a:endParaRPr lang="en-US" sz="130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tc>
                <a:tc>
                  <a:txBody>
                    <a:bodyPr/>
                    <a:lstStyle/>
                    <a:p>
                      <a:pPr marL="0" marR="0" indent="0" algn="ctr">
                        <a:lnSpc>
                          <a:spcPct val="100000"/>
                        </a:lnSpc>
                        <a:spcBef>
                          <a:spcPts val="0"/>
                        </a:spcBef>
                        <a:spcAft>
                          <a:spcPts val="0"/>
                        </a:spcAft>
                      </a:pPr>
                      <a:r>
                        <a:rPr lang="en-US" sz="1300" dirty="0">
                          <a:solidFill>
                            <a:schemeClr val="tx1"/>
                          </a:solidFill>
                          <a:effectLst/>
                          <a:latin typeface="Times" panose="02020603050405020304" pitchFamily="18" charset="0"/>
                          <a:cs typeface="Times" panose="02020603050405020304" pitchFamily="18" charset="0"/>
                        </a:rPr>
                        <a:t>30</a:t>
                      </a:r>
                      <a:endParaRPr lang="en-US" sz="1300" dirty="0">
                        <a:solidFill>
                          <a:schemeClr val="tx1"/>
                        </a:solidFill>
                        <a:effectLst/>
                        <a:latin typeface="Times" panose="02020603050405020304" pitchFamily="18" charset="0"/>
                        <a:ea typeface="SimSun" panose="02010600030101010101" pitchFamily="2" charset="-122"/>
                        <a:cs typeface="Times" panose="02020603050405020304" pitchFamily="18" charset="0"/>
                      </a:endParaRPr>
                    </a:p>
                  </a:txBody>
                  <a:tcPr marL="45720" marR="45720" anchor="b"/>
                </a:tc>
              </a:tr>
            </a:tbl>
          </a:graphicData>
        </a:graphic>
      </p:graphicFrame>
    </p:spTree>
    <p:extLst>
      <p:ext uri="{BB962C8B-B14F-4D97-AF65-F5344CB8AC3E}">
        <p14:creationId xmlns:p14="http://schemas.microsoft.com/office/powerpoint/2010/main" val="35018361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05257" y="599930"/>
            <a:ext cx="8686800" cy="647700"/>
          </a:xfrm>
        </p:spPr>
        <p:txBody>
          <a:bodyPr/>
          <a:lstStyle/>
          <a:p>
            <a:r>
              <a:rPr lang="en-US" altLang="en-US" dirty="0" smtClean="0"/>
              <a:t>Talking about particulars or types?</a:t>
            </a:r>
          </a:p>
        </p:txBody>
      </p:sp>
      <p:sp>
        <p:nvSpPr>
          <p:cNvPr id="32771" name="Content Placeholder 2"/>
          <p:cNvSpPr>
            <a:spLocks noGrp="1"/>
          </p:cNvSpPr>
          <p:nvPr>
            <p:ph idx="1"/>
          </p:nvPr>
        </p:nvSpPr>
        <p:spPr>
          <a:xfrm>
            <a:off x="152400" y="1981200"/>
            <a:ext cx="8839200" cy="1181100"/>
          </a:xfrm>
        </p:spPr>
        <p:txBody>
          <a:bodyPr/>
          <a:lstStyle/>
          <a:p>
            <a:r>
              <a:rPr lang="en-US" altLang="en-US" smtClean="0"/>
              <a:t>‘</a:t>
            </a:r>
            <a:r>
              <a:rPr lang="en-US" altLang="en-US" i="1" smtClean="0"/>
              <a:t>Persistent idiopathic facial pain (PIFP)</a:t>
            </a:r>
            <a:r>
              <a:rPr lang="en-US" altLang="en-US" smtClean="0"/>
              <a:t>’ </a:t>
            </a:r>
          </a:p>
          <a:p>
            <a:pPr lvl="1">
              <a:buFontTx/>
              <a:buNone/>
            </a:pPr>
            <a:r>
              <a:rPr lang="en-US" altLang="en-US" smtClean="0"/>
              <a:t>= ‘</a:t>
            </a:r>
            <a:r>
              <a:rPr lang="en-US" altLang="en-US" i="1" smtClean="0"/>
              <a:t>persistent facial pain with varying presentations …’</a:t>
            </a:r>
            <a:endParaRPr lang="en-US" altLang="en-US" smtClean="0"/>
          </a:p>
        </p:txBody>
      </p:sp>
      <p:grpSp>
        <p:nvGrpSpPr>
          <p:cNvPr id="2" name="Group 59"/>
          <p:cNvGrpSpPr>
            <a:grpSpLocks/>
          </p:cNvGrpSpPr>
          <p:nvPr/>
        </p:nvGrpSpPr>
        <p:grpSpPr bwMode="auto">
          <a:xfrm>
            <a:off x="928688" y="4171950"/>
            <a:ext cx="2366962" cy="2073275"/>
            <a:chOff x="929479" y="4171346"/>
            <a:chExt cx="2366416" cy="2073486"/>
          </a:xfrm>
        </p:grpSpPr>
        <p:cxnSp>
          <p:nvCxnSpPr>
            <p:cNvPr id="32806" name="Straight Arrow Connector 15"/>
            <p:cNvCxnSpPr>
              <a:cxnSpLocks noChangeShapeType="1"/>
              <a:stCxn id="32778" idx="0"/>
              <a:endCxn id="32783" idx="2"/>
            </p:cNvCxnSpPr>
            <p:nvPr/>
          </p:nvCxnSpPr>
          <p:spPr bwMode="auto">
            <a:xfrm flipH="1" flipV="1">
              <a:off x="1305363" y="4171346"/>
              <a:ext cx="195948" cy="198685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2807" name="Straight Arrow Connector 16"/>
            <p:cNvCxnSpPr>
              <a:cxnSpLocks noChangeShapeType="1"/>
              <a:stCxn id="32778" idx="0"/>
              <a:endCxn id="32784" idx="2"/>
            </p:cNvCxnSpPr>
            <p:nvPr/>
          </p:nvCxnSpPr>
          <p:spPr bwMode="auto">
            <a:xfrm flipV="1">
              <a:off x="1501311" y="4171346"/>
              <a:ext cx="1794584" cy="198685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2808" name="TextBox 37"/>
            <p:cNvSpPr txBox="1">
              <a:spLocks noChangeArrowheads="1"/>
            </p:cNvSpPr>
            <p:nvPr/>
          </p:nvSpPr>
          <p:spPr bwMode="auto">
            <a:xfrm>
              <a:off x="929479" y="4572000"/>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1</a:t>
              </a:r>
            </a:p>
          </p:txBody>
        </p:sp>
        <p:sp>
          <p:nvSpPr>
            <p:cNvPr id="32809" name="TextBox 38"/>
            <p:cNvSpPr txBox="1">
              <a:spLocks noChangeArrowheads="1"/>
            </p:cNvSpPr>
            <p:nvPr/>
          </p:nvSpPr>
          <p:spPr bwMode="auto">
            <a:xfrm>
              <a:off x="951251" y="4920343"/>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2</a:t>
              </a:r>
            </a:p>
          </p:txBody>
        </p:sp>
        <p:sp>
          <p:nvSpPr>
            <p:cNvPr id="32810" name="TextBox 39"/>
            <p:cNvSpPr txBox="1">
              <a:spLocks noChangeArrowheads="1"/>
            </p:cNvSpPr>
            <p:nvPr/>
          </p:nvSpPr>
          <p:spPr bwMode="auto">
            <a:xfrm>
              <a:off x="963691" y="5212702"/>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3</a:t>
              </a:r>
            </a:p>
          </p:txBody>
        </p:sp>
        <p:sp>
          <p:nvSpPr>
            <p:cNvPr id="32811" name="TextBox 40"/>
            <p:cNvSpPr txBox="1">
              <a:spLocks noChangeArrowheads="1"/>
            </p:cNvSpPr>
            <p:nvPr/>
          </p:nvSpPr>
          <p:spPr bwMode="auto">
            <a:xfrm>
              <a:off x="2248205" y="5340221"/>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1</a:t>
              </a:r>
            </a:p>
          </p:txBody>
        </p:sp>
        <p:sp>
          <p:nvSpPr>
            <p:cNvPr id="32812" name="TextBox 41"/>
            <p:cNvSpPr txBox="1">
              <a:spLocks noChangeArrowheads="1"/>
            </p:cNvSpPr>
            <p:nvPr/>
          </p:nvSpPr>
          <p:spPr bwMode="auto">
            <a:xfrm>
              <a:off x="1971397" y="5604588"/>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2</a:t>
              </a:r>
            </a:p>
          </p:txBody>
        </p:sp>
        <p:sp>
          <p:nvSpPr>
            <p:cNvPr id="32813" name="TextBox 42"/>
            <p:cNvSpPr txBox="1">
              <a:spLocks noChangeArrowheads="1"/>
            </p:cNvSpPr>
            <p:nvPr/>
          </p:nvSpPr>
          <p:spPr bwMode="auto">
            <a:xfrm>
              <a:off x="1694588" y="5906278"/>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3</a:t>
              </a:r>
            </a:p>
          </p:txBody>
        </p:sp>
      </p:grpSp>
      <p:grpSp>
        <p:nvGrpSpPr>
          <p:cNvPr id="3" name="Group 60"/>
          <p:cNvGrpSpPr>
            <a:grpSpLocks/>
          </p:cNvGrpSpPr>
          <p:nvPr/>
        </p:nvGrpSpPr>
        <p:grpSpPr bwMode="auto">
          <a:xfrm>
            <a:off x="1304825" y="4170905"/>
            <a:ext cx="6884609" cy="2018272"/>
            <a:chOff x="1305263" y="4170301"/>
            <a:chExt cx="6884302" cy="2019451"/>
          </a:xfrm>
        </p:grpSpPr>
        <p:cxnSp>
          <p:nvCxnSpPr>
            <p:cNvPr id="32796" name="Straight Arrow Connector 19"/>
            <p:cNvCxnSpPr>
              <a:cxnSpLocks noChangeShapeType="1"/>
              <a:stCxn id="32780" idx="0"/>
              <a:endCxn id="32783" idx="2"/>
            </p:cNvCxnSpPr>
            <p:nvPr/>
          </p:nvCxnSpPr>
          <p:spPr bwMode="auto">
            <a:xfrm flipH="1" flipV="1">
              <a:off x="1305263" y="4170301"/>
              <a:ext cx="6672417" cy="2019451"/>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32797" name="Straight Arrow Connector 22"/>
            <p:cNvCxnSpPr>
              <a:cxnSpLocks noChangeShapeType="1"/>
              <a:stCxn id="32780" idx="0"/>
              <a:endCxn id="32784" idx="2"/>
            </p:cNvCxnSpPr>
            <p:nvPr/>
          </p:nvCxnSpPr>
          <p:spPr bwMode="auto">
            <a:xfrm flipH="1" flipV="1">
              <a:off x="3295963" y="4170301"/>
              <a:ext cx="4681717" cy="2019451"/>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32798" name="Straight Arrow Connector 25"/>
            <p:cNvCxnSpPr>
              <a:cxnSpLocks noChangeShapeType="1"/>
              <a:stCxn id="32780" idx="0"/>
              <a:endCxn id="32786" idx="2"/>
            </p:cNvCxnSpPr>
            <p:nvPr/>
          </p:nvCxnSpPr>
          <p:spPr bwMode="auto">
            <a:xfrm flipH="1" flipV="1">
              <a:off x="5541720" y="4170301"/>
              <a:ext cx="2435960" cy="2019451"/>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32799" name="Straight Arrow Connector 28"/>
            <p:cNvCxnSpPr>
              <a:cxnSpLocks noChangeShapeType="1"/>
              <a:stCxn id="32780" idx="0"/>
              <a:endCxn id="32785" idx="2"/>
            </p:cNvCxnSpPr>
            <p:nvPr/>
          </p:nvCxnSpPr>
          <p:spPr bwMode="auto">
            <a:xfrm flipH="1" flipV="1">
              <a:off x="7796810" y="4170301"/>
              <a:ext cx="180870" cy="2019451"/>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32800" name="TextBox 43"/>
            <p:cNvSpPr txBox="1">
              <a:spLocks noChangeArrowheads="1"/>
            </p:cNvSpPr>
            <p:nvPr/>
          </p:nvSpPr>
          <p:spPr bwMode="auto">
            <a:xfrm>
              <a:off x="3046146" y="4647875"/>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1</a:t>
              </a:r>
            </a:p>
          </p:txBody>
        </p:sp>
        <p:sp>
          <p:nvSpPr>
            <p:cNvPr id="32801" name="TextBox 44"/>
            <p:cNvSpPr txBox="1">
              <a:spLocks noChangeArrowheads="1"/>
            </p:cNvSpPr>
            <p:nvPr/>
          </p:nvSpPr>
          <p:spPr bwMode="auto">
            <a:xfrm>
              <a:off x="3347836" y="4766788"/>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dirty="0">
                  <a:solidFill>
                    <a:srgbClr val="FFC000"/>
                  </a:solidFill>
                </a:rPr>
                <a:t>t</a:t>
              </a:r>
              <a:r>
                <a:rPr lang="en-US" altLang="en-US" sz="1600" baseline="-25000" dirty="0">
                  <a:solidFill>
                    <a:srgbClr val="FFC000"/>
                  </a:solidFill>
                </a:rPr>
                <a:t>2</a:t>
              </a:r>
            </a:p>
          </p:txBody>
        </p:sp>
        <p:sp>
          <p:nvSpPr>
            <p:cNvPr id="32802" name="TextBox 45"/>
            <p:cNvSpPr txBox="1">
              <a:spLocks noChangeArrowheads="1"/>
            </p:cNvSpPr>
            <p:nvPr/>
          </p:nvSpPr>
          <p:spPr bwMode="auto">
            <a:xfrm>
              <a:off x="3640195" y="4876608"/>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dirty="0">
                  <a:solidFill>
                    <a:srgbClr val="FFC000"/>
                  </a:solidFill>
                </a:rPr>
                <a:t>t</a:t>
              </a:r>
              <a:r>
                <a:rPr lang="en-US" altLang="en-US" sz="1600" baseline="-25000" dirty="0">
                  <a:solidFill>
                    <a:srgbClr val="FFC000"/>
                  </a:solidFill>
                </a:rPr>
                <a:t>3</a:t>
              </a:r>
            </a:p>
          </p:txBody>
        </p:sp>
        <p:sp>
          <p:nvSpPr>
            <p:cNvPr id="32803" name="TextBox 46"/>
            <p:cNvSpPr txBox="1">
              <a:spLocks noChangeArrowheads="1"/>
            </p:cNvSpPr>
            <p:nvPr/>
          </p:nvSpPr>
          <p:spPr bwMode="auto">
            <a:xfrm>
              <a:off x="3884184" y="4448039"/>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dirty="0">
                  <a:solidFill>
                    <a:srgbClr val="FFC000"/>
                  </a:solidFill>
                </a:rPr>
                <a:t>t</a:t>
              </a:r>
              <a:r>
                <a:rPr lang="en-US" altLang="en-US" sz="1600" baseline="-25000" dirty="0">
                  <a:solidFill>
                    <a:srgbClr val="FFC000"/>
                  </a:solidFill>
                </a:rPr>
                <a:t>1</a:t>
              </a:r>
            </a:p>
          </p:txBody>
        </p:sp>
        <p:sp>
          <p:nvSpPr>
            <p:cNvPr id="32804" name="TextBox 47"/>
            <p:cNvSpPr txBox="1">
              <a:spLocks noChangeArrowheads="1"/>
            </p:cNvSpPr>
            <p:nvPr/>
          </p:nvSpPr>
          <p:spPr bwMode="auto">
            <a:xfrm>
              <a:off x="5583846" y="4332515"/>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dirty="0">
                  <a:solidFill>
                    <a:srgbClr val="FFC000"/>
                  </a:solidFill>
                </a:rPr>
                <a:t>t</a:t>
              </a:r>
              <a:r>
                <a:rPr lang="en-US" altLang="en-US" sz="1600" baseline="-25000" dirty="0">
                  <a:solidFill>
                    <a:srgbClr val="FFC000"/>
                  </a:solidFill>
                </a:rPr>
                <a:t>2</a:t>
              </a:r>
            </a:p>
          </p:txBody>
        </p:sp>
        <p:sp>
          <p:nvSpPr>
            <p:cNvPr id="32805" name="TextBox 48"/>
            <p:cNvSpPr txBox="1">
              <a:spLocks noChangeArrowheads="1"/>
            </p:cNvSpPr>
            <p:nvPr/>
          </p:nvSpPr>
          <p:spPr bwMode="auto">
            <a:xfrm>
              <a:off x="7867040" y="4312724"/>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dirty="0">
                  <a:solidFill>
                    <a:srgbClr val="FFC000"/>
                  </a:solidFill>
                </a:rPr>
                <a:t>t</a:t>
              </a:r>
              <a:r>
                <a:rPr lang="en-US" altLang="en-US" sz="1600" baseline="-25000" dirty="0">
                  <a:solidFill>
                    <a:srgbClr val="FFC000"/>
                  </a:solidFill>
                </a:rPr>
                <a:t>3</a:t>
              </a:r>
            </a:p>
          </p:txBody>
        </p:sp>
      </p:grpSp>
      <p:grpSp>
        <p:nvGrpSpPr>
          <p:cNvPr id="4" name="Group 61"/>
          <p:cNvGrpSpPr>
            <a:grpSpLocks/>
          </p:cNvGrpSpPr>
          <p:nvPr/>
        </p:nvGrpSpPr>
        <p:grpSpPr bwMode="auto">
          <a:xfrm>
            <a:off x="1304825" y="4170905"/>
            <a:ext cx="6491838" cy="2035236"/>
            <a:chOff x="1305263" y="4170300"/>
            <a:chExt cx="6491525" cy="2035765"/>
          </a:xfrm>
        </p:grpSpPr>
        <p:cxnSp>
          <p:nvCxnSpPr>
            <p:cNvPr id="32788" name="Straight Arrow Connector 31"/>
            <p:cNvCxnSpPr>
              <a:cxnSpLocks noChangeShapeType="1"/>
              <a:stCxn id="32779" idx="0"/>
              <a:endCxn id="32783" idx="2"/>
            </p:cNvCxnSpPr>
            <p:nvPr/>
          </p:nvCxnSpPr>
          <p:spPr bwMode="auto">
            <a:xfrm flipH="1" flipV="1">
              <a:off x="1305263" y="4170301"/>
              <a:ext cx="3310462" cy="2035764"/>
            </a:xfrm>
            <a:prstGeom prst="straightConnector1">
              <a:avLst/>
            </a:prstGeom>
            <a:noFill/>
            <a:ln w="28575" algn="ctr">
              <a:solidFill>
                <a:srgbClr val="00FF00"/>
              </a:solidFill>
              <a:round/>
              <a:headEnd/>
              <a:tailEnd type="arrow" w="med" len="med"/>
            </a:ln>
            <a:extLst>
              <a:ext uri="{909E8E84-426E-40DD-AFC4-6F175D3DCCD1}">
                <a14:hiddenFill xmlns:a14="http://schemas.microsoft.com/office/drawing/2010/main">
                  <a:noFill/>
                </a14:hiddenFill>
              </a:ext>
            </a:extLst>
          </p:spPr>
        </p:cxnSp>
        <p:cxnSp>
          <p:nvCxnSpPr>
            <p:cNvPr id="32789" name="Straight Arrow Connector 34"/>
            <p:cNvCxnSpPr>
              <a:cxnSpLocks noChangeShapeType="1"/>
              <a:stCxn id="32779" idx="0"/>
              <a:endCxn id="32785" idx="2"/>
            </p:cNvCxnSpPr>
            <p:nvPr/>
          </p:nvCxnSpPr>
          <p:spPr bwMode="auto">
            <a:xfrm flipV="1">
              <a:off x="4615725" y="4170300"/>
              <a:ext cx="3181063" cy="2035764"/>
            </a:xfrm>
            <a:prstGeom prst="straightConnector1">
              <a:avLst/>
            </a:prstGeom>
            <a:noFill/>
            <a:ln w="28575" algn="ctr">
              <a:solidFill>
                <a:srgbClr val="00FF00"/>
              </a:solidFill>
              <a:round/>
              <a:headEnd/>
              <a:tailEnd type="arrow" w="med" len="med"/>
            </a:ln>
            <a:extLst>
              <a:ext uri="{909E8E84-426E-40DD-AFC4-6F175D3DCCD1}">
                <a14:hiddenFill xmlns:a14="http://schemas.microsoft.com/office/drawing/2010/main">
                  <a:noFill/>
                </a14:hiddenFill>
              </a:ext>
            </a:extLst>
          </p:spPr>
        </p:cxnSp>
        <p:sp>
          <p:nvSpPr>
            <p:cNvPr id="32790" name="TextBox 53"/>
            <p:cNvSpPr txBox="1">
              <a:spLocks noChangeArrowheads="1"/>
            </p:cNvSpPr>
            <p:nvPr/>
          </p:nvSpPr>
          <p:spPr bwMode="auto">
            <a:xfrm>
              <a:off x="3048354" y="5486137"/>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1</a:t>
              </a:r>
            </a:p>
          </p:txBody>
        </p:sp>
        <p:sp>
          <p:nvSpPr>
            <p:cNvPr id="32791" name="TextBox 54"/>
            <p:cNvSpPr txBox="1">
              <a:spLocks noChangeArrowheads="1"/>
            </p:cNvSpPr>
            <p:nvPr/>
          </p:nvSpPr>
          <p:spPr bwMode="auto">
            <a:xfrm>
              <a:off x="3359375" y="5629206"/>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2</a:t>
              </a:r>
            </a:p>
          </p:txBody>
        </p:sp>
        <p:sp>
          <p:nvSpPr>
            <p:cNvPr id="32792" name="TextBox 55"/>
            <p:cNvSpPr txBox="1">
              <a:spLocks noChangeArrowheads="1"/>
            </p:cNvSpPr>
            <p:nvPr/>
          </p:nvSpPr>
          <p:spPr bwMode="auto">
            <a:xfrm>
              <a:off x="3726378" y="5753615"/>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3</a:t>
              </a:r>
            </a:p>
          </p:txBody>
        </p:sp>
        <p:sp>
          <p:nvSpPr>
            <p:cNvPr id="32793" name="TextBox 56"/>
            <p:cNvSpPr txBox="1">
              <a:spLocks noChangeArrowheads="1"/>
            </p:cNvSpPr>
            <p:nvPr/>
          </p:nvSpPr>
          <p:spPr bwMode="auto">
            <a:xfrm>
              <a:off x="7410111" y="4338001"/>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dirty="0">
                  <a:solidFill>
                    <a:srgbClr val="00FF00"/>
                  </a:solidFill>
                </a:rPr>
                <a:t>t</a:t>
              </a:r>
              <a:r>
                <a:rPr lang="en-US" altLang="en-US" sz="1600" baseline="-25000" dirty="0">
                  <a:solidFill>
                    <a:srgbClr val="00FF00"/>
                  </a:solidFill>
                </a:rPr>
                <a:t>1</a:t>
              </a:r>
            </a:p>
          </p:txBody>
        </p:sp>
        <p:sp>
          <p:nvSpPr>
            <p:cNvPr id="32794" name="TextBox 57"/>
            <p:cNvSpPr txBox="1">
              <a:spLocks noChangeArrowheads="1"/>
            </p:cNvSpPr>
            <p:nvPr/>
          </p:nvSpPr>
          <p:spPr bwMode="auto">
            <a:xfrm>
              <a:off x="7224091" y="4481899"/>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dirty="0">
                  <a:solidFill>
                    <a:srgbClr val="00FF00"/>
                  </a:solidFill>
                </a:rPr>
                <a:t>t</a:t>
              </a:r>
              <a:r>
                <a:rPr lang="en-US" altLang="en-US" sz="1600" baseline="-25000" dirty="0">
                  <a:solidFill>
                    <a:srgbClr val="00FF00"/>
                  </a:solidFill>
                </a:rPr>
                <a:t>2</a:t>
              </a:r>
            </a:p>
          </p:txBody>
        </p:sp>
        <p:sp>
          <p:nvSpPr>
            <p:cNvPr id="32795" name="TextBox 58"/>
            <p:cNvSpPr txBox="1">
              <a:spLocks noChangeArrowheads="1"/>
            </p:cNvSpPr>
            <p:nvPr/>
          </p:nvSpPr>
          <p:spPr bwMode="auto">
            <a:xfrm>
              <a:off x="7043431" y="4606592"/>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dirty="0">
                  <a:solidFill>
                    <a:srgbClr val="00FF00"/>
                  </a:solidFill>
                </a:rPr>
                <a:t>t</a:t>
              </a:r>
              <a:r>
                <a:rPr lang="en-US" altLang="en-US" sz="1600" baseline="-25000" dirty="0">
                  <a:solidFill>
                    <a:srgbClr val="00FF00"/>
                  </a:solidFill>
                </a:rPr>
                <a:t>3</a:t>
              </a:r>
            </a:p>
          </p:txBody>
        </p:sp>
      </p:grpSp>
      <p:grpSp>
        <p:nvGrpSpPr>
          <p:cNvPr id="5" name="Group 67"/>
          <p:cNvGrpSpPr>
            <a:grpSpLocks/>
          </p:cNvGrpSpPr>
          <p:nvPr/>
        </p:nvGrpSpPr>
        <p:grpSpPr bwMode="auto">
          <a:xfrm>
            <a:off x="114300" y="3340100"/>
            <a:ext cx="8631238" cy="1422400"/>
            <a:chOff x="114992" y="3340349"/>
            <a:chExt cx="8630122" cy="1422728"/>
          </a:xfrm>
        </p:grpSpPr>
        <p:sp>
          <p:nvSpPr>
            <p:cNvPr id="32783" name="TextBox 4"/>
            <p:cNvSpPr txBox="1">
              <a:spLocks noChangeArrowheads="1"/>
            </p:cNvSpPr>
            <p:nvPr/>
          </p:nvSpPr>
          <p:spPr bwMode="auto">
            <a:xfrm>
              <a:off x="525342" y="3340349"/>
              <a:ext cx="1560042"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persistent</a:t>
              </a:r>
            </a:p>
            <a:p>
              <a:pPr eaLnBrk="1" hangingPunct="1"/>
              <a:r>
                <a:rPr lang="en-US" altLang="en-US"/>
                <a:t>facial pain</a:t>
              </a:r>
            </a:p>
          </p:txBody>
        </p:sp>
        <p:sp>
          <p:nvSpPr>
            <p:cNvPr id="32784" name="TextBox 5"/>
            <p:cNvSpPr txBox="1">
              <a:spLocks noChangeArrowheads="1"/>
            </p:cNvSpPr>
            <p:nvPr/>
          </p:nvSpPr>
          <p:spPr bwMode="auto">
            <a:xfrm>
              <a:off x="2347141" y="3340349"/>
              <a:ext cx="1897507"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presentation </a:t>
              </a:r>
            </a:p>
            <a:p>
              <a:pPr eaLnBrk="1" hangingPunct="1"/>
              <a:r>
                <a:rPr lang="en-US" altLang="en-US"/>
                <a:t>type1</a:t>
              </a:r>
            </a:p>
          </p:txBody>
        </p:sp>
        <p:sp>
          <p:nvSpPr>
            <p:cNvPr id="32785" name="TextBox 6"/>
            <p:cNvSpPr txBox="1">
              <a:spLocks noChangeArrowheads="1"/>
            </p:cNvSpPr>
            <p:nvPr/>
          </p:nvSpPr>
          <p:spPr bwMode="auto">
            <a:xfrm>
              <a:off x="6847607" y="3340349"/>
              <a:ext cx="1897507"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presentation </a:t>
              </a:r>
            </a:p>
            <a:p>
              <a:pPr eaLnBrk="1" hangingPunct="1"/>
              <a:r>
                <a:rPr lang="en-US" altLang="en-US"/>
                <a:t>type3</a:t>
              </a:r>
            </a:p>
          </p:txBody>
        </p:sp>
        <p:sp>
          <p:nvSpPr>
            <p:cNvPr id="32786" name="TextBox 7"/>
            <p:cNvSpPr txBox="1">
              <a:spLocks noChangeArrowheads="1"/>
            </p:cNvSpPr>
            <p:nvPr/>
          </p:nvSpPr>
          <p:spPr bwMode="auto">
            <a:xfrm>
              <a:off x="4592708" y="3340349"/>
              <a:ext cx="1897507"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presentation </a:t>
              </a:r>
            </a:p>
            <a:p>
              <a:pPr eaLnBrk="1" hangingPunct="1"/>
              <a:r>
                <a:rPr lang="en-US" altLang="en-US"/>
                <a:t>type2</a:t>
              </a:r>
            </a:p>
          </p:txBody>
        </p:sp>
        <p:sp>
          <p:nvSpPr>
            <p:cNvPr id="32787" name="TextBox 65"/>
            <p:cNvSpPr txBox="1">
              <a:spLocks noChangeArrowheads="1"/>
            </p:cNvSpPr>
            <p:nvPr/>
          </p:nvSpPr>
          <p:spPr bwMode="auto">
            <a:xfrm>
              <a:off x="114992" y="4301412"/>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types</a:t>
              </a:r>
            </a:p>
          </p:txBody>
        </p:sp>
      </p:grpSp>
      <p:grpSp>
        <p:nvGrpSpPr>
          <p:cNvPr id="6" name="Group 68"/>
          <p:cNvGrpSpPr>
            <a:grpSpLocks/>
          </p:cNvGrpSpPr>
          <p:nvPr/>
        </p:nvGrpSpPr>
        <p:grpSpPr bwMode="auto">
          <a:xfrm>
            <a:off x="0" y="5291139"/>
            <a:ext cx="8882063" cy="1376432"/>
            <a:chOff x="0" y="5290457"/>
            <a:chExt cx="8882743" cy="1377131"/>
          </a:xfrm>
        </p:grpSpPr>
        <p:sp>
          <p:nvSpPr>
            <p:cNvPr id="32778" name="TextBox 11"/>
            <p:cNvSpPr txBox="1">
              <a:spLocks noChangeArrowheads="1"/>
            </p:cNvSpPr>
            <p:nvPr/>
          </p:nvSpPr>
          <p:spPr bwMode="auto">
            <a:xfrm>
              <a:off x="874376" y="6158204"/>
              <a:ext cx="12538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my pain</a:t>
              </a:r>
            </a:p>
          </p:txBody>
        </p:sp>
        <p:sp>
          <p:nvSpPr>
            <p:cNvPr id="32779" name="TextBox 12"/>
            <p:cNvSpPr txBox="1">
              <a:spLocks noChangeArrowheads="1"/>
            </p:cNvSpPr>
            <p:nvPr/>
          </p:nvSpPr>
          <p:spPr bwMode="auto">
            <a:xfrm>
              <a:off x="4005696" y="6205923"/>
              <a:ext cx="12202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00FF00"/>
                  </a:solidFill>
                </a:rPr>
                <a:t>his pain</a:t>
              </a:r>
            </a:p>
          </p:txBody>
        </p:sp>
        <p:sp>
          <p:nvSpPr>
            <p:cNvPr id="32780" name="TextBox 13"/>
            <p:cNvSpPr txBox="1">
              <a:spLocks noChangeArrowheads="1"/>
            </p:cNvSpPr>
            <p:nvPr/>
          </p:nvSpPr>
          <p:spPr bwMode="auto">
            <a:xfrm>
              <a:off x="7337174" y="6188951"/>
              <a:ext cx="12819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FFC000"/>
                  </a:solidFill>
                </a:rPr>
                <a:t>her pain</a:t>
              </a:r>
            </a:p>
          </p:txBody>
        </p:sp>
        <p:cxnSp>
          <p:nvCxnSpPr>
            <p:cNvPr id="32781" name="Straight Connector 63"/>
            <p:cNvCxnSpPr>
              <a:cxnSpLocks noChangeShapeType="1"/>
            </p:cNvCxnSpPr>
            <p:nvPr/>
          </p:nvCxnSpPr>
          <p:spPr bwMode="auto">
            <a:xfrm>
              <a:off x="205273" y="5290457"/>
              <a:ext cx="8677470" cy="47889"/>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32782" name="TextBox 66"/>
            <p:cNvSpPr txBox="1">
              <a:spLocks noChangeArrowheads="1"/>
            </p:cNvSpPr>
            <p:nvPr/>
          </p:nvSpPr>
          <p:spPr bwMode="auto">
            <a:xfrm>
              <a:off x="0" y="5508171"/>
              <a:ext cx="9877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parti</a:t>
              </a:r>
              <a:r>
                <a:rPr lang="en-US" altLang="en-US" dirty="0">
                  <a:solidFill>
                    <a:schemeClr val="bg1"/>
                  </a:solidFill>
                </a:rPr>
                <a:t>-</a:t>
              </a:r>
            </a:p>
            <a:p>
              <a:pPr eaLnBrk="1" hangingPunct="1"/>
              <a:r>
                <a:rPr lang="en-US" altLang="en-US" dirty="0" err="1">
                  <a:solidFill>
                    <a:schemeClr val="bg1"/>
                  </a:solidFill>
                </a:rPr>
                <a:t>culars</a:t>
              </a:r>
              <a:endParaRPr lang="en-US" altLang="en-US" dirty="0">
                <a:solidFill>
                  <a:schemeClr val="bg1"/>
                </a:solidFill>
              </a:endParaRPr>
            </a:p>
          </p:txBody>
        </p:sp>
      </p:grpSp>
    </p:spTree>
    <p:extLst>
      <p:ext uri="{BB962C8B-B14F-4D97-AF65-F5344CB8AC3E}">
        <p14:creationId xmlns:p14="http://schemas.microsoft.com/office/powerpoint/2010/main" val="154924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152400" y="1981200"/>
            <a:ext cx="8839200" cy="4737100"/>
          </a:xfrm>
        </p:spPr>
        <p:txBody>
          <a:bodyPr/>
          <a:lstStyle/>
          <a:p>
            <a:r>
              <a:rPr lang="en-US" altLang="en-US" dirty="0" smtClean="0"/>
              <a:t>‘</a:t>
            </a:r>
            <a:r>
              <a:rPr lang="en-US" altLang="en-US" i="1" dirty="0" smtClean="0"/>
              <a:t>Persistent idiopathic facial pain (PIFP)</a:t>
            </a:r>
            <a:r>
              <a:rPr lang="en-US" altLang="en-US" dirty="0" smtClean="0"/>
              <a:t>’ </a:t>
            </a:r>
          </a:p>
          <a:p>
            <a:pPr lvl="1">
              <a:buFontTx/>
              <a:buNone/>
            </a:pPr>
            <a:r>
              <a:rPr lang="en-US" altLang="en-US" dirty="0" smtClean="0"/>
              <a:t>= ‘</a:t>
            </a:r>
            <a:r>
              <a:rPr lang="en-US" altLang="en-US" i="1" dirty="0" smtClean="0"/>
              <a:t>persistent facial pain with varying presentations …’</a:t>
            </a:r>
          </a:p>
          <a:p>
            <a:pPr lvl="1">
              <a:buFontTx/>
              <a:buNone/>
            </a:pPr>
            <a:endParaRPr lang="en-US" altLang="en-US" i="1" dirty="0" smtClean="0"/>
          </a:p>
          <a:p>
            <a:pPr lvl="1">
              <a:buFontTx/>
              <a:buNone/>
            </a:pPr>
            <a:endParaRPr lang="en-US" altLang="en-US" i="1" dirty="0" smtClean="0"/>
          </a:p>
          <a:p>
            <a:pPr lvl="1">
              <a:buFontTx/>
              <a:buNone/>
            </a:pPr>
            <a:endParaRPr lang="en-US" altLang="en-US" i="1" dirty="0" smtClean="0"/>
          </a:p>
          <a:p>
            <a:pPr lvl="1">
              <a:buFontTx/>
              <a:buNone/>
            </a:pPr>
            <a:endParaRPr lang="en-US" altLang="en-US" i="1" dirty="0" smtClean="0"/>
          </a:p>
          <a:p>
            <a:pPr lvl="1">
              <a:buFontTx/>
              <a:buNone/>
            </a:pPr>
            <a:endParaRPr lang="en-US" altLang="en-US" i="1" dirty="0" smtClean="0"/>
          </a:p>
          <a:p>
            <a:pPr lvl="1"/>
            <a:r>
              <a:rPr lang="en-US" altLang="en-US" sz="2400" i="1" dirty="0" smtClean="0"/>
              <a:t>if the description is about types, then the </a:t>
            </a:r>
            <a:r>
              <a:rPr lang="en-US" altLang="en-US" sz="2400" i="1" dirty="0" smtClean="0">
                <a:solidFill>
                  <a:srgbClr val="FF0000"/>
                </a:solidFill>
              </a:rPr>
              <a:t>three</a:t>
            </a:r>
            <a:r>
              <a:rPr lang="en-US" altLang="en-US" sz="2400" i="1" dirty="0" smtClean="0"/>
              <a:t> </a:t>
            </a:r>
            <a:r>
              <a:rPr lang="en-US" altLang="en-US" sz="2400" i="1" dirty="0" smtClean="0">
                <a:solidFill>
                  <a:srgbClr val="FFC000"/>
                </a:solidFill>
              </a:rPr>
              <a:t>particular</a:t>
            </a:r>
            <a:r>
              <a:rPr lang="en-US" altLang="en-US" sz="2400" i="1" dirty="0" smtClean="0"/>
              <a:t> </a:t>
            </a:r>
            <a:r>
              <a:rPr lang="en-US" altLang="en-US" sz="2400" i="1" dirty="0" smtClean="0">
                <a:solidFill>
                  <a:srgbClr val="00FF00"/>
                </a:solidFill>
              </a:rPr>
              <a:t>pains</a:t>
            </a:r>
            <a:r>
              <a:rPr lang="en-US" altLang="en-US" sz="2400" i="1" dirty="0" smtClean="0"/>
              <a:t> fall under PIFP.</a:t>
            </a:r>
          </a:p>
          <a:p>
            <a:pPr lvl="1"/>
            <a:r>
              <a:rPr lang="en-US" altLang="en-US" sz="2400" i="1" dirty="0" smtClean="0"/>
              <a:t>if the description is about (arbitrary) particulars, then only </a:t>
            </a:r>
            <a:r>
              <a:rPr lang="en-US" altLang="en-US" sz="2400" i="1" dirty="0" smtClean="0">
                <a:solidFill>
                  <a:srgbClr val="FFC000"/>
                </a:solidFill>
              </a:rPr>
              <a:t>her pain</a:t>
            </a:r>
            <a:r>
              <a:rPr lang="en-US" altLang="en-US" sz="2400" i="1" dirty="0" smtClean="0"/>
              <a:t> falls under PIFP.</a:t>
            </a:r>
            <a:endParaRPr lang="en-US" altLang="en-US" sz="2400" dirty="0" smtClean="0"/>
          </a:p>
        </p:txBody>
      </p:sp>
      <p:sp>
        <p:nvSpPr>
          <p:cNvPr id="7" name="Title 1"/>
          <p:cNvSpPr txBox="1">
            <a:spLocks/>
          </p:cNvSpPr>
          <p:nvPr/>
        </p:nvSpPr>
        <p:spPr>
          <a:xfrm>
            <a:off x="205257" y="599930"/>
            <a:ext cx="8686800" cy="6477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altLang="en-US" dirty="0"/>
              <a:t>Talking about particulars or types?</a:t>
            </a:r>
            <a:endParaRPr lang="en-US" altLang="en-US" kern="0" dirty="0" smtClean="0"/>
          </a:p>
        </p:txBody>
      </p:sp>
      <p:pic>
        <p:nvPicPr>
          <p:cNvPr id="2" name="Picture 1"/>
          <p:cNvPicPr>
            <a:picLocks noChangeAspect="1"/>
          </p:cNvPicPr>
          <p:nvPr/>
        </p:nvPicPr>
        <p:blipFill>
          <a:blip r:embed="rId2"/>
          <a:stretch>
            <a:fillRect/>
          </a:stretch>
        </p:blipFill>
        <p:spPr>
          <a:xfrm>
            <a:off x="1752600" y="3048000"/>
            <a:ext cx="5178552" cy="2021005"/>
          </a:xfrm>
          <a:prstGeom prst="rect">
            <a:avLst/>
          </a:prstGeom>
        </p:spPr>
      </p:pic>
    </p:spTree>
    <p:extLst>
      <p:ext uri="{BB962C8B-B14F-4D97-AF65-F5344CB8AC3E}">
        <p14:creationId xmlns:p14="http://schemas.microsoft.com/office/powerpoint/2010/main" val="9514322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4800" y="1235273"/>
            <a:ext cx="8610600" cy="5539978"/>
            <a:chOff x="304800" y="1235273"/>
            <a:chExt cx="7925246" cy="5539978"/>
          </a:xfrm>
          <a:solidFill>
            <a:schemeClr val="bg1"/>
          </a:solidFill>
        </p:grpSpPr>
        <p:sp>
          <p:nvSpPr>
            <p:cNvPr id="4" name="Rectangle 1"/>
            <p:cNvSpPr>
              <a:spLocks noChangeArrowheads="1"/>
            </p:cNvSpPr>
            <p:nvPr/>
          </p:nvSpPr>
          <p:spPr bwMode="auto">
            <a:xfrm>
              <a:off x="304800" y="1235273"/>
              <a:ext cx="7925246" cy="553997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9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0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hlinkClick r:id="rId2"/>
                </a:rPr>
                <a:t>4</a:t>
              </a:r>
              <a:r>
                <a:rPr kumimoji="0" lang="en-US" altLang="en-US" sz="1000" b="0" i="0" u="none" strike="noStrike" cap="none" normalizeH="0" baseline="0" dirty="0" smtClean="0" bmk="">
                  <a:ln>
                    <a:noFill/>
                  </a:ln>
                  <a:solidFill>
                    <a:schemeClr val="tx1"/>
                  </a:solidFill>
                  <a:effectLst/>
                  <a:latin typeface="Consolas" panose="020B0609020204030204" pitchFamily="49" charset="0"/>
                  <a:cs typeface="Consolas" panose="020B0609020204030204" pitchFamily="49" charset="0"/>
                  <a:hlinkClick r:id="rId2"/>
                </a:rPr>
                <a:t>82</a:t>
              </a:r>
              <a:r>
                <a:rPr kumimoji="0" lang="en-US" altLang="en-US" sz="600" b="0" i="0" u="none" strike="noStrike" cap="none" normalizeH="0" baseline="0" dirty="0" smtClean="0" bmk="">
                  <a:ln>
                    <a:noFill/>
                  </a:ln>
                  <a:solidFill>
                    <a:schemeClr val="tx1"/>
                  </a:solidFill>
                  <a:effectLst/>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Other bacterial pneumonia </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1000" b="0" i="0" u="none" strike="noStrike" cap="none" normalizeH="0" baseline="0" dirty="0" smtClean="0" bmk="">
                  <a:ln>
                    <a:noFill/>
                  </a:ln>
                  <a:solidFill>
                    <a:schemeClr val="tx1"/>
                  </a:solidFill>
                  <a:effectLst/>
                  <a:latin typeface="Consolas" panose="020B0609020204030204" pitchFamily="49" charset="0"/>
                  <a:cs typeface="Consolas" panose="020B0609020204030204" pitchFamily="49" charset="0"/>
                  <a:hlinkClick r:id="rId3"/>
                </a:rPr>
                <a:t>482.0</a:t>
              </a:r>
              <a:r>
                <a:rPr kumimoji="0" lang="en-US" altLang="en-US" sz="600" b="0" i="0" u="none" strike="noStrike" cap="none" normalizeH="0" baseline="0" dirty="0" smtClean="0" bmk="">
                  <a:ln>
                    <a:noFill/>
                  </a:ln>
                  <a:solidFill>
                    <a:schemeClr val="tx1"/>
                  </a:solidFill>
                  <a:effectLst/>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Pneumonia due to </a:t>
              </a:r>
              <a:r>
                <a:rPr kumimoji="0" lang="en-US" altLang="en-US" sz="1800" b="0" i="0" u="none" strike="noStrike" cap="none" normalizeH="0" baseline="0" dirty="0" err="1" smtClean="0" bmk="">
                  <a:ln>
                    <a:noFill/>
                  </a:ln>
                  <a:solidFill>
                    <a:schemeClr val="tx1"/>
                  </a:solidFill>
                  <a:effectLst/>
                  <a:latin typeface="Arial" panose="020B0604020202020204" pitchFamily="34" charset="0"/>
                </a:rPr>
                <a:t>klebsiella</a:t>
              </a:r>
              <a:r>
                <a:rPr kumimoji="0" lang="en-US" altLang="en-US" sz="1800" b="0" i="0" u="none" strike="noStrike" cap="none" normalizeH="0" baseline="0" dirty="0" smtClean="0" bmk="">
                  <a:ln>
                    <a:noFill/>
                  </a:ln>
                  <a:solidFill>
                    <a:schemeClr val="tx1"/>
                  </a:solidFill>
                  <a:effectLst/>
                  <a:latin typeface="Arial" panose="020B0604020202020204" pitchFamily="34" charset="0"/>
                </a:rPr>
                <a:t> pneumoniae </a:t>
              </a:r>
              <a:endParaRPr kumimoji="0" lang="en-US" altLang="en-US" sz="600" b="0" i="0" u="none" strike="noStrike" cap="none" normalizeH="0" baseline="0" dirty="0" smtClean="0" bmk="">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1000" b="0" i="0" u="none" strike="noStrike" cap="none" normalizeH="0" baseline="0" dirty="0" smtClean="0" bmk="">
                  <a:ln>
                    <a:noFill/>
                  </a:ln>
                  <a:solidFill>
                    <a:schemeClr val="tx1"/>
                  </a:solidFill>
                  <a:effectLst/>
                  <a:latin typeface="Consolas" panose="020B0609020204030204" pitchFamily="49" charset="0"/>
                  <a:cs typeface="Consolas" panose="020B0609020204030204" pitchFamily="49" charset="0"/>
                  <a:hlinkClick r:id="rId4"/>
                </a:rPr>
                <a:t>482.1</a:t>
              </a:r>
              <a:r>
                <a:rPr kumimoji="0" lang="en-US" altLang="en-US" sz="600" b="0" i="0" u="none" strike="noStrike" cap="none" normalizeH="0" baseline="0" dirty="0" smtClean="0" bmk="">
                  <a:ln>
                    <a:noFill/>
                  </a:ln>
                  <a:solidFill>
                    <a:schemeClr val="tx1"/>
                  </a:solidFill>
                  <a:effectLst/>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Pneumonia due to pseudomonas </a:t>
              </a:r>
              <a:r>
                <a:rPr kumimoji="0" lang="en-US" altLang="en-US" sz="700" b="0" i="0" u="none" strike="noStrike" cap="none" normalizeH="0" baseline="0" dirty="0" smtClean="0" bmk="">
                  <a:ln>
                    <a:noFill/>
                  </a:ln>
                  <a:solidFill>
                    <a:schemeClr val="tx1"/>
                  </a:solidFill>
                  <a:effectLst/>
                  <a:latin typeface="Arial" panose="020B0604020202020204" pitchFamily="34" charset="0"/>
                  <a:hlinkClick r:id="rId5"/>
                </a:rPr>
                <a:t>convert 482.1 to ICD-10-CM</a:t>
              </a:r>
              <a:endParaRPr kumimoji="0" lang="en-US" altLang="en-US" sz="600" b="0" i="0" u="none" strike="noStrike" cap="none" normalizeH="0" baseline="0" dirty="0" smtClean="0" bmk="">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1000" b="0" i="0" u="none" strike="noStrike" cap="none" normalizeH="0" baseline="0" dirty="0" smtClean="0" bmk="">
                  <a:ln>
                    <a:noFill/>
                  </a:ln>
                  <a:solidFill>
                    <a:schemeClr val="tx1"/>
                  </a:solidFill>
                  <a:effectLst/>
                  <a:latin typeface="Consolas" panose="020B0609020204030204" pitchFamily="49" charset="0"/>
                  <a:cs typeface="Consolas" panose="020B0609020204030204" pitchFamily="49" charset="0"/>
                  <a:hlinkClick r:id="rId6"/>
                </a:rPr>
                <a:t>482.2</a:t>
              </a:r>
              <a:r>
                <a:rPr kumimoji="0" lang="en-US" altLang="en-US" sz="600" b="0" i="0" u="none" strike="noStrike" cap="none" normalizeH="0" baseline="0" dirty="0" smtClean="0" bmk="">
                  <a:ln>
                    <a:noFill/>
                  </a:ln>
                  <a:solidFill>
                    <a:schemeClr val="tx1"/>
                  </a:solidFill>
                  <a:effectLst/>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Pneumonia due to </a:t>
              </a:r>
              <a:r>
                <a:rPr kumimoji="0" lang="en-US" altLang="en-US" sz="1800" b="0" i="0" u="none" strike="noStrike" cap="none" normalizeH="0" baseline="0" dirty="0" err="1" smtClean="0" bmk="">
                  <a:ln>
                    <a:noFill/>
                  </a:ln>
                  <a:solidFill>
                    <a:schemeClr val="tx1"/>
                  </a:solidFill>
                  <a:effectLst/>
                  <a:latin typeface="Arial" panose="020B0604020202020204" pitchFamily="34" charset="0"/>
                </a:rPr>
                <a:t>hemophilus</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err="1" smtClean="0" bmk="">
                  <a:ln>
                    <a:noFill/>
                  </a:ln>
                  <a:solidFill>
                    <a:schemeClr val="tx1"/>
                  </a:solidFill>
                  <a:effectLst/>
                  <a:latin typeface="Arial" panose="020B0604020202020204" pitchFamily="34" charset="0"/>
                </a:rPr>
                <a:t>influenzae</a:t>
              </a:r>
              <a:r>
                <a:rPr kumimoji="0" lang="en-US" altLang="en-US" sz="1800" b="0" i="0" u="none" strike="noStrike" cap="none" normalizeH="0" baseline="0" dirty="0" smtClean="0" bmk="">
                  <a:ln>
                    <a:noFill/>
                  </a:ln>
                  <a:solidFill>
                    <a:schemeClr val="tx1"/>
                  </a:solidFill>
                  <a:effectLst/>
                  <a:latin typeface="Arial" panose="020B0604020202020204" pitchFamily="34" charset="0"/>
                </a:rPr>
                <a:t> (h. </a:t>
              </a:r>
              <a:r>
                <a:rPr kumimoji="0" lang="en-US" altLang="en-US" sz="1800" b="0" i="0" u="none" strike="noStrike" cap="none" normalizeH="0" baseline="0" dirty="0" err="1" smtClean="0" bmk="">
                  <a:ln>
                    <a:noFill/>
                  </a:ln>
                  <a:solidFill>
                    <a:schemeClr val="tx1"/>
                  </a:solidFill>
                  <a:effectLst/>
                  <a:latin typeface="Arial" panose="020B0604020202020204" pitchFamily="34" charset="0"/>
                </a:rPr>
                <a:t>Influenzae</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700" b="0" i="0" u="none" strike="noStrike" cap="none" normalizeH="0" baseline="0" dirty="0" smtClean="0" bmk="">
                  <a:ln>
                    <a:noFill/>
                  </a:ln>
                  <a:solidFill>
                    <a:schemeClr val="tx1"/>
                  </a:solidFill>
                  <a:effectLst/>
                  <a:latin typeface="Arial" panose="020B0604020202020204" pitchFamily="34" charset="0"/>
                  <a:hlinkClick r:id="rId7"/>
                </a:rPr>
                <a:t>convert 482.2 to ICD-10-CM</a:t>
              </a:r>
              <a:endParaRPr kumimoji="0" lang="en-US" altLang="en-US" sz="600" b="0" i="0" u="none" strike="noStrike" cap="none" normalizeH="0" baseline="0" dirty="0" smtClean="0" bmk="">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1000" b="0" i="0" u="none" strike="noStrike" cap="none" normalizeH="0" baseline="0" dirty="0" smtClean="0" bmk="">
                  <a:ln>
                    <a:noFill/>
                  </a:ln>
                  <a:solidFill>
                    <a:schemeClr val="tx1"/>
                  </a:solidFill>
                  <a:effectLst/>
                  <a:latin typeface="Consolas" panose="020B0609020204030204" pitchFamily="49" charset="0"/>
                  <a:cs typeface="Consolas" panose="020B0609020204030204" pitchFamily="49" charset="0"/>
                  <a:hlinkClick r:id="rId8"/>
                </a:rPr>
                <a:t>482.3</a:t>
              </a:r>
              <a:r>
                <a:rPr kumimoji="0" lang="en-US" altLang="en-US" sz="600" b="0" i="0" u="none" strike="noStrike" cap="none" normalizeH="0" baseline="0" dirty="0" smtClean="0" bmk="">
                  <a:ln>
                    <a:noFill/>
                  </a:ln>
                  <a:solidFill>
                    <a:schemeClr val="tx1"/>
                  </a:solidFill>
                  <a:effectLst/>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Pneumonia due to streptococcus </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1000" b="0" i="0" u="none" strike="noStrike" cap="none" normalizeH="0" baseline="0" dirty="0" smtClean="0" bmk="">
                  <a:ln>
                    <a:noFill/>
                  </a:ln>
                  <a:solidFill>
                    <a:schemeClr val="tx1"/>
                  </a:solidFill>
                  <a:effectLst/>
                  <a:latin typeface="Consolas" panose="020B0609020204030204" pitchFamily="49" charset="0"/>
                  <a:cs typeface="Consolas" panose="020B0609020204030204" pitchFamily="49" charset="0"/>
                  <a:hlinkClick r:id="rId9"/>
                </a:rPr>
                <a:t>482.30</a:t>
              </a:r>
              <a:r>
                <a:rPr kumimoji="0" lang="en-US" altLang="en-US" sz="600" b="0" i="0" u="none" strike="noStrike" cap="none" normalizeH="0" baseline="0" dirty="0" smtClean="0" bmk="">
                  <a:ln>
                    <a:noFill/>
                  </a:ln>
                  <a:solidFill>
                    <a:schemeClr val="tx1"/>
                  </a:solidFill>
                  <a:effectLst/>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Pneumonia due to streptococcus unspecified </a:t>
              </a:r>
              <a:r>
                <a:rPr kumimoji="0" lang="en-US" altLang="en-US" sz="700" b="0" i="0" u="none" strike="noStrike" cap="none" normalizeH="0" baseline="0" dirty="0" smtClean="0" bmk="">
                  <a:ln>
                    <a:noFill/>
                  </a:ln>
                  <a:solidFill>
                    <a:schemeClr val="tx1"/>
                  </a:solidFill>
                  <a:effectLst/>
                  <a:latin typeface="Arial" panose="020B0604020202020204" pitchFamily="34" charset="0"/>
                  <a:hlinkClick r:id="rId10"/>
                </a:rPr>
                <a:t>convert 482.30 to ICD-10-CM</a:t>
              </a:r>
              <a:endParaRPr kumimoji="0" lang="en-US" altLang="en-US" sz="600" b="0" i="0" u="none" strike="noStrike" cap="none" normalizeH="0" baseline="0" dirty="0" smtClean="0" bmk="">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1000" b="0" i="0" u="none" strike="noStrike" cap="none" normalizeH="0" baseline="0" dirty="0" smtClean="0" bmk="">
                  <a:ln>
                    <a:noFill/>
                  </a:ln>
                  <a:solidFill>
                    <a:schemeClr val="tx1"/>
                  </a:solidFill>
                  <a:effectLst/>
                  <a:latin typeface="Consolas" panose="020B0609020204030204" pitchFamily="49" charset="0"/>
                  <a:cs typeface="Consolas" panose="020B0609020204030204" pitchFamily="49" charset="0"/>
                  <a:hlinkClick r:id="rId11"/>
                </a:rPr>
                <a:t>482.31</a:t>
              </a:r>
              <a:r>
                <a:rPr kumimoji="0" lang="en-US" altLang="en-US" sz="600" b="0" i="0" u="none" strike="noStrike" cap="none" normalizeH="0" baseline="0" dirty="0" smtClean="0" bmk="">
                  <a:ln>
                    <a:noFill/>
                  </a:ln>
                  <a:solidFill>
                    <a:schemeClr val="tx1"/>
                  </a:solidFill>
                  <a:effectLst/>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Pneumonia due to streptococcus group a </a:t>
              </a:r>
              <a:r>
                <a:rPr kumimoji="0" lang="en-US" altLang="en-US" sz="700" b="0" i="0" u="none" strike="noStrike" cap="none" normalizeH="0" baseline="0" dirty="0" smtClean="0" bmk="">
                  <a:ln>
                    <a:noFill/>
                  </a:ln>
                  <a:solidFill>
                    <a:schemeClr val="tx1"/>
                  </a:solidFill>
                  <a:effectLst/>
                  <a:latin typeface="Arial" panose="020B0604020202020204" pitchFamily="34" charset="0"/>
                  <a:hlinkClick r:id="rId12"/>
                </a:rPr>
                <a:t>convert 482.31 to ICD-10-CM</a:t>
              </a:r>
              <a:endParaRPr kumimoji="0" lang="en-US" altLang="en-US" sz="600" b="0" i="0" u="none" strike="noStrike" cap="none" normalizeH="0" baseline="0" dirty="0" smtClean="0" bmk="">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1000" b="0" i="0" u="none" strike="noStrike" cap="none" normalizeH="0" baseline="0" dirty="0" smtClean="0" bmk="">
                  <a:ln>
                    <a:noFill/>
                  </a:ln>
                  <a:solidFill>
                    <a:schemeClr val="tx1"/>
                  </a:solidFill>
                  <a:effectLst/>
                  <a:latin typeface="Consolas" panose="020B0609020204030204" pitchFamily="49" charset="0"/>
                  <a:cs typeface="Consolas" panose="020B0609020204030204" pitchFamily="49" charset="0"/>
                  <a:hlinkClick r:id="rId13"/>
                </a:rPr>
                <a:t>482.32</a:t>
              </a:r>
              <a:r>
                <a:rPr kumimoji="0" lang="en-US" altLang="en-US" sz="600" b="0" i="0" u="none" strike="noStrike" cap="none" normalizeH="0" baseline="0" dirty="0" smtClean="0" bmk="">
                  <a:ln>
                    <a:noFill/>
                  </a:ln>
                  <a:solidFill>
                    <a:schemeClr val="tx1"/>
                  </a:solidFill>
                  <a:effectLst/>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Pneumonia due to streptococcus group b </a:t>
              </a:r>
              <a:r>
                <a:rPr kumimoji="0" lang="en-US" altLang="en-US" sz="700" b="0" i="0" u="none" strike="noStrike" cap="none" normalizeH="0" baseline="0" dirty="0" smtClean="0" bmk="">
                  <a:ln>
                    <a:noFill/>
                  </a:ln>
                  <a:solidFill>
                    <a:schemeClr val="tx1"/>
                  </a:solidFill>
                  <a:effectLst/>
                  <a:latin typeface="Arial" panose="020B0604020202020204" pitchFamily="34" charset="0"/>
                  <a:hlinkClick r:id="rId14"/>
                </a:rPr>
                <a:t>convert 482.32 to ICD-10-CM</a:t>
              </a:r>
              <a:endParaRPr kumimoji="0" lang="en-US" altLang="en-US" sz="600" b="0" i="0" u="none" strike="noStrike" cap="none" normalizeH="0" baseline="0" dirty="0" smtClean="0" bmk="">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1000" b="0" i="0" u="none" strike="noStrike" cap="none" normalizeH="0" baseline="0" dirty="0" smtClean="0" bmk="">
                  <a:ln>
                    <a:noFill/>
                  </a:ln>
                  <a:solidFill>
                    <a:schemeClr val="tx1"/>
                  </a:solidFill>
                  <a:effectLst/>
                  <a:latin typeface="Consolas" panose="020B0609020204030204" pitchFamily="49" charset="0"/>
                  <a:cs typeface="Consolas" panose="020B0609020204030204" pitchFamily="49" charset="0"/>
                  <a:hlinkClick r:id="rId15"/>
                </a:rPr>
                <a:t>482.39</a:t>
              </a:r>
              <a:r>
                <a:rPr kumimoji="0" lang="en-US" altLang="en-US" sz="600" b="0" i="0" u="none" strike="noStrike" cap="none" normalizeH="0" baseline="0" dirty="0" smtClean="0" bmk="">
                  <a:ln>
                    <a:noFill/>
                  </a:ln>
                  <a:solidFill>
                    <a:schemeClr val="tx1"/>
                  </a:solidFill>
                  <a:effectLst/>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Pneumonia due to other streptococcus </a:t>
              </a:r>
              <a:r>
                <a:rPr kumimoji="0" lang="en-US" altLang="en-US" sz="700" b="0" i="0" u="none" strike="noStrike" cap="none" normalizeH="0" baseline="0" dirty="0" smtClean="0" bmk="">
                  <a:ln>
                    <a:noFill/>
                  </a:ln>
                  <a:solidFill>
                    <a:schemeClr val="tx1"/>
                  </a:solidFill>
                  <a:effectLst/>
                  <a:latin typeface="Arial" panose="020B0604020202020204" pitchFamily="34" charset="0"/>
                  <a:hlinkClick r:id="rId16"/>
                </a:rPr>
                <a:t>convert 482.39 to ICD-10-CM</a:t>
              </a:r>
              <a:endParaRPr kumimoji="0" lang="en-US" altLang="en-US" sz="600" b="0" i="0" u="none" strike="noStrike" cap="none" normalizeH="0" baseline="0" dirty="0" smtClean="0" bmk="">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1000" b="0" i="0" u="none" strike="noStrike" cap="none" normalizeH="0" baseline="0" dirty="0" smtClean="0" bmk="">
                  <a:ln>
                    <a:noFill/>
                  </a:ln>
                  <a:solidFill>
                    <a:schemeClr val="tx1"/>
                  </a:solidFill>
                  <a:effectLst/>
                  <a:latin typeface="Consolas" panose="020B0609020204030204" pitchFamily="49" charset="0"/>
                  <a:cs typeface="Consolas" panose="020B0609020204030204" pitchFamily="49" charset="0"/>
                  <a:hlinkClick r:id="rId17"/>
                </a:rPr>
                <a:t>482.4</a:t>
              </a:r>
              <a:r>
                <a:rPr kumimoji="0" lang="en-US" altLang="en-US" sz="600" b="0" i="0" u="none" strike="noStrike" cap="none" normalizeH="0" baseline="0" dirty="0" smtClean="0" bmk="">
                  <a:ln>
                    <a:noFill/>
                  </a:ln>
                  <a:solidFill>
                    <a:schemeClr val="tx1"/>
                  </a:solidFill>
                  <a:effectLst/>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Pneumonia due to staphylococcus </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1000" b="0" i="0" u="none" strike="noStrike" cap="none" normalizeH="0" baseline="0" dirty="0" smtClean="0" bmk="">
                  <a:ln>
                    <a:noFill/>
                  </a:ln>
                  <a:solidFill>
                    <a:schemeClr val="tx1"/>
                  </a:solidFill>
                  <a:effectLst/>
                  <a:latin typeface="Consolas" panose="020B0609020204030204" pitchFamily="49" charset="0"/>
                  <a:cs typeface="Consolas" panose="020B0609020204030204" pitchFamily="49" charset="0"/>
                  <a:hlinkClick r:id="rId18"/>
                </a:rPr>
                <a:t>482.40</a:t>
              </a:r>
              <a:r>
                <a:rPr kumimoji="0" lang="en-US" altLang="en-US" sz="600" b="0" i="0" u="none" strike="noStrike" cap="none" normalizeH="0" baseline="0" dirty="0" smtClean="0" bmk="">
                  <a:ln>
                    <a:noFill/>
                  </a:ln>
                  <a:solidFill>
                    <a:schemeClr val="tx1"/>
                  </a:solidFill>
                  <a:effectLst/>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Pneumonia due to staphylococcus unspecified </a:t>
              </a:r>
              <a:r>
                <a:rPr kumimoji="0" lang="en-US" altLang="en-US" sz="700" b="0" i="0" u="none" strike="noStrike" cap="none" normalizeH="0" baseline="0" dirty="0" smtClean="0" bmk="">
                  <a:ln>
                    <a:noFill/>
                  </a:ln>
                  <a:solidFill>
                    <a:schemeClr val="tx1"/>
                  </a:solidFill>
                  <a:effectLst/>
                  <a:latin typeface="Arial" panose="020B0604020202020204" pitchFamily="34" charset="0"/>
                  <a:hlinkClick r:id="rId19"/>
                </a:rPr>
                <a:t>convert 482.40 to ICD-10-CM</a:t>
              </a:r>
              <a:endParaRPr kumimoji="0" lang="en-US" altLang="en-US" sz="600" b="0" i="0" u="none" strike="noStrike" cap="none" normalizeH="0" baseline="0" dirty="0" smtClean="0" bmk="">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1000" b="0" i="0" u="none" strike="noStrike" cap="none" normalizeH="0" baseline="0" dirty="0" smtClean="0" bmk="">
                  <a:ln>
                    <a:noFill/>
                  </a:ln>
                  <a:solidFill>
                    <a:schemeClr val="tx1"/>
                  </a:solidFill>
                  <a:effectLst/>
                  <a:latin typeface="Consolas" panose="020B0609020204030204" pitchFamily="49" charset="0"/>
                  <a:cs typeface="Consolas" panose="020B0609020204030204" pitchFamily="49" charset="0"/>
                  <a:hlinkClick r:id="rId20"/>
                </a:rPr>
                <a:t>482.41</a:t>
              </a:r>
              <a:r>
                <a:rPr kumimoji="0" lang="en-US" altLang="en-US" sz="600" b="0" i="0" u="none" strike="noStrike" cap="none" normalizeH="0" baseline="0" dirty="0" smtClean="0" bmk="">
                  <a:ln>
                    <a:noFill/>
                  </a:ln>
                  <a:solidFill>
                    <a:schemeClr val="tx1"/>
                  </a:solidFill>
                  <a:effectLst/>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Pneumonia due to staphylococcus aureus </a:t>
              </a:r>
              <a:r>
                <a:rPr kumimoji="0" lang="en-US" altLang="en-US" sz="700" b="0" i="0" u="none" strike="noStrike" cap="none" normalizeH="0" baseline="0" dirty="0" smtClean="0" bmk="">
                  <a:ln>
                    <a:noFill/>
                  </a:ln>
                  <a:solidFill>
                    <a:schemeClr val="tx1"/>
                  </a:solidFill>
                  <a:effectLst/>
                  <a:latin typeface="Arial" panose="020B0604020202020204" pitchFamily="34" charset="0"/>
                  <a:hlinkClick r:id="rId21"/>
                </a:rPr>
                <a:t>convert 482.41 to ICD-10-CM</a:t>
              </a:r>
              <a:endParaRPr kumimoji="0" lang="en-US" altLang="en-US" sz="600" b="0" i="0" u="none" strike="noStrike" cap="none" normalizeH="0" baseline="0" dirty="0" smtClean="0" bmk="">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1000" b="0" i="0" u="none" strike="noStrike" cap="none" normalizeH="0" baseline="0" dirty="0" smtClean="0" bmk="">
                  <a:ln>
                    <a:noFill/>
                  </a:ln>
                  <a:solidFill>
                    <a:schemeClr val="tx1"/>
                  </a:solidFill>
                  <a:effectLst/>
                  <a:latin typeface="Consolas" panose="020B0609020204030204" pitchFamily="49" charset="0"/>
                  <a:cs typeface="Consolas" panose="020B0609020204030204" pitchFamily="49" charset="0"/>
                  <a:hlinkClick r:id="rId22"/>
                </a:rPr>
                <a:t>482.49</a:t>
              </a:r>
              <a:r>
                <a:rPr kumimoji="0" lang="en-US" altLang="en-US" sz="600" b="0" i="0" u="none" strike="noStrike" cap="none" normalizeH="0" baseline="0" dirty="0" smtClean="0" bmk="">
                  <a:ln>
                    <a:noFill/>
                  </a:ln>
                  <a:solidFill>
                    <a:schemeClr val="tx1"/>
                  </a:solidFill>
                  <a:effectLst/>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Other staphylococcus pneumonia </a:t>
              </a:r>
              <a:r>
                <a:rPr kumimoji="0" lang="en-US" altLang="en-US" sz="700" b="0" i="0" u="none" strike="noStrike" cap="none" normalizeH="0" baseline="0" dirty="0" smtClean="0" bmk="">
                  <a:ln>
                    <a:noFill/>
                  </a:ln>
                  <a:solidFill>
                    <a:schemeClr val="tx1"/>
                  </a:solidFill>
                  <a:effectLst/>
                  <a:latin typeface="Arial" panose="020B0604020202020204" pitchFamily="34" charset="0"/>
                  <a:hlinkClick r:id="rId23"/>
                </a:rPr>
                <a:t>convert 482.49 to ICD-10-CM</a:t>
              </a:r>
              <a:endParaRPr kumimoji="0" lang="en-US" altLang="en-US" sz="600" b="0" i="0" u="none" strike="noStrike" cap="none" normalizeH="0" baseline="0" dirty="0" smtClean="0" bmk="">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1000" b="0" i="0" u="none" strike="noStrike" cap="none" normalizeH="0" baseline="0" dirty="0" smtClean="0" bmk="">
                  <a:ln>
                    <a:noFill/>
                  </a:ln>
                  <a:solidFill>
                    <a:schemeClr val="tx1"/>
                  </a:solidFill>
                  <a:effectLst/>
                  <a:latin typeface="Consolas" panose="020B0609020204030204" pitchFamily="49" charset="0"/>
                  <a:cs typeface="Consolas" panose="020B0609020204030204" pitchFamily="49" charset="0"/>
                  <a:hlinkClick r:id="rId24"/>
                </a:rPr>
                <a:t>482.8</a:t>
              </a:r>
              <a:r>
                <a:rPr kumimoji="0" lang="en-US" altLang="en-US" sz="600" b="0" i="0" u="none" strike="noStrike" cap="none" normalizeH="0" baseline="0" dirty="0" smtClean="0" bmk="">
                  <a:ln>
                    <a:noFill/>
                  </a:ln>
                  <a:solidFill>
                    <a:schemeClr val="tx1"/>
                  </a:solidFill>
                  <a:effectLst/>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Pneumonia due to other specified bacteria </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1000" b="0" i="0" u="none" strike="noStrike" cap="none" normalizeH="0" baseline="0" dirty="0" smtClean="0" bmk="">
                  <a:ln>
                    <a:noFill/>
                  </a:ln>
                  <a:solidFill>
                    <a:schemeClr val="tx1"/>
                  </a:solidFill>
                  <a:effectLst/>
                  <a:latin typeface="Consolas" panose="020B0609020204030204" pitchFamily="49" charset="0"/>
                  <a:cs typeface="Consolas" panose="020B0609020204030204" pitchFamily="49" charset="0"/>
                  <a:hlinkClick r:id="rId25"/>
                </a:rPr>
                <a:t>482.81</a:t>
              </a:r>
              <a:r>
                <a:rPr kumimoji="0" lang="en-US" altLang="en-US" sz="600" b="0" i="0" u="none" strike="noStrike" cap="none" normalizeH="0" baseline="0" dirty="0" smtClean="0" bmk="">
                  <a:ln>
                    <a:noFill/>
                  </a:ln>
                  <a:solidFill>
                    <a:schemeClr val="tx1"/>
                  </a:solidFill>
                  <a:effectLst/>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Pneumonia due to anaerobes </a:t>
              </a:r>
              <a:r>
                <a:rPr kumimoji="0" lang="en-US" altLang="en-US" sz="700" b="0" i="0" u="none" strike="noStrike" cap="none" normalizeH="0" baseline="0" dirty="0" smtClean="0" bmk="">
                  <a:ln>
                    <a:noFill/>
                  </a:ln>
                  <a:solidFill>
                    <a:schemeClr val="tx1"/>
                  </a:solidFill>
                  <a:effectLst/>
                  <a:latin typeface="Arial" panose="020B0604020202020204" pitchFamily="34" charset="0"/>
                  <a:hlinkClick r:id="rId26"/>
                </a:rPr>
                <a:t>convert 482.81 to ICD-10-CM</a:t>
              </a:r>
              <a:endParaRPr kumimoji="0" lang="en-US" altLang="en-US" sz="600" b="0" i="0" u="none" strike="noStrike" cap="none" normalizeH="0" baseline="0" dirty="0" smtClean="0" bmk="">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1000" b="0" i="0" u="none" strike="noStrike" cap="none" normalizeH="0" baseline="0" dirty="0" smtClean="0" bmk="">
                  <a:ln>
                    <a:noFill/>
                  </a:ln>
                  <a:solidFill>
                    <a:schemeClr val="tx1"/>
                  </a:solidFill>
                  <a:effectLst/>
                  <a:latin typeface="Consolas" panose="020B0609020204030204" pitchFamily="49" charset="0"/>
                  <a:cs typeface="Consolas" panose="020B0609020204030204" pitchFamily="49" charset="0"/>
                  <a:hlinkClick r:id="rId27"/>
                </a:rPr>
                <a:t>482.82</a:t>
              </a:r>
              <a:r>
                <a:rPr kumimoji="0" lang="en-US" altLang="en-US" sz="600" b="0" i="0" u="none" strike="noStrike" cap="none" normalizeH="0" baseline="0" dirty="0" smtClean="0" bmk="">
                  <a:ln>
                    <a:noFill/>
                  </a:ln>
                  <a:solidFill>
                    <a:schemeClr val="tx1"/>
                  </a:solidFill>
                  <a:effectLst/>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Pneumonia due to </a:t>
              </a:r>
              <a:r>
                <a:rPr kumimoji="0" lang="en-US" altLang="en-US" sz="1800" b="0" i="0" u="none" strike="noStrike" cap="none" normalizeH="0" baseline="0" dirty="0" err="1" smtClean="0" bmk="">
                  <a:ln>
                    <a:noFill/>
                  </a:ln>
                  <a:solidFill>
                    <a:schemeClr val="tx1"/>
                  </a:solidFill>
                  <a:effectLst/>
                  <a:latin typeface="Arial" panose="020B0604020202020204" pitchFamily="34" charset="0"/>
                </a:rPr>
                <a:t>escherichia</a:t>
              </a:r>
              <a:r>
                <a:rPr kumimoji="0" lang="en-US" altLang="en-US" sz="1800" b="0" i="0" u="none" strike="noStrike" cap="none" normalizeH="0" baseline="0" dirty="0" smtClean="0" bmk="">
                  <a:ln>
                    <a:noFill/>
                  </a:ln>
                  <a:solidFill>
                    <a:schemeClr val="tx1"/>
                  </a:solidFill>
                  <a:effectLst/>
                  <a:latin typeface="Arial" panose="020B0604020202020204" pitchFamily="34" charset="0"/>
                </a:rPr>
                <a:t> coli [</a:t>
              </a:r>
              <a:r>
                <a:rPr kumimoji="0" lang="en-US" altLang="en-US" sz="1800" b="0" i="0" u="none" strike="noStrike" cap="none" normalizeH="0" baseline="0" dirty="0" err="1" smtClean="0" bmk="">
                  <a:ln>
                    <a:noFill/>
                  </a:ln>
                  <a:solidFill>
                    <a:schemeClr val="tx1"/>
                  </a:solidFill>
                  <a:effectLst/>
                  <a:latin typeface="Arial" panose="020B0604020202020204" pitchFamily="34" charset="0"/>
                </a:rPr>
                <a:t>e.coli</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700" b="0" i="0" u="none" strike="noStrike" cap="none" normalizeH="0" baseline="0" dirty="0" smtClean="0" bmk="">
                  <a:ln>
                    <a:noFill/>
                  </a:ln>
                  <a:solidFill>
                    <a:schemeClr val="tx1"/>
                  </a:solidFill>
                  <a:effectLst/>
                  <a:latin typeface="Arial" panose="020B0604020202020204" pitchFamily="34" charset="0"/>
                  <a:hlinkClick r:id="rId28"/>
                </a:rPr>
                <a:t>convert 482.82 to ICD-10-CM</a:t>
              </a:r>
              <a:endParaRPr kumimoji="0" lang="en-US" altLang="en-US" sz="600" b="0" i="0" u="none" strike="noStrike" cap="none" normalizeH="0" baseline="0" dirty="0" smtClean="0" bmk="">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1000" b="0" i="0" u="none" strike="noStrike" cap="none" normalizeH="0" baseline="0" dirty="0" smtClean="0" bmk="">
                  <a:ln>
                    <a:noFill/>
                  </a:ln>
                  <a:solidFill>
                    <a:schemeClr val="tx1"/>
                  </a:solidFill>
                  <a:effectLst/>
                  <a:latin typeface="Consolas" panose="020B0609020204030204" pitchFamily="49" charset="0"/>
                  <a:cs typeface="Consolas" panose="020B0609020204030204" pitchFamily="49" charset="0"/>
                  <a:hlinkClick r:id="rId29"/>
                </a:rPr>
                <a:t>482.83</a:t>
              </a:r>
              <a:r>
                <a:rPr kumimoji="0" lang="en-US" altLang="en-US" sz="600" b="0" i="0" u="none" strike="noStrike" cap="none" normalizeH="0" baseline="0" dirty="0" smtClean="0" bmk="">
                  <a:ln>
                    <a:noFill/>
                  </a:ln>
                  <a:solidFill>
                    <a:schemeClr val="tx1"/>
                  </a:solidFill>
                  <a:effectLst/>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Pneumonia due to other gram-negative bacteria </a:t>
              </a:r>
              <a:r>
                <a:rPr kumimoji="0" lang="en-US" altLang="en-US" sz="700" b="0" i="0" u="none" strike="noStrike" cap="none" normalizeH="0" baseline="0" dirty="0" smtClean="0" bmk="">
                  <a:ln>
                    <a:noFill/>
                  </a:ln>
                  <a:solidFill>
                    <a:schemeClr val="tx1"/>
                  </a:solidFill>
                  <a:effectLst/>
                  <a:latin typeface="Arial" panose="020B0604020202020204" pitchFamily="34" charset="0"/>
                  <a:hlinkClick r:id="rId30"/>
                </a:rPr>
                <a:t>convert 482.83 to ICD-10-CM</a:t>
              </a:r>
              <a:endParaRPr kumimoji="0" lang="en-US" altLang="en-US" sz="600" b="0" i="0" u="none" strike="noStrike" cap="none" normalizeH="0" baseline="0" dirty="0" smtClean="0" bmk="">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1000" b="0" i="0" u="none" strike="noStrike" cap="none" normalizeH="0" baseline="0" dirty="0" smtClean="0" bmk="">
                  <a:ln>
                    <a:noFill/>
                  </a:ln>
                  <a:solidFill>
                    <a:schemeClr val="tx1"/>
                  </a:solidFill>
                  <a:effectLst/>
                  <a:latin typeface="Consolas" panose="020B0609020204030204" pitchFamily="49" charset="0"/>
                  <a:cs typeface="Consolas" panose="020B0609020204030204" pitchFamily="49" charset="0"/>
                  <a:hlinkClick r:id="rId31"/>
                </a:rPr>
                <a:t>482.84</a:t>
              </a:r>
              <a:r>
                <a:rPr kumimoji="0" lang="en-US" altLang="en-US" sz="600" b="0" i="0" u="none" strike="noStrike" cap="none" normalizeH="0" baseline="0" dirty="0" smtClean="0" bmk="">
                  <a:ln>
                    <a:noFill/>
                  </a:ln>
                  <a:solidFill>
                    <a:schemeClr val="tx1"/>
                  </a:solidFill>
                  <a:effectLst/>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Pneumonia due to legionnaires' disease </a:t>
              </a:r>
              <a:r>
                <a:rPr kumimoji="0" lang="en-US" altLang="en-US" sz="700" b="0" i="0" u="none" strike="noStrike" cap="none" normalizeH="0" baseline="0" dirty="0" smtClean="0" bmk="">
                  <a:ln>
                    <a:noFill/>
                  </a:ln>
                  <a:solidFill>
                    <a:schemeClr val="tx1"/>
                  </a:solidFill>
                  <a:effectLst/>
                  <a:latin typeface="Arial" panose="020B0604020202020204" pitchFamily="34" charset="0"/>
                  <a:hlinkClick r:id="rId32"/>
                </a:rPr>
                <a:t>convert 482.84 to ICD-10-CM</a:t>
              </a:r>
              <a:endParaRPr kumimoji="0" lang="en-US" altLang="en-US" sz="600" b="0" i="0" u="none" strike="noStrike" cap="none" normalizeH="0" baseline="0" dirty="0" smtClean="0" bmk="">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1000" b="0" i="0" u="none" strike="noStrike" cap="none" normalizeH="0" baseline="0" dirty="0" smtClean="0" bmk="">
                  <a:ln>
                    <a:noFill/>
                  </a:ln>
                  <a:solidFill>
                    <a:schemeClr val="tx1"/>
                  </a:solidFill>
                  <a:effectLst/>
                  <a:latin typeface="Consolas" panose="020B0609020204030204" pitchFamily="49" charset="0"/>
                  <a:cs typeface="Consolas" panose="020B0609020204030204" pitchFamily="49" charset="0"/>
                  <a:hlinkClick r:id="rId33"/>
                </a:rPr>
                <a:t>482.89</a:t>
              </a:r>
              <a:r>
                <a:rPr kumimoji="0" lang="en-US" altLang="en-US" sz="600" b="0" i="0" u="none" strike="noStrike" cap="none" normalizeH="0" baseline="0" dirty="0" smtClean="0" bmk="">
                  <a:ln>
                    <a:noFill/>
                  </a:ln>
                  <a:solidFill>
                    <a:schemeClr val="tx1"/>
                  </a:solidFill>
                  <a:effectLst/>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Pneumonia due to other specified bacteria </a:t>
              </a:r>
              <a:r>
                <a:rPr kumimoji="0" lang="en-US" altLang="en-US" sz="700" b="0" i="0" u="none" strike="noStrike" cap="none" normalizeH="0" baseline="0" dirty="0" smtClean="0" bmk="">
                  <a:ln>
                    <a:noFill/>
                  </a:ln>
                  <a:solidFill>
                    <a:schemeClr val="tx1"/>
                  </a:solidFill>
                  <a:effectLst/>
                  <a:latin typeface="Arial" panose="020B0604020202020204" pitchFamily="34" charset="0"/>
                  <a:hlinkClick r:id="rId34"/>
                </a:rPr>
                <a:t>convert 482.89 to ICD-10-CM</a:t>
              </a:r>
              <a:endParaRPr kumimoji="0" lang="en-US" altLang="en-US" sz="600" b="0" i="0" u="none" strike="noStrike" cap="none" normalizeH="0" baseline="0" dirty="0" smtClean="0" bmk="">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900" b="0" i="0" u="none" strike="noStrike" cap="none" normalizeH="0" baseline="0" dirty="0" smtClean="0" bmk="">
                  <a:ln>
                    <a:noFill/>
                  </a:ln>
                  <a:solidFill>
                    <a:schemeClr val="tx1"/>
                  </a:solidFill>
                  <a:effectLst/>
                  <a:latin typeface="Arial" panose="020B0604020202020204" pitchFamily="34" charset="0"/>
                </a:rPr>
                <a:t> </a:t>
              </a:r>
              <a:r>
                <a:rPr kumimoji="0" lang="en-US" altLang="en-US" sz="1800" b="0" i="0" u="none" strike="noStrike" cap="none" normalizeH="0" baseline="0" dirty="0" smtClean="0" bmk="">
                  <a:ln>
                    <a:noFill/>
                  </a:ln>
                  <a:solidFill>
                    <a:schemeClr val="tx1"/>
                  </a:solidFill>
                  <a:effectLst/>
                  <a:latin typeface="Arial" panose="020B0604020202020204" pitchFamily="34" charset="0"/>
                </a:rPr>
                <a:t>  </a:t>
              </a:r>
              <a:r>
                <a:rPr kumimoji="0" lang="en-US" altLang="en-US" sz="1000" b="0" i="0" u="none" strike="noStrike" cap="none" normalizeH="0" baseline="0" dirty="0" smtClean="0" bmk="">
                  <a:ln>
                    <a:noFill/>
                  </a:ln>
                  <a:solidFill>
                    <a:schemeClr val="tx1"/>
                  </a:solidFill>
                  <a:effectLst/>
                  <a:latin typeface="Consolas" panose="020B0609020204030204" pitchFamily="49" charset="0"/>
                  <a:cs typeface="Consolas" panose="020B0609020204030204" pitchFamily="49" charset="0"/>
                  <a:hlinkClick r:id="rId35"/>
                </a:rPr>
                <a:t>482.9</a:t>
              </a:r>
              <a:r>
                <a:rPr kumimoji="0" lang="en-US" altLang="en-US" sz="600" b="0" i="0" u="none" strike="noStrike" cap="none" normalizeH="0" baseline="0" dirty="0" smtClean="0">
                  <a:ln>
                    <a:noFill/>
                  </a:ln>
                  <a:solidFill>
                    <a:schemeClr val="tx1"/>
                  </a:solidFill>
                  <a:effectLst/>
                </a:rPr>
                <a:t> </a:t>
              </a:r>
              <a:r>
                <a:rPr kumimoji="0" lang="en-US" altLang="en-US" sz="1800" b="0" i="0" u="none" strike="noStrike" cap="none" normalizeH="0" baseline="0" dirty="0" smtClean="0">
                  <a:ln>
                    <a:noFill/>
                  </a:ln>
                  <a:solidFill>
                    <a:schemeClr val="tx1"/>
                  </a:solidFill>
                  <a:effectLst/>
                  <a:latin typeface="Arial" panose="020B0604020202020204" pitchFamily="34" charset="0"/>
                </a:rPr>
                <a:t>Bacterial pneumonia unspecified </a:t>
              </a:r>
              <a:r>
                <a:rPr kumimoji="0" lang="en-US" altLang="en-US" sz="700" b="0" i="0" u="none" strike="noStrike" cap="none" normalizeH="0" baseline="0" dirty="0" smtClean="0">
                  <a:ln>
                    <a:noFill/>
                  </a:ln>
                  <a:solidFill>
                    <a:schemeClr val="tx1"/>
                  </a:solidFill>
                  <a:effectLst/>
                  <a:latin typeface="Arial" panose="020B0604020202020204" pitchFamily="34" charset="0"/>
                  <a:hlinkClick r:id="rId36"/>
                </a:rPr>
                <a:t>convert 482.9 to ICD-10-CM</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60450" name="Picture 2" descr="Non-specific cod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47675" y="1258887"/>
              <a:ext cx="152400" cy="152400"/>
            </a:xfrm>
            <a:prstGeom prst="rect">
              <a:avLst/>
            </a:prstGeom>
            <a:grpFill/>
            <a:extLst/>
          </p:spPr>
        </p:pic>
        <p:pic>
          <p:nvPicPr>
            <p:cNvPr id="360451" name="Picture 3" descr="http://www.icd9data.com/images/hr.gif"/>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47675" y="1533524"/>
              <a:ext cx="180975" cy="152400"/>
            </a:xfrm>
            <a:prstGeom prst="rect">
              <a:avLst/>
            </a:prstGeom>
            <a:grpFill/>
            <a:extLst/>
          </p:spPr>
        </p:pic>
        <p:pic>
          <p:nvPicPr>
            <p:cNvPr id="360452" name="Picture 4" descr="Specific cod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69925" y="1533524"/>
              <a:ext cx="152400" cy="152400"/>
            </a:xfrm>
            <a:prstGeom prst="rect">
              <a:avLst/>
            </a:prstGeom>
            <a:grpFill/>
            <a:extLst/>
          </p:spPr>
        </p:pic>
        <p:pic>
          <p:nvPicPr>
            <p:cNvPr id="360453" name="Picture 5" descr="http://www.icd9data.com/images/hr.gif"/>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47675" y="1808162"/>
              <a:ext cx="180975" cy="152400"/>
            </a:xfrm>
            <a:prstGeom prst="rect">
              <a:avLst/>
            </a:prstGeom>
            <a:grpFill/>
            <a:extLst/>
          </p:spPr>
        </p:pic>
        <p:pic>
          <p:nvPicPr>
            <p:cNvPr id="360454" name="Picture 6" descr="Specific cod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69925" y="1808162"/>
              <a:ext cx="152400" cy="152400"/>
            </a:xfrm>
            <a:prstGeom prst="rect">
              <a:avLst/>
            </a:prstGeom>
            <a:grpFill/>
            <a:extLst/>
          </p:spPr>
        </p:pic>
        <p:pic>
          <p:nvPicPr>
            <p:cNvPr id="360455" name="Picture 7" descr="http://www.icd9data.com/images/hr.gif"/>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47675" y="2082799"/>
              <a:ext cx="180975" cy="152400"/>
            </a:xfrm>
            <a:prstGeom prst="rect">
              <a:avLst/>
            </a:prstGeom>
            <a:grpFill/>
            <a:extLst/>
          </p:spPr>
        </p:pic>
        <p:pic>
          <p:nvPicPr>
            <p:cNvPr id="360456" name="Picture 8" descr="Specific cod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69925" y="2082799"/>
              <a:ext cx="152400" cy="152400"/>
            </a:xfrm>
            <a:prstGeom prst="rect">
              <a:avLst/>
            </a:prstGeom>
            <a:grpFill/>
            <a:extLst/>
          </p:spPr>
        </p:pic>
        <p:pic>
          <p:nvPicPr>
            <p:cNvPr id="360457" name="Picture 9" descr="http://www.icd9data.com/images/hr.gif"/>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47675" y="2357437"/>
              <a:ext cx="180975" cy="152400"/>
            </a:xfrm>
            <a:prstGeom prst="rect">
              <a:avLst/>
            </a:prstGeom>
            <a:grpFill/>
            <a:extLst/>
          </p:spPr>
        </p:pic>
        <p:pic>
          <p:nvPicPr>
            <p:cNvPr id="360458" name="Picture 10" descr="Non-specific cod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69925" y="2357437"/>
              <a:ext cx="152400" cy="152400"/>
            </a:xfrm>
            <a:prstGeom prst="rect">
              <a:avLst/>
            </a:prstGeom>
            <a:grpFill/>
            <a:extLst/>
          </p:spPr>
        </p:pic>
        <p:pic>
          <p:nvPicPr>
            <p:cNvPr id="360459" name="Picture 11" descr="http://www.icd9data.com/images/vertical.gif"/>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47675" y="2632074"/>
              <a:ext cx="152400" cy="152400"/>
            </a:xfrm>
            <a:prstGeom prst="rect">
              <a:avLst/>
            </a:prstGeom>
            <a:grpFill/>
            <a:extLst/>
          </p:spPr>
        </p:pic>
        <p:pic>
          <p:nvPicPr>
            <p:cNvPr id="360460" name="Picture 12" descr="http://www.icd9data.com/images/hr.gif"/>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69925" y="2632074"/>
              <a:ext cx="180975" cy="152400"/>
            </a:xfrm>
            <a:prstGeom prst="rect">
              <a:avLst/>
            </a:prstGeom>
            <a:grpFill/>
            <a:extLst/>
          </p:spPr>
        </p:pic>
        <p:pic>
          <p:nvPicPr>
            <p:cNvPr id="360461" name="Picture 13" descr="Specific cod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92175" y="2632074"/>
              <a:ext cx="152400" cy="152400"/>
            </a:xfrm>
            <a:prstGeom prst="rect">
              <a:avLst/>
            </a:prstGeom>
            <a:grpFill/>
            <a:extLst/>
          </p:spPr>
        </p:pic>
        <p:pic>
          <p:nvPicPr>
            <p:cNvPr id="360462" name="Picture 14" descr="http://www.icd9data.com/images/vertical.gif"/>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47675" y="2906712"/>
              <a:ext cx="152400" cy="152400"/>
            </a:xfrm>
            <a:prstGeom prst="rect">
              <a:avLst/>
            </a:prstGeom>
            <a:grpFill/>
            <a:extLst/>
          </p:spPr>
        </p:pic>
        <p:pic>
          <p:nvPicPr>
            <p:cNvPr id="360463" name="Picture 15" descr="http://www.icd9data.com/images/hr.gif"/>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69925" y="2906712"/>
              <a:ext cx="180975" cy="152400"/>
            </a:xfrm>
            <a:prstGeom prst="rect">
              <a:avLst/>
            </a:prstGeom>
            <a:grpFill/>
            <a:extLst/>
          </p:spPr>
        </p:pic>
        <p:pic>
          <p:nvPicPr>
            <p:cNvPr id="360464" name="Picture 16" descr="Specific cod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92175" y="2906712"/>
              <a:ext cx="152400" cy="152400"/>
            </a:xfrm>
            <a:prstGeom prst="rect">
              <a:avLst/>
            </a:prstGeom>
            <a:grpFill/>
            <a:extLst/>
          </p:spPr>
        </p:pic>
        <p:pic>
          <p:nvPicPr>
            <p:cNvPr id="360465" name="Picture 17" descr="http://www.icd9data.com/images/vertical.gif"/>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47675" y="3181349"/>
              <a:ext cx="152400" cy="152400"/>
            </a:xfrm>
            <a:prstGeom prst="rect">
              <a:avLst/>
            </a:prstGeom>
            <a:grpFill/>
            <a:extLst/>
          </p:spPr>
        </p:pic>
        <p:pic>
          <p:nvPicPr>
            <p:cNvPr id="360466" name="Picture 18" descr="http://www.icd9data.com/images/hr.gif"/>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69925" y="3181349"/>
              <a:ext cx="180975" cy="152400"/>
            </a:xfrm>
            <a:prstGeom prst="rect">
              <a:avLst/>
            </a:prstGeom>
            <a:grpFill/>
            <a:extLst/>
          </p:spPr>
        </p:pic>
        <p:pic>
          <p:nvPicPr>
            <p:cNvPr id="360467" name="Picture 19" descr="Specific cod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92175" y="3181349"/>
              <a:ext cx="152400" cy="152400"/>
            </a:xfrm>
            <a:prstGeom prst="rect">
              <a:avLst/>
            </a:prstGeom>
            <a:grpFill/>
            <a:extLst/>
          </p:spPr>
        </p:pic>
        <p:pic>
          <p:nvPicPr>
            <p:cNvPr id="360468" name="Picture 20" descr="http://www.icd9data.com/images/vertical.gif"/>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47675" y="3455987"/>
              <a:ext cx="152400" cy="152400"/>
            </a:xfrm>
            <a:prstGeom prst="rect">
              <a:avLst/>
            </a:prstGeom>
            <a:grpFill/>
            <a:extLst/>
          </p:spPr>
        </p:pic>
        <p:pic>
          <p:nvPicPr>
            <p:cNvPr id="360469" name="Picture 21" descr="http://www.icd9data.com/images/hr_L.gif"/>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69925" y="3455987"/>
              <a:ext cx="180975" cy="152400"/>
            </a:xfrm>
            <a:prstGeom prst="rect">
              <a:avLst/>
            </a:prstGeom>
            <a:grpFill/>
            <a:extLst/>
          </p:spPr>
        </p:pic>
        <p:pic>
          <p:nvPicPr>
            <p:cNvPr id="360470" name="Picture 22" descr="Specific cod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92175" y="3455987"/>
              <a:ext cx="152400" cy="152400"/>
            </a:xfrm>
            <a:prstGeom prst="rect">
              <a:avLst/>
            </a:prstGeom>
            <a:grpFill/>
            <a:extLst/>
          </p:spPr>
        </p:pic>
        <p:pic>
          <p:nvPicPr>
            <p:cNvPr id="360471" name="Picture 23" descr="http://www.icd9data.com/images/hr.gif"/>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47675" y="3730624"/>
              <a:ext cx="180975" cy="152400"/>
            </a:xfrm>
            <a:prstGeom prst="rect">
              <a:avLst/>
            </a:prstGeom>
            <a:grpFill/>
            <a:extLst/>
          </p:spPr>
        </p:pic>
        <p:pic>
          <p:nvPicPr>
            <p:cNvPr id="360472" name="Picture 24" descr="Non-specific cod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69925" y="3730624"/>
              <a:ext cx="152400" cy="152400"/>
            </a:xfrm>
            <a:prstGeom prst="rect">
              <a:avLst/>
            </a:prstGeom>
            <a:grpFill/>
            <a:extLst/>
          </p:spPr>
        </p:pic>
        <p:pic>
          <p:nvPicPr>
            <p:cNvPr id="360473" name="Picture 25" descr="http://www.icd9data.com/images/vertical.gif"/>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47675" y="4005262"/>
              <a:ext cx="152400" cy="152400"/>
            </a:xfrm>
            <a:prstGeom prst="rect">
              <a:avLst/>
            </a:prstGeom>
            <a:grpFill/>
            <a:extLst/>
          </p:spPr>
        </p:pic>
        <p:pic>
          <p:nvPicPr>
            <p:cNvPr id="360474" name="Picture 26" descr="http://www.icd9data.com/images/hr.gif"/>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69925" y="4005262"/>
              <a:ext cx="180975" cy="152400"/>
            </a:xfrm>
            <a:prstGeom prst="rect">
              <a:avLst/>
            </a:prstGeom>
            <a:grpFill/>
            <a:extLst/>
          </p:spPr>
        </p:pic>
        <p:pic>
          <p:nvPicPr>
            <p:cNvPr id="360475" name="Picture 27" descr="Specific cod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92175" y="4005262"/>
              <a:ext cx="152400" cy="152400"/>
            </a:xfrm>
            <a:prstGeom prst="rect">
              <a:avLst/>
            </a:prstGeom>
            <a:grpFill/>
            <a:extLst/>
          </p:spPr>
        </p:pic>
        <p:pic>
          <p:nvPicPr>
            <p:cNvPr id="360476" name="Picture 28" descr="http://www.icd9data.com/images/vertical.gif"/>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47675" y="4279900"/>
              <a:ext cx="152400" cy="152400"/>
            </a:xfrm>
            <a:prstGeom prst="rect">
              <a:avLst/>
            </a:prstGeom>
            <a:grpFill/>
            <a:extLst/>
          </p:spPr>
        </p:pic>
        <p:pic>
          <p:nvPicPr>
            <p:cNvPr id="360477" name="Picture 29" descr="http://www.icd9data.com/images/hr.gif"/>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69925" y="4279900"/>
              <a:ext cx="180975" cy="152400"/>
            </a:xfrm>
            <a:prstGeom prst="rect">
              <a:avLst/>
            </a:prstGeom>
            <a:grpFill/>
            <a:extLst/>
          </p:spPr>
        </p:pic>
        <p:pic>
          <p:nvPicPr>
            <p:cNvPr id="360478" name="Picture 30" descr="Specific cod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92175" y="4279900"/>
              <a:ext cx="152400" cy="152400"/>
            </a:xfrm>
            <a:prstGeom prst="rect">
              <a:avLst/>
            </a:prstGeom>
            <a:grpFill/>
            <a:extLst/>
          </p:spPr>
        </p:pic>
        <p:pic>
          <p:nvPicPr>
            <p:cNvPr id="360479" name="Picture 31" descr="http://www.icd9data.com/images/vertical.gif"/>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47675" y="4554537"/>
              <a:ext cx="152400" cy="152400"/>
            </a:xfrm>
            <a:prstGeom prst="rect">
              <a:avLst/>
            </a:prstGeom>
            <a:grpFill/>
            <a:extLst/>
          </p:spPr>
        </p:pic>
        <p:pic>
          <p:nvPicPr>
            <p:cNvPr id="360480" name="Picture 32" descr="http://www.icd9data.com/images/hr_L.gif"/>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69925" y="4554537"/>
              <a:ext cx="180975" cy="152400"/>
            </a:xfrm>
            <a:prstGeom prst="rect">
              <a:avLst/>
            </a:prstGeom>
            <a:grpFill/>
            <a:extLst/>
          </p:spPr>
        </p:pic>
        <p:pic>
          <p:nvPicPr>
            <p:cNvPr id="360481" name="Picture 33" descr="Specific cod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92175" y="4554537"/>
              <a:ext cx="152400" cy="152400"/>
            </a:xfrm>
            <a:prstGeom prst="rect">
              <a:avLst/>
            </a:prstGeom>
            <a:grpFill/>
            <a:extLst/>
          </p:spPr>
        </p:pic>
        <p:pic>
          <p:nvPicPr>
            <p:cNvPr id="360482" name="Picture 34" descr="http://www.icd9data.com/images/hr.gif"/>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47675" y="4829175"/>
              <a:ext cx="180975" cy="152400"/>
            </a:xfrm>
            <a:prstGeom prst="rect">
              <a:avLst/>
            </a:prstGeom>
            <a:grpFill/>
            <a:extLst/>
          </p:spPr>
        </p:pic>
        <p:pic>
          <p:nvPicPr>
            <p:cNvPr id="360483" name="Picture 35" descr="Non-specific cod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69925" y="4829175"/>
              <a:ext cx="152400" cy="152400"/>
            </a:xfrm>
            <a:prstGeom prst="rect">
              <a:avLst/>
            </a:prstGeom>
            <a:grpFill/>
            <a:extLst/>
          </p:spPr>
        </p:pic>
        <p:pic>
          <p:nvPicPr>
            <p:cNvPr id="360484" name="Picture 36" descr="http://www.icd9data.com/images/vertical.gif"/>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47675" y="5103812"/>
              <a:ext cx="152400" cy="152400"/>
            </a:xfrm>
            <a:prstGeom prst="rect">
              <a:avLst/>
            </a:prstGeom>
            <a:grpFill/>
            <a:extLst/>
          </p:spPr>
        </p:pic>
        <p:pic>
          <p:nvPicPr>
            <p:cNvPr id="360485" name="Picture 37" descr="http://www.icd9data.com/images/hr.gif"/>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69925" y="5103812"/>
              <a:ext cx="180975" cy="152400"/>
            </a:xfrm>
            <a:prstGeom prst="rect">
              <a:avLst/>
            </a:prstGeom>
            <a:grpFill/>
            <a:extLst/>
          </p:spPr>
        </p:pic>
        <p:pic>
          <p:nvPicPr>
            <p:cNvPr id="360486" name="Picture 38" descr="Specific cod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92175" y="5103812"/>
              <a:ext cx="152400" cy="152400"/>
            </a:xfrm>
            <a:prstGeom prst="rect">
              <a:avLst/>
            </a:prstGeom>
            <a:grpFill/>
            <a:extLst/>
          </p:spPr>
        </p:pic>
        <p:pic>
          <p:nvPicPr>
            <p:cNvPr id="360487" name="Picture 39" descr="http://www.icd9data.com/images/vertical.gif"/>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47675" y="5378450"/>
              <a:ext cx="152400" cy="152400"/>
            </a:xfrm>
            <a:prstGeom prst="rect">
              <a:avLst/>
            </a:prstGeom>
            <a:grpFill/>
            <a:extLst/>
          </p:spPr>
        </p:pic>
        <p:pic>
          <p:nvPicPr>
            <p:cNvPr id="360488" name="Picture 40" descr="http://www.icd9data.com/images/hr.gif"/>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69925" y="5378450"/>
              <a:ext cx="180975" cy="152400"/>
            </a:xfrm>
            <a:prstGeom prst="rect">
              <a:avLst/>
            </a:prstGeom>
            <a:grpFill/>
            <a:extLst/>
          </p:spPr>
        </p:pic>
        <p:pic>
          <p:nvPicPr>
            <p:cNvPr id="360489" name="Picture 41" descr="Specific cod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92175" y="5378450"/>
              <a:ext cx="152400" cy="152400"/>
            </a:xfrm>
            <a:prstGeom prst="rect">
              <a:avLst/>
            </a:prstGeom>
            <a:grpFill/>
            <a:extLst/>
          </p:spPr>
        </p:pic>
        <p:pic>
          <p:nvPicPr>
            <p:cNvPr id="360490" name="Picture 42" descr="http://www.icd9data.com/images/vertical.gif"/>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47675" y="5653087"/>
              <a:ext cx="152400" cy="152400"/>
            </a:xfrm>
            <a:prstGeom prst="rect">
              <a:avLst/>
            </a:prstGeom>
            <a:grpFill/>
            <a:extLst/>
          </p:spPr>
        </p:pic>
        <p:pic>
          <p:nvPicPr>
            <p:cNvPr id="360491" name="Picture 43" descr="http://www.icd9data.com/images/hr.gif"/>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69925" y="5653087"/>
              <a:ext cx="180975" cy="152400"/>
            </a:xfrm>
            <a:prstGeom prst="rect">
              <a:avLst/>
            </a:prstGeom>
            <a:grpFill/>
            <a:extLst/>
          </p:spPr>
        </p:pic>
        <p:pic>
          <p:nvPicPr>
            <p:cNvPr id="360492" name="Picture 44" descr="Specific cod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92175" y="5653087"/>
              <a:ext cx="152400" cy="152400"/>
            </a:xfrm>
            <a:prstGeom prst="rect">
              <a:avLst/>
            </a:prstGeom>
            <a:grpFill/>
            <a:extLst/>
          </p:spPr>
        </p:pic>
        <p:pic>
          <p:nvPicPr>
            <p:cNvPr id="360493" name="Picture 45" descr="http://www.icd9data.com/images/vertical.gif"/>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47675" y="5927725"/>
              <a:ext cx="152400" cy="152400"/>
            </a:xfrm>
            <a:prstGeom prst="rect">
              <a:avLst/>
            </a:prstGeom>
            <a:grpFill/>
            <a:extLst/>
          </p:spPr>
        </p:pic>
        <p:pic>
          <p:nvPicPr>
            <p:cNvPr id="360494" name="Picture 46" descr="http://www.icd9data.com/images/hr.gif"/>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69925" y="5927725"/>
              <a:ext cx="180975" cy="152400"/>
            </a:xfrm>
            <a:prstGeom prst="rect">
              <a:avLst/>
            </a:prstGeom>
            <a:grpFill/>
            <a:extLst/>
          </p:spPr>
        </p:pic>
        <p:pic>
          <p:nvPicPr>
            <p:cNvPr id="360495" name="Picture 47" descr="Specific cod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92175" y="5927725"/>
              <a:ext cx="152400" cy="152400"/>
            </a:xfrm>
            <a:prstGeom prst="rect">
              <a:avLst/>
            </a:prstGeom>
            <a:grpFill/>
            <a:extLst/>
          </p:spPr>
        </p:pic>
        <p:pic>
          <p:nvPicPr>
            <p:cNvPr id="360496" name="Picture 48" descr="http://www.icd9data.com/images/vertical.gif"/>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47675" y="6202362"/>
              <a:ext cx="152400" cy="152400"/>
            </a:xfrm>
            <a:prstGeom prst="rect">
              <a:avLst/>
            </a:prstGeom>
            <a:grpFill/>
            <a:extLst/>
          </p:spPr>
        </p:pic>
        <p:pic>
          <p:nvPicPr>
            <p:cNvPr id="360497" name="Picture 49" descr="http://www.icd9data.com/images/hr_L.gif"/>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69925" y="6202362"/>
              <a:ext cx="180975" cy="152400"/>
            </a:xfrm>
            <a:prstGeom prst="rect">
              <a:avLst/>
            </a:prstGeom>
            <a:grpFill/>
            <a:extLst/>
          </p:spPr>
        </p:pic>
        <p:pic>
          <p:nvPicPr>
            <p:cNvPr id="360498" name="Picture 50" descr="Specific cod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92175" y="6202362"/>
              <a:ext cx="152400" cy="152400"/>
            </a:xfrm>
            <a:prstGeom prst="rect">
              <a:avLst/>
            </a:prstGeom>
            <a:grpFill/>
            <a:extLst/>
          </p:spPr>
        </p:pic>
        <p:pic>
          <p:nvPicPr>
            <p:cNvPr id="360499" name="Picture 51" descr="http://www.icd9data.com/images/hr_L.gif"/>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47675" y="6477000"/>
              <a:ext cx="180975" cy="152400"/>
            </a:xfrm>
            <a:prstGeom prst="rect">
              <a:avLst/>
            </a:prstGeom>
            <a:grpFill/>
            <a:extLst/>
          </p:spPr>
        </p:pic>
        <p:pic>
          <p:nvPicPr>
            <p:cNvPr id="360500" name="Picture 52" descr="Specific cod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69925" y="6477000"/>
              <a:ext cx="152400" cy="152400"/>
            </a:xfrm>
            <a:prstGeom prst="rect">
              <a:avLst/>
            </a:prstGeom>
            <a:grpFill/>
            <a:extLst/>
          </p:spPr>
        </p:pic>
      </p:grpSp>
      <p:sp>
        <p:nvSpPr>
          <p:cNvPr id="6" name="Title 5"/>
          <p:cNvSpPr>
            <a:spLocks noGrp="1"/>
          </p:cNvSpPr>
          <p:nvPr>
            <p:ph type="title"/>
          </p:nvPr>
        </p:nvSpPr>
        <p:spPr>
          <a:xfrm>
            <a:off x="228600" y="542130"/>
            <a:ext cx="8686800" cy="762000"/>
          </a:xfrm>
        </p:spPr>
        <p:txBody>
          <a:bodyPr/>
          <a:lstStyle/>
          <a:p>
            <a:r>
              <a:rPr lang="en-US" dirty="0" smtClean="0"/>
              <a:t>Ambiguities in ICD-9-CM</a:t>
            </a:r>
            <a:endParaRPr lang="en-US" dirty="0"/>
          </a:p>
        </p:txBody>
      </p:sp>
      <p:grpSp>
        <p:nvGrpSpPr>
          <p:cNvPr id="3" name="Group 2"/>
          <p:cNvGrpSpPr/>
          <p:nvPr/>
        </p:nvGrpSpPr>
        <p:grpSpPr>
          <a:xfrm>
            <a:off x="3276600" y="2550794"/>
            <a:ext cx="3149600" cy="4307206"/>
            <a:chOff x="3276600" y="2550794"/>
            <a:chExt cx="3149600" cy="4307206"/>
          </a:xfrm>
        </p:grpSpPr>
        <p:sp>
          <p:nvSpPr>
            <p:cNvPr id="2" name="Oval 1"/>
            <p:cNvSpPr/>
            <p:nvPr/>
          </p:nvSpPr>
          <p:spPr bwMode="auto">
            <a:xfrm>
              <a:off x="4836160" y="2550794"/>
              <a:ext cx="1447800" cy="45751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7" name="Oval 56"/>
            <p:cNvSpPr/>
            <p:nvPr/>
          </p:nvSpPr>
          <p:spPr bwMode="auto">
            <a:xfrm>
              <a:off x="4978400" y="3906520"/>
              <a:ext cx="1447800" cy="45751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8" name="Oval 57"/>
            <p:cNvSpPr/>
            <p:nvPr/>
          </p:nvSpPr>
          <p:spPr bwMode="auto">
            <a:xfrm>
              <a:off x="3581400" y="4724400"/>
              <a:ext cx="1447800" cy="45751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9" name="Oval 58"/>
            <p:cNvSpPr/>
            <p:nvPr/>
          </p:nvSpPr>
          <p:spPr bwMode="auto">
            <a:xfrm>
              <a:off x="3733800" y="6095682"/>
              <a:ext cx="1447800" cy="45751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0" name="Oval 59"/>
            <p:cNvSpPr/>
            <p:nvPr/>
          </p:nvSpPr>
          <p:spPr bwMode="auto">
            <a:xfrm>
              <a:off x="3276600" y="6400482"/>
              <a:ext cx="1447800" cy="45751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421652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 example: issues?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3509099"/>
              </p:ext>
            </p:extLst>
          </p:nvPr>
        </p:nvGraphicFramePr>
        <p:xfrm>
          <a:off x="228600" y="1676401"/>
          <a:ext cx="8610600" cy="4953708"/>
        </p:xfrm>
        <a:graphic>
          <a:graphicData uri="http://schemas.openxmlformats.org/drawingml/2006/table">
            <a:tbl>
              <a:tblPr/>
              <a:tblGrid>
                <a:gridCol w="3200400"/>
                <a:gridCol w="5410200"/>
              </a:tblGrid>
              <a:tr h="313841">
                <a:tc>
                  <a:txBody>
                    <a:bodyPr/>
                    <a:lstStyle/>
                    <a:p>
                      <a:pPr fontAlgn="base"/>
                      <a:r>
                        <a:rPr lang="en-US" sz="1600">
                          <a:solidFill>
                            <a:srgbClr val="FFFFFF"/>
                          </a:solidFill>
                          <a:effectLst/>
                          <a:latin typeface="Lucida Grande"/>
                        </a:rPr>
                        <a:t>Field</a:t>
                      </a:r>
                    </a:p>
                  </a:txBody>
                  <a:tcPr marL="47957" marR="47957" marT="47957" marB="47957" anchor="ctr">
                    <a:lnL>
                      <a:noFill/>
                    </a:lnL>
                    <a:lnR>
                      <a:noFill/>
                    </a:lnR>
                    <a:lnT>
                      <a:noFill/>
                    </a:lnT>
                    <a:lnB w="9525" cap="flat" cmpd="sng" algn="ctr">
                      <a:solidFill>
                        <a:srgbClr val="373737"/>
                      </a:solidFill>
                      <a:prstDash val="solid"/>
                      <a:round/>
                      <a:headEnd type="none" w="med" len="med"/>
                      <a:tailEnd type="none" w="med" len="med"/>
                    </a:lnB>
                    <a:solidFill>
                      <a:srgbClr val="373737"/>
                    </a:solidFill>
                  </a:tcPr>
                </a:tc>
                <a:tc>
                  <a:txBody>
                    <a:bodyPr/>
                    <a:lstStyle/>
                    <a:p>
                      <a:pPr fontAlgn="base"/>
                      <a:r>
                        <a:rPr lang="en-US" sz="1600">
                          <a:solidFill>
                            <a:srgbClr val="FFFFFF"/>
                          </a:solidFill>
                          <a:effectLst/>
                          <a:latin typeface="Lucida Grande"/>
                        </a:rPr>
                        <a:t>Description</a:t>
                      </a:r>
                    </a:p>
                  </a:txBody>
                  <a:tcPr marL="47957" marR="47957" marT="47957" marB="47957" anchor="ctr">
                    <a:lnL>
                      <a:noFill/>
                    </a:lnL>
                    <a:lnR>
                      <a:noFill/>
                    </a:lnR>
                    <a:lnT>
                      <a:noFill/>
                    </a:lnT>
                    <a:lnB w="9525" cap="flat" cmpd="sng" algn="ctr">
                      <a:solidFill>
                        <a:srgbClr val="373737"/>
                      </a:solidFill>
                      <a:prstDash val="solid"/>
                      <a:round/>
                      <a:headEnd type="none" w="med" len="med"/>
                      <a:tailEnd type="none" w="med" len="med"/>
                    </a:lnB>
                    <a:solidFill>
                      <a:srgbClr val="373737"/>
                    </a:solidFill>
                  </a:tcPr>
                </a:tc>
              </a:tr>
              <a:tr h="313841">
                <a:tc>
                  <a:txBody>
                    <a:bodyPr/>
                    <a:lstStyle/>
                    <a:p>
                      <a:pPr fontAlgn="base"/>
                      <a:r>
                        <a:rPr lang="en-US" sz="1600">
                          <a:effectLst/>
                          <a:latin typeface="inherit"/>
                        </a:rPr>
                        <a:t>BIOBANK_ENCOUNTER_CODE</a:t>
                      </a:r>
                    </a:p>
                  </a:txBody>
                  <a:tcPr marL="47957" marR="47957" marT="47957" marB="47957" anchor="ctr">
                    <a:lnL w="9525" cap="flat" cmpd="sng" algn="ctr">
                      <a:solidFill>
                        <a:srgbClr val="373737"/>
                      </a:solidFill>
                      <a:prstDash val="solid"/>
                      <a:round/>
                      <a:headEnd type="none" w="med" len="med"/>
                      <a:tailEnd type="none" w="med" len="med"/>
                    </a:lnL>
                    <a:lnR w="9525" cap="flat" cmpd="sng" algn="ctr">
                      <a:solidFill>
                        <a:srgbClr val="373737"/>
                      </a:solidFill>
                      <a:prstDash val="solid"/>
                      <a:round/>
                      <a:headEnd type="none" w="med" len="med"/>
                      <a:tailEnd type="none" w="med" len="med"/>
                    </a:lnR>
                    <a:lnT w="9525" cap="flat" cmpd="sng" algn="ctr">
                      <a:solidFill>
                        <a:srgbClr val="373737"/>
                      </a:solidFill>
                      <a:prstDash val="solid"/>
                      <a:round/>
                      <a:headEnd type="none" w="med" len="med"/>
                      <a:tailEnd type="none" w="med" len="med"/>
                    </a:lnT>
                    <a:lnB w="9525" cap="flat" cmpd="sng" algn="ctr">
                      <a:solidFill>
                        <a:srgbClr val="373737"/>
                      </a:solidFill>
                      <a:prstDash val="solid"/>
                      <a:round/>
                      <a:headEnd type="none" w="med" len="med"/>
                      <a:tailEnd type="none" w="med" len="med"/>
                    </a:lnB>
                    <a:solidFill>
                      <a:srgbClr val="F2F2F2"/>
                    </a:solidFill>
                  </a:tcPr>
                </a:tc>
                <a:tc>
                  <a:txBody>
                    <a:bodyPr/>
                    <a:lstStyle/>
                    <a:p>
                      <a:pPr fontAlgn="base"/>
                      <a:r>
                        <a:rPr lang="en-US" sz="1800">
                          <a:effectLst/>
                          <a:latin typeface="inherit"/>
                        </a:rPr>
                        <a:t>A unique identifier for the biobank encounter</a:t>
                      </a:r>
                    </a:p>
                  </a:txBody>
                  <a:tcPr marL="47957" marR="47957" marT="47957" marB="47957" anchor="ctr">
                    <a:lnL w="9525" cap="flat" cmpd="sng" algn="ctr">
                      <a:solidFill>
                        <a:srgbClr val="373737"/>
                      </a:solidFill>
                      <a:prstDash val="solid"/>
                      <a:round/>
                      <a:headEnd type="none" w="med" len="med"/>
                      <a:tailEnd type="none" w="med" len="med"/>
                    </a:lnL>
                    <a:lnR w="9525" cap="flat" cmpd="sng" algn="ctr">
                      <a:solidFill>
                        <a:srgbClr val="373737"/>
                      </a:solidFill>
                      <a:prstDash val="solid"/>
                      <a:round/>
                      <a:headEnd type="none" w="med" len="med"/>
                      <a:tailEnd type="none" w="med" len="med"/>
                    </a:lnR>
                    <a:lnT w="9525" cap="flat" cmpd="sng" algn="ctr">
                      <a:solidFill>
                        <a:srgbClr val="373737"/>
                      </a:solidFill>
                      <a:prstDash val="solid"/>
                      <a:round/>
                      <a:headEnd type="none" w="med" len="med"/>
                      <a:tailEnd type="none" w="med" len="med"/>
                    </a:lnT>
                    <a:lnB w="9525" cap="flat" cmpd="sng" algn="ctr">
                      <a:solidFill>
                        <a:srgbClr val="373737"/>
                      </a:solidFill>
                      <a:prstDash val="solid"/>
                      <a:round/>
                      <a:headEnd type="none" w="med" len="med"/>
                      <a:tailEnd type="none" w="med" len="med"/>
                    </a:lnB>
                    <a:solidFill>
                      <a:srgbClr val="F2F2F2"/>
                    </a:solidFill>
                  </a:tcPr>
                </a:tc>
              </a:tr>
              <a:tr h="764325">
                <a:tc>
                  <a:txBody>
                    <a:bodyPr/>
                    <a:lstStyle/>
                    <a:p>
                      <a:pPr fontAlgn="base"/>
                      <a:r>
                        <a:rPr lang="en-US" sz="1600">
                          <a:effectLst/>
                          <a:latin typeface="inherit"/>
                        </a:rPr>
                        <a:t>HEIGHT_STANDARD_FEET</a:t>
                      </a:r>
                    </a:p>
                  </a:txBody>
                  <a:tcPr marL="47957" marR="47957" marT="47957" marB="47957" anchor="ctr">
                    <a:lnL w="9525" cap="flat" cmpd="sng" algn="ctr">
                      <a:solidFill>
                        <a:srgbClr val="373737"/>
                      </a:solidFill>
                      <a:prstDash val="solid"/>
                      <a:round/>
                      <a:headEnd type="none" w="med" len="med"/>
                      <a:tailEnd type="none" w="med" len="med"/>
                    </a:lnL>
                    <a:lnR w="9525" cap="flat" cmpd="sng" algn="ctr">
                      <a:solidFill>
                        <a:srgbClr val="373737"/>
                      </a:solidFill>
                      <a:prstDash val="solid"/>
                      <a:round/>
                      <a:headEnd type="none" w="med" len="med"/>
                      <a:tailEnd type="none" w="med" len="med"/>
                    </a:lnR>
                    <a:lnT w="9525" cap="flat" cmpd="sng" algn="ctr">
                      <a:solidFill>
                        <a:srgbClr val="373737"/>
                      </a:solidFill>
                      <a:prstDash val="solid"/>
                      <a:round/>
                      <a:headEnd type="none" w="med" len="med"/>
                      <a:tailEnd type="none" w="med" len="med"/>
                    </a:lnT>
                    <a:lnB w="9525" cap="flat" cmpd="sng" algn="ctr">
                      <a:solidFill>
                        <a:srgbClr val="373737"/>
                      </a:solidFill>
                      <a:prstDash val="solid"/>
                      <a:round/>
                      <a:headEnd type="none" w="med" len="med"/>
                      <a:tailEnd type="none" w="med" len="med"/>
                    </a:lnB>
                    <a:solidFill>
                      <a:srgbClr val="F2F2F2"/>
                    </a:solidFill>
                  </a:tcPr>
                </a:tc>
                <a:tc>
                  <a:txBody>
                    <a:bodyPr/>
                    <a:lstStyle/>
                    <a:p>
                      <a:pPr fontAlgn="base"/>
                      <a:r>
                        <a:rPr lang="en-US" sz="1800">
                          <a:effectLst/>
                          <a:latin typeface="inherit"/>
                        </a:rPr>
                        <a:t>The feet portion of the biobank study participant’s height as a numerical value. Column could be absent if heights are represented as inches only, like 72 for 6 feet</a:t>
                      </a:r>
                    </a:p>
                  </a:txBody>
                  <a:tcPr marL="47957" marR="47957" marT="47957" marB="47957" anchor="ctr">
                    <a:lnL w="9525" cap="flat" cmpd="sng" algn="ctr">
                      <a:solidFill>
                        <a:srgbClr val="373737"/>
                      </a:solidFill>
                      <a:prstDash val="solid"/>
                      <a:round/>
                      <a:headEnd type="none" w="med" len="med"/>
                      <a:tailEnd type="none" w="med" len="med"/>
                    </a:lnL>
                    <a:lnR w="9525" cap="flat" cmpd="sng" algn="ctr">
                      <a:solidFill>
                        <a:srgbClr val="373737"/>
                      </a:solidFill>
                      <a:prstDash val="solid"/>
                      <a:round/>
                      <a:headEnd type="none" w="med" len="med"/>
                      <a:tailEnd type="none" w="med" len="med"/>
                    </a:lnR>
                    <a:lnT w="9525" cap="flat" cmpd="sng" algn="ctr">
                      <a:solidFill>
                        <a:srgbClr val="373737"/>
                      </a:solidFill>
                      <a:prstDash val="solid"/>
                      <a:round/>
                      <a:headEnd type="none" w="med" len="med"/>
                      <a:tailEnd type="none" w="med" len="med"/>
                    </a:lnT>
                    <a:lnB w="9525" cap="flat" cmpd="sng" algn="ctr">
                      <a:solidFill>
                        <a:srgbClr val="373737"/>
                      </a:solidFill>
                      <a:prstDash val="solid"/>
                      <a:round/>
                      <a:headEnd type="none" w="med" len="med"/>
                      <a:tailEnd type="none" w="med" len="med"/>
                    </a:lnB>
                    <a:solidFill>
                      <a:srgbClr val="F2F2F2"/>
                    </a:solidFill>
                  </a:tcPr>
                </a:tc>
              </a:tr>
              <a:tr h="539083">
                <a:tc>
                  <a:txBody>
                    <a:bodyPr/>
                    <a:lstStyle/>
                    <a:p>
                      <a:pPr fontAlgn="base"/>
                      <a:r>
                        <a:rPr lang="en-US" sz="1600">
                          <a:effectLst/>
                          <a:latin typeface="inherit"/>
                        </a:rPr>
                        <a:t>HEIGHT_STANDARD_INCHES</a:t>
                      </a:r>
                    </a:p>
                  </a:txBody>
                  <a:tcPr marL="47957" marR="47957" marT="47957" marB="47957" anchor="ctr">
                    <a:lnL w="9525" cap="flat" cmpd="sng" algn="ctr">
                      <a:solidFill>
                        <a:srgbClr val="373737"/>
                      </a:solidFill>
                      <a:prstDash val="solid"/>
                      <a:round/>
                      <a:headEnd type="none" w="med" len="med"/>
                      <a:tailEnd type="none" w="med" len="med"/>
                    </a:lnL>
                    <a:lnR w="9525" cap="flat" cmpd="sng" algn="ctr">
                      <a:solidFill>
                        <a:srgbClr val="373737"/>
                      </a:solidFill>
                      <a:prstDash val="solid"/>
                      <a:round/>
                      <a:headEnd type="none" w="med" len="med"/>
                      <a:tailEnd type="none" w="med" len="med"/>
                    </a:lnR>
                    <a:lnT w="9525" cap="flat" cmpd="sng" algn="ctr">
                      <a:solidFill>
                        <a:srgbClr val="373737"/>
                      </a:solidFill>
                      <a:prstDash val="solid"/>
                      <a:round/>
                      <a:headEnd type="none" w="med" len="med"/>
                      <a:tailEnd type="none" w="med" len="med"/>
                    </a:lnT>
                    <a:lnB w="9525" cap="flat" cmpd="sng" algn="ctr">
                      <a:solidFill>
                        <a:srgbClr val="373737"/>
                      </a:solidFill>
                      <a:prstDash val="solid"/>
                      <a:round/>
                      <a:headEnd type="none" w="med" len="med"/>
                      <a:tailEnd type="none" w="med" len="med"/>
                    </a:lnB>
                    <a:solidFill>
                      <a:srgbClr val="F2F2F2"/>
                    </a:solidFill>
                  </a:tcPr>
                </a:tc>
                <a:tc>
                  <a:txBody>
                    <a:bodyPr/>
                    <a:lstStyle/>
                    <a:p>
                      <a:pPr fontAlgn="base"/>
                      <a:r>
                        <a:rPr lang="en-US" sz="1800">
                          <a:effectLst/>
                          <a:latin typeface="inherit"/>
                        </a:rPr>
                        <a:t>The inches portion of the biobank study participant’s height as a numerical value</a:t>
                      </a:r>
                    </a:p>
                  </a:txBody>
                  <a:tcPr marL="47957" marR="47957" marT="47957" marB="47957" anchor="ctr">
                    <a:lnL w="9525" cap="flat" cmpd="sng" algn="ctr">
                      <a:solidFill>
                        <a:srgbClr val="373737"/>
                      </a:solidFill>
                      <a:prstDash val="solid"/>
                      <a:round/>
                      <a:headEnd type="none" w="med" len="med"/>
                      <a:tailEnd type="none" w="med" len="med"/>
                    </a:lnL>
                    <a:lnR w="9525" cap="flat" cmpd="sng" algn="ctr">
                      <a:solidFill>
                        <a:srgbClr val="373737"/>
                      </a:solidFill>
                      <a:prstDash val="solid"/>
                      <a:round/>
                      <a:headEnd type="none" w="med" len="med"/>
                      <a:tailEnd type="none" w="med" len="med"/>
                    </a:lnR>
                    <a:lnT w="9525" cap="flat" cmpd="sng" algn="ctr">
                      <a:solidFill>
                        <a:srgbClr val="373737"/>
                      </a:solidFill>
                      <a:prstDash val="solid"/>
                      <a:round/>
                      <a:headEnd type="none" w="med" len="med"/>
                      <a:tailEnd type="none" w="med" len="med"/>
                    </a:lnT>
                    <a:lnB w="9525" cap="flat" cmpd="sng" algn="ctr">
                      <a:solidFill>
                        <a:srgbClr val="373737"/>
                      </a:solidFill>
                      <a:prstDash val="solid"/>
                      <a:round/>
                      <a:headEnd type="none" w="med" len="med"/>
                      <a:tailEnd type="none" w="med" len="med"/>
                    </a:lnB>
                    <a:solidFill>
                      <a:srgbClr val="F2F2F2"/>
                    </a:solidFill>
                  </a:tcPr>
                </a:tc>
              </a:tr>
              <a:tr h="500263">
                <a:tc>
                  <a:txBody>
                    <a:bodyPr/>
                    <a:lstStyle/>
                    <a:p>
                      <a:pPr fontAlgn="base"/>
                      <a:r>
                        <a:rPr lang="en-US" sz="1600">
                          <a:effectLst/>
                          <a:latin typeface="inherit"/>
                        </a:rPr>
                        <a:t>WEIGHT_STANDARD</a:t>
                      </a:r>
                    </a:p>
                  </a:txBody>
                  <a:tcPr marL="47957" marR="47957" marT="47957" marB="47957" anchor="ctr">
                    <a:lnL w="9525" cap="flat" cmpd="sng" algn="ctr">
                      <a:solidFill>
                        <a:srgbClr val="373737"/>
                      </a:solidFill>
                      <a:prstDash val="solid"/>
                      <a:round/>
                      <a:headEnd type="none" w="med" len="med"/>
                      <a:tailEnd type="none" w="med" len="med"/>
                    </a:lnL>
                    <a:lnR w="9525" cap="flat" cmpd="sng" algn="ctr">
                      <a:solidFill>
                        <a:srgbClr val="373737"/>
                      </a:solidFill>
                      <a:prstDash val="solid"/>
                      <a:round/>
                      <a:headEnd type="none" w="med" len="med"/>
                      <a:tailEnd type="none" w="med" len="med"/>
                    </a:lnR>
                    <a:lnT w="9525" cap="flat" cmpd="sng" algn="ctr">
                      <a:solidFill>
                        <a:srgbClr val="373737"/>
                      </a:solidFill>
                      <a:prstDash val="solid"/>
                      <a:round/>
                      <a:headEnd type="none" w="med" len="med"/>
                      <a:tailEnd type="none" w="med" len="med"/>
                    </a:lnT>
                    <a:lnB w="9525" cap="flat" cmpd="sng" algn="ctr">
                      <a:solidFill>
                        <a:srgbClr val="373737"/>
                      </a:solidFill>
                      <a:prstDash val="solid"/>
                      <a:round/>
                      <a:headEnd type="none" w="med" len="med"/>
                      <a:tailEnd type="none" w="med" len="med"/>
                    </a:lnB>
                    <a:solidFill>
                      <a:srgbClr val="F2F2F2"/>
                    </a:solidFill>
                  </a:tcPr>
                </a:tc>
                <a:tc>
                  <a:txBody>
                    <a:bodyPr/>
                    <a:lstStyle/>
                    <a:p>
                      <a:pPr fontAlgn="base"/>
                      <a:r>
                        <a:rPr lang="en-US" sz="1800">
                          <a:effectLst/>
                          <a:latin typeface="inherit"/>
                        </a:rPr>
                        <a:t>Biobank study participant’s weight in pounds. Numerical.</a:t>
                      </a:r>
                    </a:p>
                  </a:txBody>
                  <a:tcPr marL="47957" marR="47957" marT="47957" marB="47957" anchor="ctr">
                    <a:lnL w="9525" cap="flat" cmpd="sng" algn="ctr">
                      <a:solidFill>
                        <a:srgbClr val="373737"/>
                      </a:solidFill>
                      <a:prstDash val="solid"/>
                      <a:round/>
                      <a:headEnd type="none" w="med" len="med"/>
                      <a:tailEnd type="none" w="med" len="med"/>
                    </a:lnL>
                    <a:lnR w="9525" cap="flat" cmpd="sng" algn="ctr">
                      <a:solidFill>
                        <a:srgbClr val="373737"/>
                      </a:solidFill>
                      <a:prstDash val="solid"/>
                      <a:round/>
                      <a:headEnd type="none" w="med" len="med"/>
                      <a:tailEnd type="none" w="med" len="med"/>
                    </a:lnR>
                    <a:lnT w="9525" cap="flat" cmpd="sng" algn="ctr">
                      <a:solidFill>
                        <a:srgbClr val="373737"/>
                      </a:solidFill>
                      <a:prstDash val="solid"/>
                      <a:round/>
                      <a:headEnd type="none" w="med" len="med"/>
                      <a:tailEnd type="none" w="med" len="med"/>
                    </a:lnT>
                    <a:lnB w="9525" cap="flat" cmpd="sng" algn="ctr">
                      <a:solidFill>
                        <a:srgbClr val="373737"/>
                      </a:solidFill>
                      <a:prstDash val="solid"/>
                      <a:round/>
                      <a:headEnd type="none" w="med" len="med"/>
                      <a:tailEnd type="none" w="med" len="med"/>
                    </a:lnB>
                    <a:solidFill>
                      <a:srgbClr val="F2F2F2"/>
                    </a:solidFill>
                  </a:tcPr>
                </a:tc>
              </a:tr>
              <a:tr h="846309">
                <a:tc>
                  <a:txBody>
                    <a:bodyPr/>
                    <a:lstStyle/>
                    <a:p>
                      <a:pPr fontAlgn="base"/>
                      <a:r>
                        <a:rPr lang="en-US" sz="1600">
                          <a:effectLst/>
                          <a:latin typeface="inherit"/>
                        </a:rPr>
                        <a:t>RECRUITMENT_DATE</a:t>
                      </a:r>
                    </a:p>
                  </a:txBody>
                  <a:tcPr marL="47957" marR="47957" marT="47957" marB="47957" anchor="ctr">
                    <a:lnL w="9525" cap="flat" cmpd="sng" algn="ctr">
                      <a:solidFill>
                        <a:srgbClr val="373737"/>
                      </a:solidFill>
                      <a:prstDash val="solid"/>
                      <a:round/>
                      <a:headEnd type="none" w="med" len="med"/>
                      <a:tailEnd type="none" w="med" len="med"/>
                    </a:lnL>
                    <a:lnR w="9525" cap="flat" cmpd="sng" algn="ctr">
                      <a:solidFill>
                        <a:srgbClr val="373737"/>
                      </a:solidFill>
                      <a:prstDash val="solid"/>
                      <a:round/>
                      <a:headEnd type="none" w="med" len="med"/>
                      <a:tailEnd type="none" w="med" len="med"/>
                    </a:lnR>
                    <a:lnT w="9525" cap="flat" cmpd="sng" algn="ctr">
                      <a:solidFill>
                        <a:srgbClr val="373737"/>
                      </a:solidFill>
                      <a:prstDash val="solid"/>
                      <a:round/>
                      <a:headEnd type="none" w="med" len="med"/>
                      <a:tailEnd type="none" w="med" len="med"/>
                    </a:lnT>
                    <a:lnB w="9525" cap="flat" cmpd="sng" algn="ctr">
                      <a:solidFill>
                        <a:srgbClr val="373737"/>
                      </a:solidFill>
                      <a:prstDash val="solid"/>
                      <a:round/>
                      <a:headEnd type="none" w="med" len="med"/>
                      <a:tailEnd type="none" w="med" len="med"/>
                    </a:lnB>
                    <a:solidFill>
                      <a:srgbClr val="F2F2F2"/>
                    </a:solidFill>
                  </a:tcPr>
                </a:tc>
                <a:tc>
                  <a:txBody>
                    <a:bodyPr/>
                    <a:lstStyle/>
                    <a:p>
                      <a:pPr fontAlgn="base"/>
                      <a:r>
                        <a:rPr lang="en-US" sz="1800" dirty="0">
                          <a:effectLst/>
                          <a:latin typeface="inherit"/>
                        </a:rPr>
                        <a:t>The date on which the biobank encounter took </a:t>
                      </a:r>
                      <a:r>
                        <a:rPr lang="en-US" sz="1800" dirty="0" smtClean="0">
                          <a:effectLst/>
                          <a:latin typeface="inherit"/>
                        </a:rPr>
                        <a:t>place.</a:t>
                      </a:r>
                      <a:endParaRPr lang="en-US" sz="1800" dirty="0">
                        <a:effectLst/>
                        <a:latin typeface="inherit"/>
                      </a:endParaRPr>
                    </a:p>
                  </a:txBody>
                  <a:tcPr marL="47957" marR="47957" marT="47957" marB="47957" anchor="ctr">
                    <a:lnL w="9525" cap="flat" cmpd="sng" algn="ctr">
                      <a:solidFill>
                        <a:srgbClr val="373737"/>
                      </a:solidFill>
                      <a:prstDash val="solid"/>
                      <a:round/>
                      <a:headEnd type="none" w="med" len="med"/>
                      <a:tailEnd type="none" w="med" len="med"/>
                    </a:lnL>
                    <a:lnR w="9525" cap="flat" cmpd="sng" algn="ctr">
                      <a:solidFill>
                        <a:srgbClr val="373737"/>
                      </a:solidFill>
                      <a:prstDash val="solid"/>
                      <a:round/>
                      <a:headEnd type="none" w="med" len="med"/>
                      <a:tailEnd type="none" w="med" len="med"/>
                    </a:lnR>
                    <a:lnT w="9525" cap="flat" cmpd="sng" algn="ctr">
                      <a:solidFill>
                        <a:srgbClr val="373737"/>
                      </a:solidFill>
                      <a:prstDash val="solid"/>
                      <a:round/>
                      <a:headEnd type="none" w="med" len="med"/>
                      <a:tailEnd type="none" w="med" len="med"/>
                    </a:lnT>
                    <a:lnB w="9525" cap="flat" cmpd="sng" algn="ctr">
                      <a:solidFill>
                        <a:srgbClr val="373737"/>
                      </a:solidFill>
                      <a:prstDash val="solid"/>
                      <a:round/>
                      <a:headEnd type="none" w="med" len="med"/>
                      <a:tailEnd type="none" w="med" len="med"/>
                    </a:lnB>
                    <a:solidFill>
                      <a:srgbClr val="F2F2F2"/>
                    </a:solidFill>
                  </a:tcPr>
                </a:tc>
              </a:tr>
              <a:tr h="915109">
                <a:tc>
                  <a:txBody>
                    <a:bodyPr/>
                    <a:lstStyle/>
                    <a:p>
                      <a:pPr fontAlgn="base"/>
                      <a:r>
                        <a:rPr lang="en-US" sz="1600" dirty="0">
                          <a:effectLst/>
                          <a:latin typeface="inherit"/>
                        </a:rPr>
                        <a:t>CALC_BMI</a:t>
                      </a:r>
                    </a:p>
                  </a:txBody>
                  <a:tcPr marL="47957" marR="47957" marT="47957" marB="47957" anchor="ctr">
                    <a:lnL w="9525" cap="flat" cmpd="sng" algn="ctr">
                      <a:solidFill>
                        <a:srgbClr val="373737"/>
                      </a:solidFill>
                      <a:prstDash val="solid"/>
                      <a:round/>
                      <a:headEnd type="none" w="med" len="med"/>
                      <a:tailEnd type="none" w="med" len="med"/>
                    </a:lnL>
                    <a:lnR w="9525" cap="flat" cmpd="sng" algn="ctr">
                      <a:solidFill>
                        <a:srgbClr val="373737"/>
                      </a:solidFill>
                      <a:prstDash val="solid"/>
                      <a:round/>
                      <a:headEnd type="none" w="med" len="med"/>
                      <a:tailEnd type="none" w="med" len="med"/>
                    </a:lnR>
                    <a:lnT w="9525" cap="flat" cmpd="sng" algn="ctr">
                      <a:solidFill>
                        <a:srgbClr val="373737"/>
                      </a:solidFill>
                      <a:prstDash val="solid"/>
                      <a:round/>
                      <a:headEnd type="none" w="med" len="med"/>
                      <a:tailEnd type="none" w="med" len="med"/>
                    </a:lnT>
                    <a:lnB w="9525" cap="flat" cmpd="sng" algn="ctr">
                      <a:solidFill>
                        <a:srgbClr val="373737"/>
                      </a:solidFill>
                      <a:prstDash val="solid"/>
                      <a:round/>
                      <a:headEnd type="none" w="med" len="med"/>
                      <a:tailEnd type="none" w="med" len="med"/>
                    </a:lnB>
                    <a:solidFill>
                      <a:srgbClr val="F2F2F2"/>
                    </a:solidFill>
                  </a:tcPr>
                </a:tc>
                <a:tc>
                  <a:txBody>
                    <a:bodyPr/>
                    <a:lstStyle/>
                    <a:p>
                      <a:pPr fontAlgn="base"/>
                      <a:r>
                        <a:rPr lang="en-US" sz="1800" dirty="0">
                          <a:effectLst/>
                          <a:latin typeface="inherit"/>
                        </a:rPr>
                        <a:t>OPTIONAL. The Body Mass Index of the study participants at the time of the biobank encounter. </a:t>
                      </a:r>
                    </a:p>
                  </a:txBody>
                  <a:tcPr marL="47957" marR="47957" marT="47957" marB="47957" anchor="ctr">
                    <a:lnL w="9525" cap="flat" cmpd="sng" algn="ctr">
                      <a:solidFill>
                        <a:srgbClr val="373737"/>
                      </a:solidFill>
                      <a:prstDash val="solid"/>
                      <a:round/>
                      <a:headEnd type="none" w="med" len="med"/>
                      <a:tailEnd type="none" w="med" len="med"/>
                    </a:lnL>
                    <a:lnR w="9525" cap="flat" cmpd="sng" algn="ctr">
                      <a:solidFill>
                        <a:srgbClr val="373737"/>
                      </a:solidFill>
                      <a:prstDash val="solid"/>
                      <a:round/>
                      <a:headEnd type="none" w="med" len="med"/>
                      <a:tailEnd type="none" w="med" len="med"/>
                    </a:lnR>
                    <a:lnT w="9525" cap="flat" cmpd="sng" algn="ctr">
                      <a:solidFill>
                        <a:srgbClr val="373737"/>
                      </a:solidFill>
                      <a:prstDash val="solid"/>
                      <a:round/>
                      <a:headEnd type="none" w="med" len="med"/>
                      <a:tailEnd type="none" w="med" len="med"/>
                    </a:lnT>
                    <a:lnB w="9525" cap="flat" cmpd="sng" algn="ctr">
                      <a:solidFill>
                        <a:srgbClr val="373737"/>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41461825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Ambiguity in ICD-11’s ‘Content model’</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b="1" i="1" dirty="0"/>
              <a:t>A classification unit in ICD is called an “ICD entity”. </a:t>
            </a:r>
            <a:r>
              <a:rPr lang="en-US" sz="2000" i="1" dirty="0"/>
              <a:t>In other words, any distinct classification rubric is called an Entity. (The term “Entity” is used interchangeably – in the same meaning -- with the term “ICD Concept”. </a:t>
            </a:r>
          </a:p>
          <a:p>
            <a:pPr>
              <a:buFont typeface="Arial" panose="020B0604020202020204" pitchFamily="34" charset="0"/>
              <a:buChar char="•"/>
            </a:pPr>
            <a:r>
              <a:rPr lang="en-US" sz="2000" i="1" dirty="0"/>
              <a:t>An ICD entity may be: </a:t>
            </a:r>
          </a:p>
          <a:p>
            <a:pPr lvl="1">
              <a:buFont typeface="Arial" panose="020B0604020202020204" pitchFamily="34" charset="0"/>
              <a:buChar char="•"/>
            </a:pPr>
            <a:r>
              <a:rPr lang="en-US" sz="2000" i="1" dirty="0" smtClean="0"/>
              <a:t>A </a:t>
            </a:r>
            <a:r>
              <a:rPr lang="en-US" sz="2000" i="1" dirty="0"/>
              <a:t>category </a:t>
            </a:r>
          </a:p>
          <a:p>
            <a:pPr lvl="1">
              <a:buFont typeface="Arial" panose="020B0604020202020204" pitchFamily="34" charset="0"/>
              <a:buChar char="•"/>
            </a:pPr>
            <a:r>
              <a:rPr lang="en-US" sz="2000" i="1" dirty="0" smtClean="0"/>
              <a:t>A </a:t>
            </a:r>
            <a:r>
              <a:rPr lang="en-US" sz="2000" i="1" dirty="0"/>
              <a:t>block </a:t>
            </a:r>
          </a:p>
          <a:p>
            <a:pPr lvl="1">
              <a:buFont typeface="Arial" panose="020B0604020202020204" pitchFamily="34" charset="0"/>
              <a:buChar char="•"/>
            </a:pPr>
            <a:r>
              <a:rPr lang="en-US" sz="2000" i="1" dirty="0" smtClean="0"/>
              <a:t>A </a:t>
            </a:r>
            <a:r>
              <a:rPr lang="en-US" sz="2000" i="1" dirty="0"/>
              <a:t>chapter </a:t>
            </a:r>
          </a:p>
          <a:p>
            <a:pPr>
              <a:buFont typeface="Arial" panose="020B0604020202020204" pitchFamily="34" charset="0"/>
              <a:buChar char="•"/>
            </a:pPr>
            <a:r>
              <a:rPr lang="en-US" sz="2000" i="1" dirty="0" smtClean="0"/>
              <a:t>A </a:t>
            </a:r>
            <a:r>
              <a:rPr lang="en-US" sz="2000" i="1" dirty="0"/>
              <a:t>category (which is the most common reference to an ICD class) may be a disease, disorder or syndrome; sign, symptom or other health problem such as injuries, or a combination of the above. </a:t>
            </a:r>
          </a:p>
        </p:txBody>
      </p:sp>
      <p:sp>
        <p:nvSpPr>
          <p:cNvPr id="4" name="TextBox 3"/>
          <p:cNvSpPr txBox="1"/>
          <p:nvPr/>
        </p:nvSpPr>
        <p:spPr>
          <a:xfrm>
            <a:off x="2685605" y="6309744"/>
            <a:ext cx="6382195" cy="461665"/>
          </a:xfrm>
          <a:prstGeom prst="rect">
            <a:avLst/>
          </a:prstGeom>
          <a:noFill/>
        </p:spPr>
        <p:txBody>
          <a:bodyPr wrap="none" rtlCol="0">
            <a:spAutoFit/>
          </a:bodyPr>
          <a:lstStyle/>
          <a:p>
            <a:pPr algn="r"/>
            <a:r>
              <a:rPr lang="en-US" sz="1200" b="0" dirty="0" smtClean="0">
                <a:solidFill>
                  <a:schemeClr val="bg1"/>
                </a:solidFill>
              </a:rPr>
              <a:t>World Health Organization. ICD-11 Content Model Reference Guide. 11</a:t>
            </a:r>
            <a:r>
              <a:rPr lang="en-US" sz="1200" b="0" baseline="30000" dirty="0" smtClean="0">
                <a:solidFill>
                  <a:schemeClr val="bg1"/>
                </a:solidFill>
              </a:rPr>
              <a:t>th</a:t>
            </a:r>
            <a:r>
              <a:rPr lang="en-US" sz="1200" b="0" dirty="0" smtClean="0">
                <a:solidFill>
                  <a:schemeClr val="bg1"/>
                </a:solidFill>
              </a:rPr>
              <a:t> Revision. January </a:t>
            </a:r>
            <a:r>
              <a:rPr lang="en-US" sz="1200" b="0" dirty="0">
                <a:solidFill>
                  <a:schemeClr val="bg1"/>
                </a:solidFill>
              </a:rPr>
              <a:t>2011. </a:t>
            </a:r>
            <a:endParaRPr lang="en-US" sz="1200" b="0" dirty="0" smtClean="0">
              <a:solidFill>
                <a:schemeClr val="bg1"/>
              </a:solidFill>
            </a:endParaRPr>
          </a:p>
          <a:p>
            <a:pPr algn="r"/>
            <a:r>
              <a:rPr lang="en-US" sz="1200" b="0" dirty="0" smtClean="0">
                <a:solidFill>
                  <a:schemeClr val="bg1"/>
                </a:solidFill>
              </a:rPr>
              <a:t>http</a:t>
            </a:r>
            <a:r>
              <a:rPr lang="en-US" sz="1200" b="0" dirty="0">
                <a:solidFill>
                  <a:schemeClr val="bg1"/>
                </a:solidFill>
              </a:rPr>
              <a:t>://www.who.int/classifications/icd/revision/Content_Model_Reference_Guide.January_2011.pdf</a:t>
            </a:r>
          </a:p>
        </p:txBody>
      </p:sp>
    </p:spTree>
    <p:extLst>
      <p:ext uri="{BB962C8B-B14F-4D97-AF65-F5344CB8AC3E}">
        <p14:creationId xmlns:p14="http://schemas.microsoft.com/office/powerpoint/2010/main" val="30656119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3. Data </a:t>
            </a:r>
            <a:r>
              <a:rPr lang="en-US" dirty="0"/>
              <a:t>quality through explicit representation of entities</a:t>
            </a:r>
          </a:p>
        </p:txBody>
      </p:sp>
      <p:sp>
        <p:nvSpPr>
          <p:cNvPr id="5" name="Subtitle 4"/>
          <p:cNvSpPr>
            <a:spLocks noGrp="1"/>
          </p:cNvSpPr>
          <p:nvPr>
            <p:ph type="subTitle" idx="1"/>
          </p:nvPr>
        </p:nvSpPr>
        <p:spPr>
          <a:xfrm>
            <a:off x="1295400" y="3886200"/>
            <a:ext cx="6629400" cy="1752600"/>
          </a:xfrm>
        </p:spPr>
        <p:txBody>
          <a:bodyPr/>
          <a:lstStyle/>
          <a:p>
            <a:r>
              <a:rPr lang="en-US" dirty="0" smtClean="0"/>
              <a:t>3b. Application</a:t>
            </a:r>
          </a:p>
          <a:p>
            <a:r>
              <a:rPr lang="en-US" dirty="0" smtClean="0"/>
              <a:t>Exercise</a:t>
            </a:r>
            <a:endParaRPr lang="en-US" dirty="0"/>
          </a:p>
          <a:p>
            <a:endParaRPr lang="en-US" dirty="0"/>
          </a:p>
        </p:txBody>
      </p:sp>
    </p:spTree>
    <p:extLst>
      <p:ext uri="{BB962C8B-B14F-4D97-AF65-F5344CB8AC3E}">
        <p14:creationId xmlns:p14="http://schemas.microsoft.com/office/powerpoint/2010/main" val="35030653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1800" dirty="0" smtClean="0"/>
              <a:t>John, Mark, Suzy, Andrew and Sarah are full time BMI ontology track PhD students and must all successfully take courses 501, 502, 503, 504, 508, 708, and 714 (all 3-credit courses) as well as at least 4 710s (3c), and at most 4 711s (4c), 2 712s (4c) and complete other electives to obtain in total at least 72 credits, all this in at most 5 years. 501, 502 and 503 are offered annually in the fall and 504 in the spring. 508 and 708 are taught in the fall in even and odd years resp. 501 and 503 are requirements for 508, which is a requirement for 708 which is required for 714. 710s precedes 711s which precedes 712s. A qualification exam is required for taking 711s and 712s. If a 712 is taken, no other courses are taken. At most 3 711s can be taken the same semester as another course.</a:t>
            </a:r>
          </a:p>
          <a:p>
            <a:pPr marL="285750" indent="-285750">
              <a:buFont typeface="Arial" panose="020B0604020202020204" pitchFamily="34" charset="0"/>
              <a:buChar char="•"/>
            </a:pPr>
            <a:r>
              <a:rPr lang="en-US" sz="1800" dirty="0" smtClean="0"/>
              <a:t>Students take 12 credits per semester and only one course per semester of the same number is allowed. There are 2 semesters per year.</a:t>
            </a:r>
          </a:p>
          <a:p>
            <a:pPr marL="285750" indent="-285750">
              <a:buFont typeface="Arial" panose="020B0604020202020204" pitchFamily="34" charset="0"/>
              <a:buChar char="•"/>
            </a:pPr>
            <a:r>
              <a:rPr lang="en-US" sz="1800" dirty="0"/>
              <a:t>John and Mark are 20 credits short to completion. </a:t>
            </a:r>
            <a:r>
              <a:rPr lang="en-US" sz="1800" dirty="0" smtClean="0"/>
              <a:t>Suzy and Andrew completed 1 711. Sarah will take 714 next semester.</a:t>
            </a:r>
            <a:endParaRPr lang="en-US" sz="1800" dirty="0"/>
          </a:p>
          <a:p>
            <a:pPr marL="285750" indent="-285750">
              <a:buFont typeface="Arial" panose="020B0604020202020204" pitchFamily="34" charset="0"/>
              <a:buChar char="•"/>
            </a:pPr>
            <a:r>
              <a:rPr lang="en-US" sz="1800" dirty="0" smtClean="0"/>
              <a:t>Design a relational DB to track all students, courses, courses taken and results.</a:t>
            </a:r>
          </a:p>
          <a:p>
            <a:pPr marL="285750" indent="-285750">
              <a:buFont typeface="Arial" panose="020B0604020202020204" pitchFamily="34" charset="0"/>
              <a:buChar char="•"/>
            </a:pPr>
            <a:r>
              <a:rPr lang="en-US" sz="1800" dirty="0" smtClean="0"/>
              <a:t>Populate the database to reflect the history of the 5 students. </a:t>
            </a:r>
          </a:p>
        </p:txBody>
      </p:sp>
    </p:spTree>
    <p:extLst>
      <p:ext uri="{BB962C8B-B14F-4D97-AF65-F5344CB8AC3E}">
        <p14:creationId xmlns:p14="http://schemas.microsoft.com/office/powerpoint/2010/main" val="42509000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4. Reading test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49153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Idiosyncrasies for Use of </a:t>
            </a:r>
            <a:r>
              <a:rPr lang="en-US" dirty="0" smtClean="0"/>
              <a:t>EHR Data</a:t>
            </a:r>
            <a:endParaRPr lang="en-US" dirty="0"/>
          </a:p>
        </p:txBody>
      </p:sp>
      <p:sp>
        <p:nvSpPr>
          <p:cNvPr id="3" name="Content Placeholder 2"/>
          <p:cNvSpPr>
            <a:spLocks noGrp="1"/>
          </p:cNvSpPr>
          <p:nvPr>
            <p:ph idx="1"/>
          </p:nvPr>
        </p:nvSpPr>
        <p:spPr/>
        <p:txBody>
          <a:bodyPr/>
          <a:lstStyle/>
          <a:p>
            <a:r>
              <a:rPr lang="en-US" b="1" u="sng" dirty="0" smtClean="0"/>
              <a:t>Diagnostic uncertainty</a:t>
            </a:r>
            <a:endParaRPr lang="en-US" b="1" u="sng" dirty="0"/>
          </a:p>
          <a:p>
            <a:pPr>
              <a:buFont typeface="Arial" panose="020B0604020202020204" pitchFamily="34" charset="0"/>
              <a:buChar char="•"/>
            </a:pPr>
            <a:r>
              <a:rPr lang="en-US" dirty="0"/>
              <a:t>Diagnosis may be recorded when there is only </a:t>
            </a:r>
            <a:r>
              <a:rPr lang="en-US" dirty="0" smtClean="0"/>
              <a:t>a suspicion </a:t>
            </a:r>
            <a:r>
              <a:rPr lang="en-US" dirty="0"/>
              <a:t>of disease</a:t>
            </a:r>
          </a:p>
          <a:p>
            <a:pPr>
              <a:buFont typeface="Arial" panose="020B0604020202020204" pitchFamily="34" charset="0"/>
              <a:buChar char="•"/>
            </a:pPr>
            <a:r>
              <a:rPr lang="en-US" dirty="0" smtClean="0"/>
              <a:t>Some </a:t>
            </a:r>
            <a:r>
              <a:rPr lang="en-US" dirty="0"/>
              <a:t>overlapping clinical conditions are difficult </a:t>
            </a:r>
            <a:r>
              <a:rPr lang="en-US" dirty="0" smtClean="0"/>
              <a:t>to distinguish </a:t>
            </a:r>
            <a:r>
              <a:rPr lang="en-US" dirty="0"/>
              <a:t>reliably</a:t>
            </a:r>
          </a:p>
          <a:p>
            <a:pPr>
              <a:buFont typeface="Arial" panose="020B0604020202020204" pitchFamily="34" charset="0"/>
              <a:buChar char="•"/>
            </a:pPr>
            <a:r>
              <a:rPr lang="en-US" dirty="0" smtClean="0"/>
              <a:t>Patients </a:t>
            </a:r>
            <a:r>
              <a:rPr lang="en-US" dirty="0"/>
              <a:t>may only partially fit diagnostic criteria </a:t>
            </a:r>
          </a:p>
          <a:p>
            <a:pPr>
              <a:buFont typeface="Arial" panose="020B0604020202020204" pitchFamily="34" charset="0"/>
              <a:buChar char="•"/>
            </a:pPr>
            <a:r>
              <a:rPr lang="en-US" dirty="0" smtClean="0"/>
              <a:t>Patients </a:t>
            </a:r>
            <a:r>
              <a:rPr lang="en-US" dirty="0"/>
              <a:t>in whom diagnostic testing is done but </a:t>
            </a:r>
            <a:r>
              <a:rPr lang="en-US" dirty="0" smtClean="0"/>
              <a:t>is negative </a:t>
            </a:r>
            <a:r>
              <a:rPr lang="en-US" dirty="0"/>
              <a:t>are still more likely to have </a:t>
            </a:r>
            <a:r>
              <a:rPr lang="en-US" dirty="0" smtClean="0"/>
              <a:t>disease</a:t>
            </a:r>
          </a:p>
          <a:p>
            <a:pPr>
              <a:buFont typeface="Arial" panose="020B0604020202020204" pitchFamily="34" charset="0"/>
              <a:buChar char="•"/>
            </a:pPr>
            <a:endParaRPr lang="en-US" dirty="0"/>
          </a:p>
          <a:p>
            <a:pPr>
              <a:buFont typeface="Arial" panose="020B0604020202020204" pitchFamily="34" charset="0"/>
              <a:buChar char="•"/>
            </a:pPr>
            <a:r>
              <a:rPr lang="en-US" b="1" u="sng" dirty="0" smtClean="0"/>
              <a:t>Question</a:t>
            </a:r>
            <a:r>
              <a:rPr lang="en-US" dirty="0" smtClean="0"/>
              <a:t>: if you can’t change anything to the EHR system, what guidelines would you give users to prevent these idiosyncrasies?</a:t>
            </a:r>
            <a:endParaRPr lang="en-US" dirty="0"/>
          </a:p>
        </p:txBody>
      </p:sp>
      <p:sp>
        <p:nvSpPr>
          <p:cNvPr id="4" name="Rectangle 3"/>
          <p:cNvSpPr/>
          <p:nvPr/>
        </p:nvSpPr>
        <p:spPr>
          <a:xfrm>
            <a:off x="2819400" y="6289655"/>
            <a:ext cx="6248400" cy="461665"/>
          </a:xfrm>
          <a:prstGeom prst="rect">
            <a:avLst/>
          </a:prstGeom>
        </p:spPr>
        <p:txBody>
          <a:bodyPr wrap="square">
            <a:spAutoFit/>
          </a:bodyPr>
          <a:lstStyle/>
          <a:p>
            <a:pPr algn="r"/>
            <a:r>
              <a:rPr lang="en-US" sz="1200" dirty="0" err="1" smtClean="0">
                <a:solidFill>
                  <a:schemeClr val="bg1"/>
                </a:solidFill>
              </a:rPr>
              <a:t>Hersh</a:t>
            </a:r>
            <a:r>
              <a:rPr lang="en-US" sz="1200" dirty="0" smtClean="0">
                <a:solidFill>
                  <a:schemeClr val="bg1"/>
                </a:solidFill>
              </a:rPr>
              <a:t> </a:t>
            </a:r>
            <a:r>
              <a:rPr lang="en-US" sz="1200" dirty="0">
                <a:solidFill>
                  <a:schemeClr val="bg1"/>
                </a:solidFill>
              </a:rPr>
              <a:t>WR  Weiner MG  </a:t>
            </a:r>
            <a:r>
              <a:rPr lang="en-US" sz="1200" dirty="0" err="1">
                <a:solidFill>
                  <a:schemeClr val="bg1"/>
                </a:solidFill>
              </a:rPr>
              <a:t>Embi</a:t>
            </a:r>
            <a:r>
              <a:rPr lang="en-US" sz="1200" dirty="0">
                <a:solidFill>
                  <a:schemeClr val="bg1"/>
                </a:solidFill>
              </a:rPr>
              <a:t> PJ  et al.. Caveats for the use of operational electronic health record data in comparative effectiveness research. Med Care  2013; 51 (8 </a:t>
            </a:r>
            <a:r>
              <a:rPr lang="en-US" sz="1200" dirty="0" err="1">
                <a:solidFill>
                  <a:schemeClr val="bg1"/>
                </a:solidFill>
              </a:rPr>
              <a:t>Suppl</a:t>
            </a:r>
            <a:r>
              <a:rPr lang="en-US" sz="1200" dirty="0">
                <a:solidFill>
                  <a:schemeClr val="bg1"/>
                </a:solidFill>
              </a:rPr>
              <a:t> 3):S30–7.</a:t>
            </a:r>
          </a:p>
        </p:txBody>
      </p:sp>
    </p:spTree>
    <p:extLst>
      <p:ext uri="{BB962C8B-B14F-4D97-AF65-F5344CB8AC3E}">
        <p14:creationId xmlns:p14="http://schemas.microsoft.com/office/powerpoint/2010/main" val="35250436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Idiosyncrasies for Use of EHR Data</a:t>
            </a:r>
          </a:p>
        </p:txBody>
      </p:sp>
      <p:sp>
        <p:nvSpPr>
          <p:cNvPr id="3" name="Content Placeholder 2"/>
          <p:cNvSpPr>
            <a:spLocks noGrp="1"/>
          </p:cNvSpPr>
          <p:nvPr>
            <p:ph idx="1"/>
          </p:nvPr>
        </p:nvSpPr>
        <p:spPr/>
        <p:txBody>
          <a:bodyPr/>
          <a:lstStyle/>
          <a:p>
            <a:r>
              <a:rPr lang="en-US" b="1" u="sng" dirty="0" smtClean="0"/>
              <a:t>Diagnostic timing:</a:t>
            </a:r>
            <a:endParaRPr lang="en-US" b="1" u="sng" dirty="0"/>
          </a:p>
          <a:p>
            <a:pPr>
              <a:buFont typeface="Arial" panose="020B0604020202020204" pitchFamily="34" charset="0"/>
              <a:buChar char="•"/>
            </a:pPr>
            <a:r>
              <a:rPr lang="en-US" dirty="0"/>
              <a:t>Repeated diagnosis codes over time may </a:t>
            </a:r>
            <a:r>
              <a:rPr lang="en-US" dirty="0" smtClean="0"/>
              <a:t>represent a </a:t>
            </a:r>
            <a:r>
              <a:rPr lang="en-US" dirty="0"/>
              <a:t>new event or a follow-up to an earlier event</a:t>
            </a:r>
          </a:p>
          <a:p>
            <a:pPr>
              <a:buFont typeface="Arial" panose="020B0604020202020204" pitchFamily="34" charset="0"/>
              <a:buChar char="•"/>
            </a:pPr>
            <a:r>
              <a:rPr lang="en-US" dirty="0" smtClean="0"/>
              <a:t>First </a:t>
            </a:r>
            <a:r>
              <a:rPr lang="en-US" dirty="0"/>
              <a:t>diagnosis in a database is not necessarily </a:t>
            </a:r>
            <a:r>
              <a:rPr lang="en-US" dirty="0" smtClean="0"/>
              <a:t>an incident </a:t>
            </a:r>
            <a:r>
              <a:rPr lang="en-US" dirty="0"/>
              <a:t>case of disease</a:t>
            </a:r>
          </a:p>
          <a:p>
            <a:pPr>
              <a:buFont typeface="Arial" panose="020B0604020202020204" pitchFamily="34" charset="0"/>
              <a:buChar char="•"/>
            </a:pPr>
            <a:r>
              <a:rPr lang="en-US" dirty="0" smtClean="0"/>
              <a:t>Chronic </a:t>
            </a:r>
            <a:r>
              <a:rPr lang="en-US" dirty="0"/>
              <a:t>diseases may vary in severity over </a:t>
            </a:r>
            <a:r>
              <a:rPr lang="en-US" dirty="0" smtClean="0"/>
              <a:t>time</a:t>
            </a:r>
          </a:p>
          <a:p>
            <a:endParaRPr lang="en-US" dirty="0"/>
          </a:p>
          <a:p>
            <a:r>
              <a:rPr lang="en-US" b="1" u="sng" dirty="0" smtClean="0"/>
              <a:t>Question</a:t>
            </a:r>
            <a:r>
              <a:rPr lang="en-US" dirty="0" smtClean="0"/>
              <a:t>: what features must an EHR system have to make it possible that users can enter diagnoses so that these idiosyncrasies wouldn’t occur. Explain in detail and very specifically. </a:t>
            </a:r>
            <a:endParaRPr lang="en-US" dirty="0"/>
          </a:p>
        </p:txBody>
      </p:sp>
      <p:sp>
        <p:nvSpPr>
          <p:cNvPr id="5" name="Rectangle 4"/>
          <p:cNvSpPr/>
          <p:nvPr/>
        </p:nvSpPr>
        <p:spPr>
          <a:xfrm>
            <a:off x="2819400" y="6289655"/>
            <a:ext cx="6248400" cy="461665"/>
          </a:xfrm>
          <a:prstGeom prst="rect">
            <a:avLst/>
          </a:prstGeom>
        </p:spPr>
        <p:txBody>
          <a:bodyPr wrap="square">
            <a:spAutoFit/>
          </a:bodyPr>
          <a:lstStyle/>
          <a:p>
            <a:pPr algn="r"/>
            <a:r>
              <a:rPr lang="en-US" sz="1200" dirty="0" err="1" smtClean="0">
                <a:solidFill>
                  <a:schemeClr val="bg1"/>
                </a:solidFill>
              </a:rPr>
              <a:t>Hersh</a:t>
            </a:r>
            <a:r>
              <a:rPr lang="en-US" sz="1200" dirty="0" smtClean="0">
                <a:solidFill>
                  <a:schemeClr val="bg1"/>
                </a:solidFill>
              </a:rPr>
              <a:t> </a:t>
            </a:r>
            <a:r>
              <a:rPr lang="en-US" sz="1200" dirty="0">
                <a:solidFill>
                  <a:schemeClr val="bg1"/>
                </a:solidFill>
              </a:rPr>
              <a:t>WR  Weiner MG  </a:t>
            </a:r>
            <a:r>
              <a:rPr lang="en-US" sz="1200" dirty="0" err="1">
                <a:solidFill>
                  <a:schemeClr val="bg1"/>
                </a:solidFill>
              </a:rPr>
              <a:t>Embi</a:t>
            </a:r>
            <a:r>
              <a:rPr lang="en-US" sz="1200" dirty="0">
                <a:solidFill>
                  <a:schemeClr val="bg1"/>
                </a:solidFill>
              </a:rPr>
              <a:t> PJ  et al.. Caveats for the use of operational electronic health record data in comparative effectiveness research. Med Care  2013; 51 (8 </a:t>
            </a:r>
            <a:r>
              <a:rPr lang="en-US" sz="1200" dirty="0" err="1">
                <a:solidFill>
                  <a:schemeClr val="bg1"/>
                </a:solidFill>
              </a:rPr>
              <a:t>Suppl</a:t>
            </a:r>
            <a:r>
              <a:rPr lang="en-US" sz="1200" dirty="0">
                <a:solidFill>
                  <a:schemeClr val="bg1"/>
                </a:solidFill>
              </a:rPr>
              <a:t> 3):S30–7.</a:t>
            </a:r>
          </a:p>
        </p:txBody>
      </p:sp>
    </p:spTree>
    <p:extLst>
      <p:ext uri="{BB962C8B-B14F-4D97-AF65-F5344CB8AC3E}">
        <p14:creationId xmlns:p14="http://schemas.microsoft.com/office/powerpoint/2010/main" val="4254739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I will be absent:</a:t>
            </a:r>
          </a:p>
          <a:p>
            <a:pPr lvl="1">
              <a:buFont typeface="Arial" panose="020B0604020202020204" pitchFamily="34" charset="0"/>
              <a:buChar char="•"/>
            </a:pPr>
            <a:r>
              <a:rPr lang="en-US" dirty="0" smtClean="0"/>
              <a:t>C12: Group discussion on harmonized RT system</a:t>
            </a:r>
          </a:p>
          <a:p>
            <a:pPr lvl="2">
              <a:buFont typeface="Arial" panose="020B0604020202020204" pitchFamily="34" charset="0"/>
              <a:buChar char="•"/>
            </a:pPr>
            <a:r>
              <a:rPr lang="en-US" dirty="0" smtClean="0"/>
              <a:t>Bill Hogan or Barry Smith</a:t>
            </a:r>
          </a:p>
          <a:p>
            <a:pPr lvl="1">
              <a:buFont typeface="Arial" panose="020B0604020202020204" pitchFamily="34" charset="0"/>
              <a:buChar char="•"/>
            </a:pPr>
            <a:r>
              <a:rPr lang="en-US" dirty="0" smtClean="0"/>
              <a:t>C13: Using RT for writing prose clearly</a:t>
            </a:r>
          </a:p>
          <a:p>
            <a:pPr lvl="1">
              <a:buFont typeface="Arial" panose="020B0604020202020204" pitchFamily="34" charset="0"/>
              <a:buChar char="•"/>
            </a:pPr>
            <a:r>
              <a:rPr lang="en-US" dirty="0" smtClean="0"/>
              <a:t>C14: Final presentation</a:t>
            </a:r>
          </a:p>
          <a:p>
            <a:pPr lvl="2">
              <a:buFont typeface="Arial" panose="020B0604020202020204" pitchFamily="34" charset="0"/>
              <a:buChar char="•"/>
            </a:pPr>
            <a:r>
              <a:rPr lang="en-US" dirty="0" smtClean="0"/>
              <a:t>Bill Hogan or Barry Smith.</a:t>
            </a:r>
          </a:p>
          <a:p>
            <a:pPr>
              <a:buFont typeface="Arial" panose="020B0604020202020204" pitchFamily="34" charset="0"/>
              <a:buChar char="•"/>
            </a:pPr>
            <a:endParaRPr lang="en-US" dirty="0"/>
          </a:p>
          <a:p>
            <a:pPr>
              <a:buFont typeface="Arial" panose="020B0604020202020204" pitchFamily="34" charset="0"/>
              <a:buChar char="•"/>
            </a:pPr>
            <a:r>
              <a:rPr lang="en-US" dirty="0" smtClean="0"/>
              <a:t>Possibilities: </a:t>
            </a:r>
          </a:p>
          <a:p>
            <a:pPr lvl="1">
              <a:buFont typeface="Arial" panose="020B0604020202020204" pitchFamily="34" charset="0"/>
              <a:buChar char="•"/>
            </a:pPr>
            <a:r>
              <a:rPr lang="en-US" dirty="0" smtClean="0"/>
              <a:t>C13: use spring recess (or Friday before)</a:t>
            </a:r>
          </a:p>
          <a:p>
            <a:pPr lvl="1">
              <a:buFont typeface="Arial" panose="020B0604020202020204" pitchFamily="34" charset="0"/>
              <a:buChar char="•"/>
            </a:pPr>
            <a:r>
              <a:rPr lang="en-US" dirty="0" smtClean="0"/>
              <a:t>C14: same day as final exam.</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549830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sorts of count </a:t>
            </a:r>
            <a:r>
              <a:rPr lang="en-US" dirty="0" smtClean="0"/>
              <a:t>errors in OMOP</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Respectively due to:</a:t>
            </a:r>
          </a:p>
          <a:p>
            <a:pPr lvl="1">
              <a:buFont typeface="Arial" panose="020B0604020202020204" pitchFamily="34" charset="0"/>
              <a:buChar char="•"/>
            </a:pPr>
            <a:r>
              <a:rPr lang="en-US" sz="2800" dirty="0" smtClean="0"/>
              <a:t>cardinality </a:t>
            </a:r>
            <a:r>
              <a:rPr lang="en-US" sz="2800" dirty="0"/>
              <a:t>and attribute </a:t>
            </a:r>
            <a:r>
              <a:rPr lang="en-US" sz="2800" dirty="0" smtClean="0"/>
              <a:t>restrictions,</a:t>
            </a:r>
          </a:p>
          <a:p>
            <a:pPr lvl="1">
              <a:buFont typeface="Arial" panose="020B0604020202020204" pitchFamily="34" charset="0"/>
              <a:buChar char="•"/>
            </a:pPr>
            <a:r>
              <a:rPr lang="en-US" sz="2800" dirty="0" smtClean="0"/>
              <a:t>inconsistent normalization,</a:t>
            </a:r>
          </a:p>
          <a:p>
            <a:pPr lvl="1">
              <a:buFont typeface="Arial" panose="020B0604020202020204" pitchFamily="34" charset="0"/>
              <a:buChar char="•"/>
            </a:pPr>
            <a:r>
              <a:rPr lang="en-US" sz="2800" dirty="0" smtClean="0"/>
              <a:t>confusing data with what it is about.</a:t>
            </a:r>
          </a:p>
          <a:p>
            <a:pPr lvl="1">
              <a:buFont typeface="Arial" panose="020B0604020202020204" pitchFamily="34" charset="0"/>
              <a:buChar char="•"/>
            </a:pPr>
            <a:endParaRPr lang="en-US" sz="2800" dirty="0"/>
          </a:p>
          <a:p>
            <a:pPr>
              <a:buFont typeface="Arial" panose="020B0604020202020204" pitchFamily="34" charset="0"/>
              <a:buChar char="•"/>
            </a:pPr>
            <a:r>
              <a:rPr lang="en-US" sz="2800" dirty="0" smtClean="0"/>
              <a:t>Give examples of each sort NOT from </a:t>
            </a:r>
            <a:r>
              <a:rPr lang="en-US" sz="2800" dirty="0" smtClean="0"/>
              <a:t>OMOP but </a:t>
            </a:r>
            <a:r>
              <a:rPr lang="en-US" sz="2800" dirty="0" smtClean="0"/>
              <a:t>similar (whether real or hypothetical).</a:t>
            </a:r>
            <a:endParaRPr lang="en-US" sz="2800" dirty="0"/>
          </a:p>
        </p:txBody>
      </p:sp>
    </p:spTree>
    <p:extLst>
      <p:ext uri="{BB962C8B-B14F-4D97-AF65-F5344CB8AC3E}">
        <p14:creationId xmlns:p14="http://schemas.microsoft.com/office/powerpoint/2010/main" val="13256000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ambiguity do you see?</a:t>
            </a:r>
            <a:endParaRPr lang="en-US" dirty="0"/>
          </a:p>
        </p:txBody>
      </p:sp>
      <p:sp>
        <p:nvSpPr>
          <p:cNvPr id="3" name="Content Placeholder 2"/>
          <p:cNvSpPr>
            <a:spLocks noGrp="1"/>
          </p:cNvSpPr>
          <p:nvPr>
            <p:ph idx="1"/>
          </p:nvPr>
        </p:nvSpPr>
        <p:spPr/>
        <p:txBody>
          <a:bodyPr/>
          <a:lstStyle/>
          <a:p>
            <a:pPr marL="0" indent="0"/>
            <a:r>
              <a:rPr lang="en-US" dirty="0"/>
              <a:t>HL7 definitions drawn from RIM, HL7 Glossary, or Data Types (DT) </a:t>
            </a:r>
            <a:r>
              <a:rPr lang="en-US" dirty="0" smtClean="0"/>
              <a:t>documents:</a:t>
            </a:r>
          </a:p>
          <a:p>
            <a:pPr marL="0" indent="0"/>
            <a:endParaRPr lang="en-US" dirty="0"/>
          </a:p>
          <a:p>
            <a:pPr marL="457200" indent="-457200">
              <a:buFont typeface="+mj-lt"/>
              <a:buAutoNum type="arabicPeriod"/>
            </a:pPr>
            <a:r>
              <a:rPr lang="en-US" b="1" u="sng" dirty="0" smtClean="0"/>
              <a:t>Act </a:t>
            </a:r>
            <a:r>
              <a:rPr lang="en-US" b="1" u="sng" dirty="0"/>
              <a:t>(RIM)</a:t>
            </a:r>
            <a:r>
              <a:rPr lang="en-US" dirty="0"/>
              <a:t>: A record of something that is being done, has been done, can be done, or is intended or requested to be done.</a:t>
            </a:r>
          </a:p>
          <a:p>
            <a:pPr marL="457200" indent="-457200">
              <a:buFont typeface="+mj-lt"/>
              <a:buAutoNum type="arabicPeriod"/>
            </a:pPr>
            <a:r>
              <a:rPr lang="en-US" b="1" u="sng" dirty="0" smtClean="0"/>
              <a:t>Act.id </a:t>
            </a:r>
            <a:r>
              <a:rPr lang="en-US" b="1" u="sng" dirty="0"/>
              <a:t>(RIM)</a:t>
            </a:r>
            <a:r>
              <a:rPr lang="en-US" dirty="0"/>
              <a:t>: A unique identifier for the Act.</a:t>
            </a:r>
          </a:p>
          <a:p>
            <a:pPr marL="457200" indent="-457200">
              <a:buFont typeface="+mj-lt"/>
              <a:buAutoNum type="arabicPeriod"/>
            </a:pPr>
            <a:r>
              <a:rPr lang="en-US" b="1" u="sng" dirty="0" smtClean="0"/>
              <a:t>Procedure </a:t>
            </a:r>
            <a:r>
              <a:rPr lang="en-US" b="1" u="sng" dirty="0"/>
              <a:t>(RIM)</a:t>
            </a:r>
            <a:r>
              <a:rPr lang="en-US" dirty="0"/>
              <a:t>: An Act whose immediate and primary outcome (post-condition) is the alteration of the physical condition of the subject.</a:t>
            </a:r>
          </a:p>
          <a:p>
            <a:pPr marL="0" indent="0"/>
            <a:endParaRPr lang="en-US" dirty="0" smtClean="0"/>
          </a:p>
          <a:p>
            <a:pPr marL="0" indent="0"/>
            <a:endParaRPr lang="en-US" dirty="0"/>
          </a:p>
          <a:p>
            <a:pPr marL="0" indent="0"/>
            <a:endParaRPr lang="en-US" dirty="0"/>
          </a:p>
        </p:txBody>
      </p:sp>
      <p:sp>
        <p:nvSpPr>
          <p:cNvPr id="7" name="Rectangle 6"/>
          <p:cNvSpPr/>
          <p:nvPr/>
        </p:nvSpPr>
        <p:spPr>
          <a:xfrm>
            <a:off x="0" y="5867400"/>
            <a:ext cx="9144000" cy="954107"/>
          </a:xfrm>
          <a:prstGeom prst="rect">
            <a:avLst/>
          </a:prstGeom>
        </p:spPr>
        <p:txBody>
          <a:bodyPr wrap="square">
            <a:spAutoFit/>
          </a:bodyPr>
          <a:lstStyle/>
          <a:p>
            <a:pPr algn="r"/>
            <a:r>
              <a:rPr lang="en-US" sz="1400" b="0" dirty="0">
                <a:solidFill>
                  <a:schemeClr val="bg1"/>
                </a:solidFill>
              </a:rPr>
              <a:t>Ceusters W, Smith B. </a:t>
            </a:r>
            <a:endParaRPr lang="en-US" sz="1400" b="0" dirty="0" smtClean="0">
              <a:solidFill>
                <a:schemeClr val="bg1"/>
              </a:solidFill>
            </a:endParaRPr>
          </a:p>
          <a:p>
            <a:pPr algn="r"/>
            <a:r>
              <a:rPr lang="en-US" sz="1400" b="0" dirty="0" smtClean="0">
                <a:solidFill>
                  <a:schemeClr val="bg1"/>
                </a:solidFill>
              </a:rPr>
              <a:t>What </a:t>
            </a:r>
            <a:r>
              <a:rPr lang="en-US" sz="1400" b="0" dirty="0">
                <a:solidFill>
                  <a:schemeClr val="bg1"/>
                </a:solidFill>
              </a:rPr>
              <a:t>do Identifiers in HL7 Identify? An Essay in the Ontology of Identity. </a:t>
            </a:r>
            <a:endParaRPr lang="en-US" sz="1400" b="0" dirty="0" smtClean="0">
              <a:solidFill>
                <a:schemeClr val="bg1"/>
              </a:solidFill>
            </a:endParaRPr>
          </a:p>
          <a:p>
            <a:pPr algn="r"/>
            <a:r>
              <a:rPr lang="en-US" sz="1400" b="0" dirty="0" smtClean="0">
                <a:solidFill>
                  <a:schemeClr val="bg1"/>
                </a:solidFill>
              </a:rPr>
              <a:t>In</a:t>
            </a:r>
            <a:r>
              <a:rPr lang="en-US" sz="1400" b="0" dirty="0">
                <a:solidFill>
                  <a:schemeClr val="bg1"/>
                </a:solidFill>
              </a:rPr>
              <a:t>: Okada M and Smith B (eds.) Interdisciplinary Ontology; Proceedings of the Second Interdisciplinary Ontology Meeting (</a:t>
            </a:r>
            <a:r>
              <a:rPr lang="en-US" sz="1400" b="0" dirty="0" err="1">
                <a:solidFill>
                  <a:schemeClr val="bg1"/>
                </a:solidFill>
              </a:rPr>
              <a:t>InterOntology</a:t>
            </a:r>
            <a:r>
              <a:rPr lang="en-US" sz="1400" b="0" dirty="0">
                <a:solidFill>
                  <a:schemeClr val="bg1"/>
                </a:solidFill>
              </a:rPr>
              <a:t> 2009), Tokyo, Japan, February 28 - March 1, 2009;:77-86.</a:t>
            </a:r>
          </a:p>
        </p:txBody>
      </p:sp>
    </p:spTree>
    <p:extLst>
      <p:ext uri="{BB962C8B-B14F-4D97-AF65-F5344CB8AC3E}">
        <p14:creationId xmlns:p14="http://schemas.microsoft.com/office/powerpoint/2010/main" val="6505276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formally wrong?</a:t>
            </a:r>
            <a:endParaRPr lang="en-US" dirty="0"/>
          </a:p>
        </p:txBody>
      </p:sp>
      <p:sp>
        <p:nvSpPr>
          <p:cNvPr id="3" name="Content Placeholder 2"/>
          <p:cNvSpPr>
            <a:spLocks noGrp="1"/>
          </p:cNvSpPr>
          <p:nvPr>
            <p:ph idx="1"/>
          </p:nvPr>
        </p:nvSpPr>
        <p:spPr/>
        <p:txBody>
          <a:bodyPr/>
          <a:lstStyle/>
          <a:p>
            <a:r>
              <a:rPr lang="en-US" dirty="0"/>
              <a:t>	</a:t>
            </a:r>
            <a:r>
              <a:rPr lang="en-US" b="1" u="sng" dirty="0"/>
              <a:t>Role (RIM)</a:t>
            </a:r>
            <a:r>
              <a:rPr lang="en-US" dirty="0"/>
              <a:t>: A competency of the Entity playing the Role as identified, defined, guaranteed, or acknowledged by the Entity that scopes the Role.</a:t>
            </a:r>
          </a:p>
        </p:txBody>
      </p:sp>
      <p:sp>
        <p:nvSpPr>
          <p:cNvPr id="4" name="Rectangle 3"/>
          <p:cNvSpPr/>
          <p:nvPr/>
        </p:nvSpPr>
        <p:spPr>
          <a:xfrm>
            <a:off x="0" y="5867400"/>
            <a:ext cx="9144000" cy="954107"/>
          </a:xfrm>
          <a:prstGeom prst="rect">
            <a:avLst/>
          </a:prstGeom>
        </p:spPr>
        <p:txBody>
          <a:bodyPr wrap="square">
            <a:spAutoFit/>
          </a:bodyPr>
          <a:lstStyle/>
          <a:p>
            <a:pPr algn="r"/>
            <a:r>
              <a:rPr lang="en-US" sz="1400" b="0" dirty="0">
                <a:solidFill>
                  <a:schemeClr val="bg1"/>
                </a:solidFill>
              </a:rPr>
              <a:t>Ceusters W, Smith B. </a:t>
            </a:r>
            <a:endParaRPr lang="en-US" sz="1400" b="0" dirty="0" smtClean="0">
              <a:solidFill>
                <a:schemeClr val="bg1"/>
              </a:solidFill>
            </a:endParaRPr>
          </a:p>
          <a:p>
            <a:pPr algn="r"/>
            <a:r>
              <a:rPr lang="en-US" sz="1400" b="0" dirty="0" smtClean="0">
                <a:solidFill>
                  <a:schemeClr val="bg1"/>
                </a:solidFill>
              </a:rPr>
              <a:t>What </a:t>
            </a:r>
            <a:r>
              <a:rPr lang="en-US" sz="1400" b="0" dirty="0">
                <a:solidFill>
                  <a:schemeClr val="bg1"/>
                </a:solidFill>
              </a:rPr>
              <a:t>do Identifiers in HL7 Identify? An Essay in the Ontology of Identity. </a:t>
            </a:r>
            <a:endParaRPr lang="en-US" sz="1400" b="0" dirty="0" smtClean="0">
              <a:solidFill>
                <a:schemeClr val="bg1"/>
              </a:solidFill>
            </a:endParaRPr>
          </a:p>
          <a:p>
            <a:pPr algn="r"/>
            <a:r>
              <a:rPr lang="en-US" sz="1400" b="0" dirty="0" smtClean="0">
                <a:solidFill>
                  <a:schemeClr val="bg1"/>
                </a:solidFill>
              </a:rPr>
              <a:t>In</a:t>
            </a:r>
            <a:r>
              <a:rPr lang="en-US" sz="1400" b="0" dirty="0">
                <a:solidFill>
                  <a:schemeClr val="bg1"/>
                </a:solidFill>
              </a:rPr>
              <a:t>: Okada M and Smith B (eds.) Interdisciplinary Ontology; Proceedings of the Second Interdisciplinary Ontology Meeting (</a:t>
            </a:r>
            <a:r>
              <a:rPr lang="en-US" sz="1400" b="0" dirty="0" err="1">
                <a:solidFill>
                  <a:schemeClr val="bg1"/>
                </a:solidFill>
              </a:rPr>
              <a:t>InterOntology</a:t>
            </a:r>
            <a:r>
              <a:rPr lang="en-US" sz="1400" b="0" dirty="0">
                <a:solidFill>
                  <a:schemeClr val="bg1"/>
                </a:solidFill>
              </a:rPr>
              <a:t> 2009), Tokyo, Japan, February 28 - March 1, 2009;:77-86.</a:t>
            </a:r>
          </a:p>
        </p:txBody>
      </p:sp>
    </p:spTree>
    <p:extLst>
      <p:ext uri="{BB962C8B-B14F-4D97-AF65-F5344CB8AC3E}">
        <p14:creationId xmlns:p14="http://schemas.microsoft.com/office/powerpoint/2010/main" val="9869553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L4-entities are now (subtypes of) …?</a:t>
            </a:r>
            <a:endParaRPr lang="en-US" dirty="0"/>
          </a:p>
        </p:txBody>
      </p:sp>
      <p:sp>
        <p:nvSpPr>
          <p:cNvPr id="3" name="Content Placeholder 2"/>
          <p:cNvSpPr>
            <a:spLocks noGrp="1"/>
          </p:cNvSpPr>
          <p:nvPr>
            <p:ph idx="1"/>
          </p:nvPr>
        </p:nvSpPr>
        <p:spPr/>
        <p:txBody>
          <a:bodyPr/>
          <a:lstStyle/>
          <a:p>
            <a:pPr marL="284163" indent="-284163"/>
            <a:r>
              <a:rPr lang="en-US" dirty="0" smtClean="0"/>
              <a:t>“	L4-entities</a:t>
            </a:r>
            <a:r>
              <a:rPr lang="en-US" dirty="0"/>
              <a:t>, in contrast, can be shared by multiple cognitive beings. </a:t>
            </a:r>
            <a:r>
              <a:rPr lang="en-US" dirty="0" smtClean="0"/>
              <a:t>Note </a:t>
            </a:r>
            <a:r>
              <a:rPr lang="en-US" dirty="0"/>
              <a:t>that neither identifiers nor names are L3-entities; but they can be expressed by means of L3-entities. Some particular person’s social security number (SSN) might be expressed as ‘</a:t>
            </a:r>
            <a:r>
              <a:rPr lang="en-US" i="1" dirty="0"/>
              <a:t>057-879-6096</a:t>
            </a:r>
            <a:r>
              <a:rPr lang="en-US" dirty="0"/>
              <a:t>’ and also as ‘</a:t>
            </a:r>
            <a:r>
              <a:rPr lang="en-US" b="1" dirty="0"/>
              <a:t>057-879-6096</a:t>
            </a:r>
            <a:r>
              <a:rPr lang="en-US" dirty="0"/>
              <a:t>’. There are then two L3-entities – one in italics and one in bold face – that express one SSN. The SSN itself is the L4-entity and as such is not ‘present in’ this </a:t>
            </a:r>
            <a:r>
              <a:rPr lang="en-US" dirty="0" smtClean="0"/>
              <a:t>slide, </a:t>
            </a:r>
            <a:r>
              <a:rPr lang="en-US" dirty="0"/>
              <a:t>or in that tax form, or in this other legal document, but rather ‘expressed’, ‘concretized’, ‘realized’, through distinct L3-entities in all of these various different ways</a:t>
            </a:r>
            <a:r>
              <a:rPr lang="en-US" dirty="0" smtClean="0"/>
              <a:t>.  ” </a:t>
            </a:r>
            <a:endParaRPr lang="en-US" dirty="0"/>
          </a:p>
        </p:txBody>
      </p:sp>
      <p:sp>
        <p:nvSpPr>
          <p:cNvPr id="4" name="Rectangle 3"/>
          <p:cNvSpPr/>
          <p:nvPr/>
        </p:nvSpPr>
        <p:spPr>
          <a:xfrm>
            <a:off x="0" y="5867400"/>
            <a:ext cx="9144000" cy="954107"/>
          </a:xfrm>
          <a:prstGeom prst="rect">
            <a:avLst/>
          </a:prstGeom>
        </p:spPr>
        <p:txBody>
          <a:bodyPr wrap="square">
            <a:spAutoFit/>
          </a:bodyPr>
          <a:lstStyle/>
          <a:p>
            <a:pPr algn="r"/>
            <a:r>
              <a:rPr lang="en-US" sz="1400" b="0" dirty="0">
                <a:solidFill>
                  <a:schemeClr val="bg1"/>
                </a:solidFill>
              </a:rPr>
              <a:t>Ceusters W, Smith B. </a:t>
            </a:r>
            <a:endParaRPr lang="en-US" sz="1400" b="0" dirty="0" smtClean="0">
              <a:solidFill>
                <a:schemeClr val="bg1"/>
              </a:solidFill>
            </a:endParaRPr>
          </a:p>
          <a:p>
            <a:pPr algn="r"/>
            <a:r>
              <a:rPr lang="en-US" sz="1400" b="0" dirty="0" smtClean="0">
                <a:solidFill>
                  <a:schemeClr val="bg1"/>
                </a:solidFill>
              </a:rPr>
              <a:t>What </a:t>
            </a:r>
            <a:r>
              <a:rPr lang="en-US" sz="1400" b="0" dirty="0">
                <a:solidFill>
                  <a:schemeClr val="bg1"/>
                </a:solidFill>
              </a:rPr>
              <a:t>do Identifiers in HL7 Identify? An Essay in the Ontology of Identity. </a:t>
            </a:r>
            <a:endParaRPr lang="en-US" sz="1400" b="0" dirty="0" smtClean="0">
              <a:solidFill>
                <a:schemeClr val="bg1"/>
              </a:solidFill>
            </a:endParaRPr>
          </a:p>
          <a:p>
            <a:pPr algn="r"/>
            <a:r>
              <a:rPr lang="en-US" sz="1400" b="0" dirty="0" smtClean="0">
                <a:solidFill>
                  <a:schemeClr val="bg1"/>
                </a:solidFill>
              </a:rPr>
              <a:t>In</a:t>
            </a:r>
            <a:r>
              <a:rPr lang="en-US" sz="1400" b="0" dirty="0">
                <a:solidFill>
                  <a:schemeClr val="bg1"/>
                </a:solidFill>
              </a:rPr>
              <a:t>: Okada M and Smith B (eds.) Interdisciplinary Ontology; Proceedings of the Second Interdisciplinary Ontology Meeting (</a:t>
            </a:r>
            <a:r>
              <a:rPr lang="en-US" sz="1400" b="0" dirty="0" err="1">
                <a:solidFill>
                  <a:schemeClr val="bg1"/>
                </a:solidFill>
              </a:rPr>
              <a:t>InterOntology</a:t>
            </a:r>
            <a:r>
              <a:rPr lang="en-US" sz="1400" b="0" dirty="0">
                <a:solidFill>
                  <a:schemeClr val="bg1"/>
                </a:solidFill>
              </a:rPr>
              <a:t> 2009), Tokyo, Japan, February 28 - March 1, 2009;:77-86.</a:t>
            </a:r>
          </a:p>
        </p:txBody>
      </p:sp>
    </p:spTree>
    <p:extLst>
      <p:ext uri="{BB962C8B-B14F-4D97-AF65-F5344CB8AC3E}">
        <p14:creationId xmlns:p14="http://schemas.microsoft.com/office/powerpoint/2010/main" val="31621585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Assignment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869692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a:t>
            </a:r>
            <a:endParaRPr lang="en-US" dirty="0"/>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sz="2100" dirty="0"/>
              <a:t>Select from within a domain of your research interests (ideally within the scope of your PhD thesis) a database, dataset, data dictionary or one or more papers describing in detail the structure and content of such data collection</a:t>
            </a:r>
            <a:r>
              <a:rPr lang="en-US" sz="2100" dirty="0" smtClean="0"/>
              <a:t>.</a:t>
            </a:r>
          </a:p>
          <a:p>
            <a:pPr>
              <a:buFont typeface="Arial" panose="020B0604020202020204" pitchFamily="34" charset="0"/>
              <a:buChar char="•"/>
            </a:pPr>
            <a:r>
              <a:rPr lang="en-US" sz="2100" dirty="0" smtClean="0"/>
              <a:t>Identify </a:t>
            </a:r>
            <a:r>
              <a:rPr lang="en-US" sz="2100" dirty="0"/>
              <a:t>therein 5 distinct variables or combinations thereof for which the provided descriptions are suggestive for some violation of, or ambiguity with respect to, the principles adhered to in the Basic Formal Ontology or any other ontology which uses it as basis</a:t>
            </a:r>
            <a:r>
              <a:rPr lang="en-US" sz="2100" dirty="0" smtClean="0"/>
              <a:t>.</a:t>
            </a:r>
          </a:p>
          <a:p>
            <a:pPr lvl="2">
              <a:buFont typeface="Arial" panose="020B0604020202020204" pitchFamily="34" charset="0"/>
              <a:buChar char="•"/>
            </a:pPr>
            <a:r>
              <a:rPr lang="en-US" sz="1700" dirty="0" smtClean="0"/>
              <a:t>Note: some of these will be the basis for the </a:t>
            </a:r>
            <a:r>
              <a:rPr lang="en-US" sz="1700" smtClean="0"/>
              <a:t>group exercise in C2!</a:t>
            </a:r>
            <a:endParaRPr lang="en-US" sz="1700" dirty="0" smtClean="0"/>
          </a:p>
          <a:p>
            <a:pPr>
              <a:buFont typeface="Arial" panose="020B0604020202020204" pitchFamily="34" charset="0"/>
              <a:buChar char="•"/>
            </a:pPr>
            <a:r>
              <a:rPr lang="en-US" sz="2100" dirty="0" smtClean="0"/>
              <a:t>Explain </a:t>
            </a:r>
            <a:r>
              <a:rPr lang="en-US" sz="2100" dirty="0"/>
              <a:t>in terms of these principles why that is the case, how the problems could have been avoided and what might perhaps be done to minimize the effects after the facts. </a:t>
            </a:r>
            <a:endParaRPr lang="en-US" sz="2100" dirty="0" smtClean="0"/>
          </a:p>
          <a:p>
            <a:pPr>
              <a:buFont typeface="Arial" panose="020B0604020202020204" pitchFamily="34" charset="0"/>
              <a:buChar char="•"/>
            </a:pPr>
            <a:r>
              <a:rPr lang="en-US" sz="2100" dirty="0" smtClean="0"/>
              <a:t>One </a:t>
            </a:r>
            <a:r>
              <a:rPr lang="en-US" sz="2100" dirty="0"/>
              <a:t>page maximum</a:t>
            </a:r>
            <a:r>
              <a:rPr lang="en-US" sz="2100" dirty="0" smtClean="0"/>
              <a:t>.</a:t>
            </a:r>
          </a:p>
          <a:p>
            <a:pPr>
              <a:buFont typeface="Arial" panose="020B0604020202020204" pitchFamily="34" charset="0"/>
              <a:buChar char="•"/>
            </a:pPr>
            <a:r>
              <a:rPr lang="en-US" sz="2100" dirty="0" smtClean="0"/>
              <a:t>Due date: February 4, 5PM.</a:t>
            </a:r>
            <a:endParaRPr lang="en-US" sz="2100" dirty="0"/>
          </a:p>
        </p:txBody>
      </p:sp>
    </p:spTree>
    <p:extLst>
      <p:ext uri="{BB962C8B-B14F-4D97-AF65-F5344CB8AC3E}">
        <p14:creationId xmlns:p14="http://schemas.microsoft.com/office/powerpoint/2010/main" val="19815030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dirty="0"/>
              <a:t>Degree to which each of the 5 reported problems are indeed problems (10%)</a:t>
            </a:r>
          </a:p>
          <a:p>
            <a:pPr lvl="0">
              <a:buFont typeface="Arial" panose="020B0604020202020204" pitchFamily="34" charset="0"/>
              <a:buChar char="•"/>
            </a:pPr>
            <a:r>
              <a:rPr lang="en-US" dirty="0"/>
              <a:t>Degree to which the identified problems are sufficiently distinct (20%)</a:t>
            </a:r>
          </a:p>
          <a:p>
            <a:pPr lvl="0">
              <a:buFont typeface="Arial" panose="020B0604020202020204" pitchFamily="34" charset="0"/>
              <a:buChar char="•"/>
            </a:pPr>
            <a:r>
              <a:rPr lang="en-US" dirty="0"/>
              <a:t>Correctness of the argumentation why they are problems (50%)</a:t>
            </a:r>
          </a:p>
          <a:p>
            <a:pPr lvl="0">
              <a:buFont typeface="Arial" panose="020B0604020202020204" pitchFamily="34" charset="0"/>
              <a:buChar char="•"/>
            </a:pPr>
            <a:r>
              <a:rPr lang="en-US" dirty="0"/>
              <a:t>Proposals for prevention (10%)</a:t>
            </a:r>
          </a:p>
          <a:p>
            <a:pPr>
              <a:buFont typeface="Arial" panose="020B0604020202020204" pitchFamily="34" charset="0"/>
              <a:buChar char="•"/>
            </a:pPr>
            <a:r>
              <a:rPr lang="en-US" dirty="0"/>
              <a:t>Proposals for remediation after the facts (10%)</a:t>
            </a:r>
          </a:p>
        </p:txBody>
      </p:sp>
    </p:spTree>
    <p:extLst>
      <p:ext uri="{BB962C8B-B14F-4D97-AF65-F5344CB8AC3E}">
        <p14:creationId xmlns:p14="http://schemas.microsoft.com/office/powerpoint/2010/main" val="1282953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2590800"/>
            <a:ext cx="9144000" cy="175021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b="0" dirty="0" smtClean="0">
                <a:solidFill>
                  <a:schemeClr val="tx1"/>
                </a:solidFill>
                <a:latin typeface="Times" pitchFamily="122" charset="0"/>
              </a:rPr>
              <a:t>…</a:t>
            </a:r>
          </a:p>
          <a:p>
            <a:pPr marL="0" marR="0" indent="0" algn="l" defTabSz="914400" rtl="0" eaLnBrk="0" fontAlgn="base" latinLnBrk="0" hangingPunct="0">
              <a:lnSpc>
                <a:spcPct val="100000"/>
              </a:lnSpc>
              <a:spcBef>
                <a:spcPct val="0"/>
              </a:spcBef>
              <a:spcAft>
                <a:spcPct val="0"/>
              </a:spcAft>
              <a:buClrTx/>
              <a:buSzTx/>
              <a:buFontTx/>
              <a:buNone/>
              <a:tabLst/>
            </a:pPr>
            <a:r>
              <a:rPr lang="en-US" sz="2400" b="0" dirty="0" smtClean="0">
                <a:solidFill>
                  <a:schemeClr val="tx1"/>
                </a:solidFill>
                <a:latin typeface="Times" pitchFamily="122" charset="0"/>
              </a:rPr>
              <a:t>…</a:t>
            </a: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a:t>
            </a:r>
            <a:endParaRPr kumimoji="0" lang="en-US" sz="2400" b="0" i="0" u="none" strike="noStrike" cap="none" normalizeH="0" baseline="0" dirty="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5080" y="3377823"/>
            <a:ext cx="8234680" cy="203577"/>
          </a:xfrm>
          <a:prstGeom prst="rect">
            <a:avLst/>
          </a:prstGeom>
        </p:spPr>
      </p:pic>
      <p:pic>
        <p:nvPicPr>
          <p:cNvPr id="8" name="Picture 7"/>
          <p:cNvPicPr>
            <a:picLocks noChangeAspect="1"/>
          </p:cNvPicPr>
          <p:nvPr/>
        </p:nvPicPr>
        <p:blipFill>
          <a:blip r:embed="rId3"/>
          <a:stretch>
            <a:fillRect/>
          </a:stretch>
        </p:blipFill>
        <p:spPr>
          <a:xfrm>
            <a:off x="0" y="2971800"/>
            <a:ext cx="9144000" cy="306907"/>
          </a:xfrm>
          <a:prstGeom prst="rect">
            <a:avLst/>
          </a:prstGeom>
        </p:spPr>
      </p:pic>
      <p:pic>
        <p:nvPicPr>
          <p:cNvPr id="9" name="Picture 8"/>
          <p:cNvPicPr>
            <a:picLocks noChangeAspect="1"/>
          </p:cNvPicPr>
          <p:nvPr/>
        </p:nvPicPr>
        <p:blipFill>
          <a:blip r:embed="rId4"/>
          <a:stretch>
            <a:fillRect/>
          </a:stretch>
        </p:blipFill>
        <p:spPr>
          <a:xfrm>
            <a:off x="-15240" y="572135"/>
            <a:ext cx="9159240" cy="2333625"/>
          </a:xfrm>
          <a:prstGeom prst="rect">
            <a:avLst/>
          </a:prstGeom>
        </p:spPr>
      </p:pic>
      <p:pic>
        <p:nvPicPr>
          <p:cNvPr id="10" name="Picture 9"/>
          <p:cNvPicPr>
            <a:picLocks noChangeAspect="1"/>
          </p:cNvPicPr>
          <p:nvPr/>
        </p:nvPicPr>
        <p:blipFill>
          <a:blip r:embed="rId5"/>
          <a:stretch>
            <a:fillRect/>
          </a:stretch>
        </p:blipFill>
        <p:spPr>
          <a:xfrm>
            <a:off x="-20320" y="3680516"/>
            <a:ext cx="9164320" cy="3177484"/>
          </a:xfrm>
          <a:prstGeom prst="rect">
            <a:avLst/>
          </a:prstGeom>
        </p:spPr>
      </p:pic>
    </p:spTree>
    <p:extLst>
      <p:ext uri="{BB962C8B-B14F-4D97-AF65-F5344CB8AC3E}">
        <p14:creationId xmlns:p14="http://schemas.microsoft.com/office/powerpoint/2010/main" val="1915379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32913</TotalTime>
  <Words>5560</Words>
  <Application>Microsoft Office PowerPoint</Application>
  <PresentationFormat>On-screen Show (4:3)</PresentationFormat>
  <Paragraphs>987</Paragraphs>
  <Slides>86</Slides>
  <Notes>11</Notes>
  <HiddenSlides>0</HiddenSlides>
  <MMClips>0</MMClips>
  <ScaleCrop>false</ScaleCrop>
  <HeadingPairs>
    <vt:vector size="8" baseType="variant">
      <vt:variant>
        <vt:lpstr>Fonts Used</vt:lpstr>
      </vt:variant>
      <vt:variant>
        <vt:i4>17</vt:i4>
      </vt:variant>
      <vt:variant>
        <vt:lpstr>Theme</vt:lpstr>
      </vt:variant>
      <vt:variant>
        <vt:i4>3</vt:i4>
      </vt:variant>
      <vt:variant>
        <vt:lpstr>Embedded OLE Servers</vt:lpstr>
      </vt:variant>
      <vt:variant>
        <vt:i4>1</vt:i4>
      </vt:variant>
      <vt:variant>
        <vt:lpstr>Slide Titles</vt:lpstr>
      </vt:variant>
      <vt:variant>
        <vt:i4>86</vt:i4>
      </vt:variant>
    </vt:vector>
  </HeadingPairs>
  <TitlesOfParts>
    <vt:vector size="107" baseType="lpstr">
      <vt:lpstr>Arial Unicode MS</vt:lpstr>
      <vt:lpstr>Batang</vt:lpstr>
      <vt:lpstr>ＭＳ Ｐゴシック</vt:lpstr>
      <vt:lpstr>ＭＳ Ｐゴシック</vt:lpstr>
      <vt:lpstr>SimSun</vt:lpstr>
      <vt:lpstr>Arial</vt:lpstr>
      <vt:lpstr>Calibri</vt:lpstr>
      <vt:lpstr>Consolas</vt:lpstr>
      <vt:lpstr>Georgia</vt:lpstr>
      <vt:lpstr>inherit</vt:lpstr>
      <vt:lpstr>Lucida Grande</vt:lpstr>
      <vt:lpstr>Symbol</vt:lpstr>
      <vt:lpstr>Tahoma</vt:lpstr>
      <vt:lpstr>Times</vt:lpstr>
      <vt:lpstr>Times New Roman</vt:lpstr>
      <vt:lpstr>Trebuchet MS</vt:lpstr>
      <vt:lpstr>Verdana</vt:lpstr>
      <vt:lpstr>2014-Indianapolis</vt:lpstr>
      <vt:lpstr>Office Theme</vt:lpstr>
      <vt:lpstr>1_Office Theme</vt:lpstr>
      <vt:lpstr>Photo Editor-foto</vt:lpstr>
      <vt:lpstr>Principles of Referent Tracking BMI714 Course 24684 – Spring 2018 </vt:lpstr>
      <vt:lpstr>Class topics</vt:lpstr>
      <vt:lpstr>1. Course overview</vt:lpstr>
      <vt:lpstr>Mandatory!</vt:lpstr>
      <vt:lpstr>Assignments: path to completion (1)</vt:lpstr>
      <vt:lpstr>Assignments: path to completion (2)</vt:lpstr>
      <vt:lpstr>Course Assessment</vt:lpstr>
      <vt:lpstr>Alternatives</vt:lpstr>
      <vt:lpstr>PowerPoint Presentation</vt:lpstr>
      <vt:lpstr>2. (Lack of)  Quality in Information Systems</vt:lpstr>
      <vt:lpstr>My motivation: an old vision</vt:lpstr>
      <vt:lpstr>Relevance determination requires a global view</vt:lpstr>
      <vt:lpstr>However !</vt:lpstr>
      <vt:lpstr>Idiosyncrasies in relation to diagnoses</vt:lpstr>
      <vt:lpstr>Idiosyncrasies in problem entry updates</vt:lpstr>
      <vt:lpstr>Prominent types of inconsistencies</vt:lpstr>
      <vt:lpstr>Ambiguity and vagueness in CPGs</vt:lpstr>
      <vt:lpstr>A wide range of data quality perspectives</vt:lpstr>
      <vt:lpstr>Data quality … really ?</vt:lpstr>
      <vt:lpstr>Data quality … really ?</vt:lpstr>
      <vt:lpstr>Data quality … reality!</vt:lpstr>
      <vt:lpstr>Data quality … reality!</vt:lpstr>
      <vt:lpstr>Data quality … reality!</vt:lpstr>
      <vt:lpstr>William Kent in ‘Data and Reality’</vt:lpstr>
      <vt:lpstr>Some Data Quality Dimensions</vt:lpstr>
      <vt:lpstr>ISO 25012:2008(E) Data quality</vt:lpstr>
      <vt:lpstr>Linked data quality dimensions</vt:lpstr>
      <vt:lpstr>From data Q(uality) to information Q</vt:lpstr>
      <vt:lpstr>3. Data quality through explicit representation of entities</vt:lpstr>
      <vt:lpstr>The basis of Ontological Realism (O.R.)</vt:lpstr>
      <vt:lpstr>PowerPoint Presentation</vt:lpstr>
      <vt:lpstr>What is out there … (… we want/need to deal with)?</vt:lpstr>
      <vt:lpstr>Continuants versus Occurrents</vt:lpstr>
      <vt:lpstr>A useful parallel: Alberti’s grid</vt:lpstr>
      <vt:lpstr>Representations</vt:lpstr>
      <vt:lpstr>Representations</vt:lpstr>
      <vt:lpstr>Representational unit</vt:lpstr>
      <vt:lpstr>Types of Representational Units</vt:lpstr>
      <vt:lpstr>Types of Representational Units</vt:lpstr>
      <vt:lpstr>Types of Representational Units</vt:lpstr>
      <vt:lpstr>Types of Representational Units</vt:lpstr>
      <vt:lpstr>Types of Representational Units</vt:lpstr>
      <vt:lpstr>Types of Representational Units</vt:lpstr>
      <vt:lpstr>Types of Representational Units</vt:lpstr>
      <vt:lpstr>Types of Representational Units</vt:lpstr>
      <vt:lpstr>Types of Representational Units</vt:lpstr>
      <vt:lpstr>Types of Representational Units</vt:lpstr>
      <vt:lpstr>Qualities that concretize ICE are Information Quality Entities</vt:lpstr>
      <vt:lpstr>Information Artifact</vt:lpstr>
      <vt:lpstr>Entities related to measurements</vt:lpstr>
      <vt:lpstr>An attempt to make it clear (1)</vt:lpstr>
      <vt:lpstr>An attempt to make it clear (2)</vt:lpstr>
      <vt:lpstr>An attempt to make it clear (3)</vt:lpstr>
      <vt:lpstr>An attempt to make it clear (4)</vt:lpstr>
      <vt:lpstr>An attempt to make it clear (5)</vt:lpstr>
      <vt:lpstr>What makes       to be about         ?</vt:lpstr>
      <vt:lpstr>Proposed new relationships for IAO</vt:lpstr>
      <vt:lpstr>Existence of a conformant cognitive representation</vt:lpstr>
      <vt:lpstr>Reality         and       representation</vt:lpstr>
      <vt:lpstr>Images as representations: need for various assertions</vt:lpstr>
      <vt:lpstr>Images as representations: need for various assertions</vt:lpstr>
      <vt:lpstr>Ontology for General Medical Science (OGMS)</vt:lpstr>
      <vt:lpstr>Coding systems used naively preserve certain ambiguities. Test: how many distinct disorders/diseases do you count?</vt:lpstr>
      <vt:lpstr>Codes for ‘types’ AND identifiers for instances … one of a few possibilities</vt:lpstr>
      <vt:lpstr>3. Data quality through explicit representation of entities</vt:lpstr>
      <vt:lpstr>Discuss …</vt:lpstr>
      <vt:lpstr>At least one serious ambiguity!</vt:lpstr>
      <vt:lpstr>What is wrong with this definition?</vt:lpstr>
      <vt:lpstr>Test</vt:lpstr>
      <vt:lpstr>Talking about particulars or types?</vt:lpstr>
      <vt:lpstr>PowerPoint Presentation</vt:lpstr>
      <vt:lpstr>Ambiguities in ICD-9-CM</vt:lpstr>
      <vt:lpstr>Hypothetical example: issues?</vt:lpstr>
      <vt:lpstr>Ambiguity in ICD-11’s ‘Content model’</vt:lpstr>
      <vt:lpstr>3. Data quality through explicit representation of entities</vt:lpstr>
      <vt:lpstr>Exercise</vt:lpstr>
      <vt:lpstr>4. Reading test</vt:lpstr>
      <vt:lpstr>Data Idiosyncrasies for Use of EHR Data</vt:lpstr>
      <vt:lpstr>Data Idiosyncrasies for Use of EHR Data</vt:lpstr>
      <vt:lpstr>Three sorts of count errors in OMOP</vt:lpstr>
      <vt:lpstr>What ambiguity do you see?</vt:lpstr>
      <vt:lpstr>What is formally wrong?</vt:lpstr>
      <vt:lpstr>L4-entities are now (subtypes of) …?</vt:lpstr>
      <vt:lpstr>Assignment</vt:lpstr>
      <vt:lpstr>Tasks</vt:lpstr>
      <vt:lpstr>Assessment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1178</cp:revision>
  <dcterms:created xsi:type="dcterms:W3CDTF">1601-01-01T00:00:00Z</dcterms:created>
  <dcterms:modified xsi:type="dcterms:W3CDTF">2018-01-30T16:51:32Z</dcterms:modified>
</cp:coreProperties>
</file>