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26" r:id="rId1"/>
  </p:sldMasterIdLst>
  <p:notesMasterIdLst>
    <p:notesMasterId r:id="rId31"/>
  </p:notesMasterIdLst>
  <p:handoutMasterIdLst>
    <p:handoutMasterId r:id="rId32"/>
  </p:handoutMasterIdLst>
  <p:sldIdLst>
    <p:sldId id="1369" r:id="rId2"/>
    <p:sldId id="1427" r:id="rId3"/>
    <p:sldId id="1450" r:id="rId4"/>
    <p:sldId id="1465" r:id="rId5"/>
    <p:sldId id="1466" r:id="rId6"/>
    <p:sldId id="1467" r:id="rId7"/>
    <p:sldId id="1468" r:id="rId8"/>
    <p:sldId id="1469" r:id="rId9"/>
    <p:sldId id="1470" r:id="rId10"/>
    <p:sldId id="1471" r:id="rId11"/>
    <p:sldId id="1472" r:id="rId12"/>
    <p:sldId id="1473" r:id="rId13"/>
    <p:sldId id="1474" r:id="rId14"/>
    <p:sldId id="1475" r:id="rId15"/>
    <p:sldId id="1476" r:id="rId16"/>
    <p:sldId id="1477" r:id="rId17"/>
    <p:sldId id="1478" r:id="rId18"/>
    <p:sldId id="1479" r:id="rId19"/>
    <p:sldId id="1480" r:id="rId20"/>
    <p:sldId id="1481" r:id="rId21"/>
    <p:sldId id="1485" r:id="rId22"/>
    <p:sldId id="1482" r:id="rId23"/>
    <p:sldId id="1483" r:id="rId24"/>
    <p:sldId id="1484" r:id="rId25"/>
    <p:sldId id="1486" r:id="rId26"/>
    <p:sldId id="1487" r:id="rId27"/>
    <p:sldId id="1488" r:id="rId28"/>
    <p:sldId id="1489" r:id="rId29"/>
    <p:sldId id="1490" r:id="rId30"/>
  </p:sldIdLst>
  <p:sldSz cx="9144000" cy="6858000" type="screen4x3"/>
  <p:notesSz cx="6858000" cy="9144000"/>
  <p:defaultTextStyle>
    <a:defPPr>
      <a:defRPr lang="en-US"/>
    </a:defPPr>
    <a:lvl1pPr algn="ctr" rtl="0" fontAlgn="base">
      <a:spcBef>
        <a:spcPct val="0"/>
      </a:spcBef>
      <a:spcAft>
        <a:spcPct val="0"/>
      </a:spcAft>
      <a:defRPr sz="3200" b="1" kern="1200">
        <a:solidFill>
          <a:srgbClr val="000066"/>
        </a:solidFill>
        <a:latin typeface="Times New Roman" pitchFamily="18" charset="0"/>
        <a:ea typeface="+mn-ea"/>
        <a:cs typeface="+mn-cs"/>
      </a:defRPr>
    </a:lvl1pPr>
    <a:lvl2pPr marL="457200" algn="ctr" rtl="0" fontAlgn="base">
      <a:spcBef>
        <a:spcPct val="0"/>
      </a:spcBef>
      <a:spcAft>
        <a:spcPct val="0"/>
      </a:spcAft>
      <a:defRPr sz="3200" b="1" kern="1200">
        <a:solidFill>
          <a:srgbClr val="000066"/>
        </a:solidFill>
        <a:latin typeface="Times New Roman" pitchFamily="18" charset="0"/>
        <a:ea typeface="+mn-ea"/>
        <a:cs typeface="+mn-cs"/>
      </a:defRPr>
    </a:lvl2pPr>
    <a:lvl3pPr marL="914400" algn="ctr" rtl="0" fontAlgn="base">
      <a:spcBef>
        <a:spcPct val="0"/>
      </a:spcBef>
      <a:spcAft>
        <a:spcPct val="0"/>
      </a:spcAft>
      <a:defRPr sz="3200" b="1" kern="1200">
        <a:solidFill>
          <a:srgbClr val="000066"/>
        </a:solidFill>
        <a:latin typeface="Times New Roman" pitchFamily="18" charset="0"/>
        <a:ea typeface="+mn-ea"/>
        <a:cs typeface="+mn-cs"/>
      </a:defRPr>
    </a:lvl3pPr>
    <a:lvl4pPr marL="1371600" algn="ctr" rtl="0" fontAlgn="base">
      <a:spcBef>
        <a:spcPct val="0"/>
      </a:spcBef>
      <a:spcAft>
        <a:spcPct val="0"/>
      </a:spcAft>
      <a:defRPr sz="3200" b="1" kern="1200">
        <a:solidFill>
          <a:srgbClr val="000066"/>
        </a:solidFill>
        <a:latin typeface="Times New Roman" pitchFamily="18" charset="0"/>
        <a:ea typeface="+mn-ea"/>
        <a:cs typeface="+mn-cs"/>
      </a:defRPr>
    </a:lvl4pPr>
    <a:lvl5pPr marL="1828800" algn="ctr" rtl="0" fontAlgn="base">
      <a:spcBef>
        <a:spcPct val="0"/>
      </a:spcBef>
      <a:spcAft>
        <a:spcPct val="0"/>
      </a:spcAft>
      <a:defRPr sz="3200" b="1" kern="1200">
        <a:solidFill>
          <a:srgbClr val="000066"/>
        </a:solidFill>
        <a:latin typeface="Times New Roman" pitchFamily="18" charset="0"/>
        <a:ea typeface="+mn-ea"/>
        <a:cs typeface="+mn-cs"/>
      </a:defRPr>
    </a:lvl5pPr>
    <a:lvl6pPr marL="2286000" algn="l" defTabSz="914400" rtl="0" eaLnBrk="1" latinLnBrk="0" hangingPunct="1">
      <a:defRPr sz="3200" b="1" kern="1200">
        <a:solidFill>
          <a:srgbClr val="000066"/>
        </a:solidFill>
        <a:latin typeface="Times New Roman" pitchFamily="18" charset="0"/>
        <a:ea typeface="+mn-ea"/>
        <a:cs typeface="+mn-cs"/>
      </a:defRPr>
    </a:lvl6pPr>
    <a:lvl7pPr marL="2743200" algn="l" defTabSz="914400" rtl="0" eaLnBrk="1" latinLnBrk="0" hangingPunct="1">
      <a:defRPr sz="3200" b="1" kern="1200">
        <a:solidFill>
          <a:srgbClr val="000066"/>
        </a:solidFill>
        <a:latin typeface="Times New Roman" pitchFamily="18" charset="0"/>
        <a:ea typeface="+mn-ea"/>
        <a:cs typeface="+mn-cs"/>
      </a:defRPr>
    </a:lvl7pPr>
    <a:lvl8pPr marL="3200400" algn="l" defTabSz="914400" rtl="0" eaLnBrk="1" latinLnBrk="0" hangingPunct="1">
      <a:defRPr sz="3200" b="1" kern="1200">
        <a:solidFill>
          <a:srgbClr val="000066"/>
        </a:solidFill>
        <a:latin typeface="Times New Roman" pitchFamily="18" charset="0"/>
        <a:ea typeface="+mn-ea"/>
        <a:cs typeface="+mn-cs"/>
      </a:defRPr>
    </a:lvl8pPr>
    <a:lvl9pPr marL="3657600" algn="l" defTabSz="914400" rtl="0" eaLnBrk="1" latinLnBrk="0" hangingPunct="1">
      <a:defRPr sz="3200" b="1" kern="1200">
        <a:solidFill>
          <a:srgbClr val="000066"/>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E115"/>
    <a:srgbClr val="FF66FF"/>
    <a:srgbClr val="FF0000"/>
    <a:srgbClr val="FF6600"/>
    <a:srgbClr val="00359E"/>
    <a:srgbClr val="000000"/>
    <a:srgbClr val="92D050"/>
    <a:srgbClr val="DE6A22"/>
    <a:srgbClr val="AAE600"/>
    <a:srgbClr val="A2CC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4770" autoAdjust="0"/>
  </p:normalViewPr>
  <p:slideViewPr>
    <p:cSldViewPr>
      <p:cViewPr varScale="1">
        <p:scale>
          <a:sx n="79" d="100"/>
          <a:sy n="79" d="100"/>
        </p:scale>
        <p:origin x="1296"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8" d="100"/>
        <a:sy n="98" d="100"/>
      </p:scale>
      <p:origin x="0" y="-9970"/>
    </p:cViewPr>
  </p:sorterViewPr>
  <p:notesViewPr>
    <p:cSldViewPr>
      <p:cViewPr varScale="1">
        <p:scale>
          <a:sx n="84" d="100"/>
          <a:sy n="84" d="100"/>
        </p:scale>
        <p:origin x="310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5DB68A-9D44-4073-920F-D08D647C06A7}" type="slidenum">
              <a:rPr lang="en-US" smtClean="0"/>
              <a:t>‹#›</a:t>
            </a:fld>
            <a:endParaRPr lang="en-US" dirty="0"/>
          </a:p>
        </p:txBody>
      </p:sp>
    </p:spTree>
    <p:extLst>
      <p:ext uri="{BB962C8B-B14F-4D97-AF65-F5344CB8AC3E}">
        <p14:creationId xmlns:p14="http://schemas.microsoft.com/office/powerpoint/2010/main" val="15523397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176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a:t>Klik om de opmaakprofielen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1305ACA9-A27D-4159-B806-94BE96EB69B2}" type="slidenum">
              <a:rPr lang="en-US"/>
              <a:pPr>
                <a:defRPr/>
              </a:pPr>
              <a:t>‹#›</a:t>
            </a:fld>
            <a:endParaRPr lang="en-US"/>
          </a:p>
        </p:txBody>
      </p:sp>
    </p:spTree>
    <p:extLst>
      <p:ext uri="{BB962C8B-B14F-4D97-AF65-F5344CB8AC3E}">
        <p14:creationId xmlns:p14="http://schemas.microsoft.com/office/powerpoint/2010/main" val="82759825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D3674D-E59F-4C2D-95C3-E10A23210743}" type="slidenum">
              <a:rPr lang="en-US"/>
              <a:pPr/>
              <a:t>1</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219078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950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ctr">
              <a:defRPr>
                <a:latin typeface="Georgia"/>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b="0" i="0">
                <a:latin typeface="Trebuchet MS"/>
                <a:cs typeface="Trebuchet MS"/>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Tree>
    <p:extLst>
      <p:ext uri="{BB962C8B-B14F-4D97-AF65-F5344CB8AC3E}">
        <p14:creationId xmlns:p14="http://schemas.microsoft.com/office/powerpoint/2010/main" val="309448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10"/>
          <p:cNvCxnSpPr>
            <a:cxnSpLocks noChangeShapeType="1"/>
          </p:cNvCxnSpPr>
          <p:nvPr/>
        </p:nvCxnSpPr>
        <p:spPr bwMode="auto">
          <a:xfrm>
            <a:off x="762000" y="3733800"/>
            <a:ext cx="7772400" cy="1588"/>
          </a:xfrm>
          <a:prstGeom prst="line">
            <a:avLst/>
          </a:prstGeom>
          <a:noFill/>
          <a:ln w="9525">
            <a:solidFill>
              <a:schemeClr val="bg1"/>
            </a:solidFill>
            <a:prstDash val="dot"/>
            <a:round/>
            <a:headEnd/>
            <a:tailEnd/>
          </a:ln>
        </p:spPr>
      </p:cxnSp>
      <p:sp>
        <p:nvSpPr>
          <p:cNvPr id="2" name="Title 1"/>
          <p:cNvSpPr>
            <a:spLocks noGrp="1"/>
          </p:cNvSpPr>
          <p:nvPr>
            <p:ph type="title"/>
          </p:nvPr>
        </p:nvSpPr>
        <p:spPr>
          <a:xfrm>
            <a:off x="722313" y="3743325"/>
            <a:ext cx="7772400" cy="1362075"/>
          </a:xfrm>
          <a:prstGeom prst="rect">
            <a:avLst/>
          </a:prstGeom>
        </p:spPr>
        <p:txBody>
          <a:bodyPr anchor="t"/>
          <a:lstStyle>
            <a:lvl1pPr algn="l">
              <a:defRPr sz="4000" b="0" i="0" cap="all">
                <a:latin typeface="Georgia"/>
                <a:cs typeface="Georgia"/>
              </a:defRPr>
            </a:lvl1pPr>
          </a:lstStyle>
          <a:p>
            <a:r>
              <a:rPr lang="en-US"/>
              <a:t>Click to edit Master title style</a:t>
            </a:r>
            <a:endParaRPr lang="en-US" dirty="0"/>
          </a:p>
        </p:txBody>
      </p:sp>
      <p:sp>
        <p:nvSpPr>
          <p:cNvPr id="3" name="Text Placeholder 2"/>
          <p:cNvSpPr>
            <a:spLocks noGrp="1"/>
          </p:cNvSpPr>
          <p:nvPr>
            <p:ph type="body" idx="1"/>
          </p:nvPr>
        </p:nvSpPr>
        <p:spPr>
          <a:xfrm>
            <a:off x="722313" y="2243138"/>
            <a:ext cx="7772400" cy="1500187"/>
          </a:xfrm>
          <a:prstGeom prst="rect">
            <a:avLst/>
          </a:prstGeom>
        </p:spPr>
        <p:txBody>
          <a:bodyPr anchor="b"/>
          <a:lstStyle>
            <a:lvl1pPr marL="0" indent="0">
              <a:buNone/>
              <a:defRPr sz="2000" b="0" i="0">
                <a:latin typeface="Trebuchet MS"/>
                <a:cs typeface="Trebuchet MS"/>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3934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686800" cy="762000"/>
          </a:xfrm>
          <a:prstGeom prst="rect">
            <a:avLst/>
          </a:prstGeom>
        </p:spPr>
        <p:txBody>
          <a:bodyPr/>
          <a:lstStyle>
            <a:lvl1pPr algn="ctr">
              <a:defRPr b="0" i="0">
                <a:latin typeface="Georgia"/>
                <a:cs typeface="Georgia"/>
              </a:defRPr>
            </a:lvl1pPr>
          </a:lstStyle>
          <a:p>
            <a:r>
              <a:rPr lang="en-US"/>
              <a:t>Click to edit Master title style</a:t>
            </a:r>
            <a:endParaRPr lang="en-US" dirty="0"/>
          </a:p>
        </p:txBody>
      </p:sp>
      <p:sp>
        <p:nvSpPr>
          <p:cNvPr id="3" name="Content Placeholder 2"/>
          <p:cNvSpPr>
            <a:spLocks noGrp="1"/>
          </p:cNvSpPr>
          <p:nvPr>
            <p:ph idx="1"/>
          </p:nvPr>
        </p:nvSpPr>
        <p:spPr>
          <a:xfrm>
            <a:off x="228600" y="1676400"/>
            <a:ext cx="8686800" cy="4953000"/>
          </a:xfrm>
          <a:prstGeom prst="rect">
            <a:avLst/>
          </a:prstGeom>
        </p:spPr>
        <p:txBody>
          <a:bodyPr/>
          <a:lstStyle>
            <a:lvl1pPr>
              <a:buClr>
                <a:schemeClr val="bg1"/>
              </a:buClr>
              <a:defRPr b="0" i="0">
                <a:solidFill>
                  <a:schemeClr val="bg1"/>
                </a:solidFill>
                <a:latin typeface="Trebuchet MS"/>
                <a:cs typeface="Trebuchet MS"/>
              </a:defRPr>
            </a:lvl1pPr>
            <a:lvl2pPr>
              <a:buClr>
                <a:schemeClr val="bg1"/>
              </a:buClr>
              <a:defRPr lang="en-US" sz="2400" b="0" i="0" dirty="0" smtClean="0">
                <a:solidFill>
                  <a:schemeClr val="bg1"/>
                </a:solidFill>
                <a:latin typeface="Trebuchet MS"/>
                <a:ea typeface="ＭＳ Ｐゴシック" pitchFamily="122" charset="-128"/>
                <a:cs typeface="Trebuchet MS"/>
              </a:defRPr>
            </a:lvl2pPr>
            <a:lvl3pPr>
              <a:buClr>
                <a:schemeClr val="bg1"/>
              </a:buClr>
              <a:defRPr b="0" i="0">
                <a:solidFill>
                  <a:schemeClr val="bg1"/>
                </a:solidFill>
                <a:latin typeface="Trebuchet MS"/>
                <a:cs typeface="Trebuchet MS"/>
              </a:defRPr>
            </a:lvl3pPr>
            <a:lvl4pPr>
              <a:buClr>
                <a:schemeClr val="bg1"/>
              </a:buClr>
              <a:defRPr b="0" i="0">
                <a:solidFill>
                  <a:schemeClr val="bg1"/>
                </a:solidFill>
                <a:latin typeface="Trebuchet MS"/>
                <a:cs typeface="Trebuchet MS"/>
              </a:defRPr>
            </a:lvl4pPr>
            <a:lvl5pPr>
              <a:buClr>
                <a:schemeClr val="bg1"/>
              </a:buClr>
              <a:defRPr b="0" i="1">
                <a:solidFill>
                  <a:schemeClr val="bg1"/>
                </a:solidFill>
                <a:latin typeface="Trebuchet MS"/>
                <a:cs typeface="Trebuchet M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4"/>
          <p:cNvSpPr>
            <a:spLocks noGrp="1"/>
          </p:cNvSpPr>
          <p:nvPr>
            <p:ph type="sldNum" sz="quarter" idx="3"/>
          </p:nvPr>
        </p:nvSpPr>
        <p:spPr>
          <a:xfrm>
            <a:off x="0" y="6477000"/>
            <a:ext cx="304800" cy="296174"/>
          </a:xfrm>
          <a:prstGeom prst="rect">
            <a:avLst/>
          </a:prstGeom>
        </p:spPr>
        <p:txBody>
          <a:bodyPr vert="horz" lIns="0" tIns="0" rIns="0" bIns="0" rtlCol="0" anchor="b"/>
          <a:lstStyle>
            <a:lvl1pPr algn="r">
              <a:defRPr sz="1200"/>
            </a:lvl1pPr>
          </a:lstStyle>
          <a:p>
            <a:fld id="{7C5DB68A-9D44-4073-920F-D08D647C06A7}" type="slidenum">
              <a:rPr lang="en-US" smtClean="0"/>
              <a:t>‹#›</a:t>
            </a:fld>
            <a:endParaRPr lang="en-US" dirty="0"/>
          </a:p>
        </p:txBody>
      </p:sp>
    </p:spTree>
    <p:extLst>
      <p:ext uri="{BB962C8B-B14F-4D97-AF65-F5344CB8AC3E}">
        <p14:creationId xmlns:p14="http://schemas.microsoft.com/office/powerpoint/2010/main" val="111346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772400" cy="1143000"/>
          </a:xfrm>
          <a:prstGeom prst="rect">
            <a:avLst/>
          </a:prstGeom>
        </p:spPr>
        <p:txBody>
          <a:bodyPr/>
          <a:lstStyle>
            <a:lvl1pPr>
              <a:defRPr b="0" i="0">
                <a:latin typeface="Georgia"/>
                <a:cs typeface="Georgia"/>
              </a:defRPr>
            </a:lvl1pPr>
          </a:lstStyle>
          <a:p>
            <a:r>
              <a:rPr lang="en-US"/>
              <a:t>Click to edit Master title style</a:t>
            </a:r>
            <a:endParaRPr lang="en-US" dirty="0"/>
          </a:p>
        </p:txBody>
      </p:sp>
      <p:sp>
        <p:nvSpPr>
          <p:cNvPr id="3" name="Content Placeholder 2"/>
          <p:cNvSpPr>
            <a:spLocks noGrp="1"/>
          </p:cNvSpPr>
          <p:nvPr>
            <p:ph sz="half" idx="1"/>
          </p:nvPr>
        </p:nvSpPr>
        <p:spPr>
          <a:xfrm>
            <a:off x="685800" y="2438400"/>
            <a:ext cx="3810000" cy="3505200"/>
          </a:xfrm>
          <a:prstGeom prst="rect">
            <a:avLst/>
          </a:prstGeom>
        </p:spPr>
        <p:txBody>
          <a:bodyPr/>
          <a:lstStyle>
            <a:lvl1pPr>
              <a:defRPr sz="2800" b="0" i="0">
                <a:latin typeface="Trebuchet MS"/>
                <a:cs typeface="Trebuchet MS"/>
              </a:defRPr>
            </a:lvl1pPr>
            <a:lvl2pPr>
              <a:buClrTx/>
              <a:buFont typeface="Arial"/>
              <a:buChar char="•"/>
              <a:defRPr sz="2400" b="0" i="0">
                <a:latin typeface="Trebuchet MS"/>
                <a:cs typeface="Trebuchet MS"/>
              </a:defRPr>
            </a:lvl2pPr>
            <a:lvl3pPr>
              <a:buClrTx/>
              <a:buFont typeface="Arial"/>
              <a:buChar char="•"/>
              <a:defRPr sz="2000" b="0" i="0">
                <a:latin typeface="Trebuchet MS"/>
                <a:cs typeface="Trebuchet MS"/>
              </a:defRPr>
            </a:lvl3pPr>
            <a:lvl4pPr>
              <a:buClrTx/>
              <a:buFont typeface="Arial"/>
              <a:buChar char="•"/>
              <a:defRPr sz="1800" b="0" i="0">
                <a:latin typeface="Trebuchet MS"/>
                <a:cs typeface="Trebuchet MS"/>
              </a:defRPr>
            </a:lvl4pPr>
            <a:lvl5pPr>
              <a:buClr>
                <a:srgbClr val="ECD63F"/>
              </a:buClr>
              <a:buFontTx/>
              <a:buNone/>
              <a:defRPr sz="1800" b="0" i="1">
                <a:latin typeface="Trebuchet MS"/>
                <a:cs typeface="Trebuchet MS"/>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438400"/>
            <a:ext cx="3810000" cy="3505200"/>
          </a:xfrm>
          <a:prstGeom prst="rect">
            <a:avLst/>
          </a:prstGeom>
        </p:spPr>
        <p:txBody>
          <a:bodyPr/>
          <a:lstStyle>
            <a:lvl1pPr>
              <a:defRPr sz="2800" b="0" i="0">
                <a:latin typeface="Trebuchet MS"/>
                <a:cs typeface="Trebuchet MS"/>
              </a:defRPr>
            </a:lvl1pPr>
            <a:lvl2pPr>
              <a:buClrTx/>
              <a:buFont typeface="Arial"/>
              <a:buChar char="•"/>
              <a:defRPr sz="2400" b="0" i="0">
                <a:latin typeface="Trebuchet MS"/>
                <a:cs typeface="Trebuchet MS"/>
              </a:defRPr>
            </a:lvl2pPr>
            <a:lvl3pPr>
              <a:buClrTx/>
              <a:buFont typeface="Arial"/>
              <a:buChar char="•"/>
              <a:defRPr sz="2000" b="0" i="0">
                <a:latin typeface="Trebuchet MS"/>
                <a:cs typeface="Trebuchet MS"/>
              </a:defRPr>
            </a:lvl3pPr>
            <a:lvl4pPr>
              <a:buClrTx/>
              <a:buFont typeface="Arial"/>
              <a:buChar char="•"/>
              <a:defRPr sz="1800" b="0" i="0">
                <a:latin typeface="Trebuchet MS"/>
                <a:cs typeface="Trebuchet MS"/>
              </a:defRPr>
            </a:lvl4pPr>
            <a:lvl5pPr>
              <a:buClr>
                <a:srgbClr val="ECD63F"/>
              </a:buClr>
              <a:buFontTx/>
              <a:buNone/>
              <a:defRPr sz="1800" b="0" i="1">
                <a:latin typeface="Trebuchet MS"/>
                <a:cs typeface="Trebuchet MS"/>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124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599"/>
            <a:ext cx="8229600" cy="1006475"/>
          </a:xfrm>
          <a:prstGeom prst="rect">
            <a:avLst/>
          </a:prstGeom>
        </p:spPr>
        <p:txBody>
          <a:bodyPr/>
          <a:lstStyle>
            <a:lvl1pPr>
              <a:defRPr b="0" i="0">
                <a:latin typeface="Georgia"/>
                <a:cs typeface="Georgia"/>
              </a:defRPr>
            </a:lvl1pPr>
          </a:lstStyle>
          <a:p>
            <a:r>
              <a:rPr lang="en-US"/>
              <a:t>Click to edit Master title style</a:t>
            </a:r>
            <a:endParaRPr lang="en-US" dirty="0"/>
          </a:p>
        </p:txBody>
      </p:sp>
      <p:sp>
        <p:nvSpPr>
          <p:cNvPr id="3" name="Text Placeholder 2"/>
          <p:cNvSpPr>
            <a:spLocks noGrp="1"/>
          </p:cNvSpPr>
          <p:nvPr>
            <p:ph type="body" idx="1"/>
          </p:nvPr>
        </p:nvSpPr>
        <p:spPr>
          <a:xfrm>
            <a:off x="457200" y="2315376"/>
            <a:ext cx="4040188" cy="438935"/>
          </a:xfrm>
          <a:prstGeom prst="rect">
            <a:avLst/>
          </a:prstGeom>
        </p:spPr>
        <p:txBody>
          <a:bodyPr anchor="b"/>
          <a:lstStyle>
            <a:lvl1pPr marL="0" indent="0">
              <a:buNone/>
              <a:defRPr sz="2400" b="1" i="0">
                <a:latin typeface="Trebuchet MS"/>
                <a:cs typeface="Trebuchet M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95601"/>
            <a:ext cx="4040188" cy="3124200"/>
          </a:xfrm>
          <a:prstGeom prst="rect">
            <a:avLst/>
          </a:prstGeom>
        </p:spPr>
        <p:txBody>
          <a:bodyPr/>
          <a:lstStyle>
            <a:lvl1pPr>
              <a:buClr>
                <a:schemeClr val="bg1"/>
              </a:buClr>
              <a:defRPr sz="2400" b="0" i="0">
                <a:solidFill>
                  <a:schemeClr val="bg1"/>
                </a:solidFill>
                <a:latin typeface="Trebuchet MS"/>
                <a:cs typeface="Trebuchet MS"/>
              </a:defRPr>
            </a:lvl1pPr>
            <a:lvl2pPr>
              <a:buClr>
                <a:schemeClr val="bg1"/>
              </a:buClr>
              <a:buFont typeface="Arial"/>
              <a:buChar char="•"/>
              <a:defRPr sz="2000" b="0" i="0">
                <a:solidFill>
                  <a:schemeClr val="bg1"/>
                </a:solidFill>
                <a:latin typeface="Trebuchet MS"/>
                <a:cs typeface="Trebuchet MS"/>
              </a:defRPr>
            </a:lvl2pPr>
            <a:lvl3pPr>
              <a:buClr>
                <a:schemeClr val="bg1"/>
              </a:buClr>
              <a:buFont typeface="Arial"/>
              <a:buChar char="•"/>
              <a:defRPr sz="1800" b="0" i="0">
                <a:solidFill>
                  <a:schemeClr val="bg1"/>
                </a:solidFill>
                <a:latin typeface="Trebuchet MS"/>
                <a:cs typeface="Trebuchet MS"/>
              </a:defRPr>
            </a:lvl3pPr>
            <a:lvl4pPr>
              <a:buClr>
                <a:schemeClr val="bg1"/>
              </a:buClr>
              <a:buFont typeface="Arial"/>
              <a:buChar char="•"/>
              <a:defRPr sz="1600" b="0" i="0">
                <a:solidFill>
                  <a:schemeClr val="bg1"/>
                </a:solidFill>
                <a:latin typeface="Trebuchet MS"/>
                <a:cs typeface="Trebuchet MS"/>
              </a:defRPr>
            </a:lvl4pPr>
            <a:lvl5pPr>
              <a:buClr>
                <a:schemeClr val="bg1"/>
              </a:buClr>
              <a:buFontTx/>
              <a:buNone/>
              <a:defRPr sz="1600" b="0" i="1">
                <a:solidFill>
                  <a:schemeClr val="bg1"/>
                </a:solidFill>
                <a:latin typeface="Trebuchet MS"/>
                <a:cs typeface="Trebuchet M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2315376"/>
            <a:ext cx="4041775" cy="438935"/>
          </a:xfrm>
          <a:prstGeom prst="rect">
            <a:avLst/>
          </a:prstGeom>
        </p:spPr>
        <p:txBody>
          <a:bodyPr anchor="b"/>
          <a:lstStyle>
            <a:lvl1pPr marL="0" indent="0">
              <a:buNone/>
              <a:defRPr sz="2400" b="1" i="0">
                <a:latin typeface="Trebuchet MS"/>
                <a:cs typeface="Trebuchet M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895601"/>
            <a:ext cx="4041775" cy="3124200"/>
          </a:xfrm>
          <a:prstGeom prst="rect">
            <a:avLst/>
          </a:prstGeom>
        </p:spPr>
        <p:txBody>
          <a:bodyPr/>
          <a:lstStyle>
            <a:lvl1pPr>
              <a:buClr>
                <a:schemeClr val="bg1"/>
              </a:buClr>
              <a:defRPr sz="2400">
                <a:solidFill>
                  <a:schemeClr val="bg1"/>
                </a:solidFill>
              </a:defRPr>
            </a:lvl1pPr>
            <a:lvl2pPr>
              <a:buClr>
                <a:schemeClr val="bg1"/>
              </a:buClr>
              <a:buFont typeface="Arial"/>
              <a:buChar char="•"/>
              <a:defRPr sz="2000">
                <a:solidFill>
                  <a:schemeClr val="bg1"/>
                </a:solidFill>
              </a:defRPr>
            </a:lvl2pPr>
            <a:lvl3pPr>
              <a:buClr>
                <a:schemeClr val="bg1"/>
              </a:buClr>
              <a:buFont typeface="Arial"/>
              <a:buChar char="•"/>
              <a:defRPr sz="1800">
                <a:solidFill>
                  <a:schemeClr val="bg1"/>
                </a:solidFill>
              </a:defRPr>
            </a:lvl3pPr>
            <a:lvl4pPr>
              <a:buClr>
                <a:schemeClr val="bg1"/>
              </a:buClr>
              <a:buFont typeface="Arial"/>
              <a:buChar char="•"/>
              <a:defRPr sz="1600">
                <a:solidFill>
                  <a:schemeClr val="bg1"/>
                </a:solidFill>
              </a:defRPr>
            </a:lvl4pPr>
            <a:lvl5pPr>
              <a:buClr>
                <a:schemeClr val="bg1"/>
              </a:buClr>
              <a:buFontTx/>
              <a:buNone/>
              <a:defRPr sz="1600" i="1">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19277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3008313" cy="1295400"/>
          </a:xfrm>
          <a:prstGeom prst="rect">
            <a:avLst/>
          </a:prstGeom>
          <a:solidFill>
            <a:srgbClr val="E59C00"/>
          </a:solidFill>
        </p:spPr>
        <p:txBody>
          <a:bodyPr anchor="b"/>
          <a:lstStyle>
            <a:lvl1pPr algn="l">
              <a:defRPr sz="2000" b="1" i="0">
                <a:latin typeface="Trebuchet MS"/>
                <a:cs typeface="Trebuchet MS"/>
              </a:defRPr>
            </a:lvl1pPr>
          </a:lstStyle>
          <a:p>
            <a:r>
              <a:rPr lang="en-US"/>
              <a:t>Click to edit Master title style</a:t>
            </a:r>
            <a:endParaRPr lang="en-US" dirty="0"/>
          </a:p>
        </p:txBody>
      </p:sp>
      <p:sp>
        <p:nvSpPr>
          <p:cNvPr id="3" name="Content Placeholder 2"/>
          <p:cNvSpPr>
            <a:spLocks noGrp="1"/>
          </p:cNvSpPr>
          <p:nvPr>
            <p:ph idx="1"/>
          </p:nvPr>
        </p:nvSpPr>
        <p:spPr>
          <a:xfrm>
            <a:off x="3575050" y="1066801"/>
            <a:ext cx="5111750" cy="4953000"/>
          </a:xfrm>
          <a:prstGeom prst="rect">
            <a:avLst/>
          </a:prstGeom>
        </p:spPr>
        <p:txBody>
          <a:bodyPr/>
          <a:lstStyle>
            <a:lvl1pPr>
              <a:defRPr sz="3200">
                <a:latin typeface="Georgia"/>
                <a:cs typeface="Georgia"/>
              </a:defRPr>
            </a:lvl1pPr>
            <a:lvl2pPr>
              <a:buClrTx/>
              <a:buFont typeface="Arial"/>
              <a:buChar char="•"/>
              <a:defRPr sz="2800" b="0" i="0">
                <a:latin typeface="Trebuchet MS"/>
                <a:cs typeface="Trebuchet MS"/>
              </a:defRPr>
            </a:lvl2pPr>
            <a:lvl3pPr>
              <a:buClrTx/>
              <a:buFont typeface="Arial"/>
              <a:buChar char="•"/>
              <a:defRPr sz="2400" b="0" i="0">
                <a:latin typeface="Trebuchet MS"/>
                <a:cs typeface="Trebuchet MS"/>
              </a:defRPr>
            </a:lvl3pPr>
            <a:lvl4pPr>
              <a:buClrTx/>
              <a:buFont typeface="Arial"/>
              <a:buChar char="•"/>
              <a:defRPr sz="2000" b="0" i="0">
                <a:latin typeface="Trebuchet MS"/>
                <a:cs typeface="Trebuchet MS"/>
              </a:defRPr>
            </a:lvl4pPr>
            <a:lvl5pPr>
              <a:buClr>
                <a:srgbClr val="ECD63F"/>
              </a:buClr>
              <a:buFontTx/>
              <a:buNone/>
              <a:defRPr sz="2000" b="0" i="1">
                <a:latin typeface="Trebuchet MS"/>
                <a:cs typeface="Trebuchet MS"/>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514600"/>
            <a:ext cx="3008313" cy="3505200"/>
          </a:xfrm>
          <a:prstGeom prst="rect">
            <a:avLst/>
          </a:prstGeom>
        </p:spPr>
        <p:txBody>
          <a:bodyPr/>
          <a:lstStyle>
            <a:lvl1pPr marL="0" indent="0">
              <a:buNone/>
              <a:defRPr sz="1400" b="0" i="0">
                <a:latin typeface="Trebuchet MS"/>
                <a:cs typeface="Trebuchet M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3785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0"/>
            <a:ext cx="5334000" cy="566738"/>
          </a:xfrm>
          <a:prstGeom prst="rect">
            <a:avLst/>
          </a:prstGeom>
        </p:spPr>
        <p:txBody>
          <a:bodyPr anchor="b"/>
          <a:lstStyle>
            <a:lvl1pPr algn="ctr">
              <a:defRPr sz="2000" b="0" i="0">
                <a:latin typeface="Georgia"/>
                <a:cs typeface="Georgia"/>
              </a:defRPr>
            </a:lvl1pPr>
          </a:lstStyle>
          <a:p>
            <a:r>
              <a:rPr lang="en-US"/>
              <a:t>Click to edit Master title style</a:t>
            </a:r>
            <a:endParaRPr lang="en-US" dirty="0"/>
          </a:p>
        </p:txBody>
      </p:sp>
      <p:sp>
        <p:nvSpPr>
          <p:cNvPr id="3" name="Picture Placeholder 2"/>
          <p:cNvSpPr>
            <a:spLocks noGrp="1"/>
          </p:cNvSpPr>
          <p:nvPr>
            <p:ph type="pic" idx="1"/>
          </p:nvPr>
        </p:nvSpPr>
        <p:spPr>
          <a:xfrm>
            <a:off x="1828800" y="1143000"/>
            <a:ext cx="5334000" cy="3429000"/>
          </a:xfrm>
          <a:prstGeom prst="rect">
            <a:avLst/>
          </a:prstGeom>
          <a:solidFill>
            <a:schemeClr val="bg2"/>
          </a:solidFill>
          <a:ln w="50800" cap="flat" cmpd="sng" algn="ctr">
            <a:solidFill>
              <a:schemeClr val="bg1"/>
            </a:solidFill>
            <a:prstDash val="solid"/>
            <a:miter lim="800000"/>
            <a:headEnd type="none" w="med" len="med"/>
            <a:tailEnd type="none" w="med" len="med"/>
          </a:ln>
          <a:effectLst>
            <a:outerShdw blurRad="152400" dist="101600" dir="2700000">
              <a:schemeClr val="tx1">
                <a:alpha val="31000"/>
              </a:schemeClr>
            </a:outerShdw>
          </a:effectLst>
        </p:spPr>
        <p:txBody>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5138738"/>
            <a:ext cx="5334000" cy="804862"/>
          </a:xfrm>
          <a:prstGeom prst="rect">
            <a:avLst/>
          </a:prstGeom>
        </p:spPr>
        <p:txBody>
          <a:bodyPr/>
          <a:lstStyle>
            <a:lvl1pPr marL="0" indent="0" algn="ctr">
              <a:buNone/>
              <a:defRPr sz="1400" b="0" i="0">
                <a:latin typeface="Trebuchet MS"/>
                <a:cs typeface="Trebuchet M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24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wntown.jpg"/>
          <p:cNvPicPr>
            <a:picLocks noChangeAspect="1"/>
          </p:cNvPicPr>
          <p:nvPr/>
        </p:nvPicPr>
        <p:blipFill>
          <a:blip r:embed="rId10"/>
          <a:srcRect/>
          <a:stretch>
            <a:fillRect/>
          </a:stretch>
        </p:blipFill>
        <p:spPr bwMode="auto">
          <a:xfrm>
            <a:off x="0" y="0"/>
            <a:ext cx="9144000" cy="6858000"/>
          </a:xfrm>
          <a:prstGeom prst="rect">
            <a:avLst/>
          </a:prstGeom>
          <a:noFill/>
          <a:ln w="9525">
            <a:noFill/>
            <a:miter lim="800000"/>
            <a:headEnd/>
            <a:tailEnd/>
          </a:ln>
        </p:spPr>
      </p:pic>
      <p:sp>
        <p:nvSpPr>
          <p:cNvPr id="2" name="Rectangle 1"/>
          <p:cNvSpPr/>
          <p:nvPr/>
        </p:nvSpPr>
        <p:spPr bwMode="auto">
          <a:xfrm>
            <a:off x="0" y="609600"/>
            <a:ext cx="9144000" cy="6248400"/>
          </a:xfrm>
          <a:prstGeom prst="rect">
            <a:avLst/>
          </a:prstGeom>
          <a:solidFill>
            <a:srgbClr val="002060">
              <a:alpha val="6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22" charset="0"/>
            </a:endParaRPr>
          </a:p>
        </p:txBody>
      </p:sp>
      <p:sp>
        <p:nvSpPr>
          <p:cNvPr id="4" name="Slide Number Placeholder 4"/>
          <p:cNvSpPr>
            <a:spLocks noGrp="1"/>
          </p:cNvSpPr>
          <p:nvPr>
            <p:ph type="sldNum" sz="quarter" idx="4"/>
          </p:nvPr>
        </p:nvSpPr>
        <p:spPr>
          <a:xfrm>
            <a:off x="28755" y="6477000"/>
            <a:ext cx="428445" cy="306387"/>
          </a:xfrm>
          <a:prstGeom prst="rect">
            <a:avLst/>
          </a:prstGeom>
        </p:spPr>
        <p:txBody>
          <a:bodyPr vert="horz" lIns="91440" tIns="45720" rIns="91440" bIns="45720" rtlCol="0" anchor="b"/>
          <a:lstStyle>
            <a:lvl1pPr algn="r">
              <a:defRPr sz="1200">
                <a:solidFill>
                  <a:schemeClr val="bg1"/>
                </a:solidFill>
              </a:defRPr>
            </a:lvl1pPr>
          </a:lstStyle>
          <a:p>
            <a:fld id="{7C5DB68A-9D44-4073-920F-D08D647C06A7}" type="slidenum">
              <a:rPr lang="en-US" smtClean="0"/>
              <a:pPr/>
              <a:t>‹#›</a:t>
            </a:fld>
            <a:endParaRPr lang="en-US" dirty="0"/>
          </a:p>
        </p:txBody>
      </p:sp>
    </p:spTree>
    <p:extLst>
      <p:ext uri="{BB962C8B-B14F-4D97-AF65-F5344CB8AC3E}">
        <p14:creationId xmlns:p14="http://schemas.microsoft.com/office/powerpoint/2010/main" val="1387459220"/>
      </p:ext>
    </p:extLst>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Lst>
  <p:hf hdr="0" ftr="0" dt="0"/>
  <p:txStyles>
    <p:titleStyle>
      <a:lvl1pPr algn="l" rtl="0" eaLnBrk="1" fontAlgn="base" hangingPunct="1">
        <a:spcBef>
          <a:spcPct val="0"/>
        </a:spcBef>
        <a:spcAft>
          <a:spcPct val="0"/>
        </a:spcAft>
        <a:defRPr sz="3600">
          <a:solidFill>
            <a:schemeClr val="bg1"/>
          </a:solidFill>
          <a:latin typeface="+mj-lt"/>
          <a:ea typeface="ＭＳ Ｐゴシック" pitchFamily="122" charset="-128"/>
          <a:cs typeface="ＭＳ Ｐゴシック" pitchFamily="122" charset="-128"/>
        </a:defRPr>
      </a:lvl1pPr>
      <a:lvl2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2pPr>
      <a:lvl3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3pPr>
      <a:lvl4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4pPr>
      <a:lvl5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5pPr>
      <a:lvl6pPr marL="457200" algn="l" rtl="0" eaLnBrk="1" fontAlgn="base" hangingPunct="1">
        <a:spcBef>
          <a:spcPct val="0"/>
        </a:spcBef>
        <a:spcAft>
          <a:spcPct val="0"/>
        </a:spcAft>
        <a:defRPr sz="3600">
          <a:solidFill>
            <a:schemeClr val="bg1"/>
          </a:solidFill>
          <a:latin typeface="Times" pitchFamily="122" charset="0"/>
        </a:defRPr>
      </a:lvl6pPr>
      <a:lvl7pPr marL="914400" algn="l" rtl="0" eaLnBrk="1" fontAlgn="base" hangingPunct="1">
        <a:spcBef>
          <a:spcPct val="0"/>
        </a:spcBef>
        <a:spcAft>
          <a:spcPct val="0"/>
        </a:spcAft>
        <a:defRPr sz="3600">
          <a:solidFill>
            <a:schemeClr val="bg1"/>
          </a:solidFill>
          <a:latin typeface="Times" pitchFamily="122" charset="0"/>
        </a:defRPr>
      </a:lvl7pPr>
      <a:lvl8pPr marL="1371600" algn="l" rtl="0" eaLnBrk="1" fontAlgn="base" hangingPunct="1">
        <a:spcBef>
          <a:spcPct val="0"/>
        </a:spcBef>
        <a:spcAft>
          <a:spcPct val="0"/>
        </a:spcAft>
        <a:defRPr sz="3600">
          <a:solidFill>
            <a:schemeClr val="bg1"/>
          </a:solidFill>
          <a:latin typeface="Times" pitchFamily="122" charset="0"/>
        </a:defRPr>
      </a:lvl8pPr>
      <a:lvl9pPr marL="1828800" algn="l" rtl="0" eaLnBrk="1" fontAlgn="base" hangingPunct="1">
        <a:spcBef>
          <a:spcPct val="0"/>
        </a:spcBef>
        <a:spcAft>
          <a:spcPct val="0"/>
        </a:spcAft>
        <a:defRPr sz="3600">
          <a:solidFill>
            <a:schemeClr val="bg1"/>
          </a:solidFill>
          <a:latin typeface="Times" pitchFamily="122" charset="0"/>
        </a:defRPr>
      </a:lvl9pPr>
    </p:titleStyle>
    <p:bodyStyle>
      <a:lvl1pPr marL="342900" indent="-342900" algn="l" rtl="0" eaLnBrk="1" fontAlgn="base" hangingPunct="1">
        <a:spcBef>
          <a:spcPct val="20000"/>
        </a:spcBef>
        <a:spcAft>
          <a:spcPct val="0"/>
        </a:spcAft>
        <a:buClr>
          <a:srgbClr val="FF6600"/>
        </a:buClr>
        <a:defRPr sz="2400">
          <a:solidFill>
            <a:schemeClr val="bg1"/>
          </a:solidFill>
          <a:latin typeface="+mn-lt"/>
          <a:ea typeface="ＭＳ Ｐゴシック" pitchFamily="122" charset="-128"/>
          <a:cs typeface="ＭＳ Ｐゴシック" pitchFamily="122" charset="-128"/>
        </a:defRPr>
      </a:lvl1pPr>
      <a:lvl2pPr marL="742950" indent="-285750" algn="l" rtl="0" eaLnBrk="1" fontAlgn="base" hangingPunct="1">
        <a:spcBef>
          <a:spcPct val="20000"/>
        </a:spcBef>
        <a:spcAft>
          <a:spcPct val="0"/>
        </a:spcAft>
        <a:buClr>
          <a:srgbClr val="FF6633"/>
        </a:buClr>
        <a:buSzPct val="80000"/>
        <a:buFont typeface="Times" charset="0"/>
        <a:buChar char="•"/>
        <a:defRPr sz="2400">
          <a:solidFill>
            <a:schemeClr val="bg1"/>
          </a:solidFill>
          <a:latin typeface="+mn-lt"/>
          <a:ea typeface="ＭＳ Ｐゴシック" pitchFamily="122" charset="-128"/>
        </a:defRPr>
      </a:lvl2pPr>
      <a:lvl3pPr marL="1143000" indent="-228600" algn="l" rtl="0" eaLnBrk="1" fontAlgn="base" hangingPunct="1">
        <a:spcBef>
          <a:spcPct val="20000"/>
        </a:spcBef>
        <a:spcAft>
          <a:spcPct val="0"/>
        </a:spcAft>
        <a:buClr>
          <a:srgbClr val="FF6600"/>
        </a:buClr>
        <a:buChar char="•"/>
        <a:defRPr sz="2000">
          <a:solidFill>
            <a:schemeClr val="bg1"/>
          </a:solidFill>
          <a:latin typeface="+mn-lt"/>
          <a:ea typeface="ＭＳ Ｐゴシック" pitchFamily="122" charset="-128"/>
        </a:defRPr>
      </a:lvl3pPr>
      <a:lvl4pPr marL="1600200" indent="-228600" algn="l" rtl="0" eaLnBrk="1" fontAlgn="base" hangingPunct="1">
        <a:spcBef>
          <a:spcPct val="20000"/>
        </a:spcBef>
        <a:spcAft>
          <a:spcPct val="0"/>
        </a:spcAft>
        <a:buClr>
          <a:srgbClr val="FF6600"/>
        </a:buClr>
        <a:buSzPct val="95000"/>
        <a:buFont typeface="Times" charset="0"/>
        <a:buChar char="•"/>
        <a:defRPr sz="2000">
          <a:solidFill>
            <a:schemeClr val="bg1"/>
          </a:solidFill>
          <a:latin typeface="+mn-lt"/>
          <a:ea typeface="ＭＳ Ｐゴシック" pitchFamily="122" charset="-128"/>
        </a:defRPr>
      </a:lvl4pPr>
      <a:lvl5pPr marL="20574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5pPr>
      <a:lvl6pPr marL="25146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6pPr>
      <a:lvl7pPr marL="29718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7pPr>
      <a:lvl8pPr marL="34290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8pPr>
      <a:lvl9pPr marL="38862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www.w3.org/TR/owl2-primer/#Object_Properties" TargetMode="External"/><Relationship Id="rId2" Type="http://schemas.openxmlformats.org/officeDocument/2006/relationships/hyperlink" Target="https://browser.ihtsdotools.org/?perspective=full&amp;conceptId1=404684003&amp;edition=MAIN/2021-07-31&amp;release=&amp;languages=en"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browser.ihtsdotools.org/?perspective=full&amp;conceptId1=703264005&amp;edition=MAIN/2021-07-31&amp;release=&amp;languages=en"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pubmed.ncbi.nlm.nih.gov/30170591/" TargetMode="External"/><Relationship Id="rId2" Type="http://schemas.openxmlformats.org/officeDocument/2006/relationships/hyperlink" Target="https://www.ncbi.nlm.nih.gov/pmc/articles/PMC304157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ctrTitle"/>
          </p:nvPr>
        </p:nvSpPr>
        <p:spPr>
          <a:xfrm>
            <a:off x="5080" y="1219200"/>
            <a:ext cx="8991600" cy="1066800"/>
          </a:xfrm>
          <a:ln/>
        </p:spPr>
        <p:txBody>
          <a:bodyPr/>
          <a:lstStyle/>
          <a:p>
            <a:r>
              <a:rPr lang="en-US" sz="2400" dirty="0"/>
              <a:t>BMI708 – Spring 2021</a:t>
            </a:r>
            <a:br>
              <a:rPr lang="en-US" sz="2400" dirty="0"/>
            </a:br>
            <a:r>
              <a:rPr lang="en-US" sz="2400" dirty="0"/>
              <a:t>Advanced Topics in Biomedical Ontology</a:t>
            </a:r>
            <a:br>
              <a:rPr lang="en-US" sz="2400" dirty="0"/>
            </a:br>
            <a:r>
              <a:rPr lang="en-US" sz="2400" dirty="0"/>
              <a:t>(class number 24641)</a:t>
            </a:r>
            <a:br>
              <a:rPr lang="en-US" sz="2400" dirty="0"/>
            </a:br>
            <a:br>
              <a:rPr lang="en-US" sz="2000" dirty="0"/>
            </a:br>
            <a:r>
              <a:rPr lang="en-US" sz="3200" dirty="0"/>
              <a:t>Class 6 – Oct 6, 2021</a:t>
            </a:r>
            <a:br>
              <a:rPr lang="en-US" sz="4400" dirty="0"/>
            </a:br>
            <a:br>
              <a:rPr lang="en-US" dirty="0"/>
            </a:br>
            <a:r>
              <a:rPr lang="en-US" dirty="0"/>
              <a:t>Some notes on mixing BFO, OGMS and </a:t>
            </a:r>
            <a:r>
              <a:rPr lang="en-US" dirty="0" err="1"/>
              <a:t>Snomed</a:t>
            </a:r>
            <a:r>
              <a:rPr lang="en-US" dirty="0"/>
              <a:t> in Prolog representations. </a:t>
            </a:r>
            <a:br>
              <a:rPr lang="en-US" dirty="0"/>
            </a:br>
            <a:r>
              <a:rPr lang="en-US" dirty="0"/>
              <a:t>	</a:t>
            </a:r>
            <a:br>
              <a:rPr lang="en-US" dirty="0"/>
            </a:br>
            <a:br>
              <a:rPr lang="en-US" dirty="0"/>
            </a:br>
            <a:br>
              <a:rPr lang="en-US" dirty="0"/>
            </a:br>
            <a:br>
              <a:rPr lang="en-US" dirty="0"/>
            </a:br>
            <a:endParaRPr lang="en-US" dirty="0">
              <a:cs typeface="Arial" panose="020B0604020202020204" pitchFamily="34" charset="0"/>
            </a:endParaRPr>
          </a:p>
        </p:txBody>
      </p:sp>
      <p:sp>
        <p:nvSpPr>
          <p:cNvPr id="18435" name="Rectangle 3"/>
          <p:cNvSpPr>
            <a:spLocks noGrp="1" noChangeArrowheads="1"/>
          </p:cNvSpPr>
          <p:nvPr>
            <p:ph type="subTitle" idx="1"/>
          </p:nvPr>
        </p:nvSpPr>
        <p:spPr>
          <a:xfrm>
            <a:off x="0" y="5410200"/>
            <a:ext cx="9144000" cy="1219200"/>
          </a:xfrm>
          <a:ln/>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defTabSz="566738">
              <a:lnSpc>
                <a:spcPct val="80000"/>
              </a:lnSpc>
            </a:pPr>
            <a:r>
              <a:rPr lang="en-GB" altLang="ja-JP" sz="2800" b="1" dirty="0">
                <a:ea typeface="ＭＳ 明朝" panose="02020609040205080304" pitchFamily="49" charset="-128"/>
              </a:rPr>
              <a:t>Werner CEUSTERS</a:t>
            </a:r>
            <a:r>
              <a:rPr lang="en-GB" altLang="ja-JP" sz="2800" b="1" baseline="30000" dirty="0">
                <a:ea typeface="ＭＳ 明朝" panose="02020609040205080304" pitchFamily="49" charset="-128"/>
              </a:rPr>
              <a:t>1,2</a:t>
            </a:r>
            <a:endParaRPr lang="en-US" altLang="ja-JP" sz="1800" i="1" baseline="30000" dirty="0">
              <a:ea typeface="ＭＳ 明朝" panose="02020609040205080304" pitchFamily="49" charset="-128"/>
            </a:endParaRPr>
          </a:p>
          <a:p>
            <a:pPr defTabSz="566738"/>
            <a:r>
              <a:rPr lang="en-GB" sz="1800" i="1" baseline="30000" dirty="0"/>
              <a:t>1</a:t>
            </a:r>
            <a:r>
              <a:rPr lang="en-GB" sz="1800" i="1" dirty="0"/>
              <a:t> Department of Biomedical Informatics, University at Buffalo, USA</a:t>
            </a:r>
          </a:p>
          <a:p>
            <a:pPr defTabSz="566738"/>
            <a:r>
              <a:rPr lang="en-GB" sz="1800" i="1" baseline="30000" dirty="0"/>
              <a:t>2</a:t>
            </a:r>
            <a:r>
              <a:rPr lang="en-GB" sz="1800" i="1" dirty="0"/>
              <a:t> Department of Psychiatry, University at Buffalo, USA</a:t>
            </a:r>
          </a:p>
        </p:txBody>
      </p:sp>
      <p:grpSp>
        <p:nvGrpSpPr>
          <p:cNvPr id="5" name="Group 4"/>
          <p:cNvGrpSpPr/>
          <p:nvPr/>
        </p:nvGrpSpPr>
        <p:grpSpPr>
          <a:xfrm>
            <a:off x="-152400" y="609600"/>
            <a:ext cx="9296400" cy="466726"/>
            <a:chOff x="-152400" y="609600"/>
            <a:chExt cx="9296400" cy="466726"/>
          </a:xfrm>
        </p:grpSpPr>
        <p:sp>
          <p:nvSpPr>
            <p:cNvPr id="6" name="Rectangle 5"/>
            <p:cNvSpPr/>
            <p:nvPr/>
          </p:nvSpPr>
          <p:spPr bwMode="auto">
            <a:xfrm>
              <a:off x="5562600" y="609600"/>
              <a:ext cx="3581400" cy="46672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22" charset="0"/>
              </a:endParaRPr>
            </a:p>
          </p:txBody>
        </p:sp>
        <p:pic>
          <p:nvPicPr>
            <p:cNvPr id="7" name="Picture 6" descr="Jacobs School of Medicine and Biomedical Sciences 1-line locku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09600"/>
              <a:ext cx="6477000" cy="46672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62957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B16F9-C082-45D0-9028-C0C7A4913F39}"/>
              </a:ext>
            </a:extLst>
          </p:cNvPr>
          <p:cNvSpPr>
            <a:spLocks noGrp="1"/>
          </p:cNvSpPr>
          <p:nvPr>
            <p:ph type="title"/>
          </p:nvPr>
        </p:nvSpPr>
        <p:spPr/>
        <p:txBody>
          <a:bodyPr/>
          <a:lstStyle/>
          <a:p>
            <a:r>
              <a:rPr lang="en-US" dirty="0"/>
              <a:t>Requires change in </a:t>
            </a:r>
            <a:r>
              <a:rPr lang="en-US" dirty="0" err="1"/>
              <a:t>isa</a:t>
            </a:r>
            <a:r>
              <a:rPr lang="en-US" dirty="0"/>
              <a:t> (1)</a:t>
            </a:r>
          </a:p>
        </p:txBody>
      </p:sp>
      <p:sp>
        <p:nvSpPr>
          <p:cNvPr id="3" name="Content Placeholder 2">
            <a:extLst>
              <a:ext uri="{FF2B5EF4-FFF2-40B4-BE49-F238E27FC236}">
                <a16:creationId xmlns:a16="http://schemas.microsoft.com/office/drawing/2014/main" id="{BA3FD28C-5B0E-4A4C-870E-5008191F3257}"/>
              </a:ext>
            </a:extLst>
          </p:cNvPr>
          <p:cNvSpPr>
            <a:spLocks noGrp="1"/>
          </p:cNvSpPr>
          <p:nvPr>
            <p:ph idx="1"/>
          </p:nvPr>
        </p:nvSpPr>
        <p:spPr/>
        <p:txBody>
          <a:bodyPr/>
          <a:lstStyle/>
          <a:p>
            <a:pPr>
              <a:buFont typeface="Arial" panose="020B0604020202020204" pitchFamily="34" charset="0"/>
              <a:buChar char="•"/>
            </a:pPr>
            <a:r>
              <a:rPr lang="en-US" dirty="0"/>
              <a:t>Before:</a:t>
            </a:r>
          </a:p>
          <a:p>
            <a:r>
              <a:rPr lang="en-US" dirty="0"/>
              <a:t>	  % BFO-compatible </a:t>
            </a:r>
            <a:r>
              <a:rPr lang="en-US" dirty="0" err="1"/>
              <a:t>childOf</a:t>
            </a:r>
            <a:endParaRPr lang="en-US" dirty="0"/>
          </a:p>
          <a:p>
            <a:r>
              <a:rPr lang="en-US" dirty="0"/>
              <a:t>    	</a:t>
            </a:r>
            <a:r>
              <a:rPr lang="en-US" dirty="0" err="1"/>
              <a:t>bfo_direct_isa</a:t>
            </a:r>
            <a:r>
              <a:rPr lang="en-US" dirty="0"/>
              <a:t>(A,B):-</a:t>
            </a:r>
          </a:p>
          <a:p>
            <a:r>
              <a:rPr lang="en-US" dirty="0"/>
              <a:t>			clause(</a:t>
            </a:r>
            <a:r>
              <a:rPr lang="en-US" dirty="0" err="1"/>
              <a:t>bfo_instanceOf</a:t>
            </a:r>
            <a:r>
              <a:rPr lang="en-US" dirty="0"/>
              <a:t>(X, B, at, T),</a:t>
            </a:r>
          </a:p>
          <a:p>
            <a:r>
              <a:rPr lang="en-US" dirty="0"/>
              <a:t>				 </a:t>
            </a:r>
            <a:r>
              <a:rPr lang="en-US" dirty="0" err="1"/>
              <a:t>bfo_instanceOf</a:t>
            </a:r>
            <a:r>
              <a:rPr lang="en-US" dirty="0"/>
              <a:t>(X, A, at, T)).</a:t>
            </a:r>
          </a:p>
          <a:p>
            <a:endParaRPr lang="en-US" dirty="0"/>
          </a:p>
          <a:p>
            <a:r>
              <a:rPr lang="en-US" dirty="0"/>
              <a:t>	% BFO-compatible </a:t>
            </a:r>
            <a:r>
              <a:rPr lang="en-US" dirty="0" err="1"/>
              <a:t>isA</a:t>
            </a:r>
            <a:endParaRPr lang="en-US" dirty="0"/>
          </a:p>
          <a:p>
            <a:r>
              <a:rPr lang="en-US" dirty="0"/>
              <a:t>		</a:t>
            </a:r>
            <a:r>
              <a:rPr lang="en-US" dirty="0" err="1"/>
              <a:t>bfo_isa</a:t>
            </a:r>
            <a:r>
              <a:rPr lang="en-US" dirty="0"/>
              <a:t>(A, B) :- </a:t>
            </a:r>
            <a:r>
              <a:rPr lang="en-US" dirty="0" err="1"/>
              <a:t>bfo_direct_isa</a:t>
            </a:r>
            <a:r>
              <a:rPr lang="en-US" dirty="0"/>
              <a:t>(A,B).</a:t>
            </a:r>
          </a:p>
          <a:p>
            <a:r>
              <a:rPr lang="en-US" dirty="0"/>
              <a:t>		</a:t>
            </a:r>
            <a:r>
              <a:rPr lang="en-US" dirty="0" err="1"/>
              <a:t>bfo_isa</a:t>
            </a:r>
            <a:r>
              <a:rPr lang="en-US" dirty="0"/>
              <a:t>(A, C) :- </a:t>
            </a:r>
            <a:r>
              <a:rPr lang="en-US" dirty="0" err="1"/>
              <a:t>bfo_direct_isa</a:t>
            </a:r>
            <a:r>
              <a:rPr lang="en-US" dirty="0"/>
              <a:t>(A,B), </a:t>
            </a:r>
            <a:r>
              <a:rPr lang="en-US" dirty="0" err="1"/>
              <a:t>bfo_isa</a:t>
            </a:r>
            <a:r>
              <a:rPr lang="en-US" dirty="0"/>
              <a:t>(B,C).			</a:t>
            </a:r>
          </a:p>
        </p:txBody>
      </p:sp>
      <p:sp>
        <p:nvSpPr>
          <p:cNvPr id="4" name="Slide Number Placeholder 3">
            <a:extLst>
              <a:ext uri="{FF2B5EF4-FFF2-40B4-BE49-F238E27FC236}">
                <a16:creationId xmlns:a16="http://schemas.microsoft.com/office/drawing/2014/main" id="{28725043-9B0C-4408-8CBC-D143E099E34F}"/>
              </a:ext>
            </a:extLst>
          </p:cNvPr>
          <p:cNvSpPr>
            <a:spLocks noGrp="1"/>
          </p:cNvSpPr>
          <p:nvPr>
            <p:ph type="sldNum" sz="quarter" idx="3"/>
          </p:nvPr>
        </p:nvSpPr>
        <p:spPr/>
        <p:txBody>
          <a:bodyPr/>
          <a:lstStyle/>
          <a:p>
            <a:fld id="{7C5DB68A-9D44-4073-920F-D08D647C06A7}" type="slidenum">
              <a:rPr lang="en-US" smtClean="0"/>
              <a:t>10</a:t>
            </a:fld>
            <a:endParaRPr lang="en-US" dirty="0"/>
          </a:p>
        </p:txBody>
      </p:sp>
    </p:spTree>
    <p:extLst>
      <p:ext uri="{BB962C8B-B14F-4D97-AF65-F5344CB8AC3E}">
        <p14:creationId xmlns:p14="http://schemas.microsoft.com/office/powerpoint/2010/main" val="735900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B16F9-C082-45D0-9028-C0C7A4913F39}"/>
              </a:ext>
            </a:extLst>
          </p:cNvPr>
          <p:cNvSpPr>
            <a:spLocks noGrp="1"/>
          </p:cNvSpPr>
          <p:nvPr>
            <p:ph type="title"/>
          </p:nvPr>
        </p:nvSpPr>
        <p:spPr/>
        <p:txBody>
          <a:bodyPr/>
          <a:lstStyle/>
          <a:p>
            <a:r>
              <a:rPr lang="en-US" dirty="0"/>
              <a:t>Requires change in </a:t>
            </a:r>
            <a:r>
              <a:rPr lang="en-US" dirty="0" err="1"/>
              <a:t>isa</a:t>
            </a:r>
            <a:r>
              <a:rPr lang="en-US" dirty="0"/>
              <a:t> (2)</a:t>
            </a:r>
          </a:p>
        </p:txBody>
      </p:sp>
      <p:sp>
        <p:nvSpPr>
          <p:cNvPr id="3" name="Content Placeholder 2">
            <a:extLst>
              <a:ext uri="{FF2B5EF4-FFF2-40B4-BE49-F238E27FC236}">
                <a16:creationId xmlns:a16="http://schemas.microsoft.com/office/drawing/2014/main" id="{BA3FD28C-5B0E-4A4C-870E-5008191F3257}"/>
              </a:ext>
            </a:extLst>
          </p:cNvPr>
          <p:cNvSpPr>
            <a:spLocks noGrp="1"/>
          </p:cNvSpPr>
          <p:nvPr>
            <p:ph idx="1"/>
          </p:nvPr>
        </p:nvSpPr>
        <p:spPr/>
        <p:txBody>
          <a:bodyPr/>
          <a:lstStyle/>
          <a:p>
            <a:pPr>
              <a:buFont typeface="Arial" panose="020B0604020202020204" pitchFamily="34" charset="0"/>
              <a:buChar char="•"/>
            </a:pPr>
            <a:r>
              <a:rPr lang="en-US" dirty="0"/>
              <a:t>Now:</a:t>
            </a:r>
          </a:p>
          <a:p>
            <a:r>
              <a:rPr lang="en-US" dirty="0"/>
              <a:t>	</a:t>
            </a:r>
          </a:p>
          <a:p>
            <a:r>
              <a:rPr lang="en-US" dirty="0"/>
              <a:t>		</a:t>
            </a:r>
            <a:r>
              <a:rPr lang="en-US" dirty="0" err="1"/>
              <a:t>rel</a:t>
            </a:r>
            <a:r>
              <a:rPr lang="en-US" dirty="0"/>
              <a:t>(A, </a:t>
            </a:r>
            <a:r>
              <a:rPr lang="en-US" dirty="0" err="1"/>
              <a:t>isa</a:t>
            </a:r>
            <a:r>
              <a:rPr lang="en-US" dirty="0"/>
              <a:t>, B) :- </a:t>
            </a:r>
            <a:r>
              <a:rPr lang="en-US" dirty="0" err="1"/>
              <a:t>rel</a:t>
            </a:r>
            <a:r>
              <a:rPr lang="en-US" dirty="0"/>
              <a:t>(A, </a:t>
            </a:r>
            <a:r>
              <a:rPr lang="en-US" dirty="0" err="1"/>
              <a:t>childOf</a:t>
            </a:r>
            <a:r>
              <a:rPr lang="en-US" dirty="0"/>
              <a:t>, B).</a:t>
            </a:r>
          </a:p>
          <a:p>
            <a:r>
              <a:rPr lang="en-US" dirty="0"/>
              <a:t>		</a:t>
            </a:r>
            <a:r>
              <a:rPr lang="en-US" dirty="0" err="1"/>
              <a:t>rel</a:t>
            </a:r>
            <a:r>
              <a:rPr lang="en-US" dirty="0"/>
              <a:t>(A, </a:t>
            </a:r>
            <a:r>
              <a:rPr lang="en-US" dirty="0" err="1"/>
              <a:t>isa</a:t>
            </a:r>
            <a:r>
              <a:rPr lang="en-US" dirty="0"/>
              <a:t>, C) :- </a:t>
            </a:r>
            <a:r>
              <a:rPr lang="en-US" dirty="0" err="1"/>
              <a:t>rel</a:t>
            </a:r>
            <a:r>
              <a:rPr lang="en-US" dirty="0"/>
              <a:t>(A, </a:t>
            </a:r>
            <a:r>
              <a:rPr lang="en-US" dirty="0" err="1"/>
              <a:t>childOf</a:t>
            </a:r>
            <a:r>
              <a:rPr lang="en-US" dirty="0"/>
              <a:t>, B), </a:t>
            </a:r>
            <a:r>
              <a:rPr lang="en-US" dirty="0" err="1"/>
              <a:t>rel</a:t>
            </a:r>
            <a:r>
              <a:rPr lang="en-US" dirty="0"/>
              <a:t>(B, </a:t>
            </a:r>
            <a:r>
              <a:rPr lang="en-US" dirty="0" err="1"/>
              <a:t>isa</a:t>
            </a:r>
            <a:r>
              <a:rPr lang="en-US" dirty="0"/>
              <a:t>, C).			</a:t>
            </a:r>
          </a:p>
          <a:p>
            <a:r>
              <a:rPr lang="en-US" dirty="0"/>
              <a:t>			</a:t>
            </a:r>
          </a:p>
        </p:txBody>
      </p:sp>
      <p:sp>
        <p:nvSpPr>
          <p:cNvPr id="4" name="Slide Number Placeholder 3">
            <a:extLst>
              <a:ext uri="{FF2B5EF4-FFF2-40B4-BE49-F238E27FC236}">
                <a16:creationId xmlns:a16="http://schemas.microsoft.com/office/drawing/2014/main" id="{28725043-9B0C-4408-8CBC-D143E099E34F}"/>
              </a:ext>
            </a:extLst>
          </p:cNvPr>
          <p:cNvSpPr>
            <a:spLocks noGrp="1"/>
          </p:cNvSpPr>
          <p:nvPr>
            <p:ph type="sldNum" sz="quarter" idx="3"/>
          </p:nvPr>
        </p:nvSpPr>
        <p:spPr/>
        <p:txBody>
          <a:bodyPr/>
          <a:lstStyle/>
          <a:p>
            <a:fld id="{7C5DB68A-9D44-4073-920F-D08D647C06A7}" type="slidenum">
              <a:rPr lang="en-US" smtClean="0"/>
              <a:t>11</a:t>
            </a:fld>
            <a:endParaRPr lang="en-US" dirty="0"/>
          </a:p>
        </p:txBody>
      </p:sp>
    </p:spTree>
    <p:extLst>
      <p:ext uri="{BB962C8B-B14F-4D97-AF65-F5344CB8AC3E}">
        <p14:creationId xmlns:p14="http://schemas.microsoft.com/office/powerpoint/2010/main" val="4134003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47A6A-F318-41C1-87CE-040F26E82B19}"/>
              </a:ext>
            </a:extLst>
          </p:cNvPr>
          <p:cNvSpPr>
            <a:spLocks noGrp="1"/>
          </p:cNvSpPr>
          <p:nvPr>
            <p:ph type="title"/>
          </p:nvPr>
        </p:nvSpPr>
        <p:spPr/>
        <p:txBody>
          <a:bodyPr/>
          <a:lstStyle/>
          <a:p>
            <a:r>
              <a:rPr lang="en-US" dirty="0"/>
              <a:t>Interpretation of a Prolog clause</a:t>
            </a:r>
          </a:p>
        </p:txBody>
      </p:sp>
      <p:sp>
        <p:nvSpPr>
          <p:cNvPr id="3" name="Content Placeholder 2">
            <a:extLst>
              <a:ext uri="{FF2B5EF4-FFF2-40B4-BE49-F238E27FC236}">
                <a16:creationId xmlns:a16="http://schemas.microsoft.com/office/drawing/2014/main" id="{FDAA2F85-E9AC-4748-80BB-C4DBA96C6697}"/>
              </a:ext>
            </a:extLst>
          </p:cNvPr>
          <p:cNvSpPr>
            <a:spLocks noGrp="1"/>
          </p:cNvSpPr>
          <p:nvPr>
            <p:ph idx="1"/>
          </p:nvPr>
        </p:nvSpPr>
        <p:spPr/>
        <p:txBody>
          <a:bodyPr/>
          <a:lstStyle/>
          <a:p>
            <a:pPr algn="ctr"/>
            <a:r>
              <a:rPr lang="en-US" dirty="0">
                <a:solidFill>
                  <a:srgbClr val="FFFF00"/>
                </a:solidFill>
              </a:rPr>
              <a:t>a :- b, c, d.</a:t>
            </a:r>
          </a:p>
          <a:p>
            <a:endParaRPr lang="en-US" dirty="0"/>
          </a:p>
          <a:p>
            <a:pPr>
              <a:buFont typeface="Arial" panose="020B0604020202020204" pitchFamily="34" charset="0"/>
              <a:buChar char="•"/>
            </a:pPr>
            <a:r>
              <a:rPr lang="en-US" dirty="0"/>
              <a:t>Procedural reading:</a:t>
            </a:r>
          </a:p>
          <a:p>
            <a:r>
              <a:rPr lang="en-US" dirty="0"/>
              <a:t>		When you must do </a:t>
            </a:r>
            <a:r>
              <a:rPr lang="en-US" dirty="0">
                <a:solidFill>
                  <a:srgbClr val="FFFF00"/>
                </a:solidFill>
              </a:rPr>
              <a:t>a</a:t>
            </a:r>
            <a:r>
              <a:rPr lang="en-US" dirty="0"/>
              <a:t>, do first </a:t>
            </a:r>
            <a:r>
              <a:rPr lang="en-US" dirty="0">
                <a:solidFill>
                  <a:srgbClr val="FFFF00"/>
                </a:solidFill>
              </a:rPr>
              <a:t>b</a:t>
            </a:r>
            <a:r>
              <a:rPr lang="en-US" dirty="0"/>
              <a:t>, then </a:t>
            </a:r>
            <a:r>
              <a:rPr lang="en-US" dirty="0">
                <a:solidFill>
                  <a:srgbClr val="FFFF00"/>
                </a:solidFill>
              </a:rPr>
              <a:t>c</a:t>
            </a:r>
            <a:r>
              <a:rPr lang="en-US" dirty="0"/>
              <a:t>, then </a:t>
            </a:r>
            <a:r>
              <a:rPr lang="en-US" dirty="0">
                <a:solidFill>
                  <a:srgbClr val="FFFF00"/>
                </a:solidFill>
              </a:rPr>
              <a:t>d</a:t>
            </a:r>
            <a:r>
              <a:rPr lang="en-US" dirty="0"/>
              <a:t>.</a:t>
            </a:r>
          </a:p>
          <a:p>
            <a:endParaRPr lang="en-US" dirty="0"/>
          </a:p>
          <a:p>
            <a:pPr>
              <a:buFont typeface="Arial" panose="020B0604020202020204" pitchFamily="34" charset="0"/>
              <a:buChar char="•"/>
            </a:pPr>
            <a:r>
              <a:rPr lang="en-US" dirty="0"/>
              <a:t>Logical reading:</a:t>
            </a:r>
          </a:p>
          <a:p>
            <a:pPr marL="0" indent="0"/>
            <a:r>
              <a:rPr lang="en-US" dirty="0"/>
              <a:t>	</a:t>
            </a:r>
            <a:r>
              <a:rPr lang="en-US" dirty="0">
                <a:solidFill>
                  <a:srgbClr val="FFFF00"/>
                </a:solidFill>
              </a:rPr>
              <a:t>a</a:t>
            </a:r>
            <a:r>
              <a:rPr lang="en-US" dirty="0"/>
              <a:t> is true if you can first proof that </a:t>
            </a:r>
            <a:r>
              <a:rPr lang="en-US" dirty="0">
                <a:solidFill>
                  <a:srgbClr val="FFFF00"/>
                </a:solidFill>
              </a:rPr>
              <a:t>b</a:t>
            </a:r>
            <a:r>
              <a:rPr lang="en-US" dirty="0"/>
              <a:t> is true,</a:t>
            </a:r>
          </a:p>
          <a:p>
            <a:pPr marL="0" indent="0"/>
            <a:r>
              <a:rPr lang="en-US" dirty="0"/>
              <a:t>			then that </a:t>
            </a:r>
            <a:r>
              <a:rPr lang="en-US" dirty="0">
                <a:solidFill>
                  <a:srgbClr val="FFFF00"/>
                </a:solidFill>
              </a:rPr>
              <a:t>c</a:t>
            </a:r>
            <a:r>
              <a:rPr lang="en-US" dirty="0"/>
              <a:t> is true,</a:t>
            </a:r>
          </a:p>
          <a:p>
            <a:pPr marL="0" indent="0"/>
            <a:r>
              <a:rPr lang="en-US" dirty="0"/>
              <a:t>			then that </a:t>
            </a:r>
            <a:r>
              <a:rPr lang="en-US" dirty="0">
                <a:solidFill>
                  <a:srgbClr val="FFFF00"/>
                </a:solidFill>
              </a:rPr>
              <a:t>d</a:t>
            </a:r>
            <a:r>
              <a:rPr lang="en-US" dirty="0"/>
              <a:t> is true.</a:t>
            </a:r>
          </a:p>
        </p:txBody>
      </p:sp>
      <p:sp>
        <p:nvSpPr>
          <p:cNvPr id="4" name="Slide Number Placeholder 3">
            <a:extLst>
              <a:ext uri="{FF2B5EF4-FFF2-40B4-BE49-F238E27FC236}">
                <a16:creationId xmlns:a16="http://schemas.microsoft.com/office/drawing/2014/main" id="{0960498B-F5F1-4991-8494-7231A38A1C90}"/>
              </a:ext>
            </a:extLst>
          </p:cNvPr>
          <p:cNvSpPr>
            <a:spLocks noGrp="1"/>
          </p:cNvSpPr>
          <p:nvPr>
            <p:ph type="sldNum" sz="quarter" idx="3"/>
          </p:nvPr>
        </p:nvSpPr>
        <p:spPr/>
        <p:txBody>
          <a:bodyPr/>
          <a:lstStyle/>
          <a:p>
            <a:fld id="{7C5DB68A-9D44-4073-920F-D08D647C06A7}" type="slidenum">
              <a:rPr lang="en-US" smtClean="0"/>
              <a:t>12</a:t>
            </a:fld>
            <a:endParaRPr lang="en-US" dirty="0"/>
          </a:p>
        </p:txBody>
      </p:sp>
    </p:spTree>
    <p:extLst>
      <p:ext uri="{BB962C8B-B14F-4D97-AF65-F5344CB8AC3E}">
        <p14:creationId xmlns:p14="http://schemas.microsoft.com/office/powerpoint/2010/main" val="3652909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A551-F6A4-4026-A79F-A34D82837783}"/>
              </a:ext>
            </a:extLst>
          </p:cNvPr>
          <p:cNvSpPr>
            <a:spLocks noGrp="1"/>
          </p:cNvSpPr>
          <p:nvPr>
            <p:ph type="title"/>
          </p:nvPr>
        </p:nvSpPr>
        <p:spPr/>
        <p:txBody>
          <a:bodyPr/>
          <a:lstStyle/>
          <a:p>
            <a:r>
              <a:rPr lang="en-US" dirty="0"/>
              <a:t>Prolog’s internal backtracking (1)</a:t>
            </a:r>
          </a:p>
        </p:txBody>
      </p:sp>
      <p:sp>
        <p:nvSpPr>
          <p:cNvPr id="3" name="Content Placeholder 2">
            <a:extLst>
              <a:ext uri="{FF2B5EF4-FFF2-40B4-BE49-F238E27FC236}">
                <a16:creationId xmlns:a16="http://schemas.microsoft.com/office/drawing/2014/main" id="{3048F559-F0B1-4A89-BCDC-C288DF2B0CB4}"/>
              </a:ext>
            </a:extLst>
          </p:cNvPr>
          <p:cNvSpPr>
            <a:spLocks noGrp="1"/>
          </p:cNvSpPr>
          <p:nvPr>
            <p:ph idx="1"/>
          </p:nvPr>
        </p:nvSpPr>
        <p:spPr/>
        <p:txBody>
          <a:bodyPr/>
          <a:lstStyle/>
          <a:p>
            <a:pPr algn="ctr"/>
            <a:r>
              <a:rPr lang="en-US" dirty="0">
                <a:solidFill>
                  <a:srgbClr val="FFFF00"/>
                </a:solidFill>
              </a:rPr>
              <a:t>a :- b, c, d.</a:t>
            </a:r>
          </a:p>
          <a:p>
            <a:endParaRPr lang="en-US" dirty="0"/>
          </a:p>
          <a:p>
            <a:pPr>
              <a:buFont typeface="Arial" panose="020B0604020202020204" pitchFamily="34" charset="0"/>
              <a:buChar char="•"/>
            </a:pPr>
            <a:r>
              <a:rPr lang="en-US" dirty="0"/>
              <a:t>When </a:t>
            </a:r>
            <a:r>
              <a:rPr lang="en-US" dirty="0">
                <a:solidFill>
                  <a:srgbClr val="FFFF00"/>
                </a:solidFill>
              </a:rPr>
              <a:t>b</a:t>
            </a:r>
            <a:r>
              <a:rPr lang="en-US" dirty="0"/>
              <a:t>, </a:t>
            </a:r>
            <a:r>
              <a:rPr lang="en-US" dirty="0">
                <a:solidFill>
                  <a:srgbClr val="FFFF00"/>
                </a:solidFill>
              </a:rPr>
              <a:t>c</a:t>
            </a:r>
            <a:r>
              <a:rPr lang="en-US" dirty="0"/>
              <a:t> and </a:t>
            </a:r>
            <a:r>
              <a:rPr lang="en-US" dirty="0">
                <a:solidFill>
                  <a:srgbClr val="FFFF00"/>
                </a:solidFill>
              </a:rPr>
              <a:t>d</a:t>
            </a:r>
            <a:r>
              <a:rPr lang="en-US" dirty="0"/>
              <a:t> are designed such that they turn out always true, then Prolog behaves for that clause as a traditional programming language, working through the instructions from top to bottom.</a:t>
            </a:r>
          </a:p>
          <a:p>
            <a:pPr>
              <a:buFont typeface="Arial" panose="020B0604020202020204" pitchFamily="34" charset="0"/>
              <a:buChar char="•"/>
            </a:pPr>
            <a:endParaRPr lang="en-US" dirty="0"/>
          </a:p>
          <a:p>
            <a:pPr>
              <a:buFont typeface="Arial" panose="020B0604020202020204" pitchFamily="34" charset="0"/>
              <a:buChar char="•"/>
            </a:pPr>
            <a:r>
              <a:rPr lang="en-US" dirty="0"/>
              <a:t>Whenever a clause does not turn out to resolve to true, Prolog backtracks to the previous instruction to find an alternative solution that resolves to true, if needed to the one before that, etc.</a:t>
            </a:r>
          </a:p>
          <a:p>
            <a:endParaRPr lang="en-US" dirty="0"/>
          </a:p>
        </p:txBody>
      </p:sp>
      <p:sp>
        <p:nvSpPr>
          <p:cNvPr id="4" name="Slide Number Placeholder 3">
            <a:extLst>
              <a:ext uri="{FF2B5EF4-FFF2-40B4-BE49-F238E27FC236}">
                <a16:creationId xmlns:a16="http://schemas.microsoft.com/office/drawing/2014/main" id="{D356A333-BFE1-439D-A648-913CEA0FF3CF}"/>
              </a:ext>
            </a:extLst>
          </p:cNvPr>
          <p:cNvSpPr>
            <a:spLocks noGrp="1"/>
          </p:cNvSpPr>
          <p:nvPr>
            <p:ph type="sldNum" sz="quarter" idx="3"/>
          </p:nvPr>
        </p:nvSpPr>
        <p:spPr/>
        <p:txBody>
          <a:bodyPr/>
          <a:lstStyle/>
          <a:p>
            <a:fld id="{7C5DB68A-9D44-4073-920F-D08D647C06A7}" type="slidenum">
              <a:rPr lang="en-US" smtClean="0"/>
              <a:t>13</a:t>
            </a:fld>
            <a:endParaRPr lang="en-US" dirty="0"/>
          </a:p>
        </p:txBody>
      </p:sp>
    </p:spTree>
    <p:extLst>
      <p:ext uri="{BB962C8B-B14F-4D97-AF65-F5344CB8AC3E}">
        <p14:creationId xmlns:p14="http://schemas.microsoft.com/office/powerpoint/2010/main" val="59553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A551-F6A4-4026-A79F-A34D82837783}"/>
              </a:ext>
            </a:extLst>
          </p:cNvPr>
          <p:cNvSpPr>
            <a:spLocks noGrp="1"/>
          </p:cNvSpPr>
          <p:nvPr>
            <p:ph type="title"/>
          </p:nvPr>
        </p:nvSpPr>
        <p:spPr/>
        <p:txBody>
          <a:bodyPr/>
          <a:lstStyle/>
          <a:p>
            <a:r>
              <a:rPr lang="en-US" dirty="0"/>
              <a:t>Prolog’s internal backtracking (2)</a:t>
            </a:r>
          </a:p>
        </p:txBody>
      </p:sp>
      <p:sp>
        <p:nvSpPr>
          <p:cNvPr id="3" name="Content Placeholder 2">
            <a:extLst>
              <a:ext uri="{FF2B5EF4-FFF2-40B4-BE49-F238E27FC236}">
                <a16:creationId xmlns:a16="http://schemas.microsoft.com/office/drawing/2014/main" id="{3048F559-F0B1-4A89-BCDC-C288DF2B0CB4}"/>
              </a:ext>
            </a:extLst>
          </p:cNvPr>
          <p:cNvSpPr>
            <a:spLocks noGrp="1"/>
          </p:cNvSpPr>
          <p:nvPr>
            <p:ph idx="1"/>
          </p:nvPr>
        </p:nvSpPr>
        <p:spPr>
          <a:xfrm>
            <a:off x="228600" y="1676400"/>
            <a:ext cx="3657600" cy="4953000"/>
          </a:xfrm>
        </p:spPr>
        <p:txBody>
          <a:bodyPr/>
          <a:lstStyle/>
          <a:p>
            <a:pPr algn="ctr"/>
            <a:r>
              <a:rPr lang="en-US" sz="2000" dirty="0"/>
              <a:t>Program</a:t>
            </a:r>
          </a:p>
          <a:p>
            <a:endParaRPr lang="en-US" sz="2000" dirty="0">
              <a:solidFill>
                <a:srgbClr val="FFFF00"/>
              </a:solidFill>
            </a:endParaRPr>
          </a:p>
          <a:p>
            <a:r>
              <a:rPr lang="en-US" sz="2000" dirty="0">
                <a:solidFill>
                  <a:srgbClr val="FFFF00"/>
                </a:solidFill>
              </a:rPr>
              <a:t>father(X) :- 		(L1)</a:t>
            </a:r>
          </a:p>
          <a:p>
            <a:r>
              <a:rPr lang="en-US" sz="2000" dirty="0">
                <a:solidFill>
                  <a:srgbClr val="FFFF00"/>
                </a:solidFill>
              </a:rPr>
              <a:t>	parent(X), 		(L2)</a:t>
            </a:r>
          </a:p>
          <a:p>
            <a:r>
              <a:rPr lang="en-US" sz="2000" dirty="0">
                <a:solidFill>
                  <a:srgbClr val="FFFF00"/>
                </a:solidFill>
              </a:rPr>
              <a:t>	gender(X, male). 	(L3)</a:t>
            </a:r>
          </a:p>
          <a:p>
            <a:r>
              <a:rPr lang="en-US" sz="2000" dirty="0">
                <a:solidFill>
                  <a:srgbClr val="FFFF00"/>
                </a:solidFill>
              </a:rPr>
              <a:t>father(john).		(L4)</a:t>
            </a:r>
          </a:p>
          <a:p>
            <a:r>
              <a:rPr lang="en-US" sz="2000" dirty="0">
                <a:solidFill>
                  <a:srgbClr val="FFC000"/>
                </a:solidFill>
              </a:rPr>
              <a:t>parent(john).		(L5)</a:t>
            </a:r>
          </a:p>
          <a:p>
            <a:r>
              <a:rPr lang="en-US" sz="2000" dirty="0">
                <a:solidFill>
                  <a:srgbClr val="FFC000"/>
                </a:solidFill>
              </a:rPr>
              <a:t>parent(</a:t>
            </a:r>
            <a:r>
              <a:rPr lang="en-US" sz="2000" dirty="0" err="1">
                <a:solidFill>
                  <a:srgbClr val="FFC000"/>
                </a:solidFill>
              </a:rPr>
              <a:t>mary</a:t>
            </a:r>
            <a:r>
              <a:rPr lang="en-US" sz="2000" dirty="0">
                <a:solidFill>
                  <a:srgbClr val="FFC000"/>
                </a:solidFill>
              </a:rPr>
              <a:t>).		(L6)</a:t>
            </a:r>
          </a:p>
          <a:p>
            <a:r>
              <a:rPr lang="en-US" sz="2000" dirty="0">
                <a:solidFill>
                  <a:srgbClr val="FFC000"/>
                </a:solidFill>
              </a:rPr>
              <a:t>parent(mike).		(L7)</a:t>
            </a:r>
          </a:p>
          <a:p>
            <a:r>
              <a:rPr lang="en-US" sz="2000" dirty="0">
                <a:solidFill>
                  <a:srgbClr val="00B050"/>
                </a:solidFill>
              </a:rPr>
              <a:t>gender(john, female).	(L8)</a:t>
            </a:r>
          </a:p>
          <a:p>
            <a:r>
              <a:rPr lang="en-US" sz="2000" dirty="0">
                <a:solidFill>
                  <a:srgbClr val="00B050"/>
                </a:solidFill>
              </a:rPr>
              <a:t>gender(mike, male).	(L9)</a:t>
            </a:r>
          </a:p>
          <a:p>
            <a:r>
              <a:rPr lang="en-US" sz="2000" dirty="0">
                <a:solidFill>
                  <a:srgbClr val="00B050"/>
                </a:solidFill>
              </a:rPr>
              <a:t>gender(</a:t>
            </a:r>
            <a:r>
              <a:rPr lang="en-US" sz="2000" dirty="0" err="1">
                <a:solidFill>
                  <a:srgbClr val="00B050"/>
                </a:solidFill>
              </a:rPr>
              <a:t>mary</a:t>
            </a:r>
            <a:r>
              <a:rPr lang="en-US" sz="2000" dirty="0">
                <a:solidFill>
                  <a:srgbClr val="00B050"/>
                </a:solidFill>
              </a:rPr>
              <a:t>, female).	(L10)</a:t>
            </a:r>
          </a:p>
          <a:p>
            <a:r>
              <a:rPr lang="en-US" sz="2000" dirty="0">
                <a:solidFill>
                  <a:srgbClr val="00B050"/>
                </a:solidFill>
              </a:rPr>
              <a:t>gender(john, male).	(L11)</a:t>
            </a:r>
          </a:p>
          <a:p>
            <a:endParaRPr lang="en-US" sz="2000" dirty="0"/>
          </a:p>
        </p:txBody>
      </p:sp>
      <p:sp>
        <p:nvSpPr>
          <p:cNvPr id="4" name="Slide Number Placeholder 3">
            <a:extLst>
              <a:ext uri="{FF2B5EF4-FFF2-40B4-BE49-F238E27FC236}">
                <a16:creationId xmlns:a16="http://schemas.microsoft.com/office/drawing/2014/main" id="{D356A333-BFE1-439D-A648-913CEA0FF3CF}"/>
              </a:ext>
            </a:extLst>
          </p:cNvPr>
          <p:cNvSpPr>
            <a:spLocks noGrp="1"/>
          </p:cNvSpPr>
          <p:nvPr>
            <p:ph type="sldNum" sz="quarter" idx="3"/>
          </p:nvPr>
        </p:nvSpPr>
        <p:spPr/>
        <p:txBody>
          <a:bodyPr/>
          <a:lstStyle/>
          <a:p>
            <a:fld id="{7C5DB68A-9D44-4073-920F-D08D647C06A7}" type="slidenum">
              <a:rPr lang="en-US" smtClean="0"/>
              <a:t>14</a:t>
            </a:fld>
            <a:endParaRPr lang="en-US" dirty="0"/>
          </a:p>
        </p:txBody>
      </p:sp>
      <p:sp>
        <p:nvSpPr>
          <p:cNvPr id="5" name="Content Placeholder 2">
            <a:extLst>
              <a:ext uri="{FF2B5EF4-FFF2-40B4-BE49-F238E27FC236}">
                <a16:creationId xmlns:a16="http://schemas.microsoft.com/office/drawing/2014/main" id="{4A6DC84C-04D8-4DAD-8A05-9DC928E6459D}"/>
              </a:ext>
            </a:extLst>
          </p:cNvPr>
          <p:cNvSpPr txBox="1">
            <a:spLocks/>
          </p:cNvSpPr>
          <p:nvPr/>
        </p:nvSpPr>
        <p:spPr>
          <a:xfrm>
            <a:off x="4038600" y="1672087"/>
            <a:ext cx="4876800" cy="4953000"/>
          </a:xfrm>
          <a:prstGeom prst="rect">
            <a:avLst/>
          </a:prstGeom>
        </p:spPr>
        <p:txBody>
          <a:bodyPr/>
          <a:lstStyle>
            <a:lvl1pPr marL="342900" indent="-342900" algn="l" rtl="0" eaLnBrk="1" fontAlgn="base" hangingPunct="1">
              <a:spcBef>
                <a:spcPct val="20000"/>
              </a:spcBef>
              <a:spcAft>
                <a:spcPct val="0"/>
              </a:spcAft>
              <a:buClr>
                <a:schemeClr val="bg1"/>
              </a:buClr>
              <a:defRPr sz="2400" b="0" i="0">
                <a:solidFill>
                  <a:schemeClr val="bg1"/>
                </a:solidFill>
                <a:latin typeface="Trebuchet MS"/>
                <a:ea typeface="ＭＳ Ｐゴシック" pitchFamily="122" charset="-128"/>
                <a:cs typeface="Trebuchet MS"/>
              </a:defRPr>
            </a:lvl1pPr>
            <a:lvl2pPr marL="742950" indent="-285750" algn="l" rtl="0" eaLnBrk="1" fontAlgn="base" hangingPunct="1">
              <a:spcBef>
                <a:spcPct val="20000"/>
              </a:spcBef>
              <a:spcAft>
                <a:spcPct val="0"/>
              </a:spcAft>
              <a:buClr>
                <a:schemeClr val="bg1"/>
              </a:buClr>
              <a:buSzPct val="80000"/>
              <a:buFont typeface="Times" charset="0"/>
              <a:buChar char="•"/>
              <a:defRPr lang="en-US" sz="2400" b="0" i="0" dirty="0" smtClean="0">
                <a:solidFill>
                  <a:schemeClr val="bg1"/>
                </a:solidFill>
                <a:latin typeface="Trebuchet MS"/>
                <a:ea typeface="ＭＳ Ｐゴシック" pitchFamily="122" charset="-128"/>
                <a:cs typeface="Trebuchet MS"/>
              </a:defRPr>
            </a:lvl2pPr>
            <a:lvl3pPr marL="1143000" indent="-228600" algn="l" rtl="0" eaLnBrk="1" fontAlgn="base" hangingPunct="1">
              <a:spcBef>
                <a:spcPct val="20000"/>
              </a:spcBef>
              <a:spcAft>
                <a:spcPct val="0"/>
              </a:spcAft>
              <a:buClr>
                <a:schemeClr val="bg1"/>
              </a:buClr>
              <a:buChar char="•"/>
              <a:defRPr sz="2000" b="0" i="0">
                <a:solidFill>
                  <a:schemeClr val="bg1"/>
                </a:solidFill>
                <a:latin typeface="Trebuchet MS"/>
                <a:ea typeface="ＭＳ Ｐゴシック" pitchFamily="122" charset="-128"/>
                <a:cs typeface="Trebuchet MS"/>
              </a:defRPr>
            </a:lvl3pPr>
            <a:lvl4pPr marL="1600200" indent="-228600" algn="l" rtl="0" eaLnBrk="1" fontAlgn="base" hangingPunct="1">
              <a:spcBef>
                <a:spcPct val="20000"/>
              </a:spcBef>
              <a:spcAft>
                <a:spcPct val="0"/>
              </a:spcAft>
              <a:buClr>
                <a:schemeClr val="bg1"/>
              </a:buClr>
              <a:buSzPct val="95000"/>
              <a:buFont typeface="Times" charset="0"/>
              <a:buChar char="•"/>
              <a:defRPr sz="2000" b="0" i="0">
                <a:solidFill>
                  <a:schemeClr val="bg1"/>
                </a:solidFill>
                <a:latin typeface="Trebuchet MS"/>
                <a:ea typeface="ＭＳ Ｐゴシック" pitchFamily="122" charset="-128"/>
                <a:cs typeface="Trebuchet MS"/>
              </a:defRPr>
            </a:lvl4pPr>
            <a:lvl5pPr marL="2057400" indent="-228600" algn="l" rtl="0" eaLnBrk="1" fontAlgn="base" hangingPunct="1">
              <a:spcBef>
                <a:spcPct val="20000"/>
              </a:spcBef>
              <a:spcAft>
                <a:spcPct val="0"/>
              </a:spcAft>
              <a:buClr>
                <a:schemeClr val="bg1"/>
              </a:buClr>
              <a:defRPr sz="2000" b="0" i="1">
                <a:solidFill>
                  <a:schemeClr val="bg1"/>
                </a:solidFill>
                <a:latin typeface="Trebuchet MS"/>
                <a:ea typeface="ＭＳ Ｐゴシック" pitchFamily="122" charset="-128"/>
                <a:cs typeface="Trebuchet MS"/>
              </a:defRPr>
            </a:lvl5pPr>
            <a:lvl6pPr marL="25146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6pPr>
            <a:lvl7pPr marL="29718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7pPr>
            <a:lvl8pPr marL="34290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8pPr>
            <a:lvl9pPr marL="38862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9pPr>
          </a:lstStyle>
          <a:p>
            <a:pPr marL="0" indent="0" algn="ctr"/>
            <a:r>
              <a:rPr lang="en-US" sz="2000" kern="0" dirty="0"/>
              <a:t>Execution order on query </a:t>
            </a:r>
          </a:p>
          <a:p>
            <a:pPr marL="0" indent="0" algn="ctr"/>
            <a:r>
              <a:rPr lang="en-US" sz="2000" kern="0" dirty="0">
                <a:solidFill>
                  <a:srgbClr val="FFFF00"/>
                </a:solidFill>
              </a:rPr>
              <a:t>?-father(X), </a:t>
            </a:r>
            <a:r>
              <a:rPr lang="en-US" sz="2000" kern="0" dirty="0">
                <a:solidFill>
                  <a:srgbClr val="FF0000"/>
                </a:solidFill>
              </a:rPr>
              <a:t>fail</a:t>
            </a:r>
            <a:r>
              <a:rPr lang="en-US" sz="2000" kern="0" dirty="0">
                <a:solidFill>
                  <a:srgbClr val="FFFF00"/>
                </a:solidFill>
              </a:rPr>
              <a:t>.</a:t>
            </a:r>
          </a:p>
          <a:p>
            <a:r>
              <a:rPr lang="en-US" sz="2000" kern="0" dirty="0"/>
              <a:t>‘fail’ is built-in predicate used to force Prolog to find all solutions for X as it evaluates to </a:t>
            </a:r>
            <a:r>
              <a:rPr lang="en-US" sz="2000" kern="0" dirty="0">
                <a:solidFill>
                  <a:srgbClr val="FF66FF"/>
                </a:solidFill>
              </a:rPr>
              <a:t>false</a:t>
            </a:r>
            <a:r>
              <a:rPr lang="en-US" sz="2000" kern="0" dirty="0"/>
              <a:t>.</a:t>
            </a:r>
          </a:p>
          <a:p>
            <a:endParaRPr lang="en-US" sz="2000" kern="0" dirty="0">
              <a:solidFill>
                <a:srgbClr val="FFFF00"/>
              </a:solidFill>
            </a:endParaRPr>
          </a:p>
          <a:p>
            <a:r>
              <a:rPr lang="en-US" sz="2000" kern="0" dirty="0"/>
              <a:t>L1 </a:t>
            </a:r>
            <a:r>
              <a:rPr lang="en-US" sz="2000" kern="0" dirty="0">
                <a:sym typeface="Wingdings" panose="05000000000000000000" pitchFamily="2" charset="2"/>
              </a:rPr>
              <a:t> L2  L5 (?X=john)  L3  L8  L9  L10  L11  L1(</a:t>
            </a:r>
            <a:r>
              <a:rPr lang="en-US" sz="2000" kern="0" dirty="0">
                <a:solidFill>
                  <a:srgbClr val="FFFF00"/>
                </a:solidFill>
                <a:sym typeface="Wingdings" panose="05000000000000000000" pitchFamily="2" charset="2"/>
              </a:rPr>
              <a:t>X=john</a:t>
            </a:r>
            <a:r>
              <a:rPr lang="en-US" sz="2000" kern="0" dirty="0">
                <a:sym typeface="Wingdings" panose="05000000000000000000" pitchFamily="2" charset="2"/>
              </a:rPr>
              <a:t>)  </a:t>
            </a:r>
            <a:r>
              <a:rPr lang="en-US" sz="2000" kern="0" dirty="0">
                <a:solidFill>
                  <a:srgbClr val="FF0000"/>
                </a:solidFill>
                <a:sym typeface="Wingdings" panose="05000000000000000000" pitchFamily="2" charset="2"/>
              </a:rPr>
              <a:t>fail</a:t>
            </a:r>
            <a:r>
              <a:rPr lang="en-US" sz="2000" kern="0" dirty="0">
                <a:solidFill>
                  <a:srgbClr val="FFFF00"/>
                </a:solidFill>
                <a:sym typeface="Wingdings" panose="05000000000000000000" pitchFamily="2" charset="2"/>
              </a:rPr>
              <a:t> </a:t>
            </a:r>
            <a:r>
              <a:rPr lang="en-US" sz="2000" kern="0" dirty="0">
                <a:sym typeface="Wingdings" panose="05000000000000000000" pitchFamily="2" charset="2"/>
              </a:rPr>
              <a:t> L4 (</a:t>
            </a:r>
            <a:r>
              <a:rPr lang="en-US" sz="2000" kern="0" dirty="0">
                <a:solidFill>
                  <a:srgbClr val="FFFF00"/>
                </a:solidFill>
                <a:sym typeface="Wingdings" panose="05000000000000000000" pitchFamily="2" charset="2"/>
              </a:rPr>
              <a:t>X=john</a:t>
            </a:r>
            <a:r>
              <a:rPr lang="en-US" sz="2000" kern="0" dirty="0">
                <a:sym typeface="Wingdings" panose="05000000000000000000" pitchFamily="2" charset="2"/>
              </a:rPr>
              <a:t>)  </a:t>
            </a:r>
            <a:r>
              <a:rPr lang="en-US" sz="2000" kern="0" dirty="0">
                <a:solidFill>
                  <a:srgbClr val="FF0000"/>
                </a:solidFill>
                <a:sym typeface="Wingdings" panose="05000000000000000000" pitchFamily="2" charset="2"/>
              </a:rPr>
              <a:t>fail</a:t>
            </a:r>
            <a:r>
              <a:rPr lang="en-US" sz="2000" kern="0" dirty="0">
                <a:sym typeface="Wingdings" panose="05000000000000000000" pitchFamily="2" charset="2"/>
              </a:rPr>
              <a:t>  L2  L6 (?X=</a:t>
            </a:r>
            <a:r>
              <a:rPr lang="en-US" sz="2000" kern="0" dirty="0" err="1">
                <a:sym typeface="Wingdings" panose="05000000000000000000" pitchFamily="2" charset="2"/>
              </a:rPr>
              <a:t>mary</a:t>
            </a:r>
            <a:r>
              <a:rPr lang="en-US" sz="2000" kern="0" dirty="0">
                <a:sym typeface="Wingdings" panose="05000000000000000000" pitchFamily="2" charset="2"/>
              </a:rPr>
              <a:t>)  L3  L8  L9  L10  L11  L2  L7 (?X=mike)  L3  L8  L9  L1(</a:t>
            </a:r>
            <a:r>
              <a:rPr lang="en-US" sz="2000" kern="0" dirty="0">
                <a:solidFill>
                  <a:srgbClr val="FFFF00"/>
                </a:solidFill>
                <a:sym typeface="Wingdings" panose="05000000000000000000" pitchFamily="2" charset="2"/>
              </a:rPr>
              <a:t>X=mike</a:t>
            </a:r>
            <a:r>
              <a:rPr lang="en-US" sz="2000" kern="0" dirty="0">
                <a:sym typeface="Wingdings" panose="05000000000000000000" pitchFamily="2" charset="2"/>
              </a:rPr>
              <a:t>)  </a:t>
            </a:r>
            <a:r>
              <a:rPr lang="en-US" sz="2000" kern="0" dirty="0">
                <a:solidFill>
                  <a:srgbClr val="FF0000"/>
                </a:solidFill>
                <a:sym typeface="Wingdings" panose="05000000000000000000" pitchFamily="2" charset="2"/>
              </a:rPr>
              <a:t>fail  </a:t>
            </a:r>
            <a:r>
              <a:rPr lang="en-US" sz="2000" kern="0" dirty="0">
                <a:solidFill>
                  <a:srgbClr val="FF66FF"/>
                </a:solidFill>
                <a:sym typeface="Wingdings" panose="05000000000000000000" pitchFamily="2" charset="2"/>
              </a:rPr>
              <a:t>false</a:t>
            </a:r>
            <a:r>
              <a:rPr lang="en-US" sz="2000" kern="0" dirty="0">
                <a:solidFill>
                  <a:srgbClr val="FF0000"/>
                </a:solidFill>
                <a:sym typeface="Wingdings" panose="05000000000000000000" pitchFamily="2" charset="2"/>
              </a:rPr>
              <a:t>.</a:t>
            </a:r>
            <a:endParaRPr lang="en-US" sz="2000" kern="0" dirty="0"/>
          </a:p>
          <a:p>
            <a:endParaRPr lang="en-US" sz="2000" kern="0" dirty="0"/>
          </a:p>
          <a:p>
            <a:endParaRPr lang="en-US" sz="2000" kern="0" dirty="0"/>
          </a:p>
        </p:txBody>
      </p:sp>
    </p:spTree>
    <p:extLst>
      <p:ext uri="{BB962C8B-B14F-4D97-AF65-F5344CB8AC3E}">
        <p14:creationId xmlns:p14="http://schemas.microsoft.com/office/powerpoint/2010/main" val="46397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CA152-48D0-4BC6-B722-807EFAA9611F}"/>
              </a:ext>
            </a:extLst>
          </p:cNvPr>
          <p:cNvSpPr>
            <a:spLocks noGrp="1"/>
          </p:cNvSpPr>
          <p:nvPr>
            <p:ph type="title"/>
          </p:nvPr>
        </p:nvSpPr>
        <p:spPr/>
        <p:txBody>
          <a:bodyPr/>
          <a:lstStyle/>
          <a:p>
            <a:r>
              <a:rPr lang="en-US" dirty="0"/>
              <a:t>fail and ! as flow control</a:t>
            </a:r>
          </a:p>
        </p:txBody>
      </p:sp>
      <p:sp>
        <p:nvSpPr>
          <p:cNvPr id="3" name="Content Placeholder 2">
            <a:extLst>
              <a:ext uri="{FF2B5EF4-FFF2-40B4-BE49-F238E27FC236}">
                <a16:creationId xmlns:a16="http://schemas.microsoft.com/office/drawing/2014/main" id="{C7CBF560-44AE-4C1A-95CA-D2637E272822}"/>
              </a:ext>
            </a:extLst>
          </p:cNvPr>
          <p:cNvSpPr>
            <a:spLocks noGrp="1"/>
          </p:cNvSpPr>
          <p:nvPr>
            <p:ph idx="1"/>
          </p:nvPr>
        </p:nvSpPr>
        <p:spPr/>
        <p:txBody>
          <a:bodyPr/>
          <a:lstStyle/>
          <a:p>
            <a:pPr>
              <a:buFont typeface="Arial" panose="020B0604020202020204" pitchFamily="34" charset="0"/>
              <a:buChar char="•"/>
            </a:pPr>
            <a:r>
              <a:rPr lang="en-US" dirty="0"/>
              <a:t>Fail: forces backtracking</a:t>
            </a:r>
          </a:p>
          <a:p>
            <a:pPr lvl="1">
              <a:buFont typeface="Arial" panose="020B0604020202020204" pitchFamily="34" charset="0"/>
              <a:buChar char="•"/>
            </a:pPr>
            <a:r>
              <a:rPr lang="en-US" dirty="0"/>
              <a:t>E.g. in C6_support.pl: forces to find all facts and write them out one by one.</a:t>
            </a:r>
          </a:p>
          <a:p>
            <a:pPr lvl="2">
              <a:buFont typeface="Arial" panose="020B0604020202020204" pitchFamily="34" charset="0"/>
              <a:buChar char="•"/>
            </a:pPr>
            <a:r>
              <a:rPr lang="en-US" dirty="0" err="1"/>
              <a:t>writeFacts</a:t>
            </a:r>
            <a:r>
              <a:rPr lang="en-US" dirty="0"/>
              <a:t>:-</a:t>
            </a:r>
          </a:p>
          <a:p>
            <a:pPr lvl="2">
              <a:buFont typeface="Arial" panose="020B0604020202020204" pitchFamily="34" charset="0"/>
              <a:buChar char="•"/>
            </a:pPr>
            <a:r>
              <a:rPr lang="en-US" dirty="0"/>
              <a:t>	fact(X),	</a:t>
            </a:r>
          </a:p>
          <a:p>
            <a:pPr lvl="2">
              <a:buFont typeface="Arial" panose="020B0604020202020204" pitchFamily="34" charset="0"/>
              <a:buChar char="•"/>
            </a:pPr>
            <a:r>
              <a:rPr lang="en-US" dirty="0"/>
              <a:t>	</a:t>
            </a:r>
            <a:r>
              <a:rPr lang="en-US" dirty="0" err="1"/>
              <a:t>writeln</a:t>
            </a:r>
            <a:r>
              <a:rPr lang="en-US" dirty="0"/>
              <a:t>(X),</a:t>
            </a:r>
          </a:p>
          <a:p>
            <a:pPr lvl="2">
              <a:buFont typeface="Arial" panose="020B0604020202020204" pitchFamily="34" charset="0"/>
              <a:buChar char="•"/>
            </a:pPr>
            <a:r>
              <a:rPr lang="en-US" dirty="0"/>
              <a:t>	fail.					</a:t>
            </a:r>
          </a:p>
          <a:p>
            <a:pPr lvl="2">
              <a:buFont typeface="Arial" panose="020B0604020202020204" pitchFamily="34" charset="0"/>
              <a:buChar char="•"/>
            </a:pPr>
            <a:r>
              <a:rPr lang="en-US" dirty="0" err="1"/>
              <a:t>WriteFacts</a:t>
            </a:r>
            <a:r>
              <a:rPr lang="en-US" dirty="0"/>
              <a:t>:-!.	</a:t>
            </a:r>
          </a:p>
          <a:p>
            <a:pPr lvl="2">
              <a:buFont typeface="Arial" panose="020B0604020202020204" pitchFamily="34" charset="0"/>
              <a:buChar char="•"/>
            </a:pPr>
            <a:endParaRPr lang="en-US" dirty="0"/>
          </a:p>
          <a:p>
            <a:pPr>
              <a:buFont typeface="Arial" panose="020B0604020202020204" pitchFamily="34" charset="0"/>
              <a:buChar char="•"/>
            </a:pPr>
            <a:r>
              <a:rPr lang="en-US" dirty="0"/>
              <a:t>! (‘cut’): prevents backtracking into everything written on the left side of it.</a:t>
            </a:r>
          </a:p>
        </p:txBody>
      </p:sp>
      <p:sp>
        <p:nvSpPr>
          <p:cNvPr id="4" name="Slide Number Placeholder 3">
            <a:extLst>
              <a:ext uri="{FF2B5EF4-FFF2-40B4-BE49-F238E27FC236}">
                <a16:creationId xmlns:a16="http://schemas.microsoft.com/office/drawing/2014/main" id="{E82C585B-4498-4CED-909A-4D3D2B14BDB4}"/>
              </a:ext>
            </a:extLst>
          </p:cNvPr>
          <p:cNvSpPr>
            <a:spLocks noGrp="1"/>
          </p:cNvSpPr>
          <p:nvPr>
            <p:ph type="sldNum" sz="quarter" idx="3"/>
          </p:nvPr>
        </p:nvSpPr>
        <p:spPr/>
        <p:txBody>
          <a:bodyPr/>
          <a:lstStyle/>
          <a:p>
            <a:fld id="{7C5DB68A-9D44-4073-920F-D08D647C06A7}" type="slidenum">
              <a:rPr lang="en-US" smtClean="0"/>
              <a:t>15</a:t>
            </a:fld>
            <a:endParaRPr lang="en-US" dirty="0"/>
          </a:p>
        </p:txBody>
      </p:sp>
    </p:spTree>
    <p:extLst>
      <p:ext uri="{BB962C8B-B14F-4D97-AF65-F5344CB8AC3E}">
        <p14:creationId xmlns:p14="http://schemas.microsoft.com/office/powerpoint/2010/main" val="484142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9493B-F34A-4F64-9621-ECB1A8D9AFF8}"/>
              </a:ext>
            </a:extLst>
          </p:cNvPr>
          <p:cNvSpPr>
            <a:spLocks noGrp="1"/>
          </p:cNvSpPr>
          <p:nvPr>
            <p:ph type="title"/>
          </p:nvPr>
        </p:nvSpPr>
        <p:spPr/>
        <p:txBody>
          <a:bodyPr/>
          <a:lstStyle/>
          <a:p>
            <a:r>
              <a:rPr lang="en-US" dirty="0"/>
              <a:t>Another flow: use of recursion</a:t>
            </a:r>
          </a:p>
        </p:txBody>
      </p:sp>
      <p:sp>
        <p:nvSpPr>
          <p:cNvPr id="3" name="Content Placeholder 2">
            <a:extLst>
              <a:ext uri="{FF2B5EF4-FFF2-40B4-BE49-F238E27FC236}">
                <a16:creationId xmlns:a16="http://schemas.microsoft.com/office/drawing/2014/main" id="{5E44B370-5AC1-4D52-98F7-6A8C86B56932}"/>
              </a:ext>
            </a:extLst>
          </p:cNvPr>
          <p:cNvSpPr>
            <a:spLocks noGrp="1"/>
          </p:cNvSpPr>
          <p:nvPr>
            <p:ph idx="1"/>
          </p:nvPr>
        </p:nvSpPr>
        <p:spPr>
          <a:xfrm>
            <a:off x="76200" y="1676400"/>
            <a:ext cx="9067800" cy="4953000"/>
          </a:xfrm>
        </p:spPr>
        <p:txBody>
          <a:bodyPr/>
          <a:lstStyle/>
          <a:p>
            <a:r>
              <a:rPr lang="en-US" dirty="0" err="1">
                <a:solidFill>
                  <a:srgbClr val="FFFF00"/>
                </a:solidFill>
              </a:rPr>
              <a:t>createFacts</a:t>
            </a:r>
            <a:r>
              <a:rPr lang="en-US" dirty="0"/>
              <a:t>([]) 	:- !.			</a:t>
            </a:r>
          </a:p>
          <a:p>
            <a:r>
              <a:rPr lang="en-US" dirty="0" err="1">
                <a:solidFill>
                  <a:srgbClr val="FFFF00"/>
                </a:solidFill>
              </a:rPr>
              <a:t>createFacts</a:t>
            </a:r>
            <a:r>
              <a:rPr lang="en-US" dirty="0"/>
              <a:t>([X|R])	:- </a:t>
            </a:r>
            <a:r>
              <a:rPr lang="en-US" dirty="0" err="1"/>
              <a:t>createFact</a:t>
            </a:r>
            <a:r>
              <a:rPr lang="en-US" dirty="0"/>
              <a:t>(X), !, </a:t>
            </a:r>
            <a:r>
              <a:rPr lang="en-US" dirty="0" err="1">
                <a:solidFill>
                  <a:srgbClr val="FFFF00"/>
                </a:solidFill>
              </a:rPr>
              <a:t>createFacts</a:t>
            </a:r>
            <a:r>
              <a:rPr lang="en-US" dirty="0"/>
              <a:t>(R).	</a:t>
            </a:r>
          </a:p>
          <a:p>
            <a:r>
              <a:rPr lang="en-US" sz="1800" dirty="0"/>
              <a:t>			(mind the difference between ‘</a:t>
            </a:r>
            <a:r>
              <a:rPr lang="en-US" sz="1800" dirty="0" err="1"/>
              <a:t>createFact</a:t>
            </a:r>
            <a:r>
              <a:rPr lang="en-US" sz="1800" b="1" u="sng" dirty="0" err="1"/>
              <a:t>s</a:t>
            </a:r>
            <a:r>
              <a:rPr lang="en-US" sz="1800" dirty="0"/>
              <a:t>’ and ‘</a:t>
            </a:r>
            <a:r>
              <a:rPr lang="en-US" sz="1800" dirty="0" err="1"/>
              <a:t>createFact</a:t>
            </a:r>
            <a:r>
              <a:rPr lang="en-US" sz="1800" dirty="0"/>
              <a:t>’)</a:t>
            </a:r>
          </a:p>
          <a:p>
            <a:pPr>
              <a:buFont typeface="Arial" panose="020B0604020202020204" pitchFamily="34" charset="0"/>
              <a:buChar char="•"/>
            </a:pPr>
            <a:r>
              <a:rPr lang="en-US" dirty="0"/>
              <a:t>The second clause is ‘tail-recursive’: it calls itself at the very end.</a:t>
            </a:r>
          </a:p>
          <a:p>
            <a:pPr>
              <a:buFont typeface="Arial" panose="020B0604020202020204" pitchFamily="34" charset="0"/>
              <a:buChar char="•"/>
            </a:pPr>
            <a:r>
              <a:rPr lang="en-US" dirty="0"/>
              <a:t>When given as input [a, b, c], the flow is </a:t>
            </a:r>
            <a:r>
              <a:rPr lang="en-US" sz="1800" dirty="0"/>
              <a:t>(because </a:t>
            </a:r>
            <a:r>
              <a:rPr lang="en-US" sz="1800" dirty="0" err="1"/>
              <a:t>createFact</a:t>
            </a:r>
            <a:r>
              <a:rPr lang="en-US" sz="1800" dirty="0"/>
              <a:t>(X) is designed so as it never fails)</a:t>
            </a:r>
            <a:r>
              <a:rPr lang="en-US" dirty="0"/>
              <a:t>:</a:t>
            </a:r>
          </a:p>
          <a:p>
            <a:pPr marL="0" indent="0"/>
            <a:r>
              <a:rPr lang="en-US" dirty="0">
                <a:solidFill>
                  <a:srgbClr val="FFFF00"/>
                </a:solidFill>
              </a:rPr>
              <a:t>     </a:t>
            </a:r>
            <a:r>
              <a:rPr lang="en-US" dirty="0" err="1">
                <a:solidFill>
                  <a:srgbClr val="FFFF00"/>
                </a:solidFill>
              </a:rPr>
              <a:t>createFacts</a:t>
            </a:r>
            <a:r>
              <a:rPr lang="en-US" dirty="0"/>
              <a:t>([</a:t>
            </a:r>
            <a:r>
              <a:rPr lang="en-US" dirty="0" err="1"/>
              <a:t>a,b,c</a:t>
            </a:r>
            <a:r>
              <a:rPr lang="en-US" dirty="0"/>
              <a:t>]=?[]) </a:t>
            </a:r>
            <a:r>
              <a:rPr lang="en-US" dirty="0">
                <a:sym typeface="Wingdings" panose="05000000000000000000" pitchFamily="2" charset="2"/>
              </a:rPr>
              <a:t> </a:t>
            </a:r>
            <a:r>
              <a:rPr lang="en-US" dirty="0">
                <a:solidFill>
                  <a:srgbClr val="FF0000"/>
                </a:solidFill>
                <a:sym typeface="Wingdings" panose="05000000000000000000" pitchFamily="2" charset="2"/>
              </a:rPr>
              <a:t>fail</a:t>
            </a:r>
            <a:r>
              <a:rPr lang="en-US" dirty="0">
                <a:sym typeface="Wingdings" panose="05000000000000000000" pitchFamily="2" charset="2"/>
              </a:rPr>
              <a:t>  </a:t>
            </a:r>
            <a:r>
              <a:rPr lang="en-US" dirty="0" err="1">
                <a:solidFill>
                  <a:srgbClr val="FFFF00"/>
                </a:solidFill>
                <a:sym typeface="Wingdings" panose="05000000000000000000" pitchFamily="2" charset="2"/>
              </a:rPr>
              <a:t>createFacts</a:t>
            </a:r>
            <a:r>
              <a:rPr lang="en-US" dirty="0">
                <a:sym typeface="Wingdings" panose="05000000000000000000" pitchFamily="2" charset="2"/>
              </a:rPr>
              <a:t>([a,[</a:t>
            </a:r>
            <a:r>
              <a:rPr lang="en-US" dirty="0" err="1">
                <a:sym typeface="Wingdings" panose="05000000000000000000" pitchFamily="2" charset="2"/>
              </a:rPr>
              <a:t>b,c</a:t>
            </a:r>
            <a:r>
              <a:rPr lang="en-US" dirty="0">
                <a:sym typeface="Wingdings" panose="05000000000000000000" pitchFamily="2" charset="2"/>
              </a:rPr>
              <a:t>]])        </a:t>
            </a:r>
          </a:p>
          <a:p>
            <a:pPr marL="0" indent="0">
              <a:spcBef>
                <a:spcPts val="0"/>
              </a:spcBef>
            </a:pPr>
            <a:r>
              <a:rPr lang="en-US" dirty="0">
                <a:sym typeface="Wingdings" panose="05000000000000000000" pitchFamily="2" charset="2"/>
              </a:rPr>
              <a:t>     </a:t>
            </a:r>
            <a:r>
              <a:rPr lang="en-US" dirty="0" err="1">
                <a:sym typeface="Wingdings" panose="05000000000000000000" pitchFamily="2" charset="2"/>
              </a:rPr>
              <a:t>createFact</a:t>
            </a:r>
            <a:r>
              <a:rPr lang="en-US" dirty="0">
                <a:sym typeface="Wingdings" panose="05000000000000000000" pitchFamily="2" charset="2"/>
              </a:rPr>
              <a:t>(a)  </a:t>
            </a:r>
            <a:r>
              <a:rPr lang="en-US" dirty="0" err="1">
                <a:solidFill>
                  <a:srgbClr val="FFFF00"/>
                </a:solidFill>
                <a:sym typeface="Wingdings" panose="05000000000000000000" pitchFamily="2" charset="2"/>
              </a:rPr>
              <a:t>createFacts</a:t>
            </a:r>
            <a:r>
              <a:rPr lang="en-US" dirty="0">
                <a:sym typeface="Wingdings" panose="05000000000000000000" pitchFamily="2" charset="2"/>
              </a:rPr>
              <a:t>([</a:t>
            </a:r>
            <a:r>
              <a:rPr lang="en-US" dirty="0" err="1">
                <a:sym typeface="Wingdings" panose="05000000000000000000" pitchFamily="2" charset="2"/>
              </a:rPr>
              <a:t>b,c</a:t>
            </a:r>
            <a:r>
              <a:rPr lang="en-US" dirty="0">
                <a:sym typeface="Wingdings" panose="05000000000000000000" pitchFamily="2" charset="2"/>
              </a:rPr>
              <a:t>]=?[])  </a:t>
            </a:r>
            <a:r>
              <a:rPr lang="en-US" dirty="0">
                <a:solidFill>
                  <a:srgbClr val="FF0000"/>
                </a:solidFill>
                <a:sym typeface="Wingdings" panose="05000000000000000000" pitchFamily="2" charset="2"/>
              </a:rPr>
              <a:t>fail</a:t>
            </a:r>
            <a:r>
              <a:rPr lang="en-US" dirty="0">
                <a:sym typeface="Wingdings" panose="05000000000000000000" pitchFamily="2" charset="2"/>
              </a:rPr>
              <a:t>  </a:t>
            </a:r>
          </a:p>
          <a:p>
            <a:pPr marL="0" indent="0">
              <a:spcBef>
                <a:spcPts val="0"/>
              </a:spcBef>
            </a:pPr>
            <a:r>
              <a:rPr lang="en-US" dirty="0">
                <a:solidFill>
                  <a:srgbClr val="FFFF00"/>
                </a:solidFill>
                <a:sym typeface="Wingdings" panose="05000000000000000000" pitchFamily="2" charset="2"/>
              </a:rPr>
              <a:t>     </a:t>
            </a:r>
            <a:r>
              <a:rPr lang="en-US" dirty="0" err="1">
                <a:solidFill>
                  <a:srgbClr val="FFFF00"/>
                </a:solidFill>
                <a:sym typeface="Wingdings" panose="05000000000000000000" pitchFamily="2" charset="2"/>
              </a:rPr>
              <a:t>createFacts</a:t>
            </a:r>
            <a:r>
              <a:rPr lang="en-US" dirty="0">
                <a:sym typeface="Wingdings" panose="05000000000000000000" pitchFamily="2" charset="2"/>
              </a:rPr>
              <a:t>([b, [c]])  </a:t>
            </a:r>
            <a:r>
              <a:rPr lang="en-US" dirty="0" err="1">
                <a:sym typeface="Wingdings" panose="05000000000000000000" pitchFamily="2" charset="2"/>
              </a:rPr>
              <a:t>createFact</a:t>
            </a:r>
            <a:r>
              <a:rPr lang="en-US" dirty="0">
                <a:sym typeface="Wingdings" panose="05000000000000000000" pitchFamily="2" charset="2"/>
              </a:rPr>
              <a:t>(b)  </a:t>
            </a:r>
          </a:p>
          <a:p>
            <a:pPr marL="0" indent="0">
              <a:spcBef>
                <a:spcPts val="0"/>
              </a:spcBef>
            </a:pPr>
            <a:r>
              <a:rPr lang="en-US" dirty="0">
                <a:solidFill>
                  <a:srgbClr val="FFFF00"/>
                </a:solidFill>
                <a:sym typeface="Wingdings" panose="05000000000000000000" pitchFamily="2" charset="2"/>
              </a:rPr>
              <a:t>     </a:t>
            </a:r>
            <a:r>
              <a:rPr lang="en-US" dirty="0" err="1">
                <a:solidFill>
                  <a:srgbClr val="FFFF00"/>
                </a:solidFill>
                <a:sym typeface="Wingdings" panose="05000000000000000000" pitchFamily="2" charset="2"/>
              </a:rPr>
              <a:t>createFacts</a:t>
            </a:r>
            <a:r>
              <a:rPr lang="en-US" dirty="0">
                <a:sym typeface="Wingdings" panose="05000000000000000000" pitchFamily="2" charset="2"/>
              </a:rPr>
              <a:t>([c]=?[])  </a:t>
            </a:r>
            <a:r>
              <a:rPr lang="en-US" dirty="0">
                <a:solidFill>
                  <a:srgbClr val="FF0000"/>
                </a:solidFill>
                <a:sym typeface="Wingdings" panose="05000000000000000000" pitchFamily="2" charset="2"/>
              </a:rPr>
              <a:t>fail</a:t>
            </a:r>
            <a:r>
              <a:rPr lang="en-US" dirty="0">
                <a:sym typeface="Wingdings" panose="05000000000000000000" pitchFamily="2" charset="2"/>
              </a:rPr>
              <a:t>  </a:t>
            </a:r>
            <a:r>
              <a:rPr lang="en-US" dirty="0" err="1">
                <a:solidFill>
                  <a:srgbClr val="FFFF00"/>
                </a:solidFill>
                <a:sym typeface="Wingdings" panose="05000000000000000000" pitchFamily="2" charset="2"/>
              </a:rPr>
              <a:t>createFacts</a:t>
            </a:r>
            <a:r>
              <a:rPr lang="en-US" dirty="0">
                <a:sym typeface="Wingdings" panose="05000000000000000000" pitchFamily="2" charset="2"/>
              </a:rPr>
              <a:t>([c, []])  </a:t>
            </a:r>
          </a:p>
          <a:p>
            <a:pPr marL="0" indent="0">
              <a:spcBef>
                <a:spcPts val="0"/>
              </a:spcBef>
            </a:pPr>
            <a:r>
              <a:rPr lang="en-US" dirty="0">
                <a:sym typeface="Wingdings" panose="05000000000000000000" pitchFamily="2" charset="2"/>
              </a:rPr>
              <a:t>     </a:t>
            </a:r>
            <a:r>
              <a:rPr lang="en-US" dirty="0" err="1">
                <a:sym typeface="Wingdings" panose="05000000000000000000" pitchFamily="2" charset="2"/>
              </a:rPr>
              <a:t>createFact</a:t>
            </a:r>
            <a:r>
              <a:rPr lang="en-US" dirty="0">
                <a:sym typeface="Wingdings" panose="05000000000000000000" pitchFamily="2" charset="2"/>
              </a:rPr>
              <a:t>(c)  </a:t>
            </a:r>
            <a:r>
              <a:rPr lang="en-US" dirty="0" err="1">
                <a:solidFill>
                  <a:srgbClr val="FFFF00"/>
                </a:solidFill>
                <a:sym typeface="Wingdings" panose="05000000000000000000" pitchFamily="2" charset="2"/>
              </a:rPr>
              <a:t>createFacts</a:t>
            </a:r>
            <a:r>
              <a:rPr lang="en-US" dirty="0">
                <a:sym typeface="Wingdings" panose="05000000000000000000" pitchFamily="2" charset="2"/>
              </a:rPr>
              <a:t>([]=?[])  </a:t>
            </a:r>
            <a:r>
              <a:rPr lang="en-US" dirty="0">
                <a:solidFill>
                  <a:srgbClr val="1FE115"/>
                </a:solidFill>
                <a:sym typeface="Wingdings" panose="05000000000000000000" pitchFamily="2" charset="2"/>
              </a:rPr>
              <a:t>true</a:t>
            </a:r>
            <a:endParaRPr lang="en-US" dirty="0">
              <a:solidFill>
                <a:srgbClr val="1FE115"/>
              </a:solidFill>
            </a:endParaRPr>
          </a:p>
        </p:txBody>
      </p:sp>
      <p:sp>
        <p:nvSpPr>
          <p:cNvPr id="4" name="Slide Number Placeholder 3">
            <a:extLst>
              <a:ext uri="{FF2B5EF4-FFF2-40B4-BE49-F238E27FC236}">
                <a16:creationId xmlns:a16="http://schemas.microsoft.com/office/drawing/2014/main" id="{4B9BE48B-0E6B-45F2-8A33-3D1FF368683D}"/>
              </a:ext>
            </a:extLst>
          </p:cNvPr>
          <p:cNvSpPr>
            <a:spLocks noGrp="1"/>
          </p:cNvSpPr>
          <p:nvPr>
            <p:ph type="sldNum" sz="quarter" idx="3"/>
          </p:nvPr>
        </p:nvSpPr>
        <p:spPr/>
        <p:txBody>
          <a:bodyPr/>
          <a:lstStyle/>
          <a:p>
            <a:fld id="{7C5DB68A-9D44-4073-920F-D08D647C06A7}" type="slidenum">
              <a:rPr lang="en-US" smtClean="0"/>
              <a:t>16</a:t>
            </a:fld>
            <a:endParaRPr lang="en-US" dirty="0"/>
          </a:p>
        </p:txBody>
      </p:sp>
    </p:spTree>
    <p:extLst>
      <p:ext uri="{BB962C8B-B14F-4D97-AF65-F5344CB8AC3E}">
        <p14:creationId xmlns:p14="http://schemas.microsoft.com/office/powerpoint/2010/main" val="879330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C458E-3040-41F8-97AD-EFCB98C8BDB8}"/>
              </a:ext>
            </a:extLst>
          </p:cNvPr>
          <p:cNvSpPr>
            <a:spLocks noGrp="1"/>
          </p:cNvSpPr>
          <p:nvPr>
            <p:ph type="title"/>
          </p:nvPr>
        </p:nvSpPr>
        <p:spPr/>
        <p:txBody>
          <a:bodyPr/>
          <a:lstStyle/>
          <a:p>
            <a:r>
              <a:rPr lang="en-US" dirty="0"/>
              <a:t>Use in C6_support.pl (1)</a:t>
            </a:r>
          </a:p>
        </p:txBody>
      </p:sp>
      <p:sp>
        <p:nvSpPr>
          <p:cNvPr id="3" name="Content Placeholder 2">
            <a:extLst>
              <a:ext uri="{FF2B5EF4-FFF2-40B4-BE49-F238E27FC236}">
                <a16:creationId xmlns:a16="http://schemas.microsoft.com/office/drawing/2014/main" id="{114FF658-2D4D-4EE9-ABD1-E6A690ED3711}"/>
              </a:ext>
            </a:extLst>
          </p:cNvPr>
          <p:cNvSpPr>
            <a:spLocks noGrp="1"/>
          </p:cNvSpPr>
          <p:nvPr>
            <p:ph idx="1"/>
          </p:nvPr>
        </p:nvSpPr>
        <p:spPr/>
        <p:txBody>
          <a:bodyPr/>
          <a:lstStyle/>
          <a:p>
            <a:pPr>
              <a:buFont typeface="Arial" panose="020B0604020202020204" pitchFamily="34" charset="0"/>
              <a:buChar char="•"/>
            </a:pPr>
            <a:r>
              <a:rPr lang="en-US" dirty="0"/>
              <a:t>Design of a simple, inefficient but deterministic, hybrid forward- and backward chaining reasoner.</a:t>
            </a:r>
          </a:p>
          <a:p>
            <a:pPr>
              <a:buFont typeface="Arial" panose="020B0604020202020204" pitchFamily="34" charset="0"/>
              <a:buChar char="•"/>
            </a:pPr>
            <a:r>
              <a:rPr lang="en-US" dirty="0"/>
              <a:t>Core memory elements:</a:t>
            </a:r>
          </a:p>
          <a:p>
            <a:pPr lvl="1">
              <a:buFont typeface="Arial" panose="020B0604020202020204" pitchFamily="34" charset="0"/>
              <a:buChar char="•"/>
            </a:pPr>
            <a:r>
              <a:rPr lang="en-US" dirty="0"/>
              <a:t>Rules as facts, e.g.</a:t>
            </a:r>
          </a:p>
          <a:p>
            <a:pPr lvl="2">
              <a:buFont typeface="Arial" panose="020B0604020202020204" pitchFamily="34" charset="0"/>
              <a:buChar char="•"/>
            </a:pPr>
            <a:r>
              <a:rPr lang="en-US" sz="1600" dirty="0"/>
              <a:t>rule(</a:t>
            </a:r>
            <a:r>
              <a:rPr lang="en-US" sz="1600" dirty="0" err="1"/>
              <a:t>rel</a:t>
            </a:r>
            <a:r>
              <a:rPr lang="en-US" sz="1600" dirty="0"/>
              <a:t>(X, </a:t>
            </a:r>
            <a:r>
              <a:rPr lang="en-US" sz="1600" dirty="0" err="1"/>
              <a:t>instanceOf</a:t>
            </a:r>
            <a:r>
              <a:rPr lang="en-US" sz="1600" dirty="0"/>
              <a:t>, continuant, at, T) , "--&gt;", [</a:t>
            </a:r>
            <a:r>
              <a:rPr lang="en-US" sz="1600" dirty="0" err="1"/>
              <a:t>rel</a:t>
            </a:r>
            <a:r>
              <a:rPr lang="en-US" sz="1600" dirty="0"/>
              <a:t>(X, </a:t>
            </a:r>
            <a:r>
              <a:rPr lang="en-US" sz="1600" dirty="0" err="1"/>
              <a:t>instanceOf</a:t>
            </a:r>
            <a:r>
              <a:rPr lang="en-US" sz="1600" dirty="0"/>
              <a:t>, entity, at, T)]).</a:t>
            </a:r>
          </a:p>
          <a:p>
            <a:pPr lvl="2">
              <a:buFont typeface="Arial" panose="020B0604020202020204" pitchFamily="34" charset="0"/>
              <a:buChar char="•"/>
            </a:pPr>
            <a:r>
              <a:rPr lang="en-US" sz="1600" dirty="0"/>
              <a:t>rule(</a:t>
            </a:r>
            <a:r>
              <a:rPr lang="en-US" sz="1600" dirty="0" err="1"/>
              <a:t>rel</a:t>
            </a:r>
            <a:r>
              <a:rPr lang="en-US" sz="1600" dirty="0"/>
              <a:t>(X, </a:t>
            </a:r>
            <a:r>
              <a:rPr lang="en-US" sz="1600" dirty="0" err="1"/>
              <a:t>individualOf</a:t>
            </a:r>
            <a:r>
              <a:rPr lang="en-US" sz="1600" dirty="0"/>
              <a:t>, </a:t>
            </a:r>
            <a:r>
              <a:rPr lang="en-US" sz="1600" dirty="0" err="1"/>
              <a:t>sct</a:t>
            </a:r>
            <a:r>
              <a:rPr lang="en-US" sz="1600" dirty="0"/>
              <a:t>("118254002 |Finding of head and neck region (finding)")),"&lt;--&gt;",</a:t>
            </a:r>
          </a:p>
          <a:p>
            <a:pPr marL="914400" lvl="2" indent="0">
              <a:buNone/>
            </a:pPr>
            <a:r>
              <a:rPr lang="en-US" sz="1600" dirty="0"/>
              <a:t>     [</a:t>
            </a:r>
            <a:r>
              <a:rPr lang="en-US" sz="1600" dirty="0" err="1"/>
              <a:t>rel</a:t>
            </a:r>
            <a:r>
              <a:rPr lang="en-US" sz="1600" dirty="0"/>
              <a:t>(X, </a:t>
            </a:r>
            <a:r>
              <a:rPr lang="en-US" sz="1600" dirty="0" err="1"/>
              <a:t>individualOf</a:t>
            </a:r>
            <a:r>
              <a:rPr lang="en-US" sz="1600" dirty="0"/>
              <a:t>, </a:t>
            </a:r>
            <a:r>
              <a:rPr lang="en-US" sz="1600" dirty="0" err="1"/>
              <a:t>sct</a:t>
            </a:r>
            <a:r>
              <a:rPr lang="en-US" sz="1600" dirty="0"/>
              <a:t>("404684003 |Clinical finding (finding)")),</a:t>
            </a:r>
          </a:p>
          <a:p>
            <a:pPr marL="914400" lvl="2" indent="0">
              <a:buNone/>
            </a:pPr>
            <a:r>
              <a:rPr lang="en-US" sz="1600" dirty="0"/>
              <a:t>      </a:t>
            </a:r>
            <a:r>
              <a:rPr lang="en-US" sz="1600" dirty="0" err="1"/>
              <a:t>rel</a:t>
            </a:r>
            <a:r>
              <a:rPr lang="en-US" sz="1600" dirty="0"/>
              <a:t>(X, </a:t>
            </a:r>
            <a:r>
              <a:rPr lang="en-US" sz="1600" dirty="0" err="1"/>
              <a:t>sct</a:t>
            </a:r>
            <a:r>
              <a:rPr lang="en-US" sz="1600" dirty="0"/>
              <a:t>("363698007 |Finding site (attribute)"), Y),</a:t>
            </a:r>
          </a:p>
          <a:p>
            <a:pPr marL="914400" lvl="2" indent="0">
              <a:buNone/>
            </a:pPr>
            <a:r>
              <a:rPr lang="en-US" sz="1600" dirty="0"/>
              <a:t>      </a:t>
            </a:r>
            <a:r>
              <a:rPr lang="en-US" sz="1600" dirty="0" err="1"/>
              <a:t>rel</a:t>
            </a:r>
            <a:r>
              <a:rPr lang="en-US" sz="1600" dirty="0"/>
              <a:t>(Y, </a:t>
            </a:r>
            <a:r>
              <a:rPr lang="en-US" sz="1600" dirty="0" err="1"/>
              <a:t>individualOf</a:t>
            </a:r>
            <a:r>
              <a:rPr lang="en-US" sz="1600" dirty="0"/>
              <a:t>, </a:t>
            </a:r>
            <a:r>
              <a:rPr lang="en-US" sz="1600" dirty="0" err="1"/>
              <a:t>sct</a:t>
            </a:r>
            <a:r>
              <a:rPr lang="en-US" sz="1600" dirty="0"/>
              <a:t>("69536005 |Head structure (body structure)"))]).</a:t>
            </a:r>
          </a:p>
          <a:p>
            <a:pPr lvl="1">
              <a:buFont typeface="Arial" panose="020B0604020202020204" pitchFamily="34" charset="0"/>
              <a:buChar char="•"/>
            </a:pPr>
            <a:r>
              <a:rPr lang="en-US" sz="2200" dirty="0"/>
              <a:t>Rules as Prolog Horn clauses, e.g.</a:t>
            </a:r>
          </a:p>
          <a:p>
            <a:pPr marL="914400" lvl="2" indent="0">
              <a:buNone/>
            </a:pPr>
            <a:r>
              <a:rPr lang="en-US" sz="1600" dirty="0"/>
              <a:t>	</a:t>
            </a:r>
            <a:r>
              <a:rPr lang="en-US" sz="1600" dirty="0" err="1"/>
              <a:t>bHorn</a:t>
            </a:r>
            <a:r>
              <a:rPr lang="en-US" sz="1600" dirty="0"/>
              <a:t>(R, </a:t>
            </a:r>
            <a:r>
              <a:rPr lang="en-US" sz="1600" dirty="0" err="1"/>
              <a:t>exists_at</a:t>
            </a:r>
            <a:r>
              <a:rPr lang="en-US" sz="1600" dirty="0"/>
              <a:t>, Q):-</a:t>
            </a:r>
          </a:p>
          <a:p>
            <a:pPr marL="914400" lvl="2" indent="0">
              <a:spcBef>
                <a:spcPts val="0"/>
              </a:spcBef>
              <a:buNone/>
            </a:pPr>
            <a:r>
              <a:rPr lang="en-US" sz="1600" dirty="0"/>
              <a:t>		fact(</a:t>
            </a:r>
            <a:r>
              <a:rPr lang="en-US" sz="1600" dirty="0" err="1"/>
              <a:t>rel</a:t>
            </a:r>
            <a:r>
              <a:rPr lang="en-US" sz="1600" dirty="0"/>
              <a:t>(R, </a:t>
            </a:r>
            <a:r>
              <a:rPr lang="en-US" sz="1600" dirty="0" err="1"/>
              <a:t>continuant_part_of</a:t>
            </a:r>
            <a:r>
              <a:rPr lang="en-US" sz="1600" dirty="0"/>
              <a:t>, P, at, Q)),</a:t>
            </a:r>
          </a:p>
          <a:p>
            <a:pPr marL="914400" lvl="2" indent="0">
              <a:spcBef>
                <a:spcPts val="0"/>
              </a:spcBef>
              <a:buNone/>
            </a:pPr>
            <a:r>
              <a:rPr lang="en-US" sz="1600" dirty="0"/>
              <a:t>		fact(</a:t>
            </a:r>
            <a:r>
              <a:rPr lang="en-US" sz="1600" dirty="0" err="1"/>
              <a:t>rel</a:t>
            </a:r>
            <a:r>
              <a:rPr lang="en-US" sz="1600" dirty="0"/>
              <a:t>(P, </a:t>
            </a:r>
            <a:r>
              <a:rPr lang="en-US" sz="1600" dirty="0" err="1"/>
              <a:t>exists_at</a:t>
            </a:r>
            <a:r>
              <a:rPr lang="en-US" sz="1600" dirty="0"/>
              <a:t>, Q)),</a:t>
            </a:r>
          </a:p>
          <a:p>
            <a:pPr marL="914400" lvl="2" indent="0">
              <a:spcBef>
                <a:spcPts val="0"/>
              </a:spcBef>
              <a:buNone/>
            </a:pPr>
            <a:r>
              <a:rPr lang="en-US" sz="1600" dirty="0"/>
              <a:t>		</a:t>
            </a:r>
            <a:r>
              <a:rPr lang="en-US" sz="1600" dirty="0" err="1"/>
              <a:t>createFacts</a:t>
            </a:r>
            <a:r>
              <a:rPr lang="en-US" sz="1600" dirty="0"/>
              <a:t>([</a:t>
            </a:r>
            <a:r>
              <a:rPr lang="en-US" sz="1600" dirty="0" err="1"/>
              <a:t>rel</a:t>
            </a:r>
            <a:r>
              <a:rPr lang="en-US" sz="1600" dirty="0"/>
              <a:t>(R, </a:t>
            </a:r>
            <a:r>
              <a:rPr lang="en-US" sz="1600" dirty="0" err="1"/>
              <a:t>exists_at</a:t>
            </a:r>
            <a:r>
              <a:rPr lang="en-US" sz="1600" dirty="0"/>
              <a:t>, Q)]).</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038FB9D-15E9-4C73-9F4B-7C1BC6CE2CB8}"/>
              </a:ext>
            </a:extLst>
          </p:cNvPr>
          <p:cNvSpPr>
            <a:spLocks noGrp="1"/>
          </p:cNvSpPr>
          <p:nvPr>
            <p:ph type="sldNum" sz="quarter" idx="3"/>
          </p:nvPr>
        </p:nvSpPr>
        <p:spPr/>
        <p:txBody>
          <a:bodyPr/>
          <a:lstStyle/>
          <a:p>
            <a:fld id="{7C5DB68A-9D44-4073-920F-D08D647C06A7}" type="slidenum">
              <a:rPr lang="en-US" smtClean="0"/>
              <a:t>17</a:t>
            </a:fld>
            <a:endParaRPr lang="en-US" dirty="0"/>
          </a:p>
        </p:txBody>
      </p:sp>
    </p:spTree>
    <p:extLst>
      <p:ext uri="{BB962C8B-B14F-4D97-AF65-F5344CB8AC3E}">
        <p14:creationId xmlns:p14="http://schemas.microsoft.com/office/powerpoint/2010/main" val="1381826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C458E-3040-41F8-97AD-EFCB98C8BDB8}"/>
              </a:ext>
            </a:extLst>
          </p:cNvPr>
          <p:cNvSpPr>
            <a:spLocks noGrp="1"/>
          </p:cNvSpPr>
          <p:nvPr>
            <p:ph type="title"/>
          </p:nvPr>
        </p:nvSpPr>
        <p:spPr/>
        <p:txBody>
          <a:bodyPr/>
          <a:lstStyle/>
          <a:p>
            <a:r>
              <a:rPr lang="en-US" dirty="0"/>
              <a:t>Use in C6_support.pl (2)</a:t>
            </a:r>
          </a:p>
        </p:txBody>
      </p:sp>
      <p:sp>
        <p:nvSpPr>
          <p:cNvPr id="3" name="Content Placeholder 2">
            <a:extLst>
              <a:ext uri="{FF2B5EF4-FFF2-40B4-BE49-F238E27FC236}">
                <a16:creationId xmlns:a16="http://schemas.microsoft.com/office/drawing/2014/main" id="{114FF658-2D4D-4EE9-ABD1-E6A690ED3711}"/>
              </a:ext>
            </a:extLst>
          </p:cNvPr>
          <p:cNvSpPr>
            <a:spLocks noGrp="1"/>
          </p:cNvSpPr>
          <p:nvPr>
            <p:ph idx="1"/>
          </p:nvPr>
        </p:nvSpPr>
        <p:spPr/>
        <p:txBody>
          <a:bodyPr/>
          <a:lstStyle/>
          <a:p>
            <a:pPr>
              <a:buFont typeface="Arial" panose="020B0604020202020204" pitchFamily="34" charset="0"/>
              <a:buChar char="•"/>
            </a:pPr>
            <a:r>
              <a:rPr lang="en-US" dirty="0"/>
              <a:t>Core memory elements:</a:t>
            </a:r>
          </a:p>
          <a:p>
            <a:pPr lvl="1">
              <a:buFont typeface="Arial" panose="020B0604020202020204" pitchFamily="34" charset="0"/>
              <a:buChar char="•"/>
            </a:pPr>
            <a:r>
              <a:rPr lang="en-US" dirty="0"/>
              <a:t>Rules as facts </a:t>
            </a:r>
          </a:p>
          <a:p>
            <a:pPr marL="457200" lvl="1" indent="0">
              <a:buNone/>
            </a:pPr>
            <a:r>
              <a:rPr lang="en-US" sz="1600" dirty="0"/>
              <a:t>		rule(</a:t>
            </a:r>
            <a:r>
              <a:rPr lang="en-US" sz="1600" dirty="0" err="1"/>
              <a:t>rel</a:t>
            </a:r>
            <a:r>
              <a:rPr lang="en-US" sz="1600" dirty="0"/>
              <a:t>(X, </a:t>
            </a:r>
            <a:r>
              <a:rPr lang="en-US" sz="1600" dirty="0" err="1"/>
              <a:t>instanceOf</a:t>
            </a:r>
            <a:r>
              <a:rPr lang="en-US" sz="1600" dirty="0"/>
              <a:t>, continuant, at, T) , "--&gt;",</a:t>
            </a:r>
          </a:p>
          <a:p>
            <a:pPr marL="457200" lvl="1" indent="0">
              <a:buNone/>
            </a:pPr>
            <a:r>
              <a:rPr lang="en-US" sz="1600" dirty="0"/>
              <a:t>			 [</a:t>
            </a:r>
            <a:r>
              <a:rPr lang="en-US" sz="1600" dirty="0" err="1"/>
              <a:t>rel</a:t>
            </a:r>
            <a:r>
              <a:rPr lang="en-US" sz="1600" dirty="0"/>
              <a:t>(X, </a:t>
            </a:r>
            <a:r>
              <a:rPr lang="en-US" sz="1600" dirty="0" err="1"/>
              <a:t>instanceOf</a:t>
            </a:r>
            <a:r>
              <a:rPr lang="en-US" sz="1600" dirty="0"/>
              <a:t>, entity, at, T)]).</a:t>
            </a:r>
            <a:endParaRPr lang="en-US" dirty="0"/>
          </a:p>
          <a:p>
            <a:pPr lvl="1">
              <a:buFont typeface="Arial" panose="020B0604020202020204" pitchFamily="34" charset="0"/>
              <a:buChar char="•"/>
            </a:pPr>
            <a:r>
              <a:rPr lang="en-US" sz="2200" dirty="0"/>
              <a:t>Rules as Prolog Horn clauses, e.g.</a:t>
            </a:r>
          </a:p>
          <a:p>
            <a:pPr marL="914400" lvl="2" indent="0">
              <a:buNone/>
            </a:pPr>
            <a:r>
              <a:rPr lang="en-US" sz="1600" dirty="0"/>
              <a:t>	</a:t>
            </a:r>
            <a:r>
              <a:rPr lang="en-US" sz="1600" dirty="0" err="1"/>
              <a:t>bHorn</a:t>
            </a:r>
            <a:r>
              <a:rPr lang="en-US" sz="1600" dirty="0"/>
              <a:t>(R, </a:t>
            </a:r>
            <a:r>
              <a:rPr lang="en-US" sz="1600" dirty="0" err="1"/>
              <a:t>exists_at</a:t>
            </a:r>
            <a:r>
              <a:rPr lang="en-US" sz="1600" dirty="0"/>
              <a:t>, Q):-</a:t>
            </a:r>
          </a:p>
          <a:p>
            <a:pPr marL="914400" lvl="2" indent="0">
              <a:spcBef>
                <a:spcPts val="0"/>
              </a:spcBef>
              <a:buNone/>
            </a:pPr>
            <a:r>
              <a:rPr lang="en-US" sz="1600" dirty="0"/>
              <a:t>		fact(</a:t>
            </a:r>
            <a:r>
              <a:rPr lang="en-US" sz="1600" dirty="0" err="1"/>
              <a:t>rel</a:t>
            </a:r>
            <a:r>
              <a:rPr lang="en-US" sz="1600" dirty="0"/>
              <a:t>(R, </a:t>
            </a:r>
            <a:r>
              <a:rPr lang="en-US" sz="1600" dirty="0" err="1"/>
              <a:t>continuant_part_of</a:t>
            </a:r>
            <a:r>
              <a:rPr lang="en-US" sz="1600" dirty="0"/>
              <a:t>, P, at, Q)),</a:t>
            </a:r>
          </a:p>
          <a:p>
            <a:pPr marL="914400" lvl="2" indent="0">
              <a:spcBef>
                <a:spcPts val="0"/>
              </a:spcBef>
              <a:buNone/>
            </a:pPr>
            <a:r>
              <a:rPr lang="en-US" sz="1600" dirty="0"/>
              <a:t>		fact(</a:t>
            </a:r>
            <a:r>
              <a:rPr lang="en-US" sz="1600" dirty="0" err="1"/>
              <a:t>rel</a:t>
            </a:r>
            <a:r>
              <a:rPr lang="en-US" sz="1600" dirty="0"/>
              <a:t>(P, </a:t>
            </a:r>
            <a:r>
              <a:rPr lang="en-US" sz="1600" dirty="0" err="1"/>
              <a:t>exists_at</a:t>
            </a:r>
            <a:r>
              <a:rPr lang="en-US" sz="1600" dirty="0"/>
              <a:t>, Q)),</a:t>
            </a:r>
          </a:p>
          <a:p>
            <a:pPr marL="914400" lvl="2" indent="0">
              <a:spcBef>
                <a:spcPts val="0"/>
              </a:spcBef>
              <a:buNone/>
            </a:pPr>
            <a:r>
              <a:rPr lang="en-US" sz="1600" dirty="0"/>
              <a:t>		</a:t>
            </a:r>
            <a:r>
              <a:rPr lang="en-US" sz="1600" dirty="0" err="1"/>
              <a:t>createFacts</a:t>
            </a:r>
            <a:r>
              <a:rPr lang="en-US" sz="1600" dirty="0"/>
              <a:t>([</a:t>
            </a:r>
            <a:r>
              <a:rPr lang="en-US" sz="1600" dirty="0" err="1"/>
              <a:t>rel</a:t>
            </a:r>
            <a:r>
              <a:rPr lang="en-US" sz="1600" dirty="0"/>
              <a:t>(R, </a:t>
            </a:r>
            <a:r>
              <a:rPr lang="en-US" sz="1600" dirty="0" err="1"/>
              <a:t>exists_at</a:t>
            </a:r>
            <a:r>
              <a:rPr lang="en-US" sz="1600" dirty="0"/>
              <a:t>, Q)]).</a:t>
            </a:r>
          </a:p>
          <a:p>
            <a:pPr lvl="1">
              <a:buFont typeface="Arial" panose="020B0604020202020204" pitchFamily="34" charset="0"/>
              <a:buChar char="•"/>
            </a:pPr>
            <a:r>
              <a:rPr lang="en-US" sz="2200" dirty="0"/>
              <a:t>Facts either for input or inferred, e.g.</a:t>
            </a:r>
          </a:p>
          <a:p>
            <a:pPr lvl="2"/>
            <a:r>
              <a:rPr lang="en-US" sz="1600" dirty="0"/>
              <a:t>fact(</a:t>
            </a:r>
            <a:r>
              <a:rPr lang="en-US" sz="1600" dirty="0" err="1"/>
              <a:t>rel</a:t>
            </a:r>
            <a:r>
              <a:rPr lang="en-US" sz="1600" dirty="0"/>
              <a:t>(x </a:t>
            </a:r>
            <a:r>
              <a:rPr lang="en-US" sz="1600" dirty="0" err="1"/>
              <a:t>individualOf</a:t>
            </a:r>
            <a:r>
              <a:rPr lang="en-US" sz="1600" dirty="0"/>
              <a:t>, </a:t>
            </a:r>
            <a:r>
              <a:rPr lang="en-US" sz="1600" dirty="0" err="1"/>
              <a:t>sct</a:t>
            </a:r>
            <a:r>
              <a:rPr lang="en-US" sz="1600" dirty="0"/>
              <a:t>("404684003 |Clinical finding (finding)")))</a:t>
            </a:r>
          </a:p>
          <a:p>
            <a:pPr lvl="2"/>
            <a:r>
              <a:rPr lang="en-US" sz="1600" dirty="0"/>
              <a:t>fact(</a:t>
            </a:r>
            <a:r>
              <a:rPr lang="en-US" sz="1600" dirty="0" err="1"/>
              <a:t>rel</a:t>
            </a:r>
            <a:r>
              <a:rPr lang="en-US" sz="1600" dirty="0"/>
              <a:t>(x, </a:t>
            </a:r>
            <a:r>
              <a:rPr lang="en-US" sz="1600" dirty="0" err="1"/>
              <a:t>sct</a:t>
            </a:r>
            <a:r>
              <a:rPr lang="en-US" sz="1600" dirty="0"/>
              <a:t>("363698007 |Finding site (attribute)"), y))</a:t>
            </a:r>
          </a:p>
          <a:p>
            <a:pPr lvl="2"/>
            <a:r>
              <a:rPr lang="en-US" sz="1600" dirty="0"/>
              <a:t>fact(</a:t>
            </a:r>
            <a:r>
              <a:rPr lang="en-US" sz="1600" dirty="0" err="1"/>
              <a:t>rel</a:t>
            </a:r>
            <a:r>
              <a:rPr lang="en-US" sz="1600" dirty="0"/>
              <a:t>(x, </a:t>
            </a:r>
            <a:r>
              <a:rPr lang="en-US" sz="1600" dirty="0" err="1"/>
              <a:t>individualOf</a:t>
            </a:r>
            <a:r>
              <a:rPr lang="en-US" sz="1600" dirty="0"/>
              <a:t>, </a:t>
            </a:r>
            <a:r>
              <a:rPr lang="en-US" sz="1600" dirty="0" err="1"/>
              <a:t>sct</a:t>
            </a:r>
            <a:r>
              <a:rPr lang="en-US" sz="1600" dirty="0"/>
              <a:t>("69536005 |Head structure (body structure)")))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038FB9D-15E9-4C73-9F4B-7C1BC6CE2CB8}"/>
              </a:ext>
            </a:extLst>
          </p:cNvPr>
          <p:cNvSpPr>
            <a:spLocks noGrp="1"/>
          </p:cNvSpPr>
          <p:nvPr>
            <p:ph type="sldNum" sz="quarter" idx="3"/>
          </p:nvPr>
        </p:nvSpPr>
        <p:spPr/>
        <p:txBody>
          <a:bodyPr/>
          <a:lstStyle/>
          <a:p>
            <a:fld id="{7C5DB68A-9D44-4073-920F-D08D647C06A7}" type="slidenum">
              <a:rPr lang="en-US" smtClean="0"/>
              <a:t>18</a:t>
            </a:fld>
            <a:endParaRPr lang="en-US" dirty="0"/>
          </a:p>
        </p:txBody>
      </p:sp>
    </p:spTree>
    <p:extLst>
      <p:ext uri="{BB962C8B-B14F-4D97-AF65-F5344CB8AC3E}">
        <p14:creationId xmlns:p14="http://schemas.microsoft.com/office/powerpoint/2010/main" val="3245871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C458E-3040-41F8-97AD-EFCB98C8BDB8}"/>
              </a:ext>
            </a:extLst>
          </p:cNvPr>
          <p:cNvSpPr>
            <a:spLocks noGrp="1"/>
          </p:cNvSpPr>
          <p:nvPr>
            <p:ph type="title"/>
          </p:nvPr>
        </p:nvSpPr>
        <p:spPr/>
        <p:txBody>
          <a:bodyPr/>
          <a:lstStyle/>
          <a:p>
            <a:r>
              <a:rPr lang="en-US" dirty="0"/>
              <a:t>Use in C6_support.pl (3)</a:t>
            </a:r>
          </a:p>
        </p:txBody>
      </p:sp>
      <p:sp>
        <p:nvSpPr>
          <p:cNvPr id="3" name="Content Placeholder 2">
            <a:extLst>
              <a:ext uri="{FF2B5EF4-FFF2-40B4-BE49-F238E27FC236}">
                <a16:creationId xmlns:a16="http://schemas.microsoft.com/office/drawing/2014/main" id="{114FF658-2D4D-4EE9-ABD1-E6A690ED3711}"/>
              </a:ext>
            </a:extLst>
          </p:cNvPr>
          <p:cNvSpPr>
            <a:spLocks noGrp="1"/>
          </p:cNvSpPr>
          <p:nvPr>
            <p:ph idx="1"/>
          </p:nvPr>
        </p:nvSpPr>
        <p:spPr/>
        <p:txBody>
          <a:bodyPr/>
          <a:lstStyle/>
          <a:p>
            <a:pPr>
              <a:buFont typeface="Arial" panose="020B0604020202020204" pitchFamily="34" charset="0"/>
              <a:buChar char="•"/>
            </a:pPr>
            <a:r>
              <a:rPr lang="en-US" dirty="0"/>
              <a:t>To work with it, you basically need only to know how to write the rules and where to put them, and how to make the queries in an efficient way for testing.</a:t>
            </a:r>
          </a:p>
        </p:txBody>
      </p:sp>
      <p:sp>
        <p:nvSpPr>
          <p:cNvPr id="4" name="Slide Number Placeholder 3">
            <a:extLst>
              <a:ext uri="{FF2B5EF4-FFF2-40B4-BE49-F238E27FC236}">
                <a16:creationId xmlns:a16="http://schemas.microsoft.com/office/drawing/2014/main" id="{C038FB9D-15E9-4C73-9F4B-7C1BC6CE2CB8}"/>
              </a:ext>
            </a:extLst>
          </p:cNvPr>
          <p:cNvSpPr>
            <a:spLocks noGrp="1"/>
          </p:cNvSpPr>
          <p:nvPr>
            <p:ph type="sldNum" sz="quarter" idx="3"/>
          </p:nvPr>
        </p:nvSpPr>
        <p:spPr/>
        <p:txBody>
          <a:bodyPr/>
          <a:lstStyle/>
          <a:p>
            <a:fld id="{7C5DB68A-9D44-4073-920F-D08D647C06A7}" type="slidenum">
              <a:rPr lang="en-US" smtClean="0"/>
              <a:t>19</a:t>
            </a:fld>
            <a:endParaRPr lang="en-US" dirty="0"/>
          </a:p>
        </p:txBody>
      </p:sp>
    </p:spTree>
    <p:extLst>
      <p:ext uri="{BB962C8B-B14F-4D97-AF65-F5344CB8AC3E}">
        <p14:creationId xmlns:p14="http://schemas.microsoft.com/office/powerpoint/2010/main" val="1774614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92886-354B-47EE-9A8C-511BBAE91143}"/>
              </a:ext>
            </a:extLst>
          </p:cNvPr>
          <p:cNvSpPr>
            <a:spLocks noGrp="1"/>
          </p:cNvSpPr>
          <p:nvPr>
            <p:ph type="ctrTitle"/>
          </p:nvPr>
        </p:nvSpPr>
        <p:spPr/>
        <p:txBody>
          <a:bodyPr/>
          <a:lstStyle/>
          <a:p>
            <a:r>
              <a:rPr lang="en-US" dirty="0"/>
              <a:t>Issues with last week’s topics?</a:t>
            </a:r>
          </a:p>
        </p:txBody>
      </p:sp>
      <p:sp>
        <p:nvSpPr>
          <p:cNvPr id="3" name="Subtitle 2">
            <a:extLst>
              <a:ext uri="{FF2B5EF4-FFF2-40B4-BE49-F238E27FC236}">
                <a16:creationId xmlns:a16="http://schemas.microsoft.com/office/drawing/2014/main" id="{690E7931-03CA-438E-9EA2-B193F7EA3A1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68151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FFD05-6C46-4389-AAD0-5B358D89FF22}"/>
              </a:ext>
            </a:extLst>
          </p:cNvPr>
          <p:cNvSpPr>
            <a:spLocks noGrp="1"/>
          </p:cNvSpPr>
          <p:nvPr>
            <p:ph type="title"/>
          </p:nvPr>
        </p:nvSpPr>
        <p:spPr/>
        <p:txBody>
          <a:bodyPr/>
          <a:lstStyle/>
          <a:p>
            <a:r>
              <a:rPr lang="en-US" dirty="0"/>
              <a:t>Query formulation </a:t>
            </a:r>
          </a:p>
        </p:txBody>
      </p:sp>
      <p:sp>
        <p:nvSpPr>
          <p:cNvPr id="3" name="Content Placeholder 2">
            <a:extLst>
              <a:ext uri="{FF2B5EF4-FFF2-40B4-BE49-F238E27FC236}">
                <a16:creationId xmlns:a16="http://schemas.microsoft.com/office/drawing/2014/main" id="{F3E95ADB-8578-4853-8316-076B7BFABD76}"/>
              </a:ext>
            </a:extLst>
          </p:cNvPr>
          <p:cNvSpPr>
            <a:spLocks noGrp="1"/>
          </p:cNvSpPr>
          <p:nvPr>
            <p:ph idx="1"/>
          </p:nvPr>
        </p:nvSpPr>
        <p:spPr>
          <a:xfrm>
            <a:off x="228600" y="1676400"/>
            <a:ext cx="8915400" cy="4953000"/>
          </a:xfrm>
        </p:spPr>
        <p:txBody>
          <a:bodyPr/>
          <a:lstStyle/>
          <a:p>
            <a:pPr>
              <a:buFont typeface="Arial" panose="020B0604020202020204" pitchFamily="34" charset="0"/>
              <a:buChar char="•"/>
            </a:pPr>
            <a:r>
              <a:rPr lang="en-US" dirty="0"/>
              <a:t>Add in the ‘case studies’ section, the facts for your case in the following format:</a:t>
            </a:r>
          </a:p>
          <a:p>
            <a:pPr lvl="1">
              <a:buFont typeface="Arial" panose="020B0604020202020204" pitchFamily="34" charset="0"/>
              <a:buChar char="•"/>
            </a:pPr>
            <a:r>
              <a:rPr lang="en-US" dirty="0" err="1"/>
              <a:t>factsAbout</a:t>
            </a:r>
            <a:r>
              <a:rPr lang="en-US" dirty="0"/>
              <a:t>(&lt;</a:t>
            </a:r>
            <a:r>
              <a:rPr lang="en-US" dirty="0" err="1"/>
              <a:t>casename</a:t>
            </a:r>
            <a:r>
              <a:rPr lang="en-US" dirty="0"/>
              <a:t>&gt;, &lt;</a:t>
            </a:r>
            <a:r>
              <a:rPr lang="en-US" dirty="0" err="1"/>
              <a:t>factlist</a:t>
            </a:r>
            <a:r>
              <a:rPr lang="en-US" dirty="0"/>
              <a:t>&gt;).</a:t>
            </a:r>
          </a:p>
          <a:p>
            <a:pPr lvl="1">
              <a:buFont typeface="Arial" panose="020B0604020202020204" pitchFamily="34" charset="0"/>
              <a:buChar char="•"/>
            </a:pPr>
            <a:r>
              <a:rPr lang="en-US" dirty="0"/>
              <a:t>E.g.</a:t>
            </a:r>
          </a:p>
          <a:p>
            <a:pPr marL="914400" lvl="2" indent="0">
              <a:buNone/>
            </a:pPr>
            <a:r>
              <a:rPr lang="en-US" sz="1600" dirty="0" err="1"/>
              <a:t>factsAbout</a:t>
            </a:r>
            <a:r>
              <a:rPr lang="en-US" sz="1600" dirty="0"/>
              <a:t>(</a:t>
            </a:r>
            <a:r>
              <a:rPr lang="en-US" sz="1600" dirty="0" err="1"/>
              <a:t>hisBrain</a:t>
            </a:r>
            <a:r>
              <a:rPr lang="en-US" sz="1600" dirty="0"/>
              <a:t>, </a:t>
            </a:r>
          </a:p>
          <a:p>
            <a:pPr marL="914400" lvl="2" indent="0">
              <a:buNone/>
            </a:pPr>
            <a:r>
              <a:rPr lang="en-US" sz="1600" dirty="0"/>
              <a:t>   [</a:t>
            </a:r>
            <a:r>
              <a:rPr lang="en-US" sz="1600" dirty="0" err="1"/>
              <a:t>rel</a:t>
            </a:r>
            <a:r>
              <a:rPr lang="en-US" sz="1600" dirty="0"/>
              <a:t>(</a:t>
            </a:r>
            <a:r>
              <a:rPr lang="en-US" sz="1600" dirty="0" err="1"/>
              <a:t>hisBrain</a:t>
            </a:r>
            <a:r>
              <a:rPr lang="en-US" sz="1600" dirty="0"/>
              <a:t>, </a:t>
            </a:r>
            <a:r>
              <a:rPr lang="en-US" sz="1600" dirty="0" err="1"/>
              <a:t>instanceOf</a:t>
            </a:r>
            <a:r>
              <a:rPr lang="en-US" sz="1600" dirty="0"/>
              <a:t>, object, at, </a:t>
            </a:r>
            <a:r>
              <a:rPr lang="en-US" sz="1600" dirty="0" err="1"/>
              <a:t>hisBrainExistenceTime</a:t>
            </a:r>
            <a:r>
              <a:rPr lang="en-US" sz="1600" dirty="0"/>
              <a:t>),</a:t>
            </a:r>
          </a:p>
          <a:p>
            <a:pPr marL="914400" lvl="2" indent="0">
              <a:buNone/>
            </a:pPr>
            <a:r>
              <a:rPr lang="en-US" sz="1600" dirty="0"/>
              <a:t>    </a:t>
            </a:r>
            <a:r>
              <a:rPr lang="en-US" sz="1600" dirty="0" err="1"/>
              <a:t>rel</a:t>
            </a:r>
            <a:r>
              <a:rPr lang="en-US" sz="1600" dirty="0"/>
              <a:t>(yesterday, </a:t>
            </a:r>
            <a:r>
              <a:rPr lang="en-US" sz="1600" dirty="0" err="1"/>
              <a:t>temporal_part_of</a:t>
            </a:r>
            <a:r>
              <a:rPr lang="en-US" sz="1600" dirty="0"/>
              <a:t>, </a:t>
            </a:r>
            <a:r>
              <a:rPr lang="en-US" sz="1600" dirty="0" err="1"/>
              <a:t>hisBrainExistenceTime</a:t>
            </a:r>
            <a:r>
              <a:rPr lang="en-US" sz="1600" dirty="0"/>
              <a:t>),</a:t>
            </a:r>
          </a:p>
          <a:p>
            <a:pPr marL="914400" lvl="2" indent="0">
              <a:buNone/>
            </a:pPr>
            <a:r>
              <a:rPr lang="en-US" sz="1600" dirty="0"/>
              <a:t>    </a:t>
            </a:r>
            <a:r>
              <a:rPr lang="en-US" sz="1600" dirty="0" err="1"/>
              <a:t>rel</a:t>
            </a:r>
            <a:r>
              <a:rPr lang="en-US" sz="1600" dirty="0"/>
              <a:t>(</a:t>
            </a:r>
            <a:r>
              <a:rPr lang="en-US" sz="1600" dirty="0" err="1"/>
              <a:t>hisBrainProblem</a:t>
            </a:r>
            <a:r>
              <a:rPr lang="en-US" sz="1600" dirty="0"/>
              <a:t>, </a:t>
            </a:r>
            <a:r>
              <a:rPr lang="en-US" sz="1600" dirty="0" err="1"/>
              <a:t>individualOf</a:t>
            </a:r>
            <a:r>
              <a:rPr lang="en-US" sz="1600" dirty="0"/>
              <a:t>, </a:t>
            </a:r>
            <a:r>
              <a:rPr lang="en-US" sz="1600" dirty="0" err="1"/>
              <a:t>sct</a:t>
            </a:r>
            <a:r>
              <a:rPr lang="en-US" sz="1600" dirty="0"/>
              <a:t>("81308009 |Disorder of brain (disorder)"))]).</a:t>
            </a:r>
          </a:p>
          <a:p>
            <a:pPr>
              <a:buFont typeface="Arial" panose="020B0604020202020204" pitchFamily="34" charset="0"/>
              <a:buChar char="•"/>
            </a:pPr>
            <a:r>
              <a:rPr lang="en-US" dirty="0"/>
              <a:t>Run C6_support.pl and then query: </a:t>
            </a:r>
          </a:p>
          <a:p>
            <a:pPr lvl="1">
              <a:buFont typeface="Arial" panose="020B0604020202020204" pitchFamily="34" charset="0"/>
              <a:buChar char="•"/>
            </a:pPr>
            <a:r>
              <a:rPr lang="en-US" sz="2000" dirty="0"/>
              <a:t>?-</a:t>
            </a:r>
            <a:r>
              <a:rPr lang="en-US" sz="2000" dirty="0" err="1"/>
              <a:t>whatAbout</a:t>
            </a:r>
            <a:r>
              <a:rPr lang="en-US" sz="2000" dirty="0"/>
              <a:t>(&lt;</a:t>
            </a:r>
            <a:r>
              <a:rPr lang="en-US" sz="2000" dirty="0" err="1"/>
              <a:t>casename</a:t>
            </a:r>
            <a:r>
              <a:rPr lang="en-US" sz="2000" dirty="0"/>
              <a:t>&gt;).    or</a:t>
            </a:r>
          </a:p>
          <a:p>
            <a:pPr lvl="1">
              <a:buFont typeface="Arial" panose="020B0604020202020204" pitchFamily="34" charset="0"/>
              <a:buChar char="•"/>
            </a:pPr>
            <a:r>
              <a:rPr lang="en-US" sz="2000" dirty="0"/>
              <a:t>?- </a:t>
            </a:r>
            <a:r>
              <a:rPr lang="en-US" sz="2000" dirty="0" err="1"/>
              <a:t>whatAbout</a:t>
            </a:r>
            <a:r>
              <a:rPr lang="en-US" sz="2000" dirty="0"/>
              <a:t>(X),fail.   	(to query all cases)</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2D46FA1-3060-4ADC-8022-7A5289CA0961}"/>
              </a:ext>
            </a:extLst>
          </p:cNvPr>
          <p:cNvSpPr>
            <a:spLocks noGrp="1"/>
          </p:cNvSpPr>
          <p:nvPr>
            <p:ph type="sldNum" sz="quarter" idx="3"/>
          </p:nvPr>
        </p:nvSpPr>
        <p:spPr/>
        <p:txBody>
          <a:bodyPr/>
          <a:lstStyle/>
          <a:p>
            <a:fld id="{7C5DB68A-9D44-4073-920F-D08D647C06A7}" type="slidenum">
              <a:rPr lang="en-US" smtClean="0"/>
              <a:t>20</a:t>
            </a:fld>
            <a:endParaRPr lang="en-US" dirty="0"/>
          </a:p>
        </p:txBody>
      </p:sp>
    </p:spTree>
    <p:extLst>
      <p:ext uri="{BB962C8B-B14F-4D97-AF65-F5344CB8AC3E}">
        <p14:creationId xmlns:p14="http://schemas.microsoft.com/office/powerpoint/2010/main" val="94428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48EF-5C42-40BA-8782-4196AB331387}"/>
              </a:ext>
            </a:extLst>
          </p:cNvPr>
          <p:cNvSpPr>
            <a:spLocks noGrp="1"/>
          </p:cNvSpPr>
          <p:nvPr>
            <p:ph type="title"/>
          </p:nvPr>
        </p:nvSpPr>
        <p:spPr/>
        <p:txBody>
          <a:bodyPr/>
          <a:lstStyle/>
          <a:p>
            <a:r>
              <a:rPr lang="en-US" dirty="0"/>
              <a:t>Fact creation</a:t>
            </a:r>
          </a:p>
        </p:txBody>
      </p:sp>
      <p:sp>
        <p:nvSpPr>
          <p:cNvPr id="3" name="Content Placeholder 2">
            <a:extLst>
              <a:ext uri="{FF2B5EF4-FFF2-40B4-BE49-F238E27FC236}">
                <a16:creationId xmlns:a16="http://schemas.microsoft.com/office/drawing/2014/main" id="{31783E8F-96FD-45E2-BF26-238088740BE1}"/>
              </a:ext>
            </a:extLst>
          </p:cNvPr>
          <p:cNvSpPr>
            <a:spLocks noGrp="1"/>
          </p:cNvSpPr>
          <p:nvPr>
            <p:ph idx="1"/>
          </p:nvPr>
        </p:nvSpPr>
        <p:spPr/>
        <p:txBody>
          <a:bodyPr/>
          <a:lstStyle/>
          <a:p>
            <a:pPr>
              <a:buFont typeface="Arial" panose="020B0604020202020204" pitchFamily="34" charset="0"/>
              <a:buChar char="•"/>
            </a:pPr>
            <a:r>
              <a:rPr lang="en-US" dirty="0"/>
              <a:t>Note that </a:t>
            </a:r>
            <a:r>
              <a:rPr lang="en-US" dirty="0" err="1"/>
              <a:t>factlists</a:t>
            </a:r>
            <a:r>
              <a:rPr lang="en-US" dirty="0"/>
              <a:t> specified in </a:t>
            </a:r>
            <a:r>
              <a:rPr lang="en-US" dirty="0" err="1"/>
              <a:t>factsAbout</a:t>
            </a:r>
            <a:r>
              <a:rPr lang="en-US" dirty="0"/>
              <a:t>(_,_) are converted automatically by the program to facts.</a:t>
            </a:r>
          </a:p>
          <a:p>
            <a:pPr>
              <a:buFont typeface="Arial" panose="020B0604020202020204" pitchFamily="34" charset="0"/>
              <a:buChar char="•"/>
            </a:pPr>
            <a:r>
              <a:rPr lang="en-US" dirty="0"/>
              <a:t>Thus:</a:t>
            </a:r>
          </a:p>
          <a:p>
            <a:pPr marL="914400" lvl="2" indent="0">
              <a:buNone/>
            </a:pPr>
            <a:r>
              <a:rPr lang="en-US" sz="1600" dirty="0" err="1"/>
              <a:t>factsAbout</a:t>
            </a:r>
            <a:r>
              <a:rPr lang="en-US" sz="1600" dirty="0"/>
              <a:t>(</a:t>
            </a:r>
            <a:r>
              <a:rPr lang="en-US" sz="1600" dirty="0" err="1"/>
              <a:t>hisBrain</a:t>
            </a:r>
            <a:r>
              <a:rPr lang="en-US" sz="1600" dirty="0"/>
              <a:t>, </a:t>
            </a:r>
          </a:p>
          <a:p>
            <a:pPr marL="914400" lvl="2" indent="0">
              <a:buNone/>
            </a:pPr>
            <a:r>
              <a:rPr lang="en-US" sz="1600" dirty="0"/>
              <a:t>   [</a:t>
            </a:r>
            <a:r>
              <a:rPr lang="en-US" sz="1600" dirty="0" err="1"/>
              <a:t>rel</a:t>
            </a:r>
            <a:r>
              <a:rPr lang="en-US" sz="1600" dirty="0"/>
              <a:t>(</a:t>
            </a:r>
            <a:r>
              <a:rPr lang="en-US" sz="1600" dirty="0" err="1"/>
              <a:t>hisBrain</a:t>
            </a:r>
            <a:r>
              <a:rPr lang="en-US" sz="1600" dirty="0"/>
              <a:t>, </a:t>
            </a:r>
            <a:r>
              <a:rPr lang="en-US" sz="1600" dirty="0" err="1"/>
              <a:t>instanceOf</a:t>
            </a:r>
            <a:r>
              <a:rPr lang="en-US" sz="1600" dirty="0"/>
              <a:t>, object, at, </a:t>
            </a:r>
            <a:r>
              <a:rPr lang="en-US" sz="1600" dirty="0" err="1"/>
              <a:t>hisBrainExistenceTime</a:t>
            </a:r>
            <a:r>
              <a:rPr lang="en-US" sz="1600" dirty="0"/>
              <a:t>),</a:t>
            </a:r>
          </a:p>
          <a:p>
            <a:pPr marL="914400" lvl="2" indent="0">
              <a:buNone/>
            </a:pPr>
            <a:r>
              <a:rPr lang="en-US" sz="1600" dirty="0"/>
              <a:t>    </a:t>
            </a:r>
            <a:r>
              <a:rPr lang="en-US" sz="1600" dirty="0" err="1"/>
              <a:t>rel</a:t>
            </a:r>
            <a:r>
              <a:rPr lang="en-US" sz="1600" dirty="0"/>
              <a:t>(yesterday, </a:t>
            </a:r>
            <a:r>
              <a:rPr lang="en-US" sz="1600" dirty="0" err="1"/>
              <a:t>temporal_part_of</a:t>
            </a:r>
            <a:r>
              <a:rPr lang="en-US" sz="1600" dirty="0"/>
              <a:t>, </a:t>
            </a:r>
            <a:r>
              <a:rPr lang="en-US" sz="1600" dirty="0" err="1"/>
              <a:t>hisBrainExistenceTime</a:t>
            </a:r>
            <a:r>
              <a:rPr lang="en-US" sz="1600" dirty="0"/>
              <a:t>),</a:t>
            </a:r>
          </a:p>
          <a:p>
            <a:pPr marL="914400" lvl="2" indent="0">
              <a:buNone/>
            </a:pPr>
            <a:r>
              <a:rPr lang="en-US" sz="1600" dirty="0"/>
              <a:t>    </a:t>
            </a:r>
            <a:r>
              <a:rPr lang="en-US" sz="1600" dirty="0" err="1"/>
              <a:t>rel</a:t>
            </a:r>
            <a:r>
              <a:rPr lang="en-US" sz="1600" dirty="0"/>
              <a:t>(</a:t>
            </a:r>
            <a:r>
              <a:rPr lang="en-US" sz="1600" dirty="0" err="1"/>
              <a:t>hisBrainProblem</a:t>
            </a:r>
            <a:r>
              <a:rPr lang="en-US" sz="1600" dirty="0"/>
              <a:t>, </a:t>
            </a:r>
            <a:r>
              <a:rPr lang="en-US" sz="1600" dirty="0" err="1"/>
              <a:t>individualOf</a:t>
            </a:r>
            <a:r>
              <a:rPr lang="en-US" sz="1600" dirty="0"/>
              <a:t>, </a:t>
            </a:r>
            <a:r>
              <a:rPr lang="en-US" sz="1600" dirty="0" err="1"/>
              <a:t>sct</a:t>
            </a:r>
            <a:r>
              <a:rPr lang="en-US" sz="1600" dirty="0"/>
              <a:t>("81308009 |Disorder of brain (disorder)"))]).</a:t>
            </a:r>
          </a:p>
          <a:p>
            <a:pPr>
              <a:buFont typeface="Arial" panose="020B0604020202020204" pitchFamily="34" charset="0"/>
              <a:buChar char="•"/>
            </a:pPr>
            <a:r>
              <a:rPr lang="en-US" dirty="0"/>
              <a:t>Creates:</a:t>
            </a:r>
          </a:p>
          <a:p>
            <a:pPr lvl="2"/>
            <a:r>
              <a:rPr lang="en-US" sz="1600" dirty="0"/>
              <a:t>fact(</a:t>
            </a:r>
            <a:r>
              <a:rPr lang="en-US" sz="1600" dirty="0" err="1"/>
              <a:t>rel</a:t>
            </a:r>
            <a:r>
              <a:rPr lang="en-US" sz="1600" dirty="0"/>
              <a:t>(</a:t>
            </a:r>
            <a:r>
              <a:rPr lang="en-US" sz="1600" dirty="0" err="1"/>
              <a:t>hisBrain</a:t>
            </a:r>
            <a:r>
              <a:rPr lang="en-US" sz="1600" dirty="0"/>
              <a:t>, </a:t>
            </a:r>
            <a:r>
              <a:rPr lang="en-US" sz="1600" dirty="0" err="1"/>
              <a:t>instanceOf</a:t>
            </a:r>
            <a:r>
              <a:rPr lang="en-US" sz="1600" dirty="0"/>
              <a:t>, object, at, </a:t>
            </a:r>
            <a:r>
              <a:rPr lang="en-US" sz="1600" dirty="0" err="1"/>
              <a:t>hisBrainExistenceTime</a:t>
            </a:r>
            <a:r>
              <a:rPr lang="en-US" sz="1600" dirty="0"/>
              <a:t>)).</a:t>
            </a:r>
          </a:p>
          <a:p>
            <a:pPr lvl="2"/>
            <a:r>
              <a:rPr lang="en-US" sz="1600" dirty="0"/>
              <a:t>fact(</a:t>
            </a:r>
            <a:r>
              <a:rPr lang="en-US" sz="1600" dirty="0" err="1"/>
              <a:t>rel</a:t>
            </a:r>
            <a:r>
              <a:rPr lang="en-US" sz="1600" dirty="0"/>
              <a:t>(yesterday, </a:t>
            </a:r>
            <a:r>
              <a:rPr lang="en-US" sz="1600" dirty="0" err="1"/>
              <a:t>temporal_part_of</a:t>
            </a:r>
            <a:r>
              <a:rPr lang="en-US" sz="1600" dirty="0"/>
              <a:t>, </a:t>
            </a:r>
            <a:r>
              <a:rPr lang="en-US" sz="1600" dirty="0" err="1"/>
              <a:t>hisBrainExistenceTime</a:t>
            </a:r>
            <a:r>
              <a:rPr lang="en-US" sz="1600" dirty="0"/>
              <a:t>)).</a:t>
            </a:r>
          </a:p>
          <a:p>
            <a:pPr lvl="2"/>
            <a:r>
              <a:rPr lang="en-US" sz="1600" dirty="0"/>
              <a:t>fact(</a:t>
            </a:r>
            <a:r>
              <a:rPr lang="en-US" sz="1600" dirty="0" err="1"/>
              <a:t>rel</a:t>
            </a:r>
            <a:r>
              <a:rPr lang="en-US" sz="1600" dirty="0"/>
              <a:t>(</a:t>
            </a:r>
            <a:r>
              <a:rPr lang="en-US" sz="1600" dirty="0" err="1"/>
              <a:t>hisBrainProblem</a:t>
            </a:r>
            <a:r>
              <a:rPr lang="en-US" sz="1600" dirty="0"/>
              <a:t>, </a:t>
            </a:r>
            <a:r>
              <a:rPr lang="en-US" sz="1600" dirty="0" err="1"/>
              <a:t>individualOf</a:t>
            </a:r>
            <a:r>
              <a:rPr lang="en-US" sz="1600" dirty="0"/>
              <a:t>, </a:t>
            </a:r>
            <a:r>
              <a:rPr lang="en-US" sz="1600" dirty="0" err="1"/>
              <a:t>sct</a:t>
            </a:r>
            <a:r>
              <a:rPr lang="en-US" sz="1600" dirty="0"/>
              <a:t>("81308009 |Disorder of brain 	(disorder)")).</a:t>
            </a:r>
          </a:p>
          <a:p>
            <a:pPr marL="457200" lvl="1" indent="0">
              <a:buNone/>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E3097D8-D0F0-4ACC-893B-FB7B2283B62E}"/>
              </a:ext>
            </a:extLst>
          </p:cNvPr>
          <p:cNvSpPr>
            <a:spLocks noGrp="1"/>
          </p:cNvSpPr>
          <p:nvPr>
            <p:ph type="sldNum" sz="quarter" idx="3"/>
          </p:nvPr>
        </p:nvSpPr>
        <p:spPr/>
        <p:txBody>
          <a:bodyPr/>
          <a:lstStyle/>
          <a:p>
            <a:fld id="{7C5DB68A-9D44-4073-920F-D08D647C06A7}" type="slidenum">
              <a:rPr lang="en-US" smtClean="0"/>
              <a:t>21</a:t>
            </a:fld>
            <a:endParaRPr lang="en-US" dirty="0"/>
          </a:p>
        </p:txBody>
      </p:sp>
    </p:spTree>
    <p:extLst>
      <p:ext uri="{BB962C8B-B14F-4D97-AF65-F5344CB8AC3E}">
        <p14:creationId xmlns:p14="http://schemas.microsoft.com/office/powerpoint/2010/main" val="3138257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04712-6B17-432A-BC1B-CFA9A014EDC0}"/>
              </a:ext>
            </a:extLst>
          </p:cNvPr>
          <p:cNvSpPr>
            <a:spLocks noGrp="1"/>
          </p:cNvSpPr>
          <p:nvPr>
            <p:ph type="title"/>
          </p:nvPr>
        </p:nvSpPr>
        <p:spPr/>
        <p:txBody>
          <a:bodyPr/>
          <a:lstStyle/>
          <a:p>
            <a:r>
              <a:rPr lang="en-US" dirty="0"/>
              <a:t>Rules for BFO</a:t>
            </a:r>
          </a:p>
        </p:txBody>
      </p:sp>
      <p:sp>
        <p:nvSpPr>
          <p:cNvPr id="3" name="Content Placeholder 2">
            <a:extLst>
              <a:ext uri="{FF2B5EF4-FFF2-40B4-BE49-F238E27FC236}">
                <a16:creationId xmlns:a16="http://schemas.microsoft.com/office/drawing/2014/main" id="{0BF5A8B0-936A-4CDB-8C98-E16AA0B4A993}"/>
              </a:ext>
            </a:extLst>
          </p:cNvPr>
          <p:cNvSpPr>
            <a:spLocks noGrp="1"/>
          </p:cNvSpPr>
          <p:nvPr>
            <p:ph idx="1"/>
          </p:nvPr>
        </p:nvSpPr>
        <p:spPr/>
        <p:txBody>
          <a:bodyPr/>
          <a:lstStyle/>
          <a:p>
            <a:pPr>
              <a:buFont typeface="Arial" panose="020B0604020202020204" pitchFamily="34" charset="0"/>
              <a:buChar char="•"/>
            </a:pPr>
            <a:r>
              <a:rPr lang="en-US" dirty="0"/>
              <a:t>The taxonomy is already implemented.</a:t>
            </a:r>
          </a:p>
          <a:p>
            <a:pPr lvl="1">
              <a:buFont typeface="Arial" panose="020B0604020202020204" pitchFamily="34" charset="0"/>
              <a:buChar char="•"/>
            </a:pPr>
            <a:r>
              <a:rPr lang="en-US" dirty="0"/>
              <a:t>See: </a:t>
            </a:r>
            <a:r>
              <a:rPr lang="en-US" sz="2000" dirty="0"/>
              <a:t>% BFO-compatible BFO2020 taxonomy representation</a:t>
            </a:r>
          </a:p>
          <a:p>
            <a:pPr>
              <a:buFont typeface="Arial" panose="020B0604020202020204" pitchFamily="34" charset="0"/>
              <a:buChar char="•"/>
            </a:pPr>
            <a:r>
              <a:rPr lang="en-US" dirty="0"/>
              <a:t>Some axioms are implemented:</a:t>
            </a:r>
          </a:p>
          <a:p>
            <a:pPr lvl="1">
              <a:buFont typeface="Arial" panose="020B0604020202020204" pitchFamily="34" charset="0"/>
              <a:buChar char="•"/>
            </a:pPr>
            <a:r>
              <a:rPr lang="en-US" dirty="0"/>
              <a:t>See: </a:t>
            </a:r>
            <a:r>
              <a:rPr lang="en-US" sz="2000" dirty="0"/>
              <a:t>% Some BFO axioms about some types of instances</a:t>
            </a:r>
          </a:p>
          <a:p>
            <a:pPr lvl="1">
              <a:buFont typeface="Arial" panose="020B0604020202020204" pitchFamily="34" charset="0"/>
              <a:buChar char="•"/>
            </a:pPr>
            <a:r>
              <a:rPr lang="en-US" sz="2000" dirty="0"/>
              <a:t>Use it as examples to implement other axioms from the BFO2020 axiomatization when you need them</a:t>
            </a:r>
          </a:p>
          <a:p>
            <a:pPr lvl="2">
              <a:buFont typeface="Arial" panose="020B0604020202020204" pitchFamily="34" charset="0"/>
              <a:buChar char="•"/>
            </a:pPr>
            <a:r>
              <a:rPr lang="en-US" sz="1600" dirty="0"/>
              <a:t>(not all are needed!)</a:t>
            </a:r>
          </a:p>
          <a:p>
            <a:pPr>
              <a:buFont typeface="Arial" panose="020B0604020202020204" pitchFamily="34" charset="0"/>
              <a:buChar char="•"/>
            </a:pPr>
            <a:r>
              <a:rPr lang="en-US" dirty="0"/>
              <a:t>You need to understand how to read the Common Logic clauses, and how to transform them to rules of the ‘rule()’ type or ‘</a:t>
            </a:r>
            <a:r>
              <a:rPr lang="en-US" dirty="0" err="1"/>
              <a:t>bHorn</a:t>
            </a:r>
            <a:r>
              <a:rPr lang="en-US" dirty="0"/>
              <a:t>’-type. </a:t>
            </a:r>
          </a:p>
        </p:txBody>
      </p:sp>
      <p:sp>
        <p:nvSpPr>
          <p:cNvPr id="4" name="Slide Number Placeholder 3">
            <a:extLst>
              <a:ext uri="{FF2B5EF4-FFF2-40B4-BE49-F238E27FC236}">
                <a16:creationId xmlns:a16="http://schemas.microsoft.com/office/drawing/2014/main" id="{B12B4EDB-500C-4221-8309-178CEB30C8FB}"/>
              </a:ext>
            </a:extLst>
          </p:cNvPr>
          <p:cNvSpPr>
            <a:spLocks noGrp="1"/>
          </p:cNvSpPr>
          <p:nvPr>
            <p:ph type="sldNum" sz="quarter" idx="3"/>
          </p:nvPr>
        </p:nvSpPr>
        <p:spPr/>
        <p:txBody>
          <a:bodyPr/>
          <a:lstStyle/>
          <a:p>
            <a:fld id="{7C5DB68A-9D44-4073-920F-D08D647C06A7}" type="slidenum">
              <a:rPr lang="en-US" smtClean="0"/>
              <a:t>22</a:t>
            </a:fld>
            <a:endParaRPr lang="en-US" dirty="0"/>
          </a:p>
        </p:txBody>
      </p:sp>
    </p:spTree>
    <p:extLst>
      <p:ext uri="{BB962C8B-B14F-4D97-AF65-F5344CB8AC3E}">
        <p14:creationId xmlns:p14="http://schemas.microsoft.com/office/powerpoint/2010/main" val="4199469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04712-6B17-432A-BC1B-CFA9A014EDC0}"/>
              </a:ext>
            </a:extLst>
          </p:cNvPr>
          <p:cNvSpPr>
            <a:spLocks noGrp="1"/>
          </p:cNvSpPr>
          <p:nvPr>
            <p:ph type="title"/>
          </p:nvPr>
        </p:nvSpPr>
        <p:spPr/>
        <p:txBody>
          <a:bodyPr/>
          <a:lstStyle/>
          <a:p>
            <a:r>
              <a:rPr lang="en-US" dirty="0"/>
              <a:t>Rules for </a:t>
            </a:r>
            <a:r>
              <a:rPr lang="en-US" dirty="0" err="1"/>
              <a:t>Snomed</a:t>
            </a:r>
            <a:endParaRPr lang="en-US" dirty="0"/>
          </a:p>
        </p:txBody>
      </p:sp>
      <p:sp>
        <p:nvSpPr>
          <p:cNvPr id="3" name="Content Placeholder 2">
            <a:extLst>
              <a:ext uri="{FF2B5EF4-FFF2-40B4-BE49-F238E27FC236}">
                <a16:creationId xmlns:a16="http://schemas.microsoft.com/office/drawing/2014/main" id="{0BF5A8B0-936A-4CDB-8C98-E16AA0B4A993}"/>
              </a:ext>
            </a:extLst>
          </p:cNvPr>
          <p:cNvSpPr>
            <a:spLocks noGrp="1"/>
          </p:cNvSpPr>
          <p:nvPr>
            <p:ph idx="1"/>
          </p:nvPr>
        </p:nvSpPr>
        <p:spPr>
          <a:xfrm>
            <a:off x="228600" y="1447800"/>
            <a:ext cx="8686800" cy="4953000"/>
          </a:xfrm>
        </p:spPr>
        <p:txBody>
          <a:bodyPr/>
          <a:lstStyle/>
          <a:p>
            <a:pPr>
              <a:buFont typeface="Arial" panose="020B0604020202020204" pitchFamily="34" charset="0"/>
              <a:buChar char="•"/>
            </a:pPr>
            <a:r>
              <a:rPr lang="en-US" dirty="0"/>
              <a:t>A few are implemented as example:</a:t>
            </a:r>
          </a:p>
          <a:p>
            <a:pPr lvl="1">
              <a:buFont typeface="Arial" panose="020B0604020202020204" pitchFamily="34" charset="0"/>
              <a:buChar char="•"/>
            </a:pPr>
            <a:r>
              <a:rPr lang="en-US" dirty="0"/>
              <a:t>See: </a:t>
            </a:r>
            <a:r>
              <a:rPr lang="en-US" sz="2000" dirty="0"/>
              <a:t>% </a:t>
            </a:r>
            <a:r>
              <a:rPr lang="en-US" sz="2000" dirty="0" err="1"/>
              <a:t>Snomed</a:t>
            </a:r>
            <a:r>
              <a:rPr lang="en-US" sz="2000" dirty="0"/>
              <a:t> representation.</a:t>
            </a:r>
          </a:p>
          <a:p>
            <a:pPr lvl="1">
              <a:buFont typeface="Arial" panose="020B0604020202020204" pitchFamily="34" charset="0"/>
              <a:buChar char="•"/>
            </a:pPr>
            <a:r>
              <a:rPr lang="en-US" sz="2000" dirty="0"/>
              <a:t>Use it as examples to implement other definitions when you need them for your ontology use case started in assignment A1</a:t>
            </a:r>
          </a:p>
          <a:p>
            <a:pPr lvl="2">
              <a:buFont typeface="Arial" panose="020B0604020202020204" pitchFamily="34" charset="0"/>
              <a:buChar char="•"/>
            </a:pPr>
            <a:r>
              <a:rPr lang="en-US" sz="1600" dirty="0"/>
              <a:t>(not all are needed!)</a:t>
            </a:r>
          </a:p>
          <a:p>
            <a:pPr>
              <a:buFont typeface="Arial" panose="020B0604020202020204" pitchFamily="34" charset="0"/>
              <a:buChar char="•"/>
            </a:pPr>
            <a:r>
              <a:rPr lang="en-US" dirty="0"/>
              <a:t>You need to understand how to read the Functional Syntax of OWL in which they are expressed in the </a:t>
            </a:r>
            <a:r>
              <a:rPr lang="en-US" dirty="0" err="1"/>
              <a:t>Snomed</a:t>
            </a:r>
            <a:r>
              <a:rPr lang="en-US" dirty="0"/>
              <a:t> CT browser, and how to transform them to rules of the ‘rule()’ type or ‘</a:t>
            </a:r>
            <a:r>
              <a:rPr lang="en-US" dirty="0" err="1"/>
              <a:t>bHorn</a:t>
            </a:r>
            <a:r>
              <a:rPr lang="en-US" dirty="0"/>
              <a:t>’-type. </a:t>
            </a:r>
          </a:p>
          <a:p>
            <a:pPr lvl="1">
              <a:buFont typeface="Arial" panose="020B0604020202020204" pitchFamily="34" charset="0"/>
              <a:buChar char="•"/>
            </a:pPr>
            <a:r>
              <a:rPr lang="en-US" dirty="0"/>
              <a:t>Browser: </a:t>
            </a:r>
          </a:p>
          <a:p>
            <a:pPr lvl="2">
              <a:buFont typeface="Arial" panose="020B0604020202020204" pitchFamily="34" charset="0"/>
              <a:buChar char="•"/>
            </a:pPr>
            <a:r>
              <a:rPr lang="en-US" dirty="0">
                <a:hlinkClick r:id="rId2"/>
              </a:rPr>
              <a:t>https://browser.ihtsdotools.org/?perspective=full&amp;conceptId1=404684003&amp;edition=MAIN/2021-07-31&amp;release=&amp;languages=en</a:t>
            </a:r>
            <a:r>
              <a:rPr lang="en-US" dirty="0"/>
              <a:t> </a:t>
            </a:r>
          </a:p>
          <a:p>
            <a:pPr lvl="1">
              <a:buFont typeface="Arial" panose="020B0604020202020204" pitchFamily="34" charset="0"/>
              <a:buChar char="•"/>
            </a:pPr>
            <a:r>
              <a:rPr lang="en-US" dirty="0"/>
              <a:t>OWL Functional syntax: </a:t>
            </a:r>
          </a:p>
          <a:p>
            <a:pPr lvl="2">
              <a:buFont typeface="Arial" panose="020B0604020202020204" pitchFamily="34" charset="0"/>
              <a:buChar char="•"/>
            </a:pPr>
            <a:r>
              <a:rPr lang="en-US" dirty="0">
                <a:hlinkClick r:id="rId3"/>
              </a:rPr>
              <a:t>https://www.w3.org/TR/owl2-primer/#Object_Properties</a:t>
            </a:r>
            <a:r>
              <a:rPr lang="en-US" dirty="0"/>
              <a:t> </a:t>
            </a:r>
          </a:p>
        </p:txBody>
      </p:sp>
      <p:sp>
        <p:nvSpPr>
          <p:cNvPr id="4" name="Slide Number Placeholder 3">
            <a:extLst>
              <a:ext uri="{FF2B5EF4-FFF2-40B4-BE49-F238E27FC236}">
                <a16:creationId xmlns:a16="http://schemas.microsoft.com/office/drawing/2014/main" id="{B12B4EDB-500C-4221-8309-178CEB30C8FB}"/>
              </a:ext>
            </a:extLst>
          </p:cNvPr>
          <p:cNvSpPr>
            <a:spLocks noGrp="1"/>
          </p:cNvSpPr>
          <p:nvPr>
            <p:ph type="sldNum" sz="quarter" idx="3"/>
          </p:nvPr>
        </p:nvSpPr>
        <p:spPr/>
        <p:txBody>
          <a:bodyPr/>
          <a:lstStyle/>
          <a:p>
            <a:fld id="{7C5DB68A-9D44-4073-920F-D08D647C06A7}" type="slidenum">
              <a:rPr lang="en-US" smtClean="0"/>
              <a:t>23</a:t>
            </a:fld>
            <a:endParaRPr lang="en-US" dirty="0"/>
          </a:p>
        </p:txBody>
      </p:sp>
    </p:spTree>
    <p:extLst>
      <p:ext uri="{BB962C8B-B14F-4D97-AF65-F5344CB8AC3E}">
        <p14:creationId xmlns:p14="http://schemas.microsoft.com/office/powerpoint/2010/main" val="289230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21D00-A14C-4469-8E1F-7A6D1F1BED4F}"/>
              </a:ext>
            </a:extLst>
          </p:cNvPr>
          <p:cNvSpPr>
            <a:spLocks noGrp="1"/>
          </p:cNvSpPr>
          <p:nvPr>
            <p:ph type="title"/>
          </p:nvPr>
        </p:nvSpPr>
        <p:spPr/>
        <p:txBody>
          <a:bodyPr/>
          <a:lstStyle/>
          <a:p>
            <a:r>
              <a:rPr lang="en-US" dirty="0"/>
              <a:t>Definition types</a:t>
            </a:r>
          </a:p>
        </p:txBody>
      </p:sp>
      <p:sp>
        <p:nvSpPr>
          <p:cNvPr id="3" name="Content Placeholder 2">
            <a:extLst>
              <a:ext uri="{FF2B5EF4-FFF2-40B4-BE49-F238E27FC236}">
                <a16:creationId xmlns:a16="http://schemas.microsoft.com/office/drawing/2014/main" id="{EC9D9EAF-D3F9-44DF-AA5F-2C8A832938CF}"/>
              </a:ext>
            </a:extLst>
          </p:cNvPr>
          <p:cNvSpPr>
            <a:spLocks noGrp="1"/>
          </p:cNvSpPr>
          <p:nvPr>
            <p:ph idx="1"/>
          </p:nvPr>
        </p:nvSpPr>
        <p:spPr/>
        <p:txBody>
          <a:bodyPr/>
          <a:lstStyle/>
          <a:p>
            <a:pPr>
              <a:buFont typeface="Arial" panose="020B0604020202020204" pitchFamily="34" charset="0"/>
              <a:buChar char="•"/>
            </a:pPr>
            <a:r>
              <a:rPr lang="en-US" dirty="0" err="1"/>
              <a:t>EquivalentClasses</a:t>
            </a:r>
            <a:r>
              <a:rPr lang="en-US" dirty="0"/>
              <a:t> definitions:</a:t>
            </a:r>
          </a:p>
          <a:p>
            <a:pPr lvl="1">
              <a:buFont typeface="Arial" panose="020B0604020202020204" pitchFamily="34" charset="0"/>
              <a:buChar char="•"/>
            </a:pPr>
            <a:r>
              <a:rPr lang="en-US" sz="2000" dirty="0"/>
              <a:t>Require both a rule() of the “</a:t>
            </a:r>
            <a:r>
              <a:rPr lang="en-US" sz="2000" dirty="0">
                <a:sym typeface="Wingdings" panose="05000000000000000000" pitchFamily="2" charset="2"/>
              </a:rPr>
              <a:t>&lt;--&gt;” type and a </a:t>
            </a:r>
            <a:r>
              <a:rPr lang="en-US" sz="2000" dirty="0" err="1">
                <a:sym typeface="Wingdings" panose="05000000000000000000" pitchFamily="2" charset="2"/>
              </a:rPr>
              <a:t>bHorn</a:t>
            </a:r>
            <a:r>
              <a:rPr lang="en-US" sz="2000" dirty="0">
                <a:sym typeface="Wingdings" panose="05000000000000000000" pitchFamily="2" charset="2"/>
              </a:rPr>
              <a:t> rule.</a:t>
            </a:r>
          </a:p>
          <a:p>
            <a:pPr>
              <a:buFont typeface="Arial" panose="020B0604020202020204" pitchFamily="34" charset="0"/>
              <a:buChar char="•"/>
            </a:pPr>
            <a:r>
              <a:rPr lang="en-US" dirty="0" err="1"/>
              <a:t>SubClassOf</a:t>
            </a:r>
            <a:r>
              <a:rPr lang="en-US" dirty="0"/>
              <a:t> definitions:</a:t>
            </a:r>
          </a:p>
          <a:p>
            <a:pPr lvl="1">
              <a:buFont typeface="Arial" panose="020B0604020202020204" pitchFamily="34" charset="0"/>
              <a:buChar char="•"/>
            </a:pPr>
            <a:r>
              <a:rPr lang="en-US" sz="2000" dirty="0"/>
              <a:t>Starting with a genus:  ( :237921387 | …)</a:t>
            </a:r>
          </a:p>
          <a:p>
            <a:pPr lvl="2">
              <a:buFont typeface="Arial" panose="020B0604020202020204" pitchFamily="34" charset="0"/>
              <a:buChar char="•"/>
            </a:pPr>
            <a:r>
              <a:rPr lang="en-US" dirty="0"/>
              <a:t>E.g. </a:t>
            </a:r>
            <a:r>
              <a:rPr lang="en-US" dirty="0" err="1"/>
              <a:t>SubClassOf</a:t>
            </a:r>
            <a:r>
              <a:rPr lang="en-US" dirty="0"/>
              <a:t>(</a:t>
            </a:r>
          </a:p>
          <a:p>
            <a:pPr marL="914400" lvl="2" indent="0">
              <a:buNone/>
            </a:pPr>
            <a:r>
              <a:rPr lang="en-US" dirty="0"/>
              <a:t>	:128319008 |Intracranial structure (body structure)|</a:t>
            </a:r>
          </a:p>
          <a:p>
            <a:pPr marL="914400" lvl="2" indent="0">
              <a:spcBef>
                <a:spcPts val="0"/>
              </a:spcBef>
              <a:buNone/>
            </a:pPr>
            <a:r>
              <a:rPr lang="en-US" dirty="0"/>
              <a:t>	</a:t>
            </a:r>
            <a:r>
              <a:rPr lang="en-US" dirty="0" err="1"/>
              <a:t>ObjectIntersectionOf</a:t>
            </a:r>
            <a:r>
              <a:rPr lang="en-US" dirty="0"/>
              <a:t>(</a:t>
            </a:r>
          </a:p>
          <a:p>
            <a:pPr marL="914400" lvl="2" indent="0">
              <a:spcBef>
                <a:spcPts val="0"/>
              </a:spcBef>
              <a:buNone/>
            </a:pPr>
            <a:r>
              <a:rPr lang="en-US" dirty="0"/>
              <a:t>	….</a:t>
            </a:r>
          </a:p>
          <a:p>
            <a:pPr lvl="2">
              <a:buFont typeface="Arial" panose="020B0604020202020204" pitchFamily="34" charset="0"/>
              <a:buChar char="•"/>
            </a:pPr>
            <a:r>
              <a:rPr lang="en-US" dirty="0"/>
              <a:t>Must only have a rule() of the “</a:t>
            </a:r>
            <a:r>
              <a:rPr lang="en-US" dirty="0">
                <a:sym typeface="Wingdings" panose="05000000000000000000" pitchFamily="2" charset="2"/>
              </a:rPr>
              <a:t>--&gt;” type.</a:t>
            </a:r>
          </a:p>
          <a:p>
            <a:pPr lvl="1">
              <a:buFont typeface="Arial" panose="020B0604020202020204" pitchFamily="34" charset="0"/>
              <a:buChar char="•"/>
            </a:pPr>
            <a:r>
              <a:rPr lang="en-US" dirty="0">
                <a:sym typeface="Wingdings" panose="05000000000000000000" pitchFamily="2" charset="2"/>
              </a:rPr>
              <a:t>Starting with an </a:t>
            </a:r>
            <a:r>
              <a:rPr lang="en-US" dirty="0" err="1">
                <a:sym typeface="Wingdings" panose="05000000000000000000" pitchFamily="2" charset="2"/>
              </a:rPr>
              <a:t>ObjectIntersectionOf</a:t>
            </a:r>
            <a:r>
              <a:rPr lang="en-US" dirty="0">
                <a:sym typeface="Wingdings" panose="05000000000000000000" pitchFamily="2" charset="2"/>
              </a:rPr>
              <a:t> (‘GCI axiom def’)</a:t>
            </a:r>
          </a:p>
          <a:p>
            <a:pPr lvl="2">
              <a:buFont typeface="Arial" panose="020B0604020202020204" pitchFamily="34" charset="0"/>
              <a:buChar char="•"/>
            </a:pPr>
            <a:r>
              <a:rPr lang="en-US" dirty="0">
                <a:sym typeface="Wingdings" panose="05000000000000000000" pitchFamily="2" charset="2"/>
              </a:rPr>
              <a:t>Must only have a </a:t>
            </a:r>
            <a:r>
              <a:rPr lang="en-US" dirty="0" err="1">
                <a:sym typeface="Wingdings" panose="05000000000000000000" pitchFamily="2" charset="2"/>
              </a:rPr>
              <a:t>bHorn</a:t>
            </a:r>
            <a:r>
              <a:rPr lang="en-US" dirty="0">
                <a:sym typeface="Wingdings" panose="05000000000000000000" pitchFamily="2" charset="2"/>
              </a:rPr>
              <a:t> rule for EACH such definition</a:t>
            </a:r>
          </a:p>
          <a:p>
            <a:pPr lvl="2">
              <a:buFont typeface="Arial" panose="020B0604020202020204" pitchFamily="34" charset="0"/>
              <a:buChar char="•"/>
            </a:pPr>
            <a:r>
              <a:rPr lang="en-US" dirty="0">
                <a:sym typeface="Wingdings" panose="05000000000000000000" pitchFamily="2" charset="2"/>
              </a:rPr>
              <a:t>E.g. </a:t>
            </a:r>
            <a:r>
              <a:rPr lang="en-US" dirty="0">
                <a:sym typeface="Wingdings" panose="05000000000000000000" pitchFamily="2" charset="2"/>
                <a:hlinkClick r:id="rId2"/>
              </a:rPr>
              <a:t>https://browser.ihtsdotools.org/?perspective=full&amp;conceptId1=703264005&amp;edition=MAIN/2021-07-31&amp;release=&amp;languages=en</a:t>
            </a:r>
            <a:r>
              <a:rPr lang="en-US" dirty="0">
                <a:sym typeface="Wingdings" panose="05000000000000000000" pitchFamily="2" charset="2"/>
              </a:rPr>
              <a:t> </a:t>
            </a:r>
            <a:endParaRPr lang="en-US" dirty="0"/>
          </a:p>
        </p:txBody>
      </p:sp>
      <p:sp>
        <p:nvSpPr>
          <p:cNvPr id="4" name="Slide Number Placeholder 3">
            <a:extLst>
              <a:ext uri="{FF2B5EF4-FFF2-40B4-BE49-F238E27FC236}">
                <a16:creationId xmlns:a16="http://schemas.microsoft.com/office/drawing/2014/main" id="{62D75B69-AE82-4ADC-82F6-207E3C7C2E86}"/>
              </a:ext>
            </a:extLst>
          </p:cNvPr>
          <p:cNvSpPr>
            <a:spLocks noGrp="1"/>
          </p:cNvSpPr>
          <p:nvPr>
            <p:ph type="sldNum" sz="quarter" idx="3"/>
          </p:nvPr>
        </p:nvSpPr>
        <p:spPr/>
        <p:txBody>
          <a:bodyPr/>
          <a:lstStyle/>
          <a:p>
            <a:fld id="{7C5DB68A-9D44-4073-920F-D08D647C06A7}" type="slidenum">
              <a:rPr lang="en-US" smtClean="0"/>
              <a:t>24</a:t>
            </a:fld>
            <a:endParaRPr lang="en-US" dirty="0"/>
          </a:p>
        </p:txBody>
      </p:sp>
    </p:spTree>
    <p:extLst>
      <p:ext uri="{BB962C8B-B14F-4D97-AF65-F5344CB8AC3E}">
        <p14:creationId xmlns:p14="http://schemas.microsoft.com/office/powerpoint/2010/main" val="879147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8FD09-A2AD-40AB-AC27-14257BFC8455}"/>
              </a:ext>
            </a:extLst>
          </p:cNvPr>
          <p:cNvSpPr>
            <a:spLocks noGrp="1"/>
          </p:cNvSpPr>
          <p:nvPr>
            <p:ph type="title"/>
          </p:nvPr>
        </p:nvSpPr>
        <p:spPr/>
        <p:txBody>
          <a:bodyPr/>
          <a:lstStyle/>
          <a:p>
            <a:r>
              <a:rPr lang="en-US" dirty="0" err="1"/>
              <a:t>ObjectIntersectionOf</a:t>
            </a:r>
            <a:endParaRPr lang="en-US" dirty="0"/>
          </a:p>
        </p:txBody>
      </p:sp>
      <p:sp>
        <p:nvSpPr>
          <p:cNvPr id="3" name="Content Placeholder 2">
            <a:extLst>
              <a:ext uri="{FF2B5EF4-FFF2-40B4-BE49-F238E27FC236}">
                <a16:creationId xmlns:a16="http://schemas.microsoft.com/office/drawing/2014/main" id="{E4506867-7314-4F61-9FCD-A304613AA12D}"/>
              </a:ext>
            </a:extLst>
          </p:cNvPr>
          <p:cNvSpPr>
            <a:spLocks noGrp="1"/>
          </p:cNvSpPr>
          <p:nvPr>
            <p:ph idx="1"/>
          </p:nvPr>
        </p:nvSpPr>
        <p:spPr/>
        <p:txBody>
          <a:bodyPr/>
          <a:lstStyle/>
          <a:p>
            <a:r>
              <a:rPr lang="en-US" dirty="0"/>
              <a:t> </a:t>
            </a:r>
            <a:r>
              <a:rPr lang="en-US" dirty="0" err="1"/>
              <a:t>EquivalentClasses</a:t>
            </a:r>
            <a:r>
              <a:rPr lang="en-US" dirty="0"/>
              <a:t>(</a:t>
            </a:r>
          </a:p>
          <a:p>
            <a:r>
              <a:rPr lang="en-US" dirty="0"/>
              <a:t>   :Mother </a:t>
            </a:r>
          </a:p>
          <a:p>
            <a:r>
              <a:rPr lang="en-US" dirty="0"/>
              <a:t>   </a:t>
            </a:r>
            <a:r>
              <a:rPr lang="en-US" dirty="0" err="1"/>
              <a:t>ObjectIntersectionOf</a:t>
            </a:r>
            <a:r>
              <a:rPr lang="en-US" dirty="0"/>
              <a:t>( :Woman :Parent ) )</a:t>
            </a:r>
          </a:p>
          <a:p>
            <a:endParaRPr lang="en-US" dirty="0"/>
          </a:p>
          <a:p>
            <a:r>
              <a:rPr lang="en-US" dirty="0"/>
              <a:t>Becomes</a:t>
            </a:r>
          </a:p>
          <a:p>
            <a:r>
              <a:rPr lang="en-US" sz="2000" dirty="0"/>
              <a:t>	rule(</a:t>
            </a:r>
            <a:r>
              <a:rPr lang="en-US" sz="2000" dirty="0" err="1"/>
              <a:t>rel</a:t>
            </a:r>
            <a:r>
              <a:rPr lang="en-US" sz="2000" dirty="0"/>
              <a:t>(X, </a:t>
            </a:r>
            <a:r>
              <a:rPr lang="en-US" sz="2000" dirty="0" err="1"/>
              <a:t>individualOf</a:t>
            </a:r>
            <a:r>
              <a:rPr lang="en-US" sz="2000" dirty="0"/>
              <a:t>, mother), “</a:t>
            </a:r>
            <a:r>
              <a:rPr lang="en-US" sz="2000" dirty="0">
                <a:sym typeface="Wingdings" panose="05000000000000000000" pitchFamily="2" charset="2"/>
              </a:rPr>
              <a:t>&lt;--&gt;”,</a:t>
            </a:r>
          </a:p>
          <a:p>
            <a:r>
              <a:rPr lang="en-US" sz="2000" dirty="0">
                <a:sym typeface="Wingdings" panose="05000000000000000000" pitchFamily="2" charset="2"/>
              </a:rPr>
              <a:t>		[</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women), </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parent).</a:t>
            </a:r>
          </a:p>
          <a:p>
            <a:r>
              <a:rPr lang="en-US" sz="2000" dirty="0">
                <a:sym typeface="Wingdings" panose="05000000000000000000" pitchFamily="2" charset="2"/>
              </a:rPr>
              <a:t> AND</a:t>
            </a:r>
          </a:p>
          <a:p>
            <a:r>
              <a:rPr lang="en-US" sz="2000" dirty="0">
                <a:sym typeface="Wingdings" panose="05000000000000000000" pitchFamily="2" charset="2"/>
              </a:rPr>
              <a:t>	</a:t>
            </a:r>
            <a:r>
              <a:rPr lang="en-US" sz="2000" dirty="0" err="1">
                <a:sym typeface="Wingdings" panose="05000000000000000000" pitchFamily="2" charset="2"/>
              </a:rPr>
              <a:t>bHorn</a:t>
            </a:r>
            <a:r>
              <a:rPr lang="en-US" sz="2000" dirty="0">
                <a:sym typeface="Wingdings" panose="05000000000000000000" pitchFamily="2" charset="2"/>
              </a:rPr>
              <a:t>(X, </a:t>
            </a:r>
            <a:r>
              <a:rPr lang="en-US" sz="2000" dirty="0" err="1"/>
              <a:t>individualOf</a:t>
            </a:r>
            <a:r>
              <a:rPr lang="en-US" sz="2000" dirty="0"/>
              <a:t>, mother):-</a:t>
            </a:r>
          </a:p>
          <a:p>
            <a:r>
              <a:rPr lang="en-US" sz="2000" dirty="0"/>
              <a:t>		fact(</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women)), </a:t>
            </a:r>
          </a:p>
          <a:p>
            <a:r>
              <a:rPr lang="en-US" sz="2000" dirty="0">
                <a:sym typeface="Wingdings" panose="05000000000000000000" pitchFamily="2" charset="2"/>
              </a:rPr>
              <a:t>		fact(</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parent)),</a:t>
            </a:r>
          </a:p>
          <a:p>
            <a:r>
              <a:rPr lang="en-US" sz="2000" dirty="0">
                <a:sym typeface="Wingdings" panose="05000000000000000000" pitchFamily="2" charset="2"/>
              </a:rPr>
              <a:t>		</a:t>
            </a:r>
            <a:r>
              <a:rPr lang="en-US" sz="2000" dirty="0" err="1">
                <a:sym typeface="Wingdings" panose="05000000000000000000" pitchFamily="2" charset="2"/>
              </a:rPr>
              <a:t>createFacts</a:t>
            </a:r>
            <a:r>
              <a:rPr lang="en-US" sz="2000" dirty="0">
                <a:sym typeface="Wingdings" panose="05000000000000000000" pitchFamily="2" charset="2"/>
              </a:rPr>
              <a:t>([fact(X, </a:t>
            </a:r>
            <a:r>
              <a:rPr lang="en-US" sz="2000" dirty="0" err="1"/>
              <a:t>individualOf</a:t>
            </a:r>
            <a:r>
              <a:rPr lang="en-US" sz="2000" dirty="0"/>
              <a:t>, mother</a:t>
            </a:r>
            <a:r>
              <a:rPr lang="en-US" sz="2000" dirty="0">
                <a:sym typeface="Wingdings" panose="05000000000000000000" pitchFamily="2" charset="2"/>
              </a:rPr>
              <a:t>)]).</a:t>
            </a:r>
            <a:endParaRPr lang="en-US" sz="2000" dirty="0"/>
          </a:p>
        </p:txBody>
      </p:sp>
      <p:sp>
        <p:nvSpPr>
          <p:cNvPr id="4" name="Slide Number Placeholder 3">
            <a:extLst>
              <a:ext uri="{FF2B5EF4-FFF2-40B4-BE49-F238E27FC236}">
                <a16:creationId xmlns:a16="http://schemas.microsoft.com/office/drawing/2014/main" id="{611B6FCF-95E2-42DA-A09D-9623F80EAA1D}"/>
              </a:ext>
            </a:extLst>
          </p:cNvPr>
          <p:cNvSpPr>
            <a:spLocks noGrp="1"/>
          </p:cNvSpPr>
          <p:nvPr>
            <p:ph type="sldNum" sz="quarter" idx="3"/>
          </p:nvPr>
        </p:nvSpPr>
        <p:spPr/>
        <p:txBody>
          <a:bodyPr/>
          <a:lstStyle/>
          <a:p>
            <a:fld id="{7C5DB68A-9D44-4073-920F-D08D647C06A7}" type="slidenum">
              <a:rPr lang="en-US" smtClean="0"/>
              <a:t>25</a:t>
            </a:fld>
            <a:endParaRPr lang="en-US" dirty="0"/>
          </a:p>
        </p:txBody>
      </p:sp>
    </p:spTree>
    <p:extLst>
      <p:ext uri="{BB962C8B-B14F-4D97-AF65-F5344CB8AC3E}">
        <p14:creationId xmlns:p14="http://schemas.microsoft.com/office/powerpoint/2010/main" val="2146077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05798-4756-4076-B196-9311C03C272C}"/>
              </a:ext>
            </a:extLst>
          </p:cNvPr>
          <p:cNvSpPr>
            <a:spLocks noGrp="1"/>
          </p:cNvSpPr>
          <p:nvPr>
            <p:ph type="title"/>
          </p:nvPr>
        </p:nvSpPr>
        <p:spPr/>
        <p:txBody>
          <a:bodyPr/>
          <a:lstStyle/>
          <a:p>
            <a:r>
              <a:rPr lang="en-US" dirty="0" err="1"/>
              <a:t>ObjectUnionOf</a:t>
            </a:r>
            <a:r>
              <a:rPr lang="en-US" dirty="0"/>
              <a:t> </a:t>
            </a:r>
            <a:r>
              <a:rPr lang="en-US" sz="2000" dirty="0"/>
              <a:t>(if </a:t>
            </a:r>
            <a:r>
              <a:rPr lang="en-US" sz="2000" dirty="0" err="1"/>
              <a:t>Snomed</a:t>
            </a:r>
            <a:r>
              <a:rPr lang="en-US" sz="2000" dirty="0"/>
              <a:t> uses it)</a:t>
            </a:r>
          </a:p>
        </p:txBody>
      </p:sp>
      <p:sp>
        <p:nvSpPr>
          <p:cNvPr id="3" name="Content Placeholder 2">
            <a:extLst>
              <a:ext uri="{FF2B5EF4-FFF2-40B4-BE49-F238E27FC236}">
                <a16:creationId xmlns:a16="http://schemas.microsoft.com/office/drawing/2014/main" id="{B783F612-E6EA-4828-89A9-E0FB51EC21E2}"/>
              </a:ext>
            </a:extLst>
          </p:cNvPr>
          <p:cNvSpPr>
            <a:spLocks noGrp="1"/>
          </p:cNvSpPr>
          <p:nvPr>
            <p:ph idx="1"/>
          </p:nvPr>
        </p:nvSpPr>
        <p:spPr/>
        <p:txBody>
          <a:bodyPr/>
          <a:lstStyle/>
          <a:p>
            <a:r>
              <a:rPr lang="en-US" dirty="0"/>
              <a:t> </a:t>
            </a:r>
            <a:r>
              <a:rPr lang="en-US" dirty="0" err="1"/>
              <a:t>EquivalentClasses</a:t>
            </a:r>
            <a:r>
              <a:rPr lang="en-US" dirty="0"/>
              <a:t>(</a:t>
            </a:r>
          </a:p>
          <a:p>
            <a:r>
              <a:rPr lang="en-US" dirty="0"/>
              <a:t>   :Parent </a:t>
            </a:r>
          </a:p>
          <a:p>
            <a:r>
              <a:rPr lang="en-US" dirty="0"/>
              <a:t>   </a:t>
            </a:r>
            <a:r>
              <a:rPr lang="en-US" dirty="0" err="1"/>
              <a:t>ObjectUnionOf</a:t>
            </a:r>
            <a:r>
              <a:rPr lang="en-US" dirty="0"/>
              <a:t>( :Mother :Father )) </a:t>
            </a:r>
          </a:p>
          <a:p>
            <a:endParaRPr lang="en-US" dirty="0"/>
          </a:p>
          <a:p>
            <a:r>
              <a:rPr lang="en-US" dirty="0"/>
              <a:t>Becomes:</a:t>
            </a:r>
          </a:p>
          <a:p>
            <a:r>
              <a:rPr lang="en-US" sz="2000" dirty="0"/>
              <a:t>	rule(</a:t>
            </a:r>
            <a:r>
              <a:rPr lang="en-US" sz="2000" dirty="0" err="1"/>
              <a:t>rel</a:t>
            </a:r>
            <a:r>
              <a:rPr lang="en-US" sz="2000" dirty="0"/>
              <a:t>(X, </a:t>
            </a:r>
            <a:r>
              <a:rPr lang="en-US" sz="2000" dirty="0" err="1"/>
              <a:t>individualOf</a:t>
            </a:r>
            <a:r>
              <a:rPr lang="en-US" sz="2000" dirty="0"/>
              <a:t>, mother), “</a:t>
            </a:r>
            <a:r>
              <a:rPr lang="en-US" sz="2000" dirty="0">
                <a:sym typeface="Wingdings" panose="05000000000000000000" pitchFamily="2" charset="2"/>
              </a:rPr>
              <a:t>--&gt;”, [</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parent)]).</a:t>
            </a:r>
          </a:p>
          <a:p>
            <a:r>
              <a:rPr lang="en-US" sz="2000" dirty="0"/>
              <a:t>	rule(</a:t>
            </a:r>
            <a:r>
              <a:rPr lang="en-US" sz="2000" dirty="0" err="1"/>
              <a:t>rel</a:t>
            </a:r>
            <a:r>
              <a:rPr lang="en-US" sz="2000" dirty="0"/>
              <a:t>(X, </a:t>
            </a:r>
            <a:r>
              <a:rPr lang="en-US" sz="2000" dirty="0" err="1"/>
              <a:t>individualOf</a:t>
            </a:r>
            <a:r>
              <a:rPr lang="en-US" sz="2000" dirty="0"/>
              <a:t>, father), “</a:t>
            </a:r>
            <a:r>
              <a:rPr lang="en-US" sz="2000" dirty="0">
                <a:sym typeface="Wingdings" panose="05000000000000000000" pitchFamily="2" charset="2"/>
              </a:rPr>
              <a:t>--&gt;”, [</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parent)]).</a:t>
            </a:r>
          </a:p>
          <a:p>
            <a:r>
              <a:rPr lang="en-US" dirty="0"/>
              <a:t>  AND</a:t>
            </a:r>
          </a:p>
          <a:p>
            <a:r>
              <a:rPr lang="en-US" sz="2000" dirty="0">
                <a:sym typeface="Wingdings" panose="05000000000000000000" pitchFamily="2" charset="2"/>
              </a:rPr>
              <a:t>	</a:t>
            </a:r>
            <a:r>
              <a:rPr lang="en-US" sz="2000" dirty="0" err="1">
                <a:sym typeface="Wingdings" panose="05000000000000000000" pitchFamily="2" charset="2"/>
              </a:rPr>
              <a:t>bHorn</a:t>
            </a:r>
            <a:r>
              <a:rPr lang="en-US" sz="2000" dirty="0">
                <a:sym typeface="Wingdings" panose="05000000000000000000" pitchFamily="2" charset="2"/>
              </a:rPr>
              <a:t>(X, </a:t>
            </a:r>
            <a:r>
              <a:rPr lang="en-US" sz="2000" dirty="0" err="1"/>
              <a:t>individualOf</a:t>
            </a:r>
            <a:r>
              <a:rPr lang="en-US" sz="2000" dirty="0"/>
              <a:t>, parent):-</a:t>
            </a:r>
            <a:r>
              <a:rPr lang="en-US" sz="2000" dirty="0">
                <a:sym typeface="Wingdings" panose="05000000000000000000" pitchFamily="2" charset="2"/>
              </a:rPr>
              <a:t> </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mother),</a:t>
            </a:r>
          </a:p>
          <a:p>
            <a:r>
              <a:rPr lang="en-US" sz="2000" dirty="0">
                <a:sym typeface="Wingdings" panose="05000000000000000000" pitchFamily="2" charset="2"/>
              </a:rPr>
              <a:t>		 </a:t>
            </a:r>
            <a:r>
              <a:rPr lang="en-US" sz="2000" dirty="0" err="1">
                <a:sym typeface="Wingdings" panose="05000000000000000000" pitchFamily="2" charset="2"/>
              </a:rPr>
              <a:t>createFacts</a:t>
            </a:r>
            <a:r>
              <a:rPr lang="en-US" sz="2000" dirty="0">
                <a:sym typeface="Wingdings" panose="05000000000000000000" pitchFamily="2" charset="2"/>
              </a:rPr>
              <a:t>([fact(X, </a:t>
            </a:r>
            <a:r>
              <a:rPr lang="en-US" sz="2000" dirty="0" err="1"/>
              <a:t>individualOf</a:t>
            </a:r>
            <a:r>
              <a:rPr lang="en-US" sz="2000" dirty="0"/>
              <a:t>, parent</a:t>
            </a:r>
            <a:r>
              <a:rPr lang="en-US" sz="2000" dirty="0">
                <a:sym typeface="Wingdings" panose="05000000000000000000" pitchFamily="2" charset="2"/>
              </a:rPr>
              <a:t>)]).</a:t>
            </a:r>
            <a:endParaRPr lang="en-US" sz="2000" dirty="0"/>
          </a:p>
          <a:p>
            <a:r>
              <a:rPr lang="en-US" sz="2000" dirty="0"/>
              <a:t>	</a:t>
            </a:r>
            <a:r>
              <a:rPr lang="en-US" sz="2000" dirty="0" err="1"/>
              <a:t>bHorn</a:t>
            </a:r>
            <a:r>
              <a:rPr lang="en-US" sz="2000" dirty="0"/>
              <a:t>(</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parent):- </a:t>
            </a:r>
            <a:r>
              <a:rPr lang="en-US" sz="2000" dirty="0" err="1">
                <a:sym typeface="Wingdings" panose="05000000000000000000" pitchFamily="2" charset="2"/>
              </a:rPr>
              <a:t>rel</a:t>
            </a:r>
            <a:r>
              <a:rPr lang="en-US" sz="2000" dirty="0">
                <a:sym typeface="Wingdings" panose="05000000000000000000" pitchFamily="2" charset="2"/>
              </a:rPr>
              <a:t>(X, </a:t>
            </a:r>
            <a:r>
              <a:rPr lang="en-US" sz="2000" dirty="0" err="1">
                <a:sym typeface="Wingdings" panose="05000000000000000000" pitchFamily="2" charset="2"/>
              </a:rPr>
              <a:t>individualOf</a:t>
            </a:r>
            <a:r>
              <a:rPr lang="en-US" sz="2000" dirty="0">
                <a:sym typeface="Wingdings" panose="05000000000000000000" pitchFamily="2" charset="2"/>
              </a:rPr>
              <a:t>, father),</a:t>
            </a:r>
          </a:p>
          <a:p>
            <a:r>
              <a:rPr lang="en-US" sz="2000" dirty="0">
                <a:sym typeface="Wingdings" panose="05000000000000000000" pitchFamily="2" charset="2"/>
              </a:rPr>
              <a:t>		 </a:t>
            </a:r>
            <a:r>
              <a:rPr lang="en-US" sz="2000" dirty="0" err="1">
                <a:sym typeface="Wingdings" panose="05000000000000000000" pitchFamily="2" charset="2"/>
              </a:rPr>
              <a:t>createFacts</a:t>
            </a:r>
            <a:r>
              <a:rPr lang="en-US" sz="2000" dirty="0">
                <a:sym typeface="Wingdings" panose="05000000000000000000" pitchFamily="2" charset="2"/>
              </a:rPr>
              <a:t>([fact(X, </a:t>
            </a:r>
            <a:r>
              <a:rPr lang="en-US" sz="2000" dirty="0" err="1"/>
              <a:t>individualOf</a:t>
            </a:r>
            <a:r>
              <a:rPr lang="en-US" sz="2000" dirty="0"/>
              <a:t>, parent</a:t>
            </a:r>
            <a:r>
              <a:rPr lang="en-US" sz="2000" dirty="0">
                <a:sym typeface="Wingdings" panose="05000000000000000000" pitchFamily="2" charset="2"/>
              </a:rPr>
              <a:t>)]).</a:t>
            </a:r>
            <a:endParaRPr lang="en-US" sz="2000" dirty="0"/>
          </a:p>
          <a:p>
            <a:endParaRPr lang="en-US" dirty="0"/>
          </a:p>
        </p:txBody>
      </p:sp>
      <p:sp>
        <p:nvSpPr>
          <p:cNvPr id="4" name="Slide Number Placeholder 3">
            <a:extLst>
              <a:ext uri="{FF2B5EF4-FFF2-40B4-BE49-F238E27FC236}">
                <a16:creationId xmlns:a16="http://schemas.microsoft.com/office/drawing/2014/main" id="{35CC9702-D185-47F5-AC01-A6B145F7DC5F}"/>
              </a:ext>
            </a:extLst>
          </p:cNvPr>
          <p:cNvSpPr>
            <a:spLocks noGrp="1"/>
          </p:cNvSpPr>
          <p:nvPr>
            <p:ph type="sldNum" sz="quarter" idx="3"/>
          </p:nvPr>
        </p:nvSpPr>
        <p:spPr/>
        <p:txBody>
          <a:bodyPr/>
          <a:lstStyle/>
          <a:p>
            <a:fld id="{7C5DB68A-9D44-4073-920F-D08D647C06A7}" type="slidenum">
              <a:rPr lang="en-US" smtClean="0"/>
              <a:t>26</a:t>
            </a:fld>
            <a:endParaRPr lang="en-US" dirty="0"/>
          </a:p>
        </p:txBody>
      </p:sp>
    </p:spTree>
    <p:extLst>
      <p:ext uri="{BB962C8B-B14F-4D97-AF65-F5344CB8AC3E}">
        <p14:creationId xmlns:p14="http://schemas.microsoft.com/office/powerpoint/2010/main" val="74100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61245-F63F-4775-A3D0-544C47FB4874}"/>
              </a:ext>
            </a:extLst>
          </p:cNvPr>
          <p:cNvSpPr>
            <a:spLocks noGrp="1"/>
          </p:cNvSpPr>
          <p:nvPr>
            <p:ph type="title"/>
          </p:nvPr>
        </p:nvSpPr>
        <p:spPr/>
        <p:txBody>
          <a:bodyPr/>
          <a:lstStyle/>
          <a:p>
            <a:r>
              <a:rPr lang="en-US" dirty="0" err="1"/>
              <a:t>ObjectSomeValuesFrom</a:t>
            </a:r>
            <a:r>
              <a:rPr lang="en-US" dirty="0"/>
              <a:t> (1)</a:t>
            </a:r>
          </a:p>
        </p:txBody>
      </p:sp>
      <p:sp>
        <p:nvSpPr>
          <p:cNvPr id="3" name="Content Placeholder 2">
            <a:extLst>
              <a:ext uri="{FF2B5EF4-FFF2-40B4-BE49-F238E27FC236}">
                <a16:creationId xmlns:a16="http://schemas.microsoft.com/office/drawing/2014/main" id="{5F3807DD-BE7C-4959-BCDE-4E2C2E8DCECE}"/>
              </a:ext>
            </a:extLst>
          </p:cNvPr>
          <p:cNvSpPr>
            <a:spLocks noGrp="1"/>
          </p:cNvSpPr>
          <p:nvPr>
            <p:ph idx="1"/>
          </p:nvPr>
        </p:nvSpPr>
        <p:spPr/>
        <p:txBody>
          <a:bodyPr/>
          <a:lstStyle/>
          <a:p>
            <a:r>
              <a:rPr lang="en-US" dirty="0"/>
              <a:t> </a:t>
            </a:r>
            <a:r>
              <a:rPr lang="en-US" dirty="0" err="1"/>
              <a:t>EquivalentClasses</a:t>
            </a:r>
            <a:r>
              <a:rPr lang="en-US" dirty="0"/>
              <a:t>(</a:t>
            </a:r>
          </a:p>
          <a:p>
            <a:r>
              <a:rPr lang="en-US" dirty="0"/>
              <a:t>   :Parent </a:t>
            </a:r>
          </a:p>
          <a:p>
            <a:r>
              <a:rPr lang="en-US" dirty="0"/>
              <a:t>   </a:t>
            </a:r>
            <a:r>
              <a:rPr lang="en-US" dirty="0" err="1"/>
              <a:t>ObjectSomeValuesFrom</a:t>
            </a:r>
            <a:r>
              <a:rPr lang="en-US" dirty="0"/>
              <a:t>( :</a:t>
            </a:r>
            <a:r>
              <a:rPr lang="en-US" dirty="0" err="1"/>
              <a:t>hasChild</a:t>
            </a:r>
            <a:r>
              <a:rPr lang="en-US" dirty="0"/>
              <a:t> :Person ))</a:t>
            </a:r>
          </a:p>
          <a:p>
            <a:endParaRPr lang="en-US" dirty="0"/>
          </a:p>
          <a:p>
            <a:r>
              <a:rPr lang="en-US" dirty="0"/>
              <a:t>Becomes (because of existential quantification):</a:t>
            </a:r>
          </a:p>
          <a:p>
            <a:r>
              <a:rPr lang="en-US" dirty="0"/>
              <a:t>	</a:t>
            </a:r>
            <a:r>
              <a:rPr lang="en-US" sz="2000" dirty="0"/>
              <a:t>rule(</a:t>
            </a:r>
            <a:r>
              <a:rPr lang="en-US" sz="2000" dirty="0" err="1"/>
              <a:t>rel</a:t>
            </a:r>
            <a:r>
              <a:rPr lang="en-US" sz="2000" dirty="0"/>
              <a:t>(X, </a:t>
            </a:r>
            <a:r>
              <a:rPr lang="en-US" sz="2000" dirty="0" err="1"/>
              <a:t>individualOf</a:t>
            </a:r>
            <a:r>
              <a:rPr lang="en-US" sz="2000" dirty="0"/>
              <a:t>, parent), “&lt;--&gt;”,</a:t>
            </a:r>
          </a:p>
          <a:p>
            <a:r>
              <a:rPr lang="en-US" sz="2000" dirty="0"/>
              <a:t>		[</a:t>
            </a:r>
            <a:r>
              <a:rPr lang="en-US" sz="2000" dirty="0" err="1"/>
              <a:t>rel</a:t>
            </a:r>
            <a:r>
              <a:rPr lang="en-US" sz="2000" dirty="0"/>
              <a:t>(X, </a:t>
            </a:r>
            <a:r>
              <a:rPr lang="en-US" sz="2000" dirty="0" err="1"/>
              <a:t>hasChild</a:t>
            </a:r>
            <a:r>
              <a:rPr lang="en-US" sz="2000" dirty="0"/>
              <a:t>, </a:t>
            </a:r>
            <a:r>
              <a:rPr lang="en-US" sz="2000" dirty="0">
                <a:solidFill>
                  <a:srgbClr val="FFFF00"/>
                </a:solidFill>
              </a:rPr>
              <a:t>Y</a:t>
            </a:r>
            <a:r>
              <a:rPr lang="en-US" sz="2000" dirty="0"/>
              <a:t>), </a:t>
            </a:r>
            <a:r>
              <a:rPr lang="en-US" sz="2000" dirty="0" err="1"/>
              <a:t>rel</a:t>
            </a:r>
            <a:r>
              <a:rPr lang="en-US" sz="2000" dirty="0"/>
              <a:t>(</a:t>
            </a:r>
            <a:r>
              <a:rPr lang="en-US" sz="2000" dirty="0">
                <a:solidFill>
                  <a:srgbClr val="FFFF00"/>
                </a:solidFill>
              </a:rPr>
              <a:t>Y</a:t>
            </a:r>
            <a:r>
              <a:rPr lang="en-US" sz="2000" dirty="0"/>
              <a:t>, </a:t>
            </a:r>
            <a:r>
              <a:rPr lang="en-US" sz="2000" dirty="0" err="1"/>
              <a:t>individualOf</a:t>
            </a:r>
            <a:r>
              <a:rPr lang="en-US" sz="2000" dirty="0"/>
              <a:t>, person)]).</a:t>
            </a:r>
          </a:p>
          <a:p>
            <a:r>
              <a:rPr lang="en-US" sz="2000" dirty="0"/>
              <a:t> AND</a:t>
            </a:r>
          </a:p>
          <a:p>
            <a:r>
              <a:rPr lang="en-US" sz="2000" dirty="0"/>
              <a:t>	</a:t>
            </a:r>
            <a:r>
              <a:rPr lang="en-US" sz="2000" dirty="0" err="1"/>
              <a:t>bHorn</a:t>
            </a:r>
            <a:r>
              <a:rPr lang="en-US" sz="2000" dirty="0"/>
              <a:t>(X, </a:t>
            </a:r>
            <a:r>
              <a:rPr lang="en-US" sz="2000" dirty="0" err="1"/>
              <a:t>individualOf</a:t>
            </a:r>
            <a:r>
              <a:rPr lang="en-US" sz="2000" dirty="0"/>
              <a:t>, parent):-</a:t>
            </a:r>
          </a:p>
          <a:p>
            <a:r>
              <a:rPr lang="en-US" sz="2000" dirty="0"/>
              <a:t>		fact(</a:t>
            </a:r>
            <a:r>
              <a:rPr lang="en-US" sz="2000" dirty="0" err="1"/>
              <a:t>rel</a:t>
            </a:r>
            <a:r>
              <a:rPr lang="en-US" sz="2000" dirty="0"/>
              <a:t>(X, </a:t>
            </a:r>
            <a:r>
              <a:rPr lang="en-US" sz="2000" dirty="0" err="1"/>
              <a:t>hasChild</a:t>
            </a:r>
            <a:r>
              <a:rPr lang="en-US" sz="2000" dirty="0"/>
              <a:t>, </a:t>
            </a:r>
            <a:r>
              <a:rPr lang="en-US" sz="2000" dirty="0">
                <a:solidFill>
                  <a:srgbClr val="FFFF00"/>
                </a:solidFill>
              </a:rPr>
              <a:t>Y</a:t>
            </a:r>
            <a:r>
              <a:rPr lang="en-US" sz="2000" dirty="0"/>
              <a:t>)),  </a:t>
            </a:r>
          </a:p>
          <a:p>
            <a:r>
              <a:rPr lang="en-US" sz="2000" dirty="0"/>
              <a:t>		fact(</a:t>
            </a:r>
            <a:r>
              <a:rPr lang="en-US" sz="2000" dirty="0" err="1"/>
              <a:t>rel</a:t>
            </a:r>
            <a:r>
              <a:rPr lang="en-US" sz="2000" dirty="0"/>
              <a:t>(</a:t>
            </a:r>
            <a:r>
              <a:rPr lang="en-US" sz="2000" dirty="0">
                <a:solidFill>
                  <a:srgbClr val="FFFF00"/>
                </a:solidFill>
              </a:rPr>
              <a:t>Y</a:t>
            </a:r>
            <a:r>
              <a:rPr lang="en-US" sz="2000" dirty="0"/>
              <a:t>, </a:t>
            </a:r>
            <a:r>
              <a:rPr lang="en-US" sz="2000" dirty="0" err="1"/>
              <a:t>individualOf</a:t>
            </a:r>
            <a:r>
              <a:rPr lang="en-US" sz="2000" dirty="0"/>
              <a:t>, person)),</a:t>
            </a:r>
          </a:p>
          <a:p>
            <a:r>
              <a:rPr lang="en-US" sz="2000" dirty="0">
                <a:sym typeface="Wingdings" panose="05000000000000000000" pitchFamily="2" charset="2"/>
              </a:rPr>
              <a:t> 		</a:t>
            </a:r>
            <a:r>
              <a:rPr lang="en-US" sz="2000" dirty="0" err="1">
                <a:sym typeface="Wingdings" panose="05000000000000000000" pitchFamily="2" charset="2"/>
              </a:rPr>
              <a:t>createFacts</a:t>
            </a:r>
            <a:r>
              <a:rPr lang="en-US" sz="2000" dirty="0">
                <a:sym typeface="Wingdings" panose="05000000000000000000" pitchFamily="2" charset="2"/>
              </a:rPr>
              <a:t>([fact(X, </a:t>
            </a:r>
            <a:r>
              <a:rPr lang="en-US" sz="2000" dirty="0" err="1"/>
              <a:t>individualOf</a:t>
            </a:r>
            <a:r>
              <a:rPr lang="en-US" sz="2000" dirty="0"/>
              <a:t>, parent</a:t>
            </a:r>
            <a:r>
              <a:rPr lang="en-US" sz="2000" dirty="0">
                <a:sym typeface="Wingdings" panose="05000000000000000000" pitchFamily="2" charset="2"/>
              </a:rPr>
              <a:t>)]).</a:t>
            </a:r>
            <a:endParaRPr lang="en-US" sz="2000" dirty="0"/>
          </a:p>
          <a:p>
            <a:r>
              <a:rPr lang="en-US" sz="2000" dirty="0"/>
              <a:t>.</a:t>
            </a:r>
          </a:p>
        </p:txBody>
      </p:sp>
      <p:sp>
        <p:nvSpPr>
          <p:cNvPr id="4" name="Slide Number Placeholder 3">
            <a:extLst>
              <a:ext uri="{FF2B5EF4-FFF2-40B4-BE49-F238E27FC236}">
                <a16:creationId xmlns:a16="http://schemas.microsoft.com/office/drawing/2014/main" id="{7D258728-1A95-4021-A69A-C6B4041F9BE0}"/>
              </a:ext>
            </a:extLst>
          </p:cNvPr>
          <p:cNvSpPr>
            <a:spLocks noGrp="1"/>
          </p:cNvSpPr>
          <p:nvPr>
            <p:ph type="sldNum" sz="quarter" idx="3"/>
          </p:nvPr>
        </p:nvSpPr>
        <p:spPr/>
        <p:txBody>
          <a:bodyPr/>
          <a:lstStyle/>
          <a:p>
            <a:fld id="{7C5DB68A-9D44-4073-920F-D08D647C06A7}" type="slidenum">
              <a:rPr lang="en-US" smtClean="0"/>
              <a:t>27</a:t>
            </a:fld>
            <a:endParaRPr lang="en-US" dirty="0"/>
          </a:p>
        </p:txBody>
      </p:sp>
    </p:spTree>
    <p:extLst>
      <p:ext uri="{BB962C8B-B14F-4D97-AF65-F5344CB8AC3E}">
        <p14:creationId xmlns:p14="http://schemas.microsoft.com/office/powerpoint/2010/main" val="21868086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61245-F63F-4775-A3D0-544C47FB4874}"/>
              </a:ext>
            </a:extLst>
          </p:cNvPr>
          <p:cNvSpPr>
            <a:spLocks noGrp="1"/>
          </p:cNvSpPr>
          <p:nvPr>
            <p:ph type="title"/>
          </p:nvPr>
        </p:nvSpPr>
        <p:spPr/>
        <p:txBody>
          <a:bodyPr/>
          <a:lstStyle/>
          <a:p>
            <a:r>
              <a:rPr lang="en-US" dirty="0" err="1"/>
              <a:t>ObjectSomeValuesFrom</a:t>
            </a:r>
            <a:r>
              <a:rPr lang="en-US" dirty="0"/>
              <a:t> (2)</a:t>
            </a:r>
          </a:p>
        </p:txBody>
      </p:sp>
      <p:sp>
        <p:nvSpPr>
          <p:cNvPr id="3" name="Content Placeholder 2">
            <a:extLst>
              <a:ext uri="{FF2B5EF4-FFF2-40B4-BE49-F238E27FC236}">
                <a16:creationId xmlns:a16="http://schemas.microsoft.com/office/drawing/2014/main" id="{5F3807DD-BE7C-4959-BCDE-4E2C2E8DCECE}"/>
              </a:ext>
            </a:extLst>
          </p:cNvPr>
          <p:cNvSpPr>
            <a:spLocks noGrp="1"/>
          </p:cNvSpPr>
          <p:nvPr>
            <p:ph idx="1"/>
          </p:nvPr>
        </p:nvSpPr>
        <p:spPr/>
        <p:txBody>
          <a:bodyPr/>
          <a:lstStyle/>
          <a:p>
            <a:pPr>
              <a:buFont typeface="Arial" panose="020B0604020202020204" pitchFamily="34" charset="0"/>
              <a:buChar char="•"/>
            </a:pPr>
            <a:r>
              <a:rPr lang="en-US" dirty="0"/>
              <a:t>Whenever uses </a:t>
            </a:r>
            <a:r>
              <a:rPr lang="en-US" dirty="0" err="1"/>
              <a:t>Snomed</a:t>
            </a:r>
            <a:r>
              <a:rPr lang="en-US" dirty="0"/>
              <a:t> ‘</a:t>
            </a:r>
            <a:r>
              <a:rPr lang="en-US" dirty="0" err="1"/>
              <a:t>rolegroup</a:t>
            </a:r>
            <a:r>
              <a:rPr lang="en-US" dirty="0"/>
              <a:t>’, pretend it is not there, nor the following line.</a:t>
            </a:r>
          </a:p>
          <a:p>
            <a:pPr>
              <a:buFont typeface="Arial" panose="020B0604020202020204" pitchFamily="34" charset="0"/>
              <a:buChar char="•"/>
            </a:pPr>
            <a:r>
              <a:rPr lang="en-US" sz="2000" dirty="0"/>
              <a:t>Thus read the following by ignoring the yellow lines:</a:t>
            </a:r>
          </a:p>
          <a:p>
            <a:pPr>
              <a:buFont typeface="Arial" panose="020B0604020202020204" pitchFamily="34" charset="0"/>
              <a:buChar char="•"/>
            </a:pPr>
            <a:endParaRPr lang="en-US" sz="2000" dirty="0"/>
          </a:p>
          <a:p>
            <a:pPr marL="0" indent="0">
              <a:spcBef>
                <a:spcPts val="0"/>
              </a:spcBef>
            </a:pPr>
            <a:r>
              <a:rPr lang="en-US" sz="2000" dirty="0"/>
              <a:t>	</a:t>
            </a:r>
            <a:r>
              <a:rPr lang="en-US" sz="1600" dirty="0" err="1"/>
              <a:t>EquivalentClasses</a:t>
            </a:r>
            <a:r>
              <a:rPr lang="en-US" sz="1600" dirty="0"/>
              <a:t>(</a:t>
            </a:r>
          </a:p>
          <a:p>
            <a:pPr marL="0" indent="0">
              <a:spcBef>
                <a:spcPts val="0"/>
              </a:spcBef>
            </a:pPr>
            <a:r>
              <a:rPr lang="en-US" sz="1600" dirty="0"/>
              <a:t>	:81308009 |Disorder of brain (disorder)|</a:t>
            </a:r>
          </a:p>
          <a:p>
            <a:pPr marL="0" indent="0">
              <a:spcBef>
                <a:spcPts val="0"/>
              </a:spcBef>
            </a:pPr>
            <a:r>
              <a:rPr lang="en-US" sz="1600" dirty="0"/>
              <a:t>	</a:t>
            </a:r>
            <a:r>
              <a:rPr lang="en-US" sz="1600" dirty="0" err="1"/>
              <a:t>ObjectIntersectionOf</a:t>
            </a:r>
            <a:r>
              <a:rPr lang="en-US" sz="1600" dirty="0"/>
              <a:t>(</a:t>
            </a:r>
          </a:p>
          <a:p>
            <a:pPr marL="0" indent="0">
              <a:spcBef>
                <a:spcPts val="0"/>
              </a:spcBef>
            </a:pPr>
            <a:r>
              <a:rPr lang="en-US" sz="1600" dirty="0"/>
              <a:t>		:64572001 |Disease (disorder)|</a:t>
            </a:r>
          </a:p>
          <a:p>
            <a:pPr marL="0" indent="0">
              <a:spcBef>
                <a:spcPts val="0"/>
              </a:spcBef>
            </a:pPr>
            <a:r>
              <a:rPr lang="en-US" sz="1600" dirty="0"/>
              <a:t>		</a:t>
            </a:r>
            <a:r>
              <a:rPr lang="en-US" sz="1600" dirty="0" err="1"/>
              <a:t>ObjectSomeValuesFrom</a:t>
            </a:r>
            <a:r>
              <a:rPr lang="en-US" sz="1600" dirty="0"/>
              <a:t>(</a:t>
            </a:r>
          </a:p>
          <a:p>
            <a:pPr marL="0" indent="0">
              <a:spcBef>
                <a:spcPts val="0"/>
              </a:spcBef>
            </a:pPr>
            <a:r>
              <a:rPr lang="en-US" sz="1600" dirty="0"/>
              <a:t>			</a:t>
            </a:r>
            <a:r>
              <a:rPr lang="en-US" sz="1600" dirty="0">
                <a:solidFill>
                  <a:srgbClr val="FFFF00"/>
                </a:solidFill>
              </a:rPr>
              <a:t>:609096000 |Role group (attribute)|</a:t>
            </a:r>
          </a:p>
          <a:p>
            <a:pPr marL="0" indent="0">
              <a:spcBef>
                <a:spcPts val="0"/>
              </a:spcBef>
            </a:pPr>
            <a:r>
              <a:rPr lang="en-US" sz="1600" dirty="0">
                <a:solidFill>
                  <a:srgbClr val="FFFF00"/>
                </a:solidFill>
              </a:rPr>
              <a:t>			</a:t>
            </a:r>
            <a:r>
              <a:rPr lang="en-US" sz="1600" dirty="0" err="1">
                <a:solidFill>
                  <a:srgbClr val="FFFF00"/>
                </a:solidFill>
              </a:rPr>
              <a:t>ObjectSomeValuesFrom</a:t>
            </a:r>
            <a:r>
              <a:rPr lang="en-US" sz="1600" dirty="0">
                <a:solidFill>
                  <a:srgbClr val="FFFF00"/>
                </a:solidFill>
              </a:rPr>
              <a:t>(</a:t>
            </a:r>
          </a:p>
          <a:p>
            <a:pPr marL="0" indent="0">
              <a:spcBef>
                <a:spcPts val="0"/>
              </a:spcBef>
            </a:pPr>
            <a:r>
              <a:rPr lang="en-US" sz="1600" dirty="0"/>
              <a:t>				:363698007 |Finding site (attribute)|</a:t>
            </a:r>
          </a:p>
          <a:p>
            <a:pPr marL="0" indent="0">
              <a:spcBef>
                <a:spcPts val="0"/>
              </a:spcBef>
            </a:pPr>
            <a:r>
              <a:rPr lang="en-US" sz="1600" dirty="0"/>
              <a:t>				:12738006 |Brain structure (body structure)|))))</a:t>
            </a:r>
          </a:p>
          <a:p>
            <a:pPr marL="0" indent="0">
              <a:spcBef>
                <a:spcPts val="0"/>
              </a:spcBef>
            </a:pPr>
            <a:r>
              <a:rPr lang="en-US" sz="1600" dirty="0"/>
              <a:t>	</a:t>
            </a:r>
          </a:p>
          <a:p>
            <a:pPr>
              <a:buFont typeface="Arial" panose="020B0604020202020204" pitchFamily="34" charset="0"/>
              <a:buChar char="•"/>
            </a:pPr>
            <a:r>
              <a:rPr lang="en-US" sz="2000" dirty="0" err="1"/>
              <a:t>Snomed</a:t>
            </a:r>
            <a:r>
              <a:rPr lang="en-US" sz="2000" dirty="0"/>
              <a:t> uses ‘</a:t>
            </a:r>
            <a:r>
              <a:rPr lang="en-US" sz="2000" dirty="0" err="1"/>
              <a:t>rolegroup</a:t>
            </a:r>
            <a:r>
              <a:rPr lang="en-US" sz="2000" dirty="0"/>
              <a:t>’ for their classifier not to reach wrong conclusions. Our rule system solves this by using another variable (Y, Z, …) for each </a:t>
            </a:r>
            <a:r>
              <a:rPr lang="en-US" sz="2000" dirty="0" err="1"/>
              <a:t>rolegroup</a:t>
            </a:r>
            <a:r>
              <a:rPr lang="en-US" sz="2000" dirty="0"/>
              <a:t>.</a:t>
            </a:r>
          </a:p>
        </p:txBody>
      </p:sp>
      <p:sp>
        <p:nvSpPr>
          <p:cNvPr id="4" name="Slide Number Placeholder 3">
            <a:extLst>
              <a:ext uri="{FF2B5EF4-FFF2-40B4-BE49-F238E27FC236}">
                <a16:creationId xmlns:a16="http://schemas.microsoft.com/office/drawing/2014/main" id="{7D258728-1A95-4021-A69A-C6B4041F9BE0}"/>
              </a:ext>
            </a:extLst>
          </p:cNvPr>
          <p:cNvSpPr>
            <a:spLocks noGrp="1"/>
          </p:cNvSpPr>
          <p:nvPr>
            <p:ph type="sldNum" sz="quarter" idx="3"/>
          </p:nvPr>
        </p:nvSpPr>
        <p:spPr/>
        <p:txBody>
          <a:bodyPr/>
          <a:lstStyle/>
          <a:p>
            <a:fld id="{7C5DB68A-9D44-4073-920F-D08D647C06A7}" type="slidenum">
              <a:rPr lang="en-US" smtClean="0"/>
              <a:t>28</a:t>
            </a:fld>
            <a:endParaRPr lang="en-US" dirty="0"/>
          </a:p>
        </p:txBody>
      </p:sp>
    </p:spTree>
    <p:extLst>
      <p:ext uri="{BB962C8B-B14F-4D97-AF65-F5344CB8AC3E}">
        <p14:creationId xmlns:p14="http://schemas.microsoft.com/office/powerpoint/2010/main" val="59434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1B496-058E-49FB-B043-13EEE4523D60}"/>
              </a:ext>
            </a:extLst>
          </p:cNvPr>
          <p:cNvSpPr>
            <a:spLocks noGrp="1"/>
          </p:cNvSpPr>
          <p:nvPr>
            <p:ph type="title"/>
          </p:nvPr>
        </p:nvSpPr>
        <p:spPr/>
        <p:txBody>
          <a:bodyPr/>
          <a:lstStyle/>
          <a:p>
            <a:r>
              <a:rPr lang="en-US" dirty="0"/>
              <a:t>Suggested assignment</a:t>
            </a:r>
          </a:p>
        </p:txBody>
      </p:sp>
      <p:sp>
        <p:nvSpPr>
          <p:cNvPr id="3" name="Content Placeholder 2">
            <a:extLst>
              <a:ext uri="{FF2B5EF4-FFF2-40B4-BE49-F238E27FC236}">
                <a16:creationId xmlns:a16="http://schemas.microsoft.com/office/drawing/2014/main" id="{370442BB-037C-4AB7-A9C9-E838E13F1335}"/>
              </a:ext>
            </a:extLst>
          </p:cNvPr>
          <p:cNvSpPr>
            <a:spLocks noGrp="1"/>
          </p:cNvSpPr>
          <p:nvPr>
            <p:ph idx="1"/>
          </p:nvPr>
        </p:nvSpPr>
        <p:spPr/>
        <p:txBody>
          <a:bodyPr/>
          <a:lstStyle/>
          <a:p>
            <a:pPr>
              <a:buFont typeface="Arial" panose="020B0604020202020204" pitchFamily="34" charset="0"/>
              <a:buChar char="•"/>
            </a:pPr>
            <a:r>
              <a:rPr lang="en-US" dirty="0"/>
              <a:t>Add relevant types of rules (not facts!) for expressing that:</a:t>
            </a:r>
          </a:p>
          <a:p>
            <a:pPr lvl="1">
              <a:buFont typeface="Arial" panose="020B0604020202020204" pitchFamily="34" charset="0"/>
              <a:buChar char="•"/>
            </a:pPr>
            <a:r>
              <a:rPr lang="en-US" sz="2000" dirty="0"/>
              <a:t>An “</a:t>
            </a:r>
            <a:r>
              <a:rPr lang="en-US" sz="2000" dirty="0" err="1"/>
              <a:t>OGMS:disorder</a:t>
            </a:r>
            <a:r>
              <a:rPr lang="en-US" sz="2000" dirty="0"/>
              <a:t>” is a child of “</a:t>
            </a:r>
            <a:r>
              <a:rPr lang="en-US" sz="2000" dirty="0" err="1"/>
              <a:t>OGMS:bodily</a:t>
            </a:r>
            <a:r>
              <a:rPr lang="en-US" sz="2000" dirty="0"/>
              <a:t> component” (in a BFO compatible way, easy)</a:t>
            </a:r>
          </a:p>
          <a:p>
            <a:pPr lvl="1">
              <a:buFont typeface="Arial" panose="020B0604020202020204" pitchFamily="34" charset="0"/>
              <a:buChar char="•"/>
            </a:pPr>
            <a:r>
              <a:rPr lang="en-US" sz="2000" dirty="0"/>
              <a:t>An “</a:t>
            </a:r>
            <a:r>
              <a:rPr lang="en-US" sz="2000" dirty="0" err="1"/>
              <a:t>OGMS:bodily</a:t>
            </a:r>
            <a:r>
              <a:rPr lang="en-US" sz="2000" dirty="0"/>
              <a:t> component” is a child of </a:t>
            </a:r>
            <a:r>
              <a:rPr lang="en-US" sz="2000" dirty="0" err="1"/>
              <a:t>material_entity</a:t>
            </a:r>
            <a:r>
              <a:rPr lang="en-US" sz="2000" dirty="0"/>
              <a:t> (idem, easy)</a:t>
            </a:r>
          </a:p>
          <a:p>
            <a:pPr lvl="1">
              <a:buFont typeface="Arial" panose="020B0604020202020204" pitchFamily="34" charset="0"/>
              <a:buChar char="•"/>
            </a:pPr>
            <a:r>
              <a:rPr lang="en-US" sz="2000" dirty="0"/>
              <a:t>An instance of “</a:t>
            </a:r>
            <a:r>
              <a:rPr lang="en-US" sz="2000" dirty="0" err="1"/>
              <a:t>OGMS:disorder</a:t>
            </a:r>
            <a:r>
              <a:rPr lang="en-US" sz="2000" dirty="0"/>
              <a:t>” is an individual of </a:t>
            </a:r>
            <a:r>
              <a:rPr lang="en-US" sz="2000" dirty="0" err="1"/>
              <a:t>sct</a:t>
            </a:r>
            <a:r>
              <a:rPr lang="en-US" sz="2000" dirty="0"/>
              <a:t>(“118956008 | Body structure, altered from its original anatomical structure (morphologic abnormality)”) (in a BFO compatible way)</a:t>
            </a:r>
          </a:p>
          <a:p>
            <a:pPr lvl="1">
              <a:buFont typeface="Arial" panose="020B0604020202020204" pitchFamily="34" charset="0"/>
              <a:buChar char="•"/>
            </a:pPr>
            <a:r>
              <a:rPr lang="en-US" sz="2000" dirty="0"/>
              <a:t>an individual of </a:t>
            </a:r>
            <a:r>
              <a:rPr lang="en-US" sz="2000" dirty="0" err="1"/>
              <a:t>sct</a:t>
            </a:r>
            <a:r>
              <a:rPr lang="en-US" sz="2000" dirty="0"/>
              <a:t>(“118956008 | Body structure, altered from its original anatomical structure (morphologic abnormality)”) is an instance of </a:t>
            </a:r>
            <a:r>
              <a:rPr lang="en-US" sz="2000" dirty="0" err="1"/>
              <a:t>material_entity</a:t>
            </a:r>
            <a:r>
              <a:rPr lang="en-US" sz="2000" dirty="0"/>
              <a:t> (in a BFO compatible way)</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BADBAD0-1BBE-4AFB-BDDC-77EA636FA2D2}"/>
              </a:ext>
            </a:extLst>
          </p:cNvPr>
          <p:cNvSpPr>
            <a:spLocks noGrp="1"/>
          </p:cNvSpPr>
          <p:nvPr>
            <p:ph type="sldNum" sz="quarter" idx="3"/>
          </p:nvPr>
        </p:nvSpPr>
        <p:spPr/>
        <p:txBody>
          <a:bodyPr/>
          <a:lstStyle/>
          <a:p>
            <a:fld id="{7C5DB68A-9D44-4073-920F-D08D647C06A7}" type="slidenum">
              <a:rPr lang="en-US" smtClean="0"/>
              <a:t>29</a:t>
            </a:fld>
            <a:endParaRPr lang="en-US" dirty="0"/>
          </a:p>
        </p:txBody>
      </p:sp>
    </p:spTree>
    <p:extLst>
      <p:ext uri="{BB962C8B-B14F-4D97-AF65-F5344CB8AC3E}">
        <p14:creationId xmlns:p14="http://schemas.microsoft.com/office/powerpoint/2010/main" val="264913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B398CD0-62FF-4FB4-A5FD-D2A3EFBE8975}"/>
              </a:ext>
            </a:extLst>
          </p:cNvPr>
          <p:cNvSpPr>
            <a:spLocks noGrp="1"/>
          </p:cNvSpPr>
          <p:nvPr>
            <p:ph type="ctrTitle"/>
          </p:nvPr>
        </p:nvSpPr>
        <p:spPr>
          <a:xfrm>
            <a:off x="685800" y="990600"/>
            <a:ext cx="7772400" cy="1470025"/>
          </a:xfrm>
        </p:spPr>
        <p:txBody>
          <a:bodyPr/>
          <a:lstStyle/>
          <a:p>
            <a:r>
              <a:rPr lang="en-US" dirty="0"/>
              <a:t>Issues with any of the required readings?</a:t>
            </a:r>
          </a:p>
        </p:txBody>
      </p:sp>
      <p:sp>
        <p:nvSpPr>
          <p:cNvPr id="6" name="Subtitle 5">
            <a:extLst>
              <a:ext uri="{FF2B5EF4-FFF2-40B4-BE49-F238E27FC236}">
                <a16:creationId xmlns:a16="http://schemas.microsoft.com/office/drawing/2014/main" id="{D47AA9F7-6C87-4336-BEBF-57A64B6B4CBA}"/>
              </a:ext>
            </a:extLst>
          </p:cNvPr>
          <p:cNvSpPr>
            <a:spLocks noGrp="1"/>
          </p:cNvSpPr>
          <p:nvPr>
            <p:ph type="subTitle" idx="1"/>
          </p:nvPr>
        </p:nvSpPr>
        <p:spPr>
          <a:xfrm>
            <a:off x="457200" y="2746375"/>
            <a:ext cx="8077200" cy="2590800"/>
          </a:xfrm>
        </p:spPr>
        <p:txBody>
          <a:bodyPr/>
          <a:lstStyle/>
          <a:p>
            <a:pPr algn="l">
              <a:spcBef>
                <a:spcPts val="0"/>
              </a:spcBef>
            </a:pPr>
            <a:r>
              <a:rPr lang="en-US" sz="2200" dirty="0"/>
              <a:t>R5. Scheuermann RH, Ceusters W, Smith B. </a:t>
            </a:r>
          </a:p>
          <a:p>
            <a:pPr algn="l">
              <a:spcBef>
                <a:spcPts val="0"/>
              </a:spcBef>
            </a:pPr>
            <a:r>
              <a:rPr lang="en-US" sz="2200" dirty="0"/>
              <a:t>      Toward an ontological treatment of disease and diagnosis.</a:t>
            </a:r>
          </a:p>
          <a:p>
            <a:pPr algn="l">
              <a:spcBef>
                <a:spcPts val="0"/>
              </a:spcBef>
            </a:pPr>
            <a:r>
              <a:rPr lang="en-US" sz="2200" dirty="0"/>
              <a:t>      Summit </a:t>
            </a:r>
            <a:r>
              <a:rPr lang="en-US" sz="2200" dirty="0" err="1"/>
              <a:t>Transl</a:t>
            </a:r>
            <a:r>
              <a:rPr lang="en-US" sz="2200" dirty="0"/>
              <a:t> </a:t>
            </a:r>
            <a:r>
              <a:rPr lang="en-US" sz="2200" dirty="0" err="1"/>
              <a:t>Bioinform</a:t>
            </a:r>
            <a:r>
              <a:rPr lang="en-US" sz="2200" dirty="0"/>
              <a:t>. 2009 Mar 1;2009:116-20. </a:t>
            </a:r>
          </a:p>
          <a:p>
            <a:pPr algn="l">
              <a:spcBef>
                <a:spcPts val="0"/>
              </a:spcBef>
            </a:pPr>
            <a:r>
              <a:rPr lang="en-US" sz="2200" dirty="0"/>
              <a:t>      </a:t>
            </a:r>
            <a:r>
              <a:rPr lang="en-US" sz="2000" dirty="0">
                <a:hlinkClick r:id="rId2"/>
              </a:rPr>
              <a:t>https://www.ncbi.nlm.nih.gov/pmc/articles/PMC3041577/</a:t>
            </a:r>
            <a:endParaRPr lang="en-US" sz="2000" dirty="0"/>
          </a:p>
          <a:p>
            <a:pPr algn="l">
              <a:spcBef>
                <a:spcPts val="0"/>
              </a:spcBef>
            </a:pPr>
            <a:endParaRPr lang="en-US" sz="2000" dirty="0"/>
          </a:p>
          <a:p>
            <a:pPr algn="l">
              <a:spcBef>
                <a:spcPts val="0"/>
              </a:spcBef>
            </a:pPr>
            <a:r>
              <a:rPr lang="en-US" sz="2200" dirty="0"/>
              <a:t>R6. El-</a:t>
            </a:r>
            <a:r>
              <a:rPr lang="en-US" sz="2200" dirty="0" err="1"/>
              <a:t>Sappagh</a:t>
            </a:r>
            <a:r>
              <a:rPr lang="en-US" sz="2200" dirty="0"/>
              <a:t> S, </a:t>
            </a:r>
            <a:r>
              <a:rPr lang="en-US" sz="2200" dirty="0" err="1"/>
              <a:t>Franda</a:t>
            </a:r>
            <a:r>
              <a:rPr lang="en-US" sz="2200" dirty="0"/>
              <a:t> F, Ali F, Kwak KS. </a:t>
            </a:r>
          </a:p>
          <a:p>
            <a:pPr algn="l">
              <a:spcBef>
                <a:spcPts val="0"/>
              </a:spcBef>
            </a:pPr>
            <a:r>
              <a:rPr lang="en-US" sz="2200" dirty="0"/>
              <a:t>      SNOMED CT standard ontology based on the ontology for</a:t>
            </a:r>
          </a:p>
          <a:p>
            <a:pPr algn="l">
              <a:spcBef>
                <a:spcPts val="0"/>
              </a:spcBef>
            </a:pPr>
            <a:r>
              <a:rPr lang="en-US" sz="2200" dirty="0"/>
              <a:t>      general medical science. </a:t>
            </a:r>
          </a:p>
          <a:p>
            <a:pPr algn="l">
              <a:spcBef>
                <a:spcPts val="0"/>
              </a:spcBef>
            </a:pPr>
            <a:r>
              <a:rPr lang="en-US" sz="2200" dirty="0"/>
              <a:t>      BMC Med Inform </a:t>
            </a:r>
            <a:r>
              <a:rPr lang="en-US" sz="2200" dirty="0" err="1"/>
              <a:t>Decis</a:t>
            </a:r>
            <a:r>
              <a:rPr lang="en-US" sz="2200" dirty="0"/>
              <a:t> </a:t>
            </a:r>
            <a:r>
              <a:rPr lang="en-US" sz="2200" dirty="0" err="1"/>
              <a:t>Mak</a:t>
            </a:r>
            <a:r>
              <a:rPr lang="en-US" sz="2200" dirty="0"/>
              <a:t>. 2018 Aug 31;18(1):76. </a:t>
            </a:r>
          </a:p>
          <a:p>
            <a:pPr algn="l">
              <a:spcBef>
                <a:spcPts val="0"/>
              </a:spcBef>
            </a:pPr>
            <a:r>
              <a:rPr lang="en-US" sz="2200" dirty="0"/>
              <a:t>      </a:t>
            </a:r>
            <a:r>
              <a:rPr lang="en-US" sz="2000" dirty="0">
                <a:hlinkClick r:id="rId3"/>
              </a:rPr>
              <a:t>https://pubmed.ncbi.nlm.nih.gov/30170591/</a:t>
            </a:r>
            <a:endParaRPr lang="en-US" sz="2000" dirty="0"/>
          </a:p>
        </p:txBody>
      </p:sp>
      <p:sp>
        <p:nvSpPr>
          <p:cNvPr id="4" name="Slide Number Placeholder 3">
            <a:extLst>
              <a:ext uri="{FF2B5EF4-FFF2-40B4-BE49-F238E27FC236}">
                <a16:creationId xmlns:a16="http://schemas.microsoft.com/office/drawing/2014/main" id="{07396F8B-D53D-4DCE-8374-1AB840ED7126}"/>
              </a:ext>
            </a:extLst>
          </p:cNvPr>
          <p:cNvSpPr>
            <a:spLocks noGrp="1"/>
          </p:cNvSpPr>
          <p:nvPr>
            <p:ph type="sldNum" sz="quarter" idx="4294967295"/>
          </p:nvPr>
        </p:nvSpPr>
        <p:spPr>
          <a:xfrm>
            <a:off x="0" y="6477000"/>
            <a:ext cx="304800" cy="296863"/>
          </a:xfrm>
        </p:spPr>
        <p:txBody>
          <a:bodyPr/>
          <a:lstStyle/>
          <a:p>
            <a:fld id="{7C5DB68A-9D44-4073-920F-D08D647C06A7}" type="slidenum">
              <a:rPr lang="en-US" smtClean="0"/>
              <a:t>3</a:t>
            </a:fld>
            <a:endParaRPr lang="en-US" dirty="0"/>
          </a:p>
        </p:txBody>
      </p:sp>
    </p:spTree>
    <p:extLst>
      <p:ext uri="{BB962C8B-B14F-4D97-AF65-F5344CB8AC3E}">
        <p14:creationId xmlns:p14="http://schemas.microsoft.com/office/powerpoint/2010/main" val="3624360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480C0-3176-415C-940A-7671201B4531}"/>
              </a:ext>
            </a:extLst>
          </p:cNvPr>
          <p:cNvSpPr>
            <a:spLocks noGrp="1"/>
          </p:cNvSpPr>
          <p:nvPr>
            <p:ph type="ctrTitle"/>
          </p:nvPr>
        </p:nvSpPr>
        <p:spPr/>
        <p:txBody>
          <a:bodyPr/>
          <a:lstStyle/>
          <a:p>
            <a:r>
              <a:rPr lang="en-US" dirty="0"/>
              <a:t>A bit more on Prolog</a:t>
            </a:r>
          </a:p>
        </p:txBody>
      </p:sp>
      <p:sp>
        <p:nvSpPr>
          <p:cNvPr id="3" name="Subtitle 2">
            <a:extLst>
              <a:ext uri="{FF2B5EF4-FFF2-40B4-BE49-F238E27FC236}">
                <a16:creationId xmlns:a16="http://schemas.microsoft.com/office/drawing/2014/main" id="{C76238B3-48E5-4CED-A2E5-33F95C2B34F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32270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67F78-1651-4C7C-B222-F750600E717E}"/>
              </a:ext>
            </a:extLst>
          </p:cNvPr>
          <p:cNvSpPr>
            <a:spLocks noGrp="1"/>
          </p:cNvSpPr>
          <p:nvPr>
            <p:ph type="title"/>
          </p:nvPr>
        </p:nvSpPr>
        <p:spPr/>
        <p:txBody>
          <a:bodyPr/>
          <a:lstStyle/>
          <a:p>
            <a:r>
              <a:rPr lang="en-US" dirty="0"/>
              <a:t>From CL to Prolog’s Horn clauses</a:t>
            </a:r>
          </a:p>
        </p:txBody>
      </p:sp>
      <p:sp>
        <p:nvSpPr>
          <p:cNvPr id="5" name="Content Placeholder 4">
            <a:extLst>
              <a:ext uri="{FF2B5EF4-FFF2-40B4-BE49-F238E27FC236}">
                <a16:creationId xmlns:a16="http://schemas.microsoft.com/office/drawing/2014/main" id="{312FA2E6-8535-45DB-A210-B840295449B1}"/>
              </a:ext>
            </a:extLst>
          </p:cNvPr>
          <p:cNvSpPr>
            <a:spLocks noGrp="1"/>
          </p:cNvSpPr>
          <p:nvPr>
            <p:ph idx="1"/>
          </p:nvPr>
        </p:nvSpPr>
        <p:spPr/>
        <p:txBody>
          <a:bodyPr/>
          <a:lstStyle/>
          <a:p>
            <a:pPr>
              <a:buFont typeface="Arial" panose="020B0604020202020204" pitchFamily="34" charset="0"/>
              <a:buChar char="•"/>
            </a:pPr>
            <a:r>
              <a:rPr lang="en-US" dirty="0"/>
              <a:t>(</a:t>
            </a:r>
            <a:r>
              <a:rPr lang="en-US" dirty="0" err="1"/>
              <a:t>cl:comment</a:t>
            </a:r>
            <a:r>
              <a:rPr lang="en-US" dirty="0"/>
              <a:t> "5. </a:t>
            </a:r>
            <a:r>
              <a:rPr lang="en-US" dirty="0" err="1"/>
              <a:t>Relata</a:t>
            </a:r>
            <a:r>
              <a:rPr lang="en-US" dirty="0"/>
              <a:t> of instance-of are particular, universal, temporal-region."    </a:t>
            </a:r>
          </a:p>
          <a:p>
            <a:pPr marL="457200" lvl="1" indent="0">
              <a:buNone/>
            </a:pPr>
            <a:r>
              <a:rPr lang="en-US" dirty="0"/>
              <a:t>	(</a:t>
            </a:r>
            <a:r>
              <a:rPr lang="en-US" dirty="0" err="1"/>
              <a:t>forall</a:t>
            </a:r>
            <a:r>
              <a:rPr lang="en-US" dirty="0"/>
              <a:t> (</a:t>
            </a:r>
            <a:r>
              <a:rPr lang="en-US" dirty="0" err="1"/>
              <a:t>i</a:t>
            </a:r>
            <a:r>
              <a:rPr lang="en-US" dirty="0"/>
              <a:t> u t)     </a:t>
            </a:r>
          </a:p>
          <a:p>
            <a:pPr marL="914400" lvl="2" indent="0">
              <a:buNone/>
            </a:pPr>
            <a:r>
              <a:rPr lang="en-US" dirty="0"/>
              <a:t>    (if (instance-of </a:t>
            </a:r>
            <a:r>
              <a:rPr lang="en-US" dirty="0" err="1"/>
              <a:t>i</a:t>
            </a:r>
            <a:r>
              <a:rPr lang="en-US" dirty="0"/>
              <a:t> u t)       </a:t>
            </a:r>
          </a:p>
          <a:p>
            <a:pPr marL="914400" lvl="2" indent="0">
              <a:buNone/>
            </a:pPr>
            <a:r>
              <a:rPr lang="en-US" dirty="0"/>
              <a:t>        (and (particular </a:t>
            </a:r>
            <a:r>
              <a:rPr lang="en-US" dirty="0" err="1"/>
              <a:t>i</a:t>
            </a:r>
            <a:r>
              <a:rPr lang="en-US" dirty="0"/>
              <a:t>) </a:t>
            </a:r>
          </a:p>
          <a:p>
            <a:pPr marL="914400" lvl="2" indent="0">
              <a:buNone/>
            </a:pPr>
            <a:r>
              <a:rPr lang="en-US" dirty="0"/>
              <a:t>                (universal u)</a:t>
            </a:r>
          </a:p>
          <a:p>
            <a:pPr marL="914400" lvl="2" indent="0">
              <a:buNone/>
            </a:pPr>
            <a:r>
              <a:rPr lang="en-US" dirty="0"/>
              <a:t>	    (instance-of t temporal-region t)))))</a:t>
            </a:r>
          </a:p>
          <a:p>
            <a:pPr marL="457200">
              <a:buFont typeface="Arial" panose="020B0604020202020204" pitchFamily="34" charset="0"/>
              <a:buChar char="•"/>
            </a:pPr>
            <a:r>
              <a:rPr lang="en-US" dirty="0"/>
              <a:t>particular(</a:t>
            </a:r>
            <a:r>
              <a:rPr lang="en-US" dirty="0" err="1"/>
              <a:t>i</a:t>
            </a:r>
            <a:r>
              <a:rPr lang="en-US" dirty="0"/>
              <a:t>) :- </a:t>
            </a:r>
          </a:p>
          <a:p>
            <a:pPr marL="571500" lvl="1" indent="0">
              <a:buNone/>
            </a:pPr>
            <a:r>
              <a:rPr lang="en-US" dirty="0"/>
              <a:t>	</a:t>
            </a:r>
            <a:r>
              <a:rPr lang="en-US" dirty="0" err="1"/>
              <a:t>instanceOf</a:t>
            </a:r>
            <a:r>
              <a:rPr lang="en-US" dirty="0"/>
              <a:t>(</a:t>
            </a:r>
            <a:r>
              <a:rPr lang="en-US" dirty="0" err="1"/>
              <a:t>i</a:t>
            </a:r>
            <a:r>
              <a:rPr lang="en-US" dirty="0"/>
              <a:t>, </a:t>
            </a:r>
            <a:r>
              <a:rPr lang="en-US" dirty="0" err="1"/>
              <a:t>universalOf</a:t>
            </a:r>
            <a:r>
              <a:rPr lang="en-US" dirty="0"/>
              <a:t>(</a:t>
            </a:r>
            <a:r>
              <a:rPr lang="en-US" dirty="0" err="1"/>
              <a:t>i</a:t>
            </a:r>
            <a:r>
              <a:rPr lang="en-US" dirty="0"/>
              <a:t>), at, </a:t>
            </a:r>
            <a:r>
              <a:rPr lang="en-US" dirty="0" err="1"/>
              <a:t>trOf</a:t>
            </a:r>
            <a:r>
              <a:rPr lang="en-US" dirty="0"/>
              <a:t>(T, </a:t>
            </a:r>
            <a:r>
              <a:rPr lang="en-US" dirty="0" err="1"/>
              <a:t>i</a:t>
            </a:r>
            <a:r>
              <a:rPr lang="en-US" dirty="0"/>
              <a:t>)),</a:t>
            </a:r>
          </a:p>
          <a:p>
            <a:pPr marL="114300" indent="0"/>
            <a:r>
              <a:rPr lang="en-US" dirty="0"/>
              <a:t>	</a:t>
            </a:r>
            <a:r>
              <a:rPr lang="en-US" dirty="0" err="1"/>
              <a:t>instanceOf</a:t>
            </a:r>
            <a:r>
              <a:rPr lang="en-US" dirty="0"/>
              <a:t>(T, </a:t>
            </a:r>
            <a:r>
              <a:rPr lang="en-US" dirty="0" err="1"/>
              <a:t>temporal_region</a:t>
            </a:r>
            <a:r>
              <a:rPr lang="en-US" dirty="0"/>
              <a:t>, at, T)).</a:t>
            </a:r>
          </a:p>
          <a:p>
            <a:pPr marL="457200">
              <a:buFont typeface="Arial" panose="020B0604020202020204" pitchFamily="34" charset="0"/>
              <a:buChar char="•"/>
            </a:pPr>
            <a:endParaRPr lang="en-US" dirty="0"/>
          </a:p>
          <a:p>
            <a:pPr marL="457200">
              <a:buFont typeface="Arial" panose="020B0604020202020204" pitchFamily="34" charset="0"/>
              <a:buChar char="•"/>
            </a:pPr>
            <a:r>
              <a:rPr lang="en-US" dirty="0"/>
              <a:t>Note: does not exactly assert the same thing!</a:t>
            </a:r>
          </a:p>
        </p:txBody>
      </p:sp>
    </p:spTree>
    <p:extLst>
      <p:ext uri="{BB962C8B-B14F-4D97-AF65-F5344CB8AC3E}">
        <p14:creationId xmlns:p14="http://schemas.microsoft.com/office/powerpoint/2010/main" val="1176278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67F78-1651-4C7C-B222-F750600E717E}"/>
              </a:ext>
            </a:extLst>
          </p:cNvPr>
          <p:cNvSpPr>
            <a:spLocks noGrp="1"/>
          </p:cNvSpPr>
          <p:nvPr>
            <p:ph type="title"/>
          </p:nvPr>
        </p:nvSpPr>
        <p:spPr/>
        <p:txBody>
          <a:bodyPr/>
          <a:lstStyle/>
          <a:p>
            <a:r>
              <a:rPr lang="en-US" dirty="0"/>
              <a:t>From CL to Prolog rules</a:t>
            </a:r>
          </a:p>
        </p:txBody>
      </p:sp>
      <p:sp>
        <p:nvSpPr>
          <p:cNvPr id="5" name="Content Placeholder 4">
            <a:extLst>
              <a:ext uri="{FF2B5EF4-FFF2-40B4-BE49-F238E27FC236}">
                <a16:creationId xmlns:a16="http://schemas.microsoft.com/office/drawing/2014/main" id="{312FA2E6-8535-45DB-A210-B840295449B1}"/>
              </a:ext>
            </a:extLst>
          </p:cNvPr>
          <p:cNvSpPr>
            <a:spLocks noGrp="1"/>
          </p:cNvSpPr>
          <p:nvPr>
            <p:ph idx="1"/>
          </p:nvPr>
        </p:nvSpPr>
        <p:spPr/>
        <p:txBody>
          <a:bodyPr/>
          <a:lstStyle/>
          <a:p>
            <a:pPr>
              <a:buFont typeface="Arial" panose="020B0604020202020204" pitchFamily="34" charset="0"/>
              <a:buChar char="•"/>
            </a:pPr>
            <a:r>
              <a:rPr lang="en-US" dirty="0"/>
              <a:t>(</a:t>
            </a:r>
            <a:r>
              <a:rPr lang="en-US" dirty="0" err="1"/>
              <a:t>cl:comment</a:t>
            </a:r>
            <a:r>
              <a:rPr lang="en-US" dirty="0"/>
              <a:t> "5. </a:t>
            </a:r>
            <a:r>
              <a:rPr lang="en-US" dirty="0" err="1"/>
              <a:t>Relata</a:t>
            </a:r>
            <a:r>
              <a:rPr lang="en-US" dirty="0"/>
              <a:t> of instance-of are particular, universal, temporal-region."    </a:t>
            </a:r>
          </a:p>
          <a:p>
            <a:pPr marL="457200" lvl="1" indent="0">
              <a:buNone/>
            </a:pPr>
            <a:r>
              <a:rPr lang="en-US" dirty="0"/>
              <a:t>	(</a:t>
            </a:r>
            <a:r>
              <a:rPr lang="en-US" dirty="0" err="1"/>
              <a:t>forall</a:t>
            </a:r>
            <a:r>
              <a:rPr lang="en-US" dirty="0"/>
              <a:t> (</a:t>
            </a:r>
            <a:r>
              <a:rPr lang="en-US" dirty="0" err="1"/>
              <a:t>i</a:t>
            </a:r>
            <a:r>
              <a:rPr lang="en-US" dirty="0"/>
              <a:t> u t)     </a:t>
            </a:r>
          </a:p>
          <a:p>
            <a:pPr marL="914400" lvl="2" indent="0">
              <a:buNone/>
            </a:pPr>
            <a:r>
              <a:rPr lang="en-US" dirty="0"/>
              <a:t>    (if (instance-of </a:t>
            </a:r>
            <a:r>
              <a:rPr lang="en-US" dirty="0" err="1"/>
              <a:t>i</a:t>
            </a:r>
            <a:r>
              <a:rPr lang="en-US" dirty="0"/>
              <a:t> u t)       </a:t>
            </a:r>
          </a:p>
          <a:p>
            <a:pPr marL="914400" lvl="2" indent="0">
              <a:buNone/>
            </a:pPr>
            <a:r>
              <a:rPr lang="en-US" dirty="0"/>
              <a:t>        (and (particular </a:t>
            </a:r>
            <a:r>
              <a:rPr lang="en-US" dirty="0" err="1"/>
              <a:t>i</a:t>
            </a:r>
            <a:r>
              <a:rPr lang="en-US" dirty="0"/>
              <a:t>) </a:t>
            </a:r>
          </a:p>
          <a:p>
            <a:pPr marL="914400" lvl="2" indent="0">
              <a:buNone/>
            </a:pPr>
            <a:r>
              <a:rPr lang="en-US" dirty="0"/>
              <a:t>                (universal u)</a:t>
            </a:r>
          </a:p>
          <a:p>
            <a:pPr marL="914400" lvl="2" indent="0">
              <a:buNone/>
            </a:pPr>
            <a:r>
              <a:rPr lang="en-US" dirty="0"/>
              <a:t>	    (instance-of t temporal-region t)))))</a:t>
            </a:r>
          </a:p>
          <a:p>
            <a:pPr marL="457200">
              <a:buFont typeface="Arial" panose="020B0604020202020204" pitchFamily="34" charset="0"/>
              <a:buChar char="•"/>
            </a:pPr>
            <a:r>
              <a:rPr lang="en-US" dirty="0"/>
              <a:t>rule( </a:t>
            </a:r>
            <a:r>
              <a:rPr lang="en-US" dirty="0" err="1"/>
              <a:t>rel</a:t>
            </a:r>
            <a:r>
              <a:rPr lang="en-US" dirty="0"/>
              <a:t>(I, </a:t>
            </a:r>
            <a:r>
              <a:rPr lang="en-US" dirty="0" err="1"/>
              <a:t>instanceOf</a:t>
            </a:r>
            <a:r>
              <a:rPr lang="en-US" dirty="0"/>
              <a:t>, U, at, T),</a:t>
            </a:r>
          </a:p>
          <a:p>
            <a:pPr marL="1028700" lvl="2" indent="0">
              <a:buNone/>
            </a:pPr>
            <a:r>
              <a:rPr lang="en-US" dirty="0"/>
              <a:t>   “</a:t>
            </a:r>
            <a:r>
              <a:rPr lang="en-US" dirty="0">
                <a:sym typeface="Wingdings" panose="05000000000000000000" pitchFamily="2" charset="2"/>
              </a:rPr>
              <a:t>”,</a:t>
            </a:r>
          </a:p>
          <a:p>
            <a:pPr marL="1028700" lvl="2" indent="0">
              <a:buNone/>
            </a:pPr>
            <a:r>
              <a:rPr lang="en-US" dirty="0">
                <a:sym typeface="Wingdings" panose="05000000000000000000" pitchFamily="2" charset="2"/>
              </a:rPr>
              <a:t>   [ (particular(I),</a:t>
            </a:r>
          </a:p>
          <a:p>
            <a:pPr marL="1028700" lvl="2" indent="0">
              <a:buNone/>
            </a:pPr>
            <a:r>
              <a:rPr lang="en-US" dirty="0">
                <a:sym typeface="Wingdings" panose="05000000000000000000" pitchFamily="2" charset="2"/>
              </a:rPr>
              <a:t>     (universal(U),</a:t>
            </a:r>
          </a:p>
          <a:p>
            <a:pPr marL="1028700" lvl="2" indent="0">
              <a:buNone/>
            </a:pPr>
            <a:r>
              <a:rPr lang="en-US" dirty="0">
                <a:sym typeface="Wingdings" panose="05000000000000000000" pitchFamily="2" charset="2"/>
              </a:rPr>
              <a:t>     </a:t>
            </a:r>
            <a:r>
              <a:rPr lang="en-US" dirty="0" err="1">
                <a:sym typeface="Wingdings" panose="05000000000000000000" pitchFamily="2" charset="2"/>
              </a:rPr>
              <a:t>rel</a:t>
            </a:r>
            <a:r>
              <a:rPr lang="en-US" dirty="0">
                <a:sym typeface="Wingdings" panose="05000000000000000000" pitchFamily="2" charset="2"/>
              </a:rPr>
              <a:t>(T, </a:t>
            </a:r>
            <a:r>
              <a:rPr lang="en-US" dirty="0" err="1">
                <a:sym typeface="Wingdings" panose="05000000000000000000" pitchFamily="2" charset="2"/>
              </a:rPr>
              <a:t>instanceOf</a:t>
            </a:r>
            <a:r>
              <a:rPr lang="en-US" dirty="0">
                <a:sym typeface="Wingdings" panose="05000000000000000000" pitchFamily="2" charset="2"/>
              </a:rPr>
              <a:t>, </a:t>
            </a:r>
            <a:r>
              <a:rPr lang="en-US" dirty="0" err="1">
                <a:sym typeface="Wingdings" panose="05000000000000000000" pitchFamily="2" charset="2"/>
              </a:rPr>
              <a:t>temporal_region</a:t>
            </a:r>
            <a:r>
              <a:rPr lang="en-US" dirty="0">
                <a:sym typeface="Wingdings" panose="05000000000000000000" pitchFamily="2" charset="2"/>
              </a:rPr>
              <a:t>, T) ])</a:t>
            </a:r>
            <a:endParaRPr lang="en-US" dirty="0"/>
          </a:p>
        </p:txBody>
      </p:sp>
    </p:spTree>
    <p:extLst>
      <p:ext uri="{BB962C8B-B14F-4D97-AF65-F5344CB8AC3E}">
        <p14:creationId xmlns:p14="http://schemas.microsoft.com/office/powerpoint/2010/main" val="369835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BBA7A-7C38-40A4-B3DC-E90A88B4B8DE}"/>
              </a:ext>
            </a:extLst>
          </p:cNvPr>
          <p:cNvSpPr>
            <a:spLocks noGrp="1"/>
          </p:cNvSpPr>
          <p:nvPr>
            <p:ph type="title"/>
          </p:nvPr>
        </p:nvSpPr>
        <p:spPr/>
        <p:txBody>
          <a:bodyPr/>
          <a:lstStyle/>
          <a:p>
            <a:r>
              <a:rPr lang="en-US" dirty="0"/>
              <a:t>Chosen rule format</a:t>
            </a:r>
          </a:p>
        </p:txBody>
      </p:sp>
      <p:sp>
        <p:nvSpPr>
          <p:cNvPr id="3" name="Content Placeholder 2">
            <a:extLst>
              <a:ext uri="{FF2B5EF4-FFF2-40B4-BE49-F238E27FC236}">
                <a16:creationId xmlns:a16="http://schemas.microsoft.com/office/drawing/2014/main" id="{CBE61D6F-68CB-4A59-BA67-E89B233A2DB7}"/>
              </a:ext>
            </a:extLst>
          </p:cNvPr>
          <p:cNvSpPr>
            <a:spLocks noGrp="1"/>
          </p:cNvSpPr>
          <p:nvPr>
            <p:ph idx="1"/>
          </p:nvPr>
        </p:nvSpPr>
        <p:spPr/>
        <p:txBody>
          <a:bodyPr/>
          <a:lstStyle/>
          <a:p>
            <a:pPr>
              <a:buFont typeface="Arial" panose="020B0604020202020204" pitchFamily="34" charset="0"/>
              <a:buChar char="•"/>
            </a:pPr>
            <a:r>
              <a:rPr lang="en-US" sz="2000" dirty="0"/>
              <a:t>rule( &lt;single predicate&gt;,</a:t>
            </a:r>
          </a:p>
          <a:p>
            <a:pPr marL="0" indent="0"/>
            <a:r>
              <a:rPr lang="en-US" sz="2000" dirty="0"/>
              <a:t>	  &lt;direction of implication&gt;,</a:t>
            </a:r>
          </a:p>
          <a:p>
            <a:pPr marL="0" indent="0"/>
            <a:r>
              <a:rPr lang="en-US" sz="2000" dirty="0"/>
              <a:t>	  &lt;conjunction of predicates&gt;).</a:t>
            </a:r>
          </a:p>
          <a:p>
            <a:pPr marL="0" indent="0"/>
            <a:endParaRPr lang="en-US" sz="2000" dirty="0"/>
          </a:p>
          <a:p>
            <a:pPr>
              <a:buFont typeface="Arial" panose="020B0604020202020204" pitchFamily="34" charset="0"/>
              <a:buChar char="•"/>
            </a:pPr>
            <a:r>
              <a:rPr lang="en-US" sz="2000" dirty="0"/>
              <a:t>Directions of implication:</a:t>
            </a:r>
          </a:p>
          <a:p>
            <a:pPr lvl="1">
              <a:buFont typeface="Arial" panose="020B0604020202020204" pitchFamily="34" charset="0"/>
              <a:buChar char="•"/>
            </a:pPr>
            <a:r>
              <a:rPr lang="en-US" sz="2000" dirty="0"/>
              <a:t>“</a:t>
            </a:r>
            <a:r>
              <a:rPr lang="en-US" sz="2000" dirty="0">
                <a:sym typeface="Wingdings" panose="05000000000000000000" pitchFamily="2" charset="2"/>
              </a:rPr>
              <a:t>”	: logical equivalence / </a:t>
            </a:r>
            <a:r>
              <a:rPr lang="en-US" sz="2000" dirty="0" err="1">
                <a:sym typeface="Wingdings" panose="05000000000000000000" pitchFamily="2" charset="2"/>
              </a:rPr>
              <a:t>iff</a:t>
            </a:r>
            <a:endParaRPr lang="en-US" sz="2000" dirty="0">
              <a:sym typeface="Wingdings" panose="05000000000000000000" pitchFamily="2" charset="2"/>
            </a:endParaRPr>
          </a:p>
          <a:p>
            <a:pPr lvl="1">
              <a:buFont typeface="Arial" panose="020B0604020202020204" pitchFamily="34" charset="0"/>
              <a:buChar char="•"/>
            </a:pPr>
            <a:r>
              <a:rPr lang="en-US" sz="2000" dirty="0">
                <a:sym typeface="Wingdings" panose="05000000000000000000" pitchFamily="2" charset="2"/>
              </a:rPr>
              <a:t>“”	: then-if rule, as Horn clause</a:t>
            </a:r>
          </a:p>
          <a:p>
            <a:pPr lvl="1">
              <a:buFont typeface="Arial" panose="020B0604020202020204" pitchFamily="34" charset="0"/>
              <a:buChar char="•"/>
            </a:pPr>
            <a:r>
              <a:rPr lang="en-US" sz="2000" dirty="0">
                <a:sym typeface="Wingdings" panose="05000000000000000000" pitchFamily="2" charset="2"/>
              </a:rPr>
              <a:t>“”	: if-rule, implication</a:t>
            </a:r>
          </a:p>
          <a:p>
            <a:pPr lvl="1">
              <a:buFont typeface="Arial" panose="020B0604020202020204" pitchFamily="34" charset="0"/>
              <a:buChar char="•"/>
            </a:pPr>
            <a:endParaRPr lang="en-US" sz="2000" dirty="0">
              <a:sym typeface="Wingdings" panose="05000000000000000000" pitchFamily="2" charset="2"/>
            </a:endParaRPr>
          </a:p>
          <a:p>
            <a:pPr>
              <a:buFont typeface="Arial" panose="020B0604020202020204" pitchFamily="34" charset="0"/>
              <a:buChar char="•"/>
            </a:pPr>
            <a:r>
              <a:rPr lang="en-US" sz="2000" dirty="0">
                <a:sym typeface="Wingdings" panose="05000000000000000000" pitchFamily="2" charset="2"/>
              </a:rPr>
              <a:t>Conjunction of predicates:</a:t>
            </a:r>
          </a:p>
          <a:p>
            <a:pPr lvl="1">
              <a:buFont typeface="Arial" panose="020B0604020202020204" pitchFamily="34" charset="0"/>
              <a:buChar char="•"/>
            </a:pPr>
            <a:r>
              <a:rPr lang="en-US" sz="2000" dirty="0">
                <a:sym typeface="Wingdings" panose="05000000000000000000" pitchFamily="2" charset="2"/>
              </a:rPr>
              <a:t>Prolog list: 	[pred1, pred2, …]</a:t>
            </a:r>
          </a:p>
          <a:p>
            <a:pPr marL="457200" lvl="1" indent="0">
              <a:buNone/>
            </a:pPr>
            <a:r>
              <a:rPr lang="en-US" sz="2000" dirty="0">
                <a:sym typeface="Wingdings" panose="05000000000000000000" pitchFamily="2" charset="2"/>
              </a:rPr>
              <a:t>			[pred1 | [pred2, … ] ]</a:t>
            </a:r>
          </a:p>
          <a:p>
            <a:pPr marL="457200" lvl="1" indent="0">
              <a:buNone/>
            </a:pPr>
            <a:r>
              <a:rPr lang="en-US" sz="2000" dirty="0">
                <a:sym typeface="Wingdings" panose="05000000000000000000" pitchFamily="2" charset="2"/>
              </a:rPr>
              <a:t>        first element                          rest of the list</a:t>
            </a:r>
            <a:endParaRPr lang="en-US" sz="2000" dirty="0"/>
          </a:p>
        </p:txBody>
      </p:sp>
      <p:sp>
        <p:nvSpPr>
          <p:cNvPr id="4" name="Slide Number Placeholder 3">
            <a:extLst>
              <a:ext uri="{FF2B5EF4-FFF2-40B4-BE49-F238E27FC236}">
                <a16:creationId xmlns:a16="http://schemas.microsoft.com/office/drawing/2014/main" id="{D5BC8FC8-FA11-477D-BC86-79660FAC1DC9}"/>
              </a:ext>
            </a:extLst>
          </p:cNvPr>
          <p:cNvSpPr>
            <a:spLocks noGrp="1"/>
          </p:cNvSpPr>
          <p:nvPr>
            <p:ph type="sldNum" sz="quarter" idx="3"/>
          </p:nvPr>
        </p:nvSpPr>
        <p:spPr/>
        <p:txBody>
          <a:bodyPr/>
          <a:lstStyle/>
          <a:p>
            <a:fld id="{7C5DB68A-9D44-4073-920F-D08D647C06A7}" type="slidenum">
              <a:rPr lang="en-US" smtClean="0"/>
              <a:t>7</a:t>
            </a:fld>
            <a:endParaRPr lang="en-US" dirty="0"/>
          </a:p>
        </p:txBody>
      </p:sp>
      <p:sp>
        <p:nvSpPr>
          <p:cNvPr id="6" name="Arrow: Bent-Up 5">
            <a:extLst>
              <a:ext uri="{FF2B5EF4-FFF2-40B4-BE49-F238E27FC236}">
                <a16:creationId xmlns:a16="http://schemas.microsoft.com/office/drawing/2014/main" id="{E829FD68-0D72-41A5-BFFC-C2567179E946}"/>
              </a:ext>
            </a:extLst>
          </p:cNvPr>
          <p:cNvSpPr/>
          <p:nvPr/>
        </p:nvSpPr>
        <p:spPr bwMode="auto">
          <a:xfrm>
            <a:off x="3048000" y="6096000"/>
            <a:ext cx="533400" cy="228600"/>
          </a:xfrm>
          <a:prstGeom prst="bentUp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22" charset="0"/>
            </a:endParaRPr>
          </a:p>
        </p:txBody>
      </p:sp>
      <p:sp>
        <p:nvSpPr>
          <p:cNvPr id="7" name="Arrow: Bent-Up 6">
            <a:extLst>
              <a:ext uri="{FF2B5EF4-FFF2-40B4-BE49-F238E27FC236}">
                <a16:creationId xmlns:a16="http://schemas.microsoft.com/office/drawing/2014/main" id="{8C753ACE-511E-4419-8CA1-E6FA4F1A4756}"/>
              </a:ext>
            </a:extLst>
          </p:cNvPr>
          <p:cNvSpPr/>
          <p:nvPr/>
        </p:nvSpPr>
        <p:spPr bwMode="auto">
          <a:xfrm flipH="1">
            <a:off x="4191000" y="6096000"/>
            <a:ext cx="533400" cy="228600"/>
          </a:xfrm>
          <a:prstGeom prst="bentUp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22" charset="0"/>
            </a:endParaRPr>
          </a:p>
        </p:txBody>
      </p:sp>
    </p:spTree>
    <p:extLst>
      <p:ext uri="{BB962C8B-B14F-4D97-AF65-F5344CB8AC3E}">
        <p14:creationId xmlns:p14="http://schemas.microsoft.com/office/powerpoint/2010/main" val="1086921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B202E-5F1A-48D8-A2DF-D0D384CD7665}"/>
              </a:ext>
            </a:extLst>
          </p:cNvPr>
          <p:cNvSpPr>
            <a:spLocks noGrp="1"/>
          </p:cNvSpPr>
          <p:nvPr>
            <p:ph type="title"/>
          </p:nvPr>
        </p:nvSpPr>
        <p:spPr/>
        <p:txBody>
          <a:bodyPr/>
          <a:lstStyle/>
          <a:p>
            <a:r>
              <a:rPr lang="en-US" dirty="0"/>
              <a:t>Change in BFO taxonomy representation</a:t>
            </a:r>
          </a:p>
        </p:txBody>
      </p:sp>
      <p:sp>
        <p:nvSpPr>
          <p:cNvPr id="3" name="Content Placeholder 2">
            <a:extLst>
              <a:ext uri="{FF2B5EF4-FFF2-40B4-BE49-F238E27FC236}">
                <a16:creationId xmlns:a16="http://schemas.microsoft.com/office/drawing/2014/main" id="{9A8A52D2-EC8A-4798-855C-BD7B1E2C7A06}"/>
              </a:ext>
            </a:extLst>
          </p:cNvPr>
          <p:cNvSpPr>
            <a:spLocks noGrp="1"/>
          </p:cNvSpPr>
          <p:nvPr>
            <p:ph idx="1"/>
          </p:nvPr>
        </p:nvSpPr>
        <p:spPr/>
        <p:txBody>
          <a:bodyPr/>
          <a:lstStyle/>
          <a:p>
            <a:pPr>
              <a:buFont typeface="Arial" panose="020B0604020202020204" pitchFamily="34" charset="0"/>
              <a:buChar char="•"/>
            </a:pPr>
            <a:r>
              <a:rPr lang="en-US" dirty="0"/>
              <a:t>Before:</a:t>
            </a:r>
          </a:p>
          <a:p>
            <a:pPr lvl="1">
              <a:buFont typeface="Arial" panose="020B0604020202020204" pitchFamily="34" charset="0"/>
              <a:buChar char="•"/>
            </a:pPr>
            <a:r>
              <a:rPr lang="en-US" dirty="0" err="1"/>
              <a:t>bfo_instanceOf</a:t>
            </a:r>
            <a:r>
              <a:rPr lang="en-US" dirty="0"/>
              <a:t>(X, entity, at, T) :- </a:t>
            </a:r>
          </a:p>
          <a:p>
            <a:pPr marL="457200" lvl="1" indent="0">
              <a:buNone/>
            </a:pPr>
            <a:r>
              <a:rPr lang="en-US" dirty="0"/>
              <a:t>	</a:t>
            </a:r>
            <a:r>
              <a:rPr lang="en-US" dirty="0" err="1"/>
              <a:t>bfo_instanceOf</a:t>
            </a:r>
            <a:r>
              <a:rPr lang="en-US" dirty="0"/>
              <a:t>(X, continuant, at, T).</a:t>
            </a:r>
          </a:p>
          <a:p>
            <a:pPr marL="457200" lvl="1" indent="0">
              <a:buNone/>
            </a:pPr>
            <a:endParaRPr lang="en-US" dirty="0"/>
          </a:p>
          <a:p>
            <a:pPr>
              <a:buFont typeface="Arial" panose="020B0604020202020204" pitchFamily="34" charset="0"/>
              <a:buChar char="•"/>
            </a:pPr>
            <a:r>
              <a:rPr lang="en-US" dirty="0"/>
              <a:t>Now:</a:t>
            </a:r>
          </a:p>
          <a:p>
            <a:pPr lvl="1">
              <a:buFont typeface="Arial" panose="020B0604020202020204" pitchFamily="34" charset="0"/>
              <a:buChar char="•"/>
            </a:pPr>
            <a:r>
              <a:rPr lang="en-US" dirty="0"/>
              <a:t>rule( </a:t>
            </a:r>
            <a:r>
              <a:rPr lang="en-US" dirty="0" err="1"/>
              <a:t>rel</a:t>
            </a:r>
            <a:r>
              <a:rPr lang="en-US" dirty="0"/>
              <a:t>(X, </a:t>
            </a:r>
            <a:r>
              <a:rPr lang="en-US" dirty="0" err="1"/>
              <a:t>instanceOf</a:t>
            </a:r>
            <a:r>
              <a:rPr lang="en-US" dirty="0"/>
              <a:t>, continuant, at, T) , </a:t>
            </a:r>
          </a:p>
          <a:p>
            <a:pPr marL="457200" lvl="1" indent="0">
              <a:buNone/>
            </a:pPr>
            <a:r>
              <a:rPr lang="en-US" dirty="0"/>
              <a:t>	      "--&gt;", </a:t>
            </a:r>
          </a:p>
          <a:p>
            <a:pPr marL="457200" lvl="1" indent="0">
              <a:buNone/>
            </a:pPr>
            <a:r>
              <a:rPr lang="en-US" dirty="0"/>
              <a:t>           [</a:t>
            </a:r>
            <a:r>
              <a:rPr lang="en-US" dirty="0" err="1"/>
              <a:t>rel</a:t>
            </a:r>
            <a:r>
              <a:rPr lang="en-US" dirty="0"/>
              <a:t>(X, </a:t>
            </a:r>
            <a:r>
              <a:rPr lang="en-US" dirty="0" err="1"/>
              <a:t>instanceOf</a:t>
            </a:r>
            <a:r>
              <a:rPr lang="en-US" dirty="0"/>
              <a:t>, entity, at, T)]</a:t>
            </a:r>
          </a:p>
          <a:p>
            <a:pPr marL="457200" lvl="1" indent="0">
              <a:buNone/>
            </a:pPr>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2E44557-6C15-472E-AF05-BF362C4B2E67}"/>
              </a:ext>
            </a:extLst>
          </p:cNvPr>
          <p:cNvSpPr>
            <a:spLocks noGrp="1"/>
          </p:cNvSpPr>
          <p:nvPr>
            <p:ph type="sldNum" sz="quarter" idx="3"/>
          </p:nvPr>
        </p:nvSpPr>
        <p:spPr/>
        <p:txBody>
          <a:bodyPr/>
          <a:lstStyle/>
          <a:p>
            <a:fld id="{7C5DB68A-9D44-4073-920F-D08D647C06A7}" type="slidenum">
              <a:rPr lang="en-US" smtClean="0"/>
              <a:t>8</a:t>
            </a:fld>
            <a:endParaRPr lang="en-US" dirty="0"/>
          </a:p>
        </p:txBody>
      </p:sp>
    </p:spTree>
    <p:extLst>
      <p:ext uri="{BB962C8B-B14F-4D97-AF65-F5344CB8AC3E}">
        <p14:creationId xmlns:p14="http://schemas.microsoft.com/office/powerpoint/2010/main" val="3939142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B16F9-C082-45D0-9028-C0C7A4913F39}"/>
              </a:ext>
            </a:extLst>
          </p:cNvPr>
          <p:cNvSpPr>
            <a:spLocks noGrp="1"/>
          </p:cNvSpPr>
          <p:nvPr>
            <p:ph type="title"/>
          </p:nvPr>
        </p:nvSpPr>
        <p:spPr/>
        <p:txBody>
          <a:bodyPr/>
          <a:lstStyle/>
          <a:p>
            <a:r>
              <a:rPr lang="en-US" dirty="0"/>
              <a:t>Requires change in </a:t>
            </a:r>
            <a:r>
              <a:rPr lang="en-US" dirty="0" err="1"/>
              <a:t>childOf</a:t>
            </a:r>
            <a:endParaRPr lang="en-US" dirty="0"/>
          </a:p>
        </p:txBody>
      </p:sp>
      <p:sp>
        <p:nvSpPr>
          <p:cNvPr id="3" name="Content Placeholder 2">
            <a:extLst>
              <a:ext uri="{FF2B5EF4-FFF2-40B4-BE49-F238E27FC236}">
                <a16:creationId xmlns:a16="http://schemas.microsoft.com/office/drawing/2014/main" id="{BA3FD28C-5B0E-4A4C-870E-5008191F3257}"/>
              </a:ext>
            </a:extLst>
          </p:cNvPr>
          <p:cNvSpPr>
            <a:spLocks noGrp="1"/>
          </p:cNvSpPr>
          <p:nvPr>
            <p:ph idx="1"/>
          </p:nvPr>
        </p:nvSpPr>
        <p:spPr/>
        <p:txBody>
          <a:bodyPr/>
          <a:lstStyle/>
          <a:p>
            <a:pPr>
              <a:buFont typeface="Arial" panose="020B0604020202020204" pitchFamily="34" charset="0"/>
              <a:buChar char="•"/>
            </a:pPr>
            <a:r>
              <a:rPr lang="en-US" dirty="0"/>
              <a:t>Before:</a:t>
            </a:r>
          </a:p>
          <a:p>
            <a:r>
              <a:rPr lang="en-US" dirty="0"/>
              <a:t>	  % BFO-compatible </a:t>
            </a:r>
            <a:r>
              <a:rPr lang="en-US" dirty="0" err="1"/>
              <a:t>childOf</a:t>
            </a:r>
            <a:endParaRPr lang="en-US" dirty="0"/>
          </a:p>
          <a:p>
            <a:r>
              <a:rPr lang="en-US" dirty="0"/>
              <a:t>    	</a:t>
            </a:r>
            <a:r>
              <a:rPr lang="en-US" dirty="0" err="1"/>
              <a:t>bfo_direct_isa</a:t>
            </a:r>
            <a:r>
              <a:rPr lang="en-US" dirty="0"/>
              <a:t>(A,B):-</a:t>
            </a:r>
          </a:p>
          <a:p>
            <a:r>
              <a:rPr lang="en-US" dirty="0"/>
              <a:t>			clause(</a:t>
            </a:r>
            <a:r>
              <a:rPr lang="en-US" dirty="0" err="1"/>
              <a:t>bfo_instanceOf</a:t>
            </a:r>
            <a:r>
              <a:rPr lang="en-US" dirty="0"/>
              <a:t>(X, B, at, T),</a:t>
            </a:r>
          </a:p>
          <a:p>
            <a:r>
              <a:rPr lang="en-US" dirty="0"/>
              <a:t>				 </a:t>
            </a:r>
            <a:r>
              <a:rPr lang="en-US" dirty="0" err="1"/>
              <a:t>bfo_instanceOf</a:t>
            </a:r>
            <a:r>
              <a:rPr lang="en-US" dirty="0"/>
              <a:t>(X, A, at, T)).</a:t>
            </a:r>
          </a:p>
          <a:p>
            <a:endParaRPr lang="en-US" dirty="0"/>
          </a:p>
          <a:p>
            <a:pPr>
              <a:buFont typeface="Arial" panose="020B0604020202020204" pitchFamily="34" charset="0"/>
              <a:buChar char="•"/>
            </a:pPr>
            <a:r>
              <a:rPr lang="en-US" dirty="0"/>
              <a:t>Now:</a:t>
            </a:r>
          </a:p>
          <a:p>
            <a:r>
              <a:rPr lang="en-US" dirty="0"/>
              <a:t>	  	</a:t>
            </a:r>
            <a:r>
              <a:rPr lang="en-US" dirty="0" err="1"/>
              <a:t>rel</a:t>
            </a:r>
            <a:r>
              <a:rPr lang="en-US" dirty="0"/>
              <a:t>(A, </a:t>
            </a:r>
            <a:r>
              <a:rPr lang="en-US" dirty="0" err="1"/>
              <a:t>childOf</a:t>
            </a:r>
            <a:r>
              <a:rPr lang="en-US" dirty="0"/>
              <a:t>, B):-</a:t>
            </a:r>
          </a:p>
          <a:p>
            <a:r>
              <a:rPr lang="en-US" dirty="0"/>
              <a:t>			rule(</a:t>
            </a:r>
            <a:r>
              <a:rPr lang="en-US" dirty="0" err="1"/>
              <a:t>rel</a:t>
            </a:r>
            <a:r>
              <a:rPr lang="en-US" dirty="0"/>
              <a:t>(X, </a:t>
            </a:r>
            <a:r>
              <a:rPr lang="en-US" dirty="0" err="1"/>
              <a:t>instanceOf</a:t>
            </a:r>
            <a:r>
              <a:rPr lang="en-US" dirty="0"/>
              <a:t>, A, at, T), </a:t>
            </a:r>
          </a:p>
          <a:p>
            <a:r>
              <a:rPr lang="en-US" dirty="0"/>
              <a:t>			       "--&gt;", </a:t>
            </a:r>
          </a:p>
          <a:p>
            <a:r>
              <a:rPr lang="en-US" dirty="0"/>
              <a:t>			       [</a:t>
            </a:r>
            <a:r>
              <a:rPr lang="en-US" dirty="0" err="1"/>
              <a:t>rel</a:t>
            </a:r>
            <a:r>
              <a:rPr lang="en-US" dirty="0"/>
              <a:t>(X, </a:t>
            </a:r>
            <a:r>
              <a:rPr lang="en-US" dirty="0" err="1"/>
              <a:t>instanceOf</a:t>
            </a:r>
            <a:r>
              <a:rPr lang="en-US" dirty="0"/>
              <a:t>, B, at, T)]).</a:t>
            </a:r>
          </a:p>
          <a:p>
            <a:r>
              <a:rPr lang="en-US" dirty="0"/>
              <a:t>			</a:t>
            </a:r>
          </a:p>
        </p:txBody>
      </p:sp>
      <p:sp>
        <p:nvSpPr>
          <p:cNvPr id="4" name="Slide Number Placeholder 3">
            <a:extLst>
              <a:ext uri="{FF2B5EF4-FFF2-40B4-BE49-F238E27FC236}">
                <a16:creationId xmlns:a16="http://schemas.microsoft.com/office/drawing/2014/main" id="{28725043-9B0C-4408-8CBC-D143E099E34F}"/>
              </a:ext>
            </a:extLst>
          </p:cNvPr>
          <p:cNvSpPr>
            <a:spLocks noGrp="1"/>
          </p:cNvSpPr>
          <p:nvPr>
            <p:ph type="sldNum" sz="quarter" idx="3"/>
          </p:nvPr>
        </p:nvSpPr>
        <p:spPr/>
        <p:txBody>
          <a:bodyPr/>
          <a:lstStyle/>
          <a:p>
            <a:fld id="{7C5DB68A-9D44-4073-920F-D08D647C06A7}" type="slidenum">
              <a:rPr lang="en-US" smtClean="0"/>
              <a:t>9</a:t>
            </a:fld>
            <a:endParaRPr lang="en-US" dirty="0"/>
          </a:p>
        </p:txBody>
      </p:sp>
    </p:spTree>
    <p:extLst>
      <p:ext uri="{BB962C8B-B14F-4D97-AF65-F5344CB8AC3E}">
        <p14:creationId xmlns:p14="http://schemas.microsoft.com/office/powerpoint/2010/main" val="4251317684"/>
      </p:ext>
    </p:extLst>
  </p:cSld>
  <p:clrMapOvr>
    <a:masterClrMapping/>
  </p:clrMapOvr>
</p:sld>
</file>

<file path=ppt/theme/theme1.xml><?xml version="1.0" encoding="utf-8"?>
<a:theme xmlns:a="http://schemas.openxmlformats.org/drawingml/2006/main" name="2014-Indianapolis">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2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22"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48764</TotalTime>
  <Words>3084</Words>
  <Application>Microsoft Office PowerPoint</Application>
  <PresentationFormat>On-screen Show (4:3)</PresentationFormat>
  <Paragraphs>319</Paragraphs>
  <Slides>29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ＭＳ 明朝</vt:lpstr>
      <vt:lpstr>ＭＳ Ｐゴシック</vt:lpstr>
      <vt:lpstr>Arial</vt:lpstr>
      <vt:lpstr>Georgia</vt:lpstr>
      <vt:lpstr>Times</vt:lpstr>
      <vt:lpstr>Times New Roman</vt:lpstr>
      <vt:lpstr>Trebuchet MS</vt:lpstr>
      <vt:lpstr>Wingdings</vt:lpstr>
      <vt:lpstr>2014-Indianapolis</vt:lpstr>
      <vt:lpstr>BMI708 – Spring 2021 Advanced Topics in Biomedical Ontology (class number 24641)  Class 6 – Oct 6, 2021  Some notes on mixing BFO, OGMS and Snomed in Prolog representations.       </vt:lpstr>
      <vt:lpstr>Issues with last week’s topics?</vt:lpstr>
      <vt:lpstr>Issues with any of the required readings?</vt:lpstr>
      <vt:lpstr>A bit more on Prolog</vt:lpstr>
      <vt:lpstr>From CL to Prolog’s Horn clauses</vt:lpstr>
      <vt:lpstr>From CL to Prolog rules</vt:lpstr>
      <vt:lpstr>Chosen rule format</vt:lpstr>
      <vt:lpstr>Change in BFO taxonomy representation</vt:lpstr>
      <vt:lpstr>Requires change in childOf</vt:lpstr>
      <vt:lpstr>Requires change in isa (1)</vt:lpstr>
      <vt:lpstr>Requires change in isa (2)</vt:lpstr>
      <vt:lpstr>Interpretation of a Prolog clause</vt:lpstr>
      <vt:lpstr>Prolog’s internal backtracking (1)</vt:lpstr>
      <vt:lpstr>Prolog’s internal backtracking (2)</vt:lpstr>
      <vt:lpstr>fail and ! as flow control</vt:lpstr>
      <vt:lpstr>Another flow: use of recursion</vt:lpstr>
      <vt:lpstr>Use in C6_support.pl (1)</vt:lpstr>
      <vt:lpstr>Use in C6_support.pl (2)</vt:lpstr>
      <vt:lpstr>Use in C6_support.pl (3)</vt:lpstr>
      <vt:lpstr>Query formulation </vt:lpstr>
      <vt:lpstr>Fact creation</vt:lpstr>
      <vt:lpstr>Rules for BFO</vt:lpstr>
      <vt:lpstr>Rules for Snomed</vt:lpstr>
      <vt:lpstr>Definition types</vt:lpstr>
      <vt:lpstr>ObjectIntersectionOf</vt:lpstr>
      <vt:lpstr>ObjectUnionOf (if Snomed uses it)</vt:lpstr>
      <vt:lpstr>ObjectSomeValuesFrom (1)</vt:lpstr>
      <vt:lpstr>ObjectSomeValuesFrom (2)</vt:lpstr>
      <vt:lpstr>Suggested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seannos</dc:creator>
  <cp:lastModifiedBy>Reviewer</cp:lastModifiedBy>
  <cp:revision>1695</cp:revision>
  <dcterms:created xsi:type="dcterms:W3CDTF">1601-01-01T00:00:00Z</dcterms:created>
  <dcterms:modified xsi:type="dcterms:W3CDTF">2021-10-07T00:05:33Z</dcterms:modified>
</cp:coreProperties>
</file>