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5"/>
  </p:notesMasterIdLst>
  <p:handoutMasterIdLst>
    <p:handoutMasterId r:id="rId46"/>
  </p:handoutMasterIdLst>
  <p:sldIdLst>
    <p:sldId id="1369" r:id="rId2"/>
    <p:sldId id="1427" r:id="rId3"/>
    <p:sldId id="1423" r:id="rId4"/>
    <p:sldId id="1424" r:id="rId5"/>
    <p:sldId id="1425" r:id="rId6"/>
    <p:sldId id="1426" r:id="rId7"/>
    <p:sldId id="1450" r:id="rId8"/>
    <p:sldId id="1451" r:id="rId9"/>
    <p:sldId id="1428" r:id="rId10"/>
    <p:sldId id="1435" r:id="rId11"/>
    <p:sldId id="1438" r:id="rId12"/>
    <p:sldId id="1441" r:id="rId13"/>
    <p:sldId id="1436" r:id="rId14"/>
    <p:sldId id="1439" r:id="rId15"/>
    <p:sldId id="1440" r:id="rId16"/>
    <p:sldId id="1452" r:id="rId17"/>
    <p:sldId id="1429" r:id="rId18"/>
    <p:sldId id="1430" r:id="rId19"/>
    <p:sldId id="1434" r:id="rId20"/>
    <p:sldId id="1444" r:id="rId21"/>
    <p:sldId id="1442" r:id="rId22"/>
    <p:sldId id="1465" r:id="rId23"/>
    <p:sldId id="1443" r:id="rId24"/>
    <p:sldId id="1445" r:id="rId25"/>
    <p:sldId id="1446" r:id="rId26"/>
    <p:sldId id="1449" r:id="rId27"/>
    <p:sldId id="1447" r:id="rId28"/>
    <p:sldId id="1453" r:id="rId29"/>
    <p:sldId id="1448" r:id="rId30"/>
    <p:sldId id="1454" r:id="rId31"/>
    <p:sldId id="1455" r:id="rId32"/>
    <p:sldId id="1456" r:id="rId33"/>
    <p:sldId id="1457" r:id="rId34"/>
    <p:sldId id="1458" r:id="rId35"/>
    <p:sldId id="1459" r:id="rId36"/>
    <p:sldId id="1460" r:id="rId37"/>
    <p:sldId id="1432" r:id="rId38"/>
    <p:sldId id="1463" r:id="rId39"/>
    <p:sldId id="1464" r:id="rId40"/>
    <p:sldId id="1462" r:id="rId41"/>
    <p:sldId id="1433" r:id="rId42"/>
    <p:sldId id="1431" r:id="rId43"/>
    <p:sldId id="1461" r:id="rId4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1FE115"/>
    <a:srgbClr val="FF0000"/>
    <a:srgbClr val="FF6600"/>
    <a:srgbClr val="00359E"/>
    <a:srgbClr val="000000"/>
    <a:srgbClr val="92D050"/>
    <a:srgbClr val="DE6A22"/>
    <a:srgbClr val="AAE600"/>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4770" autoAdjust="0"/>
  </p:normalViewPr>
  <p:slideViewPr>
    <p:cSldViewPr>
      <p:cViewPr varScale="1">
        <p:scale>
          <a:sx n="79" d="100"/>
          <a:sy n="79" d="100"/>
        </p:scale>
        <p:origin x="129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997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Description_logic"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s.man.ac.uk/~horrocks/Publications/download/2003/p117-grosof.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arxiv.org/pdf/1201.4089.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arxiv.org/pdf/1201.4089.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confluence.ihtsdotools.org/download/attachments/87043117/SnomedCtExpo_DL_Enhancements_2019.pdf?version=1&amp;modificationDate=1572491411000&amp;api=v2"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father.pl"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confluence.ihtsdotools.org/pages/viewpage.action?pageId=110341487"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publication/220438613_Consolidating_SNOMED_CT's_ontological_commitment" TargetMode="External"/><Relationship Id="rId2" Type="http://schemas.openxmlformats.org/officeDocument/2006/relationships/hyperlink" Target="https://pubmed.ncbi.nlm.nih.gov/25160346/" TargetMode="External"/><Relationship Id="rId1" Type="http://schemas.openxmlformats.org/officeDocument/2006/relationships/slideLayout" Target="../slideLayouts/slideLayout2.xml"/><Relationship Id="rId4" Type="http://schemas.openxmlformats.org/officeDocument/2006/relationships/hyperlink" Target="https://www.nature.com/articles/npre.2009.3465.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219200"/>
            <a:ext cx="8991600" cy="1066800"/>
          </a:xfrm>
          <a:ln/>
        </p:spPr>
        <p:txBody>
          <a:bodyPr/>
          <a:lstStyle/>
          <a:p>
            <a:r>
              <a:rPr lang="en-US" sz="2400" dirty="0"/>
              <a:t>BMI708 – Spring 2021</a:t>
            </a:r>
            <a:br>
              <a:rPr lang="en-US" sz="2400" dirty="0"/>
            </a:br>
            <a:r>
              <a:rPr lang="en-US" sz="2400" dirty="0"/>
              <a:t>Advanced Topics in Biomedical Ontology</a:t>
            </a:r>
            <a:br>
              <a:rPr lang="en-US" sz="2400" dirty="0"/>
            </a:br>
            <a:r>
              <a:rPr lang="en-US" sz="2400" dirty="0"/>
              <a:t>(class number 24641)</a:t>
            </a:r>
            <a:br>
              <a:rPr lang="en-US" sz="2400" dirty="0"/>
            </a:br>
            <a:br>
              <a:rPr lang="en-US" sz="2000" dirty="0"/>
            </a:br>
            <a:r>
              <a:rPr lang="en-US" sz="3200" dirty="0"/>
              <a:t>Class 4 – Sept 21, 2021</a:t>
            </a:r>
            <a:br>
              <a:rPr lang="en-US" sz="4400" dirty="0"/>
            </a:br>
            <a:br>
              <a:rPr lang="en-US" dirty="0"/>
            </a:br>
            <a:r>
              <a:rPr lang="en-US" dirty="0"/>
              <a:t>Comparing BFO’s, SNOMED CT’s and ICD’s basic ontological assumptions. </a:t>
            </a:r>
            <a:br>
              <a:rPr lang="en-US" dirty="0"/>
            </a:br>
            <a:r>
              <a:rPr lang="en-US" dirty="0"/>
              <a:t>	</a:t>
            </a:r>
            <a:br>
              <a:rPr lang="en-US" dirty="0"/>
            </a:b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4820-744A-4E3D-9EE7-1F8A0761D070}"/>
              </a:ext>
            </a:extLst>
          </p:cNvPr>
          <p:cNvSpPr>
            <a:spLocks noGrp="1"/>
          </p:cNvSpPr>
          <p:nvPr>
            <p:ph type="title"/>
          </p:nvPr>
        </p:nvSpPr>
        <p:spPr/>
        <p:txBody>
          <a:bodyPr/>
          <a:lstStyle/>
          <a:p>
            <a:r>
              <a:rPr lang="en-US" dirty="0"/>
              <a:t>BFO’s basic existence assumptions</a:t>
            </a:r>
          </a:p>
        </p:txBody>
      </p:sp>
      <p:sp>
        <p:nvSpPr>
          <p:cNvPr id="3" name="Content Placeholder 2">
            <a:extLst>
              <a:ext uri="{FF2B5EF4-FFF2-40B4-BE49-F238E27FC236}">
                <a16:creationId xmlns:a16="http://schemas.microsoft.com/office/drawing/2014/main" id="{5933AB37-D129-44D5-B2E4-FACBBD78D7C6}"/>
              </a:ext>
            </a:extLst>
          </p:cNvPr>
          <p:cNvSpPr>
            <a:spLocks noGrp="1"/>
          </p:cNvSpPr>
          <p:nvPr>
            <p:ph idx="1"/>
          </p:nvPr>
        </p:nvSpPr>
        <p:spPr/>
        <p:txBody>
          <a:bodyPr/>
          <a:lstStyle/>
          <a:p>
            <a:pPr>
              <a:buFont typeface="Arial" panose="020B0604020202020204" pitchFamily="34" charset="0"/>
              <a:buChar char="•"/>
            </a:pPr>
            <a:r>
              <a:rPr lang="en-US" dirty="0"/>
              <a:t>Need there be such assumptions?</a:t>
            </a:r>
          </a:p>
          <a:p>
            <a:pPr>
              <a:buFont typeface="Arial" panose="020B0604020202020204" pitchFamily="34" charset="0"/>
              <a:buChar char="•"/>
            </a:pPr>
            <a:r>
              <a:rPr lang="en-US" dirty="0"/>
              <a:t>Do they need to expressed in BFO’s axiomatization?</a:t>
            </a:r>
          </a:p>
          <a:p>
            <a:pPr>
              <a:buFont typeface="Arial" panose="020B0604020202020204" pitchFamily="34" charset="0"/>
              <a:buChar char="•"/>
            </a:pPr>
            <a:r>
              <a:rPr lang="en-US" dirty="0"/>
              <a:t>Do they need to be expressed in CL in this way?</a:t>
            </a:r>
          </a:p>
          <a:p>
            <a:pPr>
              <a:buFont typeface="Arial" panose="020B0604020202020204" pitchFamily="34" charset="0"/>
              <a:buChar char="•"/>
            </a:pPr>
            <a:r>
              <a:rPr lang="en-US" dirty="0"/>
              <a:t>Can all BFO’s CL clauses be translated in logical Prolog clauses?</a:t>
            </a:r>
          </a:p>
          <a:p>
            <a:pPr>
              <a:buFont typeface="Arial" panose="020B0604020202020204" pitchFamily="34" charset="0"/>
              <a:buChar char="•"/>
            </a:pPr>
            <a:r>
              <a:rPr lang="en-US" dirty="0"/>
              <a:t>Should all BFO’s CL clauses that can be translated in logical Prolog clauses be translated?</a:t>
            </a:r>
          </a:p>
        </p:txBody>
      </p:sp>
      <p:sp>
        <p:nvSpPr>
          <p:cNvPr id="4" name="Slide Number Placeholder 3">
            <a:extLst>
              <a:ext uri="{FF2B5EF4-FFF2-40B4-BE49-F238E27FC236}">
                <a16:creationId xmlns:a16="http://schemas.microsoft.com/office/drawing/2014/main" id="{E8924AB7-F54F-408D-A0B1-9FBE49E70355}"/>
              </a:ext>
            </a:extLst>
          </p:cNvPr>
          <p:cNvSpPr>
            <a:spLocks noGrp="1"/>
          </p:cNvSpPr>
          <p:nvPr>
            <p:ph type="sldNum" sz="quarter" idx="3"/>
          </p:nvPr>
        </p:nvSpPr>
        <p:spPr/>
        <p:txBody>
          <a:bodyPr/>
          <a:lstStyle/>
          <a:p>
            <a:fld id="{7C5DB68A-9D44-4073-920F-D08D647C06A7}" type="slidenum">
              <a:rPr lang="en-US" smtClean="0"/>
              <a:t>10</a:t>
            </a:fld>
            <a:endParaRPr lang="en-US" dirty="0"/>
          </a:p>
        </p:txBody>
      </p:sp>
      <p:sp>
        <p:nvSpPr>
          <p:cNvPr id="5" name="Rectangle 4">
            <a:extLst>
              <a:ext uri="{FF2B5EF4-FFF2-40B4-BE49-F238E27FC236}">
                <a16:creationId xmlns:a16="http://schemas.microsoft.com/office/drawing/2014/main" id="{C3A6A782-DFF0-4C4F-B646-D283AF5C2314}"/>
              </a:ext>
            </a:extLst>
          </p:cNvPr>
          <p:cNvSpPr/>
          <p:nvPr/>
        </p:nvSpPr>
        <p:spPr>
          <a:xfrm>
            <a:off x="838200" y="6504801"/>
            <a:ext cx="8229600" cy="276999"/>
          </a:xfrm>
          <a:prstGeom prst="rect">
            <a:avLst/>
          </a:prstGeom>
        </p:spPr>
        <p:txBody>
          <a:bodyPr wrap="square">
            <a:spAutoFit/>
          </a:bodyPr>
          <a:lstStyle/>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ISO/IEC 21838‑2:2021(E) </a:t>
            </a:r>
            <a:r>
              <a:rPr lang="en-GB" sz="1200" b="0" dirty="0">
                <a:solidFill>
                  <a:schemeClr val="bg1"/>
                </a:solidFill>
              </a:rPr>
              <a:t>Information technology — Top-level ontologies (TLO) — Part 2: Basic Formal Ontology (BFO)</a:t>
            </a:r>
            <a:endParaRPr lang="en-US" sz="1200" b="0" dirty="0">
              <a:solidFill>
                <a:schemeClr val="bg1"/>
              </a:solidFill>
            </a:endParaRPr>
          </a:p>
        </p:txBody>
      </p:sp>
    </p:spTree>
    <p:extLst>
      <p:ext uri="{BB962C8B-B14F-4D97-AF65-F5344CB8AC3E}">
        <p14:creationId xmlns:p14="http://schemas.microsoft.com/office/powerpoint/2010/main" val="33935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5830-00A5-4775-8ACB-2861E03EDF86}"/>
              </a:ext>
            </a:extLst>
          </p:cNvPr>
          <p:cNvSpPr>
            <a:spLocks noGrp="1"/>
          </p:cNvSpPr>
          <p:nvPr>
            <p:ph type="title"/>
          </p:nvPr>
        </p:nvSpPr>
        <p:spPr/>
        <p:txBody>
          <a:bodyPr/>
          <a:lstStyle/>
          <a:p>
            <a:r>
              <a:rPr lang="en-US" dirty="0"/>
              <a:t>BFO’s taxonomy of categories</a:t>
            </a:r>
          </a:p>
        </p:txBody>
      </p:sp>
      <p:sp>
        <p:nvSpPr>
          <p:cNvPr id="3" name="Content Placeholder 2">
            <a:extLst>
              <a:ext uri="{FF2B5EF4-FFF2-40B4-BE49-F238E27FC236}">
                <a16:creationId xmlns:a16="http://schemas.microsoft.com/office/drawing/2014/main" id="{0DA31122-00BF-4E5F-A8B8-5DFF969EB0A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DE0D1BD-9B3A-49D5-8C08-271C24331E33}"/>
              </a:ext>
            </a:extLst>
          </p:cNvPr>
          <p:cNvSpPr>
            <a:spLocks noGrp="1"/>
          </p:cNvSpPr>
          <p:nvPr>
            <p:ph type="sldNum" sz="quarter" idx="3"/>
          </p:nvPr>
        </p:nvSpPr>
        <p:spPr/>
        <p:txBody>
          <a:bodyPr/>
          <a:lstStyle/>
          <a:p>
            <a:fld id="{7C5DB68A-9D44-4073-920F-D08D647C06A7}" type="slidenum">
              <a:rPr lang="en-US" smtClean="0"/>
              <a:t>11</a:t>
            </a:fld>
            <a:endParaRPr lang="en-US" dirty="0"/>
          </a:p>
        </p:txBody>
      </p:sp>
      <p:pic>
        <p:nvPicPr>
          <p:cNvPr id="5" name="Picture 4">
            <a:extLst>
              <a:ext uri="{FF2B5EF4-FFF2-40B4-BE49-F238E27FC236}">
                <a16:creationId xmlns:a16="http://schemas.microsoft.com/office/drawing/2014/main" id="{3025D78F-CAC9-4FB9-9155-68BB62F64807}"/>
              </a:ext>
            </a:extLst>
          </p:cNvPr>
          <p:cNvPicPr/>
          <p:nvPr/>
        </p:nvPicPr>
        <p:blipFill>
          <a:blip r:embed="rId2"/>
          <a:stretch>
            <a:fillRect/>
          </a:stretch>
        </p:blipFill>
        <p:spPr>
          <a:xfrm>
            <a:off x="0" y="1540208"/>
            <a:ext cx="9144000" cy="4953000"/>
          </a:xfrm>
          <a:prstGeom prst="rect">
            <a:avLst/>
          </a:prstGeom>
        </p:spPr>
      </p:pic>
      <p:sp>
        <p:nvSpPr>
          <p:cNvPr id="6" name="Rectangle 5">
            <a:extLst>
              <a:ext uri="{FF2B5EF4-FFF2-40B4-BE49-F238E27FC236}">
                <a16:creationId xmlns:a16="http://schemas.microsoft.com/office/drawing/2014/main" id="{F9D5AF9C-0EB2-4712-B8D5-5F16D5F4896B}"/>
              </a:ext>
            </a:extLst>
          </p:cNvPr>
          <p:cNvSpPr/>
          <p:nvPr/>
        </p:nvSpPr>
        <p:spPr>
          <a:xfrm>
            <a:off x="838200" y="6553200"/>
            <a:ext cx="8229600" cy="276999"/>
          </a:xfrm>
          <a:prstGeom prst="rect">
            <a:avLst/>
          </a:prstGeom>
        </p:spPr>
        <p:txBody>
          <a:bodyPr wrap="square">
            <a:spAutoFit/>
          </a:bodyPr>
          <a:lstStyle/>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ISO/IEC 21838‑2:2021(E) </a:t>
            </a:r>
            <a:r>
              <a:rPr lang="en-GB" sz="1200" b="0" dirty="0">
                <a:solidFill>
                  <a:schemeClr val="bg1"/>
                </a:solidFill>
              </a:rPr>
              <a:t>Information technology — Top-level ontologies (TLO) — Part 2: Basic Formal Ontology (BFO)</a:t>
            </a:r>
            <a:endParaRPr lang="en-US" sz="1200" b="0" dirty="0">
              <a:solidFill>
                <a:schemeClr val="bg1"/>
              </a:solidFill>
            </a:endParaRPr>
          </a:p>
        </p:txBody>
      </p:sp>
    </p:spTree>
    <p:extLst>
      <p:ext uri="{BB962C8B-B14F-4D97-AF65-F5344CB8AC3E}">
        <p14:creationId xmlns:p14="http://schemas.microsoft.com/office/powerpoint/2010/main" val="249539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20CD-ED86-4D1D-B1F9-13E7C70F3A62}"/>
              </a:ext>
            </a:extLst>
          </p:cNvPr>
          <p:cNvSpPr>
            <a:spLocks noGrp="1"/>
          </p:cNvSpPr>
          <p:nvPr>
            <p:ph type="title"/>
          </p:nvPr>
        </p:nvSpPr>
        <p:spPr/>
        <p:txBody>
          <a:bodyPr/>
          <a:lstStyle/>
          <a:p>
            <a:r>
              <a:rPr lang="en-US" dirty="0"/>
              <a:t>‘Categories’ BFO2020</a:t>
            </a:r>
          </a:p>
        </p:txBody>
      </p:sp>
      <p:sp>
        <p:nvSpPr>
          <p:cNvPr id="3" name="Content Placeholder 2">
            <a:extLst>
              <a:ext uri="{FF2B5EF4-FFF2-40B4-BE49-F238E27FC236}">
                <a16:creationId xmlns:a16="http://schemas.microsoft.com/office/drawing/2014/main" id="{BDEF8048-0931-4725-8E2F-0A2910CA2867}"/>
              </a:ext>
            </a:extLst>
          </p:cNvPr>
          <p:cNvSpPr>
            <a:spLocks noGrp="1"/>
          </p:cNvSpPr>
          <p:nvPr>
            <p:ph idx="1"/>
          </p:nvPr>
        </p:nvSpPr>
        <p:spPr/>
        <p:txBody>
          <a:bodyPr/>
          <a:lstStyle/>
          <a:p>
            <a:pPr>
              <a:buFont typeface="Arial" panose="020B0604020202020204" pitchFamily="34" charset="0"/>
              <a:buChar char="•"/>
            </a:pPr>
            <a:r>
              <a:rPr lang="en-GB" sz="2200" b="1" u="sng" dirty="0"/>
              <a:t>Entity</a:t>
            </a:r>
            <a:r>
              <a:rPr lang="en-US" sz="2200" b="1" dirty="0"/>
              <a:t>: </a:t>
            </a:r>
            <a:r>
              <a:rPr lang="en-GB" sz="2200" dirty="0">
                <a:solidFill>
                  <a:srgbClr val="FFFF00"/>
                </a:solidFill>
              </a:rPr>
              <a:t>item</a:t>
            </a:r>
            <a:r>
              <a:rPr lang="en-GB" sz="2200" dirty="0"/>
              <a:t> that is perceivable or conceivable. 	         [1]</a:t>
            </a:r>
            <a:endParaRPr lang="en-US" sz="2200" dirty="0"/>
          </a:p>
          <a:p>
            <a:pPr>
              <a:buFont typeface="Arial" panose="020B0604020202020204" pitchFamily="34" charset="0"/>
              <a:buChar char="•"/>
            </a:pPr>
            <a:r>
              <a:rPr lang="en-US" sz="2200" b="1" u="sng" dirty="0"/>
              <a:t>Universal</a:t>
            </a:r>
            <a:r>
              <a:rPr lang="en-US" sz="2200" dirty="0"/>
              <a:t>: </a:t>
            </a:r>
            <a:r>
              <a:rPr lang="en-US" sz="2200" b="1" dirty="0"/>
              <a:t>entity</a:t>
            </a:r>
            <a:r>
              <a:rPr lang="en-US" sz="2200" dirty="0"/>
              <a:t> that has indefinitely many </a:t>
            </a:r>
            <a:r>
              <a:rPr lang="en-US" sz="2200" b="1" dirty="0"/>
              <a:t>instances</a:t>
            </a:r>
            <a:r>
              <a:rPr lang="en-US" sz="2200" dirty="0"/>
              <a:t>.	         [2]</a:t>
            </a:r>
          </a:p>
          <a:p>
            <a:pPr>
              <a:buFont typeface="Arial" panose="020B0604020202020204" pitchFamily="34" charset="0"/>
              <a:buChar char="•"/>
            </a:pPr>
            <a:r>
              <a:rPr lang="en-US" sz="2200" b="1" u="sng" dirty="0"/>
              <a:t>Extension</a:t>
            </a:r>
            <a:r>
              <a:rPr lang="en-US" sz="2200" b="1" dirty="0"/>
              <a:t>: collection</a:t>
            </a:r>
            <a:r>
              <a:rPr lang="en-US" sz="2200" dirty="0"/>
              <a:t> of </a:t>
            </a:r>
            <a:r>
              <a:rPr lang="en-US" sz="2200" b="1" dirty="0"/>
              <a:t>instances</a:t>
            </a:r>
            <a:r>
              <a:rPr lang="en-US" sz="2200" dirty="0"/>
              <a:t> of a </a:t>
            </a:r>
            <a:r>
              <a:rPr lang="en-US" sz="2200" b="1" dirty="0"/>
              <a:t>universal</a:t>
            </a:r>
            <a:r>
              <a:rPr lang="en-US" sz="2200" dirty="0"/>
              <a:t>.	         [2]</a:t>
            </a:r>
          </a:p>
          <a:p>
            <a:pPr>
              <a:buFont typeface="Arial" panose="020B0604020202020204" pitchFamily="34" charset="0"/>
              <a:buChar char="•"/>
            </a:pPr>
            <a:r>
              <a:rPr lang="en-US" sz="2200" b="1" u="sng" dirty="0"/>
              <a:t>Collection</a:t>
            </a:r>
            <a:r>
              <a:rPr lang="en-US" sz="2200" dirty="0"/>
              <a:t>: </a:t>
            </a:r>
            <a:r>
              <a:rPr lang="en-US" sz="2200" dirty="0">
                <a:solidFill>
                  <a:srgbClr val="FFFF00"/>
                </a:solidFill>
              </a:rPr>
              <a:t>group</a:t>
            </a:r>
            <a:r>
              <a:rPr lang="en-US" sz="2200" dirty="0"/>
              <a:t> of particulars.				         [2]</a:t>
            </a:r>
          </a:p>
          <a:p>
            <a:pPr lvl="1">
              <a:buFont typeface="Arial" panose="020B0604020202020204" pitchFamily="34" charset="0"/>
              <a:buChar char="•"/>
            </a:pPr>
            <a:r>
              <a:rPr lang="en-US" sz="2200" dirty="0"/>
              <a:t>the particulars in a collection are called its </a:t>
            </a:r>
            <a:r>
              <a:rPr lang="en-US" sz="2200" b="1" dirty="0"/>
              <a:t>members</a:t>
            </a:r>
            <a:r>
              <a:rPr lang="en-US" sz="2200" dirty="0"/>
              <a:t>.</a:t>
            </a:r>
          </a:p>
          <a:p>
            <a:pPr lvl="1">
              <a:buFont typeface="Arial" panose="020B0604020202020204" pitchFamily="34" charset="0"/>
              <a:buChar char="•"/>
            </a:pPr>
            <a:r>
              <a:rPr lang="en-US" sz="2200" dirty="0"/>
              <a:t>to be understood as allowing change of </a:t>
            </a:r>
            <a:r>
              <a:rPr lang="en-US" sz="2200" b="1" dirty="0"/>
              <a:t>members</a:t>
            </a:r>
            <a:r>
              <a:rPr lang="en-US" sz="2200" dirty="0"/>
              <a:t> over time.</a:t>
            </a:r>
          </a:p>
          <a:p>
            <a:pPr>
              <a:buFont typeface="Arial" panose="020B0604020202020204" pitchFamily="34" charset="0"/>
              <a:buChar char="•"/>
            </a:pPr>
            <a:r>
              <a:rPr lang="en-GB" sz="2200" b="1" u="sng" dirty="0"/>
              <a:t>Particular</a:t>
            </a:r>
            <a:r>
              <a:rPr lang="en-GB" sz="2200" b="1" dirty="0"/>
              <a:t>: </a:t>
            </a:r>
            <a:r>
              <a:rPr lang="en-GB" sz="2200" dirty="0"/>
              <a:t>individual </a:t>
            </a:r>
            <a:r>
              <a:rPr lang="en-GB" sz="2200" b="1" dirty="0"/>
              <a:t>entity</a:t>
            </a:r>
            <a:r>
              <a:rPr lang="en-GB" sz="2200" dirty="0"/>
              <a:t>. 				         [1]</a:t>
            </a:r>
            <a:endParaRPr lang="en-US" sz="2200" dirty="0"/>
          </a:p>
          <a:p>
            <a:pPr>
              <a:buFont typeface="Arial" panose="020B0604020202020204" pitchFamily="34" charset="0"/>
              <a:buChar char="•"/>
            </a:pPr>
            <a:r>
              <a:rPr lang="en-US" sz="2200" b="1" u="sng" dirty="0"/>
              <a:t>Defined class</a:t>
            </a:r>
            <a:r>
              <a:rPr lang="en-US" sz="2200" dirty="0"/>
              <a:t>: </a:t>
            </a:r>
            <a:r>
              <a:rPr lang="en-US" sz="2200" b="1" dirty="0"/>
              <a:t>collection</a:t>
            </a:r>
            <a:r>
              <a:rPr lang="en-US" sz="2200" dirty="0"/>
              <a:t> whose </a:t>
            </a:r>
            <a:r>
              <a:rPr lang="en-US" sz="2200" b="1" dirty="0"/>
              <a:t>members</a:t>
            </a:r>
            <a:r>
              <a:rPr lang="en-US" sz="2200" dirty="0"/>
              <a:t> are defined by specifying a restriction on one or more </a:t>
            </a:r>
            <a:r>
              <a:rPr lang="en-US" sz="2200" b="1" dirty="0"/>
              <a:t>universals</a:t>
            </a:r>
            <a:r>
              <a:rPr lang="en-US" sz="2200" dirty="0"/>
              <a:t>, that is not the </a:t>
            </a:r>
            <a:r>
              <a:rPr lang="en-US" sz="2200" b="1" dirty="0"/>
              <a:t>extension</a:t>
            </a:r>
            <a:r>
              <a:rPr lang="en-US" sz="2200" dirty="0"/>
              <a:t> of any </a:t>
            </a:r>
            <a:r>
              <a:rPr lang="en-US" sz="2200" b="1" dirty="0"/>
              <a:t>universal</a:t>
            </a:r>
            <a:r>
              <a:rPr lang="en-US" sz="2200" dirty="0"/>
              <a:t>. 				         [2]</a:t>
            </a:r>
          </a:p>
          <a:p>
            <a:pPr>
              <a:buFont typeface="Arial" panose="020B0604020202020204" pitchFamily="34" charset="0"/>
              <a:buChar char="•"/>
            </a:pPr>
            <a:r>
              <a:rPr lang="en-US" sz="2200" b="1" u="sng" dirty="0"/>
              <a:t>Instance</a:t>
            </a:r>
            <a:r>
              <a:rPr lang="en-US" sz="2200" dirty="0"/>
              <a:t>: </a:t>
            </a:r>
            <a:r>
              <a:rPr lang="en-US" sz="2200" b="1" dirty="0"/>
              <a:t>particular</a:t>
            </a:r>
            <a:r>
              <a:rPr lang="en-US" sz="2200" dirty="0"/>
              <a:t> that instantiates some </a:t>
            </a:r>
            <a:r>
              <a:rPr lang="en-US" sz="2200" b="1" dirty="0"/>
              <a:t>universal</a:t>
            </a:r>
            <a:r>
              <a:rPr lang="en-US" sz="2200" dirty="0"/>
              <a:t>.           [2]</a:t>
            </a:r>
          </a:p>
        </p:txBody>
      </p:sp>
      <p:sp>
        <p:nvSpPr>
          <p:cNvPr id="4" name="Slide Number Placeholder 3">
            <a:extLst>
              <a:ext uri="{FF2B5EF4-FFF2-40B4-BE49-F238E27FC236}">
                <a16:creationId xmlns:a16="http://schemas.microsoft.com/office/drawing/2014/main" id="{625B582A-8073-4970-9BB5-FF430C20F787}"/>
              </a:ext>
            </a:extLst>
          </p:cNvPr>
          <p:cNvSpPr>
            <a:spLocks noGrp="1"/>
          </p:cNvSpPr>
          <p:nvPr>
            <p:ph type="sldNum" sz="quarter" idx="3"/>
          </p:nvPr>
        </p:nvSpPr>
        <p:spPr/>
        <p:txBody>
          <a:bodyPr/>
          <a:lstStyle/>
          <a:p>
            <a:fld id="{7C5DB68A-9D44-4073-920F-D08D647C06A7}" type="slidenum">
              <a:rPr lang="en-US" smtClean="0"/>
              <a:t>12</a:t>
            </a:fld>
            <a:endParaRPr lang="en-US" dirty="0"/>
          </a:p>
        </p:txBody>
      </p:sp>
      <p:sp>
        <p:nvSpPr>
          <p:cNvPr id="5" name="Rectangle 4">
            <a:extLst>
              <a:ext uri="{FF2B5EF4-FFF2-40B4-BE49-F238E27FC236}">
                <a16:creationId xmlns:a16="http://schemas.microsoft.com/office/drawing/2014/main" id="{E7E91901-D998-4223-9532-E39879E4C190}"/>
              </a:ext>
            </a:extLst>
          </p:cNvPr>
          <p:cNvSpPr/>
          <p:nvPr/>
        </p:nvSpPr>
        <p:spPr>
          <a:xfrm>
            <a:off x="533400" y="6324600"/>
            <a:ext cx="8534400" cy="461665"/>
          </a:xfrm>
          <a:prstGeom prst="rect">
            <a:avLst/>
          </a:prstGeom>
        </p:spPr>
        <p:txBody>
          <a:bodyPr wrap="square">
            <a:spAutoFit/>
          </a:bodyPr>
          <a:lstStyle/>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[1]                            ISO/IEC 21838-1:2021(E) Information technology — Top-Level Ontologies (TLO) — Part 1: Requirements  </a:t>
            </a:r>
          </a:p>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[2]     ISO/IEC 21838‑2:2021(E) </a:t>
            </a:r>
            <a:r>
              <a:rPr lang="en-GB" sz="1200" b="0" dirty="0">
                <a:solidFill>
                  <a:schemeClr val="bg1"/>
                </a:solidFill>
              </a:rPr>
              <a:t>Information technology — Top-level ontologies (TLO) — Part 2: Basic Formal Ontology (BFO)</a:t>
            </a:r>
            <a:endParaRPr lang="en-US" sz="1200" b="0" dirty="0">
              <a:solidFill>
                <a:schemeClr val="bg1"/>
              </a:solidFill>
            </a:endParaRPr>
          </a:p>
        </p:txBody>
      </p:sp>
    </p:spTree>
    <p:extLst>
      <p:ext uri="{BB962C8B-B14F-4D97-AF65-F5344CB8AC3E}">
        <p14:creationId xmlns:p14="http://schemas.microsoft.com/office/powerpoint/2010/main" val="322773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C1BA-3CCD-4C2E-9141-A9C758918B9D}"/>
              </a:ext>
            </a:extLst>
          </p:cNvPr>
          <p:cNvSpPr>
            <a:spLocks noGrp="1"/>
          </p:cNvSpPr>
          <p:nvPr>
            <p:ph type="title"/>
          </p:nvPr>
        </p:nvSpPr>
        <p:spPr/>
        <p:txBody>
          <a:bodyPr/>
          <a:lstStyle/>
          <a:p>
            <a:r>
              <a:rPr lang="en-US" dirty="0"/>
              <a:t>BFO’s category assumptions (1)</a:t>
            </a:r>
          </a:p>
        </p:txBody>
      </p:sp>
      <p:sp>
        <p:nvSpPr>
          <p:cNvPr id="3" name="Content Placeholder 2">
            <a:extLst>
              <a:ext uri="{FF2B5EF4-FFF2-40B4-BE49-F238E27FC236}">
                <a16:creationId xmlns:a16="http://schemas.microsoft.com/office/drawing/2014/main" id="{EE0851DF-C7F8-4EFF-9E56-158A536525AB}"/>
              </a:ext>
            </a:extLst>
          </p:cNvPr>
          <p:cNvSpPr>
            <a:spLocks noGrp="1"/>
          </p:cNvSpPr>
          <p:nvPr>
            <p:ph idx="1"/>
          </p:nvPr>
        </p:nvSpPr>
        <p:spPr/>
        <p:txBody>
          <a:bodyPr/>
          <a:lstStyle/>
          <a:p>
            <a:pPr>
              <a:buFont typeface="Arial" panose="020B0604020202020204" pitchFamily="34" charset="0"/>
              <a:buChar char="•"/>
            </a:pPr>
            <a:r>
              <a:rPr lang="en-US" dirty="0"/>
              <a:t>Space and time are entities. Places occupy spaces.</a:t>
            </a:r>
          </a:p>
          <a:p>
            <a:pPr>
              <a:buFont typeface="Arial" panose="020B0604020202020204" pitchFamily="34" charset="0"/>
              <a:buChar char="•"/>
            </a:pPr>
            <a:r>
              <a:rPr lang="en-US" dirty="0"/>
              <a:t>All entities are ‘actual’</a:t>
            </a:r>
          </a:p>
          <a:p>
            <a:pPr lvl="1">
              <a:buFont typeface="Arial" panose="020B0604020202020204" pitchFamily="34" charset="0"/>
              <a:buChar char="•"/>
            </a:pPr>
            <a:r>
              <a:rPr lang="en-US" dirty="0"/>
              <a:t>‘</a:t>
            </a:r>
            <a:r>
              <a:rPr lang="en-US" dirty="0" err="1"/>
              <a:t>possibilia</a:t>
            </a:r>
            <a:r>
              <a:rPr lang="en-US" dirty="0"/>
              <a:t>’ can be expressed through …</a:t>
            </a:r>
          </a:p>
          <a:p>
            <a:pPr lvl="2">
              <a:buFont typeface="Arial" panose="020B0604020202020204" pitchFamily="34" charset="0"/>
              <a:buChar char="•"/>
            </a:pPr>
            <a:r>
              <a:rPr lang="en-US" dirty="0"/>
              <a:t>Realizable entities and plans (ICEs)</a:t>
            </a:r>
          </a:p>
          <a:p>
            <a:pPr>
              <a:buFont typeface="Arial" panose="020B0604020202020204" pitchFamily="34" charset="0"/>
              <a:buChar char="•"/>
            </a:pPr>
            <a:r>
              <a:rPr lang="en-US" dirty="0"/>
              <a:t>All instances of a universal form an extension of which each such instance is a member.</a:t>
            </a:r>
          </a:p>
          <a:p>
            <a:pPr lvl="1">
              <a:buFont typeface="Arial" panose="020B0604020202020204" pitchFamily="34" charset="0"/>
              <a:buChar char="•"/>
            </a:pPr>
            <a:r>
              <a:rPr lang="en-GB" dirty="0"/>
              <a:t>BFO is neutral as to whether there may be distinct universals that have identical extensions.</a:t>
            </a:r>
            <a:endParaRPr lang="en-US" dirty="0"/>
          </a:p>
          <a:p>
            <a:pPr lvl="2">
              <a:buFont typeface="Arial" panose="020B0604020202020204" pitchFamily="34" charset="0"/>
              <a:buChar char="•"/>
            </a:pPr>
            <a:r>
              <a:rPr lang="en-GB" sz="1800" dirty="0"/>
              <a:t>Compare: : In OWL, every Class is associated with a Class Extension, which is the set of Instances of the Class. Furthermore "</a:t>
            </a:r>
            <a:r>
              <a:rPr lang="en-GB" sz="1800" i="1" dirty="0"/>
              <a:t>A class has an intensional meaning (the underlying concept) which is related but not equal to its class extension. Thus, two classes may have the same class extension, but still be different classes.</a:t>
            </a:r>
            <a:r>
              <a:rPr lang="en-GB" sz="1800" dirty="0"/>
              <a:t>"</a:t>
            </a:r>
            <a:endParaRPr lang="en-US" sz="1800" dirty="0"/>
          </a:p>
        </p:txBody>
      </p:sp>
      <p:sp>
        <p:nvSpPr>
          <p:cNvPr id="4" name="Slide Number Placeholder 3">
            <a:extLst>
              <a:ext uri="{FF2B5EF4-FFF2-40B4-BE49-F238E27FC236}">
                <a16:creationId xmlns:a16="http://schemas.microsoft.com/office/drawing/2014/main" id="{3B3B1190-29AE-4317-B1C9-AF27997CF051}"/>
              </a:ext>
            </a:extLst>
          </p:cNvPr>
          <p:cNvSpPr>
            <a:spLocks noGrp="1"/>
          </p:cNvSpPr>
          <p:nvPr>
            <p:ph type="sldNum" sz="quarter" idx="3"/>
          </p:nvPr>
        </p:nvSpPr>
        <p:spPr/>
        <p:txBody>
          <a:bodyPr/>
          <a:lstStyle/>
          <a:p>
            <a:fld id="{7C5DB68A-9D44-4073-920F-D08D647C06A7}" type="slidenum">
              <a:rPr lang="en-US" smtClean="0"/>
              <a:t>13</a:t>
            </a:fld>
            <a:endParaRPr lang="en-US" dirty="0"/>
          </a:p>
        </p:txBody>
      </p:sp>
      <p:sp>
        <p:nvSpPr>
          <p:cNvPr id="5" name="Rectangle 4">
            <a:extLst>
              <a:ext uri="{FF2B5EF4-FFF2-40B4-BE49-F238E27FC236}">
                <a16:creationId xmlns:a16="http://schemas.microsoft.com/office/drawing/2014/main" id="{938588B0-3D4C-4BBC-B0CA-7E24E16634F9}"/>
              </a:ext>
            </a:extLst>
          </p:cNvPr>
          <p:cNvSpPr/>
          <p:nvPr/>
        </p:nvSpPr>
        <p:spPr>
          <a:xfrm>
            <a:off x="838200" y="6504801"/>
            <a:ext cx="8229600" cy="276999"/>
          </a:xfrm>
          <a:prstGeom prst="rect">
            <a:avLst/>
          </a:prstGeom>
        </p:spPr>
        <p:txBody>
          <a:bodyPr wrap="square">
            <a:spAutoFit/>
          </a:bodyPr>
          <a:lstStyle/>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ISO/IEC 21838‑2:2021(E) </a:t>
            </a:r>
            <a:r>
              <a:rPr lang="en-GB" sz="1200" b="0" dirty="0">
                <a:solidFill>
                  <a:schemeClr val="bg1"/>
                </a:solidFill>
              </a:rPr>
              <a:t>Information technology — Top-level ontologies (TLO) — Part 2: Basic Formal Ontology (BFO)</a:t>
            </a:r>
            <a:endParaRPr lang="en-US" sz="1200" b="0" dirty="0">
              <a:solidFill>
                <a:schemeClr val="bg1"/>
              </a:solidFill>
            </a:endParaRPr>
          </a:p>
        </p:txBody>
      </p:sp>
    </p:spTree>
    <p:extLst>
      <p:ext uri="{BB962C8B-B14F-4D97-AF65-F5344CB8AC3E}">
        <p14:creationId xmlns:p14="http://schemas.microsoft.com/office/powerpoint/2010/main" val="894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C1BA-3CCD-4C2E-9141-A9C758918B9D}"/>
              </a:ext>
            </a:extLst>
          </p:cNvPr>
          <p:cNvSpPr>
            <a:spLocks noGrp="1"/>
          </p:cNvSpPr>
          <p:nvPr>
            <p:ph type="title"/>
          </p:nvPr>
        </p:nvSpPr>
        <p:spPr/>
        <p:txBody>
          <a:bodyPr/>
          <a:lstStyle/>
          <a:p>
            <a:r>
              <a:rPr lang="en-US" dirty="0"/>
              <a:t>BFO’s category assumptions (2)</a:t>
            </a:r>
          </a:p>
        </p:txBody>
      </p:sp>
      <p:sp>
        <p:nvSpPr>
          <p:cNvPr id="3" name="Content Placeholder 2">
            <a:extLst>
              <a:ext uri="{FF2B5EF4-FFF2-40B4-BE49-F238E27FC236}">
                <a16:creationId xmlns:a16="http://schemas.microsoft.com/office/drawing/2014/main" id="{EE0851DF-C7F8-4EFF-9E56-158A536525AB}"/>
              </a:ext>
            </a:extLst>
          </p:cNvPr>
          <p:cNvSpPr>
            <a:spLocks noGrp="1"/>
          </p:cNvSpPr>
          <p:nvPr>
            <p:ph idx="1"/>
          </p:nvPr>
        </p:nvSpPr>
        <p:spPr/>
        <p:txBody>
          <a:bodyPr/>
          <a:lstStyle/>
          <a:p>
            <a:pPr>
              <a:buFont typeface="Arial" panose="020B0604020202020204" pitchFamily="34" charset="0"/>
              <a:buChar char="•"/>
            </a:pPr>
            <a:r>
              <a:rPr lang="en-GB" dirty="0"/>
              <a:t>BFO does not recognize higher-level universals (universals instantiated by universals). For example, there is no universal named "universal".</a:t>
            </a:r>
            <a:endParaRPr lang="en-US" dirty="0"/>
          </a:p>
          <a:p>
            <a:pPr>
              <a:buFont typeface="Arial" panose="020B0604020202020204" pitchFamily="34" charset="0"/>
              <a:buChar char="•"/>
            </a:pPr>
            <a:r>
              <a:rPr lang="en-GB" dirty="0"/>
              <a:t>BFO takes identity of continuants as something primitive. Occurrents, in contrast, cannot change. Thus, they cannot gain and lose parts.</a:t>
            </a:r>
          </a:p>
          <a:p>
            <a:pPr>
              <a:buFont typeface="Arial" panose="020B0604020202020204" pitchFamily="34" charset="0"/>
              <a:buChar char="•"/>
            </a:pPr>
            <a:r>
              <a:rPr lang="en-US" dirty="0"/>
              <a:t>Parts, wholes, unity and boundaries in BFO:</a:t>
            </a:r>
          </a:p>
          <a:p>
            <a:pPr lvl="1">
              <a:buFont typeface="Arial" panose="020B0604020202020204" pitchFamily="34" charset="0"/>
              <a:buChar char="•"/>
            </a:pPr>
            <a:r>
              <a:rPr lang="en-US" sz="1800" dirty="0"/>
              <a:t>distinct parthood relations for continuants and occurrents.</a:t>
            </a:r>
          </a:p>
          <a:p>
            <a:pPr lvl="1">
              <a:buFont typeface="Arial" panose="020B0604020202020204" pitchFamily="34" charset="0"/>
              <a:buChar char="•"/>
            </a:pPr>
            <a:r>
              <a:rPr lang="en-US" sz="1800" dirty="0"/>
              <a:t>distinction between objects and object aggregates, viewing the latter as exact sums of the former; however, it includes no axioms governing the summation of parts in general.</a:t>
            </a:r>
          </a:p>
          <a:p>
            <a:pPr lvl="1">
              <a:buFont typeface="Arial" panose="020B0604020202020204" pitchFamily="34" charset="0"/>
              <a:buChar char="•"/>
            </a:pPr>
            <a:r>
              <a:rPr lang="en-US" sz="1800" dirty="0"/>
              <a:t>BFO deals for objects with three sorts of unity thus far, and includes fiat object parts.</a:t>
            </a:r>
          </a:p>
          <a:p>
            <a:pPr>
              <a:buFont typeface="Arial" panose="020B0604020202020204" pitchFamily="34" charset="0"/>
              <a:buChar char="•"/>
            </a:pPr>
            <a:endParaRPr lang="en-GB" sz="180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B3B1190-29AE-4317-B1C9-AF27997CF051}"/>
              </a:ext>
            </a:extLst>
          </p:cNvPr>
          <p:cNvSpPr>
            <a:spLocks noGrp="1"/>
          </p:cNvSpPr>
          <p:nvPr>
            <p:ph type="sldNum" sz="quarter" idx="3"/>
          </p:nvPr>
        </p:nvSpPr>
        <p:spPr/>
        <p:txBody>
          <a:bodyPr/>
          <a:lstStyle/>
          <a:p>
            <a:fld id="{7C5DB68A-9D44-4073-920F-D08D647C06A7}" type="slidenum">
              <a:rPr lang="en-US" smtClean="0"/>
              <a:t>14</a:t>
            </a:fld>
            <a:endParaRPr lang="en-US" dirty="0"/>
          </a:p>
        </p:txBody>
      </p:sp>
      <p:sp>
        <p:nvSpPr>
          <p:cNvPr id="5" name="Rectangle 4">
            <a:extLst>
              <a:ext uri="{FF2B5EF4-FFF2-40B4-BE49-F238E27FC236}">
                <a16:creationId xmlns:a16="http://schemas.microsoft.com/office/drawing/2014/main" id="{938588B0-3D4C-4BBC-B0CA-7E24E16634F9}"/>
              </a:ext>
            </a:extLst>
          </p:cNvPr>
          <p:cNvSpPr/>
          <p:nvPr/>
        </p:nvSpPr>
        <p:spPr>
          <a:xfrm>
            <a:off x="838200" y="6504801"/>
            <a:ext cx="8229600" cy="276999"/>
          </a:xfrm>
          <a:prstGeom prst="rect">
            <a:avLst/>
          </a:prstGeom>
        </p:spPr>
        <p:txBody>
          <a:bodyPr wrap="square">
            <a:spAutoFit/>
          </a:bodyPr>
          <a:lstStyle/>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ISO/IEC 21838‑2:2021(E) </a:t>
            </a:r>
            <a:r>
              <a:rPr lang="en-GB" sz="1200" b="0" dirty="0">
                <a:solidFill>
                  <a:schemeClr val="bg1"/>
                </a:solidFill>
              </a:rPr>
              <a:t>Information technology — Top-level ontologies (TLO) — Part 2: Basic Formal Ontology (BFO)</a:t>
            </a:r>
            <a:endParaRPr lang="en-US" sz="1200" b="0" dirty="0">
              <a:solidFill>
                <a:schemeClr val="bg1"/>
              </a:solidFill>
            </a:endParaRPr>
          </a:p>
        </p:txBody>
      </p:sp>
    </p:spTree>
    <p:extLst>
      <p:ext uri="{BB962C8B-B14F-4D97-AF65-F5344CB8AC3E}">
        <p14:creationId xmlns:p14="http://schemas.microsoft.com/office/powerpoint/2010/main" val="11721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C1BA-3CCD-4C2E-9141-A9C758918B9D}"/>
              </a:ext>
            </a:extLst>
          </p:cNvPr>
          <p:cNvSpPr>
            <a:spLocks noGrp="1"/>
          </p:cNvSpPr>
          <p:nvPr>
            <p:ph type="title"/>
          </p:nvPr>
        </p:nvSpPr>
        <p:spPr/>
        <p:txBody>
          <a:bodyPr/>
          <a:lstStyle/>
          <a:p>
            <a:r>
              <a:rPr lang="en-US" dirty="0"/>
              <a:t>BFO’s category assumptions (3)</a:t>
            </a:r>
          </a:p>
        </p:txBody>
      </p:sp>
      <p:sp>
        <p:nvSpPr>
          <p:cNvPr id="3" name="Content Placeholder 2">
            <a:extLst>
              <a:ext uri="{FF2B5EF4-FFF2-40B4-BE49-F238E27FC236}">
                <a16:creationId xmlns:a16="http://schemas.microsoft.com/office/drawing/2014/main" id="{EE0851DF-C7F8-4EFF-9E56-158A536525AB}"/>
              </a:ext>
            </a:extLst>
          </p:cNvPr>
          <p:cNvSpPr>
            <a:spLocks noGrp="1"/>
          </p:cNvSpPr>
          <p:nvPr>
            <p:ph idx="1"/>
          </p:nvPr>
        </p:nvSpPr>
        <p:spPr/>
        <p:txBody>
          <a:bodyPr/>
          <a:lstStyle/>
          <a:p>
            <a:pPr>
              <a:buFont typeface="Arial" panose="020B0604020202020204" pitchFamily="34" charset="0"/>
              <a:buChar char="•"/>
            </a:pPr>
            <a:r>
              <a:rPr lang="en-US" sz="2200" dirty="0"/>
              <a:t>Quantities are subtypes of the corresponding qualities.</a:t>
            </a:r>
          </a:p>
          <a:p>
            <a:pPr>
              <a:buFont typeface="Arial" panose="020B0604020202020204" pitchFamily="34" charset="0"/>
              <a:buChar char="•"/>
            </a:pPr>
            <a:r>
              <a:rPr lang="en-US" sz="2200" dirty="0"/>
              <a:t>There are no attributes of processes, nor states. They are represented through Defined Classes (in BFO sense):</a:t>
            </a:r>
          </a:p>
          <a:p>
            <a:pPr lvl="1">
              <a:buFont typeface="Arial" panose="020B0604020202020204" pitchFamily="34" charset="0"/>
              <a:buChar char="•"/>
            </a:pPr>
            <a:r>
              <a:rPr lang="en-US" sz="2000" dirty="0"/>
              <a:t>defined class: </a:t>
            </a:r>
            <a:r>
              <a:rPr lang="en-US" sz="2000" b="1" dirty="0"/>
              <a:t>collection</a:t>
            </a:r>
            <a:r>
              <a:rPr lang="en-US" sz="2000" dirty="0"/>
              <a:t> whose members are defined by specifying a restriction on one or more universals, that is not the </a:t>
            </a:r>
            <a:r>
              <a:rPr lang="en-US" sz="2000" b="1" dirty="0"/>
              <a:t>extension</a:t>
            </a:r>
            <a:r>
              <a:rPr lang="en-US" sz="2000" dirty="0"/>
              <a:t> of any universal;</a:t>
            </a:r>
          </a:p>
          <a:p>
            <a:pPr lvl="1">
              <a:buFont typeface="Arial" panose="020B0604020202020204" pitchFamily="34" charset="0"/>
              <a:buChar char="•"/>
            </a:pPr>
            <a:r>
              <a:rPr lang="en-US" sz="2000" dirty="0"/>
              <a:t>extension: </a:t>
            </a:r>
            <a:r>
              <a:rPr lang="en-US" sz="2000" b="1" dirty="0"/>
              <a:t>collection</a:t>
            </a:r>
            <a:r>
              <a:rPr lang="en-US" sz="2000" dirty="0"/>
              <a:t> of instances of a universal;</a:t>
            </a:r>
          </a:p>
          <a:p>
            <a:pPr lvl="1">
              <a:buFont typeface="Arial" panose="020B0604020202020204" pitchFamily="34" charset="0"/>
              <a:buChar char="•"/>
            </a:pPr>
            <a:r>
              <a:rPr lang="en-US" sz="2000" dirty="0"/>
              <a:t>collection: </a:t>
            </a:r>
            <a:r>
              <a:rPr lang="en-US" sz="2000" b="1" dirty="0"/>
              <a:t>group</a:t>
            </a:r>
            <a:r>
              <a:rPr lang="en-US" sz="2000" dirty="0"/>
              <a:t> of particulars.</a:t>
            </a:r>
          </a:p>
          <a:p>
            <a:pPr>
              <a:buFont typeface="Arial" panose="020B0604020202020204" pitchFamily="34" charset="0"/>
              <a:buChar char="•"/>
            </a:pPr>
            <a:r>
              <a:rPr lang="en-US" sz="2200" dirty="0"/>
              <a:t>BFO identifies material entities with the material of which they are made at any given time (constitution = identity).</a:t>
            </a:r>
          </a:p>
          <a:p>
            <a:pPr>
              <a:buFont typeface="Arial" panose="020B0604020202020204" pitchFamily="34" charset="0"/>
              <a:buChar char="•"/>
            </a:pPr>
            <a:r>
              <a:rPr lang="en-US" sz="2200" dirty="0"/>
              <a:t>Causality in BFO: causal unity of objects, and of processes triggering dispositions; an exhaustive account of causal relations is possible only by combining BFO with domain ontologies.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B3B1190-29AE-4317-B1C9-AF27997CF051}"/>
              </a:ext>
            </a:extLst>
          </p:cNvPr>
          <p:cNvSpPr>
            <a:spLocks noGrp="1"/>
          </p:cNvSpPr>
          <p:nvPr>
            <p:ph type="sldNum" sz="quarter" idx="3"/>
          </p:nvPr>
        </p:nvSpPr>
        <p:spPr/>
        <p:txBody>
          <a:bodyPr/>
          <a:lstStyle/>
          <a:p>
            <a:fld id="{7C5DB68A-9D44-4073-920F-D08D647C06A7}" type="slidenum">
              <a:rPr lang="en-US" smtClean="0"/>
              <a:t>15</a:t>
            </a:fld>
            <a:endParaRPr lang="en-US" dirty="0"/>
          </a:p>
        </p:txBody>
      </p:sp>
      <p:sp>
        <p:nvSpPr>
          <p:cNvPr id="5" name="Rectangle 4">
            <a:extLst>
              <a:ext uri="{FF2B5EF4-FFF2-40B4-BE49-F238E27FC236}">
                <a16:creationId xmlns:a16="http://schemas.microsoft.com/office/drawing/2014/main" id="{938588B0-3D4C-4BBC-B0CA-7E24E16634F9}"/>
              </a:ext>
            </a:extLst>
          </p:cNvPr>
          <p:cNvSpPr/>
          <p:nvPr/>
        </p:nvSpPr>
        <p:spPr>
          <a:xfrm>
            <a:off x="838200" y="6504801"/>
            <a:ext cx="8229600" cy="276999"/>
          </a:xfrm>
          <a:prstGeom prst="rect">
            <a:avLst/>
          </a:prstGeom>
        </p:spPr>
        <p:txBody>
          <a:bodyPr wrap="square">
            <a:spAutoFit/>
          </a:bodyPr>
          <a:lstStyle/>
          <a:p>
            <a:pPr algn="r"/>
            <a:r>
              <a:rPr lang="en-GB" sz="1200" b="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ISO/IEC 21838‑2:2021(E) </a:t>
            </a:r>
            <a:r>
              <a:rPr lang="en-GB" sz="1200" b="0" dirty="0">
                <a:solidFill>
                  <a:schemeClr val="bg1"/>
                </a:solidFill>
              </a:rPr>
              <a:t>Information technology — Top-level ontologies (TLO) — Part 2: Basic Formal Ontology (BFO)</a:t>
            </a:r>
            <a:endParaRPr lang="en-US" sz="1200" b="0" dirty="0">
              <a:solidFill>
                <a:schemeClr val="bg1"/>
              </a:solidFill>
            </a:endParaRPr>
          </a:p>
        </p:txBody>
      </p:sp>
    </p:spTree>
    <p:extLst>
      <p:ext uri="{BB962C8B-B14F-4D97-AF65-F5344CB8AC3E}">
        <p14:creationId xmlns:p14="http://schemas.microsoft.com/office/powerpoint/2010/main" val="26889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4ED341-3EF4-4C96-B0B2-F9FFD16FCD1E}"/>
              </a:ext>
            </a:extLst>
          </p:cNvPr>
          <p:cNvSpPr>
            <a:spLocks noGrp="1"/>
          </p:cNvSpPr>
          <p:nvPr>
            <p:ph type="ctrTitle"/>
          </p:nvPr>
        </p:nvSpPr>
        <p:spPr/>
        <p:txBody>
          <a:bodyPr/>
          <a:lstStyle/>
          <a:p>
            <a:r>
              <a:rPr lang="en-US" dirty="0" err="1"/>
              <a:t>Snomed</a:t>
            </a:r>
            <a:r>
              <a:rPr lang="en-US" dirty="0"/>
              <a:t> CT’s basic assumptions</a:t>
            </a:r>
          </a:p>
        </p:txBody>
      </p:sp>
      <p:sp>
        <p:nvSpPr>
          <p:cNvPr id="6" name="Subtitle 5">
            <a:extLst>
              <a:ext uri="{FF2B5EF4-FFF2-40B4-BE49-F238E27FC236}">
                <a16:creationId xmlns:a16="http://schemas.microsoft.com/office/drawing/2014/main" id="{B45169EA-B416-416D-9F60-0D6387AF28A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20C7BB2-9123-4BFA-B302-70574798BCCF}"/>
              </a:ext>
            </a:extLst>
          </p:cNvPr>
          <p:cNvSpPr>
            <a:spLocks noGrp="1"/>
          </p:cNvSpPr>
          <p:nvPr>
            <p:ph type="sldNum" sz="quarter" idx="4294967295"/>
          </p:nvPr>
        </p:nvSpPr>
        <p:spPr>
          <a:xfrm>
            <a:off x="0" y="6477000"/>
            <a:ext cx="457200" cy="304800"/>
          </a:xfrm>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354504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F174-FCA5-4E6E-8E1B-128E67988FEA}"/>
              </a:ext>
            </a:extLst>
          </p:cNvPr>
          <p:cNvSpPr>
            <a:spLocks noGrp="1"/>
          </p:cNvSpPr>
          <p:nvPr>
            <p:ph type="title"/>
          </p:nvPr>
        </p:nvSpPr>
        <p:spPr/>
        <p:txBody>
          <a:bodyPr/>
          <a:lstStyle/>
          <a:p>
            <a:r>
              <a:rPr lang="en-US" dirty="0"/>
              <a:t>Content of SNOMED CT</a:t>
            </a:r>
          </a:p>
        </p:txBody>
      </p:sp>
      <p:sp>
        <p:nvSpPr>
          <p:cNvPr id="3" name="Content Placeholder 2">
            <a:extLst>
              <a:ext uri="{FF2B5EF4-FFF2-40B4-BE49-F238E27FC236}">
                <a16:creationId xmlns:a16="http://schemas.microsoft.com/office/drawing/2014/main" id="{DA26C0C7-DB05-44DA-ABA4-7928E2E125B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3AA1A55-00DC-4741-8828-8E62330081E4}"/>
              </a:ext>
            </a:extLst>
          </p:cNvPr>
          <p:cNvSpPr>
            <a:spLocks noGrp="1"/>
          </p:cNvSpPr>
          <p:nvPr>
            <p:ph type="sldNum" sz="quarter" idx="3"/>
          </p:nvPr>
        </p:nvSpPr>
        <p:spPr/>
        <p:txBody>
          <a:bodyPr/>
          <a:lstStyle/>
          <a:p>
            <a:fld id="{7C5DB68A-9D44-4073-920F-D08D647C06A7}" type="slidenum">
              <a:rPr lang="en-US" smtClean="0"/>
              <a:t>17</a:t>
            </a:fld>
            <a:endParaRPr lang="en-US" dirty="0"/>
          </a:p>
        </p:txBody>
      </p:sp>
      <p:pic>
        <p:nvPicPr>
          <p:cNvPr id="5" name="Picture 4">
            <a:extLst>
              <a:ext uri="{FF2B5EF4-FFF2-40B4-BE49-F238E27FC236}">
                <a16:creationId xmlns:a16="http://schemas.microsoft.com/office/drawing/2014/main" id="{8D000B71-D8E7-47A8-8A74-AB10C2496D4F}"/>
              </a:ext>
            </a:extLst>
          </p:cNvPr>
          <p:cNvPicPr>
            <a:picLocks noChangeAspect="1"/>
          </p:cNvPicPr>
          <p:nvPr/>
        </p:nvPicPr>
        <p:blipFill>
          <a:blip r:embed="rId2"/>
          <a:stretch>
            <a:fillRect/>
          </a:stretch>
        </p:blipFill>
        <p:spPr>
          <a:xfrm>
            <a:off x="169333" y="1485088"/>
            <a:ext cx="8805333" cy="4953000"/>
          </a:xfrm>
          <a:prstGeom prst="rect">
            <a:avLst/>
          </a:prstGeom>
          <a:ln>
            <a:solidFill>
              <a:schemeClr val="bg1"/>
            </a:solidFill>
          </a:ln>
        </p:spPr>
      </p:pic>
      <p:sp>
        <p:nvSpPr>
          <p:cNvPr id="6" name="Rectangle 5">
            <a:extLst>
              <a:ext uri="{FF2B5EF4-FFF2-40B4-BE49-F238E27FC236}">
                <a16:creationId xmlns:a16="http://schemas.microsoft.com/office/drawing/2014/main" id="{DE5B6DED-354E-4F44-BB8C-87A2E1B8132F}"/>
              </a:ext>
            </a:extLst>
          </p:cNvPr>
          <p:cNvSpPr/>
          <p:nvPr/>
        </p:nvSpPr>
        <p:spPr>
          <a:xfrm>
            <a:off x="0" y="6416953"/>
            <a:ext cx="9111573" cy="461665"/>
          </a:xfrm>
          <a:prstGeom prst="rect">
            <a:avLst/>
          </a:prstGeom>
        </p:spPr>
        <p:txBody>
          <a:bodyPr wrap="square">
            <a:spAutoFit/>
          </a:bodyPr>
          <a:lstStyle/>
          <a:p>
            <a:pPr algn="r"/>
            <a:r>
              <a:rPr lang="en-GB" sz="1200" b="0" dirty="0">
                <a:solidFill>
                  <a:schemeClr val="bg1"/>
                </a:solidFill>
              </a:rPr>
              <a:t>Stefan Schulz. </a:t>
            </a:r>
          </a:p>
          <a:p>
            <a:pPr algn="r"/>
            <a:r>
              <a:rPr lang="en-GB" sz="1200" b="0" dirty="0">
                <a:solidFill>
                  <a:schemeClr val="bg1"/>
                </a:solidFill>
              </a:rPr>
              <a:t>ICBO / FOIS 2021 Keynote. SNOMED CT x BFO: can the gap between legacy terminology and foundational ontology be bridged? </a:t>
            </a:r>
            <a:endParaRPr lang="en-US" sz="1200" b="0" dirty="0"/>
          </a:p>
        </p:txBody>
      </p:sp>
    </p:spTree>
    <p:extLst>
      <p:ext uri="{BB962C8B-B14F-4D97-AF65-F5344CB8AC3E}">
        <p14:creationId xmlns:p14="http://schemas.microsoft.com/office/powerpoint/2010/main" val="319851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4649-A4BA-4B2F-BDA0-BE11A05F6AED}"/>
              </a:ext>
            </a:extLst>
          </p:cNvPr>
          <p:cNvSpPr>
            <a:spLocks noGrp="1"/>
          </p:cNvSpPr>
          <p:nvPr>
            <p:ph type="title"/>
          </p:nvPr>
        </p:nvSpPr>
        <p:spPr>
          <a:xfrm>
            <a:off x="0" y="762000"/>
            <a:ext cx="9144000" cy="762000"/>
          </a:xfrm>
        </p:spPr>
        <p:txBody>
          <a:bodyPr/>
          <a:lstStyle/>
          <a:p>
            <a:r>
              <a:rPr lang="en-US" sz="3300" dirty="0"/>
              <a:t>How to bridge between SNOMED CT and BFO?</a:t>
            </a:r>
          </a:p>
        </p:txBody>
      </p:sp>
      <p:sp>
        <p:nvSpPr>
          <p:cNvPr id="4" name="Slide Number Placeholder 3">
            <a:extLst>
              <a:ext uri="{FF2B5EF4-FFF2-40B4-BE49-F238E27FC236}">
                <a16:creationId xmlns:a16="http://schemas.microsoft.com/office/drawing/2014/main" id="{01727FA5-4F1B-46EA-A2E4-CE718557AE5F}"/>
              </a:ext>
            </a:extLst>
          </p:cNvPr>
          <p:cNvSpPr>
            <a:spLocks noGrp="1"/>
          </p:cNvSpPr>
          <p:nvPr>
            <p:ph type="sldNum" sz="quarter" idx="3"/>
          </p:nvPr>
        </p:nvSpPr>
        <p:spPr/>
        <p:txBody>
          <a:bodyPr/>
          <a:lstStyle/>
          <a:p>
            <a:fld id="{7C5DB68A-9D44-4073-920F-D08D647C06A7}" type="slidenum">
              <a:rPr lang="en-US" smtClean="0"/>
              <a:t>18</a:t>
            </a:fld>
            <a:endParaRPr lang="en-US" dirty="0"/>
          </a:p>
        </p:txBody>
      </p:sp>
      <p:pic>
        <p:nvPicPr>
          <p:cNvPr id="5" name="Picture 4">
            <a:extLst>
              <a:ext uri="{FF2B5EF4-FFF2-40B4-BE49-F238E27FC236}">
                <a16:creationId xmlns:a16="http://schemas.microsoft.com/office/drawing/2014/main" id="{B94DD7C4-613F-4137-9423-C36AC8876A01}"/>
              </a:ext>
            </a:extLst>
          </p:cNvPr>
          <p:cNvPicPr>
            <a:picLocks noChangeAspect="1"/>
          </p:cNvPicPr>
          <p:nvPr/>
        </p:nvPicPr>
        <p:blipFill>
          <a:blip r:embed="rId2"/>
          <a:stretch>
            <a:fillRect/>
          </a:stretch>
        </p:blipFill>
        <p:spPr>
          <a:xfrm>
            <a:off x="152399" y="1447800"/>
            <a:ext cx="8805333" cy="4953000"/>
          </a:xfrm>
          <a:prstGeom prst="rect">
            <a:avLst/>
          </a:prstGeom>
          <a:ln>
            <a:solidFill>
              <a:schemeClr val="bg1"/>
            </a:solidFill>
          </a:ln>
        </p:spPr>
      </p:pic>
      <p:sp>
        <p:nvSpPr>
          <p:cNvPr id="6" name="Rectangle 5">
            <a:extLst>
              <a:ext uri="{FF2B5EF4-FFF2-40B4-BE49-F238E27FC236}">
                <a16:creationId xmlns:a16="http://schemas.microsoft.com/office/drawing/2014/main" id="{E5B9BA05-CFE9-4590-8842-F2F5FC305300}"/>
              </a:ext>
            </a:extLst>
          </p:cNvPr>
          <p:cNvSpPr/>
          <p:nvPr/>
        </p:nvSpPr>
        <p:spPr>
          <a:xfrm>
            <a:off x="0" y="6416953"/>
            <a:ext cx="9111573" cy="461665"/>
          </a:xfrm>
          <a:prstGeom prst="rect">
            <a:avLst/>
          </a:prstGeom>
        </p:spPr>
        <p:txBody>
          <a:bodyPr wrap="square">
            <a:spAutoFit/>
          </a:bodyPr>
          <a:lstStyle/>
          <a:p>
            <a:pPr algn="r"/>
            <a:r>
              <a:rPr lang="en-GB" sz="1200" b="0" dirty="0">
                <a:solidFill>
                  <a:schemeClr val="bg1"/>
                </a:solidFill>
              </a:rPr>
              <a:t>Stefan Schulz. </a:t>
            </a:r>
          </a:p>
          <a:p>
            <a:pPr algn="r"/>
            <a:r>
              <a:rPr lang="en-GB" sz="1200" b="0" dirty="0">
                <a:solidFill>
                  <a:schemeClr val="bg1"/>
                </a:solidFill>
              </a:rPr>
              <a:t>ICBO / FOIS 2021 Keynote. SNOMED CT x BFO: can the gap between legacy terminology and foundational ontology be bridged? </a:t>
            </a:r>
            <a:endParaRPr lang="en-US" sz="1200" b="0" dirty="0"/>
          </a:p>
        </p:txBody>
      </p:sp>
    </p:spTree>
    <p:extLst>
      <p:ext uri="{BB962C8B-B14F-4D97-AF65-F5344CB8AC3E}">
        <p14:creationId xmlns:p14="http://schemas.microsoft.com/office/powerpoint/2010/main" val="78773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2F96-5100-4D0B-889E-A29E0AED09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948B69-39C7-400B-A640-59B3471D9D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271BFBC-941D-473B-A47D-5185E97AC97E}"/>
              </a:ext>
            </a:extLst>
          </p:cNvPr>
          <p:cNvSpPr>
            <a:spLocks noGrp="1"/>
          </p:cNvSpPr>
          <p:nvPr>
            <p:ph type="sldNum" sz="quarter" idx="3"/>
          </p:nvPr>
        </p:nvSpPr>
        <p:spPr/>
        <p:txBody>
          <a:bodyPr/>
          <a:lstStyle/>
          <a:p>
            <a:fld id="{7C5DB68A-9D44-4073-920F-D08D647C06A7}" type="slidenum">
              <a:rPr lang="en-US" smtClean="0"/>
              <a:t>19</a:t>
            </a:fld>
            <a:endParaRPr lang="en-US" dirty="0"/>
          </a:p>
        </p:txBody>
      </p:sp>
      <p:pic>
        <p:nvPicPr>
          <p:cNvPr id="5" name="Picture 4">
            <a:extLst>
              <a:ext uri="{FF2B5EF4-FFF2-40B4-BE49-F238E27FC236}">
                <a16:creationId xmlns:a16="http://schemas.microsoft.com/office/drawing/2014/main" id="{713AF432-C7D2-4C11-A41A-4441FFDAE14D}"/>
              </a:ext>
            </a:extLst>
          </p:cNvPr>
          <p:cNvPicPr>
            <a:picLocks noChangeAspect="1"/>
          </p:cNvPicPr>
          <p:nvPr/>
        </p:nvPicPr>
        <p:blipFill>
          <a:blip r:embed="rId2"/>
          <a:stretch>
            <a:fillRect/>
          </a:stretch>
        </p:blipFill>
        <p:spPr>
          <a:xfrm>
            <a:off x="152399" y="685800"/>
            <a:ext cx="8805333" cy="4953000"/>
          </a:xfrm>
          <a:prstGeom prst="rect">
            <a:avLst/>
          </a:prstGeom>
        </p:spPr>
      </p:pic>
      <p:pic>
        <p:nvPicPr>
          <p:cNvPr id="6" name="Picture 5">
            <a:extLst>
              <a:ext uri="{FF2B5EF4-FFF2-40B4-BE49-F238E27FC236}">
                <a16:creationId xmlns:a16="http://schemas.microsoft.com/office/drawing/2014/main" id="{F6FBB51A-6DAD-448A-84B1-F0E2D44FAFA1}"/>
              </a:ext>
            </a:extLst>
          </p:cNvPr>
          <p:cNvPicPr>
            <a:picLocks noChangeAspect="1"/>
          </p:cNvPicPr>
          <p:nvPr/>
        </p:nvPicPr>
        <p:blipFill>
          <a:blip r:embed="rId3"/>
          <a:stretch>
            <a:fillRect/>
          </a:stretch>
        </p:blipFill>
        <p:spPr>
          <a:xfrm>
            <a:off x="163748" y="1614791"/>
            <a:ext cx="4332052" cy="3414409"/>
          </a:xfrm>
          <a:prstGeom prst="rect">
            <a:avLst/>
          </a:prstGeom>
        </p:spPr>
      </p:pic>
      <p:sp>
        <p:nvSpPr>
          <p:cNvPr id="7" name="Rectangle 6">
            <a:extLst>
              <a:ext uri="{FF2B5EF4-FFF2-40B4-BE49-F238E27FC236}">
                <a16:creationId xmlns:a16="http://schemas.microsoft.com/office/drawing/2014/main" id="{D1AD857D-14A7-416A-9301-D18C424E584B}"/>
              </a:ext>
            </a:extLst>
          </p:cNvPr>
          <p:cNvSpPr/>
          <p:nvPr/>
        </p:nvSpPr>
        <p:spPr>
          <a:xfrm>
            <a:off x="0" y="6416953"/>
            <a:ext cx="9111573" cy="461665"/>
          </a:xfrm>
          <a:prstGeom prst="rect">
            <a:avLst/>
          </a:prstGeom>
        </p:spPr>
        <p:txBody>
          <a:bodyPr wrap="square">
            <a:spAutoFit/>
          </a:bodyPr>
          <a:lstStyle/>
          <a:p>
            <a:pPr algn="r"/>
            <a:r>
              <a:rPr lang="en-GB" sz="1200" b="0" dirty="0">
                <a:solidFill>
                  <a:schemeClr val="bg1"/>
                </a:solidFill>
              </a:rPr>
              <a:t>Stefan Schulz. </a:t>
            </a:r>
          </a:p>
          <a:p>
            <a:pPr algn="r"/>
            <a:r>
              <a:rPr lang="en-GB" sz="1200" b="0" dirty="0">
                <a:solidFill>
                  <a:schemeClr val="bg1"/>
                </a:solidFill>
              </a:rPr>
              <a:t>ICBO / FOIS 2021 Keynote. SNOMED CT x BFO: can the gap between legacy terminology and foundational ontology be bridged? </a:t>
            </a:r>
            <a:endParaRPr lang="en-US" sz="1200" b="0" dirty="0"/>
          </a:p>
        </p:txBody>
      </p:sp>
    </p:spTree>
    <p:extLst>
      <p:ext uri="{BB962C8B-B14F-4D97-AF65-F5344CB8AC3E}">
        <p14:creationId xmlns:p14="http://schemas.microsoft.com/office/powerpoint/2010/main" val="271543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2886-354B-47EE-9A8C-511BBAE91143}"/>
              </a:ext>
            </a:extLst>
          </p:cNvPr>
          <p:cNvSpPr>
            <a:spLocks noGrp="1"/>
          </p:cNvSpPr>
          <p:nvPr>
            <p:ph type="ctrTitle"/>
          </p:nvPr>
        </p:nvSpPr>
        <p:spPr/>
        <p:txBody>
          <a:bodyPr/>
          <a:lstStyle/>
          <a:p>
            <a:r>
              <a:rPr lang="en-US" dirty="0"/>
              <a:t>Issues with last week’s topics?</a:t>
            </a:r>
          </a:p>
        </p:txBody>
      </p:sp>
      <p:sp>
        <p:nvSpPr>
          <p:cNvPr id="3" name="Subtitle 2">
            <a:extLst>
              <a:ext uri="{FF2B5EF4-FFF2-40B4-BE49-F238E27FC236}">
                <a16:creationId xmlns:a16="http://schemas.microsoft.com/office/drawing/2014/main" id="{690E7931-03CA-438E-9EA2-B193F7EA3A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815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8D6-95E5-4638-8B5D-B7054601607F}"/>
              </a:ext>
            </a:extLst>
          </p:cNvPr>
          <p:cNvSpPr>
            <a:spLocks noGrp="1"/>
          </p:cNvSpPr>
          <p:nvPr>
            <p:ph type="title"/>
          </p:nvPr>
        </p:nvSpPr>
        <p:spPr/>
        <p:txBody>
          <a:bodyPr/>
          <a:lstStyle/>
          <a:p>
            <a:r>
              <a:rPr lang="en-US" dirty="0"/>
              <a:t>Description Logic(s)</a:t>
            </a:r>
          </a:p>
        </p:txBody>
      </p:sp>
      <p:sp>
        <p:nvSpPr>
          <p:cNvPr id="3" name="Content Placeholder 2">
            <a:extLst>
              <a:ext uri="{FF2B5EF4-FFF2-40B4-BE49-F238E27FC236}">
                <a16:creationId xmlns:a16="http://schemas.microsoft.com/office/drawing/2014/main" id="{67EB6042-FAEC-4F6A-B200-0F7A80754856}"/>
              </a:ext>
            </a:extLst>
          </p:cNvPr>
          <p:cNvSpPr>
            <a:spLocks noGrp="1"/>
          </p:cNvSpPr>
          <p:nvPr>
            <p:ph idx="1"/>
          </p:nvPr>
        </p:nvSpPr>
        <p:spPr/>
        <p:txBody>
          <a:bodyPr/>
          <a:lstStyle/>
          <a:p>
            <a:pPr>
              <a:buFont typeface="Arial" panose="020B0604020202020204" pitchFamily="34" charset="0"/>
              <a:buChar char="•"/>
            </a:pPr>
            <a:r>
              <a:rPr lang="en-US" dirty="0"/>
              <a:t>A DL is a fragment of FOL.</a:t>
            </a:r>
          </a:p>
          <a:p>
            <a:pPr>
              <a:buFont typeface="Arial" panose="020B0604020202020204" pitchFamily="34" charset="0"/>
              <a:buChar char="•"/>
            </a:pPr>
            <a:r>
              <a:rPr lang="en-US" dirty="0"/>
              <a:t>DLs come in many varieties, most of which are decidable.</a:t>
            </a:r>
          </a:p>
          <a:p>
            <a:pPr lvl="1">
              <a:buFont typeface="Arial" panose="020B0604020202020204" pitchFamily="34" charset="0"/>
              <a:buChar char="•"/>
            </a:pPr>
            <a:r>
              <a:rPr lang="en-US" sz="2000" dirty="0"/>
              <a:t>A logic is decidable if there is an effective method for determining whether arbitrary formulas of the logic are logically valid formulas.</a:t>
            </a:r>
          </a:p>
          <a:p>
            <a:pPr lvl="1">
              <a:buFont typeface="Arial" panose="020B0604020202020204" pitchFamily="34" charset="0"/>
              <a:buChar char="•"/>
            </a:pPr>
            <a:r>
              <a:rPr lang="en-US" sz="2000" dirty="0"/>
              <a:t>A FOL is not decidable if its signature (i.e. the list and description of non-logical symbols) includes equality and at least one other predicate with two or more arguments.</a:t>
            </a:r>
          </a:p>
          <a:p>
            <a:pPr lvl="1">
              <a:buFont typeface="Arial" panose="020B0604020202020204" pitchFamily="34" charset="0"/>
              <a:buChar char="•"/>
            </a:pPr>
            <a:r>
              <a:rPr lang="en-US" sz="2000" dirty="0"/>
              <a:t>Flavors: </a:t>
            </a:r>
            <a:r>
              <a:rPr lang="en-US" sz="2000" dirty="0">
                <a:hlinkClick r:id="rId2"/>
              </a:rPr>
              <a:t>https://en.wikipedia.org/wiki/Description_logic</a:t>
            </a:r>
            <a:r>
              <a:rPr lang="en-US" sz="2000" dirty="0"/>
              <a:t> .</a:t>
            </a:r>
          </a:p>
        </p:txBody>
      </p:sp>
      <p:sp>
        <p:nvSpPr>
          <p:cNvPr id="4" name="Slide Number Placeholder 3">
            <a:extLst>
              <a:ext uri="{FF2B5EF4-FFF2-40B4-BE49-F238E27FC236}">
                <a16:creationId xmlns:a16="http://schemas.microsoft.com/office/drawing/2014/main" id="{0CEA871F-354A-442C-95CC-204F21CDEB27}"/>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107156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E931-54BA-4A4D-BDDB-5F79ADB35F77}"/>
              </a:ext>
            </a:extLst>
          </p:cNvPr>
          <p:cNvSpPr>
            <a:spLocks noGrp="1"/>
          </p:cNvSpPr>
          <p:nvPr>
            <p:ph type="title"/>
          </p:nvPr>
        </p:nvSpPr>
        <p:spPr/>
        <p:txBody>
          <a:bodyPr/>
          <a:lstStyle/>
          <a:p>
            <a:r>
              <a:rPr lang="en-US" dirty="0"/>
              <a:t>Relations between some logics</a:t>
            </a:r>
          </a:p>
        </p:txBody>
      </p:sp>
      <p:sp>
        <p:nvSpPr>
          <p:cNvPr id="4" name="Slide Number Placeholder 3">
            <a:extLst>
              <a:ext uri="{FF2B5EF4-FFF2-40B4-BE49-F238E27FC236}">
                <a16:creationId xmlns:a16="http://schemas.microsoft.com/office/drawing/2014/main" id="{23B17C8B-8F26-4206-972B-C859509C8D92}"/>
              </a:ext>
            </a:extLst>
          </p:cNvPr>
          <p:cNvSpPr>
            <a:spLocks noGrp="1"/>
          </p:cNvSpPr>
          <p:nvPr>
            <p:ph type="sldNum" sz="quarter" idx="3"/>
          </p:nvPr>
        </p:nvSpPr>
        <p:spPr/>
        <p:txBody>
          <a:bodyPr/>
          <a:lstStyle/>
          <a:p>
            <a:fld id="{7C5DB68A-9D44-4073-920F-D08D647C06A7}" type="slidenum">
              <a:rPr lang="en-US" smtClean="0"/>
              <a:t>21</a:t>
            </a:fld>
            <a:endParaRPr lang="en-US" dirty="0"/>
          </a:p>
        </p:txBody>
      </p:sp>
      <p:pic>
        <p:nvPicPr>
          <p:cNvPr id="5" name="Picture 4">
            <a:extLst>
              <a:ext uri="{FF2B5EF4-FFF2-40B4-BE49-F238E27FC236}">
                <a16:creationId xmlns:a16="http://schemas.microsoft.com/office/drawing/2014/main" id="{69BB7CDA-8D39-4475-9692-D791D1F47193}"/>
              </a:ext>
            </a:extLst>
          </p:cNvPr>
          <p:cNvPicPr>
            <a:picLocks noChangeAspect="1"/>
          </p:cNvPicPr>
          <p:nvPr/>
        </p:nvPicPr>
        <p:blipFill>
          <a:blip r:embed="rId2"/>
          <a:stretch>
            <a:fillRect/>
          </a:stretch>
        </p:blipFill>
        <p:spPr>
          <a:xfrm>
            <a:off x="1295400" y="1382343"/>
            <a:ext cx="6553200" cy="4554925"/>
          </a:xfrm>
          <a:prstGeom prst="rect">
            <a:avLst/>
          </a:prstGeom>
        </p:spPr>
      </p:pic>
      <p:sp>
        <p:nvSpPr>
          <p:cNvPr id="6" name="TextBox 5">
            <a:extLst>
              <a:ext uri="{FF2B5EF4-FFF2-40B4-BE49-F238E27FC236}">
                <a16:creationId xmlns:a16="http://schemas.microsoft.com/office/drawing/2014/main" id="{EC5EF7D6-FA1D-4A28-AE73-FE34AE188053}"/>
              </a:ext>
            </a:extLst>
          </p:cNvPr>
          <p:cNvSpPr txBox="1"/>
          <p:nvPr/>
        </p:nvSpPr>
        <p:spPr>
          <a:xfrm>
            <a:off x="2057400" y="2971800"/>
            <a:ext cx="755335" cy="584775"/>
          </a:xfrm>
          <a:prstGeom prst="rect">
            <a:avLst/>
          </a:prstGeom>
          <a:noFill/>
        </p:spPr>
        <p:txBody>
          <a:bodyPr wrap="none" rtlCol="0">
            <a:spAutoFit/>
          </a:bodyPr>
          <a:lstStyle/>
          <a:p>
            <a:r>
              <a:rPr lang="en-US" dirty="0"/>
              <a:t>DL</a:t>
            </a:r>
          </a:p>
        </p:txBody>
      </p:sp>
      <p:sp>
        <p:nvSpPr>
          <p:cNvPr id="7" name="Rectangle 6">
            <a:extLst>
              <a:ext uri="{FF2B5EF4-FFF2-40B4-BE49-F238E27FC236}">
                <a16:creationId xmlns:a16="http://schemas.microsoft.com/office/drawing/2014/main" id="{3C713124-193E-4711-8566-A16B535AD32C}"/>
              </a:ext>
            </a:extLst>
          </p:cNvPr>
          <p:cNvSpPr/>
          <p:nvPr/>
        </p:nvSpPr>
        <p:spPr>
          <a:xfrm>
            <a:off x="685800" y="6126843"/>
            <a:ext cx="8382000" cy="646331"/>
          </a:xfrm>
          <a:prstGeom prst="rect">
            <a:avLst/>
          </a:prstGeom>
        </p:spPr>
        <p:txBody>
          <a:bodyPr wrap="square">
            <a:spAutoFit/>
          </a:bodyPr>
          <a:lstStyle/>
          <a:p>
            <a:pPr algn="r"/>
            <a:r>
              <a:rPr lang="en-US" sz="1200" b="0" dirty="0">
                <a:solidFill>
                  <a:schemeClr val="bg1"/>
                </a:solidFill>
              </a:rPr>
              <a:t>Benjamin </a:t>
            </a:r>
            <a:r>
              <a:rPr lang="en-US" sz="1200" b="0" dirty="0" err="1">
                <a:solidFill>
                  <a:schemeClr val="bg1"/>
                </a:solidFill>
              </a:rPr>
              <a:t>Grosof</a:t>
            </a:r>
            <a:r>
              <a:rPr lang="en-US" sz="1200" b="0" dirty="0">
                <a:solidFill>
                  <a:schemeClr val="bg1"/>
                </a:solidFill>
              </a:rPr>
              <a:t> , Ian </a:t>
            </a:r>
            <a:r>
              <a:rPr lang="en-US" sz="1200" b="0" dirty="0" err="1">
                <a:solidFill>
                  <a:schemeClr val="bg1"/>
                </a:solidFill>
              </a:rPr>
              <a:t>Horrocks</a:t>
            </a:r>
            <a:r>
              <a:rPr lang="en-US" sz="1200" b="0" dirty="0">
                <a:solidFill>
                  <a:schemeClr val="bg1"/>
                </a:solidFill>
              </a:rPr>
              <a:t>, Raphael Volz, Stefan Decker. </a:t>
            </a:r>
          </a:p>
          <a:p>
            <a:pPr algn="r"/>
            <a:r>
              <a:rPr lang="en-US" sz="1200" b="0" dirty="0">
                <a:solidFill>
                  <a:schemeClr val="bg1"/>
                </a:solidFill>
                <a:latin typeface="Segoe UI" panose="020B0502040204020203" pitchFamily="34" charset="0"/>
              </a:rPr>
              <a:t>Description Logic Programs: Combining Logic Programs with Description Logic. 2004 Research Papers in Economics.</a:t>
            </a:r>
            <a:r>
              <a:rPr lang="en-US" sz="1200" b="0" dirty="0">
                <a:solidFill>
                  <a:schemeClr val="bg1"/>
                </a:solidFill>
              </a:rPr>
              <a:t>. </a:t>
            </a:r>
            <a:r>
              <a:rPr lang="en-US" sz="1200" b="0" dirty="0">
                <a:solidFill>
                  <a:schemeClr val="bg1"/>
                </a:solidFill>
                <a:hlinkClick r:id="rId3"/>
              </a:rPr>
              <a:t>http://www.cs.man.ac.uk/~horrocks/Publications/download/2003/p117-grosof.pdf</a:t>
            </a:r>
            <a:r>
              <a:rPr lang="en-US" sz="1200" b="0" dirty="0">
                <a:solidFill>
                  <a:schemeClr val="bg1"/>
                </a:solidFill>
              </a:rPr>
              <a:t> </a:t>
            </a:r>
            <a:endParaRPr lang="en-US" sz="1200" b="0" dirty="0">
              <a:solidFill>
                <a:schemeClr val="bg1"/>
              </a:solidFill>
              <a:effectLst/>
            </a:endParaRPr>
          </a:p>
        </p:txBody>
      </p:sp>
    </p:spTree>
    <p:extLst>
      <p:ext uri="{BB962C8B-B14F-4D97-AF65-F5344CB8AC3E}">
        <p14:creationId xmlns:p14="http://schemas.microsoft.com/office/powerpoint/2010/main" val="141208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F453-ED4C-45B6-B435-8CF2A8DB7DF0}"/>
              </a:ext>
            </a:extLst>
          </p:cNvPr>
          <p:cNvSpPr>
            <a:spLocks noGrp="1"/>
          </p:cNvSpPr>
          <p:nvPr>
            <p:ph type="title"/>
          </p:nvPr>
        </p:nvSpPr>
        <p:spPr/>
        <p:txBody>
          <a:bodyPr/>
          <a:lstStyle/>
          <a:p>
            <a:r>
              <a:rPr lang="en-US" dirty="0"/>
              <a:t>‘Negation’</a:t>
            </a:r>
          </a:p>
        </p:txBody>
      </p:sp>
      <p:sp>
        <p:nvSpPr>
          <p:cNvPr id="3" name="Content Placeholder 2">
            <a:extLst>
              <a:ext uri="{FF2B5EF4-FFF2-40B4-BE49-F238E27FC236}">
                <a16:creationId xmlns:a16="http://schemas.microsoft.com/office/drawing/2014/main" id="{FE8FBC2A-0C2C-4FFB-9058-62EDA4BE0747}"/>
              </a:ext>
            </a:extLst>
          </p:cNvPr>
          <p:cNvSpPr>
            <a:spLocks noGrp="1"/>
          </p:cNvSpPr>
          <p:nvPr>
            <p:ph idx="1"/>
          </p:nvPr>
        </p:nvSpPr>
        <p:spPr/>
        <p:txBody>
          <a:bodyPr/>
          <a:lstStyle/>
          <a:p>
            <a:pPr>
              <a:buFont typeface="Arial" panose="020B0604020202020204" pitchFamily="34" charset="0"/>
              <a:buChar char="•"/>
            </a:pPr>
            <a:r>
              <a:rPr lang="en-US" dirty="0"/>
              <a:t>Logical negation:</a:t>
            </a:r>
          </a:p>
          <a:p>
            <a:pPr lvl="1">
              <a:buFont typeface="Arial" panose="020B0604020202020204" pitchFamily="34" charset="0"/>
              <a:buChar char="•"/>
            </a:pPr>
            <a:r>
              <a:rPr lang="en-US" dirty="0"/>
              <a:t>not(X) is true if it can be proven that X is false.</a:t>
            </a:r>
          </a:p>
          <a:p>
            <a:pPr lvl="1">
              <a:buFont typeface="Arial" panose="020B0604020202020204" pitchFamily="34" charset="0"/>
              <a:buChar char="•"/>
            </a:pPr>
            <a:r>
              <a:rPr lang="en-US" dirty="0"/>
              <a:t>not(X) is false if it can be proven that X is true.</a:t>
            </a:r>
          </a:p>
          <a:p>
            <a:pPr lvl="1">
              <a:buFont typeface="Arial" panose="020B0604020202020204" pitchFamily="34" charset="0"/>
              <a:buChar char="•"/>
            </a:pPr>
            <a:endParaRPr lang="en-US" dirty="0"/>
          </a:p>
          <a:p>
            <a:pPr>
              <a:buFont typeface="Arial" panose="020B0604020202020204" pitchFamily="34" charset="0"/>
              <a:buChar char="•"/>
            </a:pPr>
            <a:r>
              <a:rPr lang="en-US" dirty="0"/>
              <a:t>Negation by failure (Prolog):</a:t>
            </a:r>
          </a:p>
          <a:p>
            <a:pPr lvl="1">
              <a:buFont typeface="Arial" panose="020B0604020202020204" pitchFamily="34" charset="0"/>
              <a:buChar char="•"/>
            </a:pPr>
            <a:r>
              <a:rPr lang="en-US" dirty="0"/>
              <a:t>not(X) is true if it is not possible to prove that X is true.</a:t>
            </a:r>
          </a:p>
          <a:p>
            <a:pPr lvl="1">
              <a:buFont typeface="Arial" panose="020B0604020202020204" pitchFamily="34" charset="0"/>
              <a:buChar char="•"/>
            </a:pPr>
            <a:r>
              <a:rPr lang="en-US" dirty="0"/>
              <a:t>not(X) is false if it can be proven that X is true.</a:t>
            </a:r>
          </a:p>
          <a:p>
            <a:pPr lvl="1">
              <a:buFont typeface="Arial" panose="020B0604020202020204" pitchFamily="34" charset="0"/>
              <a:buChar char="•"/>
            </a:pPr>
            <a:r>
              <a:rPr lang="en-US" dirty="0"/>
              <a:t>Safe use of ‘not(X)’ in Prolog:</a:t>
            </a:r>
          </a:p>
          <a:p>
            <a:pPr lvl="2">
              <a:buFont typeface="Arial" panose="020B0604020202020204" pitchFamily="34" charset="0"/>
              <a:buChar char="•"/>
            </a:pPr>
            <a:r>
              <a:rPr lang="en-US" dirty="0"/>
              <a:t>X is fully instantiated when not(X) is processed, or;</a:t>
            </a:r>
          </a:p>
          <a:p>
            <a:pPr lvl="2">
              <a:buFont typeface="Arial" panose="020B0604020202020204" pitchFamily="34" charset="0"/>
              <a:buChar char="•"/>
            </a:pPr>
            <a:r>
              <a:rPr lang="en-US" dirty="0"/>
              <a:t>X has </a:t>
            </a:r>
            <a:r>
              <a:rPr lang="en-US" dirty="0" err="1"/>
              <a:t>uninstantiated</a:t>
            </a:r>
            <a:r>
              <a:rPr lang="en-US" dirty="0"/>
              <a:t> variables, but they don't appear anywhere else in the clause.</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F06C501-BD14-4335-87F6-339745749F8F}"/>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452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8D6-95E5-4638-8B5D-B7054601607F}"/>
              </a:ext>
            </a:extLst>
          </p:cNvPr>
          <p:cNvSpPr>
            <a:spLocks noGrp="1"/>
          </p:cNvSpPr>
          <p:nvPr>
            <p:ph type="title"/>
          </p:nvPr>
        </p:nvSpPr>
        <p:spPr/>
        <p:txBody>
          <a:bodyPr/>
          <a:lstStyle/>
          <a:p>
            <a:r>
              <a:rPr lang="en-US" dirty="0"/>
              <a:t>Description Logic(s)</a:t>
            </a:r>
          </a:p>
        </p:txBody>
      </p:sp>
      <p:sp>
        <p:nvSpPr>
          <p:cNvPr id="3" name="Content Placeholder 2">
            <a:extLst>
              <a:ext uri="{FF2B5EF4-FFF2-40B4-BE49-F238E27FC236}">
                <a16:creationId xmlns:a16="http://schemas.microsoft.com/office/drawing/2014/main" id="{67EB6042-FAEC-4F6A-B200-0F7A80754856}"/>
              </a:ext>
            </a:extLst>
          </p:cNvPr>
          <p:cNvSpPr>
            <a:spLocks noGrp="1"/>
          </p:cNvSpPr>
          <p:nvPr>
            <p:ph idx="1"/>
          </p:nvPr>
        </p:nvSpPr>
        <p:spPr>
          <a:xfrm>
            <a:off x="228600" y="1676400"/>
            <a:ext cx="8686800" cy="2438400"/>
          </a:xfrm>
        </p:spPr>
        <p:txBody>
          <a:bodyPr/>
          <a:lstStyle/>
          <a:p>
            <a:pPr>
              <a:buFont typeface="Arial" panose="020B0604020202020204" pitchFamily="34" charset="0"/>
              <a:buChar char="•"/>
            </a:pPr>
            <a:r>
              <a:rPr lang="en-US" dirty="0"/>
              <a:t>Three essential components of a DL system:</a:t>
            </a:r>
          </a:p>
          <a:p>
            <a:pPr>
              <a:buFont typeface="Arial" panose="020B0604020202020204" pitchFamily="34" charset="0"/>
              <a:buChar char="•"/>
            </a:pPr>
            <a:endParaRPr lang="en-US" dirty="0"/>
          </a:p>
          <a:p>
            <a:pPr lvl="1">
              <a:buFont typeface="Arial" panose="020B0604020202020204" pitchFamily="34" charset="0"/>
              <a:buChar char="•"/>
            </a:pPr>
            <a:r>
              <a:rPr lang="en-US" sz="1800" dirty="0" err="1"/>
              <a:t>Abox</a:t>
            </a:r>
            <a:r>
              <a:rPr lang="en-US" sz="1800" dirty="0"/>
              <a:t>: 	Father(john).			concept assertion</a:t>
            </a:r>
          </a:p>
          <a:p>
            <a:pPr marL="457200" lvl="1" indent="0">
              <a:buNone/>
            </a:pPr>
            <a:r>
              <a:rPr lang="en-US" sz="1800" dirty="0"/>
              <a:t>		</a:t>
            </a:r>
            <a:r>
              <a:rPr lang="en-US" sz="1800" dirty="0" err="1"/>
              <a:t>fatherOf</a:t>
            </a:r>
            <a:r>
              <a:rPr lang="en-US" sz="1800" dirty="0"/>
              <a:t>(john, </a:t>
            </a:r>
            <a:r>
              <a:rPr lang="en-US" sz="1800" dirty="0" err="1"/>
              <a:t>barry</a:t>
            </a:r>
            <a:r>
              <a:rPr lang="en-US" sz="1800" dirty="0"/>
              <a:t>).		role assertion</a:t>
            </a:r>
          </a:p>
          <a:p>
            <a:pPr marL="457200" lvl="1" indent="0">
              <a:buNone/>
            </a:pPr>
            <a:r>
              <a:rPr lang="en-US" sz="1800" dirty="0"/>
              <a:t>		john </a:t>
            </a:r>
            <a:r>
              <a:rPr lang="en-US" sz="1800" dirty="0">
                <a:sym typeface="Symbol" panose="05050102010706020507" pitchFamily="18" charset="2"/>
              </a:rPr>
              <a:t></a:t>
            </a:r>
            <a:r>
              <a:rPr lang="en-US" sz="1800" dirty="0"/>
              <a:t> </a:t>
            </a:r>
            <a:r>
              <a:rPr lang="en-US" sz="1800" dirty="0" err="1"/>
              <a:t>barry</a:t>
            </a:r>
            <a:endParaRPr lang="en-US" sz="1800" dirty="0"/>
          </a:p>
          <a:p>
            <a:pPr marL="457200" lvl="1" indent="0">
              <a:buNone/>
            </a:pPr>
            <a:r>
              <a:rPr lang="en-US" sz="1800" dirty="0"/>
              <a:t>		…</a:t>
            </a:r>
          </a:p>
          <a:p>
            <a:pPr lvl="1">
              <a:buFont typeface="Arial" panose="020B0604020202020204" pitchFamily="34" charset="0"/>
              <a:buChar char="•"/>
            </a:pPr>
            <a:r>
              <a:rPr lang="en-US" sz="1800" dirty="0" err="1"/>
              <a:t>Tbox</a:t>
            </a:r>
            <a:r>
              <a:rPr lang="en-US" sz="1800" dirty="0"/>
              <a:t>:	Father    Parent			concept inclusion</a:t>
            </a:r>
          </a:p>
          <a:p>
            <a:pPr marL="457200" lvl="1" indent="0">
              <a:buNone/>
            </a:pPr>
            <a:r>
              <a:rPr lang="en-US" sz="1800" dirty="0"/>
              <a:t>		Person </a:t>
            </a:r>
            <a:r>
              <a:rPr lang="en-US" sz="1800" dirty="0">
                <a:sym typeface="Symbol" panose="05050102010706020507" pitchFamily="18" charset="2"/>
              </a:rPr>
              <a:t> </a:t>
            </a:r>
            <a:r>
              <a:rPr lang="en-US" sz="1800" dirty="0"/>
              <a:t>Human			concept equivalence</a:t>
            </a:r>
          </a:p>
          <a:p>
            <a:pPr marL="457200" lvl="1" indent="0">
              <a:buNone/>
            </a:pPr>
            <a:r>
              <a:rPr lang="en-US" sz="1800" dirty="0"/>
              <a:t>		…</a:t>
            </a:r>
          </a:p>
          <a:p>
            <a:pPr lvl="1"/>
            <a:r>
              <a:rPr lang="en-US" sz="1800" dirty="0" err="1"/>
              <a:t>Rbox</a:t>
            </a:r>
            <a:r>
              <a:rPr lang="en-US" sz="1800" dirty="0"/>
              <a:t>:	</a:t>
            </a:r>
            <a:r>
              <a:rPr lang="en-US" sz="1800" dirty="0" err="1"/>
              <a:t>fatherOf</a:t>
            </a:r>
            <a:r>
              <a:rPr lang="en-US" sz="1800" dirty="0"/>
              <a:t>     </a:t>
            </a:r>
            <a:r>
              <a:rPr lang="en-US" sz="1800" dirty="0" err="1"/>
              <a:t>parentOf</a:t>
            </a:r>
            <a:r>
              <a:rPr lang="en-US" sz="1800" dirty="0"/>
              <a:t>		role inclusion</a:t>
            </a:r>
          </a:p>
          <a:p>
            <a:pPr marL="457200" lvl="1" indent="0">
              <a:buNone/>
            </a:pPr>
            <a:r>
              <a:rPr lang="en-US" sz="1800" dirty="0"/>
              <a:t>		disjoint(</a:t>
            </a:r>
            <a:r>
              <a:rPr lang="en-US" sz="1800" dirty="0" err="1"/>
              <a:t>parentOf</a:t>
            </a:r>
            <a:r>
              <a:rPr lang="en-US" sz="1800" dirty="0"/>
              <a:t>, </a:t>
            </a:r>
            <a:r>
              <a:rPr lang="en-US" sz="1800" dirty="0" err="1"/>
              <a:t>childOf</a:t>
            </a:r>
            <a:r>
              <a:rPr lang="en-US" sz="1800" dirty="0"/>
              <a:t>)	</a:t>
            </a:r>
            <a:r>
              <a:rPr lang="en-US" sz="1800" dirty="0" err="1"/>
              <a:t>disjointness</a:t>
            </a:r>
            <a:r>
              <a:rPr lang="en-US" sz="1800" dirty="0"/>
              <a:t> of roles</a:t>
            </a:r>
          </a:p>
          <a:p>
            <a:pPr marL="457200" lvl="1" indent="0">
              <a:buNone/>
            </a:pPr>
            <a:r>
              <a:rPr lang="en-US" sz="1800" dirty="0"/>
              <a:t>		…</a:t>
            </a:r>
          </a:p>
          <a:p>
            <a:pPr indent="-285750">
              <a:buFont typeface="Arial" panose="020B0604020202020204" pitchFamily="34" charset="0"/>
              <a:buChar char="•"/>
            </a:pPr>
            <a:r>
              <a:rPr lang="en-US" dirty="0"/>
              <a:t>Assertions need to be interpreted as being about sets.</a:t>
            </a:r>
          </a:p>
        </p:txBody>
      </p:sp>
      <p:sp>
        <p:nvSpPr>
          <p:cNvPr id="4" name="Slide Number Placeholder 3">
            <a:extLst>
              <a:ext uri="{FF2B5EF4-FFF2-40B4-BE49-F238E27FC236}">
                <a16:creationId xmlns:a16="http://schemas.microsoft.com/office/drawing/2014/main" id="{0CEA871F-354A-442C-95CC-204F21CDEB27}"/>
              </a:ext>
            </a:extLst>
          </p:cNvPr>
          <p:cNvSpPr>
            <a:spLocks noGrp="1"/>
          </p:cNvSpPr>
          <p:nvPr>
            <p:ph type="sldNum" sz="quarter" idx="3"/>
          </p:nvPr>
        </p:nvSpPr>
        <p:spPr/>
        <p:txBody>
          <a:bodyPr/>
          <a:lstStyle/>
          <a:p>
            <a:fld id="{7C5DB68A-9D44-4073-920F-D08D647C06A7}" type="slidenum">
              <a:rPr lang="en-US" smtClean="0"/>
              <a:t>23</a:t>
            </a:fld>
            <a:endParaRPr lang="en-US" dirty="0"/>
          </a:p>
        </p:txBody>
      </p:sp>
      <p:grpSp>
        <p:nvGrpSpPr>
          <p:cNvPr id="11" name="Group 10">
            <a:extLst>
              <a:ext uri="{FF2B5EF4-FFF2-40B4-BE49-F238E27FC236}">
                <a16:creationId xmlns:a16="http://schemas.microsoft.com/office/drawing/2014/main" id="{B70EBE39-DFF2-4976-B65C-224CCAD49F3D}"/>
              </a:ext>
            </a:extLst>
          </p:cNvPr>
          <p:cNvGrpSpPr/>
          <p:nvPr/>
        </p:nvGrpSpPr>
        <p:grpSpPr>
          <a:xfrm>
            <a:off x="2879698" y="3993177"/>
            <a:ext cx="152400" cy="152400"/>
            <a:chOff x="3429000" y="5257800"/>
            <a:chExt cx="457200" cy="457200"/>
          </a:xfrm>
        </p:grpSpPr>
        <p:cxnSp>
          <p:nvCxnSpPr>
            <p:cNvPr id="6" name="Straight Connector 5">
              <a:extLst>
                <a:ext uri="{FF2B5EF4-FFF2-40B4-BE49-F238E27FC236}">
                  <a16:creationId xmlns:a16="http://schemas.microsoft.com/office/drawing/2014/main" id="{C1C9AF0B-888C-4ACD-A9A9-B38AABD7E205}"/>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795E307D-C2B1-4A9F-BE54-F8A48F7BE176}"/>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4E6411B-9EE2-4697-B198-15E27A3F9699}"/>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0CF369F3-8C83-4B68-B57C-426479D3FD57}"/>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A2A12028-D87D-439B-A33B-E39E681898EF}"/>
              </a:ext>
            </a:extLst>
          </p:cNvPr>
          <p:cNvGrpSpPr/>
          <p:nvPr/>
        </p:nvGrpSpPr>
        <p:grpSpPr>
          <a:xfrm>
            <a:off x="3085366" y="4984230"/>
            <a:ext cx="152400" cy="152400"/>
            <a:chOff x="3429000" y="5257800"/>
            <a:chExt cx="457200" cy="457200"/>
          </a:xfrm>
        </p:grpSpPr>
        <p:cxnSp>
          <p:nvCxnSpPr>
            <p:cNvPr id="19" name="Straight Connector 18">
              <a:extLst>
                <a:ext uri="{FF2B5EF4-FFF2-40B4-BE49-F238E27FC236}">
                  <a16:creationId xmlns:a16="http://schemas.microsoft.com/office/drawing/2014/main" id="{3F54CA20-4996-4CAF-B071-747C3175686B}"/>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88F71D5-0891-4920-8F9A-A02A952F9E9A}"/>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077B92F-5C9D-4583-B6D8-A8996C51A51C}"/>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534BD75-A3D9-4D7F-83B1-C165FDCFE160}"/>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75570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A4A0-3E2B-45EF-8FD6-7607C7A9D56A}"/>
              </a:ext>
            </a:extLst>
          </p:cNvPr>
          <p:cNvSpPr>
            <a:spLocks noGrp="1"/>
          </p:cNvSpPr>
          <p:nvPr>
            <p:ph type="title"/>
          </p:nvPr>
        </p:nvSpPr>
        <p:spPr/>
        <p:txBody>
          <a:bodyPr/>
          <a:lstStyle/>
          <a:p>
            <a:r>
              <a:rPr lang="en-US" dirty="0"/>
              <a:t>DL constructors</a:t>
            </a:r>
          </a:p>
        </p:txBody>
      </p:sp>
      <p:sp>
        <p:nvSpPr>
          <p:cNvPr id="3" name="Content Placeholder 2">
            <a:extLst>
              <a:ext uri="{FF2B5EF4-FFF2-40B4-BE49-F238E27FC236}">
                <a16:creationId xmlns:a16="http://schemas.microsoft.com/office/drawing/2014/main" id="{6DDDEDB1-9080-4D19-9362-8A96DBBC6EEC}"/>
              </a:ext>
            </a:extLst>
          </p:cNvPr>
          <p:cNvSpPr>
            <a:spLocks noGrp="1"/>
          </p:cNvSpPr>
          <p:nvPr>
            <p:ph idx="1"/>
          </p:nvPr>
        </p:nvSpPr>
        <p:spPr/>
        <p:txBody>
          <a:bodyPr/>
          <a:lstStyle/>
          <a:p>
            <a:pPr>
              <a:buFont typeface="Arial" panose="020B0604020202020204" pitchFamily="34" charset="0"/>
              <a:buChar char="•"/>
            </a:pPr>
            <a:r>
              <a:rPr lang="en-US" dirty="0"/>
              <a:t>Male    Parent		intersection / conjunction</a:t>
            </a:r>
          </a:p>
          <a:p>
            <a:pPr>
              <a:buFont typeface="Arial" panose="020B0604020202020204" pitchFamily="34" charset="0"/>
              <a:buChar char="•"/>
            </a:pPr>
            <a:r>
              <a:rPr lang="en-US" dirty="0"/>
              <a:t>Male    Female		union / disjunction</a:t>
            </a:r>
          </a:p>
          <a:p>
            <a:pPr>
              <a:buFont typeface="Arial" panose="020B0604020202020204" pitchFamily="34" charset="0"/>
              <a:buChar char="•"/>
            </a:pPr>
            <a:r>
              <a:rPr lang="en-US" dirty="0">
                <a:sym typeface="Symbol" panose="05050102010706020507" pitchFamily="18" charset="2"/>
              </a:rPr>
              <a:t> Male			complement / negation	</a:t>
            </a:r>
          </a:p>
          <a:p>
            <a:pPr>
              <a:buFont typeface="Arial" panose="020B0604020202020204" pitchFamily="34" charset="0"/>
              <a:buChar char="•"/>
            </a:pPr>
            <a:r>
              <a:rPr lang="en-US" dirty="0">
                <a:sym typeface="Symbol" panose="05050102010706020507" pitchFamily="18" charset="2"/>
              </a:rPr>
              <a:t>…</a:t>
            </a:r>
          </a:p>
          <a:p>
            <a:pPr>
              <a:buFont typeface="Arial" panose="020B0604020202020204" pitchFamily="34" charset="0"/>
              <a:buChar char="•"/>
            </a:pPr>
            <a:endParaRPr lang="en-US" dirty="0">
              <a:sym typeface="Symbol" panose="05050102010706020507" pitchFamily="18" charset="2"/>
            </a:endParaRPr>
          </a:p>
          <a:p>
            <a:pPr>
              <a:buFont typeface="Arial" panose="020B0604020202020204" pitchFamily="34" charset="0"/>
              <a:buChar char="•"/>
            </a:pPr>
            <a:r>
              <a:rPr lang="en-US" dirty="0">
                <a:sym typeface="Symbol" panose="05050102010706020507" pitchFamily="18" charset="2"/>
              </a:rPr>
              <a:t>Can be used in </a:t>
            </a:r>
            <a:r>
              <a:rPr lang="en-US" dirty="0" err="1">
                <a:sym typeface="Symbol" panose="05050102010706020507" pitchFamily="18" charset="2"/>
              </a:rPr>
              <a:t>Tbox</a:t>
            </a:r>
            <a:r>
              <a:rPr lang="en-US" dirty="0">
                <a:sym typeface="Symbol" panose="05050102010706020507" pitchFamily="18" charset="2"/>
              </a:rPr>
              <a:t> axioms, e.g.</a:t>
            </a:r>
          </a:p>
          <a:p>
            <a:pPr lvl="1">
              <a:buFont typeface="Arial" panose="020B0604020202020204" pitchFamily="34" charset="0"/>
              <a:buChar char="•"/>
            </a:pPr>
            <a:r>
              <a:rPr lang="en-US" dirty="0"/>
              <a:t>Father  </a:t>
            </a:r>
            <a:r>
              <a:rPr lang="en-US" dirty="0">
                <a:sym typeface="Symbol" panose="05050102010706020507" pitchFamily="18" charset="2"/>
              </a:rPr>
              <a:t></a:t>
            </a:r>
            <a:r>
              <a:rPr lang="en-US" dirty="0"/>
              <a:t>   Male    Parent	</a:t>
            </a:r>
          </a:p>
          <a:p>
            <a:pPr lvl="1">
              <a:buFont typeface="Arial" panose="020B0604020202020204" pitchFamily="34" charset="0"/>
              <a:buChar char="•"/>
            </a:pPr>
            <a:r>
              <a:rPr lang="en-US" dirty="0"/>
              <a:t>T    Male    Female	</a:t>
            </a:r>
            <a:r>
              <a:rPr lang="en-US" sz="1200" dirty="0"/>
              <a:t>everything is included in the set of males and females</a:t>
            </a:r>
          </a:p>
          <a:p>
            <a:pPr lvl="1">
              <a:buFont typeface="Arial" panose="020B0604020202020204" pitchFamily="34" charset="0"/>
              <a:buChar char="•"/>
            </a:pPr>
            <a:r>
              <a:rPr lang="en-US" dirty="0"/>
              <a:t>Male    Female    </a:t>
            </a:r>
            <a:r>
              <a:rPr lang="en-US" dirty="0">
                <a:sym typeface="Symbol" panose="05050102010706020507" pitchFamily="18" charset="2"/>
              </a:rPr>
              <a:t>	</a:t>
            </a:r>
            <a:r>
              <a:rPr lang="en-US" sz="1200" dirty="0">
                <a:sym typeface="Symbol" panose="05050102010706020507" pitchFamily="18" charset="2"/>
              </a:rPr>
              <a:t>the intersection of the set of males and the set of females is empty</a:t>
            </a:r>
            <a:endParaRPr lang="en-US" sz="1200" dirty="0"/>
          </a:p>
          <a:p>
            <a:pPr lvl="1">
              <a:buFont typeface="Arial" panose="020B0604020202020204" pitchFamily="34" charset="0"/>
              <a:buChar char="•"/>
            </a:pPr>
            <a:r>
              <a:rPr lang="en-US" dirty="0"/>
              <a:t>…</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C49D53E-7F83-458B-BB00-B6386B08E670}"/>
              </a:ext>
            </a:extLst>
          </p:cNvPr>
          <p:cNvSpPr>
            <a:spLocks noGrp="1"/>
          </p:cNvSpPr>
          <p:nvPr>
            <p:ph type="sldNum" sz="quarter" idx="3"/>
          </p:nvPr>
        </p:nvSpPr>
        <p:spPr/>
        <p:txBody>
          <a:bodyPr/>
          <a:lstStyle/>
          <a:p>
            <a:fld id="{7C5DB68A-9D44-4073-920F-D08D647C06A7}" type="slidenum">
              <a:rPr lang="en-US" smtClean="0"/>
              <a:t>24</a:t>
            </a:fld>
            <a:endParaRPr lang="en-US" dirty="0"/>
          </a:p>
        </p:txBody>
      </p:sp>
      <p:grpSp>
        <p:nvGrpSpPr>
          <p:cNvPr id="10" name="Group 9">
            <a:extLst>
              <a:ext uri="{FF2B5EF4-FFF2-40B4-BE49-F238E27FC236}">
                <a16:creationId xmlns:a16="http://schemas.microsoft.com/office/drawing/2014/main" id="{858234AF-53E1-411E-BB00-C43CE111AAAC}"/>
              </a:ext>
            </a:extLst>
          </p:cNvPr>
          <p:cNvGrpSpPr/>
          <p:nvPr/>
        </p:nvGrpSpPr>
        <p:grpSpPr>
          <a:xfrm rot="5400000">
            <a:off x="1388880" y="1841500"/>
            <a:ext cx="152400" cy="127000"/>
            <a:chOff x="2879698" y="3549590"/>
            <a:chExt cx="152400" cy="127000"/>
          </a:xfrm>
        </p:grpSpPr>
        <p:cxnSp>
          <p:nvCxnSpPr>
            <p:cNvPr id="6" name="Straight Connector 5">
              <a:extLst>
                <a:ext uri="{FF2B5EF4-FFF2-40B4-BE49-F238E27FC236}">
                  <a16:creationId xmlns:a16="http://schemas.microsoft.com/office/drawing/2014/main" id="{DB2ABD84-5CED-4A28-9781-E94D0A58EB11}"/>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B448E2B2-45AD-4DF9-B13D-D78255ADD055}"/>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089F98CA-5BF2-4A9C-A8CA-233E9F2937FC}"/>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F2784046-0FFA-448F-A541-04C8A1559DB9}"/>
              </a:ext>
            </a:extLst>
          </p:cNvPr>
          <p:cNvGrpSpPr/>
          <p:nvPr/>
        </p:nvGrpSpPr>
        <p:grpSpPr>
          <a:xfrm rot="16200000" flipV="1">
            <a:off x="1376390" y="2298700"/>
            <a:ext cx="152400" cy="127000"/>
            <a:chOff x="2879698" y="3549590"/>
            <a:chExt cx="152400" cy="127000"/>
          </a:xfrm>
        </p:grpSpPr>
        <p:cxnSp>
          <p:nvCxnSpPr>
            <p:cNvPr id="12" name="Straight Connector 11">
              <a:extLst>
                <a:ext uri="{FF2B5EF4-FFF2-40B4-BE49-F238E27FC236}">
                  <a16:creationId xmlns:a16="http://schemas.microsoft.com/office/drawing/2014/main" id="{5FB4D5A6-C56D-4598-9F16-F18D39AD18E5}"/>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211CDE45-3A63-47E4-830B-445DFDFF8DD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CEF824-DFDC-4D77-809E-3D8670850243}"/>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id="{923D0EEA-E92A-44BD-88E0-431E72D96301}"/>
              </a:ext>
            </a:extLst>
          </p:cNvPr>
          <p:cNvGrpSpPr/>
          <p:nvPr/>
        </p:nvGrpSpPr>
        <p:grpSpPr>
          <a:xfrm rot="5400000">
            <a:off x="3312107" y="4480507"/>
            <a:ext cx="152400" cy="127000"/>
            <a:chOff x="2879698" y="3549590"/>
            <a:chExt cx="152400" cy="127000"/>
          </a:xfrm>
        </p:grpSpPr>
        <p:cxnSp>
          <p:nvCxnSpPr>
            <p:cNvPr id="20" name="Straight Connector 19">
              <a:extLst>
                <a:ext uri="{FF2B5EF4-FFF2-40B4-BE49-F238E27FC236}">
                  <a16:creationId xmlns:a16="http://schemas.microsoft.com/office/drawing/2014/main" id="{01E7FF23-F4C0-4E11-B756-95F0B31CE100}"/>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1E214F5-533C-4773-85C5-2E741766DE8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52FBD974-16E5-4BAB-A82D-8667AAC6BF9E}"/>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3" name="Rectangle 22">
            <a:extLst>
              <a:ext uri="{FF2B5EF4-FFF2-40B4-BE49-F238E27FC236}">
                <a16:creationId xmlns:a16="http://schemas.microsoft.com/office/drawing/2014/main" id="{CAC340BA-FE05-4F21-ADA7-A02E37E9CC7C}"/>
              </a:ext>
            </a:extLst>
          </p:cNvPr>
          <p:cNvSpPr/>
          <p:nvPr/>
        </p:nvSpPr>
        <p:spPr>
          <a:xfrm>
            <a:off x="533400" y="6177455"/>
            <a:ext cx="8534378" cy="523220"/>
          </a:xfrm>
          <a:prstGeom prst="rect">
            <a:avLst/>
          </a:prstGeom>
        </p:spPr>
        <p:txBody>
          <a:bodyPr wrap="square">
            <a:spAutoFit/>
          </a:bodyPr>
          <a:lstStyle/>
          <a:p>
            <a:pPr algn="r"/>
            <a:r>
              <a:rPr lang="en-US" sz="1400" b="0" dirty="0">
                <a:solidFill>
                  <a:schemeClr val="bg1"/>
                </a:solidFill>
                <a:latin typeface="Lucida Grande"/>
              </a:rPr>
              <a:t>Markus </a:t>
            </a:r>
            <a:r>
              <a:rPr lang="en-US" sz="1400" b="0" dirty="0" err="1">
                <a:solidFill>
                  <a:schemeClr val="bg1"/>
                </a:solidFill>
                <a:latin typeface="Lucida Grande"/>
              </a:rPr>
              <a:t>Krötzsch</a:t>
            </a:r>
            <a:r>
              <a:rPr lang="en-US" sz="1400" b="0" dirty="0">
                <a:solidFill>
                  <a:schemeClr val="bg1"/>
                </a:solidFill>
                <a:latin typeface="Lucida Grande"/>
              </a:rPr>
              <a:t>, Frantisek </a:t>
            </a:r>
            <a:r>
              <a:rPr lang="en-US" sz="1400" b="0" dirty="0" err="1">
                <a:solidFill>
                  <a:schemeClr val="bg1"/>
                </a:solidFill>
                <a:latin typeface="Lucida Grande"/>
              </a:rPr>
              <a:t>Simancik</a:t>
            </a:r>
            <a:r>
              <a:rPr lang="en-US" sz="1400" b="0" dirty="0">
                <a:solidFill>
                  <a:schemeClr val="bg1"/>
                </a:solidFill>
                <a:latin typeface="Lucida Grande"/>
              </a:rPr>
              <a:t>, Ian </a:t>
            </a:r>
            <a:r>
              <a:rPr lang="en-US" sz="1400" b="0" dirty="0" err="1">
                <a:solidFill>
                  <a:schemeClr val="bg1"/>
                </a:solidFill>
                <a:latin typeface="Lucida Grande"/>
              </a:rPr>
              <a:t>Horrocks</a:t>
            </a:r>
            <a:r>
              <a:rPr lang="en-US" sz="1400" b="0" dirty="0">
                <a:solidFill>
                  <a:schemeClr val="bg1"/>
                </a:solidFill>
                <a:latin typeface="Lucida Grande"/>
              </a:rPr>
              <a:t>. A Description Logic Primer. </a:t>
            </a:r>
            <a:r>
              <a:rPr lang="en-US" sz="1400" b="0" dirty="0">
                <a:solidFill>
                  <a:schemeClr val="bg1"/>
                </a:solidFill>
                <a:latin typeface="Lucida Grande"/>
                <a:hlinkClick r:id="rId2"/>
              </a:rPr>
              <a:t>https://arxiv.org/pdf/1201.4089.pdf</a:t>
            </a:r>
            <a:r>
              <a:rPr lang="en-US" sz="1400" b="0" dirty="0">
                <a:solidFill>
                  <a:schemeClr val="bg1"/>
                </a:solidFill>
                <a:latin typeface="Lucida Grande"/>
              </a:rPr>
              <a:t> </a:t>
            </a:r>
          </a:p>
        </p:txBody>
      </p:sp>
      <p:grpSp>
        <p:nvGrpSpPr>
          <p:cNvPr id="24" name="Group 23">
            <a:extLst>
              <a:ext uri="{FF2B5EF4-FFF2-40B4-BE49-F238E27FC236}">
                <a16:creationId xmlns:a16="http://schemas.microsoft.com/office/drawing/2014/main" id="{E75ADE99-F785-4EE7-BB17-8FF236707CC5}"/>
              </a:ext>
            </a:extLst>
          </p:cNvPr>
          <p:cNvGrpSpPr/>
          <p:nvPr/>
        </p:nvGrpSpPr>
        <p:grpSpPr>
          <a:xfrm rot="16200000" flipV="1">
            <a:off x="2319955" y="4936155"/>
            <a:ext cx="152400" cy="127000"/>
            <a:chOff x="2879698" y="3549590"/>
            <a:chExt cx="152400" cy="127000"/>
          </a:xfrm>
        </p:grpSpPr>
        <p:cxnSp>
          <p:nvCxnSpPr>
            <p:cNvPr id="25" name="Straight Connector 24">
              <a:extLst>
                <a:ext uri="{FF2B5EF4-FFF2-40B4-BE49-F238E27FC236}">
                  <a16:creationId xmlns:a16="http://schemas.microsoft.com/office/drawing/2014/main" id="{B9A1C64F-B971-4801-BCDA-69D1C5E1B43C}"/>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3641E757-C865-4747-9064-4450DC95A6A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44FB504-8867-4FC8-95DD-5B7A64006083}"/>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1BD1B36A-65B7-40D3-839C-BBF8A97E53A2}"/>
              </a:ext>
            </a:extLst>
          </p:cNvPr>
          <p:cNvGrpSpPr/>
          <p:nvPr/>
        </p:nvGrpSpPr>
        <p:grpSpPr>
          <a:xfrm>
            <a:off x="1357469" y="4914126"/>
            <a:ext cx="152400" cy="152400"/>
            <a:chOff x="3429000" y="5257800"/>
            <a:chExt cx="457200" cy="457200"/>
          </a:xfrm>
        </p:grpSpPr>
        <p:cxnSp>
          <p:nvCxnSpPr>
            <p:cNvPr id="29" name="Straight Connector 28">
              <a:extLst>
                <a:ext uri="{FF2B5EF4-FFF2-40B4-BE49-F238E27FC236}">
                  <a16:creationId xmlns:a16="http://schemas.microsoft.com/office/drawing/2014/main" id="{76691113-712A-47D7-BDD7-88A631ED2816}"/>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5570FAC-29E7-4AE8-93C9-571B07850DD4}"/>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7F4C579-E459-4129-BA8C-56B001999DF3}"/>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A1B69C-CD9E-4C1F-B3EB-8286BDC7BFA7}"/>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96904508-E848-44C2-B685-156DE2652ABB}"/>
              </a:ext>
            </a:extLst>
          </p:cNvPr>
          <p:cNvGrpSpPr/>
          <p:nvPr/>
        </p:nvGrpSpPr>
        <p:grpSpPr>
          <a:xfrm rot="5400000">
            <a:off x="1774631" y="5374693"/>
            <a:ext cx="152400" cy="127000"/>
            <a:chOff x="2879698" y="3549590"/>
            <a:chExt cx="152400" cy="127000"/>
          </a:xfrm>
        </p:grpSpPr>
        <p:cxnSp>
          <p:nvCxnSpPr>
            <p:cNvPr id="34" name="Straight Connector 33">
              <a:extLst>
                <a:ext uri="{FF2B5EF4-FFF2-40B4-BE49-F238E27FC236}">
                  <a16:creationId xmlns:a16="http://schemas.microsoft.com/office/drawing/2014/main" id="{BAE2E633-114A-4C6A-8AAE-AB5B9C0F36D8}"/>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25BA84E-7DFC-4044-B65A-A7216DA0FE4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C40D5EA2-22C0-44BA-8D6F-97EA8A1EF01D}"/>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37" name="Group 36">
            <a:extLst>
              <a:ext uri="{FF2B5EF4-FFF2-40B4-BE49-F238E27FC236}">
                <a16:creationId xmlns:a16="http://schemas.microsoft.com/office/drawing/2014/main" id="{93798F13-209E-44BE-8351-B616E73673E8}"/>
              </a:ext>
            </a:extLst>
          </p:cNvPr>
          <p:cNvGrpSpPr/>
          <p:nvPr/>
        </p:nvGrpSpPr>
        <p:grpSpPr>
          <a:xfrm>
            <a:off x="3131979" y="5382207"/>
            <a:ext cx="152400" cy="152400"/>
            <a:chOff x="3429000" y="5257800"/>
            <a:chExt cx="457200" cy="457200"/>
          </a:xfrm>
        </p:grpSpPr>
        <p:cxnSp>
          <p:nvCxnSpPr>
            <p:cNvPr id="38" name="Straight Connector 37">
              <a:extLst>
                <a:ext uri="{FF2B5EF4-FFF2-40B4-BE49-F238E27FC236}">
                  <a16:creationId xmlns:a16="http://schemas.microsoft.com/office/drawing/2014/main" id="{A5A78BB8-85C8-46A3-A4AE-91E7B2D215C7}"/>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79EB3979-7670-4525-A5C3-54B2705B5ED0}"/>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4BC95E8-B81A-471D-A3C3-4186BEE484B3}"/>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9FACE62-6CC5-4F14-A8C7-5E6BF152EE78}"/>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74490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0D37-4EAB-491F-8539-FA86690F74C4}"/>
              </a:ext>
            </a:extLst>
          </p:cNvPr>
          <p:cNvSpPr>
            <a:spLocks noGrp="1"/>
          </p:cNvSpPr>
          <p:nvPr>
            <p:ph type="title"/>
          </p:nvPr>
        </p:nvSpPr>
        <p:spPr/>
        <p:txBody>
          <a:bodyPr/>
          <a:lstStyle/>
          <a:p>
            <a:r>
              <a:rPr lang="en-US" dirty="0"/>
              <a:t>Role restrictions</a:t>
            </a:r>
          </a:p>
        </p:txBody>
      </p:sp>
      <p:sp>
        <p:nvSpPr>
          <p:cNvPr id="3" name="Content Placeholder 2">
            <a:extLst>
              <a:ext uri="{FF2B5EF4-FFF2-40B4-BE49-F238E27FC236}">
                <a16:creationId xmlns:a16="http://schemas.microsoft.com/office/drawing/2014/main" id="{1E220E52-C303-44AD-A4F5-6BF37E46757C}"/>
              </a:ext>
            </a:extLst>
          </p:cNvPr>
          <p:cNvSpPr>
            <a:spLocks noGrp="1"/>
          </p:cNvSpPr>
          <p:nvPr>
            <p:ph idx="1"/>
          </p:nvPr>
        </p:nvSpPr>
        <p:spPr/>
        <p:txBody>
          <a:bodyPr/>
          <a:lstStyle/>
          <a:p>
            <a:pPr>
              <a:buFont typeface="Arial" panose="020B0604020202020204" pitchFamily="34" charset="0"/>
              <a:buChar char="•"/>
            </a:pPr>
            <a:r>
              <a:rPr lang="en-US" sz="2200" dirty="0"/>
              <a:t>Universal restriction:</a:t>
            </a:r>
          </a:p>
          <a:p>
            <a:pPr lvl="1">
              <a:buFont typeface="Arial" panose="020B0604020202020204" pitchFamily="34" charset="0"/>
              <a:buChar char="•"/>
            </a:pPr>
            <a:r>
              <a:rPr lang="en-US" sz="2000" dirty="0">
                <a:sym typeface="Symbol" panose="05050102010706020507" pitchFamily="18" charset="2"/>
              </a:rPr>
              <a:t></a:t>
            </a:r>
            <a:r>
              <a:rPr lang="en-US" sz="2000" dirty="0" err="1"/>
              <a:t>parentOf.Female</a:t>
            </a:r>
            <a:endParaRPr lang="en-US" sz="2000" dirty="0"/>
          </a:p>
          <a:p>
            <a:pPr lvl="2">
              <a:buFont typeface="Arial" panose="020B0604020202020204" pitchFamily="34" charset="0"/>
              <a:buChar char="•"/>
            </a:pPr>
            <a:r>
              <a:rPr lang="en-US" sz="1600" dirty="0"/>
              <a:t>The set of individuals all of whose children are female </a:t>
            </a:r>
            <a:r>
              <a:rPr lang="en-US" sz="1600" b="1" i="1" dirty="0"/>
              <a:t>including those that have no children at all</a:t>
            </a:r>
            <a:r>
              <a:rPr lang="en-US" sz="1600" dirty="0"/>
              <a:t>.</a:t>
            </a:r>
          </a:p>
          <a:p>
            <a:pPr>
              <a:buFont typeface="Arial" panose="020B0604020202020204" pitchFamily="34" charset="0"/>
              <a:buChar char="•"/>
            </a:pPr>
            <a:r>
              <a:rPr lang="en-US" sz="2200" dirty="0"/>
              <a:t>Existential restriction:</a:t>
            </a:r>
          </a:p>
          <a:p>
            <a:pPr lvl="1">
              <a:buFont typeface="Arial" panose="020B0604020202020204" pitchFamily="34" charset="0"/>
              <a:buChar char="•"/>
            </a:pPr>
            <a:r>
              <a:rPr lang="en-US" sz="2000" dirty="0">
                <a:sym typeface="Symbol" panose="05050102010706020507" pitchFamily="18" charset="2"/>
              </a:rPr>
              <a:t></a:t>
            </a:r>
            <a:r>
              <a:rPr lang="en-US" sz="2000" dirty="0" err="1">
                <a:sym typeface="Symbol" panose="05050102010706020507" pitchFamily="18" charset="2"/>
              </a:rPr>
              <a:t>parentOf.T</a:t>
            </a:r>
            <a:endParaRPr lang="en-US" sz="2000" dirty="0">
              <a:sym typeface="Symbol" panose="05050102010706020507" pitchFamily="18" charset="2"/>
            </a:endParaRPr>
          </a:p>
          <a:p>
            <a:pPr lvl="2">
              <a:buFont typeface="Arial" panose="020B0604020202020204" pitchFamily="34" charset="0"/>
              <a:buChar char="•"/>
            </a:pPr>
            <a:r>
              <a:rPr lang="en-US" sz="1600" dirty="0">
                <a:sym typeface="Symbol" panose="05050102010706020507" pitchFamily="18" charset="2"/>
              </a:rPr>
              <a:t>The set of individuals that are parents of at least one individual.</a:t>
            </a:r>
          </a:p>
          <a:p>
            <a:pPr>
              <a:buFont typeface="Arial" panose="020B0604020202020204" pitchFamily="34" charset="0"/>
              <a:buChar char="•"/>
            </a:pPr>
            <a:r>
              <a:rPr lang="en-US" sz="2200" dirty="0">
                <a:sym typeface="Symbol" panose="05050102010706020507" pitchFamily="18" charset="2"/>
              </a:rPr>
              <a:t>Combinations:</a:t>
            </a:r>
          </a:p>
          <a:p>
            <a:pPr lvl="1">
              <a:buFont typeface="Arial" panose="020B0604020202020204" pitchFamily="34" charset="0"/>
              <a:buChar char="•"/>
            </a:pPr>
            <a:r>
              <a:rPr lang="en-US" sz="2000" dirty="0">
                <a:sym typeface="Symbol" panose="05050102010706020507" pitchFamily="18" charset="2"/>
              </a:rPr>
              <a:t></a:t>
            </a:r>
            <a:r>
              <a:rPr lang="en-US" sz="2000" dirty="0" err="1">
                <a:sym typeface="Symbol" panose="05050102010706020507" pitchFamily="18" charset="2"/>
              </a:rPr>
              <a:t>parentOf.T</a:t>
            </a:r>
            <a:r>
              <a:rPr lang="en-US" sz="2000" dirty="0">
                <a:sym typeface="Symbol" panose="05050102010706020507" pitchFamily="18" charset="2"/>
              </a:rPr>
              <a:t>      </a:t>
            </a:r>
            <a:r>
              <a:rPr lang="en-US" sz="2000" dirty="0" err="1"/>
              <a:t>parentOf.Female</a:t>
            </a:r>
            <a:endParaRPr lang="en-US" sz="2000" dirty="0"/>
          </a:p>
          <a:p>
            <a:pPr lvl="2">
              <a:buFont typeface="Arial" panose="020B0604020202020204" pitchFamily="34" charset="0"/>
              <a:buChar char="•"/>
            </a:pPr>
            <a:r>
              <a:rPr lang="en-US" sz="1600" dirty="0"/>
              <a:t>The set of all individuals with at least one child, all children being female.</a:t>
            </a:r>
          </a:p>
          <a:p>
            <a:pPr lvl="1">
              <a:buFont typeface="Arial" panose="020B0604020202020204" pitchFamily="34" charset="0"/>
              <a:buChar char="•"/>
            </a:pPr>
            <a:r>
              <a:rPr lang="en-US" sz="2000" dirty="0">
                <a:sym typeface="Symbol" panose="05050102010706020507" pitchFamily="18" charset="2"/>
              </a:rPr>
              <a:t></a:t>
            </a:r>
            <a:r>
              <a:rPr lang="en-US" sz="2000" dirty="0" err="1">
                <a:sym typeface="Symbol" panose="05050102010706020507" pitchFamily="18" charset="2"/>
              </a:rPr>
              <a:t>sonOf.T</a:t>
            </a:r>
            <a:r>
              <a:rPr lang="en-US" sz="2000" dirty="0">
                <a:sym typeface="Symbol" panose="05050102010706020507" pitchFamily="18" charset="2"/>
              </a:rPr>
              <a:t>    male</a:t>
            </a:r>
          </a:p>
          <a:p>
            <a:pPr lvl="2">
              <a:buFont typeface="Arial" panose="020B0604020202020204" pitchFamily="34" charset="0"/>
              <a:buChar char="•"/>
            </a:pPr>
            <a:r>
              <a:rPr lang="en-US" sz="1600" dirty="0">
                <a:sym typeface="Symbol" panose="05050102010706020507" pitchFamily="18" charset="2"/>
              </a:rPr>
              <a:t>The set of individuals that are the son of at least one individual is a subset of the set of males.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981E4BC-DC83-4FB4-9AD4-EE9F91168F9A}"/>
              </a:ext>
            </a:extLst>
          </p:cNvPr>
          <p:cNvSpPr>
            <a:spLocks noGrp="1"/>
          </p:cNvSpPr>
          <p:nvPr>
            <p:ph type="sldNum" sz="quarter" idx="3"/>
          </p:nvPr>
        </p:nvSpPr>
        <p:spPr/>
        <p:txBody>
          <a:bodyPr/>
          <a:lstStyle/>
          <a:p>
            <a:fld id="{7C5DB68A-9D44-4073-920F-D08D647C06A7}" type="slidenum">
              <a:rPr lang="en-US" smtClean="0"/>
              <a:t>25</a:t>
            </a:fld>
            <a:endParaRPr lang="en-US" dirty="0"/>
          </a:p>
        </p:txBody>
      </p:sp>
      <p:grpSp>
        <p:nvGrpSpPr>
          <p:cNvPr id="5" name="Group 4">
            <a:extLst>
              <a:ext uri="{FF2B5EF4-FFF2-40B4-BE49-F238E27FC236}">
                <a16:creationId xmlns:a16="http://schemas.microsoft.com/office/drawing/2014/main" id="{C173C3C6-C253-490F-BB7B-7995651F070A}"/>
              </a:ext>
            </a:extLst>
          </p:cNvPr>
          <p:cNvGrpSpPr/>
          <p:nvPr/>
        </p:nvGrpSpPr>
        <p:grpSpPr>
          <a:xfrm rot="5400000">
            <a:off x="2590800" y="4495800"/>
            <a:ext cx="228600" cy="228600"/>
            <a:chOff x="2879698" y="3549590"/>
            <a:chExt cx="152400" cy="127000"/>
          </a:xfrm>
        </p:grpSpPr>
        <p:cxnSp>
          <p:nvCxnSpPr>
            <p:cNvPr id="6" name="Straight Connector 5">
              <a:extLst>
                <a:ext uri="{FF2B5EF4-FFF2-40B4-BE49-F238E27FC236}">
                  <a16:creationId xmlns:a16="http://schemas.microsoft.com/office/drawing/2014/main" id="{92C4A237-641A-43B4-9504-89E9985BCEA8}"/>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DD975D22-80B3-475B-A8EB-32DDD0F31086}"/>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E4E95F3-4EA2-48BB-9D3E-E76DE19A1415}"/>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586CF009-4E12-4904-9CE5-A9FC95683BAC}"/>
              </a:ext>
            </a:extLst>
          </p:cNvPr>
          <p:cNvGrpSpPr/>
          <p:nvPr/>
        </p:nvGrpSpPr>
        <p:grpSpPr>
          <a:xfrm>
            <a:off x="2133600" y="5250021"/>
            <a:ext cx="152400" cy="152400"/>
            <a:chOff x="3429000" y="5257800"/>
            <a:chExt cx="457200" cy="457200"/>
          </a:xfrm>
        </p:grpSpPr>
        <p:cxnSp>
          <p:nvCxnSpPr>
            <p:cNvPr id="10" name="Straight Connector 9">
              <a:extLst>
                <a:ext uri="{FF2B5EF4-FFF2-40B4-BE49-F238E27FC236}">
                  <a16:creationId xmlns:a16="http://schemas.microsoft.com/office/drawing/2014/main" id="{C53DAE2D-B15D-4DB3-A384-ECBE62DA01A0}"/>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1299765-820E-4042-B425-F434A83AE83B}"/>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D531200-1BA3-4E10-B1DD-3DD06456F823}"/>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98A1F00-B2B9-4307-B072-5BA7C16673EC}"/>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14" name="Rectangle 13">
            <a:extLst>
              <a:ext uri="{FF2B5EF4-FFF2-40B4-BE49-F238E27FC236}">
                <a16:creationId xmlns:a16="http://schemas.microsoft.com/office/drawing/2014/main" id="{4A35F9D3-6843-4E30-A9FC-09DE914E4103}"/>
              </a:ext>
            </a:extLst>
          </p:cNvPr>
          <p:cNvSpPr/>
          <p:nvPr/>
        </p:nvSpPr>
        <p:spPr>
          <a:xfrm>
            <a:off x="533400" y="6177455"/>
            <a:ext cx="8534378" cy="523220"/>
          </a:xfrm>
          <a:prstGeom prst="rect">
            <a:avLst/>
          </a:prstGeom>
        </p:spPr>
        <p:txBody>
          <a:bodyPr wrap="square">
            <a:spAutoFit/>
          </a:bodyPr>
          <a:lstStyle/>
          <a:p>
            <a:pPr algn="r"/>
            <a:r>
              <a:rPr lang="en-US" sz="1400" b="0" dirty="0">
                <a:solidFill>
                  <a:schemeClr val="bg1"/>
                </a:solidFill>
                <a:latin typeface="Lucida Grande"/>
              </a:rPr>
              <a:t>Markus </a:t>
            </a:r>
            <a:r>
              <a:rPr lang="en-US" sz="1400" b="0" dirty="0" err="1">
                <a:solidFill>
                  <a:schemeClr val="bg1"/>
                </a:solidFill>
                <a:latin typeface="Lucida Grande"/>
              </a:rPr>
              <a:t>Krötzsch</a:t>
            </a:r>
            <a:r>
              <a:rPr lang="en-US" sz="1400" b="0" dirty="0">
                <a:solidFill>
                  <a:schemeClr val="bg1"/>
                </a:solidFill>
                <a:latin typeface="Lucida Grande"/>
              </a:rPr>
              <a:t>, Frantisek </a:t>
            </a:r>
            <a:r>
              <a:rPr lang="en-US" sz="1400" b="0" dirty="0" err="1">
                <a:solidFill>
                  <a:schemeClr val="bg1"/>
                </a:solidFill>
                <a:latin typeface="Lucida Grande"/>
              </a:rPr>
              <a:t>Simancik</a:t>
            </a:r>
            <a:r>
              <a:rPr lang="en-US" sz="1400" b="0" dirty="0">
                <a:solidFill>
                  <a:schemeClr val="bg1"/>
                </a:solidFill>
                <a:latin typeface="Lucida Grande"/>
              </a:rPr>
              <a:t>, Ian </a:t>
            </a:r>
            <a:r>
              <a:rPr lang="en-US" sz="1400" b="0" dirty="0" err="1">
                <a:solidFill>
                  <a:schemeClr val="bg1"/>
                </a:solidFill>
                <a:latin typeface="Lucida Grande"/>
              </a:rPr>
              <a:t>Horrocks</a:t>
            </a:r>
            <a:r>
              <a:rPr lang="en-US" sz="1400" b="0" dirty="0">
                <a:solidFill>
                  <a:schemeClr val="bg1"/>
                </a:solidFill>
                <a:latin typeface="Lucida Grande"/>
              </a:rPr>
              <a:t>. A Description Logic Primer. </a:t>
            </a:r>
            <a:r>
              <a:rPr lang="en-US" sz="1400" b="0" dirty="0">
                <a:solidFill>
                  <a:schemeClr val="bg1"/>
                </a:solidFill>
                <a:latin typeface="Lucida Grande"/>
                <a:hlinkClick r:id="rId2"/>
              </a:rPr>
              <a:t>https://arxiv.org/pdf/1201.4089.pdf</a:t>
            </a:r>
            <a:r>
              <a:rPr lang="en-US" sz="1400" b="0" dirty="0">
                <a:solidFill>
                  <a:schemeClr val="bg1"/>
                </a:solidFill>
                <a:latin typeface="Lucida Grande"/>
              </a:rPr>
              <a:t> </a:t>
            </a:r>
          </a:p>
        </p:txBody>
      </p:sp>
    </p:spTree>
    <p:extLst>
      <p:ext uri="{BB962C8B-B14F-4D97-AF65-F5344CB8AC3E}">
        <p14:creationId xmlns:p14="http://schemas.microsoft.com/office/powerpoint/2010/main" val="209746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DBCC-B071-4999-B894-156C5931E6BD}"/>
              </a:ext>
            </a:extLst>
          </p:cNvPr>
          <p:cNvSpPr>
            <a:spLocks noGrp="1"/>
          </p:cNvSpPr>
          <p:nvPr>
            <p:ph type="title"/>
          </p:nvPr>
        </p:nvSpPr>
        <p:spPr/>
        <p:txBody>
          <a:bodyPr/>
          <a:lstStyle/>
          <a:p>
            <a:r>
              <a:rPr lang="en-US" dirty="0" err="1"/>
              <a:t>Snomed’s</a:t>
            </a:r>
            <a:r>
              <a:rPr lang="en-US" dirty="0"/>
              <a:t> DL is EL (1)</a:t>
            </a:r>
          </a:p>
        </p:txBody>
      </p:sp>
      <p:sp>
        <p:nvSpPr>
          <p:cNvPr id="3" name="Content Placeholder 2">
            <a:extLst>
              <a:ext uri="{FF2B5EF4-FFF2-40B4-BE49-F238E27FC236}">
                <a16:creationId xmlns:a16="http://schemas.microsoft.com/office/drawing/2014/main" id="{D458874D-D689-48E9-9787-4637801BE0DF}"/>
              </a:ext>
            </a:extLst>
          </p:cNvPr>
          <p:cNvSpPr>
            <a:spLocks noGrp="1"/>
          </p:cNvSpPr>
          <p:nvPr>
            <p:ph idx="1"/>
          </p:nvPr>
        </p:nvSpPr>
        <p:spPr/>
        <p:txBody>
          <a:bodyPr/>
          <a:lstStyle/>
          <a:p>
            <a:pPr>
              <a:buFont typeface="Arial" panose="020B0604020202020204" pitchFamily="34" charset="0"/>
              <a:buChar char="•"/>
            </a:pPr>
            <a:r>
              <a:rPr lang="en-US" dirty="0"/>
              <a:t>The description logic EL allow the following concepts: </a:t>
            </a:r>
          </a:p>
          <a:p>
            <a:r>
              <a:rPr lang="en-US" dirty="0"/>
              <a:t>	 C, D </a:t>
            </a:r>
            <a:r>
              <a:rPr lang="en-US" dirty="0">
                <a:sym typeface="Symbol" panose="05050102010706020507" pitchFamily="18" charset="2"/>
              </a:rPr>
              <a:t></a:t>
            </a:r>
            <a:r>
              <a:rPr lang="en-US" dirty="0"/>
              <a:t>	A   	| (atomic concept) </a:t>
            </a:r>
          </a:p>
          <a:p>
            <a:r>
              <a:rPr lang="en-US" dirty="0"/>
              <a:t>			T   	| (universal concept) </a:t>
            </a:r>
          </a:p>
          <a:p>
            <a:r>
              <a:rPr lang="en-US" dirty="0"/>
              <a:t>			⊥   	| (bottom concept) </a:t>
            </a:r>
          </a:p>
          <a:p>
            <a:r>
              <a:rPr lang="en-US" dirty="0"/>
              <a:t>			{a} 	| (singular enumeration) </a:t>
            </a:r>
          </a:p>
          <a:p>
            <a:r>
              <a:rPr lang="en-US" dirty="0"/>
              <a:t>			C   D 	| (intersection / conjunction) </a:t>
            </a:r>
          </a:p>
          <a:p>
            <a:r>
              <a:rPr lang="en-US" dirty="0"/>
              <a:t>			∃R.C 	| (existential restriction) </a:t>
            </a:r>
          </a:p>
          <a:p>
            <a:pPr>
              <a:buFont typeface="Arial" panose="020B0604020202020204" pitchFamily="34" charset="0"/>
              <a:buChar char="•"/>
            </a:pPr>
            <a:r>
              <a:rPr lang="en-US" dirty="0"/>
              <a:t>With the following axioms: </a:t>
            </a:r>
          </a:p>
          <a:p>
            <a:pPr lvl="1">
              <a:buFont typeface="Arial" panose="020B0604020202020204" pitchFamily="34" charset="0"/>
              <a:buChar char="•"/>
            </a:pPr>
            <a:r>
              <a:rPr lang="en-US" sz="2000" dirty="0"/>
              <a:t>	C    D and C ≡ D for concept descriptions C and D. </a:t>
            </a:r>
          </a:p>
          <a:p>
            <a:pPr lvl="1">
              <a:buFont typeface="Arial" panose="020B0604020202020204" pitchFamily="34" charset="0"/>
              <a:buChar char="•"/>
            </a:pPr>
            <a:r>
              <a:rPr lang="en-US" sz="2000" dirty="0"/>
              <a:t>	P    Q and P ≡ Q for roles P, Q. </a:t>
            </a:r>
          </a:p>
          <a:p>
            <a:pPr lvl="1">
              <a:buFont typeface="Arial" panose="020B0604020202020204" pitchFamily="34" charset="0"/>
              <a:buChar char="•"/>
            </a:pPr>
            <a:r>
              <a:rPr lang="en-US" sz="2000" dirty="0"/>
              <a:t>	C(a) and R(a, b) for concept C, role R and individuals a, b</a:t>
            </a:r>
          </a:p>
        </p:txBody>
      </p:sp>
      <p:sp>
        <p:nvSpPr>
          <p:cNvPr id="4" name="Slide Number Placeholder 3">
            <a:extLst>
              <a:ext uri="{FF2B5EF4-FFF2-40B4-BE49-F238E27FC236}">
                <a16:creationId xmlns:a16="http://schemas.microsoft.com/office/drawing/2014/main" id="{6AD516FB-3BB7-41AC-9A5D-7832443769B2}"/>
              </a:ext>
            </a:extLst>
          </p:cNvPr>
          <p:cNvSpPr>
            <a:spLocks noGrp="1"/>
          </p:cNvSpPr>
          <p:nvPr>
            <p:ph type="sldNum" sz="quarter" idx="3"/>
          </p:nvPr>
        </p:nvSpPr>
        <p:spPr/>
        <p:txBody>
          <a:bodyPr/>
          <a:lstStyle/>
          <a:p>
            <a:fld id="{7C5DB68A-9D44-4073-920F-D08D647C06A7}" type="slidenum">
              <a:rPr lang="en-US" smtClean="0"/>
              <a:t>26</a:t>
            </a:fld>
            <a:endParaRPr lang="en-US" dirty="0"/>
          </a:p>
        </p:txBody>
      </p:sp>
      <p:grpSp>
        <p:nvGrpSpPr>
          <p:cNvPr id="5" name="Group 4">
            <a:extLst>
              <a:ext uri="{FF2B5EF4-FFF2-40B4-BE49-F238E27FC236}">
                <a16:creationId xmlns:a16="http://schemas.microsoft.com/office/drawing/2014/main" id="{12A88AD3-18BC-4618-B055-26C3BC40CE2E}"/>
              </a:ext>
            </a:extLst>
          </p:cNvPr>
          <p:cNvGrpSpPr/>
          <p:nvPr/>
        </p:nvGrpSpPr>
        <p:grpSpPr>
          <a:xfrm rot="5400000">
            <a:off x="2397125" y="4041775"/>
            <a:ext cx="152400" cy="127000"/>
            <a:chOff x="2879698" y="3549590"/>
            <a:chExt cx="152400" cy="127000"/>
          </a:xfrm>
        </p:grpSpPr>
        <p:cxnSp>
          <p:nvCxnSpPr>
            <p:cNvPr id="6" name="Straight Connector 5">
              <a:extLst>
                <a:ext uri="{FF2B5EF4-FFF2-40B4-BE49-F238E27FC236}">
                  <a16:creationId xmlns:a16="http://schemas.microsoft.com/office/drawing/2014/main" id="{5F9DFC6B-BB94-4B59-AB31-1C281DCA567C}"/>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8A3D841B-6790-429D-BDB7-11367886CA17}"/>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429E434-C744-4777-BDA4-3E7A703B52C3}"/>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F49EAA03-8D4C-4292-98A1-6E19F843EC73}"/>
              </a:ext>
            </a:extLst>
          </p:cNvPr>
          <p:cNvGrpSpPr/>
          <p:nvPr/>
        </p:nvGrpSpPr>
        <p:grpSpPr>
          <a:xfrm>
            <a:off x="1447800" y="5324475"/>
            <a:ext cx="152400" cy="152400"/>
            <a:chOff x="3429000" y="5257800"/>
            <a:chExt cx="457200" cy="457200"/>
          </a:xfrm>
        </p:grpSpPr>
        <p:cxnSp>
          <p:nvCxnSpPr>
            <p:cNvPr id="10" name="Straight Connector 9">
              <a:extLst>
                <a:ext uri="{FF2B5EF4-FFF2-40B4-BE49-F238E27FC236}">
                  <a16:creationId xmlns:a16="http://schemas.microsoft.com/office/drawing/2014/main" id="{BAB6B494-A187-481F-B81C-50893D06715F}"/>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FDF7BEF-90E7-4DA6-8F85-05AFA308B5CA}"/>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68C6D5E-0308-45FA-889A-5E8CE87E2158}"/>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69ECCCF0-B281-4F4B-B74F-F82E005884AC}"/>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8F96894C-5948-4B85-A3E9-405E79866965}"/>
              </a:ext>
            </a:extLst>
          </p:cNvPr>
          <p:cNvGrpSpPr/>
          <p:nvPr/>
        </p:nvGrpSpPr>
        <p:grpSpPr>
          <a:xfrm>
            <a:off x="1438275" y="5684837"/>
            <a:ext cx="152400" cy="152400"/>
            <a:chOff x="3429000" y="5257800"/>
            <a:chExt cx="457200" cy="457200"/>
          </a:xfrm>
        </p:grpSpPr>
        <p:cxnSp>
          <p:nvCxnSpPr>
            <p:cNvPr id="15" name="Straight Connector 14">
              <a:extLst>
                <a:ext uri="{FF2B5EF4-FFF2-40B4-BE49-F238E27FC236}">
                  <a16:creationId xmlns:a16="http://schemas.microsoft.com/office/drawing/2014/main" id="{0D761DDD-64B0-487B-B5A3-666FECCB096E}"/>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2D2E5979-6D0D-4968-88A0-D8FDEE6A0391}"/>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FFE09CE-C28B-4207-95CE-019649B9AB25}"/>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3802C1E7-7865-4D5A-9517-550E1E67BAAD}"/>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85059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DBCC-B071-4999-B894-156C5931E6BD}"/>
              </a:ext>
            </a:extLst>
          </p:cNvPr>
          <p:cNvSpPr>
            <a:spLocks noGrp="1"/>
          </p:cNvSpPr>
          <p:nvPr>
            <p:ph type="title"/>
          </p:nvPr>
        </p:nvSpPr>
        <p:spPr/>
        <p:txBody>
          <a:bodyPr/>
          <a:lstStyle/>
          <a:p>
            <a:r>
              <a:rPr lang="en-US" dirty="0" err="1"/>
              <a:t>Snomed’s</a:t>
            </a:r>
            <a:r>
              <a:rPr lang="en-US" dirty="0"/>
              <a:t> DL is EL (2)</a:t>
            </a:r>
          </a:p>
        </p:txBody>
      </p:sp>
      <p:sp>
        <p:nvSpPr>
          <p:cNvPr id="3" name="Content Placeholder 2">
            <a:extLst>
              <a:ext uri="{FF2B5EF4-FFF2-40B4-BE49-F238E27FC236}">
                <a16:creationId xmlns:a16="http://schemas.microsoft.com/office/drawing/2014/main" id="{D458874D-D689-48E9-9787-4637801BE0DF}"/>
              </a:ext>
            </a:extLst>
          </p:cNvPr>
          <p:cNvSpPr>
            <a:spLocks noGrp="1"/>
          </p:cNvSpPr>
          <p:nvPr>
            <p:ph idx="1"/>
          </p:nvPr>
        </p:nvSpPr>
        <p:spPr/>
        <p:txBody>
          <a:bodyPr/>
          <a:lstStyle/>
          <a:p>
            <a:pPr>
              <a:buFont typeface="Arial" panose="020B0604020202020204" pitchFamily="34" charset="0"/>
              <a:buChar char="•"/>
            </a:pPr>
            <a:r>
              <a:rPr lang="en-US" dirty="0"/>
              <a:t>It lacks:</a:t>
            </a:r>
          </a:p>
          <a:p>
            <a:pPr lvl="1">
              <a:buFont typeface="Arial" panose="020B0604020202020204" pitchFamily="34" charset="0"/>
              <a:buChar char="•"/>
            </a:pPr>
            <a:r>
              <a:rPr lang="en-US" dirty="0"/>
              <a:t>negation, (only </a:t>
            </a:r>
            <a:r>
              <a:rPr lang="en-US" dirty="0" err="1"/>
              <a:t>disjointness</a:t>
            </a:r>
            <a:r>
              <a:rPr lang="en-US" dirty="0"/>
              <a:t> of classes: C    D   ⊥), </a:t>
            </a:r>
          </a:p>
          <a:p>
            <a:pPr lvl="1">
              <a:buFont typeface="Arial" panose="020B0604020202020204" pitchFamily="34" charset="0"/>
              <a:buChar char="•"/>
            </a:pPr>
            <a:r>
              <a:rPr lang="en-US" dirty="0"/>
              <a:t>disjunction, </a:t>
            </a:r>
          </a:p>
          <a:p>
            <a:pPr lvl="1">
              <a:buFont typeface="Arial" panose="020B0604020202020204" pitchFamily="34" charset="0"/>
              <a:buChar char="•"/>
            </a:pPr>
            <a:r>
              <a:rPr lang="en-US" dirty="0"/>
              <a:t>universal quantification, </a:t>
            </a:r>
          </a:p>
          <a:p>
            <a:pPr lvl="1">
              <a:buFont typeface="Arial" panose="020B0604020202020204" pitchFamily="34" charset="0"/>
              <a:buChar char="•"/>
            </a:pPr>
            <a:r>
              <a:rPr lang="en-US" dirty="0"/>
              <a:t>cardinalities, </a:t>
            </a:r>
          </a:p>
          <a:p>
            <a:pPr lvl="1">
              <a:buFont typeface="Arial" panose="020B0604020202020204" pitchFamily="34" charset="0"/>
              <a:buChar char="•"/>
            </a:pPr>
            <a:r>
              <a:rPr lang="en-US" dirty="0"/>
              <a:t>inverse roles, </a:t>
            </a:r>
          </a:p>
          <a:p>
            <a:pPr lvl="1">
              <a:buFont typeface="Arial" panose="020B0604020202020204" pitchFamily="34" charset="0"/>
              <a:buChar char="•"/>
            </a:pPr>
            <a:r>
              <a:rPr lang="en-US" dirty="0"/>
              <a:t>some role characteristics</a:t>
            </a:r>
          </a:p>
        </p:txBody>
      </p:sp>
      <p:sp>
        <p:nvSpPr>
          <p:cNvPr id="4" name="Slide Number Placeholder 3">
            <a:extLst>
              <a:ext uri="{FF2B5EF4-FFF2-40B4-BE49-F238E27FC236}">
                <a16:creationId xmlns:a16="http://schemas.microsoft.com/office/drawing/2014/main" id="{6AD516FB-3BB7-41AC-9A5D-7832443769B2}"/>
              </a:ext>
            </a:extLst>
          </p:cNvPr>
          <p:cNvSpPr>
            <a:spLocks noGrp="1"/>
          </p:cNvSpPr>
          <p:nvPr>
            <p:ph type="sldNum" sz="quarter" idx="3"/>
          </p:nvPr>
        </p:nvSpPr>
        <p:spPr/>
        <p:txBody>
          <a:bodyPr/>
          <a:lstStyle/>
          <a:p>
            <a:fld id="{7C5DB68A-9D44-4073-920F-D08D647C06A7}" type="slidenum">
              <a:rPr lang="en-US" smtClean="0"/>
              <a:t>27</a:t>
            </a:fld>
            <a:endParaRPr lang="en-US" dirty="0"/>
          </a:p>
        </p:txBody>
      </p:sp>
      <p:grpSp>
        <p:nvGrpSpPr>
          <p:cNvPr id="19" name="Group 18">
            <a:extLst>
              <a:ext uri="{FF2B5EF4-FFF2-40B4-BE49-F238E27FC236}">
                <a16:creationId xmlns:a16="http://schemas.microsoft.com/office/drawing/2014/main" id="{60544C3F-E75B-4E8F-A83E-52FFC11AD28E}"/>
              </a:ext>
            </a:extLst>
          </p:cNvPr>
          <p:cNvGrpSpPr/>
          <p:nvPr/>
        </p:nvGrpSpPr>
        <p:grpSpPr>
          <a:xfrm rot="5400000">
            <a:off x="6692900" y="2298700"/>
            <a:ext cx="152400" cy="127000"/>
            <a:chOff x="2879698" y="3549590"/>
            <a:chExt cx="152400" cy="127000"/>
          </a:xfrm>
        </p:grpSpPr>
        <p:cxnSp>
          <p:nvCxnSpPr>
            <p:cNvPr id="20" name="Straight Connector 19">
              <a:extLst>
                <a:ext uri="{FF2B5EF4-FFF2-40B4-BE49-F238E27FC236}">
                  <a16:creationId xmlns:a16="http://schemas.microsoft.com/office/drawing/2014/main" id="{AAF8FBF8-7146-4681-B4D9-714A31307EC4}"/>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96F0AF0-2BCF-4DFD-B0B6-E4A39D0B2903}"/>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6A40E4B-4F3E-445E-930F-C08669A57267}"/>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83AB8160-5C05-4B7C-BD48-A5B3633FBD4A}"/>
              </a:ext>
            </a:extLst>
          </p:cNvPr>
          <p:cNvGrpSpPr/>
          <p:nvPr/>
        </p:nvGrpSpPr>
        <p:grpSpPr>
          <a:xfrm>
            <a:off x="7239000" y="2286000"/>
            <a:ext cx="152400" cy="152400"/>
            <a:chOff x="3429000" y="5257800"/>
            <a:chExt cx="457200" cy="457200"/>
          </a:xfrm>
        </p:grpSpPr>
        <p:cxnSp>
          <p:nvCxnSpPr>
            <p:cNvPr id="24" name="Straight Connector 23">
              <a:extLst>
                <a:ext uri="{FF2B5EF4-FFF2-40B4-BE49-F238E27FC236}">
                  <a16:creationId xmlns:a16="http://schemas.microsoft.com/office/drawing/2014/main" id="{7D381E58-3461-4235-8A05-5FB517979473}"/>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7445CE2-4A49-472B-B818-A8EA832774FF}"/>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C2827E06-128B-44F0-BB04-4BEDAEF1C440}"/>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08AD013-8835-443E-A0D1-1B80E5C60ACE}"/>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36665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826E-684D-442E-B6DA-D47B34A63534}"/>
              </a:ext>
            </a:extLst>
          </p:cNvPr>
          <p:cNvSpPr>
            <a:spLocks noGrp="1"/>
          </p:cNvSpPr>
          <p:nvPr>
            <p:ph type="title"/>
          </p:nvPr>
        </p:nvSpPr>
        <p:spPr/>
        <p:txBody>
          <a:bodyPr/>
          <a:lstStyle/>
          <a:p>
            <a:r>
              <a:rPr lang="en-US" dirty="0"/>
              <a:t>The following slides are from</a:t>
            </a:r>
          </a:p>
        </p:txBody>
      </p:sp>
      <p:pic>
        <p:nvPicPr>
          <p:cNvPr id="5" name="Content Placeholder 4">
            <a:extLst>
              <a:ext uri="{FF2B5EF4-FFF2-40B4-BE49-F238E27FC236}">
                <a16:creationId xmlns:a16="http://schemas.microsoft.com/office/drawing/2014/main" id="{CAC73762-D5D0-4EDC-899E-E255769BE9E9}"/>
              </a:ext>
            </a:extLst>
          </p:cNvPr>
          <p:cNvPicPr>
            <a:picLocks noGrp="1" noChangeAspect="1"/>
          </p:cNvPicPr>
          <p:nvPr>
            <p:ph idx="1"/>
          </p:nvPr>
        </p:nvPicPr>
        <p:blipFill>
          <a:blip r:embed="rId2"/>
          <a:stretch>
            <a:fillRect/>
          </a:stretch>
        </p:blipFill>
        <p:spPr>
          <a:xfrm>
            <a:off x="655461" y="1524000"/>
            <a:ext cx="7833077" cy="4419600"/>
          </a:xfrm>
          <a:prstGeom prst="rect">
            <a:avLst/>
          </a:prstGeom>
        </p:spPr>
      </p:pic>
      <p:sp>
        <p:nvSpPr>
          <p:cNvPr id="4" name="Slide Number Placeholder 3">
            <a:extLst>
              <a:ext uri="{FF2B5EF4-FFF2-40B4-BE49-F238E27FC236}">
                <a16:creationId xmlns:a16="http://schemas.microsoft.com/office/drawing/2014/main" id="{CC7395C2-C75F-4DFE-9576-CAE4C1707D10}"/>
              </a:ext>
            </a:extLst>
          </p:cNvPr>
          <p:cNvSpPr>
            <a:spLocks noGrp="1"/>
          </p:cNvSpPr>
          <p:nvPr>
            <p:ph type="sldNum" sz="quarter" idx="3"/>
          </p:nvPr>
        </p:nvSpPr>
        <p:spPr/>
        <p:txBody>
          <a:bodyPr/>
          <a:lstStyle/>
          <a:p>
            <a:fld id="{7C5DB68A-9D44-4073-920F-D08D647C06A7}" type="slidenum">
              <a:rPr lang="en-US" smtClean="0"/>
              <a:t>28</a:t>
            </a:fld>
            <a:endParaRPr lang="en-US" dirty="0"/>
          </a:p>
        </p:txBody>
      </p:sp>
      <p:sp>
        <p:nvSpPr>
          <p:cNvPr id="6" name="Rectangle 5">
            <a:extLst>
              <a:ext uri="{FF2B5EF4-FFF2-40B4-BE49-F238E27FC236}">
                <a16:creationId xmlns:a16="http://schemas.microsoft.com/office/drawing/2014/main" id="{10D5056C-2679-4ADA-96EA-E23B68C092AE}"/>
              </a:ext>
            </a:extLst>
          </p:cNvPr>
          <p:cNvSpPr/>
          <p:nvPr/>
        </p:nvSpPr>
        <p:spPr>
          <a:xfrm>
            <a:off x="533400" y="6111392"/>
            <a:ext cx="8259939" cy="523220"/>
          </a:xfrm>
          <a:prstGeom prst="rect">
            <a:avLst/>
          </a:prstGeom>
        </p:spPr>
        <p:txBody>
          <a:bodyPr wrap="square">
            <a:spAutoFit/>
          </a:bodyPr>
          <a:lstStyle/>
          <a:p>
            <a:r>
              <a:rPr lang="en-US" sz="1400" b="0" dirty="0">
                <a:solidFill>
                  <a:schemeClr val="bg1"/>
                </a:solidFill>
                <a:hlinkClick r:id="rId3"/>
              </a:rPr>
              <a:t>https://confluence.ihtsdotools.org/download/attachments/87043117/SnomedCtExpo_DL_Enhancements_2019.pdf?version=1&amp;modificationDate=1572491411000&amp;api=v2</a:t>
            </a:r>
            <a:r>
              <a:rPr lang="en-US" sz="1400" b="0" dirty="0">
                <a:solidFill>
                  <a:schemeClr val="bg1"/>
                </a:solidFill>
              </a:rPr>
              <a:t> </a:t>
            </a:r>
          </a:p>
        </p:txBody>
      </p:sp>
    </p:spTree>
    <p:extLst>
      <p:ext uri="{BB962C8B-B14F-4D97-AF65-F5344CB8AC3E}">
        <p14:creationId xmlns:p14="http://schemas.microsoft.com/office/powerpoint/2010/main" val="278215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D559-5FEC-4F4A-B43B-CC644F7082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367FEB-0094-4E74-9342-A401ECEA643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13A76A7-AB42-43FD-9CEF-AC31BAF1B023}"/>
              </a:ext>
            </a:extLst>
          </p:cNvPr>
          <p:cNvSpPr>
            <a:spLocks noGrp="1"/>
          </p:cNvSpPr>
          <p:nvPr>
            <p:ph type="sldNum" sz="quarter" idx="3"/>
          </p:nvPr>
        </p:nvSpPr>
        <p:spPr/>
        <p:txBody>
          <a:bodyPr/>
          <a:lstStyle/>
          <a:p>
            <a:fld id="{7C5DB68A-9D44-4073-920F-D08D647C06A7}" type="slidenum">
              <a:rPr lang="en-US" smtClean="0"/>
              <a:t>29</a:t>
            </a:fld>
            <a:endParaRPr lang="en-US" dirty="0"/>
          </a:p>
        </p:txBody>
      </p:sp>
      <p:pic>
        <p:nvPicPr>
          <p:cNvPr id="5" name="Picture 4">
            <a:extLst>
              <a:ext uri="{FF2B5EF4-FFF2-40B4-BE49-F238E27FC236}">
                <a16:creationId xmlns:a16="http://schemas.microsoft.com/office/drawing/2014/main" id="{0748B63A-2470-4A97-86D1-4CE4656E8784}"/>
              </a:ext>
            </a:extLst>
          </p:cNvPr>
          <p:cNvPicPr>
            <a:picLocks noChangeAspect="1"/>
          </p:cNvPicPr>
          <p:nvPr/>
        </p:nvPicPr>
        <p:blipFill>
          <a:blip r:embed="rId2"/>
          <a:stretch>
            <a:fillRect/>
          </a:stretch>
        </p:blipFill>
        <p:spPr>
          <a:xfrm>
            <a:off x="-5103" y="0"/>
            <a:ext cx="9154205" cy="6858000"/>
          </a:xfrm>
          <a:prstGeom prst="rect">
            <a:avLst/>
          </a:prstGeom>
        </p:spPr>
      </p:pic>
    </p:spTree>
    <p:extLst>
      <p:ext uri="{BB962C8B-B14F-4D97-AF65-F5344CB8AC3E}">
        <p14:creationId xmlns:p14="http://schemas.microsoft.com/office/powerpoint/2010/main" val="423266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FBB8-280A-4C85-A5AD-B4D28DBFF488}"/>
              </a:ext>
            </a:extLst>
          </p:cNvPr>
          <p:cNvSpPr>
            <a:spLocks noGrp="1"/>
          </p:cNvSpPr>
          <p:nvPr>
            <p:ph type="title"/>
          </p:nvPr>
        </p:nvSpPr>
        <p:spPr/>
        <p:txBody>
          <a:bodyPr/>
          <a:lstStyle/>
          <a:p>
            <a:r>
              <a:rPr lang="en-US" dirty="0"/>
              <a:t>Is there an issue with this program?</a:t>
            </a:r>
          </a:p>
        </p:txBody>
      </p:sp>
      <p:sp>
        <p:nvSpPr>
          <p:cNvPr id="3" name="Content Placeholder 2">
            <a:extLst>
              <a:ext uri="{FF2B5EF4-FFF2-40B4-BE49-F238E27FC236}">
                <a16:creationId xmlns:a16="http://schemas.microsoft.com/office/drawing/2014/main" id="{3A98E107-7DB0-44F3-9A85-2F89C3A927F0}"/>
              </a:ext>
            </a:extLst>
          </p:cNvPr>
          <p:cNvSpPr>
            <a:spLocks noGrp="1"/>
          </p:cNvSpPr>
          <p:nvPr>
            <p:ph idx="1"/>
          </p:nvPr>
        </p:nvSpPr>
        <p:spPr/>
        <p:txBody>
          <a:bodyPr/>
          <a:lstStyle/>
          <a:p>
            <a:pPr>
              <a:buFont typeface="Arial" panose="020B0604020202020204" pitchFamily="34" charset="0"/>
              <a:buChar char="•"/>
            </a:pPr>
            <a:r>
              <a:rPr lang="en-US" sz="1800" dirty="0"/>
              <a:t>Example Prolog program:				</a:t>
            </a:r>
            <a:r>
              <a:rPr lang="en-US" sz="1800" dirty="0">
                <a:hlinkClick r:id="rId2" action="ppaction://hlinkfile"/>
              </a:rPr>
              <a:t>father.pl</a:t>
            </a:r>
            <a:endParaRPr lang="en-US" sz="1800" dirty="0"/>
          </a:p>
          <a:p>
            <a:pPr marL="800100" lvl="1">
              <a:buFont typeface="Arial" panose="020B0604020202020204" pitchFamily="34" charset="0"/>
              <a:buChar char="•"/>
            </a:pPr>
            <a:r>
              <a:rPr lang="en-US" sz="1800" dirty="0" err="1"/>
              <a:t>fatherOf</a:t>
            </a:r>
            <a:r>
              <a:rPr lang="en-US" sz="1800" dirty="0"/>
              <a:t>(X,Y) :- </a:t>
            </a:r>
            <a:r>
              <a:rPr lang="en-US" sz="1800" dirty="0" err="1"/>
              <a:t>parentOf</a:t>
            </a:r>
            <a:r>
              <a:rPr lang="en-US" sz="1800" dirty="0"/>
              <a:t>(X,Y),male(X).</a:t>
            </a:r>
          </a:p>
          <a:p>
            <a:pPr marL="800100" lvl="1">
              <a:buFont typeface="Arial" panose="020B0604020202020204" pitchFamily="34" charset="0"/>
              <a:buChar char="•"/>
            </a:pPr>
            <a:r>
              <a:rPr lang="en-US" sz="1800" dirty="0"/>
              <a:t>father(X) :- </a:t>
            </a:r>
            <a:r>
              <a:rPr lang="en-US" sz="1800" dirty="0" err="1"/>
              <a:t>fatherOf</a:t>
            </a:r>
            <a:r>
              <a:rPr lang="en-US" sz="1800" dirty="0"/>
              <a:t>(X,_).</a:t>
            </a:r>
          </a:p>
          <a:p>
            <a:pPr marL="800100" lvl="1">
              <a:buFont typeface="Arial" panose="020B0604020202020204" pitchFamily="34" charset="0"/>
              <a:buChar char="•"/>
            </a:pPr>
            <a:r>
              <a:rPr lang="en-US" sz="1800" dirty="0" err="1"/>
              <a:t>grandfatherOf</a:t>
            </a:r>
            <a:r>
              <a:rPr lang="en-US" sz="1800" dirty="0"/>
              <a:t>(X,Y) :- </a:t>
            </a:r>
            <a:r>
              <a:rPr lang="en-US" sz="1800" dirty="0" err="1"/>
              <a:t>fatherOf</a:t>
            </a:r>
            <a:r>
              <a:rPr lang="en-US" sz="1800" dirty="0"/>
              <a:t>(X,Z), </a:t>
            </a:r>
            <a:r>
              <a:rPr lang="en-US" sz="1800" dirty="0" err="1"/>
              <a:t>parentOf</a:t>
            </a:r>
            <a:r>
              <a:rPr lang="en-US" sz="1800" dirty="0"/>
              <a:t>(Z,Y).</a:t>
            </a:r>
          </a:p>
          <a:p>
            <a:pPr marL="800100" lvl="1">
              <a:buFont typeface="Arial" panose="020B0604020202020204" pitchFamily="34" charset="0"/>
              <a:buChar char="•"/>
            </a:pPr>
            <a:r>
              <a:rPr lang="en-US" sz="1800" dirty="0" err="1"/>
              <a:t>parentOf</a:t>
            </a:r>
            <a:r>
              <a:rPr lang="en-US" sz="1800" dirty="0"/>
              <a:t>(john,_).</a:t>
            </a:r>
          </a:p>
          <a:p>
            <a:pPr marL="800100" lvl="1">
              <a:buFont typeface="Arial" panose="020B0604020202020204" pitchFamily="34" charset="0"/>
              <a:buChar char="•"/>
            </a:pPr>
            <a:r>
              <a:rPr lang="en-US" sz="1800" dirty="0" err="1"/>
              <a:t>parentOf</a:t>
            </a:r>
            <a:r>
              <a:rPr lang="en-US" sz="1800" dirty="0"/>
              <a:t>(</a:t>
            </a:r>
            <a:r>
              <a:rPr lang="en-US" sz="1800" dirty="0" err="1"/>
              <a:t>bert</a:t>
            </a:r>
            <a:r>
              <a:rPr lang="en-US" sz="1800" dirty="0"/>
              <a:t>, john).</a:t>
            </a:r>
          </a:p>
          <a:p>
            <a:pPr marL="800100" lvl="1">
              <a:buFont typeface="Arial" panose="020B0604020202020204" pitchFamily="34" charset="0"/>
              <a:buChar char="•"/>
            </a:pPr>
            <a:r>
              <a:rPr lang="en-US" sz="1800" dirty="0"/>
              <a:t>male(</a:t>
            </a:r>
            <a:r>
              <a:rPr lang="en-US" sz="1800" dirty="0" err="1"/>
              <a:t>bert</a:t>
            </a:r>
            <a:r>
              <a:rPr lang="en-US" sz="1800" dirty="0"/>
              <a:t>).</a:t>
            </a:r>
          </a:p>
          <a:p>
            <a:pPr marL="400050">
              <a:buFont typeface="Arial" panose="020B0604020202020204" pitchFamily="34" charset="0"/>
              <a:buChar char="•"/>
            </a:pPr>
            <a:r>
              <a:rPr lang="en-US" sz="1800" dirty="0"/>
              <a:t>Example queries:</a:t>
            </a:r>
          </a:p>
          <a:p>
            <a:pPr marL="800100" lvl="1">
              <a:buFont typeface="Arial" panose="020B0604020202020204" pitchFamily="34" charset="0"/>
              <a:buChar char="•"/>
            </a:pPr>
            <a:r>
              <a:rPr lang="en-US" sz="1800" dirty="0"/>
              <a:t>?-father(_).		   ‘Does there exist a father?’</a:t>
            </a:r>
          </a:p>
          <a:p>
            <a:pPr marL="800100" lvl="1">
              <a:buFont typeface="Arial" panose="020B0604020202020204" pitchFamily="34" charset="0"/>
              <a:buChar char="•"/>
            </a:pPr>
            <a:r>
              <a:rPr lang="en-US" sz="1800" dirty="0"/>
              <a:t>?-father(X).		   ‘Who is a father?’</a:t>
            </a:r>
          </a:p>
          <a:p>
            <a:pPr marL="800100" lvl="1">
              <a:buFont typeface="Arial" panose="020B0604020202020204" pitchFamily="34" charset="0"/>
              <a:buChar char="•"/>
            </a:pPr>
            <a:r>
              <a:rPr lang="en-US" sz="1800" dirty="0"/>
              <a:t>?-</a:t>
            </a:r>
            <a:r>
              <a:rPr lang="en-US" sz="1800" dirty="0" err="1"/>
              <a:t>parentOf</a:t>
            </a:r>
            <a:r>
              <a:rPr lang="en-US" sz="1800" dirty="0"/>
              <a:t>(</a:t>
            </a:r>
            <a:r>
              <a:rPr lang="en-US" sz="1800" dirty="0" err="1"/>
              <a:t>bert,X</a:t>
            </a:r>
            <a:r>
              <a:rPr lang="en-US" sz="1800" dirty="0"/>
              <a:t>).	   ‘Of who is Bert a parent?’</a:t>
            </a:r>
          </a:p>
          <a:p>
            <a:pPr marL="800100" lvl="1">
              <a:buFont typeface="Arial" panose="020B0604020202020204" pitchFamily="34" charset="0"/>
              <a:buChar char="•"/>
            </a:pPr>
            <a:r>
              <a:rPr lang="en-US" sz="1800" dirty="0"/>
              <a:t>?-</a:t>
            </a:r>
            <a:r>
              <a:rPr lang="en-US" sz="1800" dirty="0" err="1"/>
              <a:t>grandfatherOf</a:t>
            </a:r>
            <a:r>
              <a:rPr lang="en-US" sz="1800" dirty="0"/>
              <a:t>(X,_).	   ‘Who is a grandfather of somebody?’</a:t>
            </a:r>
          </a:p>
          <a:p>
            <a:pPr marL="800100" lvl="1">
              <a:buFont typeface="Arial" panose="020B0604020202020204" pitchFamily="34" charset="0"/>
              <a:buChar char="•"/>
            </a:pPr>
            <a:r>
              <a:rPr lang="en-US" sz="1800" dirty="0"/>
              <a:t>?-</a:t>
            </a:r>
            <a:r>
              <a:rPr lang="en-US" sz="1800" dirty="0" err="1"/>
              <a:t>grandfatherOf</a:t>
            </a:r>
            <a:r>
              <a:rPr lang="en-US" sz="1800" dirty="0"/>
              <a:t>(_,_).	   ‘Is there somebody who has a grandfather?’</a:t>
            </a:r>
          </a:p>
          <a:p>
            <a:pPr marL="800100" lvl="1">
              <a:buFont typeface="Arial" panose="020B0604020202020204" pitchFamily="34" charset="0"/>
              <a:buChar char="•"/>
            </a:pPr>
            <a:r>
              <a:rPr lang="en-US" sz="1800" dirty="0"/>
              <a:t>?-</a:t>
            </a:r>
            <a:r>
              <a:rPr lang="en-US" sz="1800" dirty="0" err="1"/>
              <a:t>grandfatherOf</a:t>
            </a:r>
            <a:r>
              <a:rPr lang="en-US" sz="1800" dirty="0"/>
              <a:t>(X,Y). 	   ‘Who is grandfather of who?’</a:t>
            </a:r>
          </a:p>
          <a:p>
            <a:pPr marL="800100" lvl="1">
              <a:buFont typeface="Arial" panose="020B0604020202020204" pitchFamily="34" charset="0"/>
              <a:buChar char="•"/>
            </a:pPr>
            <a:r>
              <a:rPr lang="en-US" sz="1800" dirty="0"/>
              <a:t>?-</a:t>
            </a:r>
            <a:r>
              <a:rPr lang="en-US" sz="1800" dirty="0" err="1"/>
              <a:t>parentOf</a:t>
            </a:r>
            <a:r>
              <a:rPr lang="en-US" sz="1800" dirty="0"/>
              <a:t>(</a:t>
            </a:r>
            <a:r>
              <a:rPr lang="en-US" sz="1800" dirty="0" err="1"/>
              <a:t>X,john</a:t>
            </a:r>
            <a:r>
              <a:rPr lang="en-US" sz="1800" dirty="0"/>
              <a:t>),male(X).   ‘Who is a male parent of john?’</a:t>
            </a:r>
          </a:p>
        </p:txBody>
      </p:sp>
      <p:sp>
        <p:nvSpPr>
          <p:cNvPr id="4" name="Slide Number Placeholder 3">
            <a:extLst>
              <a:ext uri="{FF2B5EF4-FFF2-40B4-BE49-F238E27FC236}">
                <a16:creationId xmlns:a16="http://schemas.microsoft.com/office/drawing/2014/main" id="{51A4920A-AC98-4D80-AD50-A754D074A07A}"/>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1873620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7FDB87-D269-4E37-AE03-4C6E2FFEB3AD}"/>
              </a:ext>
            </a:extLst>
          </p:cNvPr>
          <p:cNvPicPr>
            <a:picLocks noChangeAspect="1"/>
          </p:cNvPicPr>
          <p:nvPr/>
        </p:nvPicPr>
        <p:blipFill>
          <a:blip r:embed="rId2"/>
          <a:stretch>
            <a:fillRect/>
          </a:stretch>
        </p:blipFill>
        <p:spPr>
          <a:xfrm>
            <a:off x="0" y="10252"/>
            <a:ext cx="9157708" cy="6847748"/>
          </a:xfrm>
          <a:prstGeom prst="rect">
            <a:avLst/>
          </a:prstGeom>
        </p:spPr>
      </p:pic>
      <p:sp>
        <p:nvSpPr>
          <p:cNvPr id="2" name="Title 1">
            <a:extLst>
              <a:ext uri="{FF2B5EF4-FFF2-40B4-BE49-F238E27FC236}">
                <a16:creationId xmlns:a16="http://schemas.microsoft.com/office/drawing/2014/main" id="{AF92F13D-5DCA-442A-BA84-2280F55AD3F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E56C185-BCD3-489D-8E06-5B5A76272AE7}"/>
              </a:ext>
            </a:extLst>
          </p:cNvPr>
          <p:cNvSpPr>
            <a:spLocks noGrp="1"/>
          </p:cNvSpPr>
          <p:nvPr>
            <p:ph type="sldNum" sz="quarter" idx="3"/>
          </p:nvPr>
        </p:nvSpPr>
        <p:spPr/>
        <p:txBody>
          <a:bodyPr/>
          <a:lstStyle/>
          <a:p>
            <a:fld id="{7C5DB68A-9D44-4073-920F-D08D647C06A7}" type="slidenum">
              <a:rPr lang="en-US" smtClean="0">
                <a:solidFill>
                  <a:schemeClr val="tx1"/>
                </a:solidFill>
              </a:rPr>
              <a:t>30</a:t>
            </a:fld>
            <a:endParaRPr lang="en-US" dirty="0">
              <a:solidFill>
                <a:schemeClr val="tx1"/>
              </a:solidFill>
            </a:endParaRPr>
          </a:p>
        </p:txBody>
      </p:sp>
      <p:sp>
        <p:nvSpPr>
          <p:cNvPr id="6" name="Content Placeholder 5">
            <a:extLst>
              <a:ext uri="{FF2B5EF4-FFF2-40B4-BE49-F238E27FC236}">
                <a16:creationId xmlns:a16="http://schemas.microsoft.com/office/drawing/2014/main" id="{74FB4D86-50A4-4158-9E53-EB2E6B9737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415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67C8-727F-400A-8EC0-642BD1DAFC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7AE286-0D63-4399-B233-4A6262A9444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9E86D6-0D80-476F-91AF-C756356A00E3}"/>
              </a:ext>
            </a:extLst>
          </p:cNvPr>
          <p:cNvPicPr>
            <a:picLocks noChangeAspect="1"/>
          </p:cNvPicPr>
          <p:nvPr/>
        </p:nvPicPr>
        <p:blipFill>
          <a:blip r:embed="rId2"/>
          <a:stretch>
            <a:fillRect/>
          </a:stretch>
        </p:blipFill>
        <p:spPr>
          <a:xfrm>
            <a:off x="0" y="0"/>
            <a:ext cx="9133749" cy="6858000"/>
          </a:xfrm>
          <a:prstGeom prst="rect">
            <a:avLst/>
          </a:prstGeom>
        </p:spPr>
      </p:pic>
      <p:sp>
        <p:nvSpPr>
          <p:cNvPr id="4" name="Slide Number Placeholder 3">
            <a:extLst>
              <a:ext uri="{FF2B5EF4-FFF2-40B4-BE49-F238E27FC236}">
                <a16:creationId xmlns:a16="http://schemas.microsoft.com/office/drawing/2014/main" id="{A1103420-1277-4714-975B-59D330E47FBA}"/>
              </a:ext>
            </a:extLst>
          </p:cNvPr>
          <p:cNvSpPr>
            <a:spLocks noGrp="1"/>
          </p:cNvSpPr>
          <p:nvPr>
            <p:ph type="sldNum" sz="quarter" idx="3"/>
          </p:nvPr>
        </p:nvSpPr>
        <p:spPr/>
        <p:txBody>
          <a:bodyPr/>
          <a:lstStyle/>
          <a:p>
            <a:fld id="{7C5DB68A-9D44-4073-920F-D08D647C06A7}" type="slidenum">
              <a:rPr lang="en-US" smtClean="0">
                <a:solidFill>
                  <a:schemeClr val="tx1"/>
                </a:solidFill>
              </a:rPr>
              <a:t>31</a:t>
            </a:fld>
            <a:endParaRPr lang="en-US" dirty="0">
              <a:solidFill>
                <a:schemeClr val="tx1"/>
              </a:solidFill>
            </a:endParaRPr>
          </a:p>
        </p:txBody>
      </p:sp>
      <p:grpSp>
        <p:nvGrpSpPr>
          <p:cNvPr id="11" name="Group 10">
            <a:extLst>
              <a:ext uri="{FF2B5EF4-FFF2-40B4-BE49-F238E27FC236}">
                <a16:creationId xmlns:a16="http://schemas.microsoft.com/office/drawing/2014/main" id="{03C21EA8-9794-4757-A78B-5B1276667594}"/>
              </a:ext>
            </a:extLst>
          </p:cNvPr>
          <p:cNvGrpSpPr/>
          <p:nvPr/>
        </p:nvGrpSpPr>
        <p:grpSpPr>
          <a:xfrm>
            <a:off x="5051435" y="2755612"/>
            <a:ext cx="3973139" cy="1663988"/>
            <a:chOff x="5051435" y="2755612"/>
            <a:chExt cx="3973139" cy="1663988"/>
          </a:xfrm>
        </p:grpSpPr>
        <p:cxnSp>
          <p:nvCxnSpPr>
            <p:cNvPr id="7" name="Straight Arrow Connector 6">
              <a:extLst>
                <a:ext uri="{FF2B5EF4-FFF2-40B4-BE49-F238E27FC236}">
                  <a16:creationId xmlns:a16="http://schemas.microsoft.com/office/drawing/2014/main" id="{47FB5BD8-27C0-4318-ABB3-59C9BBAF4090}"/>
                </a:ext>
              </a:extLst>
            </p:cNvPr>
            <p:cNvCxnSpPr>
              <a:cxnSpLocks/>
            </p:cNvCxnSpPr>
            <p:nvPr/>
          </p:nvCxnSpPr>
          <p:spPr bwMode="auto">
            <a:xfrm flipV="1">
              <a:off x="6553200" y="3276600"/>
              <a:ext cx="609600" cy="11430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0" name="TextBox 9">
              <a:extLst>
                <a:ext uri="{FF2B5EF4-FFF2-40B4-BE49-F238E27FC236}">
                  <a16:creationId xmlns:a16="http://schemas.microsoft.com/office/drawing/2014/main" id="{BF77B7D8-F968-43C5-A6E8-38AC8B180A6D}"/>
                </a:ext>
              </a:extLst>
            </p:cNvPr>
            <p:cNvSpPr txBox="1"/>
            <p:nvPr/>
          </p:nvSpPr>
          <p:spPr>
            <a:xfrm>
              <a:off x="5051435" y="2755612"/>
              <a:ext cx="3973139" cy="584775"/>
            </a:xfrm>
            <a:prstGeom prst="rect">
              <a:avLst/>
            </a:prstGeom>
            <a:noFill/>
          </p:spPr>
          <p:txBody>
            <a:bodyPr wrap="none" rtlCol="0">
              <a:spAutoFit/>
            </a:bodyPr>
            <a:lstStyle/>
            <a:p>
              <a:r>
                <a:rPr lang="en-US" dirty="0">
                  <a:solidFill>
                    <a:srgbClr val="FF0000"/>
                  </a:solidFill>
                </a:rPr>
                <a:t>Existential restriction</a:t>
              </a:r>
            </a:p>
          </p:txBody>
        </p:sp>
      </p:grpSp>
    </p:spTree>
    <p:extLst>
      <p:ext uri="{BB962C8B-B14F-4D97-AF65-F5344CB8AC3E}">
        <p14:creationId xmlns:p14="http://schemas.microsoft.com/office/powerpoint/2010/main" val="15530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A52B-91B6-45A1-A902-66D85670B7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A353FE-64A4-47D4-9E84-CF32678545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525923F-E12D-49A0-98AA-619F2EDBDA92}"/>
              </a:ext>
            </a:extLst>
          </p:cNvPr>
          <p:cNvPicPr>
            <a:picLocks noChangeAspect="1"/>
          </p:cNvPicPr>
          <p:nvPr/>
        </p:nvPicPr>
        <p:blipFill>
          <a:blip r:embed="rId2"/>
          <a:stretch>
            <a:fillRect/>
          </a:stretch>
        </p:blipFill>
        <p:spPr>
          <a:xfrm>
            <a:off x="-19050" y="-19050"/>
            <a:ext cx="9163050" cy="6877482"/>
          </a:xfrm>
          <a:prstGeom prst="rect">
            <a:avLst/>
          </a:prstGeom>
        </p:spPr>
      </p:pic>
      <p:sp>
        <p:nvSpPr>
          <p:cNvPr id="4" name="Slide Number Placeholder 3">
            <a:extLst>
              <a:ext uri="{FF2B5EF4-FFF2-40B4-BE49-F238E27FC236}">
                <a16:creationId xmlns:a16="http://schemas.microsoft.com/office/drawing/2014/main" id="{CB0C7C08-8A1A-4987-8975-8D0D7685A912}"/>
              </a:ext>
            </a:extLst>
          </p:cNvPr>
          <p:cNvSpPr>
            <a:spLocks noGrp="1"/>
          </p:cNvSpPr>
          <p:nvPr>
            <p:ph type="sldNum" sz="quarter" idx="3"/>
          </p:nvPr>
        </p:nvSpPr>
        <p:spPr/>
        <p:txBody>
          <a:bodyPr/>
          <a:lstStyle/>
          <a:p>
            <a:fld id="{7C5DB68A-9D44-4073-920F-D08D647C06A7}"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400119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FF98-9BA9-42F4-875C-5213F12F8E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1E1783-6AAE-454D-B504-EA51DDCC5D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03A8F77-B5D2-4851-9234-CAA8824D9A25}"/>
              </a:ext>
            </a:extLst>
          </p:cNvPr>
          <p:cNvPicPr>
            <a:picLocks noChangeAspect="1"/>
          </p:cNvPicPr>
          <p:nvPr/>
        </p:nvPicPr>
        <p:blipFill>
          <a:blip r:embed="rId2"/>
          <a:stretch>
            <a:fillRect/>
          </a:stretch>
        </p:blipFill>
        <p:spPr>
          <a:xfrm>
            <a:off x="9525" y="0"/>
            <a:ext cx="9140557" cy="6858000"/>
          </a:xfrm>
          <a:prstGeom prst="rect">
            <a:avLst/>
          </a:prstGeom>
        </p:spPr>
      </p:pic>
      <p:sp>
        <p:nvSpPr>
          <p:cNvPr id="4" name="Slide Number Placeholder 3">
            <a:extLst>
              <a:ext uri="{FF2B5EF4-FFF2-40B4-BE49-F238E27FC236}">
                <a16:creationId xmlns:a16="http://schemas.microsoft.com/office/drawing/2014/main" id="{8F2B2BEB-1E98-48AE-828D-43E910A773C2}"/>
              </a:ext>
            </a:extLst>
          </p:cNvPr>
          <p:cNvSpPr>
            <a:spLocks noGrp="1"/>
          </p:cNvSpPr>
          <p:nvPr>
            <p:ph type="sldNum" sz="quarter" idx="3"/>
          </p:nvPr>
        </p:nvSpPr>
        <p:spPr/>
        <p:txBody>
          <a:bodyPr/>
          <a:lstStyle/>
          <a:p>
            <a:fld id="{7C5DB68A-9D44-4073-920F-D08D647C06A7}"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40336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9B54-1A33-4F9D-ACFA-4164423416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D4EB2B-4E90-473A-AF42-452A6E1E17D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5F8FE8C-495C-4470-8A84-643049E43AA6}"/>
              </a:ext>
            </a:extLst>
          </p:cNvPr>
          <p:cNvPicPr>
            <a:picLocks noChangeAspect="1"/>
          </p:cNvPicPr>
          <p:nvPr/>
        </p:nvPicPr>
        <p:blipFill>
          <a:blip r:embed="rId2"/>
          <a:stretch>
            <a:fillRect/>
          </a:stretch>
        </p:blipFill>
        <p:spPr>
          <a:xfrm>
            <a:off x="0" y="-10424"/>
            <a:ext cx="9168212" cy="6868424"/>
          </a:xfrm>
          <a:prstGeom prst="rect">
            <a:avLst/>
          </a:prstGeom>
        </p:spPr>
      </p:pic>
      <p:pic>
        <p:nvPicPr>
          <p:cNvPr id="6" name="Picture 5">
            <a:extLst>
              <a:ext uri="{FF2B5EF4-FFF2-40B4-BE49-F238E27FC236}">
                <a16:creationId xmlns:a16="http://schemas.microsoft.com/office/drawing/2014/main" id="{E9F40CC4-F805-4EC4-B301-E74CEE1226CA}"/>
              </a:ext>
            </a:extLst>
          </p:cNvPr>
          <p:cNvPicPr>
            <a:picLocks noChangeAspect="1"/>
          </p:cNvPicPr>
          <p:nvPr/>
        </p:nvPicPr>
        <p:blipFill>
          <a:blip r:embed="rId3"/>
          <a:stretch>
            <a:fillRect/>
          </a:stretch>
        </p:blipFill>
        <p:spPr>
          <a:xfrm>
            <a:off x="381000" y="52388"/>
            <a:ext cx="4953000" cy="447675"/>
          </a:xfrm>
          <a:prstGeom prst="rect">
            <a:avLst/>
          </a:prstGeom>
        </p:spPr>
      </p:pic>
      <p:pic>
        <p:nvPicPr>
          <p:cNvPr id="7" name="Picture 6">
            <a:extLst>
              <a:ext uri="{FF2B5EF4-FFF2-40B4-BE49-F238E27FC236}">
                <a16:creationId xmlns:a16="http://schemas.microsoft.com/office/drawing/2014/main" id="{EAA4E1F1-9679-46F4-A7F9-B53C8083AA05}"/>
              </a:ext>
            </a:extLst>
          </p:cNvPr>
          <p:cNvPicPr>
            <a:picLocks noChangeAspect="1"/>
          </p:cNvPicPr>
          <p:nvPr/>
        </p:nvPicPr>
        <p:blipFill>
          <a:blip r:embed="rId4"/>
          <a:stretch>
            <a:fillRect/>
          </a:stretch>
        </p:blipFill>
        <p:spPr>
          <a:xfrm>
            <a:off x="257175" y="467624"/>
            <a:ext cx="7086600" cy="419100"/>
          </a:xfrm>
          <a:prstGeom prst="rect">
            <a:avLst/>
          </a:prstGeom>
        </p:spPr>
      </p:pic>
      <p:pic>
        <p:nvPicPr>
          <p:cNvPr id="8" name="Picture 7">
            <a:extLst>
              <a:ext uri="{FF2B5EF4-FFF2-40B4-BE49-F238E27FC236}">
                <a16:creationId xmlns:a16="http://schemas.microsoft.com/office/drawing/2014/main" id="{05B2ECAE-E9A1-4577-A716-AE9E218DCF60}"/>
              </a:ext>
            </a:extLst>
          </p:cNvPr>
          <p:cNvPicPr>
            <a:picLocks noChangeAspect="1"/>
          </p:cNvPicPr>
          <p:nvPr/>
        </p:nvPicPr>
        <p:blipFill>
          <a:blip r:embed="rId5"/>
          <a:stretch>
            <a:fillRect/>
          </a:stretch>
        </p:blipFill>
        <p:spPr>
          <a:xfrm>
            <a:off x="304800" y="762001"/>
            <a:ext cx="7315200" cy="441434"/>
          </a:xfrm>
          <a:prstGeom prst="rect">
            <a:avLst/>
          </a:prstGeom>
        </p:spPr>
      </p:pic>
      <p:sp>
        <p:nvSpPr>
          <p:cNvPr id="4" name="Slide Number Placeholder 3">
            <a:extLst>
              <a:ext uri="{FF2B5EF4-FFF2-40B4-BE49-F238E27FC236}">
                <a16:creationId xmlns:a16="http://schemas.microsoft.com/office/drawing/2014/main" id="{A9A23FD9-4B25-4142-92DB-F914851BB33F}"/>
              </a:ext>
            </a:extLst>
          </p:cNvPr>
          <p:cNvSpPr>
            <a:spLocks noGrp="1"/>
          </p:cNvSpPr>
          <p:nvPr>
            <p:ph type="sldNum" sz="quarter" idx="3"/>
          </p:nvPr>
        </p:nvSpPr>
        <p:spPr/>
        <p:txBody>
          <a:bodyPr/>
          <a:lstStyle/>
          <a:p>
            <a:fld id="{7C5DB68A-9D44-4073-920F-D08D647C06A7}"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96247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65EE-A42D-48A7-8DD6-2C8029DF1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1F8AA5-4AEF-4472-A3B1-3554A276F23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222A69A-B5E8-40C0-A3BF-2BEE3696428D}"/>
              </a:ext>
            </a:extLst>
          </p:cNvPr>
          <p:cNvPicPr>
            <a:picLocks noChangeAspect="1"/>
          </p:cNvPicPr>
          <p:nvPr/>
        </p:nvPicPr>
        <p:blipFill>
          <a:blip r:embed="rId2"/>
          <a:stretch>
            <a:fillRect/>
          </a:stretch>
        </p:blipFill>
        <p:spPr>
          <a:xfrm>
            <a:off x="-1" y="-19050"/>
            <a:ext cx="9148841" cy="6877050"/>
          </a:xfrm>
          <a:prstGeom prst="rect">
            <a:avLst/>
          </a:prstGeom>
        </p:spPr>
      </p:pic>
      <p:sp>
        <p:nvSpPr>
          <p:cNvPr id="4" name="Slide Number Placeholder 3">
            <a:extLst>
              <a:ext uri="{FF2B5EF4-FFF2-40B4-BE49-F238E27FC236}">
                <a16:creationId xmlns:a16="http://schemas.microsoft.com/office/drawing/2014/main" id="{F2EE56A5-76CD-4B54-9A89-37E5BA30EEA5}"/>
              </a:ext>
            </a:extLst>
          </p:cNvPr>
          <p:cNvSpPr>
            <a:spLocks noGrp="1"/>
          </p:cNvSpPr>
          <p:nvPr>
            <p:ph type="sldNum" sz="quarter" idx="3"/>
          </p:nvPr>
        </p:nvSpPr>
        <p:spPr/>
        <p:txBody>
          <a:bodyPr/>
          <a:lstStyle/>
          <a:p>
            <a:fld id="{7C5DB68A-9D44-4073-920F-D08D647C06A7}"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2635376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2033-FEB7-4BF9-9697-EEF7B72388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BCEB72-C062-4BDB-BFB9-627F807588E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C89090E-30DC-4B8D-AC19-BFD3FE3B8CC3}"/>
              </a:ext>
            </a:extLst>
          </p:cNvPr>
          <p:cNvPicPr>
            <a:picLocks noChangeAspect="1"/>
          </p:cNvPicPr>
          <p:nvPr/>
        </p:nvPicPr>
        <p:blipFill>
          <a:blip r:embed="rId2"/>
          <a:stretch>
            <a:fillRect/>
          </a:stretch>
        </p:blipFill>
        <p:spPr>
          <a:xfrm>
            <a:off x="0" y="19050"/>
            <a:ext cx="9169943" cy="6838950"/>
          </a:xfrm>
          <a:prstGeom prst="rect">
            <a:avLst/>
          </a:prstGeom>
        </p:spPr>
      </p:pic>
      <p:sp>
        <p:nvSpPr>
          <p:cNvPr id="4" name="Slide Number Placeholder 3">
            <a:extLst>
              <a:ext uri="{FF2B5EF4-FFF2-40B4-BE49-F238E27FC236}">
                <a16:creationId xmlns:a16="http://schemas.microsoft.com/office/drawing/2014/main" id="{015C1CDB-0867-4948-AFA9-4965730AEE10}"/>
              </a:ext>
            </a:extLst>
          </p:cNvPr>
          <p:cNvSpPr>
            <a:spLocks noGrp="1"/>
          </p:cNvSpPr>
          <p:nvPr>
            <p:ph type="sldNum" sz="quarter" idx="3"/>
          </p:nvPr>
        </p:nvSpPr>
        <p:spPr/>
        <p:txBody>
          <a:bodyPr/>
          <a:lstStyle/>
          <a:p>
            <a:fld id="{7C5DB68A-9D44-4073-920F-D08D647C06A7}"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8310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CC6C-F6AB-4DE1-A079-ED04A82465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80D085-0847-4E70-BEA4-BCD975EE0AD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80B6D60-053D-4081-92D4-8879F71A171C}"/>
              </a:ext>
            </a:extLst>
          </p:cNvPr>
          <p:cNvSpPr>
            <a:spLocks noGrp="1"/>
          </p:cNvSpPr>
          <p:nvPr>
            <p:ph type="sldNum" sz="quarter" idx="3"/>
          </p:nvPr>
        </p:nvSpPr>
        <p:spPr/>
        <p:txBody>
          <a:bodyPr/>
          <a:lstStyle/>
          <a:p>
            <a:fld id="{7C5DB68A-9D44-4073-920F-D08D647C06A7}" type="slidenum">
              <a:rPr lang="en-US" smtClean="0"/>
              <a:t>37</a:t>
            </a:fld>
            <a:endParaRPr lang="en-US" dirty="0"/>
          </a:p>
        </p:txBody>
      </p:sp>
      <p:pic>
        <p:nvPicPr>
          <p:cNvPr id="5" name="Picture 4">
            <a:extLst>
              <a:ext uri="{FF2B5EF4-FFF2-40B4-BE49-F238E27FC236}">
                <a16:creationId xmlns:a16="http://schemas.microsoft.com/office/drawing/2014/main" id="{B21368E0-5B26-4E69-99B7-9B63C706FB70}"/>
              </a:ext>
            </a:extLst>
          </p:cNvPr>
          <p:cNvPicPr>
            <a:picLocks noChangeAspect="1"/>
          </p:cNvPicPr>
          <p:nvPr/>
        </p:nvPicPr>
        <p:blipFill>
          <a:blip r:embed="rId2"/>
          <a:stretch>
            <a:fillRect/>
          </a:stretch>
        </p:blipFill>
        <p:spPr>
          <a:xfrm>
            <a:off x="152399" y="720360"/>
            <a:ext cx="8805333" cy="4953000"/>
          </a:xfrm>
          <a:prstGeom prst="rect">
            <a:avLst/>
          </a:prstGeom>
        </p:spPr>
      </p:pic>
      <p:sp>
        <p:nvSpPr>
          <p:cNvPr id="6" name="Rectangle 5">
            <a:extLst>
              <a:ext uri="{FF2B5EF4-FFF2-40B4-BE49-F238E27FC236}">
                <a16:creationId xmlns:a16="http://schemas.microsoft.com/office/drawing/2014/main" id="{5F2082F2-3787-46D1-AFBC-E64D8BADC48B}"/>
              </a:ext>
            </a:extLst>
          </p:cNvPr>
          <p:cNvSpPr/>
          <p:nvPr/>
        </p:nvSpPr>
        <p:spPr>
          <a:xfrm>
            <a:off x="0" y="6416953"/>
            <a:ext cx="9111573" cy="461665"/>
          </a:xfrm>
          <a:prstGeom prst="rect">
            <a:avLst/>
          </a:prstGeom>
        </p:spPr>
        <p:txBody>
          <a:bodyPr wrap="square">
            <a:spAutoFit/>
          </a:bodyPr>
          <a:lstStyle/>
          <a:p>
            <a:pPr algn="r"/>
            <a:r>
              <a:rPr lang="en-GB" sz="1200" b="0" dirty="0">
                <a:solidFill>
                  <a:schemeClr val="bg1"/>
                </a:solidFill>
              </a:rPr>
              <a:t>Stefan Schulz. </a:t>
            </a:r>
          </a:p>
          <a:p>
            <a:pPr algn="r"/>
            <a:r>
              <a:rPr lang="en-GB" sz="1200" b="0" dirty="0">
                <a:solidFill>
                  <a:schemeClr val="bg1"/>
                </a:solidFill>
              </a:rPr>
              <a:t>ICBO / FOIS 2021 Keynote. SNOMED CT x BFO: can the gap between legacy terminology and foundational ontology be bridged? </a:t>
            </a:r>
            <a:endParaRPr lang="en-US" sz="1200" b="0" dirty="0"/>
          </a:p>
        </p:txBody>
      </p:sp>
    </p:spTree>
    <p:extLst>
      <p:ext uri="{BB962C8B-B14F-4D97-AF65-F5344CB8AC3E}">
        <p14:creationId xmlns:p14="http://schemas.microsoft.com/office/powerpoint/2010/main" val="3672977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A75E-C67B-4EEC-9FF1-617557C8C1BF}"/>
              </a:ext>
            </a:extLst>
          </p:cNvPr>
          <p:cNvSpPr>
            <a:spLocks noGrp="1"/>
          </p:cNvSpPr>
          <p:nvPr>
            <p:ph type="title"/>
          </p:nvPr>
        </p:nvSpPr>
        <p:spPr/>
        <p:txBody>
          <a:bodyPr/>
          <a:lstStyle/>
          <a:p>
            <a:r>
              <a:rPr lang="en-US" dirty="0"/>
              <a:t>Fracture of radius</a:t>
            </a:r>
          </a:p>
        </p:txBody>
      </p:sp>
      <p:sp>
        <p:nvSpPr>
          <p:cNvPr id="3" name="Content Placeholder 2">
            <a:extLst>
              <a:ext uri="{FF2B5EF4-FFF2-40B4-BE49-F238E27FC236}">
                <a16:creationId xmlns:a16="http://schemas.microsoft.com/office/drawing/2014/main" id="{33064291-6C33-4C03-B02F-0DB7103C0EC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AE5DC31-E701-45D3-B318-AC4FB93F861F}"/>
              </a:ext>
            </a:extLst>
          </p:cNvPr>
          <p:cNvPicPr>
            <a:picLocks noChangeAspect="1"/>
          </p:cNvPicPr>
          <p:nvPr/>
        </p:nvPicPr>
        <p:blipFill>
          <a:blip r:embed="rId2"/>
          <a:stretch>
            <a:fillRect/>
          </a:stretch>
        </p:blipFill>
        <p:spPr>
          <a:xfrm>
            <a:off x="0" y="1464944"/>
            <a:ext cx="9144000" cy="2960077"/>
          </a:xfrm>
          <a:prstGeom prst="rect">
            <a:avLst/>
          </a:prstGeom>
        </p:spPr>
      </p:pic>
      <p:pic>
        <p:nvPicPr>
          <p:cNvPr id="6" name="Picture 5">
            <a:extLst>
              <a:ext uri="{FF2B5EF4-FFF2-40B4-BE49-F238E27FC236}">
                <a16:creationId xmlns:a16="http://schemas.microsoft.com/office/drawing/2014/main" id="{B15F9A51-F386-4381-B479-66782EDEB912}"/>
              </a:ext>
            </a:extLst>
          </p:cNvPr>
          <p:cNvPicPr>
            <a:picLocks noChangeAspect="1"/>
          </p:cNvPicPr>
          <p:nvPr/>
        </p:nvPicPr>
        <p:blipFill>
          <a:blip r:embed="rId3"/>
          <a:stretch>
            <a:fillRect/>
          </a:stretch>
        </p:blipFill>
        <p:spPr>
          <a:xfrm>
            <a:off x="0" y="4425021"/>
            <a:ext cx="9144000" cy="2432979"/>
          </a:xfrm>
          <a:prstGeom prst="rect">
            <a:avLst/>
          </a:prstGeom>
        </p:spPr>
      </p:pic>
      <p:sp>
        <p:nvSpPr>
          <p:cNvPr id="4" name="Slide Number Placeholder 3">
            <a:extLst>
              <a:ext uri="{FF2B5EF4-FFF2-40B4-BE49-F238E27FC236}">
                <a16:creationId xmlns:a16="http://schemas.microsoft.com/office/drawing/2014/main" id="{8ACC63F2-FF0A-4095-BF39-69386450BE7D}"/>
              </a:ext>
            </a:extLst>
          </p:cNvPr>
          <p:cNvSpPr>
            <a:spLocks noGrp="1"/>
          </p:cNvSpPr>
          <p:nvPr>
            <p:ph type="sldNum" sz="quarter" idx="3"/>
          </p:nvPr>
        </p:nvSpPr>
        <p:spPr/>
        <p:txBody>
          <a:bodyPr/>
          <a:lstStyle/>
          <a:p>
            <a:fld id="{7C5DB68A-9D44-4073-920F-D08D647C06A7}"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1502274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A75E-C67B-4EEC-9FF1-617557C8C1BF}"/>
              </a:ext>
            </a:extLst>
          </p:cNvPr>
          <p:cNvSpPr>
            <a:spLocks noGrp="1"/>
          </p:cNvSpPr>
          <p:nvPr>
            <p:ph type="title"/>
          </p:nvPr>
        </p:nvSpPr>
        <p:spPr/>
        <p:txBody>
          <a:bodyPr/>
          <a:lstStyle/>
          <a:p>
            <a:r>
              <a:rPr lang="en-US" dirty="0"/>
              <a:t>Fracture of radius</a:t>
            </a:r>
          </a:p>
        </p:txBody>
      </p:sp>
      <p:sp>
        <p:nvSpPr>
          <p:cNvPr id="3" name="Content Placeholder 2">
            <a:extLst>
              <a:ext uri="{FF2B5EF4-FFF2-40B4-BE49-F238E27FC236}">
                <a16:creationId xmlns:a16="http://schemas.microsoft.com/office/drawing/2014/main" id="{33064291-6C33-4C03-B02F-0DB7103C0E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ACC63F2-FF0A-4095-BF39-69386450BE7D}"/>
              </a:ext>
            </a:extLst>
          </p:cNvPr>
          <p:cNvSpPr>
            <a:spLocks noGrp="1"/>
          </p:cNvSpPr>
          <p:nvPr>
            <p:ph type="sldNum" sz="quarter" idx="3"/>
          </p:nvPr>
        </p:nvSpPr>
        <p:spPr/>
        <p:txBody>
          <a:bodyPr/>
          <a:lstStyle/>
          <a:p>
            <a:fld id="{7C5DB68A-9D44-4073-920F-D08D647C06A7}" type="slidenum">
              <a:rPr lang="en-US" smtClean="0"/>
              <a:t>39</a:t>
            </a:fld>
            <a:endParaRPr lang="en-US" dirty="0"/>
          </a:p>
        </p:txBody>
      </p:sp>
      <p:pic>
        <p:nvPicPr>
          <p:cNvPr id="6" name="Picture 5">
            <a:extLst>
              <a:ext uri="{FF2B5EF4-FFF2-40B4-BE49-F238E27FC236}">
                <a16:creationId xmlns:a16="http://schemas.microsoft.com/office/drawing/2014/main" id="{B15F9A51-F386-4381-B479-66782EDEB912}"/>
              </a:ext>
            </a:extLst>
          </p:cNvPr>
          <p:cNvPicPr>
            <a:picLocks noChangeAspect="1"/>
          </p:cNvPicPr>
          <p:nvPr/>
        </p:nvPicPr>
        <p:blipFill>
          <a:blip r:embed="rId2"/>
          <a:stretch>
            <a:fillRect/>
          </a:stretch>
        </p:blipFill>
        <p:spPr>
          <a:xfrm>
            <a:off x="0" y="4689217"/>
            <a:ext cx="9144000" cy="2168783"/>
          </a:xfrm>
          <a:prstGeom prst="rect">
            <a:avLst/>
          </a:prstGeom>
        </p:spPr>
      </p:pic>
      <p:pic>
        <p:nvPicPr>
          <p:cNvPr id="7" name="Picture 6">
            <a:extLst>
              <a:ext uri="{FF2B5EF4-FFF2-40B4-BE49-F238E27FC236}">
                <a16:creationId xmlns:a16="http://schemas.microsoft.com/office/drawing/2014/main" id="{1BF2D218-A379-49BB-94E3-7CA8FFA0EC29}"/>
              </a:ext>
            </a:extLst>
          </p:cNvPr>
          <p:cNvPicPr>
            <a:picLocks noChangeAspect="1"/>
          </p:cNvPicPr>
          <p:nvPr/>
        </p:nvPicPr>
        <p:blipFill>
          <a:blip r:embed="rId3"/>
          <a:stretch>
            <a:fillRect/>
          </a:stretch>
        </p:blipFill>
        <p:spPr>
          <a:xfrm>
            <a:off x="-76200" y="-3206"/>
            <a:ext cx="9220200" cy="4692423"/>
          </a:xfrm>
          <a:prstGeom prst="rect">
            <a:avLst/>
          </a:prstGeom>
        </p:spPr>
      </p:pic>
    </p:spTree>
    <p:extLst>
      <p:ext uri="{BB962C8B-B14F-4D97-AF65-F5344CB8AC3E}">
        <p14:creationId xmlns:p14="http://schemas.microsoft.com/office/powerpoint/2010/main" val="292527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01E2-2E2A-4B05-BFD5-7ABE311286A7}"/>
              </a:ext>
            </a:extLst>
          </p:cNvPr>
          <p:cNvSpPr>
            <a:spLocks noGrp="1"/>
          </p:cNvSpPr>
          <p:nvPr>
            <p:ph type="title"/>
          </p:nvPr>
        </p:nvSpPr>
        <p:spPr/>
        <p:txBody>
          <a:bodyPr/>
          <a:lstStyle/>
          <a:p>
            <a:r>
              <a:rPr lang="en-US" dirty="0"/>
              <a:t>Verifying through ‘competency questions’ </a:t>
            </a:r>
          </a:p>
        </p:txBody>
      </p:sp>
      <p:sp>
        <p:nvSpPr>
          <p:cNvPr id="3" name="Content Placeholder 2">
            <a:extLst>
              <a:ext uri="{FF2B5EF4-FFF2-40B4-BE49-F238E27FC236}">
                <a16:creationId xmlns:a16="http://schemas.microsoft.com/office/drawing/2014/main" id="{94C38B9E-7313-491B-A604-476DDD381CD2}"/>
              </a:ext>
            </a:extLst>
          </p:cNvPr>
          <p:cNvSpPr>
            <a:spLocks noGrp="1"/>
          </p:cNvSpPr>
          <p:nvPr>
            <p:ph idx="1"/>
          </p:nvPr>
        </p:nvSpPr>
        <p:spPr>
          <a:xfrm>
            <a:off x="533400" y="1676400"/>
            <a:ext cx="8382000" cy="4953000"/>
          </a:xfrm>
        </p:spPr>
        <p:txBody>
          <a:bodyPr/>
          <a:lstStyle/>
          <a:p>
            <a:pPr marL="0">
              <a:spcBef>
                <a:spcPts val="0"/>
              </a:spcBef>
            </a:pPr>
            <a:r>
              <a:rPr lang="en-US" sz="2000" dirty="0"/>
              <a:t>?- father(_).</a:t>
            </a:r>
          </a:p>
          <a:p>
            <a:pPr marL="0">
              <a:spcBef>
                <a:spcPts val="0"/>
              </a:spcBef>
            </a:pPr>
            <a:r>
              <a:rPr lang="en-US" sz="2000" dirty="0"/>
              <a:t>true.</a:t>
            </a:r>
          </a:p>
          <a:p>
            <a:pPr marL="0">
              <a:spcBef>
                <a:spcPts val="0"/>
              </a:spcBef>
            </a:pPr>
            <a:endParaRPr lang="en-US" sz="800" dirty="0"/>
          </a:p>
          <a:p>
            <a:pPr marL="0">
              <a:spcBef>
                <a:spcPts val="0"/>
              </a:spcBef>
            </a:pPr>
            <a:r>
              <a:rPr lang="en-US" sz="2000" dirty="0"/>
              <a:t>?- father(X).</a:t>
            </a:r>
          </a:p>
          <a:p>
            <a:pPr marL="0">
              <a:spcBef>
                <a:spcPts val="0"/>
              </a:spcBef>
            </a:pPr>
            <a:r>
              <a:rPr lang="en-US" sz="2000" dirty="0"/>
              <a:t>X = </a:t>
            </a:r>
            <a:r>
              <a:rPr lang="en-US" sz="2000" dirty="0" err="1"/>
              <a:t>bert</a:t>
            </a:r>
            <a:r>
              <a:rPr lang="en-US" sz="2000" dirty="0"/>
              <a:t>.</a:t>
            </a:r>
          </a:p>
          <a:p>
            <a:pPr marL="0">
              <a:spcBef>
                <a:spcPts val="0"/>
              </a:spcBef>
            </a:pPr>
            <a:endParaRPr lang="en-US" sz="800" dirty="0"/>
          </a:p>
          <a:p>
            <a:pPr marL="0">
              <a:spcBef>
                <a:spcPts val="0"/>
              </a:spcBef>
            </a:pPr>
            <a:r>
              <a:rPr lang="en-US" sz="2000" dirty="0"/>
              <a:t>?- </a:t>
            </a:r>
            <a:r>
              <a:rPr lang="en-US" sz="2000" dirty="0" err="1"/>
              <a:t>parentOf</a:t>
            </a:r>
            <a:r>
              <a:rPr lang="en-US" sz="2000" dirty="0"/>
              <a:t>(</a:t>
            </a:r>
            <a:r>
              <a:rPr lang="en-US" sz="2000" dirty="0" err="1"/>
              <a:t>bert,X</a:t>
            </a:r>
            <a:r>
              <a:rPr lang="en-US" sz="2000" dirty="0"/>
              <a:t>).</a:t>
            </a:r>
          </a:p>
          <a:p>
            <a:pPr marL="0">
              <a:spcBef>
                <a:spcPts val="0"/>
              </a:spcBef>
            </a:pPr>
            <a:r>
              <a:rPr lang="en-US" sz="2000" dirty="0"/>
              <a:t>X = john.</a:t>
            </a:r>
          </a:p>
          <a:p>
            <a:pPr marL="0">
              <a:spcBef>
                <a:spcPts val="0"/>
              </a:spcBef>
            </a:pPr>
            <a:endParaRPr lang="en-US" sz="800" dirty="0"/>
          </a:p>
          <a:p>
            <a:pPr marL="0">
              <a:spcBef>
                <a:spcPts val="0"/>
              </a:spcBef>
            </a:pPr>
            <a:r>
              <a:rPr lang="en-US" sz="2000" dirty="0"/>
              <a:t>?- </a:t>
            </a:r>
            <a:r>
              <a:rPr lang="en-US" sz="2000" dirty="0" err="1"/>
              <a:t>grandfatherOf</a:t>
            </a:r>
            <a:r>
              <a:rPr lang="en-US" sz="2000" dirty="0"/>
              <a:t>(X,Y).</a:t>
            </a:r>
          </a:p>
          <a:p>
            <a:pPr marL="0">
              <a:spcBef>
                <a:spcPts val="0"/>
              </a:spcBef>
            </a:pPr>
            <a:r>
              <a:rPr lang="en-US" sz="2000" dirty="0"/>
              <a:t>X = </a:t>
            </a:r>
            <a:r>
              <a:rPr lang="en-US" sz="2000" dirty="0" err="1"/>
              <a:t>bert</a:t>
            </a:r>
            <a:r>
              <a:rPr lang="en-US" sz="2000" dirty="0"/>
              <a:t>.</a:t>
            </a:r>
          </a:p>
          <a:p>
            <a:pPr marL="0">
              <a:spcBef>
                <a:spcPts val="0"/>
              </a:spcBef>
            </a:pPr>
            <a:endParaRPr lang="en-US" sz="800" dirty="0"/>
          </a:p>
          <a:p>
            <a:pPr marL="0">
              <a:spcBef>
                <a:spcPts val="0"/>
              </a:spcBef>
            </a:pPr>
            <a:r>
              <a:rPr lang="en-US" sz="2000" dirty="0"/>
              <a:t>?- </a:t>
            </a:r>
            <a:r>
              <a:rPr lang="en-US" sz="2000" dirty="0" err="1"/>
              <a:t>grandfatherOf</a:t>
            </a:r>
            <a:r>
              <a:rPr lang="en-US" sz="2000" dirty="0"/>
              <a:t>(X,_).</a:t>
            </a:r>
          </a:p>
          <a:p>
            <a:pPr marL="0">
              <a:spcBef>
                <a:spcPts val="0"/>
              </a:spcBef>
            </a:pPr>
            <a:r>
              <a:rPr lang="en-US" sz="2000" dirty="0"/>
              <a:t>X = </a:t>
            </a:r>
            <a:r>
              <a:rPr lang="en-US" sz="2000" dirty="0" err="1"/>
              <a:t>bert</a:t>
            </a:r>
            <a:r>
              <a:rPr lang="en-US" sz="2000" dirty="0"/>
              <a:t>.</a:t>
            </a:r>
          </a:p>
          <a:p>
            <a:pPr marL="0">
              <a:spcBef>
                <a:spcPts val="0"/>
              </a:spcBef>
            </a:pPr>
            <a:endParaRPr lang="en-US" sz="800" dirty="0"/>
          </a:p>
          <a:p>
            <a:pPr marL="0">
              <a:spcBef>
                <a:spcPts val="0"/>
              </a:spcBef>
            </a:pPr>
            <a:r>
              <a:rPr lang="en-US" sz="2000" dirty="0"/>
              <a:t>?- </a:t>
            </a:r>
            <a:r>
              <a:rPr lang="en-US" sz="2000" dirty="0" err="1"/>
              <a:t>grandfatherOf</a:t>
            </a:r>
            <a:r>
              <a:rPr lang="en-US" sz="2000" dirty="0"/>
              <a:t>(_,_).</a:t>
            </a:r>
          </a:p>
          <a:p>
            <a:pPr marL="0">
              <a:spcBef>
                <a:spcPts val="0"/>
              </a:spcBef>
            </a:pPr>
            <a:r>
              <a:rPr lang="en-US" sz="2000" dirty="0"/>
              <a:t>true.</a:t>
            </a:r>
          </a:p>
          <a:p>
            <a:pPr marL="0">
              <a:spcBef>
                <a:spcPts val="0"/>
              </a:spcBef>
            </a:pPr>
            <a:endParaRPr lang="en-US" sz="800" dirty="0"/>
          </a:p>
          <a:p>
            <a:pPr marL="0">
              <a:spcBef>
                <a:spcPts val="0"/>
              </a:spcBef>
            </a:pPr>
            <a:r>
              <a:rPr lang="en-US" sz="2000" dirty="0"/>
              <a:t>?- </a:t>
            </a:r>
            <a:r>
              <a:rPr lang="en-US" sz="2000" dirty="0" err="1"/>
              <a:t>parentOf</a:t>
            </a:r>
            <a:r>
              <a:rPr lang="en-US" sz="2000" dirty="0"/>
              <a:t>(</a:t>
            </a:r>
            <a:r>
              <a:rPr lang="en-US" sz="2000" dirty="0" err="1"/>
              <a:t>X,john</a:t>
            </a:r>
            <a:r>
              <a:rPr lang="en-US" sz="2000" dirty="0"/>
              <a:t>),male(X).</a:t>
            </a:r>
          </a:p>
          <a:p>
            <a:pPr marL="0">
              <a:spcBef>
                <a:spcPts val="0"/>
              </a:spcBef>
            </a:pPr>
            <a:r>
              <a:rPr lang="en-US" sz="2000" dirty="0"/>
              <a:t>X = </a:t>
            </a:r>
            <a:r>
              <a:rPr lang="en-US" sz="2000" dirty="0" err="1"/>
              <a:t>bert</a:t>
            </a:r>
            <a:r>
              <a:rPr lang="en-US" sz="2000" dirty="0"/>
              <a:t>.</a:t>
            </a:r>
          </a:p>
          <a:p>
            <a:pPr marL="0">
              <a:spcBef>
                <a:spcPts val="0"/>
              </a:spcBef>
            </a:pPr>
            <a:endParaRPr lang="en-US" sz="2000" dirty="0"/>
          </a:p>
        </p:txBody>
      </p:sp>
      <p:sp>
        <p:nvSpPr>
          <p:cNvPr id="4" name="Slide Number Placeholder 3">
            <a:extLst>
              <a:ext uri="{FF2B5EF4-FFF2-40B4-BE49-F238E27FC236}">
                <a16:creationId xmlns:a16="http://schemas.microsoft.com/office/drawing/2014/main" id="{2D93D66B-B7AC-4210-BFBA-1BC7C9BE2CDF}"/>
              </a:ext>
            </a:extLst>
          </p:cNvPr>
          <p:cNvSpPr>
            <a:spLocks noGrp="1"/>
          </p:cNvSpPr>
          <p:nvPr>
            <p:ph type="sldNum" sz="quarter" idx="3"/>
          </p:nvPr>
        </p:nvSpPr>
        <p:spPr/>
        <p:txBody>
          <a:bodyPr/>
          <a:lstStyle/>
          <a:p>
            <a:fld id="{7C5DB68A-9D44-4073-920F-D08D647C06A7}" type="slidenum">
              <a:rPr lang="en-US" smtClean="0"/>
              <a:t>4</a:t>
            </a:fld>
            <a:endParaRPr lang="en-US" dirty="0"/>
          </a:p>
        </p:txBody>
      </p:sp>
      <p:sp>
        <p:nvSpPr>
          <p:cNvPr id="6" name="Content Placeholder 2">
            <a:extLst>
              <a:ext uri="{FF2B5EF4-FFF2-40B4-BE49-F238E27FC236}">
                <a16:creationId xmlns:a16="http://schemas.microsoft.com/office/drawing/2014/main" id="{D7EADB60-E666-4C7D-AA78-67F63A902F1F}"/>
              </a:ext>
            </a:extLst>
          </p:cNvPr>
          <p:cNvSpPr txBox="1">
            <a:spLocks/>
          </p:cNvSpPr>
          <p:nvPr/>
        </p:nvSpPr>
        <p:spPr>
          <a:xfrm>
            <a:off x="4419600" y="1676400"/>
            <a:ext cx="4648200" cy="2971800"/>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800" b="1" u="sng" kern="0" dirty="0"/>
              <a:t>Example Prolog program</a:t>
            </a:r>
            <a:r>
              <a:rPr lang="en-US" sz="1800" kern="0" dirty="0"/>
              <a:t>:				</a:t>
            </a:r>
          </a:p>
          <a:p>
            <a:pPr marL="285750" indent="-285750">
              <a:buFont typeface="Arial" panose="020B0604020202020204" pitchFamily="34" charset="0"/>
              <a:buChar char="•"/>
            </a:pPr>
            <a:r>
              <a:rPr lang="en-US" sz="1800" kern="0" dirty="0" err="1"/>
              <a:t>fatherOf</a:t>
            </a:r>
            <a:r>
              <a:rPr lang="en-US" sz="1800" kern="0" dirty="0"/>
              <a:t>(X,Y) :- </a:t>
            </a:r>
            <a:r>
              <a:rPr lang="en-US" sz="1800" kern="0" dirty="0" err="1"/>
              <a:t>parentOf</a:t>
            </a:r>
            <a:r>
              <a:rPr lang="en-US" sz="1800" kern="0" dirty="0"/>
              <a:t>(X,Y),male(X).</a:t>
            </a:r>
          </a:p>
          <a:p>
            <a:pPr marL="285750" indent="-285750">
              <a:buFont typeface="Arial" panose="020B0604020202020204" pitchFamily="34" charset="0"/>
              <a:buChar char="•"/>
            </a:pPr>
            <a:r>
              <a:rPr lang="en-US" sz="1800" kern="0" dirty="0"/>
              <a:t>father(X) :- </a:t>
            </a:r>
            <a:r>
              <a:rPr lang="en-US" sz="1800" kern="0" dirty="0" err="1"/>
              <a:t>fatherOf</a:t>
            </a:r>
            <a:r>
              <a:rPr lang="en-US" sz="1800" kern="0" dirty="0"/>
              <a:t>(X,_).</a:t>
            </a:r>
          </a:p>
          <a:p>
            <a:pPr marL="285750" indent="-285750">
              <a:buFont typeface="Arial" panose="020B0604020202020204" pitchFamily="34" charset="0"/>
              <a:buChar char="•"/>
            </a:pPr>
            <a:r>
              <a:rPr lang="en-US" sz="1800" kern="0" dirty="0" err="1"/>
              <a:t>grandfatherOf</a:t>
            </a:r>
            <a:r>
              <a:rPr lang="en-US" sz="1800" kern="0" dirty="0"/>
              <a:t>(X,Y) :- </a:t>
            </a:r>
            <a:r>
              <a:rPr lang="en-US" sz="1800" kern="0" dirty="0" err="1"/>
              <a:t>fatherOf</a:t>
            </a:r>
            <a:r>
              <a:rPr lang="en-US" sz="1800" kern="0" dirty="0"/>
              <a:t>(X,Z), 	                        </a:t>
            </a:r>
            <a:r>
              <a:rPr lang="en-US" sz="1800" kern="0" dirty="0" err="1"/>
              <a:t>parentOf</a:t>
            </a:r>
            <a:r>
              <a:rPr lang="en-US" sz="1800" kern="0" dirty="0"/>
              <a:t>(Z,Y).</a:t>
            </a:r>
          </a:p>
          <a:p>
            <a:pPr marL="285750" indent="-285750">
              <a:buFont typeface="Arial" panose="020B0604020202020204" pitchFamily="34" charset="0"/>
              <a:buChar char="•"/>
            </a:pPr>
            <a:r>
              <a:rPr lang="en-US" sz="1800" kern="0" dirty="0" err="1"/>
              <a:t>parentOf</a:t>
            </a:r>
            <a:r>
              <a:rPr lang="en-US" sz="1800" kern="0" dirty="0"/>
              <a:t>(john,_).</a:t>
            </a:r>
          </a:p>
          <a:p>
            <a:pPr marL="285750" indent="-285750">
              <a:buFont typeface="Arial" panose="020B0604020202020204" pitchFamily="34" charset="0"/>
              <a:buChar char="•"/>
            </a:pPr>
            <a:r>
              <a:rPr lang="en-US" sz="1800" kern="0" dirty="0" err="1"/>
              <a:t>parentOf</a:t>
            </a:r>
            <a:r>
              <a:rPr lang="en-US" sz="1800" kern="0" dirty="0"/>
              <a:t>(</a:t>
            </a:r>
            <a:r>
              <a:rPr lang="en-US" sz="1800" kern="0" dirty="0" err="1"/>
              <a:t>bert</a:t>
            </a:r>
            <a:r>
              <a:rPr lang="en-US" sz="1800" kern="0" dirty="0"/>
              <a:t>, john).</a:t>
            </a:r>
          </a:p>
          <a:p>
            <a:pPr marL="285750" indent="-285750">
              <a:buFont typeface="Arial" panose="020B0604020202020204" pitchFamily="34" charset="0"/>
              <a:buChar char="•"/>
            </a:pPr>
            <a:r>
              <a:rPr lang="en-US" sz="1800" kern="0" dirty="0"/>
              <a:t>male(</a:t>
            </a:r>
            <a:r>
              <a:rPr lang="en-US" sz="1800" kern="0" dirty="0" err="1"/>
              <a:t>bert</a:t>
            </a:r>
            <a:r>
              <a:rPr lang="en-US" sz="1800" kern="0" dirty="0"/>
              <a:t>).</a:t>
            </a:r>
          </a:p>
        </p:txBody>
      </p:sp>
    </p:spTree>
    <p:extLst>
      <p:ext uri="{BB962C8B-B14F-4D97-AF65-F5344CB8AC3E}">
        <p14:creationId xmlns:p14="http://schemas.microsoft.com/office/powerpoint/2010/main" val="675905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CC6C-F6AB-4DE1-A079-ED04A82465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80D085-0847-4E70-BEA4-BCD975EE0AD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80B6D60-053D-4081-92D4-8879F71A171C}"/>
              </a:ext>
            </a:extLst>
          </p:cNvPr>
          <p:cNvSpPr>
            <a:spLocks noGrp="1"/>
          </p:cNvSpPr>
          <p:nvPr>
            <p:ph type="sldNum" sz="quarter" idx="3"/>
          </p:nvPr>
        </p:nvSpPr>
        <p:spPr/>
        <p:txBody>
          <a:bodyPr/>
          <a:lstStyle/>
          <a:p>
            <a:fld id="{7C5DB68A-9D44-4073-920F-D08D647C06A7}" type="slidenum">
              <a:rPr lang="en-US" smtClean="0"/>
              <a:t>40</a:t>
            </a:fld>
            <a:endParaRPr lang="en-US" dirty="0"/>
          </a:p>
        </p:txBody>
      </p:sp>
      <p:pic>
        <p:nvPicPr>
          <p:cNvPr id="5" name="Picture 4">
            <a:extLst>
              <a:ext uri="{FF2B5EF4-FFF2-40B4-BE49-F238E27FC236}">
                <a16:creationId xmlns:a16="http://schemas.microsoft.com/office/drawing/2014/main" id="{B21368E0-5B26-4E69-99B7-9B63C706FB70}"/>
              </a:ext>
            </a:extLst>
          </p:cNvPr>
          <p:cNvPicPr>
            <a:picLocks noChangeAspect="1"/>
          </p:cNvPicPr>
          <p:nvPr/>
        </p:nvPicPr>
        <p:blipFill>
          <a:blip r:embed="rId2"/>
          <a:stretch>
            <a:fillRect/>
          </a:stretch>
        </p:blipFill>
        <p:spPr>
          <a:xfrm>
            <a:off x="152399" y="720360"/>
            <a:ext cx="8805333" cy="4953000"/>
          </a:xfrm>
          <a:prstGeom prst="rect">
            <a:avLst/>
          </a:prstGeom>
        </p:spPr>
      </p:pic>
      <p:sp>
        <p:nvSpPr>
          <p:cNvPr id="6" name="Rectangle 5">
            <a:extLst>
              <a:ext uri="{FF2B5EF4-FFF2-40B4-BE49-F238E27FC236}">
                <a16:creationId xmlns:a16="http://schemas.microsoft.com/office/drawing/2014/main" id="{5F2082F2-3787-46D1-AFBC-E64D8BADC48B}"/>
              </a:ext>
            </a:extLst>
          </p:cNvPr>
          <p:cNvSpPr/>
          <p:nvPr/>
        </p:nvSpPr>
        <p:spPr>
          <a:xfrm>
            <a:off x="0" y="6416953"/>
            <a:ext cx="9111573" cy="461665"/>
          </a:xfrm>
          <a:prstGeom prst="rect">
            <a:avLst/>
          </a:prstGeom>
        </p:spPr>
        <p:txBody>
          <a:bodyPr wrap="square">
            <a:spAutoFit/>
          </a:bodyPr>
          <a:lstStyle/>
          <a:p>
            <a:pPr algn="r"/>
            <a:r>
              <a:rPr lang="en-GB" sz="1200" b="0" dirty="0">
                <a:solidFill>
                  <a:schemeClr val="bg1"/>
                </a:solidFill>
              </a:rPr>
              <a:t>Stefan Schulz. </a:t>
            </a:r>
          </a:p>
          <a:p>
            <a:pPr algn="r"/>
            <a:r>
              <a:rPr lang="en-GB" sz="1200" b="0" dirty="0">
                <a:solidFill>
                  <a:schemeClr val="bg1"/>
                </a:solidFill>
              </a:rPr>
              <a:t>ICBO / FOIS 2021 Keynote. SNOMED CT x BFO: can the gap between legacy terminology and foundational ontology be bridged? </a:t>
            </a:r>
            <a:endParaRPr lang="en-US" sz="1200" b="0" dirty="0"/>
          </a:p>
        </p:txBody>
      </p:sp>
    </p:spTree>
    <p:extLst>
      <p:ext uri="{BB962C8B-B14F-4D97-AF65-F5344CB8AC3E}">
        <p14:creationId xmlns:p14="http://schemas.microsoft.com/office/powerpoint/2010/main" val="3344919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C239-AB3D-45B2-8819-B48428CC4652}"/>
              </a:ext>
            </a:extLst>
          </p:cNvPr>
          <p:cNvSpPr>
            <a:spLocks noGrp="1"/>
          </p:cNvSpPr>
          <p:nvPr>
            <p:ph type="title"/>
          </p:nvPr>
        </p:nvSpPr>
        <p:spPr/>
        <p:txBody>
          <a:bodyPr/>
          <a:lstStyle/>
          <a:p>
            <a:r>
              <a:rPr lang="en-US" dirty="0"/>
              <a:t>Unintended model ?</a:t>
            </a:r>
          </a:p>
        </p:txBody>
      </p:sp>
      <p:sp>
        <p:nvSpPr>
          <p:cNvPr id="3" name="Content Placeholder 2">
            <a:extLst>
              <a:ext uri="{FF2B5EF4-FFF2-40B4-BE49-F238E27FC236}">
                <a16:creationId xmlns:a16="http://schemas.microsoft.com/office/drawing/2014/main" id="{B5685DA3-85A4-47DF-A0D3-5300D47A7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F0F5965-E82D-4926-83B2-5AF53B1E4121}"/>
              </a:ext>
            </a:extLst>
          </p:cNvPr>
          <p:cNvSpPr>
            <a:spLocks noGrp="1"/>
          </p:cNvSpPr>
          <p:nvPr>
            <p:ph type="sldNum" sz="quarter" idx="3"/>
          </p:nvPr>
        </p:nvSpPr>
        <p:spPr/>
        <p:txBody>
          <a:bodyPr/>
          <a:lstStyle/>
          <a:p>
            <a:fld id="{7C5DB68A-9D44-4073-920F-D08D647C06A7}" type="slidenum">
              <a:rPr lang="en-US" smtClean="0"/>
              <a:t>41</a:t>
            </a:fld>
            <a:endParaRPr lang="en-US" dirty="0"/>
          </a:p>
        </p:txBody>
      </p:sp>
      <p:pic>
        <p:nvPicPr>
          <p:cNvPr id="5" name="Picture 4">
            <a:extLst>
              <a:ext uri="{FF2B5EF4-FFF2-40B4-BE49-F238E27FC236}">
                <a16:creationId xmlns:a16="http://schemas.microsoft.com/office/drawing/2014/main" id="{979085E6-B04B-4086-93FD-752877A8FC81}"/>
              </a:ext>
            </a:extLst>
          </p:cNvPr>
          <p:cNvPicPr>
            <a:picLocks noChangeAspect="1"/>
          </p:cNvPicPr>
          <p:nvPr/>
        </p:nvPicPr>
        <p:blipFill>
          <a:blip r:embed="rId2"/>
          <a:stretch>
            <a:fillRect/>
          </a:stretch>
        </p:blipFill>
        <p:spPr>
          <a:xfrm>
            <a:off x="169333" y="1524000"/>
            <a:ext cx="8805333" cy="4953000"/>
          </a:xfrm>
          <a:prstGeom prst="rect">
            <a:avLst/>
          </a:prstGeom>
        </p:spPr>
      </p:pic>
      <p:sp>
        <p:nvSpPr>
          <p:cNvPr id="6" name="Rectangle 5">
            <a:extLst>
              <a:ext uri="{FF2B5EF4-FFF2-40B4-BE49-F238E27FC236}">
                <a16:creationId xmlns:a16="http://schemas.microsoft.com/office/drawing/2014/main" id="{D607129D-62FB-4648-AFF1-DC9C77091439}"/>
              </a:ext>
            </a:extLst>
          </p:cNvPr>
          <p:cNvSpPr/>
          <p:nvPr/>
        </p:nvSpPr>
        <p:spPr>
          <a:xfrm>
            <a:off x="0" y="6416953"/>
            <a:ext cx="9111573" cy="461665"/>
          </a:xfrm>
          <a:prstGeom prst="rect">
            <a:avLst/>
          </a:prstGeom>
        </p:spPr>
        <p:txBody>
          <a:bodyPr wrap="square">
            <a:spAutoFit/>
          </a:bodyPr>
          <a:lstStyle/>
          <a:p>
            <a:pPr algn="r"/>
            <a:r>
              <a:rPr lang="en-GB" sz="1200" b="0" dirty="0">
                <a:solidFill>
                  <a:schemeClr val="bg1"/>
                </a:solidFill>
              </a:rPr>
              <a:t>Stefan Schulz. </a:t>
            </a:r>
          </a:p>
          <a:p>
            <a:pPr algn="r"/>
            <a:r>
              <a:rPr lang="en-GB" sz="1200" b="0" dirty="0">
                <a:solidFill>
                  <a:schemeClr val="bg1"/>
                </a:solidFill>
              </a:rPr>
              <a:t>ICBO / FOIS 2021 Keynote. SNOMED CT x BFO: can the gap between legacy terminology and foundational ontology be bridged? </a:t>
            </a:r>
            <a:endParaRPr lang="en-US" sz="1200" b="0" dirty="0"/>
          </a:p>
        </p:txBody>
      </p:sp>
    </p:spTree>
    <p:extLst>
      <p:ext uri="{BB962C8B-B14F-4D97-AF65-F5344CB8AC3E}">
        <p14:creationId xmlns:p14="http://schemas.microsoft.com/office/powerpoint/2010/main" val="4191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E1F3-53CC-4328-907F-92D43C4F6C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118DE3-8BAC-4075-9254-402708E21D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BFE6623-DE73-4278-8F87-85AB68F4BBDC}"/>
              </a:ext>
            </a:extLst>
          </p:cNvPr>
          <p:cNvSpPr>
            <a:spLocks noGrp="1"/>
          </p:cNvSpPr>
          <p:nvPr>
            <p:ph type="sldNum" sz="quarter" idx="3"/>
          </p:nvPr>
        </p:nvSpPr>
        <p:spPr/>
        <p:txBody>
          <a:bodyPr/>
          <a:lstStyle/>
          <a:p>
            <a:fld id="{7C5DB68A-9D44-4073-920F-D08D647C06A7}" type="slidenum">
              <a:rPr lang="en-US" smtClean="0"/>
              <a:t>42</a:t>
            </a:fld>
            <a:endParaRPr lang="en-US" dirty="0"/>
          </a:p>
        </p:txBody>
      </p:sp>
      <p:pic>
        <p:nvPicPr>
          <p:cNvPr id="5" name="Picture 4">
            <a:extLst>
              <a:ext uri="{FF2B5EF4-FFF2-40B4-BE49-F238E27FC236}">
                <a16:creationId xmlns:a16="http://schemas.microsoft.com/office/drawing/2014/main" id="{68E369C4-1C6D-4037-AF25-CD5A48D4F4DE}"/>
              </a:ext>
            </a:extLst>
          </p:cNvPr>
          <p:cNvPicPr>
            <a:picLocks noChangeAspect="1"/>
          </p:cNvPicPr>
          <p:nvPr/>
        </p:nvPicPr>
        <p:blipFill>
          <a:blip r:embed="rId2"/>
          <a:stretch>
            <a:fillRect/>
          </a:stretch>
        </p:blipFill>
        <p:spPr>
          <a:xfrm>
            <a:off x="210766" y="685800"/>
            <a:ext cx="8737865" cy="5181600"/>
          </a:xfrm>
          <a:prstGeom prst="rect">
            <a:avLst/>
          </a:prstGeom>
        </p:spPr>
      </p:pic>
    </p:spTree>
    <p:extLst>
      <p:ext uri="{BB962C8B-B14F-4D97-AF65-F5344CB8AC3E}">
        <p14:creationId xmlns:p14="http://schemas.microsoft.com/office/powerpoint/2010/main" val="109511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DE31-E39E-4316-BDB7-BCFB997B1608}"/>
              </a:ext>
            </a:extLst>
          </p:cNvPr>
          <p:cNvSpPr>
            <a:spLocks noGrp="1"/>
          </p:cNvSpPr>
          <p:nvPr>
            <p:ph type="title"/>
          </p:nvPr>
        </p:nvSpPr>
        <p:spPr/>
        <p:txBody>
          <a:bodyPr/>
          <a:lstStyle/>
          <a:p>
            <a:r>
              <a:rPr lang="en-US" dirty="0"/>
              <a:t>Assignment A2</a:t>
            </a:r>
          </a:p>
        </p:txBody>
      </p:sp>
      <p:sp>
        <p:nvSpPr>
          <p:cNvPr id="3" name="Content Placeholder 2">
            <a:extLst>
              <a:ext uri="{FF2B5EF4-FFF2-40B4-BE49-F238E27FC236}">
                <a16:creationId xmlns:a16="http://schemas.microsoft.com/office/drawing/2014/main" id="{EA9B1B4D-4532-41B9-924E-D281AFBE856A}"/>
              </a:ext>
            </a:extLst>
          </p:cNvPr>
          <p:cNvSpPr>
            <a:spLocks noGrp="1"/>
          </p:cNvSpPr>
          <p:nvPr>
            <p:ph idx="1"/>
          </p:nvPr>
        </p:nvSpPr>
        <p:spPr/>
        <p:txBody>
          <a:bodyPr/>
          <a:lstStyle/>
          <a:p>
            <a:pPr lvl="0">
              <a:buFont typeface="Arial" panose="020B0604020202020204" pitchFamily="34" charset="0"/>
              <a:buChar char="•"/>
            </a:pPr>
            <a:r>
              <a:rPr lang="en-US" dirty="0"/>
              <a:t>Assignment to be done strictly individually. </a:t>
            </a:r>
          </a:p>
          <a:p>
            <a:pPr lvl="0">
              <a:buFont typeface="Arial" panose="020B0604020202020204" pitchFamily="34" charset="0"/>
              <a:buChar char="•"/>
            </a:pPr>
            <a:r>
              <a:rPr lang="en-US" dirty="0"/>
              <a:t>Implement in Prolog the named simple expression constraints except ‘self’, ‘any’ and ‘member of’, thus eight in total, of SNOMED CT’s Expression Constraint Language (ECL) listed on </a:t>
            </a:r>
            <a:r>
              <a:rPr lang="en-US" sz="1000" u="sng" dirty="0">
                <a:hlinkClick r:id="rId2"/>
              </a:rPr>
              <a:t>https://confluence.ihtsdotools.org/pages/viewpage.action?pageId=110341487</a:t>
            </a:r>
            <a:r>
              <a:rPr lang="en-US" sz="1000" dirty="0"/>
              <a:t>. </a:t>
            </a:r>
          </a:p>
          <a:p>
            <a:pPr lvl="0">
              <a:buFont typeface="Arial" panose="020B0604020202020204" pitchFamily="34" charset="0"/>
              <a:buChar char="•"/>
            </a:pPr>
            <a:r>
              <a:rPr lang="en-US" dirty="0"/>
              <a:t>Apply this to the BFO2020 continuant hierarchy. </a:t>
            </a:r>
          </a:p>
          <a:p>
            <a:pPr lvl="0">
              <a:buFont typeface="Arial" panose="020B0604020202020204" pitchFamily="34" charset="0"/>
              <a:buChar char="•"/>
            </a:pPr>
            <a:r>
              <a:rPr lang="en-US" dirty="0"/>
              <a:t>Response format: a fully working Prolog program with argumentation, ideally proofs, that it gives only intended answers to constraint queries re the BFO continuant hierarchy.</a:t>
            </a:r>
          </a:p>
          <a:p>
            <a:pPr lvl="0">
              <a:buFont typeface="Arial" panose="020B0604020202020204" pitchFamily="34" charset="0"/>
              <a:buChar char="•"/>
            </a:pPr>
            <a:r>
              <a:rPr lang="en-US" dirty="0"/>
              <a:t>Assessment criteria: see syllabus.</a:t>
            </a:r>
          </a:p>
          <a:p>
            <a:pPr lvl="0">
              <a:buFont typeface="Arial" panose="020B0604020202020204" pitchFamily="34" charset="0"/>
              <a:buChar char="•"/>
            </a:pPr>
            <a:r>
              <a:rPr lang="en-US" dirty="0"/>
              <a:t>Due date: Sept 27, 2021, noon</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D7CF8EE-694D-408D-A522-B33D17B8E11D}"/>
              </a:ext>
            </a:extLst>
          </p:cNvPr>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52094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01E2-2E2A-4B05-BFD5-7ABE311286A7}"/>
              </a:ext>
            </a:extLst>
          </p:cNvPr>
          <p:cNvSpPr>
            <a:spLocks noGrp="1"/>
          </p:cNvSpPr>
          <p:nvPr>
            <p:ph type="title"/>
          </p:nvPr>
        </p:nvSpPr>
        <p:spPr/>
        <p:txBody>
          <a:bodyPr/>
          <a:lstStyle/>
          <a:p>
            <a:r>
              <a:rPr lang="en-US" dirty="0"/>
              <a:t>What if …?</a:t>
            </a:r>
          </a:p>
        </p:txBody>
      </p:sp>
      <p:sp>
        <p:nvSpPr>
          <p:cNvPr id="4" name="Slide Number Placeholder 3">
            <a:extLst>
              <a:ext uri="{FF2B5EF4-FFF2-40B4-BE49-F238E27FC236}">
                <a16:creationId xmlns:a16="http://schemas.microsoft.com/office/drawing/2014/main" id="{2D93D66B-B7AC-4210-BFBA-1BC7C9BE2CDF}"/>
              </a:ext>
            </a:extLst>
          </p:cNvPr>
          <p:cNvSpPr>
            <a:spLocks noGrp="1"/>
          </p:cNvSpPr>
          <p:nvPr>
            <p:ph type="sldNum" sz="quarter" idx="3"/>
          </p:nvPr>
        </p:nvSpPr>
        <p:spPr/>
        <p:txBody>
          <a:bodyPr/>
          <a:lstStyle/>
          <a:p>
            <a:fld id="{7C5DB68A-9D44-4073-920F-D08D647C06A7}" type="slidenum">
              <a:rPr lang="en-US" smtClean="0"/>
              <a:t>5</a:t>
            </a:fld>
            <a:endParaRPr lang="en-US" dirty="0"/>
          </a:p>
        </p:txBody>
      </p:sp>
      <p:sp>
        <p:nvSpPr>
          <p:cNvPr id="5" name="Content Placeholder 2">
            <a:extLst>
              <a:ext uri="{FF2B5EF4-FFF2-40B4-BE49-F238E27FC236}">
                <a16:creationId xmlns:a16="http://schemas.microsoft.com/office/drawing/2014/main" id="{3C927151-41E3-408A-A621-DC325A928B53}"/>
              </a:ext>
            </a:extLst>
          </p:cNvPr>
          <p:cNvSpPr txBox="1">
            <a:spLocks/>
          </p:cNvSpPr>
          <p:nvPr/>
        </p:nvSpPr>
        <p:spPr>
          <a:xfrm>
            <a:off x="4419600" y="1676400"/>
            <a:ext cx="4648200" cy="2971800"/>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800" b="1" u="sng" kern="0" dirty="0"/>
              <a:t>Example Prolog program</a:t>
            </a:r>
            <a:r>
              <a:rPr lang="en-US" sz="1800" kern="0" dirty="0"/>
              <a:t>:				</a:t>
            </a:r>
          </a:p>
          <a:p>
            <a:pPr marL="285750" indent="-285750">
              <a:buFont typeface="Arial" panose="020B0604020202020204" pitchFamily="34" charset="0"/>
              <a:buChar char="•"/>
            </a:pPr>
            <a:r>
              <a:rPr lang="en-US" sz="1800" kern="0" dirty="0" err="1"/>
              <a:t>fatherOf</a:t>
            </a:r>
            <a:r>
              <a:rPr lang="en-US" sz="1800" kern="0" dirty="0"/>
              <a:t>(X,Y) :- </a:t>
            </a:r>
            <a:r>
              <a:rPr lang="en-US" sz="1800" kern="0" dirty="0" err="1"/>
              <a:t>parentOf</a:t>
            </a:r>
            <a:r>
              <a:rPr lang="en-US" sz="1800" kern="0" dirty="0"/>
              <a:t>(X,Y),male(X).</a:t>
            </a:r>
          </a:p>
          <a:p>
            <a:pPr marL="285750" indent="-285750">
              <a:buFont typeface="Arial" panose="020B0604020202020204" pitchFamily="34" charset="0"/>
              <a:buChar char="•"/>
            </a:pPr>
            <a:r>
              <a:rPr lang="en-US" sz="1800" kern="0" dirty="0"/>
              <a:t>father(X) :- </a:t>
            </a:r>
            <a:r>
              <a:rPr lang="en-US" sz="1800" kern="0" dirty="0" err="1"/>
              <a:t>fatherOf</a:t>
            </a:r>
            <a:r>
              <a:rPr lang="en-US" sz="1800" kern="0" dirty="0"/>
              <a:t>(X,_).</a:t>
            </a:r>
          </a:p>
          <a:p>
            <a:pPr marL="285750" indent="-285750">
              <a:buFont typeface="Arial" panose="020B0604020202020204" pitchFamily="34" charset="0"/>
              <a:buChar char="•"/>
            </a:pPr>
            <a:r>
              <a:rPr lang="en-US" sz="1800" kern="0" dirty="0" err="1"/>
              <a:t>grandfatherOf</a:t>
            </a:r>
            <a:r>
              <a:rPr lang="en-US" sz="1800" kern="0" dirty="0"/>
              <a:t>(X,Y) :- </a:t>
            </a:r>
            <a:r>
              <a:rPr lang="en-US" sz="1800" kern="0" dirty="0" err="1"/>
              <a:t>fatherOf</a:t>
            </a:r>
            <a:r>
              <a:rPr lang="en-US" sz="1800" kern="0" dirty="0"/>
              <a:t>(X,Z), 	                        </a:t>
            </a:r>
            <a:r>
              <a:rPr lang="en-US" sz="1800" kern="0" dirty="0" err="1"/>
              <a:t>parentOf</a:t>
            </a:r>
            <a:r>
              <a:rPr lang="en-US" sz="1800" kern="0" dirty="0"/>
              <a:t>(Z,Y).</a:t>
            </a:r>
          </a:p>
          <a:p>
            <a:pPr marL="285750" indent="-285750">
              <a:buFont typeface="Arial" panose="020B0604020202020204" pitchFamily="34" charset="0"/>
              <a:buChar char="•"/>
            </a:pPr>
            <a:r>
              <a:rPr lang="en-US" sz="1800" kern="0" dirty="0" err="1"/>
              <a:t>parentOf</a:t>
            </a:r>
            <a:r>
              <a:rPr lang="en-US" sz="1800" kern="0" dirty="0"/>
              <a:t>(john,_).</a:t>
            </a:r>
          </a:p>
          <a:p>
            <a:pPr marL="285750" indent="-285750">
              <a:buFont typeface="Arial" panose="020B0604020202020204" pitchFamily="34" charset="0"/>
              <a:buChar char="•"/>
            </a:pPr>
            <a:r>
              <a:rPr lang="en-US" sz="1800" kern="0" dirty="0" err="1"/>
              <a:t>parentOf</a:t>
            </a:r>
            <a:r>
              <a:rPr lang="en-US" sz="1800" kern="0" dirty="0"/>
              <a:t>(</a:t>
            </a:r>
            <a:r>
              <a:rPr lang="en-US" sz="1800" kern="0" dirty="0" err="1"/>
              <a:t>bert</a:t>
            </a:r>
            <a:r>
              <a:rPr lang="en-US" sz="1800" kern="0" dirty="0"/>
              <a:t>, john).</a:t>
            </a:r>
          </a:p>
          <a:p>
            <a:pPr marL="285750" indent="-285750">
              <a:buFont typeface="Arial" panose="020B0604020202020204" pitchFamily="34" charset="0"/>
              <a:buChar char="•"/>
            </a:pPr>
            <a:r>
              <a:rPr lang="en-US" sz="1800" kern="0" dirty="0"/>
              <a:t>male(</a:t>
            </a:r>
            <a:r>
              <a:rPr lang="en-US" sz="1800" kern="0" dirty="0" err="1"/>
              <a:t>bert</a:t>
            </a:r>
            <a:r>
              <a:rPr lang="en-US" sz="1800" kern="0" dirty="0"/>
              <a:t>).</a:t>
            </a:r>
          </a:p>
        </p:txBody>
      </p:sp>
      <p:sp>
        <p:nvSpPr>
          <p:cNvPr id="6" name="Content Placeholder 2">
            <a:extLst>
              <a:ext uri="{FF2B5EF4-FFF2-40B4-BE49-F238E27FC236}">
                <a16:creationId xmlns:a16="http://schemas.microsoft.com/office/drawing/2014/main" id="{15C11361-3038-4983-9E0C-35CB8422F196}"/>
              </a:ext>
            </a:extLst>
          </p:cNvPr>
          <p:cNvSpPr txBox="1">
            <a:spLocks/>
          </p:cNvSpPr>
          <p:nvPr/>
        </p:nvSpPr>
        <p:spPr>
          <a:xfrm>
            <a:off x="533400" y="1577502"/>
            <a:ext cx="3657600" cy="2117387"/>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a:spcBef>
                <a:spcPts val="0"/>
              </a:spcBef>
            </a:pPr>
            <a:r>
              <a:rPr lang="en-US" sz="2000" kern="0" dirty="0"/>
              <a:t>?- </a:t>
            </a:r>
            <a:r>
              <a:rPr lang="en-US" sz="2000" kern="0" dirty="0" err="1"/>
              <a:t>grandfatherOf</a:t>
            </a:r>
            <a:r>
              <a:rPr lang="en-US" sz="2000" kern="0" dirty="0"/>
              <a:t>(</a:t>
            </a:r>
            <a:r>
              <a:rPr lang="en-US" sz="2000" kern="0" dirty="0" err="1"/>
              <a:t>X,werner</a:t>
            </a:r>
            <a:r>
              <a:rPr lang="en-US" sz="2000" kern="0" dirty="0"/>
              <a:t>).</a:t>
            </a:r>
          </a:p>
          <a:p>
            <a:pPr marL="0">
              <a:spcBef>
                <a:spcPts val="0"/>
              </a:spcBef>
            </a:pPr>
            <a:r>
              <a:rPr lang="en-US" sz="2000" kern="0" dirty="0"/>
              <a:t>X = </a:t>
            </a:r>
            <a:r>
              <a:rPr lang="en-US" sz="2000" kern="0" dirty="0" err="1"/>
              <a:t>bert</a:t>
            </a:r>
            <a:r>
              <a:rPr lang="en-US" sz="2000" kern="0" dirty="0"/>
              <a:t>.</a:t>
            </a:r>
          </a:p>
          <a:p>
            <a:pPr marL="0">
              <a:spcBef>
                <a:spcPts val="0"/>
              </a:spcBef>
            </a:pPr>
            <a:endParaRPr lang="en-US" sz="800" kern="0" dirty="0"/>
          </a:p>
          <a:p>
            <a:pPr marL="0">
              <a:spcBef>
                <a:spcPts val="0"/>
              </a:spcBef>
            </a:pPr>
            <a:endParaRPr lang="en-US" sz="2000" kern="0" dirty="0"/>
          </a:p>
          <a:p>
            <a:pPr marL="0">
              <a:spcBef>
                <a:spcPts val="0"/>
              </a:spcBef>
            </a:pPr>
            <a:r>
              <a:rPr lang="en-US" sz="2000" kern="0" dirty="0"/>
              <a:t>?- </a:t>
            </a:r>
            <a:r>
              <a:rPr lang="en-US" sz="2000" kern="0" dirty="0" err="1"/>
              <a:t>parentOf</a:t>
            </a:r>
            <a:r>
              <a:rPr lang="en-US" sz="2000" kern="0" dirty="0"/>
              <a:t>(</a:t>
            </a:r>
            <a:r>
              <a:rPr lang="en-US" sz="2000" kern="0" dirty="0" err="1"/>
              <a:t>X,irshad</a:t>
            </a:r>
            <a:r>
              <a:rPr lang="en-US" sz="2000" kern="0" dirty="0"/>
              <a:t>).</a:t>
            </a:r>
          </a:p>
          <a:p>
            <a:pPr marL="0">
              <a:spcBef>
                <a:spcPts val="0"/>
              </a:spcBef>
            </a:pPr>
            <a:r>
              <a:rPr lang="en-US" sz="2000" kern="0" dirty="0"/>
              <a:t>X = john .</a:t>
            </a:r>
          </a:p>
          <a:p>
            <a:pPr marL="0">
              <a:spcBef>
                <a:spcPts val="0"/>
              </a:spcBef>
            </a:pPr>
            <a:endParaRPr lang="en-US" sz="2000" kern="0" dirty="0"/>
          </a:p>
          <a:p>
            <a:pPr marL="0">
              <a:spcBef>
                <a:spcPts val="0"/>
              </a:spcBef>
            </a:pPr>
            <a:r>
              <a:rPr lang="en-US" sz="2000" kern="0" dirty="0"/>
              <a:t>?- </a:t>
            </a:r>
            <a:r>
              <a:rPr lang="en-US" sz="2000" kern="0" dirty="0" err="1"/>
              <a:t>parentOf</a:t>
            </a:r>
            <a:r>
              <a:rPr lang="en-US" sz="2000" kern="0" dirty="0"/>
              <a:t>(</a:t>
            </a:r>
            <a:r>
              <a:rPr lang="en-US" sz="2000" kern="0" dirty="0" err="1"/>
              <a:t>X,Irshad</a:t>
            </a:r>
            <a:r>
              <a:rPr lang="en-US" sz="2000" kern="0" dirty="0"/>
              <a:t>).</a:t>
            </a:r>
          </a:p>
          <a:p>
            <a:pPr marL="0">
              <a:spcBef>
                <a:spcPts val="0"/>
              </a:spcBef>
            </a:pPr>
            <a:r>
              <a:rPr lang="en-US" sz="2000" kern="0" dirty="0"/>
              <a:t>X = john ;</a:t>
            </a:r>
          </a:p>
          <a:p>
            <a:pPr marL="0">
              <a:spcBef>
                <a:spcPts val="0"/>
              </a:spcBef>
            </a:pPr>
            <a:r>
              <a:rPr lang="en-US" sz="2000" kern="0" dirty="0"/>
              <a:t>X = </a:t>
            </a:r>
            <a:r>
              <a:rPr lang="en-US" sz="2000" kern="0" dirty="0" err="1"/>
              <a:t>bert</a:t>
            </a:r>
            <a:r>
              <a:rPr lang="en-US" sz="2000" kern="0" dirty="0"/>
              <a:t>,</a:t>
            </a:r>
          </a:p>
          <a:p>
            <a:pPr marL="0">
              <a:spcBef>
                <a:spcPts val="0"/>
              </a:spcBef>
            </a:pPr>
            <a:r>
              <a:rPr lang="en-US" sz="2000" kern="0" dirty="0"/>
              <a:t>Irshad = john.</a:t>
            </a:r>
          </a:p>
        </p:txBody>
      </p:sp>
    </p:spTree>
    <p:extLst>
      <p:ext uri="{BB962C8B-B14F-4D97-AF65-F5344CB8AC3E}">
        <p14:creationId xmlns:p14="http://schemas.microsoft.com/office/powerpoint/2010/main" val="14961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01E2-2E2A-4B05-BFD5-7ABE311286A7}"/>
              </a:ext>
            </a:extLst>
          </p:cNvPr>
          <p:cNvSpPr>
            <a:spLocks noGrp="1"/>
          </p:cNvSpPr>
          <p:nvPr>
            <p:ph type="title"/>
          </p:nvPr>
        </p:nvSpPr>
        <p:spPr/>
        <p:txBody>
          <a:bodyPr/>
          <a:lstStyle/>
          <a:p>
            <a:r>
              <a:rPr lang="en-US" dirty="0"/>
              <a:t>What if …?</a:t>
            </a:r>
          </a:p>
        </p:txBody>
      </p:sp>
      <p:sp>
        <p:nvSpPr>
          <p:cNvPr id="3" name="Content Placeholder 2">
            <a:extLst>
              <a:ext uri="{FF2B5EF4-FFF2-40B4-BE49-F238E27FC236}">
                <a16:creationId xmlns:a16="http://schemas.microsoft.com/office/drawing/2014/main" id="{15AD13C2-7333-415B-82E8-202F58C0C21D}"/>
              </a:ext>
            </a:extLst>
          </p:cNvPr>
          <p:cNvSpPr>
            <a:spLocks noGrp="1"/>
          </p:cNvSpPr>
          <p:nvPr>
            <p:ph idx="1"/>
          </p:nvPr>
        </p:nvSpPr>
        <p:spPr>
          <a:xfrm>
            <a:off x="228600" y="5029200"/>
            <a:ext cx="8686800" cy="1600200"/>
          </a:xfrm>
        </p:spPr>
        <p:txBody>
          <a:bodyPr/>
          <a:lstStyle/>
          <a:p>
            <a:pPr>
              <a:buFont typeface="Arial" panose="020B0604020202020204" pitchFamily="34" charset="0"/>
              <a:buChar char="•"/>
            </a:pPr>
            <a:r>
              <a:rPr lang="en-US" sz="2000" dirty="0"/>
              <a:t>Irshad is capitalized, thus a variable, and one with existential quantification because in a query.</a:t>
            </a:r>
          </a:p>
          <a:p>
            <a:pPr>
              <a:buFont typeface="Arial" panose="020B0604020202020204" pitchFamily="34" charset="0"/>
              <a:buChar char="•"/>
            </a:pPr>
            <a:r>
              <a:rPr lang="en-US" sz="2000" dirty="0" err="1"/>
              <a:t>parentOf</a:t>
            </a:r>
            <a:r>
              <a:rPr lang="en-US" sz="2000" dirty="0"/>
              <a:t>(john,</a:t>
            </a:r>
            <a:r>
              <a:rPr lang="en-US" sz="2000" dirty="0">
                <a:solidFill>
                  <a:srgbClr val="FFFF00"/>
                </a:solidFill>
              </a:rPr>
              <a:t>_</a:t>
            </a:r>
            <a:r>
              <a:rPr lang="en-US" sz="2000" dirty="0"/>
              <a:t>) has a universally quantified anonymous variable because it is in the head of the clause, thus any value would make the clause true. </a:t>
            </a:r>
          </a:p>
        </p:txBody>
      </p:sp>
      <p:sp>
        <p:nvSpPr>
          <p:cNvPr id="4" name="Slide Number Placeholder 3">
            <a:extLst>
              <a:ext uri="{FF2B5EF4-FFF2-40B4-BE49-F238E27FC236}">
                <a16:creationId xmlns:a16="http://schemas.microsoft.com/office/drawing/2014/main" id="{2D93D66B-B7AC-4210-BFBA-1BC7C9BE2CDF}"/>
              </a:ext>
            </a:extLst>
          </p:cNvPr>
          <p:cNvSpPr>
            <a:spLocks noGrp="1"/>
          </p:cNvSpPr>
          <p:nvPr>
            <p:ph type="sldNum" sz="quarter" idx="3"/>
          </p:nvPr>
        </p:nvSpPr>
        <p:spPr/>
        <p:txBody>
          <a:bodyPr/>
          <a:lstStyle/>
          <a:p>
            <a:fld id="{7C5DB68A-9D44-4073-920F-D08D647C06A7}" type="slidenum">
              <a:rPr lang="en-US" smtClean="0"/>
              <a:t>6</a:t>
            </a:fld>
            <a:endParaRPr lang="en-US" dirty="0"/>
          </a:p>
        </p:txBody>
      </p:sp>
      <p:sp>
        <p:nvSpPr>
          <p:cNvPr id="5" name="Content Placeholder 2">
            <a:extLst>
              <a:ext uri="{FF2B5EF4-FFF2-40B4-BE49-F238E27FC236}">
                <a16:creationId xmlns:a16="http://schemas.microsoft.com/office/drawing/2014/main" id="{3C927151-41E3-408A-A621-DC325A928B53}"/>
              </a:ext>
            </a:extLst>
          </p:cNvPr>
          <p:cNvSpPr txBox="1">
            <a:spLocks/>
          </p:cNvSpPr>
          <p:nvPr/>
        </p:nvSpPr>
        <p:spPr>
          <a:xfrm>
            <a:off x="4419600" y="1676400"/>
            <a:ext cx="4648200" cy="2971800"/>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800" b="1" u="sng" kern="0" dirty="0"/>
              <a:t>Example Prolog program</a:t>
            </a:r>
            <a:r>
              <a:rPr lang="en-US" sz="1800" kern="0" dirty="0"/>
              <a:t>:				</a:t>
            </a:r>
          </a:p>
          <a:p>
            <a:pPr marL="285750" indent="-285750">
              <a:buFont typeface="Arial" panose="020B0604020202020204" pitchFamily="34" charset="0"/>
              <a:buChar char="•"/>
            </a:pPr>
            <a:r>
              <a:rPr lang="en-US" sz="1800" kern="0" dirty="0" err="1"/>
              <a:t>fatherOf</a:t>
            </a:r>
            <a:r>
              <a:rPr lang="en-US" sz="1800" kern="0" dirty="0"/>
              <a:t>(X,Y) :- </a:t>
            </a:r>
            <a:r>
              <a:rPr lang="en-US" sz="1800" kern="0" dirty="0" err="1"/>
              <a:t>parentOf</a:t>
            </a:r>
            <a:r>
              <a:rPr lang="en-US" sz="1800" kern="0" dirty="0"/>
              <a:t>(X,Y),male(X).</a:t>
            </a:r>
          </a:p>
          <a:p>
            <a:pPr marL="285750" indent="-285750">
              <a:buFont typeface="Arial" panose="020B0604020202020204" pitchFamily="34" charset="0"/>
              <a:buChar char="•"/>
            </a:pPr>
            <a:r>
              <a:rPr lang="en-US" sz="1800" kern="0" dirty="0"/>
              <a:t>father(X) :- </a:t>
            </a:r>
            <a:r>
              <a:rPr lang="en-US" sz="1800" kern="0" dirty="0" err="1"/>
              <a:t>fatherOf</a:t>
            </a:r>
            <a:r>
              <a:rPr lang="en-US" sz="1800" kern="0" dirty="0"/>
              <a:t>(X,_).</a:t>
            </a:r>
          </a:p>
          <a:p>
            <a:pPr marL="285750" indent="-285750">
              <a:buFont typeface="Arial" panose="020B0604020202020204" pitchFamily="34" charset="0"/>
              <a:buChar char="•"/>
            </a:pPr>
            <a:r>
              <a:rPr lang="en-US" sz="1800" kern="0" dirty="0" err="1"/>
              <a:t>grandfatherOf</a:t>
            </a:r>
            <a:r>
              <a:rPr lang="en-US" sz="1800" kern="0" dirty="0"/>
              <a:t>(X,Y) :- </a:t>
            </a:r>
            <a:r>
              <a:rPr lang="en-US" sz="1800" kern="0" dirty="0" err="1"/>
              <a:t>fatherOf</a:t>
            </a:r>
            <a:r>
              <a:rPr lang="en-US" sz="1800" kern="0" dirty="0"/>
              <a:t>(X,Z), 	                        </a:t>
            </a:r>
            <a:r>
              <a:rPr lang="en-US" sz="1800" kern="0" dirty="0" err="1"/>
              <a:t>parentOf</a:t>
            </a:r>
            <a:r>
              <a:rPr lang="en-US" sz="1800" kern="0" dirty="0"/>
              <a:t>(Z,Y).</a:t>
            </a:r>
          </a:p>
          <a:p>
            <a:pPr marL="285750" indent="-285750">
              <a:buFont typeface="Arial" panose="020B0604020202020204" pitchFamily="34" charset="0"/>
              <a:buChar char="•"/>
            </a:pPr>
            <a:r>
              <a:rPr lang="en-US" sz="1800" kern="0" dirty="0" err="1"/>
              <a:t>parentOf</a:t>
            </a:r>
            <a:r>
              <a:rPr lang="en-US" sz="1800" kern="0" dirty="0"/>
              <a:t>(john,</a:t>
            </a:r>
            <a:r>
              <a:rPr lang="en-US" sz="1800" kern="0" dirty="0">
                <a:solidFill>
                  <a:srgbClr val="FFFF00"/>
                </a:solidFill>
              </a:rPr>
              <a:t>_</a:t>
            </a:r>
            <a:r>
              <a:rPr lang="en-US" sz="1800" kern="0" dirty="0"/>
              <a:t>).</a:t>
            </a:r>
          </a:p>
          <a:p>
            <a:pPr marL="285750" indent="-285750">
              <a:buFont typeface="Arial" panose="020B0604020202020204" pitchFamily="34" charset="0"/>
              <a:buChar char="•"/>
            </a:pPr>
            <a:r>
              <a:rPr lang="en-US" sz="1800" kern="0" dirty="0" err="1"/>
              <a:t>parentOf</a:t>
            </a:r>
            <a:r>
              <a:rPr lang="en-US" sz="1800" kern="0" dirty="0"/>
              <a:t>(</a:t>
            </a:r>
            <a:r>
              <a:rPr lang="en-US" sz="1800" kern="0" dirty="0" err="1"/>
              <a:t>bert</a:t>
            </a:r>
            <a:r>
              <a:rPr lang="en-US" sz="1800" kern="0" dirty="0"/>
              <a:t>, john).</a:t>
            </a:r>
          </a:p>
          <a:p>
            <a:pPr marL="285750" indent="-285750">
              <a:buFont typeface="Arial" panose="020B0604020202020204" pitchFamily="34" charset="0"/>
              <a:buChar char="•"/>
            </a:pPr>
            <a:r>
              <a:rPr lang="en-US" sz="1800" kern="0" dirty="0"/>
              <a:t>male(</a:t>
            </a:r>
            <a:r>
              <a:rPr lang="en-US" sz="1800" kern="0" dirty="0" err="1"/>
              <a:t>bert</a:t>
            </a:r>
            <a:r>
              <a:rPr lang="en-US" sz="1800" kern="0" dirty="0"/>
              <a:t>).</a:t>
            </a:r>
          </a:p>
        </p:txBody>
      </p:sp>
      <p:sp>
        <p:nvSpPr>
          <p:cNvPr id="6" name="Content Placeholder 2">
            <a:extLst>
              <a:ext uri="{FF2B5EF4-FFF2-40B4-BE49-F238E27FC236}">
                <a16:creationId xmlns:a16="http://schemas.microsoft.com/office/drawing/2014/main" id="{15C11361-3038-4983-9E0C-35CB8422F196}"/>
              </a:ext>
            </a:extLst>
          </p:cNvPr>
          <p:cNvSpPr txBox="1">
            <a:spLocks/>
          </p:cNvSpPr>
          <p:nvPr/>
        </p:nvSpPr>
        <p:spPr>
          <a:xfrm>
            <a:off x="533400" y="1577502"/>
            <a:ext cx="3657600" cy="215629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a:spcBef>
                <a:spcPts val="0"/>
              </a:spcBef>
            </a:pPr>
            <a:r>
              <a:rPr lang="en-US" sz="2000" kern="0" dirty="0"/>
              <a:t>?- </a:t>
            </a:r>
            <a:r>
              <a:rPr lang="en-US" sz="2000" kern="0" dirty="0" err="1"/>
              <a:t>grandfatherOf</a:t>
            </a:r>
            <a:r>
              <a:rPr lang="en-US" sz="2000" kern="0" dirty="0"/>
              <a:t>(</a:t>
            </a:r>
            <a:r>
              <a:rPr lang="en-US" sz="2000" kern="0" dirty="0" err="1"/>
              <a:t>X,werner</a:t>
            </a:r>
            <a:r>
              <a:rPr lang="en-US" sz="2000" kern="0" dirty="0"/>
              <a:t>).</a:t>
            </a:r>
          </a:p>
          <a:p>
            <a:pPr marL="0">
              <a:spcBef>
                <a:spcPts val="0"/>
              </a:spcBef>
            </a:pPr>
            <a:r>
              <a:rPr lang="en-US" sz="2000" kern="0" dirty="0"/>
              <a:t>X = </a:t>
            </a:r>
            <a:r>
              <a:rPr lang="en-US" sz="2000" kern="0" dirty="0" err="1"/>
              <a:t>bert</a:t>
            </a:r>
            <a:r>
              <a:rPr lang="en-US" sz="2000" kern="0" dirty="0"/>
              <a:t>.</a:t>
            </a:r>
          </a:p>
          <a:p>
            <a:pPr marL="0">
              <a:spcBef>
                <a:spcPts val="0"/>
              </a:spcBef>
            </a:pPr>
            <a:endParaRPr lang="en-US" sz="800" kern="0" dirty="0"/>
          </a:p>
          <a:p>
            <a:pPr marL="0">
              <a:spcBef>
                <a:spcPts val="0"/>
              </a:spcBef>
            </a:pPr>
            <a:endParaRPr lang="en-US" sz="2000" kern="0" dirty="0"/>
          </a:p>
          <a:p>
            <a:pPr marL="0">
              <a:spcBef>
                <a:spcPts val="0"/>
              </a:spcBef>
            </a:pPr>
            <a:r>
              <a:rPr lang="en-US" sz="2000" kern="0" dirty="0"/>
              <a:t>?- </a:t>
            </a:r>
            <a:r>
              <a:rPr lang="en-US" sz="2000" kern="0" dirty="0" err="1"/>
              <a:t>parentOf</a:t>
            </a:r>
            <a:r>
              <a:rPr lang="en-US" sz="2000" kern="0" dirty="0"/>
              <a:t>(</a:t>
            </a:r>
            <a:r>
              <a:rPr lang="en-US" sz="2000" kern="0" dirty="0" err="1"/>
              <a:t>X,irshad</a:t>
            </a:r>
            <a:r>
              <a:rPr lang="en-US" sz="2000" kern="0" dirty="0"/>
              <a:t>).</a:t>
            </a:r>
          </a:p>
          <a:p>
            <a:pPr marL="0">
              <a:spcBef>
                <a:spcPts val="0"/>
              </a:spcBef>
            </a:pPr>
            <a:r>
              <a:rPr lang="en-US" sz="2000" kern="0" dirty="0"/>
              <a:t>X = john .</a:t>
            </a:r>
          </a:p>
          <a:p>
            <a:pPr marL="0">
              <a:spcBef>
                <a:spcPts val="0"/>
              </a:spcBef>
            </a:pPr>
            <a:endParaRPr lang="en-US" sz="2000" kern="0" dirty="0"/>
          </a:p>
          <a:p>
            <a:pPr marL="0">
              <a:spcBef>
                <a:spcPts val="0"/>
              </a:spcBef>
            </a:pPr>
            <a:r>
              <a:rPr lang="en-US" sz="2000" kern="0" dirty="0"/>
              <a:t>?- </a:t>
            </a:r>
            <a:r>
              <a:rPr lang="en-US" sz="2000" kern="0" dirty="0" err="1"/>
              <a:t>parentOf</a:t>
            </a:r>
            <a:r>
              <a:rPr lang="en-US" sz="2000" kern="0" dirty="0"/>
              <a:t>(</a:t>
            </a:r>
            <a:r>
              <a:rPr lang="en-US" sz="2000" kern="0" dirty="0" err="1"/>
              <a:t>X,</a:t>
            </a:r>
            <a:r>
              <a:rPr lang="en-US" sz="2000" kern="0" dirty="0" err="1">
                <a:solidFill>
                  <a:srgbClr val="FFC000"/>
                </a:solidFill>
              </a:rPr>
              <a:t>I</a:t>
            </a:r>
            <a:r>
              <a:rPr lang="en-US" sz="2000" kern="0" dirty="0" err="1">
                <a:solidFill>
                  <a:srgbClr val="FFFF00"/>
                </a:solidFill>
              </a:rPr>
              <a:t>rshad</a:t>
            </a:r>
            <a:r>
              <a:rPr lang="en-US" sz="2000" kern="0" dirty="0"/>
              <a:t>).</a:t>
            </a:r>
          </a:p>
          <a:p>
            <a:pPr marL="0">
              <a:spcBef>
                <a:spcPts val="0"/>
              </a:spcBef>
            </a:pPr>
            <a:r>
              <a:rPr lang="en-US" sz="2000" kern="0" dirty="0"/>
              <a:t>X = john ;</a:t>
            </a:r>
          </a:p>
          <a:p>
            <a:pPr marL="0">
              <a:spcBef>
                <a:spcPts val="0"/>
              </a:spcBef>
            </a:pPr>
            <a:r>
              <a:rPr lang="en-US" sz="2000" kern="0" dirty="0"/>
              <a:t>X = </a:t>
            </a:r>
            <a:r>
              <a:rPr lang="en-US" sz="2000" kern="0" dirty="0" err="1"/>
              <a:t>bert</a:t>
            </a:r>
            <a:r>
              <a:rPr lang="en-US" sz="2000" kern="0" dirty="0"/>
              <a:t>,</a:t>
            </a:r>
          </a:p>
          <a:p>
            <a:pPr marL="0">
              <a:spcBef>
                <a:spcPts val="0"/>
              </a:spcBef>
            </a:pPr>
            <a:r>
              <a:rPr lang="en-US" sz="2000" kern="0" dirty="0"/>
              <a:t>Irshad = john.</a:t>
            </a:r>
          </a:p>
        </p:txBody>
      </p:sp>
    </p:spTree>
    <p:extLst>
      <p:ext uri="{BB962C8B-B14F-4D97-AF65-F5344CB8AC3E}">
        <p14:creationId xmlns:p14="http://schemas.microsoft.com/office/powerpoint/2010/main" val="5683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98CD0-62FF-4FB4-A5FD-D2A3EFBE8975}"/>
              </a:ext>
            </a:extLst>
          </p:cNvPr>
          <p:cNvSpPr>
            <a:spLocks noGrp="1"/>
          </p:cNvSpPr>
          <p:nvPr>
            <p:ph type="ctrTitle"/>
          </p:nvPr>
        </p:nvSpPr>
        <p:spPr/>
        <p:txBody>
          <a:bodyPr/>
          <a:lstStyle/>
          <a:p>
            <a:r>
              <a:rPr lang="en-US" dirty="0"/>
              <a:t>Issues with any of the required readings?</a:t>
            </a:r>
          </a:p>
        </p:txBody>
      </p:sp>
      <p:sp>
        <p:nvSpPr>
          <p:cNvPr id="6" name="Subtitle 5">
            <a:extLst>
              <a:ext uri="{FF2B5EF4-FFF2-40B4-BE49-F238E27FC236}">
                <a16:creationId xmlns:a16="http://schemas.microsoft.com/office/drawing/2014/main" id="{D47AA9F7-6C87-4336-BEBF-57A64B6B4CBA}"/>
              </a:ext>
            </a:extLst>
          </p:cNvPr>
          <p:cNvSpPr>
            <a:spLocks noGrp="1"/>
          </p:cNvSpPr>
          <p:nvPr>
            <p:ph type="subTitle" idx="1"/>
          </p:nvPr>
        </p:nvSpPr>
        <p:spPr>
          <a:xfrm>
            <a:off x="457200" y="3886200"/>
            <a:ext cx="8077200" cy="2590800"/>
          </a:xfrm>
        </p:spPr>
        <p:txBody>
          <a:bodyPr/>
          <a:lstStyle/>
          <a:p>
            <a:pPr marL="342900" indent="-342900" algn="l">
              <a:buFont typeface="Arial" panose="020B0604020202020204" pitchFamily="34" charset="0"/>
              <a:buChar char="•"/>
            </a:pPr>
            <a:endParaRPr lang="en-US" sz="1800" dirty="0"/>
          </a:p>
          <a:p>
            <a:pPr algn="l"/>
            <a:r>
              <a:rPr lang="en-US" sz="1800" dirty="0">
                <a:hlinkClick r:id="rId2"/>
              </a:rPr>
              <a:t>https://pubmed.ncbi.nlm.nih.gov/25160346/</a:t>
            </a:r>
            <a:r>
              <a:rPr lang="en-US" sz="1800" dirty="0"/>
              <a:t> </a:t>
            </a:r>
          </a:p>
          <a:p>
            <a:pPr algn="l"/>
            <a:endParaRPr lang="en-US" sz="1800" dirty="0"/>
          </a:p>
          <a:p>
            <a:pPr algn="l"/>
            <a:r>
              <a:rPr lang="en-US" sz="1800" dirty="0">
                <a:hlinkClick r:id="rId3"/>
              </a:rPr>
              <a:t>https://www.researchgate.net/publication/220438613_Consolidating_SNOMED_CT's_ontological_commitment</a:t>
            </a:r>
            <a:r>
              <a:rPr lang="en-US" sz="1800" dirty="0"/>
              <a:t> </a:t>
            </a:r>
          </a:p>
          <a:p>
            <a:pPr algn="l"/>
            <a:endParaRPr lang="en-US" sz="1800" dirty="0"/>
          </a:p>
          <a:p>
            <a:pPr algn="l"/>
            <a:r>
              <a:rPr lang="en-US" sz="1800" dirty="0">
                <a:hlinkClick r:id="rId4"/>
              </a:rPr>
              <a:t>https://www.nature.com/articles/npre.2009.3465.1</a:t>
            </a:r>
            <a:r>
              <a:rPr lang="en-US" sz="1800" dirty="0"/>
              <a:t>  </a:t>
            </a:r>
          </a:p>
        </p:txBody>
      </p:sp>
      <p:sp>
        <p:nvSpPr>
          <p:cNvPr id="4" name="Slide Number Placeholder 3">
            <a:extLst>
              <a:ext uri="{FF2B5EF4-FFF2-40B4-BE49-F238E27FC236}">
                <a16:creationId xmlns:a16="http://schemas.microsoft.com/office/drawing/2014/main" id="{07396F8B-D53D-4DCE-8374-1AB840ED7126}"/>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362436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D2BE-E6D9-4822-9B59-974DEC454349}"/>
              </a:ext>
            </a:extLst>
          </p:cNvPr>
          <p:cNvSpPr>
            <a:spLocks noGrp="1"/>
          </p:cNvSpPr>
          <p:nvPr>
            <p:ph type="ctrTitle"/>
          </p:nvPr>
        </p:nvSpPr>
        <p:spPr/>
        <p:txBody>
          <a:bodyPr/>
          <a:lstStyle/>
          <a:p>
            <a:r>
              <a:rPr lang="en-US" dirty="0"/>
              <a:t>BFO’s basic assumptions</a:t>
            </a:r>
          </a:p>
        </p:txBody>
      </p:sp>
      <p:sp>
        <p:nvSpPr>
          <p:cNvPr id="3" name="Subtitle 2">
            <a:extLst>
              <a:ext uri="{FF2B5EF4-FFF2-40B4-BE49-F238E27FC236}">
                <a16:creationId xmlns:a16="http://schemas.microsoft.com/office/drawing/2014/main" id="{9B8F24BB-A2B4-498C-B316-694E1663FE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125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3539-6157-4528-9CEB-CDC3E525854C}"/>
              </a:ext>
            </a:extLst>
          </p:cNvPr>
          <p:cNvSpPr>
            <a:spLocks noGrp="1"/>
          </p:cNvSpPr>
          <p:nvPr>
            <p:ph type="title"/>
          </p:nvPr>
        </p:nvSpPr>
        <p:spPr/>
        <p:txBody>
          <a:bodyPr/>
          <a:lstStyle/>
          <a:p>
            <a:r>
              <a:rPr lang="en-US" dirty="0"/>
              <a:t>BFO’s basic existence assumptions</a:t>
            </a:r>
          </a:p>
        </p:txBody>
      </p:sp>
      <p:sp>
        <p:nvSpPr>
          <p:cNvPr id="3" name="Content Placeholder 2">
            <a:extLst>
              <a:ext uri="{FF2B5EF4-FFF2-40B4-BE49-F238E27FC236}">
                <a16:creationId xmlns:a16="http://schemas.microsoft.com/office/drawing/2014/main" id="{BE21FC07-5B27-43D2-A0BF-0A23B99250B0}"/>
              </a:ext>
            </a:extLst>
          </p:cNvPr>
          <p:cNvSpPr>
            <a:spLocks noGrp="1"/>
          </p:cNvSpPr>
          <p:nvPr>
            <p:ph idx="1"/>
          </p:nvPr>
        </p:nvSpPr>
        <p:spPr/>
        <p:txBody>
          <a:bodyPr/>
          <a:lstStyle/>
          <a:p>
            <a:pPr>
              <a:buFont typeface="Arial" panose="020B0604020202020204" pitchFamily="34" charset="0"/>
              <a:buChar char="•"/>
            </a:pPr>
            <a:r>
              <a:rPr lang="en-US" sz="2200" dirty="0"/>
              <a:t>At any time, there is always something that exists.</a:t>
            </a:r>
          </a:p>
          <a:p>
            <a:pPr>
              <a:buFont typeface="Arial" panose="020B0604020202020204" pitchFamily="34" charset="0"/>
              <a:buChar char="•"/>
            </a:pPr>
            <a:r>
              <a:rPr lang="en-US" sz="2200" dirty="0"/>
              <a:t>Whatever exists, instantiates a universal.</a:t>
            </a:r>
          </a:p>
          <a:p>
            <a:pPr>
              <a:buFont typeface="Arial" panose="020B0604020202020204" pitchFamily="34" charset="0"/>
              <a:buChar char="•"/>
            </a:pPr>
            <a:r>
              <a:rPr lang="en-US" sz="2200" dirty="0"/>
              <a:t>Every universal is instantiated at least once.</a:t>
            </a:r>
          </a:p>
          <a:p>
            <a:pPr>
              <a:buFont typeface="Arial" panose="020B0604020202020204" pitchFamily="34" charset="0"/>
              <a:buChar char="•"/>
            </a:pPr>
            <a:r>
              <a:rPr lang="en-US" sz="2200" dirty="0"/>
              <a:t>if m is a material entity, then there is some one-dimensional temporal region during which m exists.</a:t>
            </a:r>
          </a:p>
          <a:p>
            <a:pPr>
              <a:buFont typeface="Arial" panose="020B0604020202020204" pitchFamily="34" charset="0"/>
              <a:buChar char="•"/>
            </a:pPr>
            <a:r>
              <a:rPr lang="en-US" sz="2200" dirty="0" err="1"/>
              <a:t>Relata</a:t>
            </a:r>
            <a:r>
              <a:rPr lang="en-US" sz="2200" dirty="0"/>
              <a:t> of instance-of are particular, universal, temporal-region.</a:t>
            </a:r>
          </a:p>
          <a:p>
            <a:pPr>
              <a:buFont typeface="Arial" panose="020B0604020202020204" pitchFamily="34" charset="0"/>
              <a:buChar char="•"/>
            </a:pPr>
            <a:r>
              <a:rPr lang="en-US" sz="2200" dirty="0"/>
              <a:t>Particulars exist at some time.</a:t>
            </a:r>
          </a:p>
          <a:p>
            <a:pPr>
              <a:buFont typeface="Arial" panose="020B0604020202020204" pitchFamily="34" charset="0"/>
              <a:buChar char="•"/>
            </a:pPr>
            <a:r>
              <a:rPr lang="en-US" sz="2200" dirty="0"/>
              <a:t>A particular exists at any temporal-part of the time that it exists.</a:t>
            </a:r>
          </a:p>
          <a:p>
            <a:pPr>
              <a:buFont typeface="Arial" panose="020B0604020202020204" pitchFamily="34" charset="0"/>
              <a:buChar char="•"/>
            </a:pPr>
            <a:r>
              <a:rPr lang="en-US" sz="2200" dirty="0"/>
              <a:t>A particular instantiates a universal u at any temporal-part of the time that it instantiates u.</a:t>
            </a:r>
          </a:p>
          <a:p>
            <a:pPr>
              <a:buFont typeface="Arial" panose="020B0604020202020204" pitchFamily="34" charset="0"/>
              <a:buChar char="•"/>
            </a:pPr>
            <a:r>
              <a:rPr lang="en-US" sz="2200" dirty="0" err="1"/>
              <a:t>Relata</a:t>
            </a:r>
            <a:r>
              <a:rPr lang="en-US" sz="2200" dirty="0"/>
              <a:t> of exists-at are particulars.</a:t>
            </a:r>
          </a:p>
          <a:p>
            <a:pPr marL="0" indent="0"/>
            <a:r>
              <a:rPr lang="en-US" sz="2200" dirty="0"/>
              <a:t>					</a:t>
            </a:r>
            <a:r>
              <a:rPr lang="en-US" sz="1400" dirty="0"/>
              <a:t>Reformulated from: existence-instantiation.cl</a:t>
            </a:r>
          </a:p>
          <a:p>
            <a:pPr>
              <a:buFont typeface="Arial" panose="020B0604020202020204" pitchFamily="34" charset="0"/>
              <a:buChar char="•"/>
            </a:pPr>
            <a:endParaRPr lang="en-US" sz="2200" dirty="0"/>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9B5FF83F-373E-469C-93F3-CFC0C3DC9830}"/>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394994315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48170</TotalTime>
  <Words>2811</Words>
  <Application>Microsoft Office PowerPoint</Application>
  <PresentationFormat>On-screen Show (4:3)</PresentationFormat>
  <Paragraphs>304</Paragraphs>
  <Slides>43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MS Mincho</vt:lpstr>
      <vt:lpstr>MS Mincho</vt:lpstr>
      <vt:lpstr>ＭＳ Ｐゴシック</vt:lpstr>
      <vt:lpstr>Arial</vt:lpstr>
      <vt:lpstr>Cambria</vt:lpstr>
      <vt:lpstr>Georgia</vt:lpstr>
      <vt:lpstr>Lucida Grande</vt:lpstr>
      <vt:lpstr>Segoe UI</vt:lpstr>
      <vt:lpstr>Symbol</vt:lpstr>
      <vt:lpstr>Times</vt:lpstr>
      <vt:lpstr>Times New Roman</vt:lpstr>
      <vt:lpstr>Trebuchet MS</vt:lpstr>
      <vt:lpstr>2014-Indianapolis</vt:lpstr>
      <vt:lpstr>BMI708 – Spring 2021 Advanced Topics in Biomedical Ontology (class number 24641)  Class 4 – Sept 21, 2021  Comparing BFO’s, SNOMED CT’s and ICD’s basic ontological assumptions.       </vt:lpstr>
      <vt:lpstr>Issues with last week’s topics?</vt:lpstr>
      <vt:lpstr>Is there an issue with this program?</vt:lpstr>
      <vt:lpstr>Verifying through ‘competency questions’ </vt:lpstr>
      <vt:lpstr>What if …?</vt:lpstr>
      <vt:lpstr>What if …?</vt:lpstr>
      <vt:lpstr>Issues with any of the required readings?</vt:lpstr>
      <vt:lpstr>BFO’s basic assumptions</vt:lpstr>
      <vt:lpstr>BFO’s basic existence assumptions</vt:lpstr>
      <vt:lpstr>BFO’s basic existence assumptions</vt:lpstr>
      <vt:lpstr>BFO’s taxonomy of categories</vt:lpstr>
      <vt:lpstr>‘Categories’ BFO2020</vt:lpstr>
      <vt:lpstr>BFO’s category assumptions (1)</vt:lpstr>
      <vt:lpstr>BFO’s category assumptions (2)</vt:lpstr>
      <vt:lpstr>BFO’s category assumptions (3)</vt:lpstr>
      <vt:lpstr>Snomed CT’s basic assumptions</vt:lpstr>
      <vt:lpstr>Content of SNOMED CT</vt:lpstr>
      <vt:lpstr>How to bridge between SNOMED CT and BFO?</vt:lpstr>
      <vt:lpstr>PowerPoint Presentation</vt:lpstr>
      <vt:lpstr>Description Logic(s)</vt:lpstr>
      <vt:lpstr>Relations between some logics</vt:lpstr>
      <vt:lpstr>‘Negation’</vt:lpstr>
      <vt:lpstr>Description Logic(s)</vt:lpstr>
      <vt:lpstr>DL constructors</vt:lpstr>
      <vt:lpstr>Role restrictions</vt:lpstr>
      <vt:lpstr>Snomed’s DL is EL (1)</vt:lpstr>
      <vt:lpstr>Snomed’s DL is EL (2)</vt:lpstr>
      <vt:lpstr>The following slides are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Fracture of radius</vt:lpstr>
      <vt:lpstr>Fracture of radius</vt:lpstr>
      <vt:lpstr>PowerPoint Presentation</vt:lpstr>
      <vt:lpstr>Unintended model ?</vt:lpstr>
      <vt:lpstr>PowerPoint Presentation</vt:lpstr>
      <vt:lpstr>Assignment A2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1652</cp:revision>
  <dcterms:created xsi:type="dcterms:W3CDTF">1601-01-01T00:00:00Z</dcterms:created>
  <dcterms:modified xsi:type="dcterms:W3CDTF">2021-09-22T18:31:58Z</dcterms:modified>
</cp:coreProperties>
</file>