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26" r:id="rId1"/>
  </p:sldMasterIdLst>
  <p:notesMasterIdLst>
    <p:notesMasterId r:id="rId57"/>
  </p:notesMasterIdLst>
  <p:handoutMasterIdLst>
    <p:handoutMasterId r:id="rId58"/>
  </p:handoutMasterIdLst>
  <p:sldIdLst>
    <p:sldId id="1369" r:id="rId2"/>
    <p:sldId id="1414" r:id="rId3"/>
    <p:sldId id="1371" r:id="rId4"/>
    <p:sldId id="1404" r:id="rId5"/>
    <p:sldId id="1373" r:id="rId6"/>
    <p:sldId id="1375" r:id="rId7"/>
    <p:sldId id="1377" r:id="rId8"/>
    <p:sldId id="1374" r:id="rId9"/>
    <p:sldId id="1378" r:id="rId10"/>
    <p:sldId id="1380" r:id="rId11"/>
    <p:sldId id="1379" r:id="rId12"/>
    <p:sldId id="1381" r:id="rId13"/>
    <p:sldId id="1382" r:id="rId14"/>
    <p:sldId id="1411" r:id="rId15"/>
    <p:sldId id="1376" r:id="rId16"/>
    <p:sldId id="257" r:id="rId17"/>
    <p:sldId id="258" r:id="rId18"/>
    <p:sldId id="1389" r:id="rId19"/>
    <p:sldId id="1383" r:id="rId20"/>
    <p:sldId id="1384" r:id="rId21"/>
    <p:sldId id="1385" r:id="rId22"/>
    <p:sldId id="1386" r:id="rId23"/>
    <p:sldId id="1370" r:id="rId24"/>
    <p:sldId id="1372" r:id="rId25"/>
    <p:sldId id="1401" r:id="rId26"/>
    <p:sldId id="1410" r:id="rId27"/>
    <p:sldId id="1405" r:id="rId28"/>
    <p:sldId id="1403" r:id="rId29"/>
    <p:sldId id="1406" r:id="rId30"/>
    <p:sldId id="1407" r:id="rId31"/>
    <p:sldId id="1408" r:id="rId32"/>
    <p:sldId id="1409" r:id="rId33"/>
    <p:sldId id="1387" r:id="rId34"/>
    <p:sldId id="1412" r:id="rId35"/>
    <p:sldId id="1413" r:id="rId36"/>
    <p:sldId id="1388" r:id="rId37"/>
    <p:sldId id="1392" r:id="rId38"/>
    <p:sldId id="1393" r:id="rId39"/>
    <p:sldId id="1394" r:id="rId40"/>
    <p:sldId id="1395" r:id="rId41"/>
    <p:sldId id="1391" r:id="rId42"/>
    <p:sldId id="1390" r:id="rId43"/>
    <p:sldId id="1397" r:id="rId44"/>
    <p:sldId id="1398" r:id="rId45"/>
    <p:sldId id="1396" r:id="rId46"/>
    <p:sldId id="1422" r:id="rId47"/>
    <p:sldId id="1399" r:id="rId48"/>
    <p:sldId id="1400" r:id="rId49"/>
    <p:sldId id="1416" r:id="rId50"/>
    <p:sldId id="1417" r:id="rId51"/>
    <p:sldId id="1418" r:id="rId52"/>
    <p:sldId id="1419" r:id="rId53"/>
    <p:sldId id="1415" r:id="rId54"/>
    <p:sldId id="1421" r:id="rId55"/>
    <p:sldId id="1420" r:id="rId56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b="1" kern="1200">
        <a:solidFill>
          <a:srgbClr val="000066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b="1" kern="1200">
        <a:solidFill>
          <a:srgbClr val="000066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b="1" kern="1200">
        <a:solidFill>
          <a:srgbClr val="000066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b="1" kern="1200">
        <a:solidFill>
          <a:srgbClr val="000066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b="1" kern="1200">
        <a:solidFill>
          <a:srgbClr val="000066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rgbClr val="000066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rgbClr val="000066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rgbClr val="000066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rgbClr val="000066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1FE115"/>
    <a:srgbClr val="FF0000"/>
    <a:srgbClr val="FF6600"/>
    <a:srgbClr val="00359E"/>
    <a:srgbClr val="000000"/>
    <a:srgbClr val="92D050"/>
    <a:srgbClr val="DE6A22"/>
    <a:srgbClr val="AAE600"/>
    <a:srgbClr val="A2CC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2" autoAdjust="0"/>
    <p:restoredTop sz="95119" autoAdjust="0"/>
  </p:normalViewPr>
  <p:slideViewPr>
    <p:cSldViewPr>
      <p:cViewPr varScale="1">
        <p:scale>
          <a:sx n="79" d="100"/>
          <a:sy n="79" d="100"/>
        </p:scale>
        <p:origin x="129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10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5DB68A-9D44-4073-920F-D08D647C0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3397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305ACA9-A27D-4159-B806-94BE96EB6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5982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D3674D-E59F-4C2D-95C3-E10A23210743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078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9504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Georgi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 i="0">
                <a:latin typeface="Trebuchet MS"/>
                <a:cs typeface="Trebuchet MS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482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0"/>
          <p:cNvCxnSpPr>
            <a:cxnSpLocks noChangeShapeType="1"/>
          </p:cNvCxnSpPr>
          <p:nvPr/>
        </p:nvCxnSpPr>
        <p:spPr bwMode="auto">
          <a:xfrm>
            <a:off x="762000" y="3733800"/>
            <a:ext cx="7772400" cy="1588"/>
          </a:xfrm>
          <a:prstGeom prst="line">
            <a:avLst/>
          </a:prstGeom>
          <a:noFill/>
          <a:ln w="9525">
            <a:solidFill>
              <a:schemeClr val="bg1"/>
            </a:solidFill>
            <a:prstDash val="dot"/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743325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Georgia"/>
                <a:cs typeface="Georgi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243138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0" i="0">
                <a:latin typeface="Trebuchet MS"/>
                <a:cs typeface="Trebuchet MS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9341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0"/>
            <a:ext cx="8686800" cy="762000"/>
          </a:xfrm>
          <a:prstGeom prst="rect">
            <a:avLst/>
          </a:prstGeom>
        </p:spPr>
        <p:txBody>
          <a:bodyPr/>
          <a:lstStyle>
            <a:lvl1pPr algn="ctr">
              <a:defRPr b="0" i="0">
                <a:latin typeface="Georgia"/>
                <a:cs typeface="Georgi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4953000"/>
          </a:xfrm>
          <a:prstGeom prst="rect">
            <a:avLst/>
          </a:prstGeom>
        </p:spPr>
        <p:txBody>
          <a:bodyPr/>
          <a:lstStyle>
            <a:lvl1pPr>
              <a:buClr>
                <a:schemeClr val="bg1"/>
              </a:buClr>
              <a:defRPr b="0" i="0">
                <a:solidFill>
                  <a:schemeClr val="bg1"/>
                </a:solidFill>
                <a:latin typeface="Trebuchet MS"/>
                <a:cs typeface="Trebuchet MS"/>
              </a:defRPr>
            </a:lvl1pPr>
            <a:lvl2pPr>
              <a:buClr>
                <a:schemeClr val="bg1"/>
              </a:buClr>
              <a:defRPr lang="en-US" sz="2400" b="0" i="0" dirty="0" smtClean="0">
                <a:solidFill>
                  <a:schemeClr val="bg1"/>
                </a:solidFill>
                <a:latin typeface="Trebuchet MS"/>
                <a:ea typeface="ＭＳ Ｐゴシック" pitchFamily="122" charset="-128"/>
                <a:cs typeface="Trebuchet MS"/>
              </a:defRPr>
            </a:lvl2pPr>
            <a:lvl3pPr>
              <a:buClr>
                <a:schemeClr val="bg1"/>
              </a:buClr>
              <a:defRPr b="0" i="0">
                <a:solidFill>
                  <a:schemeClr val="bg1"/>
                </a:solidFill>
                <a:latin typeface="Trebuchet MS"/>
                <a:cs typeface="Trebuchet MS"/>
              </a:defRPr>
            </a:lvl3pPr>
            <a:lvl4pPr>
              <a:buClr>
                <a:schemeClr val="bg1"/>
              </a:buClr>
              <a:defRPr b="0" i="0">
                <a:solidFill>
                  <a:schemeClr val="bg1"/>
                </a:solidFill>
                <a:latin typeface="Trebuchet MS"/>
                <a:cs typeface="Trebuchet MS"/>
              </a:defRPr>
            </a:lvl4pPr>
            <a:lvl5pPr>
              <a:buClr>
                <a:schemeClr val="bg1"/>
              </a:buClr>
              <a:defRPr b="0" i="1">
                <a:solidFill>
                  <a:schemeClr val="bg1"/>
                </a:solidFill>
                <a:latin typeface="Trebuchet MS"/>
                <a:cs typeface="Trebuchet M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0" y="6477000"/>
            <a:ext cx="304800" cy="29617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/>
            </a:lvl1pPr>
          </a:lstStyle>
          <a:p>
            <a:fld id="{7C5DB68A-9D44-4073-920F-D08D647C06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466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66800"/>
            <a:ext cx="7772400" cy="1143000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Georgia"/>
                <a:cs typeface="Georgi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438400"/>
            <a:ext cx="3810000" cy="3505200"/>
          </a:xfrm>
          <a:prstGeom prst="rect">
            <a:avLst/>
          </a:prstGeom>
        </p:spPr>
        <p:txBody>
          <a:bodyPr/>
          <a:lstStyle>
            <a:lvl1pPr>
              <a:defRPr sz="2800" b="0" i="0">
                <a:latin typeface="Trebuchet MS"/>
                <a:cs typeface="Trebuchet MS"/>
              </a:defRPr>
            </a:lvl1pPr>
            <a:lvl2pPr>
              <a:buClrTx/>
              <a:buFont typeface="Arial"/>
              <a:buChar char="•"/>
              <a:defRPr sz="2400" b="0" i="0">
                <a:latin typeface="Trebuchet MS"/>
                <a:cs typeface="Trebuchet MS"/>
              </a:defRPr>
            </a:lvl2pPr>
            <a:lvl3pPr>
              <a:buClrTx/>
              <a:buFont typeface="Arial"/>
              <a:buChar char="•"/>
              <a:defRPr sz="2000" b="0" i="0">
                <a:latin typeface="Trebuchet MS"/>
                <a:cs typeface="Trebuchet MS"/>
              </a:defRPr>
            </a:lvl3pPr>
            <a:lvl4pPr>
              <a:buClrTx/>
              <a:buFont typeface="Arial"/>
              <a:buChar char="•"/>
              <a:defRPr sz="1800" b="0" i="0">
                <a:latin typeface="Trebuchet MS"/>
                <a:cs typeface="Trebuchet MS"/>
              </a:defRPr>
            </a:lvl4pPr>
            <a:lvl5pPr>
              <a:buClr>
                <a:srgbClr val="ECD63F"/>
              </a:buClr>
              <a:buFontTx/>
              <a:buNone/>
              <a:defRPr sz="1800" b="0" i="1">
                <a:latin typeface="Trebuchet MS"/>
                <a:cs typeface="Trebuchet M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3810000" cy="3505200"/>
          </a:xfrm>
          <a:prstGeom prst="rect">
            <a:avLst/>
          </a:prstGeom>
        </p:spPr>
        <p:txBody>
          <a:bodyPr/>
          <a:lstStyle>
            <a:lvl1pPr>
              <a:defRPr sz="2800" b="0" i="0">
                <a:latin typeface="Trebuchet MS"/>
                <a:cs typeface="Trebuchet MS"/>
              </a:defRPr>
            </a:lvl1pPr>
            <a:lvl2pPr>
              <a:buClrTx/>
              <a:buFont typeface="Arial"/>
              <a:buChar char="•"/>
              <a:defRPr sz="2400" b="0" i="0">
                <a:latin typeface="Trebuchet MS"/>
                <a:cs typeface="Trebuchet MS"/>
              </a:defRPr>
            </a:lvl2pPr>
            <a:lvl3pPr>
              <a:buClrTx/>
              <a:buFont typeface="Arial"/>
              <a:buChar char="•"/>
              <a:defRPr sz="2000" b="0" i="0">
                <a:latin typeface="Trebuchet MS"/>
                <a:cs typeface="Trebuchet MS"/>
              </a:defRPr>
            </a:lvl3pPr>
            <a:lvl4pPr>
              <a:buClrTx/>
              <a:buFont typeface="Arial"/>
              <a:buChar char="•"/>
              <a:defRPr sz="1800" b="0" i="0">
                <a:latin typeface="Trebuchet MS"/>
                <a:cs typeface="Trebuchet MS"/>
              </a:defRPr>
            </a:lvl4pPr>
            <a:lvl5pPr>
              <a:buClr>
                <a:srgbClr val="ECD63F"/>
              </a:buClr>
              <a:buFontTx/>
              <a:buNone/>
              <a:defRPr sz="1800" b="0" i="1">
                <a:latin typeface="Trebuchet MS"/>
                <a:cs typeface="Trebuchet M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243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599"/>
            <a:ext cx="8229600" cy="100647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Georgia"/>
                <a:cs typeface="Georgi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15376"/>
            <a:ext cx="4040188" cy="43893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i="0">
                <a:latin typeface="Trebuchet MS"/>
                <a:cs typeface="Trebuchet M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95601"/>
            <a:ext cx="4040188" cy="3124200"/>
          </a:xfrm>
          <a:prstGeom prst="rect">
            <a:avLst/>
          </a:prstGeom>
        </p:spPr>
        <p:txBody>
          <a:bodyPr/>
          <a:lstStyle>
            <a:lvl1pPr>
              <a:buClr>
                <a:schemeClr val="bg1"/>
              </a:buClr>
              <a:defRPr sz="24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  <a:lvl2pPr>
              <a:buClr>
                <a:schemeClr val="bg1"/>
              </a:buClr>
              <a:buFont typeface="Arial"/>
              <a:buChar char="•"/>
              <a:defRPr sz="2000" b="0" i="0">
                <a:solidFill>
                  <a:schemeClr val="bg1"/>
                </a:solidFill>
                <a:latin typeface="Trebuchet MS"/>
                <a:cs typeface="Trebuchet MS"/>
              </a:defRPr>
            </a:lvl2pPr>
            <a:lvl3pPr>
              <a:buClr>
                <a:schemeClr val="bg1"/>
              </a:buClr>
              <a:buFont typeface="Arial"/>
              <a:buChar char="•"/>
              <a:defRPr sz="1800" b="0" i="0">
                <a:solidFill>
                  <a:schemeClr val="bg1"/>
                </a:solidFill>
                <a:latin typeface="Trebuchet MS"/>
                <a:cs typeface="Trebuchet MS"/>
              </a:defRPr>
            </a:lvl3pPr>
            <a:lvl4pPr>
              <a:buClr>
                <a:schemeClr val="bg1"/>
              </a:buClr>
              <a:buFont typeface="Arial"/>
              <a:buChar char="•"/>
              <a:defRPr sz="1600" b="0" i="0">
                <a:solidFill>
                  <a:schemeClr val="bg1"/>
                </a:solidFill>
                <a:latin typeface="Trebuchet MS"/>
                <a:cs typeface="Trebuchet MS"/>
              </a:defRPr>
            </a:lvl4pPr>
            <a:lvl5pPr>
              <a:buClr>
                <a:schemeClr val="bg1"/>
              </a:buClr>
              <a:buFontTx/>
              <a:buNone/>
              <a:defRPr sz="1600" b="0" i="1">
                <a:solidFill>
                  <a:schemeClr val="bg1"/>
                </a:solidFill>
                <a:latin typeface="Trebuchet MS"/>
                <a:cs typeface="Trebuchet M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315376"/>
            <a:ext cx="4041775" cy="43893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i="0">
                <a:latin typeface="Trebuchet MS"/>
                <a:cs typeface="Trebuchet M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95601"/>
            <a:ext cx="4041775" cy="3124200"/>
          </a:xfrm>
          <a:prstGeom prst="rect">
            <a:avLst/>
          </a:prstGeom>
        </p:spPr>
        <p:txBody>
          <a:bodyPr/>
          <a:lstStyle>
            <a:lvl1pPr>
              <a:buClr>
                <a:schemeClr val="bg1"/>
              </a:buClr>
              <a:defRPr sz="24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buFont typeface="Arial"/>
              <a:buChar char="•"/>
              <a:defRPr sz="20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buFont typeface="Arial"/>
              <a:buChar char="•"/>
              <a:defRPr sz="18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buFont typeface="Arial"/>
              <a:buChar char="•"/>
              <a:defRPr sz="16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buFontTx/>
              <a:buNone/>
              <a:defRPr sz="1600" i="1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277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3008313" cy="1295400"/>
          </a:xfrm>
          <a:prstGeom prst="rect">
            <a:avLst/>
          </a:prstGeom>
          <a:solidFill>
            <a:srgbClr val="E59C00"/>
          </a:solidFill>
        </p:spPr>
        <p:txBody>
          <a:bodyPr anchor="b"/>
          <a:lstStyle>
            <a:lvl1pPr algn="l">
              <a:defRPr sz="2000" b="1" i="0">
                <a:latin typeface="Trebuchet MS"/>
                <a:cs typeface="Trebuchet M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66801"/>
            <a:ext cx="5111750" cy="4953000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eorgia"/>
                <a:cs typeface="Georgia"/>
              </a:defRPr>
            </a:lvl1pPr>
            <a:lvl2pPr>
              <a:buClrTx/>
              <a:buFont typeface="Arial"/>
              <a:buChar char="•"/>
              <a:defRPr sz="2800" b="0" i="0">
                <a:latin typeface="Trebuchet MS"/>
                <a:cs typeface="Trebuchet MS"/>
              </a:defRPr>
            </a:lvl2pPr>
            <a:lvl3pPr>
              <a:buClrTx/>
              <a:buFont typeface="Arial"/>
              <a:buChar char="•"/>
              <a:defRPr sz="2400" b="0" i="0">
                <a:latin typeface="Trebuchet MS"/>
                <a:cs typeface="Trebuchet MS"/>
              </a:defRPr>
            </a:lvl3pPr>
            <a:lvl4pPr>
              <a:buClrTx/>
              <a:buFont typeface="Arial"/>
              <a:buChar char="•"/>
              <a:defRPr sz="2000" b="0" i="0">
                <a:latin typeface="Trebuchet MS"/>
                <a:cs typeface="Trebuchet MS"/>
              </a:defRPr>
            </a:lvl4pPr>
            <a:lvl5pPr>
              <a:buClr>
                <a:srgbClr val="ECD63F"/>
              </a:buClr>
              <a:buFontTx/>
              <a:buNone/>
              <a:defRPr sz="2000" b="0" i="1">
                <a:latin typeface="Trebuchet MS"/>
                <a:cs typeface="Trebuchet M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14600"/>
            <a:ext cx="3008313" cy="3505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>
                <a:latin typeface="Trebuchet MS"/>
                <a:cs typeface="Trebuchet M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7853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572000"/>
            <a:ext cx="5334000" cy="566738"/>
          </a:xfrm>
          <a:prstGeom prst="rect">
            <a:avLst/>
          </a:prstGeom>
        </p:spPr>
        <p:txBody>
          <a:bodyPr anchor="b"/>
          <a:lstStyle>
            <a:lvl1pPr algn="ctr">
              <a:defRPr sz="2000" b="0" i="0">
                <a:latin typeface="Georgia"/>
                <a:cs typeface="Georgi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143000"/>
            <a:ext cx="5334000" cy="3429000"/>
          </a:xfrm>
          <a:prstGeom prst="rect">
            <a:avLst/>
          </a:prstGeom>
          <a:solidFill>
            <a:schemeClr val="bg2"/>
          </a:solidFill>
          <a:ln w="5080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52400" dist="101600" dir="2700000">
              <a:schemeClr val="tx1">
                <a:alpha val="31000"/>
              </a:schemeClr>
            </a:outerShdw>
          </a:effectLst>
        </p:spPr>
        <p:txBody>
          <a:bodyPr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138738"/>
            <a:ext cx="5334000" cy="8048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 i="0">
                <a:latin typeface="Trebuchet MS"/>
                <a:cs typeface="Trebuchet M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47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owntown.jp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 bwMode="auto">
          <a:xfrm>
            <a:off x="0" y="609600"/>
            <a:ext cx="9144000" cy="6248400"/>
          </a:xfrm>
          <a:prstGeom prst="rect">
            <a:avLst/>
          </a:prstGeom>
          <a:solidFill>
            <a:srgbClr val="002060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22" charset="0"/>
            </a:endParaRP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28755" y="6477000"/>
            <a:ext cx="428445" cy="3063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C5DB68A-9D44-4073-920F-D08D647C06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459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7" r:id="rId1"/>
    <p:sldLayoutId id="2147484028" r:id="rId2"/>
    <p:sldLayoutId id="2147484029" r:id="rId3"/>
    <p:sldLayoutId id="2147484030" r:id="rId4"/>
    <p:sldLayoutId id="2147484031" r:id="rId5"/>
    <p:sldLayoutId id="2147484032" r:id="rId6"/>
    <p:sldLayoutId id="2147484033" r:id="rId7"/>
    <p:sldLayoutId id="2147484034" r:id="rId8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ＭＳ Ｐゴシック" pitchFamily="122" charset="-128"/>
          <a:cs typeface="ＭＳ Ｐゴシック" pitchFamily="122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Georgia" pitchFamily="125" charset="0"/>
          <a:ea typeface="ＭＳ Ｐゴシック" pitchFamily="122" charset="-128"/>
          <a:cs typeface="ＭＳ Ｐゴシック" pitchFamily="12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Georgia" pitchFamily="125" charset="0"/>
          <a:ea typeface="ＭＳ Ｐゴシック" pitchFamily="122" charset="-128"/>
          <a:cs typeface="ＭＳ Ｐゴシック" pitchFamily="12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Georgia" pitchFamily="125" charset="0"/>
          <a:ea typeface="ＭＳ Ｐゴシック" pitchFamily="122" charset="-128"/>
          <a:cs typeface="ＭＳ Ｐゴシック" pitchFamily="12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Georgia" pitchFamily="125" charset="0"/>
          <a:ea typeface="ＭＳ Ｐゴシック" pitchFamily="122" charset="-128"/>
          <a:cs typeface="ＭＳ Ｐゴシック" pitchFamily="12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" pitchFamily="12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" pitchFamily="12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" pitchFamily="12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" pitchFamily="12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defRPr sz="2400">
          <a:solidFill>
            <a:schemeClr val="bg1"/>
          </a:solidFill>
          <a:latin typeface="+mn-lt"/>
          <a:ea typeface="ＭＳ Ｐゴシック" pitchFamily="122" charset="-128"/>
          <a:cs typeface="ＭＳ Ｐゴシック" pitchFamily="122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6633"/>
        </a:buClr>
        <a:buSzPct val="80000"/>
        <a:buFont typeface="Times" charset="0"/>
        <a:buChar char="•"/>
        <a:defRPr sz="2400">
          <a:solidFill>
            <a:schemeClr val="bg1"/>
          </a:solidFill>
          <a:latin typeface="+mn-lt"/>
          <a:ea typeface="ＭＳ Ｐゴシック" pitchFamily="12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Char char="•"/>
        <a:defRPr sz="2000">
          <a:solidFill>
            <a:schemeClr val="bg1"/>
          </a:solidFill>
          <a:latin typeface="+mn-lt"/>
          <a:ea typeface="ＭＳ Ｐゴシック" pitchFamily="12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95000"/>
        <a:buFont typeface="Times" charset="0"/>
        <a:buChar char="•"/>
        <a:defRPr sz="2000">
          <a:solidFill>
            <a:schemeClr val="bg1"/>
          </a:solidFill>
          <a:latin typeface="+mn-lt"/>
          <a:ea typeface="ＭＳ Ｐゴシック" pitchFamily="12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defRPr sz="2000">
          <a:solidFill>
            <a:schemeClr val="bg1"/>
          </a:solidFill>
          <a:latin typeface="+mn-lt"/>
          <a:ea typeface="ＭＳ Ｐゴシック" pitchFamily="12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defRPr sz="2000">
          <a:solidFill>
            <a:schemeClr val="bg1"/>
          </a:solidFill>
          <a:latin typeface="+mn-lt"/>
          <a:ea typeface="ＭＳ Ｐゴシック" pitchFamily="12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defRPr sz="2000">
          <a:solidFill>
            <a:schemeClr val="bg1"/>
          </a:solidFill>
          <a:latin typeface="+mn-lt"/>
          <a:ea typeface="ＭＳ Ｐゴシック" pitchFamily="12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defRPr sz="2000">
          <a:solidFill>
            <a:schemeClr val="bg1"/>
          </a:solidFill>
          <a:latin typeface="+mn-lt"/>
          <a:ea typeface="ＭＳ Ｐゴシック" pitchFamily="12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defRPr sz="2000">
          <a:solidFill>
            <a:schemeClr val="bg1"/>
          </a:solidFill>
          <a:latin typeface="+mn-lt"/>
          <a:ea typeface="ＭＳ Ｐゴシック" pitchFamily="12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genomebiology.biomedcentral.com/articles/10.1186/gb-2005-6-5-r46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2004/12/rules-ws/slides/pathayes.pdf" TargetMode="External"/><Relationship Id="rId2" Type="http://schemas.openxmlformats.org/officeDocument/2006/relationships/hyperlink" Target="https://standards.iso.org/ittf/PubliclyAvailableStandards/c066249_ISO_IEC_24707_2018.zip" TargetMode="Externa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2004/12/rules-ws/slides/pathayes.pdf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so.org/ittf/PubliclyAvailableStandards/c066249_ISO_IEC_24707_2018.zip" TargetMode="Externa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lato.stanford.edu/archives/spr2021/entries/logic-classical/" TargetMode="Externa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father.pl" TargetMode="Externa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loves.pl" TargetMode="Externa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png"/><Relationship Id="rId4" Type="http://schemas.openxmlformats.org/officeDocument/2006/relationships/hyperlink" Target="https://arxiv.org/pdf/2001.08133.pdf" TargetMode="Externa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existence-instantiation.c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athonline.wikidot.com/the-laws-of-propositional-logic#toc0" TargetMode="External"/><Relationship Id="rId2" Type="http://schemas.openxmlformats.org/officeDocument/2006/relationships/hyperlink" Target="https://math.stackexchange.com/questions/1449866/catalogue-of-propositional-logic-laws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ctrTitle"/>
          </p:nvPr>
        </p:nvSpPr>
        <p:spPr>
          <a:xfrm>
            <a:off x="5080" y="1219200"/>
            <a:ext cx="8991600" cy="1066800"/>
          </a:xfrm>
          <a:ln/>
        </p:spPr>
        <p:txBody>
          <a:bodyPr/>
          <a:lstStyle/>
          <a:p>
            <a:r>
              <a:rPr lang="en-US" sz="2400" dirty="0"/>
              <a:t>BMI708 – Spring 2021</a:t>
            </a:r>
            <a:br>
              <a:rPr lang="en-US" sz="2400" dirty="0"/>
            </a:br>
            <a:r>
              <a:rPr lang="en-US" sz="2400" dirty="0"/>
              <a:t>Advanced Topics in Biomedical Ontology</a:t>
            </a:r>
            <a:br>
              <a:rPr lang="en-US" sz="2400" dirty="0"/>
            </a:br>
            <a:r>
              <a:rPr lang="en-US" sz="2400" dirty="0"/>
              <a:t>(class number 24641)</a:t>
            </a:r>
            <a:br>
              <a:rPr lang="en-US" sz="2400" dirty="0"/>
            </a:br>
            <a:br>
              <a:rPr lang="en-US" sz="2000" dirty="0"/>
            </a:br>
            <a:r>
              <a:rPr lang="en-US" sz="3200" dirty="0"/>
              <a:t>Class 3 – Sept 15, 2021</a:t>
            </a:r>
            <a:br>
              <a:rPr lang="en-US" sz="4400" dirty="0"/>
            </a:br>
            <a:br>
              <a:rPr lang="en-US" dirty="0"/>
            </a:br>
            <a:r>
              <a:rPr lang="en-US" dirty="0"/>
              <a:t>Gentle introduction to </a:t>
            </a:r>
            <a:br>
              <a:rPr lang="en-US" dirty="0"/>
            </a:br>
            <a:r>
              <a:rPr lang="en-US" dirty="0"/>
              <a:t>Logic, Prolog and BFO’s axiomatization </a:t>
            </a:r>
            <a:br>
              <a:rPr lang="en-US" dirty="0"/>
            </a:br>
            <a:r>
              <a:rPr lang="en-US" dirty="0"/>
              <a:t>	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5410200"/>
            <a:ext cx="9144000" cy="12192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566738">
              <a:lnSpc>
                <a:spcPct val="80000"/>
              </a:lnSpc>
            </a:pPr>
            <a:r>
              <a:rPr lang="en-GB" altLang="ja-JP" sz="2800" b="1" dirty="0">
                <a:ea typeface="ＭＳ 明朝" panose="02020609040205080304" pitchFamily="49" charset="-128"/>
              </a:rPr>
              <a:t>Werner CEUSTERS</a:t>
            </a:r>
            <a:r>
              <a:rPr lang="en-GB" altLang="ja-JP" sz="2800" b="1" baseline="30000" dirty="0">
                <a:ea typeface="ＭＳ 明朝" panose="02020609040205080304" pitchFamily="49" charset="-128"/>
              </a:rPr>
              <a:t>1,2</a:t>
            </a:r>
            <a:endParaRPr lang="en-US" altLang="ja-JP" sz="1800" i="1" baseline="30000" dirty="0">
              <a:ea typeface="ＭＳ 明朝" panose="02020609040205080304" pitchFamily="49" charset="-128"/>
            </a:endParaRPr>
          </a:p>
          <a:p>
            <a:pPr defTabSz="566738"/>
            <a:r>
              <a:rPr lang="en-GB" sz="1800" i="1" baseline="30000" dirty="0"/>
              <a:t>1</a:t>
            </a:r>
            <a:r>
              <a:rPr lang="en-GB" sz="1800" i="1" dirty="0"/>
              <a:t> Department of Biomedical Informatics, University at Buffalo, USA</a:t>
            </a:r>
          </a:p>
          <a:p>
            <a:pPr defTabSz="566738"/>
            <a:r>
              <a:rPr lang="en-GB" sz="1800" i="1" baseline="30000" dirty="0"/>
              <a:t>2</a:t>
            </a:r>
            <a:r>
              <a:rPr lang="en-GB" sz="1800" i="1" dirty="0"/>
              <a:t> Department of Psychiatry, University at Buffalo, USA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-152400" y="609600"/>
            <a:ext cx="9296400" cy="466726"/>
            <a:chOff x="-152400" y="609600"/>
            <a:chExt cx="9296400" cy="466726"/>
          </a:xfrm>
        </p:grpSpPr>
        <p:sp>
          <p:nvSpPr>
            <p:cNvPr id="6" name="Rectangle 5"/>
            <p:cNvSpPr/>
            <p:nvPr/>
          </p:nvSpPr>
          <p:spPr bwMode="auto">
            <a:xfrm>
              <a:off x="5562600" y="609600"/>
              <a:ext cx="3581400" cy="46672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122" charset="0"/>
              </a:endParaRPr>
            </a:p>
          </p:txBody>
        </p:sp>
        <p:pic>
          <p:nvPicPr>
            <p:cNvPr id="7" name="Picture 6" descr="Jacobs School of Medicine and Biomedical Sciences 1-line locku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52400" y="609600"/>
              <a:ext cx="6477000" cy="466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62957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EECC5-B756-49FD-8AE9-71DDA13D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1: Determine with tables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EC7BF6-7406-49B4-BCE0-69BEE4D6A15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52717AA2-2B24-46F8-8F60-2D079A78B5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4700168"/>
              </p:ext>
            </p:extLst>
          </p:nvPr>
        </p:nvGraphicFramePr>
        <p:xfrm>
          <a:off x="471573" y="2286000"/>
          <a:ext cx="8200853" cy="363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" name="Worksheet" r:id="rId3" imgW="3322196" imgH="1470854" progId="Excel.Sheet.12">
                  <p:embed/>
                </p:oleObj>
              </mc:Choice>
              <mc:Fallback>
                <p:oleObj name="Worksheet" r:id="rId3" imgW="3322196" imgH="147085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1573" y="2286000"/>
                        <a:ext cx="8200853" cy="363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rrow: Right 8">
            <a:extLst>
              <a:ext uri="{FF2B5EF4-FFF2-40B4-BE49-F238E27FC236}">
                <a16:creationId xmlns:a16="http://schemas.microsoft.com/office/drawing/2014/main" id="{4D62ACAA-7D8E-45E4-9875-9E46CAAB66B3}"/>
              </a:ext>
            </a:extLst>
          </p:cNvPr>
          <p:cNvSpPr/>
          <p:nvPr/>
        </p:nvSpPr>
        <p:spPr bwMode="auto">
          <a:xfrm rot="8349864">
            <a:off x="2305096" y="3078743"/>
            <a:ext cx="457200" cy="2286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22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961D8FF-608F-4C05-B11C-A600339FD7D0}"/>
              </a:ext>
            </a:extLst>
          </p:cNvPr>
          <p:cNvGrpSpPr/>
          <p:nvPr/>
        </p:nvGrpSpPr>
        <p:grpSpPr>
          <a:xfrm>
            <a:off x="471573" y="2938210"/>
            <a:ext cx="2773958" cy="3516062"/>
            <a:chOff x="471573" y="2938210"/>
            <a:chExt cx="2773958" cy="3516062"/>
          </a:xfrm>
        </p:grpSpPr>
        <p:sp>
          <p:nvSpPr>
            <p:cNvPr id="10" name="Arrow: Right 9">
              <a:extLst>
                <a:ext uri="{FF2B5EF4-FFF2-40B4-BE49-F238E27FC236}">
                  <a16:creationId xmlns:a16="http://schemas.microsoft.com/office/drawing/2014/main" id="{E65ECEE3-9134-4AE8-83DE-3897CFE73BF0}"/>
                </a:ext>
              </a:extLst>
            </p:cNvPr>
            <p:cNvSpPr/>
            <p:nvPr/>
          </p:nvSpPr>
          <p:spPr bwMode="auto">
            <a:xfrm rot="9119174">
              <a:off x="1267500" y="3621290"/>
              <a:ext cx="764231" cy="252636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122" charset="0"/>
              </a:endParaRPr>
            </a:p>
          </p:txBody>
        </p:sp>
        <p:sp>
          <p:nvSpPr>
            <p:cNvPr id="11" name="Arrow: Right 10">
              <a:extLst>
                <a:ext uri="{FF2B5EF4-FFF2-40B4-BE49-F238E27FC236}">
                  <a16:creationId xmlns:a16="http://schemas.microsoft.com/office/drawing/2014/main" id="{640CD02A-47DA-4DD3-A2E6-F1982D0AF0FE}"/>
                </a:ext>
              </a:extLst>
            </p:cNvPr>
            <p:cNvSpPr/>
            <p:nvPr/>
          </p:nvSpPr>
          <p:spPr bwMode="auto">
            <a:xfrm rot="6893919">
              <a:off x="946107" y="3194008"/>
              <a:ext cx="764231" cy="252636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122" charset="0"/>
              </a:endParaRPr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EF61E196-7189-4F64-AB93-07434931A5A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71573" y="4176886"/>
              <a:ext cx="2773958" cy="2277386"/>
            </a:xfrm>
            <a:prstGeom prst="rect">
              <a:avLst/>
            </a:prstGeom>
          </p:spPr>
        </p:pic>
      </p:grp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59DBBF6D-FF26-4E6B-ACC1-415BC8BB4390}"/>
              </a:ext>
            </a:extLst>
          </p:cNvPr>
          <p:cNvSpPr/>
          <p:nvPr/>
        </p:nvSpPr>
        <p:spPr bwMode="auto">
          <a:xfrm rot="180942" flipV="1">
            <a:off x="1223757" y="4072081"/>
            <a:ext cx="5278702" cy="16590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22" charset="0"/>
            </a:endParaRP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2898541B-873A-494C-BC79-D3591E2322B9}"/>
              </a:ext>
            </a:extLst>
          </p:cNvPr>
          <p:cNvSpPr/>
          <p:nvPr/>
        </p:nvSpPr>
        <p:spPr bwMode="auto">
          <a:xfrm rot="2591093">
            <a:off x="4943172" y="4979504"/>
            <a:ext cx="457200" cy="2286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22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ACAA435-CCF5-419C-82B7-7682127702F6}"/>
              </a:ext>
            </a:extLst>
          </p:cNvPr>
          <p:cNvGrpSpPr/>
          <p:nvPr/>
        </p:nvGrpSpPr>
        <p:grpSpPr>
          <a:xfrm>
            <a:off x="5113843" y="1766141"/>
            <a:ext cx="3926733" cy="2955416"/>
            <a:chOff x="5113843" y="1766141"/>
            <a:chExt cx="3926733" cy="2955416"/>
          </a:xfrm>
        </p:grpSpPr>
        <p:sp>
          <p:nvSpPr>
            <p:cNvPr id="14" name="Arrow: Right 13">
              <a:extLst>
                <a:ext uri="{FF2B5EF4-FFF2-40B4-BE49-F238E27FC236}">
                  <a16:creationId xmlns:a16="http://schemas.microsoft.com/office/drawing/2014/main" id="{6873F1B2-FFE7-43F8-8728-B446A625DEFF}"/>
                </a:ext>
              </a:extLst>
            </p:cNvPr>
            <p:cNvSpPr/>
            <p:nvPr/>
          </p:nvSpPr>
          <p:spPr bwMode="auto">
            <a:xfrm rot="9720152">
              <a:off x="5113843" y="4448706"/>
              <a:ext cx="1203299" cy="238831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122" charset="0"/>
              </a:endParaRPr>
            </a:p>
          </p:txBody>
        </p:sp>
        <p:sp>
          <p:nvSpPr>
            <p:cNvPr id="15" name="Arrow: Right 14">
              <a:extLst>
                <a:ext uri="{FF2B5EF4-FFF2-40B4-BE49-F238E27FC236}">
                  <a16:creationId xmlns:a16="http://schemas.microsoft.com/office/drawing/2014/main" id="{93A4E693-6CBA-43EB-AA14-77A3293DD2A6}"/>
                </a:ext>
              </a:extLst>
            </p:cNvPr>
            <p:cNvSpPr/>
            <p:nvPr/>
          </p:nvSpPr>
          <p:spPr bwMode="auto">
            <a:xfrm rot="7398906">
              <a:off x="4633541" y="3773416"/>
              <a:ext cx="1665172" cy="231109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122" charset="0"/>
              </a:endParaRP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B9436FB1-B363-4E9C-9F38-093B002C810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629400" y="1766141"/>
              <a:ext cx="2411176" cy="1979546"/>
            </a:xfrm>
            <a:prstGeom prst="rect">
              <a:avLst/>
            </a:prstGeom>
          </p:spPr>
        </p:pic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C5B3C6D-7F6F-47E8-ADC4-326F7942A856}"/>
              </a:ext>
            </a:extLst>
          </p:cNvPr>
          <p:cNvGrpSpPr/>
          <p:nvPr/>
        </p:nvGrpSpPr>
        <p:grpSpPr>
          <a:xfrm>
            <a:off x="2658085" y="2708136"/>
            <a:ext cx="5518842" cy="4093536"/>
            <a:chOff x="2658085" y="2708136"/>
            <a:chExt cx="5518842" cy="4093536"/>
          </a:xfrm>
        </p:grpSpPr>
        <p:sp>
          <p:nvSpPr>
            <p:cNvPr id="18" name="Arrow: Right 17">
              <a:extLst>
                <a:ext uri="{FF2B5EF4-FFF2-40B4-BE49-F238E27FC236}">
                  <a16:creationId xmlns:a16="http://schemas.microsoft.com/office/drawing/2014/main" id="{B3560FF1-C914-4640-B70F-2A10DE5B5C9D}"/>
                </a:ext>
              </a:extLst>
            </p:cNvPr>
            <p:cNvSpPr/>
            <p:nvPr/>
          </p:nvSpPr>
          <p:spPr bwMode="auto">
            <a:xfrm rot="3101492">
              <a:off x="1246901" y="4197766"/>
              <a:ext cx="3133668" cy="311300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122" charset="0"/>
              </a:endParaRPr>
            </a:p>
          </p:txBody>
        </p:sp>
        <p:sp>
          <p:nvSpPr>
            <p:cNvPr id="19" name="Arrow: Right 18">
              <a:extLst>
                <a:ext uri="{FF2B5EF4-FFF2-40B4-BE49-F238E27FC236}">
                  <a16:creationId xmlns:a16="http://schemas.microsoft.com/office/drawing/2014/main" id="{BBD060EB-8F06-4D88-8728-01A03E2E3C7E}"/>
                </a:ext>
              </a:extLst>
            </p:cNvPr>
            <p:cNvSpPr/>
            <p:nvPr/>
          </p:nvSpPr>
          <p:spPr bwMode="auto">
            <a:xfrm rot="7730951">
              <a:off x="3323119" y="4119320"/>
              <a:ext cx="3133668" cy="311300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122" charset="0"/>
              </a:endParaRPr>
            </a:p>
          </p:txBody>
        </p:sp>
        <p:sp>
          <p:nvSpPr>
            <p:cNvPr id="20" name="Arrow: Right 19">
              <a:extLst>
                <a:ext uri="{FF2B5EF4-FFF2-40B4-BE49-F238E27FC236}">
                  <a16:creationId xmlns:a16="http://schemas.microsoft.com/office/drawing/2014/main" id="{E0BEDAD7-7445-4B9D-BAD7-DFB677C8F5D4}"/>
                </a:ext>
              </a:extLst>
            </p:cNvPr>
            <p:cNvSpPr/>
            <p:nvPr/>
          </p:nvSpPr>
          <p:spPr bwMode="auto">
            <a:xfrm rot="6005188">
              <a:off x="6858334" y="4167398"/>
              <a:ext cx="2325885" cy="311300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122" charset="0"/>
              </a:endParaRPr>
            </a:p>
          </p:txBody>
        </p:sp>
        <p:sp>
          <p:nvSpPr>
            <p:cNvPr id="21" name="Arrow: Right 20">
              <a:extLst>
                <a:ext uri="{FF2B5EF4-FFF2-40B4-BE49-F238E27FC236}">
                  <a16:creationId xmlns:a16="http://schemas.microsoft.com/office/drawing/2014/main" id="{273F9B22-4DBE-4EEE-97AA-0CF7360FE477}"/>
                </a:ext>
              </a:extLst>
            </p:cNvPr>
            <p:cNvSpPr/>
            <p:nvPr/>
          </p:nvSpPr>
          <p:spPr bwMode="auto">
            <a:xfrm rot="3633402">
              <a:off x="5518567" y="4095965"/>
              <a:ext cx="2681904" cy="311300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122" charset="0"/>
              </a:endParaRPr>
            </a:p>
          </p:txBody>
        </p: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ACF46FE2-B1E2-4B11-B42E-D16EE4488B0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106385" y="5002547"/>
              <a:ext cx="2175062" cy="17991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47867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3" grpId="0" animBg="1"/>
      <p:bldP spid="13" grpId="1" animBg="1"/>
      <p:bldP spid="16" grpId="0" animBg="1"/>
      <p:bldP spid="16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3D74C-D9DA-4176-ABCD-82E28D0C8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762000"/>
          </a:xfrm>
        </p:spPr>
        <p:txBody>
          <a:bodyPr/>
          <a:lstStyle/>
          <a:p>
            <a:r>
              <a:rPr lang="en-US" dirty="0"/>
              <a:t>Method 2: Determine using laws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796D361-C502-4884-B7C1-2875D2AEBE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3596230"/>
              </p:ext>
            </p:extLst>
          </p:nvPr>
        </p:nvGraphicFramePr>
        <p:xfrm>
          <a:off x="228600" y="1617980"/>
          <a:ext cx="8686801" cy="4495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3344">
                  <a:extLst>
                    <a:ext uri="{9D8B030D-6E8A-4147-A177-3AD203B41FA5}">
                      <a16:colId xmlns:a16="http://schemas.microsoft.com/office/drawing/2014/main" val="1608136212"/>
                    </a:ext>
                  </a:extLst>
                </a:gridCol>
                <a:gridCol w="3125056">
                  <a:extLst>
                    <a:ext uri="{9D8B030D-6E8A-4147-A177-3AD203B41FA5}">
                      <a16:colId xmlns:a16="http://schemas.microsoft.com/office/drawing/2014/main" val="3278998535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6354425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326329668"/>
                    </a:ext>
                  </a:extLst>
                </a:gridCol>
                <a:gridCol w="533401">
                  <a:extLst>
                    <a:ext uri="{9D8B030D-6E8A-4147-A177-3AD203B41FA5}">
                      <a16:colId xmlns:a16="http://schemas.microsoft.com/office/drawing/2014/main" val="4167293868"/>
                    </a:ext>
                  </a:extLst>
                </a:gridCol>
              </a:tblGrid>
              <a:tr h="37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sng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Propositions</a:t>
                      </a:r>
                      <a:endParaRPr lang="en-US" sz="1800" b="1" i="0" u="sng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1999684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John eats too much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a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7224113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John has a normal BMI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b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059550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John is careful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c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4526666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9716477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sng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Given</a:t>
                      </a:r>
                      <a:endParaRPr lang="en-US" sz="1800" b="1" i="0" u="sng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978960"/>
                  </a:ext>
                </a:extLst>
              </a:tr>
              <a:tr h="3746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 If John eats too much, then he does not have a normal BMI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a </a:t>
                      </a:r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sym typeface="Symbol" panose="05050102010706020507" pitchFamily="18" charset="2"/>
                        </a:rPr>
                        <a:t> </a:t>
                      </a:r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b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g1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6293549"/>
                  </a:ext>
                </a:extLst>
              </a:tr>
              <a:tr h="3746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 If John is not careful, then he eats too much.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8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</a:t>
                      </a:r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c </a:t>
                      </a:r>
                      <a:r>
                        <a:rPr lang="en-US" sz="18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 </a:t>
                      </a:r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a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g2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2485977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 John has a normal BMI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b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g3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9249185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0248651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sng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Rule application</a:t>
                      </a:r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: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(x→ y) </a:t>
                      </a:r>
                      <a:r>
                        <a:rPr lang="el-GR" dirty="0">
                          <a:solidFill>
                            <a:schemeClr val="bg1"/>
                          </a:solidFill>
                        </a:rPr>
                        <a:t>Λ ¬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y) → ¬x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8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</a:t>
                      </a:r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a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g3/g1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g4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6950322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(x→ y) </a:t>
                      </a:r>
                      <a:r>
                        <a:rPr lang="el-GR" dirty="0">
                          <a:solidFill>
                            <a:schemeClr val="bg1"/>
                          </a:solidFill>
                        </a:rPr>
                        <a:t>Λ ¬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y) → ¬x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c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g2/g4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016197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736A8E-7169-48EE-A2D4-7111C03EF0C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884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91D27-FB8E-42ED-B5C8-9E15D8EA5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776FC-7938-40AB-AE50-FA19390A3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Solve this puzzle: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Times" panose="02020603050405020304" pitchFamily="18" charset="0"/>
              </a:rPr>
              <a:t>Given: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cs typeface="Times" panose="02020603050405020304" pitchFamily="18" charset="0"/>
              </a:rPr>
              <a:t>Everybody who eats too much, does not have a normal BMI.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cs typeface="Times" panose="02020603050405020304" pitchFamily="18" charset="0"/>
              </a:rPr>
              <a:t>Everybody who is not careful, eats too much.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cs typeface="Times" panose="02020603050405020304" pitchFamily="18" charset="0"/>
              </a:rPr>
              <a:t>Everybody has a normal BMI.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Times" panose="02020603050405020304" pitchFamily="18" charset="0"/>
              </a:rPr>
              <a:t>Question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cs typeface="Times" panose="02020603050405020304" pitchFamily="18" charset="0"/>
              </a:rPr>
              <a:t>Is everybody careful?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" panose="02020603050405020304" pitchFamily="18" charset="0"/>
              </a:rPr>
              <a:t>Same as before: yes.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BC5AEE-92B4-4165-9412-F5E93897CC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60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91D27-FB8E-42ED-B5C8-9E15D8EA5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this </a:t>
            </a:r>
            <a:r>
              <a:rPr lang="en-US" dirty="0" err="1"/>
              <a:t>ome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776FC-7938-40AB-AE50-FA19390A3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Solve this puzzle: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Times" panose="02020603050405020304" pitchFamily="18" charset="0"/>
              </a:rPr>
              <a:t>Given: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cs typeface="Times" panose="02020603050405020304" pitchFamily="18" charset="0"/>
              </a:rPr>
              <a:t>Everybody who eats too much, does not have a normal BMI.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cs typeface="Times" panose="02020603050405020304" pitchFamily="18" charset="0"/>
              </a:rPr>
              <a:t>Everybody who is not careful, eats too much.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cs typeface="Times" panose="02020603050405020304" pitchFamily="18" charset="0"/>
              </a:rPr>
              <a:t>John has a normal BMI.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Times" panose="02020603050405020304" pitchFamily="18" charset="0"/>
              </a:rPr>
              <a:t>Question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cs typeface="Times" panose="02020603050405020304" pitchFamily="18" charset="0"/>
              </a:rPr>
              <a:t>Is John careful?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" panose="02020603050405020304" pitchFamily="18" charset="0"/>
              </a:rPr>
              <a:t>Can not be done with propositional logic!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Times" panose="02020603050405020304" pitchFamily="18" charset="0"/>
              </a:rPr>
              <a:t>There is no way to create propositions (within the syntax and semantics of propositional logic) so that ‘everybody’ nor ‘John’ can be represented or related.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BC5AEE-92B4-4165-9412-F5E93897CC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047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2BCC4A2-0E38-47EC-9A1D-FE1BA08F0C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First Order Logics (FOL)</a:t>
            </a:r>
            <a:br>
              <a:rPr lang="en-US" dirty="0"/>
            </a:br>
            <a:r>
              <a:rPr lang="en-US" dirty="0"/>
              <a:t>(Predicate Logic)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FB21BC6-A55F-412A-972A-97ED55AD5C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E95038-5A65-47A8-8989-67BB440556E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400800"/>
            <a:ext cx="457200" cy="373063"/>
          </a:xfrm>
        </p:spPr>
        <p:txBody>
          <a:bodyPr/>
          <a:lstStyle/>
          <a:p>
            <a:fld id="{7C5DB68A-9D44-4073-920F-D08D647C06A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5464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925F1-BAB9-44D6-A95F-ABA4815B2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First-order logic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F00FF-EB50-4A45-93DC-86C7702B6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Propositional logic with predicates, variables and quantifiers.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Predicate: a proposition that some property holds for some entity, or a relation between entities.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Prop.L</a:t>
            </a:r>
            <a:r>
              <a:rPr lang="en-US" dirty="0"/>
              <a:t>. : 	A = ‘everybody eats too much’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FOL: 		A = ‘eats too much’ 	A(x)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Quantifiers: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‘all’	</a:t>
            </a:r>
            <a:r>
              <a:rPr lang="en-US" dirty="0">
                <a:sym typeface="Symbol" panose="05050102010706020507" pitchFamily="18" charset="2"/>
              </a:rPr>
              <a:t>	 </a:t>
            </a:r>
            <a:r>
              <a:rPr lang="en-US" dirty="0" err="1">
                <a:sym typeface="Symbol" panose="05050102010706020507" pitchFamily="18" charset="2"/>
              </a:rPr>
              <a:t>x.A</a:t>
            </a:r>
            <a:r>
              <a:rPr lang="en-US" dirty="0">
                <a:sym typeface="Symbol" panose="05050102010706020507" pitchFamily="18" charset="2"/>
              </a:rPr>
              <a:t>(x)	everything eats too much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Symbol" panose="05050102010706020507" pitchFamily="18" charset="2"/>
              </a:rPr>
              <a:t>‘some’		 </a:t>
            </a:r>
            <a:r>
              <a:rPr lang="en-US" dirty="0" err="1">
                <a:sym typeface="Symbol" panose="05050102010706020507" pitchFamily="18" charset="2"/>
              </a:rPr>
              <a:t>x.A</a:t>
            </a:r>
            <a:r>
              <a:rPr lang="en-US" dirty="0">
                <a:sym typeface="Symbol" panose="05050102010706020507" pitchFamily="18" charset="2"/>
              </a:rPr>
              <a:t>(x)	something eats too much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Symbol" panose="05050102010706020507" pitchFamily="18" charset="2"/>
              </a:rPr>
              <a:t>‘everybody eats too much’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Symbol" panose="05050102010706020507" pitchFamily="18" charset="2"/>
              </a:rPr>
              <a:t></a:t>
            </a:r>
            <a:r>
              <a:rPr lang="en-US" dirty="0" err="1">
                <a:sym typeface="Symbol" panose="05050102010706020507" pitchFamily="18" charset="2"/>
              </a:rPr>
              <a:t>x.person</a:t>
            </a:r>
            <a:r>
              <a:rPr lang="en-US" dirty="0">
                <a:sym typeface="Symbol" panose="05050102010706020507" pitchFamily="18" charset="2"/>
              </a:rPr>
              <a:t>(x)  A(x)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3B2E3A-DEB1-4582-8EE5-579CD02A51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918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28F5B35-8099-49E3-AD55-210A7E97D9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First-Order Logic (FOL) - </a:t>
            </a:r>
            <a:r>
              <a:rPr lang="en-US" altLang="en-US" i="1" dirty="0"/>
              <a:t>Syntax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A9B9B2F-9537-43AD-BEAA-ABBF3E62A3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User defines these primitives: </a:t>
            </a:r>
          </a:p>
          <a:p>
            <a:pPr lvl="1"/>
            <a:r>
              <a:rPr lang="en-US" altLang="en-US" sz="2400" b="1" dirty="0"/>
              <a:t>Constant symbols</a:t>
            </a:r>
            <a:r>
              <a:rPr lang="en-US" altLang="en-US" sz="2400" dirty="0"/>
              <a:t> (i.e., the "individuals" in the world)      	E.g., </a:t>
            </a:r>
            <a:r>
              <a:rPr lang="en-US" altLang="en-US" sz="2400" dirty="0" err="1"/>
              <a:t>bfo</a:t>
            </a:r>
            <a:r>
              <a:rPr lang="en-US" altLang="en-US" sz="2400" dirty="0"/>
              <a:t>, 3 </a:t>
            </a:r>
          </a:p>
          <a:p>
            <a:pPr lvl="1"/>
            <a:endParaRPr lang="en-US" altLang="en-US" sz="2400" dirty="0"/>
          </a:p>
          <a:p>
            <a:pPr lvl="1"/>
            <a:r>
              <a:rPr lang="en-US" altLang="en-US" sz="2400" b="1" dirty="0"/>
              <a:t>Function symbols</a:t>
            </a:r>
            <a:r>
              <a:rPr lang="en-US" altLang="en-US" sz="2400" dirty="0"/>
              <a:t> (mapping individuals to individuals)     	E.g., author-of(</a:t>
            </a:r>
            <a:r>
              <a:rPr lang="en-US" altLang="en-US" sz="2400" dirty="0" err="1"/>
              <a:t>bfo</a:t>
            </a:r>
            <a:r>
              <a:rPr lang="en-US" altLang="en-US" sz="2400" dirty="0"/>
              <a:t>) = </a:t>
            </a:r>
            <a:r>
              <a:rPr lang="en-US" altLang="en-US" sz="2400" dirty="0" err="1"/>
              <a:t>barry_smith</a:t>
            </a:r>
            <a:endParaRPr lang="en-US" altLang="en-US" sz="2400" dirty="0"/>
          </a:p>
          <a:p>
            <a:pPr lvl="1"/>
            <a:endParaRPr lang="en-US" altLang="en-US" sz="2400" dirty="0"/>
          </a:p>
          <a:p>
            <a:pPr lvl="1"/>
            <a:r>
              <a:rPr lang="en-US" altLang="en-US" sz="2400" b="1" dirty="0"/>
              <a:t>Predicate symbols</a:t>
            </a:r>
            <a:r>
              <a:rPr lang="en-US" altLang="en-US" sz="2400" dirty="0"/>
              <a:t> (mapping from individuals to truth values) </a:t>
            </a:r>
          </a:p>
          <a:p>
            <a:pPr marL="57150" indent="0"/>
            <a:r>
              <a:rPr lang="en-US" altLang="en-US" dirty="0"/>
              <a:t>	E.g., greater(5,3) = true, smart(</a:t>
            </a:r>
            <a:r>
              <a:rPr lang="en-US" altLang="en-US" dirty="0" err="1"/>
              <a:t>barry_smith</a:t>
            </a:r>
            <a:r>
              <a:rPr lang="en-US" altLang="en-US" dirty="0"/>
              <a:t>) = true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100C243-0CC0-40FA-A94F-1F1FAE61B0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First-Order Logic (FOL) - </a:t>
            </a:r>
            <a:r>
              <a:rPr lang="en-US" altLang="en-US" i="1" dirty="0"/>
              <a:t>Syntax…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B679E67-E517-43B5-BD60-4C1859FFE6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FOL supplies these primitives: </a:t>
            </a:r>
          </a:p>
          <a:p>
            <a:pPr lvl="1"/>
            <a:r>
              <a:rPr lang="en-US" altLang="en-US" b="1" dirty="0"/>
              <a:t>Variable symbols</a:t>
            </a:r>
            <a:r>
              <a:rPr lang="en-US" altLang="en-US" dirty="0"/>
              <a:t>. E.g., </a:t>
            </a:r>
            <a:r>
              <a:rPr lang="en-US" altLang="en-US" dirty="0" err="1">
                <a:latin typeface="Courier New" panose="02070309020205020404" pitchFamily="49" charset="0"/>
              </a:rPr>
              <a:t>x,y</a:t>
            </a:r>
            <a:r>
              <a:rPr lang="en-US" altLang="en-US" dirty="0">
                <a:latin typeface="Courier New" panose="02070309020205020404" pitchFamily="49" charset="0"/>
              </a:rPr>
              <a:t> </a:t>
            </a:r>
          </a:p>
          <a:p>
            <a:pPr lvl="1"/>
            <a:endParaRPr lang="en-US" altLang="en-US" dirty="0">
              <a:latin typeface="Courier New" panose="02070309020205020404" pitchFamily="49" charset="0"/>
            </a:endParaRPr>
          </a:p>
          <a:p>
            <a:pPr lvl="1"/>
            <a:r>
              <a:rPr lang="en-US" altLang="en-US" b="1" dirty="0"/>
              <a:t>Connectives</a:t>
            </a:r>
            <a:r>
              <a:rPr lang="en-US" altLang="en-US" dirty="0"/>
              <a:t>.</a:t>
            </a:r>
          </a:p>
          <a:p>
            <a:pPr lvl="2"/>
            <a:r>
              <a:rPr lang="en-US" altLang="en-US" dirty="0"/>
              <a:t>Same as in PL: </a:t>
            </a:r>
          </a:p>
          <a:p>
            <a:pPr lvl="3"/>
            <a:r>
              <a:rPr lang="en-US" altLang="en-US" dirty="0"/>
              <a:t>not (~), </a:t>
            </a:r>
          </a:p>
          <a:p>
            <a:pPr lvl="3"/>
            <a:r>
              <a:rPr lang="en-US" altLang="en-US" dirty="0"/>
              <a:t>and (^), </a:t>
            </a:r>
          </a:p>
          <a:p>
            <a:pPr lvl="3"/>
            <a:r>
              <a:rPr lang="en-US" altLang="en-US" dirty="0"/>
              <a:t>or (v), </a:t>
            </a:r>
          </a:p>
          <a:p>
            <a:pPr lvl="3"/>
            <a:r>
              <a:rPr lang="en-US" altLang="en-US" dirty="0"/>
              <a:t>implies (</a:t>
            </a:r>
            <a:r>
              <a:rPr lang="en-US" dirty="0">
                <a:sym typeface="Symbol" panose="05050102010706020507" pitchFamily="18" charset="2"/>
              </a:rPr>
              <a:t></a:t>
            </a:r>
            <a:r>
              <a:rPr lang="en-US" altLang="en-US" dirty="0"/>
              <a:t>), </a:t>
            </a:r>
          </a:p>
          <a:p>
            <a:pPr lvl="3"/>
            <a:r>
              <a:rPr lang="en-US" altLang="en-US" dirty="0"/>
              <a:t>if and only if (&lt;=&gt;) 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b="1" dirty="0"/>
              <a:t>Quantifiers</a:t>
            </a:r>
            <a:r>
              <a:rPr lang="en-US" altLang="en-US" dirty="0"/>
              <a:t>: Universal (</a:t>
            </a:r>
            <a:r>
              <a:rPr lang="en-US" dirty="0">
                <a:sym typeface="Symbol" panose="05050102010706020507" pitchFamily="18" charset="2"/>
              </a:rPr>
              <a:t></a:t>
            </a:r>
            <a:r>
              <a:rPr lang="en-US" altLang="en-US" dirty="0"/>
              <a:t>) and Existential (</a:t>
            </a:r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altLang="en-US" dirty="0"/>
              <a:t>)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23ABD-D5BA-4BC1-B67F-31456B60E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 values of quantifiers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54A507B-5B5A-4555-AC71-BFD4B88D46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3395454"/>
              </p:ext>
            </p:extLst>
          </p:nvPr>
        </p:nvGraphicFramePr>
        <p:xfrm>
          <a:off x="228600" y="1676400"/>
          <a:ext cx="86868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3846161895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352075635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3319809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Statement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True when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False when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0084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ym typeface="Symbol" panose="05050102010706020507" pitchFamily="18" charset="2"/>
                        </a:rPr>
                        <a:t></a:t>
                      </a:r>
                      <a:r>
                        <a:rPr lang="en-US" sz="2400" dirty="0" err="1">
                          <a:sym typeface="Symbol" panose="05050102010706020507" pitchFamily="18" charset="2"/>
                        </a:rPr>
                        <a:t>x.A</a:t>
                      </a:r>
                      <a:r>
                        <a:rPr lang="en-US" sz="2400" dirty="0">
                          <a:sym typeface="Symbol" panose="05050102010706020507" pitchFamily="18" charset="2"/>
                        </a:rPr>
                        <a:t>(x)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A(x) is true for every x.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There is an x for which A(x) is false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29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ym typeface="Symbol" panose="05050102010706020507" pitchFamily="18" charset="2"/>
                        </a:rPr>
                        <a:t></a:t>
                      </a:r>
                      <a:r>
                        <a:rPr lang="en-US" sz="2400" dirty="0" err="1">
                          <a:sym typeface="Symbol" panose="05050102010706020507" pitchFamily="18" charset="2"/>
                        </a:rPr>
                        <a:t>x.A</a:t>
                      </a:r>
                      <a:r>
                        <a:rPr lang="en-US" sz="2400" dirty="0">
                          <a:sym typeface="Symbol" panose="05050102010706020507" pitchFamily="18" charset="2"/>
                        </a:rPr>
                        <a:t>(x)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There is an x for which A(x) is true.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A(x) is false for every x.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99432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79A060-A8F7-4579-ABD7-B743F58C73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18</a:t>
            </a:fld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AB7B934-05C4-4ECB-894F-FBF7D910E0AC}"/>
              </a:ext>
            </a:extLst>
          </p:cNvPr>
          <p:cNvSpPr/>
          <p:nvPr/>
        </p:nvSpPr>
        <p:spPr bwMode="auto">
          <a:xfrm>
            <a:off x="2057400" y="4419600"/>
            <a:ext cx="4876800" cy="2103120"/>
          </a:xfrm>
          <a:prstGeom prst="ellipse">
            <a:avLst/>
          </a:prstGeom>
          <a:noFill/>
          <a:ln w="19050" cap="flat" cmpd="sng" algn="ctr">
            <a:solidFill>
              <a:schemeClr val="bg1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22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4801248-351F-4B0A-9A01-CFEFA932A8F8}"/>
              </a:ext>
            </a:extLst>
          </p:cNvPr>
          <p:cNvSpPr/>
          <p:nvPr/>
        </p:nvSpPr>
        <p:spPr bwMode="auto">
          <a:xfrm>
            <a:off x="2438400" y="5029200"/>
            <a:ext cx="2438400" cy="1188720"/>
          </a:xfrm>
          <a:prstGeom prst="ellips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2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3E924D-DB01-4355-977E-33E61C189130}"/>
              </a:ext>
            </a:extLst>
          </p:cNvPr>
          <p:cNvSpPr txBox="1"/>
          <p:nvPr/>
        </p:nvSpPr>
        <p:spPr>
          <a:xfrm>
            <a:off x="6586863" y="4419600"/>
            <a:ext cx="13708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bg1"/>
                </a:solidFill>
              </a:rPr>
              <a:t>Reality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569023-28EB-4F9B-9419-AEAB5114FB32}"/>
              </a:ext>
            </a:extLst>
          </p:cNvPr>
          <p:cNvSpPr txBox="1"/>
          <p:nvPr/>
        </p:nvSpPr>
        <p:spPr>
          <a:xfrm>
            <a:off x="4724400" y="5862935"/>
            <a:ext cx="2667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solidFill>
                  <a:schemeClr val="bg1"/>
                </a:solidFill>
              </a:rPr>
              <a:t>Represented Reality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88808C2-DBAB-4CBE-939F-471D0048FFCC}"/>
              </a:ext>
            </a:extLst>
          </p:cNvPr>
          <p:cNvSpPr txBox="1"/>
          <p:nvPr/>
        </p:nvSpPr>
        <p:spPr>
          <a:xfrm>
            <a:off x="175098" y="3851255"/>
            <a:ext cx="31397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>
                <a:solidFill>
                  <a:schemeClr val="bg1"/>
                </a:solidFill>
              </a:rPr>
              <a:t>Open or Closed World</a:t>
            </a:r>
          </a:p>
        </p:txBody>
      </p:sp>
    </p:spTree>
    <p:extLst>
      <p:ext uri="{BB962C8B-B14F-4D97-AF65-F5344CB8AC3E}">
        <p14:creationId xmlns:p14="http://schemas.microsoft.com/office/powerpoint/2010/main" val="75155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0DFB0-828C-4D18-BE93-81B15709E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equivalences</a:t>
            </a:r>
          </a:p>
        </p:txBody>
      </p:sp>
      <p:pic>
        <p:nvPicPr>
          <p:cNvPr id="44" name="Content Placeholder 43">
            <a:extLst>
              <a:ext uri="{FF2B5EF4-FFF2-40B4-BE49-F238E27FC236}">
                <a16:creationId xmlns:a16="http://schemas.microsoft.com/office/drawing/2014/main" id="{DB8D9E55-BDE9-4F72-9E1E-0B90704C11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448" y="1828800"/>
            <a:ext cx="8841104" cy="3652837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E700AE-E5B2-47A1-A054-75A91DF551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19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36E0F4-0461-434E-B5A2-FB95CA5CE730}"/>
              </a:ext>
            </a:extLst>
          </p:cNvPr>
          <p:cNvSpPr txBox="1"/>
          <p:nvPr/>
        </p:nvSpPr>
        <p:spPr>
          <a:xfrm>
            <a:off x="1905000" y="5786437"/>
            <a:ext cx="57150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bg1"/>
                </a:solidFill>
              </a:rPr>
              <a:t>A free variable is a variable not bound by a quantifier:</a:t>
            </a:r>
          </a:p>
          <a:p>
            <a:r>
              <a:rPr lang="en-US" sz="1800" b="0" dirty="0">
                <a:solidFill>
                  <a:schemeClr val="bg1"/>
                </a:solidFill>
                <a:sym typeface="Symbol" panose="05050102010706020507" pitchFamily="18" charset="2"/>
              </a:rPr>
              <a:t></a:t>
            </a:r>
            <a:r>
              <a:rPr lang="en-US" sz="1800" b="0" dirty="0" err="1">
                <a:solidFill>
                  <a:schemeClr val="bg1"/>
                </a:solidFill>
                <a:sym typeface="Symbol" panose="05050102010706020507" pitchFamily="18" charset="2"/>
              </a:rPr>
              <a:t>x.P</a:t>
            </a:r>
            <a:r>
              <a:rPr lang="en-US" sz="1800" b="0" dirty="0">
                <a:solidFill>
                  <a:schemeClr val="bg1"/>
                </a:solidFill>
                <a:sym typeface="Symbol" panose="05050102010706020507" pitchFamily="18" charset="2"/>
              </a:rPr>
              <a:t>(x)  Q(x) in contradistinction to x.(P(x)  Q(x))</a:t>
            </a:r>
            <a:endParaRPr lang="en-US" sz="18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85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5FB3568-249F-4A79-9324-BA7EB86B3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D0C32F-7126-423C-937F-4BCE5430E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Overall learning objective: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be able to understand BFO’s axiomatization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so that you can axiomatize other ontologies you use or design,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so that you can apply logic reasoning to data expressed in terms of these ontologies.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BFO’s axiomatization is in Common Logic (CL) using CLIF syntax (CL Interchange Format).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CL is based on First Order Logic (FOL), and extension of the simpler Propositional Logic.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Prolog is a language which automates logic reasoning with Horn clauses on the basis of back-tracking.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Horn clauses form a subset of FOL formulas.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procedural features of Prolog allows to build reasoners that extend the limitations of Horn clauses.</a:t>
            </a:r>
          </a:p>
        </p:txBody>
      </p:sp>
    </p:spTree>
    <p:extLst>
      <p:ext uri="{BB962C8B-B14F-4D97-AF65-F5344CB8AC3E}">
        <p14:creationId xmlns:p14="http://schemas.microsoft.com/office/powerpoint/2010/main" val="238972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FE7EAC4-5E28-46E5-92DB-C56E19C47068}"/>
              </a:ext>
            </a:extLst>
          </p:cNvPr>
          <p:cNvSpPr/>
          <p:nvPr/>
        </p:nvSpPr>
        <p:spPr bwMode="auto">
          <a:xfrm>
            <a:off x="685800" y="5554368"/>
            <a:ext cx="8382000" cy="121880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2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683B92-FCCA-46DD-A14E-D42165F4F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Flexibility in predicate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46042-F8F0-4A20-9B6E-F52311D27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people eat too much: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Symbol" panose="05050102010706020507" pitchFamily="18" charset="2"/>
              </a:rPr>
              <a:t>x (person(x) </a:t>
            </a:r>
            <a:r>
              <a:rPr lang="el-GR" dirty="0"/>
              <a:t>Λ </a:t>
            </a:r>
            <a:r>
              <a:rPr lang="en-US" dirty="0" err="1">
                <a:sym typeface="Symbol" panose="05050102010706020507" pitchFamily="18" charset="2"/>
              </a:rPr>
              <a:t>eats_too_much</a:t>
            </a:r>
            <a:r>
              <a:rPr lang="en-US" dirty="0">
                <a:sym typeface="Symbol" panose="05050102010706020507" pitchFamily="18" charset="2"/>
              </a:rPr>
              <a:t>(x))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Symbol" panose="05050102010706020507" pitchFamily="18" charset="2"/>
              </a:rPr>
              <a:t>x (person(x) </a:t>
            </a:r>
            <a:r>
              <a:rPr lang="el-GR" dirty="0"/>
              <a:t>Λ </a:t>
            </a:r>
            <a:r>
              <a:rPr lang="en-US" dirty="0">
                <a:sym typeface="Symbol" panose="05050102010706020507" pitchFamily="18" charset="2"/>
              </a:rPr>
              <a:t>eats(x, ‘too much’))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Symbol" panose="05050102010706020507" pitchFamily="18" charset="2"/>
              </a:rPr>
              <a:t>x y (person(x) </a:t>
            </a:r>
            <a:r>
              <a:rPr lang="el-GR" dirty="0"/>
              <a:t>Λ </a:t>
            </a:r>
            <a:r>
              <a:rPr lang="en-US" dirty="0">
                <a:sym typeface="Symbol" panose="05050102010706020507" pitchFamily="18" charset="2"/>
              </a:rPr>
              <a:t>eats(x, y) </a:t>
            </a:r>
            <a:r>
              <a:rPr lang="el-GR" dirty="0"/>
              <a:t>Λ</a:t>
            </a:r>
            <a:r>
              <a:rPr lang="en-US" dirty="0"/>
              <a:t> quantity(y, ‘too much’))</a:t>
            </a:r>
            <a:r>
              <a:rPr lang="en-US" dirty="0">
                <a:sym typeface="Symbol" panose="05050102010706020507" pitchFamily="18" charset="2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Symbol" panose="05050102010706020507" pitchFamily="18" charset="2"/>
              </a:rPr>
              <a:t>However: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Symbol" panose="05050102010706020507" pitchFamily="18" charset="2"/>
              </a:rPr>
              <a:t>Are not equivalent,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Symbol" panose="05050102010706020507" pitchFamily="18" charset="2"/>
              </a:rPr>
              <a:t>Are based on a different ontology.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Symbol" panose="05050102010706020507" pitchFamily="18" charset="2"/>
              </a:rPr>
              <a:t>As a realist </a:t>
            </a:r>
            <a:r>
              <a:rPr lang="en-US" dirty="0" err="1">
                <a:sym typeface="Symbol" panose="05050102010706020507" pitchFamily="18" charset="2"/>
              </a:rPr>
              <a:t>ontologist</a:t>
            </a:r>
            <a:r>
              <a:rPr lang="en-US" dirty="0">
                <a:sym typeface="Symbol" panose="05050102010706020507" pitchFamily="18" charset="2"/>
              </a:rPr>
              <a:t>, make your choice on the basis of the method described in </a:t>
            </a:r>
          </a:p>
          <a:p>
            <a:pPr marL="0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C9929C-45E0-450B-9D9A-6C68D442C37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20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EE4AAC-A4CD-47E4-B52F-121669E3E0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5554368"/>
            <a:ext cx="7266562" cy="108326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EB77D03-8610-4280-804A-518338D927AD}"/>
              </a:ext>
            </a:extLst>
          </p:cNvPr>
          <p:cNvSpPr/>
          <p:nvPr/>
        </p:nvSpPr>
        <p:spPr>
          <a:xfrm>
            <a:off x="3048000" y="6444814"/>
            <a:ext cx="5943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dirty="0">
                <a:solidFill>
                  <a:schemeClr val="tx1"/>
                </a:solidFill>
                <a:hlinkClick r:id="rId3"/>
              </a:rPr>
              <a:t>https://genomebiology.biomedcentral.com/articles/10.1186/gb-2005-6-5-r46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97813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06CF8-F9B8-47B6-AF97-5123BD000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careful with quantifiers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A4BD4-C626-4D89-AC22-3D646F5F3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4953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Order is important!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Symbol" panose="05050102010706020507" pitchFamily="18" charset="2"/>
              </a:rPr>
              <a:t>x y </a:t>
            </a:r>
            <a:r>
              <a:rPr lang="en-US" dirty="0" err="1">
                <a:sym typeface="Symbol" panose="05050102010706020507" pitchFamily="18" charset="2"/>
              </a:rPr>
              <a:t>symptomOf</a:t>
            </a:r>
            <a:r>
              <a:rPr lang="en-US" dirty="0">
                <a:sym typeface="Symbol" panose="05050102010706020507" pitchFamily="18" charset="2"/>
              </a:rPr>
              <a:t>(x, 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Symbol" panose="05050102010706020507" pitchFamily="18" charset="2"/>
              </a:rPr>
              <a:t>For all x, there exist some y such that x is a symptom of y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>
                <a:sym typeface="Symbol" panose="05050102010706020507" pitchFamily="18" charset="2"/>
              </a:rPr>
              <a:t>Every symptom originates from some disease;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>
                <a:sym typeface="Symbol" panose="05050102010706020507" pitchFamily="18" charset="2"/>
              </a:rPr>
              <a:t>Does not exclude that there is only one disease, and that all symptoms come from that one disease.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Symbol" panose="05050102010706020507" pitchFamily="18" charset="2"/>
              </a:rPr>
              <a:t>y x </a:t>
            </a:r>
            <a:r>
              <a:rPr lang="en-US" dirty="0" err="1">
                <a:sym typeface="Symbol" panose="05050102010706020507" pitchFamily="18" charset="2"/>
              </a:rPr>
              <a:t>symptomOf</a:t>
            </a:r>
            <a:r>
              <a:rPr lang="en-US" dirty="0">
                <a:sym typeface="Symbol" panose="05050102010706020507" pitchFamily="18" charset="2"/>
              </a:rPr>
              <a:t>(x, 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Symbol" panose="05050102010706020507" pitchFamily="18" charset="2"/>
              </a:rPr>
              <a:t>There exist some y, such that for all x, x is a symptom of y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>
                <a:sym typeface="Symbol" panose="05050102010706020507" pitchFamily="18" charset="2"/>
              </a:rPr>
              <a:t>There is a disease which is the cause of all symptoms that exist.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D1EAC9-9850-4C30-875C-1172A3A73E1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0DD93-985C-4741-A949-089A3EE37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aware of ambiguities in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68712-A4F7-40A5-A083-295EBAFB9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‘Every patient has some provider’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 mean: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Symbol" panose="05050102010706020507" pitchFamily="18" charset="2"/>
              </a:rPr>
              <a:t>x y </a:t>
            </a:r>
            <a:r>
              <a:rPr lang="en-US" dirty="0" err="1">
                <a:sym typeface="Symbol" panose="05050102010706020507" pitchFamily="18" charset="2"/>
              </a:rPr>
              <a:t>patientOf</a:t>
            </a:r>
            <a:r>
              <a:rPr lang="en-US" dirty="0">
                <a:sym typeface="Symbol" panose="05050102010706020507" pitchFamily="18" charset="2"/>
              </a:rPr>
              <a:t>(x, y)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>
                <a:sym typeface="Symbol" panose="05050102010706020507" pitchFamily="18" charset="2"/>
              </a:rPr>
              <a:t>For all x, there exist some y such that x is a patient of y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>
                <a:sym typeface="Symbol" panose="05050102010706020507" pitchFamily="18" charset="2"/>
              </a:rPr>
              <a:t>Every patient has some provider. 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dirty="0">
              <a:sym typeface="Symbol" panose="05050102010706020507" pitchFamily="18" charset="2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Symbol" panose="05050102010706020507" pitchFamily="18" charset="2"/>
              </a:rPr>
              <a:t>y x </a:t>
            </a:r>
            <a:r>
              <a:rPr lang="en-US" dirty="0" err="1">
                <a:sym typeface="Symbol" panose="05050102010706020507" pitchFamily="18" charset="2"/>
              </a:rPr>
              <a:t>patientOf</a:t>
            </a:r>
            <a:r>
              <a:rPr lang="en-US" dirty="0">
                <a:sym typeface="Symbol" panose="05050102010706020507" pitchFamily="18" charset="2"/>
              </a:rPr>
              <a:t>(x, y)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>
                <a:sym typeface="Symbol" panose="05050102010706020507" pitchFamily="18" charset="2"/>
              </a:rPr>
              <a:t>There exist some y, such that for all x, x is a patient of y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>
                <a:sym typeface="Symbol" panose="05050102010706020507" pitchFamily="18" charset="2"/>
              </a:rPr>
              <a:t>There is some provider that provides for all patients.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E5C7C-0794-4BDF-81DE-AB664DD7D3C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2186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65C635-E165-4508-AF8F-177E6D2FD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Logic (CL)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5A5420C-D0F3-45B1-A8EA-7FBC1FE03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 is a </a:t>
            </a:r>
            <a:r>
              <a:rPr lang="en-US" b="1" dirty="0"/>
              <a:t>family</a:t>
            </a:r>
            <a:r>
              <a:rPr lang="en-US" dirty="0"/>
              <a:t> of first-order logics which share a common abstract syntax and model theory, and an XML framework for encoding and transmitting them, or their content, on an open network.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 syntax is very relaxed in the expressions it allows, in some ways going beyond classical FO logic.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ISO standard: </a:t>
            </a:r>
            <a:r>
              <a:rPr lang="en-US" dirty="0">
                <a:hlinkClick r:id="rId2"/>
              </a:rPr>
              <a:t>https://standards.iso.org/ittf/PubliclyAvailableStandards/c066249_ISO_IEC_24707_2018.zip</a:t>
            </a:r>
            <a:r>
              <a:rPr lang="en-US" dirty="0"/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8BC570-C3CF-4C92-9F43-C88C64C2EBD3}"/>
              </a:ext>
            </a:extLst>
          </p:cNvPr>
          <p:cNvSpPr/>
          <p:nvPr/>
        </p:nvSpPr>
        <p:spPr>
          <a:xfrm>
            <a:off x="1752600" y="6412468"/>
            <a:ext cx="731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800" b="0" dirty="0">
                <a:solidFill>
                  <a:schemeClr val="bg1"/>
                </a:solidFill>
                <a:hlinkClick r:id="rId3"/>
              </a:rPr>
              <a:t>https://www.w3.org/2004/12/rules-ws/slides/pathayes.pdf</a:t>
            </a:r>
            <a:r>
              <a:rPr lang="en-US" sz="1800" b="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00098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810E6-D8B3-4F53-B9EC-64C05F953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 dialects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AA4FD-57A3-44F1-9934-6061F1D1C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37A37-0C2A-431D-9EB4-AF9F27B2660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24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809913-48BE-4820-A6D0-7497D35802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676400"/>
            <a:ext cx="8021693" cy="460695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E110B4D-B27A-461E-A9B8-8514BED1A80D}"/>
              </a:ext>
            </a:extLst>
          </p:cNvPr>
          <p:cNvSpPr/>
          <p:nvPr/>
        </p:nvSpPr>
        <p:spPr>
          <a:xfrm>
            <a:off x="1752600" y="6412468"/>
            <a:ext cx="731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800" b="0" dirty="0">
                <a:solidFill>
                  <a:schemeClr val="bg1"/>
                </a:solidFill>
                <a:hlinkClick r:id="rId3"/>
              </a:rPr>
              <a:t>https://www.w3.org/2004/12/rules-ws/slides/pathayes.pdf</a:t>
            </a:r>
            <a:r>
              <a:rPr lang="en-US" sz="1800" b="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962422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7365F-5218-404C-BCF6-FEB0206A1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Logic Interchange Format</a:t>
            </a:r>
            <a:br>
              <a:rPr lang="en-US" dirty="0"/>
            </a:br>
            <a:r>
              <a:rPr lang="en-US" dirty="0"/>
              <a:t>(CLIF)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EA828-B611-4A07-8D2D-05F43ABFB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4953000"/>
          </a:xfrm>
        </p:spPr>
        <p:txBody>
          <a:bodyPr/>
          <a:lstStyle/>
          <a:p>
            <a:pPr marL="0" indent="0" algn="ctr"/>
            <a:endParaRPr lang="en-US" b="1" dirty="0"/>
          </a:p>
          <a:p>
            <a:pPr marL="0" indent="0" algn="ctr"/>
            <a:r>
              <a:rPr lang="en-US" sz="3200" b="1" dirty="0"/>
              <a:t>John is going to Boston by bus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600" dirty="0"/>
          </a:p>
          <a:p>
            <a:pPr marL="0" indent="0"/>
            <a:r>
              <a:rPr lang="en-US" sz="2600" dirty="0"/>
              <a:t>(exists (x y) </a:t>
            </a:r>
          </a:p>
          <a:p>
            <a:pPr marL="0" indent="0">
              <a:tabLst>
                <a:tab pos="1371600" algn="l"/>
              </a:tabLst>
            </a:pPr>
            <a:r>
              <a:rPr lang="en-US" sz="2600" dirty="0"/>
              <a:t>    (and 	(Go x) (Person John) (City Boston) </a:t>
            </a:r>
          </a:p>
          <a:p>
            <a:pPr marL="0" indent="0">
              <a:tabLst>
                <a:tab pos="1371600" algn="l"/>
              </a:tabLst>
            </a:pPr>
            <a:r>
              <a:rPr lang="en-US" sz="2600" dirty="0"/>
              <a:t>  	(Bus y) (</a:t>
            </a:r>
            <a:r>
              <a:rPr lang="en-US" sz="2600" dirty="0" err="1"/>
              <a:t>Agnt</a:t>
            </a:r>
            <a:r>
              <a:rPr lang="en-US" sz="2600" dirty="0"/>
              <a:t> x John) (</a:t>
            </a:r>
            <a:r>
              <a:rPr lang="en-US" sz="2600" dirty="0" err="1"/>
              <a:t>Dest</a:t>
            </a:r>
            <a:r>
              <a:rPr lang="en-US" sz="2600" dirty="0"/>
              <a:t> x Boston) (Inst x y)))</a:t>
            </a:r>
          </a:p>
          <a:p>
            <a:pPr marL="0" indent="0">
              <a:tabLst>
                <a:tab pos="1371600" algn="l"/>
              </a:tabLst>
            </a:pPr>
            <a:endParaRPr lang="en-US" sz="2600" dirty="0"/>
          </a:p>
          <a:p>
            <a:pPr marL="457200" indent="-457200"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en-US" sz="1800" dirty="0">
                <a:sym typeface="Wingdings" panose="05000000000000000000" pitchFamily="2" charset="2"/>
              </a:rPr>
              <a:t>We’ll work in detail with CLIF when studying the axiomatization of BFO.</a:t>
            </a:r>
            <a:r>
              <a:rPr lang="en-US" sz="180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14903B-694C-4513-8769-48A21AE4F3C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9A6C03-4DFF-484B-A7BC-4721008C335D}"/>
              </a:ext>
            </a:extLst>
          </p:cNvPr>
          <p:cNvSpPr/>
          <p:nvPr/>
        </p:nvSpPr>
        <p:spPr>
          <a:xfrm>
            <a:off x="1371600" y="6348821"/>
            <a:ext cx="7772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b="0" dirty="0">
                <a:hlinkClick r:id="rId2"/>
              </a:rPr>
              <a:t>https://standards.iso.org/ittf/PubliclyAvailableStandards/c066249_ISO_IEC_24707_2018.zip</a:t>
            </a:r>
            <a:r>
              <a:rPr lang="en-US" sz="1400" b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04021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2640392-879B-4B56-BB1C-CCE73CC62B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Prolog Basics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738AF412-19B5-43A6-BD0F-75AFD1E0AB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75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98F4A-9B8E-4A64-A595-8D02889ED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 the Propositional Logic laws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E89D4-A62B-411E-948F-3EE9DDF70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Logical equality (aka biconditional) laws:</a:t>
            </a:r>
          </a:p>
          <a:p>
            <a:pPr lvl="1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pt-BR" dirty="0"/>
              <a:t>a Λ (b V c) 	= 	(a Λ b) V (a Λ c)</a:t>
            </a:r>
          </a:p>
          <a:p>
            <a:pPr lvl="1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pt-BR" dirty="0"/>
              <a:t>¬ (a Λ b) 	= 	¬a V ¬b</a:t>
            </a:r>
          </a:p>
          <a:p>
            <a:pPr lvl="1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dirty="0"/>
              <a:t>a → b		= 	</a:t>
            </a:r>
            <a:r>
              <a:rPr lang="pt-BR" dirty="0"/>
              <a:t>¬a V b</a:t>
            </a:r>
            <a:endParaRPr lang="en-US" dirty="0"/>
          </a:p>
          <a:p>
            <a:pPr lvl="1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pt-BR" dirty="0"/>
              <a:t>...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Implication laws:</a:t>
            </a:r>
          </a:p>
          <a:p>
            <a:pPr lvl="1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dirty="0"/>
              <a:t>(a </a:t>
            </a:r>
            <a:r>
              <a:rPr lang="el-GR" dirty="0"/>
              <a:t>Λ (</a:t>
            </a:r>
            <a:r>
              <a:rPr lang="en-US" dirty="0"/>
              <a:t>a → b)) 		→ b </a:t>
            </a:r>
          </a:p>
          <a:p>
            <a:pPr lvl="1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dirty="0"/>
              <a:t>(a→ b) </a:t>
            </a:r>
            <a:r>
              <a:rPr lang="el-GR" dirty="0"/>
              <a:t>Λ ¬</a:t>
            </a:r>
            <a:r>
              <a:rPr lang="en-US" dirty="0"/>
              <a:t>b) 		→ ¬a</a:t>
            </a:r>
          </a:p>
          <a:p>
            <a:pPr lvl="1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dirty="0"/>
              <a:t>((a V b) </a:t>
            </a:r>
            <a:r>
              <a:rPr lang="el-GR" dirty="0"/>
              <a:t>Λ ¬</a:t>
            </a:r>
            <a:r>
              <a:rPr lang="en-US" dirty="0"/>
              <a:t>a) 		→ b </a:t>
            </a:r>
          </a:p>
          <a:p>
            <a:pPr lvl="1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dirty="0"/>
              <a:t>((a → b) </a:t>
            </a:r>
            <a:r>
              <a:rPr lang="el-GR" dirty="0"/>
              <a:t>Λ (</a:t>
            </a:r>
            <a:r>
              <a:rPr lang="en-US" dirty="0"/>
              <a:t>b → c)) 	→ (a → c) </a:t>
            </a:r>
          </a:p>
          <a:p>
            <a:pPr lvl="1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 marL="0" indent="0"/>
            <a:endParaRPr lang="pt-B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526030-2D72-4E84-BCA7-5A8834A6F78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27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6F3855C-CFBB-45D2-99E3-3B949F1006E5}"/>
              </a:ext>
            </a:extLst>
          </p:cNvPr>
          <p:cNvGrpSpPr/>
          <p:nvPr/>
        </p:nvGrpSpPr>
        <p:grpSpPr>
          <a:xfrm>
            <a:off x="685800" y="2133600"/>
            <a:ext cx="8297694" cy="1219200"/>
            <a:chOff x="685800" y="2133600"/>
            <a:chExt cx="8297694" cy="12192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29371893-FF10-40CA-9549-98975ABCAF4F}"/>
                </a:ext>
              </a:extLst>
            </p:cNvPr>
            <p:cNvSpPr/>
            <p:nvPr/>
          </p:nvSpPr>
          <p:spPr bwMode="auto">
            <a:xfrm>
              <a:off x="685800" y="2133600"/>
              <a:ext cx="5562600" cy="1219200"/>
            </a:xfrm>
            <a:prstGeom prst="rect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122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963BFFA-83CE-4121-94DB-5E04421DD1A5}"/>
                </a:ext>
              </a:extLst>
            </p:cNvPr>
            <p:cNvSpPr txBox="1"/>
            <p:nvPr/>
          </p:nvSpPr>
          <p:spPr>
            <a:xfrm>
              <a:off x="6240294" y="2133600"/>
              <a:ext cx="2743200" cy="12192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noAutofit/>
            </a:bodyPr>
            <a:lstStyle/>
            <a:p>
              <a:r>
                <a:rPr lang="en-US" sz="2200" dirty="0">
                  <a:solidFill>
                    <a:srgbClr val="FF0000"/>
                  </a:solidFill>
                </a:rPr>
                <a:t>Every proposition can be expressed in different logical ways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4764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B4286-FB43-4532-ADA6-9E53A5AF7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such way: </a:t>
            </a:r>
            <a:r>
              <a:rPr lang="en-US" sz="2800" dirty="0"/>
              <a:t>Conjunctive Normal Form (CNF)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B7036-160E-4010-A71A-578212B92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</a:t>
            </a:r>
            <a:r>
              <a:rPr lang="en-US" u="sng" dirty="0"/>
              <a:t>literal</a:t>
            </a:r>
            <a:r>
              <a:rPr lang="en-US" dirty="0"/>
              <a:t> is either: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atomic formula (called a positive literal) 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negated atomic formula (called a negated literal)</a:t>
            </a:r>
          </a:p>
          <a:p>
            <a:pPr marL="457200" lvl="1" indent="0">
              <a:buNone/>
            </a:pPr>
            <a:r>
              <a:rPr lang="en-US" dirty="0"/>
              <a:t> e.g. </a:t>
            </a:r>
            <a:r>
              <a:rPr lang="en-US" dirty="0">
                <a:solidFill>
                  <a:srgbClr val="FFFF00"/>
                </a:solidFill>
              </a:rPr>
              <a:t>P</a:t>
            </a:r>
            <a:r>
              <a:rPr lang="en-US" dirty="0"/>
              <a:t>, </a:t>
            </a:r>
            <a:r>
              <a:rPr lang="en-US" dirty="0">
                <a:solidFill>
                  <a:srgbClr val="FFFF00"/>
                </a:solidFill>
              </a:rPr>
              <a:t>¬ Q</a:t>
            </a:r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</a:t>
            </a:r>
            <a:r>
              <a:rPr lang="en-US" u="sng" dirty="0"/>
              <a:t>clause</a:t>
            </a:r>
            <a:r>
              <a:rPr lang="en-US" dirty="0"/>
              <a:t> is: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literal, 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</a:t>
            </a:r>
            <a:r>
              <a:rPr lang="en-US" b="1" i="1" dirty="0"/>
              <a:t>disjunction</a:t>
            </a:r>
            <a:r>
              <a:rPr lang="en-US" dirty="0"/>
              <a:t> of two or more literals, 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empty clause, </a:t>
            </a:r>
          </a:p>
          <a:p>
            <a:pPr marL="457200" lvl="1" indent="0">
              <a:buNone/>
            </a:pPr>
            <a:r>
              <a:rPr lang="en-US" dirty="0"/>
              <a:t>e.g. </a:t>
            </a:r>
            <a:r>
              <a:rPr lang="en-US" dirty="0">
                <a:solidFill>
                  <a:srgbClr val="FFFF00"/>
                </a:solidFill>
              </a:rPr>
              <a:t>P</a:t>
            </a:r>
            <a:r>
              <a:rPr lang="en-US" dirty="0"/>
              <a:t>, </a:t>
            </a:r>
            <a:r>
              <a:rPr lang="en-US" dirty="0">
                <a:solidFill>
                  <a:srgbClr val="FFFF00"/>
                </a:solidFill>
              </a:rPr>
              <a:t>P ∨ ¬Q ∨ R</a:t>
            </a:r>
            <a:r>
              <a:rPr lang="en-US" dirty="0"/>
              <a:t>, </a:t>
            </a:r>
            <a:r>
              <a:rPr lang="en-US" dirty="0">
                <a:solidFill>
                  <a:srgbClr val="FFFF00"/>
                </a:solidFill>
              </a:rPr>
              <a:t>□</a:t>
            </a:r>
            <a:r>
              <a:rPr lang="en-US" dirty="0"/>
              <a:t> (or </a:t>
            </a:r>
            <a:r>
              <a:rPr lang="en-US" dirty="0">
                <a:solidFill>
                  <a:srgbClr val="FFFF00"/>
                </a:solidFill>
              </a:rPr>
              <a:t>:‐</a:t>
            </a:r>
            <a:r>
              <a:rPr lang="en-US" dirty="0"/>
              <a:t> or </a:t>
            </a:r>
            <a:r>
              <a:rPr lang="en-US" dirty="0">
                <a:solidFill>
                  <a:srgbClr val="FFFF00"/>
                </a:solidFill>
              </a:rPr>
              <a:t>{ }</a:t>
            </a:r>
            <a:r>
              <a:rPr lang="en-US" dirty="0"/>
              <a:t>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formula is in Conjunctive Normal Form (CNF) if it is the </a:t>
            </a:r>
            <a:r>
              <a:rPr lang="en-US" b="1" i="1" dirty="0"/>
              <a:t>conjunction</a:t>
            </a:r>
            <a:r>
              <a:rPr lang="en-US" dirty="0"/>
              <a:t> of some number of clauses.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5394C0-52D1-4B9B-83DD-67E3DF8D0F8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12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98F4A-9B8E-4A64-A595-8D02889ED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one is in CNF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E89D4-A62B-411E-948F-3EE9DDF70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 algn="ctr"/>
            <a:r>
              <a:rPr lang="pt-BR" sz="3200" dirty="0">
                <a:solidFill>
                  <a:srgbClr val="1FE115"/>
                </a:solidFill>
              </a:rPr>
              <a:t>a Λ (b V c) </a:t>
            </a:r>
            <a:r>
              <a:rPr lang="pt-BR" sz="3200" dirty="0"/>
              <a:t>= </a:t>
            </a:r>
            <a:r>
              <a:rPr lang="pt-BR" sz="3200" dirty="0">
                <a:solidFill>
                  <a:srgbClr val="FFFF00"/>
                </a:solidFill>
              </a:rPr>
              <a:t>(a Λ b) V (a Λ c)</a:t>
            </a:r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526030-2D72-4E84-BCA7-5A8834A6F78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760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A41710B-57A7-4313-BEEB-9B239B425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‘</a:t>
            </a:r>
            <a:r>
              <a:rPr lang="en-US" i="1" dirty="0"/>
              <a:t>a logic</a:t>
            </a:r>
            <a:r>
              <a:rPr lang="en-US" dirty="0"/>
              <a:t>’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46AD852-89F7-41B2-98D3-E797468A0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A formal or informal </a:t>
            </a:r>
            <a:r>
              <a:rPr lang="en-US" i="1" u="sng" dirty="0"/>
              <a:t>language</a:t>
            </a:r>
            <a:r>
              <a:rPr lang="en-US" i="1" dirty="0"/>
              <a:t> together with a </a:t>
            </a:r>
            <a:r>
              <a:rPr lang="en-US" i="1" u="sng" dirty="0"/>
              <a:t>deductive system</a:t>
            </a:r>
            <a:r>
              <a:rPr lang="en-US" i="1" dirty="0"/>
              <a:t> and/or a </a:t>
            </a:r>
            <a:r>
              <a:rPr lang="en-US" i="1" u="sng" dirty="0"/>
              <a:t>model-theoretic semantics</a:t>
            </a:r>
            <a:r>
              <a:rPr lang="en-US" i="1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The </a:t>
            </a:r>
            <a:r>
              <a:rPr lang="en-US" i="1" u="sng" dirty="0"/>
              <a:t>language</a:t>
            </a:r>
            <a:r>
              <a:rPr lang="en-US" i="1" dirty="0"/>
              <a:t> has components that correspond to a part of a natural language like English or Greek.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The </a:t>
            </a:r>
            <a:r>
              <a:rPr lang="en-US" i="1" u="sng" dirty="0"/>
              <a:t>deductive system</a:t>
            </a:r>
            <a:r>
              <a:rPr lang="en-US" i="1" dirty="0"/>
              <a:t> is to capture, codify, or simply record arguments that are valid for the given language.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The </a:t>
            </a:r>
            <a:r>
              <a:rPr lang="en-US" i="1" u="sng" dirty="0"/>
              <a:t>semantics</a:t>
            </a:r>
            <a:r>
              <a:rPr lang="en-US" i="1" dirty="0"/>
              <a:t> is to capture, codify, or record the meanings, or truth-conditions for at least part of the language.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D2AB2C-EE9A-422B-825A-B1769005B4F8}"/>
              </a:ext>
            </a:extLst>
          </p:cNvPr>
          <p:cNvSpPr/>
          <p:nvPr/>
        </p:nvSpPr>
        <p:spPr>
          <a:xfrm>
            <a:off x="507460" y="5928025"/>
            <a:ext cx="8610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b="0" dirty="0">
                <a:solidFill>
                  <a:schemeClr val="bg1"/>
                </a:solidFill>
                <a:latin typeface="Source Sans Pro" panose="020B0503030403020204" pitchFamily="34" charset="0"/>
              </a:rPr>
              <a:t>Shapiro, Stewart and Teresa </a:t>
            </a:r>
            <a:r>
              <a:rPr lang="en-US" sz="1400" b="0" dirty="0" err="1">
                <a:solidFill>
                  <a:schemeClr val="bg1"/>
                </a:solidFill>
                <a:latin typeface="Source Sans Pro" panose="020B0503030403020204" pitchFamily="34" charset="0"/>
              </a:rPr>
              <a:t>Kouri</a:t>
            </a:r>
            <a:r>
              <a:rPr lang="en-US" sz="1400" b="0" dirty="0">
                <a:solidFill>
                  <a:schemeClr val="bg1"/>
                </a:solidFill>
                <a:latin typeface="Source Sans Pro" panose="020B0503030403020204" pitchFamily="34" charset="0"/>
              </a:rPr>
              <a:t> Kissel, "Classical Logic", </a:t>
            </a:r>
          </a:p>
          <a:p>
            <a:pPr algn="r"/>
            <a:r>
              <a:rPr lang="en-US" sz="1400" b="0" i="1" dirty="0">
                <a:solidFill>
                  <a:schemeClr val="bg1"/>
                </a:solidFill>
                <a:latin typeface="Source Sans Pro" panose="020B0503030403020204" pitchFamily="34" charset="0"/>
              </a:rPr>
              <a:t>The Stanford Encyclopedia of Philosophy </a:t>
            </a:r>
            <a:r>
              <a:rPr lang="en-US" sz="1400" b="0" dirty="0">
                <a:solidFill>
                  <a:schemeClr val="bg1"/>
                </a:solidFill>
                <a:latin typeface="Source Sans Pro" panose="020B0503030403020204" pitchFamily="34" charset="0"/>
              </a:rPr>
              <a:t>(Spring 2021 Edition), Edward N. </a:t>
            </a:r>
            <a:r>
              <a:rPr lang="en-US" sz="1400" b="0" dirty="0" err="1">
                <a:solidFill>
                  <a:schemeClr val="bg1"/>
                </a:solidFill>
                <a:latin typeface="Source Sans Pro" panose="020B0503030403020204" pitchFamily="34" charset="0"/>
              </a:rPr>
              <a:t>Zalta</a:t>
            </a:r>
            <a:r>
              <a:rPr lang="en-US" sz="1400" b="0" dirty="0">
                <a:solidFill>
                  <a:schemeClr val="bg1"/>
                </a:solidFill>
                <a:latin typeface="Source Sans Pro" panose="020B0503030403020204" pitchFamily="34" charset="0"/>
              </a:rPr>
              <a:t> (ed.).</a:t>
            </a:r>
          </a:p>
          <a:p>
            <a:pPr algn="r"/>
            <a:r>
              <a:rPr lang="en-US" sz="1400" b="0" dirty="0">
                <a:solidFill>
                  <a:schemeClr val="bg1"/>
                </a:solidFill>
                <a:latin typeface="Source Sans Pro" panose="020B0503030403020204" pitchFamily="34" charset="0"/>
                <a:hlinkClick r:id="rId2"/>
              </a:rPr>
              <a:t>https://plato.stanford.edu/archives/spr2021/entries/logic-classical/</a:t>
            </a:r>
            <a:r>
              <a:rPr lang="en-US" sz="1400" b="0" dirty="0">
                <a:solidFill>
                  <a:schemeClr val="bg1"/>
                </a:solidFill>
                <a:latin typeface="Source Sans Pro" panose="020B0503030403020204" pitchFamily="34" charset="0"/>
              </a:rPr>
              <a:t> 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1999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98F4A-9B8E-4A64-A595-8D02889ED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one is in CNF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E89D4-A62B-411E-948F-3EE9DDF70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 algn="ctr"/>
            <a:r>
              <a:rPr lang="pt-BR" sz="3200" dirty="0">
                <a:solidFill>
                  <a:srgbClr val="1FE115"/>
                </a:solidFill>
              </a:rPr>
              <a:t>a Λ (b V c) </a:t>
            </a:r>
            <a:r>
              <a:rPr lang="pt-BR" sz="3200" dirty="0"/>
              <a:t>= </a:t>
            </a:r>
            <a:r>
              <a:rPr lang="pt-BR" sz="3200" dirty="0">
                <a:solidFill>
                  <a:srgbClr val="FFFF00"/>
                </a:solidFill>
              </a:rPr>
              <a:t>(a Λ b) V (a Λ c)</a:t>
            </a:r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Conjunction of two clauses, i.e. a literal and a disjunction.</a:t>
            </a:r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Every PL formula can be converted to CNF and there exists an algorithm for doing so that runs in polynomial time!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>
                <a:sym typeface="Wingdings" panose="05000000000000000000" pitchFamily="2" charset="2"/>
              </a:rPr>
              <a:t> a machine can do it.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pt-BR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t-BR" dirty="0">
                <a:sym typeface="Wingdings" panose="05000000000000000000" pitchFamily="2" charset="2"/>
              </a:rPr>
              <a:t>Practical use in ‘Logic Programming’.</a:t>
            </a:r>
            <a:endParaRPr lang="pt-B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526030-2D72-4E84-BCA7-5A8834A6F78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30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E71005-9A42-4478-8DF5-4AC28FD3B1F6}"/>
              </a:ext>
            </a:extLst>
          </p:cNvPr>
          <p:cNvSpPr/>
          <p:nvPr/>
        </p:nvSpPr>
        <p:spPr bwMode="auto">
          <a:xfrm>
            <a:off x="1828800" y="1600200"/>
            <a:ext cx="2133600" cy="762000"/>
          </a:xfrm>
          <a:prstGeom prst="rect">
            <a:avLst/>
          </a:prstGeom>
          <a:noFill/>
          <a:ln w="9525" cap="flat" cmpd="sng" algn="ctr">
            <a:solidFill>
              <a:srgbClr val="1FE11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2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071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AE675-D723-47C7-AA5B-9F9AC16DB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Example:  </a:t>
            </a:r>
            <a:br>
              <a:rPr lang="en-US" dirty="0"/>
            </a:br>
            <a:r>
              <a:rPr lang="en-US" dirty="0"/>
              <a:t>P 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  <a:sym typeface="Wingdings" panose="05000000000000000000" pitchFamily="2" charset="2"/>
              </a:rPr>
              <a:t> (Q 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∧ R)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681A9-001E-4990-8B9F-B7D96835E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438400"/>
            <a:ext cx="8686800" cy="4191000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en-US" dirty="0"/>
              <a:t>Remove equivalence:</a:t>
            </a:r>
          </a:p>
          <a:p>
            <a:pPr marL="0" indent="0"/>
            <a:r>
              <a:rPr lang="en-US" dirty="0">
                <a:latin typeface="Trebuchet MS" panose="020B0603020202020204" pitchFamily="34" charset="0"/>
              </a:rPr>
              <a:t>	( P → (Q </a:t>
            </a: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∧ R) ) ∧ ( </a:t>
            </a:r>
            <a:r>
              <a:rPr lang="en-US" dirty="0">
                <a:latin typeface="Trebuchet MS" panose="020B0603020202020204" pitchFamily="34" charset="0"/>
              </a:rPr>
              <a:t>(Q </a:t>
            </a: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∧ R) </a:t>
            </a:r>
            <a:r>
              <a:rPr lang="en-US" dirty="0">
                <a:latin typeface="Trebuchet MS" panose="020B0603020202020204" pitchFamily="34" charset="0"/>
              </a:rPr>
              <a:t>→ P )</a:t>
            </a:r>
          </a:p>
          <a:p>
            <a:pPr marL="457200" indent="-457200">
              <a:buFont typeface="+mj-lt"/>
              <a:buAutoNum type="arabicParenR" startAt="2"/>
            </a:pPr>
            <a:r>
              <a:rPr lang="en-US" dirty="0">
                <a:latin typeface="Trebuchet MS" panose="020B0603020202020204" pitchFamily="34" charset="0"/>
              </a:rPr>
              <a:t>Remove implication</a:t>
            </a:r>
          </a:p>
          <a:p>
            <a:pPr marL="0" indent="0"/>
            <a:r>
              <a:rPr lang="en-US" dirty="0">
                <a:latin typeface="Trebuchet MS" panose="020B0603020202020204" pitchFamily="34" charset="0"/>
              </a:rPr>
              <a:t>	( </a:t>
            </a:r>
            <a:r>
              <a:rPr lang="pt-BR" i="1" dirty="0"/>
              <a:t>¬</a:t>
            </a:r>
            <a:r>
              <a:rPr lang="pt-BR" dirty="0"/>
              <a:t>P V </a:t>
            </a:r>
            <a:r>
              <a:rPr lang="en-US" dirty="0">
                <a:latin typeface="Trebuchet MS" panose="020B0603020202020204" pitchFamily="34" charset="0"/>
              </a:rPr>
              <a:t>(Q </a:t>
            </a: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∧ R) ) ∧ (</a:t>
            </a:r>
            <a:r>
              <a:rPr lang="pt-BR" i="1" dirty="0"/>
              <a:t>¬</a:t>
            </a:r>
            <a:r>
              <a:rPr lang="en-US" dirty="0">
                <a:latin typeface="Trebuchet MS" panose="020B0603020202020204" pitchFamily="34" charset="0"/>
              </a:rPr>
              <a:t>(Q </a:t>
            </a: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∧ R) </a:t>
            </a:r>
            <a:r>
              <a:rPr lang="pt-BR" dirty="0"/>
              <a:t>V P</a:t>
            </a:r>
            <a:r>
              <a:rPr lang="pt-BR" i="1" dirty="0"/>
              <a:t>  </a:t>
            </a: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)</a:t>
            </a:r>
          </a:p>
          <a:p>
            <a:pPr marL="457200" indent="-457200">
              <a:buFont typeface="+mj-lt"/>
              <a:buAutoNum type="arabicParenR" startAt="3"/>
            </a:pPr>
            <a:r>
              <a:rPr lang="en-US" dirty="0"/>
              <a:t>Move negation inwards:</a:t>
            </a:r>
          </a:p>
          <a:p>
            <a:pPr marL="400050" lvl="1" indent="0">
              <a:buNone/>
            </a:pPr>
            <a:r>
              <a:rPr lang="en-US" dirty="0"/>
              <a:t>	</a:t>
            </a:r>
            <a:r>
              <a:rPr lang="en-US" dirty="0">
                <a:latin typeface="Trebuchet MS" panose="020B0603020202020204" pitchFamily="34" charset="0"/>
              </a:rPr>
              <a:t>( </a:t>
            </a:r>
            <a:r>
              <a:rPr lang="pt-BR" i="1" dirty="0"/>
              <a:t>¬</a:t>
            </a:r>
            <a:r>
              <a:rPr lang="pt-BR" dirty="0"/>
              <a:t>P V </a:t>
            </a:r>
            <a:r>
              <a:rPr lang="en-US" dirty="0">
                <a:latin typeface="Trebuchet MS" panose="020B0603020202020204" pitchFamily="34" charset="0"/>
              </a:rPr>
              <a:t>(Q </a:t>
            </a: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∧ R) ) ∧ (</a:t>
            </a:r>
            <a:r>
              <a:rPr lang="pt-BR" i="1" dirty="0"/>
              <a:t>¬</a:t>
            </a:r>
            <a:r>
              <a:rPr lang="en-US" dirty="0">
                <a:latin typeface="Trebuchet MS" panose="020B0603020202020204" pitchFamily="34" charset="0"/>
              </a:rPr>
              <a:t>Q </a:t>
            </a:r>
            <a:r>
              <a:rPr lang="pt-BR" dirty="0"/>
              <a:t>V</a:t>
            </a: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 </a:t>
            </a:r>
            <a:r>
              <a:rPr lang="pt-BR" i="1" dirty="0"/>
              <a:t>¬</a:t>
            </a: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R  </a:t>
            </a:r>
            <a:r>
              <a:rPr lang="pt-BR" dirty="0"/>
              <a:t>V P</a:t>
            </a:r>
            <a:r>
              <a:rPr lang="pt-BR" i="1" dirty="0"/>
              <a:t>  </a:t>
            </a: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)</a:t>
            </a:r>
          </a:p>
          <a:p>
            <a:pPr marL="457200" indent="-457200">
              <a:buFont typeface="+mj-lt"/>
              <a:buAutoNum type="arabicParenR" startAt="3"/>
            </a:pP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Distribute OR over AND:</a:t>
            </a:r>
          </a:p>
          <a:p>
            <a:pPr marL="0" indent="0"/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	</a:t>
            </a:r>
            <a:r>
              <a:rPr lang="en-US" dirty="0">
                <a:latin typeface="Trebuchet MS" panose="020B0603020202020204" pitchFamily="34" charset="0"/>
              </a:rPr>
              <a:t>( </a:t>
            </a:r>
            <a:r>
              <a:rPr lang="pt-BR" i="1" dirty="0"/>
              <a:t>¬</a:t>
            </a:r>
            <a:r>
              <a:rPr lang="pt-BR" dirty="0"/>
              <a:t>P V </a:t>
            </a:r>
            <a:r>
              <a:rPr lang="en-US" dirty="0">
                <a:latin typeface="Trebuchet MS" panose="020B0603020202020204" pitchFamily="34" charset="0"/>
              </a:rPr>
              <a:t>Q ) </a:t>
            </a: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∧ (</a:t>
            </a:r>
            <a:r>
              <a:rPr lang="pt-BR" i="1" dirty="0"/>
              <a:t>¬</a:t>
            </a:r>
            <a:r>
              <a:rPr lang="pt-BR" dirty="0"/>
              <a:t>P V </a:t>
            </a: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R) ) ∧ (</a:t>
            </a:r>
            <a:r>
              <a:rPr lang="pt-BR" i="1" dirty="0"/>
              <a:t>¬</a:t>
            </a:r>
            <a:r>
              <a:rPr lang="en-US" dirty="0">
                <a:latin typeface="Trebuchet MS" panose="020B0603020202020204" pitchFamily="34" charset="0"/>
              </a:rPr>
              <a:t>Q </a:t>
            </a:r>
            <a:r>
              <a:rPr lang="pt-BR" dirty="0"/>
              <a:t>V</a:t>
            </a: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 </a:t>
            </a:r>
            <a:r>
              <a:rPr lang="pt-BR" i="1" dirty="0"/>
              <a:t>¬</a:t>
            </a: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R  </a:t>
            </a:r>
            <a:r>
              <a:rPr lang="pt-BR" dirty="0"/>
              <a:t>V P</a:t>
            </a:r>
            <a:r>
              <a:rPr lang="pt-BR" i="1" dirty="0"/>
              <a:t>  </a:t>
            </a: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)</a:t>
            </a:r>
          </a:p>
          <a:p>
            <a:pPr marL="0" indent="0"/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10FE29-9A56-459D-88A8-7945FCCE7C9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31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8083D0-2457-4581-AAB8-59D611A9B398}"/>
              </a:ext>
            </a:extLst>
          </p:cNvPr>
          <p:cNvSpPr txBox="1"/>
          <p:nvPr/>
        </p:nvSpPr>
        <p:spPr>
          <a:xfrm>
            <a:off x="2895600" y="1143000"/>
            <a:ext cx="6248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0" dirty="0">
                <a:solidFill>
                  <a:schemeClr val="bg1"/>
                </a:solidFill>
              </a:rPr>
              <a:t>‘You will have an A grade in BMI708’ (P) if and only if ‘you are smart’ (Q) and ‘you work hard’ (R)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E2B421B-88C6-42F0-8AE4-B4EF5E973872}"/>
              </a:ext>
            </a:extLst>
          </p:cNvPr>
          <p:cNvSpPr/>
          <p:nvPr/>
        </p:nvSpPr>
        <p:spPr bwMode="auto">
          <a:xfrm>
            <a:off x="609600" y="1408888"/>
            <a:ext cx="685800" cy="457200"/>
          </a:xfrm>
          <a:prstGeom prst="ellipse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22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A33824D-D0FB-4006-A5B4-DDC62BA968E3}"/>
              </a:ext>
            </a:extLst>
          </p:cNvPr>
          <p:cNvSpPr/>
          <p:nvPr/>
        </p:nvSpPr>
        <p:spPr bwMode="auto">
          <a:xfrm>
            <a:off x="1611552" y="2966934"/>
            <a:ext cx="457200" cy="366410"/>
          </a:xfrm>
          <a:prstGeom prst="ellipse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22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49CB586-0BC3-4040-9731-07236585F235}"/>
              </a:ext>
            </a:extLst>
          </p:cNvPr>
          <p:cNvSpPr/>
          <p:nvPr/>
        </p:nvSpPr>
        <p:spPr bwMode="auto">
          <a:xfrm>
            <a:off x="4837888" y="2971800"/>
            <a:ext cx="457200" cy="366410"/>
          </a:xfrm>
          <a:prstGeom prst="ellipse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22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6EB6785-D59F-4B5D-9038-B85B197B8D99}"/>
              </a:ext>
            </a:extLst>
          </p:cNvPr>
          <p:cNvSpPr/>
          <p:nvPr/>
        </p:nvSpPr>
        <p:spPr bwMode="auto">
          <a:xfrm>
            <a:off x="3715968" y="3886200"/>
            <a:ext cx="304800" cy="228600"/>
          </a:xfrm>
          <a:prstGeom prst="ellipse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22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77A0C84-11B8-4D80-90E5-88C58BCD60CB}"/>
              </a:ext>
            </a:extLst>
          </p:cNvPr>
          <p:cNvSpPr/>
          <p:nvPr/>
        </p:nvSpPr>
        <p:spPr bwMode="auto">
          <a:xfrm>
            <a:off x="1316476" y="4609288"/>
            <a:ext cx="1960123" cy="533400"/>
          </a:xfrm>
          <a:prstGeom prst="ellipse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2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55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35A9C-E479-4543-B0AD-DACA2C148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Transforming clauses in LPCs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5911A-6132-4E13-86BE-0AEAC4F48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LPC = ‘</a:t>
            </a:r>
            <a:r>
              <a:rPr lang="en-US" i="1" dirty="0"/>
              <a:t>Logic Programming Clause</a:t>
            </a:r>
            <a:r>
              <a:rPr lang="en-US" dirty="0"/>
              <a:t>’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Trebuchet MS" panose="020B0603020202020204" pitchFamily="34" charset="0"/>
              </a:rPr>
              <a:t>Start with CNF:  </a:t>
            </a:r>
          </a:p>
          <a:p>
            <a:pPr marL="457200" lvl="1" indent="0">
              <a:buNone/>
            </a:pPr>
            <a:r>
              <a:rPr lang="en-US" dirty="0">
                <a:latin typeface="Trebuchet MS" panose="020B0603020202020204" pitchFamily="34" charset="0"/>
              </a:rPr>
              <a:t>	( </a:t>
            </a:r>
            <a:r>
              <a:rPr lang="pt-BR" i="1" dirty="0"/>
              <a:t>¬</a:t>
            </a:r>
            <a:r>
              <a:rPr lang="pt-BR" dirty="0"/>
              <a:t>P V </a:t>
            </a:r>
            <a:r>
              <a:rPr lang="en-US" dirty="0">
                <a:latin typeface="Trebuchet MS" panose="020B0603020202020204" pitchFamily="34" charset="0"/>
              </a:rPr>
              <a:t>Q ) </a:t>
            </a: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∧ (</a:t>
            </a:r>
            <a:r>
              <a:rPr lang="pt-BR" i="1" dirty="0"/>
              <a:t>¬</a:t>
            </a:r>
            <a:r>
              <a:rPr lang="pt-BR" dirty="0"/>
              <a:t>P V </a:t>
            </a: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R) ) ∧ (</a:t>
            </a:r>
            <a:r>
              <a:rPr lang="pt-BR" i="1" dirty="0"/>
              <a:t>¬</a:t>
            </a:r>
            <a:r>
              <a:rPr lang="en-US" dirty="0">
                <a:latin typeface="Trebuchet MS" panose="020B0603020202020204" pitchFamily="34" charset="0"/>
              </a:rPr>
              <a:t>Q </a:t>
            </a:r>
            <a:r>
              <a:rPr lang="pt-BR" dirty="0"/>
              <a:t>V</a:t>
            </a: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 </a:t>
            </a:r>
            <a:r>
              <a:rPr lang="pt-BR" i="1" dirty="0"/>
              <a:t>¬</a:t>
            </a: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R  </a:t>
            </a:r>
            <a:r>
              <a:rPr lang="pt-BR" dirty="0"/>
              <a:t>V P</a:t>
            </a:r>
            <a:r>
              <a:rPr lang="pt-BR" i="1" dirty="0"/>
              <a:t>  </a:t>
            </a: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Rewrite in set notation of CNF:  </a:t>
            </a:r>
          </a:p>
          <a:p>
            <a:pPr marL="0" indent="0"/>
            <a:r>
              <a:rPr lang="en-US" dirty="0"/>
              <a:t>	{</a:t>
            </a:r>
            <a:r>
              <a:rPr lang="en-US" dirty="0">
                <a:latin typeface="Trebuchet MS" panose="020B0603020202020204" pitchFamily="34" charset="0"/>
              </a:rPr>
              <a:t>( </a:t>
            </a:r>
            <a:r>
              <a:rPr lang="pt-BR" i="1" dirty="0"/>
              <a:t>¬</a:t>
            </a:r>
            <a:r>
              <a:rPr lang="pt-BR" dirty="0"/>
              <a:t>P V </a:t>
            </a:r>
            <a:r>
              <a:rPr lang="en-US" dirty="0">
                <a:latin typeface="Trebuchet MS" panose="020B0603020202020204" pitchFamily="34" charset="0"/>
              </a:rPr>
              <a:t>Q ) </a:t>
            </a: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, (</a:t>
            </a:r>
            <a:r>
              <a:rPr lang="pt-BR" i="1" dirty="0"/>
              <a:t>¬</a:t>
            </a:r>
            <a:r>
              <a:rPr lang="pt-BR" dirty="0"/>
              <a:t>P V </a:t>
            </a: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R) ) , (</a:t>
            </a:r>
            <a:r>
              <a:rPr lang="pt-BR" i="1" dirty="0"/>
              <a:t>¬</a:t>
            </a:r>
            <a:r>
              <a:rPr lang="en-US" dirty="0">
                <a:latin typeface="Trebuchet MS" panose="020B0603020202020204" pitchFamily="34" charset="0"/>
              </a:rPr>
              <a:t>Q </a:t>
            </a:r>
            <a:r>
              <a:rPr lang="pt-BR" dirty="0"/>
              <a:t>V</a:t>
            </a: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 </a:t>
            </a:r>
            <a:r>
              <a:rPr lang="pt-BR" i="1" dirty="0"/>
              <a:t>¬</a:t>
            </a: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R  </a:t>
            </a:r>
            <a:r>
              <a:rPr lang="pt-BR" dirty="0"/>
              <a:t>V P</a:t>
            </a:r>
            <a:r>
              <a:rPr lang="pt-BR" i="1" dirty="0"/>
              <a:t>  </a:t>
            </a: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) </a:t>
            </a:r>
            <a:r>
              <a:rPr lang="en-US" dirty="0"/>
              <a:t>}</a:t>
            </a:r>
          </a:p>
          <a:p>
            <a:pPr marL="0" indent="0"/>
            <a:endParaRPr lang="en-US" sz="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Rewrite in set notation for clauses:</a:t>
            </a:r>
          </a:p>
          <a:p>
            <a:pPr marL="0" indent="0"/>
            <a:r>
              <a:rPr lang="en-US" dirty="0"/>
              <a:t>	{</a:t>
            </a:r>
            <a:r>
              <a:rPr lang="en-US" dirty="0">
                <a:latin typeface="Trebuchet MS" panose="020B0603020202020204" pitchFamily="34" charset="0"/>
              </a:rPr>
              <a:t> { </a:t>
            </a:r>
            <a:r>
              <a:rPr lang="pt-BR" dirty="0"/>
              <a:t>¬P , </a:t>
            </a:r>
            <a:r>
              <a:rPr lang="en-US" dirty="0">
                <a:latin typeface="Trebuchet MS" panose="020B0603020202020204" pitchFamily="34" charset="0"/>
              </a:rPr>
              <a:t>Q } </a:t>
            </a: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, {</a:t>
            </a:r>
            <a:r>
              <a:rPr lang="pt-BR" dirty="0"/>
              <a:t>¬P , </a:t>
            </a: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R} ) , {</a:t>
            </a:r>
            <a:r>
              <a:rPr lang="pt-BR" dirty="0"/>
              <a:t>¬</a:t>
            </a:r>
            <a:r>
              <a:rPr lang="en-US" dirty="0">
                <a:latin typeface="Trebuchet MS" panose="020B0603020202020204" pitchFamily="34" charset="0"/>
              </a:rPr>
              <a:t>Q </a:t>
            </a:r>
            <a:r>
              <a:rPr lang="pt-BR" dirty="0">
                <a:latin typeface="Trebuchet MS" panose="020B0603020202020204" pitchFamily="34" charset="0"/>
              </a:rPr>
              <a:t>,</a:t>
            </a: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 </a:t>
            </a:r>
            <a:r>
              <a:rPr lang="pt-BR" dirty="0"/>
              <a:t>¬</a:t>
            </a: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R  </a:t>
            </a:r>
            <a:r>
              <a:rPr lang="pt-BR" dirty="0">
                <a:latin typeface="Trebuchet MS" panose="020B0603020202020204" pitchFamily="34" charset="0"/>
                <a:cs typeface="Times" panose="02020603050405020304" pitchFamily="18" charset="0"/>
              </a:rPr>
              <a:t>,</a:t>
            </a:r>
            <a:r>
              <a:rPr lang="pt-BR" dirty="0"/>
              <a:t> P  </a:t>
            </a: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} </a:t>
            </a:r>
            <a:r>
              <a:rPr lang="en-US" dirty="0"/>
              <a:t>}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Rewrite as LPC:   (‘ :- ’ means ‘if’)</a:t>
            </a:r>
          </a:p>
          <a:p>
            <a:pPr marL="0" indent="0"/>
            <a:r>
              <a:rPr lang="en-US" dirty="0"/>
              <a:t>	Q :- P.		R :- P.		P :- Q, 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839E0-9851-4EEA-B8A2-08B40D6EA9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1543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1AD86-C42B-4CEC-AEDF-4F3576081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Horn clauses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8C2A1-4F73-4426-9BBF-89D6B0DDF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Horn clause is a sentence of the form: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(P1 </a:t>
            </a:r>
            <a:r>
              <a:rPr lang="el-GR" sz="2000" dirty="0"/>
              <a:t>Λ</a:t>
            </a:r>
            <a:r>
              <a:rPr lang="en-US" sz="2000" dirty="0"/>
              <a:t> P2 </a:t>
            </a:r>
            <a:r>
              <a:rPr lang="el-GR" sz="2000" dirty="0"/>
              <a:t>Λ</a:t>
            </a:r>
            <a:r>
              <a:rPr lang="en-US" sz="2000" dirty="0"/>
              <a:t> ... </a:t>
            </a:r>
            <a:r>
              <a:rPr lang="el-GR" sz="2000" dirty="0"/>
              <a:t>Λ</a:t>
            </a:r>
            <a:r>
              <a:rPr lang="en-US" sz="2000" dirty="0"/>
              <a:t> </a:t>
            </a:r>
            <a:r>
              <a:rPr lang="en-US" sz="2000" dirty="0" err="1"/>
              <a:t>Pn</a:t>
            </a:r>
            <a:r>
              <a:rPr lang="en-US" sz="2000" dirty="0"/>
              <a:t>) </a:t>
            </a:r>
            <a:r>
              <a:rPr lang="en-US" sz="2000" dirty="0">
                <a:sym typeface="Symbol" panose="05050102010706020507" pitchFamily="18" charset="2"/>
              </a:rPr>
              <a:t></a:t>
            </a:r>
            <a:r>
              <a:rPr lang="en-US" sz="2000" dirty="0"/>
              <a:t> Q	</a:t>
            </a:r>
            <a:r>
              <a:rPr lang="en-US" sz="2000" b="1" dirty="0"/>
              <a:t>	</a:t>
            </a:r>
            <a:r>
              <a:rPr lang="en-US" sz="2000" dirty="0"/>
              <a:t>(syntax 1),  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Q :- P1, P2, …, </a:t>
            </a:r>
            <a:r>
              <a:rPr lang="en-US" sz="2000" dirty="0" err="1"/>
              <a:t>Pn</a:t>
            </a:r>
            <a:r>
              <a:rPr lang="en-US" sz="2000" dirty="0"/>
              <a:t>		(Prolog syntax)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where the </a:t>
            </a:r>
            <a:r>
              <a:rPr lang="en-US" sz="2000" b="1" dirty="0"/>
              <a:t>Pi</a:t>
            </a:r>
            <a:r>
              <a:rPr lang="en-US" sz="2000" dirty="0"/>
              <a:t>'s and </a:t>
            </a:r>
            <a:r>
              <a:rPr lang="en-US" sz="2000" b="1" dirty="0"/>
              <a:t>Q </a:t>
            </a:r>
            <a:r>
              <a:rPr lang="en-US" sz="2000" dirty="0"/>
              <a:t>are positive literals (includes </a:t>
            </a:r>
            <a:r>
              <a:rPr lang="en-US" sz="2000" b="1" dirty="0"/>
              <a:t>True</a:t>
            </a:r>
            <a:r>
              <a:rPr lang="en-US" sz="2000" dirty="0"/>
              <a:t>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A formula F in CNF is a Horn formula if every disjunction in F contains </a:t>
            </a:r>
            <a:r>
              <a:rPr lang="en-US" sz="2000" u="sng" dirty="0"/>
              <a:t>at most one positive literal</a:t>
            </a:r>
            <a:r>
              <a:rPr lang="en-US" sz="2000" dirty="0"/>
              <a:t>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{</a:t>
            </a:r>
            <a:r>
              <a:rPr lang="en-US" sz="1600" dirty="0">
                <a:latin typeface="Trebuchet MS" panose="020B0603020202020204" pitchFamily="34" charset="0"/>
              </a:rPr>
              <a:t> { </a:t>
            </a:r>
            <a:r>
              <a:rPr lang="pt-BR" sz="1600" dirty="0"/>
              <a:t>¬P , </a:t>
            </a:r>
            <a:r>
              <a:rPr lang="en-US" sz="1600" dirty="0">
                <a:latin typeface="Trebuchet MS" panose="020B0603020202020204" pitchFamily="34" charset="0"/>
              </a:rPr>
              <a:t>Q } </a:t>
            </a:r>
            <a:r>
              <a:rPr lang="en-US" sz="1600" dirty="0">
                <a:latin typeface="Trebuchet MS" panose="020B0603020202020204" pitchFamily="34" charset="0"/>
                <a:cs typeface="Times" panose="02020603050405020304" pitchFamily="18" charset="0"/>
              </a:rPr>
              <a:t>, {</a:t>
            </a:r>
            <a:r>
              <a:rPr lang="pt-BR" sz="1600" dirty="0"/>
              <a:t>¬P , </a:t>
            </a:r>
            <a:r>
              <a:rPr lang="en-US" sz="1600" dirty="0">
                <a:latin typeface="Trebuchet MS" panose="020B0603020202020204" pitchFamily="34" charset="0"/>
                <a:cs typeface="Times" panose="02020603050405020304" pitchFamily="18" charset="0"/>
              </a:rPr>
              <a:t>R} ) , {</a:t>
            </a:r>
            <a:r>
              <a:rPr lang="pt-BR" sz="1600" dirty="0"/>
              <a:t>¬</a:t>
            </a:r>
            <a:r>
              <a:rPr lang="en-US" sz="1600" dirty="0">
                <a:latin typeface="Trebuchet MS" panose="020B0603020202020204" pitchFamily="34" charset="0"/>
              </a:rPr>
              <a:t>Q </a:t>
            </a:r>
            <a:r>
              <a:rPr lang="pt-BR" sz="1600" dirty="0">
                <a:latin typeface="Trebuchet MS" panose="020B0603020202020204" pitchFamily="34" charset="0"/>
              </a:rPr>
              <a:t>,</a:t>
            </a:r>
            <a:r>
              <a:rPr lang="en-US" sz="1600" dirty="0">
                <a:latin typeface="Trebuchet MS" panose="020B0603020202020204" pitchFamily="34" charset="0"/>
                <a:cs typeface="Times" panose="02020603050405020304" pitchFamily="18" charset="0"/>
              </a:rPr>
              <a:t> </a:t>
            </a:r>
            <a:r>
              <a:rPr lang="pt-BR" sz="1600" dirty="0"/>
              <a:t>¬</a:t>
            </a:r>
            <a:r>
              <a:rPr lang="en-US" sz="1600" dirty="0">
                <a:latin typeface="Trebuchet MS" panose="020B0603020202020204" pitchFamily="34" charset="0"/>
                <a:cs typeface="Times" panose="02020603050405020304" pitchFamily="18" charset="0"/>
              </a:rPr>
              <a:t>R  </a:t>
            </a:r>
            <a:r>
              <a:rPr lang="pt-BR" sz="1600" dirty="0">
                <a:latin typeface="Trebuchet MS" panose="020B0603020202020204" pitchFamily="34" charset="0"/>
                <a:cs typeface="Times" panose="02020603050405020304" pitchFamily="18" charset="0"/>
              </a:rPr>
              <a:t>,</a:t>
            </a:r>
            <a:r>
              <a:rPr lang="pt-BR" sz="1600" dirty="0"/>
              <a:t> P  </a:t>
            </a:r>
            <a:r>
              <a:rPr lang="en-US" sz="1600" dirty="0">
                <a:latin typeface="Trebuchet MS" panose="020B0603020202020204" pitchFamily="34" charset="0"/>
                <a:cs typeface="Times" panose="02020603050405020304" pitchFamily="18" charset="0"/>
              </a:rPr>
              <a:t>} </a:t>
            </a:r>
            <a:r>
              <a:rPr lang="en-US" sz="1600" dirty="0"/>
              <a:t>}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Horn formula form a proper subset of FOL sentences.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All FOL formulas can be converted to ‘</a:t>
            </a:r>
            <a:r>
              <a:rPr lang="en-US" sz="2000" i="1" dirty="0"/>
              <a:t>clausal normal form</a:t>
            </a:r>
            <a:r>
              <a:rPr lang="en-US" sz="2000" dirty="0"/>
              <a:t>’ (CNF), i.e. a conjunction of clauses.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Most, but not all, FOL sentences can thus be rewritten as Horn clauses.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9E1ED8-9EA2-4BC6-B63D-C1BD5E2CA94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2716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5569F-5A29-4885-A894-BF0C896FE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FOL to CNF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7DAE4-BCA7-4B4F-9B30-9CE3CF845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b="1" i="1" dirty="0"/>
              <a:t>Simplify</a:t>
            </a:r>
            <a:r>
              <a:rPr lang="en-US" dirty="0"/>
              <a:t>: (remove implication and equivalence)</a:t>
            </a:r>
          </a:p>
          <a:p>
            <a:pPr marL="800100" lvl="2" indent="0">
              <a:buNone/>
            </a:pPr>
            <a:r>
              <a:rPr lang="en-US" dirty="0"/>
              <a:t>	P </a:t>
            </a:r>
            <a:r>
              <a:rPr lang="en-US" dirty="0">
                <a:latin typeface="Trebuchet MS" panose="020B0603020202020204" pitchFamily="34" charset="0"/>
              </a:rPr>
              <a:t>→ Q		becomes	</a:t>
            </a:r>
            <a:r>
              <a:rPr lang="pt-BR" i="1" dirty="0"/>
              <a:t>¬</a:t>
            </a:r>
            <a:r>
              <a:rPr lang="pt-BR" dirty="0"/>
              <a:t>P V </a:t>
            </a:r>
            <a:r>
              <a:rPr lang="en-US" dirty="0">
                <a:latin typeface="Trebuchet MS" panose="020B0603020202020204" pitchFamily="34" charset="0"/>
              </a:rPr>
              <a:t>Q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/>
              <a:t>Move negations in</a:t>
            </a:r>
            <a:r>
              <a:rPr lang="en-US" dirty="0"/>
              <a:t>:</a:t>
            </a:r>
          </a:p>
          <a:p>
            <a:pPr marL="400050" lvl="1" indent="0">
              <a:buNone/>
            </a:pPr>
            <a:r>
              <a:rPr lang="pt-BR" sz="2000" i="1" dirty="0"/>
              <a:t>	¬ </a:t>
            </a:r>
            <a:r>
              <a:rPr lang="en-US" sz="2000" dirty="0">
                <a:sym typeface="Symbol" panose="05050102010706020507" pitchFamily="18" charset="2"/>
              </a:rPr>
              <a:t></a:t>
            </a:r>
            <a:r>
              <a:rPr lang="en-US" sz="2000" dirty="0" err="1">
                <a:sym typeface="Symbol" panose="05050102010706020507" pitchFamily="18" charset="2"/>
              </a:rPr>
              <a:t>x.P</a:t>
            </a:r>
            <a:r>
              <a:rPr lang="en-US" sz="2000" dirty="0">
                <a:sym typeface="Symbol" panose="05050102010706020507" pitchFamily="18" charset="2"/>
              </a:rPr>
              <a:t>(x)	becomes	x.</a:t>
            </a:r>
            <a:r>
              <a:rPr lang="pt-BR" sz="2000" i="1" dirty="0"/>
              <a:t> ¬ </a:t>
            </a:r>
            <a:r>
              <a:rPr lang="en-US" sz="2000" dirty="0">
                <a:sym typeface="Symbol" panose="05050102010706020507" pitchFamily="18" charset="2"/>
              </a:rPr>
              <a:t>P(x)</a:t>
            </a:r>
          </a:p>
          <a:p>
            <a:pPr marL="400050" lvl="1" indent="0">
              <a:buNone/>
            </a:pPr>
            <a:r>
              <a:rPr lang="en-US" sz="2000" dirty="0">
                <a:sym typeface="Symbol" panose="05050102010706020507" pitchFamily="18" charset="2"/>
              </a:rPr>
              <a:t>	</a:t>
            </a:r>
            <a:r>
              <a:rPr lang="pt-BR" sz="2000" i="1" dirty="0"/>
              <a:t>¬ </a:t>
            </a:r>
            <a:r>
              <a:rPr lang="en-US" sz="2000" dirty="0">
                <a:sym typeface="Symbol" panose="05050102010706020507" pitchFamily="18" charset="2"/>
              </a:rPr>
              <a:t></a:t>
            </a:r>
            <a:r>
              <a:rPr lang="en-US" sz="2000" dirty="0" err="1">
                <a:sym typeface="Symbol" panose="05050102010706020507" pitchFamily="18" charset="2"/>
              </a:rPr>
              <a:t>x.P</a:t>
            </a:r>
            <a:r>
              <a:rPr lang="en-US" sz="2000" dirty="0">
                <a:sym typeface="Symbol" panose="05050102010706020507" pitchFamily="18" charset="2"/>
              </a:rPr>
              <a:t>(x)	becomes	x.</a:t>
            </a:r>
            <a:r>
              <a:rPr lang="pt-BR" sz="2000" i="1" dirty="0"/>
              <a:t> ¬ </a:t>
            </a:r>
            <a:r>
              <a:rPr lang="en-US" sz="2000" dirty="0">
                <a:sym typeface="Symbol" panose="05050102010706020507" pitchFamily="18" charset="2"/>
              </a:rPr>
              <a:t>P(x)</a:t>
            </a:r>
          </a:p>
          <a:p>
            <a:pPr marL="400050" lvl="1" indent="0">
              <a:buNone/>
            </a:pPr>
            <a:r>
              <a:rPr lang="en-US" sz="2000" dirty="0">
                <a:sym typeface="Symbol" panose="05050102010706020507" pitchFamily="18" charset="2"/>
              </a:rPr>
              <a:t>	</a:t>
            </a:r>
            <a:r>
              <a:rPr lang="pt-BR" sz="2000" dirty="0"/>
              <a:t>¬(P</a:t>
            </a:r>
            <a:r>
              <a:rPr lang="en-US" sz="2000" dirty="0">
                <a:latin typeface="Trebuchet MS" panose="020B0603020202020204" pitchFamily="34" charset="0"/>
                <a:cs typeface="Times" panose="02020603050405020304" pitchFamily="18" charset="0"/>
              </a:rPr>
              <a:t> ∧ Q)	becomes	</a:t>
            </a:r>
            <a:r>
              <a:rPr lang="pt-BR" sz="2000" dirty="0"/>
              <a:t>¬P V</a:t>
            </a:r>
            <a:r>
              <a:rPr lang="en-US" sz="2000" dirty="0">
                <a:latin typeface="Trebuchet MS" panose="020B0603020202020204" pitchFamily="34" charset="0"/>
                <a:cs typeface="Times" panose="02020603050405020304" pitchFamily="18" charset="0"/>
              </a:rPr>
              <a:t> </a:t>
            </a:r>
            <a:r>
              <a:rPr lang="pt-BR" sz="2000" dirty="0"/>
              <a:t>¬</a:t>
            </a:r>
            <a:r>
              <a:rPr lang="en-US" sz="2000" dirty="0">
                <a:latin typeface="Trebuchet MS" panose="020B0603020202020204" pitchFamily="34" charset="0"/>
                <a:cs typeface="Times" panose="02020603050405020304" pitchFamily="18" charset="0"/>
              </a:rPr>
              <a:t>Q</a:t>
            </a:r>
          </a:p>
          <a:p>
            <a:pPr marL="400050" lvl="1" indent="0">
              <a:buNone/>
            </a:pPr>
            <a:r>
              <a:rPr lang="en-US" sz="2000" dirty="0">
                <a:latin typeface="Trebuchet MS" panose="020B0603020202020204" pitchFamily="34" charset="0"/>
                <a:cs typeface="Times" panose="02020603050405020304" pitchFamily="18" charset="0"/>
                <a:sym typeface="Symbol" panose="05050102010706020507" pitchFamily="18" charset="2"/>
              </a:rPr>
              <a:t>	</a:t>
            </a:r>
            <a:r>
              <a:rPr lang="pt-BR" sz="2000" dirty="0"/>
              <a:t>¬(P</a:t>
            </a:r>
            <a:r>
              <a:rPr lang="en-US" sz="2000" dirty="0">
                <a:latin typeface="Trebuchet MS" panose="020B0603020202020204" pitchFamily="34" charset="0"/>
                <a:cs typeface="Times" panose="02020603050405020304" pitchFamily="18" charset="0"/>
              </a:rPr>
              <a:t> </a:t>
            </a:r>
            <a:r>
              <a:rPr lang="pt-BR" sz="2000" dirty="0"/>
              <a:t>V</a:t>
            </a:r>
            <a:r>
              <a:rPr lang="en-US" sz="2000" dirty="0">
                <a:latin typeface="Trebuchet MS" panose="020B0603020202020204" pitchFamily="34" charset="0"/>
                <a:cs typeface="Times" panose="02020603050405020304" pitchFamily="18" charset="0"/>
              </a:rPr>
              <a:t> Q)	becomes	</a:t>
            </a:r>
            <a:r>
              <a:rPr lang="pt-BR" sz="2000" dirty="0"/>
              <a:t>¬P </a:t>
            </a:r>
            <a:r>
              <a:rPr lang="en-US" sz="2000" dirty="0">
                <a:latin typeface="Trebuchet MS" panose="020B0603020202020204" pitchFamily="34" charset="0"/>
                <a:cs typeface="Times" panose="02020603050405020304" pitchFamily="18" charset="0"/>
              </a:rPr>
              <a:t>∧ </a:t>
            </a:r>
            <a:r>
              <a:rPr lang="pt-BR" sz="2000" dirty="0"/>
              <a:t>¬</a:t>
            </a:r>
            <a:r>
              <a:rPr lang="en-US" sz="2000" dirty="0">
                <a:latin typeface="Trebuchet MS" panose="020B0603020202020204" pitchFamily="34" charset="0"/>
                <a:cs typeface="Times" panose="02020603050405020304" pitchFamily="18" charset="0"/>
              </a:rPr>
              <a:t>Q</a:t>
            </a:r>
          </a:p>
          <a:p>
            <a:pPr marL="400050" lvl="1" indent="0">
              <a:buNone/>
            </a:pPr>
            <a:r>
              <a:rPr lang="pt-BR" sz="2000" dirty="0"/>
              <a:t>	¬¬P		becomes	P</a:t>
            </a:r>
            <a:endParaRPr lang="en-US" sz="2000" dirty="0">
              <a:sym typeface="Symbol" panose="05050102010706020507" pitchFamily="18" charset="2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1" i="1" dirty="0" err="1">
                <a:sym typeface="Symbol" panose="05050102010706020507" pitchFamily="18" charset="2"/>
              </a:rPr>
              <a:t>Skolemize</a:t>
            </a:r>
            <a:r>
              <a:rPr lang="en-US" dirty="0">
                <a:sym typeface="Symbol" panose="05050102010706020507" pitchFamily="18" charset="2"/>
              </a:rPr>
              <a:t>: (remove existential quantifiers)</a:t>
            </a:r>
          </a:p>
          <a:p>
            <a:pPr marL="800100" lvl="2" indent="0">
              <a:buNone/>
            </a:pPr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dirty="0" err="1">
                <a:sym typeface="Symbol" panose="05050102010706020507" pitchFamily="18" charset="2"/>
              </a:rPr>
              <a:t>x.P</a:t>
            </a:r>
            <a:r>
              <a:rPr lang="en-US" dirty="0">
                <a:sym typeface="Symbol" panose="05050102010706020507" pitchFamily="18" charset="2"/>
              </a:rPr>
              <a:t>(x)		becomes	P(a)		= </a:t>
            </a:r>
            <a:r>
              <a:rPr lang="en-US" dirty="0" err="1">
                <a:sym typeface="Symbol" panose="05050102010706020507" pitchFamily="18" charset="2"/>
              </a:rPr>
              <a:t>skolem</a:t>
            </a:r>
            <a:r>
              <a:rPr lang="en-US" dirty="0">
                <a:sym typeface="Symbol" panose="05050102010706020507" pitchFamily="18" charset="2"/>
              </a:rPr>
              <a:t> constant</a:t>
            </a:r>
          </a:p>
          <a:p>
            <a:pPr marL="800100" lvl="2" indent="0">
              <a:buNone/>
            </a:pPr>
            <a:r>
              <a:rPr lang="en-US" dirty="0">
                <a:sym typeface="Symbol" panose="05050102010706020507" pitchFamily="18" charset="2"/>
              </a:rPr>
              <a:t>x </a:t>
            </a:r>
            <a:r>
              <a:rPr lang="en-US" dirty="0" err="1">
                <a:sym typeface="Symbol" panose="05050102010706020507" pitchFamily="18" charset="2"/>
              </a:rPr>
              <a:t>y.P</a:t>
            </a:r>
            <a:r>
              <a:rPr lang="en-US" dirty="0">
                <a:sym typeface="Symbol" panose="05050102010706020507" pitchFamily="18" charset="2"/>
              </a:rPr>
              <a:t>(</a:t>
            </a:r>
            <a:r>
              <a:rPr lang="en-US" dirty="0" err="1">
                <a:sym typeface="Symbol" panose="05050102010706020507" pitchFamily="18" charset="2"/>
              </a:rPr>
              <a:t>x,y</a:t>
            </a:r>
            <a:r>
              <a:rPr lang="en-US" dirty="0">
                <a:sym typeface="Symbol" panose="05050102010706020507" pitchFamily="18" charset="2"/>
              </a:rPr>
              <a:t>)	becomes	</a:t>
            </a:r>
            <a:r>
              <a:rPr lang="en-US" dirty="0" err="1">
                <a:sym typeface="Symbol" panose="05050102010706020507" pitchFamily="18" charset="2"/>
              </a:rPr>
              <a:t>x.P</a:t>
            </a:r>
            <a:r>
              <a:rPr lang="en-US" dirty="0">
                <a:sym typeface="Symbol" panose="05050102010706020507" pitchFamily="18" charset="2"/>
              </a:rPr>
              <a:t>(x, f(x))	= </a:t>
            </a:r>
            <a:r>
              <a:rPr lang="en-US" dirty="0" err="1">
                <a:sym typeface="Symbol" panose="05050102010706020507" pitchFamily="18" charset="2"/>
              </a:rPr>
              <a:t>skolem</a:t>
            </a:r>
            <a:r>
              <a:rPr lang="en-US" dirty="0">
                <a:sym typeface="Symbol" panose="05050102010706020507" pitchFamily="18" charset="2"/>
              </a:rPr>
              <a:t> function</a:t>
            </a:r>
          </a:p>
          <a:p>
            <a:pPr marL="800100" lvl="2" indent="0">
              <a:buNone/>
            </a:pPr>
            <a:r>
              <a:rPr lang="en-US" dirty="0">
                <a:sym typeface="Symbol" panose="05050102010706020507" pitchFamily="18" charset="2"/>
              </a:rPr>
              <a:t>e.g. if P = </a:t>
            </a:r>
            <a:r>
              <a:rPr lang="en-US" dirty="0" err="1">
                <a:sym typeface="Symbol" panose="05050102010706020507" pitchFamily="18" charset="2"/>
              </a:rPr>
              <a:t>patientOf</a:t>
            </a:r>
            <a:r>
              <a:rPr lang="en-US" dirty="0">
                <a:sym typeface="Symbol" panose="05050102010706020507" pitchFamily="18" charset="2"/>
              </a:rPr>
              <a:t>, then f(x) is the provider of x. </a:t>
            </a:r>
          </a:p>
          <a:p>
            <a:pPr marL="1257300" lvl="2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17E4CD-307D-4C7F-983B-201EEA0E175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4542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5569F-5A29-4885-A894-BF0C896FE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FOL to CNF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7DAE4-BCA7-4B4F-9B30-9CE3CF845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4"/>
            </a:pPr>
            <a:r>
              <a:rPr lang="en-US" b="1" i="1" dirty="0"/>
              <a:t>Remove universal quantifiers</a:t>
            </a:r>
            <a:r>
              <a:rPr lang="en-US" dirty="0"/>
              <a:t>: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dirty="0"/>
              <a:t>rename all variables so that each quantifier has its own unique variable name</a:t>
            </a:r>
          </a:p>
          <a:p>
            <a:pPr marL="800100" lvl="2" indent="0">
              <a:buNone/>
            </a:pPr>
            <a:r>
              <a:rPr lang="es-ES" dirty="0"/>
              <a:t>  (∀y R(f(x), y) </a:t>
            </a: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∧</a:t>
            </a:r>
            <a:r>
              <a:rPr lang="es-ES" dirty="0"/>
              <a:t> ∀y S(f(x), y)) </a:t>
            </a:r>
            <a:r>
              <a:rPr lang="en-US" dirty="0">
                <a:latin typeface="Trebuchet MS" panose="020B0603020202020204" pitchFamily="34" charset="0"/>
              </a:rPr>
              <a:t>	becomes </a:t>
            </a:r>
          </a:p>
          <a:p>
            <a:pPr marL="800100" lvl="2" indent="0">
              <a:buNone/>
            </a:pPr>
            <a:r>
              <a:rPr lang="en-US" dirty="0">
                <a:latin typeface="Trebuchet MS" panose="020B0603020202020204" pitchFamily="34" charset="0"/>
              </a:rPr>
              <a:t>					</a:t>
            </a:r>
            <a:r>
              <a:rPr lang="es-ES" dirty="0"/>
              <a:t> (∀y R(f(x), y) </a:t>
            </a: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∧</a:t>
            </a:r>
            <a:r>
              <a:rPr lang="es-ES" dirty="0"/>
              <a:t> ∀z S(f(x), z))</a:t>
            </a:r>
            <a:endParaRPr lang="en-US" dirty="0">
              <a:latin typeface="Trebuchet MS" panose="020B0603020202020204" pitchFamily="34" charset="0"/>
            </a:endParaRPr>
          </a:p>
          <a:p>
            <a:pPr marL="857250" lvl="1" indent="-457200">
              <a:buFont typeface="+mj-lt"/>
              <a:buAutoNum type="alphaLcParenR"/>
            </a:pPr>
            <a:r>
              <a:rPr lang="en-US" dirty="0"/>
              <a:t>Move quantifiers to the left end and make the scope of each the entire sentence</a:t>
            </a:r>
          </a:p>
          <a:p>
            <a:pPr marL="800100" lvl="2" indent="0">
              <a:buNone/>
            </a:pPr>
            <a:r>
              <a:rPr lang="es-ES" dirty="0"/>
              <a:t>  ∀y ∀z (R(f(x), y) </a:t>
            </a: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∧</a:t>
            </a:r>
            <a:r>
              <a:rPr lang="es-ES" dirty="0"/>
              <a:t> S(f(x), z))</a:t>
            </a:r>
          </a:p>
          <a:p>
            <a:pPr marL="800100" lvl="2" indent="0">
              <a:buNone/>
            </a:pPr>
            <a:endParaRPr lang="en-US" dirty="0">
              <a:latin typeface="Trebuchet MS" panose="020B0603020202020204" pitchFamily="34" charset="0"/>
            </a:endParaRPr>
          </a:p>
          <a:p>
            <a:pPr marL="857250" lvl="1" indent="-457200">
              <a:buFont typeface="+mj-lt"/>
              <a:buAutoNum type="alphaLcParenR"/>
            </a:pPr>
            <a:r>
              <a:rPr lang="en-US" dirty="0">
                <a:latin typeface="Trebuchet MS" panose="020B0603020202020204" pitchFamily="34" charset="0"/>
              </a:rPr>
              <a:t>Drop the quantifiers:</a:t>
            </a:r>
          </a:p>
          <a:p>
            <a:pPr marL="800100" lvl="2" indent="0">
              <a:buNone/>
            </a:pPr>
            <a:r>
              <a:rPr lang="en-US" dirty="0">
                <a:latin typeface="Trebuchet MS" panose="020B0603020202020204" pitchFamily="34" charset="0"/>
              </a:rPr>
              <a:t>  </a:t>
            </a:r>
            <a:r>
              <a:rPr lang="es-ES" dirty="0"/>
              <a:t>R(f(x), y) </a:t>
            </a:r>
            <a:r>
              <a:rPr lang="en-US" dirty="0">
                <a:latin typeface="Trebuchet MS" panose="020B0603020202020204" pitchFamily="34" charset="0"/>
                <a:cs typeface="Times" panose="02020603050405020304" pitchFamily="18" charset="0"/>
              </a:rPr>
              <a:t>∧</a:t>
            </a:r>
            <a:r>
              <a:rPr lang="es-ES" dirty="0"/>
              <a:t> S(f(x), z)</a:t>
            </a:r>
            <a:endParaRPr lang="en-US" dirty="0">
              <a:latin typeface="Trebuchet MS" panose="020B0603020202020204" pitchFamily="34" charset="0"/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en-US" b="1" i="1" dirty="0"/>
              <a:t>Proceed further as with Propositional Logic.</a:t>
            </a:r>
            <a:endParaRPr lang="en-US" dirty="0"/>
          </a:p>
          <a:p>
            <a:pPr marL="400050" lvl="1" indent="0">
              <a:buNone/>
            </a:pPr>
            <a:r>
              <a:rPr lang="pt-BR" sz="2000" i="1" dirty="0"/>
              <a:t>	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17E4CD-307D-4C7F-983B-201EEA0E175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8924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9FBB8-280A-4C85-A5AD-B4D28DBFF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Horn clauses in Prolog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8E107-7DB0-44F3-9A85-2F89C3A92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Prolog: a programming language for reasoning over Horn clauses.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Examples: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Conditional clauses aka rules: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err="1"/>
              <a:t>fatherOf</a:t>
            </a:r>
            <a:r>
              <a:rPr lang="en-US" dirty="0"/>
              <a:t>(X,Y) :- </a:t>
            </a:r>
            <a:r>
              <a:rPr lang="en-US" dirty="0" err="1"/>
              <a:t>parentOf</a:t>
            </a:r>
            <a:r>
              <a:rPr lang="en-US" dirty="0"/>
              <a:t>(X,Y),male(X).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/>
              <a:t>father(X) :- </a:t>
            </a:r>
            <a:r>
              <a:rPr lang="en-US" dirty="0" err="1"/>
              <a:t>fatherOf</a:t>
            </a:r>
            <a:r>
              <a:rPr lang="en-US" dirty="0"/>
              <a:t>(X,_).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err="1"/>
              <a:t>grandfatherOf</a:t>
            </a:r>
            <a:r>
              <a:rPr lang="en-US" dirty="0"/>
              <a:t>(X,Y) :- </a:t>
            </a:r>
            <a:r>
              <a:rPr lang="en-US" dirty="0" err="1"/>
              <a:t>fatherOf</a:t>
            </a:r>
            <a:r>
              <a:rPr lang="en-US" dirty="0"/>
              <a:t>(X,Z), </a:t>
            </a:r>
            <a:r>
              <a:rPr lang="en-US" dirty="0" err="1"/>
              <a:t>parentOf</a:t>
            </a:r>
            <a:r>
              <a:rPr lang="en-US" dirty="0"/>
              <a:t>(Z,Y).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Facts: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/>
              <a:t>male(john).		Or: male(“John”).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err="1"/>
              <a:t>parentOf</a:t>
            </a:r>
            <a:r>
              <a:rPr lang="en-US" dirty="0"/>
              <a:t>(john,_).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err="1"/>
              <a:t>parentOf</a:t>
            </a:r>
            <a:r>
              <a:rPr lang="en-US" dirty="0"/>
              <a:t>(</a:t>
            </a:r>
            <a:r>
              <a:rPr lang="en-US" dirty="0" err="1"/>
              <a:t>bert</a:t>
            </a:r>
            <a:r>
              <a:rPr lang="en-US" dirty="0"/>
              <a:t>, john).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			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A4920A-AC98-4D80-AD50-A754D074A0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7208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565BB-F698-416A-A9D4-5CDC78C70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Prolog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26F27-B2D4-420F-BBDF-F3F407BB2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Formulae and clauses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Queries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C30E93-32AC-4BC5-81D2-EF83EBEEAA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0141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A4AE-D42C-4F43-A9F7-D3308E19B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Prolog syntax: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CC159-2B64-4E67-A813-234D57E99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Atomic values (literals):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Numbers: 1, -3, 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Symbolic literals: alphanumeric strings starting with a lower-case letter or any string in single quotes.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Logical variables: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alphanumeric starting with an upper-case letter, or the anonymous variable ‘_’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Terms: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variables and literals are (atomic) terms,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Terms of the form ‘f(t1, t2, … ,</a:t>
            </a:r>
            <a:r>
              <a:rPr lang="en-US" sz="2200" dirty="0" err="1"/>
              <a:t>tn</a:t>
            </a:r>
            <a:r>
              <a:rPr lang="en-US" sz="2200" dirty="0"/>
              <a:t>)’,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two terms joined by an arithmetic operation is a term, e.g., X+1, 2*[1,2,3]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a finite list of terms, e.g. [2, cat, X1].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C0B9C6-D49B-424C-B8C3-5803FE341D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522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80842-ED02-4490-864F-15B6E98DB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Prolog syntax – formulae and clauses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9B5EE-EB4C-4209-8332-3EA1A119C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atomic formulae p(t1, t2, … , </a:t>
            </a:r>
            <a:r>
              <a:rPr lang="en-US" dirty="0" err="1"/>
              <a:t>tn</a:t>
            </a:r>
            <a:r>
              <a:rPr lang="en-US" dirty="0"/>
              <a:t>) where </a:t>
            </a:r>
            <a:r>
              <a:rPr lang="en-US" dirty="0" err="1"/>
              <a:t>ti</a:t>
            </a:r>
            <a:r>
              <a:rPr lang="en-US" dirty="0"/>
              <a:t> is a term, and p a symbolic literal called the </a:t>
            </a:r>
            <a:r>
              <a:rPr lang="en-US" i="1" dirty="0"/>
              <a:t>predicate name</a:t>
            </a:r>
            <a:r>
              <a:rPr lang="en-US" dirty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(Horn) clauses written as ‘</a:t>
            </a:r>
            <a:r>
              <a:rPr lang="en-US" b="1" dirty="0"/>
              <a:t>A :- B1, B2, … , Bn.</a:t>
            </a:r>
            <a:r>
              <a:rPr lang="en-US" dirty="0"/>
              <a:t>’ where A and Bi are atomic formulas;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A is called the </a:t>
            </a:r>
            <a:r>
              <a:rPr lang="en-US" sz="2200" i="1" dirty="0"/>
              <a:t>head</a:t>
            </a:r>
            <a:r>
              <a:rPr lang="en-US" sz="2200" dirty="0"/>
              <a:t> of the clause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B1, B2, … , Bn is called the </a:t>
            </a:r>
            <a:r>
              <a:rPr lang="en-US" sz="2200" i="1" dirty="0"/>
              <a:t>body</a:t>
            </a:r>
            <a:r>
              <a:rPr lang="en-US" sz="2200" dirty="0"/>
              <a:t>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A clause without a body is a </a:t>
            </a:r>
            <a:r>
              <a:rPr lang="en-US" sz="2200" i="1" dirty="0"/>
              <a:t>fact,</a:t>
            </a:r>
            <a:r>
              <a:rPr lang="en-US" sz="2200" dirty="0"/>
              <a:t> otherwise a </a:t>
            </a:r>
            <a:r>
              <a:rPr lang="en-US" sz="2200" i="1" dirty="0"/>
              <a:t>conditional clause </a:t>
            </a:r>
            <a:r>
              <a:rPr lang="en-US" sz="2200" dirty="0"/>
              <a:t>or </a:t>
            </a:r>
            <a:r>
              <a:rPr lang="en-US" sz="2200" i="1" dirty="0"/>
              <a:t>rule</a:t>
            </a:r>
            <a:r>
              <a:rPr lang="en-US" sz="2200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569CF5-776C-4A97-8101-16BE207AF69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53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0DA46F8-2CCB-48CF-89E1-BDA9250EB0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Propositional Logic (PL) essentials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3AA7E9D2-FEE0-490B-9C60-4FFEE62591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3F9EC-03A7-4862-9E70-23C72DF2F43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477000"/>
            <a:ext cx="304800" cy="296863"/>
          </a:xfrm>
        </p:spPr>
        <p:txBody>
          <a:bodyPr/>
          <a:lstStyle/>
          <a:p>
            <a:fld id="{7C5DB68A-9D44-4073-920F-D08D647C06A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3513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80842-ED02-4490-864F-15B6E98DB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Prolog syntax – programs and queries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9B5EE-EB4C-4209-8332-3EA1A119C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Prolog program is a finite sequence of Horn clauses.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beginning with '%' and extending to the end of the line,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beginning with '/*' and extending (over end of lines) to '*/’.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Queries: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Are of the form:  ‘?- B1, B2, … , Bn.’, n≥1, where Bi (1≤i≤n) is an atomic formula and each Bi is called a </a:t>
            </a:r>
            <a:r>
              <a:rPr lang="en-US" sz="2200" i="1" dirty="0"/>
              <a:t>goal</a:t>
            </a:r>
            <a:r>
              <a:rPr lang="en-US" sz="2200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569CF5-776C-4A97-8101-16BE207AF69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6194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9FBB8-280A-4C85-A5AD-B4D28DBFF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Programs and queries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8E107-7DB0-44F3-9A85-2F89C3A92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Example Prolog program:				</a:t>
            </a:r>
            <a:r>
              <a:rPr lang="en-US" sz="1800" dirty="0">
                <a:hlinkClick r:id="rId2" action="ppaction://hlinkfile"/>
              </a:rPr>
              <a:t>father.pl</a:t>
            </a:r>
            <a:endParaRPr lang="en-US" sz="18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 err="1"/>
              <a:t>fatherOf</a:t>
            </a:r>
            <a:r>
              <a:rPr lang="en-US" sz="1800" dirty="0"/>
              <a:t>(X,Y) :- </a:t>
            </a:r>
            <a:r>
              <a:rPr lang="en-US" sz="1800" dirty="0" err="1"/>
              <a:t>parentOf</a:t>
            </a:r>
            <a:r>
              <a:rPr lang="en-US" sz="1800" dirty="0"/>
              <a:t>(X,Y),male(X).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father(X) :- </a:t>
            </a:r>
            <a:r>
              <a:rPr lang="en-US" sz="1800" dirty="0" err="1"/>
              <a:t>fatherOf</a:t>
            </a:r>
            <a:r>
              <a:rPr lang="en-US" sz="1800" dirty="0"/>
              <a:t>(X,_).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 err="1"/>
              <a:t>grandfatherOf</a:t>
            </a:r>
            <a:r>
              <a:rPr lang="en-US" sz="1800" dirty="0"/>
              <a:t>(X,Y) :- </a:t>
            </a:r>
            <a:r>
              <a:rPr lang="en-US" sz="1800" dirty="0" err="1"/>
              <a:t>fatherOf</a:t>
            </a:r>
            <a:r>
              <a:rPr lang="en-US" sz="1800" dirty="0"/>
              <a:t>(X,Z), </a:t>
            </a:r>
            <a:r>
              <a:rPr lang="en-US" sz="1800" dirty="0" err="1"/>
              <a:t>parentOf</a:t>
            </a:r>
            <a:r>
              <a:rPr lang="en-US" sz="1800" dirty="0"/>
              <a:t>(Z,Y).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 err="1"/>
              <a:t>parentOf</a:t>
            </a:r>
            <a:r>
              <a:rPr lang="en-US" sz="1800" dirty="0"/>
              <a:t>(john,_).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 err="1"/>
              <a:t>parentOf</a:t>
            </a:r>
            <a:r>
              <a:rPr lang="en-US" sz="1800" dirty="0"/>
              <a:t>(</a:t>
            </a:r>
            <a:r>
              <a:rPr lang="en-US" sz="1800" dirty="0" err="1"/>
              <a:t>bert</a:t>
            </a:r>
            <a:r>
              <a:rPr lang="en-US" sz="1800" dirty="0"/>
              <a:t>, john).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male(</a:t>
            </a:r>
            <a:r>
              <a:rPr lang="en-US" sz="1800" dirty="0" err="1"/>
              <a:t>bert</a:t>
            </a:r>
            <a:r>
              <a:rPr lang="en-US" sz="1800" dirty="0"/>
              <a:t>).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/>
              <a:t>Example queries: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?-father(_).		   ‘Does there exist a father?’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?-father(X).		   ‘Who is a father?’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?-</a:t>
            </a:r>
            <a:r>
              <a:rPr lang="en-US" sz="1800" dirty="0" err="1"/>
              <a:t>parentOf</a:t>
            </a:r>
            <a:r>
              <a:rPr lang="en-US" sz="1800" dirty="0"/>
              <a:t>(</a:t>
            </a:r>
            <a:r>
              <a:rPr lang="en-US" sz="1800" dirty="0" err="1"/>
              <a:t>bert,X</a:t>
            </a:r>
            <a:r>
              <a:rPr lang="en-US" sz="1800" dirty="0"/>
              <a:t>).	   ‘Of who is Bert a parent?’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?-</a:t>
            </a:r>
            <a:r>
              <a:rPr lang="en-US" sz="1800" dirty="0" err="1"/>
              <a:t>grandfatherOf</a:t>
            </a:r>
            <a:r>
              <a:rPr lang="en-US" sz="1800" dirty="0"/>
              <a:t>(X,_).	   ‘Who is a grandfather of somebody?’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?-</a:t>
            </a:r>
            <a:r>
              <a:rPr lang="en-US" sz="1800" dirty="0" err="1"/>
              <a:t>grandfatherOf</a:t>
            </a:r>
            <a:r>
              <a:rPr lang="en-US" sz="1800" dirty="0"/>
              <a:t>(_,_).	   ‘Is there somebody who has a grandfather?’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?-</a:t>
            </a:r>
            <a:r>
              <a:rPr lang="en-US" sz="1800" dirty="0" err="1"/>
              <a:t>grandfatherOf</a:t>
            </a:r>
            <a:r>
              <a:rPr lang="en-US" sz="1800" dirty="0"/>
              <a:t>(X,Y). 	   ‘Who is grandfather of who?’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?-</a:t>
            </a:r>
            <a:r>
              <a:rPr lang="en-US" sz="1800" dirty="0" err="1"/>
              <a:t>parentOf</a:t>
            </a:r>
            <a:r>
              <a:rPr lang="en-US" sz="1800" dirty="0"/>
              <a:t>(</a:t>
            </a:r>
            <a:r>
              <a:rPr lang="en-US" sz="1800" dirty="0" err="1"/>
              <a:t>X,john</a:t>
            </a:r>
            <a:r>
              <a:rPr lang="en-US" sz="1800" dirty="0"/>
              <a:t>),male(X).   ‘Who is a male parent of john?’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A4920A-AC98-4D80-AD50-A754D074A0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57087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FAF09-72D4-4066-90C9-561692A11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Quantification in Prolog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A565F-38FE-4C4B-98EF-585905F1C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err="1"/>
              <a:t>grandfatherOf</a:t>
            </a:r>
            <a:r>
              <a:rPr lang="en-US" dirty="0"/>
              <a:t>(X,Y) :- </a:t>
            </a:r>
            <a:r>
              <a:rPr lang="en-US" dirty="0" err="1"/>
              <a:t>fatherOf</a:t>
            </a:r>
            <a:r>
              <a:rPr lang="en-US" dirty="0"/>
              <a:t>(X,Z), </a:t>
            </a:r>
            <a:r>
              <a:rPr lang="en-US" dirty="0" err="1"/>
              <a:t>parentOf</a:t>
            </a:r>
            <a:r>
              <a:rPr lang="en-US" dirty="0"/>
              <a:t>(Z,Y).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200" dirty="0"/>
              <a:t>All variables in the head are universally quantified.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200" dirty="0"/>
              <a:t>All variables in the body which are not in the head, are existentially quantified.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800" dirty="0"/>
              <a:t>For all X and all Y, X is the grandfather of Y if there exists some Z of which X is a father and which is a parent of Y.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?- </a:t>
            </a:r>
            <a:r>
              <a:rPr lang="en-US" dirty="0" err="1"/>
              <a:t>grandfatherOf</a:t>
            </a:r>
            <a:r>
              <a:rPr lang="en-US" dirty="0"/>
              <a:t>(X,Y), male(Y).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2200" dirty="0"/>
              <a:t>All variables in a query are existentially quantified.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/>
              <a:t>Does there exist a pair X,Y such that X is the grandfather of Y and Y is male?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Important: quantification is over what is known!!!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‘closed world assumption’.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9408EC-8D22-4481-8CDB-1713758F576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156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F10D9-557A-453E-88BD-82E0F7D3D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Prolog’s built-in reasoning strategy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ED3AC-23C9-4C2C-BC51-3686C7CEA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Three internal data structures: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 search tree in which each node has …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 list of goals (predicates),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 set of variable bindings (instantiations).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types of procedures working on the search tree: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u="sng" dirty="0"/>
              <a:t>Unification</a:t>
            </a:r>
            <a:r>
              <a:rPr lang="en-US" dirty="0"/>
              <a:t>: finds instantiations of variables so as to make equal terms (if such instantiation exists)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u="sng" dirty="0"/>
              <a:t>Back-tracking</a:t>
            </a:r>
            <a:r>
              <a:rPr lang="en-US" dirty="0"/>
              <a:t>: revisiting past decisions after a failed goal is reached.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C901B9-0F93-4ED1-800E-D0C97367065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21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3F2AF-B0C3-4DAA-8415-E80128E49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Prolog’s built-in reasoning strategy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3FE7F-DBB3-4B20-AA47-C7436035E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76400"/>
            <a:ext cx="8915400" cy="4953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Start: the search tree has just a root, the goal list consists only of the query, and the set of variable bindings is empty.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The program is scanned top to bottom for a clause (fact or rule) whose head potentially matches the current goal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for each such clause, add a child node to the search tree,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descend to the leftmost child.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 ‘depth first’ search.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The top goal is unified with the clause’s head, yielding more variable bindings.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The clause’s body predicates are added to the goal list, left to right.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Return to 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If 1. or 2. fail due to no matching clause or failed unification: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backtrack to parent node and try next child in search tree,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if root node fails, stop and return </a:t>
            </a:r>
            <a:r>
              <a:rPr lang="en-US" sz="2000" i="1" dirty="0"/>
              <a:t>false</a:t>
            </a:r>
            <a:r>
              <a:rPr lang="en-US" sz="2000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70853D-4509-4A77-B3C9-659BD278C80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528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69ACB-2409-4AFF-9E01-85ADF50A3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Generally: order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9616B-B895-4991-B25B-DADEB96E6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Order of facts and rules in file;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efficiency: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facts before rules,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easy predicates before harder ones (e.g. those with recursion).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Order of predicates in the body of rules.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Order only influences termination, not outcomes.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Compiler directives can be used to override or force order.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9092A0-1466-4E59-AFD1-E53288EC40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13757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B0532-5667-4E53-A438-1AAC547D3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533400"/>
            <a:ext cx="8686800" cy="762000"/>
          </a:xfrm>
        </p:spPr>
        <p:txBody>
          <a:bodyPr/>
          <a:lstStyle/>
          <a:p>
            <a:r>
              <a:rPr lang="en-US" sz="3200" dirty="0"/>
              <a:t>Weaknesses of</a:t>
            </a:r>
            <a:br>
              <a:rPr lang="en-US" sz="3200" dirty="0"/>
            </a:br>
            <a:r>
              <a:rPr lang="en-US" sz="3200" dirty="0"/>
              <a:t>‘native Prolog with Horn clauses’</a:t>
            </a:r>
            <a:br>
              <a:rPr lang="en-US" sz="3200" dirty="0"/>
            </a:br>
            <a:r>
              <a:rPr lang="en-US" sz="2000" dirty="0"/>
              <a:t>(‘native’ = ‘without using work-arounds’)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90929-613C-448E-9C98-290150107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981200"/>
            <a:ext cx="8686800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It is not possible to express: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disjunctive facts or rules with a disjunctive head.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E.g.: x is either a continuant or an occurrent if x is an entity.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negative facts or negative heads.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E.g.: x is not an occurrent if it is a continuant.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existential quantification for facts or conclusions.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E.g.: there is some value for a variable which makes a predicate true though we don’t know what that variable is.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predicates as variables.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Some logically correct and faithful combinations of rules may lead to non-termination because of the back-tracking.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continuant(X) 	:-  not(occurrent(X)).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occurrent(X)   	:-  not(continuant(X)).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67B47E-D60C-4C40-B4D7-DDBE2B6401E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581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CA34F-2DAC-4187-BD1B-488C56872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B748F-B68F-4095-9F85-B1992DB8E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the following program:</a:t>
            </a:r>
          </a:p>
          <a:p>
            <a:r>
              <a:rPr lang="en-US" sz="800" dirty="0"/>
              <a:t>		</a:t>
            </a:r>
          </a:p>
          <a:p>
            <a:r>
              <a:rPr lang="en-US" dirty="0"/>
              <a:t>		loves(</a:t>
            </a:r>
            <a:r>
              <a:rPr lang="en-US" dirty="0" err="1"/>
              <a:t>vincent</a:t>
            </a:r>
            <a:r>
              <a:rPr lang="en-US" dirty="0"/>
              <a:t>, </a:t>
            </a:r>
            <a:r>
              <a:rPr lang="en-US" dirty="0" err="1"/>
              <a:t>mia</a:t>
            </a:r>
            <a:r>
              <a:rPr lang="en-US" dirty="0"/>
              <a:t>).</a:t>
            </a:r>
          </a:p>
          <a:p>
            <a:r>
              <a:rPr lang="en-US" dirty="0"/>
              <a:t>		loves(</a:t>
            </a:r>
            <a:r>
              <a:rPr lang="en-US" dirty="0" err="1"/>
              <a:t>marsellus</a:t>
            </a:r>
            <a:r>
              <a:rPr lang="en-US" dirty="0"/>
              <a:t>, </a:t>
            </a:r>
            <a:r>
              <a:rPr lang="en-US" dirty="0" err="1"/>
              <a:t>mia</a:t>
            </a:r>
            <a:r>
              <a:rPr lang="en-US" dirty="0"/>
              <a:t>).</a:t>
            </a:r>
          </a:p>
          <a:p>
            <a:r>
              <a:rPr lang="en-US" dirty="0"/>
              <a:t>		jealous(A,B) :- loves(A,C), loves(B,C).</a:t>
            </a:r>
          </a:p>
          <a:p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And the following query:</a:t>
            </a:r>
          </a:p>
          <a:p>
            <a:endParaRPr lang="en-US" sz="800" dirty="0"/>
          </a:p>
          <a:p>
            <a:r>
              <a:rPr lang="en-US" dirty="0"/>
              <a:t>		?-jealous(X,Y).</a:t>
            </a:r>
          </a:p>
          <a:p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is Prolog’s (first) answer?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2" action="ppaction://hlinkfile"/>
              </a:rPr>
              <a:t>Loves.pl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1FD1D5-F095-4CD0-B999-1C430C581F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04968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A0F77-947A-43FA-AD2B-D342CA391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62000"/>
            <a:ext cx="7543800" cy="762000"/>
          </a:xfrm>
        </p:spPr>
        <p:txBody>
          <a:bodyPr/>
          <a:lstStyle/>
          <a:p>
            <a:pPr algn="l"/>
            <a:r>
              <a:rPr lang="en-US" dirty="0"/>
              <a:t>Search tree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24B0F6-84B8-4813-B4A2-D4DF26331FD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48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55B899E-B0B7-47A9-BD81-8E28E69CF4DF}"/>
              </a:ext>
            </a:extLst>
          </p:cNvPr>
          <p:cNvGrpSpPr/>
          <p:nvPr/>
        </p:nvGrpSpPr>
        <p:grpSpPr>
          <a:xfrm>
            <a:off x="76200" y="1676161"/>
            <a:ext cx="8915400" cy="4115039"/>
            <a:chOff x="-63224" y="1676398"/>
            <a:chExt cx="9207224" cy="421832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867900E4-F46A-4CD0-B326-75F7BA53D7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63224" y="1676399"/>
              <a:ext cx="8786020" cy="4218325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517215D-74D2-47A2-A8EA-A526232B16C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714690" y="1676398"/>
              <a:ext cx="429310" cy="4218326"/>
            </a:xfrm>
            <a:prstGeom prst="rect">
              <a:avLst/>
            </a:prstGeom>
          </p:spPr>
        </p:pic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64E42DF0-AE3F-4344-A95D-226B66C78B0B}"/>
              </a:ext>
            </a:extLst>
          </p:cNvPr>
          <p:cNvSpPr/>
          <p:nvPr/>
        </p:nvSpPr>
        <p:spPr>
          <a:xfrm>
            <a:off x="1828800" y="5980650"/>
            <a:ext cx="7239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b="0" dirty="0">
                <a:solidFill>
                  <a:schemeClr val="bg1"/>
                </a:solidFill>
                <a:latin typeface="Roboto"/>
              </a:rPr>
              <a:t>Bos, Johan. “Drawing Prolog Search Trees: A Manual for Teachers and Students of Logic Programming.” </a:t>
            </a:r>
            <a:r>
              <a:rPr lang="en-US" sz="1400" b="0" i="1" dirty="0" err="1">
                <a:solidFill>
                  <a:schemeClr val="bg1"/>
                </a:solidFill>
                <a:latin typeface="Roboto"/>
              </a:rPr>
              <a:t>ArXiv</a:t>
            </a:r>
            <a:r>
              <a:rPr lang="en-US" sz="1400" b="0" dirty="0">
                <a:solidFill>
                  <a:schemeClr val="bg1"/>
                </a:solidFill>
                <a:latin typeface="Roboto"/>
              </a:rPr>
              <a:t> abs/2001.08133 (2020).</a:t>
            </a:r>
          </a:p>
          <a:p>
            <a:pPr algn="r"/>
            <a:r>
              <a:rPr lang="en-US" sz="1400" b="0" dirty="0">
                <a:solidFill>
                  <a:schemeClr val="bg1"/>
                </a:solidFill>
                <a:latin typeface="Roboto"/>
                <a:hlinkClick r:id="rId4"/>
              </a:rPr>
              <a:t>https://arxiv.org/pdf/2001.08133.pdf</a:t>
            </a:r>
            <a:r>
              <a:rPr lang="en-US" sz="1400" b="0" dirty="0">
                <a:solidFill>
                  <a:schemeClr val="bg1"/>
                </a:solidFill>
                <a:latin typeface="Roboto"/>
              </a:rPr>
              <a:t> </a:t>
            </a:r>
            <a:endParaRPr lang="en-US" sz="1400" dirty="0">
              <a:solidFill>
                <a:schemeClr val="bg1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D9FF630-FF1D-454D-B0F9-9F20FE4CB2DA}"/>
              </a:ext>
            </a:extLst>
          </p:cNvPr>
          <p:cNvGrpSpPr/>
          <p:nvPr/>
        </p:nvGrpSpPr>
        <p:grpSpPr>
          <a:xfrm>
            <a:off x="224599" y="2774747"/>
            <a:ext cx="1734414" cy="3049985"/>
            <a:chOff x="224599" y="2774747"/>
            <a:chExt cx="1734414" cy="3049985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1E774E28-626C-4541-BEAB-21F0A6977985}"/>
                </a:ext>
              </a:extLst>
            </p:cNvPr>
            <p:cNvSpPr/>
            <p:nvPr/>
          </p:nvSpPr>
          <p:spPr bwMode="auto">
            <a:xfrm rot="17863435">
              <a:off x="-317894" y="3547825"/>
              <a:ext cx="2819400" cy="1734414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122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C7526A5-3314-4E22-9BC3-56610DBEC4BC}"/>
                </a:ext>
              </a:extLst>
            </p:cNvPr>
            <p:cNvSpPr txBox="1"/>
            <p:nvPr/>
          </p:nvSpPr>
          <p:spPr>
            <a:xfrm>
              <a:off x="574845" y="2774747"/>
              <a:ext cx="38985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549CFFC-FCD2-4688-BB8D-99018FB2D86E}"/>
              </a:ext>
            </a:extLst>
          </p:cNvPr>
          <p:cNvGrpSpPr/>
          <p:nvPr/>
        </p:nvGrpSpPr>
        <p:grpSpPr>
          <a:xfrm>
            <a:off x="5086519" y="2927147"/>
            <a:ext cx="3624887" cy="2313679"/>
            <a:chOff x="5086519" y="2927147"/>
            <a:chExt cx="3624887" cy="231367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1F162A6-F652-4200-8BD2-5E4EC34AD68F}"/>
                </a:ext>
              </a:extLst>
            </p:cNvPr>
            <p:cNvSpPr/>
            <p:nvPr/>
          </p:nvSpPr>
          <p:spPr bwMode="auto">
            <a:xfrm rot="1334190" flipH="1">
              <a:off x="5086519" y="3478664"/>
              <a:ext cx="3624887" cy="1762162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122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0A9F6E7-EBAD-4D40-8740-851A3E83DA02}"/>
                </a:ext>
              </a:extLst>
            </p:cNvPr>
            <p:cNvSpPr txBox="1"/>
            <p:nvPr/>
          </p:nvSpPr>
          <p:spPr>
            <a:xfrm>
              <a:off x="7153949" y="2927147"/>
              <a:ext cx="38985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B084CA5-4BE6-4A69-A21B-780BD9917506}"/>
              </a:ext>
            </a:extLst>
          </p:cNvPr>
          <p:cNvGrpSpPr/>
          <p:nvPr/>
        </p:nvGrpSpPr>
        <p:grpSpPr>
          <a:xfrm>
            <a:off x="667658" y="3359522"/>
            <a:ext cx="3749094" cy="1942099"/>
            <a:chOff x="667658" y="3359522"/>
            <a:chExt cx="3749094" cy="1942099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E737FA3-A934-47DD-8671-8E1F92510BAF}"/>
                </a:ext>
              </a:extLst>
            </p:cNvPr>
            <p:cNvSpPr/>
            <p:nvPr/>
          </p:nvSpPr>
          <p:spPr bwMode="auto">
            <a:xfrm rot="1334190" flipH="1">
              <a:off x="667658" y="3539459"/>
              <a:ext cx="3749094" cy="1762162"/>
            </a:xfrm>
            <a:prstGeom prst="ellipse">
              <a:avLst/>
            </a:prstGeom>
            <a:noFill/>
            <a:ln w="28575" cap="flat" cmpd="sng" algn="ctr">
              <a:solidFill>
                <a:srgbClr val="1FE11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122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3F38747-D79C-4AA8-BAD1-91FFA78834A1}"/>
                </a:ext>
              </a:extLst>
            </p:cNvPr>
            <p:cNvSpPr txBox="1"/>
            <p:nvPr/>
          </p:nvSpPr>
          <p:spPr>
            <a:xfrm>
              <a:off x="3317095" y="3359522"/>
              <a:ext cx="38985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1FE115"/>
                  </a:solidFill>
                </a:rPr>
                <a:t>2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E48BEE8-A0A6-425F-9BB6-8379194F0580}"/>
              </a:ext>
            </a:extLst>
          </p:cNvPr>
          <p:cNvGrpSpPr/>
          <p:nvPr/>
        </p:nvGrpSpPr>
        <p:grpSpPr>
          <a:xfrm>
            <a:off x="4836138" y="2528868"/>
            <a:ext cx="1734414" cy="3197068"/>
            <a:chOff x="4836138" y="2528868"/>
            <a:chExt cx="1734414" cy="3197068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F21B7A0-6AC8-43BE-B348-3E27404AA98E}"/>
                </a:ext>
              </a:extLst>
            </p:cNvPr>
            <p:cNvSpPr/>
            <p:nvPr/>
          </p:nvSpPr>
          <p:spPr bwMode="auto">
            <a:xfrm rot="18725981">
              <a:off x="4293645" y="3449029"/>
              <a:ext cx="2819400" cy="1734414"/>
            </a:xfrm>
            <a:prstGeom prst="ellipse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122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DBEF8C0-5E7F-4937-B3E3-AC5BEC35406C}"/>
                </a:ext>
              </a:extLst>
            </p:cNvPr>
            <p:cNvSpPr txBox="1"/>
            <p:nvPr/>
          </p:nvSpPr>
          <p:spPr>
            <a:xfrm>
              <a:off x="6015378" y="2528868"/>
              <a:ext cx="38985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C000"/>
                  </a:solidFill>
                </a:rPr>
                <a:t>3</a:t>
              </a:r>
            </a:p>
          </p:txBody>
        </p: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31E3AFDD-1E37-42CE-B1AB-342D1BCC34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3000" y="622803"/>
            <a:ext cx="4161816" cy="1046745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1502964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29B4666-3A25-49C0-B7EE-40E596657F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Gentle introduction to</a:t>
            </a:r>
            <a:br>
              <a:rPr lang="en-US" dirty="0"/>
            </a:br>
            <a:r>
              <a:rPr lang="en-US" dirty="0"/>
              <a:t>BFO’s axiomatization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DE764E6-4DF8-4EF9-9C8E-4E636A8F74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hlinkClick r:id="rId2" action="ppaction://hlinkfile"/>
              </a:rPr>
              <a:t>BFO’s basic assumptions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DE203F-D309-4D99-8C3F-12AA835DFDC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400800"/>
            <a:ext cx="457200" cy="373063"/>
          </a:xfrm>
        </p:spPr>
        <p:txBody>
          <a:bodyPr/>
          <a:lstStyle/>
          <a:p>
            <a:fld id="{7C5DB68A-9D44-4073-920F-D08D647C06A7}" type="slidenum">
              <a:rPr lang="en-US" smtClean="0"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968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4C20A-67F2-41B3-8A59-934F6F53D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Language and semantics of PL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D81A7-8A6E-4EF6-8C5C-0F2E01595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49530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A well-formed formula is either atomic or composed following allowed composition rules.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Atomic formulae stand for propositions that must either be true or false: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Times" panose="02020603050405020304" pitchFamily="18" charset="0"/>
                <a:cs typeface="Times" panose="02020603050405020304" pitchFamily="18" charset="0"/>
              </a:rPr>
              <a:t>A: ‘John eats too much’.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Times" panose="02020603050405020304" pitchFamily="18" charset="0"/>
                <a:cs typeface="Times" panose="02020603050405020304" pitchFamily="18" charset="0"/>
              </a:rPr>
              <a:t>B: ‘John has a normal BMI’.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Times" panose="02020603050405020304" pitchFamily="18" charset="0"/>
                <a:cs typeface="Times" panose="02020603050405020304" pitchFamily="18" charset="0"/>
              </a:rPr>
              <a:t>C: ‘John is careful’.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Formula connectors: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Negation (not):				¬ 	~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Conjunction (and): 			∧ 	&amp; 	∙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Disjunction (or): 			∨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Material implication (if...then): 	→ 	⇒ 	⊃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Biconditional (if and only if): 		↔ 	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  <a:sym typeface="Wingdings" panose="05000000000000000000" pitchFamily="2" charset="2"/>
              </a:rPr>
              <a:t></a:t>
            </a:r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	≡	=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2790B0-E8A1-4BA4-AF95-CF372519729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874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A392D-7D1C-4836-B894-FCBC0BD23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‘Particulars exist at some time’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7D71B-427E-4472-80CD-D6750ECC2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(</a:t>
            </a:r>
            <a:r>
              <a:rPr lang="en-US" dirty="0" err="1"/>
              <a:t>forall</a:t>
            </a:r>
            <a:r>
              <a:rPr lang="en-US" dirty="0"/>
              <a:t> (p) (if (particular p) (exists (t) (exists-at p t))))</a:t>
            </a:r>
          </a:p>
          <a:p>
            <a:pPr algn="ctr"/>
            <a:r>
              <a:rPr lang="en-US" sz="1800" dirty="0">
                <a:sym typeface="Symbol" panose="05050102010706020507" pitchFamily="18" charset="2"/>
              </a:rPr>
              <a:t> </a:t>
            </a:r>
            <a:r>
              <a:rPr lang="en-US" sz="1800" dirty="0"/>
              <a:t>Standard FOL notation</a:t>
            </a:r>
          </a:p>
          <a:p>
            <a:pPr algn="ctr"/>
            <a:r>
              <a:rPr lang="en-US" dirty="0">
                <a:sym typeface="Symbol" panose="05050102010706020507" pitchFamily="18" charset="2"/>
              </a:rPr>
              <a:t>p ( particular(p) </a:t>
            </a:r>
            <a:r>
              <a:rPr lang="en-US" dirty="0">
                <a:latin typeface="Trebuchet MS" panose="020B0603020202020204" pitchFamily="34" charset="0"/>
              </a:rPr>
              <a:t>→ (</a:t>
            </a:r>
            <a:r>
              <a:rPr lang="en-US" dirty="0">
                <a:sym typeface="Symbol" panose="05050102010706020507" pitchFamily="18" charset="2"/>
              </a:rPr>
              <a:t>t </a:t>
            </a:r>
            <a:r>
              <a:rPr lang="en-US" dirty="0" err="1">
                <a:sym typeface="Symbol" panose="05050102010706020507" pitchFamily="18" charset="2"/>
              </a:rPr>
              <a:t>existsAt</a:t>
            </a:r>
            <a:r>
              <a:rPr lang="en-US" dirty="0">
                <a:sym typeface="Symbol" panose="05050102010706020507" pitchFamily="18" charset="2"/>
              </a:rPr>
              <a:t>(p, t)))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CL axiomatization contains also:</a:t>
            </a:r>
          </a:p>
          <a:p>
            <a:pPr marL="0" indent="0" algn="ctr"/>
            <a:r>
              <a:rPr lang="en-US" dirty="0"/>
              <a:t>(</a:t>
            </a:r>
            <a:r>
              <a:rPr lang="en-US" dirty="0" err="1"/>
              <a:t>cl:outdiscourse</a:t>
            </a:r>
            <a:r>
              <a:rPr lang="en-US" dirty="0"/>
              <a:t> continuant-part-of temporal-part-of</a:t>
            </a:r>
          </a:p>
          <a:p>
            <a:pPr marL="0" indent="0" algn="ctr"/>
            <a:r>
              <a:rPr lang="en-US" dirty="0"/>
              <a:t>exists-at particular universal instance-of)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D1FB3F-AFF3-4A76-A553-E344CCB7735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403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A392D-7D1C-4836-B894-FCBC0BD23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‘Particulars exist at some time’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7D71B-427E-4472-80CD-D6750ECC2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(</a:t>
            </a:r>
            <a:r>
              <a:rPr lang="en-US" dirty="0" err="1"/>
              <a:t>forall</a:t>
            </a:r>
            <a:r>
              <a:rPr lang="en-US" dirty="0"/>
              <a:t> (p) (if (particular p) (exists (t) (exists-at p t))))</a:t>
            </a:r>
          </a:p>
          <a:p>
            <a:pPr algn="ctr"/>
            <a:r>
              <a:rPr lang="en-US" sz="1800" dirty="0">
                <a:sym typeface="Symbol" panose="05050102010706020507" pitchFamily="18" charset="2"/>
              </a:rPr>
              <a:t> </a:t>
            </a:r>
            <a:r>
              <a:rPr lang="en-US" sz="1800" dirty="0"/>
              <a:t>Standard FOL notation</a:t>
            </a:r>
          </a:p>
          <a:p>
            <a:pPr algn="ctr"/>
            <a:r>
              <a:rPr lang="en-US" dirty="0">
                <a:sym typeface="Symbol" panose="05050102010706020507" pitchFamily="18" charset="2"/>
              </a:rPr>
              <a:t>p ( </a:t>
            </a:r>
            <a:r>
              <a:rPr lang="en-US" dirty="0">
                <a:solidFill>
                  <a:srgbClr val="FFFF00"/>
                </a:solidFill>
                <a:sym typeface="Symbol" panose="05050102010706020507" pitchFamily="18" charset="2"/>
              </a:rPr>
              <a:t>particular</a:t>
            </a:r>
            <a:r>
              <a:rPr lang="en-US" dirty="0">
                <a:sym typeface="Symbol" panose="05050102010706020507" pitchFamily="18" charset="2"/>
              </a:rPr>
              <a:t>(p) </a:t>
            </a:r>
            <a:r>
              <a:rPr lang="en-US" dirty="0">
                <a:latin typeface="Trebuchet MS" panose="020B0603020202020204" pitchFamily="34" charset="0"/>
              </a:rPr>
              <a:t>→ (</a:t>
            </a:r>
            <a:r>
              <a:rPr lang="en-US" dirty="0">
                <a:sym typeface="Symbol" panose="05050102010706020507" pitchFamily="18" charset="2"/>
              </a:rPr>
              <a:t>t </a:t>
            </a:r>
            <a:r>
              <a:rPr lang="en-US" dirty="0" err="1">
                <a:solidFill>
                  <a:srgbClr val="FFFF00"/>
                </a:solidFill>
                <a:sym typeface="Symbol" panose="05050102010706020507" pitchFamily="18" charset="2"/>
              </a:rPr>
              <a:t>existsAt</a:t>
            </a:r>
            <a:r>
              <a:rPr lang="en-US" dirty="0">
                <a:sym typeface="Symbol" panose="05050102010706020507" pitchFamily="18" charset="2"/>
              </a:rPr>
              <a:t>(p, t)))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CL axiomatization contains also:</a:t>
            </a:r>
          </a:p>
          <a:p>
            <a:pPr marL="0" indent="0" algn="ctr"/>
            <a:r>
              <a:rPr lang="en-US" dirty="0"/>
              <a:t>(</a:t>
            </a:r>
            <a:r>
              <a:rPr lang="en-US" dirty="0" err="1"/>
              <a:t>cl:</a:t>
            </a:r>
            <a:r>
              <a:rPr lang="en-US" dirty="0" err="1">
                <a:solidFill>
                  <a:srgbClr val="FF66FF"/>
                </a:solidFill>
              </a:rPr>
              <a:t>outdiscourse</a:t>
            </a:r>
            <a:r>
              <a:rPr lang="en-US" dirty="0"/>
              <a:t> continuant-part-of temporal-part-of</a:t>
            </a:r>
          </a:p>
          <a:p>
            <a:pPr marL="0" indent="0" algn="ctr"/>
            <a:r>
              <a:rPr lang="en-US" dirty="0">
                <a:solidFill>
                  <a:srgbClr val="FFFF00"/>
                </a:solidFill>
              </a:rPr>
              <a:t>exists-at</a:t>
            </a:r>
            <a:r>
              <a:rPr lang="en-US" dirty="0"/>
              <a:t> </a:t>
            </a:r>
            <a:r>
              <a:rPr lang="en-US" dirty="0">
                <a:solidFill>
                  <a:srgbClr val="FFFF00"/>
                </a:solidFill>
              </a:rPr>
              <a:t>particular</a:t>
            </a:r>
            <a:r>
              <a:rPr lang="en-US" dirty="0"/>
              <a:t> universal instance-of)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= ‘</a:t>
            </a:r>
            <a:r>
              <a:rPr lang="en-US" i="1" dirty="0">
                <a:solidFill>
                  <a:srgbClr val="FF66FF"/>
                </a:solidFill>
              </a:rPr>
              <a:t>we don’t talk of these</a:t>
            </a:r>
            <a:r>
              <a:rPr lang="en-US" dirty="0"/>
              <a:t>’, ‘</a:t>
            </a:r>
            <a:r>
              <a:rPr lang="en-US" i="1" dirty="0">
                <a:solidFill>
                  <a:srgbClr val="FF66FF"/>
                </a:solidFill>
              </a:rPr>
              <a:t>they are not ‘individuals’ in our domain (of discourse)</a:t>
            </a:r>
            <a:r>
              <a:rPr lang="en-US" dirty="0"/>
              <a:t>’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 not confuse this with ‘individuals’ as synonym for ‘particular’ in ontological realism.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the p’s and t’s in the above are in the domain.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D1FB3F-AFF3-4A76-A553-E344CCB7735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51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AF7802-C108-4184-9B51-8D5F2FF1E94D}"/>
              </a:ext>
            </a:extLst>
          </p:cNvPr>
          <p:cNvSpPr/>
          <p:nvPr/>
        </p:nvSpPr>
        <p:spPr bwMode="auto">
          <a:xfrm>
            <a:off x="6705600" y="4648200"/>
            <a:ext cx="1828800" cy="457200"/>
          </a:xfrm>
          <a:prstGeom prst="rect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22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657F540-15D5-408E-B039-A0F35FCB4C9D}"/>
              </a:ext>
            </a:extLst>
          </p:cNvPr>
          <p:cNvCxnSpPr>
            <a:stCxn id="5" idx="2"/>
          </p:cNvCxnSpPr>
          <p:nvPr/>
        </p:nvCxnSpPr>
        <p:spPr bwMode="auto">
          <a:xfrm flipH="1">
            <a:off x="5943600" y="5105400"/>
            <a:ext cx="1676400" cy="3810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691211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26E74-BD8C-4DAC-982C-4FB7D9DB9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universals are in the domain of discourse, but not ‘universal’ !!!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B29F6-A7C6-4CFC-AFB1-9FD5C537F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362200"/>
            <a:ext cx="8686800" cy="4267200"/>
          </a:xfrm>
        </p:spPr>
        <p:txBody>
          <a:bodyPr/>
          <a:lstStyle/>
          <a:p>
            <a:r>
              <a:rPr lang="en-US" dirty="0"/>
              <a:t> (</a:t>
            </a:r>
            <a:r>
              <a:rPr lang="en-US" dirty="0" err="1"/>
              <a:t>cl:outdiscourse</a:t>
            </a:r>
            <a:r>
              <a:rPr lang="en-US" dirty="0"/>
              <a:t> continuant-part-of temporal-part-of exists-at </a:t>
            </a:r>
            <a:r>
              <a:rPr lang="en-US" dirty="0">
                <a:solidFill>
                  <a:srgbClr val="FFFF00"/>
                </a:solidFill>
              </a:rPr>
              <a:t>particular</a:t>
            </a:r>
            <a:r>
              <a:rPr lang="en-US" dirty="0"/>
              <a:t> </a:t>
            </a:r>
            <a:r>
              <a:rPr lang="en-US" dirty="0">
                <a:solidFill>
                  <a:srgbClr val="FFFF00"/>
                </a:solidFill>
              </a:rPr>
              <a:t>universal</a:t>
            </a:r>
            <a:r>
              <a:rPr lang="en-US" dirty="0"/>
              <a:t> </a:t>
            </a:r>
            <a:r>
              <a:rPr lang="en-US" dirty="0">
                <a:solidFill>
                  <a:srgbClr val="FFFF00"/>
                </a:solidFill>
              </a:rPr>
              <a:t>instance-of</a:t>
            </a:r>
            <a:r>
              <a:rPr lang="en-US" dirty="0"/>
              <a:t>)  </a:t>
            </a:r>
          </a:p>
          <a:p>
            <a:endParaRPr lang="en-US" dirty="0"/>
          </a:p>
          <a:p>
            <a:r>
              <a:rPr lang="en-US" dirty="0"/>
              <a:t>(</a:t>
            </a:r>
            <a:r>
              <a:rPr lang="en-US" dirty="0" err="1"/>
              <a:t>cl:comment</a:t>
            </a:r>
            <a:r>
              <a:rPr lang="en-US" dirty="0"/>
              <a:t> "1. There is always something that exists"    (</a:t>
            </a:r>
            <a:r>
              <a:rPr lang="en-US" dirty="0" err="1"/>
              <a:t>forall</a:t>
            </a:r>
            <a:r>
              <a:rPr lang="en-US" dirty="0"/>
              <a:t> (t)     </a:t>
            </a:r>
          </a:p>
          <a:p>
            <a:r>
              <a:rPr lang="en-US" dirty="0"/>
              <a:t>		(if (</a:t>
            </a:r>
            <a:r>
              <a:rPr lang="en-US" dirty="0">
                <a:solidFill>
                  <a:srgbClr val="FFFF00"/>
                </a:solidFill>
              </a:rPr>
              <a:t>instance-of</a:t>
            </a:r>
            <a:r>
              <a:rPr lang="en-US" dirty="0"/>
              <a:t> t temporal-region t)      </a:t>
            </a:r>
          </a:p>
          <a:p>
            <a:r>
              <a:rPr lang="en-US" dirty="0"/>
              <a:t>			(exists (u </a:t>
            </a:r>
            <a:r>
              <a:rPr lang="en-US" dirty="0" err="1"/>
              <a:t>i</a:t>
            </a:r>
            <a:r>
              <a:rPr lang="en-US" dirty="0"/>
              <a:t>)       </a:t>
            </a:r>
          </a:p>
          <a:p>
            <a:r>
              <a:rPr lang="en-US" dirty="0"/>
              <a:t>			(and (not (= </a:t>
            </a:r>
            <a:r>
              <a:rPr lang="en-US" dirty="0" err="1"/>
              <a:t>i</a:t>
            </a:r>
            <a:r>
              <a:rPr lang="en-US" dirty="0"/>
              <a:t> t)) (</a:t>
            </a:r>
            <a:r>
              <a:rPr lang="en-US" dirty="0">
                <a:solidFill>
                  <a:srgbClr val="FFFF00"/>
                </a:solidFill>
              </a:rPr>
              <a:t>universal</a:t>
            </a:r>
            <a:r>
              <a:rPr lang="en-US" dirty="0"/>
              <a:t> u) (</a:t>
            </a:r>
            <a:r>
              <a:rPr lang="en-US" dirty="0">
                <a:solidFill>
                  <a:srgbClr val="FFFF00"/>
                </a:solidFill>
              </a:rPr>
              <a:t>particular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)        			(</a:t>
            </a:r>
            <a:r>
              <a:rPr lang="en-US" dirty="0">
                <a:solidFill>
                  <a:srgbClr val="FFFF00"/>
                </a:solidFill>
              </a:rPr>
              <a:t>instance-of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t))))))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CCB724-C397-4EE9-B25E-15BAFC1A2C8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74378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EA18C-3AC6-433C-8B27-F1C02A001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‘Particulars exist at some time’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A27C0-16EA-4D89-B0BC-1C2705418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(</a:t>
            </a:r>
            <a:r>
              <a:rPr lang="en-US" dirty="0" err="1"/>
              <a:t>forall</a:t>
            </a:r>
            <a:r>
              <a:rPr lang="en-US" dirty="0"/>
              <a:t> (p) (if (particular p) (exists (t) (exists-at p t))))</a:t>
            </a:r>
          </a:p>
          <a:p>
            <a:pPr algn="ctr"/>
            <a:r>
              <a:rPr lang="en-US" sz="1800" dirty="0">
                <a:solidFill>
                  <a:srgbClr val="FFFF00"/>
                </a:solidFill>
                <a:sym typeface="Symbol" panose="05050102010706020507" pitchFamily="18" charset="2"/>
              </a:rPr>
              <a:t> </a:t>
            </a:r>
            <a:r>
              <a:rPr lang="en-US" sz="1800" dirty="0">
                <a:solidFill>
                  <a:srgbClr val="FFFF00"/>
                </a:solidFill>
              </a:rPr>
              <a:t>Standard FOL notation</a:t>
            </a:r>
          </a:p>
          <a:p>
            <a:pPr algn="ctr"/>
            <a:r>
              <a:rPr lang="en-US" dirty="0">
                <a:sym typeface="Symbol" panose="05050102010706020507" pitchFamily="18" charset="2"/>
              </a:rPr>
              <a:t>p ( particular(p) </a:t>
            </a:r>
            <a:r>
              <a:rPr lang="en-US" dirty="0">
                <a:latin typeface="Trebuchet MS" panose="020B0603020202020204" pitchFamily="34" charset="0"/>
              </a:rPr>
              <a:t>→ (</a:t>
            </a:r>
            <a:r>
              <a:rPr lang="en-US" dirty="0">
                <a:sym typeface="Symbol" panose="05050102010706020507" pitchFamily="18" charset="2"/>
              </a:rPr>
              <a:t>t </a:t>
            </a:r>
            <a:r>
              <a:rPr lang="en-US" dirty="0" err="1">
                <a:sym typeface="Symbol" panose="05050102010706020507" pitchFamily="18" charset="2"/>
              </a:rPr>
              <a:t>existsAt</a:t>
            </a:r>
            <a:r>
              <a:rPr lang="en-US" dirty="0">
                <a:sym typeface="Symbol" panose="05050102010706020507" pitchFamily="18" charset="2"/>
              </a:rPr>
              <a:t>(p, t)))</a:t>
            </a:r>
          </a:p>
          <a:p>
            <a:pPr algn="ctr"/>
            <a:r>
              <a:rPr lang="en-US" sz="1800" dirty="0">
                <a:solidFill>
                  <a:srgbClr val="FFFF00"/>
                </a:solidFill>
                <a:sym typeface="Symbol" panose="05050102010706020507" pitchFamily="18" charset="2"/>
              </a:rPr>
              <a:t> Simplification: convert implication to disjunction</a:t>
            </a:r>
          </a:p>
          <a:p>
            <a:pPr algn="ctr"/>
            <a:r>
              <a:rPr lang="en-US" dirty="0">
                <a:sym typeface="Symbol" panose="05050102010706020507" pitchFamily="18" charset="2"/>
              </a:rPr>
              <a:t>p (</a:t>
            </a:r>
            <a:r>
              <a:rPr lang="pt-BR" i="1" dirty="0"/>
              <a:t>¬ </a:t>
            </a:r>
            <a:r>
              <a:rPr lang="en-US" dirty="0">
                <a:sym typeface="Symbol" panose="05050102010706020507" pitchFamily="18" charset="2"/>
              </a:rPr>
              <a:t>particular(p) </a:t>
            </a:r>
            <a:r>
              <a:rPr lang="pt-BR" dirty="0"/>
              <a:t>V </a:t>
            </a:r>
            <a:r>
              <a:rPr lang="en-US" dirty="0">
                <a:latin typeface="Trebuchet MS" panose="020B0603020202020204" pitchFamily="34" charset="0"/>
              </a:rPr>
              <a:t>(</a:t>
            </a:r>
            <a:r>
              <a:rPr lang="en-US" dirty="0">
                <a:sym typeface="Symbol" panose="05050102010706020507" pitchFamily="18" charset="2"/>
              </a:rPr>
              <a:t>t </a:t>
            </a:r>
            <a:r>
              <a:rPr lang="en-US" dirty="0" err="1">
                <a:sym typeface="Symbol" panose="05050102010706020507" pitchFamily="18" charset="2"/>
              </a:rPr>
              <a:t>existsAt</a:t>
            </a:r>
            <a:r>
              <a:rPr lang="en-US" dirty="0">
                <a:sym typeface="Symbol" panose="05050102010706020507" pitchFamily="18" charset="2"/>
              </a:rPr>
              <a:t>(p, t)))</a:t>
            </a:r>
          </a:p>
          <a:p>
            <a:pPr algn="ctr"/>
            <a:r>
              <a:rPr lang="en-US" sz="1800" dirty="0">
                <a:solidFill>
                  <a:srgbClr val="FFFF00"/>
                </a:solidFill>
                <a:sym typeface="Symbol" panose="05050102010706020507" pitchFamily="18" charset="2"/>
              </a:rPr>
              <a:t> Negations are already inwards</a:t>
            </a:r>
          </a:p>
          <a:p>
            <a:pPr algn="ctr"/>
            <a:r>
              <a:rPr lang="en-US" sz="1800" dirty="0">
                <a:solidFill>
                  <a:srgbClr val="FFFF00"/>
                </a:solidFill>
                <a:sym typeface="Symbol" panose="05050102010706020507" pitchFamily="18" charset="2"/>
              </a:rPr>
              <a:t> </a:t>
            </a:r>
            <a:r>
              <a:rPr lang="en-US" sz="1800" dirty="0" err="1">
                <a:solidFill>
                  <a:srgbClr val="FFFF00"/>
                </a:solidFill>
                <a:sym typeface="Symbol" panose="05050102010706020507" pitchFamily="18" charset="2"/>
              </a:rPr>
              <a:t>Skolemize</a:t>
            </a:r>
            <a:endParaRPr lang="en-US" sz="1800" dirty="0">
              <a:solidFill>
                <a:srgbClr val="FFFF00"/>
              </a:solidFill>
              <a:sym typeface="Symbol" panose="05050102010706020507" pitchFamily="18" charset="2"/>
            </a:endParaRPr>
          </a:p>
          <a:p>
            <a:pPr algn="ctr"/>
            <a:r>
              <a:rPr lang="en-US" dirty="0">
                <a:sym typeface="Symbol" panose="05050102010706020507" pitchFamily="18" charset="2"/>
              </a:rPr>
              <a:t>p (</a:t>
            </a:r>
            <a:r>
              <a:rPr lang="pt-BR" i="1" dirty="0"/>
              <a:t>¬ </a:t>
            </a:r>
            <a:r>
              <a:rPr lang="en-US" dirty="0">
                <a:sym typeface="Symbol" panose="05050102010706020507" pitchFamily="18" charset="2"/>
              </a:rPr>
              <a:t>particular(p) </a:t>
            </a:r>
            <a:r>
              <a:rPr lang="pt-BR" dirty="0"/>
              <a:t>V </a:t>
            </a:r>
            <a:r>
              <a:rPr lang="en-US" dirty="0" err="1">
                <a:sym typeface="Symbol" panose="05050102010706020507" pitchFamily="18" charset="2"/>
              </a:rPr>
              <a:t>existsAt</a:t>
            </a:r>
            <a:r>
              <a:rPr lang="en-US" dirty="0">
                <a:sym typeface="Symbol" panose="05050102010706020507" pitchFamily="18" charset="2"/>
              </a:rPr>
              <a:t>(p, time(p)))</a:t>
            </a:r>
          </a:p>
          <a:p>
            <a:pPr algn="ctr"/>
            <a:r>
              <a:rPr lang="en-US" sz="1800" dirty="0">
                <a:solidFill>
                  <a:srgbClr val="FFFF00"/>
                </a:solidFill>
                <a:sym typeface="Symbol" panose="05050102010706020507" pitchFamily="18" charset="2"/>
              </a:rPr>
              <a:t> Drop universal quantifier</a:t>
            </a:r>
          </a:p>
          <a:p>
            <a:pPr algn="ctr"/>
            <a:r>
              <a:rPr lang="en-US" dirty="0">
                <a:sym typeface="Symbol" panose="05050102010706020507" pitchFamily="18" charset="2"/>
              </a:rPr>
              <a:t>(</a:t>
            </a:r>
            <a:r>
              <a:rPr lang="pt-BR" i="1" dirty="0"/>
              <a:t>¬ </a:t>
            </a:r>
            <a:r>
              <a:rPr lang="en-US" dirty="0">
                <a:sym typeface="Symbol" panose="05050102010706020507" pitchFamily="18" charset="2"/>
              </a:rPr>
              <a:t>particular(p) </a:t>
            </a:r>
            <a:r>
              <a:rPr lang="pt-BR" dirty="0"/>
              <a:t>V </a:t>
            </a:r>
            <a:r>
              <a:rPr lang="en-US" dirty="0" err="1">
                <a:sym typeface="Symbol" panose="05050102010706020507" pitchFamily="18" charset="2"/>
              </a:rPr>
              <a:t>existsAt</a:t>
            </a:r>
            <a:r>
              <a:rPr lang="en-US" dirty="0">
                <a:sym typeface="Symbol" panose="05050102010706020507" pitchFamily="18" charset="2"/>
              </a:rPr>
              <a:t>(p, time(p)))</a:t>
            </a:r>
          </a:p>
          <a:p>
            <a:pPr algn="ctr"/>
            <a:r>
              <a:rPr lang="en-US" sz="1800" dirty="0">
                <a:solidFill>
                  <a:srgbClr val="FFFF00"/>
                </a:solidFill>
                <a:sym typeface="Symbol" panose="05050102010706020507" pitchFamily="18" charset="2"/>
              </a:rPr>
              <a:t> Prolog Horn clause notation</a:t>
            </a:r>
          </a:p>
          <a:p>
            <a:pPr algn="ctr"/>
            <a:r>
              <a:rPr lang="en-US" dirty="0" err="1">
                <a:sym typeface="Symbol" panose="05050102010706020507" pitchFamily="18" charset="2"/>
              </a:rPr>
              <a:t>existsAt</a:t>
            </a:r>
            <a:r>
              <a:rPr lang="en-US" dirty="0">
                <a:sym typeface="Symbol" panose="05050102010706020507" pitchFamily="18" charset="2"/>
              </a:rPr>
              <a:t>(p, time(p)) :- particular(p)</a:t>
            </a:r>
          </a:p>
          <a:p>
            <a:pPr algn="ctr"/>
            <a:endParaRPr lang="en-US" dirty="0">
              <a:sym typeface="Symbol" panose="05050102010706020507" pitchFamily="18" charset="2"/>
            </a:endParaRPr>
          </a:p>
          <a:p>
            <a:pPr algn="ctr"/>
            <a:endParaRPr lang="en-US" dirty="0">
              <a:sym typeface="Symbol" panose="05050102010706020507" pitchFamily="18" charset="2"/>
            </a:endParaRPr>
          </a:p>
          <a:p>
            <a:pPr algn="ctr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D0504D-C9D8-4493-9979-2A391091B2B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682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EA18C-3AC6-433C-8B27-F1C02A001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‘Particulars exist at some time’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A27C0-16EA-4D89-B0BC-1C2705418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(</a:t>
            </a:r>
            <a:r>
              <a:rPr lang="en-US" dirty="0" err="1"/>
              <a:t>forall</a:t>
            </a:r>
            <a:r>
              <a:rPr lang="en-US" dirty="0"/>
              <a:t> (p) (if (particular p) (exists (t) (exists-at p t))))</a:t>
            </a:r>
          </a:p>
          <a:p>
            <a:pPr algn="ctr"/>
            <a:r>
              <a:rPr lang="en-US" sz="1800" dirty="0">
                <a:solidFill>
                  <a:srgbClr val="FFFF00"/>
                </a:solidFill>
                <a:sym typeface="Symbol" panose="05050102010706020507" pitchFamily="18" charset="2"/>
              </a:rPr>
              <a:t> </a:t>
            </a:r>
            <a:r>
              <a:rPr lang="en-US" sz="1800" dirty="0">
                <a:solidFill>
                  <a:srgbClr val="FFFF00"/>
                </a:solidFill>
              </a:rPr>
              <a:t>Standard FOL notation</a:t>
            </a:r>
          </a:p>
          <a:p>
            <a:pPr algn="ctr"/>
            <a:r>
              <a:rPr lang="en-US" dirty="0">
                <a:sym typeface="Symbol" panose="05050102010706020507" pitchFamily="18" charset="2"/>
              </a:rPr>
              <a:t>p ( particular(p) </a:t>
            </a:r>
            <a:r>
              <a:rPr lang="en-US" dirty="0">
                <a:latin typeface="Trebuchet MS" panose="020B0603020202020204" pitchFamily="34" charset="0"/>
              </a:rPr>
              <a:t>→ (</a:t>
            </a:r>
            <a:r>
              <a:rPr lang="en-US" dirty="0">
                <a:sym typeface="Symbol" panose="05050102010706020507" pitchFamily="18" charset="2"/>
              </a:rPr>
              <a:t>t </a:t>
            </a:r>
            <a:r>
              <a:rPr lang="en-US" dirty="0" err="1">
                <a:sym typeface="Symbol" panose="05050102010706020507" pitchFamily="18" charset="2"/>
              </a:rPr>
              <a:t>existsAt</a:t>
            </a:r>
            <a:r>
              <a:rPr lang="en-US" dirty="0">
                <a:sym typeface="Symbol" panose="05050102010706020507" pitchFamily="18" charset="2"/>
              </a:rPr>
              <a:t>(p, t)))</a:t>
            </a:r>
          </a:p>
          <a:p>
            <a:pPr algn="ctr"/>
            <a:r>
              <a:rPr lang="en-US" sz="1800" dirty="0">
                <a:solidFill>
                  <a:srgbClr val="FFFF00"/>
                </a:solidFill>
                <a:sym typeface="Symbol" panose="05050102010706020507" pitchFamily="18" charset="2"/>
              </a:rPr>
              <a:t> Algorithmic conversion to Horn clause</a:t>
            </a:r>
          </a:p>
          <a:p>
            <a:pPr algn="ctr"/>
            <a:r>
              <a:rPr lang="en-US" dirty="0" err="1">
                <a:sym typeface="Symbol" panose="05050102010706020507" pitchFamily="18" charset="2"/>
              </a:rPr>
              <a:t>existsAt</a:t>
            </a:r>
            <a:r>
              <a:rPr lang="en-US" dirty="0">
                <a:sym typeface="Symbol" panose="05050102010706020507" pitchFamily="18" charset="2"/>
              </a:rPr>
              <a:t>(p, time(p)) :- particular(p)</a:t>
            </a:r>
          </a:p>
          <a:p>
            <a:pPr algn="ctr"/>
            <a:endParaRPr lang="en-US" dirty="0">
              <a:sym typeface="Symbol" panose="05050102010706020507" pitchFamily="18" charset="2"/>
            </a:endParaRPr>
          </a:p>
          <a:p>
            <a:pPr algn="ctr"/>
            <a:endParaRPr lang="en-US" dirty="0">
              <a:sym typeface="Symbol" panose="05050102010706020507" pitchFamily="18" charset="2"/>
            </a:endParaRPr>
          </a:p>
          <a:p>
            <a:pPr algn="ctr"/>
            <a:r>
              <a:rPr lang="en-US" dirty="0">
                <a:sym typeface="Symbol" panose="05050102010706020507" pitchFamily="18" charset="2"/>
              </a:rPr>
              <a:t>Is there anything here that says that ‘t’ or ‘time(t)’ is a time?</a:t>
            </a:r>
          </a:p>
          <a:p>
            <a:pPr algn="ctr"/>
            <a:endParaRPr lang="en-US" dirty="0">
              <a:sym typeface="Symbol" panose="05050102010706020507" pitchFamily="18" charset="2"/>
            </a:endParaRPr>
          </a:p>
          <a:p>
            <a:pPr algn="ctr"/>
            <a:r>
              <a:rPr lang="en-US" sz="4400" dirty="0">
                <a:sym typeface="Symbol" panose="05050102010706020507" pitchFamily="18" charset="2"/>
              </a:rPr>
              <a:t>No!</a:t>
            </a:r>
          </a:p>
          <a:p>
            <a:pPr algn="ctr"/>
            <a:endParaRPr lang="en-US" dirty="0">
              <a:sym typeface="Symbol" panose="05050102010706020507" pitchFamily="18" charset="2"/>
            </a:endParaRPr>
          </a:p>
          <a:p>
            <a:pPr algn="ctr"/>
            <a:endParaRPr lang="en-US" dirty="0">
              <a:sym typeface="Symbol" panose="05050102010706020507" pitchFamily="18" charset="2"/>
            </a:endParaRPr>
          </a:p>
          <a:p>
            <a:pPr algn="ctr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D0504D-C9D8-4493-9979-2A391091B2B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35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BB524-3E00-4A64-9D86-5C21028D8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However!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9C729-4041-4916-BE0E-72E525A44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(</a:t>
            </a:r>
            <a:r>
              <a:rPr lang="en-US" dirty="0" err="1"/>
              <a:t>cl:comment</a:t>
            </a:r>
            <a:r>
              <a:rPr lang="en-US" dirty="0"/>
              <a:t> "6. Particulars exist at some time"    </a:t>
            </a:r>
          </a:p>
          <a:p>
            <a:r>
              <a:rPr lang="en-US" dirty="0"/>
              <a:t>	(</a:t>
            </a:r>
            <a:r>
              <a:rPr lang="en-US" dirty="0" err="1"/>
              <a:t>forall</a:t>
            </a:r>
            <a:r>
              <a:rPr lang="en-US" dirty="0"/>
              <a:t> (p) </a:t>
            </a:r>
          </a:p>
          <a:p>
            <a:r>
              <a:rPr lang="en-US" dirty="0"/>
              <a:t>		(if (particular p) (exists (t) (exists-at p t)))))</a:t>
            </a:r>
          </a:p>
          <a:p>
            <a:r>
              <a:rPr lang="en-US" sz="10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(</a:t>
            </a:r>
            <a:r>
              <a:rPr lang="en-US" dirty="0" err="1"/>
              <a:t>cl:comment</a:t>
            </a:r>
            <a:r>
              <a:rPr lang="en-US" dirty="0"/>
              <a:t> "9. </a:t>
            </a:r>
            <a:r>
              <a:rPr lang="en-US" dirty="0" err="1"/>
              <a:t>Relata</a:t>
            </a:r>
            <a:r>
              <a:rPr lang="en-US" dirty="0"/>
              <a:t> of exists-at are particulars."    </a:t>
            </a:r>
          </a:p>
          <a:p>
            <a:r>
              <a:rPr lang="en-US" dirty="0"/>
              <a:t>	(</a:t>
            </a:r>
            <a:r>
              <a:rPr lang="en-US" dirty="0" err="1"/>
              <a:t>forall</a:t>
            </a:r>
            <a:r>
              <a:rPr lang="en-US" dirty="0"/>
              <a:t> (</a:t>
            </a:r>
            <a:r>
              <a:rPr lang="en-US" dirty="0" err="1"/>
              <a:t>i</a:t>
            </a:r>
            <a:r>
              <a:rPr lang="en-US" dirty="0"/>
              <a:t> t)     </a:t>
            </a:r>
          </a:p>
          <a:p>
            <a:r>
              <a:rPr lang="en-US" dirty="0"/>
              <a:t>		(if (exists-at </a:t>
            </a:r>
            <a:r>
              <a:rPr lang="en-US" dirty="0" err="1"/>
              <a:t>i</a:t>
            </a:r>
            <a:r>
              <a:rPr lang="en-US" dirty="0"/>
              <a:t> t)      </a:t>
            </a:r>
          </a:p>
          <a:p>
            <a:r>
              <a:rPr lang="en-US" dirty="0"/>
              <a:t>			(and (particular </a:t>
            </a:r>
            <a:r>
              <a:rPr lang="en-US" dirty="0" err="1"/>
              <a:t>i</a:t>
            </a:r>
            <a:r>
              <a:rPr lang="en-US" dirty="0"/>
              <a:t>) (particular t)       </a:t>
            </a:r>
          </a:p>
          <a:p>
            <a:r>
              <a:rPr lang="en-US" dirty="0"/>
              <a:t>			   (instance-of t temporal-region t)))))</a:t>
            </a:r>
          </a:p>
          <a:p>
            <a:endParaRPr lang="en-US" dirty="0"/>
          </a:p>
          <a:p>
            <a:r>
              <a:rPr lang="en-US" dirty="0">
                <a:sym typeface="Wingdings" panose="05000000000000000000" pitchFamily="2" charset="2"/>
              </a:rPr>
              <a:t> The CLIF sentences do not reflect the </a:t>
            </a:r>
            <a:r>
              <a:rPr lang="en-US">
                <a:sym typeface="Wingdings" panose="05000000000000000000" pitchFamily="2" charset="2"/>
              </a:rPr>
              <a:t>comments faithfully</a:t>
            </a:r>
            <a:r>
              <a:rPr lang="en-US" dirty="0">
                <a:sym typeface="Wingdings" panose="05000000000000000000" pitchFamily="2" charset="2"/>
              </a:rPr>
              <a:t>, and vv. This doesn’t mean they are wrong.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CC9141-3AD1-47F6-B52F-D70C0CDF18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60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4C20A-67F2-41B3-8A59-934F6F53D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" panose="02020603050405020304" pitchFamily="18" charset="0"/>
                <a:cs typeface="Times" panose="02020603050405020304" pitchFamily="18" charset="0"/>
              </a:rPr>
              <a:t>PL’s Deductive system:  truth tables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2790B0-E8A1-4BA4-AF95-CF372519729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C5F859-7641-45CF-8C7C-75EDBEEEFB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8145" y="1752600"/>
            <a:ext cx="2773959" cy="229450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0C80F5C-E21F-4918-A655-C0026F2576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2816" y="1769723"/>
            <a:ext cx="2739712" cy="227738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E14406D-49F9-48C4-856B-D05721A18A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8145" y="4123309"/>
            <a:ext cx="2773958" cy="227738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36E8A52-4374-4EDC-B6DE-EDB70760F8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42817" y="4135766"/>
            <a:ext cx="2739712" cy="226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234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98F4A-9B8E-4A64-A595-8D02889ED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PL laws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E89D4-A62B-411E-948F-3EE9DDF70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Truth tables can be used to prove laws, e.g.: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/>
              <a:t>a Λ (b V c) = (a Λ b) V (a Λ 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/>
              <a:t>¬ (a Λ b) = ¬ a V ¬b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(a </a:t>
            </a:r>
            <a:r>
              <a:rPr lang="el-GR" dirty="0"/>
              <a:t>Λ (</a:t>
            </a:r>
            <a:r>
              <a:rPr lang="en-US" dirty="0"/>
              <a:t>a → b)) → b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(a→ b) </a:t>
            </a:r>
            <a:r>
              <a:rPr lang="el-GR" dirty="0"/>
              <a:t>Λ ¬</a:t>
            </a:r>
            <a:r>
              <a:rPr lang="en-US" dirty="0"/>
              <a:t>b) → ¬a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((a V b) </a:t>
            </a:r>
            <a:r>
              <a:rPr lang="el-GR" dirty="0"/>
              <a:t>Λ ¬</a:t>
            </a:r>
            <a:r>
              <a:rPr lang="en-US" dirty="0"/>
              <a:t>a) → b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((a → b) </a:t>
            </a:r>
            <a:r>
              <a:rPr lang="el-GR" dirty="0"/>
              <a:t>Λ (</a:t>
            </a:r>
            <a:r>
              <a:rPr lang="en-US" dirty="0"/>
              <a:t>b → c)) → (a → c)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More examples: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https://math.stackexchange.com/questions/1449866/catalogue-of-propositional-logic-laws</a:t>
            </a:r>
            <a:r>
              <a:rPr lang="en-US" sz="1200" dirty="0"/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http://mathonline.wikidot.com/the-laws-of-propositional-logic#toc0</a:t>
            </a:r>
            <a:r>
              <a:rPr lang="en-US" sz="12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Both truth tables and laws can be used to solve puzzles.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526030-2D72-4E84-BCA7-5A8834A6F78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726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4C20A-67F2-41B3-8A59-934F6F53D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cs typeface="Times" panose="02020603050405020304" pitchFamily="18" charset="0"/>
              </a:rPr>
              <a:t>Exercise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D81A7-8A6E-4EF6-8C5C-0F2E01595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  <a:cs typeface="Times" panose="02020603050405020304" pitchFamily="18" charset="0"/>
              </a:rPr>
              <a:t>Given</a:t>
            </a:r>
            <a:r>
              <a:rPr lang="en-US" dirty="0">
                <a:latin typeface="+mj-lt"/>
                <a:cs typeface="Times" panose="02020603050405020304" pitchFamily="18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  <a:cs typeface="Times" panose="02020603050405020304" pitchFamily="18" charset="0"/>
              </a:rPr>
              <a:t>If John eats too much, then he does not have a normal BMI.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  <a:cs typeface="Times" panose="02020603050405020304" pitchFamily="18" charset="0"/>
              </a:rPr>
              <a:t>If John is not careful, then he eats too much.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  <a:cs typeface="Times" panose="02020603050405020304" pitchFamily="18" charset="0"/>
              </a:rPr>
              <a:t>John has a normal BMI.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  <a:cs typeface="Times" panose="02020603050405020304" pitchFamily="18" charset="0"/>
              </a:rPr>
              <a:t>Question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  <a:cs typeface="Times" panose="02020603050405020304" pitchFamily="18" charset="0"/>
              </a:rPr>
              <a:t>Is John careful?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2790B0-E8A1-4BA4-AF95-CF372519729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333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3D74C-D9DA-4176-ABCD-82E28D0C8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Translate sentences into PL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796D361-C502-4884-B7C1-2875D2AEBE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8107570"/>
              </p:ext>
            </p:extLst>
          </p:nvPr>
        </p:nvGraphicFramePr>
        <p:xfrm>
          <a:off x="228600" y="1617980"/>
          <a:ext cx="8686801" cy="4495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160813621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2720645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32592280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63544257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326329668"/>
                    </a:ext>
                  </a:extLst>
                </a:gridCol>
                <a:gridCol w="533401">
                  <a:extLst>
                    <a:ext uri="{9D8B030D-6E8A-4147-A177-3AD203B41FA5}">
                      <a16:colId xmlns:a16="http://schemas.microsoft.com/office/drawing/2014/main" val="4167293868"/>
                    </a:ext>
                  </a:extLst>
                </a:gridCol>
              </a:tblGrid>
              <a:tr h="37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sng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Propositions</a:t>
                      </a:r>
                      <a:endParaRPr lang="en-US" sz="1800" b="1" i="0" u="sng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1999684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John eats too much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a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7224113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John has a normal BMI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b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059550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John is careful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c</a:t>
                      </a:r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4526666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9716477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sng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Given</a:t>
                      </a:r>
                      <a:endParaRPr lang="en-US" sz="1800" b="1" i="0" u="sng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978960"/>
                  </a:ext>
                </a:extLst>
              </a:tr>
              <a:tr h="37465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 If John eats too much, then he does not have a normal BMI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a </a:t>
                      </a:r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sym typeface="Symbol" panose="05050102010706020507" pitchFamily="18" charset="2"/>
                        </a:rPr>
                        <a:t> </a:t>
                      </a:r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b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6293549"/>
                  </a:ext>
                </a:extLst>
              </a:tr>
              <a:tr h="37465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 If John is not careful, then he eats too much.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8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</a:t>
                      </a:r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c </a:t>
                      </a:r>
                      <a:r>
                        <a:rPr lang="en-US" sz="18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 </a:t>
                      </a:r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a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2485977"/>
                  </a:ext>
                </a:extLst>
              </a:tr>
              <a:tr h="3746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 John has a normal BMI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b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9249185"/>
                  </a:ext>
                </a:extLst>
              </a:tr>
              <a:tr h="374650">
                <a:tc gridSpan="2"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0248651"/>
                  </a:ext>
                </a:extLst>
              </a:tr>
              <a:tr h="3746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1" i="0" u="sng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Determine the truth value of: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lang="en-US" sz="18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en-US" sz="18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 </a:t>
                      </a:r>
                      <a:r>
                        <a:rPr lang="en-US" sz="18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b) </a:t>
                      </a:r>
                      <a:r>
                        <a:rPr lang="en-US" dirty="0">
                          <a:solidFill>
                            <a:schemeClr val="bg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∧</a:t>
                      </a:r>
                      <a:r>
                        <a:rPr lang="en-US" sz="18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8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</a:t>
                      </a:r>
                      <a:r>
                        <a:rPr lang="en-US" sz="18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 </a:t>
                      </a:r>
                      <a:r>
                        <a:rPr lang="en-US" sz="18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 </a:t>
                      </a:r>
                      <a:r>
                        <a:rPr lang="en-US" sz="18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a) </a:t>
                      </a:r>
                      <a:r>
                        <a:rPr lang="en-US" dirty="0">
                          <a:solidFill>
                            <a:schemeClr val="bg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∧ </a:t>
                      </a:r>
                      <a:r>
                        <a:rPr lang="en-US" sz="18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6950322"/>
                  </a:ext>
                </a:extLst>
              </a:tr>
              <a:tr h="374650">
                <a:tc gridSpan="2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016197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736A8E-7169-48EE-A2D4-7111C03EF0C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7C5DB68A-9D44-4073-920F-D08D647C06A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117584"/>
      </p:ext>
    </p:extLst>
  </p:cSld>
  <p:clrMapOvr>
    <a:masterClrMapping/>
  </p:clrMapOvr>
</p:sld>
</file>

<file path=ppt/theme/theme1.xml><?xml version="1.0" encoding="utf-8"?>
<a:theme xmlns:a="http://schemas.openxmlformats.org/drawingml/2006/main" name="2014-Indianapolis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12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122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44972</TotalTime>
  <Words>4940</Words>
  <Application>Microsoft Office PowerPoint</Application>
  <PresentationFormat>On-screen Show (4:3)</PresentationFormat>
  <Paragraphs>560</Paragraphs>
  <Slides>55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9" baseType="lpstr">
      <vt:lpstr>ＭＳ 明朝</vt:lpstr>
      <vt:lpstr>ＭＳ Ｐゴシック</vt:lpstr>
      <vt:lpstr>Arial</vt:lpstr>
      <vt:lpstr>Courier New</vt:lpstr>
      <vt:lpstr>Georgia</vt:lpstr>
      <vt:lpstr>Roboto</vt:lpstr>
      <vt:lpstr>Source Sans Pro</vt:lpstr>
      <vt:lpstr>Symbol</vt:lpstr>
      <vt:lpstr>Times</vt:lpstr>
      <vt:lpstr>Times New Roman</vt:lpstr>
      <vt:lpstr>Trebuchet MS</vt:lpstr>
      <vt:lpstr>Wingdings</vt:lpstr>
      <vt:lpstr>2014-Indianapolis</vt:lpstr>
      <vt:lpstr>Worksheet</vt:lpstr>
      <vt:lpstr>BMI708 – Spring 2021 Advanced Topics in Biomedical Ontology (class number 24641)  Class 3 – Sept 15, 2021  Gentle introduction to  Logic, Prolog and BFO’s axiomatization       </vt:lpstr>
      <vt:lpstr>Motivation</vt:lpstr>
      <vt:lpstr>What is ‘a logic’</vt:lpstr>
      <vt:lpstr>Propositional Logic (PL) essentials</vt:lpstr>
      <vt:lpstr>Language and semantics of PL</vt:lpstr>
      <vt:lpstr>PL’s Deductive system:  truth tables</vt:lpstr>
      <vt:lpstr>Some PL laws</vt:lpstr>
      <vt:lpstr>Exercise</vt:lpstr>
      <vt:lpstr>Translate sentences into PL</vt:lpstr>
      <vt:lpstr>Method 1: Determine with tables</vt:lpstr>
      <vt:lpstr>Method 2: Determine using laws</vt:lpstr>
      <vt:lpstr>Another exercise</vt:lpstr>
      <vt:lpstr>What about this ome?</vt:lpstr>
      <vt:lpstr>First Order Logics (FOL) (Predicate Logic)</vt:lpstr>
      <vt:lpstr>First-order logic</vt:lpstr>
      <vt:lpstr>First-Order Logic (FOL) - Syntax</vt:lpstr>
      <vt:lpstr>First-Order Logic (FOL) - Syntax…</vt:lpstr>
      <vt:lpstr>Truth values of quantifiers</vt:lpstr>
      <vt:lpstr>Some equivalences</vt:lpstr>
      <vt:lpstr>Flexibility in predicate formation</vt:lpstr>
      <vt:lpstr>Be careful with quantifiers</vt:lpstr>
      <vt:lpstr>Be aware of ambiguities in language</vt:lpstr>
      <vt:lpstr>Common Logic (CL)</vt:lpstr>
      <vt:lpstr>CL dialects</vt:lpstr>
      <vt:lpstr>Common Logic Interchange Format (CLIF)</vt:lpstr>
      <vt:lpstr>Prolog Basics</vt:lpstr>
      <vt:lpstr>Remember the Propositional Logic laws</vt:lpstr>
      <vt:lpstr>One such way: Conjunctive Normal Form (CNF)</vt:lpstr>
      <vt:lpstr>Which one is in CNF ?</vt:lpstr>
      <vt:lpstr>Which one is in CNF ?</vt:lpstr>
      <vt:lpstr>Example:   P  (Q ∧ R)  </vt:lpstr>
      <vt:lpstr>Transforming clauses in LPCs</vt:lpstr>
      <vt:lpstr>Horn clauses</vt:lpstr>
      <vt:lpstr>Converting FOL to CNF (1)</vt:lpstr>
      <vt:lpstr>Converting FOL to CNF (2)</vt:lpstr>
      <vt:lpstr>Horn clauses in Prolog</vt:lpstr>
      <vt:lpstr>Prolog syntax</vt:lpstr>
      <vt:lpstr>Prolog syntax: data</vt:lpstr>
      <vt:lpstr>Prolog syntax – formulae and clauses</vt:lpstr>
      <vt:lpstr>Prolog syntax – programs and queries</vt:lpstr>
      <vt:lpstr>Programs and queries</vt:lpstr>
      <vt:lpstr>Quantification in Prolog</vt:lpstr>
      <vt:lpstr>Prolog’s built-in reasoning strategy (1)</vt:lpstr>
      <vt:lpstr>Prolog’s built-in reasoning strategy (2)</vt:lpstr>
      <vt:lpstr>Generally: order matters</vt:lpstr>
      <vt:lpstr>Weaknesses of ‘native Prolog with Horn clauses’ (‘native’ = ‘without using work-arounds’)</vt:lpstr>
      <vt:lpstr>Exercise</vt:lpstr>
      <vt:lpstr>Search tree</vt:lpstr>
      <vt:lpstr>Gentle introduction to BFO’s axiomatization</vt:lpstr>
      <vt:lpstr>‘Particulars exist at some time’</vt:lpstr>
      <vt:lpstr>‘Particulars exist at some time’</vt:lpstr>
      <vt:lpstr>Individual universals are in the domain of discourse, but not ‘universal’ !!!</vt:lpstr>
      <vt:lpstr>‘Particulars exist at some time’</vt:lpstr>
      <vt:lpstr>‘Particulars exist at some time’</vt:lpstr>
      <vt:lpstr>However!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seannos</dc:creator>
  <cp:lastModifiedBy>Reviewer</cp:lastModifiedBy>
  <cp:revision>1580</cp:revision>
  <dcterms:created xsi:type="dcterms:W3CDTF">1601-01-01T00:00:00Z</dcterms:created>
  <dcterms:modified xsi:type="dcterms:W3CDTF">2021-09-15T16:55:27Z</dcterms:modified>
</cp:coreProperties>
</file>