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97"/>
  </p:notesMasterIdLst>
  <p:sldIdLst>
    <p:sldId id="665" r:id="rId2"/>
    <p:sldId id="741" r:id="rId3"/>
    <p:sldId id="778" r:id="rId4"/>
    <p:sldId id="783" r:id="rId5"/>
    <p:sldId id="860" r:id="rId6"/>
    <p:sldId id="781" r:id="rId7"/>
    <p:sldId id="779" r:id="rId8"/>
    <p:sldId id="780" r:id="rId9"/>
    <p:sldId id="782" r:id="rId10"/>
    <p:sldId id="751" r:id="rId11"/>
    <p:sldId id="753" r:id="rId12"/>
    <p:sldId id="721" r:id="rId13"/>
    <p:sldId id="791" r:id="rId14"/>
    <p:sldId id="784" r:id="rId15"/>
    <p:sldId id="786" r:id="rId16"/>
    <p:sldId id="785" r:id="rId17"/>
    <p:sldId id="792" r:id="rId18"/>
    <p:sldId id="793" r:id="rId19"/>
    <p:sldId id="794" r:id="rId20"/>
    <p:sldId id="795" r:id="rId21"/>
    <p:sldId id="796" r:id="rId22"/>
    <p:sldId id="789" r:id="rId23"/>
    <p:sldId id="790" r:id="rId24"/>
    <p:sldId id="797" r:id="rId25"/>
    <p:sldId id="861" r:id="rId26"/>
    <p:sldId id="752" r:id="rId27"/>
    <p:sldId id="798" r:id="rId28"/>
    <p:sldId id="799" r:id="rId29"/>
    <p:sldId id="800" r:id="rId30"/>
    <p:sldId id="801" r:id="rId31"/>
    <p:sldId id="802" r:id="rId32"/>
    <p:sldId id="803" r:id="rId33"/>
    <p:sldId id="804" r:id="rId34"/>
    <p:sldId id="805" r:id="rId35"/>
    <p:sldId id="806" r:id="rId36"/>
    <p:sldId id="851" r:id="rId37"/>
    <p:sldId id="853" r:id="rId38"/>
    <p:sldId id="852" r:id="rId39"/>
    <p:sldId id="840" r:id="rId40"/>
    <p:sldId id="847" r:id="rId41"/>
    <p:sldId id="842" r:id="rId42"/>
    <p:sldId id="871" r:id="rId43"/>
    <p:sldId id="870" r:id="rId44"/>
    <p:sldId id="869" r:id="rId45"/>
    <p:sldId id="868" r:id="rId46"/>
    <p:sldId id="867" r:id="rId47"/>
    <p:sldId id="866" r:id="rId48"/>
    <p:sldId id="865" r:id="rId49"/>
    <p:sldId id="864" r:id="rId50"/>
    <p:sldId id="863" r:id="rId51"/>
    <p:sldId id="862" r:id="rId52"/>
    <p:sldId id="841" r:id="rId53"/>
    <p:sldId id="839" r:id="rId54"/>
    <p:sldId id="844" r:id="rId55"/>
    <p:sldId id="848" r:id="rId56"/>
    <p:sldId id="849" r:id="rId57"/>
    <p:sldId id="850" r:id="rId58"/>
    <p:sldId id="854" r:id="rId59"/>
    <p:sldId id="855" r:id="rId60"/>
    <p:sldId id="856" r:id="rId61"/>
    <p:sldId id="858" r:id="rId62"/>
    <p:sldId id="859" r:id="rId63"/>
    <p:sldId id="807" r:id="rId64"/>
    <p:sldId id="876" r:id="rId65"/>
    <p:sldId id="874" r:id="rId66"/>
    <p:sldId id="875" r:id="rId67"/>
    <p:sldId id="877" r:id="rId68"/>
    <p:sldId id="810" r:id="rId69"/>
    <p:sldId id="811" r:id="rId70"/>
    <p:sldId id="812" r:id="rId71"/>
    <p:sldId id="813" r:id="rId72"/>
    <p:sldId id="814" r:id="rId73"/>
    <p:sldId id="815" r:id="rId74"/>
    <p:sldId id="816" r:id="rId75"/>
    <p:sldId id="817" r:id="rId76"/>
    <p:sldId id="818" r:id="rId77"/>
    <p:sldId id="819" r:id="rId78"/>
    <p:sldId id="820" r:id="rId79"/>
    <p:sldId id="821" r:id="rId80"/>
    <p:sldId id="822" r:id="rId81"/>
    <p:sldId id="823" r:id="rId82"/>
    <p:sldId id="824" r:id="rId83"/>
    <p:sldId id="825" r:id="rId84"/>
    <p:sldId id="826" r:id="rId85"/>
    <p:sldId id="827" r:id="rId86"/>
    <p:sldId id="828" r:id="rId87"/>
    <p:sldId id="829" r:id="rId88"/>
    <p:sldId id="830" r:id="rId89"/>
    <p:sldId id="831" r:id="rId90"/>
    <p:sldId id="832" r:id="rId91"/>
    <p:sldId id="833" r:id="rId92"/>
    <p:sldId id="834" r:id="rId93"/>
    <p:sldId id="835" r:id="rId94"/>
    <p:sldId id="836" r:id="rId95"/>
    <p:sldId id="878" r:id="rId9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BBE0E3"/>
    <a:srgbClr val="FF9933"/>
    <a:srgbClr val="FF0000"/>
    <a:srgbClr val="E59C00"/>
    <a:srgbClr val="99CCFF"/>
    <a:srgbClr val="ECD63F"/>
    <a:srgbClr val="F6D5A8"/>
    <a:srgbClr val="000D26"/>
    <a:srgbClr val="D5C1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4" autoAdjust="0"/>
    <p:restoredTop sz="94660"/>
  </p:normalViewPr>
  <p:slideViewPr>
    <p:cSldViewPr>
      <p:cViewPr varScale="1">
        <p:scale>
          <a:sx n="104" d="100"/>
          <a:sy n="104" d="100"/>
        </p:scale>
        <p:origin x="116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12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8AAD61-6DAD-4AB3-A7DC-855B509D5D40}" type="datetimeFigureOut">
              <a:rPr lang="en-US" smtClean="0"/>
              <a:t>03/11/2017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3E3DF-FB59-4075-B972-C0DFEE45DED1}" type="slidenum">
              <a:rPr lang="en-US" smtClean="0"/>
              <a:t>‹#›</a:t>
            </a:fld>
            <a:endParaRPr lang="en-US"/>
          </a:p>
        </p:txBody>
      </p:sp>
    </p:spTree>
    <p:extLst>
      <p:ext uri="{BB962C8B-B14F-4D97-AF65-F5344CB8AC3E}">
        <p14:creationId xmlns:p14="http://schemas.microsoft.com/office/powerpoint/2010/main" val="2406847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3EBDCD5-6D16-46F7-8745-F90FC9A49812}" type="slidenum">
              <a:rPr lang="en-US" altLang="en-US" smtClean="0"/>
              <a:pPr>
                <a:spcBef>
                  <a:spcPct val="0"/>
                </a:spcBef>
              </a:pPr>
              <a:t>13</a:t>
            </a:fld>
            <a:endParaRPr lang="en-US" alt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880286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3E3DF-FB59-4075-B972-C0DFEE45DED1}" type="slidenum">
              <a:rPr lang="en-US" smtClean="0"/>
              <a:t>82</a:t>
            </a:fld>
            <a:endParaRPr lang="en-US"/>
          </a:p>
        </p:txBody>
      </p:sp>
    </p:spTree>
    <p:extLst>
      <p:ext uri="{BB962C8B-B14F-4D97-AF65-F5344CB8AC3E}">
        <p14:creationId xmlns:p14="http://schemas.microsoft.com/office/powerpoint/2010/main" val="2411661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3E3DF-FB59-4075-B972-C0DFEE45DED1}" type="slidenum">
              <a:rPr lang="en-US" smtClean="0"/>
              <a:t>83</a:t>
            </a:fld>
            <a:endParaRPr lang="en-US"/>
          </a:p>
        </p:txBody>
      </p:sp>
    </p:spTree>
    <p:extLst>
      <p:ext uri="{BB962C8B-B14F-4D97-AF65-F5344CB8AC3E}">
        <p14:creationId xmlns:p14="http://schemas.microsoft.com/office/powerpoint/2010/main" val="1027513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3E3DF-FB59-4075-B972-C0DFEE45DED1}" type="slidenum">
              <a:rPr lang="en-US" smtClean="0"/>
              <a:t>84</a:t>
            </a:fld>
            <a:endParaRPr lang="en-US"/>
          </a:p>
        </p:txBody>
      </p:sp>
    </p:spTree>
    <p:extLst>
      <p:ext uri="{BB962C8B-B14F-4D97-AF65-F5344CB8AC3E}">
        <p14:creationId xmlns:p14="http://schemas.microsoft.com/office/powerpoint/2010/main" val="4153338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3E3DF-FB59-4075-B972-C0DFEE45DED1}" type="slidenum">
              <a:rPr lang="en-US" smtClean="0"/>
              <a:t>85</a:t>
            </a:fld>
            <a:endParaRPr lang="en-US"/>
          </a:p>
        </p:txBody>
      </p:sp>
    </p:spTree>
    <p:extLst>
      <p:ext uri="{BB962C8B-B14F-4D97-AF65-F5344CB8AC3E}">
        <p14:creationId xmlns:p14="http://schemas.microsoft.com/office/powerpoint/2010/main" val="496437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3E3DF-FB59-4075-B972-C0DFEE45DED1}" type="slidenum">
              <a:rPr lang="en-US" smtClean="0"/>
              <a:t>86</a:t>
            </a:fld>
            <a:endParaRPr lang="en-US"/>
          </a:p>
        </p:txBody>
      </p:sp>
    </p:spTree>
    <p:extLst>
      <p:ext uri="{BB962C8B-B14F-4D97-AF65-F5344CB8AC3E}">
        <p14:creationId xmlns:p14="http://schemas.microsoft.com/office/powerpoint/2010/main" val="273525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userDrawn="1"/>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dirty="0" smtClean="0"/>
              <a:t>Click to edit Master</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dirty="0" smtClean="0"/>
              <a:t>Click to edit Master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dirty="0" smtClean="0"/>
              <a:t>Click to edit Master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userDrawn="1"/>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368"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userDrawn="1"/>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1369"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userDrawn="1"/>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userDrawn="1"/>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userDrawn="1"/>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endParaRPr lang="en-US" noProof="0"/>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fld id="{D14BF38A-3DFB-480B-8D89-0595D30524BE}" type="slidenum">
              <a:rPr lang="en-US" altLang="en-US"/>
              <a:pPr/>
              <a:t>‹#›</a:t>
            </a:fld>
            <a:endParaRPr lang="en-US" altLang="en-US"/>
          </a:p>
        </p:txBody>
      </p:sp>
    </p:spTree>
    <p:extLst>
      <p:ext uri="{BB962C8B-B14F-4D97-AF65-F5344CB8AC3E}">
        <p14:creationId xmlns:p14="http://schemas.microsoft.com/office/powerpoint/2010/main" val="3217933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userDrawn="1"/>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userDrawn="1"/>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 Placeholder 5"/>
          <p:cNvSpPr txBox="1">
            <a:spLocks/>
          </p:cNvSpPr>
          <p:nvPr userDrawn="1"/>
        </p:nvSpPr>
        <p:spPr>
          <a:xfrm>
            <a:off x="23004" y="6553200"/>
            <a:ext cx="357996" cy="228600"/>
          </a:xfrm>
          <a:prstGeom prst="rect">
            <a:avLst/>
          </a:prstGeom>
        </p:spPr>
        <p:txBody>
          <a:bodyPr/>
          <a:lstStyle>
            <a:lvl1pPr marL="342900" indent="-342900" algn="l" rtl="0" eaLnBrk="0" fontAlgn="base" hangingPunct="0">
              <a:spcBef>
                <a:spcPct val="20000"/>
              </a:spcBef>
              <a:spcAft>
                <a:spcPct val="0"/>
              </a:spcAft>
              <a:buClr>
                <a:srgbClr val="FF6600"/>
              </a:buClr>
              <a:defRPr sz="1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a:lstStyle>
          <a:p>
            <a:fld id="{973D82C6-82F5-438A-90AD-EA868AC8D099}" type="slidenum">
              <a:rPr lang="en-US" sz="1000" kern="0" smtClean="0"/>
              <a:pPr/>
              <a:t>‹#›</a:t>
            </a:fld>
            <a:endParaRPr lang="en-US" sz="1000" kern="0" dirty="0"/>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8" r:id="rId3"/>
    <p:sldLayoutId id="2147483823" r:id="rId4"/>
    <p:sldLayoutId id="2147483824" r:id="rId5"/>
    <p:sldLayoutId id="2147483825" r:id="rId6"/>
    <p:sldLayoutId id="2147483826" r:id="rId7"/>
    <p:sldLayoutId id="2147483827" r:id="rId8"/>
    <p:sldLayoutId id="2147483829" r:id="rId9"/>
  </p:sldLayoutIdLst>
  <p:timing>
    <p:tnLst>
      <p:par>
        <p:cTn id="1" dur="indefinite" restart="never" nodeType="tmRoot"/>
      </p:par>
    </p:tnLst>
  </p:timing>
  <p:txStyles>
    <p:titleStyle>
      <a:lvl1pPr algn="l" rtl="0" eaLnBrk="0" fontAlgn="base" hangingPunct="0">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0" fontAlgn="base" hangingPunct="0">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fontAlgn="base">
        <a:spcBef>
          <a:spcPct val="0"/>
        </a:spcBef>
        <a:spcAft>
          <a:spcPct val="0"/>
        </a:spcAft>
        <a:defRPr sz="3600">
          <a:solidFill>
            <a:schemeClr val="bg1"/>
          </a:solidFill>
          <a:latin typeface="Times" pitchFamily="122" charset="0"/>
        </a:defRPr>
      </a:lvl6pPr>
      <a:lvl7pPr marL="914400" algn="l" rtl="0" fontAlgn="base">
        <a:spcBef>
          <a:spcPct val="0"/>
        </a:spcBef>
        <a:spcAft>
          <a:spcPct val="0"/>
        </a:spcAft>
        <a:defRPr sz="3600">
          <a:solidFill>
            <a:schemeClr val="bg1"/>
          </a:solidFill>
          <a:latin typeface="Times" pitchFamily="122" charset="0"/>
        </a:defRPr>
      </a:lvl7pPr>
      <a:lvl8pPr marL="1371600" algn="l" rtl="0" fontAlgn="base">
        <a:spcBef>
          <a:spcPct val="0"/>
        </a:spcBef>
        <a:spcAft>
          <a:spcPct val="0"/>
        </a:spcAft>
        <a:defRPr sz="3600">
          <a:solidFill>
            <a:schemeClr val="bg1"/>
          </a:solidFill>
          <a:latin typeface="Times" pitchFamily="122" charset="0"/>
        </a:defRPr>
      </a:lvl8pPr>
      <a:lvl9pPr marL="1828800" algn="l" rtl="0" fontAlgn="base">
        <a:spcBef>
          <a:spcPct val="0"/>
        </a:spcBef>
        <a:spcAft>
          <a:spcPct val="0"/>
        </a:spcAft>
        <a:defRPr sz="3600">
          <a:solidFill>
            <a:schemeClr val="bg1"/>
          </a:solidFill>
          <a:latin typeface="Times" pitchFamily="122" charset="0"/>
        </a:defRPr>
      </a:lvl9pPr>
    </p:titleStyle>
    <p:bodyStyle>
      <a:lvl1pPr marL="342900" indent="-342900" algn="l" rtl="0" eaLnBrk="0" fontAlgn="base" hangingPunct="0">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0" fontAlgn="base" hangingPunct="0">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0" fontAlgn="base" hangingPunct="0">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0" fontAlgn="base" hangingPunct="0">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0" fontAlgn="base" hangingPunct="0">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fontAlgn="base">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4.bp.blogspot.com/-SZEMVzkRcI4/TccsCWPkD_I/AAAAAAAAACk/JU5cNuY5cmE/s1600/pan.jpg"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hyperlink" Target="http://genomebiology.com/2005/6/5/R46"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1.png"/></Relationships>
</file>

<file path=ppt/slides/_rels/slide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025"/>
            <a:ext cx="7772400" cy="1470025"/>
          </a:xfrm>
        </p:spPr>
        <p:txBody>
          <a:bodyPr/>
          <a:lstStyle/>
          <a:p>
            <a:r>
              <a:rPr lang="en-US" dirty="0" smtClean="0"/>
              <a:t>Advanced Topics in </a:t>
            </a:r>
            <a:br>
              <a:rPr lang="en-US" dirty="0" smtClean="0"/>
            </a:br>
            <a:r>
              <a:rPr lang="en-US" dirty="0" smtClean="0"/>
              <a:t>Biomedical Ontology</a:t>
            </a:r>
            <a:br>
              <a:rPr lang="en-US" dirty="0" smtClean="0"/>
            </a:br>
            <a:r>
              <a:rPr lang="en-US" dirty="0" smtClean="0"/>
              <a:t/>
            </a:r>
            <a:br>
              <a:rPr lang="en-US" dirty="0" smtClean="0"/>
            </a:br>
            <a:r>
              <a:rPr lang="en-US" sz="2400" dirty="0" smtClean="0"/>
              <a:t>PHI 637 SEM / BMI 708 SEM</a:t>
            </a:r>
            <a:endParaRPr lang="en-US" sz="2400" dirty="0"/>
          </a:p>
        </p:txBody>
      </p:sp>
      <p:sp>
        <p:nvSpPr>
          <p:cNvPr id="3" name="Subtitle 2"/>
          <p:cNvSpPr>
            <a:spLocks noGrp="1"/>
          </p:cNvSpPr>
          <p:nvPr>
            <p:ph type="subTitle" idx="1"/>
          </p:nvPr>
        </p:nvSpPr>
        <p:spPr>
          <a:xfrm>
            <a:off x="1371600" y="4495800"/>
            <a:ext cx="6400800" cy="609600"/>
          </a:xfrm>
        </p:spPr>
        <p:txBody>
          <a:bodyPr/>
          <a:lstStyle/>
          <a:p>
            <a:r>
              <a:rPr lang="en-US" sz="3200" dirty="0"/>
              <a:t>Werner Ceusters </a:t>
            </a:r>
            <a:r>
              <a:rPr lang="en-US" sz="3200" dirty="0" smtClean="0"/>
              <a:t>and Barry Smith</a:t>
            </a:r>
            <a:endParaRPr lang="en-US" sz="3200" dirty="0"/>
          </a:p>
        </p:txBody>
      </p:sp>
    </p:spTree>
    <p:extLst>
      <p:ext uri="{BB962C8B-B14F-4D97-AF65-F5344CB8AC3E}">
        <p14:creationId xmlns:p14="http://schemas.microsoft.com/office/powerpoint/2010/main" val="2234943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IHI current data aggregation and use</a:t>
            </a:r>
            <a:endParaRPr lang="en-US" dirty="0"/>
          </a:p>
        </p:txBody>
      </p:sp>
      <p:sp>
        <p:nvSpPr>
          <p:cNvPr id="4" name="TextBox 3"/>
          <p:cNvSpPr txBox="1"/>
          <p:nvPr/>
        </p:nvSpPr>
        <p:spPr>
          <a:xfrm>
            <a:off x="3547893" y="1524000"/>
            <a:ext cx="1972015" cy="1015663"/>
          </a:xfrm>
          <a:prstGeom prst="rect">
            <a:avLst/>
          </a:prstGeom>
          <a:noFill/>
          <a:ln w="19050">
            <a:noFill/>
          </a:ln>
        </p:spPr>
        <p:txBody>
          <a:bodyPr wrap="none" rtlCol="0">
            <a:spAutoFit/>
          </a:bodyPr>
          <a:lstStyle/>
          <a:p>
            <a:r>
              <a:rPr lang="en-US" sz="2000" dirty="0" smtClean="0">
                <a:solidFill>
                  <a:schemeClr val="bg1"/>
                </a:solidFill>
              </a:rPr>
              <a:t>IHI Clinical</a:t>
            </a:r>
          </a:p>
          <a:p>
            <a:r>
              <a:rPr lang="en-US" sz="2000" dirty="0" smtClean="0">
                <a:solidFill>
                  <a:schemeClr val="bg1"/>
                </a:solidFill>
              </a:rPr>
              <a:t>Integrated</a:t>
            </a:r>
          </a:p>
          <a:p>
            <a:r>
              <a:rPr lang="en-US" sz="2000" dirty="0" smtClean="0">
                <a:solidFill>
                  <a:schemeClr val="bg1"/>
                </a:solidFill>
              </a:rPr>
              <a:t>Data Repository</a:t>
            </a:r>
            <a:endParaRPr lang="en-US" sz="2000" dirty="0">
              <a:solidFill>
                <a:schemeClr val="bg1"/>
              </a:solidFill>
            </a:endParaRPr>
          </a:p>
        </p:txBody>
      </p:sp>
      <p:sp>
        <p:nvSpPr>
          <p:cNvPr id="5" name="TextBox 4"/>
          <p:cNvSpPr txBox="1"/>
          <p:nvPr/>
        </p:nvSpPr>
        <p:spPr>
          <a:xfrm>
            <a:off x="228600" y="1524000"/>
            <a:ext cx="2039340" cy="954107"/>
          </a:xfrm>
          <a:prstGeom prst="rect">
            <a:avLst/>
          </a:prstGeom>
          <a:noFill/>
        </p:spPr>
        <p:txBody>
          <a:bodyPr wrap="none" rtlCol="0">
            <a:spAutoFit/>
          </a:bodyPr>
          <a:lstStyle/>
          <a:p>
            <a:r>
              <a:rPr lang="en-US" sz="2800" dirty="0" smtClean="0">
                <a:solidFill>
                  <a:schemeClr val="bg1"/>
                </a:solidFill>
              </a:rPr>
              <a:t>Operational</a:t>
            </a:r>
          </a:p>
          <a:p>
            <a:r>
              <a:rPr lang="en-US" sz="2800" dirty="0" smtClean="0">
                <a:solidFill>
                  <a:schemeClr val="bg1"/>
                </a:solidFill>
              </a:rPr>
              <a:t>systems</a:t>
            </a:r>
            <a:endParaRPr lang="en-US" sz="2800" dirty="0">
              <a:solidFill>
                <a:schemeClr val="bg1"/>
              </a:solidFill>
            </a:endParaRPr>
          </a:p>
        </p:txBody>
      </p:sp>
      <p:sp>
        <p:nvSpPr>
          <p:cNvPr id="7" name="TextBox 6"/>
          <p:cNvSpPr txBox="1"/>
          <p:nvPr/>
        </p:nvSpPr>
        <p:spPr>
          <a:xfrm>
            <a:off x="6903362" y="1518920"/>
            <a:ext cx="1800493" cy="954107"/>
          </a:xfrm>
          <a:prstGeom prst="rect">
            <a:avLst/>
          </a:prstGeom>
          <a:noFill/>
        </p:spPr>
        <p:txBody>
          <a:bodyPr wrap="none" rtlCol="0">
            <a:spAutoFit/>
          </a:bodyPr>
          <a:lstStyle/>
          <a:p>
            <a:r>
              <a:rPr lang="en-US" sz="2800" dirty="0" smtClean="0">
                <a:solidFill>
                  <a:schemeClr val="bg1"/>
                </a:solidFill>
              </a:rPr>
              <a:t>Secondary</a:t>
            </a:r>
          </a:p>
          <a:p>
            <a:r>
              <a:rPr lang="en-US" sz="2800" dirty="0" smtClean="0">
                <a:solidFill>
                  <a:schemeClr val="bg1"/>
                </a:solidFill>
              </a:rPr>
              <a:t>use</a:t>
            </a:r>
            <a:endParaRPr lang="en-US" sz="2800" dirty="0">
              <a:solidFill>
                <a:schemeClr val="bg1"/>
              </a:solidFill>
            </a:endParaRPr>
          </a:p>
        </p:txBody>
      </p:sp>
      <p:sp>
        <p:nvSpPr>
          <p:cNvPr id="8" name="TextBox 7"/>
          <p:cNvSpPr txBox="1"/>
          <p:nvPr/>
        </p:nvSpPr>
        <p:spPr>
          <a:xfrm>
            <a:off x="386840" y="2839997"/>
            <a:ext cx="1074333" cy="584775"/>
          </a:xfrm>
          <a:prstGeom prst="rect">
            <a:avLst/>
          </a:prstGeom>
          <a:solidFill>
            <a:srgbClr val="0070C0"/>
          </a:solidFill>
          <a:ln w="19050">
            <a:solidFill>
              <a:schemeClr val="bg1"/>
            </a:solidFill>
          </a:ln>
        </p:spPr>
        <p:txBody>
          <a:bodyPr wrap="none" rtlCol="0">
            <a:spAutoFit/>
          </a:bodyPr>
          <a:lstStyle/>
          <a:p>
            <a:r>
              <a:rPr lang="en-US" dirty="0" smtClean="0">
                <a:solidFill>
                  <a:schemeClr val="bg1"/>
                </a:solidFill>
              </a:rPr>
              <a:t>EHR</a:t>
            </a:r>
            <a:endParaRPr lang="en-US" dirty="0">
              <a:solidFill>
                <a:schemeClr val="bg1"/>
              </a:solidFill>
            </a:endParaRPr>
          </a:p>
        </p:txBody>
      </p:sp>
      <p:sp>
        <p:nvSpPr>
          <p:cNvPr id="9" name="TextBox 8"/>
          <p:cNvSpPr txBox="1"/>
          <p:nvPr/>
        </p:nvSpPr>
        <p:spPr>
          <a:xfrm>
            <a:off x="539240" y="2992397"/>
            <a:ext cx="1074333" cy="584775"/>
          </a:xfrm>
          <a:prstGeom prst="rect">
            <a:avLst/>
          </a:prstGeom>
          <a:solidFill>
            <a:srgbClr val="0070C0"/>
          </a:solidFill>
          <a:ln w="19050">
            <a:solidFill>
              <a:schemeClr val="bg1"/>
            </a:solidFill>
          </a:ln>
        </p:spPr>
        <p:txBody>
          <a:bodyPr wrap="none" rtlCol="0">
            <a:spAutoFit/>
          </a:bodyPr>
          <a:lstStyle/>
          <a:p>
            <a:r>
              <a:rPr lang="en-US" dirty="0" smtClean="0">
                <a:solidFill>
                  <a:schemeClr val="bg1"/>
                </a:solidFill>
              </a:rPr>
              <a:t>EHR</a:t>
            </a:r>
            <a:endParaRPr lang="en-US" dirty="0">
              <a:solidFill>
                <a:schemeClr val="bg1"/>
              </a:solidFill>
            </a:endParaRPr>
          </a:p>
        </p:txBody>
      </p:sp>
      <p:sp>
        <p:nvSpPr>
          <p:cNvPr id="10" name="TextBox 9"/>
          <p:cNvSpPr txBox="1"/>
          <p:nvPr/>
        </p:nvSpPr>
        <p:spPr>
          <a:xfrm>
            <a:off x="691640" y="3144797"/>
            <a:ext cx="1074333" cy="584775"/>
          </a:xfrm>
          <a:prstGeom prst="rect">
            <a:avLst/>
          </a:prstGeom>
          <a:solidFill>
            <a:srgbClr val="0070C0"/>
          </a:solidFill>
          <a:ln w="19050">
            <a:solidFill>
              <a:schemeClr val="bg1"/>
            </a:solidFill>
          </a:ln>
        </p:spPr>
        <p:txBody>
          <a:bodyPr wrap="none" rtlCol="0">
            <a:spAutoFit/>
          </a:bodyPr>
          <a:lstStyle/>
          <a:p>
            <a:r>
              <a:rPr lang="en-US" dirty="0" smtClean="0">
                <a:solidFill>
                  <a:schemeClr val="bg1"/>
                </a:solidFill>
              </a:rPr>
              <a:t>EHR</a:t>
            </a:r>
            <a:endParaRPr lang="en-US" dirty="0">
              <a:solidFill>
                <a:schemeClr val="bg1"/>
              </a:solidFill>
            </a:endParaRPr>
          </a:p>
        </p:txBody>
      </p:sp>
      <p:sp>
        <p:nvSpPr>
          <p:cNvPr id="11" name="TextBox 10"/>
          <p:cNvSpPr txBox="1"/>
          <p:nvPr/>
        </p:nvSpPr>
        <p:spPr>
          <a:xfrm>
            <a:off x="844040" y="3297197"/>
            <a:ext cx="1074333" cy="584775"/>
          </a:xfrm>
          <a:prstGeom prst="rect">
            <a:avLst/>
          </a:prstGeom>
          <a:solidFill>
            <a:srgbClr val="0070C0"/>
          </a:solidFill>
          <a:ln w="19050">
            <a:solidFill>
              <a:schemeClr val="bg1"/>
            </a:solidFill>
          </a:ln>
        </p:spPr>
        <p:txBody>
          <a:bodyPr wrap="none" rtlCol="0">
            <a:spAutoFit/>
          </a:bodyPr>
          <a:lstStyle/>
          <a:p>
            <a:r>
              <a:rPr lang="en-US" dirty="0" smtClean="0">
                <a:solidFill>
                  <a:schemeClr val="bg1"/>
                </a:solidFill>
              </a:rPr>
              <a:t>EHR</a:t>
            </a:r>
            <a:endParaRPr lang="en-US" dirty="0">
              <a:solidFill>
                <a:schemeClr val="bg1"/>
              </a:solidFill>
            </a:endParaRPr>
          </a:p>
        </p:txBody>
      </p:sp>
      <p:sp>
        <p:nvSpPr>
          <p:cNvPr id="12" name="TextBox 11"/>
          <p:cNvSpPr txBox="1"/>
          <p:nvPr/>
        </p:nvSpPr>
        <p:spPr>
          <a:xfrm>
            <a:off x="340810" y="4228475"/>
            <a:ext cx="1814920" cy="584775"/>
          </a:xfrm>
          <a:prstGeom prst="rect">
            <a:avLst/>
          </a:prstGeom>
          <a:solidFill>
            <a:srgbClr val="0070C0"/>
          </a:solidFill>
          <a:ln w="19050">
            <a:solidFill>
              <a:schemeClr val="bg1"/>
            </a:solidFill>
          </a:ln>
        </p:spPr>
        <p:txBody>
          <a:bodyPr wrap="none" rtlCol="0">
            <a:spAutoFit/>
          </a:bodyPr>
          <a:lstStyle/>
          <a:p>
            <a:r>
              <a:rPr lang="en-US" dirty="0" smtClean="0">
                <a:solidFill>
                  <a:schemeClr val="bg1"/>
                </a:solidFill>
              </a:rPr>
              <a:t>Bio Bank</a:t>
            </a:r>
            <a:endParaRPr lang="en-US" dirty="0">
              <a:solidFill>
                <a:schemeClr val="bg1"/>
              </a:solidFill>
            </a:endParaRPr>
          </a:p>
        </p:txBody>
      </p:sp>
      <p:sp>
        <p:nvSpPr>
          <p:cNvPr id="13" name="TextBox 12"/>
          <p:cNvSpPr txBox="1"/>
          <p:nvPr/>
        </p:nvSpPr>
        <p:spPr>
          <a:xfrm>
            <a:off x="631266" y="5159753"/>
            <a:ext cx="1291572" cy="830997"/>
          </a:xfrm>
          <a:prstGeom prst="rect">
            <a:avLst/>
          </a:prstGeom>
          <a:solidFill>
            <a:srgbClr val="0070C0"/>
          </a:solidFill>
          <a:ln w="19050">
            <a:solidFill>
              <a:schemeClr val="bg1"/>
            </a:solidFill>
          </a:ln>
        </p:spPr>
        <p:txBody>
          <a:bodyPr wrap="none" rtlCol="0">
            <a:spAutoFit/>
          </a:bodyPr>
          <a:lstStyle/>
          <a:p>
            <a:r>
              <a:rPr lang="en-US" sz="2400" dirty="0" smtClean="0">
                <a:solidFill>
                  <a:schemeClr val="bg1"/>
                </a:solidFill>
              </a:rPr>
              <a:t>Health</a:t>
            </a:r>
          </a:p>
          <a:p>
            <a:r>
              <a:rPr lang="en-US" sz="2400" dirty="0" smtClean="0">
                <a:solidFill>
                  <a:schemeClr val="bg1"/>
                </a:solidFill>
              </a:rPr>
              <a:t>Insurers</a:t>
            </a:r>
            <a:endParaRPr lang="en-US" sz="2400" dirty="0">
              <a:solidFill>
                <a:schemeClr val="bg1"/>
              </a:solidFill>
            </a:endParaRPr>
          </a:p>
        </p:txBody>
      </p:sp>
      <p:sp>
        <p:nvSpPr>
          <p:cNvPr id="14" name="TextBox 13"/>
          <p:cNvSpPr txBox="1"/>
          <p:nvPr/>
        </p:nvSpPr>
        <p:spPr>
          <a:xfrm>
            <a:off x="783666" y="5312153"/>
            <a:ext cx="1291572" cy="830997"/>
          </a:xfrm>
          <a:prstGeom prst="rect">
            <a:avLst/>
          </a:prstGeom>
          <a:solidFill>
            <a:srgbClr val="0070C0"/>
          </a:solidFill>
          <a:ln w="19050">
            <a:solidFill>
              <a:schemeClr val="bg1"/>
            </a:solidFill>
          </a:ln>
        </p:spPr>
        <p:txBody>
          <a:bodyPr wrap="none" rtlCol="0">
            <a:spAutoFit/>
          </a:bodyPr>
          <a:lstStyle/>
          <a:p>
            <a:r>
              <a:rPr lang="en-US" sz="2400" dirty="0" smtClean="0">
                <a:solidFill>
                  <a:schemeClr val="bg1"/>
                </a:solidFill>
              </a:rPr>
              <a:t>Health</a:t>
            </a:r>
          </a:p>
          <a:p>
            <a:r>
              <a:rPr lang="en-US" sz="2400" dirty="0" smtClean="0">
                <a:solidFill>
                  <a:schemeClr val="bg1"/>
                </a:solidFill>
              </a:rPr>
              <a:t>Insurers</a:t>
            </a:r>
            <a:endParaRPr lang="en-US" sz="2400" dirty="0">
              <a:solidFill>
                <a:schemeClr val="bg1"/>
              </a:solidFill>
            </a:endParaRPr>
          </a:p>
        </p:txBody>
      </p:sp>
      <p:sp>
        <p:nvSpPr>
          <p:cNvPr id="15" name="TextBox 14"/>
          <p:cNvSpPr txBox="1"/>
          <p:nvPr/>
        </p:nvSpPr>
        <p:spPr>
          <a:xfrm>
            <a:off x="936066" y="5464553"/>
            <a:ext cx="1291572" cy="830997"/>
          </a:xfrm>
          <a:prstGeom prst="rect">
            <a:avLst/>
          </a:prstGeom>
          <a:solidFill>
            <a:srgbClr val="0070C0"/>
          </a:solidFill>
          <a:ln w="19050">
            <a:solidFill>
              <a:schemeClr val="bg1"/>
            </a:solidFill>
          </a:ln>
        </p:spPr>
        <p:txBody>
          <a:bodyPr wrap="none" rtlCol="0">
            <a:spAutoFit/>
          </a:bodyPr>
          <a:lstStyle/>
          <a:p>
            <a:r>
              <a:rPr lang="en-US" sz="2400" dirty="0" smtClean="0">
                <a:solidFill>
                  <a:schemeClr val="bg1"/>
                </a:solidFill>
              </a:rPr>
              <a:t>Health</a:t>
            </a:r>
          </a:p>
          <a:p>
            <a:r>
              <a:rPr lang="en-US" sz="2400" dirty="0" smtClean="0">
                <a:solidFill>
                  <a:schemeClr val="bg1"/>
                </a:solidFill>
              </a:rPr>
              <a:t>Insurers</a:t>
            </a:r>
            <a:endParaRPr lang="en-US" sz="2400" dirty="0">
              <a:solidFill>
                <a:schemeClr val="bg1"/>
              </a:solidFill>
            </a:endParaRPr>
          </a:p>
        </p:txBody>
      </p:sp>
      <p:sp>
        <p:nvSpPr>
          <p:cNvPr id="17" name="Rounded Rectangle 16"/>
          <p:cNvSpPr/>
          <p:nvPr/>
        </p:nvSpPr>
        <p:spPr bwMode="auto">
          <a:xfrm>
            <a:off x="3588530" y="2819400"/>
            <a:ext cx="1890741" cy="510778"/>
          </a:xfrm>
          <a:prstGeom prst="roundRect">
            <a:avLst/>
          </a:prstGeom>
          <a:solidFill>
            <a:srgbClr val="E944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spAutoFit/>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pitchFamily="122" charset="0"/>
              </a:rPr>
              <a:t>Data Marts</a:t>
            </a:r>
            <a:endParaRPr kumimoji="0" lang="en-US" sz="2400" b="0" i="0" u="none" strike="noStrike" cap="none" normalizeH="0" baseline="0" dirty="0">
              <a:ln>
                <a:noFill/>
              </a:ln>
              <a:solidFill>
                <a:schemeClr val="bg1"/>
              </a:solidFill>
              <a:effectLst/>
              <a:latin typeface="Times" pitchFamily="122" charset="0"/>
            </a:endParaRPr>
          </a:p>
        </p:txBody>
      </p:sp>
      <p:sp>
        <p:nvSpPr>
          <p:cNvPr id="18" name="Rounded Rectangle 17"/>
          <p:cNvSpPr/>
          <p:nvPr/>
        </p:nvSpPr>
        <p:spPr bwMode="auto">
          <a:xfrm>
            <a:off x="3588530" y="3723115"/>
            <a:ext cx="1890741" cy="919401"/>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spAutoFit/>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pitchFamily="122" charset="0"/>
              </a:rPr>
              <a:t>Common Data</a:t>
            </a:r>
            <a:r>
              <a:rPr kumimoji="0" lang="en-US" sz="2400" b="0" i="0" u="none" strike="noStrike" cap="none" normalizeH="0" dirty="0" smtClean="0">
                <a:ln>
                  <a:noFill/>
                </a:ln>
                <a:solidFill>
                  <a:schemeClr val="bg1"/>
                </a:solidFill>
                <a:effectLst/>
                <a:latin typeface="Times" pitchFamily="122" charset="0"/>
              </a:rPr>
              <a:t> Models</a:t>
            </a:r>
            <a:endParaRPr kumimoji="0" lang="en-US" sz="2400" b="0" i="0" u="none" strike="noStrike" cap="none" normalizeH="0" baseline="0" dirty="0">
              <a:ln>
                <a:noFill/>
              </a:ln>
              <a:solidFill>
                <a:schemeClr val="bg1"/>
              </a:solidFill>
              <a:effectLst/>
              <a:latin typeface="Times" pitchFamily="122" charset="0"/>
            </a:endParaRPr>
          </a:p>
        </p:txBody>
      </p:sp>
      <p:sp>
        <p:nvSpPr>
          <p:cNvPr id="19" name="Rounded Rectangle 18"/>
          <p:cNvSpPr/>
          <p:nvPr/>
        </p:nvSpPr>
        <p:spPr bwMode="auto">
          <a:xfrm>
            <a:off x="3276600" y="5148977"/>
            <a:ext cx="2514600" cy="1328023"/>
          </a:xfrm>
          <a:prstGeom prst="roundRect">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spAutoFit/>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pitchFamily="122" charset="0"/>
              </a:rPr>
              <a:t>Referent Tracking</a:t>
            </a:r>
          </a:p>
          <a:p>
            <a:pPr marL="0" marR="0" indent="0" defTabSz="914400" rtl="0" eaLnBrk="0" fontAlgn="base" latinLnBrk="0" hangingPunct="0">
              <a:lnSpc>
                <a:spcPct val="100000"/>
              </a:lnSpc>
              <a:spcBef>
                <a:spcPct val="0"/>
              </a:spcBef>
              <a:spcAft>
                <a:spcPct val="0"/>
              </a:spcAft>
              <a:buClrTx/>
              <a:buSzTx/>
              <a:buFontTx/>
              <a:buNone/>
              <a:tabLst/>
            </a:pPr>
            <a:r>
              <a:rPr lang="en-US" sz="2400" b="0" dirty="0" smtClean="0">
                <a:solidFill>
                  <a:schemeClr val="bg1"/>
                </a:solidFill>
                <a:latin typeface="Times" pitchFamily="122" charset="0"/>
              </a:rPr>
              <a:t>Data Repository</a:t>
            </a:r>
            <a:endParaRPr kumimoji="0" lang="en-US" sz="2400" b="0" i="0" u="none" strike="noStrike" cap="none" normalizeH="0" baseline="0" dirty="0">
              <a:ln>
                <a:noFill/>
              </a:ln>
              <a:solidFill>
                <a:schemeClr val="bg1"/>
              </a:solidFill>
              <a:effectLst/>
              <a:latin typeface="Times" pitchFamily="122" charset="0"/>
            </a:endParaRPr>
          </a:p>
        </p:txBody>
      </p:sp>
      <p:sp>
        <p:nvSpPr>
          <p:cNvPr id="20" name="Rounded Rectangle 19"/>
          <p:cNvSpPr/>
          <p:nvPr/>
        </p:nvSpPr>
        <p:spPr bwMode="auto">
          <a:xfrm>
            <a:off x="2971800" y="1518920"/>
            <a:ext cx="3124200" cy="5110480"/>
          </a:xfrm>
          <a:prstGeom prst="round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TextBox 20"/>
          <p:cNvSpPr txBox="1"/>
          <p:nvPr/>
        </p:nvSpPr>
        <p:spPr>
          <a:xfrm>
            <a:off x="6859475" y="2633366"/>
            <a:ext cx="1970411" cy="400110"/>
          </a:xfrm>
          <a:prstGeom prst="rect">
            <a:avLst/>
          </a:prstGeom>
          <a:solidFill>
            <a:srgbClr val="9933FF"/>
          </a:solidFill>
          <a:ln w="19050">
            <a:solidFill>
              <a:schemeClr val="bg1"/>
            </a:solidFill>
          </a:ln>
        </p:spPr>
        <p:txBody>
          <a:bodyPr wrap="none" rtlCol="0">
            <a:spAutoFit/>
          </a:bodyPr>
          <a:lstStyle/>
          <a:p>
            <a:r>
              <a:rPr lang="en-US" sz="2000" dirty="0" smtClean="0">
                <a:solidFill>
                  <a:schemeClr val="bg1"/>
                </a:solidFill>
              </a:rPr>
              <a:t>Cohort selection</a:t>
            </a:r>
            <a:endParaRPr lang="en-US" sz="2000" dirty="0">
              <a:solidFill>
                <a:schemeClr val="bg1"/>
              </a:solidFill>
            </a:endParaRPr>
          </a:p>
        </p:txBody>
      </p:sp>
      <p:sp>
        <p:nvSpPr>
          <p:cNvPr id="22" name="TextBox 21"/>
          <p:cNvSpPr txBox="1"/>
          <p:nvPr/>
        </p:nvSpPr>
        <p:spPr>
          <a:xfrm>
            <a:off x="6799832" y="3420439"/>
            <a:ext cx="2111476" cy="707886"/>
          </a:xfrm>
          <a:prstGeom prst="rect">
            <a:avLst/>
          </a:prstGeom>
          <a:solidFill>
            <a:srgbClr val="9933FF"/>
          </a:solidFill>
          <a:ln w="19050">
            <a:solidFill>
              <a:schemeClr val="bg1"/>
            </a:solidFill>
          </a:ln>
        </p:spPr>
        <p:txBody>
          <a:bodyPr wrap="none" rtlCol="0">
            <a:spAutoFit/>
          </a:bodyPr>
          <a:lstStyle/>
          <a:p>
            <a:r>
              <a:rPr lang="en-US" sz="2000" dirty="0" smtClean="0">
                <a:solidFill>
                  <a:schemeClr val="bg1"/>
                </a:solidFill>
              </a:rPr>
              <a:t>Cost effectiveness</a:t>
            </a:r>
          </a:p>
          <a:p>
            <a:r>
              <a:rPr lang="en-US" sz="2000" dirty="0" smtClean="0">
                <a:solidFill>
                  <a:schemeClr val="bg1"/>
                </a:solidFill>
              </a:rPr>
              <a:t>research</a:t>
            </a:r>
            <a:endParaRPr lang="en-US" sz="2000" dirty="0">
              <a:solidFill>
                <a:schemeClr val="bg1"/>
              </a:solidFill>
            </a:endParaRPr>
          </a:p>
        </p:txBody>
      </p:sp>
      <p:sp>
        <p:nvSpPr>
          <p:cNvPr id="23" name="TextBox 22"/>
          <p:cNvSpPr txBox="1"/>
          <p:nvPr/>
        </p:nvSpPr>
        <p:spPr>
          <a:xfrm>
            <a:off x="6841516" y="4451867"/>
            <a:ext cx="2028119" cy="400110"/>
          </a:xfrm>
          <a:prstGeom prst="rect">
            <a:avLst/>
          </a:prstGeom>
          <a:solidFill>
            <a:srgbClr val="9933FF"/>
          </a:solidFill>
          <a:ln w="19050">
            <a:solidFill>
              <a:schemeClr val="bg1"/>
            </a:solidFill>
          </a:ln>
        </p:spPr>
        <p:txBody>
          <a:bodyPr wrap="none" rtlCol="0">
            <a:spAutoFit/>
          </a:bodyPr>
          <a:lstStyle/>
          <a:p>
            <a:r>
              <a:rPr lang="en-US" sz="2000" dirty="0">
                <a:solidFill>
                  <a:schemeClr val="bg1"/>
                </a:solidFill>
              </a:rPr>
              <a:t>D</a:t>
            </a:r>
            <a:r>
              <a:rPr lang="en-US" sz="2000" dirty="0" smtClean="0">
                <a:solidFill>
                  <a:schemeClr val="bg1"/>
                </a:solidFill>
              </a:rPr>
              <a:t>ecision support</a:t>
            </a:r>
            <a:endParaRPr lang="en-US" sz="2000" dirty="0">
              <a:solidFill>
                <a:schemeClr val="bg1"/>
              </a:solidFill>
            </a:endParaRPr>
          </a:p>
        </p:txBody>
      </p:sp>
      <p:sp>
        <p:nvSpPr>
          <p:cNvPr id="24" name="TextBox 23"/>
          <p:cNvSpPr txBox="1"/>
          <p:nvPr/>
        </p:nvSpPr>
        <p:spPr>
          <a:xfrm>
            <a:off x="6778199" y="5264498"/>
            <a:ext cx="2154757" cy="400110"/>
          </a:xfrm>
          <a:prstGeom prst="rect">
            <a:avLst/>
          </a:prstGeom>
          <a:solidFill>
            <a:srgbClr val="9933FF"/>
          </a:solidFill>
          <a:ln w="19050">
            <a:solidFill>
              <a:schemeClr val="bg1"/>
            </a:solidFill>
          </a:ln>
        </p:spPr>
        <p:txBody>
          <a:bodyPr wrap="none" rtlCol="0">
            <a:spAutoFit/>
          </a:bodyPr>
          <a:lstStyle/>
          <a:p>
            <a:r>
              <a:rPr lang="en-US" sz="2000" dirty="0" smtClean="0">
                <a:solidFill>
                  <a:schemeClr val="bg1"/>
                </a:solidFill>
              </a:rPr>
              <a:t>Quality assurance</a:t>
            </a:r>
            <a:endParaRPr lang="en-US" sz="2000" dirty="0">
              <a:solidFill>
                <a:schemeClr val="bg1"/>
              </a:solidFill>
            </a:endParaRPr>
          </a:p>
        </p:txBody>
      </p:sp>
      <p:sp>
        <p:nvSpPr>
          <p:cNvPr id="25" name="Right Arrow 24"/>
          <p:cNvSpPr/>
          <p:nvPr/>
        </p:nvSpPr>
        <p:spPr bwMode="auto">
          <a:xfrm>
            <a:off x="2140200" y="3472352"/>
            <a:ext cx="1136400" cy="33778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6" name="Right Arrow 25"/>
          <p:cNvSpPr/>
          <p:nvPr/>
        </p:nvSpPr>
        <p:spPr bwMode="auto">
          <a:xfrm>
            <a:off x="5791200" y="3472352"/>
            <a:ext cx="898870" cy="33778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7" name="Rounded Rectangle 26"/>
          <p:cNvSpPr/>
          <p:nvPr/>
        </p:nvSpPr>
        <p:spPr bwMode="auto">
          <a:xfrm>
            <a:off x="76200" y="1518920"/>
            <a:ext cx="2565003" cy="5110480"/>
          </a:xfrm>
          <a:prstGeom prst="round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8" name="Rounded Rectangle 27"/>
          <p:cNvSpPr/>
          <p:nvPr/>
        </p:nvSpPr>
        <p:spPr bwMode="auto">
          <a:xfrm>
            <a:off x="6502797" y="1524000"/>
            <a:ext cx="2565003" cy="5110480"/>
          </a:xfrm>
          <a:prstGeom prst="round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0" name="Rounded Rectangle 29"/>
          <p:cNvSpPr/>
          <p:nvPr/>
        </p:nvSpPr>
        <p:spPr bwMode="auto">
          <a:xfrm>
            <a:off x="3124200" y="2692063"/>
            <a:ext cx="2743200" cy="2121188"/>
          </a:xfrm>
          <a:prstGeom prst="roundRect">
            <a:avLst/>
          </a:prstGeom>
          <a:noFill/>
          <a:ln w="28575" cap="flat" cmpd="sng" algn="ctr">
            <a:solidFill>
              <a:schemeClr val="bg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673947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smtClean="0"/>
              <a:t>Common Data Models for Secondary Use</a:t>
            </a:r>
            <a:endParaRPr lang="en-US" dirty="0"/>
          </a:p>
        </p:txBody>
      </p:sp>
      <p:pic>
        <p:nvPicPr>
          <p:cNvPr id="5" name="Picture 4"/>
          <p:cNvPicPr>
            <a:picLocks noChangeAspect="1"/>
          </p:cNvPicPr>
          <p:nvPr/>
        </p:nvPicPr>
        <p:blipFill>
          <a:blip r:embed="rId2"/>
          <a:stretch>
            <a:fillRect/>
          </a:stretch>
        </p:blipFill>
        <p:spPr>
          <a:xfrm>
            <a:off x="506767" y="4191000"/>
            <a:ext cx="3989033" cy="2514600"/>
          </a:xfrm>
          <a:prstGeom prst="rect">
            <a:avLst/>
          </a:prstGeom>
        </p:spPr>
      </p:pic>
      <p:pic>
        <p:nvPicPr>
          <p:cNvPr id="6" name="Picture 5"/>
          <p:cNvPicPr>
            <a:picLocks noChangeAspect="1"/>
          </p:cNvPicPr>
          <p:nvPr/>
        </p:nvPicPr>
        <p:blipFill>
          <a:blip r:embed="rId3"/>
          <a:stretch>
            <a:fillRect/>
          </a:stretch>
        </p:blipFill>
        <p:spPr>
          <a:xfrm>
            <a:off x="4697768" y="1524000"/>
            <a:ext cx="3989032" cy="2514600"/>
          </a:xfrm>
          <a:prstGeom prst="rect">
            <a:avLst/>
          </a:prstGeom>
        </p:spPr>
      </p:pic>
      <p:pic>
        <p:nvPicPr>
          <p:cNvPr id="7" name="Picture 6"/>
          <p:cNvPicPr>
            <a:picLocks noChangeAspect="1"/>
          </p:cNvPicPr>
          <p:nvPr/>
        </p:nvPicPr>
        <p:blipFill>
          <a:blip r:embed="rId4"/>
          <a:stretch>
            <a:fillRect/>
          </a:stretch>
        </p:blipFill>
        <p:spPr>
          <a:xfrm>
            <a:off x="4697768" y="4191000"/>
            <a:ext cx="3989034" cy="2514600"/>
          </a:xfrm>
          <a:prstGeom prst="rect">
            <a:avLst/>
          </a:prstGeom>
        </p:spPr>
      </p:pic>
      <p:sp>
        <p:nvSpPr>
          <p:cNvPr id="8" name="Content Placeholder 4"/>
          <p:cNvSpPr>
            <a:spLocks noGrp="1"/>
          </p:cNvSpPr>
          <p:nvPr>
            <p:ph idx="1"/>
          </p:nvPr>
        </p:nvSpPr>
        <p:spPr>
          <a:xfrm>
            <a:off x="228600" y="1524000"/>
            <a:ext cx="4343400" cy="2514600"/>
          </a:xfrm>
        </p:spPr>
        <p:txBody>
          <a:bodyPr/>
          <a:lstStyle/>
          <a:p>
            <a:pPr>
              <a:buFont typeface="Arial" panose="020B0604020202020204" pitchFamily="34" charset="0"/>
              <a:buChar char="•"/>
            </a:pPr>
            <a:r>
              <a:rPr lang="en-US" sz="1800" dirty="0"/>
              <a:t>The Observational Medical Outcomes Partnership (OMOP</a:t>
            </a:r>
            <a:r>
              <a:rPr lang="en-US" sz="1800" dirty="0" smtClean="0"/>
              <a:t>)</a:t>
            </a:r>
          </a:p>
          <a:p>
            <a:pPr>
              <a:buFont typeface="Arial" panose="020B0604020202020204" pitchFamily="34" charset="0"/>
              <a:buChar char="•"/>
            </a:pPr>
            <a:endParaRPr lang="en-US" sz="800" dirty="0" smtClean="0"/>
          </a:p>
          <a:p>
            <a:pPr>
              <a:buFont typeface="Arial" panose="020B0604020202020204" pitchFamily="34" charset="0"/>
              <a:buChar char="•"/>
            </a:pPr>
            <a:r>
              <a:rPr lang="en-US" sz="1800" dirty="0"/>
              <a:t>Health Care Systems Research Network (HCSRN</a:t>
            </a:r>
            <a:r>
              <a:rPr lang="en-US" sz="1800" dirty="0" smtClean="0"/>
              <a:t>)</a:t>
            </a:r>
          </a:p>
          <a:p>
            <a:pPr>
              <a:buFont typeface="Arial" panose="020B0604020202020204" pitchFamily="34" charset="0"/>
              <a:buChar char="•"/>
            </a:pPr>
            <a:endParaRPr lang="en-US" sz="800" dirty="0"/>
          </a:p>
          <a:p>
            <a:pPr>
              <a:buFont typeface="Arial" panose="020B0604020202020204" pitchFamily="34" charset="0"/>
              <a:buChar char="•"/>
            </a:pPr>
            <a:r>
              <a:rPr lang="en-US" sz="1800" dirty="0" smtClean="0"/>
              <a:t>The </a:t>
            </a:r>
            <a:r>
              <a:rPr lang="en-US" sz="1800" dirty="0"/>
              <a:t>National Patient-Centered Clinical Research Network </a:t>
            </a:r>
            <a:r>
              <a:rPr lang="en-US" sz="1800" dirty="0" smtClean="0"/>
              <a:t>(</a:t>
            </a:r>
            <a:r>
              <a:rPr lang="en-US" sz="1800" dirty="0" err="1" smtClean="0"/>
              <a:t>PCORNet</a:t>
            </a:r>
            <a:r>
              <a:rPr lang="en-US" sz="1800" dirty="0" smtClean="0"/>
              <a:t>)</a:t>
            </a:r>
          </a:p>
        </p:txBody>
      </p:sp>
      <p:sp>
        <p:nvSpPr>
          <p:cNvPr id="3" name="Right Arrow 2"/>
          <p:cNvSpPr/>
          <p:nvPr/>
        </p:nvSpPr>
        <p:spPr bwMode="auto">
          <a:xfrm>
            <a:off x="3276600" y="1905000"/>
            <a:ext cx="1219200" cy="228600"/>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ight Arrow 8"/>
          <p:cNvSpPr/>
          <p:nvPr/>
        </p:nvSpPr>
        <p:spPr bwMode="auto">
          <a:xfrm rot="3099182">
            <a:off x="3365522" y="3118388"/>
            <a:ext cx="1458358" cy="233334"/>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ight Arrow 9"/>
          <p:cNvSpPr/>
          <p:nvPr/>
        </p:nvSpPr>
        <p:spPr bwMode="auto">
          <a:xfrm rot="5400000">
            <a:off x="2171700" y="3771900"/>
            <a:ext cx="457200" cy="228600"/>
          </a:xfrm>
          <a:prstGeom prst="right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525384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OMOP Common Data Model</a:t>
            </a:r>
            <a:endParaRPr lang="en-US" dirty="0"/>
          </a:p>
        </p:txBody>
      </p:sp>
      <p:pic>
        <p:nvPicPr>
          <p:cNvPr id="4" name="Picture 3"/>
          <p:cNvPicPr>
            <a:picLocks noChangeAspect="1"/>
          </p:cNvPicPr>
          <p:nvPr/>
        </p:nvPicPr>
        <p:blipFill>
          <a:blip r:embed="rId2"/>
          <a:stretch>
            <a:fillRect/>
          </a:stretch>
        </p:blipFill>
        <p:spPr>
          <a:xfrm>
            <a:off x="366712" y="1524000"/>
            <a:ext cx="8410575" cy="5070535"/>
          </a:xfrm>
          <a:prstGeom prst="rect">
            <a:avLst/>
          </a:prstGeom>
        </p:spPr>
      </p:pic>
    </p:spTree>
    <p:extLst>
      <p:ext uri="{BB962C8B-B14F-4D97-AF65-F5344CB8AC3E}">
        <p14:creationId xmlns:p14="http://schemas.microsoft.com/office/powerpoint/2010/main" val="946663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AutoShape 2"/>
          <p:cNvSpPr>
            <a:spLocks noGrp="1" noChangeArrowheads="1"/>
          </p:cNvSpPr>
          <p:nvPr>
            <p:ph type="title"/>
          </p:nvPr>
        </p:nvSpPr>
        <p:spPr/>
        <p:txBody>
          <a:bodyPr/>
          <a:lstStyle/>
          <a:p>
            <a:pPr eaLnBrk="1" hangingPunct="1"/>
            <a:r>
              <a:rPr lang="en-US" altLang="en-US" dirty="0" smtClean="0"/>
              <a:t>Better: (realism-based) ontology for mapping data collections</a:t>
            </a:r>
          </a:p>
        </p:txBody>
      </p:sp>
      <p:pic>
        <p:nvPicPr>
          <p:cNvPr id="7577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511" y="2133600"/>
            <a:ext cx="3962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9311" y="2133600"/>
            <a:ext cx="4038600" cy="220980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7578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9311" y="4648200"/>
            <a:ext cx="4038600" cy="19050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7578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511" y="4648200"/>
            <a:ext cx="3962400" cy="1905000"/>
          </a:xfrm>
          <a:prstGeom prst="rect">
            <a:avLst/>
          </a:prstGeom>
          <a:noFill/>
          <a:ln w="3810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956425" name="Line 9"/>
          <p:cNvSpPr>
            <a:spLocks noChangeShapeType="1"/>
          </p:cNvSpPr>
          <p:nvPr/>
        </p:nvSpPr>
        <p:spPr bwMode="auto">
          <a:xfrm flipV="1">
            <a:off x="1207911" y="4267200"/>
            <a:ext cx="914400" cy="6858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956426" name="Line 10"/>
          <p:cNvSpPr>
            <a:spLocks noChangeShapeType="1"/>
          </p:cNvSpPr>
          <p:nvPr/>
        </p:nvSpPr>
        <p:spPr bwMode="auto">
          <a:xfrm flipV="1">
            <a:off x="2579511" y="3124200"/>
            <a:ext cx="228600" cy="18288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956427" name="Line 11"/>
          <p:cNvSpPr>
            <a:spLocks noChangeShapeType="1"/>
          </p:cNvSpPr>
          <p:nvPr/>
        </p:nvSpPr>
        <p:spPr bwMode="auto">
          <a:xfrm flipH="1" flipV="1">
            <a:off x="3646311" y="4038600"/>
            <a:ext cx="1828800" cy="91440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956428" name="Line 12"/>
          <p:cNvSpPr>
            <a:spLocks noChangeShapeType="1"/>
          </p:cNvSpPr>
          <p:nvPr/>
        </p:nvSpPr>
        <p:spPr bwMode="auto">
          <a:xfrm flipH="1" flipV="1">
            <a:off x="2884311" y="3657600"/>
            <a:ext cx="3200400" cy="129540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956429" name="Line 13"/>
          <p:cNvSpPr>
            <a:spLocks noChangeShapeType="1"/>
          </p:cNvSpPr>
          <p:nvPr/>
        </p:nvSpPr>
        <p:spPr bwMode="auto">
          <a:xfrm flipH="1" flipV="1">
            <a:off x="3341511" y="2819400"/>
            <a:ext cx="4267200" cy="2133600"/>
          </a:xfrm>
          <a:prstGeom prst="line">
            <a:avLst/>
          </a:prstGeom>
          <a:noFill/>
          <a:ln w="28575">
            <a:solidFill>
              <a:schemeClr val="accent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956430" name="Line 14"/>
          <p:cNvSpPr>
            <a:spLocks noChangeShapeType="1"/>
          </p:cNvSpPr>
          <p:nvPr/>
        </p:nvSpPr>
        <p:spPr bwMode="auto">
          <a:xfrm flipH="1">
            <a:off x="3417711" y="2514600"/>
            <a:ext cx="2057400" cy="22860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
        <p:nvSpPr>
          <p:cNvPr id="956431" name="Line 15"/>
          <p:cNvSpPr>
            <a:spLocks noChangeShapeType="1"/>
          </p:cNvSpPr>
          <p:nvPr/>
        </p:nvSpPr>
        <p:spPr bwMode="auto">
          <a:xfrm flipH="1">
            <a:off x="2960511" y="2514600"/>
            <a:ext cx="4572000" cy="1447800"/>
          </a:xfrm>
          <a:prstGeom prst="line">
            <a:avLst/>
          </a:prstGeom>
          <a:noFill/>
          <a:ln w="28575">
            <a:solidFill>
              <a:srgbClr val="FFFF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spTree>
    <p:extLst>
      <p:ext uri="{BB962C8B-B14F-4D97-AF65-F5344CB8AC3E}">
        <p14:creationId xmlns:p14="http://schemas.microsoft.com/office/powerpoint/2010/main" val="533134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000" dirty="0" smtClean="0"/>
              <a:t>Requires analysis of databases and their documentation</a:t>
            </a:r>
            <a:endParaRPr lang="en-US" sz="3000" dirty="0"/>
          </a:p>
        </p:txBody>
      </p:sp>
      <p:sp>
        <p:nvSpPr>
          <p:cNvPr id="3" name="Content Placeholder 2"/>
          <p:cNvSpPr>
            <a:spLocks noGrp="1"/>
          </p:cNvSpPr>
          <p:nvPr>
            <p:ph idx="1"/>
          </p:nvPr>
        </p:nvSpPr>
        <p:spPr>
          <a:xfrm>
            <a:off x="228600" y="1676400"/>
            <a:ext cx="7086600" cy="4953000"/>
          </a:xfrm>
        </p:spPr>
        <p:txBody>
          <a:bodyPr/>
          <a:lstStyle/>
          <a:p>
            <a:pPr>
              <a:buFont typeface="Arial" panose="020B0604020202020204" pitchFamily="34" charset="0"/>
              <a:buChar char="•"/>
            </a:pPr>
            <a:r>
              <a:rPr lang="en-US" b="1" u="sng" dirty="0" smtClean="0"/>
              <a:t>Domain information model</a:t>
            </a:r>
            <a:r>
              <a:rPr lang="en-US" dirty="0" smtClean="0"/>
              <a:t>:</a:t>
            </a:r>
          </a:p>
          <a:p>
            <a:pPr lvl="1">
              <a:buFont typeface="Arial" panose="020B0604020202020204" pitchFamily="34" charset="0"/>
              <a:buChar char="•"/>
            </a:pPr>
            <a:r>
              <a:rPr lang="en-US" dirty="0" smtClean="0"/>
              <a:t>Describes the </a:t>
            </a:r>
            <a:r>
              <a:rPr lang="en-US" dirty="0" smtClean="0">
                <a:solidFill>
                  <a:srgbClr val="FFFF00"/>
                </a:solidFill>
              </a:rPr>
              <a:t>domain</a:t>
            </a:r>
            <a:r>
              <a:rPr lang="en-US" dirty="0" smtClean="0"/>
              <a:t> (actors, places, activities) from where data are (to be) collected.</a:t>
            </a:r>
          </a:p>
          <a:p>
            <a:pPr>
              <a:buFont typeface="Arial" panose="020B0604020202020204" pitchFamily="34" charset="0"/>
              <a:buChar char="•"/>
            </a:pPr>
            <a:r>
              <a:rPr lang="en-US" b="1" u="sng" dirty="0" smtClean="0"/>
              <a:t>Data collection ‘cookbook’</a:t>
            </a:r>
            <a:r>
              <a:rPr lang="en-US" dirty="0" smtClean="0"/>
              <a:t>:</a:t>
            </a:r>
            <a:r>
              <a:rPr lang="en-US" b="1" u="sng" dirty="0" smtClean="0"/>
              <a:t> </a:t>
            </a:r>
          </a:p>
          <a:p>
            <a:pPr lvl="1">
              <a:buFont typeface="Arial" panose="020B0604020202020204" pitchFamily="34" charset="0"/>
              <a:buChar char="•"/>
            </a:pPr>
            <a:r>
              <a:rPr lang="en-US" dirty="0" smtClean="0"/>
              <a:t>Contains information on </a:t>
            </a:r>
            <a:r>
              <a:rPr lang="en-US" dirty="0" smtClean="0">
                <a:solidFill>
                  <a:srgbClr val="FFFF00"/>
                </a:solidFill>
              </a:rPr>
              <a:t>how to collect </a:t>
            </a:r>
            <a:r>
              <a:rPr lang="en-US" dirty="0" smtClean="0"/>
              <a:t>data.</a:t>
            </a:r>
          </a:p>
          <a:p>
            <a:pPr>
              <a:buFont typeface="Arial" panose="020B0604020202020204" pitchFamily="34" charset="0"/>
              <a:buChar char="•"/>
            </a:pPr>
            <a:r>
              <a:rPr lang="en-US" b="1" u="sng" dirty="0" smtClean="0"/>
              <a:t>Data dictionary</a:t>
            </a:r>
            <a:r>
              <a:rPr lang="en-US" dirty="0" smtClean="0"/>
              <a:t>:</a:t>
            </a:r>
          </a:p>
          <a:p>
            <a:pPr lvl="1">
              <a:buFont typeface="Arial" panose="020B0604020202020204" pitchFamily="34" charset="0"/>
              <a:buChar char="•"/>
            </a:pPr>
            <a:r>
              <a:rPr lang="en-US" dirty="0" smtClean="0"/>
              <a:t>Contains information </a:t>
            </a:r>
            <a:r>
              <a:rPr lang="en-US" dirty="0"/>
              <a:t>describing the </a:t>
            </a:r>
            <a:r>
              <a:rPr lang="en-US" dirty="0">
                <a:solidFill>
                  <a:srgbClr val="FFFF00"/>
                </a:solidFill>
              </a:rPr>
              <a:t>contents, format, and structure </a:t>
            </a:r>
            <a:r>
              <a:rPr lang="en-US" dirty="0"/>
              <a:t>of a database and the relationship between its elements, used to control access to and manipulation of the database.</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44802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Database documentation</a:t>
            </a:r>
            <a:endParaRPr lang="en-US" dirty="0"/>
          </a:p>
        </p:txBody>
      </p:sp>
      <p:sp>
        <p:nvSpPr>
          <p:cNvPr id="3" name="Content Placeholder 2"/>
          <p:cNvSpPr>
            <a:spLocks noGrp="1"/>
          </p:cNvSpPr>
          <p:nvPr>
            <p:ph idx="1"/>
          </p:nvPr>
        </p:nvSpPr>
        <p:spPr>
          <a:xfrm>
            <a:off x="228600" y="1676400"/>
            <a:ext cx="7086600" cy="4953000"/>
          </a:xfrm>
        </p:spPr>
        <p:txBody>
          <a:bodyPr/>
          <a:lstStyle/>
          <a:p>
            <a:pPr>
              <a:buFont typeface="Arial" panose="020B0604020202020204" pitchFamily="34" charset="0"/>
              <a:buChar char="•"/>
            </a:pPr>
            <a:r>
              <a:rPr lang="en-US" b="1" u="sng" dirty="0" smtClean="0"/>
              <a:t>Domain information model</a:t>
            </a:r>
            <a:r>
              <a:rPr lang="en-US" dirty="0" smtClean="0"/>
              <a:t>:</a:t>
            </a:r>
          </a:p>
          <a:p>
            <a:pPr lvl="1">
              <a:buFont typeface="Arial" panose="020B0604020202020204" pitchFamily="34" charset="0"/>
              <a:buChar char="•"/>
            </a:pPr>
            <a:r>
              <a:rPr lang="en-US" dirty="0" smtClean="0"/>
              <a:t>Describes the domain (actors, places, activities) from where data are (to be) collected.</a:t>
            </a:r>
          </a:p>
          <a:p>
            <a:pPr>
              <a:buFont typeface="Arial" panose="020B0604020202020204" pitchFamily="34" charset="0"/>
              <a:buChar char="•"/>
            </a:pPr>
            <a:r>
              <a:rPr lang="en-US" b="1" u="sng" dirty="0" smtClean="0"/>
              <a:t>Data collection ‘cookbook’</a:t>
            </a:r>
            <a:r>
              <a:rPr lang="en-US" dirty="0" smtClean="0"/>
              <a:t>:</a:t>
            </a:r>
            <a:r>
              <a:rPr lang="en-US" b="1" u="sng" dirty="0" smtClean="0"/>
              <a:t> </a:t>
            </a:r>
          </a:p>
          <a:p>
            <a:pPr lvl="1">
              <a:buFont typeface="Arial" panose="020B0604020202020204" pitchFamily="34" charset="0"/>
              <a:buChar char="•"/>
            </a:pPr>
            <a:r>
              <a:rPr lang="en-US" dirty="0" smtClean="0"/>
              <a:t>Contains information on how to collect data.</a:t>
            </a:r>
          </a:p>
          <a:p>
            <a:pPr>
              <a:buFont typeface="Arial" panose="020B0604020202020204" pitchFamily="34" charset="0"/>
              <a:buChar char="•"/>
            </a:pPr>
            <a:r>
              <a:rPr lang="en-US" b="1" u="sng" dirty="0" smtClean="0"/>
              <a:t>Data dictionary</a:t>
            </a:r>
            <a:r>
              <a:rPr lang="en-US" dirty="0" smtClean="0"/>
              <a:t>:</a:t>
            </a:r>
          </a:p>
          <a:p>
            <a:pPr lvl="1">
              <a:buFont typeface="Arial" panose="020B0604020202020204" pitchFamily="34" charset="0"/>
              <a:buChar char="•"/>
            </a:pPr>
            <a:r>
              <a:rPr lang="en-US" dirty="0" smtClean="0"/>
              <a:t>Contains information </a:t>
            </a:r>
            <a:r>
              <a:rPr lang="en-US" dirty="0"/>
              <a:t>describing the contents, format, and structure of a database and the relationship between its elements, used to control access to and manipulation of the database.</a:t>
            </a:r>
          </a:p>
          <a:p>
            <a:pPr>
              <a:buFont typeface="Arial" panose="020B0604020202020204" pitchFamily="34" charset="0"/>
              <a:buChar char="•"/>
            </a:pPr>
            <a:endParaRPr lang="en-US" dirty="0"/>
          </a:p>
        </p:txBody>
      </p:sp>
      <p:sp>
        <p:nvSpPr>
          <p:cNvPr id="4" name="TextBox 3"/>
          <p:cNvSpPr txBox="1"/>
          <p:nvPr/>
        </p:nvSpPr>
        <p:spPr>
          <a:xfrm>
            <a:off x="6934200" y="1752600"/>
            <a:ext cx="2138727" cy="3785652"/>
          </a:xfrm>
          <a:prstGeom prst="rect">
            <a:avLst/>
          </a:prstGeom>
          <a:noFill/>
        </p:spPr>
        <p:txBody>
          <a:bodyPr wrap="none" rtlCol="0">
            <a:spAutoFit/>
          </a:bodyPr>
          <a:lstStyle/>
          <a:p>
            <a:pPr algn="ctr"/>
            <a:r>
              <a:rPr lang="en-US" u="sng" dirty="0" smtClean="0">
                <a:solidFill>
                  <a:srgbClr val="FFFF00"/>
                </a:solidFill>
                <a:latin typeface="Trebuchet MS" panose="020B0603020202020204" pitchFamily="34" charset="0"/>
              </a:rPr>
              <a:t>Age</a:t>
            </a:r>
          </a:p>
          <a:p>
            <a:pPr algn="ctr"/>
            <a:endParaRPr lang="en-US" u="sng" dirty="0" smtClean="0">
              <a:solidFill>
                <a:srgbClr val="FFFF00"/>
              </a:solidFill>
              <a:latin typeface="Trebuchet MS" panose="020B0603020202020204" pitchFamily="34" charset="0"/>
            </a:endParaRPr>
          </a:p>
          <a:p>
            <a:pPr algn="ctr"/>
            <a:r>
              <a:rPr lang="en-US" dirty="0" smtClean="0">
                <a:solidFill>
                  <a:srgbClr val="FFFF00"/>
                </a:solidFill>
                <a:latin typeface="Trebuchet MS" panose="020B0603020202020204" pitchFamily="34" charset="0"/>
              </a:rPr>
              <a:t>-10m &lt;-&gt; 140y</a:t>
            </a:r>
          </a:p>
          <a:p>
            <a:pPr algn="ctr"/>
            <a:endParaRPr lang="en-US" dirty="0">
              <a:solidFill>
                <a:srgbClr val="FFFF00"/>
              </a:solidFill>
              <a:latin typeface="Trebuchet MS" panose="020B0603020202020204" pitchFamily="34" charset="0"/>
            </a:endParaRPr>
          </a:p>
          <a:p>
            <a:pPr algn="ctr"/>
            <a:endParaRPr lang="en-US" dirty="0" smtClean="0">
              <a:solidFill>
                <a:srgbClr val="FFFF00"/>
              </a:solidFill>
              <a:latin typeface="Trebuchet MS" panose="020B0603020202020204" pitchFamily="34" charset="0"/>
            </a:endParaRPr>
          </a:p>
          <a:p>
            <a:pPr algn="ctr"/>
            <a:r>
              <a:rPr lang="en-US" dirty="0" smtClean="0">
                <a:solidFill>
                  <a:srgbClr val="FFFF00"/>
                </a:solidFill>
                <a:latin typeface="Trebuchet MS" panose="020B0603020202020204" pitchFamily="34" charset="0"/>
              </a:rPr>
              <a:t>14y &lt;-&gt; 85y</a:t>
            </a:r>
          </a:p>
          <a:p>
            <a:pPr algn="ctr"/>
            <a:endParaRPr lang="en-US" dirty="0">
              <a:solidFill>
                <a:srgbClr val="FFFF00"/>
              </a:solidFill>
              <a:latin typeface="Trebuchet MS" panose="020B0603020202020204" pitchFamily="34" charset="0"/>
            </a:endParaRPr>
          </a:p>
          <a:p>
            <a:pPr algn="ctr"/>
            <a:endParaRPr lang="en-US" dirty="0" smtClean="0">
              <a:solidFill>
                <a:srgbClr val="FFFF00"/>
              </a:solidFill>
              <a:latin typeface="Trebuchet MS" panose="020B0603020202020204" pitchFamily="34" charset="0"/>
            </a:endParaRPr>
          </a:p>
          <a:p>
            <a:pPr algn="ctr"/>
            <a:endParaRPr lang="en-US" dirty="0">
              <a:solidFill>
                <a:srgbClr val="FFFF00"/>
              </a:solidFill>
              <a:latin typeface="Trebuchet MS" panose="020B0603020202020204" pitchFamily="34" charset="0"/>
            </a:endParaRPr>
          </a:p>
          <a:p>
            <a:pPr algn="ctr"/>
            <a:r>
              <a:rPr lang="en-US" dirty="0" smtClean="0">
                <a:solidFill>
                  <a:srgbClr val="FFFF00"/>
                </a:solidFill>
                <a:latin typeface="Trebuchet MS" panose="020B0603020202020204" pitchFamily="34" charset="0"/>
              </a:rPr>
              <a:t>Integer(3)</a:t>
            </a:r>
            <a:endParaRPr lang="en-US" dirty="0">
              <a:solidFill>
                <a:srgbClr val="FFFF00"/>
              </a:solidFill>
              <a:latin typeface="Trebuchet MS" panose="020B0603020202020204" pitchFamily="34" charset="0"/>
            </a:endParaRPr>
          </a:p>
        </p:txBody>
      </p:sp>
    </p:spTree>
    <p:extLst>
      <p:ext uri="{BB962C8B-B14F-4D97-AF65-F5344CB8AC3E}">
        <p14:creationId xmlns:p14="http://schemas.microsoft.com/office/powerpoint/2010/main" val="39066724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documentation: ‘codebook’</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76948080"/>
              </p:ext>
            </p:extLst>
          </p:nvPr>
        </p:nvGraphicFramePr>
        <p:xfrm>
          <a:off x="381000" y="1524000"/>
          <a:ext cx="8534401" cy="5073017"/>
        </p:xfrm>
        <a:graphic>
          <a:graphicData uri="http://schemas.openxmlformats.org/drawingml/2006/table">
            <a:tbl>
              <a:tblPr>
                <a:tableStyleId>{5C22544A-7EE6-4342-B048-85BDC9FD1C3A}</a:tableStyleId>
              </a:tblPr>
              <a:tblGrid>
                <a:gridCol w="685800"/>
                <a:gridCol w="3232657"/>
                <a:gridCol w="1018799"/>
                <a:gridCol w="705322"/>
                <a:gridCol w="1097169"/>
                <a:gridCol w="194453"/>
                <a:gridCol w="1600201"/>
              </a:tblGrid>
              <a:tr h="457200">
                <a:tc>
                  <a:txBody>
                    <a:bodyPr/>
                    <a:lstStyle/>
                    <a:p>
                      <a:pPr marL="0" marR="0" algn="ctr">
                        <a:spcBef>
                          <a:spcPts val="0"/>
                        </a:spcBef>
                        <a:spcAft>
                          <a:spcPts val="0"/>
                        </a:spcAft>
                      </a:pPr>
                      <a:r>
                        <a:rPr lang="en-GB" sz="1100" b="1" kern="0" dirty="0">
                          <a:effectLst/>
                        </a:rPr>
                        <a:t>Field Name</a:t>
                      </a:r>
                      <a:endParaRPr lang="en-US" sz="1100" b="1" kern="0" dirty="0">
                        <a:effectLst/>
                        <a:latin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100" b="1" kern="0" dirty="0">
                          <a:effectLst/>
                        </a:rPr>
                        <a:t>Description</a:t>
                      </a:r>
                      <a:endParaRPr lang="en-US" sz="1100" b="1" kern="0" dirty="0">
                        <a:effectLst/>
                        <a:latin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100" b="1" kern="0" dirty="0">
                          <a:effectLst/>
                        </a:rPr>
                        <a:t>Type</a:t>
                      </a:r>
                      <a:endParaRPr lang="en-US" sz="1100" b="1" kern="0" dirty="0">
                        <a:effectLst/>
                        <a:latin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100" b="1" dirty="0">
                          <a:effectLst/>
                        </a:rPr>
                        <a:t>Missing</a:t>
                      </a:r>
                      <a:endParaRPr lang="en-US" sz="1100" b="1" dirty="0">
                        <a:effectLst/>
                      </a:endParaRPr>
                    </a:p>
                    <a:p>
                      <a:pPr marL="0" marR="0" algn="ctr">
                        <a:spcBef>
                          <a:spcPts val="0"/>
                        </a:spcBef>
                        <a:spcAft>
                          <a:spcPts val="0"/>
                        </a:spcAft>
                      </a:pPr>
                      <a:r>
                        <a:rPr lang="en-GB" sz="1100" b="1" dirty="0">
                          <a:effectLst/>
                        </a:rPr>
                        <a:t>Value</a:t>
                      </a:r>
                      <a:endParaRPr lang="en-US" sz="1100" b="1" dirty="0">
                        <a:effectLst/>
                        <a:latin typeface="Times New Roman" panose="02020603050405020304" pitchFamily="18" charset="0"/>
                        <a:ea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GB" sz="1100" b="1" dirty="0">
                          <a:effectLst/>
                        </a:rPr>
                        <a:t>Range</a:t>
                      </a:r>
                      <a:endParaRPr lang="en-US" sz="1100" b="1"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marL="0" marR="0" algn="ctr">
                        <a:spcBef>
                          <a:spcPts val="0"/>
                        </a:spcBef>
                        <a:spcAft>
                          <a:spcPts val="0"/>
                        </a:spcAft>
                      </a:pPr>
                      <a:endParaRPr lang="en-US" sz="1100" b="1" kern="0" dirty="0">
                        <a:effectLst/>
                        <a:latin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100" b="1" kern="0" dirty="0">
                          <a:effectLst/>
                        </a:rPr>
                        <a:t>Coding Values</a:t>
                      </a:r>
                      <a:endParaRPr lang="en-US" sz="1100" b="1" kern="0" dirty="0">
                        <a:effectLst/>
                        <a:latin typeface="Times New Roman" panose="02020603050405020304" pitchFamily="18" charset="0"/>
                      </a:endParaRPr>
                    </a:p>
                  </a:txBody>
                  <a:tcPr marL="68580" marR="68580" marT="0" marB="0"/>
                </a:tc>
              </a:tr>
              <a:tr h="363617">
                <a:tc>
                  <a:txBody>
                    <a:bodyPr/>
                    <a:lstStyle/>
                    <a:p>
                      <a:pPr marL="0" marR="0">
                        <a:spcBef>
                          <a:spcPts val="0"/>
                        </a:spcBef>
                        <a:spcAft>
                          <a:spcPts val="0"/>
                        </a:spcAft>
                      </a:pPr>
                      <a:r>
                        <a:rPr lang="en-GB" sz="1600" dirty="0">
                          <a:effectLst/>
                          <a:latin typeface="+mn-lt"/>
                        </a:rPr>
                        <a:t>id</a:t>
                      </a:r>
                      <a:endParaRPr lang="en-US" sz="1600" dirty="0">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GB" sz="1600">
                          <a:effectLst/>
                          <a:latin typeface="+mn-lt"/>
                        </a:rPr>
                        <a:t>Subject id</a:t>
                      </a:r>
                      <a:endParaRPr lang="en-US" sz="160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a:effectLst/>
                          <a:latin typeface="+mn-lt"/>
                        </a:rPr>
                        <a:t>numeric</a:t>
                      </a:r>
                      <a:endParaRPr lang="en-US" sz="160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a:effectLst/>
                          <a:latin typeface="+mn-lt"/>
                        </a:rPr>
                        <a:t>none</a:t>
                      </a:r>
                      <a:endParaRPr lang="en-US" sz="1600">
                        <a:effectLst/>
                        <a:latin typeface="+mn-lt"/>
                        <a:ea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GB" sz="1600">
                          <a:effectLst/>
                          <a:latin typeface="+mn-lt"/>
                        </a:rPr>
                        <a:t>[5033,6387]</a:t>
                      </a:r>
                      <a:endParaRPr lang="en-US" sz="1600">
                        <a:effectLst/>
                        <a:latin typeface="+mn-lt"/>
                        <a:ea typeface="Times New Roman" panose="02020603050405020304" pitchFamily="18" charset="0"/>
                      </a:endParaRPr>
                    </a:p>
                  </a:txBody>
                  <a:tcPr marL="68580" marR="68580" marT="0" marB="0"/>
                </a:tc>
                <a:tc hMerge="1">
                  <a:txBody>
                    <a:bodyPr/>
                    <a:lstStyle/>
                    <a:p>
                      <a:pPr marL="0" marR="0">
                        <a:spcBef>
                          <a:spcPts val="0"/>
                        </a:spcBef>
                        <a:spcAft>
                          <a:spcPts val="0"/>
                        </a:spcAft>
                      </a:pP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GB" sz="1600">
                          <a:effectLst/>
                          <a:latin typeface="+mn-lt"/>
                        </a:rPr>
                        <a:t> </a:t>
                      </a:r>
                      <a:endParaRPr lang="en-US" sz="1600">
                        <a:effectLst/>
                        <a:latin typeface="+mn-lt"/>
                        <a:ea typeface="Times New Roman" panose="02020603050405020304" pitchFamily="18" charset="0"/>
                      </a:endParaRPr>
                    </a:p>
                  </a:txBody>
                  <a:tcPr marL="68580" marR="68580" marT="0" marB="0"/>
                </a:tc>
              </a:tr>
              <a:tr h="181809">
                <a:tc>
                  <a:txBody>
                    <a:bodyPr/>
                    <a:lstStyle/>
                    <a:p>
                      <a:pPr marL="0" marR="0">
                        <a:spcBef>
                          <a:spcPts val="0"/>
                        </a:spcBef>
                        <a:spcAft>
                          <a:spcPts val="0"/>
                        </a:spcAft>
                      </a:pPr>
                      <a:r>
                        <a:rPr lang="en-GB" sz="1600">
                          <a:effectLst/>
                          <a:latin typeface="+mn-lt"/>
                        </a:rPr>
                        <a:t>age</a:t>
                      </a:r>
                      <a:endParaRPr lang="en-US" sz="1600">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GB" sz="1600">
                          <a:effectLst/>
                          <a:latin typeface="+mn-lt"/>
                        </a:rPr>
                        <a:t>Subject’s age</a:t>
                      </a:r>
                      <a:endParaRPr lang="en-US" sz="160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dirty="0">
                          <a:effectLst/>
                          <a:latin typeface="+mn-lt"/>
                        </a:rPr>
                        <a:t>n</a:t>
                      </a:r>
                      <a:r>
                        <a:rPr lang="en-GB" sz="1600" dirty="0" smtClean="0">
                          <a:effectLst/>
                          <a:latin typeface="+mn-lt"/>
                        </a:rPr>
                        <a:t>umeric</a:t>
                      </a:r>
                      <a:endParaRPr lang="en-US" sz="1600" dirty="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dirty="0">
                          <a:effectLst/>
                          <a:latin typeface="+mn-lt"/>
                        </a:rPr>
                        <a:t>n</a:t>
                      </a:r>
                      <a:r>
                        <a:rPr lang="en-GB" sz="1600" dirty="0" smtClean="0">
                          <a:effectLst/>
                          <a:latin typeface="+mn-lt"/>
                        </a:rPr>
                        <a:t>one</a:t>
                      </a:r>
                      <a:endParaRPr lang="en-US" sz="1600" dirty="0">
                        <a:effectLst/>
                        <a:latin typeface="+mn-lt"/>
                        <a:ea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GB" sz="1600">
                          <a:effectLst/>
                          <a:latin typeface="+mn-lt"/>
                        </a:rPr>
                        <a:t>[14,85]  </a:t>
                      </a:r>
                      <a:endParaRPr lang="en-US" sz="1600">
                        <a:effectLst/>
                        <a:latin typeface="+mn-lt"/>
                        <a:ea typeface="Times New Roman" panose="02020603050405020304" pitchFamily="18" charset="0"/>
                      </a:endParaRPr>
                    </a:p>
                  </a:txBody>
                  <a:tcPr marL="68580" marR="68580" marT="0" marB="0"/>
                </a:tc>
                <a:tc hMerge="1">
                  <a:txBody>
                    <a:bodyPr/>
                    <a:lstStyle/>
                    <a:p>
                      <a:pPr marL="0" marR="0">
                        <a:spcBef>
                          <a:spcPts val="0"/>
                        </a:spcBef>
                        <a:spcAft>
                          <a:spcPts val="0"/>
                        </a:spcAft>
                      </a:pP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GB" sz="1600">
                          <a:effectLst/>
                          <a:latin typeface="+mn-lt"/>
                        </a:rPr>
                        <a:t>Age in years</a:t>
                      </a:r>
                      <a:endParaRPr lang="en-US" sz="1600">
                        <a:effectLst/>
                        <a:latin typeface="+mn-lt"/>
                        <a:ea typeface="Times New Roman" panose="02020603050405020304" pitchFamily="18" charset="0"/>
                      </a:endParaRPr>
                    </a:p>
                  </a:txBody>
                  <a:tcPr marL="68580" marR="68580" marT="0" marB="0"/>
                </a:tc>
              </a:tr>
              <a:tr h="363617">
                <a:tc>
                  <a:txBody>
                    <a:bodyPr/>
                    <a:lstStyle/>
                    <a:p>
                      <a:pPr marL="0" marR="0">
                        <a:spcBef>
                          <a:spcPts val="0"/>
                        </a:spcBef>
                        <a:spcAft>
                          <a:spcPts val="0"/>
                        </a:spcAft>
                      </a:pPr>
                      <a:r>
                        <a:rPr lang="en-GB" sz="1600">
                          <a:effectLst/>
                          <a:latin typeface="+mn-lt"/>
                        </a:rPr>
                        <a:t>sex</a:t>
                      </a:r>
                      <a:endParaRPr lang="en-US" sz="1600">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GB" sz="1600" dirty="0">
                          <a:effectLst/>
                          <a:latin typeface="+mn-lt"/>
                        </a:rPr>
                        <a:t>Subject’s gender</a:t>
                      </a:r>
                      <a:endParaRPr lang="en-US" sz="1600" dirty="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a:effectLst/>
                          <a:latin typeface="+mn-lt"/>
                        </a:rPr>
                        <a:t>0/1</a:t>
                      </a:r>
                      <a:endParaRPr lang="en-US" sz="160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a:effectLst/>
                          <a:latin typeface="+mn-lt"/>
                        </a:rPr>
                        <a:t>none</a:t>
                      </a:r>
                      <a:endParaRPr lang="en-US" sz="1600">
                        <a:effectLst/>
                        <a:latin typeface="+mn-lt"/>
                        <a:ea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GB" sz="1600">
                          <a:effectLst/>
                          <a:latin typeface="+mn-lt"/>
                        </a:rPr>
                        <a:t> </a:t>
                      </a:r>
                      <a:endParaRPr lang="en-US" sz="1600">
                        <a:effectLst/>
                        <a:latin typeface="+mn-lt"/>
                        <a:ea typeface="Times New Roman" panose="02020603050405020304" pitchFamily="18" charset="0"/>
                      </a:endParaRPr>
                    </a:p>
                  </a:txBody>
                  <a:tcPr marL="68580" marR="68580" marT="0" marB="0"/>
                </a:tc>
                <a:tc hMerge="1">
                  <a:txBody>
                    <a:bodyPr/>
                    <a:lstStyle/>
                    <a:p>
                      <a:pPr marL="0" marR="0">
                        <a:spcBef>
                          <a:spcPts val="0"/>
                        </a:spcBef>
                        <a:spcAft>
                          <a:spcPts val="0"/>
                        </a:spcAft>
                      </a:pP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GB" sz="1600" dirty="0">
                          <a:effectLst/>
                          <a:latin typeface="+mn-lt"/>
                        </a:rPr>
                        <a:t>0 – male, </a:t>
                      </a:r>
                      <a:endParaRPr lang="en-GB" sz="1600" dirty="0" smtClean="0">
                        <a:effectLst/>
                        <a:latin typeface="+mn-lt"/>
                      </a:endParaRPr>
                    </a:p>
                    <a:p>
                      <a:pPr marL="0" marR="0">
                        <a:spcBef>
                          <a:spcPts val="0"/>
                        </a:spcBef>
                        <a:spcAft>
                          <a:spcPts val="0"/>
                        </a:spcAft>
                      </a:pPr>
                      <a:r>
                        <a:rPr lang="en-GB" sz="1600" dirty="0" smtClean="0">
                          <a:effectLst/>
                          <a:latin typeface="+mn-lt"/>
                        </a:rPr>
                        <a:t>1 </a:t>
                      </a:r>
                      <a:r>
                        <a:rPr lang="en-GB" sz="1600" dirty="0">
                          <a:effectLst/>
                          <a:latin typeface="+mn-lt"/>
                        </a:rPr>
                        <a:t>- female</a:t>
                      </a:r>
                      <a:endParaRPr lang="en-US" sz="1600" dirty="0">
                        <a:effectLst/>
                        <a:latin typeface="+mn-lt"/>
                        <a:ea typeface="Times New Roman" panose="02020603050405020304" pitchFamily="18" charset="0"/>
                      </a:endParaRPr>
                    </a:p>
                  </a:txBody>
                  <a:tcPr marL="68580" marR="68580" marT="0" marB="0"/>
                </a:tc>
              </a:tr>
              <a:tr h="727234">
                <a:tc>
                  <a:txBody>
                    <a:bodyPr/>
                    <a:lstStyle/>
                    <a:p>
                      <a:pPr marL="0" marR="0">
                        <a:spcBef>
                          <a:spcPts val="0"/>
                        </a:spcBef>
                        <a:spcAft>
                          <a:spcPts val="0"/>
                        </a:spcAft>
                      </a:pPr>
                      <a:r>
                        <a:rPr lang="en-GB" sz="1600" dirty="0">
                          <a:effectLst/>
                          <a:latin typeface="+mn-lt"/>
                        </a:rPr>
                        <a:t>q3</a:t>
                      </a:r>
                      <a:endParaRPr lang="en-US" sz="1600" dirty="0">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mn-lt"/>
                        </a:rPr>
                        <a:t>Have you had pain in the face, jaw, temple, in front of the ear or in the ear in the past month?</a:t>
                      </a:r>
                      <a:endParaRPr lang="en-US" sz="1600" dirty="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a:effectLst/>
                          <a:latin typeface="+mn-lt"/>
                        </a:rPr>
                        <a:t>0/1</a:t>
                      </a:r>
                      <a:endParaRPr lang="en-US" sz="160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a:effectLst/>
                          <a:latin typeface="+mn-lt"/>
                        </a:rPr>
                        <a:t>none</a:t>
                      </a:r>
                      <a:endParaRPr lang="en-US" sz="1600">
                        <a:effectLst/>
                        <a:latin typeface="+mn-lt"/>
                        <a:ea typeface="Times New Roman" panose="02020603050405020304" pitchFamily="18" charset="0"/>
                      </a:endParaRPr>
                    </a:p>
                  </a:txBody>
                  <a:tcPr marL="68580" marR="68580" marT="0" marB="0"/>
                </a:tc>
                <a:tc gridSpan="2">
                  <a:txBody>
                    <a:bodyPr/>
                    <a:lstStyle/>
                    <a:p>
                      <a:pPr marL="0" marR="0" algn="ctr">
                        <a:spcBef>
                          <a:spcPts val="0"/>
                        </a:spcBef>
                        <a:spcAft>
                          <a:spcPts val="0"/>
                        </a:spcAft>
                      </a:pPr>
                      <a:r>
                        <a:rPr lang="en-GB" sz="1600">
                          <a:effectLst/>
                          <a:latin typeface="+mn-lt"/>
                        </a:rPr>
                        <a:t> </a:t>
                      </a:r>
                      <a:endParaRPr lang="en-US" sz="1600">
                        <a:effectLst/>
                        <a:latin typeface="+mn-lt"/>
                        <a:ea typeface="Times New Roman" panose="02020603050405020304" pitchFamily="18" charset="0"/>
                      </a:endParaRPr>
                    </a:p>
                  </a:txBody>
                  <a:tcPr marL="68580" marR="68580" marT="0" marB="0"/>
                </a:tc>
                <a:tc hMerge="1">
                  <a:txBody>
                    <a:bodyPr/>
                    <a:lstStyle/>
                    <a:p>
                      <a:pPr marL="0" marR="0">
                        <a:spcBef>
                          <a:spcPts val="0"/>
                        </a:spcBef>
                        <a:spcAft>
                          <a:spcPts val="0"/>
                        </a:spcAft>
                      </a:pPr>
                      <a:endParaRPr lang="en-US"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GB" sz="1600" dirty="0">
                          <a:effectLst/>
                          <a:latin typeface="+mn-lt"/>
                        </a:rPr>
                        <a:t>0 – no, </a:t>
                      </a:r>
                      <a:endParaRPr lang="en-GB" sz="1600" dirty="0" smtClean="0">
                        <a:effectLst/>
                        <a:latin typeface="+mn-lt"/>
                      </a:endParaRPr>
                    </a:p>
                    <a:p>
                      <a:pPr marL="0" marR="0">
                        <a:spcBef>
                          <a:spcPts val="0"/>
                        </a:spcBef>
                        <a:spcAft>
                          <a:spcPts val="0"/>
                        </a:spcAft>
                      </a:pPr>
                      <a:r>
                        <a:rPr lang="en-GB" sz="1600" dirty="0" smtClean="0">
                          <a:effectLst/>
                          <a:latin typeface="+mn-lt"/>
                        </a:rPr>
                        <a:t>1 </a:t>
                      </a:r>
                      <a:r>
                        <a:rPr lang="en-GB" sz="1600" dirty="0">
                          <a:effectLst/>
                          <a:latin typeface="+mn-lt"/>
                        </a:rPr>
                        <a:t>- yes</a:t>
                      </a:r>
                      <a:endParaRPr lang="en-US" sz="1600" dirty="0">
                        <a:effectLst/>
                        <a:latin typeface="+mn-lt"/>
                        <a:ea typeface="Times New Roman" panose="02020603050405020304" pitchFamily="18" charset="0"/>
                      </a:endParaRPr>
                    </a:p>
                  </a:txBody>
                  <a:tcPr marL="68580" marR="68580" marT="0" marB="0"/>
                </a:tc>
              </a:tr>
              <a:tr h="181809">
                <a:tc gridSpan="7">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600" dirty="0">
                          <a:effectLst/>
                          <a:latin typeface="+mn-lt"/>
                        </a:rPr>
                        <a:t> </a:t>
                      </a:r>
                      <a:r>
                        <a:rPr lang="en-GB" sz="1600" dirty="0" smtClean="0">
                          <a:effectLst/>
                          <a:latin typeface="+mn-lt"/>
                        </a:rPr>
                        <a:t>The next 12 variables are from the Graded Chronic Pain Status in the RDC/TMD</a:t>
                      </a:r>
                      <a:endParaRPr lang="en-US" sz="1600" dirty="0" smtClean="0">
                        <a:effectLst/>
                        <a:latin typeface="+mn-lt"/>
                        <a:ea typeface="Times New Roman" panose="02020603050405020304" pitchFamily="18" charset="0"/>
                      </a:endParaRPr>
                    </a:p>
                  </a:txBody>
                  <a:tcPr marL="68580" marR="68580" marT="0" marB="0"/>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dirty="0" smtClean="0">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marL="0" marR="0" algn="ctr">
                        <a:spcBef>
                          <a:spcPts val="0"/>
                        </a:spcBef>
                        <a:spcAft>
                          <a:spcPts val="0"/>
                        </a:spcAft>
                      </a:pPr>
                      <a:endParaRPr lang="en-US" sz="10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marL="0" marR="0" algn="ctr">
                        <a:spcBef>
                          <a:spcPts val="0"/>
                        </a:spcBef>
                        <a:spcAft>
                          <a:spcPts val="0"/>
                        </a:spcAft>
                      </a:pPr>
                      <a:endParaRPr lang="en-US" sz="10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marL="0" marR="0" algn="ctr">
                        <a:spcBef>
                          <a:spcPts val="0"/>
                        </a:spcBef>
                        <a:spcAft>
                          <a:spcPts val="0"/>
                        </a:spcAft>
                      </a:pPr>
                      <a:endParaRPr lang="en-US" sz="10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marL="0" marR="0">
                        <a:spcBef>
                          <a:spcPts val="0"/>
                        </a:spcBef>
                        <a:spcAft>
                          <a:spcPts val="0"/>
                        </a:spcAft>
                      </a:pPr>
                      <a:endParaRPr lang="en-US" sz="10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r>
              <a:tr h="1272660">
                <a:tc>
                  <a:txBody>
                    <a:bodyPr/>
                    <a:lstStyle/>
                    <a:p>
                      <a:pPr marL="0" marR="0">
                        <a:spcBef>
                          <a:spcPts val="0"/>
                        </a:spcBef>
                        <a:spcAft>
                          <a:spcPts val="0"/>
                        </a:spcAft>
                      </a:pPr>
                      <a:r>
                        <a:rPr lang="en-GB" sz="1600" dirty="0">
                          <a:effectLst/>
                          <a:latin typeface="+mn-lt"/>
                        </a:rPr>
                        <a:t>an_8_gcps_1</a:t>
                      </a:r>
                      <a:endParaRPr lang="en-US" sz="1600" dirty="0">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dirty="0">
                          <a:effectLst/>
                          <a:latin typeface="+mn-lt"/>
                        </a:rPr>
                        <a:t>How would you rate your facial pain on a 0 to 10 scale at the present time, that </a:t>
                      </a:r>
                      <a:r>
                        <a:rPr lang="en-US" sz="1600" dirty="0" smtClean="0">
                          <a:effectLst/>
                          <a:latin typeface="+mn-lt"/>
                        </a:rPr>
                        <a:t>is right </a:t>
                      </a:r>
                      <a:r>
                        <a:rPr lang="en-US" sz="1600" dirty="0">
                          <a:effectLst/>
                          <a:latin typeface="+mn-lt"/>
                        </a:rPr>
                        <a:t>now, where 0 is "no pain" and 10 is "pain as bad as could be"?</a:t>
                      </a:r>
                      <a:endParaRPr lang="en-US" sz="1600" dirty="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dirty="0">
                          <a:effectLst/>
                          <a:latin typeface="+mn-lt"/>
                        </a:rPr>
                        <a:t>numeric</a:t>
                      </a:r>
                      <a:endParaRPr lang="en-US" sz="1600" dirty="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dirty="0">
                          <a:effectLst/>
                          <a:latin typeface="+mn-lt"/>
                        </a:rPr>
                        <a:t>“.”</a:t>
                      </a:r>
                      <a:endParaRPr lang="en-US" sz="1600" dirty="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a:effectLst/>
                          <a:latin typeface="+mn-lt"/>
                        </a:rPr>
                        <a:t>0-10</a:t>
                      </a:r>
                      <a:endParaRPr lang="en-US" sz="1600">
                        <a:effectLst/>
                        <a:latin typeface="+mn-lt"/>
                        <a:ea typeface="Times New Roman" panose="02020603050405020304" pitchFamily="18" charset="0"/>
                      </a:endParaRPr>
                    </a:p>
                  </a:txBody>
                  <a:tcPr marL="68580" marR="68580" marT="0" marB="0"/>
                </a:tc>
                <a:tc gridSpan="2">
                  <a:txBody>
                    <a:bodyPr/>
                    <a:lstStyle/>
                    <a:p>
                      <a:pPr marL="0" marR="0">
                        <a:spcBef>
                          <a:spcPts val="0"/>
                        </a:spcBef>
                        <a:spcAft>
                          <a:spcPts val="0"/>
                        </a:spcAft>
                      </a:pPr>
                      <a:r>
                        <a:rPr lang="en-GB" sz="1600" dirty="0">
                          <a:effectLst/>
                          <a:latin typeface="+mn-lt"/>
                        </a:rPr>
                        <a:t>0 – no pain </a:t>
                      </a:r>
                      <a:endParaRPr lang="en-GB" sz="1600" dirty="0" smtClean="0">
                        <a:effectLst/>
                        <a:latin typeface="+mn-lt"/>
                      </a:endParaRPr>
                    </a:p>
                    <a:p>
                      <a:pPr marL="0" marR="0">
                        <a:spcBef>
                          <a:spcPts val="0"/>
                        </a:spcBef>
                        <a:spcAft>
                          <a:spcPts val="0"/>
                        </a:spcAft>
                      </a:pPr>
                      <a:r>
                        <a:rPr lang="en-GB" sz="1600" dirty="0" smtClean="0">
                          <a:effectLst/>
                          <a:latin typeface="+mn-lt"/>
                        </a:rPr>
                        <a:t>   to </a:t>
                      </a:r>
                    </a:p>
                    <a:p>
                      <a:pPr marL="0" marR="0">
                        <a:spcBef>
                          <a:spcPts val="0"/>
                        </a:spcBef>
                        <a:spcAft>
                          <a:spcPts val="0"/>
                        </a:spcAft>
                      </a:pPr>
                      <a:r>
                        <a:rPr lang="en-GB" sz="1600" dirty="0" smtClean="0">
                          <a:effectLst/>
                          <a:latin typeface="+mn-lt"/>
                        </a:rPr>
                        <a:t>10 </a:t>
                      </a:r>
                      <a:r>
                        <a:rPr lang="en-GB" sz="1600" dirty="0">
                          <a:effectLst/>
                          <a:latin typeface="+mn-lt"/>
                        </a:rPr>
                        <a:t>- Pain as bad as could be</a:t>
                      </a:r>
                      <a:endParaRPr lang="en-US" sz="1600" dirty="0">
                        <a:effectLst/>
                        <a:latin typeface="+mn-lt"/>
                        <a:ea typeface="Times New Roman" panose="02020603050405020304" pitchFamily="18" charset="0"/>
                      </a:endParaRPr>
                    </a:p>
                  </a:txBody>
                  <a:tcPr marL="68580" marR="68580" marT="0" marB="0"/>
                </a:tc>
                <a:tc hMerge="1">
                  <a:txBody>
                    <a:bodyPr/>
                    <a:lstStyle/>
                    <a:p>
                      <a:endParaRPr lang="en-US"/>
                    </a:p>
                  </a:txBody>
                  <a:tcPr/>
                </a:tc>
              </a:tr>
              <a:tr h="1272660">
                <a:tc>
                  <a:txBody>
                    <a:bodyPr/>
                    <a:lstStyle/>
                    <a:p>
                      <a:pPr marL="0" marR="0">
                        <a:spcBef>
                          <a:spcPts val="0"/>
                        </a:spcBef>
                        <a:spcAft>
                          <a:spcPts val="0"/>
                        </a:spcAft>
                      </a:pPr>
                      <a:r>
                        <a:rPr lang="en-GB" sz="1600" dirty="0">
                          <a:effectLst/>
                          <a:latin typeface="+mn-lt"/>
                          <a:ea typeface="Times New Roman" panose="02020603050405020304" pitchFamily="18" charset="0"/>
                        </a:rPr>
                        <a:t>an_9_gcps_2</a:t>
                      </a:r>
                      <a:endParaRPr lang="en-US" sz="1600" dirty="0">
                        <a:effectLst/>
                        <a:latin typeface="+mn-lt"/>
                        <a:ea typeface="Times New Roman" panose="02020603050405020304" pitchFamily="18" charset="0"/>
                      </a:endParaRPr>
                    </a:p>
                  </a:txBody>
                  <a:tcPr marL="68580" marR="68580" marT="0" marB="0"/>
                </a:tc>
                <a:tc>
                  <a:txBody>
                    <a:bodyPr/>
                    <a:lstStyle/>
                    <a:p>
                      <a:pPr marL="0" marR="0">
                        <a:spcBef>
                          <a:spcPts val="0"/>
                        </a:spcBef>
                        <a:spcAft>
                          <a:spcPts val="0"/>
                        </a:spcAft>
                      </a:pPr>
                      <a:r>
                        <a:rPr lang="en-US" sz="1600">
                          <a:effectLst/>
                          <a:latin typeface="+mn-lt"/>
                          <a:ea typeface="Times New Roman" panose="02020603050405020304" pitchFamily="18" charset="0"/>
                        </a:rPr>
                        <a:t>In the past six months, how intense was your worst pain rated on a 0 to 10 scale</a:t>
                      </a:r>
                    </a:p>
                    <a:p>
                      <a:pPr marL="0" marR="0">
                        <a:spcBef>
                          <a:spcPts val="0"/>
                        </a:spcBef>
                        <a:spcAft>
                          <a:spcPts val="0"/>
                        </a:spcAft>
                      </a:pPr>
                      <a:r>
                        <a:rPr lang="en-US" sz="1600">
                          <a:effectLst/>
                          <a:latin typeface="+mn-lt"/>
                          <a:ea typeface="Times New Roman" panose="02020603050405020304" pitchFamily="18" charset="0"/>
                        </a:rPr>
                        <a:t>where 0 is "no pain" and 10 is "pain as bad as could be"?</a:t>
                      </a:r>
                    </a:p>
                  </a:txBody>
                  <a:tcPr marL="68580" marR="68580" marT="0" marB="0"/>
                </a:tc>
                <a:tc>
                  <a:txBody>
                    <a:bodyPr/>
                    <a:lstStyle/>
                    <a:p>
                      <a:pPr marL="0" marR="0" algn="ctr">
                        <a:spcBef>
                          <a:spcPts val="0"/>
                        </a:spcBef>
                        <a:spcAft>
                          <a:spcPts val="0"/>
                        </a:spcAft>
                      </a:pPr>
                      <a:r>
                        <a:rPr lang="en-GB" sz="1600">
                          <a:effectLst/>
                          <a:latin typeface="+mn-lt"/>
                          <a:ea typeface="Times New Roman" panose="02020603050405020304" pitchFamily="18" charset="0"/>
                        </a:rPr>
                        <a:t>numeric</a:t>
                      </a:r>
                      <a:endParaRPr lang="en-US" sz="160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dirty="0">
                          <a:effectLst/>
                          <a:latin typeface="+mn-lt"/>
                          <a:ea typeface="Times New Roman" panose="02020603050405020304" pitchFamily="18" charset="0"/>
                        </a:rPr>
                        <a:t>“.”</a:t>
                      </a:r>
                      <a:endParaRPr lang="en-US" sz="1600" dirty="0">
                        <a:effectLst/>
                        <a:latin typeface="+mn-lt"/>
                        <a:ea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600" dirty="0">
                          <a:effectLst/>
                          <a:latin typeface="+mn-lt"/>
                          <a:ea typeface="Times New Roman" panose="02020603050405020304" pitchFamily="18" charset="0"/>
                        </a:rPr>
                        <a:t>0-10</a:t>
                      </a:r>
                      <a:endParaRPr lang="en-US" sz="1600" dirty="0">
                        <a:effectLst/>
                        <a:latin typeface="+mn-lt"/>
                        <a:ea typeface="Times New Roman" panose="02020603050405020304" pitchFamily="18" charset="0"/>
                      </a:endParaRPr>
                    </a:p>
                  </a:txBody>
                  <a:tcPr marL="68580" marR="68580" marT="0" marB="0"/>
                </a:tc>
                <a:tc gridSpan="2">
                  <a:txBody>
                    <a:bodyPr/>
                    <a:lstStyle/>
                    <a:p>
                      <a:pPr marL="0" marR="0">
                        <a:spcBef>
                          <a:spcPts val="0"/>
                        </a:spcBef>
                        <a:spcAft>
                          <a:spcPts val="0"/>
                        </a:spcAft>
                      </a:pPr>
                      <a:r>
                        <a:rPr lang="en-GB" sz="1600" dirty="0">
                          <a:effectLst/>
                          <a:latin typeface="+mn-lt"/>
                          <a:ea typeface="Times New Roman" panose="02020603050405020304" pitchFamily="18" charset="0"/>
                        </a:rPr>
                        <a:t>0 – no pain </a:t>
                      </a:r>
                      <a:endParaRPr lang="en-GB" sz="1600" dirty="0" smtClean="0">
                        <a:effectLst/>
                        <a:latin typeface="+mn-lt"/>
                        <a:ea typeface="Times New Roman" panose="02020603050405020304" pitchFamily="18" charset="0"/>
                      </a:endParaRPr>
                    </a:p>
                    <a:p>
                      <a:pPr marL="0" marR="0">
                        <a:spcBef>
                          <a:spcPts val="0"/>
                        </a:spcBef>
                        <a:spcAft>
                          <a:spcPts val="0"/>
                        </a:spcAft>
                      </a:pPr>
                      <a:r>
                        <a:rPr lang="en-GB" sz="1600" dirty="0" smtClean="0">
                          <a:effectLst/>
                          <a:latin typeface="+mn-lt"/>
                          <a:ea typeface="Times New Roman" panose="02020603050405020304" pitchFamily="18" charset="0"/>
                        </a:rPr>
                        <a:t>   to </a:t>
                      </a:r>
                    </a:p>
                    <a:p>
                      <a:pPr marL="0" marR="0">
                        <a:spcBef>
                          <a:spcPts val="0"/>
                        </a:spcBef>
                        <a:spcAft>
                          <a:spcPts val="0"/>
                        </a:spcAft>
                      </a:pPr>
                      <a:r>
                        <a:rPr lang="en-GB" sz="1600" dirty="0" smtClean="0">
                          <a:effectLst/>
                          <a:latin typeface="+mn-lt"/>
                          <a:ea typeface="Times New Roman" panose="02020603050405020304" pitchFamily="18" charset="0"/>
                        </a:rPr>
                        <a:t>10 </a:t>
                      </a:r>
                      <a:r>
                        <a:rPr lang="en-GB" sz="1600" dirty="0">
                          <a:effectLst/>
                          <a:latin typeface="+mn-lt"/>
                          <a:ea typeface="Times New Roman" panose="02020603050405020304" pitchFamily="18" charset="0"/>
                        </a:rPr>
                        <a:t>- Pain as bad as could be</a:t>
                      </a:r>
                      <a:endParaRPr lang="en-US" sz="1600" dirty="0">
                        <a:effectLst/>
                        <a:latin typeface="+mn-lt"/>
                        <a:ea typeface="Times New Roman" panose="02020603050405020304" pitchFamily="18" charset="0"/>
                      </a:endParaRPr>
                    </a:p>
                  </a:txBody>
                  <a:tcPr marL="68580" marR="68580" marT="0" marB="0"/>
                </a:tc>
                <a:tc hMerge="1">
                  <a:txBody>
                    <a:bodyPr/>
                    <a:lstStyle/>
                    <a:p>
                      <a:endParaRPr lang="en-US"/>
                    </a:p>
                  </a:txBody>
                  <a:tcPr/>
                </a:tc>
              </a:tr>
            </a:tbl>
          </a:graphicData>
        </a:graphic>
      </p:graphicFrame>
      <p:sp>
        <p:nvSpPr>
          <p:cNvPr id="3" name="Rectangle 2"/>
          <p:cNvSpPr/>
          <p:nvPr/>
        </p:nvSpPr>
        <p:spPr bwMode="auto">
          <a:xfrm>
            <a:off x="6019800" y="1905000"/>
            <a:ext cx="1295400" cy="381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ectangle 4"/>
          <p:cNvSpPr/>
          <p:nvPr/>
        </p:nvSpPr>
        <p:spPr bwMode="auto">
          <a:xfrm>
            <a:off x="6019800" y="2286000"/>
            <a:ext cx="1295400" cy="381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p:cNvSpPr/>
          <p:nvPr/>
        </p:nvSpPr>
        <p:spPr bwMode="auto">
          <a:xfrm>
            <a:off x="7308273" y="2620820"/>
            <a:ext cx="1295400" cy="4572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5288973" y="3048000"/>
            <a:ext cx="730827" cy="381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5323609" y="4060508"/>
            <a:ext cx="730827" cy="381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7308273" y="3114964"/>
            <a:ext cx="1295400" cy="4572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p:cNvSpPr/>
          <p:nvPr/>
        </p:nvSpPr>
        <p:spPr bwMode="auto">
          <a:xfrm>
            <a:off x="2895600" y="4501600"/>
            <a:ext cx="1066800" cy="326708"/>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p:cNvSpPr/>
          <p:nvPr/>
        </p:nvSpPr>
        <p:spPr bwMode="auto">
          <a:xfrm>
            <a:off x="1066800" y="5257800"/>
            <a:ext cx="2133600" cy="3810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2" name="Rectangle 11"/>
          <p:cNvSpPr/>
          <p:nvPr/>
        </p:nvSpPr>
        <p:spPr bwMode="auto">
          <a:xfrm>
            <a:off x="2590800" y="3543382"/>
            <a:ext cx="1203613" cy="266617"/>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53716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7"/>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2"/>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9"/>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8"/>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0"/>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2" grpId="0" animBg="1"/>
      <p:bldP spid="1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Panoramic X-ray of mouth</a:t>
            </a:r>
          </a:p>
        </p:txBody>
      </p:sp>
      <p:sp>
        <p:nvSpPr>
          <p:cNvPr id="2" name="Content Placeholder 1"/>
          <p:cNvSpPr>
            <a:spLocks noGrp="1"/>
          </p:cNvSpPr>
          <p:nvPr>
            <p:ph idx="1"/>
          </p:nvPr>
        </p:nvSpPr>
        <p:spPr/>
        <p:txBody>
          <a:bodyPr/>
          <a:lstStyle/>
          <a:p>
            <a:endParaRPr lang="en-US"/>
          </a:p>
        </p:txBody>
      </p:sp>
      <p:pic>
        <p:nvPicPr>
          <p:cNvPr id="35843" name="Picture 3" descr="http://4.bp.blogspot.com/-SZEMVzkRcI4/TccsCWPkD_I/AAAAAAAAACk/JU5cNuY5cmE/s400/pa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950" y="2065338"/>
            <a:ext cx="8743950" cy="450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92508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z="2700" smtClean="0"/>
              <a:t>Radiology RDC/TMD Examination: data collection sheet</a:t>
            </a:r>
          </a:p>
        </p:txBody>
      </p:sp>
      <p:pic>
        <p:nvPicPr>
          <p:cNvPr id="368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88" y="2071688"/>
            <a:ext cx="3548062"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 name="Group 13"/>
          <p:cNvGrpSpPr>
            <a:grpSpLocks/>
          </p:cNvGrpSpPr>
          <p:nvPr/>
        </p:nvGrpSpPr>
        <p:grpSpPr bwMode="auto">
          <a:xfrm>
            <a:off x="596900" y="2074863"/>
            <a:ext cx="7454900" cy="4578350"/>
            <a:chOff x="597159" y="2074506"/>
            <a:chExt cx="7455176" cy="4578221"/>
          </a:xfrm>
        </p:grpSpPr>
        <p:pic>
          <p:nvPicPr>
            <p:cNvPr id="3686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5075" y="2080725"/>
              <a:ext cx="3127260" cy="4568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6870" name="Rectangle 6"/>
            <p:cNvSpPr>
              <a:spLocks noChangeArrowheads="1"/>
            </p:cNvSpPr>
            <p:nvPr/>
          </p:nvSpPr>
          <p:spPr bwMode="auto">
            <a:xfrm>
              <a:off x="597159" y="3097763"/>
              <a:ext cx="1296955" cy="2239347"/>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6871" name="Rectangle 7"/>
            <p:cNvSpPr>
              <a:spLocks noChangeArrowheads="1"/>
            </p:cNvSpPr>
            <p:nvPr/>
          </p:nvSpPr>
          <p:spPr bwMode="auto">
            <a:xfrm>
              <a:off x="4929673" y="2074506"/>
              <a:ext cx="3122645" cy="4578221"/>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cxnSp>
          <p:nvCxnSpPr>
            <p:cNvPr id="36872" name="Straight Connector 9"/>
            <p:cNvCxnSpPr>
              <a:cxnSpLocks noChangeShapeType="1"/>
            </p:cNvCxnSpPr>
            <p:nvPr/>
          </p:nvCxnSpPr>
          <p:spPr bwMode="auto">
            <a:xfrm flipV="1">
              <a:off x="1894114" y="2080727"/>
              <a:ext cx="3041780" cy="1026367"/>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36873" name="Straight Connector 10"/>
            <p:cNvCxnSpPr>
              <a:cxnSpLocks noChangeShapeType="1"/>
            </p:cNvCxnSpPr>
            <p:nvPr/>
          </p:nvCxnSpPr>
          <p:spPr bwMode="auto">
            <a:xfrm>
              <a:off x="1903445" y="5346442"/>
              <a:ext cx="3041779" cy="130628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7483360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RDC/TMD: a collaborator’s data dictionary</a:t>
            </a:r>
          </a:p>
        </p:txBody>
      </p:sp>
      <p:sp>
        <p:nvSpPr>
          <p:cNvPr id="5" name="Content Placeholder 4"/>
          <p:cNvSpPr>
            <a:spLocks noGrp="1"/>
          </p:cNvSpPr>
          <p:nvPr>
            <p:ph idx="1"/>
          </p:nvPr>
        </p:nvSpPr>
        <p:spPr/>
        <p:txBody>
          <a:bodyPr/>
          <a:lstStyle/>
          <a:p>
            <a:endParaRPr lang="en-US"/>
          </a:p>
        </p:txBody>
      </p:sp>
      <p:pic>
        <p:nvPicPr>
          <p:cNvPr id="378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 y="2043113"/>
            <a:ext cx="3127375"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 name="Group 18"/>
          <p:cNvGrpSpPr>
            <a:grpSpLocks/>
          </p:cNvGrpSpPr>
          <p:nvPr/>
        </p:nvGrpSpPr>
        <p:grpSpPr bwMode="auto">
          <a:xfrm>
            <a:off x="298450" y="2051050"/>
            <a:ext cx="8624888" cy="3071813"/>
            <a:chOff x="298580" y="2051472"/>
            <a:chExt cx="8624495" cy="3071035"/>
          </a:xfrm>
        </p:grpSpPr>
        <p:pic>
          <p:nvPicPr>
            <p:cNvPr id="3790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6875" y="2051472"/>
              <a:ext cx="5276200" cy="3071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7902" name="Rectangle 11"/>
            <p:cNvSpPr>
              <a:spLocks noChangeArrowheads="1"/>
            </p:cNvSpPr>
            <p:nvPr/>
          </p:nvSpPr>
          <p:spPr bwMode="auto">
            <a:xfrm>
              <a:off x="298580" y="2304661"/>
              <a:ext cx="1539551" cy="2239347"/>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37903" name="Rectangle 12"/>
            <p:cNvSpPr>
              <a:spLocks noChangeArrowheads="1"/>
            </p:cNvSpPr>
            <p:nvPr/>
          </p:nvSpPr>
          <p:spPr bwMode="auto">
            <a:xfrm>
              <a:off x="3642049" y="2055845"/>
              <a:ext cx="5278016" cy="3066661"/>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cxnSp>
          <p:nvCxnSpPr>
            <p:cNvPr id="37904" name="Straight Connector 14"/>
            <p:cNvCxnSpPr>
              <a:cxnSpLocks noChangeShapeType="1"/>
            </p:cNvCxnSpPr>
            <p:nvPr/>
          </p:nvCxnSpPr>
          <p:spPr bwMode="auto">
            <a:xfrm flipV="1">
              <a:off x="1838131" y="2062065"/>
              <a:ext cx="1800808" cy="233266"/>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37905" name="Straight Connector 15"/>
            <p:cNvCxnSpPr>
              <a:cxnSpLocks noChangeShapeType="1"/>
            </p:cNvCxnSpPr>
            <p:nvPr/>
          </p:nvCxnSpPr>
          <p:spPr bwMode="auto">
            <a:xfrm>
              <a:off x="1847461" y="4553339"/>
              <a:ext cx="1800808" cy="569167"/>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grpSp>
      <p:grpSp>
        <p:nvGrpSpPr>
          <p:cNvPr id="3" name="Group 24"/>
          <p:cNvGrpSpPr>
            <a:grpSpLocks/>
          </p:cNvGrpSpPr>
          <p:nvPr/>
        </p:nvGrpSpPr>
        <p:grpSpPr bwMode="auto">
          <a:xfrm>
            <a:off x="3636963" y="2892425"/>
            <a:ext cx="2614612" cy="3579813"/>
            <a:chOff x="3636959" y="2892490"/>
            <a:chExt cx="2614552" cy="3579577"/>
          </a:xfrm>
        </p:grpSpPr>
        <p:sp>
          <p:nvSpPr>
            <p:cNvPr id="37898" name="TextBox 19"/>
            <p:cNvSpPr txBox="1">
              <a:spLocks noChangeArrowheads="1"/>
            </p:cNvSpPr>
            <p:nvPr/>
          </p:nvSpPr>
          <p:spPr bwMode="auto">
            <a:xfrm>
              <a:off x="3636959" y="5271797"/>
              <a:ext cx="2614552" cy="120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a:solidFill>
                    <a:srgbClr val="33CC33"/>
                  </a:solidFill>
                </a:rPr>
                <a:t>Fieldnames in that collaborator’s data collection</a:t>
              </a:r>
            </a:p>
          </p:txBody>
        </p:sp>
        <p:sp>
          <p:nvSpPr>
            <p:cNvPr id="37899" name="Rectangle 21"/>
            <p:cNvSpPr>
              <a:spLocks noChangeArrowheads="1"/>
            </p:cNvSpPr>
            <p:nvPr/>
          </p:nvSpPr>
          <p:spPr bwMode="auto">
            <a:xfrm>
              <a:off x="3704253" y="2892490"/>
              <a:ext cx="1026367" cy="2174032"/>
            </a:xfrm>
            <a:prstGeom prst="rect">
              <a:avLst/>
            </a:prstGeom>
            <a:noFill/>
            <a:ln w="28575" algn="ctr">
              <a:solidFill>
                <a:srgbClr val="33CC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cxnSp>
          <p:nvCxnSpPr>
            <p:cNvPr id="37900" name="Straight Arrow Connector 23"/>
            <p:cNvCxnSpPr>
              <a:cxnSpLocks noChangeShapeType="1"/>
              <a:stCxn id="37899" idx="2"/>
            </p:cNvCxnSpPr>
            <p:nvPr/>
          </p:nvCxnSpPr>
          <p:spPr bwMode="auto">
            <a:xfrm>
              <a:off x="4217437" y="5066522"/>
              <a:ext cx="9330" cy="279919"/>
            </a:xfrm>
            <a:prstGeom prst="straightConnector1">
              <a:avLst/>
            </a:prstGeom>
            <a:noFill/>
            <a:ln w="28575" algn="ctr">
              <a:solidFill>
                <a:srgbClr val="33CC33"/>
              </a:solidFill>
              <a:round/>
              <a:headEnd/>
              <a:tailEnd type="arrow" w="med" len="med"/>
            </a:ln>
            <a:extLst>
              <a:ext uri="{909E8E84-426E-40DD-AFC4-6F175D3DCCD1}">
                <a14:hiddenFill xmlns:a14="http://schemas.microsoft.com/office/drawing/2010/main">
                  <a:noFill/>
                </a14:hiddenFill>
              </a:ext>
            </a:extLst>
          </p:spPr>
        </p:cxnSp>
      </p:grpSp>
      <p:grpSp>
        <p:nvGrpSpPr>
          <p:cNvPr id="4" name="Group 30"/>
          <p:cNvGrpSpPr>
            <a:grpSpLocks/>
          </p:cNvGrpSpPr>
          <p:nvPr/>
        </p:nvGrpSpPr>
        <p:grpSpPr bwMode="auto">
          <a:xfrm>
            <a:off x="6262688" y="2090738"/>
            <a:ext cx="2614612" cy="4024312"/>
            <a:chOff x="6261971" y="2090057"/>
            <a:chExt cx="2614552" cy="4025177"/>
          </a:xfrm>
        </p:grpSpPr>
        <p:sp>
          <p:nvSpPr>
            <p:cNvPr id="37895" name="TextBox 20"/>
            <p:cNvSpPr txBox="1">
              <a:spLocks noChangeArrowheads="1"/>
            </p:cNvSpPr>
            <p:nvPr/>
          </p:nvSpPr>
          <p:spPr bwMode="auto">
            <a:xfrm>
              <a:off x="6261971" y="5284237"/>
              <a:ext cx="26145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a:solidFill>
                    <a:srgbClr val="FFC000"/>
                  </a:solidFill>
                </a:rPr>
                <a:t>Allowed values for the fields</a:t>
              </a:r>
            </a:p>
          </p:txBody>
        </p:sp>
        <p:sp>
          <p:nvSpPr>
            <p:cNvPr id="37896" name="Rectangle 25"/>
            <p:cNvSpPr>
              <a:spLocks noChangeArrowheads="1"/>
            </p:cNvSpPr>
            <p:nvPr/>
          </p:nvSpPr>
          <p:spPr bwMode="auto">
            <a:xfrm>
              <a:off x="7371184" y="2090057"/>
              <a:ext cx="1203649" cy="643812"/>
            </a:xfrm>
            <a:prstGeom prst="rect">
              <a:avLst/>
            </a:prstGeom>
            <a:noFill/>
            <a:ln w="28575" algn="ctr">
              <a:solidFill>
                <a:srgbClr val="FFC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cxnSp>
          <p:nvCxnSpPr>
            <p:cNvPr id="37897" name="Shape 27"/>
            <p:cNvCxnSpPr>
              <a:cxnSpLocks noChangeShapeType="1"/>
              <a:stCxn id="37896" idx="1"/>
              <a:endCxn id="37895" idx="0"/>
            </p:cNvCxnSpPr>
            <p:nvPr/>
          </p:nvCxnSpPr>
          <p:spPr bwMode="auto">
            <a:xfrm rot="10800000" flipH="1" flipV="1">
              <a:off x="7371183" y="2411963"/>
              <a:ext cx="198063" cy="2872274"/>
            </a:xfrm>
            <a:prstGeom prst="bentConnector4">
              <a:avLst>
                <a:gd name="adj1" fmla="val -426338"/>
                <a:gd name="adj2" fmla="val 92310"/>
              </a:avLst>
            </a:prstGeom>
            <a:noFill/>
            <a:ln w="28575" algn="ctr">
              <a:solidFill>
                <a:srgbClr val="FFC000"/>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3597212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Lecture 10 </a:t>
            </a:r>
            <a:br>
              <a:rPr lang="en-US" dirty="0" smtClean="0"/>
            </a:br>
            <a:r>
              <a:rPr lang="en-US" sz="2800" dirty="0" smtClean="0"/>
              <a:t>Barry Smith and Werner Ceusters</a:t>
            </a:r>
            <a:endParaRPr lang="en-US" sz="2800" dirty="0"/>
          </a:p>
        </p:txBody>
      </p:sp>
      <p:sp>
        <p:nvSpPr>
          <p:cNvPr id="5" name="TextBox 4"/>
          <p:cNvSpPr txBox="1"/>
          <p:nvPr/>
        </p:nvSpPr>
        <p:spPr>
          <a:xfrm>
            <a:off x="2075162" y="3962400"/>
            <a:ext cx="4935237" cy="1569660"/>
          </a:xfrm>
          <a:prstGeom prst="rect">
            <a:avLst/>
          </a:prstGeom>
          <a:noFill/>
        </p:spPr>
        <p:txBody>
          <a:bodyPr wrap="square" rtlCol="0">
            <a:spAutoFit/>
          </a:bodyPr>
          <a:lstStyle/>
          <a:p>
            <a:pPr algn="ctr"/>
            <a:r>
              <a:rPr lang="en-US" sz="3200" dirty="0">
                <a:solidFill>
                  <a:schemeClr val="bg1"/>
                </a:solidFill>
              </a:rPr>
              <a:t>Ontological principles for combining healthcare data in big data repositories</a:t>
            </a:r>
          </a:p>
        </p:txBody>
      </p:sp>
    </p:spTree>
    <p:extLst>
      <p:ext uri="{BB962C8B-B14F-4D97-AF65-F5344CB8AC3E}">
        <p14:creationId xmlns:p14="http://schemas.microsoft.com/office/powerpoint/2010/main" val="22221587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z="3000" smtClean="0"/>
              <a:t>Anybody sees something disturbing ?</a:t>
            </a:r>
          </a:p>
        </p:txBody>
      </p:sp>
      <p:sp>
        <p:nvSpPr>
          <p:cNvPr id="2" name="Content Placeholder 1"/>
          <p:cNvSpPr>
            <a:spLocks noGrp="1"/>
          </p:cNvSpPr>
          <p:nvPr>
            <p:ph idx="1"/>
          </p:nvPr>
        </p:nvSpPr>
        <p:spPr/>
        <p:txBody>
          <a:bodyPr/>
          <a:lstStyle/>
          <a:p>
            <a:endParaRPr lang="en-US"/>
          </a:p>
        </p:txBody>
      </p:sp>
      <p:pic>
        <p:nvPicPr>
          <p:cNvPr id="389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 y="2043113"/>
            <a:ext cx="3127375"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89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6488" y="2051050"/>
            <a:ext cx="5276850"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45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311400"/>
            <a:ext cx="1420813"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809372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withEffect">
                                  <p:stCondLst>
                                    <p:cond delay="0"/>
                                  </p:stCondLst>
                                  <p:childTnLst>
                                    <p:animScale>
                                      <p:cBhvr>
                                        <p:cTn id="6" dur="500" fill="hold"/>
                                        <p:tgtEl>
                                          <p:spTgt spid="64514"/>
                                        </p:tgtEl>
                                      </p:cBhvr>
                                      <p:by x="200000" y="200000"/>
                                    </p:animScale>
                                  </p:childTnLst>
                                </p:cTn>
                              </p:par>
                              <p:par>
                                <p:cTn id="7" presetID="0" presetClass="path" presetSubtype="0" accel="50000" decel="50000" fill="hold" nodeType="withEffect">
                                  <p:stCondLst>
                                    <p:cond delay="0"/>
                                  </p:stCondLst>
                                  <p:childTnLst>
                                    <p:animMotion origin="layout" path="M 2.5E-6 4.81481E-6 L 0.09583 0.02453 " pathEditMode="relative" rAng="0" ptsTypes="AA">
                                      <p:cBhvr>
                                        <p:cTn id="8" dur="500" fill="hold"/>
                                        <p:tgtEl>
                                          <p:spTgt spid="64514"/>
                                        </p:tgtEl>
                                        <p:attrNameLst>
                                          <p:attrName>ppt_x</p:attrName>
                                          <p:attrName>ppt_y</p:attrName>
                                        </p:attrNameLst>
                                      </p:cBhvr>
                                      <p:rCtr x="4792" y="12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28600" y="1293813"/>
            <a:ext cx="8686800" cy="612775"/>
          </a:xfrm>
        </p:spPr>
        <p:txBody>
          <a:bodyPr/>
          <a:lstStyle/>
          <a:p>
            <a:r>
              <a:rPr lang="en-US" altLang="en-US" sz="3000" smtClean="0"/>
              <a:t>This data dictionary alone is not reliable!</a:t>
            </a:r>
          </a:p>
        </p:txBody>
      </p:sp>
      <p:pic>
        <p:nvPicPr>
          <p:cNvPr id="399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5" y="2043113"/>
            <a:ext cx="3127375"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99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6488" y="2051050"/>
            <a:ext cx="5276850"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45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640" y="2066779"/>
            <a:ext cx="2855126" cy="1674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 name="Group 23"/>
          <p:cNvGrpSpPr/>
          <p:nvPr/>
        </p:nvGrpSpPr>
        <p:grpSpPr>
          <a:xfrm>
            <a:off x="429209" y="2015412"/>
            <a:ext cx="5635689" cy="1726163"/>
            <a:chOff x="429209" y="2015412"/>
            <a:chExt cx="5635689" cy="1726163"/>
          </a:xfrm>
          <a:noFill/>
        </p:grpSpPr>
        <p:sp>
          <p:nvSpPr>
            <p:cNvPr id="21" name="Rectangle 20"/>
            <p:cNvSpPr/>
            <p:nvPr/>
          </p:nvSpPr>
          <p:spPr bwMode="auto">
            <a:xfrm>
              <a:off x="3679373" y="2083838"/>
              <a:ext cx="2385525" cy="799322"/>
            </a:xfrm>
            <a:prstGeom prst="rect">
              <a:avLst/>
            </a:prstGeom>
            <a:grpFill/>
            <a:ln w="28575" cap="flat" cmpd="sng" algn="ctr">
              <a:solidFill>
                <a:srgbClr val="FF0000"/>
              </a:solidFill>
              <a:prstDash val="solid"/>
              <a:round/>
              <a:headEnd type="none" w="med" len="med"/>
              <a:tailEnd type="none" w="med" len="med"/>
            </a:ln>
            <a:effectLst/>
          </p:spPr>
          <p:txBody>
            <a:bodyPr wrap="none" anchor="ctr"/>
            <a:lstStyle/>
            <a:p>
              <a:pPr>
                <a:defRPr/>
              </a:pPr>
              <a:endParaRPr lang="en-US"/>
            </a:p>
          </p:txBody>
        </p:sp>
        <p:sp>
          <p:nvSpPr>
            <p:cNvPr id="20" name="Rectangle 19"/>
            <p:cNvSpPr/>
            <p:nvPr/>
          </p:nvSpPr>
          <p:spPr bwMode="auto">
            <a:xfrm>
              <a:off x="429209" y="2015412"/>
              <a:ext cx="2892488" cy="1726163"/>
            </a:xfrm>
            <a:prstGeom prst="rect">
              <a:avLst/>
            </a:prstGeom>
            <a:grpFill/>
            <a:ln w="28575" cap="flat" cmpd="sng" algn="ctr">
              <a:solidFill>
                <a:srgbClr val="FF0000"/>
              </a:solidFill>
              <a:prstDash val="solid"/>
              <a:round/>
              <a:headEnd type="none" w="med" len="med"/>
              <a:tailEnd type="none" w="med" len="med"/>
            </a:ln>
            <a:effectLst/>
          </p:spPr>
          <p:txBody>
            <a:bodyPr wrap="none" anchor="ctr"/>
            <a:lstStyle/>
            <a:p>
              <a:pPr>
                <a:defRPr/>
              </a:pPr>
              <a:endParaRPr lang="en-US"/>
            </a:p>
          </p:txBody>
        </p:sp>
        <p:sp>
          <p:nvSpPr>
            <p:cNvPr id="22" name="Right Arrow 21"/>
            <p:cNvSpPr/>
            <p:nvPr/>
          </p:nvSpPr>
          <p:spPr bwMode="auto">
            <a:xfrm>
              <a:off x="3461657" y="2436842"/>
              <a:ext cx="205274" cy="195943"/>
            </a:xfrm>
            <a:prstGeom prst="rightArrow">
              <a:avLst/>
            </a:prstGeom>
            <a:solidFill>
              <a:srgbClr val="FF0000"/>
            </a:solidFill>
            <a:ln w="9525" cap="flat" cmpd="sng" algn="ctr">
              <a:noFill/>
              <a:prstDash val="solid"/>
              <a:round/>
              <a:headEnd type="none" w="med" len="med"/>
              <a:tailEnd type="none" w="med" len="med"/>
            </a:ln>
            <a:effectLst/>
          </p:spPr>
          <p:txBody>
            <a:bodyPr wrap="none" anchor="ctr"/>
            <a:lstStyle/>
            <a:p>
              <a:pPr>
                <a:defRPr/>
              </a:pPr>
              <a:endParaRPr lang="en-US"/>
            </a:p>
          </p:txBody>
        </p:sp>
        <p:sp>
          <p:nvSpPr>
            <p:cNvPr id="23" name="Right Arrow 22"/>
            <p:cNvSpPr/>
            <p:nvPr/>
          </p:nvSpPr>
          <p:spPr bwMode="auto">
            <a:xfrm flipH="1">
              <a:off x="3324796" y="2436842"/>
              <a:ext cx="205274" cy="195943"/>
            </a:xfrm>
            <a:prstGeom prst="rightArrow">
              <a:avLst/>
            </a:prstGeom>
            <a:solidFill>
              <a:srgbClr val="FF0000"/>
            </a:solidFill>
            <a:ln w="9525" cap="flat" cmpd="sng" algn="ctr">
              <a:noFill/>
              <a:prstDash val="solid"/>
              <a:round/>
              <a:headEnd type="none" w="med" len="med"/>
              <a:tailEnd type="none" w="med" len="med"/>
            </a:ln>
            <a:effectLst/>
          </p:spPr>
          <p:txBody>
            <a:bodyPr wrap="none" anchor="ctr"/>
            <a:lstStyle/>
            <a:p>
              <a:pPr>
                <a:defRPr/>
              </a:pPr>
              <a:endParaRPr lang="en-US"/>
            </a:p>
          </p:txBody>
        </p:sp>
      </p:grpSp>
      <p:sp>
        <p:nvSpPr>
          <p:cNvPr id="25" name="TextBox 24"/>
          <p:cNvSpPr txBox="1">
            <a:spLocks noChangeArrowheads="1"/>
          </p:cNvSpPr>
          <p:nvPr/>
        </p:nvSpPr>
        <p:spPr bwMode="auto">
          <a:xfrm>
            <a:off x="3638550" y="5237163"/>
            <a:ext cx="5295900" cy="12001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b="0">
                <a:solidFill>
                  <a:schemeClr val="bg1"/>
                </a:solidFill>
              </a:rPr>
              <a:t>That these variables are about the </a:t>
            </a:r>
            <a:r>
              <a:rPr lang="en-US" altLang="en-US" i="1" u="sng">
                <a:solidFill>
                  <a:schemeClr val="bg1"/>
                </a:solidFill>
              </a:rPr>
              <a:t>condylar head </a:t>
            </a:r>
            <a:r>
              <a:rPr lang="en-US" altLang="en-US" b="0">
                <a:solidFill>
                  <a:schemeClr val="bg1"/>
                </a:solidFill>
              </a:rPr>
              <a:t>of the TMJ is ‘lost in translation’!</a:t>
            </a:r>
          </a:p>
        </p:txBody>
      </p:sp>
    </p:spTree>
    <p:extLst>
      <p:ext uri="{BB962C8B-B14F-4D97-AF65-F5344CB8AC3E}">
        <p14:creationId xmlns:p14="http://schemas.microsoft.com/office/powerpoint/2010/main" val="41057376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Dependencies in SAS files </a:t>
            </a:r>
            <a:endParaRPr lang="en-US" dirty="0"/>
          </a:p>
        </p:txBody>
      </p:sp>
      <p:sp>
        <p:nvSpPr>
          <p:cNvPr id="3" name="Content Placeholder 2"/>
          <p:cNvSpPr>
            <a:spLocks noGrp="1"/>
          </p:cNvSpPr>
          <p:nvPr>
            <p:ph idx="1"/>
          </p:nvPr>
        </p:nvSpPr>
        <p:spPr/>
        <p:txBody>
          <a:bodyPr/>
          <a:lstStyle/>
          <a:p>
            <a:r>
              <a:rPr lang="en-US" dirty="0"/>
              <a:t>/* No arthralgia or presence */</a:t>
            </a:r>
          </a:p>
          <a:p>
            <a:r>
              <a:rPr lang="en-US" dirty="0"/>
              <a:t>/* of coarse crepitus, then */</a:t>
            </a:r>
          </a:p>
          <a:p>
            <a:r>
              <a:rPr lang="en-US" dirty="0"/>
              <a:t>/* arthralgia diagnosis */</a:t>
            </a:r>
          </a:p>
          <a:p>
            <a:r>
              <a:rPr lang="en-US" dirty="0"/>
              <a:t>/* not present */</a:t>
            </a:r>
          </a:p>
          <a:p>
            <a:endParaRPr lang="en-US" dirty="0" smtClean="0"/>
          </a:p>
          <a:p>
            <a:r>
              <a:rPr lang="en-US" dirty="0" smtClean="0"/>
              <a:t>	if </a:t>
            </a:r>
            <a:r>
              <a:rPr lang="en-US" dirty="0"/>
              <a:t>aralgl1=0 or</a:t>
            </a:r>
          </a:p>
          <a:p>
            <a:r>
              <a:rPr lang="en-US" dirty="0" smtClean="0"/>
              <a:t>		(		e50plt </a:t>
            </a:r>
            <a:r>
              <a:rPr lang="en-US" dirty="0"/>
              <a:t>in (2,12) or </a:t>
            </a:r>
            <a:r>
              <a:rPr lang="en-US" dirty="0" smtClean="0"/>
              <a:t>e5cllt in </a:t>
            </a:r>
            <a:r>
              <a:rPr lang="en-US" dirty="0"/>
              <a:t>(2,12 </a:t>
            </a:r>
            <a:r>
              <a:rPr lang="en-US" dirty="0" smtClean="0"/>
              <a:t>)</a:t>
            </a:r>
          </a:p>
          <a:p>
            <a:r>
              <a:rPr lang="en-US" dirty="0" smtClean="0"/>
              <a:t>			or 	e7lrt </a:t>
            </a:r>
            <a:r>
              <a:rPr lang="en-US" dirty="0"/>
              <a:t>in (2,12) or </a:t>
            </a:r>
            <a:r>
              <a:rPr lang="en-US" dirty="0" smtClean="0"/>
              <a:t>e7llt in </a:t>
            </a:r>
            <a:r>
              <a:rPr lang="en-US" dirty="0"/>
              <a:t>(2,12 )</a:t>
            </a:r>
          </a:p>
          <a:p>
            <a:r>
              <a:rPr lang="en-US" dirty="0" smtClean="0"/>
              <a:t>			or 	e7lprot </a:t>
            </a:r>
            <a:r>
              <a:rPr lang="en-US" dirty="0"/>
              <a:t>in (</a:t>
            </a:r>
            <a:r>
              <a:rPr lang="en-US" dirty="0" smtClean="0"/>
              <a:t>2,12) </a:t>
            </a:r>
          </a:p>
          <a:p>
            <a:r>
              <a:rPr lang="en-US" dirty="0" smtClean="0"/>
              <a:t>	</a:t>
            </a:r>
            <a:r>
              <a:rPr lang="en-US" dirty="0"/>
              <a:t>	</a:t>
            </a:r>
            <a:r>
              <a:rPr lang="en-US" dirty="0" smtClean="0"/>
              <a:t>) then</a:t>
            </a:r>
            <a:endParaRPr lang="en-US" dirty="0"/>
          </a:p>
          <a:p>
            <a:r>
              <a:rPr lang="en-US" dirty="0" smtClean="0"/>
              <a:t>	</a:t>
            </a:r>
            <a:r>
              <a:rPr lang="en-US" dirty="0" err="1" smtClean="0"/>
              <a:t>aralgl</a:t>
            </a:r>
            <a:r>
              <a:rPr lang="en-US" dirty="0" smtClean="0"/>
              <a:t>=O;</a:t>
            </a:r>
          </a:p>
          <a:p>
            <a:endParaRPr lang="en-US" dirty="0"/>
          </a:p>
        </p:txBody>
      </p:sp>
      <p:sp>
        <p:nvSpPr>
          <p:cNvPr id="4" name="TextBox 3"/>
          <p:cNvSpPr txBox="1"/>
          <p:nvPr/>
        </p:nvSpPr>
        <p:spPr>
          <a:xfrm>
            <a:off x="5181600" y="1981200"/>
            <a:ext cx="3352800" cy="461665"/>
          </a:xfrm>
          <a:prstGeom prst="rect">
            <a:avLst/>
          </a:prstGeom>
          <a:noFill/>
        </p:spPr>
        <p:txBody>
          <a:bodyPr wrap="square" rtlCol="0">
            <a:spAutoFit/>
          </a:bodyPr>
          <a:lstStyle/>
          <a:p>
            <a:r>
              <a:rPr lang="en-US" dirty="0" smtClean="0">
                <a:solidFill>
                  <a:srgbClr val="FFFF00"/>
                </a:solidFill>
                <a:sym typeface="Wingdings" panose="05000000000000000000" pitchFamily="2" charset="2"/>
              </a:rPr>
              <a:t> Absence of symptom</a:t>
            </a:r>
            <a:endParaRPr lang="en-US" dirty="0">
              <a:solidFill>
                <a:srgbClr val="FFFF00"/>
              </a:solidFill>
            </a:endParaRPr>
          </a:p>
        </p:txBody>
      </p:sp>
      <p:sp>
        <p:nvSpPr>
          <p:cNvPr id="5" name="TextBox 4"/>
          <p:cNvSpPr txBox="1"/>
          <p:nvPr/>
        </p:nvSpPr>
        <p:spPr>
          <a:xfrm>
            <a:off x="5146964" y="2952571"/>
            <a:ext cx="3352800" cy="1200329"/>
          </a:xfrm>
          <a:prstGeom prst="rect">
            <a:avLst/>
          </a:prstGeom>
          <a:noFill/>
        </p:spPr>
        <p:txBody>
          <a:bodyPr wrap="square" rtlCol="0">
            <a:spAutoFit/>
          </a:bodyPr>
          <a:lstStyle/>
          <a:p>
            <a:r>
              <a:rPr lang="en-US" dirty="0" smtClean="0">
                <a:solidFill>
                  <a:srgbClr val="FFFF00"/>
                </a:solidFill>
                <a:sym typeface="Wingdings" panose="05000000000000000000" pitchFamily="2" charset="2"/>
              </a:rPr>
              <a:t> Absence of diagnosis or diagnosis of absence of arthralgia?</a:t>
            </a:r>
            <a:endParaRPr lang="en-US" dirty="0">
              <a:solidFill>
                <a:srgbClr val="FFFF00"/>
              </a:solidFill>
            </a:endParaRPr>
          </a:p>
        </p:txBody>
      </p:sp>
      <p:sp>
        <p:nvSpPr>
          <p:cNvPr id="6" name="Down Arrow 5"/>
          <p:cNvSpPr/>
          <p:nvPr/>
        </p:nvSpPr>
        <p:spPr bwMode="auto">
          <a:xfrm>
            <a:off x="6705600" y="2442865"/>
            <a:ext cx="381000" cy="509706"/>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0953668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Dependencies in SAS files </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smtClean="0"/>
              <a:t>Missing values (</a:t>
            </a:r>
            <a:r>
              <a:rPr lang="en-US" b="1" i="1" u="sng" dirty="0" smtClean="0"/>
              <a:t>unjustified</a:t>
            </a:r>
            <a:r>
              <a:rPr lang="en-US" b="1" dirty="0" smtClean="0"/>
              <a:t> absence)</a:t>
            </a:r>
          </a:p>
          <a:p>
            <a:endParaRPr lang="en-US" sz="800" b="1" dirty="0" smtClean="0"/>
          </a:p>
          <a:p>
            <a:r>
              <a:rPr lang="en-US" dirty="0" smtClean="0"/>
              <a:t>		if </a:t>
            </a:r>
            <a:r>
              <a:rPr lang="en-US" dirty="0"/>
              <a:t>not(q3 in (</a:t>
            </a:r>
            <a:r>
              <a:rPr lang="en-US" dirty="0" err="1"/>
              <a:t>O,l</a:t>
            </a:r>
            <a:r>
              <a:rPr lang="en-US" dirty="0" smtClean="0"/>
              <a:t>)) </a:t>
            </a:r>
            <a:r>
              <a:rPr lang="en-US" dirty="0"/>
              <a:t>then q3=.;</a:t>
            </a:r>
          </a:p>
          <a:p>
            <a:r>
              <a:rPr lang="en-US" dirty="0" smtClean="0"/>
              <a:t>		if </a:t>
            </a:r>
            <a:r>
              <a:rPr lang="en-US" dirty="0"/>
              <a:t>not(q14a in (</a:t>
            </a:r>
            <a:r>
              <a:rPr lang="en-US" dirty="0" smtClean="0"/>
              <a:t>0,1) </a:t>
            </a:r>
            <a:r>
              <a:rPr lang="en-US" dirty="0"/>
              <a:t>then q14a=.;</a:t>
            </a:r>
          </a:p>
          <a:p>
            <a:r>
              <a:rPr lang="en-US" dirty="0" smtClean="0"/>
              <a:t>		if </a:t>
            </a:r>
            <a:r>
              <a:rPr lang="en-US" dirty="0"/>
              <a:t>not (q14b in (</a:t>
            </a:r>
            <a:r>
              <a:rPr lang="en-US" dirty="0" smtClean="0"/>
              <a:t>0,1,8) </a:t>
            </a:r>
            <a:r>
              <a:rPr lang="en-US" dirty="0"/>
              <a:t>then q14b=.;</a:t>
            </a:r>
          </a:p>
          <a:p>
            <a:r>
              <a:rPr lang="en-US" dirty="0" smtClean="0"/>
              <a:t>		if </a:t>
            </a:r>
            <a:r>
              <a:rPr lang="en-US" dirty="0"/>
              <a:t>q14a </a:t>
            </a:r>
            <a:r>
              <a:rPr lang="en-US" dirty="0" err="1"/>
              <a:t>eq</a:t>
            </a:r>
            <a:r>
              <a:rPr lang="en-US" dirty="0"/>
              <a:t> 0 then q14b=8</a:t>
            </a:r>
            <a:r>
              <a:rPr lang="en-US" dirty="0" smtClean="0"/>
              <a:t>;</a:t>
            </a:r>
          </a:p>
          <a:p>
            <a:endParaRPr lang="en-US" dirty="0" smtClean="0"/>
          </a:p>
          <a:p>
            <a:pPr>
              <a:buFont typeface="Arial" panose="020B0604020202020204" pitchFamily="34" charset="0"/>
              <a:buChar char="•"/>
            </a:pPr>
            <a:r>
              <a:rPr lang="en-US" b="1" dirty="0" smtClean="0"/>
              <a:t>Not applicable values (</a:t>
            </a:r>
            <a:r>
              <a:rPr lang="en-US" b="1" i="1" u="sng" dirty="0" smtClean="0"/>
              <a:t>justified</a:t>
            </a:r>
            <a:r>
              <a:rPr lang="en-US" b="1" dirty="0" smtClean="0"/>
              <a:t> absence)</a:t>
            </a:r>
            <a:endParaRPr lang="en-US" b="1" dirty="0"/>
          </a:p>
          <a:p>
            <a:r>
              <a:rPr lang="en-US" sz="800" dirty="0" smtClean="0"/>
              <a:t>		</a:t>
            </a:r>
          </a:p>
          <a:p>
            <a:r>
              <a:rPr lang="en-US" dirty="0"/>
              <a:t>	</a:t>
            </a:r>
            <a:r>
              <a:rPr lang="en-US" dirty="0" smtClean="0"/>
              <a:t>	if e50plt </a:t>
            </a:r>
            <a:r>
              <a:rPr lang="en-US" dirty="0"/>
              <a:t>in (0,2,3 ) then e50pmslt=88;</a:t>
            </a:r>
          </a:p>
        </p:txBody>
      </p:sp>
    </p:spTree>
    <p:extLst>
      <p:ext uri="{BB962C8B-B14F-4D97-AF65-F5344CB8AC3E}">
        <p14:creationId xmlns:p14="http://schemas.microsoft.com/office/powerpoint/2010/main" val="14395124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a:t>
            </a:r>
            <a:endParaRPr lang="en-US" dirty="0"/>
          </a:p>
        </p:txBody>
      </p:sp>
      <p:sp>
        <p:nvSpPr>
          <p:cNvPr id="3" name="Content Placeholder 2"/>
          <p:cNvSpPr>
            <a:spLocks noGrp="1"/>
          </p:cNvSpPr>
          <p:nvPr>
            <p:ph idx="1"/>
          </p:nvPr>
        </p:nvSpPr>
        <p:spPr>
          <a:xfrm>
            <a:off x="228600" y="1371600"/>
            <a:ext cx="8686800" cy="4648200"/>
          </a:xfrm>
        </p:spPr>
        <p:txBody>
          <a:bodyPr/>
          <a:lstStyle/>
          <a:p>
            <a:r>
              <a:rPr lang="en-US" dirty="0" smtClean="0"/>
              <a:t>Data </a:t>
            </a:r>
            <a:r>
              <a:rPr lang="en-US" dirty="0"/>
              <a:t>repositories </a:t>
            </a:r>
            <a:r>
              <a:rPr lang="en-US" dirty="0" smtClean="0"/>
              <a:t>should </a:t>
            </a:r>
            <a:r>
              <a:rPr lang="en-US" dirty="0"/>
              <a:t>be </a:t>
            </a:r>
            <a:r>
              <a:rPr lang="en-US" dirty="0" smtClean="0"/>
              <a:t>:</a:t>
            </a:r>
          </a:p>
          <a:p>
            <a:pPr>
              <a:buFont typeface="Arial" panose="020B0604020202020204" pitchFamily="34" charset="0"/>
              <a:buChar char="•"/>
            </a:pPr>
            <a:r>
              <a:rPr lang="en-US" b="1" i="1" u="sng" dirty="0" smtClean="0"/>
              <a:t>maximally explicit </a:t>
            </a:r>
            <a:r>
              <a:rPr lang="en-US" b="1" dirty="0" smtClean="0">
                <a:sym typeface="Wingdings" panose="05000000000000000000" pitchFamily="2" charset="2"/>
              </a:rPr>
              <a:t></a:t>
            </a:r>
            <a:r>
              <a:rPr lang="en-US" b="1" dirty="0" smtClean="0"/>
              <a:t> </a:t>
            </a:r>
            <a:r>
              <a:rPr lang="en-US" dirty="0" smtClean="0"/>
              <a:t>each </a:t>
            </a:r>
            <a:r>
              <a:rPr lang="en-US" dirty="0"/>
              <a:t>such repository should contain explicit reference to any and all the entities, including their interrelationships, that must exist for an assertion encoded in the repository to be a faithful representation of the corresponding part of reality. </a:t>
            </a:r>
            <a:endParaRPr lang="en-US" dirty="0" smtClean="0"/>
          </a:p>
          <a:p>
            <a:pPr>
              <a:buFont typeface="Arial" panose="020B0604020202020204" pitchFamily="34" charset="0"/>
              <a:buChar char="•"/>
            </a:pPr>
            <a:r>
              <a:rPr lang="en-US" b="1" i="1" u="sng" dirty="0" smtClean="0"/>
              <a:t>maximally self-explanatory </a:t>
            </a:r>
            <a:r>
              <a:rPr lang="en-US" b="1" dirty="0" smtClean="0">
                <a:sym typeface="Wingdings" panose="05000000000000000000" pitchFamily="2" charset="2"/>
              </a:rPr>
              <a:t></a:t>
            </a:r>
            <a:r>
              <a:rPr lang="en-US" b="1" dirty="0" smtClean="0"/>
              <a:t> </a:t>
            </a:r>
            <a:r>
              <a:rPr lang="en-US" dirty="0"/>
              <a:t>the data in the repository should be presented in such a way that a researcher seeking to </a:t>
            </a:r>
            <a:r>
              <a:rPr lang="en-US" dirty="0" smtClean="0"/>
              <a:t>query/analyze </a:t>
            </a:r>
            <a:r>
              <a:rPr lang="en-US" dirty="0"/>
              <a:t>the repository does not need to concern himself with any idiosyncrasies of and </a:t>
            </a:r>
            <a:r>
              <a:rPr lang="en-US" dirty="0" smtClean="0"/>
              <a:t>inconsistencies between </a:t>
            </a:r>
            <a:r>
              <a:rPr lang="en-US" dirty="0"/>
              <a:t>datasets, or codes or formats, that were combined or used to build the repository. </a:t>
            </a:r>
          </a:p>
        </p:txBody>
      </p:sp>
    </p:spTree>
    <p:extLst>
      <p:ext uri="{BB962C8B-B14F-4D97-AF65-F5344CB8AC3E}">
        <p14:creationId xmlns:p14="http://schemas.microsoft.com/office/powerpoint/2010/main" val="345376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IHI current data aggregation and use</a:t>
            </a:r>
            <a:endParaRPr lang="en-US" dirty="0"/>
          </a:p>
        </p:txBody>
      </p:sp>
      <p:sp>
        <p:nvSpPr>
          <p:cNvPr id="4" name="TextBox 3"/>
          <p:cNvSpPr txBox="1"/>
          <p:nvPr/>
        </p:nvSpPr>
        <p:spPr>
          <a:xfrm>
            <a:off x="3547893" y="1524000"/>
            <a:ext cx="1972015" cy="1015663"/>
          </a:xfrm>
          <a:prstGeom prst="rect">
            <a:avLst/>
          </a:prstGeom>
          <a:noFill/>
          <a:ln w="19050">
            <a:noFill/>
          </a:ln>
        </p:spPr>
        <p:txBody>
          <a:bodyPr wrap="none" rtlCol="0">
            <a:spAutoFit/>
          </a:bodyPr>
          <a:lstStyle/>
          <a:p>
            <a:r>
              <a:rPr lang="en-US" sz="2000" dirty="0" smtClean="0">
                <a:solidFill>
                  <a:schemeClr val="bg1"/>
                </a:solidFill>
              </a:rPr>
              <a:t>IHI Clinical</a:t>
            </a:r>
          </a:p>
          <a:p>
            <a:r>
              <a:rPr lang="en-US" sz="2000" dirty="0" smtClean="0">
                <a:solidFill>
                  <a:schemeClr val="bg1"/>
                </a:solidFill>
              </a:rPr>
              <a:t>Integrated</a:t>
            </a:r>
          </a:p>
          <a:p>
            <a:r>
              <a:rPr lang="en-US" sz="2000" dirty="0" smtClean="0">
                <a:solidFill>
                  <a:schemeClr val="bg1"/>
                </a:solidFill>
              </a:rPr>
              <a:t>Data Repository</a:t>
            </a:r>
            <a:endParaRPr lang="en-US" sz="2000" dirty="0">
              <a:solidFill>
                <a:schemeClr val="bg1"/>
              </a:solidFill>
            </a:endParaRPr>
          </a:p>
        </p:txBody>
      </p:sp>
      <p:sp>
        <p:nvSpPr>
          <p:cNvPr id="5" name="TextBox 4"/>
          <p:cNvSpPr txBox="1"/>
          <p:nvPr/>
        </p:nvSpPr>
        <p:spPr>
          <a:xfrm>
            <a:off x="228600" y="1524000"/>
            <a:ext cx="2039340" cy="954107"/>
          </a:xfrm>
          <a:prstGeom prst="rect">
            <a:avLst/>
          </a:prstGeom>
          <a:noFill/>
        </p:spPr>
        <p:txBody>
          <a:bodyPr wrap="none" rtlCol="0">
            <a:spAutoFit/>
          </a:bodyPr>
          <a:lstStyle/>
          <a:p>
            <a:r>
              <a:rPr lang="en-US" sz="2800" dirty="0" smtClean="0">
                <a:solidFill>
                  <a:schemeClr val="bg1"/>
                </a:solidFill>
              </a:rPr>
              <a:t>Operational</a:t>
            </a:r>
          </a:p>
          <a:p>
            <a:r>
              <a:rPr lang="en-US" sz="2800" dirty="0" smtClean="0">
                <a:solidFill>
                  <a:schemeClr val="bg1"/>
                </a:solidFill>
              </a:rPr>
              <a:t>systems</a:t>
            </a:r>
            <a:endParaRPr lang="en-US" sz="2800" dirty="0">
              <a:solidFill>
                <a:schemeClr val="bg1"/>
              </a:solidFill>
            </a:endParaRPr>
          </a:p>
        </p:txBody>
      </p:sp>
      <p:sp>
        <p:nvSpPr>
          <p:cNvPr id="7" name="TextBox 6"/>
          <p:cNvSpPr txBox="1"/>
          <p:nvPr/>
        </p:nvSpPr>
        <p:spPr>
          <a:xfrm>
            <a:off x="6903362" y="1518920"/>
            <a:ext cx="1800493" cy="954107"/>
          </a:xfrm>
          <a:prstGeom prst="rect">
            <a:avLst/>
          </a:prstGeom>
          <a:noFill/>
        </p:spPr>
        <p:txBody>
          <a:bodyPr wrap="none" rtlCol="0">
            <a:spAutoFit/>
          </a:bodyPr>
          <a:lstStyle/>
          <a:p>
            <a:r>
              <a:rPr lang="en-US" sz="2800" dirty="0" smtClean="0">
                <a:solidFill>
                  <a:schemeClr val="bg1"/>
                </a:solidFill>
              </a:rPr>
              <a:t>Secondary</a:t>
            </a:r>
          </a:p>
          <a:p>
            <a:r>
              <a:rPr lang="en-US" sz="2800" dirty="0" smtClean="0">
                <a:solidFill>
                  <a:schemeClr val="bg1"/>
                </a:solidFill>
              </a:rPr>
              <a:t>use</a:t>
            </a:r>
            <a:endParaRPr lang="en-US" sz="2800" dirty="0">
              <a:solidFill>
                <a:schemeClr val="bg1"/>
              </a:solidFill>
            </a:endParaRPr>
          </a:p>
        </p:txBody>
      </p:sp>
      <p:sp>
        <p:nvSpPr>
          <p:cNvPr id="8" name="TextBox 7"/>
          <p:cNvSpPr txBox="1"/>
          <p:nvPr/>
        </p:nvSpPr>
        <p:spPr>
          <a:xfrm>
            <a:off x="386840" y="2839997"/>
            <a:ext cx="1074333" cy="584775"/>
          </a:xfrm>
          <a:prstGeom prst="rect">
            <a:avLst/>
          </a:prstGeom>
          <a:solidFill>
            <a:srgbClr val="0070C0"/>
          </a:solidFill>
          <a:ln w="19050">
            <a:solidFill>
              <a:schemeClr val="bg1"/>
            </a:solidFill>
          </a:ln>
        </p:spPr>
        <p:txBody>
          <a:bodyPr wrap="none" rtlCol="0">
            <a:spAutoFit/>
          </a:bodyPr>
          <a:lstStyle/>
          <a:p>
            <a:r>
              <a:rPr lang="en-US" dirty="0" smtClean="0">
                <a:solidFill>
                  <a:schemeClr val="bg1"/>
                </a:solidFill>
              </a:rPr>
              <a:t>EHR</a:t>
            </a:r>
            <a:endParaRPr lang="en-US" dirty="0">
              <a:solidFill>
                <a:schemeClr val="bg1"/>
              </a:solidFill>
            </a:endParaRPr>
          </a:p>
        </p:txBody>
      </p:sp>
      <p:sp>
        <p:nvSpPr>
          <p:cNvPr id="9" name="TextBox 8"/>
          <p:cNvSpPr txBox="1"/>
          <p:nvPr/>
        </p:nvSpPr>
        <p:spPr>
          <a:xfrm>
            <a:off x="539240" y="2992397"/>
            <a:ext cx="1074333" cy="584775"/>
          </a:xfrm>
          <a:prstGeom prst="rect">
            <a:avLst/>
          </a:prstGeom>
          <a:solidFill>
            <a:srgbClr val="0070C0"/>
          </a:solidFill>
          <a:ln w="19050">
            <a:solidFill>
              <a:schemeClr val="bg1"/>
            </a:solidFill>
          </a:ln>
        </p:spPr>
        <p:txBody>
          <a:bodyPr wrap="none" rtlCol="0">
            <a:spAutoFit/>
          </a:bodyPr>
          <a:lstStyle/>
          <a:p>
            <a:r>
              <a:rPr lang="en-US" dirty="0" smtClean="0">
                <a:solidFill>
                  <a:schemeClr val="bg1"/>
                </a:solidFill>
              </a:rPr>
              <a:t>EHR</a:t>
            </a:r>
            <a:endParaRPr lang="en-US" dirty="0">
              <a:solidFill>
                <a:schemeClr val="bg1"/>
              </a:solidFill>
            </a:endParaRPr>
          </a:p>
        </p:txBody>
      </p:sp>
      <p:sp>
        <p:nvSpPr>
          <p:cNvPr id="10" name="TextBox 9"/>
          <p:cNvSpPr txBox="1"/>
          <p:nvPr/>
        </p:nvSpPr>
        <p:spPr>
          <a:xfrm>
            <a:off x="691640" y="3144797"/>
            <a:ext cx="1074333" cy="584775"/>
          </a:xfrm>
          <a:prstGeom prst="rect">
            <a:avLst/>
          </a:prstGeom>
          <a:solidFill>
            <a:srgbClr val="0070C0"/>
          </a:solidFill>
          <a:ln w="19050">
            <a:solidFill>
              <a:schemeClr val="bg1"/>
            </a:solidFill>
          </a:ln>
        </p:spPr>
        <p:txBody>
          <a:bodyPr wrap="none" rtlCol="0">
            <a:spAutoFit/>
          </a:bodyPr>
          <a:lstStyle/>
          <a:p>
            <a:r>
              <a:rPr lang="en-US" dirty="0" smtClean="0">
                <a:solidFill>
                  <a:schemeClr val="bg1"/>
                </a:solidFill>
              </a:rPr>
              <a:t>EHR</a:t>
            </a:r>
            <a:endParaRPr lang="en-US" dirty="0">
              <a:solidFill>
                <a:schemeClr val="bg1"/>
              </a:solidFill>
            </a:endParaRPr>
          </a:p>
        </p:txBody>
      </p:sp>
      <p:sp>
        <p:nvSpPr>
          <p:cNvPr id="11" name="TextBox 10"/>
          <p:cNvSpPr txBox="1"/>
          <p:nvPr/>
        </p:nvSpPr>
        <p:spPr>
          <a:xfrm>
            <a:off x="844040" y="3297197"/>
            <a:ext cx="1074333" cy="584775"/>
          </a:xfrm>
          <a:prstGeom prst="rect">
            <a:avLst/>
          </a:prstGeom>
          <a:solidFill>
            <a:srgbClr val="0070C0"/>
          </a:solidFill>
          <a:ln w="19050">
            <a:solidFill>
              <a:schemeClr val="bg1"/>
            </a:solidFill>
          </a:ln>
        </p:spPr>
        <p:txBody>
          <a:bodyPr wrap="none" rtlCol="0">
            <a:spAutoFit/>
          </a:bodyPr>
          <a:lstStyle/>
          <a:p>
            <a:r>
              <a:rPr lang="en-US" dirty="0" smtClean="0">
                <a:solidFill>
                  <a:schemeClr val="bg1"/>
                </a:solidFill>
              </a:rPr>
              <a:t>EHR</a:t>
            </a:r>
            <a:endParaRPr lang="en-US" dirty="0">
              <a:solidFill>
                <a:schemeClr val="bg1"/>
              </a:solidFill>
            </a:endParaRPr>
          </a:p>
        </p:txBody>
      </p:sp>
      <p:sp>
        <p:nvSpPr>
          <p:cNvPr id="12" name="TextBox 11"/>
          <p:cNvSpPr txBox="1"/>
          <p:nvPr/>
        </p:nvSpPr>
        <p:spPr>
          <a:xfrm>
            <a:off x="340810" y="4228475"/>
            <a:ext cx="1814920" cy="584775"/>
          </a:xfrm>
          <a:prstGeom prst="rect">
            <a:avLst/>
          </a:prstGeom>
          <a:solidFill>
            <a:srgbClr val="0070C0"/>
          </a:solidFill>
          <a:ln w="19050">
            <a:solidFill>
              <a:schemeClr val="bg1"/>
            </a:solidFill>
          </a:ln>
        </p:spPr>
        <p:txBody>
          <a:bodyPr wrap="none" rtlCol="0">
            <a:spAutoFit/>
          </a:bodyPr>
          <a:lstStyle/>
          <a:p>
            <a:r>
              <a:rPr lang="en-US" dirty="0" smtClean="0">
                <a:solidFill>
                  <a:schemeClr val="bg1"/>
                </a:solidFill>
              </a:rPr>
              <a:t>Bio Bank</a:t>
            </a:r>
            <a:endParaRPr lang="en-US" dirty="0">
              <a:solidFill>
                <a:schemeClr val="bg1"/>
              </a:solidFill>
            </a:endParaRPr>
          </a:p>
        </p:txBody>
      </p:sp>
      <p:sp>
        <p:nvSpPr>
          <p:cNvPr id="13" name="TextBox 12"/>
          <p:cNvSpPr txBox="1"/>
          <p:nvPr/>
        </p:nvSpPr>
        <p:spPr>
          <a:xfrm>
            <a:off x="631266" y="5159753"/>
            <a:ext cx="1291572" cy="830997"/>
          </a:xfrm>
          <a:prstGeom prst="rect">
            <a:avLst/>
          </a:prstGeom>
          <a:solidFill>
            <a:srgbClr val="0070C0"/>
          </a:solidFill>
          <a:ln w="19050">
            <a:solidFill>
              <a:schemeClr val="bg1"/>
            </a:solidFill>
          </a:ln>
        </p:spPr>
        <p:txBody>
          <a:bodyPr wrap="none" rtlCol="0">
            <a:spAutoFit/>
          </a:bodyPr>
          <a:lstStyle/>
          <a:p>
            <a:r>
              <a:rPr lang="en-US" sz="2400" dirty="0" smtClean="0">
                <a:solidFill>
                  <a:schemeClr val="bg1"/>
                </a:solidFill>
              </a:rPr>
              <a:t>Health</a:t>
            </a:r>
          </a:p>
          <a:p>
            <a:r>
              <a:rPr lang="en-US" sz="2400" dirty="0" smtClean="0">
                <a:solidFill>
                  <a:schemeClr val="bg1"/>
                </a:solidFill>
              </a:rPr>
              <a:t>Insurers</a:t>
            </a:r>
            <a:endParaRPr lang="en-US" sz="2400" dirty="0">
              <a:solidFill>
                <a:schemeClr val="bg1"/>
              </a:solidFill>
            </a:endParaRPr>
          </a:p>
        </p:txBody>
      </p:sp>
      <p:sp>
        <p:nvSpPr>
          <p:cNvPr id="14" name="TextBox 13"/>
          <p:cNvSpPr txBox="1"/>
          <p:nvPr/>
        </p:nvSpPr>
        <p:spPr>
          <a:xfrm>
            <a:off x="783666" y="5312153"/>
            <a:ext cx="1291572" cy="830997"/>
          </a:xfrm>
          <a:prstGeom prst="rect">
            <a:avLst/>
          </a:prstGeom>
          <a:solidFill>
            <a:srgbClr val="0070C0"/>
          </a:solidFill>
          <a:ln w="19050">
            <a:solidFill>
              <a:schemeClr val="bg1"/>
            </a:solidFill>
          </a:ln>
        </p:spPr>
        <p:txBody>
          <a:bodyPr wrap="none" rtlCol="0">
            <a:spAutoFit/>
          </a:bodyPr>
          <a:lstStyle/>
          <a:p>
            <a:r>
              <a:rPr lang="en-US" sz="2400" dirty="0" smtClean="0">
                <a:solidFill>
                  <a:schemeClr val="bg1"/>
                </a:solidFill>
              </a:rPr>
              <a:t>Health</a:t>
            </a:r>
          </a:p>
          <a:p>
            <a:r>
              <a:rPr lang="en-US" sz="2400" dirty="0" smtClean="0">
                <a:solidFill>
                  <a:schemeClr val="bg1"/>
                </a:solidFill>
              </a:rPr>
              <a:t>Insurers</a:t>
            </a:r>
            <a:endParaRPr lang="en-US" sz="2400" dirty="0">
              <a:solidFill>
                <a:schemeClr val="bg1"/>
              </a:solidFill>
            </a:endParaRPr>
          </a:p>
        </p:txBody>
      </p:sp>
      <p:sp>
        <p:nvSpPr>
          <p:cNvPr id="15" name="TextBox 14"/>
          <p:cNvSpPr txBox="1"/>
          <p:nvPr/>
        </p:nvSpPr>
        <p:spPr>
          <a:xfrm>
            <a:off x="936066" y="5464553"/>
            <a:ext cx="1291572" cy="830997"/>
          </a:xfrm>
          <a:prstGeom prst="rect">
            <a:avLst/>
          </a:prstGeom>
          <a:solidFill>
            <a:srgbClr val="0070C0"/>
          </a:solidFill>
          <a:ln w="19050">
            <a:solidFill>
              <a:schemeClr val="bg1"/>
            </a:solidFill>
          </a:ln>
        </p:spPr>
        <p:txBody>
          <a:bodyPr wrap="none" rtlCol="0">
            <a:spAutoFit/>
          </a:bodyPr>
          <a:lstStyle/>
          <a:p>
            <a:r>
              <a:rPr lang="en-US" sz="2400" dirty="0" smtClean="0">
                <a:solidFill>
                  <a:schemeClr val="bg1"/>
                </a:solidFill>
              </a:rPr>
              <a:t>Health</a:t>
            </a:r>
          </a:p>
          <a:p>
            <a:r>
              <a:rPr lang="en-US" sz="2400" dirty="0" smtClean="0">
                <a:solidFill>
                  <a:schemeClr val="bg1"/>
                </a:solidFill>
              </a:rPr>
              <a:t>Insurers</a:t>
            </a:r>
            <a:endParaRPr lang="en-US" sz="2400" dirty="0">
              <a:solidFill>
                <a:schemeClr val="bg1"/>
              </a:solidFill>
            </a:endParaRPr>
          </a:p>
        </p:txBody>
      </p:sp>
      <p:sp>
        <p:nvSpPr>
          <p:cNvPr id="17" name="Rounded Rectangle 16"/>
          <p:cNvSpPr/>
          <p:nvPr/>
        </p:nvSpPr>
        <p:spPr bwMode="auto">
          <a:xfrm>
            <a:off x="3588530" y="2819400"/>
            <a:ext cx="1890741" cy="510778"/>
          </a:xfrm>
          <a:prstGeom prst="roundRect">
            <a:avLst/>
          </a:prstGeom>
          <a:solidFill>
            <a:srgbClr val="E944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spAutoFit/>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pitchFamily="122" charset="0"/>
              </a:rPr>
              <a:t>Data Marts</a:t>
            </a:r>
            <a:endParaRPr kumimoji="0" lang="en-US" sz="2400" b="0" i="0" u="none" strike="noStrike" cap="none" normalizeH="0" baseline="0" dirty="0">
              <a:ln>
                <a:noFill/>
              </a:ln>
              <a:solidFill>
                <a:schemeClr val="bg1"/>
              </a:solidFill>
              <a:effectLst/>
              <a:latin typeface="Times" pitchFamily="122" charset="0"/>
            </a:endParaRPr>
          </a:p>
        </p:txBody>
      </p:sp>
      <p:sp>
        <p:nvSpPr>
          <p:cNvPr id="18" name="Rounded Rectangle 17"/>
          <p:cNvSpPr/>
          <p:nvPr/>
        </p:nvSpPr>
        <p:spPr bwMode="auto">
          <a:xfrm>
            <a:off x="3588530" y="3723115"/>
            <a:ext cx="1890741" cy="919401"/>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spAutoFit/>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pitchFamily="122" charset="0"/>
              </a:rPr>
              <a:t>Common Data</a:t>
            </a:r>
            <a:r>
              <a:rPr kumimoji="0" lang="en-US" sz="2400" b="0" i="0" u="none" strike="noStrike" cap="none" normalizeH="0" dirty="0" smtClean="0">
                <a:ln>
                  <a:noFill/>
                </a:ln>
                <a:solidFill>
                  <a:schemeClr val="bg1"/>
                </a:solidFill>
                <a:effectLst/>
                <a:latin typeface="Times" pitchFamily="122" charset="0"/>
              </a:rPr>
              <a:t> Models</a:t>
            </a:r>
            <a:endParaRPr kumimoji="0" lang="en-US" sz="2400" b="0" i="0" u="none" strike="noStrike" cap="none" normalizeH="0" baseline="0" dirty="0">
              <a:ln>
                <a:noFill/>
              </a:ln>
              <a:solidFill>
                <a:schemeClr val="bg1"/>
              </a:solidFill>
              <a:effectLst/>
              <a:latin typeface="Times" pitchFamily="122" charset="0"/>
            </a:endParaRPr>
          </a:p>
        </p:txBody>
      </p:sp>
      <p:sp>
        <p:nvSpPr>
          <p:cNvPr id="20" name="Rounded Rectangle 19"/>
          <p:cNvSpPr/>
          <p:nvPr/>
        </p:nvSpPr>
        <p:spPr bwMode="auto">
          <a:xfrm>
            <a:off x="2971800" y="1518920"/>
            <a:ext cx="3124200" cy="5110480"/>
          </a:xfrm>
          <a:prstGeom prst="round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TextBox 20"/>
          <p:cNvSpPr txBox="1"/>
          <p:nvPr/>
        </p:nvSpPr>
        <p:spPr>
          <a:xfrm>
            <a:off x="6859475" y="2633366"/>
            <a:ext cx="1970411" cy="400110"/>
          </a:xfrm>
          <a:prstGeom prst="rect">
            <a:avLst/>
          </a:prstGeom>
          <a:solidFill>
            <a:srgbClr val="9933FF"/>
          </a:solidFill>
          <a:ln w="19050">
            <a:solidFill>
              <a:schemeClr val="bg1"/>
            </a:solidFill>
          </a:ln>
        </p:spPr>
        <p:txBody>
          <a:bodyPr wrap="none" rtlCol="0">
            <a:spAutoFit/>
          </a:bodyPr>
          <a:lstStyle/>
          <a:p>
            <a:r>
              <a:rPr lang="en-US" sz="2000" dirty="0" smtClean="0">
                <a:solidFill>
                  <a:schemeClr val="bg1"/>
                </a:solidFill>
              </a:rPr>
              <a:t>Cohort selection</a:t>
            </a:r>
            <a:endParaRPr lang="en-US" sz="2000" dirty="0">
              <a:solidFill>
                <a:schemeClr val="bg1"/>
              </a:solidFill>
            </a:endParaRPr>
          </a:p>
        </p:txBody>
      </p:sp>
      <p:sp>
        <p:nvSpPr>
          <p:cNvPr id="22" name="TextBox 21"/>
          <p:cNvSpPr txBox="1"/>
          <p:nvPr/>
        </p:nvSpPr>
        <p:spPr>
          <a:xfrm>
            <a:off x="6799832" y="3420439"/>
            <a:ext cx="2111476" cy="707886"/>
          </a:xfrm>
          <a:prstGeom prst="rect">
            <a:avLst/>
          </a:prstGeom>
          <a:solidFill>
            <a:srgbClr val="9933FF"/>
          </a:solidFill>
          <a:ln w="19050">
            <a:solidFill>
              <a:schemeClr val="bg1"/>
            </a:solidFill>
          </a:ln>
        </p:spPr>
        <p:txBody>
          <a:bodyPr wrap="none" rtlCol="0">
            <a:spAutoFit/>
          </a:bodyPr>
          <a:lstStyle/>
          <a:p>
            <a:r>
              <a:rPr lang="en-US" sz="2000" dirty="0" smtClean="0">
                <a:solidFill>
                  <a:schemeClr val="bg1"/>
                </a:solidFill>
              </a:rPr>
              <a:t>Cost effectiveness</a:t>
            </a:r>
          </a:p>
          <a:p>
            <a:r>
              <a:rPr lang="en-US" sz="2000" dirty="0" smtClean="0">
                <a:solidFill>
                  <a:schemeClr val="bg1"/>
                </a:solidFill>
              </a:rPr>
              <a:t>research</a:t>
            </a:r>
            <a:endParaRPr lang="en-US" sz="2000" dirty="0">
              <a:solidFill>
                <a:schemeClr val="bg1"/>
              </a:solidFill>
            </a:endParaRPr>
          </a:p>
        </p:txBody>
      </p:sp>
      <p:sp>
        <p:nvSpPr>
          <p:cNvPr id="23" name="TextBox 22"/>
          <p:cNvSpPr txBox="1"/>
          <p:nvPr/>
        </p:nvSpPr>
        <p:spPr>
          <a:xfrm>
            <a:off x="6841516" y="4451867"/>
            <a:ext cx="2028119" cy="400110"/>
          </a:xfrm>
          <a:prstGeom prst="rect">
            <a:avLst/>
          </a:prstGeom>
          <a:solidFill>
            <a:srgbClr val="9933FF"/>
          </a:solidFill>
          <a:ln w="19050">
            <a:solidFill>
              <a:schemeClr val="bg1"/>
            </a:solidFill>
          </a:ln>
        </p:spPr>
        <p:txBody>
          <a:bodyPr wrap="none" rtlCol="0">
            <a:spAutoFit/>
          </a:bodyPr>
          <a:lstStyle/>
          <a:p>
            <a:r>
              <a:rPr lang="en-US" sz="2000" dirty="0">
                <a:solidFill>
                  <a:schemeClr val="bg1"/>
                </a:solidFill>
              </a:rPr>
              <a:t>D</a:t>
            </a:r>
            <a:r>
              <a:rPr lang="en-US" sz="2000" dirty="0" smtClean="0">
                <a:solidFill>
                  <a:schemeClr val="bg1"/>
                </a:solidFill>
              </a:rPr>
              <a:t>ecision support</a:t>
            </a:r>
            <a:endParaRPr lang="en-US" sz="2000" dirty="0">
              <a:solidFill>
                <a:schemeClr val="bg1"/>
              </a:solidFill>
            </a:endParaRPr>
          </a:p>
        </p:txBody>
      </p:sp>
      <p:sp>
        <p:nvSpPr>
          <p:cNvPr id="24" name="TextBox 23"/>
          <p:cNvSpPr txBox="1"/>
          <p:nvPr/>
        </p:nvSpPr>
        <p:spPr>
          <a:xfrm>
            <a:off x="6778199" y="5264498"/>
            <a:ext cx="2154757" cy="400110"/>
          </a:xfrm>
          <a:prstGeom prst="rect">
            <a:avLst/>
          </a:prstGeom>
          <a:solidFill>
            <a:srgbClr val="9933FF"/>
          </a:solidFill>
          <a:ln w="19050">
            <a:solidFill>
              <a:schemeClr val="bg1"/>
            </a:solidFill>
          </a:ln>
        </p:spPr>
        <p:txBody>
          <a:bodyPr wrap="none" rtlCol="0">
            <a:spAutoFit/>
          </a:bodyPr>
          <a:lstStyle/>
          <a:p>
            <a:r>
              <a:rPr lang="en-US" sz="2000" dirty="0" smtClean="0">
                <a:solidFill>
                  <a:schemeClr val="bg1"/>
                </a:solidFill>
              </a:rPr>
              <a:t>Quality assurance</a:t>
            </a:r>
            <a:endParaRPr lang="en-US" sz="2000" dirty="0">
              <a:solidFill>
                <a:schemeClr val="bg1"/>
              </a:solidFill>
            </a:endParaRPr>
          </a:p>
        </p:txBody>
      </p:sp>
      <p:sp>
        <p:nvSpPr>
          <p:cNvPr id="25" name="Right Arrow 24"/>
          <p:cNvSpPr/>
          <p:nvPr/>
        </p:nvSpPr>
        <p:spPr bwMode="auto">
          <a:xfrm>
            <a:off x="2140200" y="3472352"/>
            <a:ext cx="1136400" cy="33778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6" name="Right Arrow 25"/>
          <p:cNvSpPr/>
          <p:nvPr/>
        </p:nvSpPr>
        <p:spPr bwMode="auto">
          <a:xfrm>
            <a:off x="5791200" y="3472352"/>
            <a:ext cx="898870" cy="33778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7" name="Rounded Rectangle 26"/>
          <p:cNvSpPr/>
          <p:nvPr/>
        </p:nvSpPr>
        <p:spPr bwMode="auto">
          <a:xfrm>
            <a:off x="76200" y="1518920"/>
            <a:ext cx="2565003" cy="5110480"/>
          </a:xfrm>
          <a:prstGeom prst="round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8" name="Rounded Rectangle 27"/>
          <p:cNvSpPr/>
          <p:nvPr/>
        </p:nvSpPr>
        <p:spPr bwMode="auto">
          <a:xfrm>
            <a:off x="6502797" y="1524000"/>
            <a:ext cx="2565003" cy="5110480"/>
          </a:xfrm>
          <a:prstGeom prst="round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0" name="Rounded Rectangle 29"/>
          <p:cNvSpPr/>
          <p:nvPr/>
        </p:nvSpPr>
        <p:spPr bwMode="auto">
          <a:xfrm>
            <a:off x="3124200" y="2692063"/>
            <a:ext cx="2743200" cy="2121188"/>
          </a:xfrm>
          <a:prstGeom prst="roundRect">
            <a:avLst/>
          </a:prstGeom>
          <a:noFill/>
          <a:ln w="28575" cap="flat" cmpd="sng" algn="ctr">
            <a:solidFill>
              <a:schemeClr val="bg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2528498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IHI intended data aggregation and use</a:t>
            </a:r>
            <a:endParaRPr lang="en-US" dirty="0"/>
          </a:p>
        </p:txBody>
      </p:sp>
      <p:sp>
        <p:nvSpPr>
          <p:cNvPr id="4" name="TextBox 3"/>
          <p:cNvSpPr txBox="1"/>
          <p:nvPr/>
        </p:nvSpPr>
        <p:spPr>
          <a:xfrm>
            <a:off x="3547893" y="1524000"/>
            <a:ext cx="1972015" cy="1015663"/>
          </a:xfrm>
          <a:prstGeom prst="rect">
            <a:avLst/>
          </a:prstGeom>
          <a:noFill/>
          <a:ln w="19050">
            <a:noFill/>
          </a:ln>
        </p:spPr>
        <p:txBody>
          <a:bodyPr wrap="none" rtlCol="0">
            <a:spAutoFit/>
          </a:bodyPr>
          <a:lstStyle/>
          <a:p>
            <a:r>
              <a:rPr lang="en-US" sz="2000" dirty="0" smtClean="0">
                <a:solidFill>
                  <a:schemeClr val="bg1"/>
                </a:solidFill>
              </a:rPr>
              <a:t>IHI Clinical</a:t>
            </a:r>
          </a:p>
          <a:p>
            <a:r>
              <a:rPr lang="en-US" sz="2000" dirty="0" smtClean="0">
                <a:solidFill>
                  <a:schemeClr val="bg1"/>
                </a:solidFill>
              </a:rPr>
              <a:t>Integrated</a:t>
            </a:r>
          </a:p>
          <a:p>
            <a:r>
              <a:rPr lang="en-US" sz="2000" dirty="0" smtClean="0">
                <a:solidFill>
                  <a:schemeClr val="bg1"/>
                </a:solidFill>
              </a:rPr>
              <a:t>Data Repository</a:t>
            </a:r>
            <a:endParaRPr lang="en-US" sz="2000" dirty="0">
              <a:solidFill>
                <a:schemeClr val="bg1"/>
              </a:solidFill>
            </a:endParaRPr>
          </a:p>
        </p:txBody>
      </p:sp>
      <p:sp>
        <p:nvSpPr>
          <p:cNvPr id="5" name="TextBox 4"/>
          <p:cNvSpPr txBox="1"/>
          <p:nvPr/>
        </p:nvSpPr>
        <p:spPr>
          <a:xfrm>
            <a:off x="228600" y="1524000"/>
            <a:ext cx="2039340" cy="954107"/>
          </a:xfrm>
          <a:prstGeom prst="rect">
            <a:avLst/>
          </a:prstGeom>
          <a:noFill/>
        </p:spPr>
        <p:txBody>
          <a:bodyPr wrap="none" rtlCol="0">
            <a:spAutoFit/>
          </a:bodyPr>
          <a:lstStyle/>
          <a:p>
            <a:r>
              <a:rPr lang="en-US" sz="2800" dirty="0" smtClean="0">
                <a:solidFill>
                  <a:schemeClr val="bg1"/>
                </a:solidFill>
              </a:rPr>
              <a:t>Operational</a:t>
            </a:r>
          </a:p>
          <a:p>
            <a:r>
              <a:rPr lang="en-US" sz="2800" dirty="0" smtClean="0">
                <a:solidFill>
                  <a:schemeClr val="bg1"/>
                </a:solidFill>
              </a:rPr>
              <a:t>systems</a:t>
            </a:r>
            <a:endParaRPr lang="en-US" sz="2800" dirty="0">
              <a:solidFill>
                <a:schemeClr val="bg1"/>
              </a:solidFill>
            </a:endParaRPr>
          </a:p>
        </p:txBody>
      </p:sp>
      <p:sp>
        <p:nvSpPr>
          <p:cNvPr id="7" name="TextBox 6"/>
          <p:cNvSpPr txBox="1"/>
          <p:nvPr/>
        </p:nvSpPr>
        <p:spPr>
          <a:xfrm>
            <a:off x="6903362" y="1518920"/>
            <a:ext cx="1800493" cy="954107"/>
          </a:xfrm>
          <a:prstGeom prst="rect">
            <a:avLst/>
          </a:prstGeom>
          <a:noFill/>
        </p:spPr>
        <p:txBody>
          <a:bodyPr wrap="none" rtlCol="0">
            <a:spAutoFit/>
          </a:bodyPr>
          <a:lstStyle/>
          <a:p>
            <a:r>
              <a:rPr lang="en-US" sz="2800" dirty="0" smtClean="0">
                <a:solidFill>
                  <a:schemeClr val="bg1"/>
                </a:solidFill>
              </a:rPr>
              <a:t>Secondary</a:t>
            </a:r>
          </a:p>
          <a:p>
            <a:r>
              <a:rPr lang="en-US" sz="2800" dirty="0" smtClean="0">
                <a:solidFill>
                  <a:schemeClr val="bg1"/>
                </a:solidFill>
              </a:rPr>
              <a:t>use</a:t>
            </a:r>
            <a:endParaRPr lang="en-US" sz="2800" dirty="0">
              <a:solidFill>
                <a:schemeClr val="bg1"/>
              </a:solidFill>
            </a:endParaRPr>
          </a:p>
        </p:txBody>
      </p:sp>
      <p:sp>
        <p:nvSpPr>
          <p:cNvPr id="8" name="TextBox 7"/>
          <p:cNvSpPr txBox="1"/>
          <p:nvPr/>
        </p:nvSpPr>
        <p:spPr>
          <a:xfrm>
            <a:off x="386840" y="2839997"/>
            <a:ext cx="1074333" cy="584775"/>
          </a:xfrm>
          <a:prstGeom prst="rect">
            <a:avLst/>
          </a:prstGeom>
          <a:solidFill>
            <a:srgbClr val="0070C0"/>
          </a:solidFill>
          <a:ln w="19050">
            <a:solidFill>
              <a:schemeClr val="bg1"/>
            </a:solidFill>
          </a:ln>
        </p:spPr>
        <p:txBody>
          <a:bodyPr wrap="none" rtlCol="0">
            <a:spAutoFit/>
          </a:bodyPr>
          <a:lstStyle/>
          <a:p>
            <a:r>
              <a:rPr lang="en-US" dirty="0" smtClean="0">
                <a:solidFill>
                  <a:schemeClr val="bg1"/>
                </a:solidFill>
              </a:rPr>
              <a:t>EHR</a:t>
            </a:r>
            <a:endParaRPr lang="en-US" dirty="0">
              <a:solidFill>
                <a:schemeClr val="bg1"/>
              </a:solidFill>
            </a:endParaRPr>
          </a:p>
        </p:txBody>
      </p:sp>
      <p:sp>
        <p:nvSpPr>
          <p:cNvPr id="9" name="TextBox 8"/>
          <p:cNvSpPr txBox="1"/>
          <p:nvPr/>
        </p:nvSpPr>
        <p:spPr>
          <a:xfrm>
            <a:off x="539240" y="2992397"/>
            <a:ext cx="1074333" cy="584775"/>
          </a:xfrm>
          <a:prstGeom prst="rect">
            <a:avLst/>
          </a:prstGeom>
          <a:solidFill>
            <a:srgbClr val="0070C0"/>
          </a:solidFill>
          <a:ln w="19050">
            <a:solidFill>
              <a:schemeClr val="bg1"/>
            </a:solidFill>
          </a:ln>
        </p:spPr>
        <p:txBody>
          <a:bodyPr wrap="none" rtlCol="0">
            <a:spAutoFit/>
          </a:bodyPr>
          <a:lstStyle/>
          <a:p>
            <a:r>
              <a:rPr lang="en-US" dirty="0" smtClean="0">
                <a:solidFill>
                  <a:schemeClr val="bg1"/>
                </a:solidFill>
              </a:rPr>
              <a:t>EHR</a:t>
            </a:r>
            <a:endParaRPr lang="en-US" dirty="0">
              <a:solidFill>
                <a:schemeClr val="bg1"/>
              </a:solidFill>
            </a:endParaRPr>
          </a:p>
        </p:txBody>
      </p:sp>
      <p:sp>
        <p:nvSpPr>
          <p:cNvPr id="10" name="TextBox 9"/>
          <p:cNvSpPr txBox="1"/>
          <p:nvPr/>
        </p:nvSpPr>
        <p:spPr>
          <a:xfrm>
            <a:off x="691640" y="3144797"/>
            <a:ext cx="1074333" cy="584775"/>
          </a:xfrm>
          <a:prstGeom prst="rect">
            <a:avLst/>
          </a:prstGeom>
          <a:solidFill>
            <a:srgbClr val="0070C0"/>
          </a:solidFill>
          <a:ln w="19050">
            <a:solidFill>
              <a:schemeClr val="bg1"/>
            </a:solidFill>
          </a:ln>
        </p:spPr>
        <p:txBody>
          <a:bodyPr wrap="none" rtlCol="0">
            <a:spAutoFit/>
          </a:bodyPr>
          <a:lstStyle/>
          <a:p>
            <a:r>
              <a:rPr lang="en-US" dirty="0" smtClean="0">
                <a:solidFill>
                  <a:schemeClr val="bg1"/>
                </a:solidFill>
              </a:rPr>
              <a:t>EHR</a:t>
            </a:r>
            <a:endParaRPr lang="en-US" dirty="0">
              <a:solidFill>
                <a:schemeClr val="bg1"/>
              </a:solidFill>
            </a:endParaRPr>
          </a:p>
        </p:txBody>
      </p:sp>
      <p:sp>
        <p:nvSpPr>
          <p:cNvPr id="11" name="TextBox 10"/>
          <p:cNvSpPr txBox="1"/>
          <p:nvPr/>
        </p:nvSpPr>
        <p:spPr>
          <a:xfrm>
            <a:off x="844040" y="3297197"/>
            <a:ext cx="1074333" cy="584775"/>
          </a:xfrm>
          <a:prstGeom prst="rect">
            <a:avLst/>
          </a:prstGeom>
          <a:solidFill>
            <a:srgbClr val="0070C0"/>
          </a:solidFill>
          <a:ln w="19050">
            <a:solidFill>
              <a:schemeClr val="bg1"/>
            </a:solidFill>
          </a:ln>
        </p:spPr>
        <p:txBody>
          <a:bodyPr wrap="none" rtlCol="0">
            <a:spAutoFit/>
          </a:bodyPr>
          <a:lstStyle/>
          <a:p>
            <a:r>
              <a:rPr lang="en-US" dirty="0" smtClean="0">
                <a:solidFill>
                  <a:schemeClr val="bg1"/>
                </a:solidFill>
              </a:rPr>
              <a:t>EHR</a:t>
            </a:r>
            <a:endParaRPr lang="en-US" dirty="0">
              <a:solidFill>
                <a:schemeClr val="bg1"/>
              </a:solidFill>
            </a:endParaRPr>
          </a:p>
        </p:txBody>
      </p:sp>
      <p:sp>
        <p:nvSpPr>
          <p:cNvPr id="12" name="TextBox 11"/>
          <p:cNvSpPr txBox="1"/>
          <p:nvPr/>
        </p:nvSpPr>
        <p:spPr>
          <a:xfrm>
            <a:off x="340810" y="4228475"/>
            <a:ext cx="1814920" cy="584775"/>
          </a:xfrm>
          <a:prstGeom prst="rect">
            <a:avLst/>
          </a:prstGeom>
          <a:solidFill>
            <a:srgbClr val="0070C0"/>
          </a:solidFill>
          <a:ln w="19050">
            <a:solidFill>
              <a:schemeClr val="bg1"/>
            </a:solidFill>
          </a:ln>
        </p:spPr>
        <p:txBody>
          <a:bodyPr wrap="none" rtlCol="0">
            <a:spAutoFit/>
          </a:bodyPr>
          <a:lstStyle/>
          <a:p>
            <a:r>
              <a:rPr lang="en-US" dirty="0" smtClean="0">
                <a:solidFill>
                  <a:schemeClr val="bg1"/>
                </a:solidFill>
              </a:rPr>
              <a:t>Bio Bank</a:t>
            </a:r>
            <a:endParaRPr lang="en-US" dirty="0">
              <a:solidFill>
                <a:schemeClr val="bg1"/>
              </a:solidFill>
            </a:endParaRPr>
          </a:p>
        </p:txBody>
      </p:sp>
      <p:sp>
        <p:nvSpPr>
          <p:cNvPr id="13" name="TextBox 12"/>
          <p:cNvSpPr txBox="1"/>
          <p:nvPr/>
        </p:nvSpPr>
        <p:spPr>
          <a:xfrm>
            <a:off x="631266" y="5159753"/>
            <a:ext cx="1291572" cy="830997"/>
          </a:xfrm>
          <a:prstGeom prst="rect">
            <a:avLst/>
          </a:prstGeom>
          <a:solidFill>
            <a:srgbClr val="0070C0"/>
          </a:solidFill>
          <a:ln w="19050">
            <a:solidFill>
              <a:schemeClr val="bg1"/>
            </a:solidFill>
          </a:ln>
        </p:spPr>
        <p:txBody>
          <a:bodyPr wrap="none" rtlCol="0">
            <a:spAutoFit/>
          </a:bodyPr>
          <a:lstStyle/>
          <a:p>
            <a:r>
              <a:rPr lang="en-US" sz="2400" dirty="0" smtClean="0">
                <a:solidFill>
                  <a:schemeClr val="bg1"/>
                </a:solidFill>
              </a:rPr>
              <a:t>Health</a:t>
            </a:r>
          </a:p>
          <a:p>
            <a:r>
              <a:rPr lang="en-US" sz="2400" dirty="0" smtClean="0">
                <a:solidFill>
                  <a:schemeClr val="bg1"/>
                </a:solidFill>
              </a:rPr>
              <a:t>Insurers</a:t>
            </a:r>
            <a:endParaRPr lang="en-US" sz="2400" dirty="0">
              <a:solidFill>
                <a:schemeClr val="bg1"/>
              </a:solidFill>
            </a:endParaRPr>
          </a:p>
        </p:txBody>
      </p:sp>
      <p:sp>
        <p:nvSpPr>
          <p:cNvPr id="14" name="TextBox 13"/>
          <p:cNvSpPr txBox="1"/>
          <p:nvPr/>
        </p:nvSpPr>
        <p:spPr>
          <a:xfrm>
            <a:off x="783666" y="5312153"/>
            <a:ext cx="1291572" cy="830997"/>
          </a:xfrm>
          <a:prstGeom prst="rect">
            <a:avLst/>
          </a:prstGeom>
          <a:solidFill>
            <a:srgbClr val="0070C0"/>
          </a:solidFill>
          <a:ln w="19050">
            <a:solidFill>
              <a:schemeClr val="bg1"/>
            </a:solidFill>
          </a:ln>
        </p:spPr>
        <p:txBody>
          <a:bodyPr wrap="none" rtlCol="0">
            <a:spAutoFit/>
          </a:bodyPr>
          <a:lstStyle/>
          <a:p>
            <a:r>
              <a:rPr lang="en-US" sz="2400" dirty="0" smtClean="0">
                <a:solidFill>
                  <a:schemeClr val="bg1"/>
                </a:solidFill>
              </a:rPr>
              <a:t>Health</a:t>
            </a:r>
          </a:p>
          <a:p>
            <a:r>
              <a:rPr lang="en-US" sz="2400" dirty="0" smtClean="0">
                <a:solidFill>
                  <a:schemeClr val="bg1"/>
                </a:solidFill>
              </a:rPr>
              <a:t>Insurers</a:t>
            </a:r>
            <a:endParaRPr lang="en-US" sz="2400" dirty="0">
              <a:solidFill>
                <a:schemeClr val="bg1"/>
              </a:solidFill>
            </a:endParaRPr>
          </a:p>
        </p:txBody>
      </p:sp>
      <p:sp>
        <p:nvSpPr>
          <p:cNvPr id="15" name="TextBox 14"/>
          <p:cNvSpPr txBox="1"/>
          <p:nvPr/>
        </p:nvSpPr>
        <p:spPr>
          <a:xfrm>
            <a:off x="936066" y="5464553"/>
            <a:ext cx="1291572" cy="830997"/>
          </a:xfrm>
          <a:prstGeom prst="rect">
            <a:avLst/>
          </a:prstGeom>
          <a:solidFill>
            <a:srgbClr val="0070C0"/>
          </a:solidFill>
          <a:ln w="19050">
            <a:solidFill>
              <a:schemeClr val="bg1"/>
            </a:solidFill>
          </a:ln>
        </p:spPr>
        <p:txBody>
          <a:bodyPr wrap="none" rtlCol="0">
            <a:spAutoFit/>
          </a:bodyPr>
          <a:lstStyle/>
          <a:p>
            <a:r>
              <a:rPr lang="en-US" sz="2400" dirty="0" smtClean="0">
                <a:solidFill>
                  <a:schemeClr val="bg1"/>
                </a:solidFill>
              </a:rPr>
              <a:t>Health</a:t>
            </a:r>
          </a:p>
          <a:p>
            <a:r>
              <a:rPr lang="en-US" sz="2400" dirty="0" smtClean="0">
                <a:solidFill>
                  <a:schemeClr val="bg1"/>
                </a:solidFill>
              </a:rPr>
              <a:t>Insurers</a:t>
            </a:r>
            <a:endParaRPr lang="en-US" sz="2400" dirty="0">
              <a:solidFill>
                <a:schemeClr val="bg1"/>
              </a:solidFill>
            </a:endParaRPr>
          </a:p>
        </p:txBody>
      </p:sp>
      <p:sp>
        <p:nvSpPr>
          <p:cNvPr id="17" name="Rounded Rectangle 16"/>
          <p:cNvSpPr/>
          <p:nvPr/>
        </p:nvSpPr>
        <p:spPr bwMode="auto">
          <a:xfrm>
            <a:off x="3588530" y="2819400"/>
            <a:ext cx="1890741" cy="510778"/>
          </a:xfrm>
          <a:prstGeom prst="roundRect">
            <a:avLst/>
          </a:prstGeom>
          <a:solidFill>
            <a:srgbClr val="E9443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spAutoFit/>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pitchFamily="122" charset="0"/>
              </a:rPr>
              <a:t>Data Marts</a:t>
            </a:r>
            <a:endParaRPr kumimoji="0" lang="en-US" sz="2400" b="0" i="0" u="none" strike="noStrike" cap="none" normalizeH="0" baseline="0" dirty="0">
              <a:ln>
                <a:noFill/>
              </a:ln>
              <a:solidFill>
                <a:schemeClr val="bg1"/>
              </a:solidFill>
              <a:effectLst/>
              <a:latin typeface="Times" pitchFamily="122" charset="0"/>
            </a:endParaRPr>
          </a:p>
        </p:txBody>
      </p:sp>
      <p:sp>
        <p:nvSpPr>
          <p:cNvPr id="18" name="Rounded Rectangle 17"/>
          <p:cNvSpPr/>
          <p:nvPr/>
        </p:nvSpPr>
        <p:spPr bwMode="auto">
          <a:xfrm>
            <a:off x="3588530" y="3723115"/>
            <a:ext cx="1890741" cy="919401"/>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spAutoFit/>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pitchFamily="122" charset="0"/>
              </a:rPr>
              <a:t>Common Data</a:t>
            </a:r>
            <a:r>
              <a:rPr kumimoji="0" lang="en-US" sz="2400" b="0" i="0" u="none" strike="noStrike" cap="none" normalizeH="0" dirty="0" smtClean="0">
                <a:ln>
                  <a:noFill/>
                </a:ln>
                <a:solidFill>
                  <a:schemeClr val="bg1"/>
                </a:solidFill>
                <a:effectLst/>
                <a:latin typeface="Times" pitchFamily="122" charset="0"/>
              </a:rPr>
              <a:t> Models</a:t>
            </a:r>
            <a:endParaRPr kumimoji="0" lang="en-US" sz="2400" b="0" i="0" u="none" strike="noStrike" cap="none" normalizeH="0" baseline="0" dirty="0">
              <a:ln>
                <a:noFill/>
              </a:ln>
              <a:solidFill>
                <a:schemeClr val="bg1"/>
              </a:solidFill>
              <a:effectLst/>
              <a:latin typeface="Times" pitchFamily="122" charset="0"/>
            </a:endParaRPr>
          </a:p>
        </p:txBody>
      </p:sp>
      <p:sp>
        <p:nvSpPr>
          <p:cNvPr id="19" name="Rounded Rectangle 18"/>
          <p:cNvSpPr/>
          <p:nvPr/>
        </p:nvSpPr>
        <p:spPr bwMode="auto">
          <a:xfrm>
            <a:off x="3276600" y="5148977"/>
            <a:ext cx="2514600" cy="1328023"/>
          </a:xfrm>
          <a:prstGeom prst="roundRect">
            <a:avLst/>
          </a:prstGeom>
          <a:solidFill>
            <a:srgbClr val="1FE11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spAutoFit/>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Times" pitchFamily="122" charset="0"/>
              </a:rPr>
              <a:t>Referent Tracking</a:t>
            </a:r>
          </a:p>
          <a:p>
            <a:pPr marL="0" marR="0" indent="0" defTabSz="914400" rtl="0" eaLnBrk="0" fontAlgn="base" latinLnBrk="0" hangingPunct="0">
              <a:lnSpc>
                <a:spcPct val="100000"/>
              </a:lnSpc>
              <a:spcBef>
                <a:spcPct val="0"/>
              </a:spcBef>
              <a:spcAft>
                <a:spcPct val="0"/>
              </a:spcAft>
              <a:buClrTx/>
              <a:buSzTx/>
              <a:buFontTx/>
              <a:buNone/>
              <a:tabLst/>
            </a:pPr>
            <a:r>
              <a:rPr lang="en-US" sz="2400" b="0" dirty="0" smtClean="0">
                <a:solidFill>
                  <a:schemeClr val="bg1"/>
                </a:solidFill>
                <a:latin typeface="Times" pitchFamily="122" charset="0"/>
              </a:rPr>
              <a:t>Data Repository</a:t>
            </a:r>
            <a:endParaRPr kumimoji="0" lang="en-US" sz="2400" b="0" i="0" u="none" strike="noStrike" cap="none" normalizeH="0" baseline="0" dirty="0">
              <a:ln>
                <a:noFill/>
              </a:ln>
              <a:solidFill>
                <a:schemeClr val="bg1"/>
              </a:solidFill>
              <a:effectLst/>
              <a:latin typeface="Times" pitchFamily="122" charset="0"/>
            </a:endParaRPr>
          </a:p>
        </p:txBody>
      </p:sp>
      <p:sp>
        <p:nvSpPr>
          <p:cNvPr id="20" name="Rounded Rectangle 19"/>
          <p:cNvSpPr/>
          <p:nvPr/>
        </p:nvSpPr>
        <p:spPr bwMode="auto">
          <a:xfrm>
            <a:off x="2971800" y="1518920"/>
            <a:ext cx="3124200" cy="5110480"/>
          </a:xfrm>
          <a:prstGeom prst="round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TextBox 20"/>
          <p:cNvSpPr txBox="1"/>
          <p:nvPr/>
        </p:nvSpPr>
        <p:spPr>
          <a:xfrm>
            <a:off x="6859475" y="2633366"/>
            <a:ext cx="1970411" cy="400110"/>
          </a:xfrm>
          <a:prstGeom prst="rect">
            <a:avLst/>
          </a:prstGeom>
          <a:solidFill>
            <a:srgbClr val="9933FF"/>
          </a:solidFill>
          <a:ln w="19050">
            <a:solidFill>
              <a:schemeClr val="bg1"/>
            </a:solidFill>
          </a:ln>
        </p:spPr>
        <p:txBody>
          <a:bodyPr wrap="none" rtlCol="0">
            <a:spAutoFit/>
          </a:bodyPr>
          <a:lstStyle/>
          <a:p>
            <a:r>
              <a:rPr lang="en-US" sz="2000" dirty="0" smtClean="0">
                <a:solidFill>
                  <a:schemeClr val="bg1"/>
                </a:solidFill>
              </a:rPr>
              <a:t>Cohort selection</a:t>
            </a:r>
            <a:endParaRPr lang="en-US" sz="2000" dirty="0">
              <a:solidFill>
                <a:schemeClr val="bg1"/>
              </a:solidFill>
            </a:endParaRPr>
          </a:p>
        </p:txBody>
      </p:sp>
      <p:sp>
        <p:nvSpPr>
          <p:cNvPr id="22" name="TextBox 21"/>
          <p:cNvSpPr txBox="1"/>
          <p:nvPr/>
        </p:nvSpPr>
        <p:spPr>
          <a:xfrm>
            <a:off x="6799832" y="3420439"/>
            <a:ext cx="2111476" cy="707886"/>
          </a:xfrm>
          <a:prstGeom prst="rect">
            <a:avLst/>
          </a:prstGeom>
          <a:solidFill>
            <a:srgbClr val="9933FF"/>
          </a:solidFill>
          <a:ln w="19050">
            <a:solidFill>
              <a:schemeClr val="bg1"/>
            </a:solidFill>
          </a:ln>
        </p:spPr>
        <p:txBody>
          <a:bodyPr wrap="none" rtlCol="0">
            <a:spAutoFit/>
          </a:bodyPr>
          <a:lstStyle/>
          <a:p>
            <a:r>
              <a:rPr lang="en-US" sz="2000" dirty="0" smtClean="0">
                <a:solidFill>
                  <a:schemeClr val="bg1"/>
                </a:solidFill>
              </a:rPr>
              <a:t>Cost effectiveness</a:t>
            </a:r>
          </a:p>
          <a:p>
            <a:r>
              <a:rPr lang="en-US" sz="2000" dirty="0" smtClean="0">
                <a:solidFill>
                  <a:schemeClr val="bg1"/>
                </a:solidFill>
              </a:rPr>
              <a:t>research</a:t>
            </a:r>
            <a:endParaRPr lang="en-US" sz="2000" dirty="0">
              <a:solidFill>
                <a:schemeClr val="bg1"/>
              </a:solidFill>
            </a:endParaRPr>
          </a:p>
        </p:txBody>
      </p:sp>
      <p:sp>
        <p:nvSpPr>
          <p:cNvPr id="23" name="TextBox 22"/>
          <p:cNvSpPr txBox="1"/>
          <p:nvPr/>
        </p:nvSpPr>
        <p:spPr>
          <a:xfrm>
            <a:off x="6841516" y="4451867"/>
            <a:ext cx="2028119" cy="400110"/>
          </a:xfrm>
          <a:prstGeom prst="rect">
            <a:avLst/>
          </a:prstGeom>
          <a:solidFill>
            <a:srgbClr val="9933FF"/>
          </a:solidFill>
          <a:ln w="19050">
            <a:solidFill>
              <a:schemeClr val="bg1"/>
            </a:solidFill>
          </a:ln>
        </p:spPr>
        <p:txBody>
          <a:bodyPr wrap="none" rtlCol="0">
            <a:spAutoFit/>
          </a:bodyPr>
          <a:lstStyle/>
          <a:p>
            <a:r>
              <a:rPr lang="en-US" sz="2000" dirty="0">
                <a:solidFill>
                  <a:schemeClr val="bg1"/>
                </a:solidFill>
              </a:rPr>
              <a:t>D</a:t>
            </a:r>
            <a:r>
              <a:rPr lang="en-US" sz="2000" dirty="0" smtClean="0">
                <a:solidFill>
                  <a:schemeClr val="bg1"/>
                </a:solidFill>
              </a:rPr>
              <a:t>ecision support</a:t>
            </a:r>
            <a:endParaRPr lang="en-US" sz="2000" dirty="0">
              <a:solidFill>
                <a:schemeClr val="bg1"/>
              </a:solidFill>
            </a:endParaRPr>
          </a:p>
        </p:txBody>
      </p:sp>
      <p:sp>
        <p:nvSpPr>
          <p:cNvPr id="24" name="TextBox 23"/>
          <p:cNvSpPr txBox="1"/>
          <p:nvPr/>
        </p:nvSpPr>
        <p:spPr>
          <a:xfrm>
            <a:off x="6778199" y="5264498"/>
            <a:ext cx="2154757" cy="400110"/>
          </a:xfrm>
          <a:prstGeom prst="rect">
            <a:avLst/>
          </a:prstGeom>
          <a:solidFill>
            <a:srgbClr val="9933FF"/>
          </a:solidFill>
          <a:ln w="19050">
            <a:solidFill>
              <a:schemeClr val="bg1"/>
            </a:solidFill>
          </a:ln>
        </p:spPr>
        <p:txBody>
          <a:bodyPr wrap="none" rtlCol="0">
            <a:spAutoFit/>
          </a:bodyPr>
          <a:lstStyle/>
          <a:p>
            <a:r>
              <a:rPr lang="en-US" sz="2000" dirty="0" smtClean="0">
                <a:solidFill>
                  <a:schemeClr val="bg1"/>
                </a:solidFill>
              </a:rPr>
              <a:t>Quality assurance</a:t>
            </a:r>
            <a:endParaRPr lang="en-US" sz="2000" dirty="0">
              <a:solidFill>
                <a:schemeClr val="bg1"/>
              </a:solidFill>
            </a:endParaRPr>
          </a:p>
        </p:txBody>
      </p:sp>
      <p:sp>
        <p:nvSpPr>
          <p:cNvPr id="25" name="Right Arrow 24"/>
          <p:cNvSpPr/>
          <p:nvPr/>
        </p:nvSpPr>
        <p:spPr bwMode="auto">
          <a:xfrm>
            <a:off x="2469238" y="5542270"/>
            <a:ext cx="1119292" cy="33778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6" name="Right Arrow 25"/>
          <p:cNvSpPr/>
          <p:nvPr/>
        </p:nvSpPr>
        <p:spPr bwMode="auto">
          <a:xfrm>
            <a:off x="5791200" y="3472352"/>
            <a:ext cx="898870" cy="33778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7" name="Rounded Rectangle 26"/>
          <p:cNvSpPr/>
          <p:nvPr/>
        </p:nvSpPr>
        <p:spPr bwMode="auto">
          <a:xfrm>
            <a:off x="76200" y="1518920"/>
            <a:ext cx="2565003" cy="5110480"/>
          </a:xfrm>
          <a:prstGeom prst="round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8" name="Rounded Rectangle 27"/>
          <p:cNvSpPr/>
          <p:nvPr/>
        </p:nvSpPr>
        <p:spPr bwMode="auto">
          <a:xfrm>
            <a:off x="6502797" y="1524000"/>
            <a:ext cx="2565003" cy="5110480"/>
          </a:xfrm>
          <a:prstGeom prst="roundRect">
            <a:avLst/>
          </a:prstGeom>
          <a:noFill/>
          <a:ln w="2857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0" name="Rounded Rectangle 29"/>
          <p:cNvSpPr/>
          <p:nvPr/>
        </p:nvSpPr>
        <p:spPr bwMode="auto">
          <a:xfrm>
            <a:off x="3124200" y="2692063"/>
            <a:ext cx="2743200" cy="2121188"/>
          </a:xfrm>
          <a:prstGeom prst="roundRect">
            <a:avLst/>
          </a:prstGeom>
          <a:noFill/>
          <a:ln w="28575" cap="flat" cmpd="sng" algn="ctr">
            <a:solidFill>
              <a:schemeClr val="bg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9" name="Right Arrow 28"/>
          <p:cNvSpPr/>
          <p:nvPr/>
        </p:nvSpPr>
        <p:spPr bwMode="auto">
          <a:xfrm rot="16200000" flipV="1">
            <a:off x="4225957" y="4809274"/>
            <a:ext cx="572664" cy="33778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1" name="Right Arrow 30"/>
          <p:cNvSpPr/>
          <p:nvPr/>
        </p:nvSpPr>
        <p:spPr bwMode="auto">
          <a:xfrm>
            <a:off x="5570778" y="5511103"/>
            <a:ext cx="1119292" cy="33778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6619568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smtClean="0"/>
              <a:t>Step 1: ‘meaning’ of values in data collections</a:t>
            </a:r>
          </a:p>
        </p:txBody>
      </p:sp>
      <p:pic>
        <p:nvPicPr>
          <p:cNvPr id="768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775" y="4090988"/>
            <a:ext cx="72771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68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0" y="1995488"/>
            <a:ext cx="30988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 name="Group 21"/>
          <p:cNvGrpSpPr>
            <a:grpSpLocks/>
          </p:cNvGrpSpPr>
          <p:nvPr/>
        </p:nvGrpSpPr>
        <p:grpSpPr bwMode="auto">
          <a:xfrm>
            <a:off x="295275" y="2012950"/>
            <a:ext cx="8743950" cy="3959225"/>
            <a:chOff x="295275" y="2012496"/>
            <a:chExt cx="8743950" cy="3959679"/>
          </a:xfrm>
        </p:grpSpPr>
        <p:sp>
          <p:nvSpPr>
            <p:cNvPr id="76808" name="TextBox 12"/>
            <p:cNvSpPr txBox="1">
              <a:spLocks noChangeArrowheads="1"/>
            </p:cNvSpPr>
            <p:nvPr/>
          </p:nvSpPr>
          <p:spPr bwMode="auto">
            <a:xfrm>
              <a:off x="3571875" y="2012496"/>
              <a:ext cx="5467350" cy="200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sz="2200" b="0">
                  <a:solidFill>
                    <a:schemeClr val="bg1"/>
                  </a:solidFill>
                </a:rPr>
                <a:t>‘</a:t>
              </a:r>
              <a:r>
                <a:rPr lang="en-US" altLang="en-US" sz="2200" b="0" i="1">
                  <a:solidFill>
                    <a:schemeClr val="bg1"/>
                  </a:solidFill>
                </a:rPr>
                <a:t>The patient with patient identifier ‘PtID4’ is stated to have had a panoramic X-ray of the mouth which is interpreted to show subcortical sclerosis of that patient’s condylar head of the right temporomandibular joint</a:t>
              </a:r>
              <a:r>
                <a:rPr lang="en-US" altLang="en-US" sz="2200" b="0">
                  <a:solidFill>
                    <a:schemeClr val="bg1"/>
                  </a:solidFill>
                </a:rPr>
                <a:t>’</a:t>
              </a:r>
            </a:p>
          </p:txBody>
        </p:sp>
        <p:grpSp>
          <p:nvGrpSpPr>
            <p:cNvPr id="76809" name="Group 20"/>
            <p:cNvGrpSpPr>
              <a:grpSpLocks/>
            </p:cNvGrpSpPr>
            <p:nvPr/>
          </p:nvGrpSpPr>
          <p:grpSpPr bwMode="auto">
            <a:xfrm>
              <a:off x="295275" y="2047875"/>
              <a:ext cx="8696325" cy="3924300"/>
              <a:chOff x="295275" y="2047875"/>
              <a:chExt cx="8696325" cy="3924300"/>
            </a:xfrm>
          </p:grpSpPr>
          <p:sp>
            <p:nvSpPr>
              <p:cNvPr id="76810" name="Rectangle 13"/>
              <p:cNvSpPr>
                <a:spLocks noChangeArrowheads="1"/>
              </p:cNvSpPr>
              <p:nvPr/>
            </p:nvSpPr>
            <p:spPr bwMode="auto">
              <a:xfrm>
                <a:off x="4933950" y="5810250"/>
                <a:ext cx="152400" cy="161925"/>
              </a:xfrm>
              <a:prstGeom prst="rect">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100">
                    <a:solidFill>
                      <a:schemeClr val="bg1"/>
                    </a:solidFill>
                  </a:rPr>
                  <a:t>1</a:t>
                </a:r>
              </a:p>
            </p:txBody>
          </p:sp>
          <p:sp>
            <p:nvSpPr>
              <p:cNvPr id="76811" name="Rectangle 14"/>
              <p:cNvSpPr>
                <a:spLocks noChangeArrowheads="1"/>
              </p:cNvSpPr>
              <p:nvPr/>
            </p:nvSpPr>
            <p:spPr bwMode="auto">
              <a:xfrm>
                <a:off x="4467225" y="5048250"/>
                <a:ext cx="619125" cy="14287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76812" name="Rectangle 15"/>
              <p:cNvSpPr>
                <a:spLocks noChangeArrowheads="1"/>
              </p:cNvSpPr>
              <p:nvPr/>
            </p:nvSpPr>
            <p:spPr bwMode="auto">
              <a:xfrm>
                <a:off x="2028825" y="5810250"/>
                <a:ext cx="619125" cy="14287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76813" name="Rectangle 16"/>
              <p:cNvSpPr>
                <a:spLocks noChangeArrowheads="1"/>
              </p:cNvSpPr>
              <p:nvPr/>
            </p:nvSpPr>
            <p:spPr bwMode="auto">
              <a:xfrm>
                <a:off x="295275" y="2886075"/>
                <a:ext cx="3028950" cy="16192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76814" name="Rectangle 17"/>
              <p:cNvSpPr>
                <a:spLocks noChangeArrowheads="1"/>
              </p:cNvSpPr>
              <p:nvPr/>
            </p:nvSpPr>
            <p:spPr bwMode="auto">
              <a:xfrm>
                <a:off x="2419350" y="2124075"/>
                <a:ext cx="619125" cy="142875"/>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76815" name="Rectangle 18"/>
              <p:cNvSpPr>
                <a:spLocks noChangeArrowheads="1"/>
              </p:cNvSpPr>
              <p:nvPr/>
            </p:nvSpPr>
            <p:spPr bwMode="auto">
              <a:xfrm>
                <a:off x="3571875" y="2047875"/>
                <a:ext cx="5419725" cy="1905000"/>
              </a:xfrm>
              <a:prstGeom prst="rect">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sp>
            <p:nvSpPr>
              <p:cNvPr id="76816" name="Rectangle 19"/>
              <p:cNvSpPr>
                <a:spLocks noChangeArrowheads="1"/>
              </p:cNvSpPr>
              <p:nvPr/>
            </p:nvSpPr>
            <p:spPr bwMode="auto">
              <a:xfrm>
                <a:off x="895350" y="2276475"/>
                <a:ext cx="619125" cy="152400"/>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endParaRPr lang="en-US" altLang="en-US"/>
              </a:p>
            </p:txBody>
          </p:sp>
        </p:grpSp>
      </p:grpSp>
      <p:sp>
        <p:nvSpPr>
          <p:cNvPr id="16" name="Arc 15"/>
          <p:cNvSpPr/>
          <p:nvPr/>
        </p:nvSpPr>
        <p:spPr bwMode="auto">
          <a:xfrm rot="1339683">
            <a:off x="5029200" y="3914775"/>
            <a:ext cx="1079500" cy="2093913"/>
          </a:xfrm>
          <a:prstGeom prst="arc">
            <a:avLst>
              <a:gd name="adj1" fmla="val 16200000"/>
              <a:gd name="adj2" fmla="val 5532768"/>
            </a:avLst>
          </a:prstGeom>
          <a:noFill/>
          <a:ln w="38100" cap="flat" cmpd="sng" algn="ctr">
            <a:solidFill>
              <a:srgbClr val="FF0000"/>
            </a:solidFill>
            <a:prstDash val="solid"/>
            <a:round/>
            <a:headEnd type="triangle" w="med" len="med"/>
            <a:tailEnd type="none" w="med" len="med"/>
          </a:ln>
          <a:effectLst/>
        </p:spPr>
        <p:txBody>
          <a:bodyPr wrap="none" anchor="ctr"/>
          <a:lstStyle/>
          <a:p>
            <a:pPr>
              <a:defRPr/>
            </a:pPr>
            <a:endParaRPr lang="en-US"/>
          </a:p>
        </p:txBody>
      </p:sp>
      <p:sp>
        <p:nvSpPr>
          <p:cNvPr id="17" name="TextBox 16"/>
          <p:cNvSpPr txBox="1">
            <a:spLocks noChangeArrowheads="1"/>
          </p:cNvSpPr>
          <p:nvPr/>
        </p:nvSpPr>
        <p:spPr bwMode="auto">
          <a:xfrm>
            <a:off x="6210300" y="3956050"/>
            <a:ext cx="1312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a:solidFill>
                  <a:srgbClr val="FF0000"/>
                </a:solidFill>
              </a:rPr>
              <a:t>meaning</a:t>
            </a:r>
          </a:p>
        </p:txBody>
      </p:sp>
    </p:spTree>
    <p:extLst>
      <p:ext uri="{BB962C8B-B14F-4D97-AF65-F5344CB8AC3E}">
        <p14:creationId xmlns:p14="http://schemas.microsoft.com/office/powerpoint/2010/main" val="33295363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dirty="0" smtClean="0"/>
              <a:t>Step 2 (1): list the entities denoted and assign Instance Unique Identifiers (IUI)</a:t>
            </a:r>
          </a:p>
        </p:txBody>
      </p:sp>
      <p:sp>
        <p:nvSpPr>
          <p:cNvPr id="77827" name="Content Placeholder 2"/>
          <p:cNvSpPr>
            <a:spLocks noGrp="1"/>
          </p:cNvSpPr>
          <p:nvPr>
            <p:ph idx="1"/>
          </p:nvPr>
        </p:nvSpPr>
        <p:spPr>
          <a:xfrm>
            <a:off x="284162" y="2133600"/>
            <a:ext cx="4572000" cy="3810000"/>
          </a:xfrm>
        </p:spPr>
        <p:txBody>
          <a:bodyPr/>
          <a:lstStyle/>
          <a:p>
            <a:r>
              <a:rPr lang="en-US" altLang="en-US" i="1" dirty="0" smtClean="0">
                <a:solidFill>
                  <a:srgbClr val="00CC99"/>
                </a:solidFill>
              </a:rPr>
              <a:t>1(</a:t>
            </a:r>
            <a:r>
              <a:rPr lang="en-US" altLang="en-US" i="1" dirty="0" smtClean="0">
                <a:solidFill>
                  <a:schemeClr val="bg1"/>
                </a:solidFill>
              </a:rPr>
              <a:t>The patient</a:t>
            </a:r>
            <a:r>
              <a:rPr lang="en-US" altLang="en-US" i="1" dirty="0" smtClean="0">
                <a:solidFill>
                  <a:srgbClr val="00CC99"/>
                </a:solidFill>
              </a:rPr>
              <a:t>)</a:t>
            </a:r>
            <a:r>
              <a:rPr lang="en-US" altLang="en-US" i="1" dirty="0" smtClean="0">
                <a:solidFill>
                  <a:schemeClr val="bg1"/>
                </a:solidFill>
              </a:rPr>
              <a:t> with </a:t>
            </a:r>
            <a:r>
              <a:rPr lang="en-US" altLang="en-US" i="1" dirty="0" smtClean="0">
                <a:solidFill>
                  <a:srgbClr val="C00000"/>
                </a:solidFill>
              </a:rPr>
              <a:t>2(</a:t>
            </a:r>
            <a:r>
              <a:rPr lang="en-US" altLang="en-US" i="1" dirty="0" smtClean="0">
                <a:solidFill>
                  <a:schemeClr val="bg1"/>
                </a:solidFill>
              </a:rPr>
              <a:t>patient identifier ‘PtID4’</a:t>
            </a:r>
            <a:r>
              <a:rPr lang="en-US" altLang="en-US" i="1" dirty="0" smtClean="0">
                <a:solidFill>
                  <a:srgbClr val="C00000"/>
                </a:solidFill>
              </a:rPr>
              <a:t>)</a:t>
            </a:r>
            <a:r>
              <a:rPr lang="en-US" altLang="en-US" i="1" dirty="0" smtClean="0">
                <a:solidFill>
                  <a:schemeClr val="bg1"/>
                </a:solidFill>
              </a:rPr>
              <a:t> </a:t>
            </a:r>
            <a:r>
              <a:rPr lang="en-US" altLang="en-US" i="1" dirty="0" smtClean="0">
                <a:solidFill>
                  <a:srgbClr val="FFC000"/>
                </a:solidFill>
              </a:rPr>
              <a:t>3(</a:t>
            </a:r>
            <a:r>
              <a:rPr lang="en-US" altLang="en-US" i="1" dirty="0" smtClean="0">
                <a:solidFill>
                  <a:schemeClr val="bg1"/>
                </a:solidFill>
              </a:rPr>
              <a:t>is stated</a:t>
            </a:r>
            <a:r>
              <a:rPr lang="en-US" altLang="en-US" i="1" dirty="0" smtClean="0">
                <a:solidFill>
                  <a:srgbClr val="FFC000"/>
                </a:solidFill>
              </a:rPr>
              <a:t>)</a:t>
            </a:r>
            <a:r>
              <a:rPr lang="en-US" altLang="en-US" i="1" dirty="0" smtClean="0">
                <a:solidFill>
                  <a:schemeClr val="bg1"/>
                </a:solidFill>
              </a:rPr>
              <a:t> </a:t>
            </a:r>
            <a:r>
              <a:rPr lang="en-US" altLang="en-US" i="1" dirty="0" smtClean="0">
                <a:solidFill>
                  <a:srgbClr val="7030A0"/>
                </a:solidFill>
              </a:rPr>
              <a:t>4(</a:t>
            </a:r>
            <a:r>
              <a:rPr lang="en-US" altLang="en-US" i="1" dirty="0" smtClean="0">
                <a:solidFill>
                  <a:schemeClr val="bg1"/>
                </a:solidFill>
              </a:rPr>
              <a:t>to have had</a:t>
            </a:r>
            <a:r>
              <a:rPr lang="en-US" altLang="en-US" i="1" dirty="0" smtClean="0">
                <a:solidFill>
                  <a:srgbClr val="7030A0"/>
                </a:solidFill>
              </a:rPr>
              <a:t>)</a:t>
            </a:r>
            <a:r>
              <a:rPr lang="en-US" altLang="en-US" i="1" dirty="0" smtClean="0">
                <a:solidFill>
                  <a:schemeClr val="bg1"/>
                </a:solidFill>
              </a:rPr>
              <a:t> a </a:t>
            </a:r>
            <a:r>
              <a:rPr lang="en-US" altLang="en-US" i="1" dirty="0" smtClean="0">
                <a:solidFill>
                  <a:srgbClr val="96B3C6"/>
                </a:solidFill>
              </a:rPr>
              <a:t>5(</a:t>
            </a:r>
            <a:r>
              <a:rPr lang="en-US" altLang="en-US" i="1" dirty="0" smtClean="0">
                <a:solidFill>
                  <a:schemeClr val="bg1"/>
                </a:solidFill>
              </a:rPr>
              <a:t>panoramic X-ray</a:t>
            </a:r>
            <a:r>
              <a:rPr lang="en-US" altLang="en-US" i="1" dirty="0" smtClean="0">
                <a:solidFill>
                  <a:srgbClr val="96B3C6"/>
                </a:solidFill>
              </a:rPr>
              <a:t>)</a:t>
            </a:r>
            <a:r>
              <a:rPr lang="en-US" altLang="en-US" i="1" dirty="0" smtClean="0">
                <a:solidFill>
                  <a:schemeClr val="bg1"/>
                </a:solidFill>
              </a:rPr>
              <a:t> of </a:t>
            </a:r>
            <a:r>
              <a:rPr lang="en-US" altLang="en-US" i="1" dirty="0" smtClean="0">
                <a:solidFill>
                  <a:srgbClr val="00FF00"/>
                </a:solidFill>
              </a:rPr>
              <a:t>6(</a:t>
            </a:r>
            <a:r>
              <a:rPr lang="en-US" altLang="en-US" i="1" dirty="0" smtClean="0">
                <a:solidFill>
                  <a:schemeClr val="bg1"/>
                </a:solidFill>
              </a:rPr>
              <a:t>the mouth</a:t>
            </a:r>
            <a:r>
              <a:rPr lang="en-US" altLang="en-US" i="1" dirty="0" smtClean="0">
                <a:solidFill>
                  <a:srgbClr val="00FF00"/>
                </a:solidFill>
              </a:rPr>
              <a:t>)</a:t>
            </a:r>
            <a:r>
              <a:rPr lang="en-US" altLang="en-US" i="1" dirty="0" smtClean="0">
                <a:solidFill>
                  <a:schemeClr val="bg1"/>
                </a:solidFill>
              </a:rPr>
              <a:t> which </a:t>
            </a:r>
            <a:r>
              <a:rPr lang="en-US" altLang="en-US" i="1" dirty="0" smtClean="0">
                <a:solidFill>
                  <a:srgbClr val="FF0000"/>
                </a:solidFill>
              </a:rPr>
              <a:t>7(</a:t>
            </a:r>
            <a:r>
              <a:rPr lang="en-US" altLang="en-US" i="1" dirty="0" smtClean="0">
                <a:solidFill>
                  <a:schemeClr val="bg1"/>
                </a:solidFill>
              </a:rPr>
              <a:t>is interpreted</a:t>
            </a:r>
            <a:r>
              <a:rPr lang="en-US" altLang="en-US" i="1" dirty="0" smtClean="0">
                <a:solidFill>
                  <a:srgbClr val="FF0000"/>
                </a:solidFill>
              </a:rPr>
              <a:t>)</a:t>
            </a:r>
            <a:r>
              <a:rPr lang="en-US" altLang="en-US" i="1" dirty="0" smtClean="0">
                <a:solidFill>
                  <a:schemeClr val="bg1"/>
                </a:solidFill>
              </a:rPr>
              <a:t> to </a:t>
            </a:r>
            <a:r>
              <a:rPr lang="en-US" altLang="en-US" i="1" dirty="0" smtClean="0">
                <a:solidFill>
                  <a:srgbClr val="FFFF00"/>
                </a:solidFill>
              </a:rPr>
              <a:t>8(</a:t>
            </a:r>
            <a:r>
              <a:rPr lang="en-US" altLang="en-US" i="1" dirty="0" smtClean="0">
                <a:solidFill>
                  <a:schemeClr val="bg1"/>
                </a:solidFill>
              </a:rPr>
              <a:t>show</a:t>
            </a:r>
            <a:r>
              <a:rPr lang="en-US" altLang="en-US" i="1" dirty="0" smtClean="0">
                <a:solidFill>
                  <a:srgbClr val="FFFF00"/>
                </a:solidFill>
              </a:rPr>
              <a:t>)</a:t>
            </a:r>
            <a:r>
              <a:rPr lang="en-US" altLang="en-US" i="1" dirty="0" smtClean="0">
                <a:solidFill>
                  <a:schemeClr val="bg1"/>
                </a:solidFill>
              </a:rPr>
              <a:t> </a:t>
            </a:r>
            <a:r>
              <a:rPr lang="en-US" altLang="en-US" i="1" dirty="0" smtClean="0">
                <a:solidFill>
                  <a:srgbClr val="7030A0"/>
                </a:solidFill>
              </a:rPr>
              <a:t>9(</a:t>
            </a:r>
            <a:r>
              <a:rPr lang="en-US" altLang="en-US" i="1" dirty="0" smtClean="0">
                <a:solidFill>
                  <a:schemeClr val="bg1"/>
                </a:solidFill>
              </a:rPr>
              <a:t>subcortical sclerosis of </a:t>
            </a:r>
            <a:r>
              <a:rPr lang="en-US" altLang="en-US" i="1" dirty="0" smtClean="0">
                <a:solidFill>
                  <a:srgbClr val="00B0F0"/>
                </a:solidFill>
              </a:rPr>
              <a:t>10(</a:t>
            </a:r>
            <a:r>
              <a:rPr lang="en-US" altLang="en-US" i="1" dirty="0" smtClean="0">
                <a:solidFill>
                  <a:schemeClr val="bg1"/>
                </a:solidFill>
              </a:rPr>
              <a:t>that patient’s condylar head of the </a:t>
            </a:r>
            <a:r>
              <a:rPr lang="en-US" altLang="en-US" i="1" dirty="0" smtClean="0">
                <a:solidFill>
                  <a:srgbClr val="FFFF00"/>
                </a:solidFill>
              </a:rPr>
              <a:t>11(</a:t>
            </a:r>
            <a:r>
              <a:rPr lang="en-US" altLang="en-US" i="1" dirty="0" smtClean="0">
                <a:solidFill>
                  <a:schemeClr val="bg1"/>
                </a:solidFill>
              </a:rPr>
              <a:t>right temporomandibular joint</a:t>
            </a:r>
            <a:r>
              <a:rPr lang="en-US" altLang="en-US" i="1" dirty="0" smtClean="0">
                <a:solidFill>
                  <a:srgbClr val="FFFF00"/>
                </a:solidFill>
              </a:rPr>
              <a:t>)</a:t>
            </a:r>
            <a:r>
              <a:rPr lang="en-US" altLang="en-US" i="1" dirty="0" smtClean="0">
                <a:solidFill>
                  <a:srgbClr val="00B0F0"/>
                </a:solidFill>
              </a:rPr>
              <a:t>)</a:t>
            </a:r>
            <a:r>
              <a:rPr lang="en-US" altLang="en-US" i="1" dirty="0" smtClean="0">
                <a:solidFill>
                  <a:srgbClr val="7030A0"/>
                </a:solidFill>
              </a:rPr>
              <a:t>)</a:t>
            </a:r>
            <a:r>
              <a:rPr lang="en-US" altLang="en-US" dirty="0" smtClean="0">
                <a:solidFill>
                  <a:schemeClr val="bg1"/>
                </a:solidFill>
              </a:rPr>
              <a:t>’</a:t>
            </a:r>
            <a:endParaRPr lang="en-US" altLang="en-US" dirty="0" smtClean="0"/>
          </a:p>
        </p:txBody>
      </p:sp>
      <p:graphicFrame>
        <p:nvGraphicFramePr>
          <p:cNvPr id="5" name="Table 4"/>
          <p:cNvGraphicFramePr>
            <a:graphicFrameLocks noGrp="1"/>
          </p:cNvGraphicFramePr>
          <p:nvPr>
            <p:extLst/>
          </p:nvPr>
        </p:nvGraphicFramePr>
        <p:xfrm>
          <a:off x="5103812" y="2209800"/>
          <a:ext cx="3582988" cy="3555048"/>
        </p:xfrm>
        <a:graphic>
          <a:graphicData uri="http://schemas.openxmlformats.org/drawingml/2006/table">
            <a:tbl>
              <a:tblPr/>
              <a:tblGrid>
                <a:gridCol w="2705380"/>
                <a:gridCol w="877608"/>
              </a:tblGrid>
              <a:tr h="435875">
                <a:tc>
                  <a:txBody>
                    <a:bodyPr/>
                    <a:lstStyle/>
                    <a:p>
                      <a:pPr algn="ctr" fontAlgn="b"/>
                      <a:r>
                        <a:rPr lang="en-US" sz="1400" b="0" i="0" u="none" strike="noStrike" dirty="0">
                          <a:solidFill>
                            <a:schemeClr val="bg1"/>
                          </a:solidFill>
                          <a:latin typeface="Calibri"/>
                        </a:rPr>
                        <a:t>CLASS</a:t>
                      </a:r>
                    </a:p>
                  </a:txBody>
                  <a:tcPr marL="9234" marR="9234" marT="9234" marB="0">
                    <a:lnL>
                      <a:noFill/>
                    </a:lnL>
                    <a:lnR>
                      <a:noFill/>
                    </a:lnR>
                    <a:lnT>
                      <a:noFill/>
                    </a:lnT>
                    <a:lnB>
                      <a:noFill/>
                    </a:lnB>
                  </a:tcPr>
                </a:tc>
                <a:tc>
                  <a:txBody>
                    <a:bodyPr/>
                    <a:lstStyle/>
                    <a:p>
                      <a:pPr algn="ctr" fontAlgn="b"/>
                      <a:r>
                        <a:rPr lang="en-US" sz="1400" b="0" i="0" u="none" strike="noStrike" dirty="0">
                          <a:solidFill>
                            <a:schemeClr val="bg1"/>
                          </a:solidFill>
                          <a:latin typeface="Calibri"/>
                        </a:rPr>
                        <a:t>INSTANCE IDENTIFIER</a:t>
                      </a:r>
                    </a:p>
                  </a:txBody>
                  <a:tcPr marL="9234" marR="9234" marT="9234" marB="0">
                    <a:lnL>
                      <a:noFill/>
                    </a:lnL>
                    <a:lnR>
                      <a:noFill/>
                    </a:lnR>
                    <a:lnT>
                      <a:noFill/>
                    </a:lnT>
                    <a:lnB>
                      <a:noFill/>
                    </a:lnB>
                  </a:tcPr>
                </a:tc>
              </a:tr>
              <a:tr h="283503">
                <a:tc>
                  <a:txBody>
                    <a:bodyPr/>
                    <a:lstStyle/>
                    <a:p>
                      <a:pPr algn="l" fontAlgn="t"/>
                      <a:r>
                        <a:rPr lang="en-US" sz="1800" b="0" i="0" u="none" strike="noStrike" dirty="0">
                          <a:solidFill>
                            <a:srgbClr val="00B050"/>
                          </a:solidFill>
                          <a:latin typeface="Calibri"/>
                        </a:rPr>
                        <a:t>person</a:t>
                      </a:r>
                    </a:p>
                  </a:txBody>
                  <a:tcPr marL="9234" marR="9234" marT="9234" marB="0">
                    <a:lnL>
                      <a:noFill/>
                    </a:lnL>
                    <a:lnR>
                      <a:noFill/>
                    </a:lnR>
                    <a:lnT>
                      <a:noFill/>
                    </a:lnT>
                    <a:lnB>
                      <a:noFill/>
                    </a:lnB>
                    <a:solidFill>
                      <a:schemeClr val="tx1"/>
                    </a:solidFill>
                  </a:tcPr>
                </a:tc>
                <a:tc>
                  <a:txBody>
                    <a:bodyPr/>
                    <a:lstStyle/>
                    <a:p>
                      <a:pPr algn="ctr" fontAlgn="t"/>
                      <a:r>
                        <a:rPr lang="en-US" sz="1800" b="0" i="0" u="none" strike="noStrike" dirty="0">
                          <a:solidFill>
                            <a:srgbClr val="00B050"/>
                          </a:solidFill>
                          <a:latin typeface="Calibri"/>
                        </a:rPr>
                        <a:t>IUI-1</a:t>
                      </a:r>
                    </a:p>
                  </a:txBody>
                  <a:tcPr marL="9234" marR="9234" marT="9234" marB="0">
                    <a:lnL>
                      <a:noFill/>
                    </a:lnL>
                    <a:lnR>
                      <a:noFill/>
                    </a:lnR>
                    <a:lnT>
                      <a:noFill/>
                    </a:lnT>
                    <a:lnB>
                      <a:noFill/>
                    </a:lnB>
                    <a:solidFill>
                      <a:schemeClr val="tx1"/>
                    </a:solidFill>
                  </a:tcPr>
                </a:tc>
              </a:tr>
              <a:tr h="283503">
                <a:tc>
                  <a:txBody>
                    <a:bodyPr/>
                    <a:lstStyle/>
                    <a:p>
                      <a:pPr algn="l" fontAlgn="t"/>
                      <a:r>
                        <a:rPr lang="en-US" sz="1800" b="0" i="0" u="none" strike="noStrike" dirty="0">
                          <a:solidFill>
                            <a:srgbClr val="C00000"/>
                          </a:solidFill>
                          <a:latin typeface="Calibri"/>
                        </a:rPr>
                        <a:t>patient identifier</a:t>
                      </a:r>
                    </a:p>
                  </a:txBody>
                  <a:tcPr marL="9234" marR="9234" marT="9234" marB="0">
                    <a:lnL>
                      <a:noFill/>
                    </a:lnL>
                    <a:lnR>
                      <a:noFill/>
                    </a:lnR>
                    <a:lnT>
                      <a:noFill/>
                    </a:lnT>
                    <a:lnB>
                      <a:noFill/>
                    </a:lnB>
                    <a:solidFill>
                      <a:schemeClr val="tx1"/>
                    </a:solidFill>
                  </a:tcPr>
                </a:tc>
                <a:tc>
                  <a:txBody>
                    <a:bodyPr/>
                    <a:lstStyle/>
                    <a:p>
                      <a:pPr algn="ctr" fontAlgn="t"/>
                      <a:r>
                        <a:rPr lang="en-US" sz="1800" b="0" i="0" u="none" strike="noStrike" dirty="0">
                          <a:solidFill>
                            <a:srgbClr val="C00000"/>
                          </a:solidFill>
                          <a:latin typeface="Calibri"/>
                        </a:rPr>
                        <a:t>IUI-2</a:t>
                      </a:r>
                    </a:p>
                  </a:txBody>
                  <a:tcPr marL="9234" marR="9234" marT="9234" marB="0">
                    <a:lnL>
                      <a:noFill/>
                    </a:lnL>
                    <a:lnR>
                      <a:noFill/>
                    </a:lnR>
                    <a:lnT>
                      <a:noFill/>
                    </a:lnT>
                    <a:lnB>
                      <a:noFill/>
                    </a:lnB>
                    <a:solidFill>
                      <a:schemeClr val="tx1"/>
                    </a:solidFill>
                  </a:tcPr>
                </a:tc>
              </a:tr>
              <a:tr h="283503">
                <a:tc>
                  <a:txBody>
                    <a:bodyPr/>
                    <a:lstStyle/>
                    <a:p>
                      <a:pPr algn="l" fontAlgn="t"/>
                      <a:r>
                        <a:rPr lang="en-US" sz="1800" b="0" i="0" u="none" strike="noStrike" dirty="0" smtClean="0">
                          <a:solidFill>
                            <a:srgbClr val="FFC000"/>
                          </a:solidFill>
                          <a:latin typeface="Calibri"/>
                        </a:rPr>
                        <a:t>assertion</a:t>
                      </a:r>
                      <a:endParaRPr lang="en-US" sz="1800" b="0" i="0" u="none" strike="noStrike" dirty="0">
                        <a:solidFill>
                          <a:srgbClr val="FFC000"/>
                        </a:solidFill>
                        <a:latin typeface="Calibri"/>
                      </a:endParaRPr>
                    </a:p>
                  </a:txBody>
                  <a:tcPr marL="9234" marR="9234" marT="9234" marB="0">
                    <a:lnL>
                      <a:noFill/>
                    </a:lnL>
                    <a:lnR>
                      <a:noFill/>
                    </a:lnR>
                    <a:lnT>
                      <a:noFill/>
                    </a:lnT>
                    <a:lnB>
                      <a:noFill/>
                    </a:lnB>
                    <a:solidFill>
                      <a:schemeClr val="tx1"/>
                    </a:solidFill>
                  </a:tcPr>
                </a:tc>
                <a:tc>
                  <a:txBody>
                    <a:bodyPr/>
                    <a:lstStyle/>
                    <a:p>
                      <a:pPr algn="ctr" fontAlgn="t"/>
                      <a:r>
                        <a:rPr lang="en-US" sz="1800" b="0" i="0" u="none" strike="noStrike" dirty="0">
                          <a:solidFill>
                            <a:srgbClr val="FFC000"/>
                          </a:solidFill>
                          <a:latin typeface="Calibri"/>
                        </a:rPr>
                        <a:t>IUI-3</a:t>
                      </a:r>
                    </a:p>
                  </a:txBody>
                  <a:tcPr marL="9234" marR="9234" marT="9234" marB="0">
                    <a:lnL>
                      <a:noFill/>
                    </a:lnL>
                    <a:lnR>
                      <a:noFill/>
                    </a:lnR>
                    <a:lnT>
                      <a:noFill/>
                    </a:lnT>
                    <a:lnB>
                      <a:noFill/>
                    </a:lnB>
                    <a:solidFill>
                      <a:schemeClr val="tx1"/>
                    </a:solidFill>
                  </a:tcPr>
                </a:tc>
              </a:tr>
              <a:tr h="283503">
                <a:tc>
                  <a:txBody>
                    <a:bodyPr/>
                    <a:lstStyle/>
                    <a:p>
                      <a:pPr algn="l" fontAlgn="t"/>
                      <a:r>
                        <a:rPr lang="en-US" sz="1800" b="0" i="0" u="none" strike="noStrike" dirty="0">
                          <a:solidFill>
                            <a:srgbClr val="7030A0"/>
                          </a:solidFill>
                          <a:latin typeface="Calibri"/>
                        </a:rPr>
                        <a:t>technically investigating</a:t>
                      </a:r>
                    </a:p>
                  </a:txBody>
                  <a:tcPr marL="9234" marR="9234" marT="9234" marB="0">
                    <a:lnL>
                      <a:noFill/>
                    </a:lnL>
                    <a:lnR>
                      <a:noFill/>
                    </a:lnR>
                    <a:lnT>
                      <a:noFill/>
                    </a:lnT>
                    <a:lnB>
                      <a:noFill/>
                    </a:lnB>
                    <a:solidFill>
                      <a:schemeClr val="tx1"/>
                    </a:solidFill>
                  </a:tcPr>
                </a:tc>
                <a:tc>
                  <a:txBody>
                    <a:bodyPr/>
                    <a:lstStyle/>
                    <a:p>
                      <a:pPr algn="ctr" fontAlgn="t"/>
                      <a:r>
                        <a:rPr lang="en-US" sz="1800" b="0" i="0" u="none" strike="noStrike" dirty="0">
                          <a:solidFill>
                            <a:srgbClr val="7030A0"/>
                          </a:solidFill>
                          <a:latin typeface="Calibri"/>
                        </a:rPr>
                        <a:t>IUI-4</a:t>
                      </a:r>
                    </a:p>
                  </a:txBody>
                  <a:tcPr marL="9234" marR="9234" marT="9234" marB="0">
                    <a:lnL>
                      <a:noFill/>
                    </a:lnL>
                    <a:lnR>
                      <a:noFill/>
                    </a:lnR>
                    <a:lnT>
                      <a:noFill/>
                    </a:lnT>
                    <a:lnB>
                      <a:noFill/>
                    </a:lnB>
                    <a:solidFill>
                      <a:schemeClr val="tx1"/>
                    </a:solidFill>
                  </a:tcPr>
                </a:tc>
              </a:tr>
              <a:tr h="283503">
                <a:tc>
                  <a:txBody>
                    <a:bodyPr/>
                    <a:lstStyle/>
                    <a:p>
                      <a:pPr algn="l" fontAlgn="t"/>
                      <a:r>
                        <a:rPr lang="en-US" sz="1800" b="0" i="0" u="none" strike="noStrike" dirty="0">
                          <a:solidFill>
                            <a:srgbClr val="96B3C6"/>
                          </a:solidFill>
                          <a:latin typeface="Calibri"/>
                        </a:rPr>
                        <a:t>panoramic X-ray</a:t>
                      </a:r>
                    </a:p>
                  </a:txBody>
                  <a:tcPr marL="9234" marR="9234" marT="9234" marB="0">
                    <a:lnL>
                      <a:noFill/>
                    </a:lnL>
                    <a:lnR>
                      <a:noFill/>
                    </a:lnR>
                    <a:lnT>
                      <a:noFill/>
                    </a:lnT>
                    <a:lnB>
                      <a:noFill/>
                    </a:lnB>
                    <a:solidFill>
                      <a:schemeClr val="tx1"/>
                    </a:solidFill>
                  </a:tcPr>
                </a:tc>
                <a:tc>
                  <a:txBody>
                    <a:bodyPr/>
                    <a:lstStyle/>
                    <a:p>
                      <a:pPr algn="ctr" fontAlgn="t"/>
                      <a:r>
                        <a:rPr lang="en-US" sz="1800" b="0" i="0" u="none" strike="noStrike" dirty="0">
                          <a:solidFill>
                            <a:srgbClr val="96B3C6"/>
                          </a:solidFill>
                          <a:latin typeface="Calibri"/>
                        </a:rPr>
                        <a:t>IUI-5</a:t>
                      </a:r>
                    </a:p>
                  </a:txBody>
                  <a:tcPr marL="9234" marR="9234" marT="9234" marB="0">
                    <a:lnL>
                      <a:noFill/>
                    </a:lnL>
                    <a:lnR>
                      <a:noFill/>
                    </a:lnR>
                    <a:lnT>
                      <a:noFill/>
                    </a:lnT>
                    <a:lnB>
                      <a:noFill/>
                    </a:lnB>
                    <a:solidFill>
                      <a:schemeClr val="tx1"/>
                    </a:solidFill>
                  </a:tcPr>
                </a:tc>
              </a:tr>
              <a:tr h="283503">
                <a:tc>
                  <a:txBody>
                    <a:bodyPr/>
                    <a:lstStyle/>
                    <a:p>
                      <a:pPr algn="l" fontAlgn="t"/>
                      <a:r>
                        <a:rPr lang="en-US" sz="1800" b="0" i="0" u="none" strike="noStrike" dirty="0" smtClean="0">
                          <a:solidFill>
                            <a:srgbClr val="00FF00"/>
                          </a:solidFill>
                          <a:latin typeface="Calibri"/>
                        </a:rPr>
                        <a:t>mouth</a:t>
                      </a:r>
                      <a:endParaRPr lang="en-US" sz="1800" b="0" i="0" u="none" strike="noStrike" dirty="0">
                        <a:solidFill>
                          <a:srgbClr val="00FF00"/>
                        </a:solidFill>
                        <a:latin typeface="Calibri"/>
                      </a:endParaRPr>
                    </a:p>
                  </a:txBody>
                  <a:tcPr marL="9234" marR="9234" marT="9234" marB="0">
                    <a:lnL>
                      <a:noFill/>
                    </a:lnL>
                    <a:lnR>
                      <a:noFill/>
                    </a:lnR>
                    <a:lnT>
                      <a:noFill/>
                    </a:lnT>
                    <a:lnB>
                      <a:noFill/>
                    </a:lnB>
                    <a:solidFill>
                      <a:schemeClr val="tx1"/>
                    </a:solidFill>
                  </a:tcPr>
                </a:tc>
                <a:tc>
                  <a:txBody>
                    <a:bodyPr/>
                    <a:lstStyle/>
                    <a:p>
                      <a:pPr algn="ctr" fontAlgn="t"/>
                      <a:r>
                        <a:rPr lang="en-US" sz="1800" b="0" i="0" u="none" strike="noStrike" dirty="0">
                          <a:solidFill>
                            <a:srgbClr val="00FF00"/>
                          </a:solidFill>
                          <a:latin typeface="Calibri"/>
                        </a:rPr>
                        <a:t>IUI-6</a:t>
                      </a:r>
                    </a:p>
                  </a:txBody>
                  <a:tcPr marL="9234" marR="9234" marT="9234" marB="0">
                    <a:lnL>
                      <a:noFill/>
                    </a:lnL>
                    <a:lnR>
                      <a:noFill/>
                    </a:lnR>
                    <a:lnT>
                      <a:noFill/>
                    </a:lnT>
                    <a:lnB>
                      <a:noFill/>
                    </a:lnB>
                    <a:solidFill>
                      <a:schemeClr val="tx1"/>
                    </a:solidFill>
                  </a:tcPr>
                </a:tc>
              </a:tr>
              <a:tr h="283503">
                <a:tc>
                  <a:txBody>
                    <a:bodyPr/>
                    <a:lstStyle/>
                    <a:p>
                      <a:pPr algn="l" fontAlgn="t"/>
                      <a:r>
                        <a:rPr lang="en-US" sz="1800" b="0" i="0" u="none" strike="noStrike" dirty="0">
                          <a:solidFill>
                            <a:srgbClr val="FF0000"/>
                          </a:solidFill>
                          <a:latin typeface="Calibri"/>
                        </a:rPr>
                        <a:t>interpreting</a:t>
                      </a:r>
                    </a:p>
                  </a:txBody>
                  <a:tcPr marL="9234" marR="9234" marT="9234" marB="0">
                    <a:lnL>
                      <a:noFill/>
                    </a:lnL>
                    <a:lnR>
                      <a:noFill/>
                    </a:lnR>
                    <a:lnT>
                      <a:noFill/>
                    </a:lnT>
                    <a:lnB>
                      <a:noFill/>
                    </a:lnB>
                    <a:solidFill>
                      <a:schemeClr val="tx1"/>
                    </a:solidFill>
                  </a:tcPr>
                </a:tc>
                <a:tc>
                  <a:txBody>
                    <a:bodyPr/>
                    <a:lstStyle/>
                    <a:p>
                      <a:pPr algn="ctr" fontAlgn="t"/>
                      <a:r>
                        <a:rPr lang="en-US" sz="1800" b="0" i="0" u="none" strike="noStrike" dirty="0">
                          <a:solidFill>
                            <a:srgbClr val="FF0000"/>
                          </a:solidFill>
                          <a:latin typeface="Calibri"/>
                        </a:rPr>
                        <a:t>IUI-7</a:t>
                      </a:r>
                    </a:p>
                  </a:txBody>
                  <a:tcPr marL="9234" marR="9234" marT="9234" marB="0">
                    <a:lnL>
                      <a:noFill/>
                    </a:lnL>
                    <a:lnR>
                      <a:noFill/>
                    </a:lnR>
                    <a:lnT>
                      <a:noFill/>
                    </a:lnT>
                    <a:lnB>
                      <a:noFill/>
                    </a:lnB>
                    <a:solidFill>
                      <a:schemeClr val="tx1"/>
                    </a:solidFill>
                  </a:tcPr>
                </a:tc>
              </a:tr>
              <a:tr h="283503">
                <a:tc>
                  <a:txBody>
                    <a:bodyPr/>
                    <a:lstStyle/>
                    <a:p>
                      <a:pPr algn="l" fontAlgn="t"/>
                      <a:r>
                        <a:rPr lang="en-US" sz="1800" b="0" i="0" u="none" strike="noStrike" dirty="0">
                          <a:solidFill>
                            <a:srgbClr val="FFFF00"/>
                          </a:solidFill>
                          <a:latin typeface="Calibri"/>
                        </a:rPr>
                        <a:t>seeing</a:t>
                      </a:r>
                    </a:p>
                  </a:txBody>
                  <a:tcPr marL="9234" marR="9234" marT="9234" marB="0">
                    <a:lnL>
                      <a:noFill/>
                    </a:lnL>
                    <a:lnR>
                      <a:noFill/>
                    </a:lnR>
                    <a:lnT>
                      <a:noFill/>
                    </a:lnT>
                    <a:lnB>
                      <a:noFill/>
                    </a:lnB>
                    <a:solidFill>
                      <a:schemeClr val="tx1"/>
                    </a:solidFill>
                  </a:tcPr>
                </a:tc>
                <a:tc>
                  <a:txBody>
                    <a:bodyPr/>
                    <a:lstStyle/>
                    <a:p>
                      <a:pPr algn="ctr" fontAlgn="t"/>
                      <a:r>
                        <a:rPr lang="en-US" sz="1800" b="0" i="0" u="none" strike="noStrike" dirty="0">
                          <a:solidFill>
                            <a:srgbClr val="FFFF00"/>
                          </a:solidFill>
                          <a:latin typeface="Calibri"/>
                        </a:rPr>
                        <a:t>IUI-8</a:t>
                      </a:r>
                    </a:p>
                  </a:txBody>
                  <a:tcPr marL="9234" marR="9234" marT="9234" marB="0">
                    <a:lnL>
                      <a:noFill/>
                    </a:lnL>
                    <a:lnR>
                      <a:noFill/>
                    </a:lnR>
                    <a:lnT>
                      <a:noFill/>
                    </a:lnT>
                    <a:lnB>
                      <a:noFill/>
                    </a:lnB>
                    <a:solidFill>
                      <a:schemeClr val="tx1"/>
                    </a:solidFill>
                  </a:tcPr>
                </a:tc>
              </a:tr>
              <a:tr h="283503">
                <a:tc>
                  <a:txBody>
                    <a:bodyPr/>
                    <a:lstStyle/>
                    <a:p>
                      <a:pPr algn="l" fontAlgn="t"/>
                      <a:r>
                        <a:rPr lang="en-US" sz="1800" b="0" i="0" u="none" strike="noStrike" dirty="0">
                          <a:solidFill>
                            <a:srgbClr val="7030A0"/>
                          </a:solidFill>
                          <a:latin typeface="Calibri"/>
                        </a:rPr>
                        <a:t>diagnosis</a:t>
                      </a:r>
                    </a:p>
                  </a:txBody>
                  <a:tcPr marL="9234" marR="9234" marT="9234" marB="0">
                    <a:lnL>
                      <a:noFill/>
                    </a:lnL>
                    <a:lnR>
                      <a:noFill/>
                    </a:lnR>
                    <a:lnT>
                      <a:noFill/>
                    </a:lnT>
                    <a:lnB>
                      <a:noFill/>
                    </a:lnB>
                    <a:solidFill>
                      <a:schemeClr val="tx1"/>
                    </a:solidFill>
                  </a:tcPr>
                </a:tc>
                <a:tc>
                  <a:txBody>
                    <a:bodyPr/>
                    <a:lstStyle/>
                    <a:p>
                      <a:pPr algn="ctr" fontAlgn="t"/>
                      <a:r>
                        <a:rPr lang="en-US" sz="1800" b="0" i="0" u="none" strike="noStrike" dirty="0">
                          <a:solidFill>
                            <a:srgbClr val="7030A0"/>
                          </a:solidFill>
                          <a:latin typeface="Calibri"/>
                        </a:rPr>
                        <a:t>IUI-9</a:t>
                      </a:r>
                    </a:p>
                  </a:txBody>
                  <a:tcPr marL="9234" marR="9234" marT="9234" marB="0">
                    <a:lnL>
                      <a:noFill/>
                    </a:lnL>
                    <a:lnR>
                      <a:noFill/>
                    </a:lnR>
                    <a:lnT>
                      <a:noFill/>
                    </a:lnT>
                    <a:lnB>
                      <a:noFill/>
                    </a:lnB>
                    <a:solidFill>
                      <a:schemeClr val="tx1"/>
                    </a:solidFill>
                  </a:tcPr>
                </a:tc>
              </a:tr>
              <a:tr h="283503">
                <a:tc>
                  <a:txBody>
                    <a:bodyPr/>
                    <a:lstStyle/>
                    <a:p>
                      <a:pPr algn="l" fontAlgn="t"/>
                      <a:r>
                        <a:rPr lang="en-US" sz="1800" b="0" i="0" u="none" strike="noStrike">
                          <a:solidFill>
                            <a:srgbClr val="00B0F0"/>
                          </a:solidFill>
                          <a:latin typeface="Calibri"/>
                        </a:rPr>
                        <a:t>condylar head of right TMJ</a:t>
                      </a:r>
                    </a:p>
                  </a:txBody>
                  <a:tcPr marL="9234" marR="9234" marT="9234" marB="0">
                    <a:lnL>
                      <a:noFill/>
                    </a:lnL>
                    <a:lnR>
                      <a:noFill/>
                    </a:lnR>
                    <a:lnT>
                      <a:noFill/>
                    </a:lnT>
                    <a:lnB>
                      <a:noFill/>
                    </a:lnB>
                    <a:solidFill>
                      <a:schemeClr val="tx1"/>
                    </a:solidFill>
                  </a:tcPr>
                </a:tc>
                <a:tc>
                  <a:txBody>
                    <a:bodyPr/>
                    <a:lstStyle/>
                    <a:p>
                      <a:pPr algn="ctr" fontAlgn="t"/>
                      <a:r>
                        <a:rPr lang="en-US" sz="1800" b="0" i="0" u="none" strike="noStrike" dirty="0">
                          <a:solidFill>
                            <a:srgbClr val="00B0F0"/>
                          </a:solidFill>
                          <a:latin typeface="Calibri"/>
                        </a:rPr>
                        <a:t>IUI-10</a:t>
                      </a:r>
                    </a:p>
                  </a:txBody>
                  <a:tcPr marL="9234" marR="9234" marT="9234" marB="0">
                    <a:lnL>
                      <a:noFill/>
                    </a:lnL>
                    <a:lnR>
                      <a:noFill/>
                    </a:lnR>
                    <a:lnT>
                      <a:noFill/>
                    </a:lnT>
                    <a:lnB>
                      <a:noFill/>
                    </a:lnB>
                    <a:solidFill>
                      <a:schemeClr val="tx1"/>
                    </a:solidFill>
                  </a:tcPr>
                </a:tc>
              </a:tr>
              <a:tr h="283503">
                <a:tc>
                  <a:txBody>
                    <a:bodyPr/>
                    <a:lstStyle/>
                    <a:p>
                      <a:pPr algn="l" fontAlgn="t"/>
                      <a:r>
                        <a:rPr lang="en-US" sz="1800" b="0" i="0" u="none" strike="noStrike" dirty="0">
                          <a:solidFill>
                            <a:srgbClr val="FFFF00"/>
                          </a:solidFill>
                          <a:latin typeface="Calibri"/>
                        </a:rPr>
                        <a:t>right TMJ</a:t>
                      </a:r>
                    </a:p>
                  </a:txBody>
                  <a:tcPr marL="9234" marR="9234" marT="9234" marB="0">
                    <a:lnL>
                      <a:noFill/>
                    </a:lnL>
                    <a:lnR>
                      <a:noFill/>
                    </a:lnR>
                    <a:lnT>
                      <a:noFill/>
                    </a:lnT>
                    <a:lnB>
                      <a:noFill/>
                    </a:lnB>
                    <a:solidFill>
                      <a:schemeClr val="tx1"/>
                    </a:solidFill>
                  </a:tcPr>
                </a:tc>
                <a:tc>
                  <a:txBody>
                    <a:bodyPr/>
                    <a:lstStyle/>
                    <a:p>
                      <a:pPr algn="ctr" fontAlgn="t"/>
                      <a:r>
                        <a:rPr lang="en-US" sz="1800" b="0" i="0" u="none" strike="noStrike" dirty="0">
                          <a:solidFill>
                            <a:srgbClr val="FFFF00"/>
                          </a:solidFill>
                          <a:latin typeface="Calibri"/>
                        </a:rPr>
                        <a:t>IUI-11</a:t>
                      </a:r>
                    </a:p>
                  </a:txBody>
                  <a:tcPr marL="9234" marR="9234" marT="9234" marB="0">
                    <a:lnL>
                      <a:noFill/>
                    </a:lnL>
                    <a:lnR>
                      <a:noFill/>
                    </a:lnR>
                    <a:lnT>
                      <a:noFill/>
                    </a:lnT>
                    <a:lnB>
                      <a:noFill/>
                    </a:lnB>
                    <a:solidFill>
                      <a:schemeClr val="tx1"/>
                    </a:solidFill>
                  </a:tcPr>
                </a:tc>
              </a:tr>
            </a:tbl>
          </a:graphicData>
        </a:graphic>
      </p:graphicFrame>
      <p:sp>
        <p:nvSpPr>
          <p:cNvPr id="77853" name="TextBox 5"/>
          <p:cNvSpPr txBox="1">
            <a:spLocks noChangeArrowheads="1"/>
          </p:cNvSpPr>
          <p:nvPr/>
        </p:nvSpPr>
        <p:spPr bwMode="auto">
          <a:xfrm>
            <a:off x="219075" y="6294438"/>
            <a:ext cx="85883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sz="1400" b="0" dirty="0">
                <a:solidFill>
                  <a:schemeClr val="bg1"/>
                </a:solidFill>
              </a:rPr>
              <a:t>notes: 	colors have no meaning here, just provide  easy reference,</a:t>
            </a:r>
          </a:p>
          <a:p>
            <a:pPr algn="l" eaLnBrk="1" hangingPunct="1"/>
            <a:r>
              <a:rPr lang="en-US" altLang="en-US" sz="1400" b="0" dirty="0">
                <a:solidFill>
                  <a:schemeClr val="bg1"/>
                </a:solidFill>
              </a:rPr>
              <a:t>	this first list can be different, any such differences being resolved in step 3</a:t>
            </a:r>
          </a:p>
        </p:txBody>
      </p:sp>
    </p:spTree>
    <p:extLst>
      <p:ext uri="{BB962C8B-B14F-4D97-AF65-F5344CB8AC3E}">
        <p14:creationId xmlns:p14="http://schemas.microsoft.com/office/powerpoint/2010/main" val="5348962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sz="3000" smtClean="0"/>
              <a:t>Step 2 (2): provide </a:t>
            </a:r>
            <a:r>
              <a:rPr lang="en-US" altLang="en-US" sz="3000" i="1" smtClean="0"/>
              <a:t>directly referential </a:t>
            </a:r>
            <a:r>
              <a:rPr lang="en-US" altLang="en-US" sz="3000" smtClean="0"/>
              <a:t>descriptions</a:t>
            </a:r>
          </a:p>
        </p:txBody>
      </p:sp>
      <p:graphicFrame>
        <p:nvGraphicFramePr>
          <p:cNvPr id="8" name="Table 7"/>
          <p:cNvGraphicFramePr>
            <a:graphicFrameLocks noGrp="1"/>
          </p:cNvGraphicFramePr>
          <p:nvPr>
            <p:extLst/>
          </p:nvPr>
        </p:nvGraphicFramePr>
        <p:xfrm>
          <a:off x="301625" y="2003425"/>
          <a:ext cx="8609013" cy="4547308"/>
        </p:xfrm>
        <a:graphic>
          <a:graphicData uri="http://schemas.openxmlformats.org/drawingml/2006/table">
            <a:tbl>
              <a:tblPr/>
              <a:tblGrid>
                <a:gridCol w="2786734"/>
                <a:gridCol w="1343603"/>
                <a:gridCol w="4478676"/>
              </a:tblGrid>
              <a:tr h="555633">
                <a:tc>
                  <a:txBody>
                    <a:bodyPr/>
                    <a:lstStyle/>
                    <a:p>
                      <a:pPr algn="ctr" fontAlgn="b"/>
                      <a:r>
                        <a:rPr lang="en-US" sz="1800" b="0" i="0" u="none" strike="noStrike" dirty="0">
                          <a:solidFill>
                            <a:schemeClr val="bg1"/>
                          </a:solidFill>
                          <a:latin typeface="Calibri"/>
                        </a:rPr>
                        <a:t>CLASS</a:t>
                      </a: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a:solidFill>
                            <a:schemeClr val="bg1"/>
                          </a:solidFill>
                          <a:latin typeface="Calibri"/>
                        </a:rPr>
                        <a:t>INSTANCE IDENTIFIER</a:t>
                      </a: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1800" b="0" i="0" u="none" strike="noStrike" dirty="0" smtClean="0">
                          <a:solidFill>
                            <a:schemeClr val="bg1"/>
                          </a:solidFill>
                          <a:latin typeface="Calibri"/>
                        </a:rPr>
                        <a:t>DIRECTLY</a:t>
                      </a:r>
                      <a:r>
                        <a:rPr lang="en-US" sz="1800" b="0" i="0" u="none" strike="noStrike" baseline="0" dirty="0" smtClean="0">
                          <a:solidFill>
                            <a:schemeClr val="bg1"/>
                          </a:solidFill>
                          <a:latin typeface="Calibri"/>
                        </a:rPr>
                        <a:t> REFERENTIAL DESCRIPTIONS</a:t>
                      </a:r>
                      <a:endParaRPr lang="en-US" sz="1800" b="0" i="0" u="none" strike="noStrike" dirty="0">
                        <a:solidFill>
                          <a:schemeClr val="bg1"/>
                        </a:solidFill>
                        <a:latin typeface="Calibri"/>
                      </a:endParaRP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1360">
                <a:tc>
                  <a:txBody>
                    <a:bodyPr/>
                    <a:lstStyle/>
                    <a:p>
                      <a:pPr algn="l" fontAlgn="t"/>
                      <a:r>
                        <a:rPr lang="en-US" sz="1800" b="0" i="0" u="none" strike="noStrike" dirty="0">
                          <a:solidFill>
                            <a:schemeClr val="bg1"/>
                          </a:solidFill>
                          <a:latin typeface="Calibri"/>
                        </a:rPr>
                        <a:t>person</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IUI-1</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b"/>
                      <a:r>
                        <a:rPr lang="en-US" sz="1800" b="0" i="0" u="none" strike="noStrike">
                          <a:solidFill>
                            <a:schemeClr val="bg1"/>
                          </a:solidFill>
                          <a:latin typeface="Calibri"/>
                        </a:rPr>
                        <a:t>the person to whom IUI-2 is assigned</a:t>
                      </a: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dirty="0">
                          <a:solidFill>
                            <a:schemeClr val="bg1"/>
                          </a:solidFill>
                          <a:latin typeface="Calibri"/>
                        </a:rPr>
                        <a:t>patient identifier</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IUI-2</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b"/>
                      <a:r>
                        <a:rPr lang="en-US" sz="1800" b="0" i="0" u="none" strike="noStrike">
                          <a:solidFill>
                            <a:schemeClr val="bg1"/>
                          </a:solidFill>
                          <a:latin typeface="Calibri"/>
                        </a:rPr>
                        <a:t>the patient identifier of IUI-1</a:t>
                      </a: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1104179">
                <a:tc>
                  <a:txBody>
                    <a:bodyPr/>
                    <a:lstStyle/>
                    <a:p>
                      <a:pPr algn="l" fontAlgn="t"/>
                      <a:r>
                        <a:rPr lang="en-US" sz="1800" b="0" i="0" u="none" strike="noStrike" dirty="0">
                          <a:solidFill>
                            <a:schemeClr val="bg1"/>
                          </a:solidFill>
                          <a:latin typeface="Calibri"/>
                        </a:rPr>
                        <a:t>assertion</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IUI-3</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b"/>
                      <a:r>
                        <a:rPr lang="en-US" sz="1800" b="0" i="0" u="none" strike="noStrike" dirty="0" smtClean="0">
                          <a:solidFill>
                            <a:schemeClr val="bg1"/>
                          </a:solidFill>
                          <a:latin typeface="Calibri"/>
                        </a:rPr>
                        <a:t>'the </a:t>
                      </a:r>
                      <a:r>
                        <a:rPr lang="en-US" sz="1800" b="0" i="0" u="none" strike="noStrike" dirty="0">
                          <a:solidFill>
                            <a:schemeClr val="bg1"/>
                          </a:solidFill>
                          <a:latin typeface="Calibri"/>
                        </a:rPr>
                        <a:t>patient with patient identifier PtID4 has had a panoramic X-ray of the mouth which is interpreted to show subcortical sclerosis of that patient’s right temporomandibular joint'</a:t>
                      </a:r>
                    </a:p>
                  </a:txBody>
                  <a:tcPr marT="7087"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354551">
                <a:tc>
                  <a:txBody>
                    <a:bodyPr/>
                    <a:lstStyle/>
                    <a:p>
                      <a:pPr algn="l" fontAlgn="t"/>
                      <a:r>
                        <a:rPr lang="en-US" sz="1800" b="0" i="0" u="none" strike="noStrike">
                          <a:solidFill>
                            <a:schemeClr val="bg1"/>
                          </a:solidFill>
                          <a:latin typeface="Calibri"/>
                        </a:rPr>
                        <a:t>technically investigating</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IUI-4</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technically investigating of IUI-6</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panoramic X-ray</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IUI-5</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panoramic X-ray that resulted from IUI-4</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mouth</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IUI-6</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mouth of IUI-1</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interpreting</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IUI-7</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interpreting of the signs exhibited by IUI-5</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seeing</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IUI-8</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seeing of IUI-5 which led to IUI-7</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diagnosis</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IUI-9</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diagnosis expressed by means of IUI-3</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condylar head of right TMJ</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a:solidFill>
                            <a:schemeClr val="bg1"/>
                          </a:solidFill>
                          <a:latin typeface="Calibri"/>
                        </a:rPr>
                        <a:t>IUI-10</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a:t>
                      </a:r>
                      <a:r>
                        <a:rPr lang="en-US" sz="1800" b="0" i="0" u="none" strike="noStrike" dirty="0" err="1">
                          <a:solidFill>
                            <a:schemeClr val="bg1"/>
                          </a:solidFill>
                          <a:latin typeface="Calibri"/>
                        </a:rPr>
                        <a:t>condylar</a:t>
                      </a:r>
                      <a:r>
                        <a:rPr lang="en-US" sz="1800" b="0" i="0" u="none" strike="noStrike" dirty="0">
                          <a:solidFill>
                            <a:schemeClr val="bg1"/>
                          </a:solidFill>
                          <a:latin typeface="Calibri"/>
                        </a:rPr>
                        <a:t> head of the right TMJ of IUI-1</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r h="281360">
                <a:tc>
                  <a:txBody>
                    <a:bodyPr/>
                    <a:lstStyle/>
                    <a:p>
                      <a:pPr algn="l" fontAlgn="t"/>
                      <a:r>
                        <a:rPr lang="en-US" sz="1800" b="0" i="0" u="none" strike="noStrike">
                          <a:solidFill>
                            <a:schemeClr val="bg1"/>
                          </a:solidFill>
                          <a:latin typeface="Calibri"/>
                        </a:rPr>
                        <a:t>right TMJ</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IUI-11</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c>
                  <a:txBody>
                    <a:bodyPr/>
                    <a:lstStyle/>
                    <a:p>
                      <a:pPr algn="l" fontAlgn="t"/>
                      <a:r>
                        <a:rPr lang="en-US" sz="1800" b="0" i="0" u="none" strike="noStrike" dirty="0">
                          <a:solidFill>
                            <a:schemeClr val="bg1"/>
                          </a:solidFill>
                          <a:latin typeface="Calibri"/>
                        </a:rPr>
                        <a:t>the right TMJ of IUI-1</a:t>
                      </a:r>
                    </a:p>
                  </a:txBody>
                  <a:tcPr marT="7087"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val="3181103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Lecture 10 – part 2</a:t>
            </a:r>
            <a:br>
              <a:rPr lang="en-US" dirty="0" smtClean="0"/>
            </a:br>
            <a:r>
              <a:rPr lang="en-US" sz="2800" dirty="0" smtClean="0"/>
              <a:t>Werner Ceusters</a:t>
            </a:r>
            <a:endParaRPr lang="en-US" sz="2800" dirty="0"/>
          </a:p>
        </p:txBody>
      </p:sp>
      <p:sp>
        <p:nvSpPr>
          <p:cNvPr id="5" name="TextBox 4"/>
          <p:cNvSpPr txBox="1"/>
          <p:nvPr/>
        </p:nvSpPr>
        <p:spPr>
          <a:xfrm>
            <a:off x="990600" y="3962400"/>
            <a:ext cx="6858000" cy="1569660"/>
          </a:xfrm>
          <a:prstGeom prst="rect">
            <a:avLst/>
          </a:prstGeom>
          <a:noFill/>
        </p:spPr>
        <p:txBody>
          <a:bodyPr wrap="square" rtlCol="0">
            <a:spAutoFit/>
          </a:bodyPr>
          <a:lstStyle/>
          <a:p>
            <a:pPr algn="ctr"/>
            <a:r>
              <a:rPr lang="en-US" sz="3200" dirty="0">
                <a:solidFill>
                  <a:schemeClr val="bg1"/>
                </a:solidFill>
              </a:rPr>
              <a:t>Ontological principles </a:t>
            </a:r>
            <a:r>
              <a:rPr lang="en-US" sz="3200" dirty="0" smtClean="0">
                <a:solidFill>
                  <a:schemeClr val="bg1"/>
                </a:solidFill>
              </a:rPr>
              <a:t>for</a:t>
            </a:r>
          </a:p>
          <a:p>
            <a:pPr algn="ctr"/>
            <a:r>
              <a:rPr lang="en-US" sz="3200" dirty="0" smtClean="0">
                <a:solidFill>
                  <a:schemeClr val="bg1"/>
                </a:solidFill>
              </a:rPr>
              <a:t>maximally explicit and self-explanatory data repositories</a:t>
            </a:r>
            <a:endParaRPr lang="en-US" sz="3200" dirty="0">
              <a:solidFill>
                <a:schemeClr val="bg1"/>
              </a:solidFill>
            </a:endParaRPr>
          </a:p>
        </p:txBody>
      </p:sp>
    </p:spTree>
    <p:extLst>
      <p:ext uri="{BB962C8B-B14F-4D97-AF65-F5344CB8AC3E}">
        <p14:creationId xmlns:p14="http://schemas.microsoft.com/office/powerpoint/2010/main" val="38916405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sz="2800" smtClean="0"/>
              <a:t>Step 3: identify further entities that ontologically must exist for each entity under scrutiny to exist.</a:t>
            </a:r>
          </a:p>
        </p:txBody>
      </p:sp>
      <p:graphicFrame>
        <p:nvGraphicFramePr>
          <p:cNvPr id="5" name="Table 4"/>
          <p:cNvGraphicFramePr>
            <a:graphicFrameLocks noGrp="1"/>
          </p:cNvGraphicFramePr>
          <p:nvPr>
            <p:extLst/>
          </p:nvPr>
        </p:nvGraphicFramePr>
        <p:xfrm>
          <a:off x="273050" y="1981200"/>
          <a:ext cx="8655050" cy="4361124"/>
        </p:xfrm>
        <a:graphic>
          <a:graphicData uri="http://schemas.openxmlformats.org/drawingml/2006/table">
            <a:tbl>
              <a:tblPr/>
              <a:tblGrid>
                <a:gridCol w="1788233"/>
                <a:gridCol w="783713"/>
                <a:gridCol w="6083104"/>
              </a:tblGrid>
              <a:tr h="334219">
                <a:tc>
                  <a:txBody>
                    <a:bodyPr/>
                    <a:lstStyle/>
                    <a:p>
                      <a:pPr algn="l" fontAlgn="t"/>
                      <a:r>
                        <a:rPr lang="en-US" sz="1800" b="0" i="0" u="none" strike="noStrike" dirty="0">
                          <a:solidFill>
                            <a:srgbClr val="9C0006"/>
                          </a:solidFill>
                          <a:latin typeface="Calibri"/>
                        </a:rPr>
                        <a:t>assigner role</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IUI-12</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the assigner role played by the entity while it performed IUI-21</a:t>
                      </a:r>
                    </a:p>
                  </a:txBody>
                  <a:tcPr marL="7087" marR="7087" marT="7087" marB="0">
                    <a:lnL>
                      <a:noFill/>
                    </a:lnL>
                    <a:lnR>
                      <a:noFill/>
                    </a:lnR>
                    <a:lnT>
                      <a:noFill/>
                    </a:lnT>
                    <a:lnB>
                      <a:noFill/>
                    </a:lnB>
                    <a:solidFill>
                      <a:srgbClr val="FFC7CE"/>
                    </a:solidFill>
                  </a:tcPr>
                </a:tc>
              </a:tr>
              <a:tr h="298532">
                <a:tc>
                  <a:txBody>
                    <a:bodyPr/>
                    <a:lstStyle/>
                    <a:p>
                      <a:pPr algn="l" fontAlgn="t"/>
                      <a:r>
                        <a:rPr lang="en-US" sz="1800" b="0" i="0" u="none" strike="noStrike">
                          <a:solidFill>
                            <a:srgbClr val="9C0006"/>
                          </a:solidFill>
                          <a:latin typeface="Calibri"/>
                        </a:rPr>
                        <a:t>assigning</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IUI-21</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the  assigning of IUI-2 to IUI-1 by the entity with role IUI-12</a:t>
                      </a:r>
                    </a:p>
                  </a:txBody>
                  <a:tcPr marL="7087" marR="7087" marT="7087" marB="0">
                    <a:lnL>
                      <a:noFill/>
                    </a:lnL>
                    <a:lnR>
                      <a:noFill/>
                    </a:lnR>
                    <a:lnT>
                      <a:noFill/>
                    </a:lnT>
                    <a:lnB>
                      <a:noFill/>
                    </a:lnB>
                    <a:solidFill>
                      <a:srgbClr val="FFC7CE"/>
                    </a:solidFill>
                  </a:tcPr>
                </a:tc>
              </a:tr>
              <a:tr h="307861">
                <a:tc>
                  <a:txBody>
                    <a:bodyPr/>
                    <a:lstStyle/>
                    <a:p>
                      <a:pPr algn="l" fontAlgn="t"/>
                      <a:r>
                        <a:rPr lang="en-US" sz="1800" b="0" i="0" u="none" strike="noStrike">
                          <a:solidFill>
                            <a:srgbClr val="9C0006"/>
                          </a:solidFill>
                          <a:latin typeface="Calibri"/>
                        </a:rPr>
                        <a:t>asserting</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IUI-20</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the asserting of IUI-3 by the entity with asserter role IUI-13</a:t>
                      </a:r>
                    </a:p>
                  </a:txBody>
                  <a:tcPr marL="7087" marR="7087" marT="7087" marB="0">
                    <a:lnL>
                      <a:noFill/>
                    </a:lnL>
                    <a:lnR>
                      <a:noFill/>
                    </a:lnR>
                    <a:lnT>
                      <a:noFill/>
                    </a:lnT>
                    <a:lnB>
                      <a:noFill/>
                    </a:lnB>
                    <a:solidFill>
                      <a:srgbClr val="FFC7CE"/>
                    </a:solidFill>
                  </a:tcPr>
                </a:tc>
              </a:tr>
              <a:tr h="326519">
                <a:tc>
                  <a:txBody>
                    <a:bodyPr/>
                    <a:lstStyle/>
                    <a:p>
                      <a:pPr algn="l" fontAlgn="t"/>
                      <a:r>
                        <a:rPr lang="en-US" sz="1800" b="0" i="0" u="none" strike="noStrike">
                          <a:solidFill>
                            <a:srgbClr val="9C0006"/>
                          </a:solidFill>
                          <a:latin typeface="Calibri"/>
                        </a:rPr>
                        <a:t>asserter role</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IUI-13</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the asserter role played by the entity while it performed IUI-20</a:t>
                      </a:r>
                    </a:p>
                  </a:txBody>
                  <a:tcPr marL="7087" marR="7087" marT="7087" marB="0">
                    <a:lnL>
                      <a:noFill/>
                    </a:lnL>
                    <a:lnR>
                      <a:noFill/>
                    </a:lnR>
                    <a:lnT>
                      <a:noFill/>
                    </a:lnT>
                    <a:lnB>
                      <a:noFill/>
                    </a:lnB>
                    <a:solidFill>
                      <a:srgbClr val="FFC7CE"/>
                    </a:solidFill>
                  </a:tcPr>
                </a:tc>
              </a:tr>
              <a:tr h="356703">
                <a:tc>
                  <a:txBody>
                    <a:bodyPr/>
                    <a:lstStyle/>
                    <a:p>
                      <a:pPr algn="l" fontAlgn="t"/>
                      <a:r>
                        <a:rPr lang="en-US" sz="1800" b="0" i="0" u="none" strike="noStrike">
                          <a:solidFill>
                            <a:srgbClr val="9C0006"/>
                          </a:solidFill>
                          <a:latin typeface="Calibri"/>
                        </a:rPr>
                        <a:t>investigator role</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IUI-14</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the investigator role played by the entity while it performed IUI-4</a:t>
                      </a:r>
                    </a:p>
                  </a:txBody>
                  <a:tcPr marL="7087" marR="7087" marT="7087" marB="0">
                    <a:lnL>
                      <a:noFill/>
                    </a:lnL>
                    <a:lnR>
                      <a:noFill/>
                    </a:lnR>
                    <a:lnT>
                      <a:noFill/>
                    </a:lnT>
                    <a:lnB>
                      <a:noFill/>
                    </a:lnB>
                    <a:solidFill>
                      <a:srgbClr val="FFC7CE"/>
                    </a:solidFill>
                  </a:tcPr>
                </a:tc>
              </a:tr>
              <a:tr h="555640">
                <a:tc>
                  <a:txBody>
                    <a:bodyPr/>
                    <a:lstStyle/>
                    <a:p>
                      <a:pPr algn="l" fontAlgn="t"/>
                      <a:r>
                        <a:rPr lang="en-US" sz="1800" b="0" i="0" u="none" strike="noStrike">
                          <a:solidFill>
                            <a:srgbClr val="9C0006"/>
                          </a:solidFill>
                          <a:latin typeface="Calibri"/>
                        </a:rPr>
                        <a:t>panoramic X-ray machine</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IUI-15</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the panoramic X-ray machine used for performing IUI-4</a:t>
                      </a:r>
                    </a:p>
                  </a:txBody>
                  <a:tcPr marL="7087" marR="7087" marT="7087" marB="0">
                    <a:lnL>
                      <a:noFill/>
                    </a:lnL>
                    <a:lnR>
                      <a:noFill/>
                    </a:lnR>
                    <a:lnT>
                      <a:noFill/>
                    </a:lnT>
                    <a:lnB>
                      <a:noFill/>
                    </a:lnB>
                    <a:solidFill>
                      <a:srgbClr val="FFC7CE"/>
                    </a:solidFill>
                  </a:tcPr>
                </a:tc>
              </a:tr>
              <a:tr h="555640">
                <a:tc>
                  <a:txBody>
                    <a:bodyPr/>
                    <a:lstStyle/>
                    <a:p>
                      <a:pPr algn="l" fontAlgn="t"/>
                      <a:r>
                        <a:rPr lang="en-US" sz="1800" b="0" i="0" u="none" strike="noStrike">
                          <a:solidFill>
                            <a:srgbClr val="9C0006"/>
                          </a:solidFill>
                          <a:latin typeface="Calibri"/>
                        </a:rPr>
                        <a:t>image bearer</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IUI-16</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the image bearer in which IUI-5 is concretized and that participated in IUI-8</a:t>
                      </a:r>
                    </a:p>
                  </a:txBody>
                  <a:tcPr marL="7087" marR="7087" marT="7087" marB="0">
                    <a:lnL>
                      <a:noFill/>
                    </a:lnL>
                    <a:lnR>
                      <a:noFill/>
                    </a:lnR>
                    <a:lnT>
                      <a:noFill/>
                    </a:lnT>
                    <a:lnB>
                      <a:noFill/>
                    </a:lnB>
                    <a:solidFill>
                      <a:srgbClr val="FFC7CE"/>
                    </a:solidFill>
                  </a:tcPr>
                </a:tc>
              </a:tr>
              <a:tr h="356703">
                <a:tc>
                  <a:txBody>
                    <a:bodyPr/>
                    <a:lstStyle/>
                    <a:p>
                      <a:pPr algn="l" fontAlgn="t"/>
                      <a:r>
                        <a:rPr lang="en-US" sz="1800" b="0" i="0" u="none" strike="noStrike">
                          <a:solidFill>
                            <a:srgbClr val="9C0006"/>
                          </a:solidFill>
                          <a:latin typeface="Calibri"/>
                        </a:rPr>
                        <a:t>interpreter role</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IUI-17</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the interpreter role played by the entity while it performed IUI-7</a:t>
                      </a:r>
                    </a:p>
                  </a:txBody>
                  <a:tcPr marL="7087" marR="7087" marT="7087" marB="0">
                    <a:lnL>
                      <a:noFill/>
                    </a:lnL>
                    <a:lnR>
                      <a:noFill/>
                    </a:lnR>
                    <a:lnT>
                      <a:noFill/>
                    </a:lnT>
                    <a:lnB>
                      <a:noFill/>
                    </a:lnB>
                    <a:solidFill>
                      <a:srgbClr val="FFC7CE"/>
                    </a:solidFill>
                  </a:tcPr>
                </a:tc>
              </a:tr>
              <a:tr h="356703">
                <a:tc>
                  <a:txBody>
                    <a:bodyPr/>
                    <a:lstStyle/>
                    <a:p>
                      <a:pPr algn="l" fontAlgn="t"/>
                      <a:r>
                        <a:rPr lang="en-US" sz="1800" b="0" i="0" u="none" strike="noStrike">
                          <a:solidFill>
                            <a:srgbClr val="9C0006"/>
                          </a:solidFill>
                          <a:latin typeface="Calibri"/>
                        </a:rPr>
                        <a:t>perceptor role</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IUI-18</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a:solidFill>
                            <a:srgbClr val="9C0006"/>
                          </a:solidFill>
                          <a:latin typeface="Calibri"/>
                        </a:rPr>
                        <a:t>the perceptor role played by the entity while it performed IUI-8</a:t>
                      </a:r>
                    </a:p>
                  </a:txBody>
                  <a:tcPr marL="7087" marR="7087" marT="7087" marB="0">
                    <a:lnL>
                      <a:noFill/>
                    </a:lnL>
                    <a:lnR>
                      <a:noFill/>
                    </a:lnR>
                    <a:lnT>
                      <a:noFill/>
                    </a:lnT>
                    <a:lnB>
                      <a:noFill/>
                    </a:lnB>
                    <a:solidFill>
                      <a:srgbClr val="FFC7CE"/>
                    </a:solidFill>
                  </a:tcPr>
                </a:tc>
              </a:tr>
              <a:tr h="555640">
                <a:tc>
                  <a:txBody>
                    <a:bodyPr/>
                    <a:lstStyle/>
                    <a:p>
                      <a:pPr algn="l" fontAlgn="t"/>
                      <a:r>
                        <a:rPr lang="en-US" sz="1800" b="0" i="0" u="none" strike="noStrike" dirty="0">
                          <a:solidFill>
                            <a:srgbClr val="9C0006"/>
                          </a:solidFill>
                          <a:latin typeface="Calibri"/>
                        </a:rPr>
                        <a:t>diagnostic criteria</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IUI-19</a:t>
                      </a: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a:solidFill>
                            <a:srgbClr val="9C0006"/>
                          </a:solidFill>
                          <a:latin typeface="Calibri"/>
                        </a:rPr>
                        <a:t>the diagnostic criteria used by the entity that performed IUI-7 to come to IUI-9</a:t>
                      </a:r>
                    </a:p>
                  </a:txBody>
                  <a:tcPr marL="7087" marR="7087" marT="7087" marB="0">
                    <a:lnL>
                      <a:noFill/>
                    </a:lnL>
                    <a:lnR>
                      <a:noFill/>
                    </a:lnR>
                    <a:lnT>
                      <a:noFill/>
                    </a:lnT>
                    <a:lnB>
                      <a:noFill/>
                    </a:lnB>
                    <a:solidFill>
                      <a:srgbClr val="FFC7CE"/>
                    </a:solidFill>
                  </a:tcPr>
                </a:tc>
              </a:tr>
              <a:tr h="356703">
                <a:tc>
                  <a:txBody>
                    <a:bodyPr/>
                    <a:lstStyle/>
                    <a:p>
                      <a:pPr algn="l" fontAlgn="t"/>
                      <a:r>
                        <a:rPr lang="en-US" sz="1800" b="0" i="0" u="none" strike="noStrike" dirty="0" smtClean="0">
                          <a:solidFill>
                            <a:srgbClr val="9C0006"/>
                          </a:solidFill>
                          <a:latin typeface="Calibri"/>
                        </a:rPr>
                        <a:t>study subject role</a:t>
                      </a:r>
                      <a:endParaRPr lang="en-US" sz="1800" b="0" i="0" u="none" strike="noStrike" dirty="0">
                        <a:solidFill>
                          <a:srgbClr val="9C0006"/>
                        </a:solidFill>
                        <a:latin typeface="Calibri"/>
                      </a:endParaRP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smtClean="0">
                          <a:solidFill>
                            <a:srgbClr val="9C0006"/>
                          </a:solidFill>
                          <a:latin typeface="Calibri"/>
                        </a:rPr>
                        <a:t>IUI-22</a:t>
                      </a:r>
                      <a:endParaRPr lang="en-US" sz="1800" b="0" i="0" u="none" strike="noStrike" dirty="0">
                        <a:solidFill>
                          <a:srgbClr val="9C0006"/>
                        </a:solidFill>
                        <a:latin typeface="Calibri"/>
                      </a:endParaRPr>
                    </a:p>
                  </a:txBody>
                  <a:tcPr marL="7087" marR="7087" marT="7087" marB="0">
                    <a:lnL>
                      <a:noFill/>
                    </a:lnL>
                    <a:lnR>
                      <a:noFill/>
                    </a:lnR>
                    <a:lnT>
                      <a:noFill/>
                    </a:lnT>
                    <a:lnB>
                      <a:noFill/>
                    </a:lnB>
                    <a:solidFill>
                      <a:srgbClr val="FFC7CE"/>
                    </a:solidFill>
                  </a:tcPr>
                </a:tc>
                <a:tc>
                  <a:txBody>
                    <a:bodyPr/>
                    <a:lstStyle/>
                    <a:p>
                      <a:pPr algn="l" fontAlgn="t"/>
                      <a:r>
                        <a:rPr lang="en-US" sz="1800" b="0" i="0" u="none" strike="noStrike" dirty="0" smtClean="0">
                          <a:solidFill>
                            <a:srgbClr val="9C0006"/>
                          </a:solidFill>
                          <a:latin typeface="Calibri"/>
                        </a:rPr>
                        <a:t>the study subject role which inheres in IUI-1</a:t>
                      </a:r>
                      <a:endParaRPr lang="en-US" sz="1800" b="0" i="0" u="none" strike="noStrike" dirty="0">
                        <a:solidFill>
                          <a:srgbClr val="9C0006"/>
                        </a:solidFill>
                        <a:latin typeface="Calibri"/>
                      </a:endParaRPr>
                    </a:p>
                  </a:txBody>
                  <a:tcPr marL="7087" marR="7087" marT="7087" marB="0">
                    <a:lnL>
                      <a:noFill/>
                    </a:lnL>
                    <a:lnR>
                      <a:noFill/>
                    </a:lnR>
                    <a:lnT>
                      <a:noFill/>
                    </a:lnT>
                    <a:lnB>
                      <a:noFill/>
                    </a:lnB>
                    <a:solidFill>
                      <a:srgbClr val="FFC7CE"/>
                    </a:solidFill>
                  </a:tcPr>
                </a:tc>
              </a:tr>
            </a:tbl>
          </a:graphicData>
        </a:graphic>
      </p:graphicFrame>
    </p:spTree>
    <p:extLst>
      <p:ext uri="{BB962C8B-B14F-4D97-AF65-F5344CB8AC3E}">
        <p14:creationId xmlns:p14="http://schemas.microsoft.com/office/powerpoint/2010/main" val="16920631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dirty="0" smtClean="0"/>
              <a:t>Step 3: some remarks</a:t>
            </a:r>
          </a:p>
        </p:txBody>
      </p:sp>
      <p:sp>
        <p:nvSpPr>
          <p:cNvPr id="80899" name="Content Placeholder 2"/>
          <p:cNvSpPr>
            <a:spLocks noGrp="1"/>
          </p:cNvSpPr>
          <p:nvPr>
            <p:ph idx="1"/>
          </p:nvPr>
        </p:nvSpPr>
        <p:spPr/>
        <p:txBody>
          <a:bodyPr/>
          <a:lstStyle/>
          <a:p>
            <a:pPr>
              <a:buFont typeface="Arial" panose="020B0604020202020204" pitchFamily="34" charset="0"/>
              <a:buChar char="•"/>
            </a:pPr>
            <a:r>
              <a:rPr lang="en-US" altLang="en-US" dirty="0" smtClean="0"/>
              <a:t>interpreter role, perceiver role, …</a:t>
            </a:r>
          </a:p>
          <a:p>
            <a:pPr lvl="1"/>
            <a:r>
              <a:rPr lang="en-US" altLang="en-US" dirty="0" smtClean="0"/>
              <a:t>reference to roles rather than the entity in which the roles </a:t>
            </a:r>
            <a:r>
              <a:rPr lang="en-US" altLang="en-US" dirty="0" err="1" smtClean="0"/>
              <a:t>inhere</a:t>
            </a:r>
            <a:r>
              <a:rPr lang="en-US" altLang="en-US" dirty="0" smtClean="0"/>
              <a:t> because it may be the same entity and one should not assign several IUIs to the same entity,</a:t>
            </a:r>
          </a:p>
          <a:p>
            <a:pPr lvl="2"/>
            <a:r>
              <a:rPr lang="en-US" altLang="en-US" dirty="0" smtClean="0"/>
              <a:t>It cannot always be avoided, but if it can be, it should be.</a:t>
            </a:r>
          </a:p>
          <a:p>
            <a:pPr lvl="2"/>
            <a:endParaRPr lang="en-US" altLang="en-US" dirty="0" smtClean="0"/>
          </a:p>
          <a:p>
            <a:pPr>
              <a:buFont typeface="Arial" panose="020B0604020202020204" pitchFamily="34" charset="0"/>
              <a:buChar char="•"/>
            </a:pPr>
            <a:r>
              <a:rPr lang="en-US" altLang="en-US" dirty="0" smtClean="0"/>
              <a:t>each description follows similar principles as Aristotelian definitions but is about particulars rather than universals.</a:t>
            </a:r>
          </a:p>
          <a:p>
            <a:pPr>
              <a:buFont typeface="Arial" panose="020B0604020202020204" pitchFamily="34" charset="0"/>
              <a:buChar char="•"/>
            </a:pPr>
            <a:endParaRPr lang="en-US" altLang="en-US" dirty="0"/>
          </a:p>
          <a:p>
            <a:pPr marL="0" indent="0"/>
            <a:endParaRPr lang="en-US" altLang="en-US" dirty="0" smtClean="0"/>
          </a:p>
        </p:txBody>
      </p:sp>
    </p:spTree>
    <p:extLst>
      <p:ext uri="{BB962C8B-B14F-4D97-AF65-F5344CB8AC3E}">
        <p14:creationId xmlns:p14="http://schemas.microsoft.com/office/powerpoint/2010/main" val="33765272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0" y="609600"/>
            <a:ext cx="9144000" cy="762000"/>
          </a:xfrm>
        </p:spPr>
        <p:txBody>
          <a:bodyPr/>
          <a:lstStyle/>
          <a:p>
            <a:r>
              <a:rPr lang="en-US" altLang="en-US" sz="2800" dirty="0" smtClean="0"/>
              <a:t>Step 4: classify all entities in terms</a:t>
            </a:r>
            <a:br>
              <a:rPr lang="en-US" altLang="en-US" sz="2800" dirty="0" smtClean="0"/>
            </a:br>
            <a:r>
              <a:rPr lang="en-US" altLang="en-US" sz="2800" dirty="0" smtClean="0"/>
              <a:t>of – ideally but not necessary – realism-based ontologies  </a:t>
            </a:r>
          </a:p>
        </p:txBody>
      </p:sp>
      <p:graphicFrame>
        <p:nvGraphicFramePr>
          <p:cNvPr id="5" name="Table 4"/>
          <p:cNvGraphicFramePr>
            <a:graphicFrameLocks noGrp="1"/>
          </p:cNvGraphicFramePr>
          <p:nvPr>
            <p:extLst/>
          </p:nvPr>
        </p:nvGraphicFramePr>
        <p:xfrm>
          <a:off x="572656" y="1725995"/>
          <a:ext cx="8077200" cy="4690965"/>
        </p:xfrm>
        <a:graphic>
          <a:graphicData uri="http://schemas.openxmlformats.org/drawingml/2006/table">
            <a:tbl>
              <a:tblPr/>
              <a:tblGrid>
                <a:gridCol w="2944812"/>
                <a:gridCol w="5132388"/>
              </a:tblGrid>
              <a:tr h="282259">
                <a:tc>
                  <a:txBody>
                    <a:bodyPr/>
                    <a:lstStyle/>
                    <a:p>
                      <a:pPr algn="ctr" fontAlgn="b"/>
                      <a:r>
                        <a:rPr lang="en-US" sz="2000" b="0" i="0" u="none" strike="noStrike" dirty="0">
                          <a:solidFill>
                            <a:schemeClr val="bg1"/>
                          </a:solidFill>
                          <a:latin typeface="Calibri"/>
                        </a:rPr>
                        <a:t>CLASS</a:t>
                      </a:r>
                    </a:p>
                  </a:txBody>
                  <a:tcPr marL="7930" marR="7930" marT="7931" marB="0" anchor="b">
                    <a:lnL>
                      <a:noFill/>
                    </a:lnL>
                    <a:lnR>
                      <a:noFill/>
                    </a:lnR>
                    <a:lnT>
                      <a:noFill/>
                    </a:lnT>
                    <a:lnB>
                      <a:noFill/>
                    </a:lnB>
                  </a:tcPr>
                </a:tc>
                <a:tc>
                  <a:txBody>
                    <a:bodyPr/>
                    <a:lstStyle/>
                    <a:p>
                      <a:pPr algn="ctr" fontAlgn="b"/>
                      <a:r>
                        <a:rPr lang="en-US" sz="2000" b="0" i="0" u="none" strike="noStrike" dirty="0">
                          <a:solidFill>
                            <a:schemeClr val="bg1"/>
                          </a:solidFill>
                          <a:latin typeface="Calibri"/>
                        </a:rPr>
                        <a:t>HIGHER CLASS</a:t>
                      </a:r>
                    </a:p>
                  </a:txBody>
                  <a:tcPr marL="7930" marR="7930" marT="7931" marB="0" anchor="b">
                    <a:lnL>
                      <a:noFill/>
                    </a:lnL>
                    <a:lnR>
                      <a:noFill/>
                    </a:lnR>
                    <a:lnT>
                      <a:noFill/>
                    </a:lnT>
                    <a:lnB>
                      <a:noFill/>
                    </a:lnB>
                  </a:tcPr>
                </a:tc>
              </a:tr>
              <a:tr h="282259">
                <a:tc>
                  <a:txBody>
                    <a:bodyPr/>
                    <a:lstStyle/>
                    <a:p>
                      <a:pPr algn="l" fontAlgn="t"/>
                      <a:r>
                        <a:rPr lang="en-US" sz="2000" b="0" i="0" u="none" strike="noStrike">
                          <a:solidFill>
                            <a:srgbClr val="006100"/>
                          </a:solidFill>
                          <a:latin typeface="Calibri"/>
                        </a:rPr>
                        <a:t>person</a:t>
                      </a:r>
                    </a:p>
                  </a:txBody>
                  <a:tcPr marL="7930" marR="7930" marT="7931" marB="0">
                    <a:lnL>
                      <a:noFill/>
                    </a:lnL>
                    <a:lnR>
                      <a:noFill/>
                    </a:lnR>
                    <a:lnT>
                      <a:noFill/>
                    </a:lnT>
                    <a:lnB>
                      <a:noFill/>
                    </a:lnB>
                    <a:solidFill>
                      <a:srgbClr val="C6EFCE"/>
                    </a:solidFill>
                  </a:tcPr>
                </a:tc>
                <a:tc>
                  <a:txBody>
                    <a:bodyPr/>
                    <a:lstStyle/>
                    <a:p>
                      <a:pPr algn="l" fontAlgn="t"/>
                      <a:r>
                        <a:rPr lang="en-US" sz="2000" b="0" i="0" u="none" strike="noStrike" dirty="0">
                          <a:solidFill>
                            <a:srgbClr val="006100"/>
                          </a:solidFill>
                          <a:latin typeface="Calibri"/>
                        </a:rPr>
                        <a:t>BFO</a:t>
                      </a:r>
                      <a:r>
                        <a:rPr lang="en-US" sz="2000" b="0" i="0" u="none" strike="noStrike" dirty="0" smtClean="0">
                          <a:solidFill>
                            <a:srgbClr val="006100"/>
                          </a:solidFill>
                          <a:latin typeface="Calibri"/>
                        </a:rPr>
                        <a:t>:  Object</a:t>
                      </a:r>
                      <a:endParaRPr lang="en-US" sz="20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2000" b="0" i="0" u="none" strike="noStrike">
                          <a:solidFill>
                            <a:srgbClr val="006100"/>
                          </a:solidFill>
                          <a:latin typeface="Calibri"/>
                        </a:rPr>
                        <a:t>patient identifier</a:t>
                      </a:r>
                    </a:p>
                  </a:txBody>
                  <a:tcPr marL="7930" marR="7930" marT="7931" marB="0">
                    <a:lnL>
                      <a:noFill/>
                    </a:lnL>
                    <a:lnR>
                      <a:noFill/>
                    </a:lnR>
                    <a:lnT>
                      <a:noFill/>
                    </a:lnT>
                    <a:lnB>
                      <a:noFill/>
                    </a:lnB>
                    <a:solidFill>
                      <a:srgbClr val="C6EFCE"/>
                    </a:solidFill>
                  </a:tcPr>
                </a:tc>
                <a:tc>
                  <a:txBody>
                    <a:bodyPr/>
                    <a:lstStyle/>
                    <a:p>
                      <a:pPr algn="l" fontAlgn="t"/>
                      <a:r>
                        <a:rPr lang="en-US" sz="2000" b="0" i="0" u="none" strike="noStrike" dirty="0">
                          <a:solidFill>
                            <a:srgbClr val="006100"/>
                          </a:solidFill>
                          <a:latin typeface="Calibri"/>
                        </a:rPr>
                        <a:t>IAO</a:t>
                      </a:r>
                      <a:r>
                        <a:rPr lang="en-US" sz="2000" b="0" i="0" u="none" strike="noStrike" dirty="0" smtClean="0">
                          <a:solidFill>
                            <a:srgbClr val="006100"/>
                          </a:solidFill>
                          <a:latin typeface="Calibri"/>
                        </a:rPr>
                        <a:t>:  Information </a:t>
                      </a:r>
                      <a:r>
                        <a:rPr lang="en-US" sz="2000" b="0" i="0" u="none" strike="noStrike" dirty="0">
                          <a:solidFill>
                            <a:srgbClr val="006100"/>
                          </a:solidFill>
                          <a:latin typeface="Calibri"/>
                        </a:rPr>
                        <a:t>Content Entity</a:t>
                      </a:r>
                    </a:p>
                  </a:txBody>
                  <a:tcPr marL="7930" marR="7930" marT="7931" marB="0">
                    <a:lnL>
                      <a:noFill/>
                    </a:lnL>
                    <a:lnR>
                      <a:noFill/>
                    </a:lnR>
                    <a:lnT>
                      <a:noFill/>
                    </a:lnT>
                    <a:lnB>
                      <a:noFill/>
                    </a:lnB>
                    <a:solidFill>
                      <a:srgbClr val="C6EFCE"/>
                    </a:solidFill>
                  </a:tcPr>
                </a:tc>
              </a:tr>
              <a:tr h="303511">
                <a:tc>
                  <a:txBody>
                    <a:bodyPr/>
                    <a:lstStyle/>
                    <a:p>
                      <a:pPr algn="l" fontAlgn="t"/>
                      <a:r>
                        <a:rPr lang="en-US" sz="2000" b="0" i="0" u="none" strike="noStrike">
                          <a:solidFill>
                            <a:srgbClr val="006100"/>
                          </a:solidFill>
                          <a:latin typeface="Calibri"/>
                        </a:rPr>
                        <a:t>assertion</a:t>
                      </a:r>
                    </a:p>
                  </a:txBody>
                  <a:tcPr marL="7930" marR="7930" marT="7931" marB="0">
                    <a:lnL>
                      <a:noFill/>
                    </a:lnL>
                    <a:lnR>
                      <a:noFill/>
                    </a:lnR>
                    <a:lnT>
                      <a:noFill/>
                    </a:lnT>
                    <a:lnB>
                      <a:noFill/>
                    </a:lnB>
                    <a:solidFill>
                      <a:srgbClr val="C6EFCE"/>
                    </a:solidFill>
                  </a:tcPr>
                </a:tc>
                <a:tc>
                  <a:txBody>
                    <a:bodyPr/>
                    <a:lstStyle/>
                    <a:p>
                      <a:pPr algn="l" fontAlgn="t"/>
                      <a:r>
                        <a:rPr lang="en-US" sz="2000" b="0" i="0" u="none" strike="noStrike" dirty="0">
                          <a:solidFill>
                            <a:srgbClr val="006100"/>
                          </a:solidFill>
                          <a:latin typeface="Calibri"/>
                        </a:rPr>
                        <a:t>IAO</a:t>
                      </a:r>
                      <a:r>
                        <a:rPr lang="en-US" sz="2000" b="0" i="0" u="none" strike="noStrike" dirty="0" smtClean="0">
                          <a:solidFill>
                            <a:srgbClr val="006100"/>
                          </a:solidFill>
                          <a:latin typeface="Calibri"/>
                        </a:rPr>
                        <a:t>:  Information </a:t>
                      </a:r>
                      <a:r>
                        <a:rPr lang="en-US" sz="2000" b="0" i="0" u="none" strike="noStrike" dirty="0">
                          <a:solidFill>
                            <a:srgbClr val="006100"/>
                          </a:solidFill>
                          <a:latin typeface="Calibri"/>
                        </a:rPr>
                        <a:t>Content Entity</a:t>
                      </a:r>
                    </a:p>
                  </a:txBody>
                  <a:tcPr marL="7930" marR="7930" marT="7931" marB="0">
                    <a:lnL>
                      <a:noFill/>
                    </a:lnL>
                    <a:lnR>
                      <a:noFill/>
                    </a:lnR>
                    <a:lnT>
                      <a:noFill/>
                    </a:lnT>
                    <a:lnB>
                      <a:noFill/>
                    </a:lnB>
                    <a:solidFill>
                      <a:srgbClr val="C6EFCE"/>
                    </a:solidFill>
                  </a:tcPr>
                </a:tc>
              </a:tr>
              <a:tr h="297512">
                <a:tc>
                  <a:txBody>
                    <a:bodyPr/>
                    <a:lstStyle/>
                    <a:p>
                      <a:pPr algn="l" fontAlgn="t"/>
                      <a:r>
                        <a:rPr lang="en-US" sz="2000" b="0" i="0" u="none" strike="noStrike" dirty="0">
                          <a:solidFill>
                            <a:srgbClr val="006100"/>
                          </a:solidFill>
                          <a:latin typeface="Calibri"/>
                        </a:rPr>
                        <a:t>technically investigating</a:t>
                      </a:r>
                    </a:p>
                  </a:txBody>
                  <a:tcPr marL="7930" marR="7930" marT="7931" marB="0">
                    <a:lnL>
                      <a:noFill/>
                    </a:lnL>
                    <a:lnR>
                      <a:noFill/>
                    </a:lnR>
                    <a:lnT>
                      <a:noFill/>
                    </a:lnT>
                    <a:lnB>
                      <a:noFill/>
                    </a:lnB>
                    <a:solidFill>
                      <a:srgbClr val="C6EFCE"/>
                    </a:solidFill>
                  </a:tcPr>
                </a:tc>
                <a:tc>
                  <a:txBody>
                    <a:bodyPr/>
                    <a:lstStyle/>
                    <a:p>
                      <a:pPr algn="l" fontAlgn="t"/>
                      <a:r>
                        <a:rPr lang="en-US" sz="2000" b="0" i="0" u="none" strike="noStrike" dirty="0">
                          <a:solidFill>
                            <a:srgbClr val="006100"/>
                          </a:solidFill>
                          <a:latin typeface="Calibri"/>
                        </a:rPr>
                        <a:t>OBI</a:t>
                      </a:r>
                      <a:r>
                        <a:rPr lang="en-US" sz="2000" b="0" i="0" u="none" strike="noStrike" dirty="0" smtClean="0">
                          <a:solidFill>
                            <a:srgbClr val="006100"/>
                          </a:solidFill>
                          <a:latin typeface="Calibri"/>
                        </a:rPr>
                        <a:t>:  Assay</a:t>
                      </a:r>
                      <a:endParaRPr lang="en-US" sz="20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2000" b="0" i="0" u="none" strike="noStrike">
                          <a:solidFill>
                            <a:srgbClr val="006100"/>
                          </a:solidFill>
                          <a:latin typeface="Calibri"/>
                        </a:rPr>
                        <a:t>panoramic X-ray</a:t>
                      </a:r>
                    </a:p>
                  </a:txBody>
                  <a:tcPr marL="7930" marR="7930" marT="7931" marB="0">
                    <a:lnL>
                      <a:noFill/>
                    </a:lnL>
                    <a:lnR>
                      <a:noFill/>
                    </a:lnR>
                    <a:lnT>
                      <a:noFill/>
                    </a:lnT>
                    <a:lnB>
                      <a:noFill/>
                    </a:lnB>
                    <a:solidFill>
                      <a:srgbClr val="C6EFCE"/>
                    </a:solidFill>
                  </a:tcPr>
                </a:tc>
                <a:tc>
                  <a:txBody>
                    <a:bodyPr/>
                    <a:lstStyle/>
                    <a:p>
                      <a:pPr algn="l" fontAlgn="t"/>
                      <a:r>
                        <a:rPr lang="en-US" sz="2000" b="0" i="0" u="none" strike="noStrike" dirty="0">
                          <a:solidFill>
                            <a:srgbClr val="006100"/>
                          </a:solidFill>
                          <a:latin typeface="Calibri"/>
                        </a:rPr>
                        <a:t>IAO</a:t>
                      </a:r>
                      <a:r>
                        <a:rPr lang="en-US" sz="2000" b="0" i="0" u="none" strike="noStrike" dirty="0" smtClean="0">
                          <a:solidFill>
                            <a:srgbClr val="006100"/>
                          </a:solidFill>
                          <a:latin typeface="Calibri"/>
                        </a:rPr>
                        <a:t>:  Image</a:t>
                      </a:r>
                      <a:endParaRPr lang="en-US" sz="20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2000" b="0" i="0" u="none" strike="noStrike">
                          <a:solidFill>
                            <a:srgbClr val="006100"/>
                          </a:solidFill>
                          <a:latin typeface="Calibri"/>
                        </a:rPr>
                        <a:t>mouth</a:t>
                      </a:r>
                    </a:p>
                  </a:txBody>
                  <a:tcPr marL="7930" marR="7930" marT="7931" marB="0">
                    <a:lnL>
                      <a:noFill/>
                    </a:lnL>
                    <a:lnR>
                      <a:noFill/>
                    </a:lnR>
                    <a:lnT>
                      <a:noFill/>
                    </a:lnT>
                    <a:lnB>
                      <a:noFill/>
                    </a:lnB>
                    <a:solidFill>
                      <a:srgbClr val="C6EFCE"/>
                    </a:solidFill>
                  </a:tcPr>
                </a:tc>
                <a:tc>
                  <a:txBody>
                    <a:bodyPr/>
                    <a:lstStyle/>
                    <a:p>
                      <a:pPr algn="l" fontAlgn="t"/>
                      <a:r>
                        <a:rPr lang="en-US" sz="2000" b="0" i="0" u="none" strike="noStrike" dirty="0">
                          <a:solidFill>
                            <a:srgbClr val="006100"/>
                          </a:solidFill>
                          <a:latin typeface="Calibri"/>
                        </a:rPr>
                        <a:t>FMA</a:t>
                      </a:r>
                      <a:r>
                        <a:rPr lang="en-US" sz="2000" b="0" i="0" u="none" strike="noStrike" dirty="0" smtClean="0">
                          <a:solidFill>
                            <a:srgbClr val="006100"/>
                          </a:solidFill>
                          <a:latin typeface="Calibri"/>
                        </a:rPr>
                        <a:t>: Mouth</a:t>
                      </a:r>
                      <a:endParaRPr lang="en-US" sz="20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2000" b="0" i="0" u="none" strike="noStrike">
                          <a:solidFill>
                            <a:srgbClr val="006100"/>
                          </a:solidFill>
                          <a:latin typeface="Calibri"/>
                        </a:rPr>
                        <a:t>interpreting</a:t>
                      </a:r>
                    </a:p>
                  </a:txBody>
                  <a:tcPr marL="7930" marR="7930" marT="7931" marB="0">
                    <a:lnL>
                      <a:noFill/>
                    </a:lnL>
                    <a:lnR>
                      <a:noFill/>
                    </a:lnR>
                    <a:lnT>
                      <a:noFill/>
                    </a:lnT>
                    <a:lnB>
                      <a:noFill/>
                    </a:lnB>
                    <a:solidFill>
                      <a:srgbClr val="C6EFCE"/>
                    </a:solidFill>
                  </a:tcPr>
                </a:tc>
                <a:tc>
                  <a:txBody>
                    <a:bodyPr/>
                    <a:lstStyle/>
                    <a:p>
                      <a:pPr algn="l" fontAlgn="t"/>
                      <a:r>
                        <a:rPr lang="en-US" sz="2000" b="0" i="0" u="none" strike="noStrike" dirty="0">
                          <a:solidFill>
                            <a:srgbClr val="006100"/>
                          </a:solidFill>
                          <a:latin typeface="Calibri"/>
                        </a:rPr>
                        <a:t>MFO</a:t>
                      </a:r>
                      <a:r>
                        <a:rPr lang="en-US" sz="2000" b="0" i="0" u="none" strike="noStrike" dirty="0" smtClean="0">
                          <a:solidFill>
                            <a:srgbClr val="006100"/>
                          </a:solidFill>
                          <a:latin typeface="Calibri"/>
                        </a:rPr>
                        <a:t>: Assessing</a:t>
                      </a:r>
                      <a:endParaRPr lang="en-US" sz="20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2000" b="0" i="0" u="none" strike="noStrike" dirty="0">
                          <a:solidFill>
                            <a:srgbClr val="006100"/>
                          </a:solidFill>
                          <a:latin typeface="Calibri"/>
                        </a:rPr>
                        <a:t>seeing</a:t>
                      </a:r>
                    </a:p>
                  </a:txBody>
                  <a:tcPr marL="7930" marR="7930" marT="7931" marB="0">
                    <a:lnL>
                      <a:noFill/>
                    </a:lnL>
                    <a:lnR>
                      <a:noFill/>
                    </a:lnR>
                    <a:lnT>
                      <a:noFill/>
                    </a:lnT>
                    <a:lnB>
                      <a:noFill/>
                    </a:lnB>
                    <a:solidFill>
                      <a:srgbClr val="C6EFCE"/>
                    </a:solidFill>
                  </a:tcPr>
                </a:tc>
                <a:tc>
                  <a:txBody>
                    <a:bodyPr/>
                    <a:lstStyle/>
                    <a:p>
                      <a:pPr algn="l" fontAlgn="t"/>
                      <a:r>
                        <a:rPr lang="en-US" sz="2000" b="0" i="0" u="none" strike="noStrike" dirty="0">
                          <a:solidFill>
                            <a:srgbClr val="006100"/>
                          </a:solidFill>
                          <a:latin typeface="Calibri"/>
                        </a:rPr>
                        <a:t>BFO</a:t>
                      </a:r>
                      <a:r>
                        <a:rPr lang="en-US" sz="2000" b="0" i="0" u="none" strike="noStrike" dirty="0" smtClean="0">
                          <a:solidFill>
                            <a:srgbClr val="006100"/>
                          </a:solidFill>
                          <a:latin typeface="Calibri"/>
                        </a:rPr>
                        <a:t>:  Process</a:t>
                      </a:r>
                      <a:endParaRPr lang="en-US" sz="2000" b="0" i="0" u="none" strike="noStrike" dirty="0">
                        <a:solidFill>
                          <a:srgbClr val="006100"/>
                        </a:solidFill>
                        <a:latin typeface="Calibri"/>
                      </a:endParaRPr>
                    </a:p>
                  </a:txBody>
                  <a:tcPr marL="7930" marR="7930" marT="7931" marB="0">
                    <a:lnL>
                      <a:noFill/>
                    </a:lnL>
                    <a:lnR>
                      <a:noFill/>
                    </a:lnR>
                    <a:lnT>
                      <a:noFill/>
                    </a:lnT>
                    <a:lnB>
                      <a:noFill/>
                    </a:lnB>
                    <a:solidFill>
                      <a:srgbClr val="C6EFCE"/>
                    </a:solidFill>
                  </a:tcPr>
                </a:tc>
              </a:tr>
              <a:tr h="282259">
                <a:tc>
                  <a:txBody>
                    <a:bodyPr/>
                    <a:lstStyle/>
                    <a:p>
                      <a:pPr algn="l" fontAlgn="t"/>
                      <a:r>
                        <a:rPr lang="en-US" sz="2000" b="0" i="0" u="none" strike="noStrike">
                          <a:solidFill>
                            <a:srgbClr val="006100"/>
                          </a:solidFill>
                          <a:latin typeface="Calibri"/>
                        </a:rPr>
                        <a:t>diagnosis</a:t>
                      </a:r>
                    </a:p>
                  </a:txBody>
                  <a:tcPr marL="7930" marR="7930" marT="7931" marB="0">
                    <a:lnL>
                      <a:noFill/>
                    </a:lnL>
                    <a:lnR>
                      <a:noFill/>
                    </a:lnR>
                    <a:lnT>
                      <a:noFill/>
                    </a:lnT>
                    <a:lnB>
                      <a:noFill/>
                    </a:lnB>
                    <a:solidFill>
                      <a:srgbClr val="C6EFCE"/>
                    </a:solidFill>
                  </a:tcPr>
                </a:tc>
                <a:tc>
                  <a:txBody>
                    <a:bodyPr/>
                    <a:lstStyle/>
                    <a:p>
                      <a:pPr algn="l" fontAlgn="t"/>
                      <a:r>
                        <a:rPr lang="en-US" sz="2000" b="0" i="0" u="none" strike="noStrike" dirty="0">
                          <a:solidFill>
                            <a:srgbClr val="006100"/>
                          </a:solidFill>
                          <a:latin typeface="Calibri"/>
                        </a:rPr>
                        <a:t>IAO</a:t>
                      </a:r>
                      <a:r>
                        <a:rPr lang="en-US" sz="2000" b="0" i="0" u="none" strike="noStrike" dirty="0" smtClean="0">
                          <a:solidFill>
                            <a:srgbClr val="006100"/>
                          </a:solidFill>
                          <a:latin typeface="Calibri"/>
                        </a:rPr>
                        <a:t>:   Information </a:t>
                      </a:r>
                      <a:r>
                        <a:rPr lang="en-US" sz="2000" b="0" i="0" u="none" strike="noStrike" dirty="0">
                          <a:solidFill>
                            <a:srgbClr val="006100"/>
                          </a:solidFill>
                          <a:latin typeface="Calibri"/>
                        </a:rPr>
                        <a:t>Content Entity</a:t>
                      </a:r>
                    </a:p>
                  </a:txBody>
                  <a:tcPr marL="7930" marR="7930" marT="7931" marB="0">
                    <a:lnL>
                      <a:noFill/>
                    </a:lnL>
                    <a:lnR>
                      <a:noFill/>
                    </a:lnR>
                    <a:lnT>
                      <a:noFill/>
                    </a:lnT>
                    <a:lnB>
                      <a:noFill/>
                    </a:lnB>
                    <a:solidFill>
                      <a:srgbClr val="C6EFCE"/>
                    </a:solidFill>
                  </a:tcPr>
                </a:tc>
              </a:tr>
              <a:tr h="310831">
                <a:tc>
                  <a:txBody>
                    <a:bodyPr/>
                    <a:lstStyle/>
                    <a:p>
                      <a:pPr algn="l" fontAlgn="t"/>
                      <a:r>
                        <a:rPr lang="en-US" sz="2000" b="0" i="0" u="none" strike="noStrike">
                          <a:solidFill>
                            <a:srgbClr val="006100"/>
                          </a:solidFill>
                          <a:latin typeface="Calibri"/>
                        </a:rPr>
                        <a:t>condylar head of right TMJ</a:t>
                      </a:r>
                    </a:p>
                  </a:txBody>
                  <a:tcPr marL="7930" marR="7930" marT="7931" marB="0">
                    <a:lnL>
                      <a:noFill/>
                    </a:lnL>
                    <a:lnR>
                      <a:noFill/>
                    </a:lnR>
                    <a:lnT>
                      <a:noFill/>
                    </a:lnT>
                    <a:lnB>
                      <a:noFill/>
                    </a:lnB>
                    <a:solidFill>
                      <a:srgbClr val="C6EFCE"/>
                    </a:solidFill>
                  </a:tcPr>
                </a:tc>
                <a:tc>
                  <a:txBody>
                    <a:bodyPr/>
                    <a:lstStyle/>
                    <a:p>
                      <a:pPr algn="l" fontAlgn="t"/>
                      <a:r>
                        <a:rPr lang="en-US" sz="2000" b="0" i="0" u="none" strike="noStrike" dirty="0">
                          <a:solidFill>
                            <a:srgbClr val="006100"/>
                          </a:solidFill>
                          <a:latin typeface="Calibri"/>
                        </a:rPr>
                        <a:t>FMA</a:t>
                      </a:r>
                      <a:r>
                        <a:rPr lang="en-US" sz="2000" b="0" i="0" u="none" strike="noStrike" dirty="0" smtClean="0">
                          <a:solidFill>
                            <a:srgbClr val="006100"/>
                          </a:solidFill>
                          <a:latin typeface="Calibri"/>
                        </a:rPr>
                        <a:t>: Right </a:t>
                      </a:r>
                      <a:r>
                        <a:rPr lang="en-US" sz="2000" b="0" i="0" u="none" strike="noStrike" dirty="0" err="1">
                          <a:solidFill>
                            <a:srgbClr val="006100"/>
                          </a:solidFill>
                          <a:latin typeface="Calibri"/>
                        </a:rPr>
                        <a:t>condylar</a:t>
                      </a:r>
                      <a:r>
                        <a:rPr lang="en-US" sz="2000" b="0" i="0" u="none" strike="noStrike" dirty="0">
                          <a:solidFill>
                            <a:srgbClr val="006100"/>
                          </a:solidFill>
                          <a:latin typeface="Calibri"/>
                        </a:rPr>
                        <a:t> process of mandible</a:t>
                      </a:r>
                    </a:p>
                  </a:txBody>
                  <a:tcPr marL="7930" marR="7930" marT="7931" marB="0">
                    <a:lnL>
                      <a:noFill/>
                    </a:lnL>
                    <a:lnR>
                      <a:noFill/>
                    </a:lnR>
                    <a:lnT>
                      <a:noFill/>
                    </a:lnT>
                    <a:lnB>
                      <a:noFill/>
                    </a:lnB>
                    <a:solidFill>
                      <a:srgbClr val="C6EFCE"/>
                    </a:solidFill>
                  </a:tcPr>
                </a:tc>
              </a:tr>
              <a:tr h="287121">
                <a:tc>
                  <a:txBody>
                    <a:bodyPr/>
                    <a:lstStyle/>
                    <a:p>
                      <a:pPr algn="l" fontAlgn="t"/>
                      <a:r>
                        <a:rPr lang="en-US" sz="2000" b="0" i="0" u="none" strike="noStrike">
                          <a:solidFill>
                            <a:srgbClr val="006100"/>
                          </a:solidFill>
                          <a:latin typeface="Calibri"/>
                        </a:rPr>
                        <a:t>right TMJ</a:t>
                      </a:r>
                    </a:p>
                  </a:txBody>
                  <a:tcPr marL="7930" marR="7930" marT="7931" marB="0">
                    <a:lnL>
                      <a:noFill/>
                    </a:lnL>
                    <a:lnR>
                      <a:noFill/>
                    </a:lnR>
                    <a:lnT>
                      <a:noFill/>
                    </a:lnT>
                    <a:lnB>
                      <a:noFill/>
                    </a:lnB>
                    <a:solidFill>
                      <a:srgbClr val="C6EFCE"/>
                    </a:solidFill>
                  </a:tcPr>
                </a:tc>
                <a:tc>
                  <a:txBody>
                    <a:bodyPr/>
                    <a:lstStyle/>
                    <a:p>
                      <a:pPr algn="l" fontAlgn="t"/>
                      <a:r>
                        <a:rPr lang="en-US" sz="2000" b="0" i="0" u="none" strike="noStrike" dirty="0">
                          <a:solidFill>
                            <a:srgbClr val="006100"/>
                          </a:solidFill>
                          <a:latin typeface="Calibri"/>
                        </a:rPr>
                        <a:t>FMA</a:t>
                      </a:r>
                      <a:r>
                        <a:rPr lang="en-US" sz="2000" b="0" i="0" u="none" strike="noStrike" dirty="0" smtClean="0">
                          <a:solidFill>
                            <a:srgbClr val="006100"/>
                          </a:solidFill>
                          <a:latin typeface="Calibri"/>
                        </a:rPr>
                        <a:t>: Right </a:t>
                      </a:r>
                      <a:r>
                        <a:rPr lang="en-US" sz="2000" b="0" i="0" u="none" strike="noStrike" dirty="0" err="1">
                          <a:solidFill>
                            <a:srgbClr val="006100"/>
                          </a:solidFill>
                          <a:latin typeface="Calibri"/>
                        </a:rPr>
                        <a:t>temporomandibular</a:t>
                      </a:r>
                      <a:r>
                        <a:rPr lang="en-US" sz="2000" b="0" i="0" u="none" strike="noStrike" dirty="0">
                          <a:solidFill>
                            <a:srgbClr val="006100"/>
                          </a:solidFill>
                          <a:latin typeface="Calibri"/>
                        </a:rPr>
                        <a:t> joint</a:t>
                      </a:r>
                    </a:p>
                  </a:txBody>
                  <a:tcPr marL="7930" marR="7930" marT="7931" marB="0">
                    <a:lnL>
                      <a:noFill/>
                    </a:lnL>
                    <a:lnR>
                      <a:noFill/>
                    </a:lnR>
                    <a:lnT>
                      <a:noFill/>
                    </a:lnT>
                    <a:lnB>
                      <a:noFill/>
                    </a:lnB>
                    <a:solidFill>
                      <a:srgbClr val="C6EFCE"/>
                    </a:solidFill>
                  </a:tcPr>
                </a:tc>
              </a:tr>
              <a:tr h="282259">
                <a:tc>
                  <a:txBody>
                    <a:bodyPr/>
                    <a:lstStyle/>
                    <a:p>
                      <a:pPr algn="l" fontAlgn="t"/>
                      <a:r>
                        <a:rPr lang="en-US" sz="2000" b="0" i="0" u="none" strike="noStrike">
                          <a:solidFill>
                            <a:srgbClr val="9C0006"/>
                          </a:solidFill>
                          <a:latin typeface="Calibri"/>
                        </a:rPr>
                        <a:t>assigner role</a:t>
                      </a:r>
                    </a:p>
                  </a:txBody>
                  <a:tcPr marL="7930" marR="7930" marT="7931" marB="0">
                    <a:lnL>
                      <a:noFill/>
                    </a:lnL>
                    <a:lnR>
                      <a:noFill/>
                    </a:lnR>
                    <a:lnT>
                      <a:noFill/>
                    </a:lnT>
                    <a:lnB>
                      <a:noFill/>
                    </a:lnB>
                    <a:solidFill>
                      <a:srgbClr val="FFC7CE"/>
                    </a:solidFill>
                  </a:tcPr>
                </a:tc>
                <a:tc>
                  <a:txBody>
                    <a:bodyPr/>
                    <a:lstStyle/>
                    <a:p>
                      <a:pPr algn="l" fontAlgn="t"/>
                      <a:r>
                        <a:rPr lang="en-US" sz="2000" b="0" i="0" u="none" strike="noStrike" dirty="0">
                          <a:solidFill>
                            <a:srgbClr val="9C0006"/>
                          </a:solidFill>
                          <a:latin typeface="Calibri"/>
                        </a:rPr>
                        <a:t>BFO</a:t>
                      </a:r>
                      <a:r>
                        <a:rPr lang="en-US" sz="2000" b="0" i="0" u="none" strike="noStrike" dirty="0" smtClean="0">
                          <a:solidFill>
                            <a:srgbClr val="9C0006"/>
                          </a:solidFill>
                          <a:latin typeface="Calibri"/>
                        </a:rPr>
                        <a:t>:  Role</a:t>
                      </a:r>
                      <a:endParaRPr lang="en-US" sz="2000" b="0" i="0" u="none" strike="noStrike" dirty="0">
                        <a:solidFill>
                          <a:srgbClr val="9C0006"/>
                        </a:solidFill>
                        <a:latin typeface="Calibri"/>
                      </a:endParaRPr>
                    </a:p>
                  </a:txBody>
                  <a:tcPr marL="7930" marR="7930" marT="7931" marB="0">
                    <a:lnL>
                      <a:noFill/>
                    </a:lnL>
                    <a:lnR>
                      <a:noFill/>
                    </a:lnR>
                    <a:lnT>
                      <a:noFill/>
                    </a:lnT>
                    <a:lnB>
                      <a:noFill/>
                    </a:lnB>
                    <a:solidFill>
                      <a:srgbClr val="FFC7CE"/>
                    </a:solidFill>
                  </a:tcPr>
                </a:tc>
              </a:tr>
              <a:tr h="293259">
                <a:tc>
                  <a:txBody>
                    <a:bodyPr/>
                    <a:lstStyle/>
                    <a:p>
                      <a:pPr algn="l" fontAlgn="t"/>
                      <a:r>
                        <a:rPr lang="en-US" sz="2000" b="0" i="0" u="none" strike="noStrike" dirty="0">
                          <a:solidFill>
                            <a:srgbClr val="9C0006"/>
                          </a:solidFill>
                          <a:latin typeface="Calibri"/>
                        </a:rPr>
                        <a:t>assigning</a:t>
                      </a:r>
                    </a:p>
                  </a:txBody>
                  <a:tcPr marL="7930" marR="7930" marT="7931" marB="0">
                    <a:lnL>
                      <a:noFill/>
                    </a:lnL>
                    <a:lnR>
                      <a:noFill/>
                    </a:lnR>
                    <a:lnT>
                      <a:noFill/>
                    </a:lnT>
                    <a:lnB>
                      <a:noFill/>
                    </a:lnB>
                    <a:solidFill>
                      <a:srgbClr val="FFC7CE"/>
                    </a:solidFill>
                  </a:tcPr>
                </a:tc>
                <a:tc>
                  <a:txBody>
                    <a:bodyPr/>
                    <a:lstStyle/>
                    <a:p>
                      <a:pPr algn="l" fontAlgn="t"/>
                      <a:r>
                        <a:rPr lang="en-US" sz="2000" b="0" i="0" u="none" strike="noStrike" dirty="0">
                          <a:solidFill>
                            <a:srgbClr val="9C0006"/>
                          </a:solidFill>
                          <a:latin typeface="Calibri"/>
                        </a:rPr>
                        <a:t>BFO</a:t>
                      </a:r>
                      <a:r>
                        <a:rPr lang="en-US" sz="2000" b="0" i="0" u="none" strike="noStrike" dirty="0" smtClean="0">
                          <a:solidFill>
                            <a:srgbClr val="9C0006"/>
                          </a:solidFill>
                          <a:latin typeface="Calibri"/>
                        </a:rPr>
                        <a:t>:  Process</a:t>
                      </a:r>
                      <a:endParaRPr lang="en-US" sz="2000" b="0" i="0" u="none" strike="noStrike" dirty="0">
                        <a:solidFill>
                          <a:srgbClr val="9C0006"/>
                        </a:solidFill>
                        <a:latin typeface="Calibri"/>
                      </a:endParaRPr>
                    </a:p>
                  </a:txBody>
                  <a:tcPr marL="7930" marR="7930" marT="7931" marB="0">
                    <a:lnL>
                      <a:noFill/>
                    </a:lnL>
                    <a:lnR>
                      <a:noFill/>
                    </a:lnR>
                    <a:lnT>
                      <a:noFill/>
                    </a:lnT>
                    <a:lnB>
                      <a:noFill/>
                    </a:lnB>
                    <a:solidFill>
                      <a:srgbClr val="FFC7CE"/>
                    </a:solidFill>
                  </a:tcPr>
                </a:tc>
              </a:tr>
              <a:tr h="282259">
                <a:tc>
                  <a:txBody>
                    <a:bodyPr/>
                    <a:lstStyle/>
                    <a:p>
                      <a:pPr algn="l" fontAlgn="t"/>
                      <a:r>
                        <a:rPr lang="en-US" sz="2000" b="0" i="0" u="none" strike="noStrike" dirty="0" smtClean="0">
                          <a:solidFill>
                            <a:srgbClr val="9C0006"/>
                          </a:solidFill>
                          <a:latin typeface="Calibri"/>
                        </a:rPr>
                        <a:t>study</a:t>
                      </a:r>
                      <a:r>
                        <a:rPr lang="en-US" sz="2000" b="0" i="0" u="none" strike="noStrike" baseline="0" dirty="0" smtClean="0">
                          <a:solidFill>
                            <a:srgbClr val="9C0006"/>
                          </a:solidFill>
                          <a:latin typeface="Calibri"/>
                        </a:rPr>
                        <a:t> subject role</a:t>
                      </a:r>
                      <a:endParaRPr lang="en-US" sz="2000" b="0" i="0" u="none" strike="noStrike" dirty="0">
                        <a:solidFill>
                          <a:srgbClr val="9C0006"/>
                        </a:solidFill>
                        <a:latin typeface="Calibri"/>
                      </a:endParaRPr>
                    </a:p>
                  </a:txBody>
                  <a:tcPr marL="7930" marR="7930" marT="7931" marB="0">
                    <a:lnL>
                      <a:noFill/>
                    </a:lnL>
                    <a:lnR>
                      <a:noFill/>
                    </a:lnR>
                    <a:lnT>
                      <a:noFill/>
                    </a:lnT>
                    <a:lnB>
                      <a:noFill/>
                    </a:lnB>
                    <a:solidFill>
                      <a:srgbClr val="FFC7CE"/>
                    </a:solidFill>
                  </a:tcPr>
                </a:tc>
                <a:tc>
                  <a:txBody>
                    <a:bodyPr/>
                    <a:lstStyle/>
                    <a:p>
                      <a:pPr algn="l" fontAlgn="t"/>
                      <a:r>
                        <a:rPr lang="en-US" sz="2000" b="0" i="0" u="none" strike="noStrike" dirty="0" smtClean="0">
                          <a:solidFill>
                            <a:srgbClr val="9C0006"/>
                          </a:solidFill>
                          <a:latin typeface="Calibri"/>
                        </a:rPr>
                        <a:t>OBI:  Study subject role</a:t>
                      </a:r>
                      <a:endParaRPr lang="en-US" sz="2000" b="0" i="0" u="none" strike="noStrike" dirty="0">
                        <a:solidFill>
                          <a:srgbClr val="9C0006"/>
                        </a:solidFill>
                        <a:latin typeface="Calibri"/>
                      </a:endParaRPr>
                    </a:p>
                  </a:txBody>
                  <a:tcPr marL="7930" marR="7930" marT="7931" marB="0">
                    <a:lnL>
                      <a:noFill/>
                    </a:lnL>
                    <a:lnR>
                      <a:noFill/>
                    </a:lnR>
                    <a:lnT>
                      <a:noFill/>
                    </a:lnT>
                    <a:lnB>
                      <a:noFill/>
                    </a:lnB>
                    <a:solidFill>
                      <a:srgbClr val="FFC7CE"/>
                    </a:solidFill>
                  </a:tcPr>
                </a:tc>
              </a:tr>
            </a:tbl>
          </a:graphicData>
        </a:graphic>
      </p:graphicFrame>
    </p:spTree>
    <p:extLst>
      <p:ext uri="{BB962C8B-B14F-4D97-AF65-F5344CB8AC3E}">
        <p14:creationId xmlns:p14="http://schemas.microsoft.com/office/powerpoint/2010/main" val="41307853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sz="3000" smtClean="0"/>
              <a:t>Step 5: specify relationships between these entities</a:t>
            </a:r>
          </a:p>
        </p:txBody>
      </p:sp>
      <p:sp>
        <p:nvSpPr>
          <p:cNvPr id="82947" name="Content Placeholder 2"/>
          <p:cNvSpPr>
            <a:spLocks noGrp="1"/>
          </p:cNvSpPr>
          <p:nvPr>
            <p:ph idx="1"/>
          </p:nvPr>
        </p:nvSpPr>
        <p:spPr/>
        <p:txBody>
          <a:bodyPr/>
          <a:lstStyle/>
          <a:p>
            <a:r>
              <a:rPr lang="en-US" altLang="en-US" dirty="0" smtClean="0"/>
              <a:t>For instance: </a:t>
            </a:r>
          </a:p>
          <a:p>
            <a:pPr lvl="1"/>
            <a:r>
              <a:rPr lang="en-US" altLang="en-US" dirty="0" smtClean="0"/>
              <a:t>at least during the taking of the X-ray the study subject role inheres in the patient being investigated:</a:t>
            </a:r>
          </a:p>
          <a:p>
            <a:pPr lvl="2"/>
            <a:r>
              <a:rPr lang="en-US" altLang="en-US" dirty="0" smtClean="0"/>
              <a:t>IUI-23 </a:t>
            </a:r>
            <a:r>
              <a:rPr lang="en-US" altLang="en-US" b="1" i="1" dirty="0" smtClean="0"/>
              <a:t>inheres-in</a:t>
            </a:r>
            <a:r>
              <a:rPr lang="en-US" altLang="en-US" dirty="0" smtClean="0"/>
              <a:t> IUI-1 </a:t>
            </a:r>
            <a:r>
              <a:rPr lang="en-US" altLang="en-US" b="1" i="1" dirty="0" smtClean="0"/>
              <a:t>during</a:t>
            </a:r>
            <a:r>
              <a:rPr lang="en-US" altLang="en-US" dirty="0" smtClean="0"/>
              <a:t> t1</a:t>
            </a:r>
          </a:p>
          <a:p>
            <a:pPr lvl="1"/>
            <a:r>
              <a:rPr lang="en-US" altLang="en-US" dirty="0" smtClean="0"/>
              <a:t>the patient participates at that time in the investigation</a:t>
            </a:r>
          </a:p>
          <a:p>
            <a:pPr lvl="2"/>
            <a:r>
              <a:rPr lang="en-US" altLang="en-US" dirty="0" smtClean="0"/>
              <a:t>IUI-4 </a:t>
            </a:r>
            <a:r>
              <a:rPr lang="en-US" altLang="en-US" b="1" i="1" dirty="0" smtClean="0"/>
              <a:t>has-participant</a:t>
            </a:r>
            <a:r>
              <a:rPr lang="en-US" altLang="en-US" dirty="0" smtClean="0"/>
              <a:t> IUI-1 </a:t>
            </a:r>
            <a:r>
              <a:rPr lang="en-US" altLang="en-US" b="1" i="1" dirty="0" smtClean="0"/>
              <a:t>during</a:t>
            </a:r>
            <a:r>
              <a:rPr lang="en-US" altLang="en-US" dirty="0" smtClean="0"/>
              <a:t> t1</a:t>
            </a:r>
          </a:p>
          <a:p>
            <a:pPr lvl="2"/>
            <a:endParaRPr lang="en-US" altLang="en-US" dirty="0" smtClean="0"/>
          </a:p>
          <a:p>
            <a:r>
              <a:rPr lang="en-US" altLang="en-US" dirty="0" smtClean="0"/>
              <a:t>These relations need to follow the principles of the Relation Ontology.</a:t>
            </a:r>
          </a:p>
        </p:txBody>
      </p:sp>
      <p:sp>
        <p:nvSpPr>
          <p:cNvPr id="82948" name="Rectangle 4"/>
          <p:cNvSpPr>
            <a:spLocks noChangeArrowheads="1"/>
          </p:cNvSpPr>
          <p:nvPr/>
        </p:nvSpPr>
        <p:spPr bwMode="auto">
          <a:xfrm>
            <a:off x="447675" y="6211888"/>
            <a:ext cx="86963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400">
                <a:solidFill>
                  <a:schemeClr val="bg1"/>
                </a:solidFill>
              </a:rPr>
              <a:t>Smith B, Ceusters W, Klagges B, Koehler J, Kumar A, Lomax J, Mungall C, Neuhaus F, Rector A, Rosse C. </a:t>
            </a:r>
            <a:r>
              <a:rPr lang="en-US" altLang="en-US" sz="1400">
                <a:solidFill>
                  <a:schemeClr val="bg1"/>
                </a:solidFill>
                <a:hlinkClick r:id="rId2"/>
              </a:rPr>
              <a:t>Relations in biomedical ontologies</a:t>
            </a:r>
            <a:r>
              <a:rPr lang="en-US" altLang="en-US" sz="1400">
                <a:solidFill>
                  <a:schemeClr val="bg1"/>
                </a:solidFill>
              </a:rPr>
              <a:t>, Genome Biology 2005, 6:R46.</a:t>
            </a:r>
          </a:p>
        </p:txBody>
      </p:sp>
    </p:spTree>
    <p:extLst>
      <p:ext uri="{BB962C8B-B14F-4D97-AF65-F5344CB8AC3E}">
        <p14:creationId xmlns:p14="http://schemas.microsoft.com/office/powerpoint/2010/main" val="30823779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ltLang="en-US" sz="2400" dirty="0" smtClean="0"/>
              <a:t>Step 6: outline all possible configurations of such entities for the sentence to be true</a:t>
            </a:r>
            <a:endParaRPr lang="en-US" altLang="en-US" sz="1400" dirty="0" smtClean="0"/>
          </a:p>
        </p:txBody>
      </p:sp>
      <p:sp>
        <p:nvSpPr>
          <p:cNvPr id="3" name="Content Placeholder 2"/>
          <p:cNvSpPr>
            <a:spLocks noGrp="1"/>
          </p:cNvSpPr>
          <p:nvPr>
            <p:ph idx="1"/>
          </p:nvPr>
        </p:nvSpPr>
        <p:spPr>
          <a:xfrm>
            <a:off x="228600" y="1981200"/>
            <a:ext cx="8686800" cy="4648200"/>
          </a:xfrm>
        </p:spPr>
        <p:txBody>
          <a:bodyPr>
            <a:normAutofit/>
          </a:bodyPr>
          <a:lstStyle/>
          <a:p>
            <a:pPr>
              <a:defRPr/>
            </a:pPr>
            <a:r>
              <a:rPr lang="en-US" dirty="0" smtClean="0"/>
              <a:t>Such outlines are collections of relational expressions of the sort just described,</a:t>
            </a:r>
          </a:p>
          <a:p>
            <a:pPr>
              <a:defRPr/>
            </a:pPr>
            <a:endParaRPr lang="en-US" dirty="0" smtClean="0"/>
          </a:p>
          <a:p>
            <a:pPr>
              <a:defRPr/>
            </a:pPr>
            <a:r>
              <a:rPr lang="en-US" dirty="0" smtClean="0"/>
              <a:t>Variant configurations for the example:</a:t>
            </a:r>
          </a:p>
          <a:p>
            <a:pPr lvl="1">
              <a:defRPr/>
            </a:pPr>
            <a:r>
              <a:rPr lang="en-US" dirty="0" smtClean="0"/>
              <a:t>perceiver and interpreter are the same or distinct human beings,</a:t>
            </a:r>
          </a:p>
          <a:p>
            <a:pPr lvl="1">
              <a:defRPr/>
            </a:pPr>
            <a:r>
              <a:rPr lang="en-US" dirty="0" smtClean="0"/>
              <a:t>the X-ray machine is unreliable and produced artifacts which the interpreter thought to be signs motivating his diagnosis, while the patient has indeed the disorder specified by the diagnosis (the clinician was lucky)</a:t>
            </a:r>
          </a:p>
          <a:p>
            <a:pPr lvl="1">
              <a:defRPr/>
            </a:pPr>
            <a:r>
              <a:rPr lang="en-US" dirty="0" smtClean="0"/>
              <a:t>…</a:t>
            </a:r>
            <a:endParaRPr lang="en-US" dirty="0"/>
          </a:p>
        </p:txBody>
      </p:sp>
    </p:spTree>
    <p:extLst>
      <p:ext uri="{BB962C8B-B14F-4D97-AF65-F5344CB8AC3E}">
        <p14:creationId xmlns:p14="http://schemas.microsoft.com/office/powerpoint/2010/main" val="888680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altLang="en-US" dirty="0" smtClean="0"/>
              <a:t>Then for each dataset</a:t>
            </a:r>
          </a:p>
        </p:txBody>
      </p:sp>
      <p:sp>
        <p:nvSpPr>
          <p:cNvPr id="84995" name="Content Placeholder 2"/>
          <p:cNvSpPr>
            <a:spLocks noGrp="1"/>
          </p:cNvSpPr>
          <p:nvPr>
            <p:ph idx="1"/>
          </p:nvPr>
        </p:nvSpPr>
        <p:spPr/>
        <p:txBody>
          <a:bodyPr/>
          <a:lstStyle/>
          <a:p>
            <a:r>
              <a:rPr lang="en-US" altLang="en-US" dirty="0" smtClean="0"/>
              <a:t>Build a formal template which describes:</a:t>
            </a:r>
          </a:p>
          <a:p>
            <a:pPr lvl="1"/>
            <a:r>
              <a:rPr lang="en-US" altLang="en-US" dirty="0" smtClean="0"/>
              <a:t>the results of steps 1-6 of the 1</a:t>
            </a:r>
            <a:r>
              <a:rPr lang="en-US" altLang="en-US" baseline="30000" dirty="0" smtClean="0"/>
              <a:t>st</a:t>
            </a:r>
            <a:r>
              <a:rPr lang="en-US" altLang="en-US" dirty="0" smtClean="0"/>
              <a:t> order analysis,</a:t>
            </a:r>
          </a:p>
          <a:p>
            <a:pPr lvl="1"/>
            <a:r>
              <a:rPr lang="en-US" altLang="en-US" dirty="0" smtClean="0"/>
              <a:t>the relationships between:</a:t>
            </a:r>
          </a:p>
          <a:p>
            <a:pPr lvl="2"/>
            <a:r>
              <a:rPr lang="en-US" altLang="en-US" dirty="0" smtClean="0"/>
              <a:t>the 1</a:t>
            </a:r>
            <a:r>
              <a:rPr lang="en-US" altLang="en-US" baseline="30000" dirty="0" smtClean="0"/>
              <a:t>st</a:t>
            </a:r>
            <a:r>
              <a:rPr lang="en-US" altLang="en-US" dirty="0" smtClean="0"/>
              <a:t> order entities and the corresponding data items in the data set,</a:t>
            </a:r>
          </a:p>
          <a:p>
            <a:pPr lvl="2"/>
            <a:r>
              <a:rPr lang="en-US" altLang="en-US" dirty="0" smtClean="0"/>
              <a:t>data items themselves.</a:t>
            </a:r>
          </a:p>
          <a:p>
            <a:pPr lvl="2"/>
            <a:endParaRPr lang="en-US" altLang="en-US" dirty="0" smtClean="0"/>
          </a:p>
        </p:txBody>
      </p:sp>
    </p:spTree>
    <p:extLst>
      <p:ext uri="{BB962C8B-B14F-4D97-AF65-F5344CB8AC3E}">
        <p14:creationId xmlns:p14="http://schemas.microsoft.com/office/powerpoint/2010/main" val="14480969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316" y="1447800"/>
            <a:ext cx="8993484" cy="5334000"/>
          </a:xfrm>
          <a:prstGeom prst="rect">
            <a:avLst/>
          </a:prstGeom>
        </p:spPr>
      </p:pic>
      <p:sp>
        <p:nvSpPr>
          <p:cNvPr id="86018" name="Title 1"/>
          <p:cNvSpPr>
            <a:spLocks noGrp="1"/>
          </p:cNvSpPr>
          <p:nvPr>
            <p:ph type="title"/>
          </p:nvPr>
        </p:nvSpPr>
        <p:spPr/>
        <p:txBody>
          <a:bodyPr/>
          <a:lstStyle/>
          <a:p>
            <a:r>
              <a:rPr lang="en-US" altLang="en-US" dirty="0" smtClean="0"/>
              <a:t>The template for one specific dataset</a:t>
            </a:r>
          </a:p>
        </p:txBody>
      </p:sp>
    </p:spTree>
    <p:extLst>
      <p:ext uri="{BB962C8B-B14F-4D97-AF65-F5344CB8AC3E}">
        <p14:creationId xmlns:p14="http://schemas.microsoft.com/office/powerpoint/2010/main" val="28958053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altLang="en-US" dirty="0" smtClean="0"/>
              <a:t>Then for each dataset</a:t>
            </a:r>
          </a:p>
        </p:txBody>
      </p:sp>
      <p:sp>
        <p:nvSpPr>
          <p:cNvPr id="84995" name="Content Placeholder 2"/>
          <p:cNvSpPr>
            <a:spLocks noGrp="1"/>
          </p:cNvSpPr>
          <p:nvPr>
            <p:ph idx="1"/>
          </p:nvPr>
        </p:nvSpPr>
        <p:spPr/>
        <p:txBody>
          <a:bodyPr/>
          <a:lstStyle/>
          <a:p>
            <a:r>
              <a:rPr lang="en-US" altLang="en-US" dirty="0" smtClean="0">
                <a:solidFill>
                  <a:schemeClr val="accent2">
                    <a:lumMod val="60000"/>
                    <a:lumOff val="40000"/>
                  </a:schemeClr>
                </a:solidFill>
              </a:rPr>
              <a:t>Build a formal template which describes:</a:t>
            </a:r>
          </a:p>
          <a:p>
            <a:pPr lvl="1"/>
            <a:r>
              <a:rPr lang="en-US" altLang="en-US" dirty="0" smtClean="0">
                <a:solidFill>
                  <a:schemeClr val="accent2">
                    <a:lumMod val="60000"/>
                    <a:lumOff val="40000"/>
                  </a:schemeClr>
                </a:solidFill>
              </a:rPr>
              <a:t>the results of steps 1-6 of the 1</a:t>
            </a:r>
            <a:r>
              <a:rPr lang="en-US" altLang="en-US" baseline="30000" dirty="0" smtClean="0">
                <a:solidFill>
                  <a:schemeClr val="accent2">
                    <a:lumMod val="60000"/>
                    <a:lumOff val="40000"/>
                  </a:schemeClr>
                </a:solidFill>
              </a:rPr>
              <a:t>st</a:t>
            </a:r>
            <a:r>
              <a:rPr lang="en-US" altLang="en-US" dirty="0" smtClean="0">
                <a:solidFill>
                  <a:schemeClr val="accent2">
                    <a:lumMod val="60000"/>
                    <a:lumOff val="40000"/>
                  </a:schemeClr>
                </a:solidFill>
              </a:rPr>
              <a:t> order analysis,</a:t>
            </a:r>
          </a:p>
          <a:p>
            <a:pPr lvl="1"/>
            <a:r>
              <a:rPr lang="en-US" altLang="en-US" dirty="0" smtClean="0">
                <a:solidFill>
                  <a:schemeClr val="accent2">
                    <a:lumMod val="60000"/>
                    <a:lumOff val="40000"/>
                  </a:schemeClr>
                </a:solidFill>
              </a:rPr>
              <a:t>the relationships between:</a:t>
            </a:r>
          </a:p>
          <a:p>
            <a:pPr lvl="2"/>
            <a:r>
              <a:rPr lang="en-US" altLang="en-US" dirty="0" smtClean="0">
                <a:solidFill>
                  <a:schemeClr val="accent2">
                    <a:lumMod val="60000"/>
                    <a:lumOff val="40000"/>
                  </a:schemeClr>
                </a:solidFill>
              </a:rPr>
              <a:t>the 1</a:t>
            </a:r>
            <a:r>
              <a:rPr lang="en-US" altLang="en-US" baseline="30000" dirty="0" smtClean="0">
                <a:solidFill>
                  <a:schemeClr val="accent2">
                    <a:lumMod val="60000"/>
                    <a:lumOff val="40000"/>
                  </a:schemeClr>
                </a:solidFill>
              </a:rPr>
              <a:t>st</a:t>
            </a:r>
            <a:r>
              <a:rPr lang="en-US" altLang="en-US" dirty="0" smtClean="0">
                <a:solidFill>
                  <a:schemeClr val="accent2">
                    <a:lumMod val="60000"/>
                    <a:lumOff val="40000"/>
                  </a:schemeClr>
                </a:solidFill>
              </a:rPr>
              <a:t> order entities and the corresponding data items in the data set,</a:t>
            </a:r>
          </a:p>
          <a:p>
            <a:pPr lvl="2"/>
            <a:r>
              <a:rPr lang="en-US" altLang="en-US" dirty="0" smtClean="0">
                <a:solidFill>
                  <a:schemeClr val="accent2">
                    <a:lumMod val="60000"/>
                    <a:lumOff val="40000"/>
                  </a:schemeClr>
                </a:solidFill>
              </a:rPr>
              <a:t>data items themselves.</a:t>
            </a:r>
          </a:p>
          <a:p>
            <a:pPr lvl="2"/>
            <a:endParaRPr lang="en-US" altLang="en-US" dirty="0" smtClean="0"/>
          </a:p>
          <a:p>
            <a:r>
              <a:rPr lang="en-US" altLang="en-US" dirty="0" smtClean="0"/>
              <a:t>Generate on the basis of the template for each subject (patient) in the dataset an RT-compatible representation of his 1</a:t>
            </a:r>
            <a:r>
              <a:rPr lang="en-US" altLang="en-US" baseline="30000" dirty="0" smtClean="0"/>
              <a:t>st</a:t>
            </a:r>
            <a:r>
              <a:rPr lang="en-US" altLang="en-US" dirty="0" smtClean="0"/>
              <a:t> and 2</a:t>
            </a:r>
            <a:r>
              <a:rPr lang="en-US" altLang="en-US" baseline="30000" dirty="0" smtClean="0"/>
              <a:t>nd</a:t>
            </a:r>
            <a:r>
              <a:rPr lang="en-US" altLang="en-US" dirty="0" smtClean="0"/>
              <a:t> order entities.</a:t>
            </a:r>
          </a:p>
        </p:txBody>
      </p:sp>
    </p:spTree>
    <p:extLst>
      <p:ext uri="{BB962C8B-B14F-4D97-AF65-F5344CB8AC3E}">
        <p14:creationId xmlns:p14="http://schemas.microsoft.com/office/powerpoint/2010/main" val="21603418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altLang="en-US" dirty="0" smtClean="0"/>
              <a:t>Then for each dataset</a:t>
            </a:r>
          </a:p>
        </p:txBody>
      </p:sp>
      <p:sp>
        <p:nvSpPr>
          <p:cNvPr id="84995" name="Content Placeholder 2"/>
          <p:cNvSpPr>
            <a:spLocks noGrp="1"/>
          </p:cNvSpPr>
          <p:nvPr>
            <p:ph idx="1"/>
          </p:nvPr>
        </p:nvSpPr>
        <p:spPr/>
        <p:txBody>
          <a:bodyPr/>
          <a:lstStyle/>
          <a:p>
            <a:r>
              <a:rPr lang="en-US" altLang="en-US" dirty="0" smtClean="0"/>
              <a:t>Build a formal template which describes:</a:t>
            </a:r>
          </a:p>
          <a:p>
            <a:pPr lvl="1"/>
            <a:r>
              <a:rPr lang="en-US" altLang="en-US" dirty="0" smtClean="0"/>
              <a:t>the results of steps 1-6 of the 1</a:t>
            </a:r>
            <a:r>
              <a:rPr lang="en-US" altLang="en-US" baseline="30000" dirty="0" smtClean="0"/>
              <a:t>st</a:t>
            </a:r>
            <a:r>
              <a:rPr lang="en-US" altLang="en-US" dirty="0" smtClean="0"/>
              <a:t> order analysis,</a:t>
            </a:r>
          </a:p>
          <a:p>
            <a:pPr lvl="1"/>
            <a:r>
              <a:rPr lang="en-US" altLang="en-US" dirty="0" smtClean="0"/>
              <a:t>the relationships between:</a:t>
            </a:r>
          </a:p>
          <a:p>
            <a:pPr lvl="2"/>
            <a:r>
              <a:rPr lang="en-US" altLang="en-US" dirty="0" smtClean="0"/>
              <a:t>the 1</a:t>
            </a:r>
            <a:r>
              <a:rPr lang="en-US" altLang="en-US" baseline="30000" dirty="0" smtClean="0"/>
              <a:t>st</a:t>
            </a:r>
            <a:r>
              <a:rPr lang="en-US" altLang="en-US" dirty="0" smtClean="0"/>
              <a:t> order entities and the corresponding data items in the data set,</a:t>
            </a:r>
          </a:p>
          <a:p>
            <a:pPr lvl="2"/>
            <a:r>
              <a:rPr lang="en-US" altLang="en-US" dirty="0" smtClean="0"/>
              <a:t>data items themselves.</a:t>
            </a:r>
          </a:p>
          <a:p>
            <a:pPr lvl="2"/>
            <a:endParaRPr lang="en-US" altLang="en-US" dirty="0" smtClean="0"/>
          </a:p>
          <a:p>
            <a:r>
              <a:rPr lang="en-US" altLang="en-US" dirty="0" smtClean="0"/>
              <a:t>Generate on the basis of the template for each subject (patient) in the dataset an RT-compatible representation of his 1</a:t>
            </a:r>
            <a:r>
              <a:rPr lang="en-US" altLang="en-US" baseline="30000" dirty="0" smtClean="0"/>
              <a:t>st</a:t>
            </a:r>
            <a:r>
              <a:rPr lang="en-US" altLang="en-US" dirty="0" smtClean="0"/>
              <a:t> and 2</a:t>
            </a:r>
            <a:r>
              <a:rPr lang="en-US" altLang="en-US" baseline="30000" dirty="0" smtClean="0"/>
              <a:t>nd</a:t>
            </a:r>
            <a:r>
              <a:rPr lang="en-US" altLang="en-US" dirty="0" smtClean="0"/>
              <a:t> order entities.</a:t>
            </a:r>
          </a:p>
        </p:txBody>
      </p:sp>
      <p:sp>
        <p:nvSpPr>
          <p:cNvPr id="2" name="Rectangle 1"/>
          <p:cNvSpPr/>
          <p:nvPr/>
        </p:nvSpPr>
        <p:spPr bwMode="auto">
          <a:xfrm>
            <a:off x="914400" y="2971800"/>
            <a:ext cx="7924800" cy="1219200"/>
          </a:xfrm>
          <a:prstGeom prst="rect">
            <a:avLst/>
          </a:prstGeom>
          <a:noFill/>
          <a:ln w="2857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pitchFamily="122" charset="0"/>
            </a:endParaRPr>
          </a:p>
          <a:p>
            <a:pPr marL="3427413" marR="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00"/>
                </a:solidFill>
                <a:effectLst/>
                <a:latin typeface="Times" pitchFamily="122" charset="0"/>
              </a:rPr>
              <a:t>Requires elements from the Information Artifact Ontology</a:t>
            </a:r>
            <a:endParaRPr kumimoji="0" lang="en-US" sz="2400" b="0" i="0" u="none" strike="noStrike" cap="none" normalizeH="0" baseline="0" dirty="0">
              <a:ln>
                <a:noFill/>
              </a:ln>
              <a:solidFill>
                <a:srgbClr val="FFFF00"/>
              </a:solidFill>
              <a:effectLst/>
              <a:latin typeface="Times" pitchFamily="122" charset="0"/>
            </a:endParaRPr>
          </a:p>
        </p:txBody>
      </p:sp>
    </p:spTree>
    <p:extLst>
      <p:ext uri="{BB962C8B-B14F-4D97-AF65-F5344CB8AC3E}">
        <p14:creationId xmlns:p14="http://schemas.microsoft.com/office/powerpoint/2010/main" val="191143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changes for IAO</a:t>
            </a:r>
            <a:br>
              <a:rPr lang="en-US" dirty="0" smtClean="0"/>
            </a:br>
            <a:endParaRPr lang="en-US" sz="1800" dirty="0"/>
          </a:p>
        </p:txBody>
      </p:sp>
      <p:sp>
        <p:nvSpPr>
          <p:cNvPr id="4" name="Content Placeholder 2"/>
          <p:cNvSpPr>
            <a:spLocks noGrp="1"/>
          </p:cNvSpPr>
          <p:nvPr>
            <p:ph idx="1"/>
          </p:nvPr>
        </p:nvSpPr>
        <p:spPr>
          <a:xfrm>
            <a:off x="226291" y="1447800"/>
            <a:ext cx="8686800" cy="4953000"/>
          </a:xfrm>
        </p:spPr>
        <p:txBody>
          <a:bodyPr/>
          <a:lstStyle/>
          <a:p>
            <a:pPr marL="342900" lvl="1" indent="-342900">
              <a:buSzTx/>
              <a:buNone/>
            </a:pPr>
            <a:r>
              <a:rPr lang="en-US" cap="small" dirty="0">
                <a:latin typeface="+mj-lt"/>
              </a:rPr>
              <a:t>information content entity </a:t>
            </a:r>
            <a:r>
              <a:rPr lang="en-US" dirty="0">
                <a:latin typeface="+mj-lt"/>
              </a:rPr>
              <a:t>=def. </a:t>
            </a:r>
            <a:endParaRPr lang="en-US" dirty="0" smtClean="0">
              <a:latin typeface="+mj-lt"/>
            </a:endParaRPr>
          </a:p>
          <a:p>
            <a:pPr marL="342900" lvl="1" indent="-342900">
              <a:buSzTx/>
              <a:buNone/>
            </a:pPr>
            <a:r>
              <a:rPr lang="en-US" dirty="0">
                <a:latin typeface="+mj-lt"/>
              </a:rPr>
              <a:t>	</a:t>
            </a:r>
            <a:r>
              <a:rPr lang="en-US" dirty="0" smtClean="0">
                <a:latin typeface="+mj-lt"/>
              </a:rPr>
              <a:t>an </a:t>
            </a:r>
            <a:r>
              <a:rPr lang="en-US" cap="small" dirty="0">
                <a:latin typeface="+mj-lt"/>
              </a:rPr>
              <a:t>entity</a:t>
            </a:r>
            <a:r>
              <a:rPr lang="en-US" dirty="0">
                <a:latin typeface="+mj-lt"/>
              </a:rPr>
              <a:t> which is </a:t>
            </a:r>
            <a:endParaRPr lang="en-US" dirty="0" smtClean="0">
              <a:latin typeface="+mj-lt"/>
            </a:endParaRPr>
          </a:p>
          <a:p>
            <a:pPr marL="342900" lvl="1" indent="-342900">
              <a:buSzTx/>
              <a:buNone/>
            </a:pPr>
            <a:r>
              <a:rPr lang="en-US" dirty="0">
                <a:latin typeface="+mj-lt"/>
              </a:rPr>
              <a:t>	</a:t>
            </a:r>
            <a:r>
              <a:rPr lang="en-US" dirty="0" smtClean="0">
                <a:latin typeface="+mj-lt"/>
              </a:rPr>
              <a:t>	(</a:t>
            </a:r>
            <a:r>
              <a:rPr lang="en-US" dirty="0">
                <a:latin typeface="+mj-lt"/>
              </a:rPr>
              <a:t>1) </a:t>
            </a:r>
            <a:r>
              <a:rPr lang="en-US" cap="small" dirty="0">
                <a:latin typeface="+mj-lt"/>
              </a:rPr>
              <a:t>generically dependent </a:t>
            </a:r>
            <a:r>
              <a:rPr lang="en-US" dirty="0">
                <a:latin typeface="+mj-lt"/>
              </a:rPr>
              <a:t>on </a:t>
            </a:r>
            <a:endParaRPr lang="en-US" dirty="0" smtClean="0">
              <a:latin typeface="+mj-lt"/>
            </a:endParaRPr>
          </a:p>
          <a:p>
            <a:pPr marL="342900" lvl="1" indent="-342900">
              <a:buSzTx/>
              <a:buNone/>
            </a:pPr>
            <a:r>
              <a:rPr lang="en-US" dirty="0">
                <a:latin typeface="+mj-lt"/>
              </a:rPr>
              <a:t>	</a:t>
            </a:r>
            <a:r>
              <a:rPr lang="en-US" dirty="0" smtClean="0">
                <a:latin typeface="+mj-lt"/>
              </a:rPr>
              <a:t>	(</a:t>
            </a:r>
            <a:r>
              <a:rPr lang="en-US" dirty="0">
                <a:latin typeface="+mj-lt"/>
              </a:rPr>
              <a:t>2) some </a:t>
            </a:r>
            <a:r>
              <a:rPr lang="en-US" cap="small" dirty="0">
                <a:latin typeface="+mj-lt"/>
              </a:rPr>
              <a:t>material entity </a:t>
            </a:r>
            <a:r>
              <a:rPr lang="en-US" dirty="0">
                <a:latin typeface="+mj-lt"/>
              </a:rPr>
              <a:t>and which </a:t>
            </a:r>
            <a:endParaRPr lang="en-US" dirty="0" smtClean="0">
              <a:latin typeface="+mj-lt"/>
            </a:endParaRPr>
          </a:p>
          <a:p>
            <a:pPr marL="342900" lvl="1" indent="-342900">
              <a:buSzTx/>
              <a:buNone/>
            </a:pPr>
            <a:r>
              <a:rPr lang="en-US" dirty="0">
                <a:latin typeface="+mj-lt"/>
              </a:rPr>
              <a:t>	</a:t>
            </a:r>
            <a:r>
              <a:rPr lang="en-US" dirty="0" smtClean="0">
                <a:latin typeface="+mj-lt"/>
              </a:rPr>
              <a:t>	(</a:t>
            </a:r>
            <a:r>
              <a:rPr lang="en-US" dirty="0">
                <a:latin typeface="+mj-lt"/>
              </a:rPr>
              <a:t>3) </a:t>
            </a:r>
            <a:r>
              <a:rPr lang="en-US" b="1" i="1" dirty="0" err="1" smtClean="0">
                <a:solidFill>
                  <a:srgbClr val="ECD63F"/>
                </a:solidFill>
                <a:latin typeface="+mj-lt"/>
              </a:rPr>
              <a:t>is_about</a:t>
            </a:r>
            <a:r>
              <a:rPr lang="en-US" dirty="0" smtClean="0">
                <a:latin typeface="+mj-lt"/>
              </a:rPr>
              <a:t> some</a:t>
            </a:r>
            <a:r>
              <a:rPr lang="en-US" cap="small" dirty="0" smtClean="0">
                <a:latin typeface="+mj-lt"/>
              </a:rPr>
              <a:t> </a:t>
            </a:r>
            <a:r>
              <a:rPr lang="en-US" cap="small" dirty="0" smtClean="0">
                <a:solidFill>
                  <a:srgbClr val="ECD63F"/>
                </a:solidFill>
                <a:latin typeface="+mj-lt"/>
              </a:rPr>
              <a:t>portion of reality</a:t>
            </a:r>
            <a:r>
              <a:rPr lang="en-US" dirty="0" smtClean="0">
                <a:latin typeface="+mj-lt"/>
              </a:rPr>
              <a:t>. </a:t>
            </a:r>
            <a:endParaRPr lang="en-US" dirty="0">
              <a:latin typeface="+mj-lt"/>
            </a:endParaRPr>
          </a:p>
          <a:p>
            <a:r>
              <a:rPr lang="en-US" dirty="0" smtClean="0"/>
              <a:t>where	</a:t>
            </a:r>
          </a:p>
          <a:p>
            <a:r>
              <a:rPr lang="en-US" i="1" dirty="0" smtClean="0">
                <a:latin typeface="+mj-lt"/>
              </a:rPr>
              <a:t>    x </a:t>
            </a:r>
            <a:r>
              <a:rPr lang="en-US" b="1" i="1" dirty="0" err="1">
                <a:solidFill>
                  <a:srgbClr val="ECD63F"/>
                </a:solidFill>
                <a:latin typeface="+mj-lt"/>
              </a:rPr>
              <a:t>is_about</a:t>
            </a:r>
            <a:r>
              <a:rPr lang="en-US" b="1" i="1" dirty="0">
                <a:latin typeface="+mj-lt"/>
              </a:rPr>
              <a:t> </a:t>
            </a:r>
            <a:r>
              <a:rPr lang="en-US" i="1" dirty="0">
                <a:latin typeface="+mj-lt"/>
              </a:rPr>
              <a:t>y</a:t>
            </a:r>
            <a:r>
              <a:rPr lang="en-US" b="1" dirty="0">
                <a:latin typeface="+mj-lt"/>
              </a:rPr>
              <a:t> </a:t>
            </a:r>
            <a:r>
              <a:rPr lang="en-US" dirty="0">
                <a:latin typeface="+mj-lt"/>
              </a:rPr>
              <a:t>means</a:t>
            </a:r>
            <a:r>
              <a:rPr lang="en-US" b="1" dirty="0">
                <a:latin typeface="+mj-lt"/>
              </a:rPr>
              <a:t>: </a:t>
            </a:r>
            <a:endParaRPr lang="en-US" dirty="0">
              <a:latin typeface="+mj-lt"/>
            </a:endParaRPr>
          </a:p>
          <a:p>
            <a:r>
              <a:rPr lang="en-US" i="1" dirty="0" smtClean="0">
                <a:latin typeface="+mj-lt"/>
              </a:rPr>
              <a:t>		x </a:t>
            </a:r>
            <a:r>
              <a:rPr lang="en-US" i="1" dirty="0">
                <a:latin typeface="+mj-lt"/>
              </a:rPr>
              <a:t>refers to or is </a:t>
            </a:r>
            <a:r>
              <a:rPr lang="en-US" i="1" dirty="0">
                <a:solidFill>
                  <a:srgbClr val="ECD63F"/>
                </a:solidFill>
                <a:latin typeface="+mj-lt"/>
              </a:rPr>
              <a:t>cognitively directed towards </a:t>
            </a:r>
            <a:r>
              <a:rPr lang="en-US" i="1" dirty="0">
                <a:latin typeface="+mj-lt"/>
              </a:rPr>
              <a:t>y.</a:t>
            </a:r>
            <a:r>
              <a:rPr lang="en-US" b="1" i="1" dirty="0">
                <a:latin typeface="+mj-lt"/>
              </a:rPr>
              <a:t> </a:t>
            </a:r>
            <a:endParaRPr lang="en-US" b="1" i="1" dirty="0" smtClean="0">
              <a:latin typeface="+mj-lt"/>
            </a:endParaRPr>
          </a:p>
          <a:p>
            <a:r>
              <a:rPr lang="en-US" b="1" i="1" dirty="0">
                <a:latin typeface="+mj-lt"/>
              </a:rPr>
              <a:t>	</a:t>
            </a:r>
            <a:r>
              <a:rPr lang="en-US" b="1" i="1" dirty="0" smtClean="0">
                <a:latin typeface="+mj-lt"/>
              </a:rPr>
              <a:t>	</a:t>
            </a:r>
            <a:r>
              <a:rPr lang="en-US" b="1" dirty="0" smtClean="0">
                <a:latin typeface="+mj-lt"/>
              </a:rPr>
              <a:t>Domain</a:t>
            </a:r>
            <a:r>
              <a:rPr lang="en-US" b="1" dirty="0">
                <a:latin typeface="+mj-lt"/>
              </a:rPr>
              <a:t>:</a:t>
            </a:r>
            <a:r>
              <a:rPr lang="en-US" dirty="0">
                <a:latin typeface="+mj-lt"/>
              </a:rPr>
              <a:t> </a:t>
            </a:r>
            <a:r>
              <a:rPr lang="en-US" dirty="0">
                <a:solidFill>
                  <a:srgbClr val="ECD63F"/>
                </a:solidFill>
                <a:latin typeface="+mj-lt"/>
              </a:rPr>
              <a:t>representations</a:t>
            </a:r>
            <a:r>
              <a:rPr lang="en-US" dirty="0">
                <a:latin typeface="+mj-lt"/>
              </a:rPr>
              <a:t>; </a:t>
            </a:r>
            <a:endParaRPr lang="en-US" dirty="0" smtClean="0">
              <a:latin typeface="+mj-lt"/>
            </a:endParaRPr>
          </a:p>
          <a:p>
            <a:r>
              <a:rPr lang="en-US" b="1" dirty="0">
                <a:latin typeface="+mj-lt"/>
              </a:rPr>
              <a:t>	</a:t>
            </a:r>
            <a:r>
              <a:rPr lang="en-US" b="1" dirty="0" smtClean="0">
                <a:latin typeface="+mj-lt"/>
              </a:rPr>
              <a:t>	Range</a:t>
            </a:r>
            <a:r>
              <a:rPr lang="en-US" b="1" dirty="0">
                <a:latin typeface="+mj-lt"/>
              </a:rPr>
              <a:t>:</a:t>
            </a:r>
            <a:r>
              <a:rPr lang="en-US" dirty="0">
                <a:latin typeface="+mj-lt"/>
              </a:rPr>
              <a:t> portions of reality. </a:t>
            </a:r>
            <a:r>
              <a:rPr lang="en-US" dirty="0" smtClean="0">
                <a:latin typeface="+mj-lt"/>
              </a:rPr>
              <a:t>	</a:t>
            </a:r>
          </a:p>
          <a:p>
            <a:r>
              <a:rPr lang="en-US" b="1" dirty="0">
                <a:latin typeface="+mj-lt"/>
              </a:rPr>
              <a:t>	</a:t>
            </a:r>
            <a:r>
              <a:rPr lang="en-US" b="1" dirty="0" smtClean="0">
                <a:latin typeface="+mj-lt"/>
              </a:rPr>
              <a:t>	Axiom</a:t>
            </a:r>
            <a:r>
              <a:rPr lang="en-US" b="1" dirty="0">
                <a:latin typeface="+mj-lt"/>
              </a:rPr>
              <a:t>:</a:t>
            </a:r>
            <a:r>
              <a:rPr lang="en-US" dirty="0">
                <a:latin typeface="+mj-lt"/>
              </a:rPr>
              <a:t> if</a:t>
            </a:r>
            <a:r>
              <a:rPr lang="en-US" b="1" dirty="0">
                <a:latin typeface="+mj-lt"/>
              </a:rPr>
              <a:t> </a:t>
            </a:r>
            <a:r>
              <a:rPr lang="en-US" i="1" dirty="0">
                <a:latin typeface="+mj-lt"/>
              </a:rPr>
              <a:t>x</a:t>
            </a:r>
            <a:r>
              <a:rPr lang="en-US" b="1" i="1" dirty="0">
                <a:latin typeface="+mj-lt"/>
              </a:rPr>
              <a:t> </a:t>
            </a:r>
            <a:r>
              <a:rPr lang="en-US" b="1" i="1" dirty="0" err="1">
                <a:latin typeface="+mj-lt"/>
              </a:rPr>
              <a:t>is_about</a:t>
            </a:r>
            <a:r>
              <a:rPr lang="en-US" b="1" i="1" dirty="0">
                <a:latin typeface="+mj-lt"/>
              </a:rPr>
              <a:t> </a:t>
            </a:r>
            <a:r>
              <a:rPr lang="en-US" i="1" dirty="0">
                <a:latin typeface="+mj-lt"/>
              </a:rPr>
              <a:t>y </a:t>
            </a:r>
            <a:r>
              <a:rPr lang="en-US" dirty="0">
                <a:latin typeface="+mj-lt"/>
              </a:rPr>
              <a:t>then </a:t>
            </a:r>
            <a:r>
              <a:rPr lang="en-US" i="1" dirty="0">
                <a:latin typeface="+mj-lt"/>
              </a:rPr>
              <a:t>y </a:t>
            </a:r>
            <a:r>
              <a:rPr lang="en-US" dirty="0">
                <a:latin typeface="+mj-lt"/>
              </a:rPr>
              <a:t>exists (veridicality).</a:t>
            </a:r>
          </a:p>
        </p:txBody>
      </p:sp>
      <p:sp>
        <p:nvSpPr>
          <p:cNvPr id="5" name="Rectangle 4"/>
          <p:cNvSpPr/>
          <p:nvPr/>
        </p:nvSpPr>
        <p:spPr bwMode="auto">
          <a:xfrm>
            <a:off x="152400" y="1524000"/>
            <a:ext cx="8763000" cy="2209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p:cNvSpPr/>
          <p:nvPr/>
        </p:nvSpPr>
        <p:spPr bwMode="auto">
          <a:xfrm>
            <a:off x="152400" y="4038600"/>
            <a:ext cx="8763000" cy="2209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Rectangle 2"/>
          <p:cNvSpPr/>
          <p:nvPr/>
        </p:nvSpPr>
        <p:spPr>
          <a:xfrm>
            <a:off x="1258456" y="6311976"/>
            <a:ext cx="7772400" cy="461665"/>
          </a:xfrm>
          <a:prstGeom prst="rect">
            <a:avLst/>
          </a:prstGeom>
        </p:spPr>
        <p:txBody>
          <a:bodyPr wrap="square">
            <a:spAutoFit/>
          </a:bodyPr>
          <a:lstStyle/>
          <a:p>
            <a:pPr algn="r"/>
            <a:r>
              <a:rPr lang="en-US" sz="1200" dirty="0">
                <a:solidFill>
                  <a:schemeClr val="bg1"/>
                </a:solidFill>
              </a:rPr>
              <a:t>Smith B, Ceusters W. </a:t>
            </a:r>
            <a:r>
              <a:rPr lang="en-US" sz="1200" dirty="0" err="1">
                <a:solidFill>
                  <a:schemeClr val="bg1"/>
                </a:solidFill>
              </a:rPr>
              <a:t>Aboutness</a:t>
            </a:r>
            <a:r>
              <a:rPr lang="en-US" sz="1200" dirty="0">
                <a:solidFill>
                  <a:schemeClr val="bg1"/>
                </a:solidFill>
              </a:rPr>
              <a:t>: Towards Foundations for the Information Artifact Ontology. </a:t>
            </a:r>
            <a:endParaRPr lang="en-US" sz="1200" dirty="0" smtClean="0">
              <a:solidFill>
                <a:schemeClr val="bg1"/>
              </a:solidFill>
            </a:endParaRPr>
          </a:p>
          <a:p>
            <a:pPr algn="r"/>
            <a:r>
              <a:rPr lang="en-US" sz="1200" dirty="0" smtClean="0">
                <a:solidFill>
                  <a:schemeClr val="bg1"/>
                </a:solidFill>
              </a:rPr>
              <a:t>International </a:t>
            </a:r>
            <a:r>
              <a:rPr lang="en-US" sz="1200" dirty="0">
                <a:solidFill>
                  <a:schemeClr val="bg1"/>
                </a:solidFill>
              </a:rPr>
              <a:t>Conference on Biomedical Ontologies, ICBO 2015, Lisbon, Portugal, July 27-30, 2015;47-51</a:t>
            </a:r>
          </a:p>
        </p:txBody>
      </p:sp>
    </p:spTree>
    <p:extLst>
      <p:ext uri="{BB962C8B-B14F-4D97-AF65-F5344CB8AC3E}">
        <p14:creationId xmlns:p14="http://schemas.microsoft.com/office/powerpoint/2010/main" val="661289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Using data from different sources</a:t>
            </a:r>
            <a:endParaRPr lang="en-US" dirty="0"/>
          </a:p>
        </p:txBody>
      </p:sp>
      <p:sp>
        <p:nvSpPr>
          <p:cNvPr id="6" name="Flowchart: Magnetic Disk 5"/>
          <p:cNvSpPr/>
          <p:nvPr/>
        </p:nvSpPr>
        <p:spPr bwMode="auto">
          <a:xfrm>
            <a:off x="914400" y="2286000"/>
            <a:ext cx="1981200" cy="1143000"/>
          </a:xfrm>
          <a:prstGeom prst="flowChartMagneticDisk">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Data source A</a:t>
            </a:r>
            <a:endParaRPr kumimoji="0" lang="en-US" sz="2400" b="0" i="0" u="none" strike="noStrike" cap="none" normalizeH="0" baseline="0" dirty="0">
              <a:ln>
                <a:noFill/>
              </a:ln>
              <a:solidFill>
                <a:schemeClr val="tx1"/>
              </a:solidFill>
              <a:effectLst/>
              <a:latin typeface="Times" pitchFamily="122" charset="0"/>
            </a:endParaRPr>
          </a:p>
        </p:txBody>
      </p:sp>
      <p:sp>
        <p:nvSpPr>
          <p:cNvPr id="7" name="Flowchart: Magnetic Disk 6"/>
          <p:cNvSpPr/>
          <p:nvPr/>
        </p:nvSpPr>
        <p:spPr bwMode="auto">
          <a:xfrm>
            <a:off x="914400" y="3810000"/>
            <a:ext cx="1981200" cy="1143000"/>
          </a:xfrm>
          <a:prstGeom prst="flowChartMagneticDisk">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Data source B</a:t>
            </a:r>
            <a:endParaRPr kumimoji="0" lang="en-US" sz="2400" b="0" i="0" u="none" strike="noStrike" cap="none" normalizeH="0" baseline="0" dirty="0">
              <a:ln>
                <a:noFill/>
              </a:ln>
              <a:solidFill>
                <a:schemeClr val="tx1"/>
              </a:solidFill>
              <a:effectLst/>
              <a:latin typeface="Times" pitchFamily="122" charset="0"/>
            </a:endParaRPr>
          </a:p>
        </p:txBody>
      </p:sp>
      <p:sp>
        <p:nvSpPr>
          <p:cNvPr id="10" name="Flowchart: Magnetic Disk 9"/>
          <p:cNvSpPr/>
          <p:nvPr/>
        </p:nvSpPr>
        <p:spPr bwMode="auto">
          <a:xfrm>
            <a:off x="914400" y="5334000"/>
            <a:ext cx="1981200" cy="1143000"/>
          </a:xfrm>
          <a:prstGeom prst="flowChartMagneticDisk">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Data source C</a:t>
            </a:r>
            <a:endParaRPr kumimoji="0" lang="en-US" sz="2400" b="0" i="0" u="none" strike="noStrike" cap="none" normalizeH="0" baseline="0" dirty="0">
              <a:ln>
                <a:noFill/>
              </a:ln>
              <a:solidFill>
                <a:schemeClr val="tx1"/>
              </a:solidFill>
              <a:effectLst/>
              <a:latin typeface="Times" pitchFamily="122" charset="0"/>
            </a:endParaRPr>
          </a:p>
        </p:txBody>
      </p:sp>
      <p:sp>
        <p:nvSpPr>
          <p:cNvPr id="11" name="Flowchart: Magnetic Disk 10"/>
          <p:cNvSpPr/>
          <p:nvPr/>
        </p:nvSpPr>
        <p:spPr bwMode="auto">
          <a:xfrm>
            <a:off x="6019800" y="2286000"/>
            <a:ext cx="1981200" cy="1143000"/>
          </a:xfrm>
          <a:prstGeom prst="flowChartMagneticDisk">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Data source D</a:t>
            </a:r>
            <a:endParaRPr kumimoji="0" lang="en-US" sz="2400" b="0" i="0" u="none" strike="noStrike" cap="none" normalizeH="0" baseline="0" dirty="0">
              <a:ln>
                <a:noFill/>
              </a:ln>
              <a:solidFill>
                <a:schemeClr val="tx1"/>
              </a:solidFill>
              <a:effectLst/>
              <a:latin typeface="Times" pitchFamily="122" charset="0"/>
            </a:endParaRPr>
          </a:p>
        </p:txBody>
      </p:sp>
      <p:sp>
        <p:nvSpPr>
          <p:cNvPr id="12" name="Flowchart: Magnetic Disk 11"/>
          <p:cNvSpPr/>
          <p:nvPr/>
        </p:nvSpPr>
        <p:spPr bwMode="auto">
          <a:xfrm>
            <a:off x="6019800" y="3810000"/>
            <a:ext cx="1981200" cy="1143000"/>
          </a:xfrm>
          <a:prstGeom prst="flowChartMagneticDisk">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Data source E</a:t>
            </a:r>
            <a:endParaRPr kumimoji="0" lang="en-US" sz="2400" b="0" i="0" u="none" strike="noStrike" cap="none" normalizeH="0" baseline="0" dirty="0">
              <a:ln>
                <a:noFill/>
              </a:ln>
              <a:solidFill>
                <a:schemeClr val="tx1"/>
              </a:solidFill>
              <a:effectLst/>
              <a:latin typeface="Times" pitchFamily="122" charset="0"/>
            </a:endParaRPr>
          </a:p>
        </p:txBody>
      </p:sp>
      <p:sp>
        <p:nvSpPr>
          <p:cNvPr id="13" name="Flowchart: Magnetic Disk 12"/>
          <p:cNvSpPr/>
          <p:nvPr/>
        </p:nvSpPr>
        <p:spPr bwMode="auto">
          <a:xfrm>
            <a:off x="6019800" y="5334000"/>
            <a:ext cx="1981200" cy="1143000"/>
          </a:xfrm>
          <a:prstGeom prst="flowChartMagneticDisk">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Data source F</a:t>
            </a:r>
            <a:endParaRPr kumimoji="0" lang="en-US" sz="2400" b="0" i="0" u="none" strike="noStrike" cap="none" normalizeH="0" baseline="0" dirty="0">
              <a:ln>
                <a:noFill/>
              </a:ln>
              <a:solidFill>
                <a:schemeClr val="tx1"/>
              </a:solidFill>
              <a:effectLst/>
              <a:latin typeface="Times" pitchFamily="122" charset="0"/>
            </a:endParaRPr>
          </a:p>
        </p:txBody>
      </p:sp>
      <p:sp>
        <p:nvSpPr>
          <p:cNvPr id="16" name="Smiley Face 15"/>
          <p:cNvSpPr/>
          <p:nvPr/>
        </p:nvSpPr>
        <p:spPr bwMode="auto">
          <a:xfrm>
            <a:off x="4006055" y="4095750"/>
            <a:ext cx="914400" cy="914400"/>
          </a:xfrm>
          <a:prstGeom prst="smileyFac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Up-Down Arrow 16"/>
          <p:cNvSpPr/>
          <p:nvPr/>
        </p:nvSpPr>
        <p:spPr bwMode="auto">
          <a:xfrm rot="16200000">
            <a:off x="3348038" y="3932237"/>
            <a:ext cx="342900" cy="1190625"/>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4" name="Up-Down Arrow 23"/>
          <p:cNvSpPr/>
          <p:nvPr/>
        </p:nvSpPr>
        <p:spPr bwMode="auto">
          <a:xfrm rot="16200000">
            <a:off x="5262562" y="3957638"/>
            <a:ext cx="342900" cy="1190625"/>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5" name="Up-Down Arrow 24"/>
          <p:cNvSpPr/>
          <p:nvPr/>
        </p:nvSpPr>
        <p:spPr bwMode="auto">
          <a:xfrm rot="2670853">
            <a:off x="5182724" y="3036698"/>
            <a:ext cx="342900" cy="1447800"/>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6" name="Up-Down Arrow 25"/>
          <p:cNvSpPr/>
          <p:nvPr/>
        </p:nvSpPr>
        <p:spPr bwMode="auto">
          <a:xfrm rot="8401364">
            <a:off x="3492075" y="3028287"/>
            <a:ext cx="342900" cy="1447800"/>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7" name="Up-Down Arrow 26"/>
          <p:cNvSpPr/>
          <p:nvPr/>
        </p:nvSpPr>
        <p:spPr bwMode="auto">
          <a:xfrm rot="8401364">
            <a:off x="5183071" y="4665379"/>
            <a:ext cx="342900" cy="1447800"/>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8" name="Up-Down Arrow 27"/>
          <p:cNvSpPr/>
          <p:nvPr/>
        </p:nvSpPr>
        <p:spPr bwMode="auto">
          <a:xfrm rot="3001364">
            <a:off x="3430408" y="4620315"/>
            <a:ext cx="342900" cy="1519373"/>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extBox 1"/>
          <p:cNvSpPr txBox="1"/>
          <p:nvPr/>
        </p:nvSpPr>
        <p:spPr>
          <a:xfrm>
            <a:off x="3218872" y="2293203"/>
            <a:ext cx="2583601" cy="830997"/>
          </a:xfrm>
          <a:prstGeom prst="rect">
            <a:avLst/>
          </a:prstGeom>
          <a:noFill/>
        </p:spPr>
        <p:txBody>
          <a:bodyPr wrap="square" rtlCol="0">
            <a:spAutoFit/>
          </a:bodyPr>
          <a:lstStyle/>
          <a:p>
            <a:pPr algn="ctr"/>
            <a:r>
              <a:rPr lang="en-US" dirty="0" smtClean="0">
                <a:solidFill>
                  <a:schemeClr val="bg1"/>
                </a:solidFill>
              </a:rPr>
              <a:t>Repeat the same question 6 times?</a:t>
            </a:r>
            <a:endParaRPr lang="en-US" dirty="0">
              <a:solidFill>
                <a:schemeClr val="bg1"/>
              </a:solidFill>
            </a:endParaRPr>
          </a:p>
        </p:txBody>
      </p:sp>
    </p:spTree>
    <p:extLst>
      <p:ext uri="{BB962C8B-B14F-4D97-AF65-F5344CB8AC3E}">
        <p14:creationId xmlns:p14="http://schemas.microsoft.com/office/powerpoint/2010/main" val="41583623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CD63F"/>
                </a:solidFill>
              </a:rPr>
              <a:t>Representations</a:t>
            </a:r>
            <a:endParaRPr lang="en-US" dirty="0"/>
          </a:p>
        </p:txBody>
      </p:sp>
      <p:sp>
        <p:nvSpPr>
          <p:cNvPr id="3" name="Content Placeholder 2"/>
          <p:cNvSpPr>
            <a:spLocks noGrp="1"/>
          </p:cNvSpPr>
          <p:nvPr>
            <p:ph idx="1"/>
          </p:nvPr>
        </p:nvSpPr>
        <p:spPr>
          <a:xfrm>
            <a:off x="228600" y="1524000"/>
            <a:ext cx="8686800" cy="5105400"/>
          </a:xfrm>
        </p:spPr>
        <p:txBody>
          <a:bodyPr/>
          <a:lstStyle/>
          <a:p>
            <a:pPr marL="285750" indent="-285750">
              <a:buFont typeface="Arial" panose="020B0604020202020204" pitchFamily="34" charset="0"/>
              <a:buChar char="•"/>
            </a:pPr>
            <a:r>
              <a:rPr lang="en-US" b="1" dirty="0" smtClean="0"/>
              <a:t>Representation</a:t>
            </a:r>
            <a:r>
              <a:rPr lang="en-US" dirty="0" smtClean="0"/>
              <a:t>: </a:t>
            </a:r>
            <a:r>
              <a:rPr lang="en-US" i="1" dirty="0" smtClean="0"/>
              <a:t>an </a:t>
            </a:r>
            <a:r>
              <a:rPr lang="en-US" i="1" dirty="0"/>
              <a:t>idea, image, record, or description which refers to (is of or about), or is intended to refer to, some entity or entities external to the </a:t>
            </a:r>
            <a:r>
              <a:rPr lang="en-US" i="1" dirty="0" smtClean="0"/>
              <a:t>representation</a:t>
            </a:r>
            <a:r>
              <a:rPr lang="en-US" dirty="0" smtClean="0"/>
              <a:t>.</a:t>
            </a:r>
          </a:p>
          <a:p>
            <a:pPr marL="396875" indent="-396875" algn="just"/>
            <a:r>
              <a:rPr lang="en-US" sz="1600" dirty="0"/>
              <a:t>	</a:t>
            </a:r>
            <a:r>
              <a:rPr lang="en-US" sz="1200" dirty="0" smtClean="0"/>
              <a:t>Smith</a:t>
            </a:r>
            <a:r>
              <a:rPr lang="en-US" sz="1200" dirty="0"/>
              <a:t>, B., </a:t>
            </a:r>
            <a:r>
              <a:rPr lang="en-US" sz="1200" dirty="0" err="1"/>
              <a:t>Kusnierczyk</a:t>
            </a:r>
            <a:r>
              <a:rPr lang="en-US" sz="1200" dirty="0"/>
              <a:t>, W., </a:t>
            </a:r>
            <a:r>
              <a:rPr lang="en-US" sz="1200" dirty="0" err="1"/>
              <a:t>Schober</a:t>
            </a:r>
            <a:r>
              <a:rPr lang="en-US" sz="1200" dirty="0"/>
              <a:t>, D., &amp; Ceusters, W. (2006). Towards a reference terminology for ontology research and development in the biomedical domain Kr-med 2006, biomedical ontology in action. Baltimore MD, </a:t>
            </a:r>
            <a:r>
              <a:rPr lang="en-US" sz="1200" dirty="0" smtClean="0"/>
              <a:t>USA</a:t>
            </a:r>
          </a:p>
          <a:p>
            <a:pPr marL="396875" indent="-396875"/>
            <a:r>
              <a:rPr lang="en-US" sz="1200" dirty="0" smtClean="0"/>
              <a:t> </a:t>
            </a:r>
          </a:p>
          <a:p>
            <a:pPr>
              <a:buFont typeface="Arial" panose="020B0604020202020204" pitchFamily="34" charset="0"/>
              <a:buChar char="•"/>
            </a:pPr>
            <a:r>
              <a:rPr lang="en-US" dirty="0" smtClean="0"/>
              <a:t>Formal definitions:</a:t>
            </a:r>
          </a:p>
          <a:p>
            <a:pPr lvl="1">
              <a:spcAft>
                <a:spcPts val="600"/>
              </a:spcAft>
              <a:buFont typeface="Arial" panose="020B0604020202020204" pitchFamily="34" charset="0"/>
              <a:buChar char="•"/>
            </a:pPr>
            <a:r>
              <a:rPr lang="en-GB" sz="2000" b="1" cap="small" dirty="0"/>
              <a:t>representation</a:t>
            </a:r>
            <a:r>
              <a:rPr lang="en-GB" sz="2000" dirty="0"/>
              <a:t> =def. a </a:t>
            </a:r>
            <a:r>
              <a:rPr lang="en-GB" sz="2000" cap="small" dirty="0"/>
              <a:t>quality</a:t>
            </a:r>
            <a:r>
              <a:rPr lang="en-GB" sz="2000" b="1" dirty="0"/>
              <a:t> </a:t>
            </a:r>
            <a:r>
              <a:rPr lang="en-GB" sz="2000" dirty="0"/>
              <a:t>which </a:t>
            </a:r>
            <a:r>
              <a:rPr lang="en-GB" sz="2000" b="1" i="1" dirty="0" err="1"/>
              <a:t>is_about</a:t>
            </a:r>
            <a:r>
              <a:rPr lang="en-GB" sz="2000" b="1" i="1" dirty="0"/>
              <a:t> </a:t>
            </a:r>
            <a:r>
              <a:rPr lang="en-GB" sz="2000" dirty="0"/>
              <a:t>or is intended to</a:t>
            </a:r>
            <a:r>
              <a:rPr lang="en-GB" sz="2000" b="1" i="1" dirty="0"/>
              <a:t> be about </a:t>
            </a:r>
            <a:r>
              <a:rPr lang="en-GB" sz="2000" dirty="0"/>
              <a:t>a </a:t>
            </a:r>
            <a:r>
              <a:rPr lang="en-US" sz="2000" cap="small" dirty="0"/>
              <a:t>portion of reality (</a:t>
            </a:r>
            <a:r>
              <a:rPr lang="en-US" sz="2000" cap="small" dirty="0" err="1"/>
              <a:t>por</a:t>
            </a:r>
            <a:r>
              <a:rPr lang="en-US" sz="2000" cap="small" dirty="0"/>
              <a:t>)</a:t>
            </a:r>
            <a:r>
              <a:rPr lang="en-GB" sz="2000" dirty="0"/>
              <a:t>.</a:t>
            </a:r>
            <a:endParaRPr lang="en-US" sz="2000" dirty="0"/>
          </a:p>
          <a:p>
            <a:pPr lvl="1">
              <a:spcAft>
                <a:spcPts val="600"/>
              </a:spcAft>
              <a:buFont typeface="Arial" panose="020B0604020202020204" pitchFamily="34" charset="0"/>
              <a:buChar char="•"/>
            </a:pPr>
            <a:r>
              <a:rPr lang="en-US" sz="2000" cap="small" dirty="0" smtClean="0"/>
              <a:t>mental </a:t>
            </a:r>
            <a:r>
              <a:rPr lang="en-US" sz="2000" cap="small" dirty="0"/>
              <a:t>quality</a:t>
            </a:r>
            <a:r>
              <a:rPr lang="en-US" sz="2000" dirty="0"/>
              <a:t> =def. a </a:t>
            </a:r>
            <a:r>
              <a:rPr lang="en-US" sz="2000" cap="small" dirty="0"/>
              <a:t>quality</a:t>
            </a:r>
            <a:r>
              <a:rPr lang="en-US" sz="2000" dirty="0"/>
              <a:t> which </a:t>
            </a:r>
            <a:r>
              <a:rPr lang="en-US" sz="2000" b="1" i="1" dirty="0"/>
              <a:t>specifically depends on</a:t>
            </a:r>
            <a:r>
              <a:rPr lang="en-US" sz="2000" dirty="0"/>
              <a:t> an </a:t>
            </a:r>
            <a:r>
              <a:rPr lang="en-US" sz="2000" cap="small" dirty="0"/>
              <a:t>anatomical structure</a:t>
            </a:r>
            <a:r>
              <a:rPr lang="en-US" sz="2000" dirty="0"/>
              <a:t> in the cognitive system of an </a:t>
            </a:r>
            <a:r>
              <a:rPr lang="en-US" sz="2000" cap="small" dirty="0"/>
              <a:t>organism.</a:t>
            </a:r>
            <a:endParaRPr lang="en-US" sz="2000" dirty="0"/>
          </a:p>
          <a:p>
            <a:pPr lvl="1">
              <a:spcAft>
                <a:spcPts val="600"/>
              </a:spcAft>
              <a:buFont typeface="Arial" panose="020B0604020202020204" pitchFamily="34" charset="0"/>
              <a:buChar char="•"/>
            </a:pPr>
            <a:r>
              <a:rPr lang="en-US" sz="2000" cap="small" dirty="0"/>
              <a:t>cognitive representation</a:t>
            </a:r>
            <a:r>
              <a:rPr lang="en-US" sz="2000" dirty="0"/>
              <a:t> </a:t>
            </a:r>
            <a:r>
              <a:rPr lang="en-GB" sz="2000" b="1" dirty="0"/>
              <a:t>=</a:t>
            </a:r>
            <a:r>
              <a:rPr lang="en-GB" sz="2000" dirty="0"/>
              <a:t>def.</a:t>
            </a:r>
            <a:r>
              <a:rPr lang="en-GB" sz="2000" b="1" dirty="0"/>
              <a:t> </a:t>
            </a:r>
            <a:r>
              <a:rPr lang="en-GB" sz="2000" dirty="0"/>
              <a:t>a</a:t>
            </a:r>
            <a:r>
              <a:rPr lang="en-GB" sz="2000" b="1" dirty="0"/>
              <a:t> </a:t>
            </a:r>
            <a:r>
              <a:rPr lang="en-US" sz="2000" cap="small" dirty="0"/>
              <a:t>representation </a:t>
            </a:r>
            <a:r>
              <a:rPr lang="en-GB" sz="2000" dirty="0"/>
              <a:t>which is a </a:t>
            </a:r>
            <a:r>
              <a:rPr lang="en-US" sz="2000" cap="small" dirty="0"/>
              <a:t>mental quality</a:t>
            </a:r>
            <a:r>
              <a:rPr lang="en-GB" sz="2000" dirty="0"/>
              <a:t>.</a:t>
            </a:r>
            <a:endParaRPr lang="en-US" sz="2000" dirty="0"/>
          </a:p>
          <a:p>
            <a:endParaRPr lang="en-US" dirty="0"/>
          </a:p>
        </p:txBody>
      </p:sp>
      <p:sp>
        <p:nvSpPr>
          <p:cNvPr id="4" name="Rectangle 3"/>
          <p:cNvSpPr/>
          <p:nvPr/>
        </p:nvSpPr>
        <p:spPr>
          <a:xfrm>
            <a:off x="1524000" y="6167735"/>
            <a:ext cx="5562600" cy="461665"/>
          </a:xfrm>
          <a:prstGeom prst="rect">
            <a:avLst/>
          </a:prstGeom>
        </p:spPr>
        <p:txBody>
          <a:bodyPr wrap="square">
            <a:spAutoFit/>
          </a:bodyPr>
          <a:lstStyle/>
          <a:p>
            <a:r>
              <a:rPr lang="en-US" sz="1200" dirty="0">
                <a:solidFill>
                  <a:schemeClr val="bg1"/>
                </a:solidFill>
                <a:latin typeface="Times" panose="02020603050405020304" pitchFamily="18" charset="0"/>
                <a:ea typeface="Times New Roman" panose="02020603050405020304" pitchFamily="18" charset="0"/>
                <a:cs typeface="Times New Roman" panose="02020603050405020304" pitchFamily="18" charset="0"/>
              </a:rPr>
              <a:t>Ceusters, W., &amp; Smith, B. (2010). Foundations for a realist ontology of mental disease. Journal of Biomedical Semantics, 1(10), 1-23. </a:t>
            </a:r>
            <a:r>
              <a:rPr lang="en-US" sz="1200" dirty="0" err="1">
                <a:solidFill>
                  <a:schemeClr val="bg1"/>
                </a:solidFill>
                <a:latin typeface="Times" panose="02020603050405020304" pitchFamily="18" charset="0"/>
                <a:ea typeface="Times New Roman" panose="02020603050405020304" pitchFamily="18" charset="0"/>
                <a:cs typeface="Times New Roman" panose="02020603050405020304" pitchFamily="18" charset="0"/>
              </a:rPr>
              <a:t>doi</a:t>
            </a:r>
            <a:r>
              <a:rPr lang="en-US" sz="1200" dirty="0">
                <a:solidFill>
                  <a:schemeClr val="bg1"/>
                </a:solidFill>
                <a:latin typeface="Times" panose="02020603050405020304" pitchFamily="18" charset="0"/>
                <a:ea typeface="Times New Roman" panose="02020603050405020304" pitchFamily="18" charset="0"/>
                <a:cs typeface="Times New Roman" panose="02020603050405020304" pitchFamily="18" charset="0"/>
              </a:rPr>
              <a:t>: </a:t>
            </a:r>
            <a:r>
              <a:rPr lang="en-US" sz="12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rPr>
              <a:t>10.1186/2041-1480-1-10</a:t>
            </a:r>
            <a:endParaRPr lang="en-US" sz="1200" dirty="0">
              <a:solidFill>
                <a:schemeClr val="bg1"/>
              </a:solidFill>
            </a:endParaRPr>
          </a:p>
        </p:txBody>
      </p:sp>
      <p:sp>
        <p:nvSpPr>
          <p:cNvPr id="5" name="Rectangle 4"/>
          <p:cNvSpPr/>
          <p:nvPr/>
        </p:nvSpPr>
        <p:spPr bwMode="auto">
          <a:xfrm>
            <a:off x="914400" y="3810000"/>
            <a:ext cx="7848600" cy="7620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p:cNvSpPr/>
          <p:nvPr/>
        </p:nvSpPr>
        <p:spPr bwMode="auto">
          <a:xfrm>
            <a:off x="914400" y="4572000"/>
            <a:ext cx="7848600" cy="7620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914400" y="5334000"/>
            <a:ext cx="7848600" cy="7620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6968597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Representational unit</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smtClean="0"/>
              <a:t>Informal definition</a:t>
            </a:r>
            <a:r>
              <a:rPr lang="en-US" dirty="0" smtClean="0"/>
              <a:t>: </a:t>
            </a:r>
          </a:p>
          <a:p>
            <a:pPr lvl="1">
              <a:buFont typeface="Arial" panose="020B0604020202020204" pitchFamily="34" charset="0"/>
              <a:buChar char="•"/>
            </a:pPr>
            <a:r>
              <a:rPr lang="en-US" i="1" dirty="0" smtClean="0"/>
              <a:t>the </a:t>
            </a:r>
            <a:r>
              <a:rPr lang="en-US" i="1" dirty="0"/>
              <a:t>smallest constituent sub-representations</a:t>
            </a:r>
            <a:r>
              <a:rPr lang="en-US" dirty="0"/>
              <a:t>, including </a:t>
            </a:r>
            <a:r>
              <a:rPr lang="en-US" i="1" dirty="0"/>
              <a:t>icons, names, simple word forms, or the sorts of alphanumeric identifiers we might find in patient records</a:t>
            </a:r>
            <a:r>
              <a:rPr lang="en-US" dirty="0"/>
              <a:t>. </a:t>
            </a:r>
            <a:endParaRPr lang="en-US" dirty="0" smtClean="0"/>
          </a:p>
          <a:p>
            <a:pPr lvl="1">
              <a:buFont typeface="Arial" panose="020B0604020202020204" pitchFamily="34" charset="0"/>
              <a:buChar char="•"/>
            </a:pPr>
            <a:endParaRPr lang="en-US" dirty="0"/>
          </a:p>
          <a:p>
            <a:pPr marL="457200" lvl="1" indent="0">
              <a:buNone/>
            </a:pPr>
            <a:r>
              <a:rPr lang="en-US" sz="1400" dirty="0"/>
              <a:t>Smith, B., </a:t>
            </a:r>
            <a:r>
              <a:rPr lang="en-US" sz="1400" dirty="0" err="1"/>
              <a:t>Kusnierczyk</a:t>
            </a:r>
            <a:r>
              <a:rPr lang="en-US" sz="1400" dirty="0"/>
              <a:t>, W., </a:t>
            </a:r>
            <a:r>
              <a:rPr lang="en-US" sz="1400" dirty="0" err="1"/>
              <a:t>Schober</a:t>
            </a:r>
            <a:r>
              <a:rPr lang="en-US" sz="1400" dirty="0"/>
              <a:t>, D., &amp; Ceusters, W. (2006). Towards a reference terminology for ontology research and development in the biomedical domain Kr-med 2006, biomedical ontology in action. Baltimore MD, USA</a:t>
            </a:r>
          </a:p>
        </p:txBody>
      </p:sp>
    </p:spTree>
    <p:extLst>
      <p:ext uri="{BB962C8B-B14F-4D97-AF65-F5344CB8AC3E}">
        <p14:creationId xmlns:p14="http://schemas.microsoft.com/office/powerpoint/2010/main" val="3948072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Representational Units</a:t>
            </a:r>
            <a:endParaRPr lang="en-US" dirty="0"/>
          </a:p>
        </p:txBody>
      </p:sp>
      <p:sp>
        <p:nvSpPr>
          <p:cNvPr id="3" name="Content Placeholder 2"/>
          <p:cNvSpPr>
            <a:spLocks noGrp="1"/>
          </p:cNvSpPr>
          <p:nvPr>
            <p:ph idx="1"/>
          </p:nvPr>
        </p:nvSpPr>
        <p:spPr>
          <a:xfrm>
            <a:off x="76200" y="1676400"/>
            <a:ext cx="8839200" cy="4953000"/>
          </a:xfrm>
        </p:spPr>
        <p:txBody>
          <a:bodyPr/>
          <a:lstStyle/>
          <a:p>
            <a:pPr lvl="0">
              <a:buFont typeface="Arial" panose="020B0604020202020204" pitchFamily="34" charset="0"/>
              <a:buChar char="•"/>
            </a:pPr>
            <a:r>
              <a:rPr lang="en-GB" sz="2000" b="1" i="1" u="sng" dirty="0" smtClean="0"/>
              <a:t>Referring </a:t>
            </a:r>
            <a:r>
              <a:rPr lang="en-GB" sz="2000" b="1" i="1" u="sng" dirty="0"/>
              <a:t>representational unit </a:t>
            </a:r>
            <a:r>
              <a:rPr lang="en-GB" sz="2000" dirty="0"/>
              <a:t>(RRU)</a:t>
            </a:r>
            <a:r>
              <a:rPr lang="en-GB" sz="2000" i="1" dirty="0"/>
              <a:t>:</a:t>
            </a:r>
            <a:r>
              <a:rPr lang="en-GB" sz="2000" dirty="0"/>
              <a:t> an RU which is both intended to be about something and does indeed succeed in this intent. </a:t>
            </a:r>
            <a:r>
              <a:rPr lang="en-GB" sz="2000" dirty="0" smtClean="0"/>
              <a:t> </a:t>
            </a:r>
            <a:endParaRPr lang="en-US" sz="2000" dirty="0">
              <a:solidFill>
                <a:srgbClr val="FFFF00"/>
              </a:solidFill>
            </a:endParaRPr>
          </a:p>
        </p:txBody>
      </p:sp>
      <p:sp>
        <p:nvSpPr>
          <p:cNvPr id="4" name="Rectangle 3"/>
          <p:cNvSpPr/>
          <p:nvPr/>
        </p:nvSpPr>
        <p:spPr>
          <a:xfrm>
            <a:off x="1828800" y="6258580"/>
            <a:ext cx="7315200" cy="523220"/>
          </a:xfrm>
          <a:prstGeom prst="rect">
            <a:avLst/>
          </a:prstGeom>
        </p:spPr>
        <p:txBody>
          <a:bodyPr wrap="square">
            <a:spAutoFit/>
          </a:bodyPr>
          <a:lstStyle/>
          <a:p>
            <a:pPr algn="r"/>
            <a:r>
              <a:rPr lang="en-US" sz="1400" dirty="0">
                <a:solidFill>
                  <a:schemeClr val="bg1"/>
                </a:solidFill>
                <a:latin typeface="Times" panose="02020603050405020304" pitchFamily="18" charset="0"/>
                <a:ea typeface="Times New Roman" panose="02020603050405020304" pitchFamily="18" charset="0"/>
                <a:cs typeface="Times New Roman" panose="02020603050405020304" pitchFamily="18" charset="0"/>
              </a:rPr>
              <a:t>Ceusters, W., &amp; Smith, B. (2010). Foundations for a realist ontology of mental disease. </a:t>
            </a:r>
            <a:endPar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endParaRPr>
          </a:p>
          <a:p>
            <a:pPr algn="r"/>
            <a:r>
              <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rPr>
              <a:t>Journal </a:t>
            </a:r>
            <a:r>
              <a:rPr lang="en-US" sz="1400" dirty="0">
                <a:solidFill>
                  <a:schemeClr val="bg1"/>
                </a:solidFill>
                <a:latin typeface="Times" panose="02020603050405020304" pitchFamily="18" charset="0"/>
                <a:ea typeface="Times New Roman" panose="02020603050405020304" pitchFamily="18" charset="0"/>
                <a:cs typeface="Times New Roman" panose="02020603050405020304" pitchFamily="18" charset="0"/>
              </a:rPr>
              <a:t>of Biomedical Semantics, 1(10), 1-23. </a:t>
            </a:r>
            <a:r>
              <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rPr>
              <a:t>doi:10.1186/2041-1480-1-10</a:t>
            </a:r>
            <a:endParaRPr lang="en-US" sz="1400" dirty="0">
              <a:solidFill>
                <a:schemeClr val="bg1"/>
              </a:solidFill>
            </a:endParaRPr>
          </a:p>
        </p:txBody>
      </p:sp>
    </p:spTree>
    <p:extLst>
      <p:ext uri="{BB962C8B-B14F-4D97-AF65-F5344CB8AC3E}">
        <p14:creationId xmlns:p14="http://schemas.microsoft.com/office/powerpoint/2010/main" val="2904250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Representational Units</a:t>
            </a:r>
            <a:endParaRPr lang="en-US" dirty="0"/>
          </a:p>
        </p:txBody>
      </p:sp>
      <p:sp>
        <p:nvSpPr>
          <p:cNvPr id="3" name="Content Placeholder 2"/>
          <p:cNvSpPr>
            <a:spLocks noGrp="1"/>
          </p:cNvSpPr>
          <p:nvPr>
            <p:ph idx="1"/>
          </p:nvPr>
        </p:nvSpPr>
        <p:spPr>
          <a:xfrm>
            <a:off x="76200" y="1676400"/>
            <a:ext cx="8839200" cy="4953000"/>
          </a:xfrm>
        </p:spPr>
        <p:txBody>
          <a:bodyPr/>
          <a:lstStyle/>
          <a:p>
            <a:pPr lvl="0">
              <a:buFont typeface="Arial" panose="020B0604020202020204" pitchFamily="34" charset="0"/>
              <a:buChar char="•"/>
            </a:pPr>
            <a:r>
              <a:rPr lang="en-GB" sz="2000" b="1" i="1" u="sng" dirty="0" smtClean="0"/>
              <a:t>Referring </a:t>
            </a:r>
            <a:r>
              <a:rPr lang="en-GB" sz="2000" b="1" i="1" u="sng" dirty="0"/>
              <a:t>representational unit </a:t>
            </a:r>
            <a:r>
              <a:rPr lang="en-GB" sz="2000" dirty="0"/>
              <a:t>(RRU)</a:t>
            </a:r>
            <a:r>
              <a:rPr lang="en-GB" sz="2000" i="1" dirty="0"/>
              <a:t>:</a:t>
            </a:r>
            <a:r>
              <a:rPr lang="en-GB" sz="2000" dirty="0"/>
              <a:t> an RU which is both intended to be about something and does indeed succeed in this intent. </a:t>
            </a:r>
            <a:r>
              <a:rPr lang="en-GB" sz="2000" dirty="0" smtClean="0"/>
              <a:t> </a:t>
            </a:r>
            <a:r>
              <a:rPr lang="en-GB" sz="2000" dirty="0" smtClean="0">
                <a:solidFill>
                  <a:srgbClr val="FFFF00"/>
                </a:solidFill>
              </a:rPr>
              <a:t>‘Paris’</a:t>
            </a:r>
            <a:endParaRPr lang="en-US" sz="2000" dirty="0">
              <a:solidFill>
                <a:srgbClr val="FFFF00"/>
              </a:solidFill>
            </a:endParaRPr>
          </a:p>
        </p:txBody>
      </p:sp>
      <p:sp>
        <p:nvSpPr>
          <p:cNvPr id="4" name="Rectangle 3"/>
          <p:cNvSpPr/>
          <p:nvPr/>
        </p:nvSpPr>
        <p:spPr>
          <a:xfrm>
            <a:off x="1828800" y="6258580"/>
            <a:ext cx="7315200" cy="523220"/>
          </a:xfrm>
          <a:prstGeom prst="rect">
            <a:avLst/>
          </a:prstGeom>
        </p:spPr>
        <p:txBody>
          <a:bodyPr wrap="square">
            <a:spAutoFit/>
          </a:bodyPr>
          <a:lstStyle/>
          <a:p>
            <a:pPr algn="r"/>
            <a:r>
              <a:rPr lang="en-US" sz="1400" dirty="0">
                <a:solidFill>
                  <a:schemeClr val="bg1"/>
                </a:solidFill>
                <a:latin typeface="Times" panose="02020603050405020304" pitchFamily="18" charset="0"/>
                <a:ea typeface="Times New Roman" panose="02020603050405020304" pitchFamily="18" charset="0"/>
                <a:cs typeface="Times New Roman" panose="02020603050405020304" pitchFamily="18" charset="0"/>
              </a:rPr>
              <a:t>Ceusters, W., &amp; Smith, B. (2010). Foundations for a realist ontology of mental disease. </a:t>
            </a:r>
            <a:endPar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endParaRPr>
          </a:p>
          <a:p>
            <a:pPr algn="r"/>
            <a:r>
              <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rPr>
              <a:t>Journal </a:t>
            </a:r>
            <a:r>
              <a:rPr lang="en-US" sz="1400" dirty="0">
                <a:solidFill>
                  <a:schemeClr val="bg1"/>
                </a:solidFill>
                <a:latin typeface="Times" panose="02020603050405020304" pitchFamily="18" charset="0"/>
                <a:ea typeface="Times New Roman" panose="02020603050405020304" pitchFamily="18" charset="0"/>
                <a:cs typeface="Times New Roman" panose="02020603050405020304" pitchFamily="18" charset="0"/>
              </a:rPr>
              <a:t>of Biomedical Semantics, 1(10), 1-23. </a:t>
            </a:r>
            <a:r>
              <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rPr>
              <a:t>doi:10.1186/2041-1480-1-10</a:t>
            </a:r>
            <a:endParaRPr lang="en-US" sz="1400" dirty="0">
              <a:solidFill>
                <a:schemeClr val="bg1"/>
              </a:solidFill>
            </a:endParaRPr>
          </a:p>
        </p:txBody>
      </p:sp>
    </p:spTree>
    <p:extLst>
      <p:ext uri="{BB962C8B-B14F-4D97-AF65-F5344CB8AC3E}">
        <p14:creationId xmlns:p14="http://schemas.microsoft.com/office/powerpoint/2010/main" val="3615066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Representational Units</a:t>
            </a:r>
            <a:endParaRPr lang="en-US" dirty="0"/>
          </a:p>
        </p:txBody>
      </p:sp>
      <p:sp>
        <p:nvSpPr>
          <p:cNvPr id="3" name="Content Placeholder 2"/>
          <p:cNvSpPr>
            <a:spLocks noGrp="1"/>
          </p:cNvSpPr>
          <p:nvPr>
            <p:ph idx="1"/>
          </p:nvPr>
        </p:nvSpPr>
        <p:spPr>
          <a:xfrm>
            <a:off x="76200" y="1676400"/>
            <a:ext cx="8839200" cy="4953000"/>
          </a:xfrm>
        </p:spPr>
        <p:txBody>
          <a:bodyPr/>
          <a:lstStyle/>
          <a:p>
            <a:pPr lvl="0">
              <a:buFont typeface="Arial" panose="020B0604020202020204" pitchFamily="34" charset="0"/>
              <a:buChar char="•"/>
            </a:pPr>
            <a:r>
              <a:rPr lang="en-GB" sz="2000" b="1" i="1" u="sng" dirty="0" smtClean="0"/>
              <a:t>Referring </a:t>
            </a:r>
            <a:r>
              <a:rPr lang="en-GB" sz="2000" b="1" i="1" u="sng" dirty="0"/>
              <a:t>representational unit </a:t>
            </a:r>
            <a:r>
              <a:rPr lang="en-GB" sz="2000" dirty="0"/>
              <a:t>(RRU)</a:t>
            </a:r>
            <a:r>
              <a:rPr lang="en-GB" sz="2000" i="1" dirty="0"/>
              <a:t>:</a:t>
            </a:r>
            <a:r>
              <a:rPr lang="en-GB" sz="2000" dirty="0"/>
              <a:t> an RU which is both intended to be about something and does indeed succeed in this intent. </a:t>
            </a:r>
            <a:r>
              <a:rPr lang="en-GB" sz="2000" dirty="0" smtClean="0"/>
              <a:t> </a:t>
            </a:r>
            <a:r>
              <a:rPr lang="en-GB" sz="2000" dirty="0" smtClean="0">
                <a:solidFill>
                  <a:srgbClr val="FFFF00"/>
                </a:solidFill>
              </a:rPr>
              <a:t>‘Paris’</a:t>
            </a:r>
            <a:endParaRPr lang="en-US" sz="2000" dirty="0">
              <a:solidFill>
                <a:srgbClr val="FFFF00"/>
              </a:solidFill>
            </a:endParaRPr>
          </a:p>
          <a:p>
            <a:pPr lvl="0">
              <a:buFont typeface="Arial" panose="020B0604020202020204" pitchFamily="34" charset="0"/>
              <a:buChar char="•"/>
            </a:pPr>
            <a:r>
              <a:rPr lang="en-GB" sz="2000" b="1" i="1" u="sng" dirty="0"/>
              <a:t>Non-referring representational unit </a:t>
            </a:r>
            <a:r>
              <a:rPr lang="en-GB" sz="2000" dirty="0"/>
              <a:t>(NRU)</a:t>
            </a:r>
            <a:r>
              <a:rPr lang="en-GB" sz="2000" i="1" dirty="0"/>
              <a:t>:</a:t>
            </a:r>
            <a:r>
              <a:rPr lang="en-GB" sz="2000" dirty="0"/>
              <a:t> an RU which, for whatever reason, fails to be about anything. </a:t>
            </a:r>
            <a:r>
              <a:rPr lang="en-GB" sz="2000" dirty="0" smtClean="0"/>
              <a:t>	</a:t>
            </a:r>
            <a:endParaRPr lang="en-US" sz="2000" dirty="0">
              <a:solidFill>
                <a:srgbClr val="FFFF00"/>
              </a:solidFill>
            </a:endParaRPr>
          </a:p>
        </p:txBody>
      </p:sp>
      <p:sp>
        <p:nvSpPr>
          <p:cNvPr id="4" name="Rectangle 3"/>
          <p:cNvSpPr/>
          <p:nvPr/>
        </p:nvSpPr>
        <p:spPr>
          <a:xfrm>
            <a:off x="1828800" y="6258580"/>
            <a:ext cx="7315200" cy="523220"/>
          </a:xfrm>
          <a:prstGeom prst="rect">
            <a:avLst/>
          </a:prstGeom>
        </p:spPr>
        <p:txBody>
          <a:bodyPr wrap="square">
            <a:spAutoFit/>
          </a:bodyPr>
          <a:lstStyle/>
          <a:p>
            <a:pPr algn="r"/>
            <a:r>
              <a:rPr lang="en-US" sz="1400" dirty="0">
                <a:solidFill>
                  <a:schemeClr val="bg1"/>
                </a:solidFill>
                <a:latin typeface="Times" panose="02020603050405020304" pitchFamily="18" charset="0"/>
                <a:ea typeface="Times New Roman" panose="02020603050405020304" pitchFamily="18" charset="0"/>
                <a:cs typeface="Times New Roman" panose="02020603050405020304" pitchFamily="18" charset="0"/>
              </a:rPr>
              <a:t>Ceusters, W., &amp; Smith, B. (2010). Foundations for a realist ontology of mental disease. </a:t>
            </a:r>
            <a:endPar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endParaRPr>
          </a:p>
          <a:p>
            <a:pPr algn="r"/>
            <a:r>
              <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rPr>
              <a:t>Journal </a:t>
            </a:r>
            <a:r>
              <a:rPr lang="en-US" sz="1400" dirty="0">
                <a:solidFill>
                  <a:schemeClr val="bg1"/>
                </a:solidFill>
                <a:latin typeface="Times" panose="02020603050405020304" pitchFamily="18" charset="0"/>
                <a:ea typeface="Times New Roman" panose="02020603050405020304" pitchFamily="18" charset="0"/>
                <a:cs typeface="Times New Roman" panose="02020603050405020304" pitchFamily="18" charset="0"/>
              </a:rPr>
              <a:t>of Biomedical Semantics, 1(10), 1-23. </a:t>
            </a:r>
            <a:r>
              <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rPr>
              <a:t>doi:10.1186/2041-1480-1-10</a:t>
            </a:r>
            <a:endParaRPr lang="en-US" sz="1400" dirty="0">
              <a:solidFill>
                <a:schemeClr val="bg1"/>
              </a:solidFill>
            </a:endParaRPr>
          </a:p>
        </p:txBody>
      </p:sp>
    </p:spTree>
    <p:extLst>
      <p:ext uri="{BB962C8B-B14F-4D97-AF65-F5344CB8AC3E}">
        <p14:creationId xmlns:p14="http://schemas.microsoft.com/office/powerpoint/2010/main" val="3756249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Representational Units</a:t>
            </a:r>
            <a:endParaRPr lang="en-US" dirty="0"/>
          </a:p>
        </p:txBody>
      </p:sp>
      <p:sp>
        <p:nvSpPr>
          <p:cNvPr id="3" name="Content Placeholder 2"/>
          <p:cNvSpPr>
            <a:spLocks noGrp="1"/>
          </p:cNvSpPr>
          <p:nvPr>
            <p:ph idx="1"/>
          </p:nvPr>
        </p:nvSpPr>
        <p:spPr>
          <a:xfrm>
            <a:off x="76200" y="1676400"/>
            <a:ext cx="8839200" cy="4953000"/>
          </a:xfrm>
        </p:spPr>
        <p:txBody>
          <a:bodyPr/>
          <a:lstStyle/>
          <a:p>
            <a:pPr lvl="0">
              <a:buFont typeface="Arial" panose="020B0604020202020204" pitchFamily="34" charset="0"/>
              <a:buChar char="•"/>
            </a:pPr>
            <a:r>
              <a:rPr lang="en-GB" sz="2000" b="1" i="1" u="sng" dirty="0" smtClean="0"/>
              <a:t>Referring </a:t>
            </a:r>
            <a:r>
              <a:rPr lang="en-GB" sz="2000" b="1" i="1" u="sng" dirty="0"/>
              <a:t>representational unit </a:t>
            </a:r>
            <a:r>
              <a:rPr lang="en-GB" sz="2000" dirty="0"/>
              <a:t>(RRU)</a:t>
            </a:r>
            <a:r>
              <a:rPr lang="en-GB" sz="2000" i="1" dirty="0"/>
              <a:t>:</a:t>
            </a:r>
            <a:r>
              <a:rPr lang="en-GB" sz="2000" dirty="0"/>
              <a:t> an RU which is both intended to be about something and does indeed succeed in this intent. </a:t>
            </a:r>
            <a:r>
              <a:rPr lang="en-GB" sz="2000" dirty="0" smtClean="0"/>
              <a:t> </a:t>
            </a:r>
            <a:r>
              <a:rPr lang="en-GB" sz="2000" dirty="0" smtClean="0">
                <a:solidFill>
                  <a:srgbClr val="FFFF00"/>
                </a:solidFill>
              </a:rPr>
              <a:t>‘Paris’</a:t>
            </a:r>
            <a:endParaRPr lang="en-US" sz="2000" dirty="0">
              <a:solidFill>
                <a:srgbClr val="FFFF00"/>
              </a:solidFill>
            </a:endParaRPr>
          </a:p>
          <a:p>
            <a:pPr lvl="0">
              <a:buFont typeface="Arial" panose="020B0604020202020204" pitchFamily="34" charset="0"/>
              <a:buChar char="•"/>
            </a:pPr>
            <a:r>
              <a:rPr lang="en-GB" sz="2000" b="1" i="1" u="sng" dirty="0"/>
              <a:t>Non-referring representational unit </a:t>
            </a:r>
            <a:r>
              <a:rPr lang="en-GB" sz="2000" dirty="0"/>
              <a:t>(NRU)</a:t>
            </a:r>
            <a:r>
              <a:rPr lang="en-GB" sz="2000" i="1" dirty="0"/>
              <a:t>:</a:t>
            </a:r>
            <a:r>
              <a:rPr lang="en-GB" sz="2000" dirty="0"/>
              <a:t> an RU which, for whatever reason, fails to be about anything. </a:t>
            </a:r>
            <a:r>
              <a:rPr lang="en-GB" sz="2000" dirty="0" smtClean="0">
                <a:solidFill>
                  <a:srgbClr val="FFFF00"/>
                </a:solidFill>
              </a:rPr>
              <a:t>‘Middle Earth’</a:t>
            </a:r>
            <a:endParaRPr lang="en-US" sz="2000" dirty="0">
              <a:solidFill>
                <a:srgbClr val="FFFF00"/>
              </a:solidFill>
            </a:endParaRPr>
          </a:p>
          <a:p>
            <a:pPr lvl="0">
              <a:buFont typeface="Arial" panose="020B0604020202020204" pitchFamily="34" charset="0"/>
              <a:buChar char="•"/>
            </a:pPr>
            <a:r>
              <a:rPr lang="en-GB" sz="2000" dirty="0" smtClean="0"/>
              <a:t>	</a:t>
            </a:r>
            <a:endParaRPr lang="en-US" sz="2000" dirty="0">
              <a:solidFill>
                <a:srgbClr val="FFFF00"/>
              </a:solidFill>
            </a:endParaRPr>
          </a:p>
        </p:txBody>
      </p:sp>
      <p:sp>
        <p:nvSpPr>
          <p:cNvPr id="4" name="Rectangle 3"/>
          <p:cNvSpPr/>
          <p:nvPr/>
        </p:nvSpPr>
        <p:spPr>
          <a:xfrm>
            <a:off x="1828800" y="6258580"/>
            <a:ext cx="7315200" cy="523220"/>
          </a:xfrm>
          <a:prstGeom prst="rect">
            <a:avLst/>
          </a:prstGeom>
        </p:spPr>
        <p:txBody>
          <a:bodyPr wrap="square">
            <a:spAutoFit/>
          </a:bodyPr>
          <a:lstStyle/>
          <a:p>
            <a:pPr algn="r"/>
            <a:r>
              <a:rPr lang="en-US" sz="1400" dirty="0">
                <a:solidFill>
                  <a:schemeClr val="bg1"/>
                </a:solidFill>
                <a:latin typeface="Times" panose="02020603050405020304" pitchFamily="18" charset="0"/>
                <a:ea typeface="Times New Roman" panose="02020603050405020304" pitchFamily="18" charset="0"/>
                <a:cs typeface="Times New Roman" panose="02020603050405020304" pitchFamily="18" charset="0"/>
              </a:rPr>
              <a:t>Ceusters, W., &amp; Smith, B. (2010). Foundations for a realist ontology of mental disease. </a:t>
            </a:r>
            <a:endPar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endParaRPr>
          </a:p>
          <a:p>
            <a:pPr algn="r"/>
            <a:r>
              <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rPr>
              <a:t>Journal </a:t>
            </a:r>
            <a:r>
              <a:rPr lang="en-US" sz="1400" dirty="0">
                <a:solidFill>
                  <a:schemeClr val="bg1"/>
                </a:solidFill>
                <a:latin typeface="Times" panose="02020603050405020304" pitchFamily="18" charset="0"/>
                <a:ea typeface="Times New Roman" panose="02020603050405020304" pitchFamily="18" charset="0"/>
                <a:cs typeface="Times New Roman" panose="02020603050405020304" pitchFamily="18" charset="0"/>
              </a:rPr>
              <a:t>of Biomedical Semantics, 1(10), 1-23. </a:t>
            </a:r>
            <a:r>
              <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rPr>
              <a:t>doi:10.1186/2041-1480-1-10</a:t>
            </a:r>
            <a:endParaRPr lang="en-US" sz="1400" dirty="0">
              <a:solidFill>
                <a:schemeClr val="bg1"/>
              </a:solidFill>
            </a:endParaRPr>
          </a:p>
        </p:txBody>
      </p:sp>
    </p:spTree>
    <p:extLst>
      <p:ext uri="{BB962C8B-B14F-4D97-AF65-F5344CB8AC3E}">
        <p14:creationId xmlns:p14="http://schemas.microsoft.com/office/powerpoint/2010/main" val="2317414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Representational Units</a:t>
            </a:r>
            <a:endParaRPr lang="en-US" dirty="0"/>
          </a:p>
        </p:txBody>
      </p:sp>
      <p:sp>
        <p:nvSpPr>
          <p:cNvPr id="3" name="Content Placeholder 2"/>
          <p:cNvSpPr>
            <a:spLocks noGrp="1"/>
          </p:cNvSpPr>
          <p:nvPr>
            <p:ph idx="1"/>
          </p:nvPr>
        </p:nvSpPr>
        <p:spPr>
          <a:xfrm>
            <a:off x="76200" y="1676400"/>
            <a:ext cx="8839200" cy="4953000"/>
          </a:xfrm>
        </p:spPr>
        <p:txBody>
          <a:bodyPr/>
          <a:lstStyle/>
          <a:p>
            <a:pPr lvl="0">
              <a:buFont typeface="Arial" panose="020B0604020202020204" pitchFamily="34" charset="0"/>
              <a:buChar char="•"/>
            </a:pPr>
            <a:r>
              <a:rPr lang="en-GB" sz="2000" b="1" i="1" u="sng" dirty="0" smtClean="0"/>
              <a:t>Referring </a:t>
            </a:r>
            <a:r>
              <a:rPr lang="en-GB" sz="2000" b="1" i="1" u="sng" dirty="0"/>
              <a:t>representational unit </a:t>
            </a:r>
            <a:r>
              <a:rPr lang="en-GB" sz="2000" dirty="0"/>
              <a:t>(RRU)</a:t>
            </a:r>
            <a:r>
              <a:rPr lang="en-GB" sz="2000" i="1" dirty="0"/>
              <a:t>:</a:t>
            </a:r>
            <a:r>
              <a:rPr lang="en-GB" sz="2000" dirty="0"/>
              <a:t> an RU which is both intended to be about something and does indeed succeed in this intent. </a:t>
            </a:r>
            <a:r>
              <a:rPr lang="en-GB" sz="2000" dirty="0" smtClean="0"/>
              <a:t> </a:t>
            </a:r>
            <a:r>
              <a:rPr lang="en-GB" sz="2000" dirty="0" smtClean="0">
                <a:solidFill>
                  <a:srgbClr val="FFFF00"/>
                </a:solidFill>
              </a:rPr>
              <a:t>‘Paris’</a:t>
            </a:r>
            <a:endParaRPr lang="en-US" sz="2000" dirty="0">
              <a:solidFill>
                <a:srgbClr val="FFFF00"/>
              </a:solidFill>
            </a:endParaRPr>
          </a:p>
          <a:p>
            <a:pPr lvl="0">
              <a:buFont typeface="Arial" panose="020B0604020202020204" pitchFamily="34" charset="0"/>
              <a:buChar char="•"/>
            </a:pPr>
            <a:r>
              <a:rPr lang="en-GB" sz="2000" b="1" i="1" u="sng" dirty="0"/>
              <a:t>Non-referring representational unit </a:t>
            </a:r>
            <a:r>
              <a:rPr lang="en-GB" sz="2000" dirty="0"/>
              <a:t>(NRU)</a:t>
            </a:r>
            <a:r>
              <a:rPr lang="en-GB" sz="2000" i="1" dirty="0"/>
              <a:t>:</a:t>
            </a:r>
            <a:r>
              <a:rPr lang="en-GB" sz="2000" dirty="0"/>
              <a:t> an RU which, for whatever reason, fails to be about anything. </a:t>
            </a:r>
            <a:r>
              <a:rPr lang="en-GB" sz="2000" dirty="0" smtClean="0">
                <a:solidFill>
                  <a:srgbClr val="FFFF00"/>
                </a:solidFill>
              </a:rPr>
              <a:t>‘Middle Earth’</a:t>
            </a:r>
            <a:endParaRPr lang="en-US" sz="2000" dirty="0">
              <a:solidFill>
                <a:srgbClr val="FFFF00"/>
              </a:solidFill>
            </a:endParaRPr>
          </a:p>
          <a:p>
            <a:pPr lvl="0">
              <a:buFont typeface="Arial" panose="020B0604020202020204" pitchFamily="34" charset="0"/>
              <a:buChar char="•"/>
            </a:pPr>
            <a:r>
              <a:rPr lang="en-GB" sz="2000" b="1" i="1" u="sng" dirty="0"/>
              <a:t>Unrecognized non-referring representational unit</a:t>
            </a:r>
            <a:r>
              <a:rPr lang="en-GB" sz="2000" i="1" dirty="0"/>
              <a:t> </a:t>
            </a:r>
            <a:r>
              <a:rPr lang="en-GB" sz="2000" dirty="0"/>
              <a:t>(UNRU): an NRU which, although non-referring, is intended and believed to be about something</a:t>
            </a:r>
            <a:r>
              <a:rPr lang="en-GB" sz="2000" dirty="0" smtClean="0"/>
              <a:t>;	</a:t>
            </a:r>
            <a:endParaRPr lang="en-US" sz="2000" dirty="0">
              <a:solidFill>
                <a:srgbClr val="FFFF00"/>
              </a:solidFill>
            </a:endParaRPr>
          </a:p>
        </p:txBody>
      </p:sp>
      <p:sp>
        <p:nvSpPr>
          <p:cNvPr id="4" name="Rectangle 3"/>
          <p:cNvSpPr/>
          <p:nvPr/>
        </p:nvSpPr>
        <p:spPr>
          <a:xfrm>
            <a:off x="1828800" y="6258580"/>
            <a:ext cx="7315200" cy="523220"/>
          </a:xfrm>
          <a:prstGeom prst="rect">
            <a:avLst/>
          </a:prstGeom>
        </p:spPr>
        <p:txBody>
          <a:bodyPr wrap="square">
            <a:spAutoFit/>
          </a:bodyPr>
          <a:lstStyle/>
          <a:p>
            <a:pPr algn="r"/>
            <a:r>
              <a:rPr lang="en-US" sz="1400" dirty="0">
                <a:solidFill>
                  <a:schemeClr val="bg1"/>
                </a:solidFill>
                <a:latin typeface="Times" panose="02020603050405020304" pitchFamily="18" charset="0"/>
                <a:ea typeface="Times New Roman" panose="02020603050405020304" pitchFamily="18" charset="0"/>
                <a:cs typeface="Times New Roman" panose="02020603050405020304" pitchFamily="18" charset="0"/>
              </a:rPr>
              <a:t>Ceusters, W., &amp; Smith, B. (2010). Foundations for a realist ontology of mental disease. </a:t>
            </a:r>
            <a:endPar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endParaRPr>
          </a:p>
          <a:p>
            <a:pPr algn="r"/>
            <a:r>
              <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rPr>
              <a:t>Journal </a:t>
            </a:r>
            <a:r>
              <a:rPr lang="en-US" sz="1400" dirty="0">
                <a:solidFill>
                  <a:schemeClr val="bg1"/>
                </a:solidFill>
                <a:latin typeface="Times" panose="02020603050405020304" pitchFamily="18" charset="0"/>
                <a:ea typeface="Times New Roman" panose="02020603050405020304" pitchFamily="18" charset="0"/>
                <a:cs typeface="Times New Roman" panose="02020603050405020304" pitchFamily="18" charset="0"/>
              </a:rPr>
              <a:t>of Biomedical Semantics, 1(10), 1-23. </a:t>
            </a:r>
            <a:r>
              <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rPr>
              <a:t>doi:10.1186/2041-1480-1-10</a:t>
            </a:r>
            <a:endParaRPr lang="en-US" sz="1400" dirty="0">
              <a:solidFill>
                <a:schemeClr val="bg1"/>
              </a:solidFill>
            </a:endParaRPr>
          </a:p>
        </p:txBody>
      </p:sp>
    </p:spTree>
    <p:extLst>
      <p:ext uri="{BB962C8B-B14F-4D97-AF65-F5344CB8AC3E}">
        <p14:creationId xmlns:p14="http://schemas.microsoft.com/office/powerpoint/2010/main" val="4259180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Representational Units</a:t>
            </a:r>
            <a:endParaRPr lang="en-US" dirty="0"/>
          </a:p>
        </p:txBody>
      </p:sp>
      <p:sp>
        <p:nvSpPr>
          <p:cNvPr id="3" name="Content Placeholder 2"/>
          <p:cNvSpPr>
            <a:spLocks noGrp="1"/>
          </p:cNvSpPr>
          <p:nvPr>
            <p:ph idx="1"/>
          </p:nvPr>
        </p:nvSpPr>
        <p:spPr>
          <a:xfrm>
            <a:off x="76200" y="1676400"/>
            <a:ext cx="8839200" cy="4953000"/>
          </a:xfrm>
        </p:spPr>
        <p:txBody>
          <a:bodyPr/>
          <a:lstStyle/>
          <a:p>
            <a:pPr lvl="0">
              <a:buFont typeface="Arial" panose="020B0604020202020204" pitchFamily="34" charset="0"/>
              <a:buChar char="•"/>
            </a:pPr>
            <a:r>
              <a:rPr lang="en-GB" sz="2000" b="1" i="1" u="sng" dirty="0" smtClean="0"/>
              <a:t>Referring </a:t>
            </a:r>
            <a:r>
              <a:rPr lang="en-GB" sz="2000" b="1" i="1" u="sng" dirty="0"/>
              <a:t>representational unit </a:t>
            </a:r>
            <a:r>
              <a:rPr lang="en-GB" sz="2000" dirty="0"/>
              <a:t>(RRU)</a:t>
            </a:r>
            <a:r>
              <a:rPr lang="en-GB" sz="2000" i="1" dirty="0"/>
              <a:t>:</a:t>
            </a:r>
            <a:r>
              <a:rPr lang="en-GB" sz="2000" dirty="0"/>
              <a:t> an RU which is both intended to be about something and does indeed succeed in this intent. </a:t>
            </a:r>
            <a:r>
              <a:rPr lang="en-GB" sz="2000" dirty="0" smtClean="0"/>
              <a:t> </a:t>
            </a:r>
            <a:r>
              <a:rPr lang="en-GB" sz="2000" dirty="0" smtClean="0">
                <a:solidFill>
                  <a:srgbClr val="FFFF00"/>
                </a:solidFill>
              </a:rPr>
              <a:t>‘Paris’</a:t>
            </a:r>
            <a:endParaRPr lang="en-US" sz="2000" dirty="0">
              <a:solidFill>
                <a:srgbClr val="FFFF00"/>
              </a:solidFill>
            </a:endParaRPr>
          </a:p>
          <a:p>
            <a:pPr lvl="0">
              <a:buFont typeface="Arial" panose="020B0604020202020204" pitchFamily="34" charset="0"/>
              <a:buChar char="•"/>
            </a:pPr>
            <a:r>
              <a:rPr lang="en-GB" sz="2000" b="1" i="1" u="sng" dirty="0"/>
              <a:t>Non-referring representational unit </a:t>
            </a:r>
            <a:r>
              <a:rPr lang="en-GB" sz="2000" dirty="0"/>
              <a:t>(NRU)</a:t>
            </a:r>
            <a:r>
              <a:rPr lang="en-GB" sz="2000" i="1" dirty="0"/>
              <a:t>:</a:t>
            </a:r>
            <a:r>
              <a:rPr lang="en-GB" sz="2000" dirty="0"/>
              <a:t> an RU which, for whatever reason, fails to be about anything. </a:t>
            </a:r>
            <a:r>
              <a:rPr lang="en-GB" sz="2000" dirty="0" smtClean="0">
                <a:solidFill>
                  <a:srgbClr val="FFFF00"/>
                </a:solidFill>
              </a:rPr>
              <a:t>‘Middle Earth’</a:t>
            </a:r>
            <a:endParaRPr lang="en-US" sz="2000" dirty="0">
              <a:solidFill>
                <a:srgbClr val="FFFF00"/>
              </a:solidFill>
            </a:endParaRPr>
          </a:p>
          <a:p>
            <a:pPr lvl="0">
              <a:buFont typeface="Arial" panose="020B0604020202020204" pitchFamily="34" charset="0"/>
              <a:buChar char="•"/>
            </a:pPr>
            <a:r>
              <a:rPr lang="en-GB" sz="2000" b="1" i="1" u="sng" dirty="0"/>
              <a:t>Unrecognized non-referring representational unit</a:t>
            </a:r>
            <a:r>
              <a:rPr lang="en-GB" sz="2000" i="1" dirty="0"/>
              <a:t> </a:t>
            </a:r>
            <a:r>
              <a:rPr lang="en-GB" sz="2000" dirty="0"/>
              <a:t>(UNRU): an NRU which, although non-referring, is intended and believed to be about something</a:t>
            </a:r>
            <a:r>
              <a:rPr lang="en-GB" sz="2000" dirty="0" smtClean="0"/>
              <a:t>;	</a:t>
            </a:r>
            <a:r>
              <a:rPr lang="en-GB" sz="2000" dirty="0" smtClean="0">
                <a:solidFill>
                  <a:srgbClr val="FFFF00"/>
                </a:solidFill>
              </a:rPr>
              <a:t>‘Vulcan’ (as used by Le </a:t>
            </a:r>
            <a:r>
              <a:rPr lang="en-GB" sz="2000" dirty="0" err="1" smtClean="0">
                <a:solidFill>
                  <a:srgbClr val="FFFF00"/>
                </a:solidFill>
              </a:rPr>
              <a:t>Verrier</a:t>
            </a:r>
            <a:r>
              <a:rPr lang="en-GB" sz="2000" dirty="0" smtClean="0">
                <a:solidFill>
                  <a:srgbClr val="FFFF00"/>
                </a:solidFill>
              </a:rPr>
              <a:t> in 1860)</a:t>
            </a:r>
            <a:endParaRPr lang="en-US" sz="2000" dirty="0">
              <a:solidFill>
                <a:srgbClr val="FFFF00"/>
              </a:solidFill>
            </a:endParaRPr>
          </a:p>
        </p:txBody>
      </p:sp>
      <p:sp>
        <p:nvSpPr>
          <p:cNvPr id="4" name="Rectangle 3"/>
          <p:cNvSpPr/>
          <p:nvPr/>
        </p:nvSpPr>
        <p:spPr>
          <a:xfrm>
            <a:off x="1828800" y="6258580"/>
            <a:ext cx="7315200" cy="523220"/>
          </a:xfrm>
          <a:prstGeom prst="rect">
            <a:avLst/>
          </a:prstGeom>
        </p:spPr>
        <p:txBody>
          <a:bodyPr wrap="square">
            <a:spAutoFit/>
          </a:bodyPr>
          <a:lstStyle/>
          <a:p>
            <a:pPr algn="r"/>
            <a:r>
              <a:rPr lang="en-US" sz="1400" dirty="0">
                <a:solidFill>
                  <a:schemeClr val="bg1"/>
                </a:solidFill>
                <a:latin typeface="Times" panose="02020603050405020304" pitchFamily="18" charset="0"/>
                <a:ea typeface="Times New Roman" panose="02020603050405020304" pitchFamily="18" charset="0"/>
                <a:cs typeface="Times New Roman" panose="02020603050405020304" pitchFamily="18" charset="0"/>
              </a:rPr>
              <a:t>Ceusters, W., &amp; Smith, B. (2010). Foundations for a realist ontology of mental disease. </a:t>
            </a:r>
            <a:endPar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endParaRPr>
          </a:p>
          <a:p>
            <a:pPr algn="r"/>
            <a:r>
              <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rPr>
              <a:t>Journal </a:t>
            </a:r>
            <a:r>
              <a:rPr lang="en-US" sz="1400" dirty="0">
                <a:solidFill>
                  <a:schemeClr val="bg1"/>
                </a:solidFill>
                <a:latin typeface="Times" panose="02020603050405020304" pitchFamily="18" charset="0"/>
                <a:ea typeface="Times New Roman" panose="02020603050405020304" pitchFamily="18" charset="0"/>
                <a:cs typeface="Times New Roman" panose="02020603050405020304" pitchFamily="18" charset="0"/>
              </a:rPr>
              <a:t>of Biomedical Semantics, 1(10), 1-23. </a:t>
            </a:r>
            <a:r>
              <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rPr>
              <a:t>doi:10.1186/2041-1480-1-10</a:t>
            </a:r>
            <a:endParaRPr lang="en-US" sz="1400" dirty="0">
              <a:solidFill>
                <a:schemeClr val="bg1"/>
              </a:solidFill>
            </a:endParaRPr>
          </a:p>
        </p:txBody>
      </p:sp>
    </p:spTree>
    <p:extLst>
      <p:ext uri="{BB962C8B-B14F-4D97-AF65-F5344CB8AC3E}">
        <p14:creationId xmlns:p14="http://schemas.microsoft.com/office/powerpoint/2010/main" val="3045979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Representational Units</a:t>
            </a:r>
            <a:endParaRPr lang="en-US" dirty="0"/>
          </a:p>
        </p:txBody>
      </p:sp>
      <p:sp>
        <p:nvSpPr>
          <p:cNvPr id="3" name="Content Placeholder 2"/>
          <p:cNvSpPr>
            <a:spLocks noGrp="1"/>
          </p:cNvSpPr>
          <p:nvPr>
            <p:ph idx="1"/>
          </p:nvPr>
        </p:nvSpPr>
        <p:spPr>
          <a:xfrm>
            <a:off x="76200" y="1676400"/>
            <a:ext cx="8839200" cy="4953000"/>
          </a:xfrm>
        </p:spPr>
        <p:txBody>
          <a:bodyPr/>
          <a:lstStyle/>
          <a:p>
            <a:pPr lvl="0">
              <a:buFont typeface="Arial" panose="020B0604020202020204" pitchFamily="34" charset="0"/>
              <a:buChar char="•"/>
            </a:pPr>
            <a:r>
              <a:rPr lang="en-GB" sz="2000" b="1" i="1" u="sng" dirty="0" smtClean="0"/>
              <a:t>Referring </a:t>
            </a:r>
            <a:r>
              <a:rPr lang="en-GB" sz="2000" b="1" i="1" u="sng" dirty="0"/>
              <a:t>representational unit </a:t>
            </a:r>
            <a:r>
              <a:rPr lang="en-GB" sz="2000" dirty="0"/>
              <a:t>(RRU)</a:t>
            </a:r>
            <a:r>
              <a:rPr lang="en-GB" sz="2000" i="1" dirty="0"/>
              <a:t>:</a:t>
            </a:r>
            <a:r>
              <a:rPr lang="en-GB" sz="2000" dirty="0"/>
              <a:t> an RU which is both intended to be about something and does indeed succeed in this intent. </a:t>
            </a:r>
            <a:r>
              <a:rPr lang="en-GB" sz="2000" dirty="0" smtClean="0"/>
              <a:t> </a:t>
            </a:r>
            <a:r>
              <a:rPr lang="en-GB" sz="2000" dirty="0" smtClean="0">
                <a:solidFill>
                  <a:srgbClr val="FFFF00"/>
                </a:solidFill>
              </a:rPr>
              <a:t>‘Paris’</a:t>
            </a:r>
            <a:endParaRPr lang="en-US" sz="2000" dirty="0">
              <a:solidFill>
                <a:srgbClr val="FFFF00"/>
              </a:solidFill>
            </a:endParaRPr>
          </a:p>
          <a:p>
            <a:pPr lvl="0">
              <a:buFont typeface="Arial" panose="020B0604020202020204" pitchFamily="34" charset="0"/>
              <a:buChar char="•"/>
            </a:pPr>
            <a:r>
              <a:rPr lang="en-GB" sz="2000" b="1" i="1" u="sng" dirty="0"/>
              <a:t>Non-referring representational unit </a:t>
            </a:r>
            <a:r>
              <a:rPr lang="en-GB" sz="2000" dirty="0"/>
              <a:t>(NRU)</a:t>
            </a:r>
            <a:r>
              <a:rPr lang="en-GB" sz="2000" i="1" dirty="0"/>
              <a:t>:</a:t>
            </a:r>
            <a:r>
              <a:rPr lang="en-GB" sz="2000" dirty="0"/>
              <a:t> an RU which, for whatever reason, fails to be about anything. </a:t>
            </a:r>
            <a:r>
              <a:rPr lang="en-GB" sz="2000" dirty="0" smtClean="0">
                <a:solidFill>
                  <a:srgbClr val="FFFF00"/>
                </a:solidFill>
              </a:rPr>
              <a:t>‘Middle Earth’</a:t>
            </a:r>
            <a:endParaRPr lang="en-US" sz="2000" dirty="0">
              <a:solidFill>
                <a:srgbClr val="FFFF00"/>
              </a:solidFill>
            </a:endParaRPr>
          </a:p>
          <a:p>
            <a:pPr lvl="0">
              <a:buFont typeface="Arial" panose="020B0604020202020204" pitchFamily="34" charset="0"/>
              <a:buChar char="•"/>
            </a:pPr>
            <a:r>
              <a:rPr lang="en-GB" sz="2000" b="1" i="1" u="sng" dirty="0"/>
              <a:t>Unrecognized non-referring representational unit</a:t>
            </a:r>
            <a:r>
              <a:rPr lang="en-GB" sz="2000" i="1" dirty="0"/>
              <a:t> </a:t>
            </a:r>
            <a:r>
              <a:rPr lang="en-GB" sz="2000" dirty="0"/>
              <a:t>(UNRU): an NRU which, although non-referring, is intended and believed to be about something</a:t>
            </a:r>
            <a:r>
              <a:rPr lang="en-GB" sz="2000" dirty="0" smtClean="0"/>
              <a:t>;	</a:t>
            </a:r>
            <a:r>
              <a:rPr lang="en-GB" sz="2000" dirty="0" smtClean="0">
                <a:solidFill>
                  <a:srgbClr val="FFFF00"/>
                </a:solidFill>
              </a:rPr>
              <a:t>‘Vulcan’ (as used by Le </a:t>
            </a:r>
            <a:r>
              <a:rPr lang="en-GB" sz="2000" dirty="0" err="1" smtClean="0">
                <a:solidFill>
                  <a:srgbClr val="FFFF00"/>
                </a:solidFill>
              </a:rPr>
              <a:t>Verrier</a:t>
            </a:r>
            <a:r>
              <a:rPr lang="en-GB" sz="2000" dirty="0" smtClean="0">
                <a:solidFill>
                  <a:srgbClr val="FFFF00"/>
                </a:solidFill>
              </a:rPr>
              <a:t> in 1860)</a:t>
            </a:r>
            <a:endParaRPr lang="en-US" sz="2000" dirty="0">
              <a:solidFill>
                <a:srgbClr val="FFFF00"/>
              </a:solidFill>
            </a:endParaRPr>
          </a:p>
          <a:p>
            <a:pPr lvl="0">
              <a:buFont typeface="Arial" panose="020B0604020202020204" pitchFamily="34" charset="0"/>
              <a:buChar char="•"/>
            </a:pPr>
            <a:r>
              <a:rPr lang="en-GB" sz="2000" b="1" i="1" u="sng" dirty="0"/>
              <a:t>Recognized non-referring representational unit </a:t>
            </a:r>
            <a:r>
              <a:rPr lang="en-GB" sz="2000" dirty="0"/>
              <a:t>(RNRU): an </a:t>
            </a:r>
            <a:r>
              <a:rPr lang="en-GB" sz="2000" dirty="0" smtClean="0"/>
              <a:t>NRU, whether or not once </a:t>
            </a:r>
            <a:r>
              <a:rPr lang="en-GB" sz="2000" dirty="0"/>
              <a:t>intended and believed to be about something, </a:t>
            </a:r>
            <a:r>
              <a:rPr lang="en-GB" sz="2000" dirty="0" smtClean="0"/>
              <a:t>is not believed </a:t>
            </a:r>
            <a:r>
              <a:rPr lang="en-GB" sz="2000" dirty="0"/>
              <a:t>to </a:t>
            </a:r>
            <a:r>
              <a:rPr lang="en-GB" sz="2000" dirty="0" smtClean="0"/>
              <a:t>do</a:t>
            </a:r>
            <a:r>
              <a:rPr lang="en-GB" sz="2000" dirty="0" smtClean="0"/>
              <a:t> </a:t>
            </a:r>
            <a:r>
              <a:rPr lang="en-GB" sz="2000" dirty="0"/>
              <a:t>so; </a:t>
            </a:r>
            <a:r>
              <a:rPr lang="en-GB" sz="2000" dirty="0" smtClean="0"/>
              <a:t>  </a:t>
            </a:r>
            <a:endParaRPr lang="en-US" sz="2000" dirty="0">
              <a:solidFill>
                <a:srgbClr val="FFFF00"/>
              </a:solidFill>
            </a:endParaRPr>
          </a:p>
        </p:txBody>
      </p:sp>
      <p:sp>
        <p:nvSpPr>
          <p:cNvPr id="4" name="Rectangle 3"/>
          <p:cNvSpPr/>
          <p:nvPr/>
        </p:nvSpPr>
        <p:spPr>
          <a:xfrm>
            <a:off x="1828800" y="6258580"/>
            <a:ext cx="7315200" cy="523220"/>
          </a:xfrm>
          <a:prstGeom prst="rect">
            <a:avLst/>
          </a:prstGeom>
        </p:spPr>
        <p:txBody>
          <a:bodyPr wrap="square">
            <a:spAutoFit/>
          </a:bodyPr>
          <a:lstStyle/>
          <a:p>
            <a:pPr algn="r"/>
            <a:r>
              <a:rPr lang="en-US" sz="1400" dirty="0">
                <a:solidFill>
                  <a:schemeClr val="bg1"/>
                </a:solidFill>
                <a:latin typeface="Times" panose="02020603050405020304" pitchFamily="18" charset="0"/>
                <a:ea typeface="Times New Roman" panose="02020603050405020304" pitchFamily="18" charset="0"/>
                <a:cs typeface="Times New Roman" panose="02020603050405020304" pitchFamily="18" charset="0"/>
              </a:rPr>
              <a:t>Ceusters, W., &amp; Smith, B. (2010). Foundations for a realist ontology of mental disease. </a:t>
            </a:r>
            <a:endPar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endParaRPr>
          </a:p>
          <a:p>
            <a:pPr algn="r"/>
            <a:r>
              <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rPr>
              <a:t>Journal </a:t>
            </a:r>
            <a:r>
              <a:rPr lang="en-US" sz="1400" dirty="0">
                <a:solidFill>
                  <a:schemeClr val="bg1"/>
                </a:solidFill>
                <a:latin typeface="Times" panose="02020603050405020304" pitchFamily="18" charset="0"/>
                <a:ea typeface="Times New Roman" panose="02020603050405020304" pitchFamily="18" charset="0"/>
                <a:cs typeface="Times New Roman" panose="02020603050405020304" pitchFamily="18" charset="0"/>
              </a:rPr>
              <a:t>of Biomedical Semantics, 1(10), 1-23. </a:t>
            </a:r>
            <a:r>
              <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rPr>
              <a:t>doi:10.1186/2041-1480-1-10</a:t>
            </a:r>
            <a:endParaRPr lang="en-US" sz="1400" dirty="0">
              <a:solidFill>
                <a:schemeClr val="bg1"/>
              </a:solidFill>
            </a:endParaRPr>
          </a:p>
        </p:txBody>
      </p:sp>
    </p:spTree>
    <p:extLst>
      <p:ext uri="{BB962C8B-B14F-4D97-AF65-F5344CB8AC3E}">
        <p14:creationId xmlns:p14="http://schemas.microsoft.com/office/powerpoint/2010/main" val="2691667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Representational Units</a:t>
            </a:r>
            <a:endParaRPr lang="en-US" dirty="0"/>
          </a:p>
        </p:txBody>
      </p:sp>
      <p:sp>
        <p:nvSpPr>
          <p:cNvPr id="3" name="Content Placeholder 2"/>
          <p:cNvSpPr>
            <a:spLocks noGrp="1"/>
          </p:cNvSpPr>
          <p:nvPr>
            <p:ph idx="1"/>
          </p:nvPr>
        </p:nvSpPr>
        <p:spPr>
          <a:xfrm>
            <a:off x="76200" y="1676400"/>
            <a:ext cx="8839200" cy="4953000"/>
          </a:xfrm>
        </p:spPr>
        <p:txBody>
          <a:bodyPr/>
          <a:lstStyle/>
          <a:p>
            <a:pPr lvl="0">
              <a:buFont typeface="Arial" panose="020B0604020202020204" pitchFamily="34" charset="0"/>
              <a:buChar char="•"/>
            </a:pPr>
            <a:r>
              <a:rPr lang="en-GB" sz="2000" b="1" i="1" u="sng" dirty="0" smtClean="0"/>
              <a:t>Referring </a:t>
            </a:r>
            <a:r>
              <a:rPr lang="en-GB" sz="2000" b="1" i="1" u="sng" dirty="0"/>
              <a:t>representational unit </a:t>
            </a:r>
            <a:r>
              <a:rPr lang="en-GB" sz="2000" dirty="0"/>
              <a:t>(RRU)</a:t>
            </a:r>
            <a:r>
              <a:rPr lang="en-GB" sz="2000" i="1" dirty="0"/>
              <a:t>:</a:t>
            </a:r>
            <a:r>
              <a:rPr lang="en-GB" sz="2000" dirty="0"/>
              <a:t> an RU which is both intended to be about something and does indeed succeed in this intent. </a:t>
            </a:r>
            <a:r>
              <a:rPr lang="en-GB" sz="2000" dirty="0" smtClean="0"/>
              <a:t> </a:t>
            </a:r>
            <a:r>
              <a:rPr lang="en-GB" sz="2000" dirty="0" smtClean="0">
                <a:solidFill>
                  <a:srgbClr val="FFFF00"/>
                </a:solidFill>
              </a:rPr>
              <a:t>‘Paris’</a:t>
            </a:r>
            <a:endParaRPr lang="en-US" sz="2000" dirty="0">
              <a:solidFill>
                <a:srgbClr val="FFFF00"/>
              </a:solidFill>
            </a:endParaRPr>
          </a:p>
          <a:p>
            <a:pPr lvl="0">
              <a:buFont typeface="Arial" panose="020B0604020202020204" pitchFamily="34" charset="0"/>
              <a:buChar char="•"/>
            </a:pPr>
            <a:r>
              <a:rPr lang="en-GB" sz="2000" b="1" i="1" u="sng" dirty="0"/>
              <a:t>Non-referring representational unit </a:t>
            </a:r>
            <a:r>
              <a:rPr lang="en-GB" sz="2000" dirty="0"/>
              <a:t>(NRU)</a:t>
            </a:r>
            <a:r>
              <a:rPr lang="en-GB" sz="2000" i="1" dirty="0"/>
              <a:t>:</a:t>
            </a:r>
            <a:r>
              <a:rPr lang="en-GB" sz="2000" dirty="0"/>
              <a:t> an RU which, for whatever reason, fails to be about anything. </a:t>
            </a:r>
            <a:r>
              <a:rPr lang="en-GB" sz="2000" dirty="0" smtClean="0">
                <a:solidFill>
                  <a:srgbClr val="FFFF00"/>
                </a:solidFill>
              </a:rPr>
              <a:t>‘Middle Earth’</a:t>
            </a:r>
            <a:endParaRPr lang="en-US" sz="2000" dirty="0">
              <a:solidFill>
                <a:srgbClr val="FFFF00"/>
              </a:solidFill>
            </a:endParaRPr>
          </a:p>
          <a:p>
            <a:pPr lvl="0">
              <a:buFont typeface="Arial" panose="020B0604020202020204" pitchFamily="34" charset="0"/>
              <a:buChar char="•"/>
            </a:pPr>
            <a:r>
              <a:rPr lang="en-GB" sz="2000" b="1" i="1" u="sng" dirty="0"/>
              <a:t>Unrecognized non-referring representational unit</a:t>
            </a:r>
            <a:r>
              <a:rPr lang="en-GB" sz="2000" i="1" dirty="0"/>
              <a:t> </a:t>
            </a:r>
            <a:r>
              <a:rPr lang="en-GB" sz="2000" dirty="0"/>
              <a:t>(UNRU): an NRU which, although non-referring, is intended and believed to be about something</a:t>
            </a:r>
            <a:r>
              <a:rPr lang="en-GB" sz="2000" dirty="0" smtClean="0"/>
              <a:t>;	</a:t>
            </a:r>
            <a:r>
              <a:rPr lang="en-GB" sz="2000" dirty="0" smtClean="0">
                <a:solidFill>
                  <a:srgbClr val="FFFF00"/>
                </a:solidFill>
              </a:rPr>
              <a:t>‘Vulcan’ (as used by Le </a:t>
            </a:r>
            <a:r>
              <a:rPr lang="en-GB" sz="2000" dirty="0" err="1" smtClean="0">
                <a:solidFill>
                  <a:srgbClr val="FFFF00"/>
                </a:solidFill>
              </a:rPr>
              <a:t>Verrier</a:t>
            </a:r>
            <a:r>
              <a:rPr lang="en-GB" sz="2000" dirty="0" smtClean="0">
                <a:solidFill>
                  <a:srgbClr val="FFFF00"/>
                </a:solidFill>
              </a:rPr>
              <a:t> in 1860)</a:t>
            </a:r>
            <a:endParaRPr lang="en-US" sz="2000" dirty="0">
              <a:solidFill>
                <a:srgbClr val="FFFF00"/>
              </a:solidFill>
            </a:endParaRPr>
          </a:p>
          <a:p>
            <a:pPr>
              <a:buFont typeface="Arial" panose="020B0604020202020204" pitchFamily="34" charset="0"/>
              <a:buChar char="•"/>
            </a:pPr>
            <a:r>
              <a:rPr lang="en-GB" sz="2000" b="1" i="1" u="sng" dirty="0"/>
              <a:t>Recognized non-referring representational unit </a:t>
            </a:r>
            <a:r>
              <a:rPr lang="en-GB" sz="2000" dirty="0"/>
              <a:t>(RNRU): an NRU, whether or not once intended and believed to be about something, is not believed to do so;   </a:t>
            </a:r>
            <a:r>
              <a:rPr lang="en-GB" sz="2000" dirty="0" smtClean="0">
                <a:solidFill>
                  <a:srgbClr val="FFFF00"/>
                </a:solidFill>
              </a:rPr>
              <a:t>‘Vulcan’ (as used in Star Trek)</a:t>
            </a:r>
            <a:endParaRPr lang="en-US" sz="2000" dirty="0">
              <a:solidFill>
                <a:srgbClr val="FFFF00"/>
              </a:solidFill>
            </a:endParaRPr>
          </a:p>
        </p:txBody>
      </p:sp>
      <p:sp>
        <p:nvSpPr>
          <p:cNvPr id="4" name="Rectangle 3"/>
          <p:cNvSpPr/>
          <p:nvPr/>
        </p:nvSpPr>
        <p:spPr>
          <a:xfrm>
            <a:off x="1828800" y="6258580"/>
            <a:ext cx="7315200" cy="523220"/>
          </a:xfrm>
          <a:prstGeom prst="rect">
            <a:avLst/>
          </a:prstGeom>
        </p:spPr>
        <p:txBody>
          <a:bodyPr wrap="square">
            <a:spAutoFit/>
          </a:bodyPr>
          <a:lstStyle/>
          <a:p>
            <a:pPr algn="r"/>
            <a:r>
              <a:rPr lang="en-US" sz="1400" dirty="0">
                <a:solidFill>
                  <a:schemeClr val="bg1"/>
                </a:solidFill>
                <a:latin typeface="Times" panose="02020603050405020304" pitchFamily="18" charset="0"/>
                <a:ea typeface="Times New Roman" panose="02020603050405020304" pitchFamily="18" charset="0"/>
                <a:cs typeface="Times New Roman" panose="02020603050405020304" pitchFamily="18" charset="0"/>
              </a:rPr>
              <a:t>Ceusters, W., &amp; Smith, B. (2010). Foundations for a realist ontology of mental disease. </a:t>
            </a:r>
            <a:endPar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endParaRPr>
          </a:p>
          <a:p>
            <a:pPr algn="r"/>
            <a:r>
              <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rPr>
              <a:t>Journal </a:t>
            </a:r>
            <a:r>
              <a:rPr lang="en-US" sz="1400" dirty="0">
                <a:solidFill>
                  <a:schemeClr val="bg1"/>
                </a:solidFill>
                <a:latin typeface="Times" panose="02020603050405020304" pitchFamily="18" charset="0"/>
                <a:ea typeface="Times New Roman" panose="02020603050405020304" pitchFamily="18" charset="0"/>
                <a:cs typeface="Times New Roman" panose="02020603050405020304" pitchFamily="18" charset="0"/>
              </a:rPr>
              <a:t>of Biomedical Semantics, 1(10), 1-23. </a:t>
            </a:r>
            <a:r>
              <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rPr>
              <a:t>doi:10.1186/2041-1480-1-10</a:t>
            </a:r>
            <a:endParaRPr lang="en-US" sz="1400" dirty="0">
              <a:solidFill>
                <a:schemeClr val="bg1"/>
              </a:solidFill>
            </a:endParaRPr>
          </a:p>
        </p:txBody>
      </p:sp>
    </p:spTree>
    <p:extLst>
      <p:ext uri="{BB962C8B-B14F-4D97-AF65-F5344CB8AC3E}">
        <p14:creationId xmlns:p14="http://schemas.microsoft.com/office/powerpoint/2010/main" val="28302720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Heterogeneity in distinct databases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smtClean="0"/>
              <a:t>Logical model differences:</a:t>
            </a:r>
          </a:p>
          <a:p>
            <a:pPr lvl="1">
              <a:buFont typeface="Arial" panose="020B0604020202020204" pitchFamily="34" charset="0"/>
              <a:buChar char="•"/>
            </a:pPr>
            <a:r>
              <a:rPr lang="en-US" sz="2000" dirty="0" smtClean="0"/>
              <a:t>different </a:t>
            </a:r>
            <a:r>
              <a:rPr lang="en-US" sz="2000" dirty="0"/>
              <a:t>internal names for semantically equivalent tables/columns, </a:t>
            </a:r>
            <a:endParaRPr lang="en-US" sz="2000" dirty="0" smtClean="0"/>
          </a:p>
          <a:p>
            <a:pPr lvl="1">
              <a:buFont typeface="Arial" panose="020B0604020202020204" pitchFamily="34" charset="0"/>
              <a:buChar char="•"/>
            </a:pPr>
            <a:r>
              <a:rPr lang="en-US" sz="2000" dirty="0" smtClean="0"/>
              <a:t>data </a:t>
            </a:r>
            <a:r>
              <a:rPr lang="en-US" sz="2000" dirty="0"/>
              <a:t>stored in a single table vs. multiple tables, </a:t>
            </a:r>
            <a:endParaRPr lang="en-US" sz="2000" dirty="0" smtClean="0"/>
          </a:p>
          <a:p>
            <a:pPr lvl="1">
              <a:buFont typeface="Arial" panose="020B0604020202020204" pitchFamily="34" charset="0"/>
              <a:buChar char="•"/>
            </a:pPr>
            <a:r>
              <a:rPr lang="en-US" sz="2000" dirty="0" smtClean="0"/>
              <a:t>data </a:t>
            </a:r>
            <a:r>
              <a:rPr lang="en-US" sz="2000" dirty="0"/>
              <a:t>stored in column-modeled vs. row-modeled </a:t>
            </a:r>
            <a:r>
              <a:rPr lang="en-US" sz="2000" dirty="0" smtClean="0"/>
              <a:t>form</a:t>
            </a:r>
            <a:r>
              <a:rPr lang="en-US" sz="2000" dirty="0"/>
              <a:t>.</a:t>
            </a:r>
            <a:endParaRPr lang="en-US" sz="2000" dirty="0" smtClean="0"/>
          </a:p>
          <a:p>
            <a:pPr>
              <a:buFont typeface="Arial" panose="020B0604020202020204" pitchFamily="34" charset="0"/>
              <a:buChar char="•"/>
            </a:pPr>
            <a:r>
              <a:rPr lang="en-US" b="1" u="sng" dirty="0" smtClean="0"/>
              <a:t>Semantic </a:t>
            </a:r>
            <a:r>
              <a:rPr lang="en-US" b="1" u="sng" dirty="0"/>
              <a:t>representation </a:t>
            </a:r>
            <a:r>
              <a:rPr lang="en-US" b="1" u="sng" dirty="0" smtClean="0"/>
              <a:t>differences</a:t>
            </a:r>
            <a:r>
              <a:rPr lang="en-US" dirty="0" smtClean="0"/>
              <a:t>:</a:t>
            </a:r>
          </a:p>
          <a:p>
            <a:pPr lvl="1">
              <a:buFont typeface="Arial" panose="020B0604020202020204" pitchFamily="34" charset="0"/>
              <a:buChar char="•"/>
            </a:pPr>
            <a:r>
              <a:rPr lang="en-US" sz="2000" dirty="0" smtClean="0"/>
              <a:t>differences in terminologies and coding systems,</a:t>
            </a:r>
          </a:p>
          <a:p>
            <a:pPr lvl="1">
              <a:buFont typeface="Arial" panose="020B0604020202020204" pitchFamily="34" charset="0"/>
              <a:buChar char="•"/>
            </a:pPr>
            <a:r>
              <a:rPr lang="en-US" sz="2000" dirty="0" smtClean="0"/>
              <a:t>equivalent </a:t>
            </a:r>
            <a:r>
              <a:rPr lang="en-US" sz="2000" dirty="0"/>
              <a:t>information </a:t>
            </a:r>
            <a:r>
              <a:rPr lang="en-US" sz="2000" dirty="0" smtClean="0"/>
              <a:t>stored </a:t>
            </a:r>
            <a:r>
              <a:rPr lang="en-US" sz="2000" dirty="0"/>
              <a:t>at different </a:t>
            </a:r>
            <a:r>
              <a:rPr lang="en-US" sz="2000" dirty="0" smtClean="0"/>
              <a:t>levels of granularity.</a:t>
            </a:r>
          </a:p>
          <a:p>
            <a:pPr marL="744538" lvl="2" indent="-349250">
              <a:buNone/>
            </a:pPr>
            <a:endParaRPr lang="en-US" dirty="0" smtClean="0">
              <a:sym typeface="Wingdings" panose="05000000000000000000" pitchFamily="2" charset="2"/>
            </a:endParaRPr>
          </a:p>
          <a:p>
            <a:pPr marL="401638" lvl="1" indent="-406400">
              <a:buNone/>
            </a:pPr>
            <a:r>
              <a:rPr lang="en-US" dirty="0" smtClean="0">
                <a:sym typeface="Wingdings" panose="05000000000000000000" pitchFamily="2" charset="2"/>
              </a:rPr>
              <a:t> </a:t>
            </a:r>
            <a:r>
              <a:rPr lang="en-US" dirty="0" smtClean="0">
                <a:solidFill>
                  <a:srgbClr val="FFC000"/>
                </a:solidFill>
                <a:sym typeface="Wingdings" panose="05000000000000000000" pitchFamily="2" charset="2"/>
              </a:rPr>
              <a:t>Requires asking questions to retrieve the same type of content in as many ways as there are heterogeneous databases.</a:t>
            </a:r>
            <a:endParaRPr lang="en-US" dirty="0" smtClean="0">
              <a:solidFill>
                <a:srgbClr val="FFC000"/>
              </a:solidFill>
            </a:endParaRPr>
          </a:p>
          <a:p>
            <a:pPr>
              <a:buFont typeface="Arial" panose="020B0604020202020204" pitchFamily="34" charset="0"/>
              <a:buChar char="•"/>
            </a:pPr>
            <a:endParaRPr lang="en-US" dirty="0"/>
          </a:p>
        </p:txBody>
      </p:sp>
      <p:sp>
        <p:nvSpPr>
          <p:cNvPr id="4" name="Rectangle 3"/>
          <p:cNvSpPr/>
          <p:nvPr/>
        </p:nvSpPr>
        <p:spPr>
          <a:xfrm>
            <a:off x="3440784" y="6137826"/>
            <a:ext cx="5715000" cy="646331"/>
          </a:xfrm>
          <a:prstGeom prst="rect">
            <a:avLst/>
          </a:prstGeom>
        </p:spPr>
        <p:txBody>
          <a:bodyPr wrap="square">
            <a:spAutoFit/>
          </a:bodyPr>
          <a:lstStyle/>
          <a:p>
            <a:pPr algn="r"/>
            <a:r>
              <a:rPr lang="en-US" sz="1200" dirty="0" err="1" smtClean="0">
                <a:solidFill>
                  <a:schemeClr val="bg1"/>
                </a:solidFill>
              </a:rPr>
              <a:t>Marenco</a:t>
            </a:r>
            <a:r>
              <a:rPr lang="en-US" sz="1200" dirty="0" smtClean="0">
                <a:solidFill>
                  <a:schemeClr val="bg1"/>
                </a:solidFill>
              </a:rPr>
              <a:t> </a:t>
            </a:r>
            <a:r>
              <a:rPr lang="en-US" sz="1200" dirty="0">
                <a:solidFill>
                  <a:schemeClr val="bg1"/>
                </a:solidFill>
              </a:rPr>
              <a:t>L, Wang R, </a:t>
            </a:r>
            <a:r>
              <a:rPr lang="en-US" sz="1200" dirty="0" err="1">
                <a:solidFill>
                  <a:schemeClr val="bg1"/>
                </a:solidFill>
              </a:rPr>
              <a:t>Nadkarni</a:t>
            </a:r>
            <a:r>
              <a:rPr lang="en-US" sz="1200" dirty="0">
                <a:solidFill>
                  <a:schemeClr val="bg1"/>
                </a:solidFill>
              </a:rPr>
              <a:t> P. </a:t>
            </a:r>
            <a:endParaRPr lang="en-US" sz="1200" dirty="0" smtClean="0">
              <a:solidFill>
                <a:schemeClr val="bg1"/>
              </a:solidFill>
            </a:endParaRPr>
          </a:p>
          <a:p>
            <a:pPr algn="r"/>
            <a:r>
              <a:rPr lang="en-US" sz="1200" dirty="0" smtClean="0">
                <a:solidFill>
                  <a:schemeClr val="bg1"/>
                </a:solidFill>
              </a:rPr>
              <a:t>Automated </a:t>
            </a:r>
            <a:r>
              <a:rPr lang="en-US" sz="1200" dirty="0">
                <a:solidFill>
                  <a:schemeClr val="bg1"/>
                </a:solidFill>
              </a:rPr>
              <a:t>Database Mediation Using Ontological Metadata Mappings. </a:t>
            </a:r>
            <a:endParaRPr lang="en-US" sz="1200" dirty="0" smtClean="0">
              <a:solidFill>
                <a:schemeClr val="bg1"/>
              </a:solidFill>
            </a:endParaRPr>
          </a:p>
          <a:p>
            <a:pPr algn="r"/>
            <a:r>
              <a:rPr lang="en-US" sz="1200" dirty="0" smtClean="0">
                <a:solidFill>
                  <a:schemeClr val="bg1"/>
                </a:solidFill>
              </a:rPr>
              <a:t>J </a:t>
            </a:r>
            <a:r>
              <a:rPr lang="en-US" sz="1200" dirty="0">
                <a:solidFill>
                  <a:schemeClr val="bg1"/>
                </a:solidFill>
              </a:rPr>
              <a:t>Am Med Inform Assoc. 2009 Sep-Oct;16(5):723-37.</a:t>
            </a:r>
          </a:p>
        </p:txBody>
      </p:sp>
    </p:spTree>
    <p:extLst>
      <p:ext uri="{BB962C8B-B14F-4D97-AF65-F5344CB8AC3E}">
        <p14:creationId xmlns:p14="http://schemas.microsoft.com/office/powerpoint/2010/main" val="127158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Representational Units</a:t>
            </a:r>
            <a:endParaRPr lang="en-US" dirty="0"/>
          </a:p>
        </p:txBody>
      </p:sp>
      <p:sp>
        <p:nvSpPr>
          <p:cNvPr id="3" name="Content Placeholder 2"/>
          <p:cNvSpPr>
            <a:spLocks noGrp="1"/>
          </p:cNvSpPr>
          <p:nvPr>
            <p:ph idx="1"/>
          </p:nvPr>
        </p:nvSpPr>
        <p:spPr>
          <a:xfrm>
            <a:off x="76200" y="1676400"/>
            <a:ext cx="8839200" cy="4953000"/>
          </a:xfrm>
        </p:spPr>
        <p:txBody>
          <a:bodyPr/>
          <a:lstStyle/>
          <a:p>
            <a:pPr lvl="0">
              <a:buFont typeface="Arial" panose="020B0604020202020204" pitchFamily="34" charset="0"/>
              <a:buChar char="•"/>
            </a:pPr>
            <a:r>
              <a:rPr lang="en-GB" sz="2000" b="1" i="1" u="sng" dirty="0" smtClean="0"/>
              <a:t>Referring </a:t>
            </a:r>
            <a:r>
              <a:rPr lang="en-GB" sz="2000" b="1" i="1" u="sng" dirty="0"/>
              <a:t>representational unit </a:t>
            </a:r>
            <a:r>
              <a:rPr lang="en-GB" sz="2000" dirty="0"/>
              <a:t>(RRU)</a:t>
            </a:r>
            <a:r>
              <a:rPr lang="en-GB" sz="2000" i="1" dirty="0"/>
              <a:t>:</a:t>
            </a:r>
            <a:r>
              <a:rPr lang="en-GB" sz="2000" dirty="0"/>
              <a:t> an RU which is both intended to be about something and does indeed succeed in this intent. </a:t>
            </a:r>
            <a:r>
              <a:rPr lang="en-GB" sz="2000" dirty="0" smtClean="0"/>
              <a:t> </a:t>
            </a:r>
            <a:r>
              <a:rPr lang="en-GB" sz="2000" dirty="0" smtClean="0">
                <a:solidFill>
                  <a:srgbClr val="FFFF00"/>
                </a:solidFill>
              </a:rPr>
              <a:t>‘Paris’</a:t>
            </a:r>
            <a:endParaRPr lang="en-US" sz="2000" dirty="0">
              <a:solidFill>
                <a:srgbClr val="FFFF00"/>
              </a:solidFill>
            </a:endParaRPr>
          </a:p>
          <a:p>
            <a:pPr lvl="0">
              <a:buFont typeface="Arial" panose="020B0604020202020204" pitchFamily="34" charset="0"/>
              <a:buChar char="•"/>
            </a:pPr>
            <a:r>
              <a:rPr lang="en-GB" sz="2000" b="1" i="1" u="sng" dirty="0"/>
              <a:t>Non-referring representational unit </a:t>
            </a:r>
            <a:r>
              <a:rPr lang="en-GB" sz="2000" dirty="0"/>
              <a:t>(NRU)</a:t>
            </a:r>
            <a:r>
              <a:rPr lang="en-GB" sz="2000" i="1" dirty="0"/>
              <a:t>:</a:t>
            </a:r>
            <a:r>
              <a:rPr lang="en-GB" sz="2000" dirty="0"/>
              <a:t> an RU which, for whatever reason, fails to be about anything. </a:t>
            </a:r>
            <a:r>
              <a:rPr lang="en-GB" sz="2000" dirty="0" smtClean="0">
                <a:solidFill>
                  <a:srgbClr val="FFFF00"/>
                </a:solidFill>
              </a:rPr>
              <a:t>‘Middle Earth’</a:t>
            </a:r>
            <a:endParaRPr lang="en-US" sz="2000" dirty="0">
              <a:solidFill>
                <a:srgbClr val="FFFF00"/>
              </a:solidFill>
            </a:endParaRPr>
          </a:p>
          <a:p>
            <a:pPr lvl="0">
              <a:buFont typeface="Arial" panose="020B0604020202020204" pitchFamily="34" charset="0"/>
              <a:buChar char="•"/>
            </a:pPr>
            <a:r>
              <a:rPr lang="en-GB" sz="2000" b="1" i="1" u="sng" dirty="0"/>
              <a:t>Unrecognized non-referring representational unit</a:t>
            </a:r>
            <a:r>
              <a:rPr lang="en-GB" sz="2000" i="1" dirty="0"/>
              <a:t> </a:t>
            </a:r>
            <a:r>
              <a:rPr lang="en-GB" sz="2000" dirty="0"/>
              <a:t>(UNRU): an NRU which, although non-referring, is intended and believed to be about something</a:t>
            </a:r>
            <a:r>
              <a:rPr lang="en-GB" sz="2000" dirty="0" smtClean="0"/>
              <a:t>;	</a:t>
            </a:r>
            <a:r>
              <a:rPr lang="en-GB" sz="2000" dirty="0" smtClean="0">
                <a:solidFill>
                  <a:srgbClr val="FFFF00"/>
                </a:solidFill>
              </a:rPr>
              <a:t>‘Vulcan’ (as used by Le </a:t>
            </a:r>
            <a:r>
              <a:rPr lang="en-GB" sz="2000" dirty="0" err="1" smtClean="0">
                <a:solidFill>
                  <a:srgbClr val="FFFF00"/>
                </a:solidFill>
              </a:rPr>
              <a:t>Verrier</a:t>
            </a:r>
            <a:r>
              <a:rPr lang="en-GB" sz="2000" dirty="0" smtClean="0">
                <a:solidFill>
                  <a:srgbClr val="FFFF00"/>
                </a:solidFill>
              </a:rPr>
              <a:t> in 1860)</a:t>
            </a:r>
            <a:endParaRPr lang="en-US" sz="2000" dirty="0">
              <a:solidFill>
                <a:srgbClr val="FFFF00"/>
              </a:solidFill>
            </a:endParaRPr>
          </a:p>
          <a:p>
            <a:pPr>
              <a:buFont typeface="Arial" panose="020B0604020202020204" pitchFamily="34" charset="0"/>
              <a:buChar char="•"/>
            </a:pPr>
            <a:r>
              <a:rPr lang="en-GB" sz="2000" b="1" i="1" u="sng" dirty="0"/>
              <a:t>Recognized non-referring representational unit </a:t>
            </a:r>
            <a:r>
              <a:rPr lang="en-GB" sz="2000" dirty="0"/>
              <a:t>(RNRU): an NRU, whether or not once intended and believed to be about something, is not believed to do so;   </a:t>
            </a:r>
            <a:r>
              <a:rPr lang="en-GB" sz="2000" dirty="0">
                <a:solidFill>
                  <a:srgbClr val="FFFF00"/>
                </a:solidFill>
              </a:rPr>
              <a:t>‘Vulcan’ (as used in Star Trek)</a:t>
            </a:r>
            <a:endParaRPr lang="en-US" sz="2000" dirty="0">
              <a:solidFill>
                <a:srgbClr val="FFFF00"/>
              </a:solidFill>
            </a:endParaRPr>
          </a:p>
          <a:p>
            <a:pPr lvl="0">
              <a:buFont typeface="Arial" panose="020B0604020202020204" pitchFamily="34" charset="0"/>
              <a:buChar char="•"/>
            </a:pPr>
            <a:r>
              <a:rPr lang="en-GB" sz="2000" b="1" i="1" u="sng" dirty="0" smtClean="0"/>
              <a:t>Representational </a:t>
            </a:r>
            <a:r>
              <a:rPr lang="en-GB" sz="2000" b="1" i="1" u="sng" dirty="0"/>
              <a:t>unit component </a:t>
            </a:r>
            <a:r>
              <a:rPr lang="en-GB" sz="2000" dirty="0"/>
              <a:t>(RUC): a component of a representational </a:t>
            </a:r>
            <a:r>
              <a:rPr lang="en-GB" sz="2000" dirty="0" err="1"/>
              <a:t>artifact</a:t>
            </a:r>
            <a:r>
              <a:rPr lang="en-GB" sz="2000" dirty="0"/>
              <a:t> that is not intended by the </a:t>
            </a:r>
            <a:r>
              <a:rPr lang="en-GB" sz="2000" dirty="0" err="1"/>
              <a:t>artifact’s</a:t>
            </a:r>
            <a:r>
              <a:rPr lang="en-GB" sz="2000" dirty="0"/>
              <a:t> authors to refer in isolation</a:t>
            </a:r>
            <a:r>
              <a:rPr lang="en-GB" sz="2000" dirty="0" smtClean="0"/>
              <a:t>;  </a:t>
            </a:r>
            <a:endParaRPr lang="en-US" sz="2000" dirty="0"/>
          </a:p>
        </p:txBody>
      </p:sp>
      <p:sp>
        <p:nvSpPr>
          <p:cNvPr id="4" name="Rectangle 3"/>
          <p:cNvSpPr/>
          <p:nvPr/>
        </p:nvSpPr>
        <p:spPr>
          <a:xfrm>
            <a:off x="1828800" y="6258580"/>
            <a:ext cx="7315200" cy="523220"/>
          </a:xfrm>
          <a:prstGeom prst="rect">
            <a:avLst/>
          </a:prstGeom>
        </p:spPr>
        <p:txBody>
          <a:bodyPr wrap="square">
            <a:spAutoFit/>
          </a:bodyPr>
          <a:lstStyle/>
          <a:p>
            <a:pPr algn="r"/>
            <a:r>
              <a:rPr lang="en-US" sz="1400" dirty="0">
                <a:solidFill>
                  <a:schemeClr val="bg1"/>
                </a:solidFill>
                <a:latin typeface="Times" panose="02020603050405020304" pitchFamily="18" charset="0"/>
                <a:ea typeface="Times New Roman" panose="02020603050405020304" pitchFamily="18" charset="0"/>
                <a:cs typeface="Times New Roman" panose="02020603050405020304" pitchFamily="18" charset="0"/>
              </a:rPr>
              <a:t>Ceusters, W., &amp; Smith, B. (2010). Foundations for a realist ontology of mental disease. </a:t>
            </a:r>
            <a:endPar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endParaRPr>
          </a:p>
          <a:p>
            <a:pPr algn="r"/>
            <a:r>
              <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rPr>
              <a:t>Journal </a:t>
            </a:r>
            <a:r>
              <a:rPr lang="en-US" sz="1400" dirty="0">
                <a:solidFill>
                  <a:schemeClr val="bg1"/>
                </a:solidFill>
                <a:latin typeface="Times" panose="02020603050405020304" pitchFamily="18" charset="0"/>
                <a:ea typeface="Times New Roman" panose="02020603050405020304" pitchFamily="18" charset="0"/>
                <a:cs typeface="Times New Roman" panose="02020603050405020304" pitchFamily="18" charset="0"/>
              </a:rPr>
              <a:t>of Biomedical Semantics, 1(10), 1-23. </a:t>
            </a:r>
            <a:r>
              <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rPr>
              <a:t>doi:10.1186/2041-1480-1-10</a:t>
            </a:r>
            <a:endParaRPr lang="en-US" sz="1400" dirty="0">
              <a:solidFill>
                <a:schemeClr val="bg1"/>
              </a:solidFill>
            </a:endParaRPr>
          </a:p>
        </p:txBody>
      </p:sp>
    </p:spTree>
    <p:extLst>
      <p:ext uri="{BB962C8B-B14F-4D97-AF65-F5344CB8AC3E}">
        <p14:creationId xmlns:p14="http://schemas.microsoft.com/office/powerpoint/2010/main" val="355540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Representational Units</a:t>
            </a:r>
            <a:endParaRPr lang="en-US" dirty="0"/>
          </a:p>
        </p:txBody>
      </p:sp>
      <p:sp>
        <p:nvSpPr>
          <p:cNvPr id="3" name="Content Placeholder 2"/>
          <p:cNvSpPr>
            <a:spLocks noGrp="1"/>
          </p:cNvSpPr>
          <p:nvPr>
            <p:ph idx="1"/>
          </p:nvPr>
        </p:nvSpPr>
        <p:spPr>
          <a:xfrm>
            <a:off x="76200" y="1676400"/>
            <a:ext cx="8839200" cy="4953000"/>
          </a:xfrm>
        </p:spPr>
        <p:txBody>
          <a:bodyPr/>
          <a:lstStyle/>
          <a:p>
            <a:pPr lvl="0">
              <a:buFont typeface="Arial" panose="020B0604020202020204" pitchFamily="34" charset="0"/>
              <a:buChar char="•"/>
            </a:pPr>
            <a:r>
              <a:rPr lang="en-GB" sz="2000" b="1" i="1" u="sng" dirty="0" smtClean="0"/>
              <a:t>Referring </a:t>
            </a:r>
            <a:r>
              <a:rPr lang="en-GB" sz="2000" b="1" i="1" u="sng" dirty="0"/>
              <a:t>representational unit </a:t>
            </a:r>
            <a:r>
              <a:rPr lang="en-GB" sz="2000" dirty="0"/>
              <a:t>(RRU)</a:t>
            </a:r>
            <a:r>
              <a:rPr lang="en-GB" sz="2000" i="1" dirty="0"/>
              <a:t>:</a:t>
            </a:r>
            <a:r>
              <a:rPr lang="en-GB" sz="2000" dirty="0"/>
              <a:t> an RU which is both intended to be about something and does indeed succeed in this intent. </a:t>
            </a:r>
            <a:r>
              <a:rPr lang="en-GB" sz="2000" dirty="0" smtClean="0"/>
              <a:t> </a:t>
            </a:r>
            <a:r>
              <a:rPr lang="en-GB" sz="2000" dirty="0" smtClean="0">
                <a:solidFill>
                  <a:srgbClr val="FFFF00"/>
                </a:solidFill>
              </a:rPr>
              <a:t>‘Paris’</a:t>
            </a:r>
            <a:endParaRPr lang="en-US" sz="2000" dirty="0">
              <a:solidFill>
                <a:srgbClr val="FFFF00"/>
              </a:solidFill>
            </a:endParaRPr>
          </a:p>
          <a:p>
            <a:pPr lvl="0">
              <a:buFont typeface="Arial" panose="020B0604020202020204" pitchFamily="34" charset="0"/>
              <a:buChar char="•"/>
            </a:pPr>
            <a:r>
              <a:rPr lang="en-GB" sz="2000" b="1" i="1" u="sng" dirty="0"/>
              <a:t>Non-referring representational unit </a:t>
            </a:r>
            <a:r>
              <a:rPr lang="en-GB" sz="2000" dirty="0"/>
              <a:t>(NRU)</a:t>
            </a:r>
            <a:r>
              <a:rPr lang="en-GB" sz="2000" i="1" dirty="0"/>
              <a:t>:</a:t>
            </a:r>
            <a:r>
              <a:rPr lang="en-GB" sz="2000" dirty="0"/>
              <a:t> an RU which, for whatever reason, fails to be about anything. </a:t>
            </a:r>
            <a:r>
              <a:rPr lang="en-GB" sz="2000" dirty="0" smtClean="0">
                <a:solidFill>
                  <a:srgbClr val="FFFF00"/>
                </a:solidFill>
              </a:rPr>
              <a:t>‘Middle Earth’</a:t>
            </a:r>
            <a:endParaRPr lang="en-US" sz="2000" dirty="0">
              <a:solidFill>
                <a:srgbClr val="FFFF00"/>
              </a:solidFill>
            </a:endParaRPr>
          </a:p>
          <a:p>
            <a:pPr lvl="0">
              <a:buFont typeface="Arial" panose="020B0604020202020204" pitchFamily="34" charset="0"/>
              <a:buChar char="•"/>
            </a:pPr>
            <a:r>
              <a:rPr lang="en-GB" sz="2000" b="1" i="1" u="sng" dirty="0"/>
              <a:t>Unrecognized non-referring representational unit</a:t>
            </a:r>
            <a:r>
              <a:rPr lang="en-GB" sz="2000" i="1" dirty="0"/>
              <a:t> </a:t>
            </a:r>
            <a:r>
              <a:rPr lang="en-GB" sz="2000" dirty="0"/>
              <a:t>(UNRU): an NRU which, although non-referring, is intended and believed to be about something</a:t>
            </a:r>
            <a:r>
              <a:rPr lang="en-GB" sz="2000" dirty="0" smtClean="0"/>
              <a:t>;	</a:t>
            </a:r>
            <a:r>
              <a:rPr lang="en-GB" sz="2000" dirty="0" smtClean="0">
                <a:solidFill>
                  <a:srgbClr val="FFFF00"/>
                </a:solidFill>
              </a:rPr>
              <a:t>‘Vulcan’ (as used by Le </a:t>
            </a:r>
            <a:r>
              <a:rPr lang="en-GB" sz="2000" dirty="0" err="1" smtClean="0">
                <a:solidFill>
                  <a:srgbClr val="FFFF00"/>
                </a:solidFill>
              </a:rPr>
              <a:t>Verrier</a:t>
            </a:r>
            <a:r>
              <a:rPr lang="en-GB" sz="2000" dirty="0" smtClean="0">
                <a:solidFill>
                  <a:srgbClr val="FFFF00"/>
                </a:solidFill>
              </a:rPr>
              <a:t> in 1860)</a:t>
            </a:r>
            <a:endParaRPr lang="en-US" sz="2000" dirty="0">
              <a:solidFill>
                <a:srgbClr val="FFFF00"/>
              </a:solidFill>
            </a:endParaRPr>
          </a:p>
          <a:p>
            <a:pPr>
              <a:buFont typeface="Arial" panose="020B0604020202020204" pitchFamily="34" charset="0"/>
              <a:buChar char="•"/>
            </a:pPr>
            <a:r>
              <a:rPr lang="en-GB" sz="2000" b="1" i="1" u="sng" dirty="0"/>
              <a:t>Recognized non-referring representational unit </a:t>
            </a:r>
            <a:r>
              <a:rPr lang="en-GB" sz="2000" dirty="0"/>
              <a:t>(RNRU): an NRU, whether or not once intended and believed to be about something, is not believed to do so;   </a:t>
            </a:r>
            <a:r>
              <a:rPr lang="en-GB" sz="2000" dirty="0">
                <a:solidFill>
                  <a:srgbClr val="FFFF00"/>
                </a:solidFill>
              </a:rPr>
              <a:t>‘Vulcan’ (as used in Star Trek)</a:t>
            </a:r>
            <a:endParaRPr lang="en-US" sz="2000" dirty="0">
              <a:solidFill>
                <a:srgbClr val="FFFF00"/>
              </a:solidFill>
            </a:endParaRPr>
          </a:p>
          <a:p>
            <a:pPr lvl="0">
              <a:buFont typeface="Arial" panose="020B0604020202020204" pitchFamily="34" charset="0"/>
              <a:buChar char="•"/>
            </a:pPr>
            <a:r>
              <a:rPr lang="en-GB" sz="2000" b="1" i="1" u="sng" dirty="0" smtClean="0"/>
              <a:t>Representational </a:t>
            </a:r>
            <a:r>
              <a:rPr lang="en-GB" sz="2000" b="1" i="1" u="sng" dirty="0"/>
              <a:t>unit component </a:t>
            </a:r>
            <a:r>
              <a:rPr lang="en-GB" sz="2000" dirty="0"/>
              <a:t>(RUC): a component of a representational </a:t>
            </a:r>
            <a:r>
              <a:rPr lang="en-GB" sz="2000" dirty="0" err="1"/>
              <a:t>artifact</a:t>
            </a:r>
            <a:r>
              <a:rPr lang="en-GB" sz="2000" dirty="0"/>
              <a:t> that is not intended by the </a:t>
            </a:r>
            <a:r>
              <a:rPr lang="en-GB" sz="2000" dirty="0" err="1"/>
              <a:t>artifact’s</a:t>
            </a:r>
            <a:r>
              <a:rPr lang="en-GB" sz="2000" dirty="0"/>
              <a:t> authors to refer in isolation</a:t>
            </a:r>
            <a:r>
              <a:rPr lang="en-GB" sz="2000" dirty="0" smtClean="0"/>
              <a:t>;  </a:t>
            </a:r>
            <a:r>
              <a:rPr lang="en-GB" sz="2000" dirty="0" smtClean="0">
                <a:solidFill>
                  <a:srgbClr val="FFFF00"/>
                </a:solidFill>
              </a:rPr>
              <a:t>‘Le’ in ‘Le </a:t>
            </a:r>
            <a:r>
              <a:rPr lang="en-GB" sz="2000" dirty="0" err="1" smtClean="0">
                <a:solidFill>
                  <a:srgbClr val="FFFF00"/>
                </a:solidFill>
              </a:rPr>
              <a:t>Verrier</a:t>
            </a:r>
            <a:r>
              <a:rPr lang="en-GB" sz="2000" dirty="0" smtClean="0">
                <a:solidFill>
                  <a:srgbClr val="FFFF00"/>
                </a:solidFill>
              </a:rPr>
              <a:t>’</a:t>
            </a:r>
            <a:endParaRPr lang="en-US" sz="2000" dirty="0">
              <a:solidFill>
                <a:srgbClr val="FFFF00"/>
              </a:solidFill>
            </a:endParaRPr>
          </a:p>
          <a:p>
            <a:pPr>
              <a:buFont typeface="Arial" panose="020B0604020202020204" pitchFamily="34" charset="0"/>
              <a:buChar char="•"/>
            </a:pPr>
            <a:endParaRPr lang="en-US" sz="2000" dirty="0"/>
          </a:p>
        </p:txBody>
      </p:sp>
      <p:sp>
        <p:nvSpPr>
          <p:cNvPr id="4" name="Rectangle 3"/>
          <p:cNvSpPr/>
          <p:nvPr/>
        </p:nvSpPr>
        <p:spPr>
          <a:xfrm>
            <a:off x="1828800" y="6258580"/>
            <a:ext cx="7315200" cy="523220"/>
          </a:xfrm>
          <a:prstGeom prst="rect">
            <a:avLst/>
          </a:prstGeom>
        </p:spPr>
        <p:txBody>
          <a:bodyPr wrap="square">
            <a:spAutoFit/>
          </a:bodyPr>
          <a:lstStyle/>
          <a:p>
            <a:pPr algn="r"/>
            <a:r>
              <a:rPr lang="en-US" sz="1400" dirty="0">
                <a:solidFill>
                  <a:schemeClr val="bg1"/>
                </a:solidFill>
                <a:latin typeface="Times" panose="02020603050405020304" pitchFamily="18" charset="0"/>
                <a:ea typeface="Times New Roman" panose="02020603050405020304" pitchFamily="18" charset="0"/>
                <a:cs typeface="Times New Roman" panose="02020603050405020304" pitchFamily="18" charset="0"/>
              </a:rPr>
              <a:t>Ceusters, W., &amp; Smith, B. (2010). Foundations for a realist ontology of mental disease. </a:t>
            </a:r>
            <a:endPar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endParaRPr>
          </a:p>
          <a:p>
            <a:pPr algn="r"/>
            <a:r>
              <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rPr>
              <a:t>Journal </a:t>
            </a:r>
            <a:r>
              <a:rPr lang="en-US" sz="1400" dirty="0">
                <a:solidFill>
                  <a:schemeClr val="bg1"/>
                </a:solidFill>
                <a:latin typeface="Times" panose="02020603050405020304" pitchFamily="18" charset="0"/>
                <a:ea typeface="Times New Roman" panose="02020603050405020304" pitchFamily="18" charset="0"/>
                <a:cs typeface="Times New Roman" panose="02020603050405020304" pitchFamily="18" charset="0"/>
              </a:rPr>
              <a:t>of Biomedical Semantics, 1(10), 1-23. </a:t>
            </a:r>
            <a:r>
              <a:rPr lang="en-US" sz="1400" dirty="0" smtClean="0">
                <a:solidFill>
                  <a:schemeClr val="bg1"/>
                </a:solidFill>
                <a:latin typeface="Times" panose="02020603050405020304" pitchFamily="18" charset="0"/>
                <a:ea typeface="Times New Roman" panose="02020603050405020304" pitchFamily="18" charset="0"/>
                <a:cs typeface="Times New Roman" panose="02020603050405020304" pitchFamily="18" charset="0"/>
              </a:rPr>
              <a:t>doi:10.1186/2041-1480-1-10</a:t>
            </a:r>
            <a:endParaRPr lang="en-US" sz="1400" dirty="0">
              <a:solidFill>
                <a:schemeClr val="bg1"/>
              </a:solidFill>
            </a:endParaRPr>
          </a:p>
        </p:txBody>
      </p:sp>
    </p:spTree>
    <p:extLst>
      <p:ext uri="{BB962C8B-B14F-4D97-AF65-F5344CB8AC3E}">
        <p14:creationId xmlns:p14="http://schemas.microsoft.com/office/powerpoint/2010/main" val="1076518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Enlarging the range of </a:t>
            </a:r>
            <a:r>
              <a:rPr lang="en-US" dirty="0" err="1" smtClean="0"/>
              <a:t>aboutness</a:t>
            </a:r>
            <a:r>
              <a:rPr lang="en-US" dirty="0" smtClean="0"/>
              <a:t> to </a:t>
            </a:r>
            <a:r>
              <a:rPr lang="en-US" dirty="0" smtClean="0">
                <a:solidFill>
                  <a:srgbClr val="ECD63F"/>
                </a:solidFill>
              </a:rPr>
              <a:t>portions of reality</a:t>
            </a:r>
            <a:r>
              <a:rPr lang="en-US" dirty="0" smtClean="0"/>
              <a:t> </a:t>
            </a:r>
            <a:r>
              <a:rPr lang="en-US" baseline="30000" dirty="0" smtClean="0"/>
              <a:t>1</a:t>
            </a:r>
            <a:endParaRPr lang="en-US" baseline="30000" dirty="0"/>
          </a:p>
        </p:txBody>
      </p:sp>
      <p:sp>
        <p:nvSpPr>
          <p:cNvPr id="3" name="Content Placeholder 2"/>
          <p:cNvSpPr>
            <a:spLocks noGrp="1"/>
          </p:cNvSpPr>
          <p:nvPr>
            <p:ph idx="1"/>
          </p:nvPr>
        </p:nvSpPr>
        <p:spPr>
          <a:xfrm>
            <a:off x="228600" y="2057400"/>
            <a:ext cx="8686800" cy="4572000"/>
          </a:xfrm>
        </p:spPr>
        <p:txBody>
          <a:bodyPr/>
          <a:lstStyle/>
          <a:p>
            <a:pPr lvl="0"/>
            <a:r>
              <a:rPr lang="en-US" dirty="0" smtClean="0"/>
              <a:t>Thus including: </a:t>
            </a:r>
          </a:p>
          <a:p>
            <a:pPr lvl="0">
              <a:buFont typeface="Arial" panose="020B0604020202020204" pitchFamily="34" charset="0"/>
              <a:buChar char="•"/>
            </a:pPr>
            <a:r>
              <a:rPr lang="en-US" b="1" u="sng" dirty="0" smtClean="0"/>
              <a:t>universals</a:t>
            </a:r>
            <a:r>
              <a:rPr lang="en-US" dirty="0"/>
              <a:t>, for instance in the ICE concretized by the string </a:t>
            </a:r>
            <a:r>
              <a:rPr lang="en-US" i="1" dirty="0"/>
              <a:t>there are no instances of dinosaur which survive</a:t>
            </a:r>
            <a:r>
              <a:rPr lang="en-US" dirty="0"/>
              <a:t>,</a:t>
            </a:r>
          </a:p>
          <a:p>
            <a:pPr lvl="0">
              <a:buFont typeface="Arial" panose="020B0604020202020204" pitchFamily="34" charset="0"/>
              <a:buChar char="•"/>
            </a:pPr>
            <a:r>
              <a:rPr lang="en-US" b="1" u="sng" dirty="0"/>
              <a:t>relations</a:t>
            </a:r>
            <a:r>
              <a:rPr lang="en-US" dirty="0"/>
              <a:t>, for instance in the ICE concretized by the string </a:t>
            </a:r>
            <a:r>
              <a:rPr lang="en-US" i="1" dirty="0"/>
              <a:t>the part-whole relation is transitive</a:t>
            </a:r>
            <a:r>
              <a:rPr lang="en-US" dirty="0"/>
              <a:t>, </a:t>
            </a:r>
          </a:p>
          <a:p>
            <a:pPr lvl="0">
              <a:buFont typeface="Arial" panose="020B0604020202020204" pitchFamily="34" charset="0"/>
              <a:buChar char="•"/>
            </a:pPr>
            <a:r>
              <a:rPr lang="en-US" b="1" u="sng" dirty="0"/>
              <a:t>other ICEs</a:t>
            </a:r>
            <a:r>
              <a:rPr lang="en-US" dirty="0"/>
              <a:t>, for instance when someone asserts that what someone else just stated is false, and</a:t>
            </a:r>
          </a:p>
          <a:p>
            <a:pPr>
              <a:buFont typeface="Arial" panose="020B0604020202020204" pitchFamily="34" charset="0"/>
              <a:buChar char="•"/>
            </a:pPr>
            <a:r>
              <a:rPr lang="en-US" b="1" u="sng" dirty="0"/>
              <a:t>configurations</a:t>
            </a:r>
            <a:r>
              <a:rPr lang="en-US" dirty="0"/>
              <a:t>, for instance in the ICE concretized by </a:t>
            </a:r>
            <a:r>
              <a:rPr lang="en-US" i="1" dirty="0"/>
              <a:t>Barack Obama is the current President of the </a:t>
            </a:r>
            <a:r>
              <a:rPr lang="en-US" i="1" dirty="0" smtClean="0"/>
              <a:t>USA.</a:t>
            </a:r>
            <a:endParaRPr lang="en-US" dirty="0"/>
          </a:p>
        </p:txBody>
      </p:sp>
      <p:sp>
        <p:nvSpPr>
          <p:cNvPr id="4" name="Rectangle 3"/>
          <p:cNvSpPr/>
          <p:nvPr/>
        </p:nvSpPr>
        <p:spPr>
          <a:xfrm>
            <a:off x="-381000" y="6093936"/>
            <a:ext cx="9525000" cy="738664"/>
          </a:xfrm>
          <a:prstGeom prst="rect">
            <a:avLst/>
          </a:prstGeom>
        </p:spPr>
        <p:txBody>
          <a:bodyPr wrap="square">
            <a:spAutoFit/>
          </a:bodyPr>
          <a:lstStyle/>
          <a:p>
            <a:pPr lvl="1" algn="r"/>
            <a:r>
              <a:rPr lang="en-US" sz="1400" baseline="30000" dirty="0" smtClean="0">
                <a:solidFill>
                  <a:schemeClr val="bg1"/>
                </a:solidFill>
              </a:rPr>
              <a:t>1 </a:t>
            </a:r>
            <a:r>
              <a:rPr lang="en-US" sz="1400" i="1" dirty="0" smtClean="0">
                <a:solidFill>
                  <a:schemeClr val="bg1"/>
                </a:solidFill>
              </a:rPr>
              <a:t>Ceusters </a:t>
            </a:r>
            <a:r>
              <a:rPr lang="en-US" sz="1400" i="1" dirty="0">
                <a:solidFill>
                  <a:schemeClr val="bg1"/>
                </a:solidFill>
              </a:rPr>
              <a:t>W. An Information Artifact Ontology Perspective on Data Collections and Associated Representational Artifacts. Medical Informatics Europe Conference (MIE 2012), Pisa, Italy, August 26-29, 2012</a:t>
            </a:r>
            <a:r>
              <a:rPr lang="en-US" sz="1400" i="1" dirty="0" smtClean="0">
                <a:solidFill>
                  <a:schemeClr val="bg1"/>
                </a:solidFill>
              </a:rPr>
              <a:t>,</a:t>
            </a:r>
          </a:p>
          <a:p>
            <a:pPr lvl="1" algn="r"/>
            <a:r>
              <a:rPr lang="en-US" sz="1400" i="1" dirty="0" smtClean="0">
                <a:solidFill>
                  <a:schemeClr val="bg1"/>
                </a:solidFill>
              </a:rPr>
              <a:t>Stud </a:t>
            </a:r>
            <a:r>
              <a:rPr lang="en-US" sz="1400" i="1" dirty="0">
                <a:solidFill>
                  <a:schemeClr val="bg1"/>
                </a:solidFill>
              </a:rPr>
              <a:t>Health </a:t>
            </a:r>
            <a:r>
              <a:rPr lang="en-US" sz="1400" i="1" dirty="0" err="1">
                <a:solidFill>
                  <a:schemeClr val="bg1"/>
                </a:solidFill>
              </a:rPr>
              <a:t>Technol</a:t>
            </a:r>
            <a:r>
              <a:rPr lang="en-US" sz="1400" i="1" dirty="0">
                <a:solidFill>
                  <a:schemeClr val="bg1"/>
                </a:solidFill>
              </a:rPr>
              <a:t> Inform </a:t>
            </a:r>
            <a:r>
              <a:rPr lang="en-US" sz="1400" i="1" dirty="0" smtClean="0">
                <a:solidFill>
                  <a:schemeClr val="bg1"/>
                </a:solidFill>
              </a:rPr>
              <a:t>2012;180:68-72</a:t>
            </a:r>
            <a:endParaRPr lang="en-US" sz="1400" dirty="0">
              <a:solidFill>
                <a:schemeClr val="bg1"/>
              </a:solidFill>
            </a:endParaRPr>
          </a:p>
        </p:txBody>
      </p:sp>
    </p:spTree>
    <p:extLst>
      <p:ext uri="{BB962C8B-B14F-4D97-AF65-F5344CB8AC3E}">
        <p14:creationId xmlns:p14="http://schemas.microsoft.com/office/powerpoint/2010/main" val="25629443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Qualities that concretize ICE are</a:t>
            </a:r>
            <a:r>
              <a:rPr lang="en-US" dirty="0" smtClean="0"/>
              <a:t/>
            </a:r>
            <a:br>
              <a:rPr lang="en-US" dirty="0" smtClean="0"/>
            </a:br>
            <a:r>
              <a:rPr lang="en-US" dirty="0" smtClean="0"/>
              <a:t>Information Quality Entities</a:t>
            </a:r>
            <a:endParaRPr lang="en-US" dirty="0"/>
          </a:p>
        </p:txBody>
      </p:sp>
      <p:sp>
        <p:nvSpPr>
          <p:cNvPr id="3" name="Content Placeholder 2"/>
          <p:cNvSpPr>
            <a:spLocks noGrp="1"/>
          </p:cNvSpPr>
          <p:nvPr>
            <p:ph idx="1"/>
          </p:nvPr>
        </p:nvSpPr>
        <p:spPr>
          <a:xfrm>
            <a:off x="228600" y="1981200"/>
            <a:ext cx="8686800" cy="1914525"/>
          </a:xfrm>
        </p:spPr>
        <p:txBody>
          <a:bodyPr/>
          <a:lstStyle/>
          <a:p>
            <a:r>
              <a:rPr lang="en-US" cap="small" dirty="0"/>
              <a:t>information quality entity</a:t>
            </a:r>
            <a:r>
              <a:rPr lang="en-US" dirty="0"/>
              <a:t> </a:t>
            </a:r>
            <a:r>
              <a:rPr lang="en-US" cap="small" dirty="0"/>
              <a:t>(</a:t>
            </a:r>
            <a:r>
              <a:rPr lang="en-US" cap="small" dirty="0" err="1"/>
              <a:t>iqe</a:t>
            </a:r>
            <a:r>
              <a:rPr lang="en-US" cap="small" dirty="0"/>
              <a:t>)</a:t>
            </a:r>
            <a:r>
              <a:rPr lang="en-US" dirty="0"/>
              <a:t> =def. </a:t>
            </a:r>
            <a:endParaRPr lang="en-US" dirty="0" smtClean="0"/>
          </a:p>
          <a:p>
            <a:r>
              <a:rPr lang="en-US" dirty="0"/>
              <a:t>	</a:t>
            </a:r>
            <a:r>
              <a:rPr lang="en-US" dirty="0" smtClean="0"/>
              <a:t>a </a:t>
            </a:r>
            <a:r>
              <a:rPr lang="en-US" cap="small" dirty="0"/>
              <a:t>quality</a:t>
            </a:r>
            <a:r>
              <a:rPr lang="en-US" dirty="0"/>
              <a:t> that </a:t>
            </a:r>
            <a:r>
              <a:rPr lang="en-US" b="1" i="1" dirty="0"/>
              <a:t>is the concretization of </a:t>
            </a:r>
            <a:r>
              <a:rPr lang="en-US" dirty="0"/>
              <a:t>some </a:t>
            </a:r>
            <a:r>
              <a:rPr lang="en-US" cap="small" dirty="0"/>
              <a:t>information content entity (ice)</a:t>
            </a:r>
            <a:r>
              <a:rPr lang="en-US" dirty="0"/>
              <a:t> </a:t>
            </a:r>
            <a:endParaRPr lang="en-US" dirty="0" smtClean="0"/>
          </a:p>
          <a:p>
            <a:pPr algn="r"/>
            <a:endParaRPr lang="en-US" sz="1200" dirty="0" smtClean="0"/>
          </a:p>
          <a:p>
            <a:pPr algn="r"/>
            <a:r>
              <a:rPr lang="en-US" sz="1200" dirty="0" smtClean="0"/>
              <a:t>(</a:t>
            </a:r>
            <a:r>
              <a:rPr lang="en-US" sz="1200" dirty="0"/>
              <a:t>Smith, B., </a:t>
            </a:r>
            <a:r>
              <a:rPr lang="en-US" sz="1200" dirty="0" err="1"/>
              <a:t>Malyuta</a:t>
            </a:r>
            <a:r>
              <a:rPr lang="en-US" sz="1200" dirty="0"/>
              <a:t>, T., </a:t>
            </a:r>
            <a:r>
              <a:rPr lang="en-US" sz="1200" dirty="0" err="1"/>
              <a:t>Rudnicki</a:t>
            </a:r>
            <a:r>
              <a:rPr lang="en-US" sz="1200" dirty="0"/>
              <a:t>, R., </a:t>
            </a:r>
            <a:r>
              <a:rPr lang="en-US" sz="1200" i="1" dirty="0"/>
              <a:t>et al</a:t>
            </a:r>
            <a:r>
              <a:rPr lang="en-US" sz="1200" dirty="0"/>
              <a:t>. (2013). </a:t>
            </a:r>
            <a:r>
              <a:rPr lang="en-US" sz="1200" dirty="0" err="1"/>
              <a:t>Iao</a:t>
            </a:r>
            <a:r>
              <a:rPr lang="en-US" sz="1200" dirty="0"/>
              <a:t>-intel: An ontology of information artifacts in the intelligence domain. Paper presented at the STIDS</a:t>
            </a:r>
            <a:r>
              <a:rPr lang="en-US" sz="1200" dirty="0" smtClean="0"/>
              <a:t>.)</a:t>
            </a:r>
          </a:p>
        </p:txBody>
      </p:sp>
      <p:sp>
        <p:nvSpPr>
          <p:cNvPr id="4" name="Rectangle 3"/>
          <p:cNvSpPr/>
          <p:nvPr/>
        </p:nvSpPr>
        <p:spPr bwMode="auto">
          <a:xfrm>
            <a:off x="152400" y="1905000"/>
            <a:ext cx="8763000" cy="1447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9" name="Group 8"/>
          <p:cNvGrpSpPr/>
          <p:nvPr/>
        </p:nvGrpSpPr>
        <p:grpSpPr>
          <a:xfrm>
            <a:off x="6096000" y="3952875"/>
            <a:ext cx="2971800" cy="2828925"/>
            <a:chOff x="4114800" y="914400"/>
            <a:chExt cx="2971800" cy="2828925"/>
          </a:xfrm>
        </p:grpSpPr>
        <p:pic>
          <p:nvPicPr>
            <p:cNvPr id="5" name="Picture 4"/>
            <p:cNvPicPr>
              <a:picLocks noChangeAspect="1"/>
            </p:cNvPicPr>
            <p:nvPr/>
          </p:nvPicPr>
          <p:blipFill>
            <a:blip r:embed="rId2"/>
            <a:stretch>
              <a:fillRect/>
            </a:stretch>
          </p:blipFill>
          <p:spPr>
            <a:xfrm>
              <a:off x="4114800" y="914400"/>
              <a:ext cx="2971800" cy="2828925"/>
            </a:xfrm>
            <a:prstGeom prst="rect">
              <a:avLst/>
            </a:prstGeom>
          </p:spPr>
        </p:pic>
        <p:sp>
          <p:nvSpPr>
            <p:cNvPr id="6" name="Rectangle 5"/>
            <p:cNvSpPr/>
            <p:nvPr/>
          </p:nvSpPr>
          <p:spPr bwMode="auto">
            <a:xfrm>
              <a:off x="4800600" y="1442245"/>
              <a:ext cx="1524000" cy="2286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8" name="Rectangle 7"/>
          <p:cNvSpPr/>
          <p:nvPr/>
        </p:nvSpPr>
        <p:spPr>
          <a:xfrm>
            <a:off x="136236" y="3743325"/>
            <a:ext cx="5959764" cy="2769989"/>
          </a:xfrm>
          <a:prstGeom prst="rect">
            <a:avLst/>
          </a:prstGeom>
        </p:spPr>
        <p:txBody>
          <a:bodyPr wrap="square">
            <a:spAutoFit/>
          </a:bodyPr>
          <a:lstStyle/>
          <a:p>
            <a:pPr>
              <a:tabLst>
                <a:tab pos="7943850" algn="l"/>
              </a:tabLst>
            </a:pPr>
            <a:r>
              <a:rPr lang="en-US" sz="1800" dirty="0">
                <a:solidFill>
                  <a:schemeClr val="bg1"/>
                </a:solidFill>
                <a:latin typeface="+mj-lt"/>
              </a:rPr>
              <a:t>Examples: </a:t>
            </a:r>
          </a:p>
          <a:p>
            <a:pPr marL="285750" indent="-174625">
              <a:buFont typeface="Arial" panose="020B0604020202020204" pitchFamily="34" charset="0"/>
              <a:buChar char="•"/>
              <a:tabLst>
                <a:tab pos="7943850" algn="l"/>
              </a:tabLst>
            </a:pPr>
            <a:r>
              <a:rPr lang="en-US" sz="2000" dirty="0">
                <a:solidFill>
                  <a:schemeClr val="bg1"/>
                </a:solidFill>
                <a:latin typeface="+mj-lt"/>
              </a:rPr>
              <a:t>this DNA sequence is concretized in this specific ordering (pattern) of nucleotides in this </a:t>
            </a:r>
            <a:r>
              <a:rPr lang="en-US" sz="2000" dirty="0" smtClean="0">
                <a:solidFill>
                  <a:schemeClr val="bg1"/>
                </a:solidFill>
                <a:latin typeface="+mj-lt"/>
              </a:rPr>
              <a:t>molecule</a:t>
            </a:r>
            <a:r>
              <a:rPr lang="en-US" sz="2000" dirty="0">
                <a:solidFill>
                  <a:schemeClr val="bg1"/>
                </a:solidFill>
                <a:latin typeface="+mj-lt"/>
              </a:rPr>
              <a:t>; </a:t>
            </a:r>
          </a:p>
          <a:p>
            <a:pPr marL="285750" indent="-174625" defTabSz="909638">
              <a:buFont typeface="Arial" panose="020B0604020202020204" pitchFamily="34" charset="0"/>
              <a:buChar char="•"/>
              <a:tabLst>
                <a:tab pos="7943850" algn="l"/>
                <a:tab pos="8053388" algn="l"/>
              </a:tabLst>
            </a:pPr>
            <a:r>
              <a:rPr lang="en-US" sz="2000" dirty="0">
                <a:solidFill>
                  <a:schemeClr val="bg1"/>
                </a:solidFill>
                <a:latin typeface="+mj-lt"/>
              </a:rPr>
              <a:t>this sentence is concretized in this pattern of ink marks on this piece of paper (or also in this pattern of neuronal connections in </a:t>
            </a:r>
            <a:r>
              <a:rPr lang="en-US" sz="2000" dirty="0" smtClean="0">
                <a:solidFill>
                  <a:schemeClr val="bg1"/>
                </a:solidFill>
                <a:latin typeface="+mj-lt"/>
              </a:rPr>
              <a:t>this brain)</a:t>
            </a:r>
            <a:endParaRPr lang="en-US" sz="2000" dirty="0">
              <a:solidFill>
                <a:schemeClr val="bg1"/>
              </a:solidFill>
              <a:latin typeface="+mj-lt"/>
            </a:endParaRPr>
          </a:p>
          <a:p>
            <a:pPr>
              <a:tabLst>
                <a:tab pos="7943850" algn="l"/>
              </a:tabLst>
            </a:pPr>
            <a:endParaRPr lang="en-US" sz="1800" dirty="0">
              <a:solidFill>
                <a:schemeClr val="bg1"/>
              </a:solidFill>
              <a:latin typeface="+mj-lt"/>
            </a:endParaRPr>
          </a:p>
          <a:p>
            <a:pPr>
              <a:tabLst>
                <a:tab pos="7943850" algn="l"/>
              </a:tabLst>
            </a:pPr>
            <a:r>
              <a:rPr lang="en-US" sz="1800" dirty="0">
                <a:solidFill>
                  <a:schemeClr val="bg1"/>
                </a:solidFill>
                <a:latin typeface="+mj-lt"/>
              </a:rPr>
              <a:t>IQEs are called ‘information carriers’ in the </a:t>
            </a:r>
            <a:r>
              <a:rPr lang="en-US" sz="1800" dirty="0" smtClean="0">
                <a:solidFill>
                  <a:schemeClr val="bg1"/>
                </a:solidFill>
                <a:latin typeface="+mj-lt"/>
              </a:rPr>
              <a:t>IAO</a:t>
            </a:r>
            <a:r>
              <a:rPr lang="en-US" sz="1800" dirty="0">
                <a:solidFill>
                  <a:schemeClr val="bg1"/>
                </a:solidFill>
                <a:latin typeface="+mj-lt"/>
              </a:rPr>
              <a:t>. </a:t>
            </a:r>
          </a:p>
        </p:txBody>
      </p:sp>
      <p:sp>
        <p:nvSpPr>
          <p:cNvPr id="10" name="Rectangle 9"/>
          <p:cNvSpPr/>
          <p:nvPr/>
        </p:nvSpPr>
        <p:spPr>
          <a:xfrm>
            <a:off x="228600" y="6457890"/>
            <a:ext cx="5791200" cy="400110"/>
          </a:xfrm>
          <a:prstGeom prst="rect">
            <a:avLst/>
          </a:prstGeom>
        </p:spPr>
        <p:txBody>
          <a:bodyPr wrap="square">
            <a:spAutoFit/>
          </a:bodyPr>
          <a:lstStyle/>
          <a:p>
            <a:pPr algn="r"/>
            <a:r>
              <a:rPr lang="en-US" sz="1000" dirty="0">
                <a:solidFill>
                  <a:schemeClr val="bg1"/>
                </a:solidFill>
              </a:rPr>
              <a:t>Smith B, Ceusters W. </a:t>
            </a:r>
            <a:r>
              <a:rPr lang="en-US" sz="1000" dirty="0" err="1">
                <a:solidFill>
                  <a:schemeClr val="bg1"/>
                </a:solidFill>
              </a:rPr>
              <a:t>Aboutness</a:t>
            </a:r>
            <a:r>
              <a:rPr lang="en-US" sz="1000" dirty="0">
                <a:solidFill>
                  <a:schemeClr val="bg1"/>
                </a:solidFill>
              </a:rPr>
              <a:t>: Towards Foundations for the Information Artifact Ontology. </a:t>
            </a:r>
            <a:endParaRPr lang="en-US" sz="1000" dirty="0" smtClean="0">
              <a:solidFill>
                <a:schemeClr val="bg1"/>
              </a:solidFill>
            </a:endParaRPr>
          </a:p>
          <a:p>
            <a:pPr algn="r"/>
            <a:r>
              <a:rPr lang="en-US" sz="1000" dirty="0" smtClean="0">
                <a:solidFill>
                  <a:schemeClr val="bg1"/>
                </a:solidFill>
              </a:rPr>
              <a:t>International </a:t>
            </a:r>
            <a:r>
              <a:rPr lang="en-US" sz="1000" dirty="0">
                <a:solidFill>
                  <a:schemeClr val="bg1"/>
                </a:solidFill>
              </a:rPr>
              <a:t>Conference on Biomedical Ontologies, ICBO 2015, Lisbon, Portugal, July 27-30, 2015;47-51</a:t>
            </a:r>
          </a:p>
        </p:txBody>
      </p:sp>
    </p:spTree>
    <p:extLst>
      <p:ext uri="{BB962C8B-B14F-4D97-AF65-F5344CB8AC3E}">
        <p14:creationId xmlns:p14="http://schemas.microsoft.com/office/powerpoint/2010/main" val="3464115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Artifact</a:t>
            </a:r>
            <a:endParaRPr lang="en-US" dirty="0"/>
          </a:p>
        </p:txBody>
      </p:sp>
      <p:sp>
        <p:nvSpPr>
          <p:cNvPr id="3" name="Content Placeholder 2"/>
          <p:cNvSpPr>
            <a:spLocks noGrp="1"/>
          </p:cNvSpPr>
          <p:nvPr>
            <p:ph idx="1"/>
          </p:nvPr>
        </p:nvSpPr>
        <p:spPr>
          <a:xfrm>
            <a:off x="228600" y="1676400"/>
            <a:ext cx="5105400" cy="4953000"/>
          </a:xfrm>
        </p:spPr>
        <p:txBody>
          <a:bodyPr/>
          <a:lstStyle/>
          <a:p>
            <a:r>
              <a:rPr lang="en-US" cap="small" dirty="0"/>
              <a:t>artifact</a:t>
            </a:r>
            <a:r>
              <a:rPr lang="en-US" dirty="0"/>
              <a:t> =def. a </a:t>
            </a:r>
            <a:r>
              <a:rPr lang="en-US" cap="small" dirty="0"/>
              <a:t>material entity</a:t>
            </a:r>
            <a:r>
              <a:rPr lang="en-US" dirty="0"/>
              <a:t> created or modified or selected by some agent to realize a certain </a:t>
            </a:r>
            <a:r>
              <a:rPr lang="en-US" cap="small" dirty="0"/>
              <a:t>function</a:t>
            </a:r>
            <a:r>
              <a:rPr lang="en-US" dirty="0"/>
              <a:t> or </a:t>
            </a:r>
            <a:r>
              <a:rPr lang="en-US" cap="small" dirty="0"/>
              <a:t>role</a:t>
            </a:r>
            <a:r>
              <a:rPr lang="en-US" dirty="0"/>
              <a:t> </a:t>
            </a:r>
            <a:endParaRPr lang="en-US" dirty="0" smtClean="0"/>
          </a:p>
          <a:p>
            <a:r>
              <a:rPr lang="en-US" sz="1600" dirty="0"/>
              <a:t>	</a:t>
            </a:r>
            <a:r>
              <a:rPr lang="en-US" sz="1600" dirty="0" smtClean="0"/>
              <a:t>	(</a:t>
            </a:r>
            <a:r>
              <a:rPr lang="en-US" sz="1600" dirty="0"/>
              <a:t>Examples: a key, a lock, a </a:t>
            </a:r>
            <a:r>
              <a:rPr lang="en-US" sz="1600" dirty="0" smtClean="0"/>
              <a:t>screwdriver)</a:t>
            </a:r>
          </a:p>
          <a:p>
            <a:endParaRPr lang="en-US" sz="1600" dirty="0"/>
          </a:p>
          <a:p>
            <a:r>
              <a:rPr lang="en-US" cap="small" dirty="0"/>
              <a:t>information artifact</a:t>
            </a:r>
            <a:r>
              <a:rPr lang="en-US" dirty="0"/>
              <a:t> =def. an </a:t>
            </a:r>
            <a:r>
              <a:rPr lang="en-US" cap="small" dirty="0"/>
              <a:t>artifact </a:t>
            </a:r>
            <a:r>
              <a:rPr lang="en-US" dirty="0"/>
              <a:t>whose function is to bear an </a:t>
            </a:r>
            <a:r>
              <a:rPr lang="en-US" cap="small" dirty="0"/>
              <a:t>information quality entity</a:t>
            </a:r>
            <a:r>
              <a:rPr lang="en-US" dirty="0"/>
              <a:t>. </a:t>
            </a:r>
            <a:endParaRPr lang="en-US" dirty="0" smtClean="0"/>
          </a:p>
          <a:p>
            <a:pPr marL="914400" indent="-914400"/>
            <a:r>
              <a:rPr lang="en-US" sz="1600" dirty="0"/>
              <a:t>	</a:t>
            </a:r>
            <a:r>
              <a:rPr lang="en-US" sz="1600" dirty="0" smtClean="0"/>
              <a:t>(</a:t>
            </a:r>
            <a:r>
              <a:rPr lang="en-US" sz="1600" dirty="0"/>
              <a:t>Examples: a hard drive, a traffic sign, a printed form, a passport, a currency note, an RFID chip, a SIM card)</a:t>
            </a:r>
          </a:p>
          <a:p>
            <a:endParaRPr lang="en-US" dirty="0"/>
          </a:p>
        </p:txBody>
      </p:sp>
      <p:sp>
        <p:nvSpPr>
          <p:cNvPr id="4" name="Rectangle 3"/>
          <p:cNvSpPr/>
          <p:nvPr/>
        </p:nvSpPr>
        <p:spPr bwMode="auto">
          <a:xfrm>
            <a:off x="152400" y="1676400"/>
            <a:ext cx="5029200" cy="15240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pitchFamily="122" charset="0"/>
            </a:endParaRPr>
          </a:p>
        </p:txBody>
      </p:sp>
      <p:sp>
        <p:nvSpPr>
          <p:cNvPr id="5" name="Rectangle 4"/>
          <p:cNvSpPr/>
          <p:nvPr/>
        </p:nvSpPr>
        <p:spPr bwMode="auto">
          <a:xfrm>
            <a:off x="152400" y="3810000"/>
            <a:ext cx="5029200" cy="15240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pitchFamily="122" charset="0"/>
            </a:endParaRPr>
          </a:p>
        </p:txBody>
      </p:sp>
      <p:grpSp>
        <p:nvGrpSpPr>
          <p:cNvPr id="9" name="Group 8"/>
          <p:cNvGrpSpPr/>
          <p:nvPr/>
        </p:nvGrpSpPr>
        <p:grpSpPr>
          <a:xfrm>
            <a:off x="5876925" y="3486150"/>
            <a:ext cx="2809875" cy="2305050"/>
            <a:chOff x="6219825" y="1524000"/>
            <a:chExt cx="2809875" cy="2305050"/>
          </a:xfrm>
        </p:grpSpPr>
        <p:pic>
          <p:nvPicPr>
            <p:cNvPr id="7" name="Picture 6"/>
            <p:cNvPicPr>
              <a:picLocks noChangeAspect="1"/>
            </p:cNvPicPr>
            <p:nvPr/>
          </p:nvPicPr>
          <p:blipFill>
            <a:blip r:embed="rId2"/>
            <a:stretch>
              <a:fillRect/>
            </a:stretch>
          </p:blipFill>
          <p:spPr>
            <a:xfrm>
              <a:off x="6219825" y="1524000"/>
              <a:ext cx="2809875" cy="2305050"/>
            </a:xfrm>
            <a:prstGeom prst="rect">
              <a:avLst/>
            </a:prstGeom>
          </p:spPr>
        </p:pic>
        <p:sp>
          <p:nvSpPr>
            <p:cNvPr id="8" name="Rectangle 7"/>
            <p:cNvSpPr/>
            <p:nvPr/>
          </p:nvSpPr>
          <p:spPr bwMode="auto">
            <a:xfrm>
              <a:off x="6858000" y="2518424"/>
              <a:ext cx="2133600" cy="228600"/>
            </a:xfrm>
            <a:prstGeom prst="rect">
              <a:avLst/>
            </a:prstGeom>
            <a:solidFill>
              <a:srgbClr val="FF000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000000"/>
                </a:solidFill>
                <a:latin typeface="Times" pitchFamily="122" charset="0"/>
              </a:endParaRPr>
            </a:p>
          </p:txBody>
        </p:sp>
      </p:grpSp>
    </p:spTree>
    <p:extLst>
      <p:ext uri="{BB962C8B-B14F-4D97-AF65-F5344CB8AC3E}">
        <p14:creationId xmlns:p14="http://schemas.microsoft.com/office/powerpoint/2010/main" val="29776550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attempt to make it clear (1)</a:t>
            </a:r>
            <a:endParaRPr lang="en-US" dirty="0"/>
          </a:p>
        </p:txBody>
      </p:sp>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3200" y="3865141"/>
            <a:ext cx="2209799" cy="2237973"/>
          </a:xfrm>
          <a:prstGeom prst="rect">
            <a:avLst/>
          </a:prstGeom>
        </p:spPr>
      </p:pic>
      <p:pic>
        <p:nvPicPr>
          <p:cNvPr id="8" name="Content Placeholder 7"/>
          <p:cNvPicPr>
            <a:picLocks noGrp="1" noChangeAspect="1"/>
          </p:cNvPicPr>
          <p:nvPr>
            <p:ph idx="1"/>
          </p:nvPr>
        </p:nvPicPr>
        <p:blipFill rotWithShape="1">
          <a:blip r:embed="rId3">
            <a:extLst>
              <a:ext uri="{28A0092B-C50C-407E-A947-70E740481C1C}">
                <a14:useLocalDpi xmlns:a14="http://schemas.microsoft.com/office/drawing/2010/main" val="0"/>
              </a:ext>
            </a:extLst>
          </a:blip>
          <a:srcRect l="49438" r="-1019"/>
          <a:stretch/>
        </p:blipFill>
        <p:spPr>
          <a:xfrm>
            <a:off x="5649454" y="3886200"/>
            <a:ext cx="2275346" cy="2113789"/>
          </a:xfrm>
        </p:spPr>
      </p:pic>
      <p:sp>
        <p:nvSpPr>
          <p:cNvPr id="46" name="Rounded Rectangle 45"/>
          <p:cNvSpPr/>
          <p:nvPr/>
        </p:nvSpPr>
        <p:spPr bwMode="auto">
          <a:xfrm>
            <a:off x="304800" y="1447800"/>
            <a:ext cx="1919281" cy="91862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Information</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Times" pitchFamily="122" charset="0"/>
              </a:rPr>
              <a:t>Artifact</a:t>
            </a:r>
            <a:endParaRPr kumimoji="0" lang="en-US" sz="2400" b="0" i="0" u="none" strike="noStrike" cap="none" normalizeH="0" baseline="0" dirty="0">
              <a:ln>
                <a:noFill/>
              </a:ln>
              <a:solidFill>
                <a:schemeClr val="tx1"/>
              </a:solidFill>
              <a:effectLst/>
              <a:latin typeface="Times" pitchFamily="122" charset="0"/>
            </a:endParaRPr>
          </a:p>
        </p:txBody>
      </p:sp>
      <p:cxnSp>
        <p:nvCxnSpPr>
          <p:cNvPr id="47" name="Elbow Connector 46"/>
          <p:cNvCxnSpPr>
            <a:stCxn id="5" idx="1"/>
            <a:endCxn id="46" idx="2"/>
          </p:cNvCxnSpPr>
          <p:nvPr/>
        </p:nvCxnSpPr>
        <p:spPr bwMode="auto">
          <a:xfrm rot="10800000">
            <a:off x="1264442" y="2366422"/>
            <a:ext cx="188759" cy="2617707"/>
          </a:xfrm>
          <a:prstGeom prst="bentConnector2">
            <a:avLst/>
          </a:prstGeom>
          <a:solidFill>
            <a:schemeClr val="accent1"/>
          </a:solidFill>
          <a:ln w="38100" cap="flat" cmpd="sng" algn="ctr">
            <a:solidFill>
              <a:srgbClr val="FFFF00"/>
            </a:solidFill>
            <a:prstDash val="solid"/>
            <a:round/>
            <a:headEnd type="none" w="med" len="med"/>
            <a:tailEnd type="triangle"/>
          </a:ln>
          <a:effectLst/>
        </p:spPr>
      </p:cxnSp>
      <p:sp>
        <p:nvSpPr>
          <p:cNvPr id="50" name="TextBox 49"/>
          <p:cNvSpPr txBox="1"/>
          <p:nvPr/>
        </p:nvSpPr>
        <p:spPr>
          <a:xfrm>
            <a:off x="1253342" y="2638753"/>
            <a:ext cx="1670650" cy="830997"/>
          </a:xfrm>
          <a:prstGeom prst="rect">
            <a:avLst/>
          </a:prstGeom>
          <a:noFill/>
        </p:spPr>
        <p:txBody>
          <a:bodyPr wrap="none" rtlCol="0">
            <a:spAutoFit/>
          </a:bodyPr>
          <a:lstStyle/>
          <a:p>
            <a:r>
              <a:rPr lang="en-US" dirty="0" err="1" smtClean="0">
                <a:solidFill>
                  <a:srgbClr val="FFFF00"/>
                </a:solidFill>
              </a:rPr>
              <a:t>instanceOf</a:t>
            </a:r>
            <a:r>
              <a:rPr lang="en-US" dirty="0" smtClean="0">
                <a:solidFill>
                  <a:srgbClr val="FFFF00"/>
                </a:solidFill>
              </a:rPr>
              <a:t>  </a:t>
            </a:r>
          </a:p>
          <a:p>
            <a:pPr algn="ctr"/>
            <a:r>
              <a:rPr lang="en-US" dirty="0">
                <a:solidFill>
                  <a:srgbClr val="FFFF00"/>
                </a:solidFill>
              </a:rPr>
              <a:t>a</a:t>
            </a:r>
            <a:r>
              <a:rPr lang="en-US" dirty="0" smtClean="0">
                <a:solidFill>
                  <a:srgbClr val="FFFF00"/>
                </a:solidFill>
              </a:rPr>
              <a:t>t t</a:t>
            </a:r>
            <a:endParaRPr lang="en-US" dirty="0">
              <a:solidFill>
                <a:srgbClr val="FFFF00"/>
              </a:solidFill>
            </a:endParaRPr>
          </a:p>
        </p:txBody>
      </p:sp>
      <p:cxnSp>
        <p:nvCxnSpPr>
          <p:cNvPr id="51" name="Elbow Connector 50"/>
          <p:cNvCxnSpPr>
            <a:stCxn id="8" idx="3"/>
            <a:endCxn id="46" idx="3"/>
          </p:cNvCxnSpPr>
          <p:nvPr/>
        </p:nvCxnSpPr>
        <p:spPr bwMode="auto">
          <a:xfrm flipH="1" flipV="1">
            <a:off x="2224081" y="1907111"/>
            <a:ext cx="5700719" cy="3035984"/>
          </a:xfrm>
          <a:prstGeom prst="bentConnector3">
            <a:avLst>
              <a:gd name="adj1" fmla="val -10790"/>
            </a:avLst>
          </a:prstGeom>
          <a:solidFill>
            <a:schemeClr val="accent1"/>
          </a:solidFill>
          <a:ln w="38100" cap="flat" cmpd="sng" algn="ctr">
            <a:solidFill>
              <a:srgbClr val="FFFF00"/>
            </a:solidFill>
            <a:prstDash val="solid"/>
            <a:round/>
            <a:headEnd type="none" w="med" len="med"/>
            <a:tailEnd type="triangle"/>
          </a:ln>
          <a:effectLst/>
        </p:spPr>
      </p:cxnSp>
      <p:sp>
        <p:nvSpPr>
          <p:cNvPr id="26" name="TextBox 25"/>
          <p:cNvSpPr txBox="1"/>
          <p:nvPr/>
        </p:nvSpPr>
        <p:spPr>
          <a:xfrm>
            <a:off x="2553879" y="1417957"/>
            <a:ext cx="2053767" cy="461665"/>
          </a:xfrm>
          <a:prstGeom prst="rect">
            <a:avLst/>
          </a:prstGeom>
          <a:noFill/>
        </p:spPr>
        <p:txBody>
          <a:bodyPr wrap="none" rtlCol="0">
            <a:spAutoFit/>
          </a:bodyPr>
          <a:lstStyle/>
          <a:p>
            <a:r>
              <a:rPr lang="en-US" dirty="0" err="1" smtClean="0">
                <a:solidFill>
                  <a:srgbClr val="FFFF00"/>
                </a:solidFill>
              </a:rPr>
              <a:t>instanceOf</a:t>
            </a:r>
            <a:r>
              <a:rPr lang="en-US" dirty="0" smtClean="0">
                <a:solidFill>
                  <a:srgbClr val="FFFF00"/>
                </a:solidFill>
              </a:rPr>
              <a:t>  at t</a:t>
            </a:r>
            <a:endParaRPr lang="en-US" dirty="0">
              <a:solidFill>
                <a:srgbClr val="FFFF00"/>
              </a:solidFill>
            </a:endParaRPr>
          </a:p>
        </p:txBody>
      </p:sp>
    </p:spTree>
    <p:extLst>
      <p:ext uri="{BB962C8B-B14F-4D97-AF65-F5344CB8AC3E}">
        <p14:creationId xmlns:p14="http://schemas.microsoft.com/office/powerpoint/2010/main" val="12450408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attempt to make it clear (2)</a:t>
            </a:r>
            <a:endParaRPr lang="en-US" dirty="0"/>
          </a:p>
        </p:txBody>
      </p:sp>
      <p:grpSp>
        <p:nvGrpSpPr>
          <p:cNvPr id="10" name="Group 9"/>
          <p:cNvGrpSpPr/>
          <p:nvPr/>
        </p:nvGrpSpPr>
        <p:grpSpPr>
          <a:xfrm>
            <a:off x="1453200" y="3865141"/>
            <a:ext cx="2209799" cy="2237973"/>
            <a:chOff x="653473" y="3657600"/>
            <a:chExt cx="2971605" cy="2723389"/>
          </a:xfrm>
        </p:grpSpPr>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473" y="3657600"/>
              <a:ext cx="2971605" cy="2723389"/>
            </a:xfrm>
            <a:prstGeom prst="rect">
              <a:avLst/>
            </a:prstGeom>
          </p:spPr>
        </p:pic>
        <p:pic>
          <p:nvPicPr>
            <p:cNvPr id="4" name="Picture 3"/>
            <p:cNvPicPr>
              <a:picLocks noChangeAspect="1"/>
            </p:cNvPicPr>
            <p:nvPr/>
          </p:nvPicPr>
          <p:blipFill>
            <a:blip r:embed="rId3"/>
            <a:stretch>
              <a:fillRect/>
            </a:stretch>
          </p:blipFill>
          <p:spPr>
            <a:xfrm>
              <a:off x="762000" y="3773056"/>
              <a:ext cx="2743200" cy="1789544"/>
            </a:xfrm>
            <a:prstGeom prst="rect">
              <a:avLst/>
            </a:prstGeom>
          </p:spPr>
        </p:pic>
      </p:grpSp>
      <p:pic>
        <p:nvPicPr>
          <p:cNvPr id="8" name="Content Placeholder 7"/>
          <p:cNvPicPr>
            <a:picLocks noGrp="1" noChangeAspect="1"/>
          </p:cNvPicPr>
          <p:nvPr>
            <p:ph idx="1"/>
          </p:nvPr>
        </p:nvPicPr>
        <p:blipFill rotWithShape="1">
          <a:blip r:embed="rId4">
            <a:extLst>
              <a:ext uri="{28A0092B-C50C-407E-A947-70E740481C1C}">
                <a14:useLocalDpi xmlns:a14="http://schemas.microsoft.com/office/drawing/2010/main" val="0"/>
              </a:ext>
            </a:extLst>
          </a:blip>
          <a:srcRect l="49438" r="-1019"/>
          <a:stretch/>
        </p:blipFill>
        <p:spPr>
          <a:xfrm>
            <a:off x="5649454" y="3886200"/>
            <a:ext cx="2275346" cy="2113789"/>
          </a:xfrm>
        </p:spPr>
      </p:pic>
      <p:pic>
        <p:nvPicPr>
          <p:cNvPr id="9" name="Picture 8"/>
          <p:cNvPicPr>
            <a:picLocks noChangeAspect="1"/>
          </p:cNvPicPr>
          <p:nvPr/>
        </p:nvPicPr>
        <p:blipFill>
          <a:blip r:embed="rId3"/>
          <a:stretch>
            <a:fillRect/>
          </a:stretch>
        </p:blipFill>
        <p:spPr>
          <a:xfrm>
            <a:off x="5754001" y="4102975"/>
            <a:ext cx="2057400" cy="1342158"/>
          </a:xfrm>
          <a:prstGeom prst="rect">
            <a:avLst/>
          </a:prstGeom>
        </p:spPr>
      </p:pic>
      <p:cxnSp>
        <p:nvCxnSpPr>
          <p:cNvPr id="30" name="Elbow Connector 29"/>
          <p:cNvCxnSpPr/>
          <p:nvPr/>
        </p:nvCxnSpPr>
        <p:spPr bwMode="auto">
          <a:xfrm flipV="1">
            <a:off x="2819400" y="4695306"/>
            <a:ext cx="857839" cy="333894"/>
          </a:xfrm>
          <a:prstGeom prst="bentConnector3">
            <a:avLst>
              <a:gd name="adj1" fmla="val 163187"/>
            </a:avLst>
          </a:prstGeom>
          <a:solidFill>
            <a:schemeClr val="accent1"/>
          </a:solidFill>
          <a:ln w="38100" cap="flat" cmpd="sng" algn="ctr">
            <a:solidFill>
              <a:srgbClr val="00B050"/>
            </a:solidFill>
            <a:prstDash val="solid"/>
            <a:round/>
            <a:headEnd type="none" w="med" len="med"/>
            <a:tailEnd type="triangle"/>
          </a:ln>
          <a:effectLst/>
        </p:spPr>
      </p:cxnSp>
      <p:cxnSp>
        <p:nvCxnSpPr>
          <p:cNvPr id="34" name="Elbow Connector 33"/>
          <p:cNvCxnSpPr/>
          <p:nvPr/>
        </p:nvCxnSpPr>
        <p:spPr bwMode="auto">
          <a:xfrm flipH="1" flipV="1">
            <a:off x="5695361" y="4705546"/>
            <a:ext cx="857839" cy="333894"/>
          </a:xfrm>
          <a:prstGeom prst="bentConnector3">
            <a:avLst>
              <a:gd name="adj1" fmla="val 163187"/>
            </a:avLst>
          </a:prstGeom>
          <a:solidFill>
            <a:schemeClr val="accent1"/>
          </a:solidFill>
          <a:ln w="38100" cap="flat" cmpd="sng" algn="ctr">
            <a:solidFill>
              <a:srgbClr val="00B050"/>
            </a:solidFill>
            <a:prstDash val="solid"/>
            <a:round/>
            <a:headEnd type="none" w="med" len="med"/>
            <a:tailEnd type="triangle"/>
          </a:ln>
          <a:effectLst/>
        </p:spPr>
      </p:cxnSp>
      <p:sp>
        <p:nvSpPr>
          <p:cNvPr id="35" name="TextBox 34"/>
          <p:cNvSpPr txBox="1"/>
          <p:nvPr/>
        </p:nvSpPr>
        <p:spPr>
          <a:xfrm>
            <a:off x="4013895" y="4269536"/>
            <a:ext cx="1406154" cy="830997"/>
          </a:xfrm>
          <a:prstGeom prst="rect">
            <a:avLst/>
          </a:prstGeom>
          <a:noFill/>
        </p:spPr>
        <p:txBody>
          <a:bodyPr wrap="none" rtlCol="0">
            <a:spAutoFit/>
          </a:bodyPr>
          <a:lstStyle/>
          <a:p>
            <a:pPr algn="ctr"/>
            <a:r>
              <a:rPr lang="en-US" dirty="0" err="1" smtClean="0">
                <a:solidFill>
                  <a:srgbClr val="00B050"/>
                </a:solidFill>
              </a:rPr>
              <a:t>inheresIn</a:t>
            </a:r>
            <a:r>
              <a:rPr lang="en-US" dirty="0" smtClean="0">
                <a:solidFill>
                  <a:srgbClr val="00B050"/>
                </a:solidFill>
              </a:rPr>
              <a:t> </a:t>
            </a:r>
          </a:p>
          <a:p>
            <a:pPr algn="ctr"/>
            <a:r>
              <a:rPr lang="en-US" dirty="0" smtClean="0">
                <a:solidFill>
                  <a:srgbClr val="00B050"/>
                </a:solidFill>
              </a:rPr>
              <a:t>at t</a:t>
            </a:r>
            <a:endParaRPr lang="en-US" dirty="0">
              <a:solidFill>
                <a:srgbClr val="00B050"/>
              </a:solidFill>
            </a:endParaRPr>
          </a:p>
        </p:txBody>
      </p:sp>
      <p:sp>
        <p:nvSpPr>
          <p:cNvPr id="36" name="Rounded Rectangle 35"/>
          <p:cNvSpPr/>
          <p:nvPr/>
        </p:nvSpPr>
        <p:spPr bwMode="auto">
          <a:xfrm>
            <a:off x="7949938" y="6003102"/>
            <a:ext cx="1045264"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IQE</a:t>
            </a:r>
            <a:endParaRPr kumimoji="0" lang="en-US" sz="2400" b="0" i="0" u="none" strike="noStrike" cap="none" normalizeH="0" baseline="0" dirty="0">
              <a:ln>
                <a:noFill/>
              </a:ln>
              <a:solidFill>
                <a:schemeClr val="tx1"/>
              </a:solidFill>
              <a:effectLst/>
              <a:latin typeface="Times" pitchFamily="122" charset="0"/>
            </a:endParaRPr>
          </a:p>
        </p:txBody>
      </p:sp>
      <p:sp>
        <p:nvSpPr>
          <p:cNvPr id="37" name="TextBox 36"/>
          <p:cNvSpPr txBox="1"/>
          <p:nvPr/>
        </p:nvSpPr>
        <p:spPr>
          <a:xfrm>
            <a:off x="4216170" y="5782652"/>
            <a:ext cx="2053767" cy="461665"/>
          </a:xfrm>
          <a:prstGeom prst="rect">
            <a:avLst/>
          </a:prstGeom>
          <a:noFill/>
        </p:spPr>
        <p:txBody>
          <a:bodyPr wrap="none" rtlCol="0">
            <a:spAutoFit/>
          </a:bodyPr>
          <a:lstStyle/>
          <a:p>
            <a:r>
              <a:rPr lang="en-US" dirty="0" err="1" smtClean="0">
                <a:solidFill>
                  <a:srgbClr val="FFFF00"/>
                </a:solidFill>
              </a:rPr>
              <a:t>instanceOf</a:t>
            </a:r>
            <a:r>
              <a:rPr lang="en-US" dirty="0" smtClean="0">
                <a:solidFill>
                  <a:srgbClr val="FFFF00"/>
                </a:solidFill>
              </a:rPr>
              <a:t>  at t</a:t>
            </a:r>
            <a:endParaRPr lang="en-US" dirty="0">
              <a:solidFill>
                <a:srgbClr val="FFFF00"/>
              </a:solidFill>
            </a:endParaRPr>
          </a:p>
        </p:txBody>
      </p:sp>
      <p:cxnSp>
        <p:nvCxnSpPr>
          <p:cNvPr id="39" name="Elbow Connector 38"/>
          <p:cNvCxnSpPr>
            <a:endCxn id="36" idx="1"/>
          </p:cNvCxnSpPr>
          <p:nvPr/>
        </p:nvCxnSpPr>
        <p:spPr bwMode="auto">
          <a:xfrm rot="16200000" flipH="1">
            <a:off x="7047935" y="5367798"/>
            <a:ext cx="1169269" cy="634738"/>
          </a:xfrm>
          <a:prstGeom prst="bentConnector2">
            <a:avLst/>
          </a:prstGeom>
          <a:solidFill>
            <a:schemeClr val="accent1"/>
          </a:solidFill>
          <a:ln w="38100" cap="flat" cmpd="sng" algn="ctr">
            <a:solidFill>
              <a:srgbClr val="FFFF00"/>
            </a:solidFill>
            <a:prstDash val="solid"/>
            <a:round/>
            <a:headEnd type="none" w="med" len="med"/>
            <a:tailEnd type="triangle"/>
          </a:ln>
          <a:effectLst/>
        </p:spPr>
      </p:cxnSp>
      <p:cxnSp>
        <p:nvCxnSpPr>
          <p:cNvPr id="43" name="Elbow Connector 42"/>
          <p:cNvCxnSpPr>
            <a:endCxn id="36" idx="1"/>
          </p:cNvCxnSpPr>
          <p:nvPr/>
        </p:nvCxnSpPr>
        <p:spPr bwMode="auto">
          <a:xfrm>
            <a:off x="3132809" y="5134542"/>
            <a:ext cx="4817129" cy="1135260"/>
          </a:xfrm>
          <a:prstGeom prst="bentConnector3">
            <a:avLst>
              <a:gd name="adj1" fmla="val 22603"/>
            </a:avLst>
          </a:prstGeom>
          <a:solidFill>
            <a:schemeClr val="accent1"/>
          </a:solidFill>
          <a:ln w="38100" cap="flat" cmpd="sng" algn="ctr">
            <a:solidFill>
              <a:srgbClr val="FFFF00"/>
            </a:solidFill>
            <a:prstDash val="solid"/>
            <a:round/>
            <a:headEnd type="none" w="med" len="med"/>
            <a:tailEnd type="triangle"/>
          </a:ln>
          <a:effectLst/>
        </p:spPr>
      </p:cxnSp>
      <p:sp>
        <p:nvSpPr>
          <p:cNvPr id="46" name="Rounded Rectangle 45"/>
          <p:cNvSpPr/>
          <p:nvPr/>
        </p:nvSpPr>
        <p:spPr bwMode="auto">
          <a:xfrm>
            <a:off x="304800" y="1447800"/>
            <a:ext cx="1919281" cy="91862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Information</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Times" pitchFamily="122" charset="0"/>
              </a:rPr>
              <a:t>Artifact</a:t>
            </a:r>
            <a:endParaRPr kumimoji="0" lang="en-US" sz="2400" b="0" i="0" u="none" strike="noStrike" cap="none" normalizeH="0" baseline="0" dirty="0">
              <a:ln>
                <a:noFill/>
              </a:ln>
              <a:solidFill>
                <a:schemeClr val="tx1"/>
              </a:solidFill>
              <a:effectLst/>
              <a:latin typeface="Times" pitchFamily="122" charset="0"/>
            </a:endParaRPr>
          </a:p>
        </p:txBody>
      </p:sp>
      <p:cxnSp>
        <p:nvCxnSpPr>
          <p:cNvPr id="47" name="Elbow Connector 46"/>
          <p:cNvCxnSpPr>
            <a:stCxn id="5" idx="1"/>
            <a:endCxn id="46" idx="2"/>
          </p:cNvCxnSpPr>
          <p:nvPr/>
        </p:nvCxnSpPr>
        <p:spPr bwMode="auto">
          <a:xfrm rot="10800000">
            <a:off x="1264442" y="2366422"/>
            <a:ext cx="188759" cy="2617707"/>
          </a:xfrm>
          <a:prstGeom prst="bentConnector2">
            <a:avLst/>
          </a:prstGeom>
          <a:solidFill>
            <a:schemeClr val="accent1"/>
          </a:solidFill>
          <a:ln w="38100" cap="flat" cmpd="sng" algn="ctr">
            <a:solidFill>
              <a:srgbClr val="FFFF00"/>
            </a:solidFill>
            <a:prstDash val="solid"/>
            <a:round/>
            <a:headEnd type="none" w="med" len="med"/>
            <a:tailEnd type="triangle"/>
          </a:ln>
          <a:effectLst/>
        </p:spPr>
      </p:cxnSp>
      <p:sp>
        <p:nvSpPr>
          <p:cNvPr id="50" name="TextBox 49"/>
          <p:cNvSpPr txBox="1"/>
          <p:nvPr/>
        </p:nvSpPr>
        <p:spPr>
          <a:xfrm>
            <a:off x="1253342" y="2638753"/>
            <a:ext cx="1670650" cy="830997"/>
          </a:xfrm>
          <a:prstGeom prst="rect">
            <a:avLst/>
          </a:prstGeom>
          <a:noFill/>
        </p:spPr>
        <p:txBody>
          <a:bodyPr wrap="none" rtlCol="0">
            <a:spAutoFit/>
          </a:bodyPr>
          <a:lstStyle/>
          <a:p>
            <a:r>
              <a:rPr lang="en-US" dirty="0" err="1" smtClean="0">
                <a:solidFill>
                  <a:srgbClr val="FFFF00"/>
                </a:solidFill>
              </a:rPr>
              <a:t>instanceOf</a:t>
            </a:r>
            <a:r>
              <a:rPr lang="en-US" dirty="0" smtClean="0">
                <a:solidFill>
                  <a:srgbClr val="FFFF00"/>
                </a:solidFill>
              </a:rPr>
              <a:t>  </a:t>
            </a:r>
          </a:p>
          <a:p>
            <a:pPr algn="ctr"/>
            <a:r>
              <a:rPr lang="en-US" dirty="0">
                <a:solidFill>
                  <a:srgbClr val="FFFF00"/>
                </a:solidFill>
              </a:rPr>
              <a:t>a</a:t>
            </a:r>
            <a:r>
              <a:rPr lang="en-US" dirty="0" smtClean="0">
                <a:solidFill>
                  <a:srgbClr val="FFFF00"/>
                </a:solidFill>
              </a:rPr>
              <a:t>t t</a:t>
            </a:r>
            <a:endParaRPr lang="en-US" dirty="0">
              <a:solidFill>
                <a:srgbClr val="FFFF00"/>
              </a:solidFill>
            </a:endParaRPr>
          </a:p>
        </p:txBody>
      </p:sp>
      <p:cxnSp>
        <p:nvCxnSpPr>
          <p:cNvPr id="51" name="Elbow Connector 50"/>
          <p:cNvCxnSpPr>
            <a:stCxn id="8" idx="3"/>
            <a:endCxn id="46" idx="3"/>
          </p:cNvCxnSpPr>
          <p:nvPr/>
        </p:nvCxnSpPr>
        <p:spPr bwMode="auto">
          <a:xfrm flipH="1" flipV="1">
            <a:off x="2224081" y="1907111"/>
            <a:ext cx="5700719" cy="3035984"/>
          </a:xfrm>
          <a:prstGeom prst="bentConnector3">
            <a:avLst>
              <a:gd name="adj1" fmla="val -10790"/>
            </a:avLst>
          </a:prstGeom>
          <a:solidFill>
            <a:schemeClr val="accent1"/>
          </a:solidFill>
          <a:ln w="38100" cap="flat" cmpd="sng" algn="ctr">
            <a:solidFill>
              <a:srgbClr val="FFFF00"/>
            </a:solidFill>
            <a:prstDash val="solid"/>
            <a:round/>
            <a:headEnd type="none" w="med" len="med"/>
            <a:tailEnd type="triangle"/>
          </a:ln>
          <a:effectLst/>
        </p:spPr>
      </p:cxnSp>
      <p:sp>
        <p:nvSpPr>
          <p:cNvPr id="26" name="TextBox 25"/>
          <p:cNvSpPr txBox="1"/>
          <p:nvPr/>
        </p:nvSpPr>
        <p:spPr>
          <a:xfrm>
            <a:off x="2553879" y="1417957"/>
            <a:ext cx="2053767" cy="461665"/>
          </a:xfrm>
          <a:prstGeom prst="rect">
            <a:avLst/>
          </a:prstGeom>
          <a:noFill/>
        </p:spPr>
        <p:txBody>
          <a:bodyPr wrap="none" rtlCol="0">
            <a:spAutoFit/>
          </a:bodyPr>
          <a:lstStyle/>
          <a:p>
            <a:r>
              <a:rPr lang="en-US" dirty="0" err="1" smtClean="0">
                <a:solidFill>
                  <a:srgbClr val="FFFF00"/>
                </a:solidFill>
              </a:rPr>
              <a:t>instanceOf</a:t>
            </a:r>
            <a:r>
              <a:rPr lang="en-US" dirty="0" smtClean="0">
                <a:solidFill>
                  <a:srgbClr val="FFFF00"/>
                </a:solidFill>
              </a:rPr>
              <a:t>  at t</a:t>
            </a:r>
            <a:endParaRPr lang="en-US" dirty="0">
              <a:solidFill>
                <a:srgbClr val="FFFF00"/>
              </a:solidFill>
            </a:endParaRPr>
          </a:p>
        </p:txBody>
      </p:sp>
    </p:spTree>
    <p:extLst>
      <p:ext uri="{BB962C8B-B14F-4D97-AF65-F5344CB8AC3E}">
        <p14:creationId xmlns:p14="http://schemas.microsoft.com/office/powerpoint/2010/main" val="41867308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attempt to make it clear (3)</a:t>
            </a:r>
            <a:endParaRPr lang="en-US" dirty="0"/>
          </a:p>
        </p:txBody>
      </p:sp>
      <p:grpSp>
        <p:nvGrpSpPr>
          <p:cNvPr id="10" name="Group 9"/>
          <p:cNvGrpSpPr/>
          <p:nvPr/>
        </p:nvGrpSpPr>
        <p:grpSpPr>
          <a:xfrm>
            <a:off x="1453200" y="3865141"/>
            <a:ext cx="2209799" cy="2237973"/>
            <a:chOff x="653473" y="3657600"/>
            <a:chExt cx="2971605" cy="2723389"/>
          </a:xfrm>
        </p:grpSpPr>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473" y="3657600"/>
              <a:ext cx="2971605" cy="2723389"/>
            </a:xfrm>
            <a:prstGeom prst="rect">
              <a:avLst/>
            </a:prstGeom>
          </p:spPr>
        </p:pic>
        <p:pic>
          <p:nvPicPr>
            <p:cNvPr id="4" name="Picture 3"/>
            <p:cNvPicPr>
              <a:picLocks noChangeAspect="1"/>
            </p:cNvPicPr>
            <p:nvPr/>
          </p:nvPicPr>
          <p:blipFill>
            <a:blip r:embed="rId3"/>
            <a:stretch>
              <a:fillRect/>
            </a:stretch>
          </p:blipFill>
          <p:spPr>
            <a:xfrm>
              <a:off x="762000" y="3773056"/>
              <a:ext cx="2743200" cy="1789544"/>
            </a:xfrm>
            <a:prstGeom prst="rect">
              <a:avLst/>
            </a:prstGeom>
          </p:spPr>
        </p:pic>
      </p:grpSp>
      <p:pic>
        <p:nvPicPr>
          <p:cNvPr id="8" name="Content Placeholder 7"/>
          <p:cNvPicPr>
            <a:picLocks noGrp="1" noChangeAspect="1"/>
          </p:cNvPicPr>
          <p:nvPr>
            <p:ph idx="1"/>
          </p:nvPr>
        </p:nvPicPr>
        <p:blipFill rotWithShape="1">
          <a:blip r:embed="rId4">
            <a:extLst>
              <a:ext uri="{28A0092B-C50C-407E-A947-70E740481C1C}">
                <a14:useLocalDpi xmlns:a14="http://schemas.microsoft.com/office/drawing/2010/main" val="0"/>
              </a:ext>
            </a:extLst>
          </a:blip>
          <a:srcRect l="49438" r="-1019"/>
          <a:stretch/>
        </p:blipFill>
        <p:spPr>
          <a:xfrm>
            <a:off x="5649454" y="3886200"/>
            <a:ext cx="2275346" cy="2113789"/>
          </a:xfrm>
        </p:spPr>
      </p:pic>
      <p:pic>
        <p:nvPicPr>
          <p:cNvPr id="9" name="Picture 8"/>
          <p:cNvPicPr>
            <a:picLocks noChangeAspect="1"/>
          </p:cNvPicPr>
          <p:nvPr/>
        </p:nvPicPr>
        <p:blipFill>
          <a:blip r:embed="rId3"/>
          <a:stretch>
            <a:fillRect/>
          </a:stretch>
        </p:blipFill>
        <p:spPr>
          <a:xfrm>
            <a:off x="5754001" y="4102975"/>
            <a:ext cx="2057400" cy="1342158"/>
          </a:xfrm>
          <a:prstGeom prst="rect">
            <a:avLst/>
          </a:prstGeom>
        </p:spPr>
      </p:pic>
      <p:pic>
        <p:nvPicPr>
          <p:cNvPr id="11" name="Picture 10"/>
          <p:cNvPicPr>
            <a:picLocks noChangeAspect="1"/>
          </p:cNvPicPr>
          <p:nvPr/>
        </p:nvPicPr>
        <p:blipFill>
          <a:blip r:embed="rId3"/>
          <a:stretch>
            <a:fillRect/>
          </a:stretch>
        </p:blipFill>
        <p:spPr>
          <a:xfrm rot="213451">
            <a:off x="3186763" y="1978378"/>
            <a:ext cx="2743200" cy="1349975"/>
          </a:xfrm>
          <a:prstGeom prst="rect">
            <a:avLst/>
          </a:prstGeom>
          <a:scene3d>
            <a:camera prst="isometricOffAxis1Top">
              <a:rot lat="18448668" lon="19229752" rev="2165575"/>
            </a:camera>
            <a:lightRig rig="threePt" dir="t"/>
          </a:scene3d>
        </p:spPr>
      </p:pic>
      <p:sp>
        <p:nvSpPr>
          <p:cNvPr id="12" name="TextBox 11"/>
          <p:cNvSpPr txBox="1"/>
          <p:nvPr/>
        </p:nvSpPr>
        <p:spPr>
          <a:xfrm>
            <a:off x="5486400" y="1898043"/>
            <a:ext cx="1670650" cy="830997"/>
          </a:xfrm>
          <a:prstGeom prst="rect">
            <a:avLst/>
          </a:prstGeom>
          <a:noFill/>
        </p:spPr>
        <p:txBody>
          <a:bodyPr wrap="none" rtlCol="0">
            <a:spAutoFit/>
          </a:bodyPr>
          <a:lstStyle/>
          <a:p>
            <a:r>
              <a:rPr lang="en-US" dirty="0" err="1" smtClean="0">
                <a:solidFill>
                  <a:srgbClr val="FFFF00"/>
                </a:solidFill>
              </a:rPr>
              <a:t>instanceOf</a:t>
            </a:r>
            <a:r>
              <a:rPr lang="en-US" dirty="0" smtClean="0">
                <a:solidFill>
                  <a:srgbClr val="FFFF00"/>
                </a:solidFill>
              </a:rPr>
              <a:t>  </a:t>
            </a:r>
          </a:p>
          <a:p>
            <a:pPr algn="ctr"/>
            <a:r>
              <a:rPr lang="en-US" dirty="0">
                <a:solidFill>
                  <a:srgbClr val="FFFF00"/>
                </a:solidFill>
              </a:rPr>
              <a:t>a</a:t>
            </a:r>
            <a:r>
              <a:rPr lang="en-US" dirty="0" smtClean="0">
                <a:solidFill>
                  <a:srgbClr val="FFFF00"/>
                </a:solidFill>
              </a:rPr>
              <a:t>t t</a:t>
            </a:r>
            <a:endParaRPr lang="en-US" dirty="0">
              <a:solidFill>
                <a:srgbClr val="FFFF00"/>
              </a:solidFill>
            </a:endParaRPr>
          </a:p>
        </p:txBody>
      </p:sp>
      <p:cxnSp>
        <p:nvCxnSpPr>
          <p:cNvPr id="16" name="Straight Arrow Connector 15"/>
          <p:cNvCxnSpPr>
            <a:stCxn id="4" idx="0"/>
          </p:cNvCxnSpPr>
          <p:nvPr/>
        </p:nvCxnSpPr>
        <p:spPr bwMode="auto">
          <a:xfrm flipV="1">
            <a:off x="2553879" y="2895600"/>
            <a:ext cx="2246721" cy="1064418"/>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17" name="Straight Arrow Connector 16"/>
          <p:cNvCxnSpPr/>
          <p:nvPr/>
        </p:nvCxnSpPr>
        <p:spPr bwMode="auto">
          <a:xfrm flipH="1" flipV="1">
            <a:off x="4800600" y="2895600"/>
            <a:ext cx="1781322" cy="1207376"/>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23" name="TextBox 22"/>
          <p:cNvSpPr txBox="1"/>
          <p:nvPr/>
        </p:nvSpPr>
        <p:spPr>
          <a:xfrm>
            <a:off x="3493088" y="3385868"/>
            <a:ext cx="2326278" cy="830997"/>
          </a:xfrm>
          <a:prstGeom prst="rect">
            <a:avLst/>
          </a:prstGeom>
          <a:noFill/>
        </p:spPr>
        <p:txBody>
          <a:bodyPr wrap="none" rtlCol="0">
            <a:spAutoFit/>
          </a:bodyPr>
          <a:lstStyle/>
          <a:p>
            <a:pPr algn="ctr"/>
            <a:r>
              <a:rPr lang="en-US" dirty="0" err="1" smtClean="0">
                <a:solidFill>
                  <a:schemeClr val="bg1"/>
                </a:solidFill>
              </a:rPr>
              <a:t>concretizationOf</a:t>
            </a:r>
            <a:r>
              <a:rPr lang="en-US" dirty="0" smtClean="0">
                <a:solidFill>
                  <a:schemeClr val="bg1"/>
                </a:solidFill>
              </a:rPr>
              <a:t> </a:t>
            </a:r>
          </a:p>
          <a:p>
            <a:pPr algn="ctr"/>
            <a:r>
              <a:rPr lang="en-US" dirty="0" smtClean="0">
                <a:solidFill>
                  <a:schemeClr val="bg1"/>
                </a:solidFill>
              </a:rPr>
              <a:t>at t</a:t>
            </a:r>
            <a:endParaRPr lang="en-US" dirty="0">
              <a:solidFill>
                <a:schemeClr val="bg1"/>
              </a:solidFill>
            </a:endParaRPr>
          </a:p>
        </p:txBody>
      </p:sp>
      <p:sp>
        <p:nvSpPr>
          <p:cNvPr id="24" name="Rounded Rectangle 23"/>
          <p:cNvSpPr/>
          <p:nvPr/>
        </p:nvSpPr>
        <p:spPr bwMode="auto">
          <a:xfrm>
            <a:off x="7108136" y="2089744"/>
            <a:ext cx="1045264"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ICE</a:t>
            </a:r>
            <a:endParaRPr kumimoji="0" lang="en-US" sz="2400" b="0" i="0" u="none" strike="noStrike" cap="none" normalizeH="0" baseline="0" dirty="0">
              <a:ln>
                <a:noFill/>
              </a:ln>
              <a:solidFill>
                <a:schemeClr val="tx1"/>
              </a:solidFill>
              <a:effectLst/>
              <a:latin typeface="Times" pitchFamily="122" charset="0"/>
            </a:endParaRPr>
          </a:p>
        </p:txBody>
      </p:sp>
      <p:cxnSp>
        <p:nvCxnSpPr>
          <p:cNvPr id="25" name="Straight Arrow Connector 24"/>
          <p:cNvCxnSpPr>
            <a:endCxn id="24" idx="1"/>
          </p:cNvCxnSpPr>
          <p:nvPr/>
        </p:nvCxnSpPr>
        <p:spPr bwMode="auto">
          <a:xfrm>
            <a:off x="4960904" y="2356444"/>
            <a:ext cx="2147232" cy="0"/>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0" name="Elbow Connector 29"/>
          <p:cNvCxnSpPr/>
          <p:nvPr/>
        </p:nvCxnSpPr>
        <p:spPr bwMode="auto">
          <a:xfrm flipV="1">
            <a:off x="2819400" y="4695306"/>
            <a:ext cx="857839" cy="333894"/>
          </a:xfrm>
          <a:prstGeom prst="bentConnector3">
            <a:avLst>
              <a:gd name="adj1" fmla="val 163187"/>
            </a:avLst>
          </a:prstGeom>
          <a:solidFill>
            <a:schemeClr val="accent1"/>
          </a:solidFill>
          <a:ln w="38100" cap="flat" cmpd="sng" algn="ctr">
            <a:solidFill>
              <a:srgbClr val="00B050"/>
            </a:solidFill>
            <a:prstDash val="solid"/>
            <a:round/>
            <a:headEnd type="none" w="med" len="med"/>
            <a:tailEnd type="triangle"/>
          </a:ln>
          <a:effectLst/>
        </p:spPr>
      </p:cxnSp>
      <p:cxnSp>
        <p:nvCxnSpPr>
          <p:cNvPr id="34" name="Elbow Connector 33"/>
          <p:cNvCxnSpPr/>
          <p:nvPr/>
        </p:nvCxnSpPr>
        <p:spPr bwMode="auto">
          <a:xfrm flipH="1" flipV="1">
            <a:off x="5695361" y="4705546"/>
            <a:ext cx="857839" cy="333894"/>
          </a:xfrm>
          <a:prstGeom prst="bentConnector3">
            <a:avLst>
              <a:gd name="adj1" fmla="val 163187"/>
            </a:avLst>
          </a:prstGeom>
          <a:solidFill>
            <a:schemeClr val="accent1"/>
          </a:solidFill>
          <a:ln w="38100" cap="flat" cmpd="sng" algn="ctr">
            <a:solidFill>
              <a:srgbClr val="00B050"/>
            </a:solidFill>
            <a:prstDash val="solid"/>
            <a:round/>
            <a:headEnd type="none" w="med" len="med"/>
            <a:tailEnd type="triangle"/>
          </a:ln>
          <a:effectLst/>
        </p:spPr>
      </p:cxnSp>
      <p:sp>
        <p:nvSpPr>
          <p:cNvPr id="35" name="TextBox 34"/>
          <p:cNvSpPr txBox="1"/>
          <p:nvPr/>
        </p:nvSpPr>
        <p:spPr>
          <a:xfrm>
            <a:off x="4013895" y="4269536"/>
            <a:ext cx="1406154" cy="830997"/>
          </a:xfrm>
          <a:prstGeom prst="rect">
            <a:avLst/>
          </a:prstGeom>
          <a:noFill/>
        </p:spPr>
        <p:txBody>
          <a:bodyPr wrap="none" rtlCol="0">
            <a:spAutoFit/>
          </a:bodyPr>
          <a:lstStyle/>
          <a:p>
            <a:pPr algn="ctr"/>
            <a:r>
              <a:rPr lang="en-US" dirty="0" err="1" smtClean="0">
                <a:solidFill>
                  <a:srgbClr val="00B050"/>
                </a:solidFill>
              </a:rPr>
              <a:t>inheresIn</a:t>
            </a:r>
            <a:r>
              <a:rPr lang="en-US" dirty="0" smtClean="0">
                <a:solidFill>
                  <a:srgbClr val="00B050"/>
                </a:solidFill>
              </a:rPr>
              <a:t> </a:t>
            </a:r>
          </a:p>
          <a:p>
            <a:pPr algn="ctr"/>
            <a:r>
              <a:rPr lang="en-US" dirty="0" smtClean="0">
                <a:solidFill>
                  <a:srgbClr val="00B050"/>
                </a:solidFill>
              </a:rPr>
              <a:t>at t</a:t>
            </a:r>
            <a:endParaRPr lang="en-US" dirty="0">
              <a:solidFill>
                <a:srgbClr val="00B050"/>
              </a:solidFill>
            </a:endParaRPr>
          </a:p>
        </p:txBody>
      </p:sp>
      <p:sp>
        <p:nvSpPr>
          <p:cNvPr id="36" name="Rounded Rectangle 35"/>
          <p:cNvSpPr/>
          <p:nvPr/>
        </p:nvSpPr>
        <p:spPr bwMode="auto">
          <a:xfrm>
            <a:off x="7949938" y="6003102"/>
            <a:ext cx="1045264"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IQE</a:t>
            </a:r>
            <a:endParaRPr kumimoji="0" lang="en-US" sz="2400" b="0" i="0" u="none" strike="noStrike" cap="none" normalizeH="0" baseline="0" dirty="0">
              <a:ln>
                <a:noFill/>
              </a:ln>
              <a:solidFill>
                <a:schemeClr val="tx1"/>
              </a:solidFill>
              <a:effectLst/>
              <a:latin typeface="Times" pitchFamily="122" charset="0"/>
            </a:endParaRPr>
          </a:p>
        </p:txBody>
      </p:sp>
      <p:cxnSp>
        <p:nvCxnSpPr>
          <p:cNvPr id="39" name="Elbow Connector 38"/>
          <p:cNvCxnSpPr>
            <a:endCxn id="36" idx="1"/>
          </p:cNvCxnSpPr>
          <p:nvPr/>
        </p:nvCxnSpPr>
        <p:spPr bwMode="auto">
          <a:xfrm rot="16200000" flipH="1">
            <a:off x="7047935" y="5367798"/>
            <a:ext cx="1169269" cy="634738"/>
          </a:xfrm>
          <a:prstGeom prst="bentConnector2">
            <a:avLst/>
          </a:prstGeom>
          <a:solidFill>
            <a:schemeClr val="accent1"/>
          </a:solidFill>
          <a:ln w="38100" cap="flat" cmpd="sng" algn="ctr">
            <a:solidFill>
              <a:srgbClr val="FFFF00"/>
            </a:solidFill>
            <a:prstDash val="solid"/>
            <a:round/>
            <a:headEnd type="none" w="med" len="med"/>
            <a:tailEnd type="triangle"/>
          </a:ln>
          <a:effectLst/>
        </p:spPr>
      </p:cxnSp>
      <p:cxnSp>
        <p:nvCxnSpPr>
          <p:cNvPr id="43" name="Elbow Connector 42"/>
          <p:cNvCxnSpPr>
            <a:endCxn id="36" idx="1"/>
          </p:cNvCxnSpPr>
          <p:nvPr/>
        </p:nvCxnSpPr>
        <p:spPr bwMode="auto">
          <a:xfrm>
            <a:off x="3132809" y="5134542"/>
            <a:ext cx="4817129" cy="1135260"/>
          </a:xfrm>
          <a:prstGeom prst="bentConnector3">
            <a:avLst>
              <a:gd name="adj1" fmla="val 22603"/>
            </a:avLst>
          </a:prstGeom>
          <a:solidFill>
            <a:schemeClr val="accent1"/>
          </a:solidFill>
          <a:ln w="38100" cap="flat" cmpd="sng" algn="ctr">
            <a:solidFill>
              <a:srgbClr val="FFFF00"/>
            </a:solidFill>
            <a:prstDash val="solid"/>
            <a:round/>
            <a:headEnd type="none" w="med" len="med"/>
            <a:tailEnd type="triangle"/>
          </a:ln>
          <a:effectLst/>
        </p:spPr>
      </p:cxnSp>
      <p:sp>
        <p:nvSpPr>
          <p:cNvPr id="46" name="Rounded Rectangle 45"/>
          <p:cNvSpPr/>
          <p:nvPr/>
        </p:nvSpPr>
        <p:spPr bwMode="auto">
          <a:xfrm>
            <a:off x="304800" y="1447800"/>
            <a:ext cx="1919281" cy="91862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Information</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Times" pitchFamily="122" charset="0"/>
              </a:rPr>
              <a:t>Artifact</a:t>
            </a:r>
            <a:endParaRPr kumimoji="0" lang="en-US" sz="2400" b="0" i="0" u="none" strike="noStrike" cap="none" normalizeH="0" baseline="0" dirty="0">
              <a:ln>
                <a:noFill/>
              </a:ln>
              <a:solidFill>
                <a:schemeClr val="tx1"/>
              </a:solidFill>
              <a:effectLst/>
              <a:latin typeface="Times" pitchFamily="122" charset="0"/>
            </a:endParaRPr>
          </a:p>
        </p:txBody>
      </p:sp>
      <p:cxnSp>
        <p:nvCxnSpPr>
          <p:cNvPr id="47" name="Elbow Connector 46"/>
          <p:cNvCxnSpPr>
            <a:stCxn id="5" idx="1"/>
            <a:endCxn id="46" idx="2"/>
          </p:cNvCxnSpPr>
          <p:nvPr/>
        </p:nvCxnSpPr>
        <p:spPr bwMode="auto">
          <a:xfrm rot="10800000">
            <a:off x="1264442" y="2366422"/>
            <a:ext cx="188759" cy="2617707"/>
          </a:xfrm>
          <a:prstGeom prst="bentConnector2">
            <a:avLst/>
          </a:prstGeom>
          <a:solidFill>
            <a:schemeClr val="accent1"/>
          </a:solidFill>
          <a:ln w="38100" cap="flat" cmpd="sng" algn="ctr">
            <a:solidFill>
              <a:srgbClr val="FFFF00"/>
            </a:solidFill>
            <a:prstDash val="solid"/>
            <a:round/>
            <a:headEnd type="none" w="med" len="med"/>
            <a:tailEnd type="triangle"/>
          </a:ln>
          <a:effectLst/>
        </p:spPr>
      </p:cxnSp>
      <p:sp>
        <p:nvSpPr>
          <p:cNvPr id="50" name="TextBox 49"/>
          <p:cNvSpPr txBox="1"/>
          <p:nvPr/>
        </p:nvSpPr>
        <p:spPr>
          <a:xfrm>
            <a:off x="1253342" y="2638753"/>
            <a:ext cx="1670650" cy="830997"/>
          </a:xfrm>
          <a:prstGeom prst="rect">
            <a:avLst/>
          </a:prstGeom>
          <a:noFill/>
        </p:spPr>
        <p:txBody>
          <a:bodyPr wrap="none" rtlCol="0">
            <a:spAutoFit/>
          </a:bodyPr>
          <a:lstStyle/>
          <a:p>
            <a:r>
              <a:rPr lang="en-US" dirty="0" err="1" smtClean="0">
                <a:solidFill>
                  <a:srgbClr val="FFFF00"/>
                </a:solidFill>
              </a:rPr>
              <a:t>instanceOf</a:t>
            </a:r>
            <a:r>
              <a:rPr lang="en-US" dirty="0" smtClean="0">
                <a:solidFill>
                  <a:srgbClr val="FFFF00"/>
                </a:solidFill>
              </a:rPr>
              <a:t>  </a:t>
            </a:r>
          </a:p>
          <a:p>
            <a:pPr algn="ctr"/>
            <a:r>
              <a:rPr lang="en-US" dirty="0">
                <a:solidFill>
                  <a:srgbClr val="FFFF00"/>
                </a:solidFill>
              </a:rPr>
              <a:t>a</a:t>
            </a:r>
            <a:r>
              <a:rPr lang="en-US" dirty="0" smtClean="0">
                <a:solidFill>
                  <a:srgbClr val="FFFF00"/>
                </a:solidFill>
              </a:rPr>
              <a:t>t t</a:t>
            </a:r>
            <a:endParaRPr lang="en-US" dirty="0">
              <a:solidFill>
                <a:srgbClr val="FFFF00"/>
              </a:solidFill>
            </a:endParaRPr>
          </a:p>
        </p:txBody>
      </p:sp>
      <p:cxnSp>
        <p:nvCxnSpPr>
          <p:cNvPr id="51" name="Elbow Connector 50"/>
          <p:cNvCxnSpPr>
            <a:stCxn id="8" idx="3"/>
            <a:endCxn id="46" idx="3"/>
          </p:cNvCxnSpPr>
          <p:nvPr/>
        </p:nvCxnSpPr>
        <p:spPr bwMode="auto">
          <a:xfrm flipH="1" flipV="1">
            <a:off x="2224081" y="1907111"/>
            <a:ext cx="5700719" cy="3035984"/>
          </a:xfrm>
          <a:prstGeom prst="bentConnector3">
            <a:avLst>
              <a:gd name="adj1" fmla="val -10790"/>
            </a:avLst>
          </a:prstGeom>
          <a:solidFill>
            <a:schemeClr val="accent1"/>
          </a:solidFill>
          <a:ln w="38100" cap="flat" cmpd="sng" algn="ctr">
            <a:solidFill>
              <a:srgbClr val="FFFF00"/>
            </a:solidFill>
            <a:prstDash val="solid"/>
            <a:round/>
            <a:headEnd type="none" w="med" len="med"/>
            <a:tailEnd type="triangle"/>
          </a:ln>
          <a:effectLst/>
        </p:spPr>
      </p:cxnSp>
      <p:sp>
        <p:nvSpPr>
          <p:cNvPr id="26" name="TextBox 25"/>
          <p:cNvSpPr txBox="1"/>
          <p:nvPr/>
        </p:nvSpPr>
        <p:spPr>
          <a:xfrm>
            <a:off x="2553879" y="1417957"/>
            <a:ext cx="2053767" cy="461665"/>
          </a:xfrm>
          <a:prstGeom prst="rect">
            <a:avLst/>
          </a:prstGeom>
          <a:noFill/>
        </p:spPr>
        <p:txBody>
          <a:bodyPr wrap="none" rtlCol="0">
            <a:spAutoFit/>
          </a:bodyPr>
          <a:lstStyle/>
          <a:p>
            <a:r>
              <a:rPr lang="en-US" dirty="0" err="1" smtClean="0">
                <a:solidFill>
                  <a:srgbClr val="FFFF00"/>
                </a:solidFill>
              </a:rPr>
              <a:t>instanceOf</a:t>
            </a:r>
            <a:r>
              <a:rPr lang="en-US" dirty="0" smtClean="0">
                <a:solidFill>
                  <a:srgbClr val="FFFF00"/>
                </a:solidFill>
              </a:rPr>
              <a:t>  at t</a:t>
            </a:r>
            <a:endParaRPr lang="en-US" dirty="0">
              <a:solidFill>
                <a:srgbClr val="FFFF00"/>
              </a:solidFill>
            </a:endParaRPr>
          </a:p>
        </p:txBody>
      </p:sp>
      <p:sp>
        <p:nvSpPr>
          <p:cNvPr id="27" name="TextBox 26"/>
          <p:cNvSpPr txBox="1"/>
          <p:nvPr/>
        </p:nvSpPr>
        <p:spPr>
          <a:xfrm>
            <a:off x="4216170" y="5782652"/>
            <a:ext cx="2053767" cy="461665"/>
          </a:xfrm>
          <a:prstGeom prst="rect">
            <a:avLst/>
          </a:prstGeom>
          <a:noFill/>
        </p:spPr>
        <p:txBody>
          <a:bodyPr wrap="none" rtlCol="0">
            <a:spAutoFit/>
          </a:bodyPr>
          <a:lstStyle/>
          <a:p>
            <a:r>
              <a:rPr lang="en-US" dirty="0" err="1" smtClean="0">
                <a:solidFill>
                  <a:srgbClr val="FFFF00"/>
                </a:solidFill>
              </a:rPr>
              <a:t>instanceOf</a:t>
            </a:r>
            <a:r>
              <a:rPr lang="en-US" dirty="0" smtClean="0">
                <a:solidFill>
                  <a:srgbClr val="FFFF00"/>
                </a:solidFill>
              </a:rPr>
              <a:t>  at t</a:t>
            </a:r>
            <a:endParaRPr lang="en-US" dirty="0">
              <a:solidFill>
                <a:srgbClr val="FFFF00"/>
              </a:solidFill>
            </a:endParaRPr>
          </a:p>
        </p:txBody>
      </p:sp>
    </p:spTree>
    <p:extLst>
      <p:ext uri="{BB962C8B-B14F-4D97-AF65-F5344CB8AC3E}">
        <p14:creationId xmlns:p14="http://schemas.microsoft.com/office/powerpoint/2010/main" val="7654983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attempt to make it clear (4)</a:t>
            </a:r>
            <a:endParaRPr lang="en-US" dirty="0"/>
          </a:p>
        </p:txBody>
      </p:sp>
      <p:grpSp>
        <p:nvGrpSpPr>
          <p:cNvPr id="10" name="Group 9"/>
          <p:cNvGrpSpPr/>
          <p:nvPr/>
        </p:nvGrpSpPr>
        <p:grpSpPr>
          <a:xfrm>
            <a:off x="1453200" y="3865141"/>
            <a:ext cx="2209799" cy="2237973"/>
            <a:chOff x="653473" y="3657600"/>
            <a:chExt cx="2971605" cy="2723389"/>
          </a:xfrm>
        </p:grpSpPr>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473" y="3657600"/>
              <a:ext cx="2971605" cy="2723389"/>
            </a:xfrm>
            <a:prstGeom prst="rect">
              <a:avLst/>
            </a:prstGeom>
          </p:spPr>
        </p:pic>
        <p:pic>
          <p:nvPicPr>
            <p:cNvPr id="4" name="Picture 3"/>
            <p:cNvPicPr>
              <a:picLocks noChangeAspect="1"/>
            </p:cNvPicPr>
            <p:nvPr/>
          </p:nvPicPr>
          <p:blipFill>
            <a:blip r:embed="rId3"/>
            <a:stretch>
              <a:fillRect/>
            </a:stretch>
          </p:blipFill>
          <p:spPr>
            <a:xfrm>
              <a:off x="762000" y="3773056"/>
              <a:ext cx="2743200" cy="1789544"/>
            </a:xfrm>
            <a:prstGeom prst="rect">
              <a:avLst/>
            </a:prstGeom>
          </p:spPr>
        </p:pic>
      </p:grpSp>
      <p:pic>
        <p:nvPicPr>
          <p:cNvPr id="8" name="Content Placeholder 7"/>
          <p:cNvPicPr>
            <a:picLocks noGrp="1" noChangeAspect="1"/>
          </p:cNvPicPr>
          <p:nvPr>
            <p:ph idx="1"/>
          </p:nvPr>
        </p:nvPicPr>
        <p:blipFill rotWithShape="1">
          <a:blip r:embed="rId4">
            <a:extLst>
              <a:ext uri="{28A0092B-C50C-407E-A947-70E740481C1C}">
                <a14:useLocalDpi xmlns:a14="http://schemas.microsoft.com/office/drawing/2010/main" val="0"/>
              </a:ext>
            </a:extLst>
          </a:blip>
          <a:srcRect l="49438" r="-1019"/>
          <a:stretch/>
        </p:blipFill>
        <p:spPr>
          <a:xfrm>
            <a:off x="5649454" y="3886200"/>
            <a:ext cx="2275346" cy="2113789"/>
          </a:xfrm>
        </p:spPr>
      </p:pic>
      <p:pic>
        <p:nvPicPr>
          <p:cNvPr id="9" name="Picture 8"/>
          <p:cNvPicPr>
            <a:picLocks noChangeAspect="1"/>
          </p:cNvPicPr>
          <p:nvPr/>
        </p:nvPicPr>
        <p:blipFill>
          <a:blip r:embed="rId3"/>
          <a:stretch>
            <a:fillRect/>
          </a:stretch>
        </p:blipFill>
        <p:spPr>
          <a:xfrm>
            <a:off x="5754001" y="4102975"/>
            <a:ext cx="2057400" cy="1342158"/>
          </a:xfrm>
          <a:prstGeom prst="rect">
            <a:avLst/>
          </a:prstGeom>
        </p:spPr>
      </p:pic>
      <p:pic>
        <p:nvPicPr>
          <p:cNvPr id="11" name="Picture 10"/>
          <p:cNvPicPr>
            <a:picLocks noChangeAspect="1"/>
          </p:cNvPicPr>
          <p:nvPr/>
        </p:nvPicPr>
        <p:blipFill>
          <a:blip r:embed="rId3"/>
          <a:stretch>
            <a:fillRect/>
          </a:stretch>
        </p:blipFill>
        <p:spPr>
          <a:xfrm rot="213451">
            <a:off x="3186763" y="1978378"/>
            <a:ext cx="2743200" cy="1349975"/>
          </a:xfrm>
          <a:prstGeom prst="rect">
            <a:avLst/>
          </a:prstGeom>
          <a:scene3d>
            <a:camera prst="isometricOffAxis1Top">
              <a:rot lat="18448668" lon="19229752" rev="2165575"/>
            </a:camera>
            <a:lightRig rig="threePt" dir="t"/>
          </a:scene3d>
        </p:spPr>
      </p:pic>
      <p:sp>
        <p:nvSpPr>
          <p:cNvPr id="12" name="TextBox 11"/>
          <p:cNvSpPr txBox="1"/>
          <p:nvPr/>
        </p:nvSpPr>
        <p:spPr>
          <a:xfrm>
            <a:off x="5486400" y="1898043"/>
            <a:ext cx="1670650" cy="830997"/>
          </a:xfrm>
          <a:prstGeom prst="rect">
            <a:avLst/>
          </a:prstGeom>
          <a:noFill/>
        </p:spPr>
        <p:txBody>
          <a:bodyPr wrap="none" rtlCol="0">
            <a:spAutoFit/>
          </a:bodyPr>
          <a:lstStyle/>
          <a:p>
            <a:r>
              <a:rPr lang="en-US" dirty="0" err="1" smtClean="0">
                <a:solidFill>
                  <a:srgbClr val="FFFF00"/>
                </a:solidFill>
              </a:rPr>
              <a:t>instanceOf</a:t>
            </a:r>
            <a:r>
              <a:rPr lang="en-US" dirty="0" smtClean="0">
                <a:solidFill>
                  <a:srgbClr val="FFFF00"/>
                </a:solidFill>
              </a:rPr>
              <a:t>  </a:t>
            </a:r>
          </a:p>
          <a:p>
            <a:pPr algn="ctr"/>
            <a:r>
              <a:rPr lang="en-US" dirty="0">
                <a:solidFill>
                  <a:srgbClr val="FFFF00"/>
                </a:solidFill>
              </a:rPr>
              <a:t>a</a:t>
            </a:r>
            <a:r>
              <a:rPr lang="en-US" dirty="0" smtClean="0">
                <a:solidFill>
                  <a:srgbClr val="FFFF00"/>
                </a:solidFill>
              </a:rPr>
              <a:t>t t</a:t>
            </a:r>
            <a:endParaRPr lang="en-US" dirty="0">
              <a:solidFill>
                <a:srgbClr val="FFFF00"/>
              </a:solidFill>
            </a:endParaRPr>
          </a:p>
        </p:txBody>
      </p:sp>
      <p:cxnSp>
        <p:nvCxnSpPr>
          <p:cNvPr id="16" name="Straight Arrow Connector 15"/>
          <p:cNvCxnSpPr>
            <a:stCxn id="4" idx="0"/>
          </p:cNvCxnSpPr>
          <p:nvPr/>
        </p:nvCxnSpPr>
        <p:spPr bwMode="auto">
          <a:xfrm flipV="1">
            <a:off x="2553879" y="2895600"/>
            <a:ext cx="2246721" cy="1064418"/>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17" name="Straight Arrow Connector 16"/>
          <p:cNvCxnSpPr/>
          <p:nvPr/>
        </p:nvCxnSpPr>
        <p:spPr bwMode="auto">
          <a:xfrm flipH="1" flipV="1">
            <a:off x="4800600" y="2895600"/>
            <a:ext cx="1781322" cy="1207376"/>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23" name="TextBox 22"/>
          <p:cNvSpPr txBox="1"/>
          <p:nvPr/>
        </p:nvSpPr>
        <p:spPr>
          <a:xfrm>
            <a:off x="3493088" y="3385868"/>
            <a:ext cx="2326278" cy="830997"/>
          </a:xfrm>
          <a:prstGeom prst="rect">
            <a:avLst/>
          </a:prstGeom>
          <a:noFill/>
        </p:spPr>
        <p:txBody>
          <a:bodyPr wrap="none" rtlCol="0">
            <a:spAutoFit/>
          </a:bodyPr>
          <a:lstStyle/>
          <a:p>
            <a:pPr algn="ctr"/>
            <a:r>
              <a:rPr lang="en-US" dirty="0" err="1" smtClean="0">
                <a:solidFill>
                  <a:schemeClr val="bg1"/>
                </a:solidFill>
              </a:rPr>
              <a:t>concretizationOf</a:t>
            </a:r>
            <a:r>
              <a:rPr lang="en-US" dirty="0" smtClean="0">
                <a:solidFill>
                  <a:schemeClr val="bg1"/>
                </a:solidFill>
              </a:rPr>
              <a:t> </a:t>
            </a:r>
          </a:p>
          <a:p>
            <a:pPr algn="ctr"/>
            <a:r>
              <a:rPr lang="en-US" dirty="0" smtClean="0">
                <a:solidFill>
                  <a:schemeClr val="bg1"/>
                </a:solidFill>
              </a:rPr>
              <a:t>at t</a:t>
            </a:r>
            <a:endParaRPr lang="en-US" dirty="0">
              <a:solidFill>
                <a:schemeClr val="bg1"/>
              </a:solidFill>
            </a:endParaRPr>
          </a:p>
        </p:txBody>
      </p:sp>
      <p:sp>
        <p:nvSpPr>
          <p:cNvPr id="24" name="Rounded Rectangle 23"/>
          <p:cNvSpPr/>
          <p:nvPr/>
        </p:nvSpPr>
        <p:spPr bwMode="auto">
          <a:xfrm>
            <a:off x="7108136" y="2089744"/>
            <a:ext cx="1045264"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ICE</a:t>
            </a:r>
            <a:endParaRPr kumimoji="0" lang="en-US" sz="2400" b="0" i="0" u="none" strike="noStrike" cap="none" normalizeH="0" baseline="0" dirty="0">
              <a:ln>
                <a:noFill/>
              </a:ln>
              <a:solidFill>
                <a:schemeClr val="tx1"/>
              </a:solidFill>
              <a:effectLst/>
              <a:latin typeface="Times" pitchFamily="122" charset="0"/>
            </a:endParaRPr>
          </a:p>
        </p:txBody>
      </p:sp>
      <p:cxnSp>
        <p:nvCxnSpPr>
          <p:cNvPr id="25" name="Straight Arrow Connector 24"/>
          <p:cNvCxnSpPr>
            <a:endCxn id="24" idx="1"/>
          </p:cNvCxnSpPr>
          <p:nvPr/>
        </p:nvCxnSpPr>
        <p:spPr bwMode="auto">
          <a:xfrm>
            <a:off x="4960904" y="2356444"/>
            <a:ext cx="2147232" cy="0"/>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0" name="Elbow Connector 29"/>
          <p:cNvCxnSpPr/>
          <p:nvPr/>
        </p:nvCxnSpPr>
        <p:spPr bwMode="auto">
          <a:xfrm flipV="1">
            <a:off x="2819400" y="4695306"/>
            <a:ext cx="857839" cy="333894"/>
          </a:xfrm>
          <a:prstGeom prst="bentConnector3">
            <a:avLst>
              <a:gd name="adj1" fmla="val 163187"/>
            </a:avLst>
          </a:prstGeom>
          <a:solidFill>
            <a:schemeClr val="accent1"/>
          </a:solidFill>
          <a:ln w="38100" cap="flat" cmpd="sng" algn="ctr">
            <a:solidFill>
              <a:srgbClr val="00B050"/>
            </a:solidFill>
            <a:prstDash val="solid"/>
            <a:round/>
            <a:headEnd type="none" w="med" len="med"/>
            <a:tailEnd type="triangle"/>
          </a:ln>
          <a:effectLst/>
        </p:spPr>
      </p:cxnSp>
      <p:cxnSp>
        <p:nvCxnSpPr>
          <p:cNvPr id="34" name="Elbow Connector 33"/>
          <p:cNvCxnSpPr/>
          <p:nvPr/>
        </p:nvCxnSpPr>
        <p:spPr bwMode="auto">
          <a:xfrm flipH="1" flipV="1">
            <a:off x="5695361" y="4705546"/>
            <a:ext cx="857839" cy="333894"/>
          </a:xfrm>
          <a:prstGeom prst="bentConnector3">
            <a:avLst>
              <a:gd name="adj1" fmla="val 163187"/>
            </a:avLst>
          </a:prstGeom>
          <a:solidFill>
            <a:schemeClr val="accent1"/>
          </a:solidFill>
          <a:ln w="38100" cap="flat" cmpd="sng" algn="ctr">
            <a:solidFill>
              <a:srgbClr val="00B050"/>
            </a:solidFill>
            <a:prstDash val="solid"/>
            <a:round/>
            <a:headEnd type="none" w="med" len="med"/>
            <a:tailEnd type="triangle"/>
          </a:ln>
          <a:effectLst/>
        </p:spPr>
      </p:cxnSp>
      <p:sp>
        <p:nvSpPr>
          <p:cNvPr id="35" name="TextBox 34"/>
          <p:cNvSpPr txBox="1"/>
          <p:nvPr/>
        </p:nvSpPr>
        <p:spPr>
          <a:xfrm>
            <a:off x="4013895" y="4269536"/>
            <a:ext cx="1406154" cy="830997"/>
          </a:xfrm>
          <a:prstGeom prst="rect">
            <a:avLst/>
          </a:prstGeom>
          <a:noFill/>
        </p:spPr>
        <p:txBody>
          <a:bodyPr wrap="none" rtlCol="0">
            <a:spAutoFit/>
          </a:bodyPr>
          <a:lstStyle/>
          <a:p>
            <a:pPr algn="ctr"/>
            <a:r>
              <a:rPr lang="en-US" dirty="0" err="1" smtClean="0">
                <a:solidFill>
                  <a:srgbClr val="00B050"/>
                </a:solidFill>
              </a:rPr>
              <a:t>inheresIn</a:t>
            </a:r>
            <a:r>
              <a:rPr lang="en-US" dirty="0" smtClean="0">
                <a:solidFill>
                  <a:srgbClr val="00B050"/>
                </a:solidFill>
              </a:rPr>
              <a:t> </a:t>
            </a:r>
          </a:p>
          <a:p>
            <a:pPr algn="ctr"/>
            <a:r>
              <a:rPr lang="en-US" dirty="0" smtClean="0">
                <a:solidFill>
                  <a:srgbClr val="00B050"/>
                </a:solidFill>
              </a:rPr>
              <a:t>at t</a:t>
            </a:r>
            <a:endParaRPr lang="en-US" dirty="0">
              <a:solidFill>
                <a:srgbClr val="00B050"/>
              </a:solidFill>
            </a:endParaRPr>
          </a:p>
        </p:txBody>
      </p:sp>
      <p:sp>
        <p:nvSpPr>
          <p:cNvPr id="36" name="Rounded Rectangle 35"/>
          <p:cNvSpPr/>
          <p:nvPr/>
        </p:nvSpPr>
        <p:spPr bwMode="auto">
          <a:xfrm>
            <a:off x="7949938" y="6003102"/>
            <a:ext cx="1045264"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IQE</a:t>
            </a:r>
            <a:endParaRPr kumimoji="0" lang="en-US" sz="2400" b="0" i="0" u="none" strike="noStrike" cap="none" normalizeH="0" baseline="0" dirty="0">
              <a:ln>
                <a:noFill/>
              </a:ln>
              <a:solidFill>
                <a:schemeClr val="tx1"/>
              </a:solidFill>
              <a:effectLst/>
              <a:latin typeface="Times" pitchFamily="122" charset="0"/>
            </a:endParaRPr>
          </a:p>
        </p:txBody>
      </p:sp>
      <p:sp>
        <p:nvSpPr>
          <p:cNvPr id="37" name="TextBox 36"/>
          <p:cNvSpPr txBox="1"/>
          <p:nvPr/>
        </p:nvSpPr>
        <p:spPr>
          <a:xfrm>
            <a:off x="-23928" y="5400808"/>
            <a:ext cx="1516762" cy="830997"/>
          </a:xfrm>
          <a:prstGeom prst="rect">
            <a:avLst/>
          </a:prstGeom>
          <a:noFill/>
        </p:spPr>
        <p:txBody>
          <a:bodyPr wrap="none" rtlCol="0">
            <a:spAutoFit/>
          </a:bodyPr>
          <a:lstStyle/>
          <a:p>
            <a:pPr algn="ctr"/>
            <a:r>
              <a:rPr lang="en-US" dirty="0" err="1" smtClean="0">
                <a:solidFill>
                  <a:srgbClr val="FFFF00"/>
                </a:solidFill>
              </a:rPr>
              <a:t>instanceOf</a:t>
            </a:r>
            <a:endParaRPr lang="en-US" dirty="0" smtClean="0">
              <a:solidFill>
                <a:srgbClr val="FFFF00"/>
              </a:solidFill>
            </a:endParaRPr>
          </a:p>
          <a:p>
            <a:pPr algn="ctr"/>
            <a:r>
              <a:rPr lang="en-US" dirty="0" smtClean="0">
                <a:solidFill>
                  <a:srgbClr val="FFFF00"/>
                </a:solidFill>
              </a:rPr>
              <a:t>  at t</a:t>
            </a:r>
            <a:endParaRPr lang="en-US" dirty="0">
              <a:solidFill>
                <a:srgbClr val="FFFF00"/>
              </a:solidFill>
            </a:endParaRPr>
          </a:p>
        </p:txBody>
      </p:sp>
      <p:cxnSp>
        <p:nvCxnSpPr>
          <p:cNvPr id="39" name="Elbow Connector 38"/>
          <p:cNvCxnSpPr>
            <a:endCxn id="36" idx="1"/>
          </p:cNvCxnSpPr>
          <p:nvPr/>
        </p:nvCxnSpPr>
        <p:spPr bwMode="auto">
          <a:xfrm rot="16200000" flipH="1">
            <a:off x="7047935" y="5367798"/>
            <a:ext cx="1169269" cy="634738"/>
          </a:xfrm>
          <a:prstGeom prst="bentConnector2">
            <a:avLst/>
          </a:prstGeom>
          <a:solidFill>
            <a:schemeClr val="accent1"/>
          </a:solidFill>
          <a:ln w="38100" cap="flat" cmpd="sng" algn="ctr">
            <a:solidFill>
              <a:srgbClr val="FFFF00"/>
            </a:solidFill>
            <a:prstDash val="solid"/>
            <a:round/>
            <a:headEnd type="none" w="med" len="med"/>
            <a:tailEnd type="triangle"/>
          </a:ln>
          <a:effectLst/>
        </p:spPr>
      </p:cxnSp>
      <p:cxnSp>
        <p:nvCxnSpPr>
          <p:cNvPr id="43" name="Elbow Connector 42"/>
          <p:cNvCxnSpPr>
            <a:endCxn id="36" idx="1"/>
          </p:cNvCxnSpPr>
          <p:nvPr/>
        </p:nvCxnSpPr>
        <p:spPr bwMode="auto">
          <a:xfrm>
            <a:off x="3132809" y="5134542"/>
            <a:ext cx="4817129" cy="1135260"/>
          </a:xfrm>
          <a:prstGeom prst="bentConnector3">
            <a:avLst>
              <a:gd name="adj1" fmla="val 22603"/>
            </a:avLst>
          </a:prstGeom>
          <a:solidFill>
            <a:schemeClr val="accent1"/>
          </a:solidFill>
          <a:ln w="38100" cap="flat" cmpd="sng" algn="ctr">
            <a:solidFill>
              <a:srgbClr val="FFFF00"/>
            </a:solidFill>
            <a:prstDash val="solid"/>
            <a:round/>
            <a:headEnd type="none" w="med" len="med"/>
            <a:tailEnd type="triangle"/>
          </a:ln>
          <a:effectLst/>
        </p:spPr>
      </p:cxnSp>
      <p:sp>
        <p:nvSpPr>
          <p:cNvPr id="46" name="Rounded Rectangle 45"/>
          <p:cNvSpPr/>
          <p:nvPr/>
        </p:nvSpPr>
        <p:spPr bwMode="auto">
          <a:xfrm>
            <a:off x="304800" y="1447800"/>
            <a:ext cx="1919281" cy="91862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Information</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Times" pitchFamily="122" charset="0"/>
              </a:rPr>
              <a:t>Artifact</a:t>
            </a:r>
            <a:endParaRPr kumimoji="0" lang="en-US" sz="2400" b="0" i="0" u="none" strike="noStrike" cap="none" normalizeH="0" baseline="0" dirty="0">
              <a:ln>
                <a:noFill/>
              </a:ln>
              <a:solidFill>
                <a:schemeClr val="tx1"/>
              </a:solidFill>
              <a:effectLst/>
              <a:latin typeface="Times" pitchFamily="122" charset="0"/>
            </a:endParaRPr>
          </a:p>
        </p:txBody>
      </p:sp>
      <p:cxnSp>
        <p:nvCxnSpPr>
          <p:cNvPr id="47" name="Elbow Connector 46"/>
          <p:cNvCxnSpPr>
            <a:stCxn id="5" idx="1"/>
            <a:endCxn id="46" idx="2"/>
          </p:cNvCxnSpPr>
          <p:nvPr/>
        </p:nvCxnSpPr>
        <p:spPr bwMode="auto">
          <a:xfrm rot="10800000">
            <a:off x="1264442" y="2366422"/>
            <a:ext cx="188759" cy="2617707"/>
          </a:xfrm>
          <a:prstGeom prst="bentConnector2">
            <a:avLst/>
          </a:prstGeom>
          <a:solidFill>
            <a:schemeClr val="accent1"/>
          </a:solidFill>
          <a:ln w="38100" cap="flat" cmpd="sng" algn="ctr">
            <a:solidFill>
              <a:srgbClr val="FFFF00"/>
            </a:solidFill>
            <a:prstDash val="solid"/>
            <a:round/>
            <a:headEnd type="none" w="med" len="med"/>
            <a:tailEnd type="triangle"/>
          </a:ln>
          <a:effectLst/>
        </p:spPr>
      </p:cxnSp>
      <p:sp>
        <p:nvSpPr>
          <p:cNvPr id="50" name="TextBox 49"/>
          <p:cNvSpPr txBox="1"/>
          <p:nvPr/>
        </p:nvSpPr>
        <p:spPr>
          <a:xfrm>
            <a:off x="1253342" y="2638753"/>
            <a:ext cx="1670650" cy="830997"/>
          </a:xfrm>
          <a:prstGeom prst="rect">
            <a:avLst/>
          </a:prstGeom>
          <a:noFill/>
        </p:spPr>
        <p:txBody>
          <a:bodyPr wrap="none" rtlCol="0">
            <a:spAutoFit/>
          </a:bodyPr>
          <a:lstStyle/>
          <a:p>
            <a:r>
              <a:rPr lang="en-US" dirty="0" err="1" smtClean="0">
                <a:solidFill>
                  <a:srgbClr val="FFFF00"/>
                </a:solidFill>
              </a:rPr>
              <a:t>instanceOf</a:t>
            </a:r>
            <a:r>
              <a:rPr lang="en-US" dirty="0" smtClean="0">
                <a:solidFill>
                  <a:srgbClr val="FFFF00"/>
                </a:solidFill>
              </a:rPr>
              <a:t>  </a:t>
            </a:r>
          </a:p>
          <a:p>
            <a:pPr algn="ctr"/>
            <a:r>
              <a:rPr lang="en-US" dirty="0">
                <a:solidFill>
                  <a:srgbClr val="FFFF00"/>
                </a:solidFill>
              </a:rPr>
              <a:t>a</a:t>
            </a:r>
            <a:r>
              <a:rPr lang="en-US" dirty="0" smtClean="0">
                <a:solidFill>
                  <a:srgbClr val="FFFF00"/>
                </a:solidFill>
              </a:rPr>
              <a:t>t t</a:t>
            </a:r>
            <a:endParaRPr lang="en-US" dirty="0">
              <a:solidFill>
                <a:srgbClr val="FFFF00"/>
              </a:solidFill>
            </a:endParaRPr>
          </a:p>
        </p:txBody>
      </p:sp>
      <p:cxnSp>
        <p:nvCxnSpPr>
          <p:cNvPr id="51" name="Elbow Connector 50"/>
          <p:cNvCxnSpPr>
            <a:stCxn id="8" idx="3"/>
            <a:endCxn id="46" idx="3"/>
          </p:cNvCxnSpPr>
          <p:nvPr/>
        </p:nvCxnSpPr>
        <p:spPr bwMode="auto">
          <a:xfrm flipH="1" flipV="1">
            <a:off x="2224081" y="1907111"/>
            <a:ext cx="5700719" cy="3035984"/>
          </a:xfrm>
          <a:prstGeom prst="bentConnector3">
            <a:avLst>
              <a:gd name="adj1" fmla="val -10790"/>
            </a:avLst>
          </a:prstGeom>
          <a:solidFill>
            <a:schemeClr val="accent1"/>
          </a:solidFill>
          <a:ln w="38100" cap="flat" cmpd="sng" algn="ctr">
            <a:solidFill>
              <a:srgbClr val="FFFF00"/>
            </a:solidFill>
            <a:prstDash val="solid"/>
            <a:round/>
            <a:headEnd type="none" w="med" len="med"/>
            <a:tailEnd type="triangle"/>
          </a:ln>
          <a:effectLst/>
        </p:spPr>
      </p:cxnSp>
      <p:sp>
        <p:nvSpPr>
          <p:cNvPr id="26" name="TextBox 25"/>
          <p:cNvSpPr txBox="1"/>
          <p:nvPr/>
        </p:nvSpPr>
        <p:spPr>
          <a:xfrm>
            <a:off x="2553879" y="1417957"/>
            <a:ext cx="2053767" cy="461665"/>
          </a:xfrm>
          <a:prstGeom prst="rect">
            <a:avLst/>
          </a:prstGeom>
          <a:noFill/>
        </p:spPr>
        <p:txBody>
          <a:bodyPr wrap="none" rtlCol="0">
            <a:spAutoFit/>
          </a:bodyPr>
          <a:lstStyle/>
          <a:p>
            <a:r>
              <a:rPr lang="en-US" dirty="0" err="1" smtClean="0">
                <a:solidFill>
                  <a:srgbClr val="FFFF00"/>
                </a:solidFill>
              </a:rPr>
              <a:t>instanceOf</a:t>
            </a:r>
            <a:r>
              <a:rPr lang="en-US" dirty="0" smtClean="0">
                <a:solidFill>
                  <a:srgbClr val="FFFF00"/>
                </a:solidFill>
              </a:rPr>
              <a:t>  at t</a:t>
            </a:r>
            <a:endParaRPr lang="en-US" dirty="0">
              <a:solidFill>
                <a:srgbClr val="FFFF00"/>
              </a:solidFill>
            </a:endParaRPr>
          </a:p>
        </p:txBody>
      </p:sp>
      <p:sp>
        <p:nvSpPr>
          <p:cNvPr id="27" name="TextBox 26"/>
          <p:cNvSpPr txBox="1"/>
          <p:nvPr/>
        </p:nvSpPr>
        <p:spPr>
          <a:xfrm>
            <a:off x="4216170" y="5782652"/>
            <a:ext cx="2053767" cy="461665"/>
          </a:xfrm>
          <a:prstGeom prst="rect">
            <a:avLst/>
          </a:prstGeom>
          <a:noFill/>
        </p:spPr>
        <p:txBody>
          <a:bodyPr wrap="none" rtlCol="0">
            <a:spAutoFit/>
          </a:bodyPr>
          <a:lstStyle/>
          <a:p>
            <a:r>
              <a:rPr lang="en-US" dirty="0" err="1" smtClean="0">
                <a:solidFill>
                  <a:srgbClr val="FFFF00"/>
                </a:solidFill>
              </a:rPr>
              <a:t>instanceOf</a:t>
            </a:r>
            <a:r>
              <a:rPr lang="en-US" dirty="0" smtClean="0">
                <a:solidFill>
                  <a:srgbClr val="FFFF00"/>
                </a:solidFill>
              </a:rPr>
              <a:t>  at t</a:t>
            </a:r>
            <a:endParaRPr lang="en-US" dirty="0">
              <a:solidFill>
                <a:srgbClr val="FFFF00"/>
              </a:solidFill>
            </a:endParaRPr>
          </a:p>
        </p:txBody>
      </p:sp>
      <p:sp>
        <p:nvSpPr>
          <p:cNvPr id="3" name="Rectangle 2"/>
          <p:cNvSpPr/>
          <p:nvPr/>
        </p:nvSpPr>
        <p:spPr bwMode="auto">
          <a:xfrm>
            <a:off x="1752600" y="5206428"/>
            <a:ext cx="336067" cy="21070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9" name="Rounded Rectangle 28"/>
          <p:cNvSpPr/>
          <p:nvPr/>
        </p:nvSpPr>
        <p:spPr bwMode="auto">
          <a:xfrm>
            <a:off x="467859" y="6231805"/>
            <a:ext cx="1045264"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RU</a:t>
            </a:r>
            <a:endParaRPr kumimoji="0" lang="en-US" sz="2400" b="0" i="0" u="none" strike="noStrike" cap="none" normalizeH="0" baseline="0" dirty="0">
              <a:ln>
                <a:noFill/>
              </a:ln>
              <a:solidFill>
                <a:schemeClr val="tx1"/>
              </a:solidFill>
              <a:effectLst/>
              <a:latin typeface="Times" pitchFamily="122" charset="0"/>
            </a:endParaRPr>
          </a:p>
        </p:txBody>
      </p:sp>
      <p:cxnSp>
        <p:nvCxnSpPr>
          <p:cNvPr id="7" name="Straight Arrow Connector 6"/>
          <p:cNvCxnSpPr>
            <a:stCxn id="29" idx="3"/>
          </p:cNvCxnSpPr>
          <p:nvPr/>
        </p:nvCxnSpPr>
        <p:spPr bwMode="auto">
          <a:xfrm>
            <a:off x="1513123" y="6498505"/>
            <a:ext cx="6411677" cy="0"/>
          </a:xfrm>
          <a:prstGeom prst="straightConnector1">
            <a:avLst/>
          </a:prstGeom>
          <a:solidFill>
            <a:schemeClr val="accent1"/>
          </a:solidFill>
          <a:ln w="38100" cap="flat" cmpd="sng" algn="ctr">
            <a:solidFill>
              <a:srgbClr val="BBE0E3"/>
            </a:solidFill>
            <a:prstDash val="solid"/>
            <a:round/>
            <a:headEnd type="none" w="med" len="med"/>
            <a:tailEnd type="triangle"/>
          </a:ln>
          <a:effectLst/>
        </p:spPr>
      </p:cxnSp>
      <p:sp>
        <p:nvSpPr>
          <p:cNvPr id="32" name="TextBox 31"/>
          <p:cNvSpPr txBox="1"/>
          <p:nvPr/>
        </p:nvSpPr>
        <p:spPr>
          <a:xfrm>
            <a:off x="3147522" y="6416018"/>
            <a:ext cx="630301" cy="461665"/>
          </a:xfrm>
          <a:prstGeom prst="rect">
            <a:avLst/>
          </a:prstGeom>
          <a:noFill/>
        </p:spPr>
        <p:txBody>
          <a:bodyPr wrap="none" rtlCol="0">
            <a:spAutoFit/>
          </a:bodyPr>
          <a:lstStyle/>
          <a:p>
            <a:r>
              <a:rPr lang="en-US" dirty="0" err="1" smtClean="0">
                <a:solidFill>
                  <a:srgbClr val="BBE0E3"/>
                </a:solidFill>
              </a:rPr>
              <a:t>IsA</a:t>
            </a:r>
            <a:endParaRPr lang="en-US" dirty="0">
              <a:solidFill>
                <a:srgbClr val="BBE0E3"/>
              </a:solidFill>
            </a:endParaRPr>
          </a:p>
        </p:txBody>
      </p:sp>
      <p:cxnSp>
        <p:nvCxnSpPr>
          <p:cNvPr id="33" name="Straight Arrow Connector 32"/>
          <p:cNvCxnSpPr>
            <a:endCxn id="29" idx="0"/>
          </p:cNvCxnSpPr>
          <p:nvPr/>
        </p:nvCxnSpPr>
        <p:spPr bwMode="auto">
          <a:xfrm flipH="1">
            <a:off x="990491" y="5438052"/>
            <a:ext cx="930142" cy="793753"/>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Tree>
    <p:extLst>
      <p:ext uri="{BB962C8B-B14F-4D97-AF65-F5344CB8AC3E}">
        <p14:creationId xmlns:p14="http://schemas.microsoft.com/office/powerpoint/2010/main" val="6008722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attempt to make it clear (5)</a:t>
            </a:r>
            <a:endParaRPr lang="en-US" dirty="0"/>
          </a:p>
        </p:txBody>
      </p:sp>
      <p:grpSp>
        <p:nvGrpSpPr>
          <p:cNvPr id="10" name="Group 9"/>
          <p:cNvGrpSpPr/>
          <p:nvPr/>
        </p:nvGrpSpPr>
        <p:grpSpPr>
          <a:xfrm>
            <a:off x="1453200" y="3865141"/>
            <a:ext cx="2209799" cy="2237973"/>
            <a:chOff x="653473" y="3657600"/>
            <a:chExt cx="2971605" cy="2723389"/>
          </a:xfrm>
        </p:grpSpPr>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473" y="3657600"/>
              <a:ext cx="2971605" cy="2723389"/>
            </a:xfrm>
            <a:prstGeom prst="rect">
              <a:avLst/>
            </a:prstGeom>
          </p:spPr>
        </p:pic>
        <p:pic>
          <p:nvPicPr>
            <p:cNvPr id="4" name="Picture 3"/>
            <p:cNvPicPr>
              <a:picLocks noChangeAspect="1"/>
            </p:cNvPicPr>
            <p:nvPr/>
          </p:nvPicPr>
          <p:blipFill>
            <a:blip r:embed="rId3"/>
            <a:stretch>
              <a:fillRect/>
            </a:stretch>
          </p:blipFill>
          <p:spPr>
            <a:xfrm>
              <a:off x="762000" y="3773056"/>
              <a:ext cx="2743200" cy="1789544"/>
            </a:xfrm>
            <a:prstGeom prst="rect">
              <a:avLst/>
            </a:prstGeom>
          </p:spPr>
        </p:pic>
      </p:grpSp>
      <p:pic>
        <p:nvPicPr>
          <p:cNvPr id="8" name="Content Placeholder 7"/>
          <p:cNvPicPr>
            <a:picLocks noGrp="1" noChangeAspect="1"/>
          </p:cNvPicPr>
          <p:nvPr>
            <p:ph idx="1"/>
          </p:nvPr>
        </p:nvPicPr>
        <p:blipFill rotWithShape="1">
          <a:blip r:embed="rId4">
            <a:extLst>
              <a:ext uri="{28A0092B-C50C-407E-A947-70E740481C1C}">
                <a14:useLocalDpi xmlns:a14="http://schemas.microsoft.com/office/drawing/2010/main" val="0"/>
              </a:ext>
            </a:extLst>
          </a:blip>
          <a:srcRect l="49438" r="-1019"/>
          <a:stretch/>
        </p:blipFill>
        <p:spPr>
          <a:xfrm>
            <a:off x="5649454" y="3886200"/>
            <a:ext cx="2275346" cy="2113789"/>
          </a:xfrm>
        </p:spPr>
      </p:pic>
      <p:pic>
        <p:nvPicPr>
          <p:cNvPr id="9" name="Picture 8"/>
          <p:cNvPicPr>
            <a:picLocks noChangeAspect="1"/>
          </p:cNvPicPr>
          <p:nvPr/>
        </p:nvPicPr>
        <p:blipFill>
          <a:blip r:embed="rId3"/>
          <a:stretch>
            <a:fillRect/>
          </a:stretch>
        </p:blipFill>
        <p:spPr>
          <a:xfrm>
            <a:off x="5754001" y="4102975"/>
            <a:ext cx="2057400" cy="1342158"/>
          </a:xfrm>
          <a:prstGeom prst="rect">
            <a:avLst/>
          </a:prstGeom>
        </p:spPr>
      </p:pic>
      <p:pic>
        <p:nvPicPr>
          <p:cNvPr id="11" name="Picture 10"/>
          <p:cNvPicPr>
            <a:picLocks noChangeAspect="1"/>
          </p:cNvPicPr>
          <p:nvPr/>
        </p:nvPicPr>
        <p:blipFill>
          <a:blip r:embed="rId3"/>
          <a:stretch>
            <a:fillRect/>
          </a:stretch>
        </p:blipFill>
        <p:spPr>
          <a:xfrm rot="213451">
            <a:off x="3186763" y="1978378"/>
            <a:ext cx="2743200" cy="1349975"/>
          </a:xfrm>
          <a:prstGeom prst="rect">
            <a:avLst/>
          </a:prstGeom>
          <a:scene3d>
            <a:camera prst="isometricOffAxis1Top">
              <a:rot lat="18448668" lon="19229752" rev="2165575"/>
            </a:camera>
            <a:lightRig rig="threePt" dir="t"/>
          </a:scene3d>
        </p:spPr>
      </p:pic>
      <p:sp>
        <p:nvSpPr>
          <p:cNvPr id="12" name="TextBox 11"/>
          <p:cNvSpPr txBox="1"/>
          <p:nvPr/>
        </p:nvSpPr>
        <p:spPr>
          <a:xfrm>
            <a:off x="5486400" y="1898043"/>
            <a:ext cx="1670650" cy="830997"/>
          </a:xfrm>
          <a:prstGeom prst="rect">
            <a:avLst/>
          </a:prstGeom>
          <a:noFill/>
        </p:spPr>
        <p:txBody>
          <a:bodyPr wrap="none" rtlCol="0">
            <a:spAutoFit/>
          </a:bodyPr>
          <a:lstStyle/>
          <a:p>
            <a:r>
              <a:rPr lang="en-US" dirty="0" err="1" smtClean="0">
                <a:solidFill>
                  <a:srgbClr val="FFFF00"/>
                </a:solidFill>
              </a:rPr>
              <a:t>instanceOf</a:t>
            </a:r>
            <a:r>
              <a:rPr lang="en-US" dirty="0" smtClean="0">
                <a:solidFill>
                  <a:srgbClr val="FFFF00"/>
                </a:solidFill>
              </a:rPr>
              <a:t>  </a:t>
            </a:r>
          </a:p>
          <a:p>
            <a:pPr algn="ctr"/>
            <a:r>
              <a:rPr lang="en-US" dirty="0">
                <a:solidFill>
                  <a:srgbClr val="FFFF00"/>
                </a:solidFill>
              </a:rPr>
              <a:t>a</a:t>
            </a:r>
            <a:r>
              <a:rPr lang="en-US" dirty="0" smtClean="0">
                <a:solidFill>
                  <a:srgbClr val="FFFF00"/>
                </a:solidFill>
              </a:rPr>
              <a:t>t t</a:t>
            </a:r>
            <a:endParaRPr lang="en-US" dirty="0">
              <a:solidFill>
                <a:srgbClr val="FFFF00"/>
              </a:solidFill>
            </a:endParaRPr>
          </a:p>
        </p:txBody>
      </p:sp>
      <p:cxnSp>
        <p:nvCxnSpPr>
          <p:cNvPr id="16" name="Straight Arrow Connector 15"/>
          <p:cNvCxnSpPr>
            <a:stCxn id="4" idx="0"/>
          </p:cNvCxnSpPr>
          <p:nvPr/>
        </p:nvCxnSpPr>
        <p:spPr bwMode="auto">
          <a:xfrm flipV="1">
            <a:off x="2553879" y="2895600"/>
            <a:ext cx="2246721" cy="1064418"/>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17" name="Straight Arrow Connector 16"/>
          <p:cNvCxnSpPr/>
          <p:nvPr/>
        </p:nvCxnSpPr>
        <p:spPr bwMode="auto">
          <a:xfrm flipH="1" flipV="1">
            <a:off x="4800600" y="2895600"/>
            <a:ext cx="1781322" cy="1207376"/>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23" name="TextBox 22"/>
          <p:cNvSpPr txBox="1"/>
          <p:nvPr/>
        </p:nvSpPr>
        <p:spPr>
          <a:xfrm>
            <a:off x="3493088" y="3385868"/>
            <a:ext cx="2326278" cy="830997"/>
          </a:xfrm>
          <a:prstGeom prst="rect">
            <a:avLst/>
          </a:prstGeom>
          <a:noFill/>
        </p:spPr>
        <p:txBody>
          <a:bodyPr wrap="none" rtlCol="0">
            <a:spAutoFit/>
          </a:bodyPr>
          <a:lstStyle/>
          <a:p>
            <a:pPr algn="ctr"/>
            <a:r>
              <a:rPr lang="en-US" dirty="0" err="1" smtClean="0">
                <a:solidFill>
                  <a:schemeClr val="bg1"/>
                </a:solidFill>
              </a:rPr>
              <a:t>concretizationOf</a:t>
            </a:r>
            <a:r>
              <a:rPr lang="en-US" dirty="0" smtClean="0">
                <a:solidFill>
                  <a:schemeClr val="bg1"/>
                </a:solidFill>
              </a:rPr>
              <a:t> </a:t>
            </a:r>
          </a:p>
          <a:p>
            <a:pPr algn="ctr"/>
            <a:r>
              <a:rPr lang="en-US" dirty="0" smtClean="0">
                <a:solidFill>
                  <a:schemeClr val="bg1"/>
                </a:solidFill>
              </a:rPr>
              <a:t>at t</a:t>
            </a:r>
            <a:endParaRPr lang="en-US" dirty="0">
              <a:solidFill>
                <a:schemeClr val="bg1"/>
              </a:solidFill>
            </a:endParaRPr>
          </a:p>
        </p:txBody>
      </p:sp>
      <p:sp>
        <p:nvSpPr>
          <p:cNvPr id="24" name="Rounded Rectangle 23"/>
          <p:cNvSpPr/>
          <p:nvPr/>
        </p:nvSpPr>
        <p:spPr bwMode="auto">
          <a:xfrm>
            <a:off x="7108136" y="2089744"/>
            <a:ext cx="1045264"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ICE</a:t>
            </a:r>
            <a:endParaRPr kumimoji="0" lang="en-US" sz="2400" b="0" i="0" u="none" strike="noStrike" cap="none" normalizeH="0" baseline="0" dirty="0">
              <a:ln>
                <a:noFill/>
              </a:ln>
              <a:solidFill>
                <a:schemeClr val="tx1"/>
              </a:solidFill>
              <a:effectLst/>
              <a:latin typeface="Times" pitchFamily="122" charset="0"/>
            </a:endParaRPr>
          </a:p>
        </p:txBody>
      </p:sp>
      <p:cxnSp>
        <p:nvCxnSpPr>
          <p:cNvPr id="25" name="Straight Arrow Connector 24"/>
          <p:cNvCxnSpPr>
            <a:endCxn id="24" idx="1"/>
          </p:cNvCxnSpPr>
          <p:nvPr/>
        </p:nvCxnSpPr>
        <p:spPr bwMode="auto">
          <a:xfrm>
            <a:off x="4960904" y="2356444"/>
            <a:ext cx="2147232" cy="0"/>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cxnSp>
        <p:nvCxnSpPr>
          <p:cNvPr id="30" name="Elbow Connector 29"/>
          <p:cNvCxnSpPr/>
          <p:nvPr/>
        </p:nvCxnSpPr>
        <p:spPr bwMode="auto">
          <a:xfrm flipV="1">
            <a:off x="2819400" y="4695306"/>
            <a:ext cx="857839" cy="333894"/>
          </a:xfrm>
          <a:prstGeom prst="bentConnector3">
            <a:avLst>
              <a:gd name="adj1" fmla="val 163187"/>
            </a:avLst>
          </a:prstGeom>
          <a:solidFill>
            <a:schemeClr val="accent1"/>
          </a:solidFill>
          <a:ln w="38100" cap="flat" cmpd="sng" algn="ctr">
            <a:solidFill>
              <a:srgbClr val="00B050"/>
            </a:solidFill>
            <a:prstDash val="solid"/>
            <a:round/>
            <a:headEnd type="none" w="med" len="med"/>
            <a:tailEnd type="triangle"/>
          </a:ln>
          <a:effectLst/>
        </p:spPr>
      </p:cxnSp>
      <p:cxnSp>
        <p:nvCxnSpPr>
          <p:cNvPr id="34" name="Elbow Connector 33"/>
          <p:cNvCxnSpPr/>
          <p:nvPr/>
        </p:nvCxnSpPr>
        <p:spPr bwMode="auto">
          <a:xfrm flipH="1" flipV="1">
            <a:off x="5695361" y="4705546"/>
            <a:ext cx="857839" cy="333894"/>
          </a:xfrm>
          <a:prstGeom prst="bentConnector3">
            <a:avLst>
              <a:gd name="adj1" fmla="val 163187"/>
            </a:avLst>
          </a:prstGeom>
          <a:solidFill>
            <a:schemeClr val="accent1"/>
          </a:solidFill>
          <a:ln w="38100" cap="flat" cmpd="sng" algn="ctr">
            <a:solidFill>
              <a:srgbClr val="00B050"/>
            </a:solidFill>
            <a:prstDash val="solid"/>
            <a:round/>
            <a:headEnd type="none" w="med" len="med"/>
            <a:tailEnd type="triangle"/>
          </a:ln>
          <a:effectLst/>
        </p:spPr>
      </p:cxnSp>
      <p:sp>
        <p:nvSpPr>
          <p:cNvPr id="35" name="TextBox 34"/>
          <p:cNvSpPr txBox="1"/>
          <p:nvPr/>
        </p:nvSpPr>
        <p:spPr>
          <a:xfrm>
            <a:off x="4013895" y="4269536"/>
            <a:ext cx="1406154" cy="830997"/>
          </a:xfrm>
          <a:prstGeom prst="rect">
            <a:avLst/>
          </a:prstGeom>
          <a:noFill/>
        </p:spPr>
        <p:txBody>
          <a:bodyPr wrap="none" rtlCol="0">
            <a:spAutoFit/>
          </a:bodyPr>
          <a:lstStyle/>
          <a:p>
            <a:pPr algn="ctr"/>
            <a:r>
              <a:rPr lang="en-US" dirty="0" err="1" smtClean="0">
                <a:solidFill>
                  <a:srgbClr val="00B050"/>
                </a:solidFill>
              </a:rPr>
              <a:t>inheresIn</a:t>
            </a:r>
            <a:r>
              <a:rPr lang="en-US" dirty="0" smtClean="0">
                <a:solidFill>
                  <a:srgbClr val="00B050"/>
                </a:solidFill>
              </a:rPr>
              <a:t> </a:t>
            </a:r>
          </a:p>
          <a:p>
            <a:pPr algn="ctr"/>
            <a:r>
              <a:rPr lang="en-US" dirty="0" smtClean="0">
                <a:solidFill>
                  <a:srgbClr val="00B050"/>
                </a:solidFill>
              </a:rPr>
              <a:t>at t</a:t>
            </a:r>
            <a:endParaRPr lang="en-US" dirty="0">
              <a:solidFill>
                <a:srgbClr val="00B050"/>
              </a:solidFill>
            </a:endParaRPr>
          </a:p>
        </p:txBody>
      </p:sp>
      <p:sp>
        <p:nvSpPr>
          <p:cNvPr id="36" name="Rounded Rectangle 35"/>
          <p:cNvSpPr/>
          <p:nvPr/>
        </p:nvSpPr>
        <p:spPr bwMode="auto">
          <a:xfrm>
            <a:off x="7949938" y="6003102"/>
            <a:ext cx="1045264"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IQE</a:t>
            </a:r>
            <a:endParaRPr kumimoji="0" lang="en-US" sz="2400" b="0" i="0" u="none" strike="noStrike" cap="none" normalizeH="0" baseline="0" dirty="0">
              <a:ln>
                <a:noFill/>
              </a:ln>
              <a:solidFill>
                <a:schemeClr val="tx1"/>
              </a:solidFill>
              <a:effectLst/>
              <a:latin typeface="Times" pitchFamily="122" charset="0"/>
            </a:endParaRPr>
          </a:p>
        </p:txBody>
      </p:sp>
      <p:sp>
        <p:nvSpPr>
          <p:cNvPr id="37" name="TextBox 36"/>
          <p:cNvSpPr txBox="1"/>
          <p:nvPr/>
        </p:nvSpPr>
        <p:spPr>
          <a:xfrm>
            <a:off x="-23928" y="5400808"/>
            <a:ext cx="1516762" cy="830997"/>
          </a:xfrm>
          <a:prstGeom prst="rect">
            <a:avLst/>
          </a:prstGeom>
          <a:noFill/>
        </p:spPr>
        <p:txBody>
          <a:bodyPr wrap="none" rtlCol="0">
            <a:spAutoFit/>
          </a:bodyPr>
          <a:lstStyle/>
          <a:p>
            <a:pPr algn="ctr"/>
            <a:r>
              <a:rPr lang="en-US" dirty="0" err="1" smtClean="0">
                <a:solidFill>
                  <a:srgbClr val="FFFF00"/>
                </a:solidFill>
              </a:rPr>
              <a:t>instanceOf</a:t>
            </a:r>
            <a:endParaRPr lang="en-US" dirty="0" smtClean="0">
              <a:solidFill>
                <a:srgbClr val="FFFF00"/>
              </a:solidFill>
            </a:endParaRPr>
          </a:p>
          <a:p>
            <a:pPr algn="ctr"/>
            <a:r>
              <a:rPr lang="en-US" dirty="0" smtClean="0">
                <a:solidFill>
                  <a:srgbClr val="FFFF00"/>
                </a:solidFill>
              </a:rPr>
              <a:t>  at t</a:t>
            </a:r>
            <a:endParaRPr lang="en-US" dirty="0">
              <a:solidFill>
                <a:srgbClr val="FFFF00"/>
              </a:solidFill>
            </a:endParaRPr>
          </a:p>
        </p:txBody>
      </p:sp>
      <p:cxnSp>
        <p:nvCxnSpPr>
          <p:cNvPr id="39" name="Elbow Connector 38"/>
          <p:cNvCxnSpPr>
            <a:endCxn id="36" idx="1"/>
          </p:cNvCxnSpPr>
          <p:nvPr/>
        </p:nvCxnSpPr>
        <p:spPr bwMode="auto">
          <a:xfrm rot="16200000" flipH="1">
            <a:off x="7047935" y="5367798"/>
            <a:ext cx="1169269" cy="634738"/>
          </a:xfrm>
          <a:prstGeom prst="bentConnector2">
            <a:avLst/>
          </a:prstGeom>
          <a:solidFill>
            <a:schemeClr val="accent1"/>
          </a:solidFill>
          <a:ln w="38100" cap="flat" cmpd="sng" algn="ctr">
            <a:solidFill>
              <a:srgbClr val="FFFF00"/>
            </a:solidFill>
            <a:prstDash val="solid"/>
            <a:round/>
            <a:headEnd type="none" w="med" len="med"/>
            <a:tailEnd type="triangle"/>
          </a:ln>
          <a:effectLst/>
        </p:spPr>
      </p:cxnSp>
      <p:cxnSp>
        <p:nvCxnSpPr>
          <p:cNvPr id="43" name="Elbow Connector 42"/>
          <p:cNvCxnSpPr>
            <a:endCxn id="36" idx="1"/>
          </p:cNvCxnSpPr>
          <p:nvPr/>
        </p:nvCxnSpPr>
        <p:spPr bwMode="auto">
          <a:xfrm>
            <a:off x="3132809" y="5134542"/>
            <a:ext cx="4817129" cy="1135260"/>
          </a:xfrm>
          <a:prstGeom prst="bentConnector3">
            <a:avLst>
              <a:gd name="adj1" fmla="val 22603"/>
            </a:avLst>
          </a:prstGeom>
          <a:solidFill>
            <a:schemeClr val="accent1"/>
          </a:solidFill>
          <a:ln w="38100" cap="flat" cmpd="sng" algn="ctr">
            <a:solidFill>
              <a:srgbClr val="FFFF00"/>
            </a:solidFill>
            <a:prstDash val="solid"/>
            <a:round/>
            <a:headEnd type="none" w="med" len="med"/>
            <a:tailEnd type="triangle"/>
          </a:ln>
          <a:effectLst/>
        </p:spPr>
      </p:cxnSp>
      <p:sp>
        <p:nvSpPr>
          <p:cNvPr id="46" name="Rounded Rectangle 45"/>
          <p:cNvSpPr/>
          <p:nvPr/>
        </p:nvSpPr>
        <p:spPr bwMode="auto">
          <a:xfrm>
            <a:off x="304800" y="1447800"/>
            <a:ext cx="1919281" cy="918621"/>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Information</a:t>
            </a:r>
          </a:p>
          <a:p>
            <a:pPr marL="0" marR="0" indent="0" algn="ctr" defTabSz="914400" rtl="0" eaLnBrk="0" fontAlgn="base" latinLnBrk="0" hangingPunct="0">
              <a:lnSpc>
                <a:spcPct val="100000"/>
              </a:lnSpc>
              <a:spcBef>
                <a:spcPct val="0"/>
              </a:spcBef>
              <a:spcAft>
                <a:spcPct val="0"/>
              </a:spcAft>
              <a:buClrTx/>
              <a:buSzTx/>
              <a:buFontTx/>
              <a:buNone/>
              <a:tabLst/>
            </a:pPr>
            <a:r>
              <a:rPr lang="en-US" dirty="0" smtClean="0">
                <a:latin typeface="Times" pitchFamily="122" charset="0"/>
              </a:rPr>
              <a:t>Artifact</a:t>
            </a:r>
            <a:endParaRPr kumimoji="0" lang="en-US" sz="2400" b="0" i="0" u="none" strike="noStrike" cap="none" normalizeH="0" baseline="0" dirty="0">
              <a:ln>
                <a:noFill/>
              </a:ln>
              <a:solidFill>
                <a:schemeClr val="tx1"/>
              </a:solidFill>
              <a:effectLst/>
              <a:latin typeface="Times" pitchFamily="122" charset="0"/>
            </a:endParaRPr>
          </a:p>
        </p:txBody>
      </p:sp>
      <p:cxnSp>
        <p:nvCxnSpPr>
          <p:cNvPr id="47" name="Elbow Connector 46"/>
          <p:cNvCxnSpPr>
            <a:stCxn id="5" idx="1"/>
            <a:endCxn id="46" idx="2"/>
          </p:cNvCxnSpPr>
          <p:nvPr/>
        </p:nvCxnSpPr>
        <p:spPr bwMode="auto">
          <a:xfrm rot="10800000">
            <a:off x="1264442" y="2366422"/>
            <a:ext cx="188759" cy="2617707"/>
          </a:xfrm>
          <a:prstGeom prst="bentConnector2">
            <a:avLst/>
          </a:prstGeom>
          <a:solidFill>
            <a:schemeClr val="accent1"/>
          </a:solidFill>
          <a:ln w="38100" cap="flat" cmpd="sng" algn="ctr">
            <a:solidFill>
              <a:srgbClr val="FFFF00"/>
            </a:solidFill>
            <a:prstDash val="solid"/>
            <a:round/>
            <a:headEnd type="none" w="med" len="med"/>
            <a:tailEnd type="triangle"/>
          </a:ln>
          <a:effectLst/>
        </p:spPr>
      </p:cxnSp>
      <p:sp>
        <p:nvSpPr>
          <p:cNvPr id="50" name="TextBox 49"/>
          <p:cNvSpPr txBox="1"/>
          <p:nvPr/>
        </p:nvSpPr>
        <p:spPr>
          <a:xfrm>
            <a:off x="1253342" y="2638753"/>
            <a:ext cx="1670650" cy="830997"/>
          </a:xfrm>
          <a:prstGeom prst="rect">
            <a:avLst/>
          </a:prstGeom>
          <a:noFill/>
        </p:spPr>
        <p:txBody>
          <a:bodyPr wrap="none" rtlCol="0">
            <a:spAutoFit/>
          </a:bodyPr>
          <a:lstStyle/>
          <a:p>
            <a:r>
              <a:rPr lang="en-US" dirty="0" err="1" smtClean="0">
                <a:solidFill>
                  <a:srgbClr val="FFFF00"/>
                </a:solidFill>
              </a:rPr>
              <a:t>instanceOf</a:t>
            </a:r>
            <a:r>
              <a:rPr lang="en-US" dirty="0" smtClean="0">
                <a:solidFill>
                  <a:srgbClr val="FFFF00"/>
                </a:solidFill>
              </a:rPr>
              <a:t>  </a:t>
            </a:r>
          </a:p>
          <a:p>
            <a:pPr algn="ctr"/>
            <a:r>
              <a:rPr lang="en-US" dirty="0">
                <a:solidFill>
                  <a:srgbClr val="FFFF00"/>
                </a:solidFill>
              </a:rPr>
              <a:t>a</a:t>
            </a:r>
            <a:r>
              <a:rPr lang="en-US" dirty="0" smtClean="0">
                <a:solidFill>
                  <a:srgbClr val="FFFF00"/>
                </a:solidFill>
              </a:rPr>
              <a:t>t t</a:t>
            </a:r>
            <a:endParaRPr lang="en-US" dirty="0">
              <a:solidFill>
                <a:srgbClr val="FFFF00"/>
              </a:solidFill>
            </a:endParaRPr>
          </a:p>
        </p:txBody>
      </p:sp>
      <p:cxnSp>
        <p:nvCxnSpPr>
          <p:cNvPr id="51" name="Elbow Connector 50"/>
          <p:cNvCxnSpPr>
            <a:stCxn id="8" idx="3"/>
            <a:endCxn id="46" idx="3"/>
          </p:cNvCxnSpPr>
          <p:nvPr/>
        </p:nvCxnSpPr>
        <p:spPr bwMode="auto">
          <a:xfrm flipH="1" flipV="1">
            <a:off x="2224081" y="1907111"/>
            <a:ext cx="5700719" cy="3035984"/>
          </a:xfrm>
          <a:prstGeom prst="bentConnector3">
            <a:avLst>
              <a:gd name="adj1" fmla="val -10790"/>
            </a:avLst>
          </a:prstGeom>
          <a:solidFill>
            <a:schemeClr val="accent1"/>
          </a:solidFill>
          <a:ln w="38100" cap="flat" cmpd="sng" algn="ctr">
            <a:solidFill>
              <a:srgbClr val="FFFF00"/>
            </a:solidFill>
            <a:prstDash val="solid"/>
            <a:round/>
            <a:headEnd type="none" w="med" len="med"/>
            <a:tailEnd type="triangle"/>
          </a:ln>
          <a:effectLst/>
        </p:spPr>
      </p:cxnSp>
      <p:sp>
        <p:nvSpPr>
          <p:cNvPr id="26" name="TextBox 25"/>
          <p:cNvSpPr txBox="1"/>
          <p:nvPr/>
        </p:nvSpPr>
        <p:spPr>
          <a:xfrm>
            <a:off x="2553879" y="1417957"/>
            <a:ext cx="2053767" cy="461665"/>
          </a:xfrm>
          <a:prstGeom prst="rect">
            <a:avLst/>
          </a:prstGeom>
          <a:noFill/>
        </p:spPr>
        <p:txBody>
          <a:bodyPr wrap="none" rtlCol="0">
            <a:spAutoFit/>
          </a:bodyPr>
          <a:lstStyle/>
          <a:p>
            <a:r>
              <a:rPr lang="en-US" dirty="0" err="1" smtClean="0">
                <a:solidFill>
                  <a:srgbClr val="FFFF00"/>
                </a:solidFill>
              </a:rPr>
              <a:t>instanceOf</a:t>
            </a:r>
            <a:r>
              <a:rPr lang="en-US" dirty="0" smtClean="0">
                <a:solidFill>
                  <a:srgbClr val="FFFF00"/>
                </a:solidFill>
              </a:rPr>
              <a:t>  at t</a:t>
            </a:r>
            <a:endParaRPr lang="en-US" dirty="0">
              <a:solidFill>
                <a:srgbClr val="FFFF00"/>
              </a:solidFill>
            </a:endParaRPr>
          </a:p>
        </p:txBody>
      </p:sp>
      <p:sp>
        <p:nvSpPr>
          <p:cNvPr id="27" name="TextBox 26"/>
          <p:cNvSpPr txBox="1"/>
          <p:nvPr/>
        </p:nvSpPr>
        <p:spPr>
          <a:xfrm>
            <a:off x="4216170" y="5782652"/>
            <a:ext cx="2053767" cy="461665"/>
          </a:xfrm>
          <a:prstGeom prst="rect">
            <a:avLst/>
          </a:prstGeom>
          <a:noFill/>
        </p:spPr>
        <p:txBody>
          <a:bodyPr wrap="none" rtlCol="0">
            <a:spAutoFit/>
          </a:bodyPr>
          <a:lstStyle/>
          <a:p>
            <a:r>
              <a:rPr lang="en-US" dirty="0" err="1" smtClean="0">
                <a:solidFill>
                  <a:srgbClr val="FFFF00"/>
                </a:solidFill>
              </a:rPr>
              <a:t>instanceOf</a:t>
            </a:r>
            <a:r>
              <a:rPr lang="en-US" dirty="0" smtClean="0">
                <a:solidFill>
                  <a:srgbClr val="FFFF00"/>
                </a:solidFill>
              </a:rPr>
              <a:t>  at t</a:t>
            </a:r>
            <a:endParaRPr lang="en-US" dirty="0">
              <a:solidFill>
                <a:srgbClr val="FFFF00"/>
              </a:solidFill>
            </a:endParaRPr>
          </a:p>
        </p:txBody>
      </p:sp>
      <p:sp>
        <p:nvSpPr>
          <p:cNvPr id="3" name="Rectangle 2"/>
          <p:cNvSpPr/>
          <p:nvPr/>
        </p:nvSpPr>
        <p:spPr bwMode="auto">
          <a:xfrm>
            <a:off x="1752600" y="5206428"/>
            <a:ext cx="336067" cy="21070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9" name="Rounded Rectangle 28"/>
          <p:cNvSpPr/>
          <p:nvPr/>
        </p:nvSpPr>
        <p:spPr bwMode="auto">
          <a:xfrm>
            <a:off x="467859" y="6231805"/>
            <a:ext cx="1045264"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RU</a:t>
            </a:r>
            <a:endParaRPr kumimoji="0" lang="en-US" sz="2400" b="0" i="0" u="none" strike="noStrike" cap="none" normalizeH="0" baseline="0" dirty="0">
              <a:ln>
                <a:noFill/>
              </a:ln>
              <a:solidFill>
                <a:schemeClr val="tx1"/>
              </a:solidFill>
              <a:effectLst/>
              <a:latin typeface="Times" pitchFamily="122" charset="0"/>
            </a:endParaRPr>
          </a:p>
        </p:txBody>
      </p:sp>
      <p:cxnSp>
        <p:nvCxnSpPr>
          <p:cNvPr id="7" name="Straight Arrow Connector 6"/>
          <p:cNvCxnSpPr>
            <a:stCxn id="29" idx="3"/>
          </p:cNvCxnSpPr>
          <p:nvPr/>
        </p:nvCxnSpPr>
        <p:spPr bwMode="auto">
          <a:xfrm>
            <a:off x="1513123" y="6498505"/>
            <a:ext cx="6411677" cy="0"/>
          </a:xfrm>
          <a:prstGeom prst="straightConnector1">
            <a:avLst/>
          </a:prstGeom>
          <a:solidFill>
            <a:schemeClr val="accent1"/>
          </a:solidFill>
          <a:ln w="38100" cap="flat" cmpd="sng" algn="ctr">
            <a:solidFill>
              <a:srgbClr val="BBE0E3"/>
            </a:solidFill>
            <a:prstDash val="solid"/>
            <a:round/>
            <a:headEnd type="none" w="med" len="med"/>
            <a:tailEnd type="triangle"/>
          </a:ln>
          <a:effectLst/>
        </p:spPr>
      </p:cxnSp>
      <p:sp>
        <p:nvSpPr>
          <p:cNvPr id="32" name="TextBox 31"/>
          <p:cNvSpPr txBox="1"/>
          <p:nvPr/>
        </p:nvSpPr>
        <p:spPr>
          <a:xfrm>
            <a:off x="3147522" y="6416018"/>
            <a:ext cx="630301" cy="461665"/>
          </a:xfrm>
          <a:prstGeom prst="rect">
            <a:avLst/>
          </a:prstGeom>
          <a:noFill/>
        </p:spPr>
        <p:txBody>
          <a:bodyPr wrap="none" rtlCol="0">
            <a:spAutoFit/>
          </a:bodyPr>
          <a:lstStyle/>
          <a:p>
            <a:r>
              <a:rPr lang="en-US" dirty="0" err="1" smtClean="0">
                <a:solidFill>
                  <a:srgbClr val="BBE0E3"/>
                </a:solidFill>
              </a:rPr>
              <a:t>IsA</a:t>
            </a:r>
            <a:endParaRPr lang="en-US" dirty="0">
              <a:solidFill>
                <a:srgbClr val="BBE0E3"/>
              </a:solidFill>
            </a:endParaRPr>
          </a:p>
        </p:txBody>
      </p:sp>
      <p:cxnSp>
        <p:nvCxnSpPr>
          <p:cNvPr id="33" name="Straight Arrow Connector 32"/>
          <p:cNvCxnSpPr>
            <a:endCxn id="29" idx="0"/>
          </p:cNvCxnSpPr>
          <p:nvPr/>
        </p:nvCxnSpPr>
        <p:spPr bwMode="auto">
          <a:xfrm flipH="1">
            <a:off x="990491" y="5438052"/>
            <a:ext cx="930142" cy="793753"/>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40" name="Rounded Rectangle 39"/>
          <p:cNvSpPr/>
          <p:nvPr/>
        </p:nvSpPr>
        <p:spPr bwMode="auto">
          <a:xfrm>
            <a:off x="83327" y="2432488"/>
            <a:ext cx="941415" cy="533400"/>
          </a:xfrm>
          <a:prstGeom prst="roundRect">
            <a:avLst/>
          </a:prstGeom>
          <a:solidFill>
            <a:srgbClr val="FF993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POR</a:t>
            </a:r>
            <a:endParaRPr kumimoji="0" lang="en-US" sz="2400" b="0" i="0" u="none" strike="noStrike" cap="none" normalizeH="0" baseline="0" dirty="0">
              <a:ln>
                <a:noFill/>
              </a:ln>
              <a:solidFill>
                <a:schemeClr val="tx1"/>
              </a:solidFill>
              <a:effectLst/>
              <a:latin typeface="Times" pitchFamily="122" charset="0"/>
            </a:endParaRPr>
          </a:p>
        </p:txBody>
      </p:sp>
      <p:cxnSp>
        <p:nvCxnSpPr>
          <p:cNvPr id="42" name="Elbow Connector 41"/>
          <p:cNvCxnSpPr>
            <a:stCxn id="3" idx="1"/>
            <a:endCxn id="19" idx="4"/>
          </p:cNvCxnSpPr>
          <p:nvPr/>
        </p:nvCxnSpPr>
        <p:spPr bwMode="auto">
          <a:xfrm rot="10800000">
            <a:off x="553542" y="4102975"/>
            <a:ext cx="1199059" cy="1208806"/>
          </a:xfrm>
          <a:prstGeom prst="bentConnector2">
            <a:avLst/>
          </a:prstGeom>
          <a:solidFill>
            <a:schemeClr val="accent1"/>
          </a:solidFill>
          <a:ln w="38100" cap="flat" cmpd="sng" algn="ctr">
            <a:solidFill>
              <a:srgbClr val="FF9933"/>
            </a:solidFill>
            <a:prstDash val="solid"/>
            <a:round/>
            <a:headEnd type="none" w="med" len="med"/>
            <a:tailEnd type="triangle"/>
          </a:ln>
          <a:effectLst/>
        </p:spPr>
      </p:cxnSp>
      <p:sp>
        <p:nvSpPr>
          <p:cNvPr id="44" name="TextBox 43"/>
          <p:cNvSpPr txBox="1"/>
          <p:nvPr/>
        </p:nvSpPr>
        <p:spPr>
          <a:xfrm>
            <a:off x="0" y="4336393"/>
            <a:ext cx="1219245" cy="830997"/>
          </a:xfrm>
          <a:prstGeom prst="rect">
            <a:avLst/>
          </a:prstGeom>
          <a:noFill/>
        </p:spPr>
        <p:txBody>
          <a:bodyPr wrap="none" rtlCol="0">
            <a:spAutoFit/>
          </a:bodyPr>
          <a:lstStyle/>
          <a:p>
            <a:pPr algn="ctr"/>
            <a:r>
              <a:rPr lang="en-US" dirty="0" err="1" smtClean="0">
                <a:solidFill>
                  <a:srgbClr val="FF9933"/>
                </a:solidFill>
              </a:rPr>
              <a:t>isA</a:t>
            </a:r>
            <a:r>
              <a:rPr lang="en-US" dirty="0" smtClean="0">
                <a:solidFill>
                  <a:srgbClr val="FF9933"/>
                </a:solidFill>
              </a:rPr>
              <a:t> bout</a:t>
            </a:r>
          </a:p>
          <a:p>
            <a:pPr indent="176213"/>
            <a:r>
              <a:rPr lang="en-US" dirty="0" smtClean="0">
                <a:solidFill>
                  <a:srgbClr val="FF9933"/>
                </a:solidFill>
              </a:rPr>
              <a:t>at  t</a:t>
            </a:r>
            <a:endParaRPr lang="en-US" dirty="0">
              <a:solidFill>
                <a:srgbClr val="FF9933"/>
              </a:solidFill>
            </a:endParaRPr>
          </a:p>
        </p:txBody>
      </p:sp>
      <p:sp>
        <p:nvSpPr>
          <p:cNvPr id="19" name="Oval 18"/>
          <p:cNvSpPr/>
          <p:nvPr/>
        </p:nvSpPr>
        <p:spPr bwMode="auto">
          <a:xfrm>
            <a:off x="251697" y="3499288"/>
            <a:ext cx="603687" cy="603687"/>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Times" pitchFamily="122" charset="0"/>
              </a:rPr>
              <a:t>#n</a:t>
            </a:r>
            <a:endParaRPr kumimoji="0" lang="en-US" sz="1800" b="0" i="0" u="none" strike="noStrike" cap="none" normalizeH="0" baseline="0" dirty="0">
              <a:ln>
                <a:noFill/>
              </a:ln>
              <a:solidFill>
                <a:schemeClr val="bg1"/>
              </a:solidFill>
              <a:effectLst/>
              <a:latin typeface="Times" pitchFamily="122" charset="0"/>
            </a:endParaRPr>
          </a:p>
        </p:txBody>
      </p:sp>
      <p:cxnSp>
        <p:nvCxnSpPr>
          <p:cNvPr id="45" name="Straight Arrow Connector 44"/>
          <p:cNvCxnSpPr>
            <a:stCxn id="19" idx="0"/>
            <a:endCxn id="40" idx="2"/>
          </p:cNvCxnSpPr>
          <p:nvPr/>
        </p:nvCxnSpPr>
        <p:spPr bwMode="auto">
          <a:xfrm flipV="1">
            <a:off x="553541" y="2965888"/>
            <a:ext cx="494" cy="533400"/>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31" name="TextBox 30"/>
          <p:cNvSpPr txBox="1"/>
          <p:nvPr/>
        </p:nvSpPr>
        <p:spPr>
          <a:xfrm>
            <a:off x="566371" y="2993109"/>
            <a:ext cx="352982" cy="461665"/>
          </a:xfrm>
          <a:prstGeom prst="rect">
            <a:avLst/>
          </a:prstGeom>
          <a:noFill/>
        </p:spPr>
        <p:txBody>
          <a:bodyPr wrap="none" rtlCol="0">
            <a:spAutoFit/>
          </a:bodyPr>
          <a:lstStyle/>
          <a:p>
            <a:r>
              <a:rPr lang="en-US" dirty="0" smtClean="0">
                <a:solidFill>
                  <a:srgbClr val="FFFF00"/>
                </a:solidFill>
                <a:sym typeface="Symbol" panose="05050102010706020507" pitchFamily="18" charset="2"/>
              </a:rPr>
              <a:t></a:t>
            </a:r>
            <a:endParaRPr lang="en-US" dirty="0">
              <a:solidFill>
                <a:srgbClr val="FFFF00"/>
              </a:solidFill>
            </a:endParaRPr>
          </a:p>
        </p:txBody>
      </p:sp>
    </p:spTree>
    <p:extLst>
      <p:ext uri="{BB962C8B-B14F-4D97-AF65-F5344CB8AC3E}">
        <p14:creationId xmlns:p14="http://schemas.microsoft.com/office/powerpoint/2010/main" val="952966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Using data from different sources</a:t>
            </a:r>
            <a:endParaRPr lang="en-US" dirty="0"/>
          </a:p>
        </p:txBody>
      </p:sp>
      <p:sp>
        <p:nvSpPr>
          <p:cNvPr id="6" name="Flowchart: Magnetic Disk 5"/>
          <p:cNvSpPr/>
          <p:nvPr/>
        </p:nvSpPr>
        <p:spPr bwMode="auto">
          <a:xfrm>
            <a:off x="914400" y="2286000"/>
            <a:ext cx="1981200" cy="1143000"/>
          </a:xfrm>
          <a:prstGeom prst="flowChartMagneticDisk">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Data source A</a:t>
            </a:r>
            <a:endParaRPr kumimoji="0" lang="en-US" sz="2400" b="0" i="0" u="none" strike="noStrike" cap="none" normalizeH="0" baseline="0" dirty="0">
              <a:ln>
                <a:noFill/>
              </a:ln>
              <a:solidFill>
                <a:schemeClr val="tx1"/>
              </a:solidFill>
              <a:effectLst/>
              <a:latin typeface="Times" pitchFamily="122" charset="0"/>
            </a:endParaRPr>
          </a:p>
        </p:txBody>
      </p:sp>
      <p:sp>
        <p:nvSpPr>
          <p:cNvPr id="7" name="Flowchart: Magnetic Disk 6"/>
          <p:cNvSpPr/>
          <p:nvPr/>
        </p:nvSpPr>
        <p:spPr bwMode="auto">
          <a:xfrm>
            <a:off x="914400" y="3810000"/>
            <a:ext cx="1981200" cy="1143000"/>
          </a:xfrm>
          <a:prstGeom prst="flowChartMagneticDisk">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Data source B</a:t>
            </a:r>
            <a:endParaRPr kumimoji="0" lang="en-US" sz="2400" b="0" i="0" u="none" strike="noStrike" cap="none" normalizeH="0" baseline="0" dirty="0">
              <a:ln>
                <a:noFill/>
              </a:ln>
              <a:solidFill>
                <a:schemeClr val="tx1"/>
              </a:solidFill>
              <a:effectLst/>
              <a:latin typeface="Times" pitchFamily="122" charset="0"/>
            </a:endParaRPr>
          </a:p>
        </p:txBody>
      </p:sp>
      <p:sp>
        <p:nvSpPr>
          <p:cNvPr id="10" name="Flowchart: Magnetic Disk 9"/>
          <p:cNvSpPr/>
          <p:nvPr/>
        </p:nvSpPr>
        <p:spPr bwMode="auto">
          <a:xfrm>
            <a:off x="914400" y="5334000"/>
            <a:ext cx="1981200" cy="1143000"/>
          </a:xfrm>
          <a:prstGeom prst="flowChartMagneticDisk">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Data source C</a:t>
            </a:r>
            <a:endParaRPr kumimoji="0" lang="en-US" sz="2400" b="0" i="0" u="none" strike="noStrike" cap="none" normalizeH="0" baseline="0" dirty="0">
              <a:ln>
                <a:noFill/>
              </a:ln>
              <a:solidFill>
                <a:schemeClr val="tx1"/>
              </a:solidFill>
              <a:effectLst/>
              <a:latin typeface="Times" pitchFamily="122" charset="0"/>
            </a:endParaRPr>
          </a:p>
        </p:txBody>
      </p:sp>
      <p:sp>
        <p:nvSpPr>
          <p:cNvPr id="11" name="Flowchart: Magnetic Disk 10"/>
          <p:cNvSpPr/>
          <p:nvPr/>
        </p:nvSpPr>
        <p:spPr bwMode="auto">
          <a:xfrm>
            <a:off x="6019800" y="2286000"/>
            <a:ext cx="1981200" cy="1143000"/>
          </a:xfrm>
          <a:prstGeom prst="flowChartMagneticDisk">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Data source D</a:t>
            </a:r>
            <a:endParaRPr kumimoji="0" lang="en-US" sz="2400" b="0" i="0" u="none" strike="noStrike" cap="none" normalizeH="0" baseline="0" dirty="0">
              <a:ln>
                <a:noFill/>
              </a:ln>
              <a:solidFill>
                <a:schemeClr val="tx1"/>
              </a:solidFill>
              <a:effectLst/>
              <a:latin typeface="Times" pitchFamily="122" charset="0"/>
            </a:endParaRPr>
          </a:p>
        </p:txBody>
      </p:sp>
      <p:sp>
        <p:nvSpPr>
          <p:cNvPr id="12" name="Flowchart: Magnetic Disk 11"/>
          <p:cNvSpPr/>
          <p:nvPr/>
        </p:nvSpPr>
        <p:spPr bwMode="auto">
          <a:xfrm>
            <a:off x="6019800" y="3810000"/>
            <a:ext cx="1981200" cy="1143000"/>
          </a:xfrm>
          <a:prstGeom prst="flowChartMagneticDisk">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Data source E</a:t>
            </a:r>
            <a:endParaRPr kumimoji="0" lang="en-US" sz="2400" b="0" i="0" u="none" strike="noStrike" cap="none" normalizeH="0" baseline="0" dirty="0">
              <a:ln>
                <a:noFill/>
              </a:ln>
              <a:solidFill>
                <a:schemeClr val="tx1"/>
              </a:solidFill>
              <a:effectLst/>
              <a:latin typeface="Times" pitchFamily="122" charset="0"/>
            </a:endParaRPr>
          </a:p>
        </p:txBody>
      </p:sp>
      <p:sp>
        <p:nvSpPr>
          <p:cNvPr id="13" name="Flowchart: Magnetic Disk 12"/>
          <p:cNvSpPr/>
          <p:nvPr/>
        </p:nvSpPr>
        <p:spPr bwMode="auto">
          <a:xfrm>
            <a:off x="6019800" y="5334000"/>
            <a:ext cx="1981200" cy="1143000"/>
          </a:xfrm>
          <a:prstGeom prst="flowChartMagneticDisk">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Data source F</a:t>
            </a:r>
            <a:endParaRPr kumimoji="0" lang="en-US" sz="2400" b="0" i="0" u="none" strike="noStrike" cap="none" normalizeH="0" baseline="0" dirty="0">
              <a:ln>
                <a:noFill/>
              </a:ln>
              <a:solidFill>
                <a:schemeClr val="tx1"/>
              </a:solidFill>
              <a:effectLst/>
              <a:latin typeface="Times" pitchFamily="122" charset="0"/>
            </a:endParaRPr>
          </a:p>
        </p:txBody>
      </p:sp>
      <p:sp>
        <p:nvSpPr>
          <p:cNvPr id="15" name="Flowchart: Data 14"/>
          <p:cNvSpPr/>
          <p:nvPr/>
        </p:nvSpPr>
        <p:spPr bwMode="auto">
          <a:xfrm>
            <a:off x="3314700" y="4013200"/>
            <a:ext cx="2286000" cy="1371600"/>
          </a:xfrm>
          <a:prstGeom prst="flowChartInputOutpu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16" name="Smiley Face 15"/>
          <p:cNvSpPr/>
          <p:nvPr/>
        </p:nvSpPr>
        <p:spPr bwMode="auto">
          <a:xfrm>
            <a:off x="4038600" y="2008909"/>
            <a:ext cx="914400" cy="914400"/>
          </a:xfrm>
          <a:prstGeom prst="smileyFac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Up-Down Arrow 16"/>
          <p:cNvSpPr/>
          <p:nvPr/>
        </p:nvSpPr>
        <p:spPr bwMode="auto">
          <a:xfrm>
            <a:off x="4324350" y="2971800"/>
            <a:ext cx="342900" cy="1447800"/>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 name="Up-Down Arrow 17"/>
          <p:cNvSpPr/>
          <p:nvPr/>
        </p:nvSpPr>
        <p:spPr bwMode="auto">
          <a:xfrm rot="16200000">
            <a:off x="3348038" y="3932237"/>
            <a:ext cx="342900" cy="1190625"/>
          </a:xfrm>
          <a:prstGeom prst="up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 name="Up-Down Arrow 18"/>
          <p:cNvSpPr/>
          <p:nvPr/>
        </p:nvSpPr>
        <p:spPr bwMode="auto">
          <a:xfrm rot="16200000">
            <a:off x="5262562" y="3957638"/>
            <a:ext cx="342900" cy="1190625"/>
          </a:xfrm>
          <a:prstGeom prst="up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0" name="Up-Down Arrow 19"/>
          <p:cNvSpPr/>
          <p:nvPr/>
        </p:nvSpPr>
        <p:spPr bwMode="auto">
          <a:xfrm rot="3001364">
            <a:off x="5266154" y="3096689"/>
            <a:ext cx="342900" cy="1447800"/>
          </a:xfrm>
          <a:prstGeom prst="up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Up-Down Arrow 20"/>
          <p:cNvSpPr/>
          <p:nvPr/>
        </p:nvSpPr>
        <p:spPr bwMode="auto">
          <a:xfrm rot="8401364">
            <a:off x="3492075" y="3028287"/>
            <a:ext cx="342900" cy="1447800"/>
          </a:xfrm>
          <a:prstGeom prst="up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2" name="Up-Down Arrow 21"/>
          <p:cNvSpPr/>
          <p:nvPr/>
        </p:nvSpPr>
        <p:spPr bwMode="auto">
          <a:xfrm rot="8401364">
            <a:off x="5183071" y="4665379"/>
            <a:ext cx="342900" cy="1447800"/>
          </a:xfrm>
          <a:prstGeom prst="up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3" name="Up-Down Arrow 22"/>
          <p:cNvSpPr/>
          <p:nvPr/>
        </p:nvSpPr>
        <p:spPr bwMode="auto">
          <a:xfrm rot="3001364">
            <a:off x="3457831" y="4633110"/>
            <a:ext cx="342900" cy="1447800"/>
          </a:xfrm>
          <a:prstGeom prst="upDown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4" name="TextBox 23"/>
          <p:cNvSpPr txBox="1"/>
          <p:nvPr/>
        </p:nvSpPr>
        <p:spPr>
          <a:xfrm>
            <a:off x="4143522" y="4099483"/>
            <a:ext cx="516985" cy="1569660"/>
          </a:xfrm>
          <a:prstGeom prst="rect">
            <a:avLst/>
          </a:prstGeom>
          <a:noFill/>
        </p:spPr>
        <p:txBody>
          <a:bodyPr wrap="square" rtlCol="0">
            <a:spAutoFit/>
          </a:bodyPr>
          <a:lstStyle/>
          <a:p>
            <a:r>
              <a:rPr lang="en-US" sz="9600" dirty="0" smtClean="0"/>
              <a:t>?</a:t>
            </a:r>
            <a:endParaRPr lang="en-US" sz="9600" dirty="0"/>
          </a:p>
        </p:txBody>
      </p:sp>
    </p:spTree>
    <p:extLst>
      <p:ext uri="{BB962C8B-B14F-4D97-AF65-F5344CB8AC3E}">
        <p14:creationId xmlns:p14="http://schemas.microsoft.com/office/powerpoint/2010/main" val="36779134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to be about         ?</a:t>
            </a:r>
            <a:endParaRPr lang="en-US" dirty="0"/>
          </a:p>
        </p:txBody>
      </p:sp>
      <p:grpSp>
        <p:nvGrpSpPr>
          <p:cNvPr id="10" name="Group 9"/>
          <p:cNvGrpSpPr/>
          <p:nvPr/>
        </p:nvGrpSpPr>
        <p:grpSpPr>
          <a:xfrm>
            <a:off x="1453200" y="3865141"/>
            <a:ext cx="2209799" cy="2237973"/>
            <a:chOff x="653473" y="3657600"/>
            <a:chExt cx="2971605" cy="2723389"/>
          </a:xfrm>
        </p:grpSpPr>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473" y="3657600"/>
              <a:ext cx="2971605" cy="2723389"/>
            </a:xfrm>
            <a:prstGeom prst="rect">
              <a:avLst/>
            </a:prstGeom>
          </p:spPr>
        </p:pic>
        <p:pic>
          <p:nvPicPr>
            <p:cNvPr id="4" name="Picture 3"/>
            <p:cNvPicPr>
              <a:picLocks noChangeAspect="1"/>
            </p:cNvPicPr>
            <p:nvPr/>
          </p:nvPicPr>
          <p:blipFill>
            <a:blip r:embed="rId3"/>
            <a:stretch>
              <a:fillRect/>
            </a:stretch>
          </p:blipFill>
          <p:spPr>
            <a:xfrm>
              <a:off x="762000" y="3773056"/>
              <a:ext cx="2743200" cy="1789544"/>
            </a:xfrm>
            <a:prstGeom prst="rect">
              <a:avLst/>
            </a:prstGeom>
          </p:spPr>
        </p:pic>
      </p:grpSp>
      <p:pic>
        <p:nvPicPr>
          <p:cNvPr id="8" name="Content Placeholder 7"/>
          <p:cNvPicPr>
            <a:picLocks noGrp="1" noChangeAspect="1"/>
          </p:cNvPicPr>
          <p:nvPr>
            <p:ph idx="1"/>
          </p:nvPr>
        </p:nvPicPr>
        <p:blipFill rotWithShape="1">
          <a:blip r:embed="rId4">
            <a:extLst>
              <a:ext uri="{28A0092B-C50C-407E-A947-70E740481C1C}">
                <a14:useLocalDpi xmlns:a14="http://schemas.microsoft.com/office/drawing/2010/main" val="0"/>
              </a:ext>
            </a:extLst>
          </a:blip>
          <a:srcRect l="49438" r="-1019"/>
          <a:stretch/>
        </p:blipFill>
        <p:spPr>
          <a:xfrm>
            <a:off x="5649454" y="3886200"/>
            <a:ext cx="2275346" cy="2113789"/>
          </a:xfrm>
        </p:spPr>
      </p:pic>
      <p:pic>
        <p:nvPicPr>
          <p:cNvPr id="9" name="Picture 8"/>
          <p:cNvPicPr>
            <a:picLocks noChangeAspect="1"/>
          </p:cNvPicPr>
          <p:nvPr/>
        </p:nvPicPr>
        <p:blipFill>
          <a:blip r:embed="rId3"/>
          <a:stretch>
            <a:fillRect/>
          </a:stretch>
        </p:blipFill>
        <p:spPr>
          <a:xfrm>
            <a:off x="5754001" y="4102975"/>
            <a:ext cx="2057400" cy="1342158"/>
          </a:xfrm>
          <a:prstGeom prst="rect">
            <a:avLst/>
          </a:prstGeom>
        </p:spPr>
      </p:pic>
      <p:sp>
        <p:nvSpPr>
          <p:cNvPr id="3" name="Rectangle 2"/>
          <p:cNvSpPr/>
          <p:nvPr/>
        </p:nvSpPr>
        <p:spPr bwMode="auto">
          <a:xfrm>
            <a:off x="1752600" y="5206428"/>
            <a:ext cx="336067" cy="21070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1" name="Elbow Connector 40"/>
          <p:cNvCxnSpPr>
            <a:endCxn id="48" idx="4"/>
          </p:cNvCxnSpPr>
          <p:nvPr/>
        </p:nvCxnSpPr>
        <p:spPr bwMode="auto">
          <a:xfrm rot="10800000">
            <a:off x="553542" y="4102975"/>
            <a:ext cx="1199059" cy="1208806"/>
          </a:xfrm>
          <a:prstGeom prst="bentConnector2">
            <a:avLst/>
          </a:prstGeom>
          <a:solidFill>
            <a:schemeClr val="accent1"/>
          </a:solidFill>
          <a:ln w="38100" cap="flat" cmpd="sng" algn="ctr">
            <a:solidFill>
              <a:srgbClr val="FF9933"/>
            </a:solidFill>
            <a:prstDash val="solid"/>
            <a:round/>
            <a:headEnd type="none" w="med" len="med"/>
            <a:tailEnd type="triangle"/>
          </a:ln>
          <a:effectLst/>
        </p:spPr>
      </p:cxnSp>
      <p:sp>
        <p:nvSpPr>
          <p:cNvPr id="45" name="TextBox 44"/>
          <p:cNvSpPr txBox="1"/>
          <p:nvPr/>
        </p:nvSpPr>
        <p:spPr>
          <a:xfrm>
            <a:off x="0" y="4336393"/>
            <a:ext cx="1219245" cy="830997"/>
          </a:xfrm>
          <a:prstGeom prst="rect">
            <a:avLst/>
          </a:prstGeom>
          <a:noFill/>
        </p:spPr>
        <p:txBody>
          <a:bodyPr wrap="none" rtlCol="0">
            <a:spAutoFit/>
          </a:bodyPr>
          <a:lstStyle/>
          <a:p>
            <a:pPr algn="ctr"/>
            <a:r>
              <a:rPr lang="en-US" dirty="0" err="1" smtClean="0">
                <a:solidFill>
                  <a:srgbClr val="FF9933"/>
                </a:solidFill>
              </a:rPr>
              <a:t>isA</a:t>
            </a:r>
            <a:r>
              <a:rPr lang="en-US" dirty="0" smtClean="0">
                <a:solidFill>
                  <a:srgbClr val="FF9933"/>
                </a:solidFill>
              </a:rPr>
              <a:t> bout</a:t>
            </a:r>
          </a:p>
          <a:p>
            <a:pPr indent="176213"/>
            <a:r>
              <a:rPr lang="en-US" dirty="0" smtClean="0">
                <a:solidFill>
                  <a:srgbClr val="FF9933"/>
                </a:solidFill>
              </a:rPr>
              <a:t>at  t</a:t>
            </a:r>
            <a:endParaRPr lang="en-US" dirty="0">
              <a:solidFill>
                <a:srgbClr val="FF9933"/>
              </a:solidFill>
            </a:endParaRPr>
          </a:p>
        </p:txBody>
      </p:sp>
      <p:sp>
        <p:nvSpPr>
          <p:cNvPr id="48" name="Oval 47"/>
          <p:cNvSpPr/>
          <p:nvPr/>
        </p:nvSpPr>
        <p:spPr bwMode="auto">
          <a:xfrm>
            <a:off x="251697" y="3499288"/>
            <a:ext cx="603687" cy="603687"/>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Times" pitchFamily="122" charset="0"/>
              </a:rPr>
              <a:t>#n</a:t>
            </a:r>
            <a:endParaRPr kumimoji="0" lang="en-US" sz="1800" b="0" i="0" u="none" strike="noStrike" cap="none" normalizeH="0" baseline="0" dirty="0">
              <a:ln>
                <a:noFill/>
              </a:ln>
              <a:solidFill>
                <a:schemeClr val="bg1"/>
              </a:solidFill>
              <a:effectLst/>
              <a:latin typeface="Times" pitchFamily="122" charset="0"/>
            </a:endParaRPr>
          </a:p>
        </p:txBody>
      </p:sp>
      <p:grpSp>
        <p:nvGrpSpPr>
          <p:cNvPr id="21" name="Group 20"/>
          <p:cNvGrpSpPr/>
          <p:nvPr/>
        </p:nvGrpSpPr>
        <p:grpSpPr>
          <a:xfrm>
            <a:off x="553541" y="4102975"/>
            <a:ext cx="5783783" cy="2244973"/>
            <a:chOff x="553541" y="4102975"/>
            <a:chExt cx="5783783" cy="2244973"/>
          </a:xfrm>
        </p:grpSpPr>
        <p:sp>
          <p:nvSpPr>
            <p:cNvPr id="38" name="Rectangle 37"/>
            <p:cNvSpPr/>
            <p:nvPr/>
          </p:nvSpPr>
          <p:spPr bwMode="auto">
            <a:xfrm>
              <a:off x="6001257" y="5237023"/>
              <a:ext cx="336067" cy="21070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9" name="Elbow Connector 48"/>
            <p:cNvCxnSpPr>
              <a:stCxn id="38" idx="2"/>
              <a:endCxn id="48" idx="4"/>
            </p:cNvCxnSpPr>
            <p:nvPr/>
          </p:nvCxnSpPr>
          <p:spPr bwMode="auto">
            <a:xfrm rot="5400000" flipH="1">
              <a:off x="2689039" y="1967477"/>
              <a:ext cx="1344754" cy="5615750"/>
            </a:xfrm>
            <a:prstGeom prst="bentConnector3">
              <a:avLst>
                <a:gd name="adj1" fmla="val -75381"/>
              </a:avLst>
            </a:prstGeom>
            <a:solidFill>
              <a:schemeClr val="accent1"/>
            </a:solidFill>
            <a:ln w="38100" cap="flat" cmpd="sng" algn="ctr">
              <a:solidFill>
                <a:srgbClr val="FF9933"/>
              </a:solidFill>
              <a:prstDash val="solid"/>
              <a:round/>
              <a:headEnd type="none" w="med" len="med"/>
              <a:tailEnd type="triangle"/>
            </a:ln>
            <a:effectLst/>
          </p:spPr>
        </p:cxnSp>
        <p:sp>
          <p:nvSpPr>
            <p:cNvPr id="52" name="TextBox 51"/>
            <p:cNvSpPr txBox="1"/>
            <p:nvPr/>
          </p:nvSpPr>
          <p:spPr>
            <a:xfrm>
              <a:off x="3573853" y="5886283"/>
              <a:ext cx="2332983" cy="461665"/>
            </a:xfrm>
            <a:prstGeom prst="rect">
              <a:avLst/>
            </a:prstGeom>
            <a:noFill/>
          </p:spPr>
          <p:txBody>
            <a:bodyPr wrap="square" rtlCol="0">
              <a:spAutoFit/>
            </a:bodyPr>
            <a:lstStyle/>
            <a:p>
              <a:pPr algn="ctr"/>
              <a:r>
                <a:rPr lang="en-US" dirty="0" smtClean="0">
                  <a:solidFill>
                    <a:srgbClr val="FF9933"/>
                  </a:solidFill>
                </a:rPr>
                <a:t>Is About at t ???</a:t>
              </a:r>
              <a:endParaRPr lang="en-US" dirty="0">
                <a:solidFill>
                  <a:srgbClr val="FF9933"/>
                </a:solidFill>
              </a:endParaRPr>
            </a:p>
          </p:txBody>
        </p:sp>
      </p:grpSp>
      <p:pic>
        <p:nvPicPr>
          <p:cNvPr id="34" name="Picture 33"/>
          <p:cNvPicPr>
            <a:picLocks noChangeAspect="1"/>
          </p:cNvPicPr>
          <p:nvPr/>
        </p:nvPicPr>
        <p:blipFill>
          <a:blip r:embed="rId3"/>
          <a:stretch>
            <a:fillRect/>
          </a:stretch>
        </p:blipFill>
        <p:spPr>
          <a:xfrm rot="213451">
            <a:off x="3186763" y="1978378"/>
            <a:ext cx="2743200" cy="1349975"/>
          </a:xfrm>
          <a:prstGeom prst="rect">
            <a:avLst/>
          </a:prstGeom>
          <a:scene3d>
            <a:camera prst="isometricOffAxis1Top">
              <a:rot lat="18448668" lon="19229752" rev="2165575"/>
            </a:camera>
            <a:lightRig rig="threePt" dir="t"/>
          </a:scene3d>
        </p:spPr>
      </p:pic>
      <p:cxnSp>
        <p:nvCxnSpPr>
          <p:cNvPr id="35" name="Straight Arrow Connector 34"/>
          <p:cNvCxnSpPr/>
          <p:nvPr/>
        </p:nvCxnSpPr>
        <p:spPr bwMode="auto">
          <a:xfrm flipV="1">
            <a:off x="2553879" y="2895600"/>
            <a:ext cx="2246721" cy="1064418"/>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39" name="Straight Arrow Connector 38"/>
          <p:cNvCxnSpPr/>
          <p:nvPr/>
        </p:nvCxnSpPr>
        <p:spPr bwMode="auto">
          <a:xfrm flipH="1" flipV="1">
            <a:off x="4800600" y="2895600"/>
            <a:ext cx="1781322" cy="1207376"/>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40" name="TextBox 39"/>
          <p:cNvSpPr txBox="1"/>
          <p:nvPr/>
        </p:nvSpPr>
        <p:spPr>
          <a:xfrm>
            <a:off x="3493088" y="3385868"/>
            <a:ext cx="2326278" cy="830997"/>
          </a:xfrm>
          <a:prstGeom prst="rect">
            <a:avLst/>
          </a:prstGeom>
          <a:noFill/>
        </p:spPr>
        <p:txBody>
          <a:bodyPr wrap="none" rtlCol="0">
            <a:spAutoFit/>
          </a:bodyPr>
          <a:lstStyle/>
          <a:p>
            <a:pPr algn="ctr"/>
            <a:r>
              <a:rPr lang="en-US" dirty="0" err="1" smtClean="0">
                <a:solidFill>
                  <a:schemeClr val="bg1"/>
                </a:solidFill>
              </a:rPr>
              <a:t>concretizationOf</a:t>
            </a:r>
            <a:r>
              <a:rPr lang="en-US" dirty="0" smtClean="0">
                <a:solidFill>
                  <a:schemeClr val="bg1"/>
                </a:solidFill>
              </a:rPr>
              <a:t> </a:t>
            </a:r>
          </a:p>
          <a:p>
            <a:pPr algn="ctr"/>
            <a:r>
              <a:rPr lang="en-US" dirty="0" smtClean="0">
                <a:solidFill>
                  <a:schemeClr val="bg1"/>
                </a:solidFill>
              </a:rPr>
              <a:t>at t</a:t>
            </a:r>
            <a:endParaRPr lang="en-US" dirty="0">
              <a:solidFill>
                <a:schemeClr val="bg1"/>
              </a:solidFill>
            </a:endParaRPr>
          </a:p>
        </p:txBody>
      </p:sp>
      <p:sp>
        <p:nvSpPr>
          <p:cNvPr id="20" name="TextBox 19"/>
          <p:cNvSpPr txBox="1"/>
          <p:nvPr/>
        </p:nvSpPr>
        <p:spPr>
          <a:xfrm>
            <a:off x="3810000" y="942157"/>
            <a:ext cx="543739" cy="307777"/>
          </a:xfrm>
          <a:prstGeom prst="rect">
            <a:avLst/>
          </a:prstGeom>
          <a:solidFill>
            <a:schemeClr val="bg1"/>
          </a:solidFill>
          <a:ln w="38100">
            <a:solidFill>
              <a:srgbClr val="FF0000"/>
            </a:solidFill>
          </a:ln>
        </p:spPr>
        <p:txBody>
          <a:bodyPr wrap="none" rtlCol="0">
            <a:spAutoFit/>
          </a:bodyPr>
          <a:lstStyle/>
          <a:p>
            <a:r>
              <a:rPr lang="en-US" sz="1400" dirty="0" smtClean="0"/>
              <a:t>5042</a:t>
            </a:r>
            <a:endParaRPr lang="en-US" sz="1400" dirty="0"/>
          </a:p>
        </p:txBody>
      </p:sp>
      <p:sp>
        <p:nvSpPr>
          <p:cNvPr id="22" name="Oval 21"/>
          <p:cNvSpPr/>
          <p:nvPr/>
        </p:nvSpPr>
        <p:spPr bwMode="auto">
          <a:xfrm>
            <a:off x="6858000" y="803755"/>
            <a:ext cx="603687" cy="603687"/>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Times" pitchFamily="122" charset="0"/>
              </a:rPr>
              <a:t>#n</a:t>
            </a:r>
            <a:endParaRPr kumimoji="0" lang="en-US" sz="1800" b="0" i="0" u="none" strike="noStrike" cap="none" normalizeH="0" baseline="0" dirty="0">
              <a:ln>
                <a:noFill/>
              </a:ln>
              <a:solidFill>
                <a:schemeClr val="bg1"/>
              </a:solidFill>
              <a:effectLst/>
              <a:latin typeface="Times" pitchFamily="122" charset="0"/>
            </a:endParaRPr>
          </a:p>
        </p:txBody>
      </p:sp>
    </p:spTree>
    <p:extLst>
      <p:ext uri="{BB962C8B-B14F-4D97-AF65-F5344CB8AC3E}">
        <p14:creationId xmlns:p14="http://schemas.microsoft.com/office/powerpoint/2010/main" val="193068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new relationships for IAO</a:t>
            </a:r>
            <a:endParaRPr lang="en-US" dirty="0"/>
          </a:p>
        </p:txBody>
      </p:sp>
      <p:sp>
        <p:nvSpPr>
          <p:cNvPr id="3" name="Content Placeholder 2"/>
          <p:cNvSpPr>
            <a:spLocks noGrp="1"/>
          </p:cNvSpPr>
          <p:nvPr>
            <p:ph idx="1"/>
          </p:nvPr>
        </p:nvSpPr>
        <p:spPr>
          <a:xfrm>
            <a:off x="228600" y="1524000"/>
            <a:ext cx="8686800" cy="4953000"/>
          </a:xfrm>
        </p:spPr>
        <p:txBody>
          <a:bodyPr/>
          <a:lstStyle/>
          <a:p>
            <a:r>
              <a:rPr lang="en-US" i="1" dirty="0" smtClean="0">
                <a:latin typeface="+mj-lt"/>
              </a:rPr>
              <a:t>x </a:t>
            </a:r>
            <a:r>
              <a:rPr lang="en-US" b="1" i="1" dirty="0" err="1">
                <a:latin typeface="+mj-lt"/>
              </a:rPr>
              <a:t>is_a_representation_of</a:t>
            </a:r>
            <a:r>
              <a:rPr lang="en-US" i="1" dirty="0">
                <a:latin typeface="+mj-lt"/>
              </a:rPr>
              <a:t> y =</a:t>
            </a:r>
            <a:r>
              <a:rPr lang="en-US" dirty="0">
                <a:latin typeface="+mj-lt"/>
              </a:rPr>
              <a:t>def. </a:t>
            </a:r>
            <a:endParaRPr lang="en-US" dirty="0" smtClean="0">
              <a:latin typeface="+mj-lt"/>
            </a:endParaRPr>
          </a:p>
          <a:p>
            <a:r>
              <a:rPr lang="en-US" i="1" dirty="0">
                <a:latin typeface="+mj-lt"/>
              </a:rPr>
              <a:t>	</a:t>
            </a:r>
            <a:r>
              <a:rPr lang="en-US" i="1" dirty="0" smtClean="0">
                <a:latin typeface="+mj-lt"/>
              </a:rPr>
              <a:t>	x </a:t>
            </a:r>
            <a:r>
              <a:rPr lang="en-US" dirty="0">
                <a:latin typeface="+mj-lt"/>
              </a:rPr>
              <a:t>is a </a:t>
            </a:r>
            <a:r>
              <a:rPr lang="en-US" cap="small" dirty="0">
                <a:latin typeface="+mj-lt"/>
              </a:rPr>
              <a:t>representa­tion </a:t>
            </a:r>
            <a:endParaRPr lang="en-US" cap="small" dirty="0" smtClean="0">
              <a:latin typeface="+mj-lt"/>
            </a:endParaRPr>
          </a:p>
          <a:p>
            <a:r>
              <a:rPr lang="en-US" cap="small" dirty="0">
                <a:latin typeface="+mj-lt"/>
              </a:rPr>
              <a:t>	</a:t>
            </a:r>
            <a:r>
              <a:rPr lang="en-US" dirty="0" smtClean="0">
                <a:latin typeface="+mj-lt"/>
              </a:rPr>
              <a:t>&amp; 	</a:t>
            </a:r>
            <a:r>
              <a:rPr lang="en-US" i="1" dirty="0" smtClean="0">
                <a:latin typeface="+mj-lt"/>
              </a:rPr>
              <a:t>x </a:t>
            </a:r>
            <a:r>
              <a:rPr lang="en-US" b="1" i="1" dirty="0" err="1">
                <a:latin typeface="+mj-lt"/>
              </a:rPr>
              <a:t>is_about</a:t>
            </a:r>
            <a:r>
              <a:rPr lang="en-US" dirty="0">
                <a:latin typeface="+mj-lt"/>
              </a:rPr>
              <a:t> </a:t>
            </a:r>
            <a:r>
              <a:rPr lang="en-US" i="1" dirty="0">
                <a:latin typeface="+mj-lt"/>
              </a:rPr>
              <a:t>y</a:t>
            </a:r>
            <a:r>
              <a:rPr lang="en-US" dirty="0">
                <a:latin typeface="+mj-lt"/>
              </a:rPr>
              <a:t> </a:t>
            </a:r>
          </a:p>
          <a:p>
            <a:endParaRPr lang="en-US" i="1" dirty="0" smtClean="0">
              <a:latin typeface="+mj-lt"/>
            </a:endParaRPr>
          </a:p>
          <a:p>
            <a:r>
              <a:rPr lang="en-US" i="1" dirty="0" smtClean="0">
                <a:latin typeface="+mj-lt"/>
              </a:rPr>
              <a:t>x</a:t>
            </a:r>
            <a:r>
              <a:rPr lang="en-US" b="1" i="1" dirty="0" smtClean="0">
                <a:latin typeface="+mj-lt"/>
              </a:rPr>
              <a:t> </a:t>
            </a:r>
            <a:r>
              <a:rPr lang="en-US" b="1" i="1" dirty="0" err="1">
                <a:latin typeface="+mj-lt"/>
              </a:rPr>
              <a:t>is_conformant_to</a:t>
            </a:r>
            <a:r>
              <a:rPr lang="en-US" dirty="0">
                <a:latin typeface="+mj-lt"/>
              </a:rPr>
              <a:t> </a:t>
            </a:r>
            <a:r>
              <a:rPr lang="en-US" i="1" dirty="0">
                <a:latin typeface="+mj-lt"/>
              </a:rPr>
              <a:t>y</a:t>
            </a:r>
            <a:r>
              <a:rPr lang="en-US" dirty="0">
                <a:latin typeface="+mj-lt"/>
              </a:rPr>
              <a:t> =def. </a:t>
            </a:r>
            <a:endParaRPr lang="en-US" dirty="0" smtClean="0">
              <a:latin typeface="+mj-lt"/>
            </a:endParaRPr>
          </a:p>
          <a:p>
            <a:r>
              <a:rPr lang="en-US" i="1" dirty="0">
                <a:latin typeface="+mj-lt"/>
              </a:rPr>
              <a:t>	</a:t>
            </a:r>
            <a:r>
              <a:rPr lang="en-US" i="1" dirty="0" smtClean="0">
                <a:latin typeface="+mj-lt"/>
              </a:rPr>
              <a:t>	x </a:t>
            </a:r>
            <a:r>
              <a:rPr lang="en-US" dirty="0">
                <a:latin typeface="+mj-lt"/>
              </a:rPr>
              <a:t>is an </a:t>
            </a:r>
            <a:r>
              <a:rPr lang="en-US" cap="small" dirty="0">
                <a:latin typeface="+mj-lt"/>
              </a:rPr>
              <a:t>information quality entity </a:t>
            </a:r>
            <a:endParaRPr lang="en-US" cap="small" dirty="0" smtClean="0">
              <a:latin typeface="+mj-lt"/>
            </a:endParaRPr>
          </a:p>
          <a:p>
            <a:r>
              <a:rPr lang="en-US" cap="small" dirty="0">
                <a:latin typeface="+mj-lt"/>
              </a:rPr>
              <a:t>	</a:t>
            </a:r>
            <a:r>
              <a:rPr lang="en-US" dirty="0" smtClean="0">
                <a:latin typeface="+mj-lt"/>
              </a:rPr>
              <a:t>&amp; 	</a:t>
            </a:r>
            <a:r>
              <a:rPr lang="en-US" i="1" dirty="0" smtClean="0">
                <a:latin typeface="+mj-lt"/>
              </a:rPr>
              <a:t>y </a:t>
            </a:r>
            <a:r>
              <a:rPr lang="en-US" dirty="0">
                <a:latin typeface="+mj-lt"/>
              </a:rPr>
              <a:t>is a </a:t>
            </a:r>
            <a:r>
              <a:rPr lang="en-US" cap="small" dirty="0">
                <a:latin typeface="+mj-lt"/>
              </a:rPr>
              <a:t>cognitive representa­tion</a:t>
            </a:r>
            <a:r>
              <a:rPr lang="en-US" dirty="0">
                <a:latin typeface="+mj-lt"/>
              </a:rPr>
              <a:t> </a:t>
            </a:r>
            <a:endParaRPr lang="en-US" dirty="0" smtClean="0">
              <a:latin typeface="+mj-lt"/>
            </a:endParaRPr>
          </a:p>
          <a:p>
            <a:r>
              <a:rPr lang="en-US" dirty="0">
                <a:latin typeface="+mj-lt"/>
              </a:rPr>
              <a:t>	</a:t>
            </a:r>
            <a:r>
              <a:rPr lang="en-US" dirty="0" smtClean="0">
                <a:latin typeface="+mj-lt"/>
              </a:rPr>
              <a:t>&amp; 	there </a:t>
            </a:r>
            <a:r>
              <a:rPr lang="en-US" dirty="0">
                <a:latin typeface="+mj-lt"/>
              </a:rPr>
              <a:t>is some GDC </a:t>
            </a:r>
            <a:r>
              <a:rPr lang="en-US" i="1" dirty="0">
                <a:latin typeface="+mj-lt"/>
              </a:rPr>
              <a:t>g</a:t>
            </a:r>
            <a:r>
              <a:rPr lang="en-US" dirty="0">
                <a:latin typeface="+mj-lt"/>
              </a:rPr>
              <a:t> such that </a:t>
            </a:r>
            <a:r>
              <a:rPr lang="en-US" i="1" dirty="0">
                <a:latin typeface="+mj-lt"/>
              </a:rPr>
              <a:t>x</a:t>
            </a:r>
            <a:r>
              <a:rPr lang="en-US" dirty="0">
                <a:latin typeface="+mj-lt"/>
              </a:rPr>
              <a:t> </a:t>
            </a:r>
            <a:r>
              <a:rPr lang="en-US" b="1" i="1" dirty="0">
                <a:latin typeface="+mj-lt"/>
              </a:rPr>
              <a:t>concretizes</a:t>
            </a:r>
            <a:r>
              <a:rPr lang="en-US" dirty="0">
                <a:latin typeface="+mj-lt"/>
              </a:rPr>
              <a:t> </a:t>
            </a:r>
            <a:r>
              <a:rPr lang="en-US" i="1" dirty="0">
                <a:latin typeface="+mj-lt"/>
              </a:rPr>
              <a:t>g</a:t>
            </a:r>
            <a:r>
              <a:rPr lang="en-US" dirty="0">
                <a:latin typeface="+mj-lt"/>
              </a:rPr>
              <a:t> and </a:t>
            </a:r>
            <a:r>
              <a:rPr lang="en-US" i="1" dirty="0">
                <a:latin typeface="+mj-lt"/>
              </a:rPr>
              <a:t>y</a:t>
            </a:r>
            <a:r>
              <a:rPr lang="en-US" dirty="0">
                <a:latin typeface="+mj-lt"/>
              </a:rPr>
              <a:t> </a:t>
            </a:r>
            <a:r>
              <a:rPr lang="en-US" b="1" i="1" dirty="0">
                <a:latin typeface="+mj-lt"/>
              </a:rPr>
              <a:t>concretizes</a:t>
            </a:r>
            <a:r>
              <a:rPr lang="en-US" dirty="0">
                <a:latin typeface="+mj-lt"/>
              </a:rPr>
              <a:t> </a:t>
            </a:r>
            <a:r>
              <a:rPr lang="en-US" i="1" dirty="0">
                <a:latin typeface="+mj-lt"/>
              </a:rPr>
              <a:t>g. </a:t>
            </a:r>
            <a:endParaRPr lang="en-US" i="1" dirty="0" smtClean="0">
              <a:latin typeface="+mj-lt"/>
            </a:endParaRPr>
          </a:p>
          <a:p>
            <a:r>
              <a:rPr lang="en-US" sz="1800" b="1" dirty="0" smtClean="0">
                <a:latin typeface="+mj-lt"/>
              </a:rPr>
              <a:t>Example</a:t>
            </a:r>
            <a:r>
              <a:rPr lang="en-US" sz="1800" b="1" dirty="0">
                <a:latin typeface="+mj-lt"/>
              </a:rPr>
              <a:t>:</a:t>
            </a:r>
            <a:r>
              <a:rPr lang="en-US" sz="1800" i="1" dirty="0">
                <a:latin typeface="+mj-lt"/>
              </a:rPr>
              <a:t> x </a:t>
            </a:r>
            <a:r>
              <a:rPr lang="en-US" sz="1800" dirty="0">
                <a:latin typeface="+mj-lt"/>
              </a:rPr>
              <a:t>is a sentence on a piece of paper, </a:t>
            </a:r>
            <a:r>
              <a:rPr lang="en-US" sz="1800" i="1" dirty="0">
                <a:latin typeface="+mj-lt"/>
              </a:rPr>
              <a:t>y </a:t>
            </a:r>
            <a:r>
              <a:rPr lang="en-US" sz="1800" dirty="0">
                <a:latin typeface="+mj-lt"/>
              </a:rPr>
              <a:t>is the belief of the author of the sentence who wrote the sentence as an expression of her belief, and </a:t>
            </a:r>
            <a:r>
              <a:rPr lang="en-US" sz="1800" i="1" dirty="0">
                <a:latin typeface="+mj-lt"/>
              </a:rPr>
              <a:t>g </a:t>
            </a:r>
            <a:r>
              <a:rPr lang="en-US" sz="1800" dirty="0">
                <a:latin typeface="+mj-lt"/>
              </a:rPr>
              <a:t>is the ICE (the content) that belief and sentence share.</a:t>
            </a:r>
            <a:r>
              <a:rPr lang="en-US" sz="1800" i="1" dirty="0">
                <a:latin typeface="+mj-lt"/>
              </a:rPr>
              <a:t> </a:t>
            </a:r>
            <a:endParaRPr lang="en-US" sz="1800" dirty="0">
              <a:latin typeface="+mj-lt"/>
            </a:endParaRPr>
          </a:p>
          <a:p>
            <a:endParaRPr lang="en-US" dirty="0">
              <a:latin typeface="+mj-lt"/>
            </a:endParaRPr>
          </a:p>
        </p:txBody>
      </p:sp>
      <p:sp>
        <p:nvSpPr>
          <p:cNvPr id="4" name="Rectangle 3"/>
          <p:cNvSpPr/>
          <p:nvPr/>
        </p:nvSpPr>
        <p:spPr bwMode="auto">
          <a:xfrm>
            <a:off x="152400" y="1524000"/>
            <a:ext cx="8763000" cy="1447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ectangle 4"/>
          <p:cNvSpPr/>
          <p:nvPr/>
        </p:nvSpPr>
        <p:spPr bwMode="auto">
          <a:xfrm>
            <a:off x="152400" y="3200400"/>
            <a:ext cx="8763000" cy="2209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p:cNvSpPr/>
          <p:nvPr/>
        </p:nvSpPr>
        <p:spPr>
          <a:xfrm>
            <a:off x="1258456" y="6311976"/>
            <a:ext cx="7772400" cy="461665"/>
          </a:xfrm>
          <a:prstGeom prst="rect">
            <a:avLst/>
          </a:prstGeom>
        </p:spPr>
        <p:txBody>
          <a:bodyPr wrap="square">
            <a:spAutoFit/>
          </a:bodyPr>
          <a:lstStyle/>
          <a:p>
            <a:pPr algn="r"/>
            <a:r>
              <a:rPr lang="en-US" sz="1200" dirty="0">
                <a:solidFill>
                  <a:schemeClr val="bg1"/>
                </a:solidFill>
              </a:rPr>
              <a:t>Smith B, Ceusters W. </a:t>
            </a:r>
            <a:r>
              <a:rPr lang="en-US" sz="1200" dirty="0" err="1">
                <a:solidFill>
                  <a:schemeClr val="bg1"/>
                </a:solidFill>
              </a:rPr>
              <a:t>Aboutness</a:t>
            </a:r>
            <a:r>
              <a:rPr lang="en-US" sz="1200" dirty="0">
                <a:solidFill>
                  <a:schemeClr val="bg1"/>
                </a:solidFill>
              </a:rPr>
              <a:t>: Towards Foundations for the Information Artifact Ontology. </a:t>
            </a:r>
            <a:endParaRPr lang="en-US" sz="1200" dirty="0" smtClean="0">
              <a:solidFill>
                <a:schemeClr val="bg1"/>
              </a:solidFill>
            </a:endParaRPr>
          </a:p>
          <a:p>
            <a:pPr algn="r"/>
            <a:r>
              <a:rPr lang="en-US" sz="1200" dirty="0" smtClean="0">
                <a:solidFill>
                  <a:schemeClr val="bg1"/>
                </a:solidFill>
              </a:rPr>
              <a:t>International </a:t>
            </a:r>
            <a:r>
              <a:rPr lang="en-US" sz="1200" dirty="0">
                <a:solidFill>
                  <a:schemeClr val="bg1"/>
                </a:solidFill>
              </a:rPr>
              <a:t>Conference on Biomedical Ontologies, ICBO 2015, Lisbon, Portugal, July 27-30, 2015;47-51</a:t>
            </a:r>
          </a:p>
        </p:txBody>
      </p:sp>
    </p:spTree>
    <p:extLst>
      <p:ext uri="{BB962C8B-B14F-4D97-AF65-F5344CB8AC3E}">
        <p14:creationId xmlns:p14="http://schemas.microsoft.com/office/powerpoint/2010/main" val="407944556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100" dirty="0" smtClean="0"/>
              <a:t>Existence of a conformant cognitive representation</a:t>
            </a:r>
            <a:endParaRPr lang="en-US" sz="3100" dirty="0"/>
          </a:p>
        </p:txBody>
      </p:sp>
      <p:grpSp>
        <p:nvGrpSpPr>
          <p:cNvPr id="10" name="Group 9"/>
          <p:cNvGrpSpPr/>
          <p:nvPr/>
        </p:nvGrpSpPr>
        <p:grpSpPr>
          <a:xfrm>
            <a:off x="1453200" y="3865141"/>
            <a:ext cx="2209799" cy="2237973"/>
            <a:chOff x="653473" y="3657600"/>
            <a:chExt cx="2971605" cy="2723389"/>
          </a:xfrm>
        </p:grpSpPr>
        <p:pic>
          <p:nvPicPr>
            <p:cNvPr id="5" name="Content Placeholder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473" y="3657600"/>
              <a:ext cx="2971605" cy="2723389"/>
            </a:xfrm>
            <a:prstGeom prst="rect">
              <a:avLst/>
            </a:prstGeom>
          </p:spPr>
        </p:pic>
        <p:pic>
          <p:nvPicPr>
            <p:cNvPr id="4" name="Picture 3"/>
            <p:cNvPicPr>
              <a:picLocks noChangeAspect="1"/>
            </p:cNvPicPr>
            <p:nvPr/>
          </p:nvPicPr>
          <p:blipFill>
            <a:blip r:embed="rId3"/>
            <a:stretch>
              <a:fillRect/>
            </a:stretch>
          </p:blipFill>
          <p:spPr>
            <a:xfrm>
              <a:off x="762000" y="3773056"/>
              <a:ext cx="2743200" cy="1789544"/>
            </a:xfrm>
            <a:prstGeom prst="rect">
              <a:avLst/>
            </a:prstGeom>
          </p:spPr>
        </p:pic>
      </p:grpSp>
      <p:pic>
        <p:nvPicPr>
          <p:cNvPr id="8" name="Content Placeholder 7"/>
          <p:cNvPicPr>
            <a:picLocks noGrp="1" noChangeAspect="1"/>
          </p:cNvPicPr>
          <p:nvPr>
            <p:ph idx="1"/>
          </p:nvPr>
        </p:nvPicPr>
        <p:blipFill rotWithShape="1">
          <a:blip r:embed="rId4">
            <a:extLst>
              <a:ext uri="{28A0092B-C50C-407E-A947-70E740481C1C}">
                <a14:useLocalDpi xmlns:a14="http://schemas.microsoft.com/office/drawing/2010/main" val="0"/>
              </a:ext>
            </a:extLst>
          </a:blip>
          <a:srcRect l="49438" r="-1019"/>
          <a:stretch/>
        </p:blipFill>
        <p:spPr>
          <a:xfrm>
            <a:off x="5649454" y="3886200"/>
            <a:ext cx="2275346" cy="2113789"/>
          </a:xfrm>
        </p:spPr>
      </p:pic>
      <p:pic>
        <p:nvPicPr>
          <p:cNvPr id="9" name="Picture 8"/>
          <p:cNvPicPr>
            <a:picLocks noChangeAspect="1"/>
          </p:cNvPicPr>
          <p:nvPr/>
        </p:nvPicPr>
        <p:blipFill>
          <a:blip r:embed="rId3"/>
          <a:stretch>
            <a:fillRect/>
          </a:stretch>
        </p:blipFill>
        <p:spPr>
          <a:xfrm>
            <a:off x="5754001" y="4102975"/>
            <a:ext cx="2057400" cy="1342158"/>
          </a:xfrm>
          <a:prstGeom prst="rect">
            <a:avLst/>
          </a:prstGeom>
        </p:spPr>
      </p:pic>
      <p:sp>
        <p:nvSpPr>
          <p:cNvPr id="3" name="Rectangle 2"/>
          <p:cNvSpPr/>
          <p:nvPr/>
        </p:nvSpPr>
        <p:spPr bwMode="auto">
          <a:xfrm>
            <a:off x="1752600" y="5206428"/>
            <a:ext cx="336067" cy="21070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8" name="Rectangle 37"/>
          <p:cNvSpPr/>
          <p:nvPr/>
        </p:nvSpPr>
        <p:spPr bwMode="auto">
          <a:xfrm>
            <a:off x="6001257" y="5237023"/>
            <a:ext cx="336067" cy="210706"/>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41" name="Elbow Connector 40"/>
          <p:cNvCxnSpPr>
            <a:endCxn id="48" idx="4"/>
          </p:cNvCxnSpPr>
          <p:nvPr/>
        </p:nvCxnSpPr>
        <p:spPr bwMode="auto">
          <a:xfrm rot="10800000">
            <a:off x="553542" y="4102975"/>
            <a:ext cx="1199059" cy="1208806"/>
          </a:xfrm>
          <a:prstGeom prst="bentConnector2">
            <a:avLst/>
          </a:prstGeom>
          <a:solidFill>
            <a:schemeClr val="accent1"/>
          </a:solidFill>
          <a:ln w="38100" cap="flat" cmpd="sng" algn="ctr">
            <a:solidFill>
              <a:srgbClr val="FF9933"/>
            </a:solidFill>
            <a:prstDash val="solid"/>
            <a:round/>
            <a:headEnd type="none" w="med" len="med"/>
            <a:tailEnd type="triangle"/>
          </a:ln>
          <a:effectLst/>
        </p:spPr>
      </p:cxnSp>
      <p:sp>
        <p:nvSpPr>
          <p:cNvPr id="45" name="TextBox 44"/>
          <p:cNvSpPr txBox="1"/>
          <p:nvPr/>
        </p:nvSpPr>
        <p:spPr>
          <a:xfrm>
            <a:off x="0" y="4336393"/>
            <a:ext cx="1219245" cy="830997"/>
          </a:xfrm>
          <a:prstGeom prst="rect">
            <a:avLst/>
          </a:prstGeom>
          <a:noFill/>
        </p:spPr>
        <p:txBody>
          <a:bodyPr wrap="none" rtlCol="0">
            <a:spAutoFit/>
          </a:bodyPr>
          <a:lstStyle/>
          <a:p>
            <a:pPr algn="ctr"/>
            <a:r>
              <a:rPr lang="en-US" dirty="0" err="1" smtClean="0">
                <a:solidFill>
                  <a:srgbClr val="FF9933"/>
                </a:solidFill>
              </a:rPr>
              <a:t>isA</a:t>
            </a:r>
            <a:r>
              <a:rPr lang="en-US" dirty="0" smtClean="0">
                <a:solidFill>
                  <a:srgbClr val="FF9933"/>
                </a:solidFill>
              </a:rPr>
              <a:t> bout</a:t>
            </a:r>
          </a:p>
          <a:p>
            <a:pPr indent="176213"/>
            <a:r>
              <a:rPr lang="en-US" dirty="0" smtClean="0">
                <a:solidFill>
                  <a:srgbClr val="FF9933"/>
                </a:solidFill>
              </a:rPr>
              <a:t>at  t</a:t>
            </a:r>
            <a:endParaRPr lang="en-US" dirty="0">
              <a:solidFill>
                <a:srgbClr val="FF9933"/>
              </a:solidFill>
            </a:endParaRPr>
          </a:p>
        </p:txBody>
      </p:sp>
      <p:sp>
        <p:nvSpPr>
          <p:cNvPr id="48" name="Oval 47"/>
          <p:cNvSpPr/>
          <p:nvPr/>
        </p:nvSpPr>
        <p:spPr bwMode="auto">
          <a:xfrm>
            <a:off x="251697" y="3499288"/>
            <a:ext cx="603687" cy="603687"/>
          </a:xfrm>
          <a:prstGeom prst="ellipse">
            <a:avLst/>
          </a:prstGeom>
          <a:solidFill>
            <a:srgbClr val="7030A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Times" pitchFamily="122" charset="0"/>
              </a:rPr>
              <a:t>#n</a:t>
            </a:r>
            <a:endParaRPr kumimoji="0" lang="en-US" sz="1800" b="0" i="0" u="none" strike="noStrike" cap="none" normalizeH="0" baseline="0" dirty="0">
              <a:ln>
                <a:noFill/>
              </a:ln>
              <a:solidFill>
                <a:schemeClr val="bg1"/>
              </a:solidFill>
              <a:effectLst/>
              <a:latin typeface="Times" pitchFamily="122" charset="0"/>
            </a:endParaRPr>
          </a:p>
        </p:txBody>
      </p:sp>
      <p:grpSp>
        <p:nvGrpSpPr>
          <p:cNvPr id="73" name="Group 72"/>
          <p:cNvGrpSpPr/>
          <p:nvPr/>
        </p:nvGrpSpPr>
        <p:grpSpPr>
          <a:xfrm>
            <a:off x="553541" y="1494523"/>
            <a:ext cx="7980859" cy="2004764"/>
            <a:chOff x="553541" y="1494523"/>
            <a:chExt cx="7980859" cy="2004764"/>
          </a:xfrm>
        </p:grpSpPr>
        <p:grpSp>
          <p:nvGrpSpPr>
            <p:cNvPr id="12" name="Group 11"/>
            <p:cNvGrpSpPr/>
            <p:nvPr/>
          </p:nvGrpSpPr>
          <p:grpSpPr>
            <a:xfrm>
              <a:off x="6342453" y="1565618"/>
              <a:ext cx="2191947" cy="1753558"/>
              <a:chOff x="3476026" y="1809848"/>
              <a:chExt cx="2191947" cy="1753558"/>
            </a:xfrm>
          </p:grpSpPr>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6026" y="1809848"/>
                <a:ext cx="2191947" cy="1753558"/>
              </a:xfrm>
              <a:prstGeom prst="rect">
                <a:avLst/>
              </a:prstGeom>
            </p:spPr>
          </p:pic>
          <p:sp>
            <p:nvSpPr>
              <p:cNvPr id="11" name="Oval 10"/>
              <p:cNvSpPr/>
              <p:nvPr/>
            </p:nvSpPr>
            <p:spPr bwMode="auto">
              <a:xfrm>
                <a:off x="4800600" y="2056641"/>
                <a:ext cx="215876" cy="228600"/>
              </a:xfrm>
              <a:prstGeom prst="ellipse">
                <a:avLst/>
              </a:prstGeom>
              <a:blipFill>
                <a:blip r:embed="rId6"/>
                <a:tile tx="0" ty="0" sx="100000" sy="100000" flip="none" algn="tl"/>
              </a:bli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cxnSp>
          <p:nvCxnSpPr>
            <p:cNvPr id="24" name="Elbow Connector 23"/>
            <p:cNvCxnSpPr>
              <a:stCxn id="11" idx="2"/>
              <a:endCxn id="48" idx="0"/>
            </p:cNvCxnSpPr>
            <p:nvPr/>
          </p:nvCxnSpPr>
          <p:spPr bwMode="auto">
            <a:xfrm rot="10800000" flipV="1">
              <a:off x="553541" y="1926710"/>
              <a:ext cx="7113486" cy="1572577"/>
            </a:xfrm>
            <a:prstGeom prst="bentConnector2">
              <a:avLst/>
            </a:prstGeom>
            <a:solidFill>
              <a:schemeClr val="accent1"/>
            </a:solidFill>
            <a:ln w="38100" cap="flat" cmpd="sng" algn="ctr">
              <a:solidFill>
                <a:srgbClr val="FF9933"/>
              </a:solidFill>
              <a:prstDash val="solid"/>
              <a:round/>
              <a:headEnd type="none" w="med" len="med"/>
              <a:tailEnd type="triangle"/>
            </a:ln>
            <a:effectLst/>
          </p:spPr>
        </p:cxnSp>
        <p:sp>
          <p:nvSpPr>
            <p:cNvPr id="27" name="TextBox 26"/>
            <p:cNvSpPr txBox="1"/>
            <p:nvPr/>
          </p:nvSpPr>
          <p:spPr>
            <a:xfrm>
              <a:off x="2530788" y="1494523"/>
              <a:ext cx="2332983" cy="461665"/>
            </a:xfrm>
            <a:prstGeom prst="rect">
              <a:avLst/>
            </a:prstGeom>
            <a:noFill/>
          </p:spPr>
          <p:txBody>
            <a:bodyPr wrap="square" rtlCol="0">
              <a:spAutoFit/>
            </a:bodyPr>
            <a:lstStyle/>
            <a:p>
              <a:pPr algn="ctr"/>
              <a:r>
                <a:rPr lang="en-US" dirty="0" smtClean="0">
                  <a:solidFill>
                    <a:srgbClr val="FF9933"/>
                  </a:solidFill>
                </a:rPr>
                <a:t>Is About at t</a:t>
              </a:r>
              <a:endParaRPr lang="en-US" dirty="0">
                <a:solidFill>
                  <a:srgbClr val="FF9933"/>
                </a:solidFill>
              </a:endParaRPr>
            </a:p>
          </p:txBody>
        </p:sp>
      </p:grpSp>
      <p:grpSp>
        <p:nvGrpSpPr>
          <p:cNvPr id="78" name="Group 77"/>
          <p:cNvGrpSpPr/>
          <p:nvPr/>
        </p:nvGrpSpPr>
        <p:grpSpPr>
          <a:xfrm>
            <a:off x="1098831" y="2041012"/>
            <a:ext cx="6676134" cy="3165417"/>
            <a:chOff x="1098831" y="2041012"/>
            <a:chExt cx="6676134" cy="3165417"/>
          </a:xfrm>
        </p:grpSpPr>
        <p:cxnSp>
          <p:nvCxnSpPr>
            <p:cNvPr id="33" name="Elbow Connector 32"/>
            <p:cNvCxnSpPr>
              <a:stCxn id="3" idx="0"/>
              <a:endCxn id="20" idx="1"/>
            </p:cNvCxnSpPr>
            <p:nvPr/>
          </p:nvCxnSpPr>
          <p:spPr bwMode="auto">
            <a:xfrm rot="5400000" flipH="1" flipV="1">
              <a:off x="1783435" y="3483527"/>
              <a:ext cx="1860101" cy="1585703"/>
            </a:xfrm>
            <a:prstGeom prst="bentConnector2">
              <a:avLst/>
            </a:prstGeom>
            <a:solidFill>
              <a:schemeClr val="accent1"/>
            </a:solidFill>
            <a:ln w="38100" cap="flat" cmpd="sng" algn="ctr">
              <a:solidFill>
                <a:schemeClr val="bg1"/>
              </a:solidFill>
              <a:prstDash val="solid"/>
              <a:round/>
              <a:headEnd type="none" w="med" len="med"/>
              <a:tailEnd type="triangle"/>
            </a:ln>
            <a:effectLst/>
          </p:spPr>
        </p:cxnSp>
        <p:sp>
          <p:nvSpPr>
            <p:cNvPr id="36" name="TextBox 35"/>
            <p:cNvSpPr txBox="1"/>
            <p:nvPr/>
          </p:nvSpPr>
          <p:spPr>
            <a:xfrm>
              <a:off x="1098831" y="2895009"/>
              <a:ext cx="2326278" cy="830997"/>
            </a:xfrm>
            <a:prstGeom prst="rect">
              <a:avLst/>
            </a:prstGeom>
            <a:noFill/>
          </p:spPr>
          <p:txBody>
            <a:bodyPr wrap="none" rtlCol="0">
              <a:spAutoFit/>
            </a:bodyPr>
            <a:lstStyle/>
            <a:p>
              <a:pPr algn="ctr"/>
              <a:r>
                <a:rPr lang="en-US" dirty="0" err="1" smtClean="0">
                  <a:solidFill>
                    <a:schemeClr val="bg1"/>
                  </a:solidFill>
                </a:rPr>
                <a:t>concretizationOf</a:t>
              </a:r>
              <a:r>
                <a:rPr lang="en-US" dirty="0" smtClean="0">
                  <a:solidFill>
                    <a:schemeClr val="bg1"/>
                  </a:solidFill>
                </a:rPr>
                <a:t> </a:t>
              </a:r>
            </a:p>
            <a:p>
              <a:pPr algn="ctr"/>
              <a:r>
                <a:rPr lang="en-US" dirty="0" smtClean="0">
                  <a:solidFill>
                    <a:schemeClr val="bg1"/>
                  </a:solidFill>
                </a:rPr>
                <a:t>at t</a:t>
              </a:r>
              <a:endParaRPr lang="en-US" dirty="0">
                <a:solidFill>
                  <a:schemeClr val="bg1"/>
                </a:solidFill>
              </a:endParaRPr>
            </a:p>
          </p:txBody>
        </p:sp>
        <p:cxnSp>
          <p:nvCxnSpPr>
            <p:cNvPr id="37" name="Elbow Connector 36"/>
            <p:cNvCxnSpPr>
              <a:stCxn id="11" idx="4"/>
              <a:endCxn id="20" idx="3"/>
            </p:cNvCxnSpPr>
            <p:nvPr/>
          </p:nvCxnSpPr>
          <p:spPr bwMode="auto">
            <a:xfrm rot="5400000">
              <a:off x="5388103" y="959465"/>
              <a:ext cx="1305316" cy="3468409"/>
            </a:xfrm>
            <a:prstGeom prst="bentConnector2">
              <a:avLst/>
            </a:prstGeom>
            <a:solidFill>
              <a:schemeClr val="accent1"/>
            </a:solidFill>
            <a:ln w="38100" cap="flat" cmpd="sng" algn="ctr">
              <a:solidFill>
                <a:schemeClr val="bg1"/>
              </a:solidFill>
              <a:prstDash val="solid"/>
              <a:round/>
              <a:headEnd type="none" w="med" len="med"/>
              <a:tailEnd type="triangle"/>
            </a:ln>
            <a:effectLst/>
          </p:spPr>
        </p:cxnSp>
        <p:sp>
          <p:nvSpPr>
            <p:cNvPr id="42" name="TextBox 41"/>
            <p:cNvSpPr txBox="1"/>
            <p:nvPr/>
          </p:nvSpPr>
          <p:spPr>
            <a:xfrm>
              <a:off x="4355934" y="2892022"/>
              <a:ext cx="2326278" cy="830997"/>
            </a:xfrm>
            <a:prstGeom prst="rect">
              <a:avLst/>
            </a:prstGeom>
            <a:noFill/>
          </p:spPr>
          <p:txBody>
            <a:bodyPr wrap="none" rtlCol="0">
              <a:spAutoFit/>
            </a:bodyPr>
            <a:lstStyle/>
            <a:p>
              <a:pPr algn="ctr"/>
              <a:r>
                <a:rPr lang="en-US" dirty="0" err="1" smtClean="0">
                  <a:solidFill>
                    <a:schemeClr val="bg1"/>
                  </a:solidFill>
                </a:rPr>
                <a:t>concretizationOf</a:t>
              </a:r>
              <a:r>
                <a:rPr lang="en-US" dirty="0" smtClean="0">
                  <a:solidFill>
                    <a:schemeClr val="bg1"/>
                  </a:solidFill>
                </a:rPr>
                <a:t> </a:t>
              </a:r>
            </a:p>
            <a:p>
              <a:pPr algn="ctr"/>
              <a:r>
                <a:rPr lang="en-US" dirty="0" smtClean="0">
                  <a:solidFill>
                    <a:schemeClr val="bg1"/>
                  </a:solidFill>
                </a:rPr>
                <a:t>at t</a:t>
              </a:r>
              <a:endParaRPr lang="en-US" dirty="0">
                <a:solidFill>
                  <a:schemeClr val="bg1"/>
                </a:solidFill>
              </a:endParaRPr>
            </a:p>
          </p:txBody>
        </p:sp>
      </p:grpSp>
      <p:grpSp>
        <p:nvGrpSpPr>
          <p:cNvPr id="77" name="Group 76"/>
          <p:cNvGrpSpPr/>
          <p:nvPr/>
        </p:nvGrpSpPr>
        <p:grpSpPr>
          <a:xfrm>
            <a:off x="2976513" y="2073835"/>
            <a:ext cx="2731955" cy="1503324"/>
            <a:chOff x="2976513" y="2073835"/>
            <a:chExt cx="2731955" cy="1503324"/>
          </a:xfrm>
        </p:grpSpPr>
        <p:sp>
          <p:nvSpPr>
            <p:cNvPr id="20" name="TextBox 19"/>
            <p:cNvSpPr txBox="1"/>
            <p:nvPr/>
          </p:nvSpPr>
          <p:spPr>
            <a:xfrm>
              <a:off x="3506337" y="3115494"/>
              <a:ext cx="800219" cy="461665"/>
            </a:xfrm>
            <a:prstGeom prst="rect">
              <a:avLst/>
            </a:prstGeom>
            <a:solidFill>
              <a:schemeClr val="bg1"/>
            </a:solidFill>
            <a:ln w="38100">
              <a:solidFill>
                <a:srgbClr val="FF0000"/>
              </a:solidFill>
            </a:ln>
          </p:spPr>
          <p:txBody>
            <a:bodyPr wrap="none" rtlCol="0">
              <a:spAutoFit/>
            </a:bodyPr>
            <a:lstStyle/>
            <a:p>
              <a:r>
                <a:rPr lang="en-US" dirty="0" smtClean="0"/>
                <a:t>5042</a:t>
              </a:r>
              <a:endParaRPr lang="en-US" dirty="0"/>
            </a:p>
          </p:txBody>
        </p:sp>
        <p:sp>
          <p:nvSpPr>
            <p:cNvPr id="53" name="TextBox 52"/>
            <p:cNvSpPr txBox="1"/>
            <p:nvPr/>
          </p:nvSpPr>
          <p:spPr>
            <a:xfrm>
              <a:off x="2976513" y="2073835"/>
              <a:ext cx="1670650" cy="830997"/>
            </a:xfrm>
            <a:prstGeom prst="rect">
              <a:avLst/>
            </a:prstGeom>
            <a:noFill/>
          </p:spPr>
          <p:txBody>
            <a:bodyPr wrap="none" rtlCol="0">
              <a:spAutoFit/>
            </a:bodyPr>
            <a:lstStyle/>
            <a:p>
              <a:r>
                <a:rPr lang="en-US" dirty="0" err="1" smtClean="0">
                  <a:solidFill>
                    <a:srgbClr val="FFFF00"/>
                  </a:solidFill>
                </a:rPr>
                <a:t>instanceOf</a:t>
              </a:r>
              <a:r>
                <a:rPr lang="en-US" dirty="0" smtClean="0">
                  <a:solidFill>
                    <a:srgbClr val="FFFF00"/>
                  </a:solidFill>
                </a:rPr>
                <a:t>  </a:t>
              </a:r>
            </a:p>
            <a:p>
              <a:pPr algn="ctr"/>
              <a:r>
                <a:rPr lang="en-US" dirty="0">
                  <a:solidFill>
                    <a:srgbClr val="FFFF00"/>
                  </a:solidFill>
                </a:rPr>
                <a:t>a</a:t>
              </a:r>
              <a:r>
                <a:rPr lang="en-US" dirty="0" smtClean="0">
                  <a:solidFill>
                    <a:srgbClr val="FFFF00"/>
                  </a:solidFill>
                </a:rPr>
                <a:t>t t</a:t>
              </a:r>
              <a:endParaRPr lang="en-US" dirty="0">
                <a:solidFill>
                  <a:srgbClr val="FFFF00"/>
                </a:solidFill>
              </a:endParaRPr>
            </a:p>
          </p:txBody>
        </p:sp>
        <p:sp>
          <p:nvSpPr>
            <p:cNvPr id="54" name="Rounded Rectangle 53"/>
            <p:cNvSpPr/>
            <p:nvPr/>
          </p:nvSpPr>
          <p:spPr bwMode="auto">
            <a:xfrm>
              <a:off x="4663204" y="2107934"/>
              <a:ext cx="1045264"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ICE</a:t>
              </a:r>
              <a:endParaRPr kumimoji="0" lang="en-US" sz="2400" b="0" i="0" u="none" strike="noStrike" cap="none" normalizeH="0" baseline="0" dirty="0">
                <a:ln>
                  <a:noFill/>
                </a:ln>
                <a:solidFill>
                  <a:schemeClr val="tx1"/>
                </a:solidFill>
                <a:effectLst/>
                <a:latin typeface="Times" pitchFamily="122" charset="0"/>
              </a:endParaRPr>
            </a:p>
          </p:txBody>
        </p:sp>
        <p:cxnSp>
          <p:nvCxnSpPr>
            <p:cNvPr id="55" name="Straight Arrow Connector 54"/>
            <p:cNvCxnSpPr>
              <a:stCxn id="20" idx="0"/>
              <a:endCxn id="54" idx="1"/>
            </p:cNvCxnSpPr>
            <p:nvPr/>
          </p:nvCxnSpPr>
          <p:spPr bwMode="auto">
            <a:xfrm flipV="1">
              <a:off x="3906447" y="2374634"/>
              <a:ext cx="756757" cy="740860"/>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grpSp>
      <p:grpSp>
        <p:nvGrpSpPr>
          <p:cNvPr id="80" name="Group 79"/>
          <p:cNvGrpSpPr/>
          <p:nvPr/>
        </p:nvGrpSpPr>
        <p:grpSpPr>
          <a:xfrm>
            <a:off x="553541" y="1926711"/>
            <a:ext cx="7329362" cy="4550289"/>
            <a:chOff x="553541" y="1926711"/>
            <a:chExt cx="7329362" cy="4550289"/>
          </a:xfrm>
        </p:grpSpPr>
        <p:cxnSp>
          <p:nvCxnSpPr>
            <p:cNvPr id="43" name="Elbow Connector 42"/>
            <p:cNvCxnSpPr>
              <a:stCxn id="38" idx="1"/>
              <a:endCxn id="20" idx="2"/>
            </p:cNvCxnSpPr>
            <p:nvPr/>
          </p:nvCxnSpPr>
          <p:spPr bwMode="auto">
            <a:xfrm rot="10800000">
              <a:off x="3906447" y="3577160"/>
              <a:ext cx="2094810" cy="1765217"/>
            </a:xfrm>
            <a:prstGeom prst="bentConnector2">
              <a:avLst/>
            </a:prstGeom>
            <a:solidFill>
              <a:schemeClr val="accent1"/>
            </a:solidFill>
            <a:ln w="38100" cap="flat" cmpd="sng" algn="ctr">
              <a:solidFill>
                <a:schemeClr val="bg1"/>
              </a:solidFill>
              <a:prstDash val="solid"/>
              <a:round/>
              <a:headEnd type="none" w="med" len="med"/>
              <a:tailEnd type="triangle"/>
            </a:ln>
            <a:effectLst/>
          </p:spPr>
        </p:cxnSp>
        <p:sp>
          <p:nvSpPr>
            <p:cNvPr id="46" name="TextBox 45"/>
            <p:cNvSpPr txBox="1"/>
            <p:nvPr/>
          </p:nvSpPr>
          <p:spPr>
            <a:xfrm>
              <a:off x="3541122" y="5265003"/>
              <a:ext cx="2326278" cy="830997"/>
            </a:xfrm>
            <a:prstGeom prst="rect">
              <a:avLst/>
            </a:prstGeom>
            <a:noFill/>
          </p:spPr>
          <p:txBody>
            <a:bodyPr wrap="none" rtlCol="0">
              <a:spAutoFit/>
            </a:bodyPr>
            <a:lstStyle/>
            <a:p>
              <a:pPr algn="ctr"/>
              <a:r>
                <a:rPr lang="en-US" dirty="0" err="1" smtClean="0">
                  <a:solidFill>
                    <a:schemeClr val="bg1"/>
                  </a:solidFill>
                </a:rPr>
                <a:t>concretizationOf</a:t>
              </a:r>
              <a:r>
                <a:rPr lang="en-US" dirty="0" smtClean="0">
                  <a:solidFill>
                    <a:schemeClr val="bg1"/>
                  </a:solidFill>
                </a:rPr>
                <a:t> </a:t>
              </a:r>
            </a:p>
            <a:p>
              <a:pPr algn="ctr"/>
              <a:r>
                <a:rPr lang="en-US" dirty="0" smtClean="0">
                  <a:solidFill>
                    <a:schemeClr val="bg1"/>
                  </a:solidFill>
                </a:rPr>
                <a:t>at t</a:t>
              </a:r>
              <a:endParaRPr lang="en-US" dirty="0">
                <a:solidFill>
                  <a:schemeClr val="bg1"/>
                </a:solidFill>
              </a:endParaRPr>
            </a:p>
          </p:txBody>
        </p:sp>
        <p:cxnSp>
          <p:nvCxnSpPr>
            <p:cNvPr id="47" name="Elbow Connector 46"/>
            <p:cNvCxnSpPr/>
            <p:nvPr/>
          </p:nvCxnSpPr>
          <p:spPr bwMode="auto">
            <a:xfrm rot="5400000" flipH="1">
              <a:off x="2689039" y="1967477"/>
              <a:ext cx="1344754" cy="5615750"/>
            </a:xfrm>
            <a:prstGeom prst="bentConnector3">
              <a:avLst>
                <a:gd name="adj1" fmla="val -75381"/>
              </a:avLst>
            </a:prstGeom>
            <a:solidFill>
              <a:schemeClr val="accent1"/>
            </a:solidFill>
            <a:ln w="38100" cap="flat" cmpd="sng" algn="ctr">
              <a:solidFill>
                <a:srgbClr val="FF9933"/>
              </a:solidFill>
              <a:prstDash val="solid"/>
              <a:round/>
              <a:headEnd type="none" w="med" len="med"/>
              <a:tailEnd type="triangle"/>
            </a:ln>
            <a:effectLst/>
          </p:spPr>
        </p:cxnSp>
        <p:sp>
          <p:nvSpPr>
            <p:cNvPr id="50" name="TextBox 49"/>
            <p:cNvSpPr txBox="1"/>
            <p:nvPr/>
          </p:nvSpPr>
          <p:spPr>
            <a:xfrm>
              <a:off x="3573853" y="6015335"/>
              <a:ext cx="2332983" cy="461665"/>
            </a:xfrm>
            <a:prstGeom prst="rect">
              <a:avLst/>
            </a:prstGeom>
            <a:noFill/>
          </p:spPr>
          <p:txBody>
            <a:bodyPr wrap="square" rtlCol="0">
              <a:spAutoFit/>
            </a:bodyPr>
            <a:lstStyle/>
            <a:p>
              <a:pPr algn="ctr"/>
              <a:r>
                <a:rPr lang="en-US" dirty="0" smtClean="0">
                  <a:solidFill>
                    <a:srgbClr val="FF9933"/>
                  </a:solidFill>
                </a:rPr>
                <a:t>Is About at t </a:t>
              </a:r>
              <a:endParaRPr lang="en-US" dirty="0">
                <a:solidFill>
                  <a:srgbClr val="FF9933"/>
                </a:solidFill>
              </a:endParaRPr>
            </a:p>
          </p:txBody>
        </p:sp>
        <p:cxnSp>
          <p:nvCxnSpPr>
            <p:cNvPr id="66" name="Elbow Connector 65"/>
            <p:cNvCxnSpPr>
              <a:stCxn id="38" idx="0"/>
              <a:endCxn id="11" idx="6"/>
            </p:cNvCxnSpPr>
            <p:nvPr/>
          </p:nvCxnSpPr>
          <p:spPr bwMode="auto">
            <a:xfrm rot="5400000" flipH="1" flipV="1">
              <a:off x="5370941" y="2725061"/>
              <a:ext cx="3310312" cy="1713612"/>
            </a:xfrm>
            <a:prstGeom prst="bentConnector4">
              <a:avLst>
                <a:gd name="adj1" fmla="val 48274"/>
                <a:gd name="adj2" fmla="val 151070"/>
              </a:avLst>
            </a:prstGeom>
            <a:solidFill>
              <a:schemeClr val="accent1"/>
            </a:solidFill>
            <a:ln w="38100" cap="flat" cmpd="sng" algn="ctr">
              <a:solidFill>
                <a:srgbClr val="92D050"/>
              </a:solidFill>
              <a:prstDash val="solid"/>
              <a:round/>
              <a:headEnd type="none" w="med" len="med"/>
              <a:tailEnd type="triangle"/>
            </a:ln>
            <a:effectLst/>
          </p:spPr>
        </p:cxnSp>
      </p:grpSp>
      <p:grpSp>
        <p:nvGrpSpPr>
          <p:cNvPr id="79" name="Group 78"/>
          <p:cNvGrpSpPr/>
          <p:nvPr/>
        </p:nvGrpSpPr>
        <p:grpSpPr>
          <a:xfrm>
            <a:off x="1920633" y="1926710"/>
            <a:ext cx="6918567" cy="4746486"/>
            <a:chOff x="1920633" y="1926710"/>
            <a:chExt cx="6918567" cy="4746486"/>
          </a:xfrm>
        </p:grpSpPr>
        <p:cxnSp>
          <p:nvCxnSpPr>
            <p:cNvPr id="51" name="Elbow Connector 50"/>
            <p:cNvCxnSpPr>
              <a:stCxn id="3" idx="2"/>
            </p:cNvCxnSpPr>
            <p:nvPr/>
          </p:nvCxnSpPr>
          <p:spPr bwMode="auto">
            <a:xfrm rot="5400000" flipH="1" flipV="1">
              <a:off x="3156556" y="690787"/>
              <a:ext cx="3490424" cy="5962269"/>
            </a:xfrm>
            <a:prstGeom prst="bentConnector4">
              <a:avLst>
                <a:gd name="adj1" fmla="val -36186"/>
                <a:gd name="adj2" fmla="val 114769"/>
              </a:avLst>
            </a:prstGeom>
            <a:solidFill>
              <a:schemeClr val="accent1"/>
            </a:solidFill>
            <a:ln w="38100" cap="flat" cmpd="sng" algn="ctr">
              <a:solidFill>
                <a:srgbClr val="92D050"/>
              </a:solidFill>
              <a:prstDash val="solid"/>
              <a:round/>
              <a:headEnd type="none" w="med" len="med"/>
              <a:tailEnd type="triangle"/>
            </a:ln>
            <a:effectLst/>
          </p:spPr>
        </p:cxnSp>
        <p:sp>
          <p:nvSpPr>
            <p:cNvPr id="72" name="TextBox 71"/>
            <p:cNvSpPr txBox="1"/>
            <p:nvPr/>
          </p:nvSpPr>
          <p:spPr>
            <a:xfrm>
              <a:off x="6337324" y="6211531"/>
              <a:ext cx="2501876" cy="461665"/>
            </a:xfrm>
            <a:prstGeom prst="rect">
              <a:avLst/>
            </a:prstGeom>
            <a:noFill/>
          </p:spPr>
          <p:txBody>
            <a:bodyPr wrap="square" rtlCol="0">
              <a:spAutoFit/>
            </a:bodyPr>
            <a:lstStyle/>
            <a:p>
              <a:pPr algn="ctr"/>
              <a:r>
                <a:rPr lang="en-US" dirty="0" smtClean="0">
                  <a:solidFill>
                    <a:srgbClr val="92D050"/>
                  </a:solidFill>
                </a:rPr>
                <a:t>Conformant to at t</a:t>
              </a:r>
              <a:endParaRPr lang="en-US" dirty="0">
                <a:solidFill>
                  <a:srgbClr val="92D050"/>
                </a:solidFill>
              </a:endParaRPr>
            </a:p>
          </p:txBody>
        </p:sp>
      </p:grpSp>
    </p:spTree>
    <p:extLst>
      <p:ext uri="{BB962C8B-B14F-4D97-AF65-F5344CB8AC3E}">
        <p14:creationId xmlns:p14="http://schemas.microsoft.com/office/powerpoint/2010/main" val="339875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316" y="1447800"/>
            <a:ext cx="8993484" cy="5334000"/>
          </a:xfrm>
          <a:prstGeom prst="rect">
            <a:avLst/>
          </a:prstGeom>
        </p:spPr>
      </p:pic>
      <p:sp>
        <p:nvSpPr>
          <p:cNvPr id="86018" name="Title 1"/>
          <p:cNvSpPr>
            <a:spLocks noGrp="1"/>
          </p:cNvSpPr>
          <p:nvPr>
            <p:ph type="title"/>
          </p:nvPr>
        </p:nvSpPr>
        <p:spPr/>
        <p:txBody>
          <a:bodyPr/>
          <a:lstStyle/>
          <a:p>
            <a:r>
              <a:rPr lang="en-US" altLang="en-US" dirty="0" smtClean="0"/>
              <a:t>The template for one specific dataset</a:t>
            </a:r>
          </a:p>
        </p:txBody>
      </p:sp>
      <p:grpSp>
        <p:nvGrpSpPr>
          <p:cNvPr id="5" name="Group 4"/>
          <p:cNvGrpSpPr/>
          <p:nvPr/>
        </p:nvGrpSpPr>
        <p:grpSpPr>
          <a:xfrm>
            <a:off x="4038600" y="1447800"/>
            <a:ext cx="5029200" cy="4119265"/>
            <a:chOff x="4038600" y="1524000"/>
            <a:chExt cx="5029200" cy="4043065"/>
          </a:xfrm>
        </p:grpSpPr>
        <p:sp>
          <p:nvSpPr>
            <p:cNvPr id="3" name="Rectangle 2"/>
            <p:cNvSpPr/>
            <p:nvPr/>
          </p:nvSpPr>
          <p:spPr bwMode="auto">
            <a:xfrm>
              <a:off x="4038600" y="1524000"/>
              <a:ext cx="5029200" cy="3664731"/>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Box 3"/>
            <p:cNvSpPr txBox="1"/>
            <p:nvPr/>
          </p:nvSpPr>
          <p:spPr>
            <a:xfrm>
              <a:off x="5174585" y="5105400"/>
              <a:ext cx="2757230" cy="461665"/>
            </a:xfrm>
            <a:prstGeom prst="rect">
              <a:avLst/>
            </a:prstGeom>
            <a:solidFill>
              <a:srgbClr val="FF0000"/>
            </a:solidFill>
          </p:spPr>
          <p:txBody>
            <a:bodyPr wrap="none" rtlCol="0">
              <a:spAutoFit/>
            </a:bodyPr>
            <a:lstStyle/>
            <a:p>
              <a:r>
                <a:rPr lang="en-US" dirty="0" smtClean="0">
                  <a:solidFill>
                    <a:schemeClr val="bg1"/>
                  </a:solidFill>
                </a:rPr>
                <a:t>‘RT-compatible part’</a:t>
              </a:r>
              <a:endParaRPr lang="en-US" dirty="0">
                <a:solidFill>
                  <a:schemeClr val="bg1"/>
                </a:solidFill>
              </a:endParaRPr>
            </a:p>
          </p:txBody>
        </p:sp>
      </p:grpSp>
      <p:sp>
        <p:nvSpPr>
          <p:cNvPr id="11" name="TextBox 10"/>
          <p:cNvSpPr txBox="1"/>
          <p:nvPr/>
        </p:nvSpPr>
        <p:spPr>
          <a:xfrm>
            <a:off x="685800" y="5126182"/>
            <a:ext cx="2326278" cy="461665"/>
          </a:xfrm>
          <a:prstGeom prst="rect">
            <a:avLst/>
          </a:prstGeom>
          <a:solidFill>
            <a:srgbClr val="00B050"/>
          </a:solidFill>
        </p:spPr>
        <p:txBody>
          <a:bodyPr wrap="none" rtlCol="0">
            <a:spAutoFit/>
          </a:bodyPr>
          <a:lstStyle/>
          <a:p>
            <a:r>
              <a:rPr lang="en-US" dirty="0" smtClean="0">
                <a:solidFill>
                  <a:schemeClr val="bg1"/>
                </a:solidFill>
              </a:rPr>
              <a:t>‘conditional part’</a:t>
            </a:r>
            <a:endParaRPr lang="en-US" dirty="0">
              <a:solidFill>
                <a:schemeClr val="bg1"/>
              </a:solidFill>
            </a:endParaRPr>
          </a:p>
        </p:txBody>
      </p:sp>
      <p:sp>
        <p:nvSpPr>
          <p:cNvPr id="8" name="Rectangle 7"/>
          <p:cNvSpPr/>
          <p:nvPr/>
        </p:nvSpPr>
        <p:spPr bwMode="auto">
          <a:xfrm>
            <a:off x="74316" y="1447800"/>
            <a:ext cx="3964284" cy="3733800"/>
          </a:xfrm>
          <a:prstGeom prst="rect">
            <a:avLst/>
          </a:prstGeom>
          <a:solidFill>
            <a:srgbClr val="00B05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803577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ltLang="en-US" smtClean="0"/>
              <a:t>RT compatible part of the template</a:t>
            </a:r>
          </a:p>
        </p:txBody>
      </p:sp>
      <p:graphicFrame>
        <p:nvGraphicFramePr>
          <p:cNvPr id="2" name="Table 1"/>
          <p:cNvGraphicFramePr>
            <a:graphicFrameLocks noGrp="1"/>
          </p:cNvGraphicFramePr>
          <p:nvPr>
            <p:extLst>
              <p:ext uri="{D42A27DB-BD31-4B8C-83A1-F6EECF244321}">
                <p14:modId xmlns:p14="http://schemas.microsoft.com/office/powerpoint/2010/main" val="4197100107"/>
              </p:ext>
            </p:extLst>
          </p:nvPr>
        </p:nvGraphicFramePr>
        <p:xfrm>
          <a:off x="76200" y="1524000"/>
          <a:ext cx="8915400" cy="2433110"/>
        </p:xfrm>
        <a:graphic>
          <a:graphicData uri="http://schemas.openxmlformats.org/drawingml/2006/table">
            <a:tbl>
              <a:tblPr>
                <a:tableStyleId>{5C22544A-7EE6-4342-B048-85BDC9FD1C3A}</a:tableStyleId>
              </a:tblPr>
              <a:tblGrid>
                <a:gridCol w="1524000"/>
                <a:gridCol w="1524000"/>
                <a:gridCol w="1793986"/>
                <a:gridCol w="1229710"/>
                <a:gridCol w="1229710"/>
                <a:gridCol w="752034"/>
                <a:gridCol w="861960"/>
              </a:tblGrid>
              <a:tr h="413932">
                <a:tc>
                  <a:txBody>
                    <a:bodyPr/>
                    <a:lstStyle/>
                    <a:p>
                      <a:pPr marL="0" marR="0" indent="-101600">
                        <a:lnSpc>
                          <a:spcPct val="100000"/>
                        </a:lnSpc>
                        <a:spcBef>
                          <a:spcPts val="400"/>
                        </a:spcBef>
                        <a:spcAft>
                          <a:spcPts val="700"/>
                        </a:spcAft>
                      </a:pPr>
                      <a:r>
                        <a:rPr lang="en-US" sz="2000" b="1" dirty="0">
                          <a:solidFill>
                            <a:schemeClr val="bg1"/>
                          </a:solidFill>
                          <a:effectLst/>
                        </a:rPr>
                        <a:t>IUI(L)</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IUI(P)</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P-Type</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P-Rel</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P-Targ</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400"/>
                        </a:spcBef>
                        <a:spcAft>
                          <a:spcPts val="700"/>
                        </a:spcAft>
                      </a:pPr>
                      <a:r>
                        <a:rPr lang="en-US" sz="2000" b="1">
                          <a:solidFill>
                            <a:schemeClr val="bg1"/>
                          </a:solidFill>
                          <a:effectLst/>
                        </a:rPr>
                        <a:t>Trel</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dirty="0">
                          <a:solidFill>
                            <a:schemeClr val="bg1"/>
                          </a:solidFill>
                          <a:effectLst/>
                        </a:rPr>
                        <a:t>Time</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450"/>
                        </a:spcBef>
                        <a:spcAft>
                          <a:spcPts val="0"/>
                        </a:spcAft>
                      </a:pPr>
                      <a:r>
                        <a:rPr lang="en-US" sz="1800" dirty="0">
                          <a:solidFill>
                            <a:schemeClr val="bg1"/>
                          </a:solidFill>
                          <a:effectLst/>
                        </a:rPr>
                        <a:t> </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dirty="0">
                          <a:solidFill>
                            <a:schemeClr val="bg1"/>
                          </a:solidFill>
                          <a:effectLst/>
                        </a:rPr>
                        <a:t>#</a:t>
                      </a:r>
                      <a:r>
                        <a:rPr lang="en-US" sz="1800" dirty="0" err="1">
                          <a:solidFill>
                            <a:schemeClr val="bg1"/>
                          </a:solidFill>
                          <a:effectLst/>
                        </a:rPr>
                        <a:t>psrec</a:t>
                      </a:r>
                      <a:r>
                        <a:rPr lang="en-US" sz="1800" dirty="0">
                          <a:solidFill>
                            <a:schemeClr val="bg1"/>
                          </a:solidFill>
                          <a:effectLst/>
                        </a:rPr>
                        <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cap="small">
                          <a:solidFill>
                            <a:schemeClr val="bg1"/>
                          </a:solidFill>
                          <a:effectLst/>
                        </a:rPr>
                        <a:t>dataset-record</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45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45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err="1" smtClean="0">
                          <a:solidFill>
                            <a:schemeClr val="bg1"/>
                          </a:solidFill>
                          <a:effectLst/>
                        </a:rPr>
                        <a:t>pidL</a:t>
                      </a:r>
                      <a:r>
                        <a:rPr lang="en-US" sz="1800" dirty="0" smtClean="0">
                          <a:solidFill>
                            <a:schemeClr val="bg1"/>
                          </a:solidFill>
                          <a:effectLst/>
                        </a:rPr>
                        <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err="1">
                          <a:solidFill>
                            <a:schemeClr val="bg1"/>
                          </a:solidFill>
                          <a:effectLst/>
                        </a:rPr>
                        <a:t>pid</a:t>
                      </a:r>
                      <a:r>
                        <a:rPr lang="en-US" sz="1800" dirty="0">
                          <a:solidFill>
                            <a:schemeClr val="bg1"/>
                          </a:solidFill>
                          <a:effectLst/>
                        </a:rPr>
                        <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dirty="0" smtClean="0">
                          <a:solidFill>
                            <a:schemeClr val="bg1"/>
                          </a:solidFill>
                          <a:effectLst/>
                          <a:latin typeface="+mn-lt"/>
                          <a:ea typeface="+mn-ea"/>
                        </a:rPr>
                        <a:t>identifier</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denotes</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#pat-</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err="1" smtClean="0">
                          <a:solidFill>
                            <a:schemeClr val="bg1"/>
                          </a:solidFill>
                          <a:effectLst/>
                        </a:rPr>
                        <a:t>patL</a:t>
                      </a:r>
                      <a:r>
                        <a:rPr lang="en-US" sz="1800" dirty="0" smtClean="0">
                          <a:solidFill>
                            <a:schemeClr val="bg1"/>
                          </a:solidFill>
                          <a:effectLst/>
                        </a:rPr>
                        <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#pat-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patient</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bg1"/>
                          </a:solidFill>
                          <a:effectLst/>
                        </a:rPr>
                        <a:t> </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err="1" smtClean="0">
                          <a:solidFill>
                            <a:schemeClr val="bg1"/>
                          </a:solidFill>
                          <a:effectLst/>
                        </a:rPr>
                        <a:t>patgL</a:t>
                      </a:r>
                      <a:r>
                        <a:rPr lang="en-US" sz="1800" dirty="0" smtClean="0">
                          <a:solidFill>
                            <a:schemeClr val="bg1"/>
                          </a:solidFill>
                          <a:effectLst/>
                        </a:rPr>
                        <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err="1">
                          <a:solidFill>
                            <a:schemeClr val="bg1"/>
                          </a:solidFill>
                          <a:effectLst/>
                        </a:rPr>
                        <a:t>patg</a:t>
                      </a:r>
                      <a:r>
                        <a:rPr lang="en-US" sz="1800" dirty="0">
                          <a:solidFill>
                            <a:schemeClr val="bg1"/>
                          </a:solidFill>
                          <a:effectLst/>
                        </a:rPr>
                        <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bg1"/>
                          </a:solidFill>
                          <a:effectLst/>
                        </a:rPr>
                        <a:t>inheres-in</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#pat-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err="1" smtClean="0">
                          <a:solidFill>
                            <a:schemeClr val="bg1"/>
                          </a:solidFill>
                          <a:effectLst/>
                        </a:rPr>
                        <a:t>patg</a:t>
                      </a:r>
                      <a:r>
                        <a:rPr lang="en-US" sz="1800" dirty="0" smtClean="0">
                          <a:solidFill>
                            <a:schemeClr val="bg1"/>
                          </a:solidFill>
                          <a:effectLst/>
                        </a:rPr>
                        <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male-gender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inheres-in</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#pat-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err="1" smtClean="0">
                          <a:solidFill>
                            <a:schemeClr val="bg1"/>
                          </a:solidFill>
                          <a:effectLst/>
                        </a:rPr>
                        <a:t>patg</a:t>
                      </a:r>
                      <a:r>
                        <a:rPr lang="en-US" sz="1800" dirty="0" smtClean="0">
                          <a:solidFill>
                            <a:schemeClr val="bg1"/>
                          </a:solidFill>
                          <a:effectLst/>
                        </a:rPr>
                        <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female-gender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inheres-in</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err="1" smtClean="0">
                          <a:solidFill>
                            <a:schemeClr val="bg1"/>
                          </a:solidFill>
                          <a:effectLst/>
                        </a:rPr>
                        <a:t>patgL</a:t>
                      </a:r>
                      <a:r>
                        <a:rPr lang="en-US" sz="1800" dirty="0" smtClean="0">
                          <a:solidFill>
                            <a:schemeClr val="bg1"/>
                          </a:solidFill>
                          <a:effectLst/>
                        </a:rPr>
                        <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dirty="0" err="1">
                          <a:solidFill>
                            <a:schemeClr val="bg1"/>
                          </a:solidFill>
                          <a:effectLst/>
                        </a:rPr>
                        <a:t>underspec</a:t>
                      </a:r>
                      <a:r>
                        <a:rPr lang="en-US" sz="1800" cap="small" dirty="0">
                          <a:solidFill>
                            <a:schemeClr val="bg1"/>
                          </a:solidFill>
                          <a:effectLst/>
                        </a:rPr>
                        <a:t>-ice</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bl>
          </a:graphicData>
        </a:graphic>
      </p:graphicFrame>
      <p:pic>
        <p:nvPicPr>
          <p:cNvPr id="6" name="Picture 5"/>
          <p:cNvPicPr>
            <a:picLocks noChangeAspect="1"/>
          </p:cNvPicPr>
          <p:nvPr/>
        </p:nvPicPr>
        <p:blipFill>
          <a:blip r:embed="rId2"/>
          <a:stretch>
            <a:fillRect/>
          </a:stretch>
        </p:blipFill>
        <p:spPr>
          <a:xfrm>
            <a:off x="4419600" y="4114800"/>
            <a:ext cx="4572000" cy="2431915"/>
          </a:xfrm>
          <a:prstGeom prst="rect">
            <a:avLst/>
          </a:prstGeom>
        </p:spPr>
      </p:pic>
      <p:sp>
        <p:nvSpPr>
          <p:cNvPr id="7" name="Rectangle 6"/>
          <p:cNvSpPr/>
          <p:nvPr/>
        </p:nvSpPr>
        <p:spPr bwMode="auto">
          <a:xfrm>
            <a:off x="4953000" y="4953000"/>
            <a:ext cx="762000" cy="381000"/>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03501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ltLang="en-US" smtClean="0"/>
              <a:t>RT compatible part of the template</a:t>
            </a:r>
          </a:p>
        </p:txBody>
      </p:sp>
      <p:graphicFrame>
        <p:nvGraphicFramePr>
          <p:cNvPr id="2" name="Table 1"/>
          <p:cNvGraphicFramePr>
            <a:graphicFrameLocks noGrp="1"/>
          </p:cNvGraphicFramePr>
          <p:nvPr>
            <p:extLst>
              <p:ext uri="{D42A27DB-BD31-4B8C-83A1-F6EECF244321}">
                <p14:modId xmlns:p14="http://schemas.microsoft.com/office/powerpoint/2010/main" val="1531766981"/>
              </p:ext>
            </p:extLst>
          </p:nvPr>
        </p:nvGraphicFramePr>
        <p:xfrm>
          <a:off x="76200" y="1524000"/>
          <a:ext cx="8915400" cy="2433110"/>
        </p:xfrm>
        <a:graphic>
          <a:graphicData uri="http://schemas.openxmlformats.org/drawingml/2006/table">
            <a:tbl>
              <a:tblPr>
                <a:tableStyleId>{5C22544A-7EE6-4342-B048-85BDC9FD1C3A}</a:tableStyleId>
              </a:tblPr>
              <a:tblGrid>
                <a:gridCol w="1524000"/>
                <a:gridCol w="1524000"/>
                <a:gridCol w="1793986"/>
                <a:gridCol w="1229710"/>
                <a:gridCol w="1229710"/>
                <a:gridCol w="752034"/>
                <a:gridCol w="861960"/>
              </a:tblGrid>
              <a:tr h="413932">
                <a:tc>
                  <a:txBody>
                    <a:bodyPr/>
                    <a:lstStyle/>
                    <a:p>
                      <a:pPr marL="0" marR="0" indent="-101600">
                        <a:lnSpc>
                          <a:spcPct val="100000"/>
                        </a:lnSpc>
                        <a:spcBef>
                          <a:spcPts val="400"/>
                        </a:spcBef>
                        <a:spcAft>
                          <a:spcPts val="700"/>
                        </a:spcAft>
                      </a:pPr>
                      <a:r>
                        <a:rPr lang="en-US" sz="2000" b="1" dirty="0">
                          <a:solidFill>
                            <a:schemeClr val="bg1"/>
                          </a:solidFill>
                          <a:effectLst/>
                        </a:rPr>
                        <a:t>IUI(L)</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IUI(P)</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P-Type</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P-Rel</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P-Targ</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400"/>
                        </a:spcBef>
                        <a:spcAft>
                          <a:spcPts val="700"/>
                        </a:spcAft>
                      </a:pPr>
                      <a:r>
                        <a:rPr lang="en-US" sz="2000" b="1">
                          <a:solidFill>
                            <a:schemeClr val="bg1"/>
                          </a:solidFill>
                          <a:effectLst/>
                        </a:rPr>
                        <a:t>Trel</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dirty="0">
                          <a:solidFill>
                            <a:schemeClr val="bg1"/>
                          </a:solidFill>
                          <a:effectLst/>
                        </a:rPr>
                        <a:t>Time</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450"/>
                        </a:spcBef>
                        <a:spcAft>
                          <a:spcPts val="0"/>
                        </a:spcAft>
                      </a:pPr>
                      <a:r>
                        <a:rPr lang="en-US" sz="1800" dirty="0">
                          <a:solidFill>
                            <a:schemeClr val="bg1"/>
                          </a:solidFill>
                          <a:effectLst/>
                        </a:rPr>
                        <a:t> </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dirty="0">
                          <a:solidFill>
                            <a:schemeClr val="bg1"/>
                          </a:solidFill>
                          <a:effectLst/>
                        </a:rPr>
                        <a:t>#</a:t>
                      </a:r>
                      <a:r>
                        <a:rPr lang="en-US" sz="1800" dirty="0" err="1">
                          <a:solidFill>
                            <a:schemeClr val="bg1"/>
                          </a:solidFill>
                          <a:effectLst/>
                        </a:rPr>
                        <a:t>psrec</a:t>
                      </a:r>
                      <a:r>
                        <a:rPr lang="en-US" sz="1800" dirty="0">
                          <a:solidFill>
                            <a:schemeClr val="bg1"/>
                          </a:solidFill>
                          <a:effectLst/>
                        </a:rPr>
                        <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cap="small">
                          <a:solidFill>
                            <a:schemeClr val="bg1"/>
                          </a:solidFill>
                          <a:effectLst/>
                        </a:rPr>
                        <a:t>dataset-record</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45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45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err="1" smtClean="0">
                          <a:solidFill>
                            <a:schemeClr val="bg1"/>
                          </a:solidFill>
                          <a:effectLst/>
                        </a:rPr>
                        <a:t>pidL</a:t>
                      </a:r>
                      <a:r>
                        <a:rPr lang="en-US" sz="1800" dirty="0" smtClean="0">
                          <a:solidFill>
                            <a:schemeClr val="bg1"/>
                          </a:solidFill>
                          <a:effectLst/>
                        </a:rPr>
                        <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err="1">
                          <a:solidFill>
                            <a:schemeClr val="bg1"/>
                          </a:solidFill>
                          <a:effectLst/>
                        </a:rPr>
                        <a:t>pid</a:t>
                      </a:r>
                      <a:r>
                        <a:rPr lang="en-US" sz="1800" dirty="0">
                          <a:solidFill>
                            <a:schemeClr val="bg1"/>
                          </a:solidFill>
                          <a:effectLst/>
                        </a:rPr>
                        <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dirty="0" smtClean="0">
                          <a:solidFill>
                            <a:schemeClr val="bg1"/>
                          </a:solidFill>
                          <a:effectLst/>
                          <a:latin typeface="+mn-lt"/>
                          <a:ea typeface="+mn-ea"/>
                        </a:rPr>
                        <a:t>identifier</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denotes</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#pat-</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err="1" smtClean="0">
                          <a:solidFill>
                            <a:schemeClr val="bg1"/>
                          </a:solidFill>
                          <a:effectLst/>
                        </a:rPr>
                        <a:t>patL</a:t>
                      </a:r>
                      <a:r>
                        <a:rPr lang="en-US" sz="1800" dirty="0" smtClean="0">
                          <a:solidFill>
                            <a:schemeClr val="bg1"/>
                          </a:solidFill>
                          <a:effectLst/>
                        </a:rPr>
                        <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#pat-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patient</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bg1"/>
                          </a:solidFill>
                          <a:effectLst/>
                        </a:rPr>
                        <a:t> </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err="1" smtClean="0">
                          <a:solidFill>
                            <a:schemeClr val="bg1"/>
                          </a:solidFill>
                          <a:effectLst/>
                        </a:rPr>
                        <a:t>patgL</a:t>
                      </a:r>
                      <a:r>
                        <a:rPr lang="en-US" sz="1800" dirty="0" smtClean="0">
                          <a:solidFill>
                            <a:schemeClr val="bg1"/>
                          </a:solidFill>
                          <a:effectLst/>
                        </a:rPr>
                        <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err="1">
                          <a:solidFill>
                            <a:schemeClr val="bg1"/>
                          </a:solidFill>
                          <a:effectLst/>
                        </a:rPr>
                        <a:t>patg</a:t>
                      </a:r>
                      <a:r>
                        <a:rPr lang="en-US" sz="1800" dirty="0">
                          <a:solidFill>
                            <a:schemeClr val="bg1"/>
                          </a:solidFill>
                          <a:effectLst/>
                        </a:rPr>
                        <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bg1"/>
                          </a:solidFill>
                          <a:effectLst/>
                        </a:rPr>
                        <a:t>inheres-in</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#pat-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err="1" smtClean="0">
                          <a:solidFill>
                            <a:schemeClr val="bg1"/>
                          </a:solidFill>
                          <a:effectLst/>
                        </a:rPr>
                        <a:t>patg</a:t>
                      </a:r>
                      <a:r>
                        <a:rPr lang="en-US" sz="1800" dirty="0" smtClean="0">
                          <a:solidFill>
                            <a:schemeClr val="bg1"/>
                          </a:solidFill>
                          <a:effectLst/>
                        </a:rPr>
                        <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male-gender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inheres-in</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#pat-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err="1" smtClean="0">
                          <a:solidFill>
                            <a:schemeClr val="bg1"/>
                          </a:solidFill>
                          <a:effectLst/>
                        </a:rPr>
                        <a:t>patg</a:t>
                      </a:r>
                      <a:r>
                        <a:rPr lang="en-US" sz="1800" dirty="0" smtClean="0">
                          <a:solidFill>
                            <a:schemeClr val="bg1"/>
                          </a:solidFill>
                          <a:effectLst/>
                        </a:rPr>
                        <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female-gender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inheres-in</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err="1" smtClean="0">
                          <a:solidFill>
                            <a:schemeClr val="bg1"/>
                          </a:solidFill>
                          <a:effectLst/>
                        </a:rPr>
                        <a:t>patgL</a:t>
                      </a:r>
                      <a:r>
                        <a:rPr lang="en-US" sz="1800" dirty="0" smtClean="0">
                          <a:solidFill>
                            <a:schemeClr val="bg1"/>
                          </a:solidFill>
                          <a:effectLst/>
                        </a:rPr>
                        <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underspec-ice</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bl>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3333900868"/>
              </p:ext>
            </p:extLst>
          </p:nvPr>
        </p:nvGraphicFramePr>
        <p:xfrm>
          <a:off x="76200" y="4348690"/>
          <a:ext cx="8915400" cy="2433110"/>
        </p:xfrm>
        <a:graphic>
          <a:graphicData uri="http://schemas.openxmlformats.org/drawingml/2006/table">
            <a:tbl>
              <a:tblPr>
                <a:tableStyleId>{5C22544A-7EE6-4342-B048-85BDC9FD1C3A}</a:tableStyleId>
              </a:tblPr>
              <a:tblGrid>
                <a:gridCol w="1524000"/>
                <a:gridCol w="1524000"/>
                <a:gridCol w="1793986"/>
                <a:gridCol w="1229710"/>
                <a:gridCol w="1229710"/>
                <a:gridCol w="752034"/>
                <a:gridCol w="861960"/>
              </a:tblGrid>
              <a:tr h="413932">
                <a:tc>
                  <a:txBody>
                    <a:bodyPr/>
                    <a:lstStyle/>
                    <a:p>
                      <a:pPr marL="0" marR="0" indent="-101600">
                        <a:lnSpc>
                          <a:spcPct val="100000"/>
                        </a:lnSpc>
                        <a:spcBef>
                          <a:spcPts val="400"/>
                        </a:spcBef>
                        <a:spcAft>
                          <a:spcPts val="700"/>
                        </a:spcAft>
                      </a:pPr>
                      <a:r>
                        <a:rPr lang="en-US" sz="2000" b="1" dirty="0">
                          <a:solidFill>
                            <a:schemeClr val="bg1"/>
                          </a:solidFill>
                          <a:effectLst/>
                        </a:rPr>
                        <a:t>IUI(L)</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IUI(P)</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P-Type</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P-Rel</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P-Targ</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400"/>
                        </a:spcBef>
                        <a:spcAft>
                          <a:spcPts val="700"/>
                        </a:spcAft>
                      </a:pPr>
                      <a:r>
                        <a:rPr lang="en-US" sz="2000" b="1">
                          <a:solidFill>
                            <a:schemeClr val="bg1"/>
                          </a:solidFill>
                          <a:effectLst/>
                        </a:rPr>
                        <a:t>Trel</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dirty="0">
                          <a:solidFill>
                            <a:schemeClr val="bg1"/>
                          </a:solidFill>
                          <a:effectLst/>
                        </a:rPr>
                        <a:t>Time</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450"/>
                        </a:spcBef>
                        <a:spcAft>
                          <a:spcPts val="0"/>
                        </a:spcAft>
                      </a:pPr>
                      <a:r>
                        <a:rPr lang="en-US" sz="1800" dirty="0">
                          <a:solidFill>
                            <a:schemeClr val="bg1"/>
                          </a:solidFill>
                          <a:effectLst/>
                        </a:rPr>
                        <a:t> </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dirty="0">
                          <a:solidFill>
                            <a:schemeClr val="bg1"/>
                          </a:solidFill>
                          <a:effectLst/>
                        </a:rPr>
                        <a:t>#</a:t>
                      </a:r>
                      <a:r>
                        <a:rPr lang="en-US" sz="1800" dirty="0" smtClean="0">
                          <a:solidFill>
                            <a:schemeClr val="bg1"/>
                          </a:solidFill>
                          <a:effectLst/>
                        </a:rPr>
                        <a:t>psrec-</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cap="small">
                          <a:solidFill>
                            <a:schemeClr val="bg1"/>
                          </a:solidFill>
                          <a:effectLst/>
                        </a:rPr>
                        <a:t>dataset-record</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45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45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pidL-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pid-</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dirty="0" smtClean="0">
                          <a:solidFill>
                            <a:schemeClr val="bg1"/>
                          </a:solidFill>
                          <a:effectLst/>
                          <a:latin typeface="+mn-lt"/>
                          <a:ea typeface="+mn-ea"/>
                        </a:rPr>
                        <a:t>identifier</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denotes</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l"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smtClean="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patient</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bg1"/>
                          </a:solidFill>
                          <a:effectLst/>
                        </a:rPr>
                        <a:t> </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l"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rPr>
                        <a:t>#</a:t>
                      </a:r>
                      <a:r>
                        <a:rPr lang="en-US" sz="1800" dirty="0" smtClean="0">
                          <a:solidFill>
                            <a:schemeClr val="bg1"/>
                          </a:solidFill>
                          <a:effectLst/>
                        </a:rPr>
                        <a:t>patg-</a:t>
                      </a:r>
                      <a:r>
                        <a:rPr lang="en-US" sz="1800" dirty="0" smtClean="0">
                          <a:solidFill>
                            <a:srgbClr val="FF0000"/>
                          </a:solidFill>
                          <a:effectLst/>
                        </a:rPr>
                        <a:t>5033</a:t>
                      </a:r>
                      <a:endParaRPr lang="en-US" sz="1800" dirty="0" smtClean="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bg1"/>
                          </a:solidFill>
                          <a:effectLst/>
                        </a:rPr>
                        <a:t>inheres-in</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male-gender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inheres-in</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err="1" smtClean="0">
                          <a:solidFill>
                            <a:schemeClr val="bg1"/>
                          </a:solidFill>
                          <a:effectLst/>
                        </a:rPr>
                        <a:t>patg</a:t>
                      </a:r>
                      <a:r>
                        <a:rPr lang="en-US" sz="1800" dirty="0" smtClean="0">
                          <a:solidFill>
                            <a:schemeClr val="bg1"/>
                          </a:solidFill>
                          <a:effectLst/>
                        </a:rPr>
                        <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female-gender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inheres-in</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err="1" smtClean="0">
                          <a:solidFill>
                            <a:schemeClr val="bg1"/>
                          </a:solidFill>
                          <a:effectLst/>
                        </a:rPr>
                        <a:t>patgL</a:t>
                      </a:r>
                      <a:r>
                        <a:rPr lang="en-US" sz="1800" dirty="0" smtClean="0">
                          <a:solidFill>
                            <a:schemeClr val="bg1"/>
                          </a:solidFill>
                          <a:effectLst/>
                        </a:rPr>
                        <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underspec-ice</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bl>
          </a:graphicData>
        </a:graphic>
      </p:graphicFrame>
      <p:sp>
        <p:nvSpPr>
          <p:cNvPr id="23" name="TextBox 22"/>
          <p:cNvSpPr txBox="1"/>
          <p:nvPr/>
        </p:nvSpPr>
        <p:spPr>
          <a:xfrm>
            <a:off x="2362200" y="3884716"/>
            <a:ext cx="4091185" cy="461665"/>
          </a:xfrm>
          <a:prstGeom prst="rect">
            <a:avLst/>
          </a:prstGeom>
          <a:noFill/>
        </p:spPr>
        <p:txBody>
          <a:bodyPr wrap="none" rtlCol="0">
            <a:spAutoFit/>
          </a:bodyPr>
          <a:lstStyle/>
          <a:p>
            <a:r>
              <a:rPr lang="en-US" dirty="0" smtClean="0">
                <a:solidFill>
                  <a:schemeClr val="bg1"/>
                </a:solidFill>
              </a:rPr>
              <a:t>Instantiated part of the template</a:t>
            </a:r>
            <a:endParaRPr lang="en-US" dirty="0">
              <a:solidFill>
                <a:schemeClr val="bg1"/>
              </a:solidFill>
            </a:endParaRPr>
          </a:p>
        </p:txBody>
      </p:sp>
      <p:sp>
        <p:nvSpPr>
          <p:cNvPr id="27" name="Rectangle 26"/>
          <p:cNvSpPr/>
          <p:nvPr/>
        </p:nvSpPr>
        <p:spPr bwMode="auto">
          <a:xfrm>
            <a:off x="0" y="3957110"/>
            <a:ext cx="9144000" cy="2900890"/>
          </a:xfrm>
          <a:prstGeom prst="rect">
            <a:avLst/>
          </a:prstGeom>
          <a:solidFill>
            <a:srgbClr val="BBE0E3">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07055123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arallelogram 9"/>
          <p:cNvSpPr/>
          <p:nvPr/>
        </p:nvSpPr>
        <p:spPr bwMode="auto">
          <a:xfrm flipV="1">
            <a:off x="3581400" y="2000567"/>
            <a:ext cx="3276600" cy="1117224"/>
          </a:xfrm>
          <a:prstGeom prst="parallelogram">
            <a:avLst>
              <a:gd name="adj" fmla="val 62711"/>
            </a:avLst>
          </a:prstGeom>
          <a:solidFill>
            <a:srgbClr val="FFC000"/>
          </a:solidFill>
          <a:ln w="9525" cap="flat" cmpd="sng" algn="ctr">
            <a:solidFill>
              <a:schemeClr val="tx1"/>
            </a:solidFill>
            <a:prstDash val="solid"/>
            <a:round/>
            <a:headEnd type="none" w="med" len="med"/>
            <a:tailEnd type="none" w="med" len="med"/>
          </a:ln>
          <a:effectLst/>
          <a:scene3d>
            <a:camera prst="orthographicFront">
              <a:rot lat="0" lon="0" rev="2154000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
        <p:nvSpPr>
          <p:cNvPr id="92162" name="Title 1"/>
          <p:cNvSpPr>
            <a:spLocks noGrp="1"/>
          </p:cNvSpPr>
          <p:nvPr>
            <p:ph type="title"/>
          </p:nvPr>
        </p:nvSpPr>
        <p:spPr/>
        <p:txBody>
          <a:bodyPr/>
          <a:lstStyle/>
          <a:p>
            <a:r>
              <a:rPr lang="en-US" altLang="en-US" dirty="0" smtClean="0"/>
              <a:t>What the instantiated template is about</a:t>
            </a:r>
          </a:p>
        </p:txBody>
      </p:sp>
      <p:pic>
        <p:nvPicPr>
          <p:cNvPr id="5" name="Picture 4"/>
          <p:cNvPicPr>
            <a:picLocks noChangeAspect="1"/>
          </p:cNvPicPr>
          <p:nvPr/>
        </p:nvPicPr>
        <p:blipFill>
          <a:blip r:embed="rId2"/>
          <a:stretch>
            <a:fillRect/>
          </a:stretch>
        </p:blipFill>
        <p:spPr>
          <a:xfrm rot="213451">
            <a:off x="3720163" y="1684008"/>
            <a:ext cx="2743200" cy="1349975"/>
          </a:xfrm>
          <a:prstGeom prst="rect">
            <a:avLst/>
          </a:prstGeom>
          <a:scene3d>
            <a:camera prst="isometricOffAxis1Top">
              <a:rot lat="18448668" lon="19229752" rev="2165575"/>
            </a:camera>
            <a:lightRig rig="threePt" dir="t"/>
          </a:scene3d>
        </p:spPr>
      </p:pic>
      <p:sp>
        <p:nvSpPr>
          <p:cNvPr id="6" name="TextBox 5"/>
          <p:cNvSpPr txBox="1"/>
          <p:nvPr/>
        </p:nvSpPr>
        <p:spPr>
          <a:xfrm>
            <a:off x="6019800" y="1603673"/>
            <a:ext cx="1670650" cy="830997"/>
          </a:xfrm>
          <a:prstGeom prst="rect">
            <a:avLst/>
          </a:prstGeom>
          <a:noFill/>
        </p:spPr>
        <p:txBody>
          <a:bodyPr wrap="none" rtlCol="0">
            <a:spAutoFit/>
          </a:bodyPr>
          <a:lstStyle/>
          <a:p>
            <a:r>
              <a:rPr lang="en-US" dirty="0" err="1" smtClean="0">
                <a:solidFill>
                  <a:srgbClr val="FFFF00"/>
                </a:solidFill>
              </a:rPr>
              <a:t>instanceOf</a:t>
            </a:r>
            <a:r>
              <a:rPr lang="en-US" dirty="0" smtClean="0">
                <a:solidFill>
                  <a:srgbClr val="FFFF00"/>
                </a:solidFill>
              </a:rPr>
              <a:t>  </a:t>
            </a:r>
          </a:p>
          <a:p>
            <a:pPr algn="ctr"/>
            <a:r>
              <a:rPr lang="en-US" dirty="0">
                <a:solidFill>
                  <a:srgbClr val="FFFF00"/>
                </a:solidFill>
              </a:rPr>
              <a:t>a</a:t>
            </a:r>
            <a:r>
              <a:rPr lang="en-US" dirty="0" smtClean="0">
                <a:solidFill>
                  <a:srgbClr val="FFFF00"/>
                </a:solidFill>
              </a:rPr>
              <a:t>t t</a:t>
            </a:r>
            <a:endParaRPr lang="en-US" dirty="0">
              <a:solidFill>
                <a:srgbClr val="FFFF00"/>
              </a:solidFill>
            </a:endParaRPr>
          </a:p>
        </p:txBody>
      </p:sp>
      <p:sp>
        <p:nvSpPr>
          <p:cNvPr id="7" name="Rounded Rectangle 6"/>
          <p:cNvSpPr/>
          <p:nvPr/>
        </p:nvSpPr>
        <p:spPr bwMode="auto">
          <a:xfrm>
            <a:off x="7641536" y="1795374"/>
            <a:ext cx="1045264" cy="5334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ICE</a:t>
            </a:r>
            <a:endParaRPr kumimoji="0" lang="en-US" sz="2400" b="0" i="0" u="none" strike="noStrike" cap="none" normalizeH="0" baseline="0" dirty="0">
              <a:ln>
                <a:noFill/>
              </a:ln>
              <a:solidFill>
                <a:schemeClr val="tx1"/>
              </a:solidFill>
              <a:effectLst/>
              <a:latin typeface="Times" pitchFamily="122" charset="0"/>
            </a:endParaRPr>
          </a:p>
        </p:txBody>
      </p:sp>
      <p:cxnSp>
        <p:nvCxnSpPr>
          <p:cNvPr id="8" name="Straight Arrow Connector 7"/>
          <p:cNvCxnSpPr>
            <a:endCxn id="7" idx="1"/>
          </p:cNvCxnSpPr>
          <p:nvPr/>
        </p:nvCxnSpPr>
        <p:spPr bwMode="auto">
          <a:xfrm>
            <a:off x="5494304" y="2062074"/>
            <a:ext cx="2147232" cy="0"/>
          </a:xfrm>
          <a:prstGeom prst="straightConnector1">
            <a:avLst/>
          </a:prstGeom>
          <a:solidFill>
            <a:schemeClr val="accent1"/>
          </a:solidFill>
          <a:ln w="38100" cap="flat" cmpd="sng" algn="ctr">
            <a:solidFill>
              <a:srgbClr val="FFFF00"/>
            </a:solidFill>
            <a:prstDash val="solid"/>
            <a:round/>
            <a:headEnd type="none" w="med" len="med"/>
            <a:tailEnd type="triangle"/>
          </a:ln>
          <a:effectLst/>
        </p:spPr>
      </p:cxnSp>
      <p:sp>
        <p:nvSpPr>
          <p:cNvPr id="14" name="Parallelogram 13"/>
          <p:cNvSpPr/>
          <p:nvPr/>
        </p:nvSpPr>
        <p:spPr bwMode="auto">
          <a:xfrm flipV="1">
            <a:off x="4038600" y="2220230"/>
            <a:ext cx="533400" cy="123237"/>
          </a:xfrm>
          <a:prstGeom prst="parallelogram">
            <a:avLst>
              <a:gd name="adj" fmla="val 49243"/>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Parallelogram 16"/>
          <p:cNvSpPr/>
          <p:nvPr/>
        </p:nvSpPr>
        <p:spPr bwMode="auto">
          <a:xfrm flipV="1">
            <a:off x="4895272" y="2238702"/>
            <a:ext cx="304800" cy="117078"/>
          </a:xfrm>
          <a:prstGeom prst="parallelogram">
            <a:avLst>
              <a:gd name="adj" fmla="val 49243"/>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Rounded Rectangle 2"/>
          <p:cNvSpPr/>
          <p:nvPr/>
        </p:nvSpPr>
        <p:spPr bwMode="auto">
          <a:xfrm>
            <a:off x="457200" y="2067830"/>
            <a:ext cx="1295400" cy="519240"/>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pitchFamily="122" charset="0"/>
              </a:rPr>
              <a:t>POR-T1</a:t>
            </a:r>
            <a:endParaRPr kumimoji="0" lang="en-US" sz="2400" b="0" i="0" u="none" strike="noStrike" cap="none" normalizeH="0" baseline="0" dirty="0">
              <a:ln>
                <a:noFill/>
              </a:ln>
              <a:solidFill>
                <a:schemeClr val="tx1"/>
              </a:solidFill>
              <a:effectLst/>
              <a:latin typeface="Times" pitchFamily="122" charset="0"/>
            </a:endParaRPr>
          </a:p>
        </p:txBody>
      </p:sp>
      <p:cxnSp>
        <p:nvCxnSpPr>
          <p:cNvPr id="19" name="Straight Arrow Connector 18"/>
          <p:cNvCxnSpPr>
            <a:endCxn id="3" idx="3"/>
          </p:cNvCxnSpPr>
          <p:nvPr/>
        </p:nvCxnSpPr>
        <p:spPr bwMode="auto">
          <a:xfrm flipH="1" flipV="1">
            <a:off x="1752600" y="2327450"/>
            <a:ext cx="2057400" cy="16017"/>
          </a:xfrm>
          <a:prstGeom prst="straightConnector1">
            <a:avLst/>
          </a:prstGeom>
          <a:solidFill>
            <a:schemeClr val="accent1"/>
          </a:solidFill>
          <a:ln w="38100" cap="flat" cmpd="sng" algn="ctr">
            <a:solidFill>
              <a:srgbClr val="FFC000"/>
            </a:solidFill>
            <a:prstDash val="solid"/>
            <a:round/>
            <a:headEnd type="none" w="med" len="med"/>
            <a:tailEnd type="triangle"/>
          </a:ln>
          <a:effectLst/>
        </p:spPr>
      </p:cxnSp>
      <p:sp>
        <p:nvSpPr>
          <p:cNvPr id="24" name="TextBox 23"/>
          <p:cNvSpPr txBox="1"/>
          <p:nvPr/>
        </p:nvSpPr>
        <p:spPr>
          <a:xfrm>
            <a:off x="2204604" y="1881742"/>
            <a:ext cx="1313180" cy="830997"/>
          </a:xfrm>
          <a:prstGeom prst="rect">
            <a:avLst/>
          </a:prstGeom>
          <a:noFill/>
        </p:spPr>
        <p:txBody>
          <a:bodyPr wrap="none" rtlCol="0">
            <a:spAutoFit/>
          </a:bodyPr>
          <a:lstStyle/>
          <a:p>
            <a:r>
              <a:rPr lang="en-US" dirty="0" err="1" smtClean="0">
                <a:solidFill>
                  <a:srgbClr val="FFC000"/>
                </a:solidFill>
              </a:rPr>
              <a:t>isAbout</a:t>
            </a:r>
            <a:r>
              <a:rPr lang="en-US" dirty="0" smtClean="0">
                <a:solidFill>
                  <a:srgbClr val="FFC000"/>
                </a:solidFill>
              </a:rPr>
              <a:t>  </a:t>
            </a:r>
          </a:p>
          <a:p>
            <a:pPr algn="ctr"/>
            <a:r>
              <a:rPr lang="en-US" dirty="0">
                <a:solidFill>
                  <a:srgbClr val="FFC000"/>
                </a:solidFill>
              </a:rPr>
              <a:t>a</a:t>
            </a:r>
            <a:r>
              <a:rPr lang="en-US" dirty="0" smtClean="0">
                <a:solidFill>
                  <a:srgbClr val="FFC000"/>
                </a:solidFill>
              </a:rPr>
              <a:t>t t</a:t>
            </a:r>
            <a:endParaRPr lang="en-US" dirty="0">
              <a:solidFill>
                <a:srgbClr val="FFC000"/>
              </a:solidFill>
            </a:endParaRPr>
          </a:p>
        </p:txBody>
      </p:sp>
      <p:graphicFrame>
        <p:nvGraphicFramePr>
          <p:cNvPr id="20" name="Table 19"/>
          <p:cNvGraphicFramePr>
            <a:graphicFrameLocks noGrp="1"/>
          </p:cNvGraphicFramePr>
          <p:nvPr>
            <p:extLst>
              <p:ext uri="{D42A27DB-BD31-4B8C-83A1-F6EECF244321}">
                <p14:modId xmlns:p14="http://schemas.microsoft.com/office/powerpoint/2010/main" val="3785615404"/>
              </p:ext>
            </p:extLst>
          </p:nvPr>
        </p:nvGraphicFramePr>
        <p:xfrm>
          <a:off x="76200" y="4348690"/>
          <a:ext cx="8915400" cy="2433110"/>
        </p:xfrm>
        <a:graphic>
          <a:graphicData uri="http://schemas.openxmlformats.org/drawingml/2006/table">
            <a:tbl>
              <a:tblPr>
                <a:tableStyleId>{5C22544A-7EE6-4342-B048-85BDC9FD1C3A}</a:tableStyleId>
              </a:tblPr>
              <a:tblGrid>
                <a:gridCol w="1524000"/>
                <a:gridCol w="1524000"/>
                <a:gridCol w="1793986"/>
                <a:gridCol w="1229710"/>
                <a:gridCol w="1229710"/>
                <a:gridCol w="752034"/>
                <a:gridCol w="861960"/>
              </a:tblGrid>
              <a:tr h="413932">
                <a:tc>
                  <a:txBody>
                    <a:bodyPr/>
                    <a:lstStyle/>
                    <a:p>
                      <a:pPr marL="0" marR="0" indent="-101600">
                        <a:lnSpc>
                          <a:spcPct val="100000"/>
                        </a:lnSpc>
                        <a:spcBef>
                          <a:spcPts val="400"/>
                        </a:spcBef>
                        <a:spcAft>
                          <a:spcPts val="700"/>
                        </a:spcAft>
                      </a:pPr>
                      <a:r>
                        <a:rPr lang="en-US" sz="2000" b="1" dirty="0">
                          <a:solidFill>
                            <a:schemeClr val="bg1"/>
                          </a:solidFill>
                          <a:effectLst/>
                        </a:rPr>
                        <a:t>IUI(L)</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IUI(P)</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P-Type</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P-Rel</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P-Targ</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400"/>
                        </a:spcBef>
                        <a:spcAft>
                          <a:spcPts val="700"/>
                        </a:spcAft>
                      </a:pPr>
                      <a:r>
                        <a:rPr lang="en-US" sz="2000" b="1">
                          <a:solidFill>
                            <a:schemeClr val="bg1"/>
                          </a:solidFill>
                          <a:effectLst/>
                        </a:rPr>
                        <a:t>Trel</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dirty="0">
                          <a:solidFill>
                            <a:schemeClr val="bg1"/>
                          </a:solidFill>
                          <a:effectLst/>
                        </a:rPr>
                        <a:t>Time</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450"/>
                        </a:spcBef>
                        <a:spcAft>
                          <a:spcPts val="0"/>
                        </a:spcAft>
                      </a:pPr>
                      <a:r>
                        <a:rPr lang="en-US" sz="1800" dirty="0">
                          <a:solidFill>
                            <a:schemeClr val="bg1"/>
                          </a:solidFill>
                          <a:effectLst/>
                        </a:rPr>
                        <a:t> </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dirty="0">
                          <a:solidFill>
                            <a:schemeClr val="bg1"/>
                          </a:solidFill>
                          <a:effectLst/>
                        </a:rPr>
                        <a:t>#</a:t>
                      </a:r>
                      <a:r>
                        <a:rPr lang="en-US" sz="1800" dirty="0" smtClean="0">
                          <a:solidFill>
                            <a:schemeClr val="bg1"/>
                          </a:solidFill>
                          <a:effectLst/>
                        </a:rPr>
                        <a:t>psrec-</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cap="small">
                          <a:solidFill>
                            <a:schemeClr val="bg1"/>
                          </a:solidFill>
                          <a:effectLst/>
                        </a:rPr>
                        <a:t>dataset-record</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45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45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pidL-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pid-</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dirty="0" smtClean="0">
                          <a:solidFill>
                            <a:schemeClr val="bg1"/>
                          </a:solidFill>
                          <a:effectLst/>
                          <a:latin typeface="+mn-lt"/>
                          <a:ea typeface="+mn-ea"/>
                        </a:rPr>
                        <a:t>identifier</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denotes</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l"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smtClean="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patient</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bg1"/>
                          </a:solidFill>
                          <a:effectLst/>
                        </a:rPr>
                        <a:t> </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l"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rPr>
                        <a:t>#</a:t>
                      </a:r>
                      <a:r>
                        <a:rPr lang="en-US" sz="1800" dirty="0" smtClean="0">
                          <a:solidFill>
                            <a:schemeClr val="bg1"/>
                          </a:solidFill>
                          <a:effectLst/>
                        </a:rPr>
                        <a:t>patg-</a:t>
                      </a:r>
                      <a:r>
                        <a:rPr lang="en-US" sz="1800" dirty="0" smtClean="0">
                          <a:solidFill>
                            <a:srgbClr val="FF0000"/>
                          </a:solidFill>
                          <a:effectLst/>
                        </a:rPr>
                        <a:t>5033</a:t>
                      </a:r>
                      <a:endParaRPr lang="en-US" sz="1800" dirty="0" smtClean="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bg1"/>
                          </a:solidFill>
                          <a:effectLst/>
                        </a:rPr>
                        <a:t>inheres-in</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male-gender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inheres-in</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bl>
          </a:graphicData>
        </a:graphic>
      </p:graphicFrame>
      <p:sp>
        <p:nvSpPr>
          <p:cNvPr id="18" name="TextBox 17"/>
          <p:cNvSpPr txBox="1"/>
          <p:nvPr/>
        </p:nvSpPr>
        <p:spPr>
          <a:xfrm>
            <a:off x="5494304" y="2731695"/>
            <a:ext cx="1228221" cy="461665"/>
          </a:xfrm>
          <a:prstGeom prst="rect">
            <a:avLst/>
          </a:prstGeom>
          <a:noFill/>
        </p:spPr>
        <p:txBody>
          <a:bodyPr wrap="none" rtlCol="0">
            <a:spAutoFit/>
          </a:bodyPr>
          <a:lstStyle/>
          <a:p>
            <a:r>
              <a:rPr lang="en-US" dirty="0" smtClean="0"/>
              <a:t>POR-T2</a:t>
            </a:r>
            <a:endParaRPr lang="en-US" dirty="0"/>
          </a:p>
        </p:txBody>
      </p:sp>
      <p:sp>
        <p:nvSpPr>
          <p:cNvPr id="22" name="Rounded Rectangle 21"/>
          <p:cNvSpPr/>
          <p:nvPr/>
        </p:nvSpPr>
        <p:spPr bwMode="auto">
          <a:xfrm>
            <a:off x="228600" y="1676400"/>
            <a:ext cx="8686800" cy="1600200"/>
          </a:xfrm>
          <a:prstGeom prst="roundRect">
            <a:avLst/>
          </a:prstGeom>
          <a:noFill/>
          <a:ln w="3810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5" name="TextBox 24"/>
          <p:cNvSpPr txBox="1"/>
          <p:nvPr/>
        </p:nvSpPr>
        <p:spPr>
          <a:xfrm>
            <a:off x="7454898" y="2814775"/>
            <a:ext cx="1228221" cy="461665"/>
          </a:xfrm>
          <a:prstGeom prst="rect">
            <a:avLst/>
          </a:prstGeom>
          <a:solidFill>
            <a:srgbClr val="FFC000"/>
          </a:solidFill>
        </p:spPr>
        <p:txBody>
          <a:bodyPr wrap="none" rtlCol="0">
            <a:spAutoFit/>
          </a:bodyPr>
          <a:lstStyle/>
          <a:p>
            <a:r>
              <a:rPr lang="en-US" dirty="0" smtClean="0"/>
              <a:t>POR-T3</a:t>
            </a:r>
            <a:endParaRPr lang="en-US" dirty="0"/>
          </a:p>
        </p:txBody>
      </p:sp>
      <p:cxnSp>
        <p:nvCxnSpPr>
          <p:cNvPr id="26" name="Straight Arrow Connector 25"/>
          <p:cNvCxnSpPr/>
          <p:nvPr/>
        </p:nvCxnSpPr>
        <p:spPr bwMode="auto">
          <a:xfrm flipV="1">
            <a:off x="4305300" y="3406624"/>
            <a:ext cx="0" cy="784376"/>
          </a:xfrm>
          <a:prstGeom prst="straightConnector1">
            <a:avLst/>
          </a:prstGeom>
          <a:solidFill>
            <a:schemeClr val="accent1"/>
          </a:solidFill>
          <a:ln w="38100" cap="flat" cmpd="sng" algn="ctr">
            <a:solidFill>
              <a:srgbClr val="FFC000"/>
            </a:solidFill>
            <a:prstDash val="solid"/>
            <a:round/>
            <a:headEnd type="none" w="med" len="med"/>
            <a:tailEnd type="triangle"/>
          </a:ln>
          <a:effectLst/>
        </p:spPr>
      </p:cxnSp>
      <p:sp>
        <p:nvSpPr>
          <p:cNvPr id="28" name="TextBox 27"/>
          <p:cNvSpPr txBox="1"/>
          <p:nvPr/>
        </p:nvSpPr>
        <p:spPr>
          <a:xfrm>
            <a:off x="4391082" y="3330184"/>
            <a:ext cx="1313180" cy="830997"/>
          </a:xfrm>
          <a:prstGeom prst="rect">
            <a:avLst/>
          </a:prstGeom>
          <a:noFill/>
        </p:spPr>
        <p:txBody>
          <a:bodyPr wrap="none" rtlCol="0">
            <a:spAutoFit/>
          </a:bodyPr>
          <a:lstStyle/>
          <a:p>
            <a:r>
              <a:rPr lang="en-US" dirty="0" err="1" smtClean="0">
                <a:solidFill>
                  <a:srgbClr val="FFC000"/>
                </a:solidFill>
              </a:rPr>
              <a:t>isAbout</a:t>
            </a:r>
            <a:r>
              <a:rPr lang="en-US" dirty="0" smtClean="0">
                <a:solidFill>
                  <a:srgbClr val="FFC000"/>
                </a:solidFill>
              </a:rPr>
              <a:t>  </a:t>
            </a:r>
          </a:p>
          <a:p>
            <a:pPr algn="ctr"/>
            <a:r>
              <a:rPr lang="en-US" dirty="0">
                <a:solidFill>
                  <a:srgbClr val="FFC000"/>
                </a:solidFill>
              </a:rPr>
              <a:t>a</a:t>
            </a:r>
            <a:r>
              <a:rPr lang="en-US" dirty="0" smtClean="0">
                <a:solidFill>
                  <a:srgbClr val="FFC000"/>
                </a:solidFill>
              </a:rPr>
              <a:t>t t</a:t>
            </a:r>
            <a:endParaRPr lang="en-US" dirty="0">
              <a:solidFill>
                <a:srgbClr val="FFC000"/>
              </a:solidFill>
            </a:endParaRPr>
          </a:p>
        </p:txBody>
      </p:sp>
    </p:spTree>
    <p:extLst>
      <p:ext uri="{BB962C8B-B14F-4D97-AF65-F5344CB8AC3E}">
        <p14:creationId xmlns:p14="http://schemas.microsoft.com/office/powerpoint/2010/main" val="35452273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09600" y="2246744"/>
            <a:ext cx="533400" cy="381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609600" y="2761672"/>
            <a:ext cx="533400" cy="381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609600" y="3276600"/>
            <a:ext cx="457200" cy="381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609600" y="4495800"/>
            <a:ext cx="1828800" cy="381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ectangle 4"/>
          <p:cNvSpPr/>
          <p:nvPr/>
        </p:nvSpPr>
        <p:spPr bwMode="auto">
          <a:xfrm>
            <a:off x="609600" y="1676400"/>
            <a:ext cx="381000" cy="381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pPr algn="l"/>
            <a:r>
              <a:rPr lang="en-US" dirty="0" smtClean="0"/>
              <a:t>Codebook</a:t>
            </a:r>
            <a:endParaRPr lang="en-US" dirty="0"/>
          </a:p>
        </p:txBody>
      </p:sp>
      <p:sp>
        <p:nvSpPr>
          <p:cNvPr id="3" name="Content Placeholder 2"/>
          <p:cNvSpPr>
            <a:spLocks noGrp="1"/>
          </p:cNvSpPr>
          <p:nvPr>
            <p:ph idx="1"/>
          </p:nvPr>
        </p:nvSpPr>
        <p:spPr/>
        <p:txBody>
          <a:bodyPr/>
          <a:lstStyle/>
          <a:p>
            <a:pPr>
              <a:spcAft>
                <a:spcPts val="600"/>
              </a:spcAft>
              <a:buFont typeface="Arial" panose="020B0604020202020204" pitchFamily="34" charset="0"/>
              <a:buChar char="•"/>
            </a:pPr>
            <a:r>
              <a:rPr lang="en-US" dirty="0"/>
              <a:t>i</a:t>
            </a:r>
            <a:r>
              <a:rPr lang="en-US" dirty="0" smtClean="0"/>
              <a:t>d </a:t>
            </a:r>
            <a:r>
              <a:rPr lang="en-US" dirty="0" smtClean="0">
                <a:sym typeface="Wingdings" panose="05000000000000000000" pitchFamily="2" charset="2"/>
              </a:rPr>
              <a:t> patient identifier</a:t>
            </a:r>
          </a:p>
          <a:p>
            <a:pPr>
              <a:spcAft>
                <a:spcPts val="600"/>
              </a:spcAft>
              <a:buFont typeface="Arial" panose="020B0604020202020204" pitchFamily="34" charset="0"/>
              <a:buChar char="•"/>
            </a:pPr>
            <a:r>
              <a:rPr lang="en-US" dirty="0" smtClean="0">
                <a:sym typeface="Wingdings" panose="05000000000000000000" pitchFamily="2" charset="2"/>
              </a:rPr>
              <a:t>age  age of the patient</a:t>
            </a:r>
          </a:p>
          <a:p>
            <a:pPr>
              <a:spcAft>
                <a:spcPts val="600"/>
              </a:spcAft>
              <a:buFont typeface="Arial" panose="020B0604020202020204" pitchFamily="34" charset="0"/>
              <a:buChar char="•"/>
            </a:pPr>
            <a:r>
              <a:rPr lang="en-US" dirty="0" smtClean="0">
                <a:sym typeface="Wingdings" panose="05000000000000000000" pitchFamily="2" charset="2"/>
              </a:rPr>
              <a:t>sex  gender of the patient (0 = male, 1 = female)</a:t>
            </a:r>
          </a:p>
          <a:p>
            <a:pPr>
              <a:spcAft>
                <a:spcPts val="600"/>
              </a:spcAft>
              <a:buFont typeface="Arial" panose="020B0604020202020204" pitchFamily="34" charset="0"/>
              <a:buChar char="•"/>
            </a:pPr>
            <a:r>
              <a:rPr lang="en-US" dirty="0" smtClean="0">
                <a:sym typeface="Wingdings" panose="05000000000000000000" pitchFamily="2" charset="2"/>
              </a:rPr>
              <a:t>q3  answer to the question ‘</a:t>
            </a:r>
            <a:r>
              <a:rPr lang="en-US" i="1" dirty="0"/>
              <a:t>Have you had pain in the face, jaw, temple, in front of the ear or in the ear in the past month</a:t>
            </a:r>
            <a:r>
              <a:rPr lang="en-US" i="1" dirty="0" smtClean="0"/>
              <a:t>?</a:t>
            </a:r>
            <a:r>
              <a:rPr lang="en-US" dirty="0" smtClean="0">
                <a:sym typeface="Wingdings" panose="05000000000000000000" pitchFamily="2" charset="2"/>
              </a:rPr>
              <a:t>’ (0 = ‘no’,  1 = ‘yes’)</a:t>
            </a:r>
          </a:p>
          <a:p>
            <a:pPr>
              <a:buFont typeface="Arial" panose="020B0604020202020204" pitchFamily="34" charset="0"/>
              <a:buChar char="•"/>
            </a:pPr>
            <a:r>
              <a:rPr lang="en-US" dirty="0" smtClean="0">
                <a:sym typeface="Wingdings" panose="05000000000000000000" pitchFamily="2" charset="2"/>
              </a:rPr>
              <a:t>an_8_gcps_1  answer to the question ‘</a:t>
            </a:r>
            <a:r>
              <a:rPr lang="en-US" i="1" dirty="0" smtClean="0"/>
              <a:t>How </a:t>
            </a:r>
            <a:r>
              <a:rPr lang="en-US" i="1" dirty="0"/>
              <a:t>would you rate your facial pain on a 0 to 10 scale at the present time, that is right now, where 0 is “no pain” and 10 is “pain as bad as could be</a:t>
            </a:r>
            <a:r>
              <a:rPr lang="en-US" i="1" dirty="0" smtClean="0"/>
              <a:t>”?</a:t>
            </a:r>
            <a:r>
              <a:rPr lang="en-US" dirty="0" smtClean="0"/>
              <a:t>’</a:t>
            </a:r>
            <a:r>
              <a:rPr lang="en-US" dirty="0" smtClean="0">
                <a:sym typeface="Wingdings" panose="05000000000000000000" pitchFamily="2" charset="2"/>
              </a:rPr>
              <a:t>.</a:t>
            </a:r>
          </a:p>
          <a:p>
            <a:pPr>
              <a:buFont typeface="Arial" panose="020B0604020202020204" pitchFamily="34" charset="0"/>
              <a:buChar char="•"/>
            </a:pPr>
            <a:endParaRPr lang="en-US" dirty="0"/>
          </a:p>
        </p:txBody>
      </p:sp>
      <p:pic>
        <p:nvPicPr>
          <p:cNvPr id="4" name="Picture 3"/>
          <p:cNvPicPr>
            <a:picLocks noChangeAspect="1"/>
          </p:cNvPicPr>
          <p:nvPr/>
        </p:nvPicPr>
        <p:blipFill>
          <a:blip r:embed="rId2"/>
          <a:stretch>
            <a:fillRect/>
          </a:stretch>
        </p:blipFill>
        <p:spPr>
          <a:xfrm>
            <a:off x="5638800" y="684179"/>
            <a:ext cx="3429000" cy="1823936"/>
          </a:xfrm>
          <a:prstGeom prst="rect">
            <a:avLst/>
          </a:prstGeom>
        </p:spPr>
      </p:pic>
    </p:spTree>
    <p:extLst>
      <p:ext uri="{BB962C8B-B14F-4D97-AF65-F5344CB8AC3E}">
        <p14:creationId xmlns:p14="http://schemas.microsoft.com/office/powerpoint/2010/main" val="426839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ltLang="en-US" dirty="0" smtClean="0"/>
              <a:t>Data versus what it is about</a:t>
            </a:r>
          </a:p>
        </p:txBody>
      </p:sp>
      <p:graphicFrame>
        <p:nvGraphicFramePr>
          <p:cNvPr id="2" name="Table 1"/>
          <p:cNvGraphicFramePr>
            <a:graphicFrameLocks noGrp="1"/>
          </p:cNvGraphicFramePr>
          <p:nvPr>
            <p:extLst>
              <p:ext uri="{D42A27DB-BD31-4B8C-83A1-F6EECF244321}">
                <p14:modId xmlns:p14="http://schemas.microsoft.com/office/powerpoint/2010/main" val="762094032"/>
              </p:ext>
            </p:extLst>
          </p:nvPr>
        </p:nvGraphicFramePr>
        <p:xfrm>
          <a:off x="76200" y="1524003"/>
          <a:ext cx="8915400" cy="2433110"/>
        </p:xfrm>
        <a:graphic>
          <a:graphicData uri="http://schemas.openxmlformats.org/drawingml/2006/table">
            <a:tbl>
              <a:tblPr>
                <a:tableStyleId>{5C22544A-7EE6-4342-B048-85BDC9FD1C3A}</a:tableStyleId>
              </a:tblPr>
              <a:tblGrid>
                <a:gridCol w="1524000"/>
                <a:gridCol w="1524000"/>
                <a:gridCol w="1793986"/>
                <a:gridCol w="1229710"/>
                <a:gridCol w="1229710"/>
                <a:gridCol w="752034"/>
                <a:gridCol w="861960"/>
              </a:tblGrid>
              <a:tr h="413932">
                <a:tc>
                  <a:txBody>
                    <a:bodyPr/>
                    <a:lstStyle/>
                    <a:p>
                      <a:pPr marL="0" marR="0" indent="-101600">
                        <a:lnSpc>
                          <a:spcPct val="100000"/>
                        </a:lnSpc>
                        <a:spcBef>
                          <a:spcPts val="400"/>
                        </a:spcBef>
                        <a:spcAft>
                          <a:spcPts val="700"/>
                        </a:spcAft>
                      </a:pPr>
                      <a:r>
                        <a:rPr lang="en-US" sz="2000" b="1" dirty="0">
                          <a:solidFill>
                            <a:schemeClr val="bg1"/>
                          </a:solidFill>
                          <a:effectLst/>
                        </a:rPr>
                        <a:t>IUI(L)</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IUI(P)</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P-Type</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P-Rel</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P-Targ</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400"/>
                        </a:spcBef>
                        <a:spcAft>
                          <a:spcPts val="700"/>
                        </a:spcAft>
                      </a:pPr>
                      <a:r>
                        <a:rPr lang="en-US" sz="2000" b="1">
                          <a:solidFill>
                            <a:schemeClr val="bg1"/>
                          </a:solidFill>
                          <a:effectLst/>
                        </a:rPr>
                        <a:t>Trel</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dirty="0">
                          <a:solidFill>
                            <a:schemeClr val="bg1"/>
                          </a:solidFill>
                          <a:effectLst/>
                        </a:rPr>
                        <a:t>Time</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450"/>
                        </a:spcBef>
                        <a:spcAft>
                          <a:spcPts val="0"/>
                        </a:spcAft>
                      </a:pPr>
                      <a:r>
                        <a:rPr lang="en-US" sz="1800" dirty="0">
                          <a:solidFill>
                            <a:schemeClr val="bg1"/>
                          </a:solidFill>
                          <a:effectLst/>
                        </a:rPr>
                        <a:t> </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dirty="0">
                          <a:solidFill>
                            <a:schemeClr val="bg1"/>
                          </a:solidFill>
                          <a:effectLst/>
                        </a:rPr>
                        <a:t>#</a:t>
                      </a:r>
                      <a:r>
                        <a:rPr lang="en-US" sz="1800" dirty="0" smtClean="0">
                          <a:solidFill>
                            <a:schemeClr val="bg1"/>
                          </a:solidFill>
                          <a:effectLst/>
                        </a:rPr>
                        <a:t>psrec-</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cap="small">
                          <a:solidFill>
                            <a:schemeClr val="bg1"/>
                          </a:solidFill>
                          <a:effectLst/>
                        </a:rPr>
                        <a:t>dataset-record</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45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45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pidL-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pid-</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dirty="0" smtClean="0">
                          <a:solidFill>
                            <a:schemeClr val="bg1"/>
                          </a:solidFill>
                          <a:effectLst/>
                          <a:latin typeface="+mn-lt"/>
                          <a:ea typeface="+mn-ea"/>
                        </a:rPr>
                        <a:t>identifier</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denotes</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l"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smtClean="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patient</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bg1"/>
                          </a:solidFill>
                          <a:effectLst/>
                        </a:rPr>
                        <a:t> </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l"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rPr>
                        <a:t>#</a:t>
                      </a:r>
                      <a:r>
                        <a:rPr lang="en-US" sz="1800" dirty="0" smtClean="0">
                          <a:solidFill>
                            <a:schemeClr val="bg1"/>
                          </a:solidFill>
                          <a:effectLst/>
                        </a:rPr>
                        <a:t>patg-</a:t>
                      </a:r>
                      <a:r>
                        <a:rPr lang="en-US" sz="1800" dirty="0" smtClean="0">
                          <a:solidFill>
                            <a:srgbClr val="FF0000"/>
                          </a:solidFill>
                          <a:effectLst/>
                        </a:rPr>
                        <a:t>5033</a:t>
                      </a:r>
                      <a:endParaRPr lang="en-US" sz="1800" dirty="0" smtClean="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bg1"/>
                          </a:solidFill>
                          <a:effectLst/>
                        </a:rPr>
                        <a:t>inheres-in</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male-gender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inheres-in</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bl>
          </a:graphicData>
        </a:graphic>
      </p:graphicFrame>
      <p:pic>
        <p:nvPicPr>
          <p:cNvPr id="3" name="Picture 2"/>
          <p:cNvPicPr>
            <a:picLocks noChangeAspect="1"/>
          </p:cNvPicPr>
          <p:nvPr/>
        </p:nvPicPr>
        <p:blipFill>
          <a:blip r:embed="rId2"/>
          <a:stretch>
            <a:fillRect/>
          </a:stretch>
        </p:blipFill>
        <p:spPr>
          <a:xfrm>
            <a:off x="4419600" y="4114800"/>
            <a:ext cx="4572000" cy="2431915"/>
          </a:xfrm>
          <a:prstGeom prst="rect">
            <a:avLst/>
          </a:prstGeom>
        </p:spPr>
      </p:pic>
      <p:sp>
        <p:nvSpPr>
          <p:cNvPr id="4" name="Rectangle 3"/>
          <p:cNvSpPr/>
          <p:nvPr/>
        </p:nvSpPr>
        <p:spPr bwMode="auto">
          <a:xfrm>
            <a:off x="4953000" y="4953000"/>
            <a:ext cx="762000" cy="381000"/>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ectangle 4"/>
          <p:cNvSpPr/>
          <p:nvPr/>
        </p:nvSpPr>
        <p:spPr bwMode="auto">
          <a:xfrm>
            <a:off x="1600200" y="1932708"/>
            <a:ext cx="1524000" cy="304800"/>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4952999" y="4952999"/>
            <a:ext cx="4191001" cy="377757"/>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8" name="Elbow Connector 7"/>
          <p:cNvCxnSpPr>
            <a:stCxn id="5" idx="2"/>
            <a:endCxn id="7" idx="1"/>
          </p:cNvCxnSpPr>
          <p:nvPr/>
        </p:nvCxnSpPr>
        <p:spPr bwMode="auto">
          <a:xfrm rot="16200000" flipH="1">
            <a:off x="2205414" y="2394293"/>
            <a:ext cx="2904370" cy="2590799"/>
          </a:xfrm>
          <a:prstGeom prst="bentConnector2">
            <a:avLst/>
          </a:prstGeom>
          <a:solidFill>
            <a:schemeClr val="accent1"/>
          </a:solidFill>
          <a:ln w="38100" cap="flat" cmpd="sng" algn="ctr">
            <a:solidFill>
              <a:srgbClr val="FFFF00"/>
            </a:solidFill>
            <a:prstDash val="solid"/>
            <a:round/>
            <a:headEnd type="none" w="med" len="med"/>
            <a:tailEnd type="triangle"/>
          </a:ln>
          <a:effectLst/>
        </p:spPr>
      </p:cxnSp>
      <p:sp>
        <p:nvSpPr>
          <p:cNvPr id="12" name="TextBox 11"/>
          <p:cNvSpPr txBox="1"/>
          <p:nvPr/>
        </p:nvSpPr>
        <p:spPr>
          <a:xfrm>
            <a:off x="266700" y="5141877"/>
            <a:ext cx="3886200" cy="1569660"/>
          </a:xfrm>
          <a:prstGeom prst="rect">
            <a:avLst/>
          </a:prstGeom>
          <a:noFill/>
        </p:spPr>
        <p:txBody>
          <a:bodyPr wrap="square" rtlCol="0">
            <a:spAutoFit/>
          </a:bodyPr>
          <a:lstStyle/>
          <a:p>
            <a:r>
              <a:rPr lang="en-US" dirty="0" smtClean="0">
                <a:solidFill>
                  <a:srgbClr val="FFFF00"/>
                </a:solidFill>
              </a:rPr>
              <a:t>IUI denoting the Information Content Entity (ICE) concretized by the IQE inhering in this row.</a:t>
            </a:r>
            <a:endParaRPr lang="en-US" dirty="0">
              <a:solidFill>
                <a:srgbClr val="FFFF00"/>
              </a:solidFill>
            </a:endParaRPr>
          </a:p>
        </p:txBody>
      </p:sp>
    </p:spTree>
    <p:extLst>
      <p:ext uri="{BB962C8B-B14F-4D97-AF65-F5344CB8AC3E}">
        <p14:creationId xmlns:p14="http://schemas.microsoft.com/office/powerpoint/2010/main" val="385303080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ltLang="en-US" dirty="0">
                <a:solidFill>
                  <a:srgbClr val="FFFF00"/>
                </a:solidFill>
              </a:rPr>
              <a:t>Data</a:t>
            </a:r>
            <a:r>
              <a:rPr lang="en-US" altLang="en-US" dirty="0"/>
              <a:t> versus what it is about</a:t>
            </a:r>
            <a:endParaRPr lang="en-US" alt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4246100632"/>
              </p:ext>
            </p:extLst>
          </p:nvPr>
        </p:nvGraphicFramePr>
        <p:xfrm>
          <a:off x="76200" y="1524003"/>
          <a:ext cx="8915400" cy="2433110"/>
        </p:xfrm>
        <a:graphic>
          <a:graphicData uri="http://schemas.openxmlformats.org/drawingml/2006/table">
            <a:tbl>
              <a:tblPr>
                <a:tableStyleId>{5C22544A-7EE6-4342-B048-85BDC9FD1C3A}</a:tableStyleId>
              </a:tblPr>
              <a:tblGrid>
                <a:gridCol w="1524000"/>
                <a:gridCol w="1524000"/>
                <a:gridCol w="1793986"/>
                <a:gridCol w="1229710"/>
                <a:gridCol w="1229710"/>
                <a:gridCol w="752034"/>
                <a:gridCol w="861960"/>
              </a:tblGrid>
              <a:tr h="413932">
                <a:tc>
                  <a:txBody>
                    <a:bodyPr/>
                    <a:lstStyle/>
                    <a:p>
                      <a:pPr marL="0" marR="0" indent="-101600">
                        <a:lnSpc>
                          <a:spcPct val="100000"/>
                        </a:lnSpc>
                        <a:spcBef>
                          <a:spcPts val="400"/>
                        </a:spcBef>
                        <a:spcAft>
                          <a:spcPts val="700"/>
                        </a:spcAft>
                      </a:pPr>
                      <a:r>
                        <a:rPr lang="en-US" sz="2000" b="1" dirty="0">
                          <a:solidFill>
                            <a:schemeClr val="bg1"/>
                          </a:solidFill>
                          <a:effectLst/>
                        </a:rPr>
                        <a:t>IUI(L)</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IUI(P)</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P-Type</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P-Rel</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P-Targ</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400"/>
                        </a:spcBef>
                        <a:spcAft>
                          <a:spcPts val="700"/>
                        </a:spcAft>
                      </a:pPr>
                      <a:r>
                        <a:rPr lang="en-US" sz="2000" b="1">
                          <a:solidFill>
                            <a:schemeClr val="bg1"/>
                          </a:solidFill>
                          <a:effectLst/>
                        </a:rPr>
                        <a:t>Trel</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dirty="0">
                          <a:solidFill>
                            <a:schemeClr val="bg1"/>
                          </a:solidFill>
                          <a:effectLst/>
                        </a:rPr>
                        <a:t>Time</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450"/>
                        </a:spcBef>
                        <a:spcAft>
                          <a:spcPts val="0"/>
                        </a:spcAft>
                      </a:pPr>
                      <a:r>
                        <a:rPr lang="en-US" sz="1800" dirty="0">
                          <a:solidFill>
                            <a:schemeClr val="bg1"/>
                          </a:solidFill>
                          <a:effectLst/>
                        </a:rPr>
                        <a:t> </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dirty="0">
                          <a:solidFill>
                            <a:schemeClr val="bg1"/>
                          </a:solidFill>
                          <a:effectLst/>
                        </a:rPr>
                        <a:t>#</a:t>
                      </a:r>
                      <a:r>
                        <a:rPr lang="en-US" sz="1800" dirty="0" smtClean="0">
                          <a:solidFill>
                            <a:schemeClr val="bg1"/>
                          </a:solidFill>
                          <a:effectLst/>
                        </a:rPr>
                        <a:t>psrec-</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cap="small">
                          <a:solidFill>
                            <a:schemeClr val="bg1"/>
                          </a:solidFill>
                          <a:effectLst/>
                        </a:rPr>
                        <a:t>dataset-record</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45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45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pidL-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pid-</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dirty="0" smtClean="0">
                          <a:solidFill>
                            <a:schemeClr val="bg1"/>
                          </a:solidFill>
                          <a:effectLst/>
                          <a:latin typeface="+mn-lt"/>
                          <a:ea typeface="+mn-ea"/>
                        </a:rPr>
                        <a:t>identifier</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denotes</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l"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smtClean="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patient</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bg1"/>
                          </a:solidFill>
                          <a:effectLst/>
                        </a:rPr>
                        <a:t> </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l"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rPr>
                        <a:t>#</a:t>
                      </a:r>
                      <a:r>
                        <a:rPr lang="en-US" sz="1800" dirty="0" smtClean="0">
                          <a:solidFill>
                            <a:schemeClr val="bg1"/>
                          </a:solidFill>
                          <a:effectLst/>
                        </a:rPr>
                        <a:t>patg-</a:t>
                      </a:r>
                      <a:r>
                        <a:rPr lang="en-US" sz="1800" dirty="0" smtClean="0">
                          <a:solidFill>
                            <a:srgbClr val="FF0000"/>
                          </a:solidFill>
                          <a:effectLst/>
                        </a:rPr>
                        <a:t>5033</a:t>
                      </a:r>
                      <a:endParaRPr lang="en-US" sz="1800" dirty="0" smtClean="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bg1"/>
                          </a:solidFill>
                          <a:effectLst/>
                        </a:rPr>
                        <a:t>inheres-in</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male-gender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inheres-in</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bl>
          </a:graphicData>
        </a:graphic>
      </p:graphicFrame>
      <p:pic>
        <p:nvPicPr>
          <p:cNvPr id="3" name="Picture 2"/>
          <p:cNvPicPr>
            <a:picLocks noChangeAspect="1"/>
          </p:cNvPicPr>
          <p:nvPr/>
        </p:nvPicPr>
        <p:blipFill>
          <a:blip r:embed="rId2"/>
          <a:stretch>
            <a:fillRect/>
          </a:stretch>
        </p:blipFill>
        <p:spPr>
          <a:xfrm>
            <a:off x="4419600" y="4114800"/>
            <a:ext cx="4572000" cy="2431915"/>
          </a:xfrm>
          <a:prstGeom prst="rect">
            <a:avLst/>
          </a:prstGeom>
        </p:spPr>
      </p:pic>
      <p:sp>
        <p:nvSpPr>
          <p:cNvPr id="4" name="Rectangle 3"/>
          <p:cNvSpPr/>
          <p:nvPr/>
        </p:nvSpPr>
        <p:spPr bwMode="auto">
          <a:xfrm>
            <a:off x="4953000" y="4953000"/>
            <a:ext cx="762000" cy="381000"/>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ectangle 4"/>
          <p:cNvSpPr/>
          <p:nvPr/>
        </p:nvSpPr>
        <p:spPr bwMode="auto">
          <a:xfrm>
            <a:off x="76200" y="2209800"/>
            <a:ext cx="1524000" cy="304800"/>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4953001" y="4953000"/>
            <a:ext cx="762000" cy="377757"/>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8" name="Elbow Connector 7"/>
          <p:cNvCxnSpPr>
            <a:stCxn id="5" idx="2"/>
            <a:endCxn id="7" idx="1"/>
          </p:cNvCxnSpPr>
          <p:nvPr/>
        </p:nvCxnSpPr>
        <p:spPr bwMode="auto">
          <a:xfrm rot="16200000" flipH="1">
            <a:off x="1581961" y="1770838"/>
            <a:ext cx="2627279" cy="4114801"/>
          </a:xfrm>
          <a:prstGeom prst="bentConnector2">
            <a:avLst/>
          </a:prstGeom>
          <a:solidFill>
            <a:schemeClr val="accent1"/>
          </a:solidFill>
          <a:ln w="38100" cap="flat" cmpd="sng" algn="ctr">
            <a:solidFill>
              <a:srgbClr val="FFFF00"/>
            </a:solidFill>
            <a:prstDash val="solid"/>
            <a:round/>
            <a:headEnd type="none" w="med" len="med"/>
            <a:tailEnd type="triangle"/>
          </a:ln>
          <a:effectLst/>
        </p:spPr>
      </p:cxnSp>
      <p:sp>
        <p:nvSpPr>
          <p:cNvPr id="10" name="TextBox 9"/>
          <p:cNvSpPr txBox="1"/>
          <p:nvPr/>
        </p:nvSpPr>
        <p:spPr>
          <a:xfrm>
            <a:off x="266700" y="5141877"/>
            <a:ext cx="3886200" cy="1569660"/>
          </a:xfrm>
          <a:prstGeom prst="rect">
            <a:avLst/>
          </a:prstGeom>
          <a:noFill/>
        </p:spPr>
        <p:txBody>
          <a:bodyPr wrap="square" rtlCol="0">
            <a:spAutoFit/>
          </a:bodyPr>
          <a:lstStyle/>
          <a:p>
            <a:r>
              <a:rPr lang="en-US" dirty="0" smtClean="0">
                <a:solidFill>
                  <a:srgbClr val="FFFF00"/>
                </a:solidFill>
              </a:rPr>
              <a:t>IUI denoting the Information Content Entity (ICE) concretized by the IQE inhering in this cell.</a:t>
            </a:r>
            <a:endParaRPr lang="en-US" dirty="0">
              <a:solidFill>
                <a:srgbClr val="FFFF00"/>
              </a:solidFill>
            </a:endParaRPr>
          </a:p>
        </p:txBody>
      </p:sp>
    </p:spTree>
    <p:extLst>
      <p:ext uri="{BB962C8B-B14F-4D97-AF65-F5344CB8AC3E}">
        <p14:creationId xmlns:p14="http://schemas.microsoft.com/office/powerpoint/2010/main" val="3403698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Data warehousing</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585060"/>
            <a:ext cx="7360708" cy="4953000"/>
          </a:xfrm>
        </p:spPr>
      </p:pic>
      <p:sp>
        <p:nvSpPr>
          <p:cNvPr id="7" name="Smiley Face 6"/>
          <p:cNvSpPr/>
          <p:nvPr/>
        </p:nvSpPr>
        <p:spPr bwMode="auto">
          <a:xfrm>
            <a:off x="6934200" y="5562600"/>
            <a:ext cx="914400" cy="914400"/>
          </a:xfrm>
          <a:prstGeom prst="smileyFac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Up-Down Arrow 7"/>
          <p:cNvSpPr/>
          <p:nvPr/>
        </p:nvSpPr>
        <p:spPr bwMode="auto">
          <a:xfrm>
            <a:off x="7219950" y="4572000"/>
            <a:ext cx="342900" cy="838200"/>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extBox 1"/>
          <p:cNvSpPr txBox="1"/>
          <p:nvPr/>
        </p:nvSpPr>
        <p:spPr>
          <a:xfrm>
            <a:off x="4191000" y="2057400"/>
            <a:ext cx="1364091" cy="1200329"/>
          </a:xfrm>
          <a:prstGeom prst="rect">
            <a:avLst/>
          </a:prstGeom>
          <a:noFill/>
        </p:spPr>
        <p:txBody>
          <a:bodyPr wrap="none" rtlCol="0">
            <a:spAutoFit/>
          </a:bodyPr>
          <a:lstStyle/>
          <a:p>
            <a:r>
              <a:rPr lang="en-US" dirty="0" smtClean="0"/>
              <a:t>Extract</a:t>
            </a:r>
          </a:p>
          <a:p>
            <a:r>
              <a:rPr lang="en-US" dirty="0"/>
              <a:t> </a:t>
            </a:r>
            <a:r>
              <a:rPr lang="en-US" dirty="0" smtClean="0"/>
              <a:t> Transfer</a:t>
            </a:r>
          </a:p>
          <a:p>
            <a:r>
              <a:rPr lang="en-US" dirty="0"/>
              <a:t> </a:t>
            </a:r>
            <a:r>
              <a:rPr lang="en-US" dirty="0" smtClean="0"/>
              <a:t>     Load</a:t>
            </a:r>
            <a:endParaRPr lang="en-US" dirty="0"/>
          </a:p>
        </p:txBody>
      </p:sp>
      <p:sp>
        <p:nvSpPr>
          <p:cNvPr id="9" name="Flowchart: Data 8"/>
          <p:cNvSpPr/>
          <p:nvPr/>
        </p:nvSpPr>
        <p:spPr bwMode="auto">
          <a:xfrm>
            <a:off x="5867399" y="2895600"/>
            <a:ext cx="2964291" cy="1828800"/>
          </a:xfrm>
          <a:prstGeom prst="flowChartInputOutput">
            <a:avLst/>
          </a:prstGeom>
          <a:solidFill>
            <a:srgbClr val="FFC000">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Tree>
    <p:extLst>
      <p:ext uri="{BB962C8B-B14F-4D97-AF65-F5344CB8AC3E}">
        <p14:creationId xmlns:p14="http://schemas.microsoft.com/office/powerpoint/2010/main" val="317089633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ltLang="en-US" dirty="0"/>
              <a:t>Data versus </a:t>
            </a:r>
            <a:r>
              <a:rPr lang="en-US" altLang="en-US" dirty="0">
                <a:solidFill>
                  <a:srgbClr val="FFFF00"/>
                </a:solidFill>
              </a:rPr>
              <a:t>what it is about</a:t>
            </a:r>
            <a:endParaRPr lang="en-US" altLang="en-US" dirty="0" smtClean="0">
              <a:solidFill>
                <a:srgbClr val="FFFF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196723013"/>
              </p:ext>
            </p:extLst>
          </p:nvPr>
        </p:nvGraphicFramePr>
        <p:xfrm>
          <a:off x="76200" y="1524003"/>
          <a:ext cx="8915400" cy="2433110"/>
        </p:xfrm>
        <a:graphic>
          <a:graphicData uri="http://schemas.openxmlformats.org/drawingml/2006/table">
            <a:tbl>
              <a:tblPr>
                <a:tableStyleId>{5C22544A-7EE6-4342-B048-85BDC9FD1C3A}</a:tableStyleId>
              </a:tblPr>
              <a:tblGrid>
                <a:gridCol w="1524000"/>
                <a:gridCol w="1524000"/>
                <a:gridCol w="1793986"/>
                <a:gridCol w="1229710"/>
                <a:gridCol w="1229710"/>
                <a:gridCol w="752034"/>
                <a:gridCol w="861960"/>
              </a:tblGrid>
              <a:tr h="413932">
                <a:tc>
                  <a:txBody>
                    <a:bodyPr/>
                    <a:lstStyle/>
                    <a:p>
                      <a:pPr marL="0" marR="0" indent="-101600">
                        <a:lnSpc>
                          <a:spcPct val="100000"/>
                        </a:lnSpc>
                        <a:spcBef>
                          <a:spcPts val="400"/>
                        </a:spcBef>
                        <a:spcAft>
                          <a:spcPts val="700"/>
                        </a:spcAft>
                      </a:pPr>
                      <a:r>
                        <a:rPr lang="en-US" sz="2000" b="1" dirty="0">
                          <a:solidFill>
                            <a:schemeClr val="bg1"/>
                          </a:solidFill>
                          <a:effectLst/>
                        </a:rPr>
                        <a:t>IUI(L)</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IUI(P)</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P-Type</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P-Rel</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P-Targ</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400"/>
                        </a:spcBef>
                        <a:spcAft>
                          <a:spcPts val="700"/>
                        </a:spcAft>
                      </a:pPr>
                      <a:r>
                        <a:rPr lang="en-US" sz="2000" b="1">
                          <a:solidFill>
                            <a:schemeClr val="bg1"/>
                          </a:solidFill>
                          <a:effectLst/>
                        </a:rPr>
                        <a:t>Trel</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dirty="0">
                          <a:solidFill>
                            <a:schemeClr val="bg1"/>
                          </a:solidFill>
                          <a:effectLst/>
                        </a:rPr>
                        <a:t>Time</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450"/>
                        </a:spcBef>
                        <a:spcAft>
                          <a:spcPts val="0"/>
                        </a:spcAft>
                      </a:pPr>
                      <a:r>
                        <a:rPr lang="en-US" sz="1800" dirty="0">
                          <a:solidFill>
                            <a:schemeClr val="bg1"/>
                          </a:solidFill>
                          <a:effectLst/>
                        </a:rPr>
                        <a:t> </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dirty="0">
                          <a:solidFill>
                            <a:schemeClr val="bg1"/>
                          </a:solidFill>
                          <a:effectLst/>
                        </a:rPr>
                        <a:t>#</a:t>
                      </a:r>
                      <a:r>
                        <a:rPr lang="en-US" sz="1800" dirty="0" smtClean="0">
                          <a:solidFill>
                            <a:schemeClr val="bg1"/>
                          </a:solidFill>
                          <a:effectLst/>
                        </a:rPr>
                        <a:t>psrec-</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cap="small">
                          <a:solidFill>
                            <a:schemeClr val="bg1"/>
                          </a:solidFill>
                          <a:effectLst/>
                        </a:rPr>
                        <a:t>dataset-record</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45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45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pidL-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pid-</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dirty="0" smtClean="0">
                          <a:solidFill>
                            <a:schemeClr val="bg1"/>
                          </a:solidFill>
                          <a:effectLst/>
                          <a:latin typeface="+mn-lt"/>
                          <a:ea typeface="+mn-ea"/>
                        </a:rPr>
                        <a:t>identifier</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denotes</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l"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smtClean="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patient</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bg1"/>
                          </a:solidFill>
                          <a:effectLst/>
                        </a:rPr>
                        <a:t> </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l"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rPr>
                        <a:t>#</a:t>
                      </a:r>
                      <a:r>
                        <a:rPr lang="en-US" sz="1800" dirty="0" smtClean="0">
                          <a:solidFill>
                            <a:schemeClr val="bg1"/>
                          </a:solidFill>
                          <a:effectLst/>
                        </a:rPr>
                        <a:t>patg-</a:t>
                      </a:r>
                      <a:r>
                        <a:rPr lang="en-US" sz="1800" dirty="0" smtClean="0">
                          <a:solidFill>
                            <a:srgbClr val="FF0000"/>
                          </a:solidFill>
                          <a:effectLst/>
                        </a:rPr>
                        <a:t>5033</a:t>
                      </a:r>
                      <a:endParaRPr lang="en-US" sz="1800" dirty="0" smtClean="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bg1"/>
                          </a:solidFill>
                          <a:effectLst/>
                        </a:rPr>
                        <a:t>inheres-in</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male-gender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inheres-in</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bl>
          </a:graphicData>
        </a:graphic>
      </p:graphicFrame>
      <p:pic>
        <p:nvPicPr>
          <p:cNvPr id="3" name="Picture 2"/>
          <p:cNvPicPr>
            <a:picLocks noChangeAspect="1"/>
          </p:cNvPicPr>
          <p:nvPr/>
        </p:nvPicPr>
        <p:blipFill>
          <a:blip r:embed="rId2"/>
          <a:stretch>
            <a:fillRect/>
          </a:stretch>
        </p:blipFill>
        <p:spPr>
          <a:xfrm>
            <a:off x="4419600" y="4114800"/>
            <a:ext cx="4572000" cy="2431915"/>
          </a:xfrm>
          <a:prstGeom prst="rect">
            <a:avLst/>
          </a:prstGeom>
        </p:spPr>
      </p:pic>
      <p:sp>
        <p:nvSpPr>
          <p:cNvPr id="4" name="Rectangle 3"/>
          <p:cNvSpPr/>
          <p:nvPr/>
        </p:nvSpPr>
        <p:spPr bwMode="auto">
          <a:xfrm>
            <a:off x="4953000" y="4953000"/>
            <a:ext cx="762000" cy="381000"/>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ectangle 4"/>
          <p:cNvSpPr/>
          <p:nvPr/>
        </p:nvSpPr>
        <p:spPr bwMode="auto">
          <a:xfrm>
            <a:off x="6172200" y="2209800"/>
            <a:ext cx="1219200" cy="1219200"/>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4953001" y="4953000"/>
            <a:ext cx="762000" cy="377757"/>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8" name="Elbow Connector 7"/>
          <p:cNvCxnSpPr>
            <a:stCxn id="5" idx="2"/>
            <a:endCxn id="7" idx="1"/>
          </p:cNvCxnSpPr>
          <p:nvPr/>
        </p:nvCxnSpPr>
        <p:spPr bwMode="auto">
          <a:xfrm rot="5400000">
            <a:off x="5010962" y="3371040"/>
            <a:ext cx="1712879" cy="1828799"/>
          </a:xfrm>
          <a:prstGeom prst="bentConnector4">
            <a:avLst>
              <a:gd name="adj1" fmla="val 44487"/>
              <a:gd name="adj2" fmla="val 112500"/>
            </a:avLst>
          </a:prstGeom>
          <a:solidFill>
            <a:schemeClr val="accent1"/>
          </a:solidFill>
          <a:ln w="38100" cap="flat" cmpd="sng" algn="ctr">
            <a:solidFill>
              <a:srgbClr val="FFFF00"/>
            </a:solidFill>
            <a:prstDash val="solid"/>
            <a:round/>
            <a:headEnd type="none" w="med" len="med"/>
            <a:tailEnd type="triangle"/>
          </a:ln>
          <a:effectLst/>
        </p:spPr>
      </p:cxnSp>
      <p:sp>
        <p:nvSpPr>
          <p:cNvPr id="10" name="TextBox 9"/>
          <p:cNvSpPr txBox="1"/>
          <p:nvPr/>
        </p:nvSpPr>
        <p:spPr>
          <a:xfrm>
            <a:off x="266700" y="5141877"/>
            <a:ext cx="3886200" cy="1569660"/>
          </a:xfrm>
          <a:prstGeom prst="rect">
            <a:avLst/>
          </a:prstGeom>
          <a:noFill/>
        </p:spPr>
        <p:txBody>
          <a:bodyPr wrap="square" rtlCol="0">
            <a:spAutoFit/>
          </a:bodyPr>
          <a:lstStyle/>
          <a:p>
            <a:r>
              <a:rPr lang="en-US" dirty="0" smtClean="0">
                <a:solidFill>
                  <a:srgbClr val="FFFF00"/>
                </a:solidFill>
              </a:rPr>
              <a:t>IUI denoting the (real) person of which the content of this cell concretizes that person’s patient identifier.</a:t>
            </a:r>
            <a:endParaRPr lang="en-US" dirty="0">
              <a:solidFill>
                <a:srgbClr val="FFFF00"/>
              </a:solidFill>
            </a:endParaRPr>
          </a:p>
        </p:txBody>
      </p:sp>
      <p:sp>
        <p:nvSpPr>
          <p:cNvPr id="16" name="Rectangle 15"/>
          <p:cNvSpPr/>
          <p:nvPr/>
        </p:nvSpPr>
        <p:spPr bwMode="auto">
          <a:xfrm>
            <a:off x="1600200" y="2514600"/>
            <a:ext cx="1524000" cy="304800"/>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8" name="Elbow Connector 17"/>
          <p:cNvCxnSpPr>
            <a:stCxn id="16" idx="2"/>
            <a:endCxn id="4" idx="1"/>
          </p:cNvCxnSpPr>
          <p:nvPr/>
        </p:nvCxnSpPr>
        <p:spPr bwMode="auto">
          <a:xfrm rot="16200000" flipH="1">
            <a:off x="2495550" y="2686050"/>
            <a:ext cx="2324100" cy="2590800"/>
          </a:xfrm>
          <a:prstGeom prst="bentConnector2">
            <a:avLst/>
          </a:prstGeom>
          <a:solidFill>
            <a:schemeClr val="accent1"/>
          </a:solidFill>
          <a:ln w="38100" cap="flat" cmpd="sng" algn="ctr">
            <a:solidFill>
              <a:srgbClr val="FFFF00"/>
            </a:solidFill>
            <a:prstDash val="solid"/>
            <a:round/>
            <a:headEnd type="none" w="med" len="med"/>
            <a:tailEnd type="none" w="med" len="med"/>
          </a:ln>
          <a:effectLst/>
        </p:spPr>
      </p:cxnSp>
    </p:spTree>
    <p:extLst>
      <p:ext uri="{BB962C8B-B14F-4D97-AF65-F5344CB8AC3E}">
        <p14:creationId xmlns:p14="http://schemas.microsoft.com/office/powerpoint/2010/main" val="287842564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ltLang="en-US" dirty="0"/>
              <a:t>Data versus </a:t>
            </a:r>
            <a:r>
              <a:rPr lang="en-US" altLang="en-US" dirty="0">
                <a:solidFill>
                  <a:srgbClr val="FFFF00"/>
                </a:solidFill>
              </a:rPr>
              <a:t>what it is about</a:t>
            </a:r>
            <a:endParaRPr lang="en-US" altLang="en-US" dirty="0" smtClean="0">
              <a:solidFill>
                <a:srgbClr val="FFFF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297481115"/>
              </p:ext>
            </p:extLst>
          </p:nvPr>
        </p:nvGraphicFramePr>
        <p:xfrm>
          <a:off x="76200" y="1524003"/>
          <a:ext cx="8915400" cy="2433110"/>
        </p:xfrm>
        <a:graphic>
          <a:graphicData uri="http://schemas.openxmlformats.org/drawingml/2006/table">
            <a:tbl>
              <a:tblPr>
                <a:tableStyleId>{5C22544A-7EE6-4342-B048-85BDC9FD1C3A}</a:tableStyleId>
              </a:tblPr>
              <a:tblGrid>
                <a:gridCol w="1524000"/>
                <a:gridCol w="1524000"/>
                <a:gridCol w="1793986"/>
                <a:gridCol w="1229710"/>
                <a:gridCol w="1229710"/>
                <a:gridCol w="752034"/>
                <a:gridCol w="861960"/>
              </a:tblGrid>
              <a:tr h="413932">
                <a:tc>
                  <a:txBody>
                    <a:bodyPr/>
                    <a:lstStyle/>
                    <a:p>
                      <a:pPr marL="0" marR="0" indent="-101600">
                        <a:lnSpc>
                          <a:spcPct val="100000"/>
                        </a:lnSpc>
                        <a:spcBef>
                          <a:spcPts val="400"/>
                        </a:spcBef>
                        <a:spcAft>
                          <a:spcPts val="700"/>
                        </a:spcAft>
                      </a:pPr>
                      <a:r>
                        <a:rPr lang="en-US" sz="2000" b="1" dirty="0">
                          <a:solidFill>
                            <a:schemeClr val="bg1"/>
                          </a:solidFill>
                          <a:effectLst/>
                        </a:rPr>
                        <a:t>IUI(L)</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IUI(P)</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P-Type</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P-Rel</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P-Targ</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400"/>
                        </a:spcBef>
                        <a:spcAft>
                          <a:spcPts val="700"/>
                        </a:spcAft>
                      </a:pPr>
                      <a:r>
                        <a:rPr lang="en-US" sz="2000" b="1">
                          <a:solidFill>
                            <a:schemeClr val="bg1"/>
                          </a:solidFill>
                          <a:effectLst/>
                        </a:rPr>
                        <a:t>Trel</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dirty="0">
                          <a:solidFill>
                            <a:schemeClr val="bg1"/>
                          </a:solidFill>
                          <a:effectLst/>
                        </a:rPr>
                        <a:t>Time</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450"/>
                        </a:spcBef>
                        <a:spcAft>
                          <a:spcPts val="0"/>
                        </a:spcAft>
                      </a:pPr>
                      <a:r>
                        <a:rPr lang="en-US" sz="1800" dirty="0">
                          <a:solidFill>
                            <a:schemeClr val="bg1"/>
                          </a:solidFill>
                          <a:effectLst/>
                        </a:rPr>
                        <a:t> </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dirty="0">
                          <a:solidFill>
                            <a:schemeClr val="bg1"/>
                          </a:solidFill>
                          <a:effectLst/>
                        </a:rPr>
                        <a:t>#</a:t>
                      </a:r>
                      <a:r>
                        <a:rPr lang="en-US" sz="1800" dirty="0" smtClean="0">
                          <a:solidFill>
                            <a:schemeClr val="bg1"/>
                          </a:solidFill>
                          <a:effectLst/>
                        </a:rPr>
                        <a:t>psrec-</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cap="small">
                          <a:solidFill>
                            <a:schemeClr val="bg1"/>
                          </a:solidFill>
                          <a:effectLst/>
                        </a:rPr>
                        <a:t>dataset-record</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45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45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pidL-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pid-</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dirty="0" smtClean="0">
                          <a:solidFill>
                            <a:schemeClr val="bg1"/>
                          </a:solidFill>
                          <a:effectLst/>
                          <a:latin typeface="+mn-lt"/>
                          <a:ea typeface="+mn-ea"/>
                        </a:rPr>
                        <a:t>identifier</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denotes</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l"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smtClean="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patient</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bg1"/>
                          </a:solidFill>
                          <a:effectLst/>
                        </a:rPr>
                        <a:t> </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l"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rPr>
                        <a:t>#</a:t>
                      </a:r>
                      <a:r>
                        <a:rPr lang="en-US" sz="1800" dirty="0" smtClean="0">
                          <a:solidFill>
                            <a:schemeClr val="bg1"/>
                          </a:solidFill>
                          <a:effectLst/>
                        </a:rPr>
                        <a:t>patg-</a:t>
                      </a:r>
                      <a:r>
                        <a:rPr lang="en-US" sz="1800" dirty="0" smtClean="0">
                          <a:solidFill>
                            <a:srgbClr val="FF0000"/>
                          </a:solidFill>
                          <a:effectLst/>
                        </a:rPr>
                        <a:t>5033</a:t>
                      </a:r>
                      <a:endParaRPr lang="en-US" sz="1800" dirty="0" smtClean="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bg1"/>
                          </a:solidFill>
                          <a:effectLst/>
                        </a:rPr>
                        <a:t>inheres-in</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male-gender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inheres-in</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bl>
          </a:graphicData>
        </a:graphic>
      </p:graphicFrame>
      <p:pic>
        <p:nvPicPr>
          <p:cNvPr id="3" name="Picture 2"/>
          <p:cNvPicPr>
            <a:picLocks noChangeAspect="1"/>
          </p:cNvPicPr>
          <p:nvPr/>
        </p:nvPicPr>
        <p:blipFill>
          <a:blip r:embed="rId2"/>
          <a:stretch>
            <a:fillRect/>
          </a:stretch>
        </p:blipFill>
        <p:spPr>
          <a:xfrm>
            <a:off x="4419600" y="4114800"/>
            <a:ext cx="4572000" cy="2431915"/>
          </a:xfrm>
          <a:prstGeom prst="rect">
            <a:avLst/>
          </a:prstGeom>
        </p:spPr>
      </p:pic>
      <p:sp>
        <p:nvSpPr>
          <p:cNvPr id="4" name="Rectangle 3"/>
          <p:cNvSpPr/>
          <p:nvPr/>
        </p:nvSpPr>
        <p:spPr bwMode="auto">
          <a:xfrm>
            <a:off x="4953000" y="4953000"/>
            <a:ext cx="762000" cy="381000"/>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ectangle 4"/>
          <p:cNvSpPr/>
          <p:nvPr/>
        </p:nvSpPr>
        <p:spPr bwMode="auto">
          <a:xfrm>
            <a:off x="1600200" y="2819400"/>
            <a:ext cx="1524000" cy="609600"/>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6248400" y="4953000"/>
            <a:ext cx="609600" cy="377757"/>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8" name="Elbow Connector 7"/>
          <p:cNvCxnSpPr>
            <a:stCxn id="5" idx="2"/>
            <a:endCxn id="7" idx="1"/>
          </p:cNvCxnSpPr>
          <p:nvPr/>
        </p:nvCxnSpPr>
        <p:spPr bwMode="auto">
          <a:xfrm rot="16200000" flipH="1">
            <a:off x="3448861" y="2342339"/>
            <a:ext cx="1712879" cy="3886200"/>
          </a:xfrm>
          <a:prstGeom prst="bentConnector2">
            <a:avLst/>
          </a:prstGeom>
          <a:solidFill>
            <a:schemeClr val="accent1"/>
          </a:solidFill>
          <a:ln w="38100" cap="flat" cmpd="sng" algn="ctr">
            <a:solidFill>
              <a:srgbClr val="FFFF00"/>
            </a:solidFill>
            <a:prstDash val="solid"/>
            <a:round/>
            <a:headEnd type="none" w="med" len="med"/>
            <a:tailEnd type="triangle"/>
          </a:ln>
          <a:effectLst/>
        </p:spPr>
      </p:cxnSp>
      <p:sp>
        <p:nvSpPr>
          <p:cNvPr id="10" name="TextBox 9"/>
          <p:cNvSpPr txBox="1"/>
          <p:nvPr/>
        </p:nvSpPr>
        <p:spPr>
          <a:xfrm>
            <a:off x="1676400" y="5141877"/>
            <a:ext cx="2705100" cy="1323439"/>
          </a:xfrm>
          <a:prstGeom prst="rect">
            <a:avLst/>
          </a:prstGeom>
          <a:noFill/>
        </p:spPr>
        <p:txBody>
          <a:bodyPr wrap="square" rtlCol="0">
            <a:spAutoFit/>
          </a:bodyPr>
          <a:lstStyle/>
          <a:p>
            <a:r>
              <a:rPr lang="en-US" sz="2000" dirty="0" smtClean="0">
                <a:solidFill>
                  <a:srgbClr val="FFFF00"/>
                </a:solidFill>
              </a:rPr>
              <a:t>The </a:t>
            </a:r>
            <a:r>
              <a:rPr lang="en-US" sz="2000" dirty="0">
                <a:solidFill>
                  <a:srgbClr val="FFFF00"/>
                </a:solidFill>
              </a:rPr>
              <a:t>content of this cell concretizes what type of gender that person’s gender is an instance of</a:t>
            </a:r>
            <a:r>
              <a:rPr lang="en-US" sz="2000" dirty="0" smtClean="0">
                <a:solidFill>
                  <a:srgbClr val="FFFF00"/>
                </a:solidFill>
              </a:rPr>
              <a:t>.</a:t>
            </a:r>
            <a:endParaRPr lang="en-US" sz="2000" dirty="0">
              <a:solidFill>
                <a:srgbClr val="FFFF00"/>
              </a:solidFill>
            </a:endParaRPr>
          </a:p>
        </p:txBody>
      </p:sp>
      <p:sp>
        <p:nvSpPr>
          <p:cNvPr id="11" name="TextBox 10"/>
          <p:cNvSpPr txBox="1"/>
          <p:nvPr/>
        </p:nvSpPr>
        <p:spPr>
          <a:xfrm>
            <a:off x="65809" y="3983504"/>
            <a:ext cx="2220191" cy="1015663"/>
          </a:xfrm>
          <a:prstGeom prst="rect">
            <a:avLst/>
          </a:prstGeom>
          <a:noFill/>
        </p:spPr>
        <p:txBody>
          <a:bodyPr wrap="square" rtlCol="0">
            <a:spAutoFit/>
          </a:bodyPr>
          <a:lstStyle/>
          <a:p>
            <a:r>
              <a:rPr lang="en-US" sz="2000" dirty="0" smtClean="0">
                <a:solidFill>
                  <a:srgbClr val="FFFF00"/>
                </a:solidFill>
              </a:rPr>
              <a:t>IUI </a:t>
            </a:r>
            <a:r>
              <a:rPr lang="en-US" sz="2000" dirty="0">
                <a:solidFill>
                  <a:srgbClr val="FFFF00"/>
                </a:solidFill>
              </a:rPr>
              <a:t>denoting the gender of the (real) person</a:t>
            </a:r>
            <a:r>
              <a:rPr lang="en-US" sz="2000" dirty="0" smtClean="0">
                <a:solidFill>
                  <a:srgbClr val="FFFF00"/>
                </a:solidFill>
              </a:rPr>
              <a:t>.</a:t>
            </a:r>
            <a:endParaRPr lang="en-US" sz="2000" dirty="0">
              <a:solidFill>
                <a:srgbClr val="FFFF00"/>
              </a:solidFill>
            </a:endParaRPr>
          </a:p>
        </p:txBody>
      </p:sp>
    </p:spTree>
    <p:extLst>
      <p:ext uri="{BB962C8B-B14F-4D97-AF65-F5344CB8AC3E}">
        <p14:creationId xmlns:p14="http://schemas.microsoft.com/office/powerpoint/2010/main" val="123826070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ltLang="en-US" dirty="0">
                <a:solidFill>
                  <a:srgbClr val="FFFF00"/>
                </a:solidFill>
              </a:rPr>
              <a:t>Data</a:t>
            </a:r>
            <a:r>
              <a:rPr lang="en-US" altLang="en-US" dirty="0"/>
              <a:t> versus what it is about</a:t>
            </a:r>
            <a:endParaRPr lang="en-US" altLang="en-US" dirty="0" smtClean="0"/>
          </a:p>
        </p:txBody>
      </p:sp>
      <p:graphicFrame>
        <p:nvGraphicFramePr>
          <p:cNvPr id="2" name="Table 1"/>
          <p:cNvGraphicFramePr>
            <a:graphicFrameLocks noGrp="1"/>
          </p:cNvGraphicFramePr>
          <p:nvPr>
            <p:extLst>
              <p:ext uri="{D42A27DB-BD31-4B8C-83A1-F6EECF244321}">
                <p14:modId xmlns:p14="http://schemas.microsoft.com/office/powerpoint/2010/main" val="4239188066"/>
              </p:ext>
            </p:extLst>
          </p:nvPr>
        </p:nvGraphicFramePr>
        <p:xfrm>
          <a:off x="76200" y="1524003"/>
          <a:ext cx="8915400" cy="2433110"/>
        </p:xfrm>
        <a:graphic>
          <a:graphicData uri="http://schemas.openxmlformats.org/drawingml/2006/table">
            <a:tbl>
              <a:tblPr>
                <a:tableStyleId>{5C22544A-7EE6-4342-B048-85BDC9FD1C3A}</a:tableStyleId>
              </a:tblPr>
              <a:tblGrid>
                <a:gridCol w="1524000"/>
                <a:gridCol w="1524000"/>
                <a:gridCol w="1793986"/>
                <a:gridCol w="1229710"/>
                <a:gridCol w="1229710"/>
                <a:gridCol w="752034"/>
                <a:gridCol w="861960"/>
              </a:tblGrid>
              <a:tr h="413932">
                <a:tc>
                  <a:txBody>
                    <a:bodyPr/>
                    <a:lstStyle/>
                    <a:p>
                      <a:pPr marL="0" marR="0" indent="-101600">
                        <a:lnSpc>
                          <a:spcPct val="100000"/>
                        </a:lnSpc>
                        <a:spcBef>
                          <a:spcPts val="400"/>
                        </a:spcBef>
                        <a:spcAft>
                          <a:spcPts val="700"/>
                        </a:spcAft>
                      </a:pPr>
                      <a:r>
                        <a:rPr lang="en-US" sz="2000" b="1" dirty="0">
                          <a:solidFill>
                            <a:schemeClr val="bg1"/>
                          </a:solidFill>
                          <a:effectLst/>
                        </a:rPr>
                        <a:t>IUI(L)</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IUI(P)</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P-Type</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P-Rel</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P-Targ</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400"/>
                        </a:spcBef>
                        <a:spcAft>
                          <a:spcPts val="700"/>
                        </a:spcAft>
                      </a:pPr>
                      <a:r>
                        <a:rPr lang="en-US" sz="2000" b="1">
                          <a:solidFill>
                            <a:schemeClr val="bg1"/>
                          </a:solidFill>
                          <a:effectLst/>
                        </a:rPr>
                        <a:t>Trel</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dirty="0">
                          <a:solidFill>
                            <a:schemeClr val="bg1"/>
                          </a:solidFill>
                          <a:effectLst/>
                        </a:rPr>
                        <a:t>Time</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450"/>
                        </a:spcBef>
                        <a:spcAft>
                          <a:spcPts val="0"/>
                        </a:spcAft>
                      </a:pPr>
                      <a:r>
                        <a:rPr lang="en-US" sz="1800" dirty="0">
                          <a:solidFill>
                            <a:schemeClr val="bg1"/>
                          </a:solidFill>
                          <a:effectLst/>
                        </a:rPr>
                        <a:t> </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dirty="0">
                          <a:solidFill>
                            <a:schemeClr val="bg1"/>
                          </a:solidFill>
                          <a:effectLst/>
                        </a:rPr>
                        <a:t>#</a:t>
                      </a:r>
                      <a:r>
                        <a:rPr lang="en-US" sz="1800" dirty="0" smtClean="0">
                          <a:solidFill>
                            <a:schemeClr val="bg1"/>
                          </a:solidFill>
                          <a:effectLst/>
                        </a:rPr>
                        <a:t>psrec-</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cap="small">
                          <a:solidFill>
                            <a:schemeClr val="bg1"/>
                          </a:solidFill>
                          <a:effectLst/>
                        </a:rPr>
                        <a:t>dataset-record</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45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45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pidL-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pid-</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dirty="0" smtClean="0">
                          <a:solidFill>
                            <a:schemeClr val="bg1"/>
                          </a:solidFill>
                          <a:effectLst/>
                          <a:latin typeface="+mn-lt"/>
                          <a:ea typeface="+mn-ea"/>
                        </a:rPr>
                        <a:t>identifier</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denotes</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l"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smtClean="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patient</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bg1"/>
                          </a:solidFill>
                          <a:effectLst/>
                        </a:rPr>
                        <a:t> </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l"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rPr>
                        <a:t>#</a:t>
                      </a:r>
                      <a:r>
                        <a:rPr lang="en-US" sz="1800" dirty="0" smtClean="0">
                          <a:solidFill>
                            <a:schemeClr val="bg1"/>
                          </a:solidFill>
                          <a:effectLst/>
                        </a:rPr>
                        <a:t>patg-</a:t>
                      </a:r>
                      <a:r>
                        <a:rPr lang="en-US" sz="1800" dirty="0" smtClean="0">
                          <a:solidFill>
                            <a:srgbClr val="FF0000"/>
                          </a:solidFill>
                          <a:effectLst/>
                        </a:rPr>
                        <a:t>5033</a:t>
                      </a:r>
                      <a:endParaRPr lang="en-US" sz="1800" dirty="0" smtClean="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bg1"/>
                          </a:solidFill>
                          <a:effectLst/>
                        </a:rPr>
                        <a:t>inheres-in</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male-gender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inheres-in</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bl>
          </a:graphicData>
        </a:graphic>
      </p:graphicFrame>
      <p:pic>
        <p:nvPicPr>
          <p:cNvPr id="3" name="Picture 2"/>
          <p:cNvPicPr>
            <a:picLocks noChangeAspect="1"/>
          </p:cNvPicPr>
          <p:nvPr/>
        </p:nvPicPr>
        <p:blipFill>
          <a:blip r:embed="rId2"/>
          <a:stretch>
            <a:fillRect/>
          </a:stretch>
        </p:blipFill>
        <p:spPr>
          <a:xfrm>
            <a:off x="4419600" y="4114800"/>
            <a:ext cx="4572000" cy="2431915"/>
          </a:xfrm>
          <a:prstGeom prst="rect">
            <a:avLst/>
          </a:prstGeom>
        </p:spPr>
      </p:pic>
      <p:sp>
        <p:nvSpPr>
          <p:cNvPr id="4" name="Rectangle 3"/>
          <p:cNvSpPr/>
          <p:nvPr/>
        </p:nvSpPr>
        <p:spPr bwMode="auto">
          <a:xfrm>
            <a:off x="4953000" y="4953000"/>
            <a:ext cx="762000" cy="381000"/>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5" name="Rectangle 4"/>
          <p:cNvSpPr/>
          <p:nvPr/>
        </p:nvSpPr>
        <p:spPr bwMode="auto">
          <a:xfrm>
            <a:off x="76200" y="2819400"/>
            <a:ext cx="1524000" cy="304800"/>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6248400" y="4953000"/>
            <a:ext cx="609600" cy="377757"/>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8" name="Elbow Connector 7"/>
          <p:cNvCxnSpPr>
            <a:stCxn id="5" idx="2"/>
            <a:endCxn id="7" idx="1"/>
          </p:cNvCxnSpPr>
          <p:nvPr/>
        </p:nvCxnSpPr>
        <p:spPr bwMode="auto">
          <a:xfrm rot="16200000" flipH="1">
            <a:off x="2534461" y="1427939"/>
            <a:ext cx="2017679" cy="5410200"/>
          </a:xfrm>
          <a:prstGeom prst="bentConnector2">
            <a:avLst/>
          </a:prstGeom>
          <a:solidFill>
            <a:schemeClr val="accent1"/>
          </a:solidFill>
          <a:ln w="38100" cap="flat" cmpd="sng" algn="ctr">
            <a:solidFill>
              <a:srgbClr val="FFFF00"/>
            </a:solidFill>
            <a:prstDash val="solid"/>
            <a:round/>
            <a:headEnd type="none" w="med" len="med"/>
            <a:tailEnd type="triangle"/>
          </a:ln>
          <a:effectLst/>
        </p:spPr>
      </p:cxnSp>
      <p:sp>
        <p:nvSpPr>
          <p:cNvPr id="10" name="TextBox 9"/>
          <p:cNvSpPr txBox="1"/>
          <p:nvPr/>
        </p:nvSpPr>
        <p:spPr>
          <a:xfrm>
            <a:off x="266700" y="5141877"/>
            <a:ext cx="3886200" cy="1323439"/>
          </a:xfrm>
          <a:prstGeom prst="rect">
            <a:avLst/>
          </a:prstGeom>
          <a:noFill/>
        </p:spPr>
        <p:txBody>
          <a:bodyPr wrap="square" rtlCol="0">
            <a:spAutoFit/>
          </a:bodyPr>
          <a:lstStyle/>
          <a:p>
            <a:r>
              <a:rPr lang="en-US" sz="2000" dirty="0" smtClean="0">
                <a:solidFill>
                  <a:srgbClr val="FFFF00"/>
                </a:solidFill>
              </a:rPr>
              <a:t>IUI of the ICE of which the content of this cell concretizes what type of gender </a:t>
            </a:r>
            <a:r>
              <a:rPr lang="en-US" sz="2000" dirty="0">
                <a:solidFill>
                  <a:schemeClr val="bg1"/>
                </a:solidFill>
              </a:rPr>
              <a:t>#</a:t>
            </a:r>
            <a:r>
              <a:rPr lang="en-US" sz="2000" dirty="0" smtClean="0">
                <a:solidFill>
                  <a:schemeClr val="bg1"/>
                </a:solidFill>
              </a:rPr>
              <a:t>patg-</a:t>
            </a:r>
            <a:r>
              <a:rPr lang="en-US" sz="2000" dirty="0" smtClean="0">
                <a:solidFill>
                  <a:srgbClr val="FF0000"/>
                </a:solidFill>
              </a:rPr>
              <a:t>5033 </a:t>
            </a:r>
            <a:r>
              <a:rPr lang="en-US" sz="2000" dirty="0" smtClean="0">
                <a:solidFill>
                  <a:srgbClr val="FFFF00"/>
                </a:solidFill>
              </a:rPr>
              <a:t> is an instance of.</a:t>
            </a:r>
            <a:endParaRPr lang="en-US" sz="2000" dirty="0">
              <a:solidFill>
                <a:srgbClr val="FFFF00"/>
              </a:solidFill>
            </a:endParaRPr>
          </a:p>
        </p:txBody>
      </p:sp>
    </p:spTree>
    <p:extLst>
      <p:ext uri="{BB962C8B-B14F-4D97-AF65-F5344CB8AC3E}">
        <p14:creationId xmlns:p14="http://schemas.microsoft.com/office/powerpoint/2010/main" val="303598688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ltLang="en-US" dirty="0" smtClean="0"/>
              <a:t>Interpretation of instantiated template</a:t>
            </a:r>
          </a:p>
        </p:txBody>
      </p:sp>
      <p:sp>
        <p:nvSpPr>
          <p:cNvPr id="4" name="Content Placeholder 3"/>
          <p:cNvSpPr>
            <a:spLocks noGrp="1"/>
          </p:cNvSpPr>
          <p:nvPr>
            <p:ph idx="1"/>
          </p:nvPr>
        </p:nvSpPr>
        <p:spPr>
          <a:xfrm>
            <a:off x="228600" y="4114800"/>
            <a:ext cx="8686800" cy="2514600"/>
          </a:xfrm>
        </p:spPr>
        <p:txBody>
          <a:bodyPr/>
          <a:lstStyle/>
          <a:p>
            <a:r>
              <a:rPr lang="en-US" dirty="0" smtClean="0"/>
              <a:t>#psrec-5033 </a:t>
            </a:r>
            <a:r>
              <a:rPr lang="en-US" b="1" i="1" dirty="0" smtClean="0"/>
              <a:t>instance-of</a:t>
            </a:r>
            <a:r>
              <a:rPr lang="en-US" dirty="0" smtClean="0"/>
              <a:t> </a:t>
            </a:r>
            <a:r>
              <a:rPr lang="en-US" cap="small" dirty="0" smtClean="0"/>
              <a:t>Dataset-Record</a:t>
            </a:r>
            <a:r>
              <a:rPr lang="en-US" dirty="0" smtClean="0"/>
              <a:t> </a:t>
            </a:r>
            <a:r>
              <a:rPr lang="en-US" b="1" i="1" dirty="0" smtClean="0"/>
              <a:t>at</a:t>
            </a:r>
            <a:r>
              <a:rPr lang="en-US" dirty="0" smtClean="0"/>
              <a:t> t</a:t>
            </a:r>
          </a:p>
          <a:p>
            <a:endParaRPr lang="en-US" dirty="0"/>
          </a:p>
          <a:p>
            <a:endParaRPr lang="en-US" dirty="0" smtClean="0"/>
          </a:p>
          <a:p>
            <a:endParaRPr lang="en-US" dirty="0"/>
          </a:p>
          <a:p>
            <a:endParaRPr lang="en-US" sz="1200" dirty="0" smtClean="0"/>
          </a:p>
          <a:p>
            <a:endParaRPr lang="en-US" sz="1200" dirty="0"/>
          </a:p>
          <a:p>
            <a:pPr algn="ctr"/>
            <a:r>
              <a:rPr lang="en-US" sz="1200" dirty="0" smtClean="0"/>
              <a:t>(note: assignment of appropriate time-indexes not covered in these examples)</a:t>
            </a:r>
          </a:p>
        </p:txBody>
      </p:sp>
      <p:graphicFrame>
        <p:nvGraphicFramePr>
          <p:cNvPr id="6" name="Table 5"/>
          <p:cNvGraphicFramePr>
            <a:graphicFrameLocks noGrp="1"/>
          </p:cNvGraphicFramePr>
          <p:nvPr>
            <p:extLst>
              <p:ext uri="{D42A27DB-BD31-4B8C-83A1-F6EECF244321}">
                <p14:modId xmlns:p14="http://schemas.microsoft.com/office/powerpoint/2010/main" val="1132853927"/>
              </p:ext>
            </p:extLst>
          </p:nvPr>
        </p:nvGraphicFramePr>
        <p:xfrm>
          <a:off x="76200" y="1524003"/>
          <a:ext cx="8915400" cy="2433110"/>
        </p:xfrm>
        <a:graphic>
          <a:graphicData uri="http://schemas.openxmlformats.org/drawingml/2006/table">
            <a:tbl>
              <a:tblPr>
                <a:tableStyleId>{5C22544A-7EE6-4342-B048-85BDC9FD1C3A}</a:tableStyleId>
              </a:tblPr>
              <a:tblGrid>
                <a:gridCol w="1524000"/>
                <a:gridCol w="1524000"/>
                <a:gridCol w="1793986"/>
                <a:gridCol w="1229710"/>
                <a:gridCol w="1229710"/>
                <a:gridCol w="752034"/>
                <a:gridCol w="861960"/>
              </a:tblGrid>
              <a:tr h="413932">
                <a:tc>
                  <a:txBody>
                    <a:bodyPr/>
                    <a:lstStyle/>
                    <a:p>
                      <a:pPr marL="0" marR="0" indent="-101600">
                        <a:lnSpc>
                          <a:spcPct val="100000"/>
                        </a:lnSpc>
                        <a:spcBef>
                          <a:spcPts val="400"/>
                        </a:spcBef>
                        <a:spcAft>
                          <a:spcPts val="700"/>
                        </a:spcAft>
                      </a:pPr>
                      <a:r>
                        <a:rPr lang="en-US" sz="2000" b="1" dirty="0">
                          <a:solidFill>
                            <a:schemeClr val="bg1"/>
                          </a:solidFill>
                          <a:effectLst/>
                        </a:rPr>
                        <a:t>IUI(L)</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IUI(P)</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P-Type</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P-Rel</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P-Targ</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400"/>
                        </a:spcBef>
                        <a:spcAft>
                          <a:spcPts val="700"/>
                        </a:spcAft>
                      </a:pPr>
                      <a:r>
                        <a:rPr lang="en-US" sz="2000" b="1">
                          <a:solidFill>
                            <a:schemeClr val="bg1"/>
                          </a:solidFill>
                          <a:effectLst/>
                        </a:rPr>
                        <a:t>Trel</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dirty="0">
                          <a:solidFill>
                            <a:schemeClr val="bg1"/>
                          </a:solidFill>
                          <a:effectLst/>
                        </a:rPr>
                        <a:t>Time</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450"/>
                        </a:spcBef>
                        <a:spcAft>
                          <a:spcPts val="0"/>
                        </a:spcAft>
                      </a:pPr>
                      <a:r>
                        <a:rPr lang="en-US" sz="1800" dirty="0">
                          <a:solidFill>
                            <a:schemeClr val="bg1"/>
                          </a:solidFill>
                          <a:effectLst/>
                        </a:rPr>
                        <a:t> </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dirty="0">
                          <a:solidFill>
                            <a:schemeClr val="bg1"/>
                          </a:solidFill>
                          <a:effectLst/>
                        </a:rPr>
                        <a:t>#</a:t>
                      </a:r>
                      <a:r>
                        <a:rPr lang="en-US" sz="1800" dirty="0" smtClean="0">
                          <a:solidFill>
                            <a:schemeClr val="bg1"/>
                          </a:solidFill>
                          <a:effectLst/>
                        </a:rPr>
                        <a:t>psrec-</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cap="small" dirty="0">
                          <a:solidFill>
                            <a:schemeClr val="bg1"/>
                          </a:solidFill>
                          <a:effectLst/>
                        </a:rPr>
                        <a:t>dataset-record</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45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45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pidL-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pid-</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dirty="0" smtClean="0">
                          <a:solidFill>
                            <a:schemeClr val="bg1"/>
                          </a:solidFill>
                          <a:effectLst/>
                          <a:latin typeface="+mn-lt"/>
                          <a:ea typeface="+mn-ea"/>
                        </a:rPr>
                        <a:t>identifier</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denotes</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l"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smtClean="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patient</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bg1"/>
                          </a:solidFill>
                          <a:effectLst/>
                        </a:rPr>
                        <a:t> </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l"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rPr>
                        <a:t>#</a:t>
                      </a:r>
                      <a:r>
                        <a:rPr lang="en-US" sz="1800" dirty="0" smtClean="0">
                          <a:solidFill>
                            <a:schemeClr val="bg1"/>
                          </a:solidFill>
                          <a:effectLst/>
                        </a:rPr>
                        <a:t>patg-</a:t>
                      </a:r>
                      <a:r>
                        <a:rPr lang="en-US" sz="1800" dirty="0" smtClean="0">
                          <a:solidFill>
                            <a:srgbClr val="FF0000"/>
                          </a:solidFill>
                          <a:effectLst/>
                        </a:rPr>
                        <a:t>5033</a:t>
                      </a:r>
                      <a:endParaRPr lang="en-US" sz="1800" dirty="0" smtClean="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bg1"/>
                          </a:solidFill>
                          <a:effectLst/>
                        </a:rPr>
                        <a:t>inheres-in</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male-gender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inheres-in</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bl>
          </a:graphicData>
        </a:graphic>
      </p:graphicFrame>
      <p:sp>
        <p:nvSpPr>
          <p:cNvPr id="7" name="Rectangle 6"/>
          <p:cNvSpPr/>
          <p:nvPr/>
        </p:nvSpPr>
        <p:spPr bwMode="auto">
          <a:xfrm>
            <a:off x="1600200" y="1932708"/>
            <a:ext cx="7391400" cy="304800"/>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89446130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ltLang="en-US" dirty="0" smtClean="0"/>
              <a:t>Interpretation of instantiated template</a:t>
            </a:r>
          </a:p>
        </p:txBody>
      </p:sp>
      <p:sp>
        <p:nvSpPr>
          <p:cNvPr id="4" name="Content Placeholder 3"/>
          <p:cNvSpPr>
            <a:spLocks noGrp="1"/>
          </p:cNvSpPr>
          <p:nvPr>
            <p:ph idx="1"/>
          </p:nvPr>
        </p:nvSpPr>
        <p:spPr>
          <a:xfrm>
            <a:off x="228600" y="4114800"/>
            <a:ext cx="8686800" cy="2514600"/>
          </a:xfrm>
        </p:spPr>
        <p:txBody>
          <a:bodyPr/>
          <a:lstStyle/>
          <a:p>
            <a:r>
              <a:rPr lang="en-US" dirty="0" smtClean="0"/>
              <a:t>#patg-5033 </a:t>
            </a:r>
            <a:r>
              <a:rPr lang="en-US" b="1" i="1" dirty="0" smtClean="0"/>
              <a:t>instance-of</a:t>
            </a:r>
            <a:r>
              <a:rPr lang="en-US" dirty="0" smtClean="0"/>
              <a:t> </a:t>
            </a:r>
            <a:r>
              <a:rPr lang="en-US" cap="small" dirty="0" smtClean="0"/>
              <a:t>Gender</a:t>
            </a:r>
            <a:r>
              <a:rPr lang="en-US" dirty="0" smtClean="0"/>
              <a:t> </a:t>
            </a:r>
            <a:r>
              <a:rPr lang="en-US" b="1" i="1" dirty="0" smtClean="0"/>
              <a:t>at</a:t>
            </a:r>
            <a:r>
              <a:rPr lang="en-US" dirty="0" smtClean="0"/>
              <a:t> t</a:t>
            </a:r>
          </a:p>
          <a:p>
            <a:endParaRPr lang="en-US" sz="800" dirty="0" smtClean="0"/>
          </a:p>
          <a:p>
            <a:r>
              <a:rPr lang="en-US" dirty="0"/>
              <a:t>	</a:t>
            </a:r>
            <a:r>
              <a:rPr lang="en-US" dirty="0" smtClean="0"/>
              <a:t>	AND</a:t>
            </a:r>
            <a:endParaRPr lang="en-US" dirty="0"/>
          </a:p>
          <a:p>
            <a:endParaRPr lang="en-US" sz="800" dirty="0" smtClean="0"/>
          </a:p>
          <a:p>
            <a:r>
              <a:rPr lang="en-US" dirty="0"/>
              <a:t>#patg-5033 </a:t>
            </a:r>
            <a:r>
              <a:rPr lang="en-US" b="1" i="1" dirty="0" smtClean="0"/>
              <a:t>inheres-in</a:t>
            </a:r>
            <a:r>
              <a:rPr lang="en-US" dirty="0" smtClean="0"/>
              <a:t> </a:t>
            </a:r>
            <a:r>
              <a:rPr lang="en-US" dirty="0"/>
              <a:t>#</a:t>
            </a:r>
            <a:r>
              <a:rPr lang="en-US" dirty="0" smtClean="0"/>
              <a:t>pat-5033 </a:t>
            </a:r>
            <a:r>
              <a:rPr lang="en-US" b="1" i="1" dirty="0"/>
              <a:t>at</a:t>
            </a:r>
            <a:r>
              <a:rPr lang="en-US" dirty="0"/>
              <a:t> t</a:t>
            </a:r>
          </a:p>
          <a:p>
            <a:endParaRPr lang="en-US" sz="1200" dirty="0" smtClean="0"/>
          </a:p>
          <a:p>
            <a:endParaRPr lang="en-US" sz="1200" dirty="0" smtClean="0"/>
          </a:p>
          <a:p>
            <a:endParaRPr lang="en-US" sz="1200" dirty="0"/>
          </a:p>
          <a:p>
            <a:pPr algn="ctr"/>
            <a:r>
              <a:rPr lang="en-US" sz="1200" dirty="0" smtClean="0"/>
              <a:t>(note: assignment of appropriate time-indexes not covered in these examples)</a:t>
            </a:r>
          </a:p>
        </p:txBody>
      </p:sp>
      <p:graphicFrame>
        <p:nvGraphicFramePr>
          <p:cNvPr id="6" name="Table 5"/>
          <p:cNvGraphicFramePr>
            <a:graphicFrameLocks noGrp="1"/>
          </p:cNvGraphicFramePr>
          <p:nvPr>
            <p:extLst>
              <p:ext uri="{D42A27DB-BD31-4B8C-83A1-F6EECF244321}">
                <p14:modId xmlns:p14="http://schemas.microsoft.com/office/powerpoint/2010/main" val="2414797889"/>
              </p:ext>
            </p:extLst>
          </p:nvPr>
        </p:nvGraphicFramePr>
        <p:xfrm>
          <a:off x="76200" y="1524003"/>
          <a:ext cx="8915400" cy="2433110"/>
        </p:xfrm>
        <a:graphic>
          <a:graphicData uri="http://schemas.openxmlformats.org/drawingml/2006/table">
            <a:tbl>
              <a:tblPr>
                <a:tableStyleId>{5C22544A-7EE6-4342-B048-85BDC9FD1C3A}</a:tableStyleId>
              </a:tblPr>
              <a:tblGrid>
                <a:gridCol w="1524000"/>
                <a:gridCol w="1524000"/>
                <a:gridCol w="1793986"/>
                <a:gridCol w="1229710"/>
                <a:gridCol w="1229710"/>
                <a:gridCol w="752034"/>
                <a:gridCol w="861960"/>
              </a:tblGrid>
              <a:tr h="413932">
                <a:tc>
                  <a:txBody>
                    <a:bodyPr/>
                    <a:lstStyle/>
                    <a:p>
                      <a:pPr marL="0" marR="0" indent="-101600">
                        <a:lnSpc>
                          <a:spcPct val="100000"/>
                        </a:lnSpc>
                        <a:spcBef>
                          <a:spcPts val="400"/>
                        </a:spcBef>
                        <a:spcAft>
                          <a:spcPts val="700"/>
                        </a:spcAft>
                      </a:pPr>
                      <a:r>
                        <a:rPr lang="en-US" sz="2000" b="1" dirty="0">
                          <a:solidFill>
                            <a:schemeClr val="bg1"/>
                          </a:solidFill>
                          <a:effectLst/>
                        </a:rPr>
                        <a:t>IUI(L)</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IUI(P)</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P-Type</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P-Rel</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P-Targ</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400"/>
                        </a:spcBef>
                        <a:spcAft>
                          <a:spcPts val="700"/>
                        </a:spcAft>
                      </a:pPr>
                      <a:r>
                        <a:rPr lang="en-US" sz="2000" b="1">
                          <a:solidFill>
                            <a:schemeClr val="bg1"/>
                          </a:solidFill>
                          <a:effectLst/>
                        </a:rPr>
                        <a:t>Trel</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dirty="0">
                          <a:solidFill>
                            <a:schemeClr val="bg1"/>
                          </a:solidFill>
                          <a:effectLst/>
                        </a:rPr>
                        <a:t>Time</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450"/>
                        </a:spcBef>
                        <a:spcAft>
                          <a:spcPts val="0"/>
                        </a:spcAft>
                      </a:pPr>
                      <a:r>
                        <a:rPr lang="en-US" sz="1800" dirty="0">
                          <a:solidFill>
                            <a:schemeClr val="bg1"/>
                          </a:solidFill>
                          <a:effectLst/>
                        </a:rPr>
                        <a:t> </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dirty="0">
                          <a:solidFill>
                            <a:schemeClr val="bg1"/>
                          </a:solidFill>
                          <a:effectLst/>
                        </a:rPr>
                        <a:t>#</a:t>
                      </a:r>
                      <a:r>
                        <a:rPr lang="en-US" sz="1800" dirty="0" smtClean="0">
                          <a:solidFill>
                            <a:schemeClr val="bg1"/>
                          </a:solidFill>
                          <a:effectLst/>
                        </a:rPr>
                        <a:t>psrec-</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cap="small" dirty="0">
                          <a:solidFill>
                            <a:schemeClr val="bg1"/>
                          </a:solidFill>
                          <a:effectLst/>
                        </a:rPr>
                        <a:t>dataset-record</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45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45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pidL-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pid-</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dirty="0" smtClean="0">
                          <a:solidFill>
                            <a:schemeClr val="bg1"/>
                          </a:solidFill>
                          <a:effectLst/>
                          <a:latin typeface="+mn-lt"/>
                          <a:ea typeface="+mn-ea"/>
                        </a:rPr>
                        <a:t>identifier</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denotes</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l"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smtClean="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patient</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bg1"/>
                          </a:solidFill>
                          <a:effectLst/>
                        </a:rPr>
                        <a:t> </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l"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rPr>
                        <a:t>#</a:t>
                      </a:r>
                      <a:r>
                        <a:rPr lang="en-US" sz="1800" dirty="0" smtClean="0">
                          <a:solidFill>
                            <a:schemeClr val="bg1"/>
                          </a:solidFill>
                          <a:effectLst/>
                        </a:rPr>
                        <a:t>patg-</a:t>
                      </a:r>
                      <a:r>
                        <a:rPr lang="en-US" sz="1800" dirty="0" smtClean="0">
                          <a:solidFill>
                            <a:srgbClr val="FF0000"/>
                          </a:solidFill>
                          <a:effectLst/>
                        </a:rPr>
                        <a:t>5033</a:t>
                      </a:r>
                      <a:endParaRPr lang="en-US" sz="1800" dirty="0" smtClean="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bg1"/>
                          </a:solidFill>
                          <a:effectLst/>
                        </a:rPr>
                        <a:t>inheres-in</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male-gender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inheres-in</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bl>
          </a:graphicData>
        </a:graphic>
      </p:graphicFrame>
      <p:sp>
        <p:nvSpPr>
          <p:cNvPr id="7" name="Rectangle 6"/>
          <p:cNvSpPr/>
          <p:nvPr/>
        </p:nvSpPr>
        <p:spPr bwMode="auto">
          <a:xfrm>
            <a:off x="1600200" y="2800928"/>
            <a:ext cx="7391400" cy="304800"/>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8386835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altLang="en-US" dirty="0" smtClean="0"/>
              <a:t>Interpretation of instantiated template</a:t>
            </a:r>
          </a:p>
        </p:txBody>
      </p:sp>
      <p:sp>
        <p:nvSpPr>
          <p:cNvPr id="4" name="Content Placeholder 3"/>
          <p:cNvSpPr>
            <a:spLocks noGrp="1"/>
          </p:cNvSpPr>
          <p:nvPr>
            <p:ph idx="1"/>
          </p:nvPr>
        </p:nvSpPr>
        <p:spPr>
          <a:xfrm>
            <a:off x="228600" y="4114800"/>
            <a:ext cx="8686800" cy="2514600"/>
          </a:xfrm>
        </p:spPr>
        <p:txBody>
          <a:bodyPr/>
          <a:lstStyle/>
          <a:p>
            <a:r>
              <a:rPr lang="en-US" dirty="0" smtClean="0"/>
              <a:t>Cannot both be true at the same time!</a:t>
            </a:r>
          </a:p>
          <a:p>
            <a:endParaRPr lang="en-US" dirty="0"/>
          </a:p>
          <a:p>
            <a:pPr>
              <a:buFont typeface="Wingdings" panose="05000000000000000000" pitchFamily="2" charset="2"/>
              <a:buChar char="à"/>
            </a:pPr>
            <a:r>
              <a:rPr lang="en-US" dirty="0" smtClean="0">
                <a:sym typeface="Wingdings" panose="05000000000000000000" pitchFamily="2" charset="2"/>
              </a:rPr>
              <a:t>This template is never instantiated in total but only in part, which parts thereby being determined on the basis of</a:t>
            </a:r>
          </a:p>
          <a:p>
            <a:pPr marL="0" indent="0"/>
            <a:r>
              <a:rPr lang="en-US" dirty="0">
                <a:sym typeface="Wingdings" panose="05000000000000000000" pitchFamily="2" charset="2"/>
              </a:rPr>
              <a:t> </a:t>
            </a:r>
            <a:r>
              <a:rPr lang="en-US" dirty="0" smtClean="0">
                <a:sym typeface="Wingdings" panose="05000000000000000000" pitchFamily="2" charset="2"/>
              </a:rPr>
              <a:t>   conditions specified in the conditional part of the </a:t>
            </a:r>
          </a:p>
          <a:p>
            <a:pPr marL="0" indent="0"/>
            <a:r>
              <a:rPr lang="en-US" dirty="0" smtClean="0">
                <a:sym typeface="Wingdings" panose="05000000000000000000" pitchFamily="2" charset="2"/>
              </a:rPr>
              <a:t>    template </a:t>
            </a:r>
            <a:r>
              <a:rPr lang="en-US" sz="1600" dirty="0" smtClean="0">
                <a:sym typeface="Wingdings" panose="05000000000000000000" pitchFamily="2" charset="2"/>
              </a:rPr>
              <a:t>(not shown here).</a:t>
            </a:r>
          </a:p>
          <a:p>
            <a:pPr marL="0" indent="0"/>
            <a:r>
              <a:rPr lang="en-US" sz="1200" dirty="0" smtClean="0"/>
              <a:t>(note: assignment of appropriate time-indexes not covered in these examples)</a:t>
            </a:r>
          </a:p>
        </p:txBody>
      </p:sp>
      <p:graphicFrame>
        <p:nvGraphicFramePr>
          <p:cNvPr id="6" name="Table 5"/>
          <p:cNvGraphicFramePr>
            <a:graphicFrameLocks noGrp="1"/>
          </p:cNvGraphicFramePr>
          <p:nvPr>
            <p:extLst>
              <p:ext uri="{D42A27DB-BD31-4B8C-83A1-F6EECF244321}">
                <p14:modId xmlns:p14="http://schemas.microsoft.com/office/powerpoint/2010/main" val="2441475567"/>
              </p:ext>
            </p:extLst>
          </p:nvPr>
        </p:nvGraphicFramePr>
        <p:xfrm>
          <a:off x="76200" y="1524003"/>
          <a:ext cx="8915400" cy="2433110"/>
        </p:xfrm>
        <a:graphic>
          <a:graphicData uri="http://schemas.openxmlformats.org/drawingml/2006/table">
            <a:tbl>
              <a:tblPr>
                <a:tableStyleId>{5C22544A-7EE6-4342-B048-85BDC9FD1C3A}</a:tableStyleId>
              </a:tblPr>
              <a:tblGrid>
                <a:gridCol w="1524000"/>
                <a:gridCol w="1524000"/>
                <a:gridCol w="1793986"/>
                <a:gridCol w="1229710"/>
                <a:gridCol w="1229710"/>
                <a:gridCol w="752034"/>
                <a:gridCol w="861960"/>
              </a:tblGrid>
              <a:tr h="413932">
                <a:tc>
                  <a:txBody>
                    <a:bodyPr/>
                    <a:lstStyle/>
                    <a:p>
                      <a:pPr marL="0" marR="0" indent="-101600">
                        <a:lnSpc>
                          <a:spcPct val="100000"/>
                        </a:lnSpc>
                        <a:spcBef>
                          <a:spcPts val="400"/>
                        </a:spcBef>
                        <a:spcAft>
                          <a:spcPts val="700"/>
                        </a:spcAft>
                      </a:pPr>
                      <a:r>
                        <a:rPr lang="en-US" sz="2000" b="1" dirty="0">
                          <a:solidFill>
                            <a:schemeClr val="bg1"/>
                          </a:solidFill>
                          <a:effectLst/>
                        </a:rPr>
                        <a:t>IUI(L)</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IUI(P)</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P-Type</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P-Rel</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a:solidFill>
                            <a:schemeClr val="bg1"/>
                          </a:solidFill>
                          <a:effectLst/>
                        </a:rPr>
                        <a:t>P-Targ</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400"/>
                        </a:spcBef>
                        <a:spcAft>
                          <a:spcPts val="700"/>
                        </a:spcAft>
                      </a:pPr>
                      <a:r>
                        <a:rPr lang="en-US" sz="2000" b="1">
                          <a:solidFill>
                            <a:schemeClr val="bg1"/>
                          </a:solidFill>
                          <a:effectLst/>
                        </a:rPr>
                        <a:t>Trel</a:t>
                      </a:r>
                      <a:endParaRPr lang="en-US" sz="2000" b="1">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2000" b="1" dirty="0">
                          <a:solidFill>
                            <a:schemeClr val="bg1"/>
                          </a:solidFill>
                          <a:effectLst/>
                        </a:rPr>
                        <a:t>Time</a:t>
                      </a:r>
                      <a:endParaRPr lang="en-US" sz="2000" b="1"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450"/>
                        </a:spcBef>
                        <a:spcAft>
                          <a:spcPts val="0"/>
                        </a:spcAft>
                      </a:pPr>
                      <a:r>
                        <a:rPr lang="en-US" sz="1800" dirty="0">
                          <a:solidFill>
                            <a:schemeClr val="bg1"/>
                          </a:solidFill>
                          <a:effectLst/>
                        </a:rPr>
                        <a:t> </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dirty="0">
                          <a:solidFill>
                            <a:schemeClr val="bg1"/>
                          </a:solidFill>
                          <a:effectLst/>
                        </a:rPr>
                        <a:t>#</a:t>
                      </a:r>
                      <a:r>
                        <a:rPr lang="en-US" sz="1800" dirty="0" smtClean="0">
                          <a:solidFill>
                            <a:schemeClr val="bg1"/>
                          </a:solidFill>
                          <a:effectLst/>
                        </a:rPr>
                        <a:t>psrec-</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cap="small" dirty="0">
                          <a:solidFill>
                            <a:schemeClr val="bg1"/>
                          </a:solidFill>
                          <a:effectLst/>
                        </a:rPr>
                        <a:t>dataset-record</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45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45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45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pidL-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pid-</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dirty="0" smtClean="0">
                          <a:solidFill>
                            <a:schemeClr val="bg1"/>
                          </a:solidFill>
                          <a:effectLst/>
                          <a:latin typeface="+mn-lt"/>
                          <a:ea typeface="+mn-ea"/>
                        </a:rPr>
                        <a:t>identifier</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denotes</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l"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smtClean="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patient</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bg1"/>
                          </a:solidFill>
                          <a:effectLst/>
                        </a:rPr>
                        <a:t> </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patgL-</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l" defTabSz="457200" rtl="0" eaLnBrk="1" fontAlgn="auto" latinLnBrk="0" hangingPunct="1">
                        <a:lnSpc>
                          <a:spcPct val="100000"/>
                        </a:lnSpc>
                        <a:spcBef>
                          <a:spcPts val="0"/>
                        </a:spcBef>
                        <a:spcAft>
                          <a:spcPts val="0"/>
                        </a:spcAft>
                        <a:buClrTx/>
                        <a:buSzTx/>
                        <a:buFontTx/>
                        <a:buNone/>
                        <a:tabLst/>
                        <a:defRPr/>
                      </a:pPr>
                      <a:r>
                        <a:rPr lang="en-US" sz="1800" dirty="0">
                          <a:solidFill>
                            <a:schemeClr val="bg1"/>
                          </a:solidFill>
                          <a:effectLst/>
                        </a:rPr>
                        <a:t>#</a:t>
                      </a:r>
                      <a:r>
                        <a:rPr lang="en-US" sz="1800" dirty="0" smtClean="0">
                          <a:solidFill>
                            <a:schemeClr val="bg1"/>
                          </a:solidFill>
                          <a:effectLst/>
                        </a:rPr>
                        <a:t>patg-</a:t>
                      </a:r>
                      <a:r>
                        <a:rPr lang="en-US" sz="1800" dirty="0" smtClean="0">
                          <a:solidFill>
                            <a:srgbClr val="FF0000"/>
                          </a:solidFill>
                          <a:effectLst/>
                        </a:rPr>
                        <a:t>5033</a:t>
                      </a:r>
                      <a:endParaRPr lang="en-US" sz="1800" dirty="0" smtClean="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bg1"/>
                          </a:solidFill>
                          <a:effectLst/>
                        </a:rPr>
                        <a:t>inheres-in</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patg-</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male-gender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inheres-in</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r>
                        <a:rPr lang="en-US" sz="1800" dirty="0" smtClean="0">
                          <a:solidFill>
                            <a:srgbClr val="FF0000"/>
                          </a:solidFill>
                          <a:effectLst/>
                        </a:rPr>
                        <a:t>5033</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err="1" smtClean="0">
                          <a:solidFill>
                            <a:schemeClr val="bg1"/>
                          </a:solidFill>
                          <a:effectLst/>
                        </a:rPr>
                        <a:t>patg</a:t>
                      </a:r>
                      <a:r>
                        <a:rPr lang="en-US" sz="1800" dirty="0" smtClean="0">
                          <a:solidFill>
                            <a:schemeClr val="bg1"/>
                          </a:solidFill>
                          <a:effectLst/>
                        </a:rPr>
                        <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female-gender</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inheres-in</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smtClean="0">
                          <a:solidFill>
                            <a:schemeClr val="bg1"/>
                          </a:solidFill>
                          <a:effectLst/>
                        </a:rPr>
                        <a:t>pat-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a:t>
                      </a:r>
                      <a:r>
                        <a:rPr lang="en-US" sz="1800" dirty="0" err="1" smtClean="0">
                          <a:solidFill>
                            <a:schemeClr val="bg1"/>
                          </a:solidFill>
                          <a:effectLst/>
                        </a:rPr>
                        <a:t>patgL</a:t>
                      </a:r>
                      <a:r>
                        <a:rPr lang="en-US" sz="1800" dirty="0" smtClean="0">
                          <a:solidFill>
                            <a:schemeClr val="bg1"/>
                          </a:solidFill>
                          <a:effectLst/>
                        </a:rPr>
                        <a: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bg1"/>
                          </a:solidFill>
                          <a:effectLst/>
                        </a:rPr>
                        <a:t>underspec-ice</a:t>
                      </a:r>
                      <a:endParaRPr lang="en-US" sz="1800">
                        <a:solidFill>
                          <a:schemeClr val="bg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bg1"/>
                          </a:solidFill>
                          <a:effectLst/>
                        </a:rPr>
                        <a:t> </a:t>
                      </a:r>
                      <a:endParaRPr lang="en-US" sz="1800">
                        <a:solidFill>
                          <a:schemeClr val="bg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nSpc>
                          <a:spcPct val="100000"/>
                        </a:lnSpc>
                        <a:spcBef>
                          <a:spcPts val="0"/>
                        </a:spcBef>
                        <a:spcAft>
                          <a:spcPts val="0"/>
                        </a:spcAft>
                      </a:pPr>
                      <a:r>
                        <a:rPr lang="en-US" sz="1800">
                          <a:solidFill>
                            <a:schemeClr val="bg1"/>
                          </a:solidFill>
                          <a:effectLst/>
                        </a:rPr>
                        <a:t>at</a:t>
                      </a:r>
                      <a:endParaRPr lang="en-US" sz="180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bg1"/>
                          </a:solidFill>
                          <a:effectLst/>
                        </a:rPr>
                        <a:t>t</a:t>
                      </a:r>
                      <a:endParaRPr lang="en-US" sz="1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oFill/>
                  </a:tcPr>
                </a:tc>
              </a:tr>
            </a:tbl>
          </a:graphicData>
        </a:graphic>
      </p:graphicFrame>
      <p:sp>
        <p:nvSpPr>
          <p:cNvPr id="7" name="Rectangle 6"/>
          <p:cNvSpPr/>
          <p:nvPr/>
        </p:nvSpPr>
        <p:spPr bwMode="auto">
          <a:xfrm>
            <a:off x="1600200" y="3096491"/>
            <a:ext cx="7391400" cy="860621"/>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88247815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0" y="762000"/>
            <a:ext cx="9144000" cy="762000"/>
          </a:xfrm>
        </p:spPr>
        <p:txBody>
          <a:bodyPr/>
          <a:lstStyle/>
          <a:p>
            <a:r>
              <a:rPr lang="en-US" altLang="en-US" dirty="0" smtClean="0"/>
              <a:t>Conditional part of template for 3 variables</a:t>
            </a:r>
            <a:endParaRPr lang="en-US" altLang="en-US" sz="1800" dirty="0" smtClean="0"/>
          </a:p>
        </p:txBody>
      </p:sp>
      <p:graphicFrame>
        <p:nvGraphicFramePr>
          <p:cNvPr id="5" name="Table 4"/>
          <p:cNvGraphicFramePr>
            <a:graphicFrameLocks noGrp="1"/>
          </p:cNvGraphicFramePr>
          <p:nvPr>
            <p:extLst/>
          </p:nvPr>
        </p:nvGraphicFramePr>
        <p:xfrm>
          <a:off x="307975" y="1524000"/>
          <a:ext cx="8523288" cy="5129784"/>
        </p:xfrm>
        <a:graphic>
          <a:graphicData uri="http://schemas.openxmlformats.org/drawingml/2006/table">
            <a:tbl>
              <a:tblPr/>
              <a:tblGrid>
                <a:gridCol w="853492"/>
                <a:gridCol w="803050"/>
                <a:gridCol w="519852"/>
                <a:gridCol w="3251034"/>
                <a:gridCol w="1082384"/>
                <a:gridCol w="1334553"/>
                <a:gridCol w="678923"/>
              </a:tblGrid>
              <a:tr h="301752">
                <a:tc>
                  <a:txBody>
                    <a:bodyPr/>
                    <a:lstStyle/>
                    <a:p>
                      <a:pPr marL="0" marR="0" indent="0" algn="ctr">
                        <a:lnSpc>
                          <a:spcPct val="100000"/>
                        </a:lnSpc>
                        <a:spcBef>
                          <a:spcPts val="0"/>
                        </a:spcBef>
                        <a:spcAft>
                          <a:spcPts val="0"/>
                        </a:spcAft>
                      </a:pPr>
                      <a:r>
                        <a:rPr lang="en-US" sz="1800" b="1" dirty="0" smtClean="0">
                          <a:solidFill>
                            <a:schemeClr val="bg1"/>
                          </a:solidFill>
                          <a:latin typeface="Times New Roman"/>
                          <a:ea typeface="Times New Roman"/>
                          <a:cs typeface="Times New Roman"/>
                        </a:rPr>
                        <a:t>L</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err="1">
                          <a:solidFill>
                            <a:schemeClr val="bg1"/>
                          </a:solidFill>
                          <a:latin typeface="Times New Roman"/>
                          <a:ea typeface="Times New Roman"/>
                          <a:cs typeface="Times New Roman"/>
                        </a:rPr>
                        <a:t>Var</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smtClean="0">
                          <a:solidFill>
                            <a:schemeClr val="bg1"/>
                          </a:solidFill>
                          <a:latin typeface="Times New Roman"/>
                          <a:ea typeface="Times New Roman"/>
                          <a:cs typeface="Times New Roman"/>
                        </a:rPr>
                        <a:t>IT</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REF</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bg1"/>
                          </a:solidFill>
                          <a:latin typeface="Times New Roman"/>
                          <a:ea typeface="Times New Roman"/>
                          <a:cs typeface="Times New Roman"/>
                        </a:rPr>
                        <a:t>Min</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bg1"/>
                          </a:solidFill>
                          <a:latin typeface="Times New Roman"/>
                          <a:ea typeface="Times New Roman"/>
                          <a:cs typeface="Times New Roman"/>
                        </a:rPr>
                        <a:t>Max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Val</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patient_study_record</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2</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id</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LV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chemeClr val="bg1"/>
                          </a:solidFill>
                          <a:latin typeface="Times New Roman"/>
                          <a:ea typeface="Times New Roman"/>
                          <a:cs typeface="Times New Roman"/>
                        </a:rPr>
                        <a:t>patient_identifier</a:t>
                      </a: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id</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patient</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4</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gender</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5</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male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6</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female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7</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8</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chemeClr val="bg1"/>
                          </a:solidFill>
                          <a:latin typeface="Times New Roman"/>
                          <a:ea typeface="Times New Roman"/>
                          <a:cs typeface="Times New Roman"/>
                        </a:rPr>
                        <a:t>no_pain_in</a:t>
                      </a:r>
                      <a:r>
                        <a:rPr lang="en-US" sz="1800" dirty="0">
                          <a:solidFill>
                            <a:schemeClr val="bg1"/>
                          </a:solidFill>
                          <a:latin typeface="Times New Roman"/>
                          <a:ea typeface="Times New Roman"/>
                          <a:cs typeface="Times New Roman"/>
                        </a:rPr>
                        <a:t>_ </a:t>
                      </a:r>
                      <a:r>
                        <a:rPr lang="en-US" sz="1800" dirty="0" err="1">
                          <a:solidFill>
                            <a:schemeClr val="bg1"/>
                          </a:solidFill>
                          <a:latin typeface="Times New Roman"/>
                          <a:ea typeface="Times New Roman"/>
                          <a:cs typeface="Times New Roman"/>
                        </a:rPr>
                        <a:t>lower_face</a:t>
                      </a: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9</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chemeClr val="bg1"/>
                          </a:solidFill>
                          <a:latin typeface="Times New Roman"/>
                          <a:ea typeface="Times New Roman"/>
                          <a:cs typeface="Times New Roman"/>
                        </a:rPr>
                        <a:t>pain_in</a:t>
                      </a:r>
                      <a:r>
                        <a:rPr lang="en-US" sz="1800" dirty="0">
                          <a:solidFill>
                            <a:schemeClr val="bg1"/>
                          </a:solidFill>
                          <a:latin typeface="Times New Roman"/>
                          <a:ea typeface="Times New Roman"/>
                          <a:cs typeface="Times New Roman"/>
                        </a:rPr>
                        <a:t>_ </a:t>
                      </a:r>
                      <a:r>
                        <a:rPr lang="en-US" sz="1800" dirty="0" err="1">
                          <a:solidFill>
                            <a:schemeClr val="bg1"/>
                          </a:solidFill>
                          <a:latin typeface="Times New Roman"/>
                          <a:ea typeface="Times New Roman"/>
                          <a:cs typeface="Times New Roman"/>
                        </a:rPr>
                        <a:t>lower_face</a:t>
                      </a: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chemeClr val="bg1"/>
                          </a:solidFill>
                          <a:latin typeface="Times New Roman"/>
                          <a:ea typeface="Times New Roman"/>
                          <a:cs typeface="Times New Roman"/>
                        </a:rPr>
                        <a:t>in_the_past_month</a:t>
                      </a: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lower_face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12</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time_of_q3_concretization</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RP</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14</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UP</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15</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16</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JA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78028264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0" y="762000"/>
            <a:ext cx="9144000" cy="762000"/>
          </a:xfrm>
        </p:spPr>
        <p:txBody>
          <a:bodyPr/>
          <a:lstStyle/>
          <a:p>
            <a:r>
              <a:rPr lang="en-US" altLang="en-US" dirty="0" smtClean="0"/>
              <a:t>Names of variables</a:t>
            </a:r>
            <a:endParaRPr lang="en-US" altLang="en-US" sz="1800" dirty="0" smtClean="0"/>
          </a:p>
        </p:txBody>
      </p:sp>
      <p:graphicFrame>
        <p:nvGraphicFramePr>
          <p:cNvPr id="5" name="Table 4"/>
          <p:cNvGraphicFramePr>
            <a:graphicFrameLocks noGrp="1"/>
          </p:cNvGraphicFramePr>
          <p:nvPr>
            <p:extLst/>
          </p:nvPr>
        </p:nvGraphicFramePr>
        <p:xfrm>
          <a:off x="307975" y="1524000"/>
          <a:ext cx="8523288" cy="5129784"/>
        </p:xfrm>
        <a:graphic>
          <a:graphicData uri="http://schemas.openxmlformats.org/drawingml/2006/table">
            <a:tbl>
              <a:tblPr/>
              <a:tblGrid>
                <a:gridCol w="853492"/>
                <a:gridCol w="803050"/>
                <a:gridCol w="519852"/>
                <a:gridCol w="3251034"/>
                <a:gridCol w="1082384"/>
                <a:gridCol w="1334553"/>
                <a:gridCol w="678923"/>
              </a:tblGrid>
              <a:tr h="301752">
                <a:tc>
                  <a:txBody>
                    <a:bodyPr/>
                    <a:lstStyle/>
                    <a:p>
                      <a:pPr marL="0" marR="0" indent="0" algn="ctr">
                        <a:lnSpc>
                          <a:spcPct val="100000"/>
                        </a:lnSpc>
                        <a:spcBef>
                          <a:spcPts val="0"/>
                        </a:spcBef>
                        <a:spcAft>
                          <a:spcPts val="0"/>
                        </a:spcAft>
                      </a:pPr>
                      <a:r>
                        <a:rPr lang="en-US" sz="1800" b="1" dirty="0" smtClean="0">
                          <a:solidFill>
                            <a:schemeClr val="bg1"/>
                          </a:solidFill>
                          <a:latin typeface="Times New Roman"/>
                          <a:ea typeface="Times New Roman"/>
                          <a:cs typeface="Times New Roman"/>
                        </a:rPr>
                        <a:t>L</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err="1">
                          <a:solidFill>
                            <a:schemeClr val="bg1"/>
                          </a:solidFill>
                          <a:latin typeface="Times New Roman"/>
                          <a:ea typeface="Times New Roman"/>
                          <a:cs typeface="Times New Roman"/>
                        </a:rPr>
                        <a:t>Var</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latin typeface="Times New Roman"/>
                          <a:ea typeface="Times New Roman"/>
                          <a:cs typeface="Times New Roman"/>
                        </a:rPr>
                        <a:t>IT</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REF</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bg1"/>
                          </a:solidFill>
                          <a:latin typeface="Times New Roman"/>
                          <a:ea typeface="Times New Roman"/>
                          <a:cs typeface="Times New Roman"/>
                        </a:rPr>
                        <a:t>Min</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bg1"/>
                          </a:solidFill>
                          <a:latin typeface="Times New Roman"/>
                          <a:ea typeface="Times New Roman"/>
                          <a:cs typeface="Times New Roman"/>
                        </a:rPr>
                        <a:t>Max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Val</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patient_study_record</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2</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id</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LV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chemeClr val="bg1"/>
                          </a:solidFill>
                          <a:latin typeface="Times New Roman"/>
                          <a:ea typeface="Times New Roman"/>
                          <a:cs typeface="Times New Roman"/>
                        </a:rPr>
                        <a:t>patient_identifier</a:t>
                      </a: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id</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patient</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4</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gender</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5</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male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6</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female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7</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8</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chemeClr val="bg1"/>
                          </a:solidFill>
                          <a:latin typeface="Times New Roman"/>
                          <a:ea typeface="Times New Roman"/>
                          <a:cs typeface="Times New Roman"/>
                        </a:rPr>
                        <a:t>no_pain_in</a:t>
                      </a:r>
                      <a:r>
                        <a:rPr lang="en-US" sz="1800" dirty="0">
                          <a:solidFill>
                            <a:schemeClr val="bg1"/>
                          </a:solidFill>
                          <a:latin typeface="Times New Roman"/>
                          <a:ea typeface="Times New Roman"/>
                          <a:cs typeface="Times New Roman"/>
                        </a:rPr>
                        <a:t>_ </a:t>
                      </a:r>
                      <a:r>
                        <a:rPr lang="en-US" sz="1800" dirty="0" err="1">
                          <a:solidFill>
                            <a:schemeClr val="bg1"/>
                          </a:solidFill>
                          <a:latin typeface="Times New Roman"/>
                          <a:ea typeface="Times New Roman"/>
                          <a:cs typeface="Times New Roman"/>
                        </a:rPr>
                        <a:t>lower_face</a:t>
                      </a: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9</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chemeClr val="bg1"/>
                          </a:solidFill>
                          <a:latin typeface="Times New Roman"/>
                          <a:ea typeface="Times New Roman"/>
                          <a:cs typeface="Times New Roman"/>
                        </a:rPr>
                        <a:t>pain_in</a:t>
                      </a:r>
                      <a:r>
                        <a:rPr lang="en-US" sz="1800" dirty="0">
                          <a:solidFill>
                            <a:schemeClr val="bg1"/>
                          </a:solidFill>
                          <a:latin typeface="Times New Roman"/>
                          <a:ea typeface="Times New Roman"/>
                          <a:cs typeface="Times New Roman"/>
                        </a:rPr>
                        <a:t>_ </a:t>
                      </a:r>
                      <a:r>
                        <a:rPr lang="en-US" sz="1800" dirty="0" err="1">
                          <a:solidFill>
                            <a:schemeClr val="bg1"/>
                          </a:solidFill>
                          <a:latin typeface="Times New Roman"/>
                          <a:ea typeface="Times New Roman"/>
                          <a:cs typeface="Times New Roman"/>
                        </a:rPr>
                        <a:t>lower_face</a:t>
                      </a: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chemeClr val="bg1"/>
                          </a:solidFill>
                          <a:latin typeface="Times New Roman"/>
                          <a:ea typeface="Times New Roman"/>
                          <a:cs typeface="Times New Roman"/>
                        </a:rPr>
                        <a:t>in_the_past_month</a:t>
                      </a: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lower_face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12</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time_of_q3_concretization</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RP</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14</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UP</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15</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16</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JA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Rectangle 3"/>
          <p:cNvSpPr/>
          <p:nvPr/>
        </p:nvSpPr>
        <p:spPr bwMode="auto">
          <a:xfrm>
            <a:off x="1143000" y="1554018"/>
            <a:ext cx="838200" cy="5075382"/>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extBox 1"/>
          <p:cNvSpPr txBox="1"/>
          <p:nvPr/>
        </p:nvSpPr>
        <p:spPr>
          <a:xfrm>
            <a:off x="1981200" y="3962400"/>
            <a:ext cx="2057400" cy="1938992"/>
          </a:xfrm>
          <a:prstGeom prst="rect">
            <a:avLst/>
          </a:prstGeom>
          <a:solidFill>
            <a:srgbClr val="FFFF00"/>
          </a:solidFill>
          <a:ln>
            <a:noFill/>
          </a:ln>
        </p:spPr>
        <p:txBody>
          <a:bodyPr wrap="square" rtlCol="0">
            <a:spAutoFit/>
          </a:bodyPr>
          <a:lstStyle/>
          <a:p>
            <a:r>
              <a:rPr lang="en-US" dirty="0"/>
              <a:t>N</a:t>
            </a:r>
            <a:r>
              <a:rPr lang="en-US" dirty="0" smtClean="0"/>
              <a:t>ames of variables as they appear in the original dataset</a:t>
            </a:r>
            <a:endParaRPr lang="en-US" dirty="0"/>
          </a:p>
        </p:txBody>
      </p:sp>
      <p:pic>
        <p:nvPicPr>
          <p:cNvPr id="6" name="Picture 5"/>
          <p:cNvPicPr>
            <a:picLocks noChangeAspect="1"/>
          </p:cNvPicPr>
          <p:nvPr/>
        </p:nvPicPr>
        <p:blipFill>
          <a:blip r:embed="rId2"/>
          <a:stretch>
            <a:fillRect/>
          </a:stretch>
        </p:blipFill>
        <p:spPr>
          <a:xfrm>
            <a:off x="4017818" y="3950855"/>
            <a:ext cx="4572000" cy="2431915"/>
          </a:xfrm>
          <a:prstGeom prst="rect">
            <a:avLst/>
          </a:prstGeom>
        </p:spPr>
      </p:pic>
    </p:spTree>
    <p:extLst>
      <p:ext uri="{BB962C8B-B14F-4D97-AF65-F5344CB8AC3E}">
        <p14:creationId xmlns:p14="http://schemas.microsoft.com/office/powerpoint/2010/main" val="47358920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0" y="762000"/>
            <a:ext cx="9144000" cy="762000"/>
          </a:xfrm>
        </p:spPr>
        <p:txBody>
          <a:bodyPr/>
          <a:lstStyle/>
          <a:p>
            <a:r>
              <a:rPr lang="en-US" altLang="en-US" dirty="0" smtClean="0"/>
              <a:t>Variable descriptions and dependencies</a:t>
            </a:r>
            <a:endParaRPr lang="en-US" altLang="en-US" sz="1800" dirty="0" smtClean="0"/>
          </a:p>
        </p:txBody>
      </p:sp>
      <p:graphicFrame>
        <p:nvGraphicFramePr>
          <p:cNvPr id="5" name="Table 4"/>
          <p:cNvGraphicFramePr>
            <a:graphicFrameLocks noGrp="1"/>
          </p:cNvGraphicFramePr>
          <p:nvPr>
            <p:extLst>
              <p:ext uri="{D42A27DB-BD31-4B8C-83A1-F6EECF244321}">
                <p14:modId xmlns:p14="http://schemas.microsoft.com/office/powerpoint/2010/main" val="2070249609"/>
              </p:ext>
            </p:extLst>
          </p:nvPr>
        </p:nvGraphicFramePr>
        <p:xfrm>
          <a:off x="307975" y="1524000"/>
          <a:ext cx="8523288" cy="5129784"/>
        </p:xfrm>
        <a:graphic>
          <a:graphicData uri="http://schemas.openxmlformats.org/drawingml/2006/table">
            <a:tbl>
              <a:tblPr/>
              <a:tblGrid>
                <a:gridCol w="853492"/>
                <a:gridCol w="803050"/>
                <a:gridCol w="519852"/>
                <a:gridCol w="3251034"/>
                <a:gridCol w="1082384"/>
                <a:gridCol w="1334553"/>
                <a:gridCol w="678923"/>
              </a:tblGrid>
              <a:tr h="301752">
                <a:tc>
                  <a:txBody>
                    <a:bodyPr/>
                    <a:lstStyle/>
                    <a:p>
                      <a:pPr marL="0" marR="0" indent="0" algn="ctr">
                        <a:lnSpc>
                          <a:spcPct val="100000"/>
                        </a:lnSpc>
                        <a:spcBef>
                          <a:spcPts val="0"/>
                        </a:spcBef>
                        <a:spcAft>
                          <a:spcPts val="0"/>
                        </a:spcAft>
                      </a:pPr>
                      <a:r>
                        <a:rPr lang="en-US" sz="1800" b="1" dirty="0" smtClean="0">
                          <a:solidFill>
                            <a:schemeClr val="bg1"/>
                          </a:solidFill>
                          <a:latin typeface="Times New Roman"/>
                          <a:ea typeface="Times New Roman"/>
                          <a:cs typeface="Times New Roman"/>
                        </a:rPr>
                        <a:t>L</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err="1">
                          <a:solidFill>
                            <a:schemeClr val="bg1"/>
                          </a:solidFill>
                          <a:latin typeface="Times New Roman"/>
                          <a:ea typeface="Times New Roman"/>
                          <a:cs typeface="Times New Roman"/>
                        </a:rPr>
                        <a:t>Var</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I</a:t>
                      </a:r>
                      <a:r>
                        <a:rPr lang="en-US" sz="1800" b="1" dirty="0" smtClean="0">
                          <a:solidFill>
                            <a:schemeClr val="bg1"/>
                          </a:solidFill>
                          <a:latin typeface="Times New Roman"/>
                          <a:ea typeface="Times New Roman"/>
                          <a:cs typeface="Times New Roman"/>
                        </a:rPr>
                        <a:t>T</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REF</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bg1"/>
                          </a:solidFill>
                          <a:latin typeface="Times New Roman"/>
                          <a:ea typeface="Times New Roman"/>
                          <a:cs typeface="Times New Roman"/>
                        </a:rPr>
                        <a:t>Min</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bg1"/>
                          </a:solidFill>
                          <a:latin typeface="Times New Roman"/>
                          <a:ea typeface="Times New Roman"/>
                          <a:cs typeface="Times New Roman"/>
                        </a:rPr>
                        <a:t>Max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Val</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rgbClr val="00B0F0"/>
                          </a:solidFill>
                          <a:latin typeface="Times New Roman"/>
                          <a:ea typeface="Times New Roman"/>
                          <a:cs typeface="Times New Roman"/>
                        </a:rPr>
                        <a:t>patient_study_record</a:t>
                      </a:r>
                      <a:endParaRPr lang="en-US" sz="1800" dirty="0">
                        <a:solidFill>
                          <a:srgbClr val="00B0F0"/>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2</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id</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LV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rgbClr val="00B0F0"/>
                          </a:solidFill>
                          <a:latin typeface="Times New Roman"/>
                          <a:ea typeface="Times New Roman"/>
                          <a:cs typeface="Times New Roman"/>
                        </a:rPr>
                        <a:t>patient_identifier</a:t>
                      </a:r>
                      <a:endParaRPr lang="en-US" sz="1800" dirty="0">
                        <a:solidFill>
                          <a:srgbClr val="00B0F0"/>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id</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rgbClr val="00B0F0"/>
                          </a:solidFill>
                          <a:latin typeface="Times New Roman"/>
                          <a:ea typeface="Times New Roman"/>
                          <a:cs typeface="Times New Roman"/>
                        </a:rPr>
                        <a:t>patient</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4</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rgbClr val="00B0F0"/>
                          </a:solidFill>
                          <a:latin typeface="Times New Roman"/>
                          <a:ea typeface="Times New Roman"/>
                          <a:cs typeface="Times New Roman"/>
                        </a:rPr>
                        <a:t>gender</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5</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rgbClr val="00B0F0"/>
                          </a:solidFill>
                          <a:latin typeface="Times New Roman"/>
                          <a:ea typeface="Times New Roman"/>
                          <a:cs typeface="Times New Roman"/>
                        </a:rPr>
                        <a:t>male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6</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rgbClr val="00B0F0"/>
                          </a:solidFill>
                          <a:latin typeface="Times New Roman"/>
                          <a:ea typeface="Times New Roman"/>
                          <a:cs typeface="Times New Roman"/>
                        </a:rPr>
                        <a:t>female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7</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rgbClr val="C00000"/>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8</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rgbClr val="00B0F0"/>
                          </a:solidFill>
                          <a:latin typeface="Times New Roman"/>
                          <a:ea typeface="Times New Roman"/>
                          <a:cs typeface="Times New Roman"/>
                        </a:rPr>
                        <a:t>no_pain_in</a:t>
                      </a:r>
                      <a:r>
                        <a:rPr lang="en-US" sz="1800" dirty="0">
                          <a:solidFill>
                            <a:srgbClr val="00B0F0"/>
                          </a:solidFill>
                          <a:latin typeface="Times New Roman"/>
                          <a:ea typeface="Times New Roman"/>
                          <a:cs typeface="Times New Roman"/>
                        </a:rPr>
                        <a:t>_ </a:t>
                      </a:r>
                      <a:r>
                        <a:rPr lang="en-US" sz="1800" dirty="0" err="1">
                          <a:solidFill>
                            <a:srgbClr val="00B0F0"/>
                          </a:solidFill>
                          <a:latin typeface="Times New Roman"/>
                          <a:ea typeface="Times New Roman"/>
                          <a:cs typeface="Times New Roman"/>
                        </a:rPr>
                        <a:t>lower_face</a:t>
                      </a:r>
                      <a:endParaRPr lang="en-US" sz="1800" dirty="0">
                        <a:solidFill>
                          <a:srgbClr val="00B0F0"/>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9</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rgbClr val="00B0F0"/>
                          </a:solidFill>
                          <a:latin typeface="Times New Roman"/>
                          <a:ea typeface="Times New Roman"/>
                          <a:cs typeface="Times New Roman"/>
                        </a:rPr>
                        <a:t>pain_in</a:t>
                      </a:r>
                      <a:r>
                        <a:rPr lang="en-US" sz="1800" dirty="0">
                          <a:solidFill>
                            <a:srgbClr val="00B0F0"/>
                          </a:solidFill>
                          <a:latin typeface="Times New Roman"/>
                          <a:ea typeface="Times New Roman"/>
                          <a:cs typeface="Times New Roman"/>
                        </a:rPr>
                        <a:t>_ </a:t>
                      </a:r>
                      <a:r>
                        <a:rPr lang="en-US" sz="1800" dirty="0" err="1">
                          <a:solidFill>
                            <a:srgbClr val="00B0F0"/>
                          </a:solidFill>
                          <a:latin typeface="Times New Roman"/>
                          <a:ea typeface="Times New Roman"/>
                          <a:cs typeface="Times New Roman"/>
                        </a:rPr>
                        <a:t>lower_face</a:t>
                      </a:r>
                      <a:endParaRPr lang="en-US" sz="1800" dirty="0">
                        <a:solidFill>
                          <a:srgbClr val="00B0F0"/>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rgbClr val="00B0F0"/>
                          </a:solidFill>
                          <a:latin typeface="Times New Roman"/>
                          <a:ea typeface="Times New Roman"/>
                          <a:cs typeface="Times New Roman"/>
                        </a:rPr>
                        <a:t>in_the_past_month</a:t>
                      </a:r>
                      <a:endParaRPr lang="en-US" sz="1800" dirty="0">
                        <a:solidFill>
                          <a:srgbClr val="00B0F0"/>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rgbClr val="00B0F0"/>
                          </a:solidFill>
                          <a:latin typeface="Times New Roman"/>
                          <a:ea typeface="Times New Roman"/>
                          <a:cs typeface="Times New Roman"/>
                        </a:rPr>
                        <a:t>lower_face</a:t>
                      </a:r>
                      <a:endParaRPr lang="en-US" sz="1800" dirty="0">
                        <a:solidFill>
                          <a:srgbClr val="00B0F0"/>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12</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rgbClr val="00B0F0"/>
                          </a:solidFill>
                          <a:latin typeface="Times New Roman"/>
                          <a:ea typeface="Times New Roman"/>
                          <a:cs typeface="Times New Roman"/>
                        </a:rPr>
                        <a:t>time_of_q3_concretization</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RP</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rgbClr val="C00000"/>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14</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UP</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rgbClr val="C00000"/>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15</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rgbClr val="C00000"/>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16</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JA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rgbClr val="C00000"/>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Rectangle 3"/>
          <p:cNvSpPr/>
          <p:nvPr/>
        </p:nvSpPr>
        <p:spPr bwMode="auto">
          <a:xfrm>
            <a:off x="2514600" y="1554018"/>
            <a:ext cx="3200400" cy="5075382"/>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extBox 1"/>
          <p:cNvSpPr txBox="1"/>
          <p:nvPr/>
        </p:nvSpPr>
        <p:spPr>
          <a:xfrm>
            <a:off x="5715000" y="1828800"/>
            <a:ext cx="3048000" cy="4093428"/>
          </a:xfrm>
          <a:prstGeom prst="rect">
            <a:avLst/>
          </a:prstGeom>
          <a:solidFill>
            <a:srgbClr val="FFFF00"/>
          </a:solidFill>
          <a:ln>
            <a:noFill/>
          </a:ln>
        </p:spPr>
        <p:txBody>
          <a:bodyPr wrap="square" rtlCol="0">
            <a:spAutoFit/>
          </a:bodyPr>
          <a:lstStyle/>
          <a:p>
            <a:r>
              <a:rPr lang="en-US" sz="2000" dirty="0" smtClean="0"/>
              <a:t>Either a </a:t>
            </a:r>
            <a:r>
              <a:rPr lang="en-US" sz="2000" dirty="0" smtClean="0">
                <a:solidFill>
                  <a:srgbClr val="00B0F0"/>
                </a:solidFill>
              </a:rPr>
              <a:t>textual description </a:t>
            </a:r>
            <a:r>
              <a:rPr lang="en-US" sz="2000" dirty="0" smtClean="0"/>
              <a:t>for an entity (or configuration of entities) that must exist for the corresponding ‘</a:t>
            </a:r>
            <a:r>
              <a:rPr lang="en-US" sz="2000" dirty="0" err="1" smtClean="0"/>
              <a:t>var</a:t>
            </a:r>
            <a:r>
              <a:rPr lang="en-US" sz="2000" dirty="0" smtClean="0"/>
              <a:t>’ to make sense,</a:t>
            </a:r>
          </a:p>
          <a:p>
            <a:endParaRPr lang="en-US" sz="2000" dirty="0" smtClean="0"/>
          </a:p>
          <a:p>
            <a:r>
              <a:rPr lang="en-US" sz="2000" dirty="0" smtClean="0"/>
              <a:t>	OR,</a:t>
            </a:r>
          </a:p>
          <a:p>
            <a:endParaRPr lang="en-US" sz="2000" dirty="0" smtClean="0"/>
          </a:p>
          <a:p>
            <a:r>
              <a:rPr lang="en-US" sz="2000" dirty="0" smtClean="0"/>
              <a:t>a </a:t>
            </a:r>
            <a:r>
              <a:rPr lang="en-US" sz="2000" dirty="0" smtClean="0">
                <a:solidFill>
                  <a:srgbClr val="C00000"/>
                </a:solidFill>
              </a:rPr>
              <a:t>variable name </a:t>
            </a:r>
            <a:r>
              <a:rPr lang="en-US" sz="2000" dirty="0" smtClean="0"/>
              <a:t>from the ‘</a:t>
            </a:r>
            <a:r>
              <a:rPr lang="en-US" sz="2000" dirty="0" err="1" smtClean="0"/>
              <a:t>Var</a:t>
            </a:r>
            <a:r>
              <a:rPr lang="en-US" sz="2000" dirty="0" smtClean="0"/>
              <a:t>’ column which stands in some relation to the ‘</a:t>
            </a:r>
            <a:r>
              <a:rPr lang="en-US" sz="2000" dirty="0" err="1" smtClean="0"/>
              <a:t>var</a:t>
            </a:r>
            <a:r>
              <a:rPr lang="en-US" sz="2000" dirty="0" smtClean="0"/>
              <a:t>’ in the REF-column </a:t>
            </a:r>
            <a:endParaRPr lang="en-US" sz="2000" dirty="0"/>
          </a:p>
        </p:txBody>
      </p:sp>
    </p:spTree>
    <p:extLst>
      <p:ext uri="{BB962C8B-B14F-4D97-AF65-F5344CB8AC3E}">
        <p14:creationId xmlns:p14="http://schemas.microsoft.com/office/powerpoint/2010/main" val="98576847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0" y="762000"/>
            <a:ext cx="9144000" cy="762000"/>
          </a:xfrm>
        </p:spPr>
        <p:txBody>
          <a:bodyPr/>
          <a:lstStyle/>
          <a:p>
            <a:r>
              <a:rPr lang="en-US" altLang="en-US" dirty="0" smtClean="0"/>
              <a:t>Variable names and value ranges</a:t>
            </a:r>
            <a:endParaRPr lang="en-US" altLang="en-US" sz="1800" dirty="0" smtClean="0"/>
          </a:p>
        </p:txBody>
      </p:sp>
      <p:graphicFrame>
        <p:nvGraphicFramePr>
          <p:cNvPr id="5" name="Table 4"/>
          <p:cNvGraphicFramePr>
            <a:graphicFrameLocks noGrp="1"/>
          </p:cNvGraphicFramePr>
          <p:nvPr>
            <p:extLst>
              <p:ext uri="{D42A27DB-BD31-4B8C-83A1-F6EECF244321}">
                <p14:modId xmlns:p14="http://schemas.microsoft.com/office/powerpoint/2010/main" val="2855181638"/>
              </p:ext>
            </p:extLst>
          </p:nvPr>
        </p:nvGraphicFramePr>
        <p:xfrm>
          <a:off x="307975" y="1524000"/>
          <a:ext cx="8523288" cy="5129784"/>
        </p:xfrm>
        <a:graphic>
          <a:graphicData uri="http://schemas.openxmlformats.org/drawingml/2006/table">
            <a:tbl>
              <a:tblPr/>
              <a:tblGrid>
                <a:gridCol w="853492"/>
                <a:gridCol w="803050"/>
                <a:gridCol w="519852"/>
                <a:gridCol w="3251034"/>
                <a:gridCol w="1082384"/>
                <a:gridCol w="1334553"/>
                <a:gridCol w="678923"/>
              </a:tblGrid>
              <a:tr h="301752">
                <a:tc>
                  <a:txBody>
                    <a:bodyPr/>
                    <a:lstStyle/>
                    <a:p>
                      <a:pPr marL="0" marR="0" indent="0" algn="ctr">
                        <a:lnSpc>
                          <a:spcPct val="100000"/>
                        </a:lnSpc>
                        <a:spcBef>
                          <a:spcPts val="0"/>
                        </a:spcBef>
                        <a:spcAft>
                          <a:spcPts val="0"/>
                        </a:spcAft>
                      </a:pPr>
                      <a:r>
                        <a:rPr lang="en-US" sz="1800" b="1" dirty="0" smtClean="0">
                          <a:solidFill>
                            <a:schemeClr val="bg1"/>
                          </a:solidFill>
                          <a:latin typeface="Times New Roman"/>
                          <a:ea typeface="Times New Roman"/>
                          <a:cs typeface="Times New Roman"/>
                        </a:rPr>
                        <a:t>L</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err="1">
                          <a:solidFill>
                            <a:schemeClr val="bg1"/>
                          </a:solidFill>
                          <a:latin typeface="Times New Roman"/>
                          <a:ea typeface="Times New Roman"/>
                          <a:cs typeface="Times New Roman"/>
                        </a:rPr>
                        <a:t>Var</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I</a:t>
                      </a:r>
                      <a:r>
                        <a:rPr lang="en-US" sz="1800" b="1" dirty="0" smtClean="0">
                          <a:solidFill>
                            <a:schemeClr val="bg1"/>
                          </a:solidFill>
                          <a:latin typeface="Times New Roman"/>
                          <a:ea typeface="Times New Roman"/>
                          <a:cs typeface="Times New Roman"/>
                        </a:rPr>
                        <a:t>T</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REF</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bg1"/>
                          </a:solidFill>
                          <a:latin typeface="Times New Roman"/>
                          <a:ea typeface="Times New Roman"/>
                          <a:cs typeface="Times New Roman"/>
                        </a:rPr>
                        <a:t>Min</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bg1"/>
                          </a:solidFill>
                          <a:latin typeface="Times New Roman"/>
                          <a:ea typeface="Times New Roman"/>
                          <a:cs typeface="Times New Roman"/>
                        </a:rPr>
                        <a:t>Max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Val</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patient_study_record</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2</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id</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LV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chemeClr val="bg1"/>
                          </a:solidFill>
                          <a:latin typeface="Times New Roman"/>
                          <a:ea typeface="Times New Roman"/>
                          <a:cs typeface="Times New Roman"/>
                        </a:rPr>
                        <a:t>patient_identifier</a:t>
                      </a: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id</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patient</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4</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gender</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5</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male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100000"/>
                        </a:lnSpc>
                        <a:spcBef>
                          <a:spcPts val="0"/>
                        </a:spcBef>
                        <a:spcAft>
                          <a:spcPts val="0"/>
                        </a:spcAft>
                      </a:pPr>
                      <a:r>
                        <a:rPr lang="en-US" sz="1800" dirty="0">
                          <a:solidFill>
                            <a:srgbClr val="C00000"/>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6</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female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100000"/>
                        </a:lnSpc>
                        <a:spcBef>
                          <a:spcPts val="0"/>
                        </a:spcBef>
                        <a:spcAft>
                          <a:spcPts val="0"/>
                        </a:spcAft>
                      </a:pPr>
                      <a:r>
                        <a:rPr lang="en-US" sz="1800" dirty="0">
                          <a:solidFill>
                            <a:srgbClr val="C00000"/>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7</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rgbClr val="00B050"/>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100000"/>
                        </a:lnSpc>
                        <a:spcBef>
                          <a:spcPts val="0"/>
                        </a:spcBef>
                        <a:spcAft>
                          <a:spcPts val="0"/>
                        </a:spcAft>
                      </a:pPr>
                      <a:r>
                        <a:rPr lang="en-US" sz="1800" dirty="0">
                          <a:solidFill>
                            <a:srgbClr val="00B050"/>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100000"/>
                        </a:lnSpc>
                        <a:spcBef>
                          <a:spcPts val="0"/>
                        </a:spcBef>
                        <a:spcAft>
                          <a:spcPts val="0"/>
                        </a:spcAft>
                      </a:pPr>
                      <a:endParaRPr lang="en-US" sz="1800" dirty="0">
                        <a:solidFill>
                          <a:srgbClr val="C00000"/>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8</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chemeClr val="bg1"/>
                          </a:solidFill>
                          <a:latin typeface="Times New Roman"/>
                          <a:ea typeface="Times New Roman"/>
                          <a:cs typeface="Times New Roman"/>
                        </a:rPr>
                        <a:t>no_pain_in</a:t>
                      </a:r>
                      <a:r>
                        <a:rPr lang="en-US" sz="1800" dirty="0">
                          <a:solidFill>
                            <a:schemeClr val="bg1"/>
                          </a:solidFill>
                          <a:latin typeface="Times New Roman"/>
                          <a:ea typeface="Times New Roman"/>
                          <a:cs typeface="Times New Roman"/>
                        </a:rPr>
                        <a:t>_ </a:t>
                      </a:r>
                      <a:r>
                        <a:rPr lang="en-US" sz="1800" dirty="0" err="1">
                          <a:solidFill>
                            <a:schemeClr val="bg1"/>
                          </a:solidFill>
                          <a:latin typeface="Times New Roman"/>
                          <a:ea typeface="Times New Roman"/>
                          <a:cs typeface="Times New Roman"/>
                        </a:rPr>
                        <a:t>lower_face</a:t>
                      </a: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100000"/>
                        </a:lnSpc>
                        <a:spcBef>
                          <a:spcPts val="0"/>
                        </a:spcBef>
                        <a:spcAft>
                          <a:spcPts val="0"/>
                        </a:spcAft>
                      </a:pPr>
                      <a:r>
                        <a:rPr lang="en-US" sz="1800" dirty="0">
                          <a:solidFill>
                            <a:srgbClr val="C00000"/>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9</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chemeClr val="bg1"/>
                          </a:solidFill>
                          <a:latin typeface="Times New Roman"/>
                          <a:ea typeface="Times New Roman"/>
                          <a:cs typeface="Times New Roman"/>
                        </a:rPr>
                        <a:t>pain_in</a:t>
                      </a:r>
                      <a:r>
                        <a:rPr lang="en-US" sz="1800" dirty="0">
                          <a:solidFill>
                            <a:schemeClr val="bg1"/>
                          </a:solidFill>
                          <a:latin typeface="Times New Roman"/>
                          <a:ea typeface="Times New Roman"/>
                          <a:cs typeface="Times New Roman"/>
                        </a:rPr>
                        <a:t>_ </a:t>
                      </a:r>
                      <a:r>
                        <a:rPr lang="en-US" sz="1800" dirty="0" err="1">
                          <a:solidFill>
                            <a:schemeClr val="bg1"/>
                          </a:solidFill>
                          <a:latin typeface="Times New Roman"/>
                          <a:ea typeface="Times New Roman"/>
                          <a:cs typeface="Times New Roman"/>
                        </a:rPr>
                        <a:t>lower_face</a:t>
                      </a: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100000"/>
                        </a:lnSpc>
                        <a:spcBef>
                          <a:spcPts val="0"/>
                        </a:spcBef>
                        <a:spcAft>
                          <a:spcPts val="0"/>
                        </a:spcAft>
                      </a:pPr>
                      <a:r>
                        <a:rPr lang="en-US" sz="1800" dirty="0">
                          <a:solidFill>
                            <a:srgbClr val="C00000"/>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chemeClr val="bg1"/>
                          </a:solidFill>
                          <a:latin typeface="Times New Roman"/>
                          <a:ea typeface="Times New Roman"/>
                          <a:cs typeface="Times New Roman"/>
                        </a:rPr>
                        <a:t>in_the_past_month</a:t>
                      </a: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100000"/>
                        </a:lnSpc>
                        <a:spcBef>
                          <a:spcPts val="0"/>
                        </a:spcBef>
                        <a:spcAft>
                          <a:spcPts val="0"/>
                        </a:spcAft>
                      </a:pPr>
                      <a:endParaRPr lang="en-US" sz="1800" dirty="0">
                        <a:solidFill>
                          <a:srgbClr val="C00000"/>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lower_face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100000"/>
                        </a:lnSpc>
                        <a:spcBef>
                          <a:spcPts val="0"/>
                        </a:spcBef>
                        <a:spcAft>
                          <a:spcPts val="0"/>
                        </a:spcAft>
                      </a:pPr>
                      <a:endParaRPr lang="en-US" sz="1800" dirty="0">
                        <a:solidFill>
                          <a:srgbClr val="C00000"/>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12</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time_of_q3_concretization</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100000"/>
                        </a:lnSpc>
                        <a:spcBef>
                          <a:spcPts val="0"/>
                        </a:spcBef>
                        <a:spcAft>
                          <a:spcPts val="0"/>
                        </a:spcAft>
                      </a:pPr>
                      <a:endParaRPr lang="en-US" sz="1800" dirty="0">
                        <a:solidFill>
                          <a:srgbClr val="C00000"/>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RP</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rgbClr val="C30D8F"/>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100000"/>
                        </a:lnSpc>
                        <a:spcBef>
                          <a:spcPts val="0"/>
                        </a:spcBef>
                        <a:spcAft>
                          <a:spcPts val="0"/>
                        </a:spcAft>
                      </a:pPr>
                      <a:r>
                        <a:rPr lang="en-US" sz="1800" dirty="0">
                          <a:solidFill>
                            <a:srgbClr val="C30D8F"/>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100000"/>
                        </a:lnSpc>
                        <a:spcBef>
                          <a:spcPts val="0"/>
                        </a:spcBef>
                        <a:spcAft>
                          <a:spcPts val="0"/>
                        </a:spcAft>
                      </a:pPr>
                      <a:r>
                        <a:rPr lang="en-US" sz="1800" dirty="0">
                          <a:solidFill>
                            <a:srgbClr val="C00000"/>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14</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UP</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rgbClr val="C30D8F"/>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100000"/>
                        </a:lnSpc>
                        <a:spcBef>
                          <a:spcPts val="0"/>
                        </a:spcBef>
                        <a:spcAft>
                          <a:spcPts val="0"/>
                        </a:spcAft>
                      </a:pPr>
                      <a:r>
                        <a:rPr lang="en-US" sz="1800" dirty="0">
                          <a:solidFill>
                            <a:srgbClr val="C30D8F"/>
                          </a:solidFill>
                          <a:latin typeface="Times New Roman"/>
                          <a:ea typeface="Times New Roman"/>
                          <a:cs typeface="Times New Roman"/>
                        </a:rPr>
                        <a:t>10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100000"/>
                        </a:lnSpc>
                        <a:spcBef>
                          <a:spcPts val="0"/>
                        </a:spcBef>
                        <a:spcAft>
                          <a:spcPts val="0"/>
                        </a:spcAft>
                      </a:pPr>
                      <a:r>
                        <a:rPr lang="en-US" sz="1800" dirty="0">
                          <a:solidFill>
                            <a:srgbClr val="C00000"/>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15</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rgbClr val="C30D8F"/>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100000"/>
                        </a:lnSpc>
                        <a:spcBef>
                          <a:spcPts val="0"/>
                        </a:spcBef>
                        <a:spcAft>
                          <a:spcPts val="0"/>
                        </a:spcAft>
                      </a:pPr>
                      <a:r>
                        <a:rPr lang="en-US" sz="1800" dirty="0">
                          <a:solidFill>
                            <a:srgbClr val="C30D8F"/>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100000"/>
                        </a:lnSpc>
                        <a:spcBef>
                          <a:spcPts val="0"/>
                        </a:spcBef>
                        <a:spcAft>
                          <a:spcPts val="0"/>
                        </a:spcAft>
                      </a:pPr>
                      <a:r>
                        <a:rPr lang="en-US" sz="1800" dirty="0">
                          <a:solidFill>
                            <a:srgbClr val="C00000"/>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16</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JA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rgbClr val="C30D8F"/>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100000"/>
                        </a:lnSpc>
                        <a:spcBef>
                          <a:spcPts val="0"/>
                        </a:spcBef>
                        <a:spcAft>
                          <a:spcPts val="0"/>
                        </a:spcAft>
                      </a:pPr>
                      <a:r>
                        <a:rPr lang="en-US" sz="1800" dirty="0">
                          <a:solidFill>
                            <a:srgbClr val="C30D8F"/>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a:lnSpc>
                          <a:spcPct val="100000"/>
                        </a:lnSpc>
                        <a:spcBef>
                          <a:spcPts val="0"/>
                        </a:spcBef>
                        <a:spcAft>
                          <a:spcPts val="0"/>
                        </a:spcAft>
                      </a:pPr>
                      <a:r>
                        <a:rPr lang="en-US" sz="1800" dirty="0">
                          <a:solidFill>
                            <a:srgbClr val="C00000"/>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6" name="Rectangle 5"/>
          <p:cNvSpPr/>
          <p:nvPr/>
        </p:nvSpPr>
        <p:spPr bwMode="auto">
          <a:xfrm>
            <a:off x="5715000" y="1554018"/>
            <a:ext cx="3124200" cy="5075382"/>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TextBox 6"/>
          <p:cNvSpPr txBox="1"/>
          <p:nvPr/>
        </p:nvSpPr>
        <p:spPr>
          <a:xfrm>
            <a:off x="3505200" y="1825658"/>
            <a:ext cx="4648200" cy="1569660"/>
          </a:xfrm>
          <a:prstGeom prst="rect">
            <a:avLst/>
          </a:prstGeom>
          <a:solidFill>
            <a:srgbClr val="FFFF00"/>
          </a:solidFill>
          <a:ln>
            <a:noFill/>
          </a:ln>
        </p:spPr>
        <p:txBody>
          <a:bodyPr wrap="square" rtlCol="0">
            <a:spAutoFit/>
          </a:bodyPr>
          <a:lstStyle/>
          <a:p>
            <a:r>
              <a:rPr lang="en-US" dirty="0" smtClean="0">
                <a:solidFill>
                  <a:srgbClr val="C00000"/>
                </a:solidFill>
              </a:rPr>
              <a:t>Values</a:t>
            </a:r>
            <a:r>
              <a:rPr lang="en-US" dirty="0" smtClean="0"/>
              <a:t> and value ranges – </a:t>
            </a:r>
            <a:r>
              <a:rPr lang="en-US" dirty="0" smtClean="0">
                <a:solidFill>
                  <a:srgbClr val="00B050"/>
                </a:solidFill>
              </a:rPr>
              <a:t>for the ‘</a:t>
            </a:r>
            <a:r>
              <a:rPr lang="en-US" dirty="0" err="1" smtClean="0">
                <a:solidFill>
                  <a:srgbClr val="00B050"/>
                </a:solidFill>
              </a:rPr>
              <a:t>Var</a:t>
            </a:r>
            <a:r>
              <a:rPr lang="en-US" dirty="0" smtClean="0">
                <a:solidFill>
                  <a:srgbClr val="00B050"/>
                </a:solidFill>
              </a:rPr>
              <a:t>’-variable if ‘Val’ is empty </a:t>
            </a:r>
            <a:r>
              <a:rPr lang="en-US" dirty="0" smtClean="0"/>
              <a:t>OR </a:t>
            </a:r>
            <a:r>
              <a:rPr lang="en-US" dirty="0" smtClean="0">
                <a:solidFill>
                  <a:srgbClr val="C30D8F"/>
                </a:solidFill>
              </a:rPr>
              <a:t>for the ‘REF’-variable otherwise </a:t>
            </a:r>
            <a:r>
              <a:rPr lang="en-US" dirty="0" smtClean="0"/>
              <a:t>– as they may appear in the dataset.</a:t>
            </a:r>
            <a:endParaRPr lang="en-US" dirty="0"/>
          </a:p>
        </p:txBody>
      </p:sp>
      <p:sp>
        <p:nvSpPr>
          <p:cNvPr id="10" name="Rectangle 9"/>
          <p:cNvSpPr/>
          <p:nvPr/>
        </p:nvSpPr>
        <p:spPr bwMode="auto">
          <a:xfrm>
            <a:off x="1143000" y="1554018"/>
            <a:ext cx="838200" cy="5075382"/>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TextBox 10"/>
          <p:cNvSpPr txBox="1"/>
          <p:nvPr/>
        </p:nvSpPr>
        <p:spPr>
          <a:xfrm>
            <a:off x="1981200" y="3962400"/>
            <a:ext cx="2057400" cy="1569660"/>
          </a:xfrm>
          <a:prstGeom prst="rect">
            <a:avLst/>
          </a:prstGeom>
          <a:solidFill>
            <a:srgbClr val="FFFF00"/>
          </a:solidFill>
          <a:ln>
            <a:noFill/>
          </a:ln>
        </p:spPr>
        <p:txBody>
          <a:bodyPr wrap="square" rtlCol="0">
            <a:spAutoFit/>
          </a:bodyPr>
          <a:lstStyle/>
          <a:p>
            <a:r>
              <a:rPr lang="en-US" dirty="0" smtClean="0"/>
              <a:t>Variable names as they appear in the original dataset</a:t>
            </a:r>
            <a:endParaRPr lang="en-US" dirty="0"/>
          </a:p>
        </p:txBody>
      </p:sp>
    </p:spTree>
    <p:extLst>
      <p:ext uri="{BB962C8B-B14F-4D97-AF65-F5344CB8AC3E}">
        <p14:creationId xmlns:p14="http://schemas.microsoft.com/office/powerpoint/2010/main" val="8895452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federation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0000" y="1676400"/>
            <a:ext cx="6603999" cy="4953000"/>
          </a:xfrm>
          <a:noFill/>
        </p:spPr>
      </p:pic>
      <p:sp>
        <p:nvSpPr>
          <p:cNvPr id="5" name="Smiley Face 4"/>
          <p:cNvSpPr/>
          <p:nvPr/>
        </p:nvSpPr>
        <p:spPr bwMode="auto">
          <a:xfrm>
            <a:off x="6172200" y="5562600"/>
            <a:ext cx="914400" cy="914400"/>
          </a:xfrm>
          <a:prstGeom prst="smileyFace">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Up-Down Arrow 5"/>
          <p:cNvSpPr/>
          <p:nvPr/>
        </p:nvSpPr>
        <p:spPr bwMode="auto">
          <a:xfrm>
            <a:off x="6457950" y="4572000"/>
            <a:ext cx="342900" cy="838200"/>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Flowchart: Data 6"/>
          <p:cNvSpPr/>
          <p:nvPr/>
        </p:nvSpPr>
        <p:spPr bwMode="auto">
          <a:xfrm>
            <a:off x="5181600" y="3200400"/>
            <a:ext cx="2964291" cy="1828800"/>
          </a:xfrm>
          <a:prstGeom prst="flowChartInputOutput">
            <a:avLst/>
          </a:prstGeom>
          <a:solidFill>
            <a:srgbClr val="FFC000">
              <a:alpha val="50196"/>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22" charset="0"/>
            </a:endParaRPr>
          </a:p>
        </p:txBody>
      </p:sp>
    </p:spTree>
    <p:extLst>
      <p:ext uri="{BB962C8B-B14F-4D97-AF65-F5344CB8AC3E}">
        <p14:creationId xmlns:p14="http://schemas.microsoft.com/office/powerpoint/2010/main" val="240072042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0" y="762000"/>
            <a:ext cx="9144000" cy="762000"/>
          </a:xfrm>
        </p:spPr>
        <p:txBody>
          <a:bodyPr/>
          <a:lstStyle/>
          <a:p>
            <a:r>
              <a:rPr lang="en-US" altLang="en-US" sz="3100" dirty="0" smtClean="0"/>
              <a:t>Information Types for variable/value combinations</a:t>
            </a:r>
          </a:p>
        </p:txBody>
      </p:sp>
      <p:graphicFrame>
        <p:nvGraphicFramePr>
          <p:cNvPr id="5" name="Table 4"/>
          <p:cNvGraphicFramePr>
            <a:graphicFrameLocks noGrp="1"/>
          </p:cNvGraphicFramePr>
          <p:nvPr>
            <p:extLst/>
          </p:nvPr>
        </p:nvGraphicFramePr>
        <p:xfrm>
          <a:off x="307975" y="1524000"/>
          <a:ext cx="8523288" cy="5129784"/>
        </p:xfrm>
        <a:graphic>
          <a:graphicData uri="http://schemas.openxmlformats.org/drawingml/2006/table">
            <a:tbl>
              <a:tblPr/>
              <a:tblGrid>
                <a:gridCol w="853492"/>
                <a:gridCol w="803050"/>
                <a:gridCol w="519852"/>
                <a:gridCol w="3251034"/>
                <a:gridCol w="1082384"/>
                <a:gridCol w="1334553"/>
                <a:gridCol w="678923"/>
              </a:tblGrid>
              <a:tr h="301752">
                <a:tc>
                  <a:txBody>
                    <a:bodyPr/>
                    <a:lstStyle/>
                    <a:p>
                      <a:pPr marL="0" marR="0" indent="0" algn="ctr">
                        <a:lnSpc>
                          <a:spcPct val="100000"/>
                        </a:lnSpc>
                        <a:spcBef>
                          <a:spcPts val="0"/>
                        </a:spcBef>
                        <a:spcAft>
                          <a:spcPts val="0"/>
                        </a:spcAft>
                      </a:pPr>
                      <a:r>
                        <a:rPr lang="en-US" sz="1800" b="1" dirty="0" smtClean="0">
                          <a:solidFill>
                            <a:schemeClr val="bg1"/>
                          </a:solidFill>
                          <a:latin typeface="Times New Roman"/>
                          <a:ea typeface="Times New Roman"/>
                          <a:cs typeface="Times New Roman"/>
                        </a:rPr>
                        <a:t>L</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err="1">
                          <a:solidFill>
                            <a:schemeClr val="bg1"/>
                          </a:solidFill>
                          <a:latin typeface="Times New Roman"/>
                          <a:ea typeface="Times New Roman"/>
                          <a:cs typeface="Times New Roman"/>
                        </a:rPr>
                        <a:t>Var</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I</a:t>
                      </a:r>
                      <a:r>
                        <a:rPr lang="en-US" sz="1800" b="1" dirty="0" smtClean="0">
                          <a:solidFill>
                            <a:schemeClr val="bg1"/>
                          </a:solidFill>
                          <a:latin typeface="Times New Roman"/>
                          <a:ea typeface="Times New Roman"/>
                          <a:cs typeface="Times New Roman"/>
                        </a:rPr>
                        <a:t>T</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REF</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bg1"/>
                          </a:solidFill>
                          <a:latin typeface="Times New Roman"/>
                          <a:ea typeface="Times New Roman"/>
                          <a:cs typeface="Times New Roman"/>
                        </a:rPr>
                        <a:t>Min</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bg1"/>
                          </a:solidFill>
                          <a:latin typeface="Times New Roman"/>
                          <a:ea typeface="Times New Roman"/>
                          <a:cs typeface="Times New Roman"/>
                        </a:rPr>
                        <a:t>Max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Val</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patient_study_record</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2</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id</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LV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chemeClr val="bg1"/>
                          </a:solidFill>
                          <a:latin typeface="Times New Roman"/>
                          <a:ea typeface="Times New Roman"/>
                          <a:cs typeface="Times New Roman"/>
                        </a:rPr>
                        <a:t>patient_identifier</a:t>
                      </a: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id</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patient</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4</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gender</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5</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male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6</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female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7</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8</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chemeClr val="bg1"/>
                          </a:solidFill>
                          <a:latin typeface="Times New Roman"/>
                          <a:ea typeface="Times New Roman"/>
                          <a:cs typeface="Times New Roman"/>
                        </a:rPr>
                        <a:t>no_pain_in</a:t>
                      </a:r>
                      <a:r>
                        <a:rPr lang="en-US" sz="1800" dirty="0">
                          <a:solidFill>
                            <a:schemeClr val="bg1"/>
                          </a:solidFill>
                          <a:latin typeface="Times New Roman"/>
                          <a:ea typeface="Times New Roman"/>
                          <a:cs typeface="Times New Roman"/>
                        </a:rPr>
                        <a:t>_ </a:t>
                      </a:r>
                      <a:r>
                        <a:rPr lang="en-US" sz="1800" dirty="0" err="1">
                          <a:solidFill>
                            <a:schemeClr val="bg1"/>
                          </a:solidFill>
                          <a:latin typeface="Times New Roman"/>
                          <a:ea typeface="Times New Roman"/>
                          <a:cs typeface="Times New Roman"/>
                        </a:rPr>
                        <a:t>lower_face</a:t>
                      </a: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9</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chemeClr val="bg1"/>
                          </a:solidFill>
                          <a:latin typeface="Times New Roman"/>
                          <a:ea typeface="Times New Roman"/>
                          <a:cs typeface="Times New Roman"/>
                        </a:rPr>
                        <a:t>pain_in</a:t>
                      </a:r>
                      <a:r>
                        <a:rPr lang="en-US" sz="1800" dirty="0">
                          <a:solidFill>
                            <a:schemeClr val="bg1"/>
                          </a:solidFill>
                          <a:latin typeface="Times New Roman"/>
                          <a:ea typeface="Times New Roman"/>
                          <a:cs typeface="Times New Roman"/>
                        </a:rPr>
                        <a:t>_ </a:t>
                      </a:r>
                      <a:r>
                        <a:rPr lang="en-US" sz="1800" dirty="0" err="1">
                          <a:solidFill>
                            <a:schemeClr val="bg1"/>
                          </a:solidFill>
                          <a:latin typeface="Times New Roman"/>
                          <a:ea typeface="Times New Roman"/>
                          <a:cs typeface="Times New Roman"/>
                        </a:rPr>
                        <a:t>lower_face</a:t>
                      </a: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chemeClr val="bg1"/>
                          </a:solidFill>
                          <a:latin typeface="Times New Roman"/>
                          <a:ea typeface="Times New Roman"/>
                          <a:cs typeface="Times New Roman"/>
                        </a:rPr>
                        <a:t>in_the_past_month</a:t>
                      </a: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lower_face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12</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time_of_q3_concretization</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RP</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14</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UP</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15</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16</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JA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Rectangle 3"/>
          <p:cNvSpPr/>
          <p:nvPr/>
        </p:nvSpPr>
        <p:spPr bwMode="auto">
          <a:xfrm>
            <a:off x="1981200" y="1554018"/>
            <a:ext cx="533400" cy="5075382"/>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extBox 1"/>
          <p:cNvSpPr txBox="1"/>
          <p:nvPr/>
        </p:nvSpPr>
        <p:spPr>
          <a:xfrm>
            <a:off x="2514600" y="1905000"/>
            <a:ext cx="5486400" cy="4770537"/>
          </a:xfrm>
          <a:prstGeom prst="rect">
            <a:avLst/>
          </a:prstGeom>
          <a:solidFill>
            <a:srgbClr val="FFFF00"/>
          </a:solidFill>
          <a:ln>
            <a:noFill/>
          </a:ln>
        </p:spPr>
        <p:txBody>
          <a:bodyPr wrap="square" rtlCol="0">
            <a:spAutoFit/>
          </a:bodyPr>
          <a:lstStyle/>
          <a:p>
            <a:r>
              <a:rPr lang="en-US" dirty="0" smtClean="0"/>
              <a:t>Indicator for the Information Type to which the ‘</a:t>
            </a:r>
            <a:r>
              <a:rPr lang="en-US" dirty="0" err="1" smtClean="0"/>
              <a:t>Var</a:t>
            </a:r>
            <a:r>
              <a:rPr lang="en-US" dirty="0" smtClean="0"/>
              <a:t>’ belongs as determined by the pattern instantiated through the contents of ‘REF’, ‘Min’, ‘Max’, and ‘Val’ on the same ‘L’(</a:t>
            </a:r>
            <a:r>
              <a:rPr lang="en-US" dirty="0" err="1" smtClean="0"/>
              <a:t>ine</a:t>
            </a:r>
            <a:r>
              <a:rPr lang="en-US" dirty="0" smtClean="0"/>
              <a:t>):</a:t>
            </a:r>
          </a:p>
          <a:p>
            <a:endParaRPr lang="en-US" dirty="0"/>
          </a:p>
          <a:p>
            <a:pPr lvl="3" eaLnBrk="1" hangingPunct="1"/>
            <a:r>
              <a:rPr lang="en-US" altLang="en-US" sz="2000" dirty="0">
                <a:solidFill>
                  <a:srgbClr val="002060"/>
                </a:solidFill>
              </a:rPr>
              <a:t>LV: Literal value</a:t>
            </a:r>
          </a:p>
          <a:p>
            <a:pPr lvl="3" eaLnBrk="1" hangingPunct="1"/>
            <a:r>
              <a:rPr lang="en-US" altLang="en-US" sz="2000" dirty="0">
                <a:solidFill>
                  <a:srgbClr val="002060"/>
                </a:solidFill>
              </a:rPr>
              <a:t>CV: Coded Value</a:t>
            </a:r>
          </a:p>
          <a:p>
            <a:pPr lvl="3" eaLnBrk="1" hangingPunct="1"/>
            <a:r>
              <a:rPr lang="en-US" altLang="en-US" sz="2000" dirty="0">
                <a:solidFill>
                  <a:srgbClr val="002060"/>
                </a:solidFill>
              </a:rPr>
              <a:t>IM: Implicit</a:t>
            </a:r>
          </a:p>
          <a:p>
            <a:pPr lvl="3" eaLnBrk="1" hangingPunct="1"/>
            <a:endParaRPr lang="en-US" altLang="en-US" sz="2000" dirty="0">
              <a:solidFill>
                <a:srgbClr val="002060"/>
              </a:solidFill>
            </a:endParaRPr>
          </a:p>
          <a:p>
            <a:pPr lvl="3" eaLnBrk="1" hangingPunct="1"/>
            <a:r>
              <a:rPr lang="en-US" altLang="en-US" sz="2000" dirty="0">
                <a:solidFill>
                  <a:srgbClr val="002060"/>
                </a:solidFill>
              </a:rPr>
              <a:t>JA: Justified Absence</a:t>
            </a:r>
          </a:p>
          <a:p>
            <a:pPr lvl="3" eaLnBrk="1" hangingPunct="1"/>
            <a:r>
              <a:rPr lang="en-US" altLang="en-US" sz="2000" dirty="0">
                <a:solidFill>
                  <a:srgbClr val="002060"/>
                </a:solidFill>
              </a:rPr>
              <a:t>UA: Unjustified Absence</a:t>
            </a:r>
          </a:p>
          <a:p>
            <a:pPr lvl="3" eaLnBrk="1" hangingPunct="1"/>
            <a:r>
              <a:rPr lang="en-US" altLang="en-US" sz="2000" dirty="0">
                <a:solidFill>
                  <a:srgbClr val="002060"/>
                </a:solidFill>
              </a:rPr>
              <a:t>UP: Unjustified Presence</a:t>
            </a:r>
          </a:p>
          <a:p>
            <a:pPr lvl="3" eaLnBrk="1" hangingPunct="1"/>
            <a:r>
              <a:rPr lang="en-US" altLang="en-US" sz="2000" dirty="0">
                <a:solidFill>
                  <a:srgbClr val="002060"/>
                </a:solidFill>
              </a:rPr>
              <a:t>RP: Redundant </a:t>
            </a:r>
            <a:r>
              <a:rPr lang="en-US" altLang="en-US" sz="2000" dirty="0" smtClean="0">
                <a:solidFill>
                  <a:srgbClr val="002060"/>
                </a:solidFill>
              </a:rPr>
              <a:t>Presence</a:t>
            </a:r>
            <a:endParaRPr lang="en-US" altLang="en-US" sz="2000" dirty="0">
              <a:solidFill>
                <a:srgbClr val="002060"/>
              </a:solidFill>
            </a:endParaRPr>
          </a:p>
        </p:txBody>
      </p:sp>
    </p:spTree>
    <p:extLst>
      <p:ext uri="{BB962C8B-B14F-4D97-AF65-F5344CB8AC3E}">
        <p14:creationId xmlns:p14="http://schemas.microsoft.com/office/powerpoint/2010/main" val="265725787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0" y="762000"/>
            <a:ext cx="9144000" cy="762000"/>
          </a:xfrm>
        </p:spPr>
        <p:txBody>
          <a:bodyPr/>
          <a:lstStyle/>
          <a:p>
            <a:r>
              <a:rPr lang="en-US" altLang="en-US" dirty="0" smtClean="0"/>
              <a:t>Implicit information</a:t>
            </a:r>
            <a:endParaRPr lang="en-US" altLang="en-US" sz="1800" dirty="0" smtClean="0"/>
          </a:p>
        </p:txBody>
      </p:sp>
      <p:graphicFrame>
        <p:nvGraphicFramePr>
          <p:cNvPr id="5" name="Table 4"/>
          <p:cNvGraphicFramePr>
            <a:graphicFrameLocks noGrp="1"/>
          </p:cNvGraphicFramePr>
          <p:nvPr>
            <p:extLst/>
          </p:nvPr>
        </p:nvGraphicFramePr>
        <p:xfrm>
          <a:off x="307975" y="1524000"/>
          <a:ext cx="8523288" cy="5129784"/>
        </p:xfrm>
        <a:graphic>
          <a:graphicData uri="http://schemas.openxmlformats.org/drawingml/2006/table">
            <a:tbl>
              <a:tblPr/>
              <a:tblGrid>
                <a:gridCol w="853492"/>
                <a:gridCol w="803050"/>
                <a:gridCol w="519852"/>
                <a:gridCol w="3251034"/>
                <a:gridCol w="1082384"/>
                <a:gridCol w="1334553"/>
                <a:gridCol w="678923"/>
              </a:tblGrid>
              <a:tr h="301752">
                <a:tc>
                  <a:txBody>
                    <a:bodyPr/>
                    <a:lstStyle/>
                    <a:p>
                      <a:pPr marL="0" marR="0" indent="0" algn="ctr">
                        <a:lnSpc>
                          <a:spcPct val="100000"/>
                        </a:lnSpc>
                        <a:spcBef>
                          <a:spcPts val="0"/>
                        </a:spcBef>
                        <a:spcAft>
                          <a:spcPts val="0"/>
                        </a:spcAft>
                      </a:pPr>
                      <a:r>
                        <a:rPr lang="en-US" sz="1800" b="1" dirty="0" smtClean="0">
                          <a:solidFill>
                            <a:schemeClr val="bg1"/>
                          </a:solidFill>
                          <a:latin typeface="Times New Roman"/>
                          <a:ea typeface="Times New Roman"/>
                          <a:cs typeface="Times New Roman"/>
                        </a:rPr>
                        <a:t>L</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err="1">
                          <a:solidFill>
                            <a:schemeClr val="bg1"/>
                          </a:solidFill>
                          <a:latin typeface="Times New Roman"/>
                          <a:ea typeface="Times New Roman"/>
                          <a:cs typeface="Times New Roman"/>
                        </a:rPr>
                        <a:t>Var</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I</a:t>
                      </a:r>
                      <a:r>
                        <a:rPr lang="en-US" sz="1800" b="1" dirty="0" smtClean="0">
                          <a:solidFill>
                            <a:schemeClr val="bg1"/>
                          </a:solidFill>
                          <a:latin typeface="Times New Roman"/>
                          <a:ea typeface="Times New Roman"/>
                          <a:cs typeface="Times New Roman"/>
                        </a:rPr>
                        <a:t>T</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REF</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Min</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bg1"/>
                          </a:solidFill>
                          <a:latin typeface="Times New Roman"/>
                          <a:ea typeface="Times New Roman"/>
                          <a:cs typeface="Times New Roman"/>
                        </a:rPr>
                        <a:t>Max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Val</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patient_study_record</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2</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id</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LV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chemeClr val="bg1"/>
                          </a:solidFill>
                          <a:latin typeface="Times New Roman"/>
                          <a:ea typeface="Times New Roman"/>
                          <a:cs typeface="Times New Roman"/>
                        </a:rPr>
                        <a:t>patient_identifier</a:t>
                      </a: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id</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patient</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4</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gender</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5</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male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6</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female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7</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8</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chemeClr val="bg1"/>
                          </a:solidFill>
                          <a:latin typeface="Times New Roman"/>
                          <a:ea typeface="Times New Roman"/>
                          <a:cs typeface="Times New Roman"/>
                        </a:rPr>
                        <a:t>no_pain_in</a:t>
                      </a:r>
                      <a:r>
                        <a:rPr lang="en-US" sz="1800" dirty="0">
                          <a:solidFill>
                            <a:schemeClr val="bg1"/>
                          </a:solidFill>
                          <a:latin typeface="Times New Roman"/>
                          <a:ea typeface="Times New Roman"/>
                          <a:cs typeface="Times New Roman"/>
                        </a:rPr>
                        <a:t>_ </a:t>
                      </a:r>
                      <a:r>
                        <a:rPr lang="en-US" sz="1800" dirty="0" err="1">
                          <a:solidFill>
                            <a:schemeClr val="bg1"/>
                          </a:solidFill>
                          <a:latin typeface="Times New Roman"/>
                          <a:ea typeface="Times New Roman"/>
                          <a:cs typeface="Times New Roman"/>
                        </a:rPr>
                        <a:t>lower_face</a:t>
                      </a: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9</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chemeClr val="bg1"/>
                          </a:solidFill>
                          <a:latin typeface="Times New Roman"/>
                          <a:ea typeface="Times New Roman"/>
                          <a:cs typeface="Times New Roman"/>
                        </a:rPr>
                        <a:t>pain_in</a:t>
                      </a:r>
                      <a:r>
                        <a:rPr lang="en-US" sz="1800" dirty="0">
                          <a:solidFill>
                            <a:schemeClr val="bg1"/>
                          </a:solidFill>
                          <a:latin typeface="Times New Roman"/>
                          <a:ea typeface="Times New Roman"/>
                          <a:cs typeface="Times New Roman"/>
                        </a:rPr>
                        <a:t>_ </a:t>
                      </a:r>
                      <a:r>
                        <a:rPr lang="en-US" sz="1800" dirty="0" err="1">
                          <a:solidFill>
                            <a:schemeClr val="bg1"/>
                          </a:solidFill>
                          <a:latin typeface="Times New Roman"/>
                          <a:ea typeface="Times New Roman"/>
                          <a:cs typeface="Times New Roman"/>
                        </a:rPr>
                        <a:t>lower_face</a:t>
                      </a: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indent="0" algn="l">
                        <a:lnSpc>
                          <a:spcPct val="100000"/>
                        </a:lnSpc>
                        <a:spcBef>
                          <a:spcPts val="0"/>
                        </a:spcBef>
                        <a:spcAft>
                          <a:spcPts val="0"/>
                        </a:spcAft>
                      </a:pPr>
                      <a:r>
                        <a:rPr lang="en-US" sz="1800" dirty="0" err="1">
                          <a:solidFill>
                            <a:schemeClr val="bg1"/>
                          </a:solidFill>
                          <a:latin typeface="Times New Roman"/>
                          <a:ea typeface="Times New Roman"/>
                          <a:cs typeface="Times New Roman"/>
                        </a:rPr>
                        <a:t>in_the_past_month</a:t>
                      </a: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lower_face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12</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time_of_q3_concretization</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RP</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14</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UP</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15</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16</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JA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4" name="Rectangle 3"/>
          <p:cNvSpPr/>
          <p:nvPr/>
        </p:nvSpPr>
        <p:spPr bwMode="auto">
          <a:xfrm>
            <a:off x="1981200" y="1828800"/>
            <a:ext cx="3733800" cy="304800"/>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p:cNvSpPr/>
          <p:nvPr/>
        </p:nvSpPr>
        <p:spPr bwMode="auto">
          <a:xfrm>
            <a:off x="1143000" y="2438400"/>
            <a:ext cx="4572000" cy="304800"/>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1143000" y="4572000"/>
            <a:ext cx="4572000" cy="838200"/>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233230306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ltLang="en-US" dirty="0" smtClean="0"/>
              <a:t>Condition-based IT determination (1)</a:t>
            </a:r>
          </a:p>
        </p:txBody>
      </p:sp>
      <p:sp>
        <p:nvSpPr>
          <p:cNvPr id="90159" name="TextBox 5"/>
          <p:cNvSpPr txBox="1">
            <a:spLocks noChangeArrowheads="1"/>
          </p:cNvSpPr>
          <p:nvPr/>
        </p:nvSpPr>
        <p:spPr bwMode="auto">
          <a:xfrm>
            <a:off x="392113" y="2971800"/>
            <a:ext cx="82169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sz="2200" b="0" dirty="0" smtClean="0">
                <a:solidFill>
                  <a:schemeClr val="bg1"/>
                </a:solidFill>
              </a:rPr>
              <a:t>In case ‘REF’ does </a:t>
            </a:r>
            <a:r>
              <a:rPr lang="en-US" altLang="en-US" sz="2200" i="1" dirty="0" smtClean="0">
                <a:solidFill>
                  <a:schemeClr val="bg1"/>
                </a:solidFill>
              </a:rPr>
              <a:t>not</a:t>
            </a:r>
            <a:r>
              <a:rPr lang="en-US" altLang="en-US" sz="2200" b="0" dirty="0" smtClean="0">
                <a:solidFill>
                  <a:schemeClr val="bg1"/>
                </a:solidFill>
              </a:rPr>
              <a:t> contain a variable name from somewhere under ‘</a:t>
            </a:r>
            <a:r>
              <a:rPr lang="en-US" altLang="en-US" sz="2200" b="0" dirty="0" err="1" smtClean="0">
                <a:solidFill>
                  <a:schemeClr val="bg1"/>
                </a:solidFill>
              </a:rPr>
              <a:t>Var</a:t>
            </a:r>
            <a:r>
              <a:rPr lang="en-US" altLang="en-US" sz="2200" b="0" dirty="0" smtClean="0">
                <a:solidFill>
                  <a:schemeClr val="bg1"/>
                </a:solidFill>
              </a:rPr>
              <a:t>’:</a:t>
            </a:r>
          </a:p>
          <a:p>
            <a:pPr algn="l" eaLnBrk="1" hangingPunct="1"/>
            <a:endParaRPr lang="en-US" altLang="en-US" sz="2200" b="0" dirty="0" smtClean="0">
              <a:solidFill>
                <a:schemeClr val="bg1"/>
              </a:solidFill>
            </a:endParaRPr>
          </a:p>
          <a:p>
            <a:pPr algn="l" eaLnBrk="1" hangingPunct="1"/>
            <a:r>
              <a:rPr lang="en-US" altLang="en-US" sz="2200" b="0" dirty="0" smtClean="0">
                <a:solidFill>
                  <a:schemeClr val="bg1"/>
                </a:solidFill>
              </a:rPr>
              <a:t>If</a:t>
            </a:r>
            <a:endParaRPr lang="en-US" altLang="en-US" sz="2200" b="0" dirty="0">
              <a:solidFill>
                <a:schemeClr val="bg1"/>
              </a:solidFill>
            </a:endParaRPr>
          </a:p>
          <a:p>
            <a:pPr algn="l" eaLnBrk="1" hangingPunct="1"/>
            <a:r>
              <a:rPr lang="en-US" altLang="en-US" sz="2200" b="0" dirty="0">
                <a:solidFill>
                  <a:schemeClr val="bg1"/>
                </a:solidFill>
              </a:rPr>
              <a:t>	the value for </a:t>
            </a:r>
            <a:r>
              <a:rPr lang="en-US" altLang="en-US" sz="2200" i="1" dirty="0" err="1">
                <a:solidFill>
                  <a:schemeClr val="bg1"/>
                </a:solidFill>
              </a:rPr>
              <a:t>Var</a:t>
            </a:r>
            <a:r>
              <a:rPr lang="en-US" altLang="en-US" sz="2200" b="0" dirty="0">
                <a:solidFill>
                  <a:schemeClr val="bg1"/>
                </a:solidFill>
              </a:rPr>
              <a:t> is as indicated by </a:t>
            </a:r>
            <a:r>
              <a:rPr lang="en-US" altLang="en-US" sz="2200" i="1" dirty="0">
                <a:solidFill>
                  <a:schemeClr val="bg1"/>
                </a:solidFill>
              </a:rPr>
              <a:t>Val</a:t>
            </a:r>
            <a:r>
              <a:rPr lang="en-US" altLang="en-US" sz="2200" b="0" dirty="0">
                <a:solidFill>
                  <a:schemeClr val="bg1"/>
                </a:solidFill>
              </a:rPr>
              <a:t>, </a:t>
            </a:r>
            <a:endParaRPr lang="en-US" altLang="en-US" sz="2200" b="0" dirty="0" smtClean="0">
              <a:solidFill>
                <a:schemeClr val="bg1"/>
              </a:solidFill>
            </a:endParaRPr>
          </a:p>
          <a:p>
            <a:pPr algn="l" eaLnBrk="1" hangingPunct="1"/>
            <a:r>
              <a:rPr lang="en-US" altLang="en-US" sz="2200" b="0" dirty="0">
                <a:solidFill>
                  <a:schemeClr val="bg1"/>
                </a:solidFill>
              </a:rPr>
              <a:t>	</a:t>
            </a:r>
            <a:r>
              <a:rPr lang="en-US" altLang="en-US" sz="2200" b="0" dirty="0" smtClean="0">
                <a:solidFill>
                  <a:schemeClr val="bg1"/>
                </a:solidFill>
              </a:rPr>
              <a:t>	OR</a:t>
            </a:r>
          </a:p>
          <a:p>
            <a:pPr eaLnBrk="1" hangingPunct="1"/>
            <a:r>
              <a:rPr lang="en-US" altLang="en-US" sz="2200" b="0" dirty="0">
                <a:solidFill>
                  <a:schemeClr val="bg1"/>
                </a:solidFill>
              </a:rPr>
              <a:t>	</a:t>
            </a:r>
            <a:r>
              <a:rPr lang="en-US" altLang="en-US" sz="2200" b="0" dirty="0" smtClean="0">
                <a:solidFill>
                  <a:schemeClr val="bg1"/>
                </a:solidFill>
              </a:rPr>
              <a:t>there is </a:t>
            </a:r>
            <a:r>
              <a:rPr lang="en-US" altLang="en-US" sz="2200" b="0" dirty="0">
                <a:solidFill>
                  <a:schemeClr val="bg1"/>
                </a:solidFill>
              </a:rPr>
              <a:t>no </a:t>
            </a:r>
            <a:r>
              <a:rPr lang="en-US" altLang="en-US" sz="2200" b="0" dirty="0" smtClean="0">
                <a:solidFill>
                  <a:schemeClr val="bg1"/>
                </a:solidFill>
              </a:rPr>
              <a:t>value for </a:t>
            </a:r>
            <a:r>
              <a:rPr lang="en-US" altLang="en-US" sz="2200" i="1" dirty="0" err="1" smtClean="0">
                <a:solidFill>
                  <a:schemeClr val="bg1"/>
                </a:solidFill>
              </a:rPr>
              <a:t>Var</a:t>
            </a:r>
            <a:r>
              <a:rPr lang="en-US" altLang="en-US" sz="2200" b="0" dirty="0">
                <a:solidFill>
                  <a:schemeClr val="bg1"/>
                </a:solidFill>
              </a:rPr>
              <a:t>	at all, </a:t>
            </a:r>
          </a:p>
          <a:p>
            <a:pPr algn="l" eaLnBrk="1" hangingPunct="1"/>
            <a:r>
              <a:rPr lang="en-US" altLang="en-US" sz="2200" b="0" dirty="0">
                <a:solidFill>
                  <a:schemeClr val="bg1"/>
                </a:solidFill>
              </a:rPr>
              <a:t>then </a:t>
            </a:r>
          </a:p>
          <a:p>
            <a:pPr algn="l" eaLnBrk="1" hangingPunct="1"/>
            <a:r>
              <a:rPr lang="en-US" altLang="en-US" sz="2200" b="0" dirty="0">
                <a:solidFill>
                  <a:schemeClr val="bg1"/>
                </a:solidFill>
              </a:rPr>
              <a:t>	the presence or absence of the corresponding data item </a:t>
            </a:r>
            <a:r>
              <a:rPr lang="en-US" altLang="en-US" sz="2200" b="0" dirty="0" smtClean="0">
                <a:solidFill>
                  <a:schemeClr val="bg1"/>
                </a:solidFill>
              </a:rPr>
              <a:t>is </a:t>
            </a:r>
            <a:r>
              <a:rPr lang="en-US" altLang="en-US" sz="2200" b="0" dirty="0">
                <a:solidFill>
                  <a:schemeClr val="bg1"/>
                </a:solidFill>
              </a:rPr>
              <a:t>of a 	sort indicated by </a:t>
            </a:r>
            <a:r>
              <a:rPr lang="en-US" altLang="en-US" sz="2200" i="1" dirty="0" smtClean="0">
                <a:solidFill>
                  <a:schemeClr val="bg1"/>
                </a:solidFill>
              </a:rPr>
              <a:t>IT</a:t>
            </a:r>
            <a:r>
              <a:rPr lang="en-US" altLang="en-US" sz="2200" b="0" dirty="0">
                <a:solidFill>
                  <a:schemeClr val="bg1"/>
                </a:solidFill>
              </a:rPr>
              <a:t>.</a:t>
            </a:r>
          </a:p>
        </p:txBody>
      </p:sp>
      <p:graphicFrame>
        <p:nvGraphicFramePr>
          <p:cNvPr id="6" name="Table 5"/>
          <p:cNvGraphicFramePr>
            <a:graphicFrameLocks noGrp="1"/>
          </p:cNvGraphicFramePr>
          <p:nvPr>
            <p:extLst/>
          </p:nvPr>
        </p:nvGraphicFramePr>
        <p:xfrm>
          <a:off x="307975" y="1524000"/>
          <a:ext cx="8523288" cy="1207008"/>
        </p:xfrm>
        <a:graphic>
          <a:graphicData uri="http://schemas.openxmlformats.org/drawingml/2006/table">
            <a:tbl>
              <a:tblPr/>
              <a:tblGrid>
                <a:gridCol w="853492"/>
                <a:gridCol w="803050"/>
                <a:gridCol w="519852"/>
                <a:gridCol w="3251034"/>
                <a:gridCol w="1082384"/>
                <a:gridCol w="1334553"/>
                <a:gridCol w="678923"/>
              </a:tblGrid>
              <a:tr h="301752">
                <a:tc>
                  <a:txBody>
                    <a:bodyPr/>
                    <a:lstStyle/>
                    <a:p>
                      <a:pPr marL="0" marR="0" indent="0" algn="ctr">
                        <a:lnSpc>
                          <a:spcPct val="100000"/>
                        </a:lnSpc>
                        <a:spcBef>
                          <a:spcPts val="0"/>
                        </a:spcBef>
                        <a:spcAft>
                          <a:spcPts val="0"/>
                        </a:spcAft>
                      </a:pPr>
                      <a:r>
                        <a:rPr lang="en-US" sz="1800" b="1" dirty="0" smtClean="0">
                          <a:solidFill>
                            <a:schemeClr val="bg1"/>
                          </a:solidFill>
                          <a:latin typeface="Times New Roman"/>
                          <a:ea typeface="Times New Roman"/>
                          <a:cs typeface="Times New Roman"/>
                        </a:rPr>
                        <a:t>L</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err="1">
                          <a:solidFill>
                            <a:schemeClr val="bg1"/>
                          </a:solidFill>
                          <a:latin typeface="Times New Roman"/>
                          <a:ea typeface="Times New Roman"/>
                          <a:cs typeface="Times New Roman"/>
                        </a:rPr>
                        <a:t>Var</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smtClean="0">
                          <a:solidFill>
                            <a:schemeClr val="bg1"/>
                          </a:solidFill>
                          <a:latin typeface="Times New Roman"/>
                          <a:ea typeface="Times New Roman"/>
                          <a:cs typeface="Times New Roman"/>
                        </a:rPr>
                        <a:t>IT</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REF</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bg1"/>
                          </a:solidFill>
                          <a:latin typeface="Times New Roman"/>
                          <a:ea typeface="Times New Roman"/>
                          <a:cs typeface="Times New Roman"/>
                        </a:rPr>
                        <a:t>Min</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bg1"/>
                          </a:solidFill>
                          <a:latin typeface="Times New Roman"/>
                          <a:ea typeface="Times New Roman"/>
                          <a:cs typeface="Times New Roman"/>
                        </a:rPr>
                        <a:t>Max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Val</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8</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chemeClr val="bg1"/>
                          </a:solidFill>
                          <a:latin typeface="Times New Roman"/>
                          <a:ea typeface="Times New Roman"/>
                          <a:cs typeface="Times New Roman"/>
                        </a:rPr>
                        <a:t>no_pain_in</a:t>
                      </a:r>
                      <a:r>
                        <a:rPr lang="en-US" sz="1800" dirty="0">
                          <a:solidFill>
                            <a:schemeClr val="bg1"/>
                          </a:solidFill>
                          <a:latin typeface="Times New Roman"/>
                          <a:ea typeface="Times New Roman"/>
                          <a:cs typeface="Times New Roman"/>
                        </a:rPr>
                        <a:t>_ </a:t>
                      </a:r>
                      <a:r>
                        <a:rPr lang="en-US" sz="1800" dirty="0" err="1">
                          <a:solidFill>
                            <a:schemeClr val="bg1"/>
                          </a:solidFill>
                          <a:latin typeface="Times New Roman"/>
                          <a:ea typeface="Times New Roman"/>
                          <a:cs typeface="Times New Roman"/>
                        </a:rPr>
                        <a:t>lower_face</a:t>
                      </a: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9</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err="1">
                          <a:solidFill>
                            <a:schemeClr val="bg1"/>
                          </a:solidFill>
                          <a:latin typeface="Times New Roman"/>
                          <a:ea typeface="Times New Roman"/>
                          <a:cs typeface="Times New Roman"/>
                        </a:rPr>
                        <a:t>pain_in</a:t>
                      </a:r>
                      <a:r>
                        <a:rPr lang="en-US" sz="1800" dirty="0">
                          <a:solidFill>
                            <a:schemeClr val="bg1"/>
                          </a:solidFill>
                          <a:latin typeface="Times New Roman"/>
                          <a:ea typeface="Times New Roman"/>
                          <a:cs typeface="Times New Roman"/>
                        </a:rPr>
                        <a:t>_ </a:t>
                      </a:r>
                      <a:r>
                        <a:rPr lang="en-US" sz="1800" dirty="0" err="1">
                          <a:solidFill>
                            <a:schemeClr val="bg1"/>
                          </a:solidFill>
                          <a:latin typeface="Times New Roman"/>
                          <a:ea typeface="Times New Roman"/>
                          <a:cs typeface="Times New Roman"/>
                        </a:rPr>
                        <a:t>lower_face</a:t>
                      </a: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lower_face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99032296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ltLang="en-US" dirty="0" smtClean="0"/>
              <a:t>Condition-based IT determination (2)</a:t>
            </a:r>
          </a:p>
        </p:txBody>
      </p:sp>
      <p:sp>
        <p:nvSpPr>
          <p:cNvPr id="90159" name="TextBox 5"/>
          <p:cNvSpPr txBox="1">
            <a:spLocks noChangeArrowheads="1"/>
          </p:cNvSpPr>
          <p:nvPr/>
        </p:nvSpPr>
        <p:spPr bwMode="auto">
          <a:xfrm>
            <a:off x="228600" y="3505200"/>
            <a:ext cx="86868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2200" b="0" dirty="0">
                <a:solidFill>
                  <a:schemeClr val="bg1"/>
                </a:solidFill>
              </a:rPr>
              <a:t>In case ‘REF’ </a:t>
            </a:r>
            <a:r>
              <a:rPr lang="en-US" altLang="en-US" sz="2200" i="1" dirty="0">
                <a:solidFill>
                  <a:schemeClr val="bg1"/>
                </a:solidFill>
              </a:rPr>
              <a:t>does</a:t>
            </a:r>
            <a:r>
              <a:rPr lang="en-US" altLang="en-US" sz="2200" b="0" dirty="0">
                <a:solidFill>
                  <a:schemeClr val="bg1"/>
                </a:solidFill>
              </a:rPr>
              <a:t> </a:t>
            </a:r>
            <a:r>
              <a:rPr lang="en-US" altLang="en-US" sz="2200" b="0" dirty="0" smtClean="0">
                <a:solidFill>
                  <a:schemeClr val="bg1"/>
                </a:solidFill>
              </a:rPr>
              <a:t>contain </a:t>
            </a:r>
            <a:r>
              <a:rPr lang="en-US" altLang="en-US" sz="2200" b="0" dirty="0">
                <a:solidFill>
                  <a:schemeClr val="bg1"/>
                </a:solidFill>
              </a:rPr>
              <a:t>a variable name from somewhere under ‘</a:t>
            </a:r>
            <a:r>
              <a:rPr lang="en-US" altLang="en-US" sz="2200" b="0" dirty="0" err="1">
                <a:solidFill>
                  <a:schemeClr val="bg1"/>
                </a:solidFill>
              </a:rPr>
              <a:t>Var</a:t>
            </a:r>
            <a:r>
              <a:rPr lang="en-US" altLang="en-US" sz="2200" b="0" dirty="0">
                <a:solidFill>
                  <a:schemeClr val="bg1"/>
                </a:solidFill>
              </a:rPr>
              <a:t>’:</a:t>
            </a:r>
          </a:p>
          <a:p>
            <a:pPr algn="l" eaLnBrk="1" hangingPunct="1"/>
            <a:endParaRPr lang="en-US" altLang="en-US" sz="2200" b="0" dirty="0" smtClean="0">
              <a:solidFill>
                <a:schemeClr val="bg1"/>
              </a:solidFill>
            </a:endParaRPr>
          </a:p>
          <a:p>
            <a:pPr algn="l" eaLnBrk="1" hangingPunct="1"/>
            <a:r>
              <a:rPr lang="en-US" altLang="en-US" sz="2200" b="0" dirty="0" smtClean="0">
                <a:solidFill>
                  <a:schemeClr val="bg1"/>
                </a:solidFill>
              </a:rPr>
              <a:t>If    the </a:t>
            </a:r>
            <a:r>
              <a:rPr lang="en-US" altLang="en-US" sz="2200" b="0" dirty="0">
                <a:solidFill>
                  <a:schemeClr val="bg1"/>
                </a:solidFill>
              </a:rPr>
              <a:t>value of </a:t>
            </a:r>
            <a:r>
              <a:rPr lang="en-US" altLang="en-US" sz="2200" i="1" dirty="0">
                <a:solidFill>
                  <a:schemeClr val="bg1"/>
                </a:solidFill>
              </a:rPr>
              <a:t>REF</a:t>
            </a:r>
            <a:r>
              <a:rPr lang="en-US" altLang="en-US" sz="2200" b="0" dirty="0">
                <a:solidFill>
                  <a:schemeClr val="bg1"/>
                </a:solidFill>
              </a:rPr>
              <a:t> is either outside the range of </a:t>
            </a:r>
            <a:r>
              <a:rPr lang="en-US" altLang="en-US" sz="2200" i="1" dirty="0">
                <a:solidFill>
                  <a:schemeClr val="bg1"/>
                </a:solidFill>
              </a:rPr>
              <a:t>Min/Max</a:t>
            </a:r>
            <a:r>
              <a:rPr lang="en-US" altLang="en-US" sz="2200" b="0" dirty="0">
                <a:solidFill>
                  <a:schemeClr val="bg1"/>
                </a:solidFill>
              </a:rPr>
              <a:t> </a:t>
            </a:r>
            <a:r>
              <a:rPr lang="en-US" altLang="en-US" sz="2200" b="0" dirty="0" smtClean="0">
                <a:solidFill>
                  <a:schemeClr val="bg1"/>
                </a:solidFill>
              </a:rPr>
              <a:t> or  </a:t>
            </a:r>
            <a:r>
              <a:rPr lang="en-US" altLang="en-US" sz="2200" b="0" dirty="0">
                <a:solidFill>
                  <a:schemeClr val="bg1"/>
                </a:solidFill>
              </a:rPr>
              <a:t>‘BLANK’ </a:t>
            </a:r>
          </a:p>
          <a:p>
            <a:pPr algn="l" eaLnBrk="1" hangingPunct="1"/>
            <a:r>
              <a:rPr lang="en-US" altLang="en-US" sz="2200" b="0" dirty="0">
                <a:solidFill>
                  <a:schemeClr val="bg1"/>
                </a:solidFill>
              </a:rPr>
              <a:t> </a:t>
            </a:r>
            <a:r>
              <a:rPr lang="en-US" altLang="en-US" sz="2200" b="0" dirty="0" smtClean="0">
                <a:solidFill>
                  <a:schemeClr val="bg1"/>
                </a:solidFill>
              </a:rPr>
              <a:t>  and </a:t>
            </a:r>
            <a:endParaRPr lang="en-US" altLang="en-US" sz="2200" b="0" dirty="0">
              <a:solidFill>
                <a:schemeClr val="bg1"/>
              </a:solidFill>
            </a:endParaRPr>
          </a:p>
          <a:p>
            <a:pPr algn="l" eaLnBrk="1" hangingPunct="1"/>
            <a:r>
              <a:rPr lang="en-US" altLang="en-US" sz="2200" b="0" dirty="0" smtClean="0">
                <a:solidFill>
                  <a:schemeClr val="bg1"/>
                </a:solidFill>
              </a:rPr>
              <a:t>       the </a:t>
            </a:r>
            <a:r>
              <a:rPr lang="en-US" altLang="en-US" sz="2200" b="0" dirty="0">
                <a:solidFill>
                  <a:schemeClr val="bg1"/>
                </a:solidFill>
              </a:rPr>
              <a:t>value for </a:t>
            </a:r>
            <a:r>
              <a:rPr lang="en-US" altLang="en-US" sz="2200" i="1" dirty="0" err="1">
                <a:solidFill>
                  <a:schemeClr val="bg1"/>
                </a:solidFill>
              </a:rPr>
              <a:t>Var</a:t>
            </a:r>
            <a:r>
              <a:rPr lang="en-US" altLang="en-US" sz="2200" b="0" dirty="0">
                <a:solidFill>
                  <a:schemeClr val="bg1"/>
                </a:solidFill>
              </a:rPr>
              <a:t> is as indicated by </a:t>
            </a:r>
            <a:r>
              <a:rPr lang="en-US" altLang="en-US" sz="2200" i="1" dirty="0">
                <a:solidFill>
                  <a:schemeClr val="bg1"/>
                </a:solidFill>
              </a:rPr>
              <a:t>Val</a:t>
            </a:r>
            <a:r>
              <a:rPr lang="en-US" altLang="en-US" sz="2200" b="0" dirty="0">
                <a:solidFill>
                  <a:schemeClr val="bg1"/>
                </a:solidFill>
              </a:rPr>
              <a:t>, including no value </a:t>
            </a:r>
            <a:r>
              <a:rPr lang="en-US" altLang="en-US" sz="2200" b="0" dirty="0" smtClean="0">
                <a:solidFill>
                  <a:schemeClr val="bg1"/>
                </a:solidFill>
              </a:rPr>
              <a:t>at </a:t>
            </a:r>
            <a:r>
              <a:rPr lang="en-US" altLang="en-US" sz="2200" b="0" dirty="0">
                <a:solidFill>
                  <a:schemeClr val="bg1"/>
                </a:solidFill>
              </a:rPr>
              <a:t>all, </a:t>
            </a:r>
          </a:p>
          <a:p>
            <a:pPr algn="l" eaLnBrk="1" hangingPunct="1"/>
            <a:r>
              <a:rPr lang="en-US" altLang="en-US" sz="2200" b="0" dirty="0">
                <a:solidFill>
                  <a:schemeClr val="bg1"/>
                </a:solidFill>
              </a:rPr>
              <a:t>then </a:t>
            </a:r>
          </a:p>
          <a:p>
            <a:pPr marL="461963" indent="-461963" algn="l" eaLnBrk="1" hangingPunct="1"/>
            <a:r>
              <a:rPr lang="en-US" altLang="en-US" sz="2200" b="0" dirty="0">
                <a:solidFill>
                  <a:schemeClr val="bg1"/>
                </a:solidFill>
              </a:rPr>
              <a:t> </a:t>
            </a:r>
            <a:r>
              <a:rPr lang="en-US" altLang="en-US" sz="2200" b="0" dirty="0" smtClean="0">
                <a:solidFill>
                  <a:schemeClr val="bg1"/>
                </a:solidFill>
              </a:rPr>
              <a:t>      the </a:t>
            </a:r>
            <a:r>
              <a:rPr lang="en-US" altLang="en-US" sz="2200" b="0" dirty="0">
                <a:solidFill>
                  <a:schemeClr val="bg1"/>
                </a:solidFill>
              </a:rPr>
              <a:t>presence or absence of the corresponding data item  is of a </a:t>
            </a:r>
            <a:r>
              <a:rPr lang="en-US" altLang="en-US" sz="2200" b="0" dirty="0" smtClean="0">
                <a:solidFill>
                  <a:schemeClr val="bg1"/>
                </a:solidFill>
              </a:rPr>
              <a:t>sort </a:t>
            </a:r>
            <a:r>
              <a:rPr lang="en-US" altLang="en-US" sz="2200" b="0" dirty="0">
                <a:solidFill>
                  <a:schemeClr val="bg1"/>
                </a:solidFill>
              </a:rPr>
              <a:t>indicated by </a:t>
            </a:r>
            <a:r>
              <a:rPr lang="en-US" altLang="en-US" sz="2200" i="1" dirty="0">
                <a:solidFill>
                  <a:schemeClr val="bg1"/>
                </a:solidFill>
              </a:rPr>
              <a:t>I</a:t>
            </a:r>
            <a:r>
              <a:rPr lang="en-US" altLang="en-US" sz="2200" i="1" dirty="0" smtClean="0">
                <a:solidFill>
                  <a:schemeClr val="bg1"/>
                </a:solidFill>
              </a:rPr>
              <a:t>T</a:t>
            </a:r>
            <a:r>
              <a:rPr lang="en-US" altLang="en-US" sz="2200" b="0" dirty="0">
                <a:solidFill>
                  <a:schemeClr val="bg1"/>
                </a:solidFill>
              </a:rPr>
              <a:t>.</a:t>
            </a:r>
          </a:p>
        </p:txBody>
      </p:sp>
      <p:graphicFrame>
        <p:nvGraphicFramePr>
          <p:cNvPr id="5" name="Table 4"/>
          <p:cNvGraphicFramePr>
            <a:graphicFrameLocks noGrp="1"/>
          </p:cNvGraphicFramePr>
          <p:nvPr>
            <p:extLst/>
          </p:nvPr>
        </p:nvGraphicFramePr>
        <p:xfrm>
          <a:off x="307975" y="1524000"/>
          <a:ext cx="8523288" cy="1810512"/>
        </p:xfrm>
        <a:graphic>
          <a:graphicData uri="http://schemas.openxmlformats.org/drawingml/2006/table">
            <a:tbl>
              <a:tblPr/>
              <a:tblGrid>
                <a:gridCol w="853492"/>
                <a:gridCol w="803050"/>
                <a:gridCol w="519852"/>
                <a:gridCol w="3251034"/>
                <a:gridCol w="1082384"/>
                <a:gridCol w="1334553"/>
                <a:gridCol w="678923"/>
              </a:tblGrid>
              <a:tr h="301752">
                <a:tc>
                  <a:txBody>
                    <a:bodyPr/>
                    <a:lstStyle/>
                    <a:p>
                      <a:pPr marL="0" marR="0" indent="0" algn="ctr">
                        <a:lnSpc>
                          <a:spcPct val="100000"/>
                        </a:lnSpc>
                        <a:spcBef>
                          <a:spcPts val="0"/>
                        </a:spcBef>
                        <a:spcAft>
                          <a:spcPts val="0"/>
                        </a:spcAft>
                      </a:pPr>
                      <a:r>
                        <a:rPr lang="en-US" sz="1800" b="1" dirty="0" smtClean="0">
                          <a:solidFill>
                            <a:schemeClr val="bg1"/>
                          </a:solidFill>
                          <a:latin typeface="Times New Roman"/>
                          <a:ea typeface="Times New Roman"/>
                          <a:cs typeface="Times New Roman"/>
                        </a:rPr>
                        <a:t>L</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err="1">
                          <a:solidFill>
                            <a:schemeClr val="bg1"/>
                          </a:solidFill>
                          <a:latin typeface="Times New Roman"/>
                          <a:ea typeface="Times New Roman"/>
                          <a:cs typeface="Times New Roman"/>
                        </a:rPr>
                        <a:t>Var</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I</a:t>
                      </a:r>
                      <a:r>
                        <a:rPr lang="en-US" sz="1800" b="1" dirty="0" smtClean="0">
                          <a:solidFill>
                            <a:schemeClr val="bg1"/>
                          </a:solidFill>
                          <a:latin typeface="Times New Roman"/>
                          <a:ea typeface="Times New Roman"/>
                          <a:cs typeface="Times New Roman"/>
                        </a:rPr>
                        <a:t>T</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REF</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bg1"/>
                          </a:solidFill>
                          <a:latin typeface="Times New Roman"/>
                          <a:ea typeface="Times New Roman"/>
                          <a:cs typeface="Times New Roman"/>
                        </a:rPr>
                        <a:t>Min</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bg1"/>
                          </a:solidFill>
                          <a:latin typeface="Times New Roman"/>
                          <a:ea typeface="Times New Roman"/>
                          <a:cs typeface="Times New Roman"/>
                        </a:rPr>
                        <a:t>Max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Val</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7</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RP</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14</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UP</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15</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16</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JA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48176611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ltLang="en-US" dirty="0" smtClean="0"/>
              <a:t>Condition-based IT determination (2)</a:t>
            </a:r>
          </a:p>
        </p:txBody>
      </p:sp>
      <p:graphicFrame>
        <p:nvGraphicFramePr>
          <p:cNvPr id="5" name="Table 4"/>
          <p:cNvGraphicFramePr>
            <a:graphicFrameLocks noGrp="1"/>
          </p:cNvGraphicFramePr>
          <p:nvPr/>
        </p:nvGraphicFramePr>
        <p:xfrm>
          <a:off x="307975" y="1524000"/>
          <a:ext cx="8523288" cy="1810512"/>
        </p:xfrm>
        <a:graphic>
          <a:graphicData uri="http://schemas.openxmlformats.org/drawingml/2006/table">
            <a:tbl>
              <a:tblPr/>
              <a:tblGrid>
                <a:gridCol w="853492"/>
                <a:gridCol w="803050"/>
                <a:gridCol w="519852"/>
                <a:gridCol w="3251034"/>
                <a:gridCol w="1082384"/>
                <a:gridCol w="1334553"/>
                <a:gridCol w="678923"/>
              </a:tblGrid>
              <a:tr h="301752">
                <a:tc>
                  <a:txBody>
                    <a:bodyPr/>
                    <a:lstStyle/>
                    <a:p>
                      <a:pPr marL="0" marR="0" indent="0" algn="ctr">
                        <a:lnSpc>
                          <a:spcPct val="100000"/>
                        </a:lnSpc>
                        <a:spcBef>
                          <a:spcPts val="0"/>
                        </a:spcBef>
                        <a:spcAft>
                          <a:spcPts val="0"/>
                        </a:spcAft>
                      </a:pPr>
                      <a:r>
                        <a:rPr lang="en-US" sz="1800" b="1" dirty="0" smtClean="0">
                          <a:solidFill>
                            <a:schemeClr val="bg1"/>
                          </a:solidFill>
                          <a:latin typeface="Times New Roman"/>
                          <a:ea typeface="Times New Roman"/>
                          <a:cs typeface="Times New Roman"/>
                        </a:rPr>
                        <a:t>L</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err="1">
                          <a:solidFill>
                            <a:schemeClr val="bg1"/>
                          </a:solidFill>
                          <a:latin typeface="Times New Roman"/>
                          <a:ea typeface="Times New Roman"/>
                          <a:cs typeface="Times New Roman"/>
                        </a:rPr>
                        <a:t>Var</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I</a:t>
                      </a:r>
                      <a:r>
                        <a:rPr lang="en-US" sz="1800" b="1" dirty="0" smtClean="0">
                          <a:solidFill>
                            <a:schemeClr val="bg1"/>
                          </a:solidFill>
                          <a:latin typeface="Times New Roman"/>
                          <a:ea typeface="Times New Roman"/>
                          <a:cs typeface="Times New Roman"/>
                        </a:rPr>
                        <a:t>T</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REF</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bg1"/>
                          </a:solidFill>
                          <a:latin typeface="Times New Roman"/>
                          <a:ea typeface="Times New Roman"/>
                          <a:cs typeface="Times New Roman"/>
                        </a:rPr>
                        <a:t>Min</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bg1"/>
                          </a:solidFill>
                          <a:latin typeface="Times New Roman"/>
                          <a:ea typeface="Times New Roman"/>
                          <a:cs typeface="Times New Roman"/>
                        </a:rPr>
                        <a:t>Max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Val</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7</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RP</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14</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UP</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15</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16</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JA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extBox 5"/>
          <p:cNvSpPr txBox="1">
            <a:spLocks noChangeArrowheads="1"/>
          </p:cNvSpPr>
          <p:nvPr/>
        </p:nvSpPr>
        <p:spPr bwMode="auto">
          <a:xfrm>
            <a:off x="565150" y="4840184"/>
            <a:ext cx="7207250" cy="707886"/>
          </a:xfrm>
          <a:prstGeom prst="rect">
            <a:avLst/>
          </a:prstGeom>
          <a:solidFill>
            <a:srgbClr val="FFFF00"/>
          </a:solidFill>
          <a:ln>
            <a:noFill/>
          </a:ln>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sz="2000" dirty="0" smtClean="0"/>
              <a:t>Contains answer </a:t>
            </a:r>
            <a:r>
              <a:rPr lang="en-US" altLang="en-US" sz="2000" dirty="0"/>
              <a:t>to the question: ‘</a:t>
            </a:r>
            <a:r>
              <a:rPr lang="en-US" altLang="en-US" sz="2000" i="1" dirty="0"/>
              <a:t>Have you had pain in the face, jaw, temple, in front of the ear or in the ear in the past month?</a:t>
            </a:r>
            <a:r>
              <a:rPr lang="en-US" altLang="en-US" sz="2000" dirty="0"/>
              <a:t>’</a:t>
            </a:r>
          </a:p>
        </p:txBody>
      </p:sp>
      <p:sp>
        <p:nvSpPr>
          <p:cNvPr id="7" name="TextBox 6"/>
          <p:cNvSpPr txBox="1">
            <a:spLocks noChangeArrowheads="1"/>
          </p:cNvSpPr>
          <p:nvPr/>
        </p:nvSpPr>
        <p:spPr bwMode="auto">
          <a:xfrm>
            <a:off x="3657600" y="3429000"/>
            <a:ext cx="5257800" cy="1323439"/>
          </a:xfrm>
          <a:prstGeom prst="rect">
            <a:avLst/>
          </a:prstGeom>
          <a:solidFill>
            <a:srgbClr val="FFFF00"/>
          </a:solidFill>
          <a:ln>
            <a:noFill/>
          </a:ln>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sz="2000" dirty="0" smtClean="0"/>
              <a:t>Contains answer </a:t>
            </a:r>
            <a:r>
              <a:rPr lang="en-US" altLang="en-US" sz="2000" dirty="0"/>
              <a:t>to the question: ‘’</a:t>
            </a:r>
            <a:r>
              <a:rPr lang="en-US" altLang="en-US" sz="2000" i="1" dirty="0"/>
              <a:t> How would you rate your facial pain on a 0 to 10 scale at the present time, that is right now, where 0 is "no pain" and 10 is "pain as bad as could be"?</a:t>
            </a:r>
            <a:endParaRPr lang="en-US" altLang="en-US" sz="2000" dirty="0"/>
          </a:p>
        </p:txBody>
      </p:sp>
      <p:sp>
        <p:nvSpPr>
          <p:cNvPr id="8" name="Rectangle 7"/>
          <p:cNvSpPr/>
          <p:nvPr/>
        </p:nvSpPr>
        <p:spPr bwMode="auto">
          <a:xfrm>
            <a:off x="1143000" y="2133600"/>
            <a:ext cx="838200" cy="1219200"/>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2514600" y="2133600"/>
            <a:ext cx="1447800" cy="1219200"/>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0" name="Elbow Connector 9"/>
          <p:cNvCxnSpPr>
            <a:stCxn id="8" idx="2"/>
            <a:endCxn id="6" idx="1"/>
          </p:cNvCxnSpPr>
          <p:nvPr/>
        </p:nvCxnSpPr>
        <p:spPr bwMode="auto">
          <a:xfrm rot="5400000">
            <a:off x="142962" y="3774988"/>
            <a:ext cx="1841327" cy="996950"/>
          </a:xfrm>
          <a:prstGeom prst="bentConnector4">
            <a:avLst>
              <a:gd name="adj1" fmla="val 40389"/>
              <a:gd name="adj2" fmla="val 122930"/>
            </a:avLst>
          </a:prstGeom>
          <a:solidFill>
            <a:schemeClr val="accent1"/>
          </a:solidFill>
          <a:ln w="38100" cap="flat" cmpd="sng" algn="ctr">
            <a:solidFill>
              <a:srgbClr val="FFFF00"/>
            </a:solidFill>
            <a:prstDash val="solid"/>
            <a:round/>
            <a:headEnd type="none" w="med" len="med"/>
            <a:tailEnd type="triangle"/>
          </a:ln>
          <a:effectLst/>
        </p:spPr>
      </p:cxnSp>
      <p:cxnSp>
        <p:nvCxnSpPr>
          <p:cNvPr id="12" name="Elbow Connector 11"/>
          <p:cNvCxnSpPr>
            <a:stCxn id="9" idx="2"/>
            <a:endCxn id="7" idx="1"/>
          </p:cNvCxnSpPr>
          <p:nvPr/>
        </p:nvCxnSpPr>
        <p:spPr bwMode="auto">
          <a:xfrm rot="16200000" flipH="1">
            <a:off x="3079090" y="3512210"/>
            <a:ext cx="737920" cy="419100"/>
          </a:xfrm>
          <a:prstGeom prst="bentConnector2">
            <a:avLst/>
          </a:prstGeom>
          <a:solidFill>
            <a:schemeClr val="accent1"/>
          </a:solidFill>
          <a:ln w="38100" cap="flat" cmpd="sng" algn="ctr">
            <a:solidFill>
              <a:srgbClr val="FFFF00"/>
            </a:solidFill>
            <a:prstDash val="solid"/>
            <a:round/>
            <a:headEnd type="none" w="med" len="med"/>
            <a:tailEnd type="triangle"/>
          </a:ln>
          <a:effectLst/>
        </p:spPr>
      </p:cxnSp>
    </p:spTree>
    <p:extLst>
      <p:ext uri="{BB962C8B-B14F-4D97-AF65-F5344CB8AC3E}">
        <p14:creationId xmlns:p14="http://schemas.microsoft.com/office/powerpoint/2010/main" val="360234472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ltLang="en-US" dirty="0" smtClean="0"/>
              <a:t>Condition-based IT determination (2)</a:t>
            </a:r>
          </a:p>
        </p:txBody>
      </p:sp>
      <p:sp>
        <p:nvSpPr>
          <p:cNvPr id="13" name="Content Placeholder 12"/>
          <p:cNvSpPr>
            <a:spLocks noGrp="1"/>
          </p:cNvSpPr>
          <p:nvPr>
            <p:ph idx="1"/>
          </p:nvPr>
        </p:nvSpPr>
        <p:spPr>
          <a:xfrm>
            <a:off x="228600" y="5635814"/>
            <a:ext cx="8686800" cy="993585"/>
          </a:xfrm>
        </p:spPr>
        <p:txBody>
          <a:bodyPr/>
          <a:lstStyle/>
          <a:p>
            <a:r>
              <a:rPr lang="en-US" dirty="0" smtClean="0"/>
              <a:t>If the value for q3 is ‘0’ and the value for an_8_gcps_1 is ‘0’, then </a:t>
            </a:r>
            <a:r>
              <a:rPr lang="en-US" dirty="0"/>
              <a:t>an_8_gcps_1 </a:t>
            </a:r>
            <a:r>
              <a:rPr lang="en-US" dirty="0" smtClean="0"/>
              <a:t>is redundantly present.</a:t>
            </a:r>
            <a:endParaRPr lang="en-US" dirty="0"/>
          </a:p>
        </p:txBody>
      </p:sp>
      <p:graphicFrame>
        <p:nvGraphicFramePr>
          <p:cNvPr id="5" name="Table 4"/>
          <p:cNvGraphicFramePr>
            <a:graphicFrameLocks noGrp="1"/>
          </p:cNvGraphicFramePr>
          <p:nvPr/>
        </p:nvGraphicFramePr>
        <p:xfrm>
          <a:off x="307975" y="1524000"/>
          <a:ext cx="8523288" cy="1810512"/>
        </p:xfrm>
        <a:graphic>
          <a:graphicData uri="http://schemas.openxmlformats.org/drawingml/2006/table">
            <a:tbl>
              <a:tblPr/>
              <a:tblGrid>
                <a:gridCol w="853492"/>
                <a:gridCol w="803050"/>
                <a:gridCol w="519852"/>
                <a:gridCol w="3251034"/>
                <a:gridCol w="1082384"/>
                <a:gridCol w="1334553"/>
                <a:gridCol w="678923"/>
              </a:tblGrid>
              <a:tr h="301752">
                <a:tc>
                  <a:txBody>
                    <a:bodyPr/>
                    <a:lstStyle/>
                    <a:p>
                      <a:pPr marL="0" marR="0" indent="0" algn="ctr">
                        <a:lnSpc>
                          <a:spcPct val="100000"/>
                        </a:lnSpc>
                        <a:spcBef>
                          <a:spcPts val="0"/>
                        </a:spcBef>
                        <a:spcAft>
                          <a:spcPts val="0"/>
                        </a:spcAft>
                      </a:pPr>
                      <a:r>
                        <a:rPr lang="en-US" sz="1800" b="1" dirty="0" smtClean="0">
                          <a:solidFill>
                            <a:schemeClr val="bg1"/>
                          </a:solidFill>
                          <a:latin typeface="Times New Roman"/>
                          <a:ea typeface="Times New Roman"/>
                          <a:cs typeface="Times New Roman"/>
                        </a:rPr>
                        <a:t>L</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err="1">
                          <a:solidFill>
                            <a:schemeClr val="bg1"/>
                          </a:solidFill>
                          <a:latin typeface="Times New Roman"/>
                          <a:ea typeface="Times New Roman"/>
                          <a:cs typeface="Times New Roman"/>
                        </a:rPr>
                        <a:t>Var</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I</a:t>
                      </a:r>
                      <a:r>
                        <a:rPr lang="en-US" sz="1800" b="1" dirty="0" smtClean="0">
                          <a:solidFill>
                            <a:schemeClr val="bg1"/>
                          </a:solidFill>
                          <a:latin typeface="Times New Roman"/>
                          <a:ea typeface="Times New Roman"/>
                          <a:cs typeface="Times New Roman"/>
                        </a:rPr>
                        <a:t>T</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REF</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bg1"/>
                          </a:solidFill>
                          <a:latin typeface="Times New Roman"/>
                          <a:ea typeface="Times New Roman"/>
                          <a:cs typeface="Times New Roman"/>
                        </a:rPr>
                        <a:t>Min</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bg1"/>
                          </a:solidFill>
                          <a:latin typeface="Times New Roman"/>
                          <a:ea typeface="Times New Roman"/>
                          <a:cs typeface="Times New Roman"/>
                        </a:rPr>
                        <a:t>Max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Val</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7</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RP</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14</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UP</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15</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16</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JA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extBox 5"/>
          <p:cNvSpPr txBox="1">
            <a:spLocks noChangeArrowheads="1"/>
          </p:cNvSpPr>
          <p:nvPr/>
        </p:nvSpPr>
        <p:spPr bwMode="auto">
          <a:xfrm>
            <a:off x="565150" y="4840184"/>
            <a:ext cx="7207250" cy="707886"/>
          </a:xfrm>
          <a:prstGeom prst="rect">
            <a:avLst/>
          </a:prstGeom>
          <a:solidFill>
            <a:srgbClr val="FFFF00"/>
          </a:solidFill>
          <a:ln>
            <a:noFill/>
          </a:ln>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sz="2000" dirty="0" smtClean="0"/>
              <a:t>Contains answer </a:t>
            </a:r>
            <a:r>
              <a:rPr lang="en-US" altLang="en-US" sz="2000" dirty="0"/>
              <a:t>to the question: ‘</a:t>
            </a:r>
            <a:r>
              <a:rPr lang="en-US" altLang="en-US" sz="2000" i="1" dirty="0"/>
              <a:t>Have you had pain in the face, jaw, temple, in front of the ear or in the ear in the past month?</a:t>
            </a:r>
            <a:r>
              <a:rPr lang="en-US" altLang="en-US" sz="2000" dirty="0"/>
              <a:t>’</a:t>
            </a:r>
          </a:p>
        </p:txBody>
      </p:sp>
      <p:sp>
        <p:nvSpPr>
          <p:cNvPr id="7" name="TextBox 6"/>
          <p:cNvSpPr txBox="1">
            <a:spLocks noChangeArrowheads="1"/>
          </p:cNvSpPr>
          <p:nvPr/>
        </p:nvSpPr>
        <p:spPr bwMode="auto">
          <a:xfrm>
            <a:off x="3657600" y="3429000"/>
            <a:ext cx="5257800" cy="1323439"/>
          </a:xfrm>
          <a:prstGeom prst="rect">
            <a:avLst/>
          </a:prstGeom>
          <a:solidFill>
            <a:srgbClr val="FFFF00"/>
          </a:solidFill>
          <a:ln>
            <a:noFill/>
          </a:ln>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sz="2000" dirty="0" smtClean="0"/>
              <a:t>Contains answer </a:t>
            </a:r>
            <a:r>
              <a:rPr lang="en-US" altLang="en-US" sz="2000" dirty="0"/>
              <a:t>to the question: ‘’</a:t>
            </a:r>
            <a:r>
              <a:rPr lang="en-US" altLang="en-US" sz="2000" i="1" dirty="0"/>
              <a:t> How would you rate your facial pain on a 0 to 10 scale at the present time, that is right now, where 0 is "no pain" and 10 is "pain as bad as could be"?</a:t>
            </a:r>
            <a:endParaRPr lang="en-US" altLang="en-US" sz="2000" dirty="0"/>
          </a:p>
        </p:txBody>
      </p:sp>
      <p:sp>
        <p:nvSpPr>
          <p:cNvPr id="8" name="Rectangle 7"/>
          <p:cNvSpPr/>
          <p:nvPr/>
        </p:nvSpPr>
        <p:spPr bwMode="auto">
          <a:xfrm>
            <a:off x="1143000" y="2133600"/>
            <a:ext cx="838200" cy="283012"/>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2514600" y="2133600"/>
            <a:ext cx="1447800" cy="283011"/>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0" name="Elbow Connector 9"/>
          <p:cNvCxnSpPr>
            <a:stCxn id="8" idx="2"/>
            <a:endCxn id="6" idx="1"/>
          </p:cNvCxnSpPr>
          <p:nvPr/>
        </p:nvCxnSpPr>
        <p:spPr bwMode="auto">
          <a:xfrm rot="5400000">
            <a:off x="-325132" y="3306894"/>
            <a:ext cx="2777515" cy="996950"/>
          </a:xfrm>
          <a:prstGeom prst="bentConnector4">
            <a:avLst>
              <a:gd name="adj1" fmla="val 43628"/>
              <a:gd name="adj2" fmla="val 122930"/>
            </a:avLst>
          </a:prstGeom>
          <a:solidFill>
            <a:schemeClr val="accent1"/>
          </a:solidFill>
          <a:ln w="38100" cap="flat" cmpd="sng" algn="ctr">
            <a:solidFill>
              <a:srgbClr val="FFFF00"/>
            </a:solidFill>
            <a:prstDash val="solid"/>
            <a:round/>
            <a:headEnd type="none" w="med" len="med"/>
            <a:tailEnd type="triangle"/>
          </a:ln>
          <a:effectLst/>
        </p:spPr>
      </p:cxnSp>
      <p:cxnSp>
        <p:nvCxnSpPr>
          <p:cNvPr id="12" name="Elbow Connector 11"/>
          <p:cNvCxnSpPr>
            <a:stCxn id="9" idx="2"/>
            <a:endCxn id="7" idx="1"/>
          </p:cNvCxnSpPr>
          <p:nvPr/>
        </p:nvCxnSpPr>
        <p:spPr bwMode="auto">
          <a:xfrm rot="16200000" flipH="1">
            <a:off x="2610996" y="3044115"/>
            <a:ext cx="1674109" cy="419100"/>
          </a:xfrm>
          <a:prstGeom prst="bentConnector2">
            <a:avLst/>
          </a:prstGeom>
          <a:solidFill>
            <a:schemeClr val="accent1"/>
          </a:solidFill>
          <a:ln w="38100" cap="flat" cmpd="sng" algn="ctr">
            <a:solidFill>
              <a:srgbClr val="FFFF00"/>
            </a:solidFill>
            <a:prstDash val="solid"/>
            <a:round/>
            <a:headEnd type="none" w="med" len="med"/>
            <a:tailEnd type="triangle"/>
          </a:ln>
          <a:effectLst/>
        </p:spPr>
      </p:cxnSp>
      <p:sp>
        <p:nvSpPr>
          <p:cNvPr id="14" name="Rectangle 13"/>
          <p:cNvSpPr/>
          <p:nvPr/>
        </p:nvSpPr>
        <p:spPr bwMode="auto">
          <a:xfrm>
            <a:off x="5715000" y="2133600"/>
            <a:ext cx="3124200" cy="283011"/>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Rectangle 14"/>
          <p:cNvSpPr/>
          <p:nvPr/>
        </p:nvSpPr>
        <p:spPr bwMode="auto">
          <a:xfrm>
            <a:off x="304800" y="5736789"/>
            <a:ext cx="8305800" cy="283011"/>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Rectangle 15"/>
          <p:cNvSpPr/>
          <p:nvPr/>
        </p:nvSpPr>
        <p:spPr bwMode="auto">
          <a:xfrm>
            <a:off x="1981200" y="2045855"/>
            <a:ext cx="2057400" cy="458499"/>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Rectangle 16"/>
          <p:cNvSpPr/>
          <p:nvPr/>
        </p:nvSpPr>
        <p:spPr bwMode="auto">
          <a:xfrm>
            <a:off x="609600" y="6094702"/>
            <a:ext cx="5867400" cy="366786"/>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70594492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ltLang="en-US" dirty="0" smtClean="0"/>
              <a:t>Condition-based IT determination (2)</a:t>
            </a:r>
          </a:p>
        </p:txBody>
      </p:sp>
      <p:sp>
        <p:nvSpPr>
          <p:cNvPr id="13" name="Content Placeholder 12"/>
          <p:cNvSpPr>
            <a:spLocks noGrp="1"/>
          </p:cNvSpPr>
          <p:nvPr>
            <p:ph idx="1"/>
          </p:nvPr>
        </p:nvSpPr>
        <p:spPr>
          <a:xfrm>
            <a:off x="228600" y="5635814"/>
            <a:ext cx="8686800" cy="993585"/>
          </a:xfrm>
        </p:spPr>
        <p:txBody>
          <a:bodyPr/>
          <a:lstStyle/>
          <a:p>
            <a:pPr>
              <a:spcBef>
                <a:spcPts val="0"/>
              </a:spcBef>
            </a:pPr>
            <a:r>
              <a:rPr lang="en-US" dirty="0" smtClean="0"/>
              <a:t>If the value for q3 is ‘0’ and the value for an_8_gcps_1 is between ‘1’ and ‘10’, </a:t>
            </a:r>
          </a:p>
          <a:p>
            <a:pPr>
              <a:spcBef>
                <a:spcPts val="0"/>
              </a:spcBef>
            </a:pPr>
            <a:r>
              <a:rPr lang="en-US" dirty="0"/>
              <a:t> </a:t>
            </a:r>
            <a:r>
              <a:rPr lang="en-US" dirty="0" smtClean="0"/>
              <a:t> then </a:t>
            </a:r>
            <a:r>
              <a:rPr lang="en-US" dirty="0"/>
              <a:t>an_8_gcps_1</a:t>
            </a:r>
            <a:r>
              <a:rPr lang="en-US" dirty="0" smtClean="0"/>
              <a:t> is unjustifiably present.</a:t>
            </a:r>
            <a:endParaRPr lang="en-US" dirty="0"/>
          </a:p>
        </p:txBody>
      </p:sp>
      <p:graphicFrame>
        <p:nvGraphicFramePr>
          <p:cNvPr id="5" name="Table 4"/>
          <p:cNvGraphicFramePr>
            <a:graphicFrameLocks noGrp="1"/>
          </p:cNvGraphicFramePr>
          <p:nvPr/>
        </p:nvGraphicFramePr>
        <p:xfrm>
          <a:off x="307975" y="1524000"/>
          <a:ext cx="8523288" cy="1810512"/>
        </p:xfrm>
        <a:graphic>
          <a:graphicData uri="http://schemas.openxmlformats.org/drawingml/2006/table">
            <a:tbl>
              <a:tblPr/>
              <a:tblGrid>
                <a:gridCol w="853492"/>
                <a:gridCol w="803050"/>
                <a:gridCol w="519852"/>
                <a:gridCol w="3251034"/>
                <a:gridCol w="1082384"/>
                <a:gridCol w="1334553"/>
                <a:gridCol w="678923"/>
              </a:tblGrid>
              <a:tr h="301752">
                <a:tc>
                  <a:txBody>
                    <a:bodyPr/>
                    <a:lstStyle/>
                    <a:p>
                      <a:pPr marL="0" marR="0" indent="0" algn="ctr">
                        <a:lnSpc>
                          <a:spcPct val="100000"/>
                        </a:lnSpc>
                        <a:spcBef>
                          <a:spcPts val="0"/>
                        </a:spcBef>
                        <a:spcAft>
                          <a:spcPts val="0"/>
                        </a:spcAft>
                      </a:pPr>
                      <a:r>
                        <a:rPr lang="en-US" sz="1800" b="1" dirty="0" smtClean="0">
                          <a:solidFill>
                            <a:schemeClr val="bg1"/>
                          </a:solidFill>
                          <a:latin typeface="Times New Roman"/>
                          <a:ea typeface="Times New Roman"/>
                          <a:cs typeface="Times New Roman"/>
                        </a:rPr>
                        <a:t>L</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err="1">
                          <a:solidFill>
                            <a:schemeClr val="bg1"/>
                          </a:solidFill>
                          <a:latin typeface="Times New Roman"/>
                          <a:ea typeface="Times New Roman"/>
                          <a:cs typeface="Times New Roman"/>
                        </a:rPr>
                        <a:t>Var</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I</a:t>
                      </a:r>
                      <a:r>
                        <a:rPr lang="en-US" sz="1800" b="1" dirty="0" smtClean="0">
                          <a:solidFill>
                            <a:schemeClr val="bg1"/>
                          </a:solidFill>
                          <a:latin typeface="Times New Roman"/>
                          <a:ea typeface="Times New Roman"/>
                          <a:cs typeface="Times New Roman"/>
                        </a:rPr>
                        <a:t>T</a:t>
                      </a:r>
                      <a:endParaRPr lang="en-US" sz="1800" b="1" dirty="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REF</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bg1"/>
                          </a:solidFill>
                          <a:latin typeface="Times New Roman"/>
                          <a:ea typeface="Times New Roman"/>
                          <a:cs typeface="Times New Roman"/>
                        </a:rPr>
                        <a:t>Min</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bg1"/>
                          </a:solidFill>
                          <a:latin typeface="Times New Roman"/>
                          <a:ea typeface="Times New Roman"/>
                          <a:cs typeface="Times New Roman"/>
                        </a:rPr>
                        <a:t>Max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bg1"/>
                          </a:solidFill>
                          <a:latin typeface="Times New Roman"/>
                          <a:ea typeface="Times New Roman"/>
                          <a:cs typeface="Times New Roman"/>
                        </a:rPr>
                        <a:t>Val</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7</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bg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RP</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14</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UP</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15</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16</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q3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JA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an_8_gcps_1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bg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TextBox 5"/>
          <p:cNvSpPr txBox="1">
            <a:spLocks noChangeArrowheads="1"/>
          </p:cNvSpPr>
          <p:nvPr/>
        </p:nvSpPr>
        <p:spPr bwMode="auto">
          <a:xfrm>
            <a:off x="565150" y="4840184"/>
            <a:ext cx="7207250" cy="707886"/>
          </a:xfrm>
          <a:prstGeom prst="rect">
            <a:avLst/>
          </a:prstGeom>
          <a:solidFill>
            <a:srgbClr val="FFFF00"/>
          </a:solidFill>
          <a:ln>
            <a:noFill/>
          </a:ln>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sz="2000" dirty="0" smtClean="0"/>
              <a:t>Contains answer </a:t>
            </a:r>
            <a:r>
              <a:rPr lang="en-US" altLang="en-US" sz="2000" dirty="0"/>
              <a:t>to the question: ‘</a:t>
            </a:r>
            <a:r>
              <a:rPr lang="en-US" altLang="en-US" sz="2000" i="1" dirty="0"/>
              <a:t>Have you had pain in the face, jaw, temple, in front of the ear or in the ear in the past month?</a:t>
            </a:r>
            <a:r>
              <a:rPr lang="en-US" altLang="en-US" sz="2000" dirty="0"/>
              <a:t>’</a:t>
            </a:r>
          </a:p>
        </p:txBody>
      </p:sp>
      <p:sp>
        <p:nvSpPr>
          <p:cNvPr id="7" name="TextBox 6"/>
          <p:cNvSpPr txBox="1">
            <a:spLocks noChangeArrowheads="1"/>
          </p:cNvSpPr>
          <p:nvPr/>
        </p:nvSpPr>
        <p:spPr bwMode="auto">
          <a:xfrm>
            <a:off x="3657600" y="3429000"/>
            <a:ext cx="5257800" cy="1323439"/>
          </a:xfrm>
          <a:prstGeom prst="rect">
            <a:avLst/>
          </a:prstGeom>
          <a:solidFill>
            <a:srgbClr val="FFFF00"/>
          </a:solidFill>
          <a:ln>
            <a:noFill/>
          </a:ln>
          <a:extLst/>
        </p:spPr>
        <p:txBody>
          <a:bodyPr wrap="squar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l" eaLnBrk="1" hangingPunct="1"/>
            <a:r>
              <a:rPr lang="en-US" altLang="en-US" sz="2000" dirty="0" smtClean="0"/>
              <a:t>Contains answer </a:t>
            </a:r>
            <a:r>
              <a:rPr lang="en-US" altLang="en-US" sz="2000" dirty="0"/>
              <a:t>to the question: ‘’</a:t>
            </a:r>
            <a:r>
              <a:rPr lang="en-US" altLang="en-US" sz="2000" i="1" dirty="0"/>
              <a:t> How would you rate your facial pain on a 0 to 10 scale at the present time, that is right now, where 0 is "no pain" and 10 is "pain as bad as could be"?</a:t>
            </a:r>
            <a:endParaRPr lang="en-US" altLang="en-US" sz="2000" dirty="0"/>
          </a:p>
        </p:txBody>
      </p:sp>
      <p:sp>
        <p:nvSpPr>
          <p:cNvPr id="8" name="Rectangle 7"/>
          <p:cNvSpPr/>
          <p:nvPr/>
        </p:nvSpPr>
        <p:spPr bwMode="auto">
          <a:xfrm>
            <a:off x="1143000" y="2441716"/>
            <a:ext cx="838200" cy="283012"/>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2514600" y="2441717"/>
            <a:ext cx="1447800" cy="283011"/>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0" name="Elbow Connector 9"/>
          <p:cNvCxnSpPr>
            <a:stCxn id="8" idx="2"/>
            <a:endCxn id="6" idx="1"/>
          </p:cNvCxnSpPr>
          <p:nvPr/>
        </p:nvCxnSpPr>
        <p:spPr bwMode="auto">
          <a:xfrm rot="5400000">
            <a:off x="-171074" y="3460952"/>
            <a:ext cx="2469399" cy="996950"/>
          </a:xfrm>
          <a:prstGeom prst="bentConnector4">
            <a:avLst>
              <a:gd name="adj1" fmla="val 42833"/>
              <a:gd name="adj2" fmla="val 122930"/>
            </a:avLst>
          </a:prstGeom>
          <a:solidFill>
            <a:schemeClr val="accent1"/>
          </a:solidFill>
          <a:ln w="38100" cap="flat" cmpd="sng" algn="ctr">
            <a:solidFill>
              <a:srgbClr val="FFFF00"/>
            </a:solidFill>
            <a:prstDash val="solid"/>
            <a:round/>
            <a:headEnd type="none" w="med" len="med"/>
            <a:tailEnd type="triangle"/>
          </a:ln>
          <a:effectLst/>
        </p:spPr>
      </p:cxnSp>
      <p:cxnSp>
        <p:nvCxnSpPr>
          <p:cNvPr id="12" name="Elbow Connector 11"/>
          <p:cNvCxnSpPr>
            <a:stCxn id="9" idx="2"/>
            <a:endCxn id="7" idx="1"/>
          </p:cNvCxnSpPr>
          <p:nvPr/>
        </p:nvCxnSpPr>
        <p:spPr bwMode="auto">
          <a:xfrm rot="16200000" flipH="1">
            <a:off x="2765054" y="3198174"/>
            <a:ext cx="1365992" cy="419100"/>
          </a:xfrm>
          <a:prstGeom prst="bentConnector2">
            <a:avLst/>
          </a:prstGeom>
          <a:solidFill>
            <a:schemeClr val="accent1"/>
          </a:solidFill>
          <a:ln w="38100" cap="flat" cmpd="sng" algn="ctr">
            <a:solidFill>
              <a:srgbClr val="FFFF00"/>
            </a:solidFill>
            <a:prstDash val="solid"/>
            <a:round/>
            <a:headEnd type="none" w="med" len="med"/>
            <a:tailEnd type="triangle"/>
          </a:ln>
          <a:effectLst/>
        </p:spPr>
      </p:cxnSp>
      <p:sp>
        <p:nvSpPr>
          <p:cNvPr id="14" name="Rectangle 13"/>
          <p:cNvSpPr/>
          <p:nvPr/>
        </p:nvSpPr>
        <p:spPr bwMode="auto">
          <a:xfrm>
            <a:off x="5715000" y="2441717"/>
            <a:ext cx="3124200" cy="283011"/>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Rectangle 14"/>
          <p:cNvSpPr/>
          <p:nvPr/>
        </p:nvSpPr>
        <p:spPr bwMode="auto">
          <a:xfrm>
            <a:off x="304800" y="5736789"/>
            <a:ext cx="8305800" cy="658065"/>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Rectangle 15"/>
          <p:cNvSpPr/>
          <p:nvPr/>
        </p:nvSpPr>
        <p:spPr bwMode="auto">
          <a:xfrm>
            <a:off x="1981200" y="2360901"/>
            <a:ext cx="2057400" cy="458499"/>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Rectangle 16"/>
          <p:cNvSpPr/>
          <p:nvPr/>
        </p:nvSpPr>
        <p:spPr bwMode="auto">
          <a:xfrm>
            <a:off x="457200" y="6442722"/>
            <a:ext cx="5867400" cy="366786"/>
          </a:xfrm>
          <a:prstGeom prst="rect">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69849646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316" y="1447800"/>
            <a:ext cx="8993484" cy="5334000"/>
          </a:xfrm>
          <a:prstGeom prst="rect">
            <a:avLst/>
          </a:prstGeom>
        </p:spPr>
      </p:pic>
      <p:sp>
        <p:nvSpPr>
          <p:cNvPr id="86018" name="Title 1"/>
          <p:cNvSpPr>
            <a:spLocks noGrp="1"/>
          </p:cNvSpPr>
          <p:nvPr>
            <p:ph type="title"/>
          </p:nvPr>
        </p:nvSpPr>
        <p:spPr/>
        <p:txBody>
          <a:bodyPr/>
          <a:lstStyle/>
          <a:p>
            <a:r>
              <a:rPr lang="en-US" altLang="en-US" dirty="0" smtClean="0"/>
              <a:t>Generating the appropriate RT assertions</a:t>
            </a:r>
          </a:p>
        </p:txBody>
      </p:sp>
      <p:grpSp>
        <p:nvGrpSpPr>
          <p:cNvPr id="5" name="Group 4"/>
          <p:cNvGrpSpPr/>
          <p:nvPr/>
        </p:nvGrpSpPr>
        <p:grpSpPr>
          <a:xfrm>
            <a:off x="4038600" y="1447800"/>
            <a:ext cx="5029200" cy="4119265"/>
            <a:chOff x="4038600" y="1524000"/>
            <a:chExt cx="5029200" cy="4043065"/>
          </a:xfrm>
        </p:grpSpPr>
        <p:sp>
          <p:nvSpPr>
            <p:cNvPr id="3" name="Rectangle 2"/>
            <p:cNvSpPr/>
            <p:nvPr/>
          </p:nvSpPr>
          <p:spPr bwMode="auto">
            <a:xfrm>
              <a:off x="4038600" y="1524000"/>
              <a:ext cx="5029200" cy="3664731"/>
            </a:xfrm>
            <a:prstGeom prst="rect">
              <a:avLst/>
            </a:prstGeom>
            <a:solidFill>
              <a:srgbClr val="FF0000">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TextBox 3"/>
            <p:cNvSpPr txBox="1"/>
            <p:nvPr/>
          </p:nvSpPr>
          <p:spPr>
            <a:xfrm>
              <a:off x="5174585" y="5105400"/>
              <a:ext cx="2757230" cy="461665"/>
            </a:xfrm>
            <a:prstGeom prst="rect">
              <a:avLst/>
            </a:prstGeom>
            <a:solidFill>
              <a:srgbClr val="FF0000"/>
            </a:solidFill>
          </p:spPr>
          <p:txBody>
            <a:bodyPr wrap="none" rtlCol="0">
              <a:spAutoFit/>
            </a:bodyPr>
            <a:lstStyle/>
            <a:p>
              <a:r>
                <a:rPr lang="en-US" dirty="0" smtClean="0">
                  <a:solidFill>
                    <a:schemeClr val="bg1"/>
                  </a:solidFill>
                </a:rPr>
                <a:t>‘RT-compatible part’</a:t>
              </a:r>
              <a:endParaRPr lang="en-US" dirty="0">
                <a:solidFill>
                  <a:schemeClr val="bg1"/>
                </a:solidFill>
              </a:endParaRPr>
            </a:p>
          </p:txBody>
        </p:sp>
      </p:grpSp>
      <p:sp>
        <p:nvSpPr>
          <p:cNvPr id="11" name="TextBox 10"/>
          <p:cNvSpPr txBox="1"/>
          <p:nvPr/>
        </p:nvSpPr>
        <p:spPr>
          <a:xfrm>
            <a:off x="685800" y="5126182"/>
            <a:ext cx="2326278" cy="461665"/>
          </a:xfrm>
          <a:prstGeom prst="rect">
            <a:avLst/>
          </a:prstGeom>
          <a:solidFill>
            <a:srgbClr val="00B050"/>
          </a:solidFill>
        </p:spPr>
        <p:txBody>
          <a:bodyPr wrap="none" rtlCol="0">
            <a:spAutoFit/>
          </a:bodyPr>
          <a:lstStyle/>
          <a:p>
            <a:r>
              <a:rPr lang="en-US" dirty="0" smtClean="0">
                <a:solidFill>
                  <a:schemeClr val="bg1"/>
                </a:solidFill>
              </a:rPr>
              <a:t>‘conditional part’</a:t>
            </a:r>
            <a:endParaRPr lang="en-US" dirty="0">
              <a:solidFill>
                <a:schemeClr val="bg1"/>
              </a:solidFill>
            </a:endParaRPr>
          </a:p>
        </p:txBody>
      </p:sp>
      <p:sp>
        <p:nvSpPr>
          <p:cNvPr id="8" name="Rectangle 7"/>
          <p:cNvSpPr/>
          <p:nvPr/>
        </p:nvSpPr>
        <p:spPr bwMode="auto">
          <a:xfrm>
            <a:off x="74316" y="1447800"/>
            <a:ext cx="3964284" cy="3733800"/>
          </a:xfrm>
          <a:prstGeom prst="rect">
            <a:avLst/>
          </a:prstGeom>
          <a:solidFill>
            <a:srgbClr val="00B050">
              <a:alpha val="50196"/>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nvGrpSpPr>
          <p:cNvPr id="12" name="Group 11"/>
          <p:cNvGrpSpPr/>
          <p:nvPr/>
        </p:nvGrpSpPr>
        <p:grpSpPr>
          <a:xfrm>
            <a:off x="3800764" y="2036492"/>
            <a:ext cx="381000" cy="3029652"/>
            <a:chOff x="3800764" y="2036492"/>
            <a:chExt cx="381000" cy="3029652"/>
          </a:xfrm>
        </p:grpSpPr>
        <p:grpSp>
          <p:nvGrpSpPr>
            <p:cNvPr id="9" name="Group 8"/>
            <p:cNvGrpSpPr/>
            <p:nvPr/>
          </p:nvGrpSpPr>
          <p:grpSpPr>
            <a:xfrm>
              <a:off x="3800764" y="2036492"/>
              <a:ext cx="381000" cy="134052"/>
              <a:chOff x="6553200" y="99013"/>
              <a:chExt cx="978408" cy="484632"/>
            </a:xfrm>
          </p:grpSpPr>
          <p:sp>
            <p:nvSpPr>
              <p:cNvPr id="10" name="Right Arrow 9"/>
              <p:cNvSpPr/>
              <p:nvPr/>
            </p:nvSpPr>
            <p:spPr bwMode="auto">
              <a:xfrm>
                <a:off x="6553200" y="99013"/>
                <a:ext cx="978408" cy="484632"/>
              </a:xfrm>
              <a:prstGeom prst="rightArrow">
                <a:avLst/>
              </a:prstGeom>
              <a:gradFill flip="none" rotWithShape="1">
                <a:gsLst>
                  <a:gs pos="0">
                    <a:srgbClr val="FF0000">
                      <a:alpha val="47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Times" pitchFamily="122" charset="0"/>
                </a:endParaRPr>
              </a:p>
            </p:txBody>
          </p:sp>
          <p:sp>
            <p:nvSpPr>
              <p:cNvPr id="7" name="Rectangle 6"/>
              <p:cNvSpPr/>
              <p:nvPr/>
            </p:nvSpPr>
            <p:spPr bwMode="auto">
              <a:xfrm>
                <a:off x="6553200" y="233064"/>
                <a:ext cx="489204" cy="224135"/>
              </a:xfrm>
              <a:prstGeom prst="rect">
                <a:avLst/>
              </a:prstGeom>
              <a:gradFill flip="none" rotWithShape="1">
                <a:gsLst>
                  <a:gs pos="39000">
                    <a:srgbClr val="00B050"/>
                  </a:gs>
                  <a:gs pos="100000">
                    <a:schemeClr val="accent1">
                      <a:lumMod val="45000"/>
                      <a:lumOff val="55000"/>
                    </a:schemeClr>
                  </a:gs>
                </a:gsLst>
                <a:lin ang="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13" name="Group 12"/>
            <p:cNvGrpSpPr/>
            <p:nvPr/>
          </p:nvGrpSpPr>
          <p:grpSpPr>
            <a:xfrm>
              <a:off x="3800764" y="2229532"/>
              <a:ext cx="381000" cy="134052"/>
              <a:chOff x="6553200" y="99013"/>
              <a:chExt cx="978408" cy="484632"/>
            </a:xfrm>
          </p:grpSpPr>
          <p:sp>
            <p:nvSpPr>
              <p:cNvPr id="14" name="Right Arrow 13"/>
              <p:cNvSpPr/>
              <p:nvPr/>
            </p:nvSpPr>
            <p:spPr bwMode="auto">
              <a:xfrm>
                <a:off x="6553200" y="99013"/>
                <a:ext cx="978408" cy="484632"/>
              </a:xfrm>
              <a:prstGeom prst="rightArrow">
                <a:avLst/>
              </a:prstGeom>
              <a:gradFill flip="none" rotWithShape="1">
                <a:gsLst>
                  <a:gs pos="0">
                    <a:srgbClr val="FF0000">
                      <a:alpha val="47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Times" pitchFamily="122" charset="0"/>
                </a:endParaRPr>
              </a:p>
            </p:txBody>
          </p:sp>
          <p:sp>
            <p:nvSpPr>
              <p:cNvPr id="15" name="Rectangle 14"/>
              <p:cNvSpPr/>
              <p:nvPr/>
            </p:nvSpPr>
            <p:spPr bwMode="auto">
              <a:xfrm>
                <a:off x="6553200" y="233064"/>
                <a:ext cx="489204" cy="224135"/>
              </a:xfrm>
              <a:prstGeom prst="rect">
                <a:avLst/>
              </a:prstGeom>
              <a:gradFill flip="none" rotWithShape="1">
                <a:gsLst>
                  <a:gs pos="39000">
                    <a:srgbClr val="00B050"/>
                  </a:gs>
                  <a:gs pos="100000">
                    <a:schemeClr val="accent1">
                      <a:lumMod val="45000"/>
                      <a:lumOff val="55000"/>
                    </a:schemeClr>
                  </a:gs>
                </a:gsLst>
                <a:lin ang="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16" name="Group 15"/>
            <p:cNvGrpSpPr/>
            <p:nvPr/>
          </p:nvGrpSpPr>
          <p:grpSpPr>
            <a:xfrm>
              <a:off x="3800764" y="2422572"/>
              <a:ext cx="381000" cy="134052"/>
              <a:chOff x="6553200" y="99013"/>
              <a:chExt cx="978408" cy="484632"/>
            </a:xfrm>
          </p:grpSpPr>
          <p:sp>
            <p:nvSpPr>
              <p:cNvPr id="17" name="Right Arrow 16"/>
              <p:cNvSpPr/>
              <p:nvPr/>
            </p:nvSpPr>
            <p:spPr bwMode="auto">
              <a:xfrm>
                <a:off x="6553200" y="99013"/>
                <a:ext cx="978408" cy="484632"/>
              </a:xfrm>
              <a:prstGeom prst="rightArrow">
                <a:avLst/>
              </a:prstGeom>
              <a:gradFill flip="none" rotWithShape="1">
                <a:gsLst>
                  <a:gs pos="0">
                    <a:srgbClr val="FF0000">
                      <a:alpha val="47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Times" pitchFamily="122" charset="0"/>
                </a:endParaRPr>
              </a:p>
            </p:txBody>
          </p:sp>
          <p:sp>
            <p:nvSpPr>
              <p:cNvPr id="18" name="Rectangle 17"/>
              <p:cNvSpPr/>
              <p:nvPr/>
            </p:nvSpPr>
            <p:spPr bwMode="auto">
              <a:xfrm>
                <a:off x="6553200" y="233064"/>
                <a:ext cx="489204" cy="224135"/>
              </a:xfrm>
              <a:prstGeom prst="rect">
                <a:avLst/>
              </a:prstGeom>
              <a:gradFill flip="none" rotWithShape="1">
                <a:gsLst>
                  <a:gs pos="39000">
                    <a:srgbClr val="00B050"/>
                  </a:gs>
                  <a:gs pos="100000">
                    <a:schemeClr val="accent1">
                      <a:lumMod val="45000"/>
                      <a:lumOff val="55000"/>
                    </a:schemeClr>
                  </a:gs>
                </a:gsLst>
                <a:lin ang="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19" name="Group 18"/>
            <p:cNvGrpSpPr/>
            <p:nvPr/>
          </p:nvGrpSpPr>
          <p:grpSpPr>
            <a:xfrm>
              <a:off x="3800764" y="2615612"/>
              <a:ext cx="381000" cy="134052"/>
              <a:chOff x="6553200" y="99013"/>
              <a:chExt cx="978408" cy="484632"/>
            </a:xfrm>
          </p:grpSpPr>
          <p:sp>
            <p:nvSpPr>
              <p:cNvPr id="20" name="Right Arrow 19"/>
              <p:cNvSpPr/>
              <p:nvPr/>
            </p:nvSpPr>
            <p:spPr bwMode="auto">
              <a:xfrm>
                <a:off x="6553200" y="99013"/>
                <a:ext cx="978408" cy="484632"/>
              </a:xfrm>
              <a:prstGeom prst="rightArrow">
                <a:avLst/>
              </a:prstGeom>
              <a:gradFill flip="none" rotWithShape="1">
                <a:gsLst>
                  <a:gs pos="0">
                    <a:srgbClr val="FF0000">
                      <a:alpha val="47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Times" pitchFamily="122" charset="0"/>
                </a:endParaRPr>
              </a:p>
            </p:txBody>
          </p:sp>
          <p:sp>
            <p:nvSpPr>
              <p:cNvPr id="21" name="Rectangle 20"/>
              <p:cNvSpPr/>
              <p:nvPr/>
            </p:nvSpPr>
            <p:spPr bwMode="auto">
              <a:xfrm>
                <a:off x="6553200" y="233064"/>
                <a:ext cx="489204" cy="224135"/>
              </a:xfrm>
              <a:prstGeom prst="rect">
                <a:avLst/>
              </a:prstGeom>
              <a:gradFill flip="none" rotWithShape="1">
                <a:gsLst>
                  <a:gs pos="39000">
                    <a:srgbClr val="00B050"/>
                  </a:gs>
                  <a:gs pos="100000">
                    <a:schemeClr val="accent1">
                      <a:lumMod val="45000"/>
                      <a:lumOff val="55000"/>
                    </a:schemeClr>
                  </a:gs>
                </a:gsLst>
                <a:lin ang="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22" name="Group 21"/>
            <p:cNvGrpSpPr/>
            <p:nvPr/>
          </p:nvGrpSpPr>
          <p:grpSpPr>
            <a:xfrm>
              <a:off x="3800764" y="2808652"/>
              <a:ext cx="381000" cy="134052"/>
              <a:chOff x="6553200" y="99013"/>
              <a:chExt cx="978408" cy="484632"/>
            </a:xfrm>
          </p:grpSpPr>
          <p:sp>
            <p:nvSpPr>
              <p:cNvPr id="23" name="Right Arrow 22"/>
              <p:cNvSpPr/>
              <p:nvPr/>
            </p:nvSpPr>
            <p:spPr bwMode="auto">
              <a:xfrm>
                <a:off x="6553200" y="99013"/>
                <a:ext cx="978408" cy="484632"/>
              </a:xfrm>
              <a:prstGeom prst="rightArrow">
                <a:avLst/>
              </a:prstGeom>
              <a:gradFill flip="none" rotWithShape="1">
                <a:gsLst>
                  <a:gs pos="0">
                    <a:srgbClr val="FF0000">
                      <a:alpha val="47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Times" pitchFamily="122" charset="0"/>
                </a:endParaRPr>
              </a:p>
            </p:txBody>
          </p:sp>
          <p:sp>
            <p:nvSpPr>
              <p:cNvPr id="24" name="Rectangle 23"/>
              <p:cNvSpPr/>
              <p:nvPr/>
            </p:nvSpPr>
            <p:spPr bwMode="auto">
              <a:xfrm>
                <a:off x="6553200" y="233064"/>
                <a:ext cx="489204" cy="224135"/>
              </a:xfrm>
              <a:prstGeom prst="rect">
                <a:avLst/>
              </a:prstGeom>
              <a:gradFill flip="none" rotWithShape="1">
                <a:gsLst>
                  <a:gs pos="39000">
                    <a:srgbClr val="00B050"/>
                  </a:gs>
                  <a:gs pos="100000">
                    <a:schemeClr val="accent1">
                      <a:lumMod val="45000"/>
                      <a:lumOff val="55000"/>
                    </a:schemeClr>
                  </a:gs>
                </a:gsLst>
                <a:lin ang="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25" name="Group 24"/>
            <p:cNvGrpSpPr/>
            <p:nvPr/>
          </p:nvGrpSpPr>
          <p:grpSpPr>
            <a:xfrm>
              <a:off x="3800764" y="3001692"/>
              <a:ext cx="381000" cy="134052"/>
              <a:chOff x="6553200" y="99013"/>
              <a:chExt cx="978408" cy="484632"/>
            </a:xfrm>
          </p:grpSpPr>
          <p:sp>
            <p:nvSpPr>
              <p:cNvPr id="26" name="Right Arrow 25"/>
              <p:cNvSpPr/>
              <p:nvPr/>
            </p:nvSpPr>
            <p:spPr bwMode="auto">
              <a:xfrm>
                <a:off x="6553200" y="99013"/>
                <a:ext cx="978408" cy="484632"/>
              </a:xfrm>
              <a:prstGeom prst="rightArrow">
                <a:avLst/>
              </a:prstGeom>
              <a:gradFill flip="none" rotWithShape="1">
                <a:gsLst>
                  <a:gs pos="0">
                    <a:srgbClr val="FF0000">
                      <a:alpha val="47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Times" pitchFamily="122" charset="0"/>
                </a:endParaRPr>
              </a:p>
            </p:txBody>
          </p:sp>
          <p:sp>
            <p:nvSpPr>
              <p:cNvPr id="27" name="Rectangle 26"/>
              <p:cNvSpPr/>
              <p:nvPr/>
            </p:nvSpPr>
            <p:spPr bwMode="auto">
              <a:xfrm>
                <a:off x="6553200" y="233064"/>
                <a:ext cx="489204" cy="224135"/>
              </a:xfrm>
              <a:prstGeom prst="rect">
                <a:avLst/>
              </a:prstGeom>
              <a:gradFill flip="none" rotWithShape="1">
                <a:gsLst>
                  <a:gs pos="39000">
                    <a:srgbClr val="00B050"/>
                  </a:gs>
                  <a:gs pos="100000">
                    <a:schemeClr val="accent1">
                      <a:lumMod val="45000"/>
                      <a:lumOff val="55000"/>
                    </a:schemeClr>
                  </a:gs>
                </a:gsLst>
                <a:lin ang="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28" name="Group 27"/>
            <p:cNvGrpSpPr/>
            <p:nvPr/>
          </p:nvGrpSpPr>
          <p:grpSpPr>
            <a:xfrm>
              <a:off x="3800764" y="3194732"/>
              <a:ext cx="381000" cy="134052"/>
              <a:chOff x="6553200" y="99013"/>
              <a:chExt cx="978408" cy="484632"/>
            </a:xfrm>
          </p:grpSpPr>
          <p:sp>
            <p:nvSpPr>
              <p:cNvPr id="29" name="Right Arrow 28"/>
              <p:cNvSpPr/>
              <p:nvPr/>
            </p:nvSpPr>
            <p:spPr bwMode="auto">
              <a:xfrm>
                <a:off x="6553200" y="99013"/>
                <a:ext cx="978408" cy="484632"/>
              </a:xfrm>
              <a:prstGeom prst="rightArrow">
                <a:avLst/>
              </a:prstGeom>
              <a:gradFill flip="none" rotWithShape="1">
                <a:gsLst>
                  <a:gs pos="0">
                    <a:srgbClr val="FF0000">
                      <a:alpha val="47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Times" pitchFamily="122" charset="0"/>
                </a:endParaRPr>
              </a:p>
            </p:txBody>
          </p:sp>
          <p:sp>
            <p:nvSpPr>
              <p:cNvPr id="30" name="Rectangle 29"/>
              <p:cNvSpPr/>
              <p:nvPr/>
            </p:nvSpPr>
            <p:spPr bwMode="auto">
              <a:xfrm>
                <a:off x="6553200" y="233064"/>
                <a:ext cx="489204" cy="224135"/>
              </a:xfrm>
              <a:prstGeom prst="rect">
                <a:avLst/>
              </a:prstGeom>
              <a:gradFill flip="none" rotWithShape="1">
                <a:gsLst>
                  <a:gs pos="39000">
                    <a:srgbClr val="00B050"/>
                  </a:gs>
                  <a:gs pos="100000">
                    <a:schemeClr val="accent1">
                      <a:lumMod val="45000"/>
                      <a:lumOff val="55000"/>
                    </a:schemeClr>
                  </a:gs>
                </a:gsLst>
                <a:lin ang="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31" name="Group 30"/>
            <p:cNvGrpSpPr/>
            <p:nvPr/>
          </p:nvGrpSpPr>
          <p:grpSpPr>
            <a:xfrm>
              <a:off x="3800764" y="3387772"/>
              <a:ext cx="381000" cy="134052"/>
              <a:chOff x="6553200" y="99013"/>
              <a:chExt cx="978408" cy="484632"/>
            </a:xfrm>
          </p:grpSpPr>
          <p:sp>
            <p:nvSpPr>
              <p:cNvPr id="32" name="Right Arrow 31"/>
              <p:cNvSpPr/>
              <p:nvPr/>
            </p:nvSpPr>
            <p:spPr bwMode="auto">
              <a:xfrm>
                <a:off x="6553200" y="99013"/>
                <a:ext cx="978408" cy="484632"/>
              </a:xfrm>
              <a:prstGeom prst="rightArrow">
                <a:avLst/>
              </a:prstGeom>
              <a:gradFill flip="none" rotWithShape="1">
                <a:gsLst>
                  <a:gs pos="0">
                    <a:srgbClr val="FF0000">
                      <a:alpha val="47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Times" pitchFamily="122" charset="0"/>
                </a:endParaRPr>
              </a:p>
            </p:txBody>
          </p:sp>
          <p:sp>
            <p:nvSpPr>
              <p:cNvPr id="33" name="Rectangle 32"/>
              <p:cNvSpPr/>
              <p:nvPr/>
            </p:nvSpPr>
            <p:spPr bwMode="auto">
              <a:xfrm>
                <a:off x="6553200" y="233064"/>
                <a:ext cx="489204" cy="224135"/>
              </a:xfrm>
              <a:prstGeom prst="rect">
                <a:avLst/>
              </a:prstGeom>
              <a:gradFill flip="none" rotWithShape="1">
                <a:gsLst>
                  <a:gs pos="39000">
                    <a:srgbClr val="00B050"/>
                  </a:gs>
                  <a:gs pos="100000">
                    <a:schemeClr val="accent1">
                      <a:lumMod val="45000"/>
                      <a:lumOff val="55000"/>
                    </a:schemeClr>
                  </a:gs>
                </a:gsLst>
                <a:lin ang="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34" name="Group 33"/>
            <p:cNvGrpSpPr/>
            <p:nvPr/>
          </p:nvGrpSpPr>
          <p:grpSpPr>
            <a:xfrm>
              <a:off x="3800764" y="3580812"/>
              <a:ext cx="381000" cy="134052"/>
              <a:chOff x="6553200" y="99013"/>
              <a:chExt cx="978408" cy="484632"/>
            </a:xfrm>
          </p:grpSpPr>
          <p:sp>
            <p:nvSpPr>
              <p:cNvPr id="35" name="Right Arrow 34"/>
              <p:cNvSpPr/>
              <p:nvPr/>
            </p:nvSpPr>
            <p:spPr bwMode="auto">
              <a:xfrm>
                <a:off x="6553200" y="99013"/>
                <a:ext cx="978408" cy="484632"/>
              </a:xfrm>
              <a:prstGeom prst="rightArrow">
                <a:avLst/>
              </a:prstGeom>
              <a:gradFill flip="none" rotWithShape="1">
                <a:gsLst>
                  <a:gs pos="0">
                    <a:srgbClr val="FF0000">
                      <a:alpha val="47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Times" pitchFamily="122" charset="0"/>
                </a:endParaRPr>
              </a:p>
            </p:txBody>
          </p:sp>
          <p:sp>
            <p:nvSpPr>
              <p:cNvPr id="36" name="Rectangle 35"/>
              <p:cNvSpPr/>
              <p:nvPr/>
            </p:nvSpPr>
            <p:spPr bwMode="auto">
              <a:xfrm>
                <a:off x="6553200" y="233064"/>
                <a:ext cx="489204" cy="224135"/>
              </a:xfrm>
              <a:prstGeom prst="rect">
                <a:avLst/>
              </a:prstGeom>
              <a:gradFill flip="none" rotWithShape="1">
                <a:gsLst>
                  <a:gs pos="39000">
                    <a:srgbClr val="00B050"/>
                  </a:gs>
                  <a:gs pos="100000">
                    <a:schemeClr val="accent1">
                      <a:lumMod val="45000"/>
                      <a:lumOff val="55000"/>
                    </a:schemeClr>
                  </a:gs>
                </a:gsLst>
                <a:lin ang="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37" name="Group 36"/>
            <p:cNvGrpSpPr/>
            <p:nvPr/>
          </p:nvGrpSpPr>
          <p:grpSpPr>
            <a:xfrm>
              <a:off x="3800764" y="3773852"/>
              <a:ext cx="381000" cy="134052"/>
              <a:chOff x="6553200" y="99013"/>
              <a:chExt cx="978408" cy="484632"/>
            </a:xfrm>
          </p:grpSpPr>
          <p:sp>
            <p:nvSpPr>
              <p:cNvPr id="38" name="Right Arrow 37"/>
              <p:cNvSpPr/>
              <p:nvPr/>
            </p:nvSpPr>
            <p:spPr bwMode="auto">
              <a:xfrm>
                <a:off x="6553200" y="99013"/>
                <a:ext cx="978408" cy="484632"/>
              </a:xfrm>
              <a:prstGeom prst="rightArrow">
                <a:avLst/>
              </a:prstGeom>
              <a:gradFill flip="none" rotWithShape="1">
                <a:gsLst>
                  <a:gs pos="0">
                    <a:srgbClr val="FF0000">
                      <a:alpha val="47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Times" pitchFamily="122" charset="0"/>
                </a:endParaRPr>
              </a:p>
            </p:txBody>
          </p:sp>
          <p:sp>
            <p:nvSpPr>
              <p:cNvPr id="39" name="Rectangle 38"/>
              <p:cNvSpPr/>
              <p:nvPr/>
            </p:nvSpPr>
            <p:spPr bwMode="auto">
              <a:xfrm>
                <a:off x="6553200" y="233064"/>
                <a:ext cx="489204" cy="224135"/>
              </a:xfrm>
              <a:prstGeom prst="rect">
                <a:avLst/>
              </a:prstGeom>
              <a:gradFill flip="none" rotWithShape="1">
                <a:gsLst>
                  <a:gs pos="39000">
                    <a:srgbClr val="00B050"/>
                  </a:gs>
                  <a:gs pos="100000">
                    <a:schemeClr val="accent1">
                      <a:lumMod val="45000"/>
                      <a:lumOff val="55000"/>
                    </a:schemeClr>
                  </a:gs>
                </a:gsLst>
                <a:lin ang="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40" name="Group 39"/>
            <p:cNvGrpSpPr/>
            <p:nvPr/>
          </p:nvGrpSpPr>
          <p:grpSpPr>
            <a:xfrm>
              <a:off x="3800764" y="3966892"/>
              <a:ext cx="381000" cy="134052"/>
              <a:chOff x="6553200" y="99013"/>
              <a:chExt cx="978408" cy="484632"/>
            </a:xfrm>
          </p:grpSpPr>
          <p:sp>
            <p:nvSpPr>
              <p:cNvPr id="41" name="Right Arrow 40"/>
              <p:cNvSpPr/>
              <p:nvPr/>
            </p:nvSpPr>
            <p:spPr bwMode="auto">
              <a:xfrm>
                <a:off x="6553200" y="99013"/>
                <a:ext cx="978408" cy="484632"/>
              </a:xfrm>
              <a:prstGeom prst="rightArrow">
                <a:avLst/>
              </a:prstGeom>
              <a:gradFill flip="none" rotWithShape="1">
                <a:gsLst>
                  <a:gs pos="0">
                    <a:srgbClr val="FF0000">
                      <a:alpha val="47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Times" pitchFamily="122" charset="0"/>
                </a:endParaRPr>
              </a:p>
            </p:txBody>
          </p:sp>
          <p:sp>
            <p:nvSpPr>
              <p:cNvPr id="42" name="Rectangle 41"/>
              <p:cNvSpPr/>
              <p:nvPr/>
            </p:nvSpPr>
            <p:spPr bwMode="auto">
              <a:xfrm>
                <a:off x="6553200" y="233064"/>
                <a:ext cx="489204" cy="224135"/>
              </a:xfrm>
              <a:prstGeom prst="rect">
                <a:avLst/>
              </a:prstGeom>
              <a:gradFill flip="none" rotWithShape="1">
                <a:gsLst>
                  <a:gs pos="39000">
                    <a:srgbClr val="00B050"/>
                  </a:gs>
                  <a:gs pos="100000">
                    <a:schemeClr val="accent1">
                      <a:lumMod val="45000"/>
                      <a:lumOff val="55000"/>
                    </a:schemeClr>
                  </a:gs>
                </a:gsLst>
                <a:lin ang="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43" name="Group 42"/>
            <p:cNvGrpSpPr/>
            <p:nvPr/>
          </p:nvGrpSpPr>
          <p:grpSpPr>
            <a:xfrm>
              <a:off x="3800764" y="4159932"/>
              <a:ext cx="381000" cy="134052"/>
              <a:chOff x="6553200" y="99013"/>
              <a:chExt cx="978408" cy="484632"/>
            </a:xfrm>
          </p:grpSpPr>
          <p:sp>
            <p:nvSpPr>
              <p:cNvPr id="44" name="Right Arrow 43"/>
              <p:cNvSpPr/>
              <p:nvPr/>
            </p:nvSpPr>
            <p:spPr bwMode="auto">
              <a:xfrm>
                <a:off x="6553200" y="99013"/>
                <a:ext cx="978408" cy="484632"/>
              </a:xfrm>
              <a:prstGeom prst="rightArrow">
                <a:avLst/>
              </a:prstGeom>
              <a:gradFill flip="none" rotWithShape="1">
                <a:gsLst>
                  <a:gs pos="0">
                    <a:srgbClr val="FF0000">
                      <a:alpha val="47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Times" pitchFamily="122" charset="0"/>
                </a:endParaRPr>
              </a:p>
            </p:txBody>
          </p:sp>
          <p:sp>
            <p:nvSpPr>
              <p:cNvPr id="45" name="Rectangle 44"/>
              <p:cNvSpPr/>
              <p:nvPr/>
            </p:nvSpPr>
            <p:spPr bwMode="auto">
              <a:xfrm>
                <a:off x="6553200" y="233064"/>
                <a:ext cx="489204" cy="224135"/>
              </a:xfrm>
              <a:prstGeom prst="rect">
                <a:avLst/>
              </a:prstGeom>
              <a:gradFill flip="none" rotWithShape="1">
                <a:gsLst>
                  <a:gs pos="39000">
                    <a:srgbClr val="00B050"/>
                  </a:gs>
                  <a:gs pos="100000">
                    <a:schemeClr val="accent1">
                      <a:lumMod val="45000"/>
                      <a:lumOff val="55000"/>
                    </a:schemeClr>
                  </a:gs>
                </a:gsLst>
                <a:lin ang="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46" name="Group 45"/>
            <p:cNvGrpSpPr/>
            <p:nvPr/>
          </p:nvGrpSpPr>
          <p:grpSpPr>
            <a:xfrm>
              <a:off x="3800764" y="4352972"/>
              <a:ext cx="381000" cy="134052"/>
              <a:chOff x="6553200" y="99013"/>
              <a:chExt cx="978408" cy="484632"/>
            </a:xfrm>
          </p:grpSpPr>
          <p:sp>
            <p:nvSpPr>
              <p:cNvPr id="47" name="Right Arrow 46"/>
              <p:cNvSpPr/>
              <p:nvPr/>
            </p:nvSpPr>
            <p:spPr bwMode="auto">
              <a:xfrm>
                <a:off x="6553200" y="99013"/>
                <a:ext cx="978408" cy="484632"/>
              </a:xfrm>
              <a:prstGeom prst="rightArrow">
                <a:avLst/>
              </a:prstGeom>
              <a:gradFill flip="none" rotWithShape="1">
                <a:gsLst>
                  <a:gs pos="0">
                    <a:srgbClr val="FF0000">
                      <a:alpha val="47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Times" pitchFamily="122" charset="0"/>
                </a:endParaRPr>
              </a:p>
            </p:txBody>
          </p:sp>
          <p:sp>
            <p:nvSpPr>
              <p:cNvPr id="48" name="Rectangle 47"/>
              <p:cNvSpPr/>
              <p:nvPr/>
            </p:nvSpPr>
            <p:spPr bwMode="auto">
              <a:xfrm>
                <a:off x="6553200" y="233064"/>
                <a:ext cx="489204" cy="224135"/>
              </a:xfrm>
              <a:prstGeom prst="rect">
                <a:avLst/>
              </a:prstGeom>
              <a:gradFill flip="none" rotWithShape="1">
                <a:gsLst>
                  <a:gs pos="39000">
                    <a:srgbClr val="00B050"/>
                  </a:gs>
                  <a:gs pos="100000">
                    <a:schemeClr val="accent1">
                      <a:lumMod val="45000"/>
                      <a:lumOff val="55000"/>
                    </a:schemeClr>
                  </a:gs>
                </a:gsLst>
                <a:lin ang="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49" name="Group 48"/>
            <p:cNvGrpSpPr/>
            <p:nvPr/>
          </p:nvGrpSpPr>
          <p:grpSpPr>
            <a:xfrm>
              <a:off x="3800764" y="4546012"/>
              <a:ext cx="381000" cy="134052"/>
              <a:chOff x="6553200" y="99013"/>
              <a:chExt cx="978408" cy="484632"/>
            </a:xfrm>
          </p:grpSpPr>
          <p:sp>
            <p:nvSpPr>
              <p:cNvPr id="50" name="Right Arrow 49"/>
              <p:cNvSpPr/>
              <p:nvPr/>
            </p:nvSpPr>
            <p:spPr bwMode="auto">
              <a:xfrm>
                <a:off x="6553200" y="99013"/>
                <a:ext cx="978408" cy="484632"/>
              </a:xfrm>
              <a:prstGeom prst="rightArrow">
                <a:avLst/>
              </a:prstGeom>
              <a:gradFill flip="none" rotWithShape="1">
                <a:gsLst>
                  <a:gs pos="0">
                    <a:srgbClr val="FF0000">
                      <a:alpha val="47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Times" pitchFamily="122" charset="0"/>
                </a:endParaRPr>
              </a:p>
            </p:txBody>
          </p:sp>
          <p:sp>
            <p:nvSpPr>
              <p:cNvPr id="51" name="Rectangle 50"/>
              <p:cNvSpPr/>
              <p:nvPr/>
            </p:nvSpPr>
            <p:spPr bwMode="auto">
              <a:xfrm>
                <a:off x="6553200" y="233064"/>
                <a:ext cx="489204" cy="224135"/>
              </a:xfrm>
              <a:prstGeom prst="rect">
                <a:avLst/>
              </a:prstGeom>
              <a:gradFill flip="none" rotWithShape="1">
                <a:gsLst>
                  <a:gs pos="39000">
                    <a:srgbClr val="00B050"/>
                  </a:gs>
                  <a:gs pos="100000">
                    <a:schemeClr val="accent1">
                      <a:lumMod val="45000"/>
                      <a:lumOff val="55000"/>
                    </a:schemeClr>
                  </a:gs>
                </a:gsLst>
                <a:lin ang="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52" name="Group 51"/>
            <p:cNvGrpSpPr/>
            <p:nvPr/>
          </p:nvGrpSpPr>
          <p:grpSpPr>
            <a:xfrm>
              <a:off x="3800764" y="4739052"/>
              <a:ext cx="381000" cy="134052"/>
              <a:chOff x="6553200" y="99013"/>
              <a:chExt cx="978408" cy="484632"/>
            </a:xfrm>
          </p:grpSpPr>
          <p:sp>
            <p:nvSpPr>
              <p:cNvPr id="53" name="Right Arrow 52"/>
              <p:cNvSpPr/>
              <p:nvPr/>
            </p:nvSpPr>
            <p:spPr bwMode="auto">
              <a:xfrm>
                <a:off x="6553200" y="99013"/>
                <a:ext cx="978408" cy="484632"/>
              </a:xfrm>
              <a:prstGeom prst="rightArrow">
                <a:avLst/>
              </a:prstGeom>
              <a:gradFill flip="none" rotWithShape="1">
                <a:gsLst>
                  <a:gs pos="0">
                    <a:srgbClr val="FF0000">
                      <a:alpha val="47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Times" pitchFamily="122" charset="0"/>
                </a:endParaRPr>
              </a:p>
            </p:txBody>
          </p:sp>
          <p:sp>
            <p:nvSpPr>
              <p:cNvPr id="54" name="Rectangle 53"/>
              <p:cNvSpPr/>
              <p:nvPr/>
            </p:nvSpPr>
            <p:spPr bwMode="auto">
              <a:xfrm>
                <a:off x="6553200" y="233064"/>
                <a:ext cx="489204" cy="224135"/>
              </a:xfrm>
              <a:prstGeom prst="rect">
                <a:avLst/>
              </a:prstGeom>
              <a:gradFill flip="none" rotWithShape="1">
                <a:gsLst>
                  <a:gs pos="39000">
                    <a:srgbClr val="00B050"/>
                  </a:gs>
                  <a:gs pos="100000">
                    <a:schemeClr val="accent1">
                      <a:lumMod val="45000"/>
                      <a:lumOff val="55000"/>
                    </a:schemeClr>
                  </a:gs>
                </a:gsLst>
                <a:lin ang="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55" name="Group 54"/>
            <p:cNvGrpSpPr/>
            <p:nvPr/>
          </p:nvGrpSpPr>
          <p:grpSpPr>
            <a:xfrm>
              <a:off x="3800764" y="4932092"/>
              <a:ext cx="381000" cy="134052"/>
              <a:chOff x="6553200" y="99013"/>
              <a:chExt cx="978408" cy="484632"/>
            </a:xfrm>
          </p:grpSpPr>
          <p:sp>
            <p:nvSpPr>
              <p:cNvPr id="56" name="Right Arrow 55"/>
              <p:cNvSpPr/>
              <p:nvPr/>
            </p:nvSpPr>
            <p:spPr bwMode="auto">
              <a:xfrm>
                <a:off x="6553200" y="99013"/>
                <a:ext cx="978408" cy="484632"/>
              </a:xfrm>
              <a:prstGeom prst="rightArrow">
                <a:avLst/>
              </a:prstGeom>
              <a:gradFill flip="none" rotWithShape="1">
                <a:gsLst>
                  <a:gs pos="0">
                    <a:srgbClr val="FF0000">
                      <a:alpha val="47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solidFill>
                    <a:schemeClr val="tx1"/>
                  </a:solidFill>
                  <a:effectLst/>
                  <a:latin typeface="Times" pitchFamily="122" charset="0"/>
                </a:endParaRPr>
              </a:p>
            </p:txBody>
          </p:sp>
          <p:sp>
            <p:nvSpPr>
              <p:cNvPr id="57" name="Rectangle 56"/>
              <p:cNvSpPr/>
              <p:nvPr/>
            </p:nvSpPr>
            <p:spPr bwMode="auto">
              <a:xfrm>
                <a:off x="6553200" y="233064"/>
                <a:ext cx="489204" cy="224135"/>
              </a:xfrm>
              <a:prstGeom prst="rect">
                <a:avLst/>
              </a:prstGeom>
              <a:gradFill flip="none" rotWithShape="1">
                <a:gsLst>
                  <a:gs pos="39000">
                    <a:srgbClr val="00B050"/>
                  </a:gs>
                  <a:gs pos="100000">
                    <a:schemeClr val="accent1">
                      <a:lumMod val="45000"/>
                      <a:lumOff val="55000"/>
                    </a:schemeClr>
                  </a:gs>
                </a:gsLst>
                <a:lin ang="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spTree>
    <p:extLst>
      <p:ext uri="{BB962C8B-B14F-4D97-AF65-F5344CB8AC3E}">
        <p14:creationId xmlns:p14="http://schemas.microsoft.com/office/powerpoint/2010/main" val="343447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981200" y="1496292"/>
            <a:ext cx="7010400" cy="1780308"/>
          </a:xfrm>
          <a:prstGeom prst="rect">
            <a:avLst/>
          </a:prstGeom>
          <a:solidFill>
            <a:srgbClr val="19FF81">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1981200" y="3429000"/>
            <a:ext cx="7010400" cy="1752600"/>
          </a:xfrm>
          <a:prstGeom prst="rect">
            <a:avLst/>
          </a:prstGeom>
          <a:solidFill>
            <a:srgbClr val="FF99CC">
              <a:alpha val="8196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2162" name="Title 1"/>
          <p:cNvSpPr>
            <a:spLocks noGrp="1"/>
          </p:cNvSpPr>
          <p:nvPr>
            <p:ph type="title"/>
          </p:nvPr>
        </p:nvSpPr>
        <p:spPr/>
        <p:txBody>
          <a:bodyPr/>
          <a:lstStyle/>
          <a:p>
            <a:r>
              <a:rPr lang="en-US" altLang="en-US" dirty="0"/>
              <a:t>Generating the appropriate RT assertions</a:t>
            </a:r>
            <a:endParaRPr lang="en-US" altLang="en-US" dirty="0" smtClean="0"/>
          </a:p>
        </p:txBody>
      </p:sp>
      <p:graphicFrame>
        <p:nvGraphicFramePr>
          <p:cNvPr id="2" name="Table 1"/>
          <p:cNvGraphicFramePr>
            <a:graphicFrameLocks noGrp="1"/>
          </p:cNvGraphicFramePr>
          <p:nvPr>
            <p:extLst/>
          </p:nvPr>
        </p:nvGraphicFramePr>
        <p:xfrm>
          <a:off x="1981200" y="3410528"/>
          <a:ext cx="7010399" cy="1765542"/>
        </p:xfrm>
        <a:graphic>
          <a:graphicData uri="http://schemas.openxmlformats.org/drawingml/2006/table">
            <a:tbl>
              <a:tblPr>
                <a:tableStyleId>{5C22544A-7EE6-4342-B048-85BDC9FD1C3A}</a:tableStyleId>
              </a:tblPr>
              <a:tblGrid>
                <a:gridCol w="533400"/>
                <a:gridCol w="990600"/>
                <a:gridCol w="990600"/>
                <a:gridCol w="1752600"/>
                <a:gridCol w="1219200"/>
                <a:gridCol w="762000"/>
                <a:gridCol w="457200"/>
                <a:gridCol w="304799"/>
              </a:tblGrid>
              <a:tr h="323272">
                <a:tc>
                  <a:txBody>
                    <a:bodyPr/>
                    <a:lstStyle/>
                    <a:p>
                      <a:pPr marL="0" marR="0" indent="0" algn="ctr">
                        <a:lnSpc>
                          <a:spcPct val="100000"/>
                        </a:lnSpc>
                        <a:spcBef>
                          <a:spcPts val="0"/>
                        </a:spcBef>
                        <a:spcAft>
                          <a:spcPts val="0"/>
                        </a:spcAft>
                      </a:pPr>
                      <a:r>
                        <a:rPr lang="en-US" sz="1800" b="1" dirty="0" smtClean="0">
                          <a:solidFill>
                            <a:schemeClr val="tx1"/>
                          </a:solidFill>
                          <a:latin typeface="Times New Roman" panose="02020603050405020304" pitchFamily="18" charset="0"/>
                          <a:ea typeface="Times New Roman"/>
                          <a:cs typeface="Times New Roman" panose="02020603050405020304" pitchFamily="18" charset="0"/>
                        </a:rPr>
                        <a:t>L</a:t>
                      </a:r>
                      <a:endParaRPr lang="en-US" sz="1800" b="1" dirty="0">
                        <a:solidFill>
                          <a:schemeClr val="tx1"/>
                        </a:solidFill>
                        <a:latin typeface="Times New Roman" panose="02020603050405020304" pitchFamily="18" charset="0"/>
                        <a:ea typeface="Times New Roman"/>
                        <a:cs typeface="Times New Roman" panose="02020603050405020304" pitchFamily="18" charset="0"/>
                      </a:endParaRPr>
                    </a:p>
                  </a:txBody>
                  <a:tcPr marL="45720" marR="45720" marT="0" marB="0">
                    <a:noFill/>
                  </a:tcPr>
                </a:tc>
                <a:tc>
                  <a:txBody>
                    <a:bodyPr/>
                    <a:lstStyle/>
                    <a:p>
                      <a:pPr marL="0" marR="0" indent="-101600">
                        <a:lnSpc>
                          <a:spcPct val="100000"/>
                        </a:lnSpc>
                        <a:spcBef>
                          <a:spcPts val="400"/>
                        </a:spcBef>
                        <a:spcAft>
                          <a:spcPts val="700"/>
                        </a:spcAft>
                      </a:pPr>
                      <a:r>
                        <a:rPr lang="en-US" sz="1800" b="1" dirty="0">
                          <a:solidFill>
                            <a:schemeClr val="tx1"/>
                          </a:solidFill>
                          <a:effectLst/>
                          <a:latin typeface="Times New Roman" panose="02020603050405020304" pitchFamily="18" charset="0"/>
                          <a:cs typeface="Times New Roman" panose="02020603050405020304" pitchFamily="18" charset="0"/>
                        </a:rPr>
                        <a:t>IUI(L)</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1800" b="1">
                          <a:solidFill>
                            <a:schemeClr val="tx1"/>
                          </a:solidFill>
                          <a:effectLst/>
                          <a:latin typeface="Times New Roman" panose="02020603050405020304" pitchFamily="18" charset="0"/>
                          <a:cs typeface="Times New Roman" panose="02020603050405020304" pitchFamily="18" charset="0"/>
                        </a:rPr>
                        <a:t>IUI(P)</a:t>
                      </a:r>
                      <a:endParaRPr lang="en-US"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1800" b="1" dirty="0">
                          <a:solidFill>
                            <a:schemeClr val="tx1"/>
                          </a:solidFill>
                          <a:effectLst/>
                          <a:latin typeface="Times New Roman" panose="02020603050405020304" pitchFamily="18" charset="0"/>
                          <a:cs typeface="Times New Roman" panose="02020603050405020304" pitchFamily="18" charset="0"/>
                        </a:rPr>
                        <a:t>P-Type</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0" marB="0">
                    <a:noFill/>
                  </a:tcPr>
                </a:tc>
                <a:tc>
                  <a:txBody>
                    <a:bodyPr/>
                    <a:lstStyle/>
                    <a:p>
                      <a:pPr marL="0" marR="0" indent="-101600">
                        <a:lnSpc>
                          <a:spcPct val="100000"/>
                        </a:lnSpc>
                        <a:spcBef>
                          <a:spcPts val="400"/>
                        </a:spcBef>
                        <a:spcAft>
                          <a:spcPts val="700"/>
                        </a:spcAft>
                      </a:pPr>
                      <a:r>
                        <a:rPr lang="en-US" sz="1800" b="1">
                          <a:solidFill>
                            <a:schemeClr val="tx1"/>
                          </a:solidFill>
                          <a:effectLst/>
                          <a:latin typeface="Times New Roman" panose="02020603050405020304" pitchFamily="18" charset="0"/>
                          <a:cs typeface="Times New Roman" panose="02020603050405020304" pitchFamily="18" charset="0"/>
                        </a:rPr>
                        <a:t>P-Rel</a:t>
                      </a:r>
                      <a:endParaRPr lang="en-US"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1800" b="1" dirty="0" smtClean="0">
                          <a:solidFill>
                            <a:schemeClr val="tx1"/>
                          </a:solidFill>
                          <a:effectLst/>
                          <a:latin typeface="Times New Roman" panose="02020603050405020304" pitchFamily="18" charset="0"/>
                          <a:cs typeface="Times New Roman" panose="02020603050405020304" pitchFamily="18" charset="0"/>
                        </a:rPr>
                        <a:t>P-</a:t>
                      </a:r>
                      <a:r>
                        <a:rPr lang="en-US" sz="1800" b="1" dirty="0" err="1" smtClean="0">
                          <a:solidFill>
                            <a:schemeClr val="tx1"/>
                          </a:solidFill>
                          <a:effectLst/>
                          <a:latin typeface="Times New Roman" panose="02020603050405020304" pitchFamily="18" charset="0"/>
                          <a:cs typeface="Times New Roman" panose="02020603050405020304" pitchFamily="18" charset="0"/>
                        </a:rPr>
                        <a:t>Tg</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oFill/>
                  </a:tcPr>
                </a:tc>
                <a:tc>
                  <a:txBody>
                    <a:bodyPr/>
                    <a:lstStyle/>
                    <a:p>
                      <a:pPr marL="0" marR="0" indent="-101600" algn="ctr">
                        <a:lnSpc>
                          <a:spcPct val="100000"/>
                        </a:lnSpc>
                        <a:spcBef>
                          <a:spcPts val="400"/>
                        </a:spcBef>
                        <a:spcAft>
                          <a:spcPts val="700"/>
                        </a:spcAft>
                      </a:pPr>
                      <a:r>
                        <a:rPr lang="en-US" sz="1800" b="1" dirty="0" err="1" smtClean="0">
                          <a:solidFill>
                            <a:schemeClr val="tx1"/>
                          </a:solidFill>
                          <a:effectLst/>
                          <a:latin typeface="Times New Roman" panose="02020603050405020304" pitchFamily="18" charset="0"/>
                          <a:cs typeface="Times New Roman" panose="02020603050405020304" pitchFamily="18" charset="0"/>
                        </a:rPr>
                        <a:t>Tr</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101600" algn="ctr">
                        <a:lnSpc>
                          <a:spcPct val="100000"/>
                        </a:lnSpc>
                        <a:spcBef>
                          <a:spcPts val="400"/>
                        </a:spcBef>
                        <a:spcAft>
                          <a:spcPts val="700"/>
                        </a:spcAft>
                      </a:pPr>
                      <a:r>
                        <a:rPr lang="en-US" sz="1800" b="1" dirty="0" smtClean="0">
                          <a:solidFill>
                            <a:schemeClr val="tx1"/>
                          </a:solidFill>
                          <a:effectLst/>
                          <a:latin typeface="Times New Roman" panose="02020603050405020304" pitchFamily="18" charset="0"/>
                          <a:cs typeface="Times New Roman" panose="02020603050405020304" pitchFamily="18" charset="0"/>
                        </a:rPr>
                        <a:t>T</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3</a:t>
                      </a: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patL</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tx1"/>
                          </a:solidFill>
                          <a:effectLst/>
                        </a:rPr>
                        <a:t>#pat-</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tx1"/>
                          </a:solidFill>
                          <a:effectLst/>
                        </a:rPr>
                        <a:t>patient</a:t>
                      </a:r>
                      <a:endParaRPr lang="en-US" sz="180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 </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a:solidFill>
                            <a:schemeClr val="tx1"/>
                          </a:solidFill>
                          <a:effectLst/>
                        </a:rPr>
                        <a:t>t</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4</a:t>
                      </a: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patgL</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a:solidFill>
                            <a:schemeClr val="tx1"/>
                          </a:solidFill>
                          <a:effectLst/>
                        </a:rPr>
                        <a:t>patg</a:t>
                      </a:r>
                      <a:r>
                        <a:rPr lang="en-US" sz="1800" dirty="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tx1"/>
                          </a:solidFill>
                          <a:effectLst/>
                        </a:rPr>
                        <a:t>gender</a:t>
                      </a:r>
                      <a:endParaRPr lang="en-US" sz="180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inheres-in</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#pat-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a:solidFill>
                            <a:schemeClr val="tx1"/>
                          </a:solidFill>
                          <a:effectLst/>
                        </a:rPr>
                        <a:t>at</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5</a:t>
                      </a:r>
                    </a:p>
                  </a:txBody>
                  <a:tcPr marL="45720" marR="45720" marT="0" marB="0">
                    <a:noFill/>
                  </a:tcPr>
                </a:tc>
                <a:tc>
                  <a:txBody>
                    <a:bodyPr/>
                    <a:lstStyle/>
                    <a:p>
                      <a:pPr marL="0" marR="0" indent="-101600">
                        <a:lnSpc>
                          <a:spcPct val="100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patg</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tx1"/>
                          </a:solidFill>
                          <a:effectLst/>
                        </a:rPr>
                        <a:t>male-gender</a:t>
                      </a:r>
                      <a:endParaRPr lang="en-US" sz="180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tx1"/>
                          </a:solidFill>
                          <a:effectLst/>
                        </a:rPr>
                        <a:t>inheres-in</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#pat-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6</a:t>
                      </a:r>
                    </a:p>
                  </a:txBody>
                  <a:tcPr marL="45720" marR="45720" marT="0" marB="0">
                    <a:noFill/>
                  </a:tcPr>
                </a:tc>
                <a:tc>
                  <a:txBody>
                    <a:bodyPr/>
                    <a:lstStyle/>
                    <a:p>
                      <a:pPr marL="0" marR="0" indent="-101600">
                        <a:lnSpc>
                          <a:spcPct val="100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patg</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tx1"/>
                          </a:solidFill>
                          <a:effectLst/>
                        </a:rPr>
                        <a:t>female-gender</a:t>
                      </a:r>
                      <a:endParaRPr lang="en-US" sz="180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tx1"/>
                          </a:solidFill>
                          <a:effectLst/>
                        </a:rPr>
                        <a:t>inheres-in</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smtClean="0">
                          <a:solidFill>
                            <a:schemeClr val="tx1"/>
                          </a:solidFill>
                          <a:effectLst/>
                        </a:rPr>
                        <a:t>pat-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7</a:t>
                      </a: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 </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patgL</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dirty="0" err="1">
                          <a:solidFill>
                            <a:schemeClr val="tx1"/>
                          </a:solidFill>
                          <a:effectLst/>
                        </a:rPr>
                        <a:t>underspec</a:t>
                      </a:r>
                      <a:r>
                        <a:rPr lang="en-US" sz="1800" cap="small" dirty="0">
                          <a:solidFill>
                            <a:schemeClr val="tx1"/>
                          </a:solidFill>
                          <a:effectLst/>
                        </a:rPr>
                        <a:t>-ice</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 </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a:solidFill>
                            <a:schemeClr val="tx1"/>
                          </a:solidFill>
                          <a:effectLst/>
                        </a:rPr>
                        <a:t>at</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bl>
          </a:graphicData>
        </a:graphic>
      </p:graphicFrame>
      <p:pic>
        <p:nvPicPr>
          <p:cNvPr id="4" name="Picture 3"/>
          <p:cNvPicPr>
            <a:picLocks noChangeAspect="1"/>
          </p:cNvPicPr>
          <p:nvPr/>
        </p:nvPicPr>
        <p:blipFill>
          <a:blip r:embed="rId2"/>
          <a:stretch>
            <a:fillRect/>
          </a:stretch>
        </p:blipFill>
        <p:spPr>
          <a:xfrm>
            <a:off x="152400" y="1496292"/>
            <a:ext cx="1676399" cy="713648"/>
          </a:xfrm>
          <a:prstGeom prst="rect">
            <a:avLst/>
          </a:prstGeom>
        </p:spPr>
      </p:pic>
      <p:graphicFrame>
        <p:nvGraphicFramePr>
          <p:cNvPr id="6" name="Table 5"/>
          <p:cNvGraphicFramePr>
            <a:graphicFrameLocks noGrp="1"/>
          </p:cNvGraphicFramePr>
          <p:nvPr>
            <p:extLst/>
          </p:nvPr>
        </p:nvGraphicFramePr>
        <p:xfrm>
          <a:off x="1981199" y="1484560"/>
          <a:ext cx="7010401" cy="1810512"/>
        </p:xfrm>
        <a:graphic>
          <a:graphicData uri="http://schemas.openxmlformats.org/drawingml/2006/table">
            <a:tbl>
              <a:tblPr/>
              <a:tblGrid>
                <a:gridCol w="533401"/>
                <a:gridCol w="1447800"/>
                <a:gridCol w="533400"/>
                <a:gridCol w="1752600"/>
                <a:gridCol w="1219200"/>
                <a:gridCol w="1022604"/>
                <a:gridCol w="501396"/>
              </a:tblGrid>
              <a:tr h="301752">
                <a:tc>
                  <a:txBody>
                    <a:bodyPr/>
                    <a:lstStyle/>
                    <a:p>
                      <a:pPr marL="0" marR="0" indent="0" algn="ctr">
                        <a:lnSpc>
                          <a:spcPct val="100000"/>
                        </a:lnSpc>
                        <a:spcBef>
                          <a:spcPts val="0"/>
                        </a:spcBef>
                        <a:spcAft>
                          <a:spcPts val="0"/>
                        </a:spcAft>
                      </a:pPr>
                      <a:r>
                        <a:rPr lang="en-US" sz="1800" b="1" dirty="0" smtClean="0">
                          <a:solidFill>
                            <a:schemeClr val="tx1"/>
                          </a:solidFill>
                          <a:latin typeface="Times New Roman"/>
                          <a:ea typeface="Times New Roman"/>
                          <a:cs typeface="Times New Roman"/>
                        </a:rPr>
                        <a:t>L</a:t>
                      </a:r>
                      <a:endParaRPr lang="en-US" sz="1800" b="1"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err="1">
                          <a:solidFill>
                            <a:schemeClr val="tx1"/>
                          </a:solidFill>
                          <a:latin typeface="Times New Roman"/>
                          <a:ea typeface="Times New Roman"/>
                          <a:cs typeface="Times New Roman"/>
                        </a:rPr>
                        <a:t>Var</a:t>
                      </a:r>
                      <a:endParaRPr lang="en-US" sz="1800" b="1"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smtClean="0">
                          <a:solidFill>
                            <a:schemeClr val="tx1"/>
                          </a:solidFill>
                          <a:latin typeface="Times New Roman"/>
                          <a:ea typeface="Times New Roman"/>
                          <a:cs typeface="Times New Roman"/>
                        </a:rPr>
                        <a:t>IT</a:t>
                      </a:r>
                      <a:endParaRPr lang="en-US" sz="1800" b="1"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tx1"/>
                          </a:solidFill>
                          <a:latin typeface="Times New Roman"/>
                          <a:ea typeface="Times New Roman"/>
                          <a:cs typeface="Times New Roman"/>
                        </a:rPr>
                        <a:t>REF</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tx1"/>
                          </a:solidFill>
                          <a:latin typeface="Times New Roman"/>
                          <a:ea typeface="Times New Roman"/>
                          <a:cs typeface="Times New Roman"/>
                        </a:rPr>
                        <a:t>Min</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tx1"/>
                          </a:solidFill>
                          <a:latin typeface="Times New Roman"/>
                          <a:ea typeface="Times New Roman"/>
                          <a:cs typeface="Times New Roman"/>
                        </a:rPr>
                        <a:t>Max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tx1"/>
                          </a:solidFill>
                          <a:latin typeface="Times New Roman"/>
                          <a:ea typeface="Times New Roman"/>
                          <a:cs typeface="Times New Roman"/>
                        </a:rPr>
                        <a:t>Val</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id</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patient</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endParaRPr lang="en-US" sz="1800"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4</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gender</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endParaRPr lang="en-US" sz="1800"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5</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male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6</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female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7</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endParaRPr lang="en-US" sz="1800"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71193283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981200" y="1496292"/>
            <a:ext cx="7010400" cy="1780308"/>
          </a:xfrm>
          <a:prstGeom prst="rect">
            <a:avLst/>
          </a:prstGeom>
          <a:solidFill>
            <a:srgbClr val="19FF81">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1981200" y="3429000"/>
            <a:ext cx="7010400" cy="1752600"/>
          </a:xfrm>
          <a:prstGeom prst="rect">
            <a:avLst/>
          </a:prstGeom>
          <a:solidFill>
            <a:srgbClr val="FF99CC">
              <a:alpha val="8196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2162" name="Title 1"/>
          <p:cNvSpPr>
            <a:spLocks noGrp="1"/>
          </p:cNvSpPr>
          <p:nvPr>
            <p:ph type="title"/>
          </p:nvPr>
        </p:nvSpPr>
        <p:spPr/>
        <p:txBody>
          <a:bodyPr/>
          <a:lstStyle/>
          <a:p>
            <a:r>
              <a:rPr lang="en-US" altLang="en-US" dirty="0"/>
              <a:t>Unconditional generation</a:t>
            </a:r>
            <a:endParaRPr lang="en-US" altLang="en-US" dirty="0" smtClean="0"/>
          </a:p>
        </p:txBody>
      </p:sp>
      <p:graphicFrame>
        <p:nvGraphicFramePr>
          <p:cNvPr id="2" name="Table 1"/>
          <p:cNvGraphicFramePr>
            <a:graphicFrameLocks noGrp="1"/>
          </p:cNvGraphicFramePr>
          <p:nvPr/>
        </p:nvGraphicFramePr>
        <p:xfrm>
          <a:off x="1981200" y="3410528"/>
          <a:ext cx="7010399" cy="1765542"/>
        </p:xfrm>
        <a:graphic>
          <a:graphicData uri="http://schemas.openxmlformats.org/drawingml/2006/table">
            <a:tbl>
              <a:tblPr>
                <a:tableStyleId>{5C22544A-7EE6-4342-B048-85BDC9FD1C3A}</a:tableStyleId>
              </a:tblPr>
              <a:tblGrid>
                <a:gridCol w="533400"/>
                <a:gridCol w="990600"/>
                <a:gridCol w="990600"/>
                <a:gridCol w="1752600"/>
                <a:gridCol w="1219200"/>
                <a:gridCol w="762000"/>
                <a:gridCol w="457200"/>
                <a:gridCol w="304799"/>
              </a:tblGrid>
              <a:tr h="323272">
                <a:tc>
                  <a:txBody>
                    <a:bodyPr/>
                    <a:lstStyle/>
                    <a:p>
                      <a:pPr marL="0" marR="0" indent="0" algn="ctr">
                        <a:lnSpc>
                          <a:spcPct val="100000"/>
                        </a:lnSpc>
                        <a:spcBef>
                          <a:spcPts val="0"/>
                        </a:spcBef>
                        <a:spcAft>
                          <a:spcPts val="0"/>
                        </a:spcAft>
                      </a:pPr>
                      <a:r>
                        <a:rPr lang="en-US" sz="1800" b="1" dirty="0" smtClean="0">
                          <a:solidFill>
                            <a:schemeClr val="tx1"/>
                          </a:solidFill>
                          <a:latin typeface="Times New Roman" panose="02020603050405020304" pitchFamily="18" charset="0"/>
                          <a:ea typeface="Times New Roman"/>
                          <a:cs typeface="Times New Roman" panose="02020603050405020304" pitchFamily="18" charset="0"/>
                        </a:rPr>
                        <a:t>L</a:t>
                      </a:r>
                      <a:endParaRPr lang="en-US" sz="1800" b="1" dirty="0">
                        <a:solidFill>
                          <a:schemeClr val="tx1"/>
                        </a:solidFill>
                        <a:latin typeface="Times New Roman" panose="02020603050405020304" pitchFamily="18" charset="0"/>
                        <a:ea typeface="Times New Roman"/>
                        <a:cs typeface="Times New Roman" panose="02020603050405020304" pitchFamily="18" charset="0"/>
                      </a:endParaRPr>
                    </a:p>
                  </a:txBody>
                  <a:tcPr marL="45720" marR="45720" marT="0" marB="0">
                    <a:noFill/>
                  </a:tcPr>
                </a:tc>
                <a:tc>
                  <a:txBody>
                    <a:bodyPr/>
                    <a:lstStyle/>
                    <a:p>
                      <a:pPr marL="0" marR="0" indent="-101600">
                        <a:lnSpc>
                          <a:spcPct val="100000"/>
                        </a:lnSpc>
                        <a:spcBef>
                          <a:spcPts val="400"/>
                        </a:spcBef>
                        <a:spcAft>
                          <a:spcPts val="700"/>
                        </a:spcAft>
                      </a:pPr>
                      <a:r>
                        <a:rPr lang="en-US" sz="1800" b="1" dirty="0">
                          <a:solidFill>
                            <a:schemeClr val="tx1"/>
                          </a:solidFill>
                          <a:effectLst/>
                          <a:latin typeface="Times New Roman" panose="02020603050405020304" pitchFamily="18" charset="0"/>
                          <a:cs typeface="Times New Roman" panose="02020603050405020304" pitchFamily="18" charset="0"/>
                        </a:rPr>
                        <a:t>IUI(L)</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1800" b="1">
                          <a:solidFill>
                            <a:schemeClr val="tx1"/>
                          </a:solidFill>
                          <a:effectLst/>
                          <a:latin typeface="Times New Roman" panose="02020603050405020304" pitchFamily="18" charset="0"/>
                          <a:cs typeface="Times New Roman" panose="02020603050405020304" pitchFamily="18" charset="0"/>
                        </a:rPr>
                        <a:t>IUI(P)</a:t>
                      </a:r>
                      <a:endParaRPr lang="en-US"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1800" b="1" dirty="0">
                          <a:solidFill>
                            <a:schemeClr val="tx1"/>
                          </a:solidFill>
                          <a:effectLst/>
                          <a:latin typeface="Times New Roman" panose="02020603050405020304" pitchFamily="18" charset="0"/>
                          <a:cs typeface="Times New Roman" panose="02020603050405020304" pitchFamily="18" charset="0"/>
                        </a:rPr>
                        <a:t>P-Type</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0" marB="0">
                    <a:noFill/>
                  </a:tcPr>
                </a:tc>
                <a:tc>
                  <a:txBody>
                    <a:bodyPr/>
                    <a:lstStyle/>
                    <a:p>
                      <a:pPr marL="0" marR="0" indent="-101600">
                        <a:lnSpc>
                          <a:spcPct val="100000"/>
                        </a:lnSpc>
                        <a:spcBef>
                          <a:spcPts val="400"/>
                        </a:spcBef>
                        <a:spcAft>
                          <a:spcPts val="700"/>
                        </a:spcAft>
                      </a:pPr>
                      <a:r>
                        <a:rPr lang="en-US" sz="1800" b="1">
                          <a:solidFill>
                            <a:schemeClr val="tx1"/>
                          </a:solidFill>
                          <a:effectLst/>
                          <a:latin typeface="Times New Roman" panose="02020603050405020304" pitchFamily="18" charset="0"/>
                          <a:cs typeface="Times New Roman" panose="02020603050405020304" pitchFamily="18" charset="0"/>
                        </a:rPr>
                        <a:t>P-Rel</a:t>
                      </a:r>
                      <a:endParaRPr lang="en-US"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1800" b="1" dirty="0" smtClean="0">
                          <a:solidFill>
                            <a:schemeClr val="tx1"/>
                          </a:solidFill>
                          <a:effectLst/>
                          <a:latin typeface="Times New Roman" panose="02020603050405020304" pitchFamily="18" charset="0"/>
                          <a:cs typeface="Times New Roman" panose="02020603050405020304" pitchFamily="18" charset="0"/>
                        </a:rPr>
                        <a:t>P-</a:t>
                      </a:r>
                      <a:r>
                        <a:rPr lang="en-US" sz="1800" b="1" dirty="0" err="1" smtClean="0">
                          <a:solidFill>
                            <a:schemeClr val="tx1"/>
                          </a:solidFill>
                          <a:effectLst/>
                          <a:latin typeface="Times New Roman" panose="02020603050405020304" pitchFamily="18" charset="0"/>
                          <a:cs typeface="Times New Roman" panose="02020603050405020304" pitchFamily="18" charset="0"/>
                        </a:rPr>
                        <a:t>Tg</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oFill/>
                  </a:tcPr>
                </a:tc>
                <a:tc>
                  <a:txBody>
                    <a:bodyPr/>
                    <a:lstStyle/>
                    <a:p>
                      <a:pPr marL="0" marR="0" indent="-101600" algn="ctr">
                        <a:lnSpc>
                          <a:spcPct val="100000"/>
                        </a:lnSpc>
                        <a:spcBef>
                          <a:spcPts val="400"/>
                        </a:spcBef>
                        <a:spcAft>
                          <a:spcPts val="700"/>
                        </a:spcAft>
                      </a:pPr>
                      <a:r>
                        <a:rPr lang="en-US" sz="1800" b="1" dirty="0" err="1" smtClean="0">
                          <a:solidFill>
                            <a:schemeClr val="tx1"/>
                          </a:solidFill>
                          <a:effectLst/>
                          <a:latin typeface="Times New Roman" panose="02020603050405020304" pitchFamily="18" charset="0"/>
                          <a:cs typeface="Times New Roman" panose="02020603050405020304" pitchFamily="18" charset="0"/>
                        </a:rPr>
                        <a:t>Tr</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101600" algn="ctr">
                        <a:lnSpc>
                          <a:spcPct val="100000"/>
                        </a:lnSpc>
                        <a:spcBef>
                          <a:spcPts val="400"/>
                        </a:spcBef>
                        <a:spcAft>
                          <a:spcPts val="700"/>
                        </a:spcAft>
                      </a:pPr>
                      <a:r>
                        <a:rPr lang="en-US" sz="1800" b="1" dirty="0" smtClean="0">
                          <a:solidFill>
                            <a:schemeClr val="tx1"/>
                          </a:solidFill>
                          <a:effectLst/>
                          <a:latin typeface="Times New Roman" panose="02020603050405020304" pitchFamily="18" charset="0"/>
                          <a:cs typeface="Times New Roman" panose="02020603050405020304" pitchFamily="18" charset="0"/>
                        </a:rPr>
                        <a:t>T</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3</a:t>
                      </a: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patL</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tx1"/>
                          </a:solidFill>
                          <a:effectLst/>
                        </a:rPr>
                        <a:t>#pat-</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tx1"/>
                          </a:solidFill>
                          <a:effectLst/>
                        </a:rPr>
                        <a:t>patient</a:t>
                      </a:r>
                      <a:endParaRPr lang="en-US" sz="180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 </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a:solidFill>
                            <a:schemeClr val="tx1"/>
                          </a:solidFill>
                          <a:effectLst/>
                        </a:rPr>
                        <a:t>t</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4</a:t>
                      </a: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patgL</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a:solidFill>
                            <a:schemeClr val="tx1"/>
                          </a:solidFill>
                          <a:effectLst/>
                        </a:rPr>
                        <a:t>patg</a:t>
                      </a:r>
                      <a:r>
                        <a:rPr lang="en-US" sz="1800" dirty="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tx1"/>
                          </a:solidFill>
                          <a:effectLst/>
                        </a:rPr>
                        <a:t>gender</a:t>
                      </a:r>
                      <a:endParaRPr lang="en-US" sz="180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inheres-in</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#pat-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a:solidFill>
                            <a:schemeClr val="tx1"/>
                          </a:solidFill>
                          <a:effectLst/>
                        </a:rPr>
                        <a:t>at</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5</a:t>
                      </a:r>
                    </a:p>
                  </a:txBody>
                  <a:tcPr marL="45720" marR="45720" marT="0" marB="0">
                    <a:noFill/>
                  </a:tcPr>
                </a:tc>
                <a:tc>
                  <a:txBody>
                    <a:bodyPr/>
                    <a:lstStyle/>
                    <a:p>
                      <a:pPr marL="0" marR="0" indent="-101600">
                        <a:lnSpc>
                          <a:spcPct val="100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patg</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tx1"/>
                          </a:solidFill>
                          <a:effectLst/>
                        </a:rPr>
                        <a:t>male-gender</a:t>
                      </a:r>
                      <a:endParaRPr lang="en-US" sz="180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tx1"/>
                          </a:solidFill>
                          <a:effectLst/>
                        </a:rPr>
                        <a:t>inheres-in</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#pat-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6</a:t>
                      </a:r>
                    </a:p>
                  </a:txBody>
                  <a:tcPr marL="45720" marR="45720" marT="0" marB="0">
                    <a:noFill/>
                  </a:tcPr>
                </a:tc>
                <a:tc>
                  <a:txBody>
                    <a:bodyPr/>
                    <a:lstStyle/>
                    <a:p>
                      <a:pPr marL="0" marR="0" indent="-101600">
                        <a:lnSpc>
                          <a:spcPct val="100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patg</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tx1"/>
                          </a:solidFill>
                          <a:effectLst/>
                        </a:rPr>
                        <a:t>female-gender</a:t>
                      </a:r>
                      <a:endParaRPr lang="en-US" sz="180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tx1"/>
                          </a:solidFill>
                          <a:effectLst/>
                        </a:rPr>
                        <a:t>inheres-in</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smtClean="0">
                          <a:solidFill>
                            <a:schemeClr val="tx1"/>
                          </a:solidFill>
                          <a:effectLst/>
                        </a:rPr>
                        <a:t>pat-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7</a:t>
                      </a: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 </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patgL</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dirty="0" err="1">
                          <a:solidFill>
                            <a:schemeClr val="tx1"/>
                          </a:solidFill>
                          <a:effectLst/>
                        </a:rPr>
                        <a:t>underspec</a:t>
                      </a:r>
                      <a:r>
                        <a:rPr lang="en-US" sz="1800" cap="small" dirty="0">
                          <a:solidFill>
                            <a:schemeClr val="tx1"/>
                          </a:solidFill>
                          <a:effectLst/>
                        </a:rPr>
                        <a:t>-ice</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 </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a:solidFill>
                            <a:schemeClr val="tx1"/>
                          </a:solidFill>
                          <a:effectLst/>
                        </a:rPr>
                        <a:t>at</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bl>
          </a:graphicData>
        </a:graphic>
      </p:graphicFrame>
      <p:pic>
        <p:nvPicPr>
          <p:cNvPr id="4" name="Picture 3"/>
          <p:cNvPicPr>
            <a:picLocks noChangeAspect="1"/>
          </p:cNvPicPr>
          <p:nvPr/>
        </p:nvPicPr>
        <p:blipFill>
          <a:blip r:embed="rId2"/>
          <a:stretch>
            <a:fillRect/>
          </a:stretch>
        </p:blipFill>
        <p:spPr>
          <a:xfrm>
            <a:off x="152400" y="1496292"/>
            <a:ext cx="1676399" cy="713648"/>
          </a:xfrm>
          <a:prstGeom prst="rect">
            <a:avLst/>
          </a:prstGeom>
        </p:spPr>
      </p:pic>
      <p:graphicFrame>
        <p:nvGraphicFramePr>
          <p:cNvPr id="6" name="Table 5"/>
          <p:cNvGraphicFramePr>
            <a:graphicFrameLocks noGrp="1"/>
          </p:cNvGraphicFramePr>
          <p:nvPr/>
        </p:nvGraphicFramePr>
        <p:xfrm>
          <a:off x="1981199" y="1484560"/>
          <a:ext cx="7010401" cy="1810512"/>
        </p:xfrm>
        <a:graphic>
          <a:graphicData uri="http://schemas.openxmlformats.org/drawingml/2006/table">
            <a:tbl>
              <a:tblPr/>
              <a:tblGrid>
                <a:gridCol w="533401"/>
                <a:gridCol w="1447800"/>
                <a:gridCol w="533400"/>
                <a:gridCol w="1752600"/>
                <a:gridCol w="1219200"/>
                <a:gridCol w="1022604"/>
                <a:gridCol w="501396"/>
              </a:tblGrid>
              <a:tr h="301752">
                <a:tc>
                  <a:txBody>
                    <a:bodyPr/>
                    <a:lstStyle/>
                    <a:p>
                      <a:pPr marL="0" marR="0" indent="0" algn="ctr">
                        <a:lnSpc>
                          <a:spcPct val="100000"/>
                        </a:lnSpc>
                        <a:spcBef>
                          <a:spcPts val="0"/>
                        </a:spcBef>
                        <a:spcAft>
                          <a:spcPts val="0"/>
                        </a:spcAft>
                      </a:pPr>
                      <a:r>
                        <a:rPr lang="en-US" sz="1800" b="1" dirty="0" smtClean="0">
                          <a:solidFill>
                            <a:schemeClr val="tx1"/>
                          </a:solidFill>
                          <a:latin typeface="Times New Roman"/>
                          <a:ea typeface="Times New Roman"/>
                          <a:cs typeface="Times New Roman"/>
                        </a:rPr>
                        <a:t>L</a:t>
                      </a:r>
                      <a:endParaRPr lang="en-US" sz="1800" b="1"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err="1">
                          <a:solidFill>
                            <a:schemeClr val="tx1"/>
                          </a:solidFill>
                          <a:latin typeface="Times New Roman"/>
                          <a:ea typeface="Times New Roman"/>
                          <a:cs typeface="Times New Roman"/>
                        </a:rPr>
                        <a:t>Var</a:t>
                      </a:r>
                      <a:endParaRPr lang="en-US" sz="1800" b="1"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smtClean="0">
                          <a:solidFill>
                            <a:schemeClr val="tx1"/>
                          </a:solidFill>
                          <a:latin typeface="Times New Roman"/>
                          <a:ea typeface="Times New Roman"/>
                          <a:cs typeface="Times New Roman"/>
                        </a:rPr>
                        <a:t>IT</a:t>
                      </a:r>
                      <a:endParaRPr lang="en-US" sz="1800" b="1"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tx1"/>
                          </a:solidFill>
                          <a:latin typeface="Times New Roman"/>
                          <a:ea typeface="Times New Roman"/>
                          <a:cs typeface="Times New Roman"/>
                        </a:rPr>
                        <a:t>REF</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tx1"/>
                          </a:solidFill>
                          <a:latin typeface="Times New Roman"/>
                          <a:ea typeface="Times New Roman"/>
                          <a:cs typeface="Times New Roman"/>
                        </a:rPr>
                        <a:t>Min</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tx1"/>
                          </a:solidFill>
                          <a:latin typeface="Times New Roman"/>
                          <a:ea typeface="Times New Roman"/>
                          <a:cs typeface="Times New Roman"/>
                        </a:rPr>
                        <a:t>Max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tx1"/>
                          </a:solidFill>
                          <a:latin typeface="Times New Roman"/>
                          <a:ea typeface="Times New Roman"/>
                          <a:cs typeface="Times New Roman"/>
                        </a:rPr>
                        <a:t>Val</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id</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patient</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endParaRPr lang="en-US" sz="1800"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4</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gender</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endParaRPr lang="en-US" sz="1800"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5</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male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6</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female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7</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endParaRPr lang="en-US" sz="1800"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Rectangle 7"/>
          <p:cNvSpPr/>
          <p:nvPr/>
        </p:nvSpPr>
        <p:spPr bwMode="auto">
          <a:xfrm>
            <a:off x="1981200" y="1797700"/>
            <a:ext cx="7010400" cy="283012"/>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p:cNvSpPr/>
          <p:nvPr/>
        </p:nvSpPr>
        <p:spPr bwMode="auto">
          <a:xfrm>
            <a:off x="1981200" y="3737116"/>
            <a:ext cx="7010400" cy="283012"/>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p:cNvSpPr/>
          <p:nvPr/>
        </p:nvSpPr>
        <p:spPr bwMode="auto">
          <a:xfrm>
            <a:off x="187036" y="1523844"/>
            <a:ext cx="574964" cy="686096"/>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Oval 2"/>
          <p:cNvSpPr/>
          <p:nvPr/>
        </p:nvSpPr>
        <p:spPr bwMode="auto">
          <a:xfrm>
            <a:off x="758684" y="3352800"/>
            <a:ext cx="308116" cy="308116"/>
          </a:xfrm>
          <a:prstGeom prst="ellipse">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2" name="Straight Connector 11"/>
          <p:cNvCxnSpPr>
            <a:stCxn id="11" idx="2"/>
            <a:endCxn id="3" idx="1"/>
          </p:cNvCxnSpPr>
          <p:nvPr/>
        </p:nvCxnSpPr>
        <p:spPr bwMode="auto">
          <a:xfrm>
            <a:off x="474518" y="2209940"/>
            <a:ext cx="329289" cy="1187983"/>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5" name="Straight Connector 14"/>
          <p:cNvCxnSpPr>
            <a:stCxn id="8" idx="1"/>
            <a:endCxn id="3" idx="7"/>
          </p:cNvCxnSpPr>
          <p:nvPr/>
        </p:nvCxnSpPr>
        <p:spPr bwMode="auto">
          <a:xfrm flipH="1">
            <a:off x="1021677" y="1939206"/>
            <a:ext cx="959523" cy="1458717"/>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8" name="Straight Connector 17"/>
          <p:cNvCxnSpPr>
            <a:stCxn id="10" idx="1"/>
            <a:endCxn id="3" idx="5"/>
          </p:cNvCxnSpPr>
          <p:nvPr/>
        </p:nvCxnSpPr>
        <p:spPr bwMode="auto">
          <a:xfrm flipH="1" flipV="1">
            <a:off x="1021677" y="3615793"/>
            <a:ext cx="959523" cy="262829"/>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22" name="Elbow Connector 21"/>
          <p:cNvCxnSpPr>
            <a:stCxn id="3" idx="2"/>
            <a:endCxn id="26" idx="1"/>
          </p:cNvCxnSpPr>
          <p:nvPr/>
        </p:nvCxnSpPr>
        <p:spPr bwMode="auto">
          <a:xfrm rot="10800000" flipV="1">
            <a:off x="533400" y="3506858"/>
            <a:ext cx="225284" cy="2099676"/>
          </a:xfrm>
          <a:prstGeom prst="bentConnector3">
            <a:avLst>
              <a:gd name="adj1" fmla="val 201472"/>
            </a:avLst>
          </a:prstGeom>
          <a:solidFill>
            <a:schemeClr val="accent1"/>
          </a:solidFill>
          <a:ln w="38100" cap="flat" cmpd="sng" algn="ctr">
            <a:solidFill>
              <a:srgbClr val="FFFF00"/>
            </a:solidFill>
            <a:prstDash val="solid"/>
            <a:round/>
            <a:headEnd type="none" w="med" len="med"/>
            <a:tailEnd type="triangle"/>
          </a:ln>
          <a:effectLst/>
        </p:spPr>
      </p:cxnSp>
      <p:sp>
        <p:nvSpPr>
          <p:cNvPr id="26" name="TextBox 25"/>
          <p:cNvSpPr txBox="1"/>
          <p:nvPr/>
        </p:nvSpPr>
        <p:spPr>
          <a:xfrm>
            <a:off x="533400" y="5421868"/>
            <a:ext cx="3733800" cy="369332"/>
          </a:xfrm>
          <a:prstGeom prst="rect">
            <a:avLst/>
          </a:prstGeom>
          <a:noFill/>
          <a:ln w="28575">
            <a:solidFill>
              <a:srgbClr val="FFFF00"/>
            </a:solidFill>
          </a:ln>
        </p:spPr>
        <p:txBody>
          <a:bodyPr wrap="square" rtlCol="0">
            <a:spAutoFit/>
          </a:bodyPr>
          <a:lstStyle/>
          <a:p>
            <a:r>
              <a:rPr lang="en-US" sz="1800" dirty="0">
                <a:solidFill>
                  <a:schemeClr val="bg1"/>
                </a:solidFill>
              </a:rPr>
              <a:t>#</a:t>
            </a:r>
            <a:r>
              <a:rPr lang="en-US" sz="1800" dirty="0" smtClean="0">
                <a:solidFill>
                  <a:schemeClr val="bg1"/>
                </a:solidFill>
              </a:rPr>
              <a:t>pat-5033  </a:t>
            </a:r>
            <a:r>
              <a:rPr lang="en-US" sz="1800" b="1" i="1" dirty="0">
                <a:solidFill>
                  <a:schemeClr val="bg1"/>
                </a:solidFill>
              </a:rPr>
              <a:t>instance-of</a:t>
            </a:r>
            <a:r>
              <a:rPr lang="en-US" sz="1800" dirty="0">
                <a:solidFill>
                  <a:schemeClr val="bg1"/>
                </a:solidFill>
              </a:rPr>
              <a:t> </a:t>
            </a:r>
            <a:r>
              <a:rPr lang="en-US" sz="1800" dirty="0" smtClean="0">
                <a:solidFill>
                  <a:schemeClr val="bg1"/>
                </a:solidFill>
              </a:rPr>
              <a:t>  </a:t>
            </a:r>
            <a:r>
              <a:rPr lang="en-US" sz="1800" cap="small" dirty="0" smtClean="0">
                <a:solidFill>
                  <a:schemeClr val="bg1"/>
                </a:solidFill>
              </a:rPr>
              <a:t>Patient</a:t>
            </a:r>
            <a:r>
              <a:rPr lang="en-US" sz="1800" dirty="0" smtClean="0">
                <a:solidFill>
                  <a:schemeClr val="bg1"/>
                </a:solidFill>
              </a:rPr>
              <a:t>  </a:t>
            </a:r>
            <a:r>
              <a:rPr lang="en-US" sz="1800" b="1" i="1" dirty="0" smtClean="0">
                <a:solidFill>
                  <a:schemeClr val="bg1"/>
                </a:solidFill>
              </a:rPr>
              <a:t>at</a:t>
            </a:r>
            <a:r>
              <a:rPr lang="en-US" sz="1800" dirty="0" smtClean="0">
                <a:solidFill>
                  <a:schemeClr val="bg1"/>
                </a:solidFill>
              </a:rPr>
              <a:t>   t</a:t>
            </a:r>
            <a:endParaRPr lang="en-US" sz="1800" dirty="0">
              <a:solidFill>
                <a:schemeClr val="bg1"/>
              </a:solidFill>
            </a:endParaRPr>
          </a:p>
        </p:txBody>
      </p:sp>
    </p:spTree>
    <p:extLst>
      <p:ext uri="{BB962C8B-B14F-4D97-AF65-F5344CB8AC3E}">
        <p14:creationId xmlns:p14="http://schemas.microsoft.com/office/powerpoint/2010/main" val="859018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Heterogeneity in distinct databases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smtClean="0"/>
              <a:t>Logical model differences:</a:t>
            </a:r>
          </a:p>
          <a:p>
            <a:pPr lvl="1">
              <a:buFont typeface="Arial" panose="020B0604020202020204" pitchFamily="34" charset="0"/>
              <a:buChar char="•"/>
            </a:pPr>
            <a:r>
              <a:rPr lang="en-US" sz="2000" dirty="0" smtClean="0"/>
              <a:t>different </a:t>
            </a:r>
            <a:r>
              <a:rPr lang="en-US" sz="2000" dirty="0"/>
              <a:t>internal names for semantically equivalent tables/columns, </a:t>
            </a:r>
            <a:endParaRPr lang="en-US" sz="2000" dirty="0" smtClean="0"/>
          </a:p>
          <a:p>
            <a:pPr lvl="1">
              <a:buFont typeface="Arial" panose="020B0604020202020204" pitchFamily="34" charset="0"/>
              <a:buChar char="•"/>
            </a:pPr>
            <a:r>
              <a:rPr lang="en-US" sz="2000" dirty="0" smtClean="0"/>
              <a:t>data </a:t>
            </a:r>
            <a:r>
              <a:rPr lang="en-US" sz="2000" dirty="0"/>
              <a:t>stored in a single table vs. multiple tables, </a:t>
            </a:r>
            <a:endParaRPr lang="en-US" sz="2000" dirty="0" smtClean="0"/>
          </a:p>
          <a:p>
            <a:pPr lvl="1">
              <a:buFont typeface="Arial" panose="020B0604020202020204" pitchFamily="34" charset="0"/>
              <a:buChar char="•"/>
            </a:pPr>
            <a:r>
              <a:rPr lang="en-US" sz="2000" dirty="0" smtClean="0"/>
              <a:t>data </a:t>
            </a:r>
            <a:r>
              <a:rPr lang="en-US" sz="2000" dirty="0"/>
              <a:t>stored in column-modeled vs. row-modeled </a:t>
            </a:r>
            <a:r>
              <a:rPr lang="en-US" sz="2000" dirty="0" smtClean="0"/>
              <a:t>form</a:t>
            </a:r>
            <a:r>
              <a:rPr lang="en-US" sz="2000" dirty="0"/>
              <a:t>.</a:t>
            </a:r>
            <a:endParaRPr lang="en-US" sz="2000" dirty="0" smtClean="0"/>
          </a:p>
          <a:p>
            <a:pPr marL="744538" lvl="2" indent="-404813">
              <a:buNone/>
            </a:pPr>
            <a:r>
              <a:rPr lang="en-US" dirty="0" smtClean="0"/>
              <a:t> </a:t>
            </a:r>
            <a:r>
              <a:rPr lang="en-US" dirty="0" smtClean="0">
                <a:sym typeface="Wingdings" panose="05000000000000000000" pitchFamily="2" charset="2"/>
              </a:rPr>
              <a:t> </a:t>
            </a:r>
            <a:r>
              <a:rPr lang="en-US" dirty="0" smtClean="0">
                <a:solidFill>
                  <a:srgbClr val="FFC000"/>
                </a:solidFill>
              </a:rPr>
              <a:t>resolvable through </a:t>
            </a:r>
            <a:r>
              <a:rPr lang="en-US" dirty="0">
                <a:solidFill>
                  <a:srgbClr val="FFC000"/>
                </a:solidFill>
              </a:rPr>
              <a:t>database views and mappings of individual database schema elements to a global </a:t>
            </a:r>
            <a:r>
              <a:rPr lang="en-US" dirty="0" smtClean="0">
                <a:solidFill>
                  <a:srgbClr val="FFC000"/>
                </a:solidFill>
              </a:rPr>
              <a:t>schema. </a:t>
            </a:r>
            <a:r>
              <a:rPr lang="en-US" dirty="0" smtClean="0">
                <a:solidFill>
                  <a:srgbClr val="FFC000"/>
                </a:solidFill>
                <a:sym typeface="Wingdings" panose="05000000000000000000" pitchFamily="2" charset="2"/>
              </a:rPr>
              <a:t> </a:t>
            </a:r>
            <a:r>
              <a:rPr lang="en-US" b="1" i="1" u="sng" dirty="0" smtClean="0">
                <a:solidFill>
                  <a:srgbClr val="FFC000"/>
                </a:solidFill>
                <a:sym typeface="Wingdings" panose="05000000000000000000" pitchFamily="2" charset="2"/>
              </a:rPr>
              <a:t>Field</a:t>
            </a:r>
            <a:r>
              <a:rPr lang="en-US" dirty="0" smtClean="0">
                <a:solidFill>
                  <a:srgbClr val="FFC000"/>
                </a:solidFill>
                <a:sym typeface="Wingdings" panose="05000000000000000000" pitchFamily="2" charset="2"/>
              </a:rPr>
              <a:t> mapping.</a:t>
            </a:r>
            <a:endParaRPr lang="en-US" dirty="0" smtClean="0">
              <a:solidFill>
                <a:srgbClr val="FFC000"/>
              </a:solidFill>
            </a:endParaRPr>
          </a:p>
          <a:p>
            <a:pPr marL="744538" lvl="2" indent="-404813">
              <a:buNone/>
            </a:pPr>
            <a:endParaRPr lang="en-US" sz="800" dirty="0" smtClean="0">
              <a:solidFill>
                <a:srgbClr val="FFC000"/>
              </a:solidFill>
            </a:endParaRPr>
          </a:p>
          <a:p>
            <a:pPr>
              <a:buFont typeface="Arial" panose="020B0604020202020204" pitchFamily="34" charset="0"/>
              <a:buChar char="•"/>
            </a:pPr>
            <a:r>
              <a:rPr lang="en-US" b="1" u="sng" dirty="0" smtClean="0"/>
              <a:t>Semantic </a:t>
            </a:r>
            <a:r>
              <a:rPr lang="en-US" b="1" u="sng" dirty="0"/>
              <a:t>representation </a:t>
            </a:r>
            <a:r>
              <a:rPr lang="en-US" b="1" u="sng" dirty="0" smtClean="0"/>
              <a:t>differences</a:t>
            </a:r>
            <a:r>
              <a:rPr lang="en-US" dirty="0" smtClean="0"/>
              <a:t>:</a:t>
            </a:r>
          </a:p>
          <a:p>
            <a:pPr lvl="1">
              <a:buFont typeface="Arial" panose="020B0604020202020204" pitchFamily="34" charset="0"/>
              <a:buChar char="•"/>
            </a:pPr>
            <a:r>
              <a:rPr lang="en-US" sz="2000" dirty="0" smtClean="0"/>
              <a:t>differences in terminologies and coding systems,</a:t>
            </a:r>
          </a:p>
          <a:p>
            <a:pPr lvl="1">
              <a:buFont typeface="Arial" panose="020B0604020202020204" pitchFamily="34" charset="0"/>
              <a:buChar char="•"/>
            </a:pPr>
            <a:r>
              <a:rPr lang="en-US" sz="2000" dirty="0" smtClean="0"/>
              <a:t>equivalent </a:t>
            </a:r>
            <a:r>
              <a:rPr lang="en-US" sz="2000" dirty="0"/>
              <a:t>information </a:t>
            </a:r>
            <a:r>
              <a:rPr lang="en-US" sz="2000" dirty="0" smtClean="0"/>
              <a:t>stored </a:t>
            </a:r>
            <a:r>
              <a:rPr lang="en-US" sz="2000" dirty="0"/>
              <a:t>at different </a:t>
            </a:r>
            <a:r>
              <a:rPr lang="en-US" sz="2000" dirty="0" smtClean="0"/>
              <a:t>levels of granularity.</a:t>
            </a:r>
          </a:p>
          <a:p>
            <a:pPr marL="744538" lvl="2" indent="-349250">
              <a:buNone/>
            </a:pPr>
            <a:r>
              <a:rPr lang="en-US" dirty="0" smtClean="0">
                <a:sym typeface="Wingdings" panose="05000000000000000000" pitchFamily="2" charset="2"/>
              </a:rPr>
              <a:t> </a:t>
            </a:r>
            <a:r>
              <a:rPr lang="en-US" dirty="0">
                <a:solidFill>
                  <a:srgbClr val="FFC000"/>
                </a:solidFill>
                <a:sym typeface="Wingdings" panose="05000000000000000000" pitchFamily="2" charset="2"/>
              </a:rPr>
              <a:t>r</a:t>
            </a:r>
            <a:r>
              <a:rPr lang="en-US" dirty="0" smtClean="0">
                <a:solidFill>
                  <a:srgbClr val="FFC000"/>
                </a:solidFill>
                <a:sym typeface="Wingdings" panose="05000000000000000000" pitchFamily="2" charset="2"/>
              </a:rPr>
              <a:t>esolvable through ontology-based representation of what the data in the distinct databases are about.  </a:t>
            </a:r>
            <a:r>
              <a:rPr lang="en-US" b="1" i="1" u="sng" dirty="0" smtClean="0">
                <a:solidFill>
                  <a:srgbClr val="FFC000"/>
                </a:solidFill>
                <a:sym typeface="Wingdings" panose="05000000000000000000" pitchFamily="2" charset="2"/>
              </a:rPr>
              <a:t>Value</a:t>
            </a:r>
            <a:r>
              <a:rPr lang="en-US" dirty="0" smtClean="0">
                <a:solidFill>
                  <a:srgbClr val="FFC000"/>
                </a:solidFill>
                <a:sym typeface="Wingdings" panose="05000000000000000000" pitchFamily="2" charset="2"/>
              </a:rPr>
              <a:t> mapping.</a:t>
            </a:r>
            <a:endParaRPr lang="en-US" dirty="0" smtClean="0">
              <a:solidFill>
                <a:srgbClr val="FFC000"/>
              </a:solidFill>
            </a:endParaRPr>
          </a:p>
          <a:p>
            <a:pPr>
              <a:buFont typeface="Arial" panose="020B0604020202020204" pitchFamily="34" charset="0"/>
              <a:buChar char="•"/>
            </a:pPr>
            <a:endParaRPr lang="en-US" dirty="0"/>
          </a:p>
        </p:txBody>
      </p:sp>
      <p:sp>
        <p:nvSpPr>
          <p:cNvPr id="4" name="Rectangle 3"/>
          <p:cNvSpPr/>
          <p:nvPr/>
        </p:nvSpPr>
        <p:spPr>
          <a:xfrm>
            <a:off x="3440784" y="6137826"/>
            <a:ext cx="5715000" cy="646331"/>
          </a:xfrm>
          <a:prstGeom prst="rect">
            <a:avLst/>
          </a:prstGeom>
        </p:spPr>
        <p:txBody>
          <a:bodyPr wrap="square">
            <a:spAutoFit/>
          </a:bodyPr>
          <a:lstStyle/>
          <a:p>
            <a:pPr algn="r"/>
            <a:r>
              <a:rPr lang="en-US" sz="1200" dirty="0" err="1" smtClean="0">
                <a:solidFill>
                  <a:schemeClr val="bg1"/>
                </a:solidFill>
              </a:rPr>
              <a:t>Marenco</a:t>
            </a:r>
            <a:r>
              <a:rPr lang="en-US" sz="1200" dirty="0" smtClean="0">
                <a:solidFill>
                  <a:schemeClr val="bg1"/>
                </a:solidFill>
              </a:rPr>
              <a:t> </a:t>
            </a:r>
            <a:r>
              <a:rPr lang="en-US" sz="1200" dirty="0">
                <a:solidFill>
                  <a:schemeClr val="bg1"/>
                </a:solidFill>
              </a:rPr>
              <a:t>L, Wang R, </a:t>
            </a:r>
            <a:r>
              <a:rPr lang="en-US" sz="1200" dirty="0" err="1">
                <a:solidFill>
                  <a:schemeClr val="bg1"/>
                </a:solidFill>
              </a:rPr>
              <a:t>Nadkarni</a:t>
            </a:r>
            <a:r>
              <a:rPr lang="en-US" sz="1200" dirty="0">
                <a:solidFill>
                  <a:schemeClr val="bg1"/>
                </a:solidFill>
              </a:rPr>
              <a:t> P. </a:t>
            </a:r>
            <a:endParaRPr lang="en-US" sz="1200" dirty="0" smtClean="0">
              <a:solidFill>
                <a:schemeClr val="bg1"/>
              </a:solidFill>
            </a:endParaRPr>
          </a:p>
          <a:p>
            <a:pPr algn="r"/>
            <a:r>
              <a:rPr lang="en-US" sz="1200" dirty="0" smtClean="0">
                <a:solidFill>
                  <a:schemeClr val="bg1"/>
                </a:solidFill>
              </a:rPr>
              <a:t>Automated </a:t>
            </a:r>
            <a:r>
              <a:rPr lang="en-US" sz="1200" dirty="0">
                <a:solidFill>
                  <a:schemeClr val="bg1"/>
                </a:solidFill>
              </a:rPr>
              <a:t>Database Mediation Using Ontological Metadata Mappings. </a:t>
            </a:r>
            <a:endParaRPr lang="en-US" sz="1200" dirty="0" smtClean="0">
              <a:solidFill>
                <a:schemeClr val="bg1"/>
              </a:solidFill>
            </a:endParaRPr>
          </a:p>
          <a:p>
            <a:pPr algn="r"/>
            <a:r>
              <a:rPr lang="en-US" sz="1200" dirty="0" smtClean="0">
                <a:solidFill>
                  <a:schemeClr val="bg1"/>
                </a:solidFill>
              </a:rPr>
              <a:t>J </a:t>
            </a:r>
            <a:r>
              <a:rPr lang="en-US" sz="1200" dirty="0">
                <a:solidFill>
                  <a:schemeClr val="bg1"/>
                </a:solidFill>
              </a:rPr>
              <a:t>Am Med Inform Assoc. 2009 Sep-Oct;16(5):723-37.</a:t>
            </a:r>
          </a:p>
        </p:txBody>
      </p:sp>
    </p:spTree>
    <p:extLst>
      <p:ext uri="{BB962C8B-B14F-4D97-AF65-F5344CB8AC3E}">
        <p14:creationId xmlns:p14="http://schemas.microsoft.com/office/powerpoint/2010/main" val="851209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981200" y="1496292"/>
            <a:ext cx="7010400" cy="1780308"/>
          </a:xfrm>
          <a:prstGeom prst="rect">
            <a:avLst/>
          </a:prstGeom>
          <a:solidFill>
            <a:srgbClr val="19FF81">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1981200" y="3429000"/>
            <a:ext cx="7010400" cy="1752600"/>
          </a:xfrm>
          <a:prstGeom prst="rect">
            <a:avLst/>
          </a:prstGeom>
          <a:solidFill>
            <a:srgbClr val="FF99CC">
              <a:alpha val="8196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2162" name="Title 1"/>
          <p:cNvSpPr>
            <a:spLocks noGrp="1"/>
          </p:cNvSpPr>
          <p:nvPr>
            <p:ph type="title"/>
          </p:nvPr>
        </p:nvSpPr>
        <p:spPr/>
        <p:txBody>
          <a:bodyPr/>
          <a:lstStyle/>
          <a:p>
            <a:r>
              <a:rPr lang="en-US" altLang="en-US" dirty="0"/>
              <a:t>Unconditional generation</a:t>
            </a:r>
            <a:endParaRPr lang="en-US" altLang="en-US" dirty="0" smtClean="0"/>
          </a:p>
        </p:txBody>
      </p:sp>
      <p:graphicFrame>
        <p:nvGraphicFramePr>
          <p:cNvPr id="2" name="Table 1"/>
          <p:cNvGraphicFramePr>
            <a:graphicFrameLocks noGrp="1"/>
          </p:cNvGraphicFramePr>
          <p:nvPr/>
        </p:nvGraphicFramePr>
        <p:xfrm>
          <a:off x="1981200" y="3410528"/>
          <a:ext cx="7010399" cy="1765542"/>
        </p:xfrm>
        <a:graphic>
          <a:graphicData uri="http://schemas.openxmlformats.org/drawingml/2006/table">
            <a:tbl>
              <a:tblPr>
                <a:tableStyleId>{5C22544A-7EE6-4342-B048-85BDC9FD1C3A}</a:tableStyleId>
              </a:tblPr>
              <a:tblGrid>
                <a:gridCol w="533400"/>
                <a:gridCol w="990600"/>
                <a:gridCol w="990600"/>
                <a:gridCol w="1752600"/>
                <a:gridCol w="1219200"/>
                <a:gridCol w="762000"/>
                <a:gridCol w="457200"/>
                <a:gridCol w="304799"/>
              </a:tblGrid>
              <a:tr h="323272">
                <a:tc>
                  <a:txBody>
                    <a:bodyPr/>
                    <a:lstStyle/>
                    <a:p>
                      <a:pPr marL="0" marR="0" indent="0" algn="ctr">
                        <a:lnSpc>
                          <a:spcPct val="100000"/>
                        </a:lnSpc>
                        <a:spcBef>
                          <a:spcPts val="0"/>
                        </a:spcBef>
                        <a:spcAft>
                          <a:spcPts val="0"/>
                        </a:spcAft>
                      </a:pPr>
                      <a:r>
                        <a:rPr lang="en-US" sz="1800" b="1" dirty="0" smtClean="0">
                          <a:solidFill>
                            <a:schemeClr val="tx1"/>
                          </a:solidFill>
                          <a:latin typeface="Times New Roman" panose="02020603050405020304" pitchFamily="18" charset="0"/>
                          <a:ea typeface="Times New Roman"/>
                          <a:cs typeface="Times New Roman" panose="02020603050405020304" pitchFamily="18" charset="0"/>
                        </a:rPr>
                        <a:t>L</a:t>
                      </a:r>
                      <a:endParaRPr lang="en-US" sz="1800" b="1" dirty="0">
                        <a:solidFill>
                          <a:schemeClr val="tx1"/>
                        </a:solidFill>
                        <a:latin typeface="Times New Roman" panose="02020603050405020304" pitchFamily="18" charset="0"/>
                        <a:ea typeface="Times New Roman"/>
                        <a:cs typeface="Times New Roman" panose="02020603050405020304" pitchFamily="18" charset="0"/>
                      </a:endParaRPr>
                    </a:p>
                  </a:txBody>
                  <a:tcPr marL="45720" marR="45720" marT="0" marB="0">
                    <a:noFill/>
                  </a:tcPr>
                </a:tc>
                <a:tc>
                  <a:txBody>
                    <a:bodyPr/>
                    <a:lstStyle/>
                    <a:p>
                      <a:pPr marL="0" marR="0" indent="-101600">
                        <a:lnSpc>
                          <a:spcPct val="100000"/>
                        </a:lnSpc>
                        <a:spcBef>
                          <a:spcPts val="400"/>
                        </a:spcBef>
                        <a:spcAft>
                          <a:spcPts val="700"/>
                        </a:spcAft>
                      </a:pPr>
                      <a:r>
                        <a:rPr lang="en-US" sz="1800" b="1" dirty="0">
                          <a:solidFill>
                            <a:schemeClr val="tx1"/>
                          </a:solidFill>
                          <a:effectLst/>
                          <a:latin typeface="Times New Roman" panose="02020603050405020304" pitchFamily="18" charset="0"/>
                          <a:cs typeface="Times New Roman" panose="02020603050405020304" pitchFamily="18" charset="0"/>
                        </a:rPr>
                        <a:t>IUI(L)</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1800" b="1">
                          <a:solidFill>
                            <a:schemeClr val="tx1"/>
                          </a:solidFill>
                          <a:effectLst/>
                          <a:latin typeface="Times New Roman" panose="02020603050405020304" pitchFamily="18" charset="0"/>
                          <a:cs typeface="Times New Roman" panose="02020603050405020304" pitchFamily="18" charset="0"/>
                        </a:rPr>
                        <a:t>IUI(P)</a:t>
                      </a:r>
                      <a:endParaRPr lang="en-US"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1800" b="1" dirty="0">
                          <a:solidFill>
                            <a:schemeClr val="tx1"/>
                          </a:solidFill>
                          <a:effectLst/>
                          <a:latin typeface="Times New Roman" panose="02020603050405020304" pitchFamily="18" charset="0"/>
                          <a:cs typeface="Times New Roman" panose="02020603050405020304" pitchFamily="18" charset="0"/>
                        </a:rPr>
                        <a:t>P-Type</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0" marB="0">
                    <a:noFill/>
                  </a:tcPr>
                </a:tc>
                <a:tc>
                  <a:txBody>
                    <a:bodyPr/>
                    <a:lstStyle/>
                    <a:p>
                      <a:pPr marL="0" marR="0" indent="-101600">
                        <a:lnSpc>
                          <a:spcPct val="100000"/>
                        </a:lnSpc>
                        <a:spcBef>
                          <a:spcPts val="400"/>
                        </a:spcBef>
                        <a:spcAft>
                          <a:spcPts val="700"/>
                        </a:spcAft>
                      </a:pPr>
                      <a:r>
                        <a:rPr lang="en-US" sz="1800" b="1">
                          <a:solidFill>
                            <a:schemeClr val="tx1"/>
                          </a:solidFill>
                          <a:effectLst/>
                          <a:latin typeface="Times New Roman" panose="02020603050405020304" pitchFamily="18" charset="0"/>
                          <a:cs typeface="Times New Roman" panose="02020603050405020304" pitchFamily="18" charset="0"/>
                        </a:rPr>
                        <a:t>P-Rel</a:t>
                      </a:r>
                      <a:endParaRPr lang="en-US"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1800" b="1" dirty="0" smtClean="0">
                          <a:solidFill>
                            <a:schemeClr val="tx1"/>
                          </a:solidFill>
                          <a:effectLst/>
                          <a:latin typeface="Times New Roman" panose="02020603050405020304" pitchFamily="18" charset="0"/>
                          <a:cs typeface="Times New Roman" panose="02020603050405020304" pitchFamily="18" charset="0"/>
                        </a:rPr>
                        <a:t>P-</a:t>
                      </a:r>
                      <a:r>
                        <a:rPr lang="en-US" sz="1800" b="1" dirty="0" err="1" smtClean="0">
                          <a:solidFill>
                            <a:schemeClr val="tx1"/>
                          </a:solidFill>
                          <a:effectLst/>
                          <a:latin typeface="Times New Roman" panose="02020603050405020304" pitchFamily="18" charset="0"/>
                          <a:cs typeface="Times New Roman" panose="02020603050405020304" pitchFamily="18" charset="0"/>
                        </a:rPr>
                        <a:t>Tg</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oFill/>
                  </a:tcPr>
                </a:tc>
                <a:tc>
                  <a:txBody>
                    <a:bodyPr/>
                    <a:lstStyle/>
                    <a:p>
                      <a:pPr marL="0" marR="0" indent="-101600" algn="ctr">
                        <a:lnSpc>
                          <a:spcPct val="100000"/>
                        </a:lnSpc>
                        <a:spcBef>
                          <a:spcPts val="400"/>
                        </a:spcBef>
                        <a:spcAft>
                          <a:spcPts val="700"/>
                        </a:spcAft>
                      </a:pPr>
                      <a:r>
                        <a:rPr lang="en-US" sz="1800" b="1" dirty="0" err="1" smtClean="0">
                          <a:solidFill>
                            <a:schemeClr val="tx1"/>
                          </a:solidFill>
                          <a:effectLst/>
                          <a:latin typeface="Times New Roman" panose="02020603050405020304" pitchFamily="18" charset="0"/>
                          <a:cs typeface="Times New Roman" panose="02020603050405020304" pitchFamily="18" charset="0"/>
                        </a:rPr>
                        <a:t>Tr</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101600" algn="ctr">
                        <a:lnSpc>
                          <a:spcPct val="100000"/>
                        </a:lnSpc>
                        <a:spcBef>
                          <a:spcPts val="400"/>
                        </a:spcBef>
                        <a:spcAft>
                          <a:spcPts val="700"/>
                        </a:spcAft>
                      </a:pPr>
                      <a:r>
                        <a:rPr lang="en-US" sz="1800" b="1" dirty="0" smtClean="0">
                          <a:solidFill>
                            <a:schemeClr val="tx1"/>
                          </a:solidFill>
                          <a:effectLst/>
                          <a:latin typeface="Times New Roman" panose="02020603050405020304" pitchFamily="18" charset="0"/>
                          <a:cs typeface="Times New Roman" panose="02020603050405020304" pitchFamily="18" charset="0"/>
                        </a:rPr>
                        <a:t>T</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3</a:t>
                      </a: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patL</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tx1"/>
                          </a:solidFill>
                          <a:effectLst/>
                        </a:rPr>
                        <a:t>#pat-</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tx1"/>
                          </a:solidFill>
                          <a:effectLst/>
                        </a:rPr>
                        <a:t>patient</a:t>
                      </a:r>
                      <a:endParaRPr lang="en-US" sz="180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 </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a:solidFill>
                            <a:schemeClr val="tx1"/>
                          </a:solidFill>
                          <a:effectLst/>
                        </a:rPr>
                        <a:t>t</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4</a:t>
                      </a: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patgL</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a:solidFill>
                            <a:schemeClr val="tx1"/>
                          </a:solidFill>
                          <a:effectLst/>
                        </a:rPr>
                        <a:t>patg</a:t>
                      </a:r>
                      <a:r>
                        <a:rPr lang="en-US" sz="1800" dirty="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tx1"/>
                          </a:solidFill>
                          <a:effectLst/>
                        </a:rPr>
                        <a:t>gender</a:t>
                      </a:r>
                      <a:endParaRPr lang="en-US" sz="180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inheres-in</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#pat-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a:solidFill>
                            <a:schemeClr val="tx1"/>
                          </a:solidFill>
                          <a:effectLst/>
                        </a:rPr>
                        <a:t>at</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5</a:t>
                      </a:r>
                    </a:p>
                  </a:txBody>
                  <a:tcPr marL="45720" marR="45720" marT="0" marB="0">
                    <a:noFill/>
                  </a:tcPr>
                </a:tc>
                <a:tc>
                  <a:txBody>
                    <a:bodyPr/>
                    <a:lstStyle/>
                    <a:p>
                      <a:pPr marL="0" marR="0" indent="-101600">
                        <a:lnSpc>
                          <a:spcPct val="100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patg</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tx1"/>
                          </a:solidFill>
                          <a:effectLst/>
                        </a:rPr>
                        <a:t>male-gender</a:t>
                      </a:r>
                      <a:endParaRPr lang="en-US" sz="180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tx1"/>
                          </a:solidFill>
                          <a:effectLst/>
                        </a:rPr>
                        <a:t>inheres-in</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#pat-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6</a:t>
                      </a:r>
                    </a:p>
                  </a:txBody>
                  <a:tcPr marL="45720" marR="45720" marT="0" marB="0">
                    <a:noFill/>
                  </a:tcPr>
                </a:tc>
                <a:tc>
                  <a:txBody>
                    <a:bodyPr/>
                    <a:lstStyle/>
                    <a:p>
                      <a:pPr marL="0" marR="0" indent="-101600">
                        <a:lnSpc>
                          <a:spcPct val="100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patg</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tx1"/>
                          </a:solidFill>
                          <a:effectLst/>
                        </a:rPr>
                        <a:t>female-gender</a:t>
                      </a:r>
                      <a:endParaRPr lang="en-US" sz="180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tx1"/>
                          </a:solidFill>
                          <a:effectLst/>
                        </a:rPr>
                        <a:t>inheres-in</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smtClean="0">
                          <a:solidFill>
                            <a:schemeClr val="tx1"/>
                          </a:solidFill>
                          <a:effectLst/>
                        </a:rPr>
                        <a:t>pat-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7</a:t>
                      </a: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 </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patgL</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dirty="0" err="1">
                          <a:solidFill>
                            <a:schemeClr val="tx1"/>
                          </a:solidFill>
                          <a:effectLst/>
                        </a:rPr>
                        <a:t>underspec</a:t>
                      </a:r>
                      <a:r>
                        <a:rPr lang="en-US" sz="1800" cap="small" dirty="0">
                          <a:solidFill>
                            <a:schemeClr val="tx1"/>
                          </a:solidFill>
                          <a:effectLst/>
                        </a:rPr>
                        <a:t>-ice</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 </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a:solidFill>
                            <a:schemeClr val="tx1"/>
                          </a:solidFill>
                          <a:effectLst/>
                        </a:rPr>
                        <a:t>at</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bl>
          </a:graphicData>
        </a:graphic>
      </p:graphicFrame>
      <p:pic>
        <p:nvPicPr>
          <p:cNvPr id="4" name="Picture 3"/>
          <p:cNvPicPr>
            <a:picLocks noChangeAspect="1"/>
          </p:cNvPicPr>
          <p:nvPr/>
        </p:nvPicPr>
        <p:blipFill>
          <a:blip r:embed="rId2"/>
          <a:stretch>
            <a:fillRect/>
          </a:stretch>
        </p:blipFill>
        <p:spPr>
          <a:xfrm>
            <a:off x="152400" y="1496292"/>
            <a:ext cx="1676399" cy="713648"/>
          </a:xfrm>
          <a:prstGeom prst="rect">
            <a:avLst/>
          </a:prstGeom>
        </p:spPr>
      </p:pic>
      <p:graphicFrame>
        <p:nvGraphicFramePr>
          <p:cNvPr id="6" name="Table 5"/>
          <p:cNvGraphicFramePr>
            <a:graphicFrameLocks noGrp="1"/>
          </p:cNvGraphicFramePr>
          <p:nvPr/>
        </p:nvGraphicFramePr>
        <p:xfrm>
          <a:off x="1981199" y="1484560"/>
          <a:ext cx="7010401" cy="1810512"/>
        </p:xfrm>
        <a:graphic>
          <a:graphicData uri="http://schemas.openxmlformats.org/drawingml/2006/table">
            <a:tbl>
              <a:tblPr/>
              <a:tblGrid>
                <a:gridCol w="533401"/>
                <a:gridCol w="1447800"/>
                <a:gridCol w="533400"/>
                <a:gridCol w="1752600"/>
                <a:gridCol w="1219200"/>
                <a:gridCol w="1022604"/>
                <a:gridCol w="501396"/>
              </a:tblGrid>
              <a:tr h="301752">
                <a:tc>
                  <a:txBody>
                    <a:bodyPr/>
                    <a:lstStyle/>
                    <a:p>
                      <a:pPr marL="0" marR="0" indent="0" algn="ctr">
                        <a:lnSpc>
                          <a:spcPct val="100000"/>
                        </a:lnSpc>
                        <a:spcBef>
                          <a:spcPts val="0"/>
                        </a:spcBef>
                        <a:spcAft>
                          <a:spcPts val="0"/>
                        </a:spcAft>
                      </a:pPr>
                      <a:r>
                        <a:rPr lang="en-US" sz="1800" b="1" dirty="0" smtClean="0">
                          <a:solidFill>
                            <a:schemeClr val="tx1"/>
                          </a:solidFill>
                          <a:latin typeface="Times New Roman"/>
                          <a:ea typeface="Times New Roman"/>
                          <a:cs typeface="Times New Roman"/>
                        </a:rPr>
                        <a:t>L</a:t>
                      </a:r>
                      <a:endParaRPr lang="en-US" sz="1800" b="1"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err="1">
                          <a:solidFill>
                            <a:schemeClr val="tx1"/>
                          </a:solidFill>
                          <a:latin typeface="Times New Roman"/>
                          <a:ea typeface="Times New Roman"/>
                          <a:cs typeface="Times New Roman"/>
                        </a:rPr>
                        <a:t>Var</a:t>
                      </a:r>
                      <a:endParaRPr lang="en-US" sz="1800" b="1"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smtClean="0">
                          <a:solidFill>
                            <a:schemeClr val="tx1"/>
                          </a:solidFill>
                          <a:latin typeface="Times New Roman"/>
                          <a:ea typeface="Times New Roman"/>
                          <a:cs typeface="Times New Roman"/>
                        </a:rPr>
                        <a:t>IT</a:t>
                      </a:r>
                      <a:endParaRPr lang="en-US" sz="1800" b="1"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tx1"/>
                          </a:solidFill>
                          <a:latin typeface="Times New Roman"/>
                          <a:ea typeface="Times New Roman"/>
                          <a:cs typeface="Times New Roman"/>
                        </a:rPr>
                        <a:t>REF</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tx1"/>
                          </a:solidFill>
                          <a:latin typeface="Times New Roman"/>
                          <a:ea typeface="Times New Roman"/>
                          <a:cs typeface="Times New Roman"/>
                        </a:rPr>
                        <a:t>Min</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tx1"/>
                          </a:solidFill>
                          <a:latin typeface="Times New Roman"/>
                          <a:ea typeface="Times New Roman"/>
                          <a:cs typeface="Times New Roman"/>
                        </a:rPr>
                        <a:t>Max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tx1"/>
                          </a:solidFill>
                          <a:latin typeface="Times New Roman"/>
                          <a:ea typeface="Times New Roman"/>
                          <a:cs typeface="Times New Roman"/>
                        </a:rPr>
                        <a:t>Val</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id</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patient</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endParaRPr lang="en-US" sz="1800"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4</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gender</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endParaRPr lang="en-US" sz="1800"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5</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male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6</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female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7</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endParaRPr lang="en-US" sz="1800"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Rectangle 7"/>
          <p:cNvSpPr/>
          <p:nvPr/>
        </p:nvSpPr>
        <p:spPr bwMode="auto">
          <a:xfrm>
            <a:off x="1981200" y="2099972"/>
            <a:ext cx="7010400" cy="283012"/>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p:cNvSpPr/>
          <p:nvPr/>
        </p:nvSpPr>
        <p:spPr bwMode="auto">
          <a:xfrm>
            <a:off x="1981200" y="4032672"/>
            <a:ext cx="7010400" cy="283012"/>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p:cNvSpPr/>
          <p:nvPr/>
        </p:nvSpPr>
        <p:spPr bwMode="auto">
          <a:xfrm>
            <a:off x="1295400" y="1523844"/>
            <a:ext cx="533400" cy="686096"/>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Oval 2"/>
          <p:cNvSpPr/>
          <p:nvPr/>
        </p:nvSpPr>
        <p:spPr bwMode="auto">
          <a:xfrm>
            <a:off x="758684" y="3352800"/>
            <a:ext cx="308116" cy="308116"/>
          </a:xfrm>
          <a:prstGeom prst="ellipse">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2" name="Straight Connector 11"/>
          <p:cNvCxnSpPr>
            <a:stCxn id="11" idx="2"/>
            <a:endCxn id="3" idx="1"/>
          </p:cNvCxnSpPr>
          <p:nvPr/>
        </p:nvCxnSpPr>
        <p:spPr bwMode="auto">
          <a:xfrm flipH="1">
            <a:off x="803807" y="2209940"/>
            <a:ext cx="758293" cy="1187983"/>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5" name="Straight Connector 14"/>
          <p:cNvCxnSpPr>
            <a:stCxn id="8" idx="1"/>
            <a:endCxn id="3" idx="7"/>
          </p:cNvCxnSpPr>
          <p:nvPr/>
        </p:nvCxnSpPr>
        <p:spPr bwMode="auto">
          <a:xfrm flipH="1">
            <a:off x="1021677" y="2241478"/>
            <a:ext cx="959523" cy="1156445"/>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8" name="Straight Connector 17"/>
          <p:cNvCxnSpPr>
            <a:stCxn id="10" idx="1"/>
            <a:endCxn id="3" idx="5"/>
          </p:cNvCxnSpPr>
          <p:nvPr/>
        </p:nvCxnSpPr>
        <p:spPr bwMode="auto">
          <a:xfrm flipH="1" flipV="1">
            <a:off x="1021677" y="3615793"/>
            <a:ext cx="959523" cy="558385"/>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22" name="Elbow Connector 21"/>
          <p:cNvCxnSpPr>
            <a:stCxn id="3" idx="2"/>
            <a:endCxn id="26" idx="1"/>
          </p:cNvCxnSpPr>
          <p:nvPr/>
        </p:nvCxnSpPr>
        <p:spPr bwMode="auto">
          <a:xfrm rot="10800000" flipV="1">
            <a:off x="533400" y="3506858"/>
            <a:ext cx="225284" cy="2469008"/>
          </a:xfrm>
          <a:prstGeom prst="bentConnector3">
            <a:avLst>
              <a:gd name="adj1" fmla="val 201472"/>
            </a:avLst>
          </a:prstGeom>
          <a:solidFill>
            <a:schemeClr val="accent1"/>
          </a:solidFill>
          <a:ln w="38100" cap="flat" cmpd="sng" algn="ctr">
            <a:solidFill>
              <a:srgbClr val="FFFF00"/>
            </a:solidFill>
            <a:prstDash val="solid"/>
            <a:round/>
            <a:headEnd type="none" w="med" len="med"/>
            <a:tailEnd type="triangle"/>
          </a:ln>
          <a:effectLst/>
        </p:spPr>
      </p:cxnSp>
      <p:sp>
        <p:nvSpPr>
          <p:cNvPr id="26" name="TextBox 25"/>
          <p:cNvSpPr txBox="1"/>
          <p:nvPr/>
        </p:nvSpPr>
        <p:spPr>
          <a:xfrm>
            <a:off x="533400" y="5791200"/>
            <a:ext cx="3886200" cy="369332"/>
          </a:xfrm>
          <a:prstGeom prst="rect">
            <a:avLst/>
          </a:prstGeom>
          <a:noFill/>
          <a:ln w="28575">
            <a:solidFill>
              <a:srgbClr val="FFFF00"/>
            </a:solidFill>
          </a:ln>
        </p:spPr>
        <p:txBody>
          <a:bodyPr wrap="square" rtlCol="0">
            <a:spAutoFit/>
          </a:bodyPr>
          <a:lstStyle/>
          <a:p>
            <a:r>
              <a:rPr lang="en-US" sz="1800" dirty="0">
                <a:solidFill>
                  <a:schemeClr val="bg1"/>
                </a:solidFill>
              </a:rPr>
              <a:t>#</a:t>
            </a:r>
            <a:r>
              <a:rPr lang="en-US" sz="1800" dirty="0" smtClean="0">
                <a:solidFill>
                  <a:schemeClr val="bg1"/>
                </a:solidFill>
              </a:rPr>
              <a:t>patg-5033  </a:t>
            </a:r>
            <a:r>
              <a:rPr lang="en-US" sz="1800" b="1" i="1" dirty="0">
                <a:solidFill>
                  <a:schemeClr val="bg1"/>
                </a:solidFill>
              </a:rPr>
              <a:t>instance-of</a:t>
            </a:r>
            <a:r>
              <a:rPr lang="en-US" sz="1800" dirty="0">
                <a:solidFill>
                  <a:schemeClr val="bg1"/>
                </a:solidFill>
              </a:rPr>
              <a:t> </a:t>
            </a:r>
            <a:r>
              <a:rPr lang="en-US" sz="1800" dirty="0" smtClean="0">
                <a:solidFill>
                  <a:schemeClr val="bg1"/>
                </a:solidFill>
              </a:rPr>
              <a:t>  </a:t>
            </a:r>
            <a:r>
              <a:rPr lang="en-US" sz="1800" cap="small" dirty="0" smtClean="0">
                <a:solidFill>
                  <a:schemeClr val="bg1"/>
                </a:solidFill>
              </a:rPr>
              <a:t>Gender </a:t>
            </a:r>
            <a:r>
              <a:rPr lang="en-US" sz="1800" b="1" i="1" dirty="0" smtClean="0">
                <a:solidFill>
                  <a:schemeClr val="bg1"/>
                </a:solidFill>
              </a:rPr>
              <a:t>at</a:t>
            </a:r>
            <a:r>
              <a:rPr lang="en-US" sz="1800" dirty="0" smtClean="0">
                <a:solidFill>
                  <a:schemeClr val="bg1"/>
                </a:solidFill>
              </a:rPr>
              <a:t>  t</a:t>
            </a:r>
            <a:endParaRPr lang="en-US" sz="1800" dirty="0">
              <a:solidFill>
                <a:schemeClr val="bg1"/>
              </a:solidFill>
            </a:endParaRPr>
          </a:p>
        </p:txBody>
      </p:sp>
      <p:sp>
        <p:nvSpPr>
          <p:cNvPr id="19" name="TextBox 18"/>
          <p:cNvSpPr txBox="1"/>
          <p:nvPr/>
        </p:nvSpPr>
        <p:spPr>
          <a:xfrm>
            <a:off x="533400" y="5410200"/>
            <a:ext cx="3733800" cy="369332"/>
          </a:xfrm>
          <a:prstGeom prst="rect">
            <a:avLst/>
          </a:prstGeom>
          <a:noFill/>
          <a:ln w="28575">
            <a:noFill/>
          </a:ln>
        </p:spPr>
        <p:txBody>
          <a:bodyPr wrap="square" rtlCol="0">
            <a:spAutoFit/>
          </a:bodyPr>
          <a:lstStyle/>
          <a:p>
            <a:r>
              <a:rPr lang="en-US" sz="1800" dirty="0">
                <a:solidFill>
                  <a:schemeClr val="bg1"/>
                </a:solidFill>
              </a:rPr>
              <a:t>#</a:t>
            </a:r>
            <a:r>
              <a:rPr lang="en-US" sz="1800" dirty="0" smtClean="0">
                <a:solidFill>
                  <a:schemeClr val="bg1"/>
                </a:solidFill>
              </a:rPr>
              <a:t>pat-5033  </a:t>
            </a:r>
            <a:r>
              <a:rPr lang="en-US" sz="1800" b="1" i="1" dirty="0">
                <a:solidFill>
                  <a:schemeClr val="bg1"/>
                </a:solidFill>
              </a:rPr>
              <a:t>instance-of</a:t>
            </a:r>
            <a:r>
              <a:rPr lang="en-US" sz="1800" dirty="0">
                <a:solidFill>
                  <a:schemeClr val="bg1"/>
                </a:solidFill>
              </a:rPr>
              <a:t> </a:t>
            </a:r>
            <a:r>
              <a:rPr lang="en-US" sz="1800" dirty="0" smtClean="0">
                <a:solidFill>
                  <a:schemeClr val="bg1"/>
                </a:solidFill>
              </a:rPr>
              <a:t>  </a:t>
            </a:r>
            <a:r>
              <a:rPr lang="en-US" sz="1800" cap="small" dirty="0" smtClean="0">
                <a:solidFill>
                  <a:schemeClr val="bg1"/>
                </a:solidFill>
              </a:rPr>
              <a:t>Patient</a:t>
            </a:r>
            <a:r>
              <a:rPr lang="en-US" sz="1800" dirty="0" smtClean="0">
                <a:solidFill>
                  <a:schemeClr val="bg1"/>
                </a:solidFill>
              </a:rPr>
              <a:t>  </a:t>
            </a:r>
            <a:r>
              <a:rPr lang="en-US" sz="1800" b="1" i="1" dirty="0" smtClean="0">
                <a:solidFill>
                  <a:schemeClr val="bg1"/>
                </a:solidFill>
              </a:rPr>
              <a:t>at</a:t>
            </a:r>
            <a:r>
              <a:rPr lang="en-US" sz="1800" dirty="0" smtClean="0">
                <a:solidFill>
                  <a:schemeClr val="bg1"/>
                </a:solidFill>
              </a:rPr>
              <a:t>   t</a:t>
            </a:r>
            <a:endParaRPr lang="en-US" sz="1800" dirty="0">
              <a:solidFill>
                <a:schemeClr val="bg1"/>
              </a:solidFill>
            </a:endParaRPr>
          </a:p>
        </p:txBody>
      </p:sp>
      <p:sp>
        <p:nvSpPr>
          <p:cNvPr id="20" name="TextBox 19"/>
          <p:cNvSpPr txBox="1"/>
          <p:nvPr/>
        </p:nvSpPr>
        <p:spPr>
          <a:xfrm>
            <a:off x="533400" y="6165402"/>
            <a:ext cx="3886200" cy="369332"/>
          </a:xfrm>
          <a:prstGeom prst="rect">
            <a:avLst/>
          </a:prstGeom>
          <a:noFill/>
          <a:ln w="28575">
            <a:solidFill>
              <a:srgbClr val="FFFF00"/>
            </a:solidFill>
          </a:ln>
        </p:spPr>
        <p:txBody>
          <a:bodyPr wrap="square" rtlCol="0">
            <a:spAutoFit/>
          </a:bodyPr>
          <a:lstStyle/>
          <a:p>
            <a:r>
              <a:rPr lang="en-US" sz="1800" dirty="0">
                <a:solidFill>
                  <a:schemeClr val="bg1"/>
                </a:solidFill>
              </a:rPr>
              <a:t>#</a:t>
            </a:r>
            <a:r>
              <a:rPr lang="en-US" sz="1800" dirty="0" smtClean="0">
                <a:solidFill>
                  <a:schemeClr val="bg1"/>
                </a:solidFill>
              </a:rPr>
              <a:t>patg-5033  </a:t>
            </a:r>
            <a:r>
              <a:rPr lang="en-US" sz="1800" b="1" i="1" dirty="0" smtClean="0">
                <a:solidFill>
                  <a:schemeClr val="bg1"/>
                </a:solidFill>
              </a:rPr>
              <a:t>inheres-in</a:t>
            </a:r>
            <a:r>
              <a:rPr lang="en-US" sz="1800" dirty="0" smtClean="0">
                <a:solidFill>
                  <a:schemeClr val="bg1"/>
                </a:solidFill>
              </a:rPr>
              <a:t>   #pat-5033 </a:t>
            </a:r>
            <a:r>
              <a:rPr lang="en-US" sz="1800" b="1" i="1" dirty="0" smtClean="0">
                <a:solidFill>
                  <a:schemeClr val="bg1"/>
                </a:solidFill>
              </a:rPr>
              <a:t>at</a:t>
            </a:r>
            <a:r>
              <a:rPr lang="en-US" sz="1800" dirty="0" smtClean="0">
                <a:solidFill>
                  <a:schemeClr val="bg1"/>
                </a:solidFill>
              </a:rPr>
              <a:t>  t</a:t>
            </a:r>
            <a:endParaRPr lang="en-US" sz="1800" dirty="0">
              <a:solidFill>
                <a:schemeClr val="bg1"/>
              </a:solidFill>
            </a:endParaRPr>
          </a:p>
        </p:txBody>
      </p:sp>
    </p:spTree>
    <p:extLst>
      <p:ext uri="{BB962C8B-B14F-4D97-AF65-F5344CB8AC3E}">
        <p14:creationId xmlns:p14="http://schemas.microsoft.com/office/powerpoint/2010/main" val="89007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left)">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0"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981200" y="1496292"/>
            <a:ext cx="7010400" cy="1780308"/>
          </a:xfrm>
          <a:prstGeom prst="rect">
            <a:avLst/>
          </a:prstGeom>
          <a:solidFill>
            <a:srgbClr val="19FF81">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1981200" y="3429000"/>
            <a:ext cx="7010400" cy="1752600"/>
          </a:xfrm>
          <a:prstGeom prst="rect">
            <a:avLst/>
          </a:prstGeom>
          <a:solidFill>
            <a:srgbClr val="FF99CC">
              <a:alpha val="8196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2162" name="Title 1"/>
          <p:cNvSpPr>
            <a:spLocks noGrp="1"/>
          </p:cNvSpPr>
          <p:nvPr>
            <p:ph type="title"/>
          </p:nvPr>
        </p:nvSpPr>
        <p:spPr/>
        <p:txBody>
          <a:bodyPr/>
          <a:lstStyle/>
          <a:p>
            <a:r>
              <a:rPr lang="en-US" altLang="en-US" dirty="0" smtClean="0"/>
              <a:t>No generation: condition not satisfied</a:t>
            </a:r>
          </a:p>
        </p:txBody>
      </p:sp>
      <p:graphicFrame>
        <p:nvGraphicFramePr>
          <p:cNvPr id="2" name="Table 1"/>
          <p:cNvGraphicFramePr>
            <a:graphicFrameLocks noGrp="1"/>
          </p:cNvGraphicFramePr>
          <p:nvPr/>
        </p:nvGraphicFramePr>
        <p:xfrm>
          <a:off x="1981200" y="3410528"/>
          <a:ext cx="7010399" cy="1765542"/>
        </p:xfrm>
        <a:graphic>
          <a:graphicData uri="http://schemas.openxmlformats.org/drawingml/2006/table">
            <a:tbl>
              <a:tblPr>
                <a:tableStyleId>{5C22544A-7EE6-4342-B048-85BDC9FD1C3A}</a:tableStyleId>
              </a:tblPr>
              <a:tblGrid>
                <a:gridCol w="533400"/>
                <a:gridCol w="990600"/>
                <a:gridCol w="990600"/>
                <a:gridCol w="1752600"/>
                <a:gridCol w="1219200"/>
                <a:gridCol w="762000"/>
                <a:gridCol w="457200"/>
                <a:gridCol w="304799"/>
              </a:tblGrid>
              <a:tr h="323272">
                <a:tc>
                  <a:txBody>
                    <a:bodyPr/>
                    <a:lstStyle/>
                    <a:p>
                      <a:pPr marL="0" marR="0" indent="0" algn="ctr">
                        <a:lnSpc>
                          <a:spcPct val="100000"/>
                        </a:lnSpc>
                        <a:spcBef>
                          <a:spcPts val="0"/>
                        </a:spcBef>
                        <a:spcAft>
                          <a:spcPts val="0"/>
                        </a:spcAft>
                      </a:pPr>
                      <a:r>
                        <a:rPr lang="en-US" sz="1800" b="1" dirty="0" smtClean="0">
                          <a:solidFill>
                            <a:schemeClr val="tx1"/>
                          </a:solidFill>
                          <a:latin typeface="Times New Roman" panose="02020603050405020304" pitchFamily="18" charset="0"/>
                          <a:ea typeface="Times New Roman"/>
                          <a:cs typeface="Times New Roman" panose="02020603050405020304" pitchFamily="18" charset="0"/>
                        </a:rPr>
                        <a:t>L</a:t>
                      </a:r>
                      <a:endParaRPr lang="en-US" sz="1800" b="1" dirty="0">
                        <a:solidFill>
                          <a:schemeClr val="tx1"/>
                        </a:solidFill>
                        <a:latin typeface="Times New Roman" panose="02020603050405020304" pitchFamily="18" charset="0"/>
                        <a:ea typeface="Times New Roman"/>
                        <a:cs typeface="Times New Roman" panose="02020603050405020304" pitchFamily="18" charset="0"/>
                      </a:endParaRPr>
                    </a:p>
                  </a:txBody>
                  <a:tcPr marL="45720" marR="45720" marT="0" marB="0">
                    <a:noFill/>
                  </a:tcPr>
                </a:tc>
                <a:tc>
                  <a:txBody>
                    <a:bodyPr/>
                    <a:lstStyle/>
                    <a:p>
                      <a:pPr marL="0" marR="0" indent="-101600">
                        <a:lnSpc>
                          <a:spcPct val="100000"/>
                        </a:lnSpc>
                        <a:spcBef>
                          <a:spcPts val="400"/>
                        </a:spcBef>
                        <a:spcAft>
                          <a:spcPts val="700"/>
                        </a:spcAft>
                      </a:pPr>
                      <a:r>
                        <a:rPr lang="en-US" sz="1800" b="1" dirty="0">
                          <a:solidFill>
                            <a:schemeClr val="tx1"/>
                          </a:solidFill>
                          <a:effectLst/>
                          <a:latin typeface="Times New Roman" panose="02020603050405020304" pitchFamily="18" charset="0"/>
                          <a:cs typeface="Times New Roman" panose="02020603050405020304" pitchFamily="18" charset="0"/>
                        </a:rPr>
                        <a:t>IUI(L)</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1800" b="1">
                          <a:solidFill>
                            <a:schemeClr val="tx1"/>
                          </a:solidFill>
                          <a:effectLst/>
                          <a:latin typeface="Times New Roman" panose="02020603050405020304" pitchFamily="18" charset="0"/>
                          <a:cs typeface="Times New Roman" panose="02020603050405020304" pitchFamily="18" charset="0"/>
                        </a:rPr>
                        <a:t>IUI(P)</a:t>
                      </a:r>
                      <a:endParaRPr lang="en-US"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1800" b="1" dirty="0">
                          <a:solidFill>
                            <a:schemeClr val="tx1"/>
                          </a:solidFill>
                          <a:effectLst/>
                          <a:latin typeface="Times New Roman" panose="02020603050405020304" pitchFamily="18" charset="0"/>
                          <a:cs typeface="Times New Roman" panose="02020603050405020304" pitchFamily="18" charset="0"/>
                        </a:rPr>
                        <a:t>P-Type</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0" marB="0">
                    <a:noFill/>
                  </a:tcPr>
                </a:tc>
                <a:tc>
                  <a:txBody>
                    <a:bodyPr/>
                    <a:lstStyle/>
                    <a:p>
                      <a:pPr marL="0" marR="0" indent="-101600">
                        <a:lnSpc>
                          <a:spcPct val="100000"/>
                        </a:lnSpc>
                        <a:spcBef>
                          <a:spcPts val="400"/>
                        </a:spcBef>
                        <a:spcAft>
                          <a:spcPts val="700"/>
                        </a:spcAft>
                      </a:pPr>
                      <a:r>
                        <a:rPr lang="en-US" sz="1800" b="1">
                          <a:solidFill>
                            <a:schemeClr val="tx1"/>
                          </a:solidFill>
                          <a:effectLst/>
                          <a:latin typeface="Times New Roman" panose="02020603050405020304" pitchFamily="18" charset="0"/>
                          <a:cs typeface="Times New Roman" panose="02020603050405020304" pitchFamily="18" charset="0"/>
                        </a:rPr>
                        <a:t>P-Rel</a:t>
                      </a:r>
                      <a:endParaRPr lang="en-US"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1800" b="1" dirty="0" smtClean="0">
                          <a:solidFill>
                            <a:schemeClr val="tx1"/>
                          </a:solidFill>
                          <a:effectLst/>
                          <a:latin typeface="Times New Roman" panose="02020603050405020304" pitchFamily="18" charset="0"/>
                          <a:cs typeface="Times New Roman" panose="02020603050405020304" pitchFamily="18" charset="0"/>
                        </a:rPr>
                        <a:t>P-</a:t>
                      </a:r>
                      <a:r>
                        <a:rPr lang="en-US" sz="1800" b="1" dirty="0" err="1" smtClean="0">
                          <a:solidFill>
                            <a:schemeClr val="tx1"/>
                          </a:solidFill>
                          <a:effectLst/>
                          <a:latin typeface="Times New Roman" panose="02020603050405020304" pitchFamily="18" charset="0"/>
                          <a:cs typeface="Times New Roman" panose="02020603050405020304" pitchFamily="18" charset="0"/>
                        </a:rPr>
                        <a:t>Tg</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oFill/>
                  </a:tcPr>
                </a:tc>
                <a:tc>
                  <a:txBody>
                    <a:bodyPr/>
                    <a:lstStyle/>
                    <a:p>
                      <a:pPr marL="0" marR="0" indent="-101600" algn="ctr">
                        <a:lnSpc>
                          <a:spcPct val="100000"/>
                        </a:lnSpc>
                        <a:spcBef>
                          <a:spcPts val="400"/>
                        </a:spcBef>
                        <a:spcAft>
                          <a:spcPts val="700"/>
                        </a:spcAft>
                      </a:pPr>
                      <a:r>
                        <a:rPr lang="en-US" sz="1800" b="1" dirty="0" err="1" smtClean="0">
                          <a:solidFill>
                            <a:schemeClr val="tx1"/>
                          </a:solidFill>
                          <a:effectLst/>
                          <a:latin typeface="Times New Roman" panose="02020603050405020304" pitchFamily="18" charset="0"/>
                          <a:cs typeface="Times New Roman" panose="02020603050405020304" pitchFamily="18" charset="0"/>
                        </a:rPr>
                        <a:t>Tr</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101600" algn="ctr">
                        <a:lnSpc>
                          <a:spcPct val="100000"/>
                        </a:lnSpc>
                        <a:spcBef>
                          <a:spcPts val="400"/>
                        </a:spcBef>
                        <a:spcAft>
                          <a:spcPts val="700"/>
                        </a:spcAft>
                      </a:pPr>
                      <a:r>
                        <a:rPr lang="en-US" sz="1800" b="1" dirty="0" smtClean="0">
                          <a:solidFill>
                            <a:schemeClr val="tx1"/>
                          </a:solidFill>
                          <a:effectLst/>
                          <a:latin typeface="Times New Roman" panose="02020603050405020304" pitchFamily="18" charset="0"/>
                          <a:cs typeface="Times New Roman" panose="02020603050405020304" pitchFamily="18" charset="0"/>
                        </a:rPr>
                        <a:t>T</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3</a:t>
                      </a: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patL</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tx1"/>
                          </a:solidFill>
                          <a:effectLst/>
                        </a:rPr>
                        <a:t>#pat-</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tx1"/>
                          </a:solidFill>
                          <a:effectLst/>
                        </a:rPr>
                        <a:t>patient</a:t>
                      </a:r>
                      <a:endParaRPr lang="en-US" sz="180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 </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a:solidFill>
                            <a:schemeClr val="tx1"/>
                          </a:solidFill>
                          <a:effectLst/>
                        </a:rPr>
                        <a:t>t</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4</a:t>
                      </a: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patgL</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a:solidFill>
                            <a:schemeClr val="tx1"/>
                          </a:solidFill>
                          <a:effectLst/>
                        </a:rPr>
                        <a:t>patg</a:t>
                      </a:r>
                      <a:r>
                        <a:rPr lang="en-US" sz="1800" dirty="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tx1"/>
                          </a:solidFill>
                          <a:effectLst/>
                        </a:rPr>
                        <a:t>gender</a:t>
                      </a:r>
                      <a:endParaRPr lang="en-US" sz="180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inheres-in</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#pat-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a:solidFill>
                            <a:schemeClr val="tx1"/>
                          </a:solidFill>
                          <a:effectLst/>
                        </a:rPr>
                        <a:t>at</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5</a:t>
                      </a:r>
                    </a:p>
                  </a:txBody>
                  <a:tcPr marL="45720" marR="45720" marT="0" marB="0">
                    <a:noFill/>
                  </a:tcPr>
                </a:tc>
                <a:tc>
                  <a:txBody>
                    <a:bodyPr/>
                    <a:lstStyle/>
                    <a:p>
                      <a:pPr marL="0" marR="0" indent="-101600">
                        <a:lnSpc>
                          <a:spcPct val="100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patg</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tx1"/>
                          </a:solidFill>
                          <a:effectLst/>
                        </a:rPr>
                        <a:t>male-gender</a:t>
                      </a:r>
                      <a:endParaRPr lang="en-US" sz="180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tx1"/>
                          </a:solidFill>
                          <a:effectLst/>
                        </a:rPr>
                        <a:t>inheres-in</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#pat-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6</a:t>
                      </a:r>
                    </a:p>
                  </a:txBody>
                  <a:tcPr marL="45720" marR="45720" marT="0" marB="0">
                    <a:noFill/>
                  </a:tcPr>
                </a:tc>
                <a:tc>
                  <a:txBody>
                    <a:bodyPr/>
                    <a:lstStyle/>
                    <a:p>
                      <a:pPr marL="0" marR="0" indent="-101600">
                        <a:lnSpc>
                          <a:spcPct val="100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patg</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tx1"/>
                          </a:solidFill>
                          <a:effectLst/>
                        </a:rPr>
                        <a:t>female-gender</a:t>
                      </a:r>
                      <a:endParaRPr lang="en-US" sz="180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tx1"/>
                          </a:solidFill>
                          <a:effectLst/>
                        </a:rPr>
                        <a:t>inheres-in</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smtClean="0">
                          <a:solidFill>
                            <a:schemeClr val="tx1"/>
                          </a:solidFill>
                          <a:effectLst/>
                        </a:rPr>
                        <a:t>pat-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7</a:t>
                      </a: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 </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patgL</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dirty="0" err="1">
                          <a:solidFill>
                            <a:schemeClr val="tx1"/>
                          </a:solidFill>
                          <a:effectLst/>
                        </a:rPr>
                        <a:t>underspec</a:t>
                      </a:r>
                      <a:r>
                        <a:rPr lang="en-US" sz="1800" cap="small" dirty="0">
                          <a:solidFill>
                            <a:schemeClr val="tx1"/>
                          </a:solidFill>
                          <a:effectLst/>
                        </a:rPr>
                        <a:t>-ice</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 </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a:solidFill>
                            <a:schemeClr val="tx1"/>
                          </a:solidFill>
                          <a:effectLst/>
                        </a:rPr>
                        <a:t>at</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bl>
          </a:graphicData>
        </a:graphic>
      </p:graphicFrame>
      <p:pic>
        <p:nvPicPr>
          <p:cNvPr id="4" name="Picture 3"/>
          <p:cNvPicPr>
            <a:picLocks noChangeAspect="1"/>
          </p:cNvPicPr>
          <p:nvPr/>
        </p:nvPicPr>
        <p:blipFill>
          <a:blip r:embed="rId2"/>
          <a:stretch>
            <a:fillRect/>
          </a:stretch>
        </p:blipFill>
        <p:spPr>
          <a:xfrm>
            <a:off x="152400" y="1496292"/>
            <a:ext cx="1676399" cy="713648"/>
          </a:xfrm>
          <a:prstGeom prst="rect">
            <a:avLst/>
          </a:prstGeom>
        </p:spPr>
      </p:pic>
      <p:graphicFrame>
        <p:nvGraphicFramePr>
          <p:cNvPr id="6" name="Table 5"/>
          <p:cNvGraphicFramePr>
            <a:graphicFrameLocks noGrp="1"/>
          </p:cNvGraphicFramePr>
          <p:nvPr/>
        </p:nvGraphicFramePr>
        <p:xfrm>
          <a:off x="1981199" y="1484560"/>
          <a:ext cx="7010401" cy="1810512"/>
        </p:xfrm>
        <a:graphic>
          <a:graphicData uri="http://schemas.openxmlformats.org/drawingml/2006/table">
            <a:tbl>
              <a:tblPr/>
              <a:tblGrid>
                <a:gridCol w="533401"/>
                <a:gridCol w="1447800"/>
                <a:gridCol w="533400"/>
                <a:gridCol w="1752600"/>
                <a:gridCol w="1219200"/>
                <a:gridCol w="1022604"/>
                <a:gridCol w="501396"/>
              </a:tblGrid>
              <a:tr h="301752">
                <a:tc>
                  <a:txBody>
                    <a:bodyPr/>
                    <a:lstStyle/>
                    <a:p>
                      <a:pPr marL="0" marR="0" indent="0" algn="ctr">
                        <a:lnSpc>
                          <a:spcPct val="100000"/>
                        </a:lnSpc>
                        <a:spcBef>
                          <a:spcPts val="0"/>
                        </a:spcBef>
                        <a:spcAft>
                          <a:spcPts val="0"/>
                        </a:spcAft>
                      </a:pPr>
                      <a:r>
                        <a:rPr lang="en-US" sz="1800" b="1" dirty="0" smtClean="0">
                          <a:solidFill>
                            <a:schemeClr val="tx1"/>
                          </a:solidFill>
                          <a:latin typeface="Times New Roman"/>
                          <a:ea typeface="Times New Roman"/>
                          <a:cs typeface="Times New Roman"/>
                        </a:rPr>
                        <a:t>L</a:t>
                      </a:r>
                      <a:endParaRPr lang="en-US" sz="1800" b="1"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err="1">
                          <a:solidFill>
                            <a:schemeClr val="tx1"/>
                          </a:solidFill>
                          <a:latin typeface="Times New Roman"/>
                          <a:ea typeface="Times New Roman"/>
                          <a:cs typeface="Times New Roman"/>
                        </a:rPr>
                        <a:t>Var</a:t>
                      </a:r>
                      <a:endParaRPr lang="en-US" sz="1800" b="1"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smtClean="0">
                          <a:solidFill>
                            <a:schemeClr val="tx1"/>
                          </a:solidFill>
                          <a:latin typeface="Times New Roman"/>
                          <a:ea typeface="Times New Roman"/>
                          <a:cs typeface="Times New Roman"/>
                        </a:rPr>
                        <a:t>IT</a:t>
                      </a:r>
                      <a:endParaRPr lang="en-US" sz="1800" b="1"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tx1"/>
                          </a:solidFill>
                          <a:latin typeface="Times New Roman"/>
                          <a:ea typeface="Times New Roman"/>
                          <a:cs typeface="Times New Roman"/>
                        </a:rPr>
                        <a:t>REF</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tx1"/>
                          </a:solidFill>
                          <a:latin typeface="Times New Roman"/>
                          <a:ea typeface="Times New Roman"/>
                          <a:cs typeface="Times New Roman"/>
                        </a:rPr>
                        <a:t>Min</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tx1"/>
                          </a:solidFill>
                          <a:latin typeface="Times New Roman"/>
                          <a:ea typeface="Times New Roman"/>
                          <a:cs typeface="Times New Roman"/>
                        </a:rPr>
                        <a:t>Max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tx1"/>
                          </a:solidFill>
                          <a:latin typeface="Times New Roman"/>
                          <a:ea typeface="Times New Roman"/>
                          <a:cs typeface="Times New Roman"/>
                        </a:rPr>
                        <a:t>Val</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id</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patient</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endParaRPr lang="en-US" sz="1800"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4</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gender</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endParaRPr lang="en-US" sz="1800"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5</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male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6</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female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7</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endParaRPr lang="en-US" sz="1800"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Rectangle 7"/>
          <p:cNvSpPr/>
          <p:nvPr/>
        </p:nvSpPr>
        <p:spPr bwMode="auto">
          <a:xfrm>
            <a:off x="1981200" y="2404772"/>
            <a:ext cx="7010400" cy="283012"/>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p:cNvSpPr/>
          <p:nvPr/>
        </p:nvSpPr>
        <p:spPr bwMode="auto">
          <a:xfrm>
            <a:off x="1981200" y="4309752"/>
            <a:ext cx="7010400" cy="283012"/>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p:cNvSpPr/>
          <p:nvPr/>
        </p:nvSpPr>
        <p:spPr bwMode="auto">
          <a:xfrm>
            <a:off x="1295400" y="1523844"/>
            <a:ext cx="533400" cy="686096"/>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Oval 2"/>
          <p:cNvSpPr/>
          <p:nvPr/>
        </p:nvSpPr>
        <p:spPr bwMode="auto">
          <a:xfrm>
            <a:off x="758684" y="3352800"/>
            <a:ext cx="308116" cy="308116"/>
          </a:xfrm>
          <a:prstGeom prst="ellipse">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2" name="Straight Connector 11"/>
          <p:cNvCxnSpPr>
            <a:stCxn id="11" idx="2"/>
            <a:endCxn id="3" idx="1"/>
          </p:cNvCxnSpPr>
          <p:nvPr/>
        </p:nvCxnSpPr>
        <p:spPr bwMode="auto">
          <a:xfrm flipH="1">
            <a:off x="803807" y="2209940"/>
            <a:ext cx="758293" cy="1187983"/>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5" name="Straight Connector 14"/>
          <p:cNvCxnSpPr>
            <a:stCxn id="8" idx="1"/>
            <a:endCxn id="3" idx="7"/>
          </p:cNvCxnSpPr>
          <p:nvPr/>
        </p:nvCxnSpPr>
        <p:spPr bwMode="auto">
          <a:xfrm flipH="1">
            <a:off x="1021677" y="2546278"/>
            <a:ext cx="959523" cy="851645"/>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8" name="Straight Connector 17"/>
          <p:cNvCxnSpPr>
            <a:stCxn id="10" idx="1"/>
            <a:endCxn id="3" idx="5"/>
          </p:cNvCxnSpPr>
          <p:nvPr/>
        </p:nvCxnSpPr>
        <p:spPr bwMode="auto">
          <a:xfrm flipH="1" flipV="1">
            <a:off x="1021677" y="3615793"/>
            <a:ext cx="959523" cy="835465"/>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26" name="TextBox 25"/>
          <p:cNvSpPr txBox="1"/>
          <p:nvPr/>
        </p:nvSpPr>
        <p:spPr>
          <a:xfrm>
            <a:off x="533400" y="5791200"/>
            <a:ext cx="3886200" cy="369332"/>
          </a:xfrm>
          <a:prstGeom prst="rect">
            <a:avLst/>
          </a:prstGeom>
          <a:noFill/>
          <a:ln w="28575">
            <a:noFill/>
          </a:ln>
        </p:spPr>
        <p:txBody>
          <a:bodyPr wrap="square" rtlCol="0">
            <a:spAutoFit/>
          </a:bodyPr>
          <a:lstStyle/>
          <a:p>
            <a:r>
              <a:rPr lang="en-US" sz="1800" dirty="0">
                <a:solidFill>
                  <a:schemeClr val="bg1"/>
                </a:solidFill>
              </a:rPr>
              <a:t>#</a:t>
            </a:r>
            <a:r>
              <a:rPr lang="en-US" sz="1800" dirty="0" smtClean="0">
                <a:solidFill>
                  <a:schemeClr val="bg1"/>
                </a:solidFill>
              </a:rPr>
              <a:t>patg-5033  </a:t>
            </a:r>
            <a:r>
              <a:rPr lang="en-US" sz="1800" b="1" i="1" dirty="0">
                <a:solidFill>
                  <a:schemeClr val="bg1"/>
                </a:solidFill>
              </a:rPr>
              <a:t>instance-of</a:t>
            </a:r>
            <a:r>
              <a:rPr lang="en-US" sz="1800" dirty="0">
                <a:solidFill>
                  <a:schemeClr val="bg1"/>
                </a:solidFill>
              </a:rPr>
              <a:t> </a:t>
            </a:r>
            <a:r>
              <a:rPr lang="en-US" sz="1800" dirty="0" smtClean="0">
                <a:solidFill>
                  <a:schemeClr val="bg1"/>
                </a:solidFill>
              </a:rPr>
              <a:t>  </a:t>
            </a:r>
            <a:r>
              <a:rPr lang="en-US" sz="1800" cap="small" dirty="0" smtClean="0">
                <a:solidFill>
                  <a:schemeClr val="bg1"/>
                </a:solidFill>
              </a:rPr>
              <a:t>Gender </a:t>
            </a:r>
            <a:r>
              <a:rPr lang="en-US" sz="1800" b="1" i="1" dirty="0" smtClean="0">
                <a:solidFill>
                  <a:schemeClr val="bg1"/>
                </a:solidFill>
              </a:rPr>
              <a:t>at</a:t>
            </a:r>
            <a:r>
              <a:rPr lang="en-US" sz="1800" dirty="0" smtClean="0">
                <a:solidFill>
                  <a:schemeClr val="bg1"/>
                </a:solidFill>
              </a:rPr>
              <a:t>  t</a:t>
            </a:r>
            <a:endParaRPr lang="en-US" sz="1800" dirty="0">
              <a:solidFill>
                <a:schemeClr val="bg1"/>
              </a:solidFill>
            </a:endParaRPr>
          </a:p>
        </p:txBody>
      </p:sp>
      <p:sp>
        <p:nvSpPr>
          <p:cNvPr id="19" name="TextBox 18"/>
          <p:cNvSpPr txBox="1"/>
          <p:nvPr/>
        </p:nvSpPr>
        <p:spPr>
          <a:xfrm>
            <a:off x="533400" y="5410200"/>
            <a:ext cx="3733800" cy="369332"/>
          </a:xfrm>
          <a:prstGeom prst="rect">
            <a:avLst/>
          </a:prstGeom>
          <a:noFill/>
          <a:ln w="28575">
            <a:noFill/>
          </a:ln>
        </p:spPr>
        <p:txBody>
          <a:bodyPr wrap="square" rtlCol="0">
            <a:spAutoFit/>
          </a:bodyPr>
          <a:lstStyle/>
          <a:p>
            <a:r>
              <a:rPr lang="en-US" sz="1800" dirty="0">
                <a:solidFill>
                  <a:schemeClr val="bg1"/>
                </a:solidFill>
              </a:rPr>
              <a:t>#</a:t>
            </a:r>
            <a:r>
              <a:rPr lang="en-US" sz="1800" dirty="0" smtClean="0">
                <a:solidFill>
                  <a:schemeClr val="bg1"/>
                </a:solidFill>
              </a:rPr>
              <a:t>pat-5033  </a:t>
            </a:r>
            <a:r>
              <a:rPr lang="en-US" sz="1800" b="1" i="1" dirty="0">
                <a:solidFill>
                  <a:schemeClr val="bg1"/>
                </a:solidFill>
              </a:rPr>
              <a:t>instance-of</a:t>
            </a:r>
            <a:r>
              <a:rPr lang="en-US" sz="1800" dirty="0">
                <a:solidFill>
                  <a:schemeClr val="bg1"/>
                </a:solidFill>
              </a:rPr>
              <a:t> </a:t>
            </a:r>
            <a:r>
              <a:rPr lang="en-US" sz="1800" dirty="0" smtClean="0">
                <a:solidFill>
                  <a:schemeClr val="bg1"/>
                </a:solidFill>
              </a:rPr>
              <a:t>  </a:t>
            </a:r>
            <a:r>
              <a:rPr lang="en-US" sz="1800" cap="small" dirty="0" smtClean="0">
                <a:solidFill>
                  <a:schemeClr val="bg1"/>
                </a:solidFill>
              </a:rPr>
              <a:t>Patient</a:t>
            </a:r>
            <a:r>
              <a:rPr lang="en-US" sz="1800" dirty="0" smtClean="0">
                <a:solidFill>
                  <a:schemeClr val="bg1"/>
                </a:solidFill>
              </a:rPr>
              <a:t>  </a:t>
            </a:r>
            <a:r>
              <a:rPr lang="en-US" sz="1800" b="1" i="1" dirty="0" smtClean="0">
                <a:solidFill>
                  <a:schemeClr val="bg1"/>
                </a:solidFill>
              </a:rPr>
              <a:t>at</a:t>
            </a:r>
            <a:r>
              <a:rPr lang="en-US" sz="1800" dirty="0" smtClean="0">
                <a:solidFill>
                  <a:schemeClr val="bg1"/>
                </a:solidFill>
              </a:rPr>
              <a:t>   t</a:t>
            </a:r>
            <a:endParaRPr lang="en-US" sz="1800" dirty="0">
              <a:solidFill>
                <a:schemeClr val="bg1"/>
              </a:solidFill>
            </a:endParaRPr>
          </a:p>
        </p:txBody>
      </p:sp>
      <p:sp>
        <p:nvSpPr>
          <p:cNvPr id="20" name="TextBox 19"/>
          <p:cNvSpPr txBox="1"/>
          <p:nvPr/>
        </p:nvSpPr>
        <p:spPr>
          <a:xfrm>
            <a:off x="533400" y="6165402"/>
            <a:ext cx="3886200" cy="369332"/>
          </a:xfrm>
          <a:prstGeom prst="rect">
            <a:avLst/>
          </a:prstGeom>
          <a:noFill/>
          <a:ln w="28575">
            <a:noFill/>
          </a:ln>
        </p:spPr>
        <p:txBody>
          <a:bodyPr wrap="square" rtlCol="0">
            <a:spAutoFit/>
          </a:bodyPr>
          <a:lstStyle/>
          <a:p>
            <a:r>
              <a:rPr lang="en-US" sz="1800" dirty="0">
                <a:solidFill>
                  <a:schemeClr val="bg1"/>
                </a:solidFill>
              </a:rPr>
              <a:t>#</a:t>
            </a:r>
            <a:r>
              <a:rPr lang="en-US" sz="1800" dirty="0" smtClean="0">
                <a:solidFill>
                  <a:schemeClr val="bg1"/>
                </a:solidFill>
              </a:rPr>
              <a:t>patg-5033  </a:t>
            </a:r>
            <a:r>
              <a:rPr lang="en-US" sz="1800" b="1" i="1" dirty="0" smtClean="0">
                <a:solidFill>
                  <a:schemeClr val="bg1"/>
                </a:solidFill>
              </a:rPr>
              <a:t>inheres-in</a:t>
            </a:r>
            <a:r>
              <a:rPr lang="en-US" sz="1800" dirty="0" smtClean="0">
                <a:solidFill>
                  <a:schemeClr val="bg1"/>
                </a:solidFill>
              </a:rPr>
              <a:t>   #pat-5033 </a:t>
            </a:r>
            <a:r>
              <a:rPr lang="en-US" sz="1800" b="1" i="1" dirty="0" smtClean="0">
                <a:solidFill>
                  <a:schemeClr val="bg1"/>
                </a:solidFill>
              </a:rPr>
              <a:t>at</a:t>
            </a:r>
            <a:r>
              <a:rPr lang="en-US" sz="1800" dirty="0" smtClean="0">
                <a:solidFill>
                  <a:schemeClr val="bg1"/>
                </a:solidFill>
              </a:rPr>
              <a:t>  t</a:t>
            </a:r>
            <a:endParaRPr lang="en-US" sz="1800" dirty="0">
              <a:solidFill>
                <a:schemeClr val="bg1"/>
              </a:solidFill>
            </a:endParaRPr>
          </a:p>
        </p:txBody>
      </p:sp>
      <p:cxnSp>
        <p:nvCxnSpPr>
          <p:cNvPr id="21" name="Elbow Connector 20"/>
          <p:cNvCxnSpPr>
            <a:stCxn id="3" idx="2"/>
            <a:endCxn id="3" idx="4"/>
          </p:cNvCxnSpPr>
          <p:nvPr/>
        </p:nvCxnSpPr>
        <p:spPr bwMode="auto">
          <a:xfrm rot="10800000" flipH="1" flipV="1">
            <a:off x="758684" y="3506858"/>
            <a:ext cx="154058" cy="154058"/>
          </a:xfrm>
          <a:prstGeom prst="bentConnector4">
            <a:avLst>
              <a:gd name="adj1" fmla="val -268294"/>
              <a:gd name="adj2" fmla="val 943850"/>
            </a:avLst>
          </a:prstGeom>
          <a:solidFill>
            <a:schemeClr val="accent1"/>
          </a:solidFill>
          <a:ln w="38100" cap="flat" cmpd="sng" algn="ctr">
            <a:solidFill>
              <a:srgbClr val="FFFF00"/>
            </a:solidFill>
            <a:prstDash val="solid"/>
            <a:round/>
            <a:headEnd type="none" w="med" len="med"/>
            <a:tailEnd type="triangle"/>
          </a:ln>
          <a:effectLst/>
        </p:spPr>
      </p:cxnSp>
    </p:spTree>
    <p:extLst>
      <p:ext uri="{BB962C8B-B14F-4D97-AF65-F5344CB8AC3E}">
        <p14:creationId xmlns:p14="http://schemas.microsoft.com/office/powerpoint/2010/main" val="1030022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981200" y="1496292"/>
            <a:ext cx="7010400" cy="1780308"/>
          </a:xfrm>
          <a:prstGeom prst="rect">
            <a:avLst/>
          </a:prstGeom>
          <a:solidFill>
            <a:srgbClr val="19FF81">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1981200" y="3429000"/>
            <a:ext cx="7010400" cy="1752600"/>
          </a:xfrm>
          <a:prstGeom prst="rect">
            <a:avLst/>
          </a:prstGeom>
          <a:solidFill>
            <a:srgbClr val="FF99CC">
              <a:alpha val="8196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2162" name="Title 1"/>
          <p:cNvSpPr>
            <a:spLocks noGrp="1"/>
          </p:cNvSpPr>
          <p:nvPr>
            <p:ph type="title"/>
          </p:nvPr>
        </p:nvSpPr>
        <p:spPr/>
        <p:txBody>
          <a:bodyPr/>
          <a:lstStyle/>
          <a:p>
            <a:r>
              <a:rPr lang="en-US" altLang="en-US" dirty="0" smtClean="0"/>
              <a:t>Conditional </a:t>
            </a:r>
            <a:r>
              <a:rPr lang="en-US" altLang="en-US" dirty="0"/>
              <a:t>generation</a:t>
            </a:r>
            <a:endParaRPr lang="en-US" altLang="en-US" dirty="0" smtClean="0"/>
          </a:p>
        </p:txBody>
      </p:sp>
      <p:graphicFrame>
        <p:nvGraphicFramePr>
          <p:cNvPr id="2" name="Table 1"/>
          <p:cNvGraphicFramePr>
            <a:graphicFrameLocks noGrp="1"/>
          </p:cNvGraphicFramePr>
          <p:nvPr/>
        </p:nvGraphicFramePr>
        <p:xfrm>
          <a:off x="1981200" y="3410528"/>
          <a:ext cx="7010399" cy="1765542"/>
        </p:xfrm>
        <a:graphic>
          <a:graphicData uri="http://schemas.openxmlformats.org/drawingml/2006/table">
            <a:tbl>
              <a:tblPr>
                <a:tableStyleId>{5C22544A-7EE6-4342-B048-85BDC9FD1C3A}</a:tableStyleId>
              </a:tblPr>
              <a:tblGrid>
                <a:gridCol w="533400"/>
                <a:gridCol w="990600"/>
                <a:gridCol w="990600"/>
                <a:gridCol w="1752600"/>
                <a:gridCol w="1219200"/>
                <a:gridCol w="762000"/>
                <a:gridCol w="457200"/>
                <a:gridCol w="304799"/>
              </a:tblGrid>
              <a:tr h="323272">
                <a:tc>
                  <a:txBody>
                    <a:bodyPr/>
                    <a:lstStyle/>
                    <a:p>
                      <a:pPr marL="0" marR="0" indent="0" algn="ctr">
                        <a:lnSpc>
                          <a:spcPct val="100000"/>
                        </a:lnSpc>
                        <a:spcBef>
                          <a:spcPts val="0"/>
                        </a:spcBef>
                        <a:spcAft>
                          <a:spcPts val="0"/>
                        </a:spcAft>
                      </a:pPr>
                      <a:r>
                        <a:rPr lang="en-US" sz="1800" b="1" dirty="0" smtClean="0">
                          <a:solidFill>
                            <a:schemeClr val="tx1"/>
                          </a:solidFill>
                          <a:latin typeface="Times New Roman" panose="02020603050405020304" pitchFamily="18" charset="0"/>
                          <a:ea typeface="Times New Roman"/>
                          <a:cs typeface="Times New Roman" panose="02020603050405020304" pitchFamily="18" charset="0"/>
                        </a:rPr>
                        <a:t>L</a:t>
                      </a:r>
                      <a:endParaRPr lang="en-US" sz="1800" b="1" dirty="0">
                        <a:solidFill>
                          <a:schemeClr val="tx1"/>
                        </a:solidFill>
                        <a:latin typeface="Times New Roman" panose="02020603050405020304" pitchFamily="18" charset="0"/>
                        <a:ea typeface="Times New Roman"/>
                        <a:cs typeface="Times New Roman" panose="02020603050405020304" pitchFamily="18" charset="0"/>
                      </a:endParaRPr>
                    </a:p>
                  </a:txBody>
                  <a:tcPr marL="45720" marR="45720" marT="0" marB="0">
                    <a:noFill/>
                  </a:tcPr>
                </a:tc>
                <a:tc>
                  <a:txBody>
                    <a:bodyPr/>
                    <a:lstStyle/>
                    <a:p>
                      <a:pPr marL="0" marR="0" indent="-101600">
                        <a:lnSpc>
                          <a:spcPct val="100000"/>
                        </a:lnSpc>
                        <a:spcBef>
                          <a:spcPts val="400"/>
                        </a:spcBef>
                        <a:spcAft>
                          <a:spcPts val="700"/>
                        </a:spcAft>
                      </a:pPr>
                      <a:r>
                        <a:rPr lang="en-US" sz="1800" b="1" dirty="0">
                          <a:solidFill>
                            <a:schemeClr val="tx1"/>
                          </a:solidFill>
                          <a:effectLst/>
                          <a:latin typeface="Times New Roman" panose="02020603050405020304" pitchFamily="18" charset="0"/>
                          <a:cs typeface="Times New Roman" panose="02020603050405020304" pitchFamily="18" charset="0"/>
                        </a:rPr>
                        <a:t>IUI(L)</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1800" b="1">
                          <a:solidFill>
                            <a:schemeClr val="tx1"/>
                          </a:solidFill>
                          <a:effectLst/>
                          <a:latin typeface="Times New Roman" panose="02020603050405020304" pitchFamily="18" charset="0"/>
                          <a:cs typeface="Times New Roman" panose="02020603050405020304" pitchFamily="18" charset="0"/>
                        </a:rPr>
                        <a:t>IUI(P)</a:t>
                      </a:r>
                      <a:endParaRPr lang="en-US"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1800" b="1" dirty="0">
                          <a:solidFill>
                            <a:schemeClr val="tx1"/>
                          </a:solidFill>
                          <a:effectLst/>
                          <a:latin typeface="Times New Roman" panose="02020603050405020304" pitchFamily="18" charset="0"/>
                          <a:cs typeface="Times New Roman" panose="02020603050405020304" pitchFamily="18" charset="0"/>
                        </a:rPr>
                        <a:t>P-Type</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0" marB="0">
                    <a:noFill/>
                  </a:tcPr>
                </a:tc>
                <a:tc>
                  <a:txBody>
                    <a:bodyPr/>
                    <a:lstStyle/>
                    <a:p>
                      <a:pPr marL="0" marR="0" indent="-101600">
                        <a:lnSpc>
                          <a:spcPct val="100000"/>
                        </a:lnSpc>
                        <a:spcBef>
                          <a:spcPts val="400"/>
                        </a:spcBef>
                        <a:spcAft>
                          <a:spcPts val="700"/>
                        </a:spcAft>
                      </a:pPr>
                      <a:r>
                        <a:rPr lang="en-US" sz="1800" b="1">
                          <a:solidFill>
                            <a:schemeClr val="tx1"/>
                          </a:solidFill>
                          <a:effectLst/>
                          <a:latin typeface="Times New Roman" panose="02020603050405020304" pitchFamily="18" charset="0"/>
                          <a:cs typeface="Times New Roman" panose="02020603050405020304" pitchFamily="18" charset="0"/>
                        </a:rPr>
                        <a:t>P-Rel</a:t>
                      </a:r>
                      <a:endParaRPr lang="en-US"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1800" b="1" dirty="0" smtClean="0">
                          <a:solidFill>
                            <a:schemeClr val="tx1"/>
                          </a:solidFill>
                          <a:effectLst/>
                          <a:latin typeface="Times New Roman" panose="02020603050405020304" pitchFamily="18" charset="0"/>
                          <a:cs typeface="Times New Roman" panose="02020603050405020304" pitchFamily="18" charset="0"/>
                        </a:rPr>
                        <a:t>P-</a:t>
                      </a:r>
                      <a:r>
                        <a:rPr lang="en-US" sz="1800" b="1" dirty="0" err="1" smtClean="0">
                          <a:solidFill>
                            <a:schemeClr val="tx1"/>
                          </a:solidFill>
                          <a:effectLst/>
                          <a:latin typeface="Times New Roman" panose="02020603050405020304" pitchFamily="18" charset="0"/>
                          <a:cs typeface="Times New Roman" panose="02020603050405020304" pitchFamily="18" charset="0"/>
                        </a:rPr>
                        <a:t>Tg</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oFill/>
                  </a:tcPr>
                </a:tc>
                <a:tc>
                  <a:txBody>
                    <a:bodyPr/>
                    <a:lstStyle/>
                    <a:p>
                      <a:pPr marL="0" marR="0" indent="-101600" algn="ctr">
                        <a:lnSpc>
                          <a:spcPct val="100000"/>
                        </a:lnSpc>
                        <a:spcBef>
                          <a:spcPts val="400"/>
                        </a:spcBef>
                        <a:spcAft>
                          <a:spcPts val="700"/>
                        </a:spcAft>
                      </a:pPr>
                      <a:r>
                        <a:rPr lang="en-US" sz="1800" b="1" dirty="0" err="1" smtClean="0">
                          <a:solidFill>
                            <a:schemeClr val="tx1"/>
                          </a:solidFill>
                          <a:effectLst/>
                          <a:latin typeface="Times New Roman" panose="02020603050405020304" pitchFamily="18" charset="0"/>
                          <a:cs typeface="Times New Roman" panose="02020603050405020304" pitchFamily="18" charset="0"/>
                        </a:rPr>
                        <a:t>Tr</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101600" algn="ctr">
                        <a:lnSpc>
                          <a:spcPct val="100000"/>
                        </a:lnSpc>
                        <a:spcBef>
                          <a:spcPts val="400"/>
                        </a:spcBef>
                        <a:spcAft>
                          <a:spcPts val="700"/>
                        </a:spcAft>
                      </a:pPr>
                      <a:r>
                        <a:rPr lang="en-US" sz="1800" b="1" dirty="0" smtClean="0">
                          <a:solidFill>
                            <a:schemeClr val="tx1"/>
                          </a:solidFill>
                          <a:effectLst/>
                          <a:latin typeface="Times New Roman" panose="02020603050405020304" pitchFamily="18" charset="0"/>
                          <a:cs typeface="Times New Roman" panose="02020603050405020304" pitchFamily="18" charset="0"/>
                        </a:rPr>
                        <a:t>T</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3</a:t>
                      </a: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patL</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tx1"/>
                          </a:solidFill>
                          <a:effectLst/>
                        </a:rPr>
                        <a:t>#pat-</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tx1"/>
                          </a:solidFill>
                          <a:effectLst/>
                        </a:rPr>
                        <a:t>patient</a:t>
                      </a:r>
                      <a:endParaRPr lang="en-US" sz="180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 </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a:solidFill>
                            <a:schemeClr val="tx1"/>
                          </a:solidFill>
                          <a:effectLst/>
                        </a:rPr>
                        <a:t>t</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4</a:t>
                      </a: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patgL</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a:solidFill>
                            <a:schemeClr val="tx1"/>
                          </a:solidFill>
                          <a:effectLst/>
                        </a:rPr>
                        <a:t>patg</a:t>
                      </a:r>
                      <a:r>
                        <a:rPr lang="en-US" sz="1800" dirty="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tx1"/>
                          </a:solidFill>
                          <a:effectLst/>
                        </a:rPr>
                        <a:t>gender</a:t>
                      </a:r>
                      <a:endParaRPr lang="en-US" sz="180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inheres-in</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#pat-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a:solidFill>
                            <a:schemeClr val="tx1"/>
                          </a:solidFill>
                          <a:effectLst/>
                        </a:rPr>
                        <a:t>at</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5</a:t>
                      </a:r>
                    </a:p>
                  </a:txBody>
                  <a:tcPr marL="45720" marR="45720" marT="0" marB="0">
                    <a:noFill/>
                  </a:tcPr>
                </a:tc>
                <a:tc>
                  <a:txBody>
                    <a:bodyPr/>
                    <a:lstStyle/>
                    <a:p>
                      <a:pPr marL="0" marR="0" indent="-101600">
                        <a:lnSpc>
                          <a:spcPct val="100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patg</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tx1"/>
                          </a:solidFill>
                          <a:effectLst/>
                        </a:rPr>
                        <a:t>male-gender</a:t>
                      </a:r>
                      <a:endParaRPr lang="en-US" sz="180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tx1"/>
                          </a:solidFill>
                          <a:effectLst/>
                        </a:rPr>
                        <a:t>inheres-in</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#pat-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6</a:t>
                      </a:r>
                    </a:p>
                  </a:txBody>
                  <a:tcPr marL="45720" marR="45720" marT="0" marB="0">
                    <a:noFill/>
                  </a:tcPr>
                </a:tc>
                <a:tc>
                  <a:txBody>
                    <a:bodyPr/>
                    <a:lstStyle/>
                    <a:p>
                      <a:pPr marL="0" marR="0" indent="-101600">
                        <a:lnSpc>
                          <a:spcPct val="100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patg</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tx1"/>
                          </a:solidFill>
                          <a:effectLst/>
                        </a:rPr>
                        <a:t>female-gender</a:t>
                      </a:r>
                      <a:endParaRPr lang="en-US" sz="180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tx1"/>
                          </a:solidFill>
                          <a:effectLst/>
                        </a:rPr>
                        <a:t>inheres-in</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smtClean="0">
                          <a:solidFill>
                            <a:schemeClr val="tx1"/>
                          </a:solidFill>
                          <a:effectLst/>
                        </a:rPr>
                        <a:t>pat-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7</a:t>
                      </a: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 </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patgL</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dirty="0" err="1">
                          <a:solidFill>
                            <a:schemeClr val="tx1"/>
                          </a:solidFill>
                          <a:effectLst/>
                        </a:rPr>
                        <a:t>underspec</a:t>
                      </a:r>
                      <a:r>
                        <a:rPr lang="en-US" sz="1800" cap="small" dirty="0">
                          <a:solidFill>
                            <a:schemeClr val="tx1"/>
                          </a:solidFill>
                          <a:effectLst/>
                        </a:rPr>
                        <a:t>-ice</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 </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a:solidFill>
                            <a:schemeClr val="tx1"/>
                          </a:solidFill>
                          <a:effectLst/>
                        </a:rPr>
                        <a:t>at</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bl>
          </a:graphicData>
        </a:graphic>
      </p:graphicFrame>
      <p:pic>
        <p:nvPicPr>
          <p:cNvPr id="4" name="Picture 3"/>
          <p:cNvPicPr>
            <a:picLocks noChangeAspect="1"/>
          </p:cNvPicPr>
          <p:nvPr/>
        </p:nvPicPr>
        <p:blipFill>
          <a:blip r:embed="rId2"/>
          <a:stretch>
            <a:fillRect/>
          </a:stretch>
        </p:blipFill>
        <p:spPr>
          <a:xfrm>
            <a:off x="152400" y="1496292"/>
            <a:ext cx="1676399" cy="713648"/>
          </a:xfrm>
          <a:prstGeom prst="rect">
            <a:avLst/>
          </a:prstGeom>
        </p:spPr>
      </p:pic>
      <p:graphicFrame>
        <p:nvGraphicFramePr>
          <p:cNvPr id="6" name="Table 5"/>
          <p:cNvGraphicFramePr>
            <a:graphicFrameLocks noGrp="1"/>
          </p:cNvGraphicFramePr>
          <p:nvPr/>
        </p:nvGraphicFramePr>
        <p:xfrm>
          <a:off x="1981199" y="1484560"/>
          <a:ext cx="7010401" cy="1810512"/>
        </p:xfrm>
        <a:graphic>
          <a:graphicData uri="http://schemas.openxmlformats.org/drawingml/2006/table">
            <a:tbl>
              <a:tblPr/>
              <a:tblGrid>
                <a:gridCol w="533401"/>
                <a:gridCol w="1447800"/>
                <a:gridCol w="533400"/>
                <a:gridCol w="1752600"/>
                <a:gridCol w="1219200"/>
                <a:gridCol w="1022604"/>
                <a:gridCol w="501396"/>
              </a:tblGrid>
              <a:tr h="301752">
                <a:tc>
                  <a:txBody>
                    <a:bodyPr/>
                    <a:lstStyle/>
                    <a:p>
                      <a:pPr marL="0" marR="0" indent="0" algn="ctr">
                        <a:lnSpc>
                          <a:spcPct val="100000"/>
                        </a:lnSpc>
                        <a:spcBef>
                          <a:spcPts val="0"/>
                        </a:spcBef>
                        <a:spcAft>
                          <a:spcPts val="0"/>
                        </a:spcAft>
                      </a:pPr>
                      <a:r>
                        <a:rPr lang="en-US" sz="1800" b="1" dirty="0" smtClean="0">
                          <a:solidFill>
                            <a:schemeClr val="tx1"/>
                          </a:solidFill>
                          <a:latin typeface="Times New Roman"/>
                          <a:ea typeface="Times New Roman"/>
                          <a:cs typeface="Times New Roman"/>
                        </a:rPr>
                        <a:t>L</a:t>
                      </a:r>
                      <a:endParaRPr lang="en-US" sz="1800" b="1"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err="1">
                          <a:solidFill>
                            <a:schemeClr val="tx1"/>
                          </a:solidFill>
                          <a:latin typeface="Times New Roman"/>
                          <a:ea typeface="Times New Roman"/>
                          <a:cs typeface="Times New Roman"/>
                        </a:rPr>
                        <a:t>Var</a:t>
                      </a:r>
                      <a:endParaRPr lang="en-US" sz="1800" b="1"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smtClean="0">
                          <a:solidFill>
                            <a:schemeClr val="tx1"/>
                          </a:solidFill>
                          <a:latin typeface="Times New Roman"/>
                          <a:ea typeface="Times New Roman"/>
                          <a:cs typeface="Times New Roman"/>
                        </a:rPr>
                        <a:t>IT</a:t>
                      </a:r>
                      <a:endParaRPr lang="en-US" sz="1800" b="1"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tx1"/>
                          </a:solidFill>
                          <a:latin typeface="Times New Roman"/>
                          <a:ea typeface="Times New Roman"/>
                          <a:cs typeface="Times New Roman"/>
                        </a:rPr>
                        <a:t>REF</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tx1"/>
                          </a:solidFill>
                          <a:latin typeface="Times New Roman"/>
                          <a:ea typeface="Times New Roman"/>
                          <a:cs typeface="Times New Roman"/>
                        </a:rPr>
                        <a:t>Min</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tx1"/>
                          </a:solidFill>
                          <a:latin typeface="Times New Roman"/>
                          <a:ea typeface="Times New Roman"/>
                          <a:cs typeface="Times New Roman"/>
                        </a:rPr>
                        <a:t>Max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tx1"/>
                          </a:solidFill>
                          <a:latin typeface="Times New Roman"/>
                          <a:ea typeface="Times New Roman"/>
                          <a:cs typeface="Times New Roman"/>
                        </a:rPr>
                        <a:t>Val</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id</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patient</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endParaRPr lang="en-US" sz="1800"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4</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gender</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endParaRPr lang="en-US" sz="1800"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5</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male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6</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female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7</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endParaRPr lang="en-US" sz="1800"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Rectangle 7"/>
          <p:cNvSpPr/>
          <p:nvPr/>
        </p:nvSpPr>
        <p:spPr bwMode="auto">
          <a:xfrm>
            <a:off x="1981200" y="2707260"/>
            <a:ext cx="7010400" cy="283012"/>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p:cNvSpPr/>
          <p:nvPr/>
        </p:nvSpPr>
        <p:spPr bwMode="auto">
          <a:xfrm>
            <a:off x="1981200" y="4605309"/>
            <a:ext cx="7010400" cy="283012"/>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p:cNvSpPr/>
          <p:nvPr/>
        </p:nvSpPr>
        <p:spPr bwMode="auto">
          <a:xfrm>
            <a:off x="1295400" y="1523844"/>
            <a:ext cx="533400" cy="686096"/>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Oval 2"/>
          <p:cNvSpPr/>
          <p:nvPr/>
        </p:nvSpPr>
        <p:spPr bwMode="auto">
          <a:xfrm>
            <a:off x="758684" y="3352800"/>
            <a:ext cx="308116" cy="308116"/>
          </a:xfrm>
          <a:prstGeom prst="ellipse">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2" name="Straight Connector 11"/>
          <p:cNvCxnSpPr>
            <a:stCxn id="11" idx="2"/>
            <a:endCxn id="3" idx="1"/>
          </p:cNvCxnSpPr>
          <p:nvPr/>
        </p:nvCxnSpPr>
        <p:spPr bwMode="auto">
          <a:xfrm flipH="1">
            <a:off x="803807" y="2209940"/>
            <a:ext cx="758293" cy="1187983"/>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5" name="Straight Connector 14"/>
          <p:cNvCxnSpPr>
            <a:stCxn id="8" idx="1"/>
            <a:endCxn id="3" idx="7"/>
          </p:cNvCxnSpPr>
          <p:nvPr/>
        </p:nvCxnSpPr>
        <p:spPr bwMode="auto">
          <a:xfrm flipH="1">
            <a:off x="1021677" y="2848766"/>
            <a:ext cx="959523" cy="549157"/>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8" name="Straight Connector 17"/>
          <p:cNvCxnSpPr>
            <a:stCxn id="10" idx="1"/>
            <a:endCxn id="3" idx="5"/>
          </p:cNvCxnSpPr>
          <p:nvPr/>
        </p:nvCxnSpPr>
        <p:spPr bwMode="auto">
          <a:xfrm flipH="1" flipV="1">
            <a:off x="1021677" y="3615793"/>
            <a:ext cx="959523" cy="1131022"/>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26" name="TextBox 25"/>
          <p:cNvSpPr txBox="1"/>
          <p:nvPr/>
        </p:nvSpPr>
        <p:spPr>
          <a:xfrm>
            <a:off x="533400" y="5791200"/>
            <a:ext cx="3886200" cy="369332"/>
          </a:xfrm>
          <a:prstGeom prst="rect">
            <a:avLst/>
          </a:prstGeom>
          <a:noFill/>
          <a:ln w="28575">
            <a:noFill/>
          </a:ln>
        </p:spPr>
        <p:txBody>
          <a:bodyPr wrap="square" rtlCol="0">
            <a:spAutoFit/>
          </a:bodyPr>
          <a:lstStyle/>
          <a:p>
            <a:r>
              <a:rPr lang="en-US" sz="1800" dirty="0">
                <a:solidFill>
                  <a:schemeClr val="bg1"/>
                </a:solidFill>
              </a:rPr>
              <a:t>#</a:t>
            </a:r>
            <a:r>
              <a:rPr lang="en-US" sz="1800" dirty="0" smtClean="0">
                <a:solidFill>
                  <a:schemeClr val="bg1"/>
                </a:solidFill>
              </a:rPr>
              <a:t>patg-5033  </a:t>
            </a:r>
            <a:r>
              <a:rPr lang="en-US" sz="1800" b="1" i="1" dirty="0">
                <a:solidFill>
                  <a:schemeClr val="bg1"/>
                </a:solidFill>
              </a:rPr>
              <a:t>instance-of</a:t>
            </a:r>
            <a:r>
              <a:rPr lang="en-US" sz="1800" dirty="0">
                <a:solidFill>
                  <a:schemeClr val="bg1"/>
                </a:solidFill>
              </a:rPr>
              <a:t> </a:t>
            </a:r>
            <a:r>
              <a:rPr lang="en-US" sz="1800" dirty="0" smtClean="0">
                <a:solidFill>
                  <a:schemeClr val="bg1"/>
                </a:solidFill>
              </a:rPr>
              <a:t>  </a:t>
            </a:r>
            <a:r>
              <a:rPr lang="en-US" sz="1800" cap="small" dirty="0" smtClean="0">
                <a:solidFill>
                  <a:schemeClr val="bg1"/>
                </a:solidFill>
              </a:rPr>
              <a:t>Gender </a:t>
            </a:r>
            <a:r>
              <a:rPr lang="en-US" sz="1800" b="1" i="1" dirty="0" smtClean="0">
                <a:solidFill>
                  <a:schemeClr val="bg1"/>
                </a:solidFill>
              </a:rPr>
              <a:t>at</a:t>
            </a:r>
            <a:r>
              <a:rPr lang="en-US" sz="1800" dirty="0" smtClean="0">
                <a:solidFill>
                  <a:schemeClr val="bg1"/>
                </a:solidFill>
              </a:rPr>
              <a:t>  t</a:t>
            </a:r>
            <a:endParaRPr lang="en-US" sz="1800" dirty="0">
              <a:solidFill>
                <a:schemeClr val="bg1"/>
              </a:solidFill>
            </a:endParaRPr>
          </a:p>
        </p:txBody>
      </p:sp>
      <p:sp>
        <p:nvSpPr>
          <p:cNvPr id="19" name="TextBox 18"/>
          <p:cNvSpPr txBox="1"/>
          <p:nvPr/>
        </p:nvSpPr>
        <p:spPr>
          <a:xfrm>
            <a:off x="533400" y="5410200"/>
            <a:ext cx="3733800" cy="369332"/>
          </a:xfrm>
          <a:prstGeom prst="rect">
            <a:avLst/>
          </a:prstGeom>
          <a:noFill/>
          <a:ln w="28575">
            <a:noFill/>
          </a:ln>
        </p:spPr>
        <p:txBody>
          <a:bodyPr wrap="square" rtlCol="0">
            <a:spAutoFit/>
          </a:bodyPr>
          <a:lstStyle/>
          <a:p>
            <a:r>
              <a:rPr lang="en-US" sz="1800" dirty="0">
                <a:solidFill>
                  <a:schemeClr val="bg1"/>
                </a:solidFill>
              </a:rPr>
              <a:t>#</a:t>
            </a:r>
            <a:r>
              <a:rPr lang="en-US" sz="1800" dirty="0" smtClean="0">
                <a:solidFill>
                  <a:schemeClr val="bg1"/>
                </a:solidFill>
              </a:rPr>
              <a:t>pat-5033  </a:t>
            </a:r>
            <a:r>
              <a:rPr lang="en-US" sz="1800" b="1" i="1" dirty="0">
                <a:solidFill>
                  <a:schemeClr val="bg1"/>
                </a:solidFill>
              </a:rPr>
              <a:t>instance-of</a:t>
            </a:r>
            <a:r>
              <a:rPr lang="en-US" sz="1800" dirty="0">
                <a:solidFill>
                  <a:schemeClr val="bg1"/>
                </a:solidFill>
              </a:rPr>
              <a:t> </a:t>
            </a:r>
            <a:r>
              <a:rPr lang="en-US" sz="1800" dirty="0" smtClean="0">
                <a:solidFill>
                  <a:schemeClr val="bg1"/>
                </a:solidFill>
              </a:rPr>
              <a:t>  </a:t>
            </a:r>
            <a:r>
              <a:rPr lang="en-US" sz="1800" cap="small" dirty="0" smtClean="0">
                <a:solidFill>
                  <a:schemeClr val="bg1"/>
                </a:solidFill>
              </a:rPr>
              <a:t>Patient</a:t>
            </a:r>
            <a:r>
              <a:rPr lang="en-US" sz="1800" dirty="0" smtClean="0">
                <a:solidFill>
                  <a:schemeClr val="bg1"/>
                </a:solidFill>
              </a:rPr>
              <a:t>  </a:t>
            </a:r>
            <a:r>
              <a:rPr lang="en-US" sz="1800" b="1" i="1" dirty="0" smtClean="0">
                <a:solidFill>
                  <a:schemeClr val="bg1"/>
                </a:solidFill>
              </a:rPr>
              <a:t>at</a:t>
            </a:r>
            <a:r>
              <a:rPr lang="en-US" sz="1800" dirty="0" smtClean="0">
                <a:solidFill>
                  <a:schemeClr val="bg1"/>
                </a:solidFill>
              </a:rPr>
              <a:t>   t</a:t>
            </a:r>
            <a:endParaRPr lang="en-US" sz="1800" dirty="0">
              <a:solidFill>
                <a:schemeClr val="bg1"/>
              </a:solidFill>
            </a:endParaRPr>
          </a:p>
        </p:txBody>
      </p:sp>
      <p:sp>
        <p:nvSpPr>
          <p:cNvPr id="20" name="TextBox 19"/>
          <p:cNvSpPr txBox="1"/>
          <p:nvPr/>
        </p:nvSpPr>
        <p:spPr>
          <a:xfrm>
            <a:off x="533400" y="6165402"/>
            <a:ext cx="3886200" cy="369332"/>
          </a:xfrm>
          <a:prstGeom prst="rect">
            <a:avLst/>
          </a:prstGeom>
          <a:noFill/>
          <a:ln w="28575">
            <a:noFill/>
          </a:ln>
        </p:spPr>
        <p:txBody>
          <a:bodyPr wrap="square" rtlCol="0">
            <a:spAutoFit/>
          </a:bodyPr>
          <a:lstStyle/>
          <a:p>
            <a:r>
              <a:rPr lang="en-US" sz="1800" dirty="0">
                <a:solidFill>
                  <a:schemeClr val="bg1"/>
                </a:solidFill>
              </a:rPr>
              <a:t>#</a:t>
            </a:r>
            <a:r>
              <a:rPr lang="en-US" sz="1800" dirty="0" smtClean="0">
                <a:solidFill>
                  <a:schemeClr val="bg1"/>
                </a:solidFill>
              </a:rPr>
              <a:t>patg-5033  </a:t>
            </a:r>
            <a:r>
              <a:rPr lang="en-US" sz="1800" b="1" i="1" dirty="0" smtClean="0">
                <a:solidFill>
                  <a:schemeClr val="bg1"/>
                </a:solidFill>
              </a:rPr>
              <a:t>inheres-in</a:t>
            </a:r>
            <a:r>
              <a:rPr lang="en-US" sz="1800" dirty="0" smtClean="0">
                <a:solidFill>
                  <a:schemeClr val="bg1"/>
                </a:solidFill>
              </a:rPr>
              <a:t>   #pat-5033 </a:t>
            </a:r>
            <a:r>
              <a:rPr lang="en-US" sz="1800" b="1" i="1" dirty="0" smtClean="0">
                <a:solidFill>
                  <a:schemeClr val="bg1"/>
                </a:solidFill>
              </a:rPr>
              <a:t>at</a:t>
            </a:r>
            <a:r>
              <a:rPr lang="en-US" sz="1800" dirty="0" smtClean="0">
                <a:solidFill>
                  <a:schemeClr val="bg1"/>
                </a:solidFill>
              </a:rPr>
              <a:t>  t</a:t>
            </a:r>
            <a:endParaRPr lang="en-US" sz="1800" dirty="0">
              <a:solidFill>
                <a:schemeClr val="bg1"/>
              </a:solidFill>
            </a:endParaRPr>
          </a:p>
        </p:txBody>
      </p:sp>
      <p:grpSp>
        <p:nvGrpSpPr>
          <p:cNvPr id="32" name="Group 31"/>
          <p:cNvGrpSpPr/>
          <p:nvPr/>
        </p:nvGrpSpPr>
        <p:grpSpPr>
          <a:xfrm>
            <a:off x="912742" y="3352800"/>
            <a:ext cx="8155058" cy="2426732"/>
            <a:chOff x="912742" y="3352800"/>
            <a:chExt cx="8155058" cy="2426732"/>
          </a:xfrm>
        </p:grpSpPr>
        <p:sp>
          <p:nvSpPr>
            <p:cNvPr id="21" name="TextBox 20"/>
            <p:cNvSpPr txBox="1"/>
            <p:nvPr/>
          </p:nvSpPr>
          <p:spPr>
            <a:xfrm>
              <a:off x="4495800" y="5410200"/>
              <a:ext cx="4572000" cy="369332"/>
            </a:xfrm>
            <a:prstGeom prst="rect">
              <a:avLst/>
            </a:prstGeom>
            <a:noFill/>
            <a:ln w="28575">
              <a:solidFill>
                <a:srgbClr val="FFFF00"/>
              </a:solidFill>
            </a:ln>
          </p:spPr>
          <p:txBody>
            <a:bodyPr wrap="square" rtlCol="0">
              <a:spAutoFit/>
            </a:bodyPr>
            <a:lstStyle/>
            <a:p>
              <a:r>
                <a:rPr lang="en-US" sz="1800" dirty="0">
                  <a:solidFill>
                    <a:schemeClr val="bg1"/>
                  </a:solidFill>
                </a:rPr>
                <a:t>#</a:t>
              </a:r>
              <a:r>
                <a:rPr lang="en-US" sz="1800" dirty="0" smtClean="0">
                  <a:solidFill>
                    <a:schemeClr val="bg1"/>
                  </a:solidFill>
                </a:rPr>
                <a:t>patg-5033  </a:t>
              </a:r>
              <a:r>
                <a:rPr lang="en-US" sz="1800" b="1" i="1" dirty="0">
                  <a:solidFill>
                    <a:schemeClr val="bg1"/>
                  </a:solidFill>
                </a:rPr>
                <a:t>instance-of</a:t>
              </a:r>
              <a:r>
                <a:rPr lang="en-US" sz="1800" dirty="0">
                  <a:solidFill>
                    <a:schemeClr val="bg1"/>
                  </a:solidFill>
                </a:rPr>
                <a:t> </a:t>
              </a:r>
              <a:r>
                <a:rPr lang="en-US" sz="1800" dirty="0" smtClean="0">
                  <a:solidFill>
                    <a:schemeClr val="bg1"/>
                  </a:solidFill>
                </a:rPr>
                <a:t>  Female-</a:t>
              </a:r>
              <a:r>
                <a:rPr lang="en-US" sz="1800" cap="small" dirty="0" smtClean="0">
                  <a:solidFill>
                    <a:schemeClr val="bg1"/>
                  </a:solidFill>
                </a:rPr>
                <a:t>Gender </a:t>
              </a:r>
              <a:r>
                <a:rPr lang="en-US" sz="1800" b="1" i="1" dirty="0" smtClean="0">
                  <a:solidFill>
                    <a:schemeClr val="bg1"/>
                  </a:solidFill>
                </a:rPr>
                <a:t>at</a:t>
              </a:r>
              <a:r>
                <a:rPr lang="en-US" sz="1800" dirty="0" smtClean="0">
                  <a:solidFill>
                    <a:schemeClr val="bg1"/>
                  </a:solidFill>
                </a:rPr>
                <a:t>  t</a:t>
              </a:r>
              <a:endParaRPr lang="en-US" sz="1800" dirty="0">
                <a:solidFill>
                  <a:schemeClr val="bg1"/>
                </a:solidFill>
              </a:endParaRPr>
            </a:p>
          </p:txBody>
        </p:sp>
        <p:cxnSp>
          <p:nvCxnSpPr>
            <p:cNvPr id="23" name="Elbow Connector 22"/>
            <p:cNvCxnSpPr>
              <a:stCxn id="3" idx="0"/>
              <a:endCxn id="21" idx="1"/>
            </p:cNvCxnSpPr>
            <p:nvPr/>
          </p:nvCxnSpPr>
          <p:spPr bwMode="auto">
            <a:xfrm rot="16200000" flipH="1">
              <a:off x="1583238" y="2682304"/>
              <a:ext cx="2242066" cy="3583058"/>
            </a:xfrm>
            <a:prstGeom prst="bentConnector4">
              <a:avLst>
                <a:gd name="adj1" fmla="val 88262"/>
                <a:gd name="adj2" fmla="val 94426"/>
              </a:avLst>
            </a:prstGeom>
            <a:solidFill>
              <a:schemeClr val="accent1"/>
            </a:solidFill>
            <a:ln w="38100" cap="flat" cmpd="sng" algn="ctr">
              <a:solidFill>
                <a:srgbClr val="FFFF00"/>
              </a:solidFill>
              <a:prstDash val="solid"/>
              <a:round/>
              <a:headEnd type="none" w="med" len="med"/>
              <a:tailEnd type="triangle"/>
            </a:ln>
            <a:effectLst/>
          </p:spPr>
        </p:cxnSp>
      </p:grpSp>
    </p:spTree>
    <p:extLst>
      <p:ext uri="{BB962C8B-B14F-4D97-AF65-F5344CB8AC3E}">
        <p14:creationId xmlns:p14="http://schemas.microsoft.com/office/powerpoint/2010/main" val="277188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981200" y="1496292"/>
            <a:ext cx="7010400" cy="1780308"/>
          </a:xfrm>
          <a:prstGeom prst="rect">
            <a:avLst/>
          </a:prstGeom>
          <a:solidFill>
            <a:srgbClr val="19FF81">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bwMode="auto">
          <a:xfrm>
            <a:off x="1981200" y="3429000"/>
            <a:ext cx="7010400" cy="1752600"/>
          </a:xfrm>
          <a:prstGeom prst="rect">
            <a:avLst/>
          </a:prstGeom>
          <a:solidFill>
            <a:srgbClr val="FF99CC">
              <a:alpha val="81961"/>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2162" name="Title 1"/>
          <p:cNvSpPr>
            <a:spLocks noGrp="1"/>
          </p:cNvSpPr>
          <p:nvPr>
            <p:ph type="title"/>
          </p:nvPr>
        </p:nvSpPr>
        <p:spPr/>
        <p:txBody>
          <a:bodyPr/>
          <a:lstStyle/>
          <a:p>
            <a:r>
              <a:rPr lang="en-US" altLang="en-US" dirty="0"/>
              <a:t>No generation: condition not satisfied</a:t>
            </a:r>
            <a:endParaRPr lang="en-US" altLang="en-US" dirty="0" smtClean="0"/>
          </a:p>
        </p:txBody>
      </p:sp>
      <p:graphicFrame>
        <p:nvGraphicFramePr>
          <p:cNvPr id="2" name="Table 1"/>
          <p:cNvGraphicFramePr>
            <a:graphicFrameLocks noGrp="1"/>
          </p:cNvGraphicFramePr>
          <p:nvPr/>
        </p:nvGraphicFramePr>
        <p:xfrm>
          <a:off x="1981200" y="3410528"/>
          <a:ext cx="7010399" cy="1765542"/>
        </p:xfrm>
        <a:graphic>
          <a:graphicData uri="http://schemas.openxmlformats.org/drawingml/2006/table">
            <a:tbl>
              <a:tblPr>
                <a:tableStyleId>{5C22544A-7EE6-4342-B048-85BDC9FD1C3A}</a:tableStyleId>
              </a:tblPr>
              <a:tblGrid>
                <a:gridCol w="533400"/>
                <a:gridCol w="990600"/>
                <a:gridCol w="990600"/>
                <a:gridCol w="1752600"/>
                <a:gridCol w="1219200"/>
                <a:gridCol w="762000"/>
                <a:gridCol w="457200"/>
                <a:gridCol w="304799"/>
              </a:tblGrid>
              <a:tr h="323272">
                <a:tc>
                  <a:txBody>
                    <a:bodyPr/>
                    <a:lstStyle/>
                    <a:p>
                      <a:pPr marL="0" marR="0" indent="0" algn="ctr">
                        <a:lnSpc>
                          <a:spcPct val="100000"/>
                        </a:lnSpc>
                        <a:spcBef>
                          <a:spcPts val="0"/>
                        </a:spcBef>
                        <a:spcAft>
                          <a:spcPts val="0"/>
                        </a:spcAft>
                      </a:pPr>
                      <a:r>
                        <a:rPr lang="en-US" sz="1800" b="1" dirty="0" smtClean="0">
                          <a:solidFill>
                            <a:schemeClr val="tx1"/>
                          </a:solidFill>
                          <a:latin typeface="Times New Roman" panose="02020603050405020304" pitchFamily="18" charset="0"/>
                          <a:ea typeface="Times New Roman"/>
                          <a:cs typeface="Times New Roman" panose="02020603050405020304" pitchFamily="18" charset="0"/>
                        </a:rPr>
                        <a:t>L</a:t>
                      </a:r>
                      <a:endParaRPr lang="en-US" sz="1800" b="1" dirty="0">
                        <a:solidFill>
                          <a:schemeClr val="tx1"/>
                        </a:solidFill>
                        <a:latin typeface="Times New Roman" panose="02020603050405020304" pitchFamily="18" charset="0"/>
                        <a:ea typeface="Times New Roman"/>
                        <a:cs typeface="Times New Roman" panose="02020603050405020304" pitchFamily="18" charset="0"/>
                      </a:endParaRPr>
                    </a:p>
                  </a:txBody>
                  <a:tcPr marL="45720" marR="45720" marT="0" marB="0">
                    <a:noFill/>
                  </a:tcPr>
                </a:tc>
                <a:tc>
                  <a:txBody>
                    <a:bodyPr/>
                    <a:lstStyle/>
                    <a:p>
                      <a:pPr marL="0" marR="0" indent="-101600">
                        <a:lnSpc>
                          <a:spcPct val="100000"/>
                        </a:lnSpc>
                        <a:spcBef>
                          <a:spcPts val="400"/>
                        </a:spcBef>
                        <a:spcAft>
                          <a:spcPts val="700"/>
                        </a:spcAft>
                      </a:pPr>
                      <a:r>
                        <a:rPr lang="en-US" sz="1800" b="1" dirty="0">
                          <a:solidFill>
                            <a:schemeClr val="tx1"/>
                          </a:solidFill>
                          <a:effectLst/>
                          <a:latin typeface="Times New Roman" panose="02020603050405020304" pitchFamily="18" charset="0"/>
                          <a:cs typeface="Times New Roman" panose="02020603050405020304" pitchFamily="18" charset="0"/>
                        </a:rPr>
                        <a:t>IUI(L)</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1800" b="1">
                          <a:solidFill>
                            <a:schemeClr val="tx1"/>
                          </a:solidFill>
                          <a:effectLst/>
                          <a:latin typeface="Times New Roman" panose="02020603050405020304" pitchFamily="18" charset="0"/>
                          <a:cs typeface="Times New Roman" panose="02020603050405020304" pitchFamily="18" charset="0"/>
                        </a:rPr>
                        <a:t>IUI(P)</a:t>
                      </a:r>
                      <a:endParaRPr lang="en-US"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1800" b="1" dirty="0">
                          <a:solidFill>
                            <a:schemeClr val="tx1"/>
                          </a:solidFill>
                          <a:effectLst/>
                          <a:latin typeface="Times New Roman" panose="02020603050405020304" pitchFamily="18" charset="0"/>
                          <a:cs typeface="Times New Roman" panose="02020603050405020304" pitchFamily="18" charset="0"/>
                        </a:rPr>
                        <a:t>P-Type</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5720" marR="45720" marT="0" marB="0">
                    <a:noFill/>
                  </a:tcPr>
                </a:tc>
                <a:tc>
                  <a:txBody>
                    <a:bodyPr/>
                    <a:lstStyle/>
                    <a:p>
                      <a:pPr marL="0" marR="0" indent="-101600">
                        <a:lnSpc>
                          <a:spcPct val="100000"/>
                        </a:lnSpc>
                        <a:spcBef>
                          <a:spcPts val="400"/>
                        </a:spcBef>
                        <a:spcAft>
                          <a:spcPts val="700"/>
                        </a:spcAft>
                      </a:pPr>
                      <a:r>
                        <a:rPr lang="en-US" sz="1800" b="1">
                          <a:solidFill>
                            <a:schemeClr val="tx1"/>
                          </a:solidFill>
                          <a:effectLst/>
                          <a:latin typeface="Times New Roman" panose="02020603050405020304" pitchFamily="18" charset="0"/>
                          <a:cs typeface="Times New Roman" panose="02020603050405020304" pitchFamily="18" charset="0"/>
                        </a:rPr>
                        <a:t>P-Rel</a:t>
                      </a:r>
                      <a:endParaRPr lang="en-US" sz="18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101600">
                        <a:lnSpc>
                          <a:spcPct val="100000"/>
                        </a:lnSpc>
                        <a:spcBef>
                          <a:spcPts val="400"/>
                        </a:spcBef>
                        <a:spcAft>
                          <a:spcPts val="700"/>
                        </a:spcAft>
                      </a:pPr>
                      <a:r>
                        <a:rPr lang="en-US" sz="1800" b="1" dirty="0" smtClean="0">
                          <a:solidFill>
                            <a:schemeClr val="tx1"/>
                          </a:solidFill>
                          <a:effectLst/>
                          <a:latin typeface="Times New Roman" panose="02020603050405020304" pitchFamily="18" charset="0"/>
                          <a:cs typeface="Times New Roman" panose="02020603050405020304" pitchFamily="18" charset="0"/>
                        </a:rPr>
                        <a:t>P-</a:t>
                      </a:r>
                      <a:r>
                        <a:rPr lang="en-US" sz="1800" b="1" dirty="0" err="1" smtClean="0">
                          <a:solidFill>
                            <a:schemeClr val="tx1"/>
                          </a:solidFill>
                          <a:effectLst/>
                          <a:latin typeface="Times New Roman" panose="02020603050405020304" pitchFamily="18" charset="0"/>
                          <a:cs typeface="Times New Roman" panose="02020603050405020304" pitchFamily="18" charset="0"/>
                        </a:rPr>
                        <a:t>Tg</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610" marR="54610" marT="0" marB="0">
                    <a:noFill/>
                  </a:tcPr>
                </a:tc>
                <a:tc>
                  <a:txBody>
                    <a:bodyPr/>
                    <a:lstStyle/>
                    <a:p>
                      <a:pPr marL="0" marR="0" indent="-101600" algn="ctr">
                        <a:lnSpc>
                          <a:spcPct val="100000"/>
                        </a:lnSpc>
                        <a:spcBef>
                          <a:spcPts val="400"/>
                        </a:spcBef>
                        <a:spcAft>
                          <a:spcPts val="700"/>
                        </a:spcAft>
                      </a:pPr>
                      <a:r>
                        <a:rPr lang="en-US" sz="1800" b="1" dirty="0" err="1" smtClean="0">
                          <a:solidFill>
                            <a:schemeClr val="tx1"/>
                          </a:solidFill>
                          <a:effectLst/>
                          <a:latin typeface="Times New Roman" panose="02020603050405020304" pitchFamily="18" charset="0"/>
                          <a:cs typeface="Times New Roman" panose="02020603050405020304" pitchFamily="18" charset="0"/>
                        </a:rPr>
                        <a:t>Tr</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c>
                  <a:txBody>
                    <a:bodyPr/>
                    <a:lstStyle/>
                    <a:p>
                      <a:pPr marL="0" marR="0" indent="-101600" algn="ctr">
                        <a:lnSpc>
                          <a:spcPct val="100000"/>
                        </a:lnSpc>
                        <a:spcBef>
                          <a:spcPts val="400"/>
                        </a:spcBef>
                        <a:spcAft>
                          <a:spcPts val="700"/>
                        </a:spcAft>
                      </a:pPr>
                      <a:r>
                        <a:rPr lang="en-US" sz="1800" b="1" dirty="0" smtClean="0">
                          <a:solidFill>
                            <a:schemeClr val="tx1"/>
                          </a:solidFill>
                          <a:effectLst/>
                          <a:latin typeface="Times New Roman" panose="02020603050405020304" pitchFamily="18" charset="0"/>
                          <a:cs typeface="Times New Roman" panose="02020603050405020304" pitchFamily="18" charset="0"/>
                        </a:rPr>
                        <a:t>T</a:t>
                      </a:r>
                      <a:endParaRPr lang="en-US" sz="1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3</a:t>
                      </a: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patL</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tx1"/>
                          </a:solidFill>
                          <a:effectLst/>
                        </a:rPr>
                        <a:t>#pat-</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tx1"/>
                          </a:solidFill>
                          <a:effectLst/>
                        </a:rPr>
                        <a:t>patient</a:t>
                      </a:r>
                      <a:endParaRPr lang="en-US" sz="180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 </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a:solidFill>
                            <a:schemeClr val="tx1"/>
                          </a:solidFill>
                          <a:effectLst/>
                        </a:rPr>
                        <a:t>t</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4</a:t>
                      </a: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patgL</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a:solidFill>
                            <a:schemeClr val="tx1"/>
                          </a:solidFill>
                          <a:effectLst/>
                        </a:rPr>
                        <a:t>patg</a:t>
                      </a:r>
                      <a:r>
                        <a:rPr lang="en-US" sz="1800" dirty="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tx1"/>
                          </a:solidFill>
                          <a:effectLst/>
                        </a:rPr>
                        <a:t>gender</a:t>
                      </a:r>
                      <a:endParaRPr lang="en-US" sz="180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inheres-in</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#pat-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a:solidFill>
                            <a:schemeClr val="tx1"/>
                          </a:solidFill>
                          <a:effectLst/>
                        </a:rPr>
                        <a:t>at</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5</a:t>
                      </a:r>
                    </a:p>
                  </a:txBody>
                  <a:tcPr marL="45720" marR="45720" marT="0" marB="0">
                    <a:noFill/>
                  </a:tcPr>
                </a:tc>
                <a:tc>
                  <a:txBody>
                    <a:bodyPr/>
                    <a:lstStyle/>
                    <a:p>
                      <a:pPr marL="0" marR="0" indent="-101600">
                        <a:lnSpc>
                          <a:spcPct val="100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patg</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tx1"/>
                          </a:solidFill>
                          <a:effectLst/>
                        </a:rPr>
                        <a:t>male-gender</a:t>
                      </a:r>
                      <a:endParaRPr lang="en-US" sz="180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tx1"/>
                          </a:solidFill>
                          <a:effectLst/>
                        </a:rPr>
                        <a:t>inheres-in</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#pat-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6</a:t>
                      </a:r>
                    </a:p>
                  </a:txBody>
                  <a:tcPr marL="45720" marR="45720" marT="0" marB="0">
                    <a:noFill/>
                  </a:tcPr>
                </a:tc>
                <a:tc>
                  <a:txBody>
                    <a:bodyPr/>
                    <a:lstStyle/>
                    <a:p>
                      <a:pPr marL="0" marR="0" indent="-101600">
                        <a:lnSpc>
                          <a:spcPct val="100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patg</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a:solidFill>
                            <a:schemeClr val="tx1"/>
                          </a:solidFill>
                          <a:effectLst/>
                        </a:rPr>
                        <a:t>female-gender</a:t>
                      </a:r>
                      <a:endParaRPr lang="en-US" sz="180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a:solidFill>
                            <a:schemeClr val="tx1"/>
                          </a:solidFill>
                          <a:effectLst/>
                        </a:rPr>
                        <a:t>inheres-in</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smtClean="0">
                          <a:solidFill>
                            <a:schemeClr val="tx1"/>
                          </a:solidFill>
                          <a:effectLst/>
                        </a:rPr>
                        <a:t>pat-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r h="288454">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7</a:t>
                      </a: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 </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dirty="0">
                          <a:solidFill>
                            <a:schemeClr val="tx1"/>
                          </a:solidFill>
                          <a:effectLst/>
                        </a:rPr>
                        <a:t>#</a:t>
                      </a:r>
                      <a:r>
                        <a:rPr lang="en-US" sz="1800" dirty="0" err="1" smtClean="0">
                          <a:solidFill>
                            <a:schemeClr val="tx1"/>
                          </a:solidFill>
                          <a:effectLst/>
                        </a:rPr>
                        <a:t>patgL</a:t>
                      </a:r>
                      <a:r>
                        <a:rPr lang="en-US" sz="1800" dirty="0" smtClean="0">
                          <a:solidFill>
                            <a:schemeClr val="tx1"/>
                          </a:solidFill>
                          <a:effectLst/>
                        </a:rPr>
                        <a: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cap="small" dirty="0" err="1">
                          <a:solidFill>
                            <a:schemeClr val="tx1"/>
                          </a:solidFill>
                          <a:effectLst/>
                        </a:rPr>
                        <a:t>underspec</a:t>
                      </a:r>
                      <a:r>
                        <a:rPr lang="en-US" sz="1800" cap="small" dirty="0">
                          <a:solidFill>
                            <a:schemeClr val="tx1"/>
                          </a:solidFill>
                          <a:effectLst/>
                        </a:rPr>
                        <a:t>-ice</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45720" marR="45720" marT="0" marB="0">
                    <a:noFill/>
                  </a:tcPr>
                </a:tc>
                <a:tc>
                  <a:txBody>
                    <a:bodyPr/>
                    <a:lstStyle/>
                    <a:p>
                      <a:pPr marL="0" marR="0" indent="-101600">
                        <a:lnSpc>
                          <a:spcPct val="100000"/>
                        </a:lnSpc>
                        <a:spcBef>
                          <a:spcPts val="0"/>
                        </a:spcBef>
                        <a:spcAft>
                          <a:spcPts val="0"/>
                        </a:spcAft>
                      </a:pPr>
                      <a:r>
                        <a:rPr lang="en-US" sz="1800" dirty="0">
                          <a:solidFill>
                            <a:schemeClr val="tx1"/>
                          </a:solidFill>
                          <a:effectLst/>
                        </a:rPr>
                        <a:t> </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nSpc>
                          <a:spcPct val="100000"/>
                        </a:lnSpc>
                        <a:spcBef>
                          <a:spcPts val="0"/>
                        </a:spcBef>
                        <a:spcAft>
                          <a:spcPts val="0"/>
                        </a:spcAft>
                      </a:pPr>
                      <a:r>
                        <a:rPr lang="en-US" sz="1800">
                          <a:solidFill>
                            <a:schemeClr val="tx1"/>
                          </a:solidFill>
                          <a:effectLst/>
                        </a:rPr>
                        <a:t> </a:t>
                      </a:r>
                      <a:endParaRPr lang="en-US" sz="1800">
                        <a:solidFill>
                          <a:schemeClr val="tx1"/>
                        </a:solidFill>
                        <a:effectLst/>
                        <a:latin typeface="Times New Roman" panose="02020603050405020304" pitchFamily="18" charset="0"/>
                        <a:ea typeface="Times New Roman" panose="02020603050405020304" pitchFamily="18" charset="0"/>
                      </a:endParaRPr>
                    </a:p>
                  </a:txBody>
                  <a:tcPr marL="54610" marR="54610" marT="0" marB="0">
                    <a:noFill/>
                  </a:tcPr>
                </a:tc>
                <a:tc>
                  <a:txBody>
                    <a:bodyPr/>
                    <a:lstStyle/>
                    <a:p>
                      <a:pPr marL="0" marR="0" indent="-101600" algn="ctr">
                        <a:lnSpc>
                          <a:spcPct val="100000"/>
                        </a:lnSpc>
                        <a:spcBef>
                          <a:spcPts val="0"/>
                        </a:spcBef>
                        <a:spcAft>
                          <a:spcPts val="0"/>
                        </a:spcAft>
                      </a:pPr>
                      <a:r>
                        <a:rPr lang="en-US" sz="1800">
                          <a:solidFill>
                            <a:schemeClr val="tx1"/>
                          </a:solidFill>
                          <a:effectLst/>
                        </a:rPr>
                        <a:t>at</a:t>
                      </a:r>
                      <a:endParaRPr lang="en-US" sz="180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c>
                  <a:txBody>
                    <a:bodyPr/>
                    <a:lstStyle/>
                    <a:p>
                      <a:pPr marL="0" marR="0" indent="-101600" algn="ctr">
                        <a:lnSpc>
                          <a:spcPct val="100000"/>
                        </a:lnSpc>
                        <a:spcBef>
                          <a:spcPts val="0"/>
                        </a:spcBef>
                        <a:spcAft>
                          <a:spcPts val="0"/>
                        </a:spcAft>
                      </a:pPr>
                      <a:r>
                        <a:rPr lang="en-US" sz="1800" dirty="0">
                          <a:solidFill>
                            <a:schemeClr val="tx1"/>
                          </a:solidFill>
                          <a:effectLst/>
                        </a:rPr>
                        <a:t>t</a:t>
                      </a:r>
                      <a:endParaRPr lang="en-US" sz="1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oFill/>
                  </a:tcPr>
                </a:tc>
              </a:tr>
            </a:tbl>
          </a:graphicData>
        </a:graphic>
      </p:graphicFrame>
      <p:pic>
        <p:nvPicPr>
          <p:cNvPr id="4" name="Picture 3"/>
          <p:cNvPicPr>
            <a:picLocks noChangeAspect="1"/>
          </p:cNvPicPr>
          <p:nvPr/>
        </p:nvPicPr>
        <p:blipFill>
          <a:blip r:embed="rId2"/>
          <a:stretch>
            <a:fillRect/>
          </a:stretch>
        </p:blipFill>
        <p:spPr>
          <a:xfrm>
            <a:off x="152400" y="1496292"/>
            <a:ext cx="1676399" cy="713648"/>
          </a:xfrm>
          <a:prstGeom prst="rect">
            <a:avLst/>
          </a:prstGeom>
        </p:spPr>
      </p:pic>
      <p:graphicFrame>
        <p:nvGraphicFramePr>
          <p:cNvPr id="6" name="Table 5"/>
          <p:cNvGraphicFramePr>
            <a:graphicFrameLocks noGrp="1"/>
          </p:cNvGraphicFramePr>
          <p:nvPr/>
        </p:nvGraphicFramePr>
        <p:xfrm>
          <a:off x="1981199" y="1484560"/>
          <a:ext cx="7010401" cy="1810512"/>
        </p:xfrm>
        <a:graphic>
          <a:graphicData uri="http://schemas.openxmlformats.org/drawingml/2006/table">
            <a:tbl>
              <a:tblPr/>
              <a:tblGrid>
                <a:gridCol w="533401"/>
                <a:gridCol w="1447800"/>
                <a:gridCol w="533400"/>
                <a:gridCol w="1752600"/>
                <a:gridCol w="1219200"/>
                <a:gridCol w="1022604"/>
                <a:gridCol w="501396"/>
              </a:tblGrid>
              <a:tr h="301752">
                <a:tc>
                  <a:txBody>
                    <a:bodyPr/>
                    <a:lstStyle/>
                    <a:p>
                      <a:pPr marL="0" marR="0" indent="0" algn="ctr">
                        <a:lnSpc>
                          <a:spcPct val="100000"/>
                        </a:lnSpc>
                        <a:spcBef>
                          <a:spcPts val="0"/>
                        </a:spcBef>
                        <a:spcAft>
                          <a:spcPts val="0"/>
                        </a:spcAft>
                      </a:pPr>
                      <a:r>
                        <a:rPr lang="en-US" sz="1800" b="1" dirty="0" smtClean="0">
                          <a:solidFill>
                            <a:schemeClr val="tx1"/>
                          </a:solidFill>
                          <a:latin typeface="Times New Roman"/>
                          <a:ea typeface="Times New Roman"/>
                          <a:cs typeface="Times New Roman"/>
                        </a:rPr>
                        <a:t>L</a:t>
                      </a:r>
                      <a:endParaRPr lang="en-US" sz="1800" b="1"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err="1">
                          <a:solidFill>
                            <a:schemeClr val="tx1"/>
                          </a:solidFill>
                          <a:latin typeface="Times New Roman"/>
                          <a:ea typeface="Times New Roman"/>
                          <a:cs typeface="Times New Roman"/>
                        </a:rPr>
                        <a:t>Var</a:t>
                      </a:r>
                      <a:endParaRPr lang="en-US" sz="1800" b="1"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smtClean="0">
                          <a:solidFill>
                            <a:schemeClr val="tx1"/>
                          </a:solidFill>
                          <a:latin typeface="Times New Roman"/>
                          <a:ea typeface="Times New Roman"/>
                          <a:cs typeface="Times New Roman"/>
                        </a:rPr>
                        <a:t>IT</a:t>
                      </a:r>
                      <a:endParaRPr lang="en-US" sz="1800" b="1"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tx1"/>
                          </a:solidFill>
                          <a:latin typeface="Times New Roman"/>
                          <a:ea typeface="Times New Roman"/>
                          <a:cs typeface="Times New Roman"/>
                        </a:rPr>
                        <a:t>REF</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tx1"/>
                          </a:solidFill>
                          <a:latin typeface="Times New Roman"/>
                          <a:ea typeface="Times New Roman"/>
                          <a:cs typeface="Times New Roman"/>
                        </a:rPr>
                        <a:t>Min</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a:solidFill>
                            <a:schemeClr val="tx1"/>
                          </a:solidFill>
                          <a:latin typeface="Times New Roman"/>
                          <a:ea typeface="Times New Roman"/>
                          <a:cs typeface="Times New Roman"/>
                        </a:rPr>
                        <a:t>Max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b="1" dirty="0">
                          <a:solidFill>
                            <a:schemeClr val="tx1"/>
                          </a:solidFill>
                          <a:latin typeface="Times New Roman"/>
                          <a:ea typeface="Times New Roman"/>
                          <a:cs typeface="Times New Roman"/>
                        </a:rPr>
                        <a:t>Val</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3</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id</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IM</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patient</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endParaRPr lang="en-US" sz="1800"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4</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gender</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endParaRPr lang="en-US" sz="1800"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5</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male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0</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6</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CV</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female</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endParaRPr lang="en-US" sz="180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1</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301752">
                <a:tc>
                  <a:txBody>
                    <a:bodyPr/>
                    <a:lstStyle/>
                    <a:p>
                      <a:pPr marL="0" marR="0" indent="0" algn="ctr">
                        <a:lnSpc>
                          <a:spcPct val="100000"/>
                        </a:lnSpc>
                        <a:spcBef>
                          <a:spcPts val="0"/>
                        </a:spcBef>
                        <a:spcAft>
                          <a:spcPts val="0"/>
                        </a:spcAft>
                      </a:pPr>
                      <a:r>
                        <a:rPr lang="en-US" sz="1800" dirty="0">
                          <a:solidFill>
                            <a:schemeClr val="tx1"/>
                          </a:solidFill>
                          <a:latin typeface="Times New Roman"/>
                          <a:ea typeface="Times New Roman"/>
                          <a:cs typeface="Times New Roman"/>
                        </a:rPr>
                        <a:t>7</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UA</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dirty="0">
                          <a:solidFill>
                            <a:schemeClr val="tx1"/>
                          </a:solidFill>
                          <a:latin typeface="Times New Roman"/>
                          <a:ea typeface="Times New Roman"/>
                          <a:cs typeface="Times New Roman"/>
                        </a:rPr>
                        <a:t>sex</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a:lnSpc>
                          <a:spcPct val="100000"/>
                        </a:lnSpc>
                        <a:spcBef>
                          <a:spcPts val="0"/>
                        </a:spcBef>
                        <a:spcAft>
                          <a:spcPts val="0"/>
                        </a:spcAft>
                      </a:pPr>
                      <a:r>
                        <a:rPr lang="en-US" sz="1800">
                          <a:solidFill>
                            <a:schemeClr val="tx1"/>
                          </a:solidFill>
                          <a:latin typeface="Times New Roman"/>
                          <a:ea typeface="Times New Roman"/>
                          <a:cs typeface="Times New Roman"/>
                        </a:rPr>
                        <a:t>BLANK</a:t>
                      </a: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a:lnSpc>
                          <a:spcPct val="100000"/>
                        </a:lnSpc>
                        <a:spcBef>
                          <a:spcPts val="0"/>
                        </a:spcBef>
                        <a:spcAft>
                          <a:spcPts val="0"/>
                        </a:spcAft>
                      </a:pPr>
                      <a:endParaRPr lang="en-US" sz="1800" dirty="0">
                        <a:solidFill>
                          <a:schemeClr val="tx1"/>
                        </a:solidFill>
                        <a:latin typeface="Times New Roman"/>
                        <a:ea typeface="Times New Roman"/>
                        <a:cs typeface="Times New Roman"/>
                      </a:endParaRPr>
                    </a:p>
                  </a:txBody>
                  <a:tcPr marL="45720" marR="4572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Rectangle 7"/>
          <p:cNvSpPr/>
          <p:nvPr/>
        </p:nvSpPr>
        <p:spPr bwMode="auto">
          <a:xfrm>
            <a:off x="1981200" y="3001820"/>
            <a:ext cx="7010400" cy="283012"/>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p:cNvSpPr/>
          <p:nvPr/>
        </p:nvSpPr>
        <p:spPr bwMode="auto">
          <a:xfrm>
            <a:off x="1981200" y="4882394"/>
            <a:ext cx="7010400" cy="283012"/>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Rectangle 10"/>
          <p:cNvSpPr/>
          <p:nvPr/>
        </p:nvSpPr>
        <p:spPr bwMode="auto">
          <a:xfrm>
            <a:off x="1295400" y="1523844"/>
            <a:ext cx="533400" cy="686096"/>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Oval 2"/>
          <p:cNvSpPr/>
          <p:nvPr/>
        </p:nvSpPr>
        <p:spPr bwMode="auto">
          <a:xfrm>
            <a:off x="758684" y="3352800"/>
            <a:ext cx="308116" cy="308116"/>
          </a:xfrm>
          <a:prstGeom prst="ellipse">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2" name="Straight Connector 11"/>
          <p:cNvCxnSpPr>
            <a:stCxn id="11" idx="2"/>
            <a:endCxn id="3" idx="1"/>
          </p:cNvCxnSpPr>
          <p:nvPr/>
        </p:nvCxnSpPr>
        <p:spPr bwMode="auto">
          <a:xfrm flipH="1">
            <a:off x="803807" y="2209940"/>
            <a:ext cx="758293" cy="1187983"/>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5" name="Straight Connector 14"/>
          <p:cNvCxnSpPr>
            <a:stCxn id="8" idx="1"/>
            <a:endCxn id="3" idx="7"/>
          </p:cNvCxnSpPr>
          <p:nvPr/>
        </p:nvCxnSpPr>
        <p:spPr bwMode="auto">
          <a:xfrm flipH="1">
            <a:off x="1021677" y="3143326"/>
            <a:ext cx="959523" cy="254597"/>
          </a:xfrm>
          <a:prstGeom prst="line">
            <a:avLst/>
          </a:prstGeom>
          <a:solidFill>
            <a:schemeClr val="accent1"/>
          </a:solidFill>
          <a:ln w="28575" cap="flat" cmpd="sng" algn="ctr">
            <a:solidFill>
              <a:srgbClr val="FFFF00"/>
            </a:solidFill>
            <a:prstDash val="solid"/>
            <a:round/>
            <a:headEnd type="none" w="med" len="med"/>
            <a:tailEnd type="none" w="med" len="med"/>
          </a:ln>
          <a:effectLst/>
        </p:spPr>
      </p:cxnSp>
      <p:cxnSp>
        <p:nvCxnSpPr>
          <p:cNvPr id="18" name="Straight Connector 17"/>
          <p:cNvCxnSpPr>
            <a:stCxn id="10" idx="1"/>
            <a:endCxn id="3" idx="5"/>
          </p:cNvCxnSpPr>
          <p:nvPr/>
        </p:nvCxnSpPr>
        <p:spPr bwMode="auto">
          <a:xfrm flipH="1" flipV="1">
            <a:off x="1021677" y="3615793"/>
            <a:ext cx="959523" cy="1408107"/>
          </a:xfrm>
          <a:prstGeom prst="line">
            <a:avLst/>
          </a:prstGeom>
          <a:solidFill>
            <a:schemeClr val="accent1"/>
          </a:solidFill>
          <a:ln w="28575" cap="flat" cmpd="sng" algn="ctr">
            <a:solidFill>
              <a:srgbClr val="FFFF00"/>
            </a:solidFill>
            <a:prstDash val="solid"/>
            <a:round/>
            <a:headEnd type="none" w="med" len="med"/>
            <a:tailEnd type="none" w="med" len="med"/>
          </a:ln>
          <a:effectLst/>
        </p:spPr>
      </p:cxnSp>
      <p:sp>
        <p:nvSpPr>
          <p:cNvPr id="26" name="TextBox 25"/>
          <p:cNvSpPr txBox="1"/>
          <p:nvPr/>
        </p:nvSpPr>
        <p:spPr>
          <a:xfrm>
            <a:off x="533400" y="5791200"/>
            <a:ext cx="3886200" cy="369332"/>
          </a:xfrm>
          <a:prstGeom prst="rect">
            <a:avLst/>
          </a:prstGeom>
          <a:noFill/>
          <a:ln w="28575">
            <a:noFill/>
          </a:ln>
        </p:spPr>
        <p:txBody>
          <a:bodyPr wrap="square" rtlCol="0">
            <a:spAutoFit/>
          </a:bodyPr>
          <a:lstStyle/>
          <a:p>
            <a:r>
              <a:rPr lang="en-US" sz="1800" dirty="0">
                <a:solidFill>
                  <a:schemeClr val="bg1"/>
                </a:solidFill>
              </a:rPr>
              <a:t>#</a:t>
            </a:r>
            <a:r>
              <a:rPr lang="en-US" sz="1800" dirty="0" smtClean="0">
                <a:solidFill>
                  <a:schemeClr val="bg1"/>
                </a:solidFill>
              </a:rPr>
              <a:t>patg-5033  </a:t>
            </a:r>
            <a:r>
              <a:rPr lang="en-US" sz="1800" b="1" i="1" dirty="0">
                <a:solidFill>
                  <a:schemeClr val="bg1"/>
                </a:solidFill>
              </a:rPr>
              <a:t>instance-of</a:t>
            </a:r>
            <a:r>
              <a:rPr lang="en-US" sz="1800" dirty="0">
                <a:solidFill>
                  <a:schemeClr val="bg1"/>
                </a:solidFill>
              </a:rPr>
              <a:t> </a:t>
            </a:r>
            <a:r>
              <a:rPr lang="en-US" sz="1800" dirty="0" smtClean="0">
                <a:solidFill>
                  <a:schemeClr val="bg1"/>
                </a:solidFill>
              </a:rPr>
              <a:t>  </a:t>
            </a:r>
            <a:r>
              <a:rPr lang="en-US" sz="1800" cap="small" dirty="0" smtClean="0">
                <a:solidFill>
                  <a:schemeClr val="bg1"/>
                </a:solidFill>
              </a:rPr>
              <a:t>Gender </a:t>
            </a:r>
            <a:r>
              <a:rPr lang="en-US" sz="1800" b="1" i="1" dirty="0" smtClean="0">
                <a:solidFill>
                  <a:schemeClr val="bg1"/>
                </a:solidFill>
              </a:rPr>
              <a:t>at</a:t>
            </a:r>
            <a:r>
              <a:rPr lang="en-US" sz="1800" dirty="0" smtClean="0">
                <a:solidFill>
                  <a:schemeClr val="bg1"/>
                </a:solidFill>
              </a:rPr>
              <a:t>  t</a:t>
            </a:r>
            <a:endParaRPr lang="en-US" sz="1800" dirty="0">
              <a:solidFill>
                <a:schemeClr val="bg1"/>
              </a:solidFill>
            </a:endParaRPr>
          </a:p>
        </p:txBody>
      </p:sp>
      <p:sp>
        <p:nvSpPr>
          <p:cNvPr id="19" name="TextBox 18"/>
          <p:cNvSpPr txBox="1"/>
          <p:nvPr/>
        </p:nvSpPr>
        <p:spPr>
          <a:xfrm>
            <a:off x="533400" y="5410200"/>
            <a:ext cx="3733800" cy="369332"/>
          </a:xfrm>
          <a:prstGeom prst="rect">
            <a:avLst/>
          </a:prstGeom>
          <a:noFill/>
          <a:ln w="28575">
            <a:noFill/>
          </a:ln>
        </p:spPr>
        <p:txBody>
          <a:bodyPr wrap="square" rtlCol="0">
            <a:spAutoFit/>
          </a:bodyPr>
          <a:lstStyle/>
          <a:p>
            <a:r>
              <a:rPr lang="en-US" sz="1800" dirty="0">
                <a:solidFill>
                  <a:schemeClr val="bg1"/>
                </a:solidFill>
              </a:rPr>
              <a:t>#</a:t>
            </a:r>
            <a:r>
              <a:rPr lang="en-US" sz="1800" dirty="0" smtClean="0">
                <a:solidFill>
                  <a:schemeClr val="bg1"/>
                </a:solidFill>
              </a:rPr>
              <a:t>pat-5033  </a:t>
            </a:r>
            <a:r>
              <a:rPr lang="en-US" sz="1800" b="1" i="1" dirty="0">
                <a:solidFill>
                  <a:schemeClr val="bg1"/>
                </a:solidFill>
              </a:rPr>
              <a:t>instance-of</a:t>
            </a:r>
            <a:r>
              <a:rPr lang="en-US" sz="1800" dirty="0">
                <a:solidFill>
                  <a:schemeClr val="bg1"/>
                </a:solidFill>
              </a:rPr>
              <a:t> </a:t>
            </a:r>
            <a:r>
              <a:rPr lang="en-US" sz="1800" dirty="0" smtClean="0">
                <a:solidFill>
                  <a:schemeClr val="bg1"/>
                </a:solidFill>
              </a:rPr>
              <a:t>  </a:t>
            </a:r>
            <a:r>
              <a:rPr lang="en-US" sz="1800" cap="small" dirty="0" smtClean="0">
                <a:solidFill>
                  <a:schemeClr val="bg1"/>
                </a:solidFill>
              </a:rPr>
              <a:t>Patient</a:t>
            </a:r>
            <a:r>
              <a:rPr lang="en-US" sz="1800" dirty="0" smtClean="0">
                <a:solidFill>
                  <a:schemeClr val="bg1"/>
                </a:solidFill>
              </a:rPr>
              <a:t>  </a:t>
            </a:r>
            <a:r>
              <a:rPr lang="en-US" sz="1800" b="1" i="1" dirty="0" smtClean="0">
                <a:solidFill>
                  <a:schemeClr val="bg1"/>
                </a:solidFill>
              </a:rPr>
              <a:t>at</a:t>
            </a:r>
            <a:r>
              <a:rPr lang="en-US" sz="1800" dirty="0" smtClean="0">
                <a:solidFill>
                  <a:schemeClr val="bg1"/>
                </a:solidFill>
              </a:rPr>
              <a:t>   t</a:t>
            </a:r>
            <a:endParaRPr lang="en-US" sz="1800" dirty="0">
              <a:solidFill>
                <a:schemeClr val="bg1"/>
              </a:solidFill>
            </a:endParaRPr>
          </a:p>
        </p:txBody>
      </p:sp>
      <p:sp>
        <p:nvSpPr>
          <p:cNvPr id="20" name="TextBox 19"/>
          <p:cNvSpPr txBox="1"/>
          <p:nvPr/>
        </p:nvSpPr>
        <p:spPr>
          <a:xfrm>
            <a:off x="533400" y="6165402"/>
            <a:ext cx="3886200" cy="369332"/>
          </a:xfrm>
          <a:prstGeom prst="rect">
            <a:avLst/>
          </a:prstGeom>
          <a:noFill/>
          <a:ln w="28575">
            <a:noFill/>
          </a:ln>
        </p:spPr>
        <p:txBody>
          <a:bodyPr wrap="square" rtlCol="0">
            <a:spAutoFit/>
          </a:bodyPr>
          <a:lstStyle/>
          <a:p>
            <a:r>
              <a:rPr lang="en-US" sz="1800" dirty="0">
                <a:solidFill>
                  <a:schemeClr val="bg1"/>
                </a:solidFill>
              </a:rPr>
              <a:t>#</a:t>
            </a:r>
            <a:r>
              <a:rPr lang="en-US" sz="1800" dirty="0" smtClean="0">
                <a:solidFill>
                  <a:schemeClr val="bg1"/>
                </a:solidFill>
              </a:rPr>
              <a:t>patg-5033  </a:t>
            </a:r>
            <a:r>
              <a:rPr lang="en-US" sz="1800" b="1" i="1" dirty="0" smtClean="0">
                <a:solidFill>
                  <a:schemeClr val="bg1"/>
                </a:solidFill>
              </a:rPr>
              <a:t>inheres-in</a:t>
            </a:r>
            <a:r>
              <a:rPr lang="en-US" sz="1800" dirty="0" smtClean="0">
                <a:solidFill>
                  <a:schemeClr val="bg1"/>
                </a:solidFill>
              </a:rPr>
              <a:t>   #pat-5033 </a:t>
            </a:r>
            <a:r>
              <a:rPr lang="en-US" sz="1800" b="1" i="1" dirty="0" smtClean="0">
                <a:solidFill>
                  <a:schemeClr val="bg1"/>
                </a:solidFill>
              </a:rPr>
              <a:t>at</a:t>
            </a:r>
            <a:r>
              <a:rPr lang="en-US" sz="1800" dirty="0" smtClean="0">
                <a:solidFill>
                  <a:schemeClr val="bg1"/>
                </a:solidFill>
              </a:rPr>
              <a:t>  t</a:t>
            </a:r>
            <a:endParaRPr lang="en-US" sz="1800" dirty="0">
              <a:solidFill>
                <a:schemeClr val="bg1"/>
              </a:solidFill>
            </a:endParaRPr>
          </a:p>
        </p:txBody>
      </p:sp>
      <p:sp>
        <p:nvSpPr>
          <p:cNvPr id="21" name="TextBox 20"/>
          <p:cNvSpPr txBox="1"/>
          <p:nvPr/>
        </p:nvSpPr>
        <p:spPr>
          <a:xfrm>
            <a:off x="4495800" y="5410200"/>
            <a:ext cx="4572000" cy="369332"/>
          </a:xfrm>
          <a:prstGeom prst="rect">
            <a:avLst/>
          </a:prstGeom>
          <a:noFill/>
          <a:ln w="28575">
            <a:noFill/>
          </a:ln>
        </p:spPr>
        <p:txBody>
          <a:bodyPr wrap="square" rtlCol="0">
            <a:spAutoFit/>
          </a:bodyPr>
          <a:lstStyle/>
          <a:p>
            <a:r>
              <a:rPr lang="en-US" sz="1800" dirty="0">
                <a:solidFill>
                  <a:schemeClr val="bg1"/>
                </a:solidFill>
              </a:rPr>
              <a:t>#</a:t>
            </a:r>
            <a:r>
              <a:rPr lang="en-US" sz="1800" dirty="0" smtClean="0">
                <a:solidFill>
                  <a:schemeClr val="bg1"/>
                </a:solidFill>
              </a:rPr>
              <a:t>patg-5033  </a:t>
            </a:r>
            <a:r>
              <a:rPr lang="en-US" sz="1800" b="1" i="1" dirty="0">
                <a:solidFill>
                  <a:schemeClr val="bg1"/>
                </a:solidFill>
              </a:rPr>
              <a:t>instance-of</a:t>
            </a:r>
            <a:r>
              <a:rPr lang="en-US" sz="1800" dirty="0">
                <a:solidFill>
                  <a:schemeClr val="bg1"/>
                </a:solidFill>
              </a:rPr>
              <a:t> </a:t>
            </a:r>
            <a:r>
              <a:rPr lang="en-US" sz="1800" dirty="0" smtClean="0">
                <a:solidFill>
                  <a:schemeClr val="bg1"/>
                </a:solidFill>
              </a:rPr>
              <a:t>  Female-</a:t>
            </a:r>
            <a:r>
              <a:rPr lang="en-US" sz="1800" cap="small" dirty="0" smtClean="0">
                <a:solidFill>
                  <a:schemeClr val="bg1"/>
                </a:solidFill>
              </a:rPr>
              <a:t>Gender </a:t>
            </a:r>
            <a:r>
              <a:rPr lang="en-US" sz="1800" b="1" i="1" dirty="0" smtClean="0">
                <a:solidFill>
                  <a:schemeClr val="bg1"/>
                </a:solidFill>
              </a:rPr>
              <a:t>at</a:t>
            </a:r>
            <a:r>
              <a:rPr lang="en-US" sz="1800" dirty="0" smtClean="0">
                <a:solidFill>
                  <a:schemeClr val="bg1"/>
                </a:solidFill>
              </a:rPr>
              <a:t>  t</a:t>
            </a:r>
            <a:endParaRPr lang="en-US" sz="1800" dirty="0">
              <a:solidFill>
                <a:schemeClr val="bg1"/>
              </a:solidFill>
            </a:endParaRPr>
          </a:p>
        </p:txBody>
      </p:sp>
      <p:cxnSp>
        <p:nvCxnSpPr>
          <p:cNvPr id="23" name="Elbow Connector 22"/>
          <p:cNvCxnSpPr>
            <a:stCxn id="3" idx="2"/>
            <a:endCxn id="3" idx="4"/>
          </p:cNvCxnSpPr>
          <p:nvPr/>
        </p:nvCxnSpPr>
        <p:spPr bwMode="auto">
          <a:xfrm rot="10800000" flipH="1" flipV="1">
            <a:off x="758684" y="3506858"/>
            <a:ext cx="154058" cy="154058"/>
          </a:xfrm>
          <a:prstGeom prst="bentConnector4">
            <a:avLst>
              <a:gd name="adj1" fmla="val -262299"/>
              <a:gd name="adj2" fmla="val 1027786"/>
            </a:avLst>
          </a:prstGeom>
          <a:solidFill>
            <a:schemeClr val="accent1"/>
          </a:solidFill>
          <a:ln w="38100" cap="flat" cmpd="sng" algn="ctr">
            <a:solidFill>
              <a:srgbClr val="FFFF00"/>
            </a:solidFill>
            <a:prstDash val="solid"/>
            <a:round/>
            <a:headEnd type="none" w="med" len="med"/>
            <a:tailEnd type="triangle"/>
          </a:ln>
          <a:effectLst/>
        </p:spPr>
      </p:cxnSp>
    </p:spTree>
    <p:extLst>
      <p:ext uri="{BB962C8B-B14F-4D97-AF65-F5344CB8AC3E}">
        <p14:creationId xmlns:p14="http://schemas.microsoft.com/office/powerpoint/2010/main" val="326569028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talking BIG data</a:t>
            </a:r>
            <a:endParaRPr lang="en-US" dirty="0"/>
          </a:p>
        </p:txBody>
      </p:sp>
      <p:sp>
        <p:nvSpPr>
          <p:cNvPr id="12" name="Content Placeholder 11"/>
          <p:cNvSpPr>
            <a:spLocks noGrp="1"/>
          </p:cNvSpPr>
          <p:nvPr>
            <p:ph idx="1"/>
          </p:nvPr>
        </p:nvSpPr>
        <p:spPr>
          <a:xfrm>
            <a:off x="228600" y="4267200"/>
            <a:ext cx="8686800" cy="2362200"/>
          </a:xfrm>
        </p:spPr>
        <p:txBody>
          <a:bodyPr/>
          <a:lstStyle/>
          <a:p>
            <a:r>
              <a:rPr lang="en-US" dirty="0" smtClean="0"/>
              <a:t>For one dataset with 161 variables:</a:t>
            </a:r>
          </a:p>
          <a:p>
            <a:pPr>
              <a:buFont typeface="Arial" panose="020B0604020202020204" pitchFamily="34" charset="0"/>
              <a:buChar char="•"/>
            </a:pPr>
            <a:r>
              <a:rPr lang="en-US" dirty="0" smtClean="0"/>
              <a:t>Between 456 and 752 IUIs generated per patient (average 717),</a:t>
            </a:r>
          </a:p>
          <a:p>
            <a:pPr>
              <a:buFont typeface="Arial" panose="020B0604020202020204" pitchFamily="34" charset="0"/>
              <a:buChar char="•"/>
            </a:pPr>
            <a:r>
              <a:rPr lang="en-US" dirty="0" smtClean="0"/>
              <a:t>On average 257 relationships expressed between IUIs per patient.</a:t>
            </a:r>
            <a:endParaRPr lang="en-US" dirty="0"/>
          </a:p>
        </p:txBody>
      </p:sp>
      <p:grpSp>
        <p:nvGrpSpPr>
          <p:cNvPr id="11" name="Group 10"/>
          <p:cNvGrpSpPr/>
          <p:nvPr/>
        </p:nvGrpSpPr>
        <p:grpSpPr>
          <a:xfrm>
            <a:off x="304801" y="1505336"/>
            <a:ext cx="8458199" cy="2609464"/>
            <a:chOff x="304801" y="2200563"/>
            <a:chExt cx="8458199" cy="2609464"/>
          </a:xfrm>
        </p:grpSpPr>
        <p:grpSp>
          <p:nvGrpSpPr>
            <p:cNvPr id="7" name="Group 6"/>
            <p:cNvGrpSpPr/>
            <p:nvPr/>
          </p:nvGrpSpPr>
          <p:grpSpPr>
            <a:xfrm>
              <a:off x="304801" y="2200563"/>
              <a:ext cx="8458199" cy="2609463"/>
              <a:chOff x="304800" y="2200564"/>
              <a:chExt cx="10531475" cy="3573606"/>
            </a:xfrm>
          </p:grpSpPr>
          <p:pic>
            <p:nvPicPr>
              <p:cNvPr id="5" name="Picture 4"/>
              <p:cNvPicPr>
                <a:picLocks noChangeAspect="1"/>
              </p:cNvPicPr>
              <p:nvPr/>
            </p:nvPicPr>
            <p:blipFill>
              <a:blip r:embed="rId2"/>
              <a:stretch>
                <a:fillRect/>
              </a:stretch>
            </p:blipFill>
            <p:spPr>
              <a:xfrm>
                <a:off x="2768600" y="2211820"/>
                <a:ext cx="5915025" cy="3562350"/>
              </a:xfrm>
              <a:prstGeom prst="rect">
                <a:avLst/>
              </a:prstGeom>
            </p:spPr>
          </p:pic>
          <p:pic>
            <p:nvPicPr>
              <p:cNvPr id="4" name="Picture 3"/>
              <p:cNvPicPr>
                <a:picLocks noChangeAspect="1"/>
              </p:cNvPicPr>
              <p:nvPr/>
            </p:nvPicPr>
            <p:blipFill>
              <a:blip r:embed="rId3"/>
              <a:stretch>
                <a:fillRect/>
              </a:stretch>
            </p:blipFill>
            <p:spPr>
              <a:xfrm>
                <a:off x="304800" y="2200564"/>
                <a:ext cx="2514600" cy="3543300"/>
              </a:xfrm>
              <a:prstGeom prst="rect">
                <a:avLst/>
              </a:prstGeom>
            </p:spPr>
          </p:pic>
          <p:pic>
            <p:nvPicPr>
              <p:cNvPr id="6" name="Picture 5"/>
              <p:cNvPicPr>
                <a:picLocks noChangeAspect="1"/>
              </p:cNvPicPr>
              <p:nvPr/>
            </p:nvPicPr>
            <p:blipFill>
              <a:blip r:embed="rId4"/>
              <a:stretch>
                <a:fillRect/>
              </a:stretch>
            </p:blipFill>
            <p:spPr>
              <a:xfrm>
                <a:off x="8683625" y="2229139"/>
                <a:ext cx="2152650" cy="3514725"/>
              </a:xfrm>
              <a:prstGeom prst="rect">
                <a:avLst/>
              </a:prstGeom>
            </p:spPr>
          </p:pic>
        </p:grpSp>
        <p:sp>
          <p:nvSpPr>
            <p:cNvPr id="8" name="Rectangle 7"/>
            <p:cNvSpPr/>
            <p:nvPr/>
          </p:nvSpPr>
          <p:spPr bwMode="auto">
            <a:xfrm>
              <a:off x="304801" y="2209991"/>
              <a:ext cx="8458199" cy="2600036"/>
            </a:xfrm>
            <a:prstGeom prst="rect">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10" name="Straight Connector 9"/>
            <p:cNvCxnSpPr/>
            <p:nvPr/>
          </p:nvCxnSpPr>
          <p:spPr bwMode="auto">
            <a:xfrm>
              <a:off x="7034131" y="2221429"/>
              <a:ext cx="0" cy="2588597"/>
            </a:xfrm>
            <a:prstGeom prst="line">
              <a:avLst/>
            </a:prstGeom>
            <a:solidFill>
              <a:schemeClr val="accent1"/>
            </a:solidFill>
            <a:ln w="38100" cap="flat" cmpd="sng" algn="ctr">
              <a:solidFill>
                <a:schemeClr val="bg1"/>
              </a:solidFill>
              <a:prstDash val="solid"/>
              <a:round/>
              <a:headEnd type="none" w="med" len="med"/>
              <a:tailEnd type="none" w="med" len="med"/>
            </a:ln>
            <a:effectLst/>
          </p:spPr>
        </p:cxnSp>
      </p:grpSp>
    </p:spTree>
    <p:extLst>
      <p:ext uri="{BB962C8B-B14F-4D97-AF65-F5344CB8AC3E}">
        <p14:creationId xmlns:p14="http://schemas.microsoft.com/office/powerpoint/2010/main" val="172756059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smtClean="0"/>
              <a:t>Exercise: create a unified representation for two datasets that are faithful to reality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73232723"/>
              </p:ext>
            </p:extLst>
          </p:nvPr>
        </p:nvGraphicFramePr>
        <p:xfrm>
          <a:off x="152400" y="2286000"/>
          <a:ext cx="4572000" cy="1854200"/>
        </p:xfrm>
        <a:graphic>
          <a:graphicData uri="http://schemas.openxmlformats.org/drawingml/2006/table">
            <a:tbl>
              <a:tblPr firstRow="1" bandRow="1">
                <a:tableStyleId>{5C22544A-7EE6-4342-B048-85BDC9FD1C3A}</a:tableStyleId>
              </a:tblPr>
              <a:tblGrid>
                <a:gridCol w="1317356"/>
                <a:gridCol w="697424"/>
                <a:gridCol w="1084881"/>
                <a:gridCol w="1472339"/>
              </a:tblGrid>
              <a:tr h="370840">
                <a:tc>
                  <a:txBody>
                    <a:bodyPr/>
                    <a:lstStyle/>
                    <a:p>
                      <a:r>
                        <a:rPr lang="en-US" dirty="0" smtClean="0"/>
                        <a:t>Pt-SSN</a:t>
                      </a:r>
                      <a:endParaRPr lang="en-US" dirty="0"/>
                    </a:p>
                  </a:txBody>
                  <a:tcPr>
                    <a:noFill/>
                  </a:tcPr>
                </a:tc>
                <a:tc>
                  <a:txBody>
                    <a:bodyPr/>
                    <a:lstStyle/>
                    <a:p>
                      <a:r>
                        <a:rPr lang="en-US" dirty="0" smtClean="0"/>
                        <a:t>Age</a:t>
                      </a:r>
                      <a:endParaRPr lang="en-US" dirty="0"/>
                    </a:p>
                  </a:txBody>
                  <a:tcPr>
                    <a:noFill/>
                  </a:tcPr>
                </a:tc>
                <a:tc>
                  <a:txBody>
                    <a:bodyPr/>
                    <a:lstStyle/>
                    <a:p>
                      <a:r>
                        <a:rPr lang="en-US" dirty="0" smtClean="0"/>
                        <a:t>Gender</a:t>
                      </a:r>
                      <a:endParaRPr lang="en-US" dirty="0"/>
                    </a:p>
                  </a:txBody>
                  <a:tcPr>
                    <a:noFill/>
                  </a:tcPr>
                </a:tc>
                <a:tc>
                  <a:txBody>
                    <a:bodyPr/>
                    <a:lstStyle/>
                    <a:p>
                      <a:r>
                        <a:rPr lang="en-US" dirty="0" smtClean="0"/>
                        <a:t>Exam date</a:t>
                      </a:r>
                      <a:endParaRPr lang="en-US" dirty="0"/>
                    </a:p>
                  </a:txBody>
                  <a:tcPr>
                    <a:noFill/>
                  </a:tcPr>
                </a:tc>
              </a:tr>
              <a:tr h="370840">
                <a:tc>
                  <a:txBody>
                    <a:bodyPr/>
                    <a:lstStyle/>
                    <a:p>
                      <a:r>
                        <a:rPr lang="en-US" dirty="0" smtClean="0">
                          <a:solidFill>
                            <a:schemeClr val="bg1"/>
                          </a:solidFill>
                          <a:latin typeface="Arial Narrow" panose="020B0606020202030204" pitchFamily="34" charset="0"/>
                        </a:rPr>
                        <a:t>111-11-1111</a:t>
                      </a:r>
                      <a:endParaRPr lang="en-US" dirty="0">
                        <a:solidFill>
                          <a:schemeClr val="bg1"/>
                        </a:solidFill>
                        <a:latin typeface="Arial Narrow" panose="020B0606020202030204" pitchFamily="34" charset="0"/>
                      </a:endParaRPr>
                    </a:p>
                  </a:txBody>
                  <a:tcPr>
                    <a:noFill/>
                  </a:tcPr>
                </a:tc>
                <a:tc>
                  <a:txBody>
                    <a:bodyPr/>
                    <a:lstStyle/>
                    <a:p>
                      <a:pPr algn="ctr"/>
                      <a:r>
                        <a:rPr lang="en-US" dirty="0" smtClean="0">
                          <a:solidFill>
                            <a:schemeClr val="bg1"/>
                          </a:solidFill>
                        </a:rPr>
                        <a:t>35</a:t>
                      </a:r>
                      <a:endParaRPr lang="en-US" dirty="0">
                        <a:solidFill>
                          <a:schemeClr val="bg1"/>
                        </a:solidFill>
                      </a:endParaRPr>
                    </a:p>
                  </a:txBody>
                  <a:tcPr>
                    <a:noFill/>
                  </a:tcPr>
                </a:tc>
                <a:tc>
                  <a:txBody>
                    <a:bodyPr/>
                    <a:lstStyle/>
                    <a:p>
                      <a:pPr algn="ctr"/>
                      <a:r>
                        <a:rPr lang="en-US" dirty="0" smtClean="0">
                          <a:solidFill>
                            <a:schemeClr val="bg1"/>
                          </a:solidFill>
                        </a:rPr>
                        <a:t>0</a:t>
                      </a:r>
                      <a:endParaRPr lang="en-US" dirty="0">
                        <a:solidFill>
                          <a:schemeClr val="bg1"/>
                        </a:solidFill>
                      </a:endParaRPr>
                    </a:p>
                  </a:txBody>
                  <a:tcPr>
                    <a:noFill/>
                  </a:tcPr>
                </a:tc>
                <a:tc>
                  <a:txBody>
                    <a:bodyPr/>
                    <a:lstStyle/>
                    <a:p>
                      <a:r>
                        <a:rPr lang="en-US" dirty="0" smtClean="0">
                          <a:solidFill>
                            <a:schemeClr val="bg1"/>
                          </a:solidFill>
                        </a:rPr>
                        <a:t>01/23/2000</a:t>
                      </a:r>
                      <a:endParaRPr lang="en-US" dirty="0">
                        <a:solidFill>
                          <a:schemeClr val="bg1"/>
                        </a:solidFill>
                      </a:endParaRPr>
                    </a:p>
                  </a:txBody>
                  <a:tcPr>
                    <a:noFill/>
                  </a:tcPr>
                </a:tc>
              </a:tr>
              <a:tr h="370840">
                <a:tc>
                  <a:txBody>
                    <a:bodyPr/>
                    <a:lstStyle/>
                    <a:p>
                      <a:r>
                        <a:rPr lang="en-US" dirty="0" smtClean="0">
                          <a:solidFill>
                            <a:schemeClr val="bg1"/>
                          </a:solidFill>
                          <a:latin typeface="Arial Narrow" panose="020B0606020202030204" pitchFamily="34" charset="0"/>
                        </a:rPr>
                        <a:t>222-22-2222</a:t>
                      </a:r>
                      <a:endParaRPr lang="en-US" dirty="0">
                        <a:solidFill>
                          <a:schemeClr val="bg1"/>
                        </a:solidFill>
                        <a:latin typeface="Arial Narrow" panose="020B0606020202030204" pitchFamily="34" charset="0"/>
                      </a:endParaRPr>
                    </a:p>
                  </a:txBody>
                  <a:tcPr>
                    <a:noFill/>
                  </a:tcPr>
                </a:tc>
                <a:tc>
                  <a:txBody>
                    <a:bodyPr/>
                    <a:lstStyle/>
                    <a:p>
                      <a:pPr algn="ctr"/>
                      <a:r>
                        <a:rPr lang="en-US" dirty="0" smtClean="0">
                          <a:solidFill>
                            <a:schemeClr val="bg1"/>
                          </a:solidFill>
                        </a:rPr>
                        <a:t>24</a:t>
                      </a:r>
                      <a:endParaRPr lang="en-US" dirty="0">
                        <a:solidFill>
                          <a:schemeClr val="bg1"/>
                        </a:solidFill>
                      </a:endParaRPr>
                    </a:p>
                  </a:txBody>
                  <a:tcPr>
                    <a:noFill/>
                  </a:tcPr>
                </a:tc>
                <a:tc>
                  <a:txBody>
                    <a:bodyPr/>
                    <a:lstStyle/>
                    <a:p>
                      <a:pPr algn="ctr"/>
                      <a:r>
                        <a:rPr lang="en-US" dirty="0" smtClean="0">
                          <a:solidFill>
                            <a:schemeClr val="bg1"/>
                          </a:solidFill>
                        </a:rPr>
                        <a:t>1</a:t>
                      </a:r>
                      <a:endParaRPr lang="en-US" dirty="0">
                        <a:solidFill>
                          <a:schemeClr val="bg1"/>
                        </a:solidFill>
                      </a:endParaRPr>
                    </a:p>
                  </a:txBody>
                  <a:tcPr>
                    <a:noFill/>
                  </a:tcPr>
                </a:tc>
                <a:tc>
                  <a:txBody>
                    <a:bodyPr/>
                    <a:lstStyle/>
                    <a:p>
                      <a:r>
                        <a:rPr lang="en-US" dirty="0" smtClean="0">
                          <a:solidFill>
                            <a:schemeClr val="bg1"/>
                          </a:solidFill>
                        </a:rPr>
                        <a:t>04/23/2013</a:t>
                      </a:r>
                      <a:endParaRPr lang="en-US" dirty="0">
                        <a:solidFill>
                          <a:schemeClr val="bg1"/>
                        </a:solidFill>
                      </a:endParaRPr>
                    </a:p>
                  </a:txBody>
                  <a:tcPr>
                    <a:noFill/>
                  </a:tcPr>
                </a:tc>
              </a:tr>
              <a:tr h="370840">
                <a:tc>
                  <a:txBody>
                    <a:bodyPr/>
                    <a:lstStyle/>
                    <a:p>
                      <a:r>
                        <a:rPr lang="en-US" dirty="0" smtClean="0">
                          <a:solidFill>
                            <a:schemeClr val="bg1"/>
                          </a:solidFill>
                          <a:latin typeface="Arial Narrow" panose="020B0606020202030204" pitchFamily="34" charset="0"/>
                        </a:rPr>
                        <a:t>333-33-3333</a:t>
                      </a:r>
                      <a:endParaRPr lang="en-US" dirty="0">
                        <a:solidFill>
                          <a:schemeClr val="bg1"/>
                        </a:solidFill>
                        <a:latin typeface="Arial Narrow" panose="020B0606020202030204" pitchFamily="34" charset="0"/>
                      </a:endParaRPr>
                    </a:p>
                  </a:txBody>
                  <a:tcPr>
                    <a:noFill/>
                  </a:tcPr>
                </a:tc>
                <a:tc>
                  <a:txBody>
                    <a:bodyPr/>
                    <a:lstStyle/>
                    <a:p>
                      <a:pPr algn="ctr"/>
                      <a:r>
                        <a:rPr lang="en-US" dirty="0" smtClean="0">
                          <a:solidFill>
                            <a:schemeClr val="bg1"/>
                          </a:solidFill>
                        </a:rPr>
                        <a:t>76</a:t>
                      </a:r>
                      <a:endParaRPr lang="en-US" dirty="0">
                        <a:solidFill>
                          <a:schemeClr val="bg1"/>
                        </a:solidFill>
                      </a:endParaRPr>
                    </a:p>
                  </a:txBody>
                  <a:tcPr>
                    <a:noFill/>
                  </a:tcPr>
                </a:tc>
                <a:tc>
                  <a:txBody>
                    <a:bodyPr/>
                    <a:lstStyle/>
                    <a:p>
                      <a:pPr algn="ctr"/>
                      <a:r>
                        <a:rPr lang="en-US" dirty="0" smtClean="0">
                          <a:solidFill>
                            <a:schemeClr val="bg1"/>
                          </a:solidFill>
                        </a:rPr>
                        <a:t>U</a:t>
                      </a:r>
                      <a:endParaRPr lang="en-US" dirty="0">
                        <a:solidFill>
                          <a:schemeClr val="bg1"/>
                        </a:solidFill>
                      </a:endParaRPr>
                    </a:p>
                  </a:txBody>
                  <a:tcPr>
                    <a:noFill/>
                  </a:tcPr>
                </a:tc>
                <a:tc>
                  <a:txBody>
                    <a:bodyPr/>
                    <a:lstStyle/>
                    <a:p>
                      <a:r>
                        <a:rPr lang="en-US" dirty="0" smtClean="0">
                          <a:solidFill>
                            <a:schemeClr val="bg1"/>
                          </a:solidFill>
                        </a:rPr>
                        <a:t>12/12/2016</a:t>
                      </a:r>
                      <a:endParaRPr lang="en-US" dirty="0">
                        <a:solidFill>
                          <a:schemeClr val="bg1"/>
                        </a:solidFill>
                      </a:endParaRPr>
                    </a:p>
                  </a:txBody>
                  <a:tcPr>
                    <a:noFill/>
                  </a:tcPr>
                </a:tc>
              </a:tr>
              <a:tr h="370840">
                <a:tc>
                  <a:txBody>
                    <a:bodyPr/>
                    <a:lstStyle/>
                    <a:p>
                      <a:r>
                        <a:rPr lang="en-US" dirty="0" smtClean="0">
                          <a:solidFill>
                            <a:schemeClr val="bg1"/>
                          </a:solidFill>
                          <a:latin typeface="Arial Narrow" panose="020B0606020202030204" pitchFamily="34" charset="0"/>
                        </a:rPr>
                        <a:t>444-44-4444</a:t>
                      </a:r>
                      <a:endParaRPr lang="en-US" dirty="0">
                        <a:solidFill>
                          <a:schemeClr val="bg1"/>
                        </a:solidFill>
                        <a:latin typeface="Arial Narrow" panose="020B0606020202030204" pitchFamily="34" charset="0"/>
                      </a:endParaRPr>
                    </a:p>
                  </a:txBody>
                  <a:tcPr>
                    <a:noFill/>
                  </a:tcPr>
                </a:tc>
                <a:tc>
                  <a:txBody>
                    <a:bodyPr/>
                    <a:lstStyle/>
                    <a:p>
                      <a:pPr algn="ctr"/>
                      <a:r>
                        <a:rPr lang="en-US" dirty="0" smtClean="0">
                          <a:solidFill>
                            <a:schemeClr val="bg1"/>
                          </a:solidFill>
                        </a:rPr>
                        <a:t>46</a:t>
                      </a:r>
                      <a:endParaRPr lang="en-US" dirty="0">
                        <a:solidFill>
                          <a:schemeClr val="bg1"/>
                        </a:solidFill>
                      </a:endParaRPr>
                    </a:p>
                  </a:txBody>
                  <a:tcPr>
                    <a:noFill/>
                  </a:tcPr>
                </a:tc>
                <a:tc>
                  <a:txBody>
                    <a:bodyPr/>
                    <a:lstStyle/>
                    <a:p>
                      <a:pPr algn="ctr"/>
                      <a:r>
                        <a:rPr lang="en-US" dirty="0" smtClean="0">
                          <a:solidFill>
                            <a:schemeClr val="bg1"/>
                          </a:solidFill>
                        </a:rPr>
                        <a:t>0</a:t>
                      </a:r>
                      <a:endParaRPr lang="en-US" dirty="0">
                        <a:solidFill>
                          <a:schemeClr val="bg1"/>
                        </a:solidFill>
                      </a:endParaRPr>
                    </a:p>
                  </a:txBody>
                  <a:tcPr>
                    <a:noFill/>
                  </a:tcPr>
                </a:tc>
                <a:tc>
                  <a:txBody>
                    <a:bodyPr/>
                    <a:lstStyle/>
                    <a:p>
                      <a:r>
                        <a:rPr lang="en-US" dirty="0" smtClean="0">
                          <a:solidFill>
                            <a:schemeClr val="bg1"/>
                          </a:solidFill>
                        </a:rPr>
                        <a:t>01/21/2017</a:t>
                      </a:r>
                      <a:endParaRPr lang="en-US" dirty="0">
                        <a:solidFill>
                          <a:schemeClr val="bg1"/>
                        </a:solidFill>
                      </a:endParaRPr>
                    </a:p>
                  </a:txBody>
                  <a:tcPr>
                    <a:noFill/>
                  </a:tcPr>
                </a:tc>
              </a:tr>
            </a:tbl>
          </a:graphicData>
        </a:graphic>
      </p:graphicFrame>
      <p:graphicFrame>
        <p:nvGraphicFramePr>
          <p:cNvPr id="5" name="Content Placeholder 3"/>
          <p:cNvGraphicFramePr>
            <a:graphicFrameLocks/>
          </p:cNvGraphicFramePr>
          <p:nvPr>
            <p:extLst>
              <p:ext uri="{D42A27DB-BD31-4B8C-83A1-F6EECF244321}">
                <p14:modId xmlns:p14="http://schemas.microsoft.com/office/powerpoint/2010/main" val="4094010477"/>
              </p:ext>
            </p:extLst>
          </p:nvPr>
        </p:nvGraphicFramePr>
        <p:xfrm>
          <a:off x="5117024" y="2286000"/>
          <a:ext cx="3874576" cy="1854200"/>
        </p:xfrm>
        <a:graphic>
          <a:graphicData uri="http://schemas.openxmlformats.org/drawingml/2006/table">
            <a:tbl>
              <a:tblPr firstRow="1" bandRow="1">
                <a:tableStyleId>{5C22544A-7EE6-4342-B048-85BDC9FD1C3A}</a:tableStyleId>
              </a:tblPr>
              <a:tblGrid>
                <a:gridCol w="1317356"/>
                <a:gridCol w="1084881"/>
                <a:gridCol w="1472339"/>
              </a:tblGrid>
              <a:tr h="370840">
                <a:tc>
                  <a:txBody>
                    <a:bodyPr/>
                    <a:lstStyle/>
                    <a:p>
                      <a:r>
                        <a:rPr lang="en-US" dirty="0" smtClean="0"/>
                        <a:t>Pt-SSN</a:t>
                      </a:r>
                      <a:endParaRPr lang="en-US" dirty="0"/>
                    </a:p>
                  </a:txBody>
                  <a:tcPr>
                    <a:noFill/>
                  </a:tcPr>
                </a:tc>
                <a:tc>
                  <a:txBody>
                    <a:bodyPr/>
                    <a:lstStyle/>
                    <a:p>
                      <a:r>
                        <a:rPr lang="en-US" dirty="0" smtClean="0"/>
                        <a:t>Gender</a:t>
                      </a:r>
                      <a:endParaRPr lang="en-US" dirty="0"/>
                    </a:p>
                  </a:txBody>
                  <a:tcPr>
                    <a:noFill/>
                  </a:tcPr>
                </a:tc>
                <a:tc>
                  <a:txBody>
                    <a:bodyPr/>
                    <a:lstStyle/>
                    <a:p>
                      <a:r>
                        <a:rPr lang="en-US" dirty="0" smtClean="0"/>
                        <a:t>Birth date</a:t>
                      </a:r>
                      <a:endParaRPr lang="en-US" dirty="0"/>
                    </a:p>
                  </a:txBody>
                  <a:tcPr>
                    <a:noFill/>
                  </a:tcPr>
                </a:tc>
              </a:tr>
              <a:tr h="370840">
                <a:tc>
                  <a:txBody>
                    <a:bodyPr/>
                    <a:lstStyle/>
                    <a:p>
                      <a:r>
                        <a:rPr lang="en-US" dirty="0" smtClean="0">
                          <a:solidFill>
                            <a:schemeClr val="bg1"/>
                          </a:solidFill>
                          <a:latin typeface="Arial Narrow" panose="020B0606020202030204" pitchFamily="34" charset="0"/>
                        </a:rPr>
                        <a:t>111-11-1111</a:t>
                      </a:r>
                      <a:endParaRPr lang="en-US" dirty="0">
                        <a:solidFill>
                          <a:schemeClr val="bg1"/>
                        </a:solidFill>
                        <a:latin typeface="Arial Narrow" panose="020B0606020202030204" pitchFamily="34" charset="0"/>
                      </a:endParaRPr>
                    </a:p>
                  </a:txBody>
                  <a:tcPr>
                    <a:noFill/>
                  </a:tcPr>
                </a:tc>
                <a:tc>
                  <a:txBody>
                    <a:bodyPr/>
                    <a:lstStyle/>
                    <a:p>
                      <a:pPr algn="ctr"/>
                      <a:r>
                        <a:rPr lang="en-US" dirty="0" smtClean="0">
                          <a:solidFill>
                            <a:schemeClr val="bg1"/>
                          </a:solidFill>
                        </a:rPr>
                        <a:t>M</a:t>
                      </a:r>
                      <a:endParaRPr lang="en-US" dirty="0">
                        <a:solidFill>
                          <a:schemeClr val="bg1"/>
                        </a:solidFill>
                      </a:endParaRPr>
                    </a:p>
                  </a:txBody>
                  <a:tcPr>
                    <a:noFill/>
                  </a:tcPr>
                </a:tc>
                <a:tc>
                  <a:txBody>
                    <a:bodyPr/>
                    <a:lstStyle/>
                    <a:p>
                      <a:r>
                        <a:rPr lang="en-US" dirty="0" smtClean="0">
                          <a:solidFill>
                            <a:schemeClr val="bg1"/>
                          </a:solidFill>
                        </a:rPr>
                        <a:t>01/06/1965</a:t>
                      </a:r>
                      <a:endParaRPr lang="en-US" dirty="0">
                        <a:solidFill>
                          <a:schemeClr val="bg1"/>
                        </a:solidFill>
                      </a:endParaRPr>
                    </a:p>
                  </a:txBody>
                  <a:tcPr>
                    <a:noFill/>
                  </a:tcPr>
                </a:tc>
              </a:tr>
              <a:tr h="370840">
                <a:tc>
                  <a:txBody>
                    <a:bodyPr/>
                    <a:lstStyle/>
                    <a:p>
                      <a:r>
                        <a:rPr lang="en-US" dirty="0" smtClean="0">
                          <a:solidFill>
                            <a:schemeClr val="bg1"/>
                          </a:solidFill>
                          <a:latin typeface="Arial Narrow" panose="020B0606020202030204" pitchFamily="34" charset="0"/>
                        </a:rPr>
                        <a:t>555-55-5555</a:t>
                      </a:r>
                      <a:endParaRPr lang="en-US" dirty="0">
                        <a:solidFill>
                          <a:schemeClr val="bg1"/>
                        </a:solidFill>
                        <a:latin typeface="Arial Narrow" panose="020B0606020202030204" pitchFamily="34" charset="0"/>
                      </a:endParaRPr>
                    </a:p>
                  </a:txBody>
                  <a:tcPr>
                    <a:noFill/>
                  </a:tcPr>
                </a:tc>
                <a:tc>
                  <a:txBody>
                    <a:bodyPr/>
                    <a:lstStyle/>
                    <a:p>
                      <a:pPr algn="ctr"/>
                      <a:r>
                        <a:rPr lang="en-US" dirty="0" smtClean="0">
                          <a:solidFill>
                            <a:schemeClr val="bg1"/>
                          </a:solidFill>
                        </a:rPr>
                        <a:t>M</a:t>
                      </a:r>
                      <a:endParaRPr lang="en-US" dirty="0">
                        <a:solidFill>
                          <a:schemeClr val="bg1"/>
                        </a:solidFill>
                      </a:endParaRPr>
                    </a:p>
                  </a:txBody>
                  <a:tcPr>
                    <a:noFill/>
                  </a:tcPr>
                </a:tc>
                <a:tc>
                  <a:txBody>
                    <a:bodyPr/>
                    <a:lstStyle/>
                    <a:p>
                      <a:r>
                        <a:rPr lang="en-US" dirty="0" smtClean="0">
                          <a:solidFill>
                            <a:schemeClr val="bg1"/>
                          </a:solidFill>
                        </a:rPr>
                        <a:t>04/23/2013</a:t>
                      </a:r>
                      <a:endParaRPr lang="en-US" dirty="0">
                        <a:solidFill>
                          <a:schemeClr val="bg1"/>
                        </a:solidFill>
                      </a:endParaRPr>
                    </a:p>
                  </a:txBody>
                  <a:tcPr>
                    <a:noFill/>
                  </a:tcPr>
                </a:tc>
              </a:tr>
              <a:tr h="370840">
                <a:tc>
                  <a:txBody>
                    <a:bodyPr/>
                    <a:lstStyle/>
                    <a:p>
                      <a:r>
                        <a:rPr lang="en-US" dirty="0" smtClean="0">
                          <a:solidFill>
                            <a:schemeClr val="bg1"/>
                          </a:solidFill>
                          <a:latin typeface="Arial Narrow" panose="020B0606020202030204" pitchFamily="34" charset="0"/>
                        </a:rPr>
                        <a:t>333-33-3333</a:t>
                      </a:r>
                      <a:endParaRPr lang="en-US" dirty="0">
                        <a:solidFill>
                          <a:schemeClr val="bg1"/>
                        </a:solidFill>
                        <a:latin typeface="Arial Narrow" panose="020B0606020202030204" pitchFamily="34" charset="0"/>
                      </a:endParaRPr>
                    </a:p>
                  </a:txBody>
                  <a:tcPr>
                    <a:noFill/>
                  </a:tcPr>
                </a:tc>
                <a:tc>
                  <a:txBody>
                    <a:bodyPr/>
                    <a:lstStyle/>
                    <a:p>
                      <a:pPr algn="ctr"/>
                      <a:r>
                        <a:rPr lang="en-US" dirty="0" smtClean="0">
                          <a:solidFill>
                            <a:schemeClr val="bg1"/>
                          </a:solidFill>
                        </a:rPr>
                        <a:t>F</a:t>
                      </a:r>
                      <a:endParaRPr lang="en-US" dirty="0">
                        <a:solidFill>
                          <a:schemeClr val="bg1"/>
                        </a:solidFill>
                      </a:endParaRPr>
                    </a:p>
                  </a:txBody>
                  <a:tcPr>
                    <a:noFill/>
                  </a:tcPr>
                </a:tc>
                <a:tc>
                  <a:txBody>
                    <a:bodyPr/>
                    <a:lstStyle/>
                    <a:p>
                      <a:r>
                        <a:rPr lang="en-US" dirty="0" smtClean="0">
                          <a:solidFill>
                            <a:schemeClr val="bg1"/>
                          </a:solidFill>
                        </a:rPr>
                        <a:t>10/11/1940</a:t>
                      </a:r>
                      <a:endParaRPr lang="en-US" dirty="0">
                        <a:solidFill>
                          <a:schemeClr val="bg1"/>
                        </a:solidFill>
                      </a:endParaRPr>
                    </a:p>
                  </a:txBody>
                  <a:tcPr>
                    <a:noFill/>
                  </a:tcPr>
                </a:tc>
              </a:tr>
              <a:tr h="370840">
                <a:tc>
                  <a:txBody>
                    <a:bodyPr/>
                    <a:lstStyle/>
                    <a:p>
                      <a:r>
                        <a:rPr lang="en-US" dirty="0" smtClean="0">
                          <a:solidFill>
                            <a:schemeClr val="bg1"/>
                          </a:solidFill>
                          <a:latin typeface="Arial Narrow" panose="020B0606020202030204" pitchFamily="34" charset="0"/>
                        </a:rPr>
                        <a:t>444-44-4444</a:t>
                      </a:r>
                      <a:endParaRPr lang="en-US" dirty="0">
                        <a:solidFill>
                          <a:schemeClr val="bg1"/>
                        </a:solidFill>
                        <a:latin typeface="Arial Narrow" panose="020B0606020202030204" pitchFamily="34" charset="0"/>
                      </a:endParaRPr>
                    </a:p>
                  </a:txBody>
                  <a:tcPr>
                    <a:noFill/>
                  </a:tcPr>
                </a:tc>
                <a:tc>
                  <a:txBody>
                    <a:bodyPr/>
                    <a:lstStyle/>
                    <a:p>
                      <a:pPr algn="ctr"/>
                      <a:r>
                        <a:rPr lang="en-US" dirty="0" smtClean="0">
                          <a:solidFill>
                            <a:schemeClr val="bg1"/>
                          </a:solidFill>
                        </a:rPr>
                        <a:t>F</a:t>
                      </a:r>
                      <a:endParaRPr lang="en-US" dirty="0">
                        <a:solidFill>
                          <a:schemeClr val="bg1"/>
                        </a:solidFill>
                      </a:endParaRPr>
                    </a:p>
                  </a:txBody>
                  <a:tcPr>
                    <a:noFill/>
                  </a:tcPr>
                </a:tc>
                <a:tc>
                  <a:txBody>
                    <a:bodyPr/>
                    <a:lstStyle/>
                    <a:p>
                      <a:r>
                        <a:rPr lang="en-US" dirty="0" smtClean="0">
                          <a:solidFill>
                            <a:schemeClr val="bg1"/>
                          </a:solidFill>
                        </a:rPr>
                        <a:t>03/07/1971</a:t>
                      </a:r>
                      <a:endParaRPr lang="en-US" dirty="0">
                        <a:solidFill>
                          <a:schemeClr val="bg1"/>
                        </a:solidFill>
                      </a:endParaRPr>
                    </a:p>
                  </a:txBody>
                  <a:tcPr>
                    <a:noFill/>
                  </a:tcPr>
                </a:tc>
              </a:tr>
            </a:tbl>
          </a:graphicData>
        </a:graphic>
      </p:graphicFrame>
      <p:cxnSp>
        <p:nvCxnSpPr>
          <p:cNvPr id="7" name="Straight Connector 6"/>
          <p:cNvCxnSpPr/>
          <p:nvPr/>
        </p:nvCxnSpPr>
        <p:spPr bwMode="auto">
          <a:xfrm>
            <a:off x="4913744" y="2209800"/>
            <a:ext cx="0" cy="4267200"/>
          </a:xfrm>
          <a:prstGeom prst="line">
            <a:avLst/>
          </a:prstGeom>
          <a:solidFill>
            <a:schemeClr val="accent1"/>
          </a:solidFill>
          <a:ln w="57150" cap="flat" cmpd="sng" algn="ctr">
            <a:solidFill>
              <a:schemeClr val="bg1"/>
            </a:solidFill>
            <a:prstDash val="solid"/>
            <a:round/>
            <a:headEnd type="none" w="med" len="med"/>
            <a:tailEnd type="none" w="med" len="med"/>
          </a:ln>
          <a:effectLst/>
        </p:spPr>
      </p:cxnSp>
      <p:sp>
        <p:nvSpPr>
          <p:cNvPr id="8" name="TextBox 7"/>
          <p:cNvSpPr txBox="1"/>
          <p:nvPr/>
        </p:nvSpPr>
        <p:spPr>
          <a:xfrm>
            <a:off x="228600" y="4329545"/>
            <a:ext cx="4495800" cy="1938992"/>
          </a:xfrm>
          <a:prstGeom prst="rect">
            <a:avLst/>
          </a:prstGeom>
          <a:noFill/>
        </p:spPr>
        <p:txBody>
          <a:bodyPr wrap="square" rtlCol="0">
            <a:spAutoFit/>
          </a:bodyPr>
          <a:lstStyle/>
          <a:p>
            <a:pPr marL="342900" indent="-342900">
              <a:buFont typeface="Arial" panose="020B0604020202020204" pitchFamily="34" charset="0"/>
              <a:buChar char="•"/>
            </a:pPr>
            <a:r>
              <a:rPr lang="en-US" dirty="0" smtClean="0">
                <a:solidFill>
                  <a:schemeClr val="bg1"/>
                </a:solidFill>
              </a:rPr>
              <a:t>Dataset chronologically collected since 01/01/2000.</a:t>
            </a:r>
          </a:p>
          <a:p>
            <a:pPr marL="342900" indent="-342900">
              <a:buFont typeface="Arial" panose="020B0604020202020204" pitchFamily="34" charset="0"/>
              <a:buChar char="•"/>
            </a:pPr>
            <a:r>
              <a:rPr lang="en-US" dirty="0" smtClean="0">
                <a:solidFill>
                  <a:schemeClr val="bg1"/>
                </a:solidFill>
              </a:rPr>
              <a:t>Gender: 0=male, 1=female, U=not assessed.</a:t>
            </a:r>
          </a:p>
          <a:p>
            <a:pPr marL="342900" indent="-342900">
              <a:buFont typeface="Arial" panose="020B0604020202020204" pitchFamily="34" charset="0"/>
              <a:buChar char="•"/>
            </a:pPr>
            <a:r>
              <a:rPr lang="en-US" dirty="0" smtClean="0">
                <a:solidFill>
                  <a:schemeClr val="bg1"/>
                </a:solidFill>
              </a:rPr>
              <a:t>Age in years.</a:t>
            </a:r>
            <a:endParaRPr lang="en-US" dirty="0">
              <a:solidFill>
                <a:schemeClr val="bg1"/>
              </a:solidFill>
            </a:endParaRPr>
          </a:p>
        </p:txBody>
      </p:sp>
      <p:sp>
        <p:nvSpPr>
          <p:cNvPr id="9" name="TextBox 8"/>
          <p:cNvSpPr txBox="1"/>
          <p:nvPr/>
        </p:nvSpPr>
        <p:spPr>
          <a:xfrm>
            <a:off x="5029200" y="4329545"/>
            <a:ext cx="3962400" cy="1200329"/>
          </a:xfrm>
          <a:prstGeom prst="rect">
            <a:avLst/>
          </a:prstGeom>
          <a:noFill/>
        </p:spPr>
        <p:txBody>
          <a:bodyPr wrap="square" rtlCol="0">
            <a:spAutoFit/>
          </a:bodyPr>
          <a:lstStyle/>
          <a:p>
            <a:pPr marL="342900" indent="-342900">
              <a:buFont typeface="Arial" panose="020B0604020202020204" pitchFamily="34" charset="0"/>
              <a:buChar char="•"/>
            </a:pPr>
            <a:r>
              <a:rPr lang="en-US" dirty="0" smtClean="0">
                <a:solidFill>
                  <a:schemeClr val="bg1"/>
                </a:solidFill>
              </a:rPr>
              <a:t>Data assessed 10/07/2017.</a:t>
            </a:r>
          </a:p>
          <a:p>
            <a:pPr marL="342900" indent="-342900">
              <a:buFont typeface="Arial" panose="020B0604020202020204" pitchFamily="34" charset="0"/>
              <a:buChar char="•"/>
            </a:pPr>
            <a:r>
              <a:rPr lang="en-US" dirty="0" smtClean="0">
                <a:solidFill>
                  <a:schemeClr val="bg1"/>
                </a:solidFill>
              </a:rPr>
              <a:t>Gender: M=male, F=female</a:t>
            </a:r>
          </a:p>
          <a:p>
            <a:endParaRPr lang="en-US" dirty="0">
              <a:solidFill>
                <a:schemeClr val="bg1"/>
              </a:solidFill>
            </a:endParaRPr>
          </a:p>
        </p:txBody>
      </p:sp>
    </p:spTree>
    <p:extLst>
      <p:ext uri="{BB962C8B-B14F-4D97-AF65-F5344CB8AC3E}">
        <p14:creationId xmlns:p14="http://schemas.microsoft.com/office/powerpoint/2010/main" val="38389355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13750</TotalTime>
  <Words>6853</Words>
  <Application>Microsoft Office PowerPoint</Application>
  <PresentationFormat>On-screen Show (4:3)</PresentationFormat>
  <Paragraphs>2614</Paragraphs>
  <Slides>95</Slides>
  <Notes>6</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95</vt:i4>
      </vt:variant>
    </vt:vector>
  </HeadingPairs>
  <TitlesOfParts>
    <vt:vector size="109" baseType="lpstr">
      <vt:lpstr>Batang</vt:lpstr>
      <vt:lpstr>ＭＳ Ｐゴシック</vt:lpstr>
      <vt:lpstr>Arial</vt:lpstr>
      <vt:lpstr>Arial Narrow</vt:lpstr>
      <vt:lpstr>Calibri</vt:lpstr>
      <vt:lpstr>Georgia</vt:lpstr>
      <vt:lpstr>Symbol</vt:lpstr>
      <vt:lpstr>Times</vt:lpstr>
      <vt:lpstr>Times New Roman</vt:lpstr>
      <vt:lpstr>Trebuchet MS</vt:lpstr>
      <vt:lpstr>Verdana</vt:lpstr>
      <vt:lpstr>Wingdings</vt:lpstr>
      <vt:lpstr>Office Theme</vt:lpstr>
      <vt:lpstr>Photo Editor-foto</vt:lpstr>
      <vt:lpstr>Advanced Topics in  Biomedical Ontology  PHI 637 SEM / BMI 708 SEM</vt:lpstr>
      <vt:lpstr>Lecture 10  Barry Smith and Werner Ceusters</vt:lpstr>
      <vt:lpstr>Lecture 10 – part 2 Werner Ceusters</vt:lpstr>
      <vt:lpstr>Using data from different sources</vt:lpstr>
      <vt:lpstr>Heterogeneity in distinct databases</vt:lpstr>
      <vt:lpstr>Using data from different sources</vt:lpstr>
      <vt:lpstr>Data warehousing</vt:lpstr>
      <vt:lpstr>Data federation</vt:lpstr>
      <vt:lpstr>Heterogeneity in distinct databases</vt:lpstr>
      <vt:lpstr>IHI current data aggregation and use</vt:lpstr>
      <vt:lpstr>Common Data Models for Secondary Use</vt:lpstr>
      <vt:lpstr>OMOP Common Data Model</vt:lpstr>
      <vt:lpstr>Better: (realism-based) ontology for mapping data collections</vt:lpstr>
      <vt:lpstr>Requires analysis of databases and their documentation</vt:lpstr>
      <vt:lpstr>Database documentation</vt:lpstr>
      <vt:lpstr>Supporting documentation: ‘codebook’</vt:lpstr>
      <vt:lpstr>Panoramic X-ray of mouth</vt:lpstr>
      <vt:lpstr>Radiology RDC/TMD Examination: data collection sheet</vt:lpstr>
      <vt:lpstr>RDC/TMD: a collaborator’s data dictionary</vt:lpstr>
      <vt:lpstr>Anybody sees something disturbing ?</vt:lpstr>
      <vt:lpstr>This data dictionary alone is not reliable!</vt:lpstr>
      <vt:lpstr>Dependencies in SAS files </vt:lpstr>
      <vt:lpstr>Dependencies in SAS files </vt:lpstr>
      <vt:lpstr>Vision</vt:lpstr>
      <vt:lpstr>IHI current data aggregation and use</vt:lpstr>
      <vt:lpstr>IHI intended data aggregation and use</vt:lpstr>
      <vt:lpstr>Step 1: ‘meaning’ of values in data collections</vt:lpstr>
      <vt:lpstr>Step 2 (1): list the entities denoted and assign Instance Unique Identifiers (IUI)</vt:lpstr>
      <vt:lpstr>Step 2 (2): provide directly referential descriptions</vt:lpstr>
      <vt:lpstr>Step 3: identify further entities that ontologically must exist for each entity under scrutiny to exist.</vt:lpstr>
      <vt:lpstr>Step 3: some remarks</vt:lpstr>
      <vt:lpstr>Step 4: classify all entities in terms of – ideally but not necessary – realism-based ontologies  </vt:lpstr>
      <vt:lpstr>Step 5: specify relationships between these entities</vt:lpstr>
      <vt:lpstr>Step 6: outline all possible configurations of such entities for the sentence to be true</vt:lpstr>
      <vt:lpstr>Then for each dataset</vt:lpstr>
      <vt:lpstr>The template for one specific dataset</vt:lpstr>
      <vt:lpstr>Then for each dataset</vt:lpstr>
      <vt:lpstr>Then for each dataset</vt:lpstr>
      <vt:lpstr>Proposed changes for IAO </vt:lpstr>
      <vt:lpstr>Representations</vt:lpstr>
      <vt:lpstr>Representational unit</vt:lpstr>
      <vt:lpstr>Types of Representational Units</vt:lpstr>
      <vt:lpstr>Types of Representational Units</vt:lpstr>
      <vt:lpstr>Types of Representational Units</vt:lpstr>
      <vt:lpstr>Types of Representational Units</vt:lpstr>
      <vt:lpstr>Types of Representational Units</vt:lpstr>
      <vt:lpstr>Types of Representational Units</vt:lpstr>
      <vt:lpstr>Types of Representational Units</vt:lpstr>
      <vt:lpstr>Types of Representational Units</vt:lpstr>
      <vt:lpstr>Types of Representational Units</vt:lpstr>
      <vt:lpstr>Types of Representational Units</vt:lpstr>
      <vt:lpstr>Enlarging the range of aboutness to portions of reality 1</vt:lpstr>
      <vt:lpstr>Qualities that concretize ICE are Information Quality Entities</vt:lpstr>
      <vt:lpstr>Information Artifact</vt:lpstr>
      <vt:lpstr>An attempt to make it clear (1)</vt:lpstr>
      <vt:lpstr>An attempt to make it clear (2)</vt:lpstr>
      <vt:lpstr>An attempt to make it clear (3)</vt:lpstr>
      <vt:lpstr>An attempt to make it clear (4)</vt:lpstr>
      <vt:lpstr>An attempt to make it clear (5)</vt:lpstr>
      <vt:lpstr>What makes       to be about         ?</vt:lpstr>
      <vt:lpstr>Proposed new relationships for IAO</vt:lpstr>
      <vt:lpstr>Existence of a conformant cognitive representation</vt:lpstr>
      <vt:lpstr>The template for one specific dataset</vt:lpstr>
      <vt:lpstr>RT compatible part of the template</vt:lpstr>
      <vt:lpstr>RT compatible part of the template</vt:lpstr>
      <vt:lpstr>What the instantiated template is about</vt:lpstr>
      <vt:lpstr>Codebook</vt:lpstr>
      <vt:lpstr>Data versus what it is about</vt:lpstr>
      <vt:lpstr>Data versus what it is about</vt:lpstr>
      <vt:lpstr>Data versus what it is about</vt:lpstr>
      <vt:lpstr>Data versus what it is about</vt:lpstr>
      <vt:lpstr>Data versus what it is about</vt:lpstr>
      <vt:lpstr>Interpretation of instantiated template</vt:lpstr>
      <vt:lpstr>Interpretation of instantiated template</vt:lpstr>
      <vt:lpstr>Interpretation of instantiated template</vt:lpstr>
      <vt:lpstr>Conditional part of template for 3 variables</vt:lpstr>
      <vt:lpstr>Names of variables</vt:lpstr>
      <vt:lpstr>Variable descriptions and dependencies</vt:lpstr>
      <vt:lpstr>Variable names and value ranges</vt:lpstr>
      <vt:lpstr>Information Types for variable/value combinations</vt:lpstr>
      <vt:lpstr>Implicit information</vt:lpstr>
      <vt:lpstr>Condition-based IT determination (1)</vt:lpstr>
      <vt:lpstr>Condition-based IT determination (2)</vt:lpstr>
      <vt:lpstr>Condition-based IT determination (2)</vt:lpstr>
      <vt:lpstr>Condition-based IT determination (2)</vt:lpstr>
      <vt:lpstr>Condition-based IT determination (2)</vt:lpstr>
      <vt:lpstr>Generating the appropriate RT assertions</vt:lpstr>
      <vt:lpstr>Generating the appropriate RT assertions</vt:lpstr>
      <vt:lpstr>Unconditional generation</vt:lpstr>
      <vt:lpstr>Unconditional generation</vt:lpstr>
      <vt:lpstr>No generation: condition not satisfied</vt:lpstr>
      <vt:lpstr>Conditional generation</vt:lpstr>
      <vt:lpstr>No generation: condition not satisfied</vt:lpstr>
      <vt:lpstr>We are talking BIG data</vt:lpstr>
      <vt:lpstr>Exercise: create a unified representation for two datasets that are faithful to reality</vt:lpstr>
    </vt:vector>
  </TitlesOfParts>
  <Company>SUNY at Buffalo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Creative/News Services</dc:creator>
  <cp:lastModifiedBy>Werner Ceusters</cp:lastModifiedBy>
  <cp:revision>522</cp:revision>
  <dcterms:created xsi:type="dcterms:W3CDTF">2011-06-07T20:07:59Z</dcterms:created>
  <dcterms:modified xsi:type="dcterms:W3CDTF">2017-11-03T13:54:08Z</dcterms:modified>
</cp:coreProperties>
</file>