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91"/>
  </p:notesMasterIdLst>
  <p:sldIdLst>
    <p:sldId id="665" r:id="rId2"/>
    <p:sldId id="741" r:id="rId3"/>
    <p:sldId id="1069" r:id="rId4"/>
    <p:sldId id="1142" r:id="rId5"/>
    <p:sldId id="1143" r:id="rId6"/>
    <p:sldId id="1070" r:id="rId7"/>
    <p:sldId id="1071" r:id="rId8"/>
    <p:sldId id="1072" r:id="rId9"/>
    <p:sldId id="1021" r:id="rId10"/>
    <p:sldId id="1020" r:id="rId11"/>
    <p:sldId id="1023" r:id="rId12"/>
    <p:sldId id="1024" r:id="rId13"/>
    <p:sldId id="1028" r:id="rId14"/>
    <p:sldId id="1022" r:id="rId15"/>
    <p:sldId id="1025" r:id="rId16"/>
    <p:sldId id="1144" r:id="rId17"/>
    <p:sldId id="1026" r:id="rId18"/>
    <p:sldId id="1088" r:id="rId19"/>
    <p:sldId id="1089" r:id="rId20"/>
    <p:sldId id="1090" r:id="rId21"/>
    <p:sldId id="1091" r:id="rId22"/>
    <p:sldId id="1078" r:id="rId23"/>
    <p:sldId id="1076" r:id="rId24"/>
    <p:sldId id="1077" r:id="rId25"/>
    <p:sldId id="1075" r:id="rId26"/>
    <p:sldId id="959" r:id="rId27"/>
    <p:sldId id="1031" r:id="rId28"/>
    <p:sldId id="1074" r:id="rId29"/>
    <p:sldId id="1092" r:id="rId30"/>
    <p:sldId id="1079" r:id="rId31"/>
    <p:sldId id="1083" r:id="rId32"/>
    <p:sldId id="1084" r:id="rId33"/>
    <p:sldId id="1085" r:id="rId34"/>
    <p:sldId id="1086" r:id="rId35"/>
    <p:sldId id="1087" r:id="rId36"/>
    <p:sldId id="1094" r:id="rId37"/>
    <p:sldId id="1097" r:id="rId38"/>
    <p:sldId id="1095" r:id="rId39"/>
    <p:sldId id="1099" r:id="rId40"/>
    <p:sldId id="1103" r:id="rId41"/>
    <p:sldId id="1081" r:id="rId42"/>
    <p:sldId id="1102" r:id="rId43"/>
    <p:sldId id="1104" r:id="rId44"/>
    <p:sldId id="1105" r:id="rId45"/>
    <p:sldId id="1106" r:id="rId46"/>
    <p:sldId id="1034" r:id="rId47"/>
    <p:sldId id="1145" r:id="rId48"/>
    <p:sldId id="882" r:id="rId49"/>
    <p:sldId id="1107" r:id="rId50"/>
    <p:sldId id="1108" r:id="rId51"/>
    <p:sldId id="1109" r:id="rId52"/>
    <p:sldId id="1110" r:id="rId53"/>
    <p:sldId id="1111" r:id="rId54"/>
    <p:sldId id="1112" r:id="rId55"/>
    <p:sldId id="1113" r:id="rId56"/>
    <p:sldId id="1114" r:id="rId57"/>
    <p:sldId id="1115" r:id="rId58"/>
    <p:sldId id="1148" r:id="rId59"/>
    <p:sldId id="1149" r:id="rId60"/>
    <p:sldId id="1150" r:id="rId61"/>
    <p:sldId id="1151" r:id="rId62"/>
    <p:sldId id="1146" r:id="rId63"/>
    <p:sldId id="1116" r:id="rId64"/>
    <p:sldId id="1117" r:id="rId65"/>
    <p:sldId id="1118" r:id="rId66"/>
    <p:sldId id="1147" r:id="rId67"/>
    <p:sldId id="1119" r:id="rId68"/>
    <p:sldId id="1120" r:id="rId69"/>
    <p:sldId id="1121" r:id="rId70"/>
    <p:sldId id="1122" r:id="rId71"/>
    <p:sldId id="1123" r:id="rId72"/>
    <p:sldId id="1124" r:id="rId73"/>
    <p:sldId id="1125" r:id="rId74"/>
    <p:sldId id="1126" r:id="rId75"/>
    <p:sldId id="1127" r:id="rId76"/>
    <p:sldId id="1129" r:id="rId77"/>
    <p:sldId id="1128" r:id="rId78"/>
    <p:sldId id="1130" r:id="rId79"/>
    <p:sldId id="1131" r:id="rId80"/>
    <p:sldId id="1132" r:id="rId81"/>
    <p:sldId id="1133" r:id="rId82"/>
    <p:sldId id="1134" r:id="rId83"/>
    <p:sldId id="1135" r:id="rId84"/>
    <p:sldId id="1136" r:id="rId85"/>
    <p:sldId id="1137" r:id="rId86"/>
    <p:sldId id="1138" r:id="rId87"/>
    <p:sldId id="1139" r:id="rId88"/>
    <p:sldId id="1140" r:id="rId89"/>
    <p:sldId id="1141" r:id="rId9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0000"/>
    <a:srgbClr val="FFFF00"/>
    <a:srgbClr val="CC99FF"/>
    <a:srgbClr val="B9FFA3"/>
    <a:srgbClr val="FFA3A3"/>
    <a:srgbClr val="BBE0E3"/>
    <a:srgbClr val="99CCFF"/>
    <a:srgbClr val="E59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104" d="100"/>
          <a:sy n="104" d="100"/>
        </p:scale>
        <p:origin x="116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2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eannos\Documents\ToBackup\Current\Buffalo\Conferences\AMIA2010\SCTHistory.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ChangeReasonAnalysi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PathHier.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PathHier.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C:\Users\seannos\Documents\ToBackup\Current\Buffalo\Grants\2007\SNOMED\NewApproach\ChangeReasonAnalysis.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354523227384066E-2"/>
          <c:y val="6.1465862943869465E-2"/>
          <c:w val="0.88753056234718852"/>
          <c:h val="0.832153221393925"/>
        </c:manualLayout>
      </c:layout>
      <c:lineChart>
        <c:grouping val="standard"/>
        <c:varyColors val="0"/>
        <c:ser>
          <c:idx val="0"/>
          <c:order val="0"/>
          <c:tx>
            <c:strRef>
              <c:f>Sheet3!$B$2</c:f>
              <c:strCache>
                <c:ptCount val="1"/>
                <c:pt idx="0">
                  <c:v>Concepts</c:v>
                </c:pt>
              </c:strCache>
            </c:strRef>
          </c:tx>
          <c:spPr>
            <a:ln w="12700">
              <a:solidFill>
                <a:srgbClr val="000000"/>
              </a:solidFill>
              <a:prstDash val="solid"/>
            </a:ln>
          </c:spPr>
          <c:marker>
            <c:symbol val="triangle"/>
            <c:size val="7"/>
            <c:spPr>
              <a:solidFill>
                <a:srgbClr val="000000"/>
              </a:solidFill>
              <a:ln>
                <a:solidFill>
                  <a:srgbClr val="000000"/>
                </a:solidFill>
                <a:prstDash val="solid"/>
              </a:ln>
            </c:spPr>
          </c:marker>
          <c:cat>
            <c:strRef>
              <c:f>Sheet3!$BN$1:$CC$1</c:f>
              <c:strCache>
                <c:ptCount val="16"/>
                <c:pt idx="0">
                  <c:v>201</c:v>
                </c:pt>
                <c:pt idx="1">
                  <c:v>207</c:v>
                </c:pt>
                <c:pt idx="2">
                  <c:v>301</c:v>
                </c:pt>
                <c:pt idx="3">
                  <c:v>307</c:v>
                </c:pt>
                <c:pt idx="4">
                  <c:v>401</c:v>
                </c:pt>
                <c:pt idx="5">
                  <c:v>407</c:v>
                </c:pt>
                <c:pt idx="6">
                  <c:v>501</c:v>
                </c:pt>
                <c:pt idx="7">
                  <c:v>507</c:v>
                </c:pt>
                <c:pt idx="8">
                  <c:v>601</c:v>
                </c:pt>
                <c:pt idx="9">
                  <c:v>607</c:v>
                </c:pt>
                <c:pt idx="10">
                  <c:v>701</c:v>
                </c:pt>
                <c:pt idx="11">
                  <c:v>707</c:v>
                </c:pt>
                <c:pt idx="12">
                  <c:v>801</c:v>
                </c:pt>
                <c:pt idx="13">
                  <c:v>807</c:v>
                </c:pt>
                <c:pt idx="14">
                  <c:v>901</c:v>
                </c:pt>
                <c:pt idx="15">
                  <c:v>907</c:v>
                </c:pt>
              </c:strCache>
            </c:strRef>
          </c:cat>
          <c:val>
            <c:numRef>
              <c:f>Sheet3!$C$2:$CC$2</c:f>
              <c:numCache>
                <c:formatCode>0.00000000000000</c:formatCode>
                <c:ptCount val="16"/>
                <c:pt idx="0">
                  <c:v>0.84174166949986096</c:v>
                </c:pt>
                <c:pt idx="1">
                  <c:v>0.85616455572810002</c:v>
                </c:pt>
                <c:pt idx="2">
                  <c:v>0.87506767831390064</c:v>
                </c:pt>
                <c:pt idx="3">
                  <c:v>0.89574514193120958</c:v>
                </c:pt>
                <c:pt idx="4">
                  <c:v>0.90751959568601959</c:v>
                </c:pt>
                <c:pt idx="5">
                  <c:v>0.91933141331487134</c:v>
                </c:pt>
                <c:pt idx="6">
                  <c:v>0.92668486892456003</c:v>
                </c:pt>
                <c:pt idx="7">
                  <c:v>0.93120197860228004</c:v>
                </c:pt>
                <c:pt idx="8">
                  <c:v>0.93753278791583905</c:v>
                </c:pt>
                <c:pt idx="9">
                  <c:v>0.94371906447497078</c:v>
                </c:pt>
                <c:pt idx="10">
                  <c:v>0.95215269337042063</c:v>
                </c:pt>
                <c:pt idx="11">
                  <c:v>0.95861258237302005</c:v>
                </c:pt>
                <c:pt idx="12">
                  <c:v>0.96496210643163949</c:v>
                </c:pt>
                <c:pt idx="13">
                  <c:v>0.97857248964825938</c:v>
                </c:pt>
                <c:pt idx="14">
                  <c:v>0.99399704992007998</c:v>
                </c:pt>
                <c:pt idx="15">
                  <c:v>1</c:v>
                </c:pt>
              </c:numCache>
            </c:numRef>
          </c:val>
          <c:smooth val="0"/>
        </c:ser>
        <c:ser>
          <c:idx val="1"/>
          <c:order val="1"/>
          <c:tx>
            <c:strRef>
              <c:f>Sheet3!$B$3</c:f>
              <c:strCache>
                <c:ptCount val="1"/>
                <c:pt idx="0">
                  <c:v>Descriptions</c:v>
                </c:pt>
              </c:strCache>
            </c:strRef>
          </c:tx>
          <c:spPr>
            <a:ln w="12700">
              <a:solidFill>
                <a:srgbClr val="000000"/>
              </a:solidFill>
              <a:prstDash val="solid"/>
            </a:ln>
          </c:spPr>
          <c:marker>
            <c:symbol val="square"/>
            <c:size val="7"/>
            <c:spPr>
              <a:solidFill>
                <a:srgbClr val="000000"/>
              </a:solidFill>
              <a:ln>
                <a:solidFill>
                  <a:srgbClr val="000000"/>
                </a:solidFill>
                <a:prstDash val="solid"/>
              </a:ln>
            </c:spPr>
          </c:marker>
          <c:cat>
            <c:strRef>
              <c:f>Sheet3!$BN$1:$CC$1</c:f>
              <c:strCache>
                <c:ptCount val="16"/>
                <c:pt idx="0">
                  <c:v>201</c:v>
                </c:pt>
                <c:pt idx="1">
                  <c:v>207</c:v>
                </c:pt>
                <c:pt idx="2">
                  <c:v>301</c:v>
                </c:pt>
                <c:pt idx="3">
                  <c:v>307</c:v>
                </c:pt>
                <c:pt idx="4">
                  <c:v>401</c:v>
                </c:pt>
                <c:pt idx="5">
                  <c:v>407</c:v>
                </c:pt>
                <c:pt idx="6">
                  <c:v>501</c:v>
                </c:pt>
                <c:pt idx="7">
                  <c:v>507</c:v>
                </c:pt>
                <c:pt idx="8">
                  <c:v>601</c:v>
                </c:pt>
                <c:pt idx="9">
                  <c:v>607</c:v>
                </c:pt>
                <c:pt idx="10">
                  <c:v>701</c:v>
                </c:pt>
                <c:pt idx="11">
                  <c:v>707</c:v>
                </c:pt>
                <c:pt idx="12">
                  <c:v>801</c:v>
                </c:pt>
                <c:pt idx="13">
                  <c:v>807</c:v>
                </c:pt>
                <c:pt idx="14">
                  <c:v>901</c:v>
                </c:pt>
                <c:pt idx="15">
                  <c:v>907</c:v>
                </c:pt>
              </c:strCache>
            </c:strRef>
          </c:cat>
          <c:val>
            <c:numRef>
              <c:f>Sheet3!$C$3:$CC$3</c:f>
              <c:numCache>
                <c:formatCode>0.00000000000000</c:formatCode>
                <c:ptCount val="16"/>
                <c:pt idx="0">
                  <c:v>0.70095015349199064</c:v>
                </c:pt>
                <c:pt idx="1">
                  <c:v>0.73916341583763956</c:v>
                </c:pt>
                <c:pt idx="2">
                  <c:v>0.76679653317128094</c:v>
                </c:pt>
                <c:pt idx="3">
                  <c:v>0.78803785634151091</c:v>
                </c:pt>
                <c:pt idx="4">
                  <c:v>0.80290276413358064</c:v>
                </c:pt>
                <c:pt idx="5">
                  <c:v>0.81532762753660004</c:v>
                </c:pt>
                <c:pt idx="6">
                  <c:v>0.82292900779037093</c:v>
                </c:pt>
                <c:pt idx="7">
                  <c:v>0.83123068905008002</c:v>
                </c:pt>
                <c:pt idx="8">
                  <c:v>0.85451353126748997</c:v>
                </c:pt>
                <c:pt idx="9">
                  <c:v>0.87099220750624995</c:v>
                </c:pt>
                <c:pt idx="10">
                  <c:v>0.88109388074502959</c:v>
                </c:pt>
                <c:pt idx="11">
                  <c:v>0.89637581742588179</c:v>
                </c:pt>
                <c:pt idx="12">
                  <c:v>0.90333991306091999</c:v>
                </c:pt>
                <c:pt idx="13">
                  <c:v>0.98599635784219997</c:v>
                </c:pt>
                <c:pt idx="14">
                  <c:v>0.99484139450079079</c:v>
                </c:pt>
                <c:pt idx="15">
                  <c:v>1</c:v>
                </c:pt>
              </c:numCache>
            </c:numRef>
          </c:val>
          <c:smooth val="0"/>
        </c:ser>
        <c:ser>
          <c:idx val="2"/>
          <c:order val="2"/>
          <c:tx>
            <c:strRef>
              <c:f>Sheet3!$B$4</c:f>
              <c:strCache>
                <c:ptCount val="1"/>
                <c:pt idx="0">
                  <c:v>Relationships</c:v>
                </c:pt>
              </c:strCache>
            </c:strRef>
          </c:tx>
          <c:spPr>
            <a:ln w="12700">
              <a:solidFill>
                <a:srgbClr val="000000"/>
              </a:solidFill>
              <a:prstDash val="solid"/>
            </a:ln>
          </c:spPr>
          <c:marker>
            <c:symbol val="circle"/>
            <c:size val="7"/>
            <c:spPr>
              <a:solidFill>
                <a:srgbClr val="000000"/>
              </a:solidFill>
              <a:ln>
                <a:solidFill>
                  <a:srgbClr val="000000"/>
                </a:solidFill>
                <a:prstDash val="solid"/>
              </a:ln>
            </c:spPr>
          </c:marker>
          <c:cat>
            <c:strRef>
              <c:f>Sheet3!$BN$1:$CC$1</c:f>
              <c:strCache>
                <c:ptCount val="16"/>
                <c:pt idx="0">
                  <c:v>201</c:v>
                </c:pt>
                <c:pt idx="1">
                  <c:v>207</c:v>
                </c:pt>
                <c:pt idx="2">
                  <c:v>301</c:v>
                </c:pt>
                <c:pt idx="3">
                  <c:v>307</c:v>
                </c:pt>
                <c:pt idx="4">
                  <c:v>401</c:v>
                </c:pt>
                <c:pt idx="5">
                  <c:v>407</c:v>
                </c:pt>
                <c:pt idx="6">
                  <c:v>501</c:v>
                </c:pt>
                <c:pt idx="7">
                  <c:v>507</c:v>
                </c:pt>
                <c:pt idx="8">
                  <c:v>601</c:v>
                </c:pt>
                <c:pt idx="9">
                  <c:v>607</c:v>
                </c:pt>
                <c:pt idx="10">
                  <c:v>701</c:v>
                </c:pt>
                <c:pt idx="11">
                  <c:v>707</c:v>
                </c:pt>
                <c:pt idx="12">
                  <c:v>801</c:v>
                </c:pt>
                <c:pt idx="13">
                  <c:v>807</c:v>
                </c:pt>
                <c:pt idx="14">
                  <c:v>901</c:v>
                </c:pt>
                <c:pt idx="15">
                  <c:v>907</c:v>
                </c:pt>
              </c:strCache>
            </c:strRef>
          </c:cat>
          <c:val>
            <c:numRef>
              <c:f>Sheet3!$C$4:$CC$4</c:f>
              <c:numCache>
                <c:formatCode>0.00000000000000</c:formatCode>
                <c:ptCount val="16"/>
                <c:pt idx="0">
                  <c:v>0.35959980487597032</c:v>
                </c:pt>
                <c:pt idx="1">
                  <c:v>0.47692881351204069</c:v>
                </c:pt>
                <c:pt idx="2">
                  <c:v>0.4975609390844708</c:v>
                </c:pt>
                <c:pt idx="3">
                  <c:v>0.51780602284527999</c:v>
                </c:pt>
                <c:pt idx="4">
                  <c:v>0.52616774134820921</c:v>
                </c:pt>
                <c:pt idx="5">
                  <c:v>0.54438899426814003</c:v>
                </c:pt>
                <c:pt idx="6">
                  <c:v>0.57727161960704065</c:v>
                </c:pt>
                <c:pt idx="7">
                  <c:v>0.58654365483811022</c:v>
                </c:pt>
                <c:pt idx="8">
                  <c:v>0.60733584050941092</c:v>
                </c:pt>
                <c:pt idx="9">
                  <c:v>0.61446539247442078</c:v>
                </c:pt>
                <c:pt idx="10">
                  <c:v>0.70832055484946999</c:v>
                </c:pt>
                <c:pt idx="11">
                  <c:v>0.72760060853815134</c:v>
                </c:pt>
                <c:pt idx="12">
                  <c:v>0.74810548231434093</c:v>
                </c:pt>
                <c:pt idx="13">
                  <c:v>0.88284441991151064</c:v>
                </c:pt>
                <c:pt idx="14">
                  <c:v>0.9368764140955812</c:v>
                </c:pt>
                <c:pt idx="15">
                  <c:v>1</c:v>
                </c:pt>
              </c:numCache>
            </c:numRef>
          </c:val>
          <c:smooth val="1"/>
        </c:ser>
        <c:ser>
          <c:idx val="3"/>
          <c:order val="3"/>
          <c:tx>
            <c:strRef>
              <c:f>Sheet3!$B$5</c:f>
              <c:strCache>
                <c:ptCount val="1"/>
                <c:pt idx="0">
                  <c:v>TOTAL</c:v>
                </c:pt>
              </c:strCache>
            </c:strRef>
          </c:tx>
          <c:spPr>
            <a:ln w="12700">
              <a:solidFill>
                <a:srgbClr val="000000"/>
              </a:solidFill>
              <a:prstDash val="solid"/>
            </a:ln>
          </c:spPr>
          <c:marker>
            <c:symbol val="x"/>
            <c:size val="7"/>
            <c:spPr>
              <a:noFill/>
              <a:ln w="9525">
                <a:noFill/>
              </a:ln>
            </c:spPr>
          </c:marker>
          <c:cat>
            <c:strRef>
              <c:f>Sheet3!$BN$1:$CC$1</c:f>
              <c:strCache>
                <c:ptCount val="16"/>
                <c:pt idx="0">
                  <c:v>201</c:v>
                </c:pt>
                <c:pt idx="1">
                  <c:v>207</c:v>
                </c:pt>
                <c:pt idx="2">
                  <c:v>301</c:v>
                </c:pt>
                <c:pt idx="3">
                  <c:v>307</c:v>
                </c:pt>
                <c:pt idx="4">
                  <c:v>401</c:v>
                </c:pt>
                <c:pt idx="5">
                  <c:v>407</c:v>
                </c:pt>
                <c:pt idx="6">
                  <c:v>501</c:v>
                </c:pt>
                <c:pt idx="7">
                  <c:v>507</c:v>
                </c:pt>
                <c:pt idx="8">
                  <c:v>601</c:v>
                </c:pt>
                <c:pt idx="9">
                  <c:v>607</c:v>
                </c:pt>
                <c:pt idx="10">
                  <c:v>701</c:v>
                </c:pt>
                <c:pt idx="11">
                  <c:v>707</c:v>
                </c:pt>
                <c:pt idx="12">
                  <c:v>801</c:v>
                </c:pt>
                <c:pt idx="13">
                  <c:v>807</c:v>
                </c:pt>
                <c:pt idx="14">
                  <c:v>901</c:v>
                </c:pt>
                <c:pt idx="15">
                  <c:v>907</c:v>
                </c:pt>
              </c:strCache>
            </c:strRef>
          </c:cat>
          <c:val>
            <c:numRef>
              <c:f>Sheet3!$C$5:$CC$5</c:f>
              <c:numCache>
                <c:formatCode>0.00000000000000</c:formatCode>
                <c:ptCount val="16"/>
                <c:pt idx="0">
                  <c:v>0.52091587533436001</c:v>
                </c:pt>
                <c:pt idx="1">
                  <c:v>0.59954141559429064</c:v>
                </c:pt>
                <c:pt idx="2">
                  <c:v>0.62009117617213094</c:v>
                </c:pt>
                <c:pt idx="3">
                  <c:v>0.64064466792213093</c:v>
                </c:pt>
                <c:pt idx="4">
                  <c:v>0.65138123413485094</c:v>
                </c:pt>
                <c:pt idx="5">
                  <c:v>0.66728460865887174</c:v>
                </c:pt>
                <c:pt idx="6">
                  <c:v>0.69079411620543141</c:v>
                </c:pt>
                <c:pt idx="7">
                  <c:v>0.69940150844751048</c:v>
                </c:pt>
                <c:pt idx="8">
                  <c:v>0.71958728767490998</c:v>
                </c:pt>
                <c:pt idx="9">
                  <c:v>0.72969129566230095</c:v>
                </c:pt>
                <c:pt idx="10">
                  <c:v>0.79391664734485001</c:v>
                </c:pt>
                <c:pt idx="11">
                  <c:v>0.81099979359254093</c:v>
                </c:pt>
                <c:pt idx="12">
                  <c:v>0.82585356181989988</c:v>
                </c:pt>
                <c:pt idx="13">
                  <c:v>0.93020550945567004</c:v>
                </c:pt>
                <c:pt idx="14">
                  <c:v>0.9642400574133817</c:v>
                </c:pt>
                <c:pt idx="15">
                  <c:v>1</c:v>
                </c:pt>
              </c:numCache>
            </c:numRef>
          </c:val>
          <c:smooth val="1"/>
        </c:ser>
        <c:dLbls>
          <c:showLegendKey val="0"/>
          <c:showVal val="0"/>
          <c:showCatName val="0"/>
          <c:showSerName val="0"/>
          <c:showPercent val="0"/>
          <c:showBubbleSize val="0"/>
        </c:dLbls>
        <c:marker val="1"/>
        <c:smooth val="0"/>
        <c:axId val="192880528"/>
        <c:axId val="192881088"/>
      </c:lineChart>
      <c:catAx>
        <c:axId val="19288052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92881088"/>
        <c:crosses val="autoZero"/>
        <c:auto val="1"/>
        <c:lblAlgn val="ctr"/>
        <c:lblOffset val="100"/>
        <c:tickLblSkip val="1"/>
        <c:tickMarkSkip val="1"/>
        <c:noMultiLvlLbl val="0"/>
      </c:catAx>
      <c:valAx>
        <c:axId val="192881088"/>
        <c:scaling>
          <c:orientation val="minMax"/>
          <c:max val="1"/>
          <c:min val="0.30000000000000032"/>
        </c:scaling>
        <c:delete val="0"/>
        <c:axPos val="l"/>
        <c:majorGridlines>
          <c:spPr>
            <a:ln w="3175">
              <a:solidFill>
                <a:srgbClr val="000000"/>
              </a:solidFill>
              <a:prstDash val="solid"/>
            </a:ln>
          </c:spPr>
        </c:majorGridlines>
        <c:numFmt formatCode="0.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192880528"/>
        <c:crosses val="autoZero"/>
        <c:crossBetween val="between"/>
        <c:majorUnit val="0.1"/>
        <c:minorUnit val="0.1"/>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61623309744529"/>
          <c:y val="8.03240740740742E-2"/>
          <c:w val="0.81684790192365198"/>
          <c:h val="0.75350357247010824"/>
        </c:manualLayout>
      </c:layout>
      <c:lineChart>
        <c:grouping val="stacked"/>
        <c:varyColors val="0"/>
        <c:ser>
          <c:idx val="0"/>
          <c:order val="0"/>
          <c:marker>
            <c:symbol val="none"/>
          </c:marker>
          <c:val>
            <c:numRef>
              <c:f>Sheet1!$V$15697:$AM$15697</c:f>
              <c:numCache>
                <c:formatCode>General</c:formatCode>
                <c:ptCount val="18"/>
                <c:pt idx="0">
                  <c:v>79424.549963925223</c:v>
                </c:pt>
                <c:pt idx="1">
                  <c:v>88838.243578643684</c:v>
                </c:pt>
                <c:pt idx="2">
                  <c:v>127864.00569985625</c:v>
                </c:pt>
                <c:pt idx="3">
                  <c:v>368261.22601010447</c:v>
                </c:pt>
                <c:pt idx="4">
                  <c:v>360409.89787157561</c:v>
                </c:pt>
                <c:pt idx="5">
                  <c:v>388775.70966811111</c:v>
                </c:pt>
                <c:pt idx="6">
                  <c:v>390637.70339105575</c:v>
                </c:pt>
                <c:pt idx="7">
                  <c:v>401196.63722943759</c:v>
                </c:pt>
                <c:pt idx="8">
                  <c:v>389021.81381673855</c:v>
                </c:pt>
                <c:pt idx="9">
                  <c:v>387226.24852092407</c:v>
                </c:pt>
                <c:pt idx="10">
                  <c:v>386714.49743867246</c:v>
                </c:pt>
                <c:pt idx="11">
                  <c:v>386816.95811688283</c:v>
                </c:pt>
                <c:pt idx="12">
                  <c:v>386803.08033910481</c:v>
                </c:pt>
                <c:pt idx="13">
                  <c:v>386075.31724386825</c:v>
                </c:pt>
                <c:pt idx="14">
                  <c:v>384952.46525974094</c:v>
                </c:pt>
                <c:pt idx="15">
                  <c:v>384960.76049783686</c:v>
                </c:pt>
                <c:pt idx="16">
                  <c:v>385449.78113275691</c:v>
                </c:pt>
                <c:pt idx="17">
                  <c:v>385052.76446609036</c:v>
                </c:pt>
              </c:numCache>
            </c:numRef>
          </c:val>
          <c:smooth val="0"/>
        </c:ser>
        <c:dLbls>
          <c:showLegendKey val="0"/>
          <c:showVal val="0"/>
          <c:showCatName val="0"/>
          <c:showSerName val="0"/>
          <c:showPercent val="0"/>
          <c:showBubbleSize val="0"/>
        </c:dLbls>
        <c:smooth val="0"/>
        <c:axId val="413073440"/>
        <c:axId val="413070080"/>
      </c:lineChart>
      <c:catAx>
        <c:axId val="413073440"/>
        <c:scaling>
          <c:orientation val="minMax"/>
        </c:scaling>
        <c:delete val="0"/>
        <c:axPos val="b"/>
        <c:majorTickMark val="out"/>
        <c:minorTickMark val="none"/>
        <c:tickLblPos val="nextTo"/>
        <c:crossAx val="413070080"/>
        <c:crosses val="autoZero"/>
        <c:auto val="1"/>
        <c:lblAlgn val="ctr"/>
        <c:lblOffset val="100"/>
        <c:noMultiLvlLbl val="0"/>
      </c:catAx>
      <c:valAx>
        <c:axId val="413070080"/>
        <c:scaling>
          <c:orientation val="minMax"/>
        </c:scaling>
        <c:delete val="0"/>
        <c:axPos val="l"/>
        <c:majorGridlines/>
        <c:numFmt formatCode="General" sourceLinked="1"/>
        <c:majorTickMark val="out"/>
        <c:minorTickMark val="none"/>
        <c:tickLblPos val="nextTo"/>
        <c:crossAx val="413073440"/>
        <c:crosses val="autoZero"/>
        <c:crossBetween val="between"/>
      </c:valAx>
    </c:plotArea>
    <c:plotVisOnly val="1"/>
    <c:dispBlanksAs val="zero"/>
    <c:showDLblsOverMax val="0"/>
  </c:chart>
  <c:txPr>
    <a:bodyPr/>
    <a:lstStyle/>
    <a:p>
      <a:pPr>
        <a:defRPr sz="1800">
          <a:solidFill>
            <a:schemeClr val="bg1"/>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val>
            <c:numRef>
              <c:f>Sheet7!$V$15691:$AM$15691</c:f>
              <c:numCache>
                <c:formatCode>General</c:formatCode>
                <c:ptCount val="18"/>
                <c:pt idx="0">
                  <c:v>0</c:v>
                </c:pt>
                <c:pt idx="1">
                  <c:v>1742</c:v>
                </c:pt>
                <c:pt idx="2">
                  <c:v>3352</c:v>
                </c:pt>
                <c:pt idx="3">
                  <c:v>4605</c:v>
                </c:pt>
                <c:pt idx="4">
                  <c:v>6843</c:v>
                </c:pt>
                <c:pt idx="5">
                  <c:v>7328</c:v>
                </c:pt>
                <c:pt idx="6">
                  <c:v>6942</c:v>
                </c:pt>
                <c:pt idx="7">
                  <c:v>8401</c:v>
                </c:pt>
                <c:pt idx="8">
                  <c:v>9906</c:v>
                </c:pt>
                <c:pt idx="9">
                  <c:v>11620</c:v>
                </c:pt>
                <c:pt idx="10">
                  <c:v>13300</c:v>
                </c:pt>
                <c:pt idx="11">
                  <c:v>15078</c:v>
                </c:pt>
                <c:pt idx="12">
                  <c:v>16841</c:v>
                </c:pt>
                <c:pt idx="13">
                  <c:v>15978</c:v>
                </c:pt>
                <c:pt idx="14">
                  <c:v>17809</c:v>
                </c:pt>
                <c:pt idx="15">
                  <c:v>19093</c:v>
                </c:pt>
                <c:pt idx="16">
                  <c:v>21166</c:v>
                </c:pt>
                <c:pt idx="17">
                  <c:v>23323</c:v>
                </c:pt>
              </c:numCache>
            </c:numRef>
          </c:val>
          <c:smooth val="0"/>
        </c:ser>
        <c:dLbls>
          <c:showLegendKey val="0"/>
          <c:showVal val="0"/>
          <c:showCatName val="0"/>
          <c:showSerName val="0"/>
          <c:showPercent val="0"/>
          <c:showBubbleSize val="0"/>
        </c:dLbls>
        <c:marker val="1"/>
        <c:smooth val="0"/>
        <c:axId val="413085200"/>
        <c:axId val="413080160"/>
      </c:lineChart>
      <c:catAx>
        <c:axId val="413085200"/>
        <c:scaling>
          <c:orientation val="minMax"/>
        </c:scaling>
        <c:delete val="0"/>
        <c:axPos val="b"/>
        <c:majorTickMark val="out"/>
        <c:minorTickMark val="none"/>
        <c:tickLblPos val="nextTo"/>
        <c:crossAx val="413080160"/>
        <c:crosses val="autoZero"/>
        <c:auto val="1"/>
        <c:lblAlgn val="ctr"/>
        <c:lblOffset val="100"/>
        <c:noMultiLvlLbl val="0"/>
      </c:catAx>
      <c:valAx>
        <c:axId val="413080160"/>
        <c:scaling>
          <c:orientation val="minMax"/>
        </c:scaling>
        <c:delete val="0"/>
        <c:axPos val="l"/>
        <c:majorGridlines/>
        <c:numFmt formatCode="General" sourceLinked="1"/>
        <c:majorTickMark val="out"/>
        <c:minorTickMark val="none"/>
        <c:tickLblPos val="nextTo"/>
        <c:crossAx val="413085200"/>
        <c:crosses val="autoZero"/>
        <c:crossBetween val="between"/>
      </c:valAx>
    </c:plotArea>
    <c:plotVisOnly val="1"/>
    <c:dispBlanksAs val="gap"/>
    <c:showDLblsOverMax val="0"/>
  </c:chart>
  <c:txPr>
    <a:bodyPr/>
    <a:lstStyle/>
    <a:p>
      <a:pPr>
        <a:defRPr sz="1800">
          <a:solidFill>
            <a:schemeClr val="bg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solidFill>
                <a:srgbClr val="FFC000"/>
              </a:solidFill>
            </a:ln>
          </c:spPr>
          <c:marker>
            <c:spPr>
              <a:solidFill>
                <a:srgbClr val="FFC000"/>
              </a:solidFill>
              <a:ln>
                <a:solidFill>
                  <a:srgbClr val="FFC000"/>
                </a:solidFill>
              </a:ln>
            </c:spPr>
          </c:marker>
          <c:val>
            <c:numRef>
              <c:f>Sheet7!$V$15691:$AM$15691</c:f>
              <c:numCache>
                <c:formatCode>General</c:formatCode>
                <c:ptCount val="18"/>
                <c:pt idx="0">
                  <c:v>0</c:v>
                </c:pt>
                <c:pt idx="1">
                  <c:v>1742</c:v>
                </c:pt>
                <c:pt idx="2">
                  <c:v>3352</c:v>
                </c:pt>
                <c:pt idx="3">
                  <c:v>4605</c:v>
                </c:pt>
                <c:pt idx="4">
                  <c:v>6843</c:v>
                </c:pt>
                <c:pt idx="5">
                  <c:v>7328</c:v>
                </c:pt>
                <c:pt idx="6">
                  <c:v>6942</c:v>
                </c:pt>
                <c:pt idx="7">
                  <c:v>8401</c:v>
                </c:pt>
                <c:pt idx="8">
                  <c:v>9906</c:v>
                </c:pt>
                <c:pt idx="9">
                  <c:v>11620</c:v>
                </c:pt>
                <c:pt idx="10">
                  <c:v>13300</c:v>
                </c:pt>
                <c:pt idx="11">
                  <c:v>15078</c:v>
                </c:pt>
                <c:pt idx="12">
                  <c:v>16841</c:v>
                </c:pt>
                <c:pt idx="13">
                  <c:v>15978</c:v>
                </c:pt>
                <c:pt idx="14">
                  <c:v>17809</c:v>
                </c:pt>
                <c:pt idx="15">
                  <c:v>19093</c:v>
                </c:pt>
                <c:pt idx="16">
                  <c:v>21166</c:v>
                </c:pt>
                <c:pt idx="17">
                  <c:v>23323</c:v>
                </c:pt>
              </c:numCache>
            </c:numRef>
          </c:val>
          <c:smooth val="0"/>
        </c:ser>
        <c:dLbls>
          <c:showLegendKey val="0"/>
          <c:showVal val="0"/>
          <c:showCatName val="0"/>
          <c:showSerName val="0"/>
          <c:showPercent val="0"/>
          <c:showBubbleSize val="0"/>
        </c:dLbls>
        <c:marker val="1"/>
        <c:smooth val="0"/>
        <c:axId val="381065344"/>
        <c:axId val="381064784"/>
      </c:lineChart>
      <c:catAx>
        <c:axId val="381065344"/>
        <c:scaling>
          <c:orientation val="minMax"/>
        </c:scaling>
        <c:delete val="0"/>
        <c:axPos val="b"/>
        <c:majorTickMark val="out"/>
        <c:minorTickMark val="none"/>
        <c:tickLblPos val="nextTo"/>
        <c:crossAx val="381064784"/>
        <c:crosses val="autoZero"/>
        <c:auto val="1"/>
        <c:lblAlgn val="ctr"/>
        <c:lblOffset val="100"/>
        <c:noMultiLvlLbl val="0"/>
      </c:catAx>
      <c:valAx>
        <c:axId val="381064784"/>
        <c:scaling>
          <c:orientation val="minMax"/>
        </c:scaling>
        <c:delete val="0"/>
        <c:axPos val="l"/>
        <c:majorGridlines/>
        <c:numFmt formatCode="General" sourceLinked="1"/>
        <c:majorTickMark val="out"/>
        <c:minorTickMark val="none"/>
        <c:tickLblPos val="nextTo"/>
        <c:crossAx val="381065344"/>
        <c:crosses val="autoZero"/>
        <c:crossBetween val="between"/>
      </c:valAx>
    </c:plotArea>
    <c:plotVisOnly val="1"/>
    <c:dispBlanksAs val="gap"/>
    <c:showDLblsOverMax val="0"/>
  </c:chart>
  <c:txPr>
    <a:bodyPr/>
    <a:lstStyle/>
    <a:p>
      <a:pPr>
        <a:defRPr sz="900">
          <a:solidFill>
            <a:schemeClr val="bg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361623309744543"/>
          <c:y val="8.0324074074074228E-2"/>
          <c:w val="0.81684790192365198"/>
          <c:h val="0.75350357247010846"/>
        </c:manualLayout>
      </c:layout>
      <c:lineChart>
        <c:grouping val="stacked"/>
        <c:varyColors val="0"/>
        <c:ser>
          <c:idx val="0"/>
          <c:order val="0"/>
          <c:marker>
            <c:symbol val="none"/>
          </c:marker>
          <c:val>
            <c:numRef>
              <c:f>Sheet1!$V$15697:$AM$15697</c:f>
              <c:numCache>
                <c:formatCode>General</c:formatCode>
                <c:ptCount val="18"/>
                <c:pt idx="0">
                  <c:v>79424.549963925223</c:v>
                </c:pt>
                <c:pt idx="1">
                  <c:v>88838.243578643684</c:v>
                </c:pt>
                <c:pt idx="2">
                  <c:v>127864.00569985625</c:v>
                </c:pt>
                <c:pt idx="3">
                  <c:v>368261.22601010447</c:v>
                </c:pt>
                <c:pt idx="4">
                  <c:v>360409.89787157561</c:v>
                </c:pt>
                <c:pt idx="5">
                  <c:v>388775.70966811111</c:v>
                </c:pt>
                <c:pt idx="6">
                  <c:v>390637.70339105575</c:v>
                </c:pt>
                <c:pt idx="7">
                  <c:v>401196.63722943759</c:v>
                </c:pt>
                <c:pt idx="8">
                  <c:v>389021.81381673855</c:v>
                </c:pt>
                <c:pt idx="9">
                  <c:v>387226.24852092407</c:v>
                </c:pt>
                <c:pt idx="10">
                  <c:v>386714.49743867246</c:v>
                </c:pt>
                <c:pt idx="11">
                  <c:v>386816.95811688283</c:v>
                </c:pt>
                <c:pt idx="12">
                  <c:v>386803.08033910481</c:v>
                </c:pt>
                <c:pt idx="13">
                  <c:v>386075.31724386825</c:v>
                </c:pt>
                <c:pt idx="14">
                  <c:v>384952.46525974094</c:v>
                </c:pt>
                <c:pt idx="15">
                  <c:v>384960.76049783686</c:v>
                </c:pt>
                <c:pt idx="16">
                  <c:v>385449.78113275691</c:v>
                </c:pt>
                <c:pt idx="17">
                  <c:v>385052.76446609036</c:v>
                </c:pt>
              </c:numCache>
            </c:numRef>
          </c:val>
          <c:smooth val="0"/>
        </c:ser>
        <c:dLbls>
          <c:showLegendKey val="0"/>
          <c:showVal val="0"/>
          <c:showCatName val="0"/>
          <c:showSerName val="0"/>
          <c:showPercent val="0"/>
          <c:showBubbleSize val="0"/>
        </c:dLbls>
        <c:smooth val="0"/>
        <c:axId val="407380176"/>
        <c:axId val="407376256"/>
      </c:lineChart>
      <c:catAx>
        <c:axId val="407380176"/>
        <c:scaling>
          <c:orientation val="minMax"/>
        </c:scaling>
        <c:delete val="0"/>
        <c:axPos val="b"/>
        <c:majorTickMark val="out"/>
        <c:minorTickMark val="none"/>
        <c:tickLblPos val="nextTo"/>
        <c:crossAx val="407376256"/>
        <c:crosses val="autoZero"/>
        <c:auto val="1"/>
        <c:lblAlgn val="ctr"/>
        <c:lblOffset val="100"/>
        <c:noMultiLvlLbl val="0"/>
      </c:catAx>
      <c:valAx>
        <c:axId val="407376256"/>
        <c:scaling>
          <c:orientation val="minMax"/>
        </c:scaling>
        <c:delete val="0"/>
        <c:axPos val="l"/>
        <c:majorGridlines/>
        <c:numFmt formatCode="General" sourceLinked="1"/>
        <c:majorTickMark val="out"/>
        <c:minorTickMark val="none"/>
        <c:tickLblPos val="nextTo"/>
        <c:crossAx val="407380176"/>
        <c:crosses val="autoZero"/>
        <c:crossBetween val="between"/>
      </c:valAx>
    </c:plotArea>
    <c:plotVisOnly val="1"/>
    <c:dispBlanksAs val="zero"/>
    <c:showDLblsOverMax val="0"/>
  </c:chart>
  <c:txPr>
    <a:bodyPr/>
    <a:lstStyle/>
    <a:p>
      <a:pPr>
        <a:defRPr sz="1050">
          <a:solidFill>
            <a:schemeClr val="bg1"/>
          </a:solidFill>
        </a:defRPr>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16/11/2017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7C537-BB9A-4A2C-846B-3E749A80E6BE}" type="slidenum">
              <a:rPr lang="en-US"/>
              <a:pPr/>
              <a:t>6</a:t>
            </a:fld>
            <a:endParaRPr lang="en-US"/>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271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56888E-D4D7-4C62-80EC-EA628B4660D4}" type="slidenum">
              <a:rPr lang="en-US"/>
              <a:pPr/>
              <a:t>7</a:t>
            </a:fld>
            <a:endParaRPr lang="en-US"/>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1283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45958-E668-4464-9CE6-A3532C1F9894}" type="slidenum">
              <a:rPr lang="en-US"/>
              <a:pPr/>
              <a:t>8</a:t>
            </a:fld>
            <a:endParaRPr lang="en-US"/>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90619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6EE2A4B-DFDF-454E-AB55-8DA4F43A363F}" type="slidenum">
              <a:rPr lang="en-US" smtClean="0"/>
              <a:pPr/>
              <a:t>24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79963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6EE2A4B-DFDF-454E-AB55-8DA4F43A363F}" type="slidenum">
              <a:rPr lang="en-US" smtClean="0"/>
              <a:pPr/>
              <a:t>25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20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1046A2-F9EE-4DCE-AFA2-38E8BB6B30E9}" type="slidenum">
              <a:rPr lang="en-US" altLang="en-US"/>
              <a:pPr/>
              <a:t>26</a:t>
            </a:fld>
            <a:endParaRPr lang="en-US" altLang="en-US"/>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9905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84245-D33F-49CC-A795-FA1F9AD85194}" type="slidenum">
              <a:rPr lang="en-US"/>
              <a:pPr/>
              <a:t>28</a:t>
            </a:fld>
            <a:endParaRPr lang="en-US"/>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9884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B6EE2A4B-DFDF-454E-AB55-8DA4F43A363F}" type="slidenum">
              <a:rPr lang="en-US" smtClean="0"/>
              <a:pPr/>
              <a:t>29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2440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86BB6EE-5440-4B1F-A93B-43B8CA8DCEB4}" type="slidenum">
              <a:rPr lang="en-US" smtClean="0"/>
              <a:pPr/>
              <a:t>49</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9447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981200"/>
            <a:ext cx="4343400" cy="4724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343400" cy="4724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239000" y="6553200"/>
            <a:ext cx="1905000" cy="304800"/>
          </a:xfrm>
          <a:prstGeom prst="rect">
            <a:avLst/>
          </a:prstGeom>
        </p:spPr>
        <p:txBody>
          <a:bodyPr/>
          <a:lstStyle>
            <a:lvl1pPr>
              <a:defRPr/>
            </a:lvl1pPr>
          </a:lstStyle>
          <a:p>
            <a:fld id="{244C59BA-6A7C-45AD-A746-772E6AAD0657}" type="slidenum">
              <a:rPr lang="en-US" altLang="en-US"/>
              <a:pPr/>
              <a:t>‹#›</a:t>
            </a:fld>
            <a:endParaRPr lang="en-US" altLang="en-US"/>
          </a:p>
        </p:txBody>
      </p:sp>
    </p:spTree>
    <p:extLst>
      <p:ext uri="{BB962C8B-B14F-4D97-AF65-F5344CB8AC3E}">
        <p14:creationId xmlns:p14="http://schemas.microsoft.com/office/powerpoint/2010/main" val="318797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fr-CH"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horz"/>
          <a:lstStyle/>
          <a:p>
            <a:pPr lvl="0"/>
            <a:r>
              <a:rPr lang="fr-CH" dirty="0" smtClean="0"/>
              <a:t>Click to edit Master text styles</a:t>
            </a:r>
          </a:p>
          <a:p>
            <a:pPr lvl="1"/>
            <a:r>
              <a:rPr lang="fr-CH" dirty="0" smtClean="0"/>
              <a:t>Second level</a:t>
            </a:r>
          </a:p>
          <a:p>
            <a:pPr lvl="2"/>
            <a:r>
              <a:rPr lang="fr-CH" dirty="0" smtClean="0"/>
              <a:t>Third level</a:t>
            </a:r>
          </a:p>
          <a:p>
            <a:pPr lvl="3"/>
            <a:r>
              <a:rPr lang="fr-CH" dirty="0" smtClean="0"/>
              <a:t>Fourth level</a:t>
            </a:r>
          </a:p>
          <a:p>
            <a:pPr lvl="4"/>
            <a:r>
              <a:rPr lang="fr-CH"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87A5987-600E-D54D-B054-67531A0D638B}" type="slidenum">
              <a:rPr lang="en-US" smtClean="0"/>
              <a:t>‹#›</a:t>
            </a:fld>
            <a:endParaRPr lang="en-US"/>
          </a:p>
        </p:txBody>
      </p:sp>
      <p:sp>
        <p:nvSpPr>
          <p:cNvPr id="7" name="Date Placeholder 1"/>
          <p:cNvSpPr>
            <a:spLocks noGrp="1"/>
          </p:cNvSpPr>
          <p:nvPr>
            <p:ph type="dt" sz="half" idx="2"/>
          </p:nvPr>
        </p:nvSpPr>
        <p:spPr>
          <a:xfrm>
            <a:off x="457200" y="6356350"/>
            <a:ext cx="6096000" cy="365125"/>
          </a:xfrm>
          <a:prstGeom prst="rect">
            <a:avLst/>
          </a:prstGeom>
        </p:spPr>
        <p:txBody>
          <a:bodyPr anchor="ctr"/>
          <a:lstStyle>
            <a:lvl1pPr>
              <a:defRPr lang="fr-CH" sz="1200" kern="1200" dirty="0" smtClean="0">
                <a:solidFill>
                  <a:schemeClr val="tx1">
                    <a:tint val="75000"/>
                  </a:schemeClr>
                </a:solidFill>
                <a:latin typeface="+mn-lt"/>
                <a:ea typeface="+mn-ea"/>
                <a:cs typeface="+mn-cs"/>
              </a:defRPr>
            </a:lvl1pPr>
          </a:lstStyle>
          <a:p>
            <a:r>
              <a:rPr lang="fr-CH"/>
              <a:t>FOIS 2014 | September 24, 2014 | S. Seppälä, B. Smith and W. Ceusters</a:t>
            </a:r>
          </a:p>
        </p:txBody>
      </p:sp>
    </p:spTree>
    <p:extLst>
      <p:ext uri="{BB962C8B-B14F-4D97-AF65-F5344CB8AC3E}">
        <p14:creationId xmlns:p14="http://schemas.microsoft.com/office/powerpoint/2010/main" val="34727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342900" indent="-342900" algn="ctr">
              <a:buClr>
                <a:schemeClr val="bg1"/>
              </a:buClr>
              <a:buFont typeface="Arial" panose="020B0604020202020204" pitchFamily="34" charset="0"/>
              <a:buChar char="•"/>
              <a:defRPr b="0" i="0">
                <a:latin typeface="Trebuchet MS"/>
                <a:cs typeface="Trebuchet MS"/>
              </a:defRPr>
            </a:lvl1pPr>
            <a:lvl2pPr marL="800100" indent="-342900" algn="ctr">
              <a:buClrTx/>
              <a:buFont typeface="Arial" panose="020B0604020202020204" pitchFamily="34" charset="0"/>
              <a:buChar char="•"/>
              <a:defRPr/>
            </a:lvl2pPr>
            <a:lvl3pPr marL="1257300" indent="-342900" algn="ctr">
              <a:buClr>
                <a:schemeClr val="bg1"/>
              </a:buClr>
              <a:buFont typeface="Arial" panose="020B0604020202020204" pitchFamily="34" charset="0"/>
              <a:buChar char="•"/>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a:t>
            </a:r>
            <a:endParaRPr lang="en-US" dirty="0" smtClean="0"/>
          </a:p>
          <a:p>
            <a:pPr lvl="1"/>
            <a:r>
              <a:rPr lang="en-US" dirty="0" smtClean="0"/>
              <a:t>to </a:t>
            </a:r>
            <a:r>
              <a:rPr lang="en-US" dirty="0" smtClean="0"/>
              <a:t>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72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72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4341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0" r:id="rId10"/>
    <p:sldLayoutId id="2147483832" r:id="rId11"/>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4.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image" Target="../media/image6.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4.xml"/><Relationship Id="rId1" Type="http://schemas.openxmlformats.org/officeDocument/2006/relationships/vmlDrawing" Target="../drawings/vmlDrawing10.vml"/><Relationship Id="rId4" Type="http://schemas.openxmlformats.org/officeDocument/2006/relationships/image" Target="../media/image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7.png"/><Relationship Id="rId4" Type="http://schemas.openxmlformats.org/officeDocument/2006/relationships/image" Target="../media/image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8.png"/><Relationship Id="rId4" Type="http://schemas.openxmlformats.org/officeDocument/2006/relationships/image" Target="../media/image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4.xml"/><Relationship Id="rId1" Type="http://schemas.openxmlformats.org/officeDocument/2006/relationships/vmlDrawing" Target="../drawings/vmlDrawing13.vml"/><Relationship Id="rId5" Type="http://schemas.openxmlformats.org/officeDocument/2006/relationships/image" Target="../media/image9.png"/><Relationship Id="rId4" Type="http://schemas.openxmlformats.org/officeDocument/2006/relationships/image" Target="../media/image6.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image" Target="../media/image10.png"/><Relationship Id="rId4" Type="http://schemas.openxmlformats.org/officeDocument/2006/relationships/image" Target="../media/image6.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xml"/><Relationship Id="rId1" Type="http://schemas.openxmlformats.org/officeDocument/2006/relationships/vmlDrawing" Target="../drawings/vmlDrawing15.v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image" Target="../media/image6.wmf"/><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6.wmf"/><Relationship Id="rId5" Type="http://schemas.openxmlformats.org/officeDocument/2006/relationships/oleObject" Target="../embeddings/oleObject18.bin"/><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6.wmf"/><Relationship Id="rId5" Type="http://schemas.openxmlformats.org/officeDocument/2006/relationships/oleObject" Target="../embeddings/oleObject19.bin"/><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image" Target="../media/image14.png"/><Relationship Id="rId4" Type="http://schemas.openxmlformats.org/officeDocument/2006/relationships/image" Target="../media/image6.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4.xml"/><Relationship Id="rId1" Type="http://schemas.openxmlformats.org/officeDocument/2006/relationships/vmlDrawing" Target="../drawings/vmlDrawing20.vml"/><Relationship Id="rId5" Type="http://schemas.openxmlformats.org/officeDocument/2006/relationships/image" Target="../media/image15.png"/><Relationship Id="rId4" Type="http://schemas.openxmlformats.org/officeDocument/2006/relationships/image" Target="../media/image6.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4.xml"/><Relationship Id="rId1" Type="http://schemas.openxmlformats.org/officeDocument/2006/relationships/vmlDrawing" Target="../drawings/vmlDrawing21.vml"/><Relationship Id="rId4" Type="http://schemas.openxmlformats.org/officeDocument/2006/relationships/image" Target="../media/image6.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025"/>
            <a:ext cx="7772400" cy="1470025"/>
          </a:xfrm>
        </p:spPr>
        <p:txBody>
          <a:bodyPr/>
          <a:lstStyle/>
          <a:p>
            <a:r>
              <a:rPr lang="en-US" dirty="0" smtClean="0"/>
              <a:t>Advanced Topics in </a:t>
            </a:r>
            <a:br>
              <a:rPr lang="en-US" dirty="0" smtClean="0"/>
            </a:br>
            <a:r>
              <a:rPr lang="en-US" dirty="0" smtClean="0"/>
              <a:t>Biomedical Ontology</a:t>
            </a:r>
            <a:br>
              <a:rPr lang="en-US" dirty="0" smtClean="0"/>
            </a:br>
            <a:r>
              <a:rPr lang="en-US" dirty="0" smtClean="0"/>
              <a:t/>
            </a:r>
            <a:br>
              <a:rPr lang="en-US" dirty="0" smtClean="0"/>
            </a:br>
            <a:r>
              <a:rPr lang="en-US" sz="2400" dirty="0" smtClean="0"/>
              <a:t>PHI 637 SEM / BMI 708 SEM</a:t>
            </a:r>
            <a:endParaRPr lang="en-US" sz="2400" dirty="0"/>
          </a:p>
        </p:txBody>
      </p:sp>
      <p:sp>
        <p:nvSpPr>
          <p:cNvPr id="3" name="Subtitle 2"/>
          <p:cNvSpPr>
            <a:spLocks noGrp="1"/>
          </p:cNvSpPr>
          <p:nvPr>
            <p:ph type="subTitle" idx="1"/>
          </p:nvPr>
        </p:nvSpPr>
        <p:spPr>
          <a:xfrm>
            <a:off x="1371600" y="4495800"/>
            <a:ext cx="6400800" cy="609600"/>
          </a:xfrm>
        </p:spPr>
        <p:txBody>
          <a:bodyPr/>
          <a:lstStyle/>
          <a:p>
            <a:pPr marL="0" indent="0">
              <a:buNone/>
            </a:pPr>
            <a:r>
              <a:rPr lang="en-US" sz="3200" dirty="0"/>
              <a:t>Werner Ceusters </a:t>
            </a:r>
            <a:r>
              <a:rPr lang="en-US" sz="3200" dirty="0" smtClean="0"/>
              <a:t>and Barry Smith</a:t>
            </a:r>
            <a:endParaRPr lang="en-US" sz="3200" dirty="0"/>
          </a:p>
        </p:txBody>
      </p:sp>
    </p:spTree>
    <p:extLst>
      <p:ext uri="{BB962C8B-B14F-4D97-AF65-F5344CB8AC3E}">
        <p14:creationId xmlns:p14="http://schemas.microsoft.com/office/powerpoint/2010/main" val="223494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RU – reality correspondence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0235066"/>
              </p:ext>
            </p:extLst>
          </p:nvPr>
        </p:nvGraphicFramePr>
        <p:xfrm>
          <a:off x="228600" y="1676400"/>
          <a:ext cx="8686804" cy="957072"/>
        </p:xfrm>
        <a:graphic>
          <a:graphicData uri="http://schemas.openxmlformats.org/drawingml/2006/table">
            <a:tbl>
              <a:tblPr firstRow="1" firstCol="1" bandRow="1">
                <a:tableStyleId>{5C22544A-7EE6-4342-B048-85BDC9FD1C3A}</a:tableStyleId>
              </a:tblPr>
              <a:tblGrid>
                <a:gridCol w="1520192"/>
                <a:gridCol w="1078899"/>
                <a:gridCol w="1078901"/>
                <a:gridCol w="1078901"/>
                <a:gridCol w="1065002"/>
                <a:gridCol w="1212678"/>
                <a:gridCol w="1212678"/>
                <a:gridCol w="439553"/>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bl>
          </a:graphicData>
        </a:graphic>
      </p:graphicFrame>
      <p:sp>
        <p:nvSpPr>
          <p:cNvPr id="6" name="TextBox 5"/>
          <p:cNvSpPr txBox="1"/>
          <p:nvPr/>
        </p:nvSpPr>
        <p:spPr>
          <a:xfrm>
            <a:off x="1752600" y="2760472"/>
            <a:ext cx="7391400" cy="3785652"/>
          </a:xfrm>
          <a:prstGeom prst="rect">
            <a:avLst/>
          </a:prstGeom>
          <a:noFill/>
        </p:spPr>
        <p:txBody>
          <a:bodyPr wrap="square" rtlCol="0">
            <a:spAutoFit/>
          </a:bodyPr>
          <a:lstStyle/>
          <a:p>
            <a:r>
              <a:rPr lang="en-US" b="1" u="sng" dirty="0" smtClean="0">
                <a:solidFill>
                  <a:schemeClr val="bg1"/>
                </a:solidFill>
              </a:rPr>
              <a:t>Reality</a:t>
            </a:r>
            <a:r>
              <a:rPr lang="en-US" dirty="0" smtClean="0">
                <a:solidFill>
                  <a:schemeClr val="bg1"/>
                </a:solidFill>
              </a:rPr>
              <a:t>:</a:t>
            </a:r>
          </a:p>
          <a:p>
            <a:pPr lvl="1"/>
            <a:r>
              <a:rPr lang="en-US" dirty="0" smtClean="0">
                <a:solidFill>
                  <a:schemeClr val="bg1"/>
                </a:solidFill>
              </a:rPr>
              <a:t>OE: Objective existence</a:t>
            </a:r>
          </a:p>
          <a:p>
            <a:pPr lvl="1"/>
            <a:r>
              <a:rPr lang="en-US" dirty="0" smtClean="0">
                <a:solidFill>
                  <a:schemeClr val="bg1"/>
                </a:solidFill>
              </a:rPr>
              <a:t>OE: Objective relevance</a:t>
            </a:r>
          </a:p>
          <a:p>
            <a:endParaRPr lang="en-US" dirty="0" smtClean="0">
              <a:solidFill>
                <a:schemeClr val="bg1"/>
              </a:solidFill>
            </a:endParaRPr>
          </a:p>
          <a:p>
            <a:pPr lvl="5"/>
            <a:r>
              <a:rPr lang="en-US" b="1" u="sng" dirty="0" smtClean="0">
                <a:solidFill>
                  <a:schemeClr val="bg1"/>
                </a:solidFill>
              </a:rPr>
              <a:t>Representation</a:t>
            </a:r>
            <a:r>
              <a:rPr lang="en-US" dirty="0" smtClean="0">
                <a:solidFill>
                  <a:schemeClr val="bg1"/>
                </a:solidFill>
              </a:rPr>
              <a:t>:</a:t>
            </a:r>
            <a:endParaRPr lang="en-US" dirty="0">
              <a:solidFill>
                <a:schemeClr val="bg1"/>
              </a:solidFill>
            </a:endParaRPr>
          </a:p>
          <a:p>
            <a:pPr lvl="6"/>
            <a:r>
              <a:rPr lang="en-US" dirty="0" smtClean="0">
                <a:solidFill>
                  <a:schemeClr val="bg1"/>
                </a:solidFill>
              </a:rPr>
              <a:t>BE: Author’s belief in existence</a:t>
            </a:r>
          </a:p>
          <a:p>
            <a:pPr lvl="6"/>
            <a:r>
              <a:rPr lang="en-US" dirty="0" smtClean="0">
                <a:solidFill>
                  <a:schemeClr val="bg1"/>
                </a:solidFill>
              </a:rPr>
              <a:t>BR: Author’s belief in relevance</a:t>
            </a:r>
          </a:p>
          <a:p>
            <a:pPr lvl="5"/>
            <a:endParaRPr lang="en-US" dirty="0">
              <a:solidFill>
                <a:schemeClr val="bg1"/>
              </a:solidFill>
            </a:endParaRPr>
          </a:p>
          <a:p>
            <a:pPr lvl="7"/>
            <a:r>
              <a:rPr lang="en-US" dirty="0" smtClean="0">
                <a:solidFill>
                  <a:schemeClr val="bg1"/>
                </a:solidFill>
              </a:rPr>
              <a:t>IE: Author’s intended encoding</a:t>
            </a:r>
          </a:p>
          <a:p>
            <a:pPr lvl="7"/>
            <a:r>
              <a:rPr lang="en-US" dirty="0" smtClean="0">
                <a:solidFill>
                  <a:schemeClr val="bg1"/>
                </a:solidFill>
              </a:rPr>
              <a:t>TR: Type of reference</a:t>
            </a:r>
            <a:endParaRPr lang="en-US" dirty="0">
              <a:solidFill>
                <a:schemeClr val="bg1"/>
              </a:solidFill>
            </a:endParaRPr>
          </a:p>
        </p:txBody>
      </p:sp>
    </p:spTree>
    <p:extLst>
      <p:ext uri="{BB962C8B-B14F-4D97-AF65-F5344CB8AC3E}">
        <p14:creationId xmlns:p14="http://schemas.microsoft.com/office/powerpoint/2010/main" val="1448233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7041616"/>
              </p:ext>
            </p:extLst>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gridCol w="1135683"/>
                <a:gridCol w="1135685"/>
                <a:gridCol w="1135685"/>
                <a:gridCol w="1121055"/>
                <a:gridCol w="1276503"/>
                <a:gridCol w="1276503"/>
                <a:gridCol w="462687"/>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39621493"/>
              </p:ext>
            </p:extLst>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r>
            </a:tbl>
          </a:graphicData>
        </a:graphic>
      </p:graphicFrame>
      <p:sp>
        <p:nvSpPr>
          <p:cNvPr id="7" name="Rounded Rectangle 6"/>
          <p:cNvSpPr/>
          <p:nvPr/>
        </p:nvSpPr>
        <p:spPr bwMode="auto">
          <a:xfrm>
            <a:off x="561108"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Left Arrow Callout 4"/>
          <p:cNvSpPr/>
          <p:nvPr/>
        </p:nvSpPr>
        <p:spPr>
          <a:xfrm>
            <a:off x="914400" y="2057400"/>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ctr">
              <a:lnSpc>
                <a:spcPct val="120000"/>
              </a:lnSpc>
            </a:pPr>
            <a:r>
              <a:rPr lang="en-US" sz="2400" b="1" dirty="0">
                <a:solidFill>
                  <a:schemeClr val="tx1"/>
                </a:solidFill>
              </a:rPr>
              <a:t>Configuration types</a:t>
            </a:r>
          </a:p>
          <a:p>
            <a:pPr marL="533400" lvl="2">
              <a:lnSpc>
                <a:spcPct val="120000"/>
              </a:lnSpc>
            </a:pPr>
            <a:r>
              <a:rPr lang="en-GB" sz="2000" b="1" dirty="0">
                <a:solidFill>
                  <a:schemeClr val="tx1"/>
                </a:solidFill>
              </a:rPr>
              <a:t>P</a:t>
            </a:r>
            <a:r>
              <a:rPr lang="en-GB" sz="2000" dirty="0">
                <a:solidFill>
                  <a:schemeClr val="tx1"/>
                </a:solidFill>
              </a:rPr>
              <a:t>: present in the ontology</a:t>
            </a:r>
            <a:endParaRPr lang="fr-CH" sz="2000" dirty="0">
              <a:solidFill>
                <a:schemeClr val="tx1"/>
              </a:solidFill>
            </a:endParaRPr>
          </a:p>
          <a:p>
            <a:pPr marL="533400" lvl="3">
              <a:lnSpc>
                <a:spcPct val="120000"/>
              </a:lnSpc>
            </a:pPr>
            <a:r>
              <a:rPr lang="en-GB" sz="2000" b="1" dirty="0">
                <a:solidFill>
                  <a:schemeClr val="tx1"/>
                </a:solidFill>
              </a:rPr>
              <a:t>	P+</a:t>
            </a:r>
            <a:r>
              <a:rPr lang="en-GB" sz="2000" dirty="0">
                <a:solidFill>
                  <a:schemeClr val="tx1"/>
                </a:solidFill>
              </a:rPr>
              <a:t>: justifiably present</a:t>
            </a:r>
            <a:endParaRPr lang="fr-CH" sz="2000" dirty="0">
              <a:solidFill>
                <a:schemeClr val="tx1"/>
              </a:solidFill>
            </a:endParaRPr>
          </a:p>
          <a:p>
            <a:pPr marL="533400" lvl="3">
              <a:lnSpc>
                <a:spcPct val="120000"/>
              </a:lnSpc>
            </a:pPr>
            <a:r>
              <a:rPr lang="en-GB" sz="2000" b="1" dirty="0">
                <a:solidFill>
                  <a:schemeClr val="tx1"/>
                </a:solidFill>
              </a:rPr>
              <a:t>	P–</a:t>
            </a:r>
            <a:r>
              <a:rPr lang="en-GB" sz="2000" dirty="0">
                <a:solidFill>
                  <a:schemeClr val="tx1"/>
                </a:solidFill>
              </a:rPr>
              <a:t>: unjustifiably present</a:t>
            </a:r>
            <a:endParaRPr lang="fr-CH" sz="2000" dirty="0">
              <a:solidFill>
                <a:schemeClr val="tx1"/>
              </a:solidFill>
            </a:endParaRPr>
          </a:p>
          <a:p>
            <a:pPr marL="533400" lvl="2">
              <a:lnSpc>
                <a:spcPct val="120000"/>
              </a:lnSpc>
            </a:pPr>
            <a:endParaRPr lang="en-GB" sz="2000" b="1" dirty="0" smtClean="0">
              <a:solidFill>
                <a:schemeClr val="tx1"/>
              </a:solidFill>
            </a:endParaRPr>
          </a:p>
          <a:p>
            <a:pPr marL="533400" lvl="2">
              <a:lnSpc>
                <a:spcPct val="120000"/>
              </a:lnSpc>
            </a:pPr>
            <a:r>
              <a:rPr lang="en-GB" sz="2000" b="1" dirty="0" smtClean="0">
                <a:solidFill>
                  <a:schemeClr val="tx1"/>
                </a:solidFill>
              </a:rPr>
              <a:t>A</a:t>
            </a:r>
            <a:r>
              <a:rPr lang="en-GB" sz="2000" dirty="0">
                <a:solidFill>
                  <a:schemeClr val="tx1"/>
                </a:solidFill>
              </a:rPr>
              <a:t>: absent from the ontology</a:t>
            </a:r>
            <a:endParaRPr lang="fr-CH" sz="2000" dirty="0">
              <a:solidFill>
                <a:schemeClr val="tx1"/>
              </a:solidFill>
            </a:endParaRPr>
          </a:p>
          <a:p>
            <a:pPr marL="533400" lvl="3">
              <a:lnSpc>
                <a:spcPct val="120000"/>
              </a:lnSpc>
            </a:pPr>
            <a:r>
              <a:rPr lang="en-GB" sz="2000" b="1" dirty="0">
                <a:solidFill>
                  <a:schemeClr val="tx1"/>
                </a:solidFill>
              </a:rPr>
              <a:t>	A+</a:t>
            </a:r>
            <a:r>
              <a:rPr lang="en-GB" sz="2000" dirty="0">
                <a:solidFill>
                  <a:schemeClr val="tx1"/>
                </a:solidFill>
              </a:rPr>
              <a:t>: justifiably absent</a:t>
            </a:r>
            <a:endParaRPr lang="fr-CH" sz="2000" dirty="0">
              <a:solidFill>
                <a:schemeClr val="tx1"/>
              </a:solidFill>
            </a:endParaRPr>
          </a:p>
          <a:p>
            <a:pPr marL="533400" lvl="3">
              <a:lnSpc>
                <a:spcPct val="120000"/>
              </a:lnSpc>
            </a:pPr>
            <a:r>
              <a:rPr lang="en-GB" sz="2000" b="1" dirty="0">
                <a:solidFill>
                  <a:schemeClr val="tx1"/>
                </a:solidFill>
              </a:rPr>
              <a:t>	A–</a:t>
            </a:r>
            <a:r>
              <a:rPr lang="en-GB" sz="2000" dirty="0">
                <a:solidFill>
                  <a:schemeClr val="tx1"/>
                </a:solidFill>
              </a:rPr>
              <a:t>: unjustifiably absent</a:t>
            </a:r>
            <a:endParaRPr lang="en-US" sz="2000" dirty="0">
              <a:solidFill>
                <a:schemeClr val="tx1"/>
              </a:solidFill>
            </a:endParaRPr>
          </a:p>
        </p:txBody>
      </p:sp>
    </p:spTree>
    <p:extLst>
      <p:ext uri="{BB962C8B-B14F-4D97-AF65-F5344CB8AC3E}">
        <p14:creationId xmlns:p14="http://schemas.microsoft.com/office/powerpoint/2010/main" val="734355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p Arrow Callout 2"/>
          <p:cNvSpPr/>
          <p:nvPr/>
        </p:nvSpPr>
        <p:spPr bwMode="auto">
          <a:xfrm>
            <a:off x="3636818" y="1594103"/>
            <a:ext cx="1371600" cy="1447800"/>
          </a:xfrm>
          <a:prstGeom prst="upArrow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957072"/>
        </p:xfrm>
        <a:graphic>
          <a:graphicData uri="http://schemas.openxmlformats.org/drawingml/2006/table">
            <a:tbl>
              <a:tblPr firstRow="1" firstCol="1" bandRow="1">
                <a:tableStyleId>{5C22544A-7EE6-4342-B048-85BDC9FD1C3A}</a:tableStyleId>
              </a:tblPr>
              <a:tblGrid>
                <a:gridCol w="1600202"/>
                <a:gridCol w="1135683"/>
                <a:gridCol w="1135685"/>
                <a:gridCol w="1135685"/>
                <a:gridCol w="1121055"/>
                <a:gridCol w="1276503"/>
                <a:gridCol w="1276503"/>
                <a:gridCol w="462687"/>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bl>
          </a:graphicData>
        </a:graphic>
      </p:graphicFrame>
      <p:graphicFrame>
        <p:nvGraphicFramePr>
          <p:cNvPr id="6" name="Table 5"/>
          <p:cNvGraphicFramePr>
            <a:graphicFrameLocks noGrp="1"/>
          </p:cNvGraphicFramePr>
          <p:nvPr/>
        </p:nvGraphicFramePr>
        <p:xfrm>
          <a:off x="0" y="1566396"/>
          <a:ext cx="1600202" cy="5263896"/>
        </p:xfrm>
        <a:graphic>
          <a:graphicData uri="http://schemas.openxmlformats.org/drawingml/2006/table">
            <a:tbl>
              <a:tblPr firstRow="1" firstCol="1" bandRow="1">
                <a:tableStyleId>{5C22544A-7EE6-4342-B048-85BDC9FD1C3A}</a:tableStyleId>
              </a:tblPr>
              <a:tblGrid>
                <a:gridCol w="1600202"/>
              </a:tblGrid>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r>
            </a:tbl>
          </a:graphicData>
        </a:graphic>
      </p:graphicFrame>
      <p:sp>
        <p:nvSpPr>
          <p:cNvPr id="7" name="Rounded Rectangle 6"/>
          <p:cNvSpPr/>
          <p:nvPr/>
        </p:nvSpPr>
        <p:spPr bwMode="auto">
          <a:xfrm>
            <a:off x="762000" y="1566396"/>
            <a:ext cx="304800" cy="5263896"/>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Left Arrow Callout 4"/>
          <p:cNvSpPr/>
          <p:nvPr/>
        </p:nvSpPr>
        <p:spPr>
          <a:xfrm>
            <a:off x="1066800" y="2078038"/>
            <a:ext cx="5181600" cy="3103562"/>
          </a:xfrm>
          <a:prstGeom prst="leftArrowCallout">
            <a:avLst>
              <a:gd name="adj1" fmla="val 10517"/>
              <a:gd name="adj2" fmla="val 11279"/>
              <a:gd name="adj3" fmla="val 25000"/>
              <a:gd name="adj4" fmla="val 76271"/>
            </a:avLst>
          </a:prstGeom>
          <a:ln cap="rnd">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ctr">
              <a:lnSpc>
                <a:spcPct val="120000"/>
              </a:lnSpc>
            </a:pPr>
            <a:r>
              <a:rPr lang="en-US" sz="2400" b="1" dirty="0">
                <a:solidFill>
                  <a:schemeClr val="tx1"/>
                </a:solidFill>
              </a:rPr>
              <a:t>Configuration </a:t>
            </a:r>
            <a:r>
              <a:rPr lang="en-US" sz="2400" b="1" dirty="0" smtClean="0">
                <a:solidFill>
                  <a:schemeClr val="tx1"/>
                </a:solidFill>
              </a:rPr>
              <a:t>types</a:t>
            </a:r>
          </a:p>
          <a:p>
            <a:pPr marL="266700" algn="ctr">
              <a:lnSpc>
                <a:spcPct val="120000"/>
              </a:lnSpc>
            </a:pPr>
            <a:endParaRPr lang="en-US" sz="2400" b="1" dirty="0">
              <a:solidFill>
                <a:schemeClr val="tx1"/>
              </a:solidFill>
            </a:endParaRPr>
          </a:p>
          <a:p>
            <a:pPr marL="533400" lvl="2">
              <a:lnSpc>
                <a:spcPct val="120000"/>
              </a:lnSpc>
            </a:pPr>
            <a:r>
              <a:rPr lang="en-US" sz="2000" dirty="0" smtClean="0">
                <a:solidFill>
                  <a:schemeClr val="tx1"/>
                </a:solidFill>
              </a:rPr>
              <a:t>1+4+12+5=</a:t>
            </a:r>
            <a:r>
              <a:rPr lang="en-US" sz="2000" b="1" dirty="0" smtClean="0">
                <a:solidFill>
                  <a:schemeClr val="tx1"/>
                </a:solidFill>
              </a:rPr>
              <a:t>22</a:t>
            </a:r>
            <a:r>
              <a:rPr lang="en-US" sz="2000" dirty="0" smtClean="0">
                <a:solidFill>
                  <a:schemeClr val="tx1"/>
                </a:solidFill>
              </a:rPr>
              <a:t> possible configurations based on (</a:t>
            </a:r>
            <a:r>
              <a:rPr lang="en-US" sz="2000" dirty="0" err="1" smtClean="0">
                <a:solidFill>
                  <a:schemeClr val="tx1"/>
                </a:solidFill>
              </a:rPr>
              <a:t>mis</a:t>
            </a:r>
            <a:r>
              <a:rPr lang="en-US" sz="2000" dirty="0" smtClean="0">
                <a:solidFill>
                  <a:schemeClr val="tx1"/>
                </a:solidFill>
              </a:rPr>
              <a:t>)matches between reality, beliefs, and encodings</a:t>
            </a:r>
            <a:endParaRPr lang="en-US" sz="2000" dirty="0">
              <a:solidFill>
                <a:schemeClr val="tx1"/>
              </a:solidFill>
            </a:endParaRPr>
          </a:p>
        </p:txBody>
      </p:sp>
      <p:sp>
        <p:nvSpPr>
          <p:cNvPr id="8" name="Rounded Rectangle 7"/>
          <p:cNvSpPr/>
          <p:nvPr/>
        </p:nvSpPr>
        <p:spPr bwMode="auto">
          <a:xfrm>
            <a:off x="1838036" y="611912"/>
            <a:ext cx="6696364" cy="9906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193969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13766364"/>
              </p:ext>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gridCol w="1135683"/>
                <a:gridCol w="1135685"/>
                <a:gridCol w="1135685"/>
                <a:gridCol w="1121055"/>
                <a:gridCol w="1276503"/>
                <a:gridCol w="1276503"/>
                <a:gridCol w="462687"/>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a:txBody>
                    <a:bodyPr/>
                    <a:lstStyle/>
                    <a:p>
                      <a:pPr marL="0" marR="0" indent="0" algn="ctr">
                        <a:spcBef>
                          <a:spcPts val="0"/>
                        </a:spcBef>
                        <a:spcAft>
                          <a:spcPts val="0"/>
                        </a:spcAft>
                      </a:pPr>
                      <a:r>
                        <a:rPr lang="en-US" sz="1570" dirty="0" smtClean="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tr>
              <a:tr h="237744">
                <a:tc>
                  <a:txBody>
                    <a:bodyPr/>
                    <a:lstStyle/>
                    <a:p>
                      <a:pPr marL="0" marR="0" indent="0" algn="ctr">
                        <a:spcBef>
                          <a:spcPts val="0"/>
                        </a:spcBef>
                        <a:spcAft>
                          <a:spcPts val="0"/>
                        </a:spcAft>
                      </a:pPr>
                      <a:r>
                        <a:rPr lang="en-US" sz="1570" dirty="0" smtClean="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smtClean="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smtClean="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smtClean="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smtClean="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P-4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P-5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P-6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P-7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P-8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P-9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P-10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P-11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P-12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smtClean="0">
                          <a:solidFill>
                            <a:schemeClr val="tx1"/>
                          </a:solidFill>
                          <a:effectLst/>
                        </a:rPr>
                        <a:t>A-1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smtClean="0">
                          <a:solidFill>
                            <a:schemeClr val="tx1"/>
                          </a:solidFill>
                          <a:effectLst/>
                        </a:rPr>
                        <a:t>A-2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smtClean="0">
                          <a:solidFill>
                            <a:schemeClr val="tx1"/>
                          </a:solidFill>
                          <a:effectLst/>
                        </a:rPr>
                        <a:t>A-3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smtClean="0">
                          <a:solidFill>
                            <a:schemeClr val="tx1"/>
                          </a:solidFill>
                          <a:effectLst/>
                        </a:rPr>
                        <a:t>A-4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smtClean="0">
                          <a:solidFill>
                            <a:schemeClr val="tx1"/>
                          </a:solidFill>
                          <a:effectLst/>
                        </a:rPr>
                        <a:t>A-5   </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tr>
            </a:tbl>
          </a:graphicData>
        </a:graphic>
      </p:graphicFrame>
      <p:sp>
        <p:nvSpPr>
          <p:cNvPr id="4" name="Text Box 5"/>
          <p:cNvSpPr txBox="1">
            <a:spLocks noChangeArrowheads="1"/>
          </p:cNvSpPr>
          <p:nvPr/>
        </p:nvSpPr>
        <p:spPr bwMode="auto">
          <a:xfrm>
            <a:off x="4876800" y="2002572"/>
            <a:ext cx="4038600" cy="4093428"/>
          </a:xfrm>
          <a:prstGeom prst="rect">
            <a:avLst/>
          </a:prstGeom>
          <a:solidFill>
            <a:srgbClr val="BBE0E3"/>
          </a:solidFill>
          <a:ln>
            <a:noFill/>
          </a:ln>
          <a:effectLst/>
          <a:extLst/>
        </p:spPr>
        <p:txBody>
          <a:bodyPr>
            <a:spAutoFit/>
          </a:bodyPr>
          <a:lstStyle/>
          <a:p>
            <a:pPr algn="ctr"/>
            <a:r>
              <a:rPr lang="en-US" altLang="en-US" sz="2000" b="1" u="sng" dirty="0"/>
              <a:t> OE/BE value pairs</a:t>
            </a:r>
          </a:p>
          <a:p>
            <a:pPr marL="738188" indent="-738188" algn="l"/>
            <a:r>
              <a:rPr lang="en-US" altLang="en-US" sz="2000" dirty="0"/>
              <a:t>Y/Y: </a:t>
            </a:r>
            <a:r>
              <a:rPr lang="en-US" altLang="en-US" sz="2000" dirty="0" smtClean="0"/>
              <a:t>   correct </a:t>
            </a:r>
            <a:r>
              <a:rPr lang="en-US" altLang="en-US" sz="2000" dirty="0"/>
              <a:t>assertion </a:t>
            </a:r>
            <a:r>
              <a:rPr lang="en-US" altLang="en-US" sz="2000" dirty="0" smtClean="0"/>
              <a:t>of the existence </a:t>
            </a:r>
            <a:r>
              <a:rPr lang="en-US" altLang="en-US" sz="2000" dirty="0"/>
              <a:t>of </a:t>
            </a:r>
            <a:r>
              <a:rPr lang="en-US" altLang="en-US" sz="2000" dirty="0" smtClean="0"/>
              <a:t>a POR</a:t>
            </a:r>
            <a:r>
              <a:rPr lang="en-US" altLang="en-US" sz="2000" dirty="0"/>
              <a:t>; </a:t>
            </a:r>
          </a:p>
          <a:p>
            <a:pPr marL="738188" indent="-738188" algn="l"/>
            <a:r>
              <a:rPr lang="en-US" altLang="en-US" sz="2000" dirty="0"/>
              <a:t>Y/N: </a:t>
            </a:r>
            <a:r>
              <a:rPr lang="en-US" altLang="en-US" sz="2000" dirty="0" smtClean="0"/>
              <a:t>   lack </a:t>
            </a:r>
            <a:r>
              <a:rPr lang="en-US" altLang="en-US" sz="2000" dirty="0"/>
              <a:t>of awareness of </a:t>
            </a:r>
            <a:r>
              <a:rPr lang="en-US" altLang="en-US" sz="2000" dirty="0" smtClean="0"/>
              <a:t>a POR,</a:t>
            </a:r>
            <a:r>
              <a:rPr lang="en-US" altLang="en-US" sz="2000" dirty="0"/>
              <a:t> </a:t>
            </a:r>
            <a:r>
              <a:rPr lang="en-US" altLang="en-US" sz="2000" dirty="0" smtClean="0"/>
              <a:t> reflecting </a:t>
            </a:r>
            <a:r>
              <a:rPr lang="en-US" altLang="en-US" sz="2000" dirty="0"/>
              <a:t>an </a:t>
            </a:r>
            <a:r>
              <a:rPr lang="en-US" altLang="en-US" sz="2000" dirty="0" smtClean="0"/>
              <a:t>assertion </a:t>
            </a:r>
            <a:r>
              <a:rPr lang="en-US" altLang="en-US" sz="2000" dirty="0"/>
              <a:t>error; </a:t>
            </a:r>
          </a:p>
          <a:p>
            <a:pPr marL="738188" indent="-738188" algn="l"/>
            <a:r>
              <a:rPr lang="en-US" altLang="en-US" sz="2000" dirty="0"/>
              <a:t>N/N: </a:t>
            </a:r>
            <a:r>
              <a:rPr lang="en-US" altLang="en-US" sz="2000" dirty="0" smtClean="0"/>
              <a:t>   correct </a:t>
            </a:r>
            <a:r>
              <a:rPr lang="en-US" altLang="en-US" sz="2000" dirty="0"/>
              <a:t>assertion that </a:t>
            </a:r>
            <a:r>
              <a:rPr lang="en-US" altLang="en-US" sz="2000" dirty="0" smtClean="0"/>
              <a:t>some </a:t>
            </a:r>
            <a:r>
              <a:rPr lang="en-US" altLang="en-US" sz="2000" dirty="0"/>
              <a:t>putative POR </a:t>
            </a:r>
            <a:r>
              <a:rPr lang="en-US" altLang="en-US" sz="2000" dirty="0" smtClean="0"/>
              <a:t>does </a:t>
            </a:r>
            <a:r>
              <a:rPr lang="en-US" altLang="en-US" sz="2000" dirty="0"/>
              <a:t>not </a:t>
            </a:r>
            <a:r>
              <a:rPr lang="en-US" altLang="en-US" sz="2000" dirty="0" smtClean="0"/>
              <a:t>exist;</a:t>
            </a:r>
            <a:endParaRPr lang="en-US" altLang="en-US" sz="2000" dirty="0"/>
          </a:p>
          <a:p>
            <a:pPr marL="738188" indent="-738188" algn="l"/>
            <a:r>
              <a:rPr lang="en-US" altLang="en-US" sz="2000" dirty="0"/>
              <a:t>N/Y: </a:t>
            </a:r>
            <a:r>
              <a:rPr lang="en-US" altLang="en-US" sz="2000" dirty="0" smtClean="0"/>
              <a:t>   the </a:t>
            </a:r>
            <a:r>
              <a:rPr lang="en-US" altLang="en-US" sz="2000" dirty="0"/>
              <a:t>false belief that </a:t>
            </a:r>
            <a:r>
              <a:rPr lang="en-US" altLang="en-US" sz="2000" dirty="0" smtClean="0"/>
              <a:t>some  putative </a:t>
            </a:r>
            <a:r>
              <a:rPr lang="en-US" altLang="en-US" sz="2000" dirty="0"/>
              <a:t>POR </a:t>
            </a:r>
            <a:r>
              <a:rPr lang="en-US" altLang="en-US" sz="2000" dirty="0" smtClean="0"/>
              <a:t>exists;</a:t>
            </a:r>
          </a:p>
          <a:p>
            <a:pPr marL="738188" indent="-738188" algn="l"/>
            <a:r>
              <a:rPr lang="en-US" altLang="en-US" sz="2000" dirty="0" smtClean="0"/>
              <a:t>Y/NC: not considering that some POR exists;</a:t>
            </a:r>
          </a:p>
          <a:p>
            <a:pPr marL="738188" indent="-738188"/>
            <a:r>
              <a:rPr lang="en-US" altLang="en-US" sz="2000" dirty="0" smtClean="0"/>
              <a:t>N/NC: not </a:t>
            </a:r>
            <a:r>
              <a:rPr lang="en-US" altLang="en-US" sz="2000" dirty="0"/>
              <a:t>considering that some putative POR does not </a:t>
            </a:r>
            <a:r>
              <a:rPr lang="en-US" altLang="en-US" sz="2000" dirty="0" smtClean="0"/>
              <a:t>exist.</a:t>
            </a:r>
            <a:endParaRPr lang="en-US" altLang="en-US" sz="2000" dirty="0"/>
          </a:p>
        </p:txBody>
      </p:sp>
      <p:sp>
        <p:nvSpPr>
          <p:cNvPr id="6" name="Rounded Rectangle 5"/>
          <p:cNvSpPr/>
          <p:nvPr/>
        </p:nvSpPr>
        <p:spPr bwMode="auto">
          <a:xfrm>
            <a:off x="1784927" y="990600"/>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ounded Rectangle 6"/>
          <p:cNvSpPr/>
          <p:nvPr/>
        </p:nvSpPr>
        <p:spPr bwMode="auto">
          <a:xfrm>
            <a:off x="4038600" y="997527"/>
            <a:ext cx="762000" cy="5860473"/>
          </a:xfrm>
          <a:prstGeom prst="roundRect">
            <a:avLst/>
          </a:prstGeom>
          <a:solidFill>
            <a:srgbClr val="BBE0E3">
              <a:alpha val="50196"/>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29445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gridCol w="1135683"/>
                <a:gridCol w="1135685"/>
                <a:gridCol w="1135685"/>
                <a:gridCol w="1121055"/>
                <a:gridCol w="1276503"/>
                <a:gridCol w="1276503"/>
                <a:gridCol w="462687"/>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tr>
            </a:tbl>
          </a:graphicData>
        </a:graphic>
      </p:graphicFrame>
      <p:sp>
        <p:nvSpPr>
          <p:cNvPr id="3" name="TextBox 2"/>
          <p:cNvSpPr txBox="1"/>
          <p:nvPr/>
        </p:nvSpPr>
        <p:spPr>
          <a:xfrm>
            <a:off x="259773" y="4242062"/>
            <a:ext cx="8229600" cy="2031325"/>
          </a:xfrm>
          <a:prstGeom prst="rect">
            <a:avLst/>
          </a:prstGeom>
          <a:solidFill>
            <a:srgbClr val="BBE0E3"/>
          </a:solidFill>
          <a:ln w="28575">
            <a:solidFill>
              <a:schemeClr val="bg1">
                <a:lumMod val="75000"/>
              </a:schemeClr>
            </a:solidFill>
          </a:ln>
        </p:spPr>
        <p:txBody>
          <a:bodyPr wrap="square" rtlCol="0">
            <a:spAutoFit/>
          </a:bodyPr>
          <a:lstStyle/>
          <a:p>
            <a:r>
              <a:rPr lang="en-US" sz="1800" b="1" u="sng" dirty="0" smtClean="0"/>
              <a:t>‘</a:t>
            </a:r>
            <a:r>
              <a:rPr lang="en-US" sz="1800" b="1" u="sng" dirty="0" err="1" smtClean="0"/>
              <a:t>na</a:t>
            </a:r>
            <a:r>
              <a:rPr lang="en-US" sz="1800" b="1" u="sng" dirty="0" smtClean="0"/>
              <a:t>’ = not applicable</a:t>
            </a:r>
          </a:p>
          <a:p>
            <a:pPr marL="342900" indent="-342900">
              <a:buFont typeface="+mj-lt"/>
              <a:buAutoNum type="arabicPeriod"/>
            </a:pPr>
            <a:r>
              <a:rPr lang="en-US" sz="1800" dirty="0" smtClean="0"/>
              <a:t>If there is no POR of a specific sort, relevance is not applicable.</a:t>
            </a:r>
          </a:p>
          <a:p>
            <a:pPr marL="342900" indent="-342900">
              <a:buFont typeface="+mj-lt"/>
              <a:buAutoNum type="arabicPeriod"/>
            </a:pPr>
            <a:r>
              <a:rPr lang="en-US" sz="1800" dirty="0" smtClean="0"/>
              <a:t>If an author does not believe in some POR, believed relevance is not applicable.</a:t>
            </a:r>
          </a:p>
          <a:p>
            <a:pPr marL="342900" indent="-342900">
              <a:buFont typeface="+mj-lt"/>
              <a:buAutoNum type="arabicPeriod"/>
            </a:pPr>
            <a:r>
              <a:rPr lang="en-US" sz="1800" dirty="0" smtClean="0"/>
              <a:t>If an author did not consider (‘</a:t>
            </a:r>
            <a:r>
              <a:rPr lang="en-US" sz="1800" dirty="0" err="1" smtClean="0"/>
              <a:t>nc</a:t>
            </a:r>
            <a:r>
              <a:rPr lang="en-US" sz="1800" dirty="0" smtClean="0"/>
              <a:t>’) existence of some POR, </a:t>
            </a:r>
            <a:r>
              <a:rPr lang="en-US" sz="1800" dirty="0"/>
              <a:t>believed relevance is not </a:t>
            </a:r>
            <a:r>
              <a:rPr lang="en-US" sz="1800" dirty="0" smtClean="0"/>
              <a:t>applicable.</a:t>
            </a:r>
          </a:p>
          <a:p>
            <a:pPr marL="342900" indent="-342900">
              <a:buFont typeface="+mj-lt"/>
              <a:buAutoNum type="arabicPeriod"/>
            </a:pPr>
            <a:r>
              <a:rPr lang="en-US" sz="1800" dirty="0" smtClean="0"/>
              <a:t>If believed relevance is either negative or not applicable, encoding is not applicable.</a:t>
            </a:r>
            <a:endParaRPr lang="en-US" sz="1800" dirty="0"/>
          </a:p>
          <a:p>
            <a:pPr marL="342900" indent="-342900">
              <a:buFont typeface="+mj-lt"/>
              <a:buAutoNum type="arabicPeriod"/>
            </a:pPr>
            <a:endParaRPr lang="en-US" sz="1800" dirty="0"/>
          </a:p>
        </p:txBody>
      </p:sp>
      <p:grpSp>
        <p:nvGrpSpPr>
          <p:cNvPr id="16" name="Group 15"/>
          <p:cNvGrpSpPr/>
          <p:nvPr/>
        </p:nvGrpSpPr>
        <p:grpSpPr>
          <a:xfrm>
            <a:off x="1454426" y="2173121"/>
            <a:ext cx="2355574" cy="1332079"/>
            <a:chOff x="1454426" y="2173121"/>
            <a:chExt cx="2355574" cy="1332079"/>
          </a:xfrm>
        </p:grpSpPr>
        <p:sp>
          <p:nvSpPr>
            <p:cNvPr id="6" name="Rounded Rectangle 5"/>
            <p:cNvSpPr/>
            <p:nvPr/>
          </p:nvSpPr>
          <p:spPr bwMode="auto">
            <a:xfrm>
              <a:off x="1905000" y="2514600"/>
              <a:ext cx="1905000" cy="990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10-Point Star 11"/>
            <p:cNvSpPr/>
            <p:nvPr/>
          </p:nvSpPr>
          <p:spPr bwMode="auto">
            <a:xfrm>
              <a:off x="1454426" y="217312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1</a:t>
              </a:r>
              <a:endParaRPr kumimoji="0" lang="en-US" sz="2400" b="0" i="0" u="none" strike="noStrike" cap="none" normalizeH="0" baseline="0" dirty="0">
                <a:ln>
                  <a:noFill/>
                </a:ln>
                <a:solidFill>
                  <a:schemeClr val="tx1"/>
                </a:solidFill>
                <a:effectLst/>
                <a:latin typeface="Times" pitchFamily="122" charset="0"/>
              </a:endParaRPr>
            </a:p>
          </p:txBody>
        </p:sp>
      </p:grpSp>
      <p:grpSp>
        <p:nvGrpSpPr>
          <p:cNvPr id="17" name="Group 16"/>
          <p:cNvGrpSpPr/>
          <p:nvPr/>
        </p:nvGrpSpPr>
        <p:grpSpPr>
          <a:xfrm>
            <a:off x="3505200" y="1560311"/>
            <a:ext cx="2514600" cy="497089"/>
            <a:chOff x="3505200" y="1560311"/>
            <a:chExt cx="2514600" cy="497089"/>
          </a:xfrm>
        </p:grpSpPr>
        <p:sp>
          <p:nvSpPr>
            <p:cNvPr id="9" name="Rounded Rectangle 8"/>
            <p:cNvSpPr/>
            <p:nvPr/>
          </p:nvSpPr>
          <p:spPr bwMode="auto">
            <a:xfrm>
              <a:off x="4038600" y="1828800"/>
              <a:ext cx="1981200" cy="228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10-Point Star 12"/>
            <p:cNvSpPr/>
            <p:nvPr/>
          </p:nvSpPr>
          <p:spPr bwMode="auto">
            <a:xfrm>
              <a:off x="3505200" y="1560311"/>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2</a:t>
              </a:r>
              <a:endParaRPr kumimoji="0" lang="en-US" sz="2400" b="0" i="0" u="none" strike="noStrike" cap="none" normalizeH="0" baseline="0" dirty="0">
                <a:ln>
                  <a:noFill/>
                </a:ln>
                <a:solidFill>
                  <a:schemeClr val="tx1"/>
                </a:solidFill>
                <a:effectLst/>
                <a:latin typeface="Times" pitchFamily="122" charset="0"/>
              </a:endParaRPr>
            </a:p>
          </p:txBody>
        </p:sp>
      </p:grpSp>
      <p:grpSp>
        <p:nvGrpSpPr>
          <p:cNvPr id="18" name="Group 17"/>
          <p:cNvGrpSpPr/>
          <p:nvPr/>
        </p:nvGrpSpPr>
        <p:grpSpPr>
          <a:xfrm>
            <a:off x="4038600" y="2286000"/>
            <a:ext cx="1981200" cy="1021047"/>
            <a:chOff x="4038600" y="2286000"/>
            <a:chExt cx="1981200" cy="1021047"/>
          </a:xfrm>
        </p:grpSpPr>
        <p:sp>
          <p:nvSpPr>
            <p:cNvPr id="8" name="Rounded Rectangle 7"/>
            <p:cNvSpPr/>
            <p:nvPr/>
          </p:nvSpPr>
          <p:spPr bwMode="auto">
            <a:xfrm>
              <a:off x="4038600" y="2286000"/>
              <a:ext cx="1981200" cy="50222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10-Point Star 13"/>
            <p:cNvSpPr/>
            <p:nvPr/>
          </p:nvSpPr>
          <p:spPr bwMode="auto">
            <a:xfrm>
              <a:off x="4248978" y="2827748"/>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3</a:t>
              </a:r>
              <a:endParaRPr kumimoji="0" lang="en-US" sz="2400" b="0" i="0" u="none" strike="noStrike" cap="none" normalizeH="0" baseline="0" dirty="0">
                <a:ln>
                  <a:noFill/>
                </a:ln>
                <a:solidFill>
                  <a:schemeClr val="tx1"/>
                </a:solidFill>
                <a:effectLst/>
                <a:latin typeface="Times" pitchFamily="122" charset="0"/>
              </a:endParaRPr>
            </a:p>
          </p:txBody>
        </p:sp>
      </p:grpSp>
      <p:grpSp>
        <p:nvGrpSpPr>
          <p:cNvPr id="19" name="Group 18"/>
          <p:cNvGrpSpPr/>
          <p:nvPr/>
        </p:nvGrpSpPr>
        <p:grpSpPr>
          <a:xfrm>
            <a:off x="5029200" y="1521132"/>
            <a:ext cx="3913909" cy="1374469"/>
            <a:chOff x="5029200" y="1521132"/>
            <a:chExt cx="3913909" cy="1374469"/>
          </a:xfrm>
        </p:grpSpPr>
        <p:sp>
          <p:nvSpPr>
            <p:cNvPr id="10" name="Rounded Rectangle 9"/>
            <p:cNvSpPr/>
            <p:nvPr/>
          </p:nvSpPr>
          <p:spPr bwMode="auto">
            <a:xfrm>
              <a:off x="5029200" y="1752601"/>
              <a:ext cx="3429000" cy="11430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10-Point Star 14"/>
            <p:cNvSpPr/>
            <p:nvPr/>
          </p:nvSpPr>
          <p:spPr bwMode="auto">
            <a:xfrm>
              <a:off x="8485909" y="1521132"/>
              <a:ext cx="457200" cy="479299"/>
            </a:xfrm>
            <a:prstGeom prst="star10">
              <a:avLst>
                <a:gd name="adj" fmla="val 45242"/>
                <a:gd name="hf" fmla="val 10514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4</a:t>
              </a:r>
              <a:endParaRPr kumimoji="0" lang="en-US" sz="2400" b="0" i="0" u="none" strike="noStrike" cap="none" normalizeH="0" baseline="0" dirty="0">
                <a:ln>
                  <a:noFill/>
                </a:ln>
                <a:solidFill>
                  <a:schemeClr val="tx1"/>
                </a:solidFill>
                <a:effectLst/>
                <a:latin typeface="Times" pitchFamily="122" charset="0"/>
              </a:endParaRPr>
            </a:p>
          </p:txBody>
        </p:sp>
      </p:grpSp>
    </p:spTree>
    <p:extLst>
      <p:ext uri="{BB962C8B-B14F-4D97-AF65-F5344CB8AC3E}">
        <p14:creationId xmlns:p14="http://schemas.microsoft.com/office/powerpoint/2010/main" val="385501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gridCol w="1135683"/>
                <a:gridCol w="1135685"/>
                <a:gridCol w="1135685"/>
                <a:gridCol w="1121055"/>
                <a:gridCol w="1276503"/>
                <a:gridCol w="1276503"/>
                <a:gridCol w="462687"/>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tr>
            </a:tbl>
          </a:graphicData>
        </a:graphic>
      </p:graphicFrame>
      <p:sp>
        <p:nvSpPr>
          <p:cNvPr id="3" name="TextBox 2"/>
          <p:cNvSpPr txBox="1"/>
          <p:nvPr/>
        </p:nvSpPr>
        <p:spPr>
          <a:xfrm>
            <a:off x="2370282" y="2438400"/>
            <a:ext cx="5302827" cy="2308324"/>
          </a:xfrm>
          <a:prstGeom prst="rect">
            <a:avLst/>
          </a:prstGeom>
          <a:solidFill>
            <a:srgbClr val="BBE0E3"/>
          </a:solidFill>
          <a:ln w="28575">
            <a:solidFill>
              <a:schemeClr val="bg1">
                <a:lumMod val="75000"/>
              </a:schemeClr>
            </a:solidFill>
          </a:ln>
        </p:spPr>
        <p:txBody>
          <a:bodyPr wrap="square" rtlCol="0">
            <a:spAutoFit/>
          </a:bodyPr>
          <a:lstStyle/>
          <a:p>
            <a:r>
              <a:rPr lang="en-US" sz="1800" b="1" u="sng" dirty="0" smtClean="0"/>
              <a:t>Modes of reference:</a:t>
            </a:r>
          </a:p>
          <a:p>
            <a:endParaRPr lang="en-US" sz="1800" dirty="0" smtClean="0"/>
          </a:p>
          <a:p>
            <a:endParaRPr lang="en-US" sz="1800" dirty="0"/>
          </a:p>
          <a:p>
            <a:endParaRPr lang="en-US" sz="1800" dirty="0" smtClean="0"/>
          </a:p>
          <a:p>
            <a:endParaRPr lang="en-US" sz="1800" dirty="0"/>
          </a:p>
          <a:p>
            <a:endParaRPr lang="en-US" sz="1800" dirty="0" smtClean="0"/>
          </a:p>
          <a:p>
            <a:endParaRPr lang="en-US" sz="1800" dirty="0"/>
          </a:p>
          <a:p>
            <a:endParaRPr lang="en-US" sz="1800" dirty="0"/>
          </a:p>
        </p:txBody>
      </p:sp>
      <p:sp>
        <p:nvSpPr>
          <p:cNvPr id="10" name="Rounded Rectangle 9"/>
          <p:cNvSpPr/>
          <p:nvPr/>
        </p:nvSpPr>
        <p:spPr bwMode="auto">
          <a:xfrm>
            <a:off x="7696200" y="1524000"/>
            <a:ext cx="762000" cy="4190999"/>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28453963"/>
              </p:ext>
            </p:extLst>
          </p:nvPr>
        </p:nvGraphicFramePr>
        <p:xfrm>
          <a:off x="2590800" y="2891028"/>
          <a:ext cx="4648199" cy="1854200"/>
        </p:xfrm>
        <a:graphic>
          <a:graphicData uri="http://schemas.openxmlformats.org/drawingml/2006/table">
            <a:tbl>
              <a:tblPr firstRow="1" bandRow="1">
                <a:tableStyleId>{5C22544A-7EE6-4342-B048-85BDC9FD1C3A}</a:tableStyleId>
              </a:tblPr>
              <a:tblGrid>
                <a:gridCol w="685800"/>
                <a:gridCol w="3962399"/>
              </a:tblGrid>
              <a:tr h="370840">
                <a:tc>
                  <a:txBody>
                    <a:bodyPr/>
                    <a:lstStyle/>
                    <a:p>
                      <a:pPr marL="0" marR="0" indent="0" algn="l">
                        <a:spcBef>
                          <a:spcPts val="0"/>
                        </a:spcBef>
                        <a:spcAft>
                          <a:spcPts val="0"/>
                        </a:spcAft>
                      </a:pPr>
                      <a:r>
                        <a:rPr lang="en-US" sz="1800" b="0" dirty="0" smtClean="0">
                          <a:solidFill>
                            <a:schemeClr val="tx1"/>
                          </a:solidFill>
                          <a:effectLst/>
                        </a:rPr>
                        <a:t>R+</a:t>
                      </a:r>
                      <a:endParaRPr lang="en-US" sz="1800" b="0" dirty="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b="0" dirty="0" smtClean="0">
                          <a:solidFill>
                            <a:schemeClr val="tx1"/>
                          </a:solidFill>
                        </a:rPr>
                        <a:t>: faithful</a:t>
                      </a:r>
                      <a:r>
                        <a:rPr lang="en-US" b="0" baseline="0" dirty="0" smtClean="0">
                          <a:solidFill>
                            <a:schemeClr val="tx1"/>
                          </a:solidFill>
                        </a:rPr>
                        <a:t> reference to correct referent</a:t>
                      </a:r>
                      <a:endParaRPr lang="en-US"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¬R</a:t>
                      </a:r>
                      <a:endParaRPr lang="en-US" sz="1800" b="0" dirty="0" smtClean="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b="0" dirty="0" smtClean="0">
                          <a:solidFill>
                            <a:schemeClr val="tx1"/>
                          </a:solidFill>
                        </a:rPr>
                        <a:t>: no referent exist</a:t>
                      </a:r>
                      <a:endParaRPr lang="en-US"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R–</a:t>
                      </a:r>
                      <a:endParaRPr lang="en-US" sz="1800" b="0" dirty="0" smtClean="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smtClean="0">
                          <a:solidFill>
                            <a:schemeClr val="tx1"/>
                          </a:solidFill>
                        </a:rPr>
                        <a:t>: reference</a:t>
                      </a:r>
                      <a:r>
                        <a:rPr lang="en-US" b="0" baseline="0" dirty="0" smtClean="0">
                          <a:solidFill>
                            <a:schemeClr val="tx1"/>
                          </a:solidFill>
                        </a:rPr>
                        <a:t> to wrong referent</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R++</a:t>
                      </a:r>
                      <a:endParaRPr lang="en-US" sz="1800" b="0" dirty="0" smtClean="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smtClean="0">
                          <a:solidFill>
                            <a:schemeClr val="tx1"/>
                          </a:solidFill>
                        </a:rPr>
                        <a:t>: redundant reference</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Ra</a:t>
                      </a:r>
                      <a:endParaRPr lang="en-US" sz="1800" b="0" dirty="0" smtClean="0">
                        <a:solidFill>
                          <a:schemeClr val="tx1"/>
                        </a:solidFill>
                        <a:effectLst/>
                        <a:latin typeface="Times New Roman" panose="02020603050405020304" pitchFamily="18" charset="0"/>
                        <a:ea typeface="MS Mincho" panose="02020609040205080304" pitchFamily="49"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0" dirty="0" smtClean="0">
                          <a:solidFill>
                            <a:schemeClr val="tx1"/>
                          </a:solidFill>
                        </a:rPr>
                        <a:t>: ambiguous reference</a:t>
                      </a:r>
                      <a:endParaRPr lang="en-US"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117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 Evolutionary quality assessment</a:t>
            </a:r>
            <a:endParaRPr lang="en-US" dirty="0"/>
          </a:p>
        </p:txBody>
      </p:sp>
      <p:sp>
        <p:nvSpPr>
          <p:cNvPr id="5" name="Subtitle 4"/>
          <p:cNvSpPr>
            <a:spLocks noGrp="1"/>
          </p:cNvSpPr>
          <p:nvPr>
            <p:ph type="subTitle" idx="1"/>
          </p:nvPr>
        </p:nvSpPr>
        <p:spPr/>
        <p:txBody>
          <a:bodyPr/>
          <a:lstStyle/>
          <a:p>
            <a:pPr marL="457200" indent="-457200">
              <a:buFont typeface="+mj-lt"/>
              <a:buAutoNum type="arabicPeriod"/>
            </a:pPr>
            <a:r>
              <a:rPr lang="en-US" dirty="0" smtClean="0"/>
              <a:t>Theory</a:t>
            </a:r>
            <a:endParaRPr lang="en-US" dirty="0"/>
          </a:p>
        </p:txBody>
      </p:sp>
    </p:spTree>
    <p:extLst>
      <p:ext uri="{BB962C8B-B14F-4D97-AF65-F5344CB8AC3E}">
        <p14:creationId xmlns:p14="http://schemas.microsoft.com/office/powerpoint/2010/main" val="3871378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gridCol w="1135683"/>
                <a:gridCol w="1135685"/>
                <a:gridCol w="1135685"/>
                <a:gridCol w="1121055"/>
                <a:gridCol w="1276503"/>
                <a:gridCol w="1276503"/>
                <a:gridCol w="462687"/>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tr>
            </a:tbl>
          </a:graphicData>
        </a:graphic>
      </p:graphicFrame>
      <p:sp>
        <p:nvSpPr>
          <p:cNvPr id="3" name="TextBox 2"/>
          <p:cNvSpPr txBox="1"/>
          <p:nvPr/>
        </p:nvSpPr>
        <p:spPr>
          <a:xfrm>
            <a:off x="6553200" y="6363977"/>
            <a:ext cx="2133598" cy="369332"/>
          </a:xfrm>
          <a:prstGeom prst="rect">
            <a:avLst/>
          </a:prstGeom>
          <a:solidFill>
            <a:srgbClr val="BBE0E3"/>
          </a:solidFill>
          <a:ln w="28575">
            <a:solidFill>
              <a:schemeClr val="bg1">
                <a:lumMod val="75000"/>
              </a:schemeClr>
            </a:solidFill>
          </a:ln>
        </p:spPr>
        <p:txBody>
          <a:bodyPr wrap="square" rtlCol="0">
            <a:spAutoFit/>
          </a:bodyPr>
          <a:lstStyle/>
          <a:p>
            <a:r>
              <a:rPr lang="en-US" sz="1800" b="1" u="sng" dirty="0" smtClean="0"/>
              <a:t>Magnitude of error</a:t>
            </a:r>
            <a:endParaRPr lang="en-US" sz="1800" dirty="0"/>
          </a:p>
        </p:txBody>
      </p:sp>
      <p:sp>
        <p:nvSpPr>
          <p:cNvPr id="10" name="Rounded Rectangle 9"/>
          <p:cNvSpPr/>
          <p:nvPr/>
        </p:nvSpPr>
        <p:spPr bwMode="auto">
          <a:xfrm>
            <a:off x="8686798" y="710184"/>
            <a:ext cx="457201" cy="60198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61993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1"/>
            <p:extLst>
              <p:ext uri="{D42A27DB-BD31-4B8C-83A1-F6EECF244321}">
                <p14:modId xmlns:p14="http://schemas.microsoft.com/office/powerpoint/2010/main" val="2288458664"/>
              </p:ext>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gridCol w="1135683"/>
                <a:gridCol w="1135685"/>
                <a:gridCol w="1135685"/>
                <a:gridCol w="1121055"/>
                <a:gridCol w="1276503"/>
                <a:gridCol w="1276503"/>
                <a:gridCol w="462687"/>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tr>
            </a:tbl>
          </a:graphicData>
        </a:graphic>
      </p:graphicFrame>
      <p:sp>
        <p:nvSpPr>
          <p:cNvPr id="5" name="Title 4"/>
          <p:cNvSpPr>
            <a:spLocks noGrp="1"/>
          </p:cNvSpPr>
          <p:nvPr>
            <p:ph type="title"/>
          </p:nvPr>
        </p:nvSpPr>
        <p:spPr>
          <a:xfrm>
            <a:off x="5943600" y="13855"/>
            <a:ext cx="3105728" cy="762000"/>
          </a:xfrm>
        </p:spPr>
        <p:txBody>
          <a:bodyPr/>
          <a:lstStyle/>
          <a:p>
            <a:r>
              <a:rPr lang="en-US" dirty="0" smtClean="0"/>
              <a:t>Error basis</a:t>
            </a:r>
            <a:endParaRPr lang="en-US" dirty="0"/>
          </a:p>
        </p:txBody>
      </p:sp>
      <p:sp>
        <p:nvSpPr>
          <p:cNvPr id="10" name="Rounded Rectangle 9"/>
          <p:cNvSpPr/>
          <p:nvPr/>
        </p:nvSpPr>
        <p:spPr bwMode="auto">
          <a:xfrm>
            <a:off x="38098" y="2743200"/>
            <a:ext cx="9067803" cy="28956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ounded Rectangle 8"/>
          <p:cNvSpPr/>
          <p:nvPr/>
        </p:nvSpPr>
        <p:spPr bwMode="auto">
          <a:xfrm>
            <a:off x="38098" y="1828800"/>
            <a:ext cx="9067803" cy="91440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flipV="1">
            <a:off x="4846780" y="2362200"/>
            <a:ext cx="304800" cy="22098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64165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1"/>
            <p:extLst>
              <p:ext uri="{D42A27DB-BD31-4B8C-83A1-F6EECF244321}">
                <p14:modId xmlns:p14="http://schemas.microsoft.com/office/powerpoint/2010/main" val="2702520577"/>
              </p:ext>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gridCol w="1135683"/>
                <a:gridCol w="1135685"/>
                <a:gridCol w="1135685"/>
                <a:gridCol w="1121055"/>
                <a:gridCol w="1276503"/>
                <a:gridCol w="1276503"/>
                <a:gridCol w="462687"/>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tr>
            </a:tbl>
          </a:graphicData>
        </a:graphic>
      </p:graphicFrame>
      <p:sp>
        <p:nvSpPr>
          <p:cNvPr id="5" name="Title 4"/>
          <p:cNvSpPr>
            <a:spLocks noGrp="1"/>
          </p:cNvSpPr>
          <p:nvPr>
            <p:ph type="title"/>
          </p:nvPr>
        </p:nvSpPr>
        <p:spPr>
          <a:xfrm>
            <a:off x="5943600" y="13855"/>
            <a:ext cx="3105728" cy="762000"/>
          </a:xfrm>
        </p:spPr>
        <p:txBody>
          <a:bodyPr/>
          <a:lstStyle/>
          <a:p>
            <a:r>
              <a:rPr lang="en-US" dirty="0" smtClean="0"/>
              <a:t>Error basis</a:t>
            </a:r>
            <a:endParaRPr lang="en-US" dirty="0"/>
          </a:p>
        </p:txBody>
      </p:sp>
      <p:sp>
        <p:nvSpPr>
          <p:cNvPr id="10" name="Rounded Rectangle 9"/>
          <p:cNvSpPr/>
          <p:nvPr/>
        </p:nvSpPr>
        <p:spPr bwMode="auto">
          <a:xfrm>
            <a:off x="38098" y="5638800"/>
            <a:ext cx="9067803" cy="119149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ounded Rectangle 8"/>
          <p:cNvSpPr/>
          <p:nvPr/>
        </p:nvSpPr>
        <p:spPr bwMode="auto">
          <a:xfrm>
            <a:off x="38098" y="1579425"/>
            <a:ext cx="9067803" cy="26323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flipV="1">
            <a:off x="4846780" y="1752598"/>
            <a:ext cx="304800" cy="4267201"/>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058728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12</a:t>
            </a:r>
            <a:br>
              <a:rPr lang="en-US" dirty="0" smtClean="0"/>
            </a:br>
            <a:r>
              <a:rPr lang="en-US" dirty="0" smtClean="0"/>
              <a:t>Werner Ceusters &amp; Barry Smith</a:t>
            </a:r>
            <a:endParaRPr lang="en-US" dirty="0"/>
          </a:p>
        </p:txBody>
      </p:sp>
      <p:sp>
        <p:nvSpPr>
          <p:cNvPr id="5" name="TextBox 4"/>
          <p:cNvSpPr txBox="1"/>
          <p:nvPr/>
        </p:nvSpPr>
        <p:spPr>
          <a:xfrm>
            <a:off x="0" y="3886200"/>
            <a:ext cx="9144000" cy="646331"/>
          </a:xfrm>
          <a:prstGeom prst="rect">
            <a:avLst/>
          </a:prstGeom>
          <a:noFill/>
        </p:spPr>
        <p:txBody>
          <a:bodyPr wrap="square" rtlCol="0">
            <a:spAutoFit/>
          </a:bodyPr>
          <a:lstStyle/>
          <a:p>
            <a:pPr algn="ctr"/>
            <a:r>
              <a:rPr lang="en-US" sz="3600" dirty="0" smtClean="0">
                <a:solidFill>
                  <a:schemeClr val="bg1"/>
                </a:solidFill>
              </a:rPr>
              <a:t>Ontology evaluation</a:t>
            </a:r>
            <a:endParaRPr lang="en-US" sz="3600" dirty="0">
              <a:solidFill>
                <a:schemeClr val="bg1"/>
              </a:solidFill>
            </a:endParaRPr>
          </a:p>
        </p:txBody>
      </p:sp>
    </p:spTree>
    <p:extLst>
      <p:ext uri="{BB962C8B-B14F-4D97-AF65-F5344CB8AC3E}">
        <p14:creationId xmlns:p14="http://schemas.microsoft.com/office/powerpoint/2010/main" val="2222158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1"/>
            <p:extLst>
              <p:ext uri="{D42A27DB-BD31-4B8C-83A1-F6EECF244321}">
                <p14:modId xmlns:p14="http://schemas.microsoft.com/office/powerpoint/2010/main" val="1836782937"/>
              </p:ext>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gridCol w="1135683"/>
                <a:gridCol w="1135685"/>
                <a:gridCol w="1135685"/>
                <a:gridCol w="1121055"/>
                <a:gridCol w="1276503"/>
                <a:gridCol w="1276503"/>
                <a:gridCol w="462687"/>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tr>
            </a:tbl>
          </a:graphicData>
        </a:graphic>
      </p:graphicFrame>
      <p:sp>
        <p:nvSpPr>
          <p:cNvPr id="5" name="Title 4"/>
          <p:cNvSpPr>
            <a:spLocks noGrp="1"/>
          </p:cNvSpPr>
          <p:nvPr>
            <p:ph type="title"/>
          </p:nvPr>
        </p:nvSpPr>
        <p:spPr>
          <a:xfrm>
            <a:off x="5943600" y="13855"/>
            <a:ext cx="3105728" cy="762000"/>
          </a:xfrm>
        </p:spPr>
        <p:txBody>
          <a:bodyPr/>
          <a:lstStyle/>
          <a:p>
            <a:r>
              <a:rPr lang="en-US" dirty="0" smtClean="0"/>
              <a:t>Error basis</a:t>
            </a:r>
            <a:endParaRPr lang="en-US" dirty="0"/>
          </a:p>
        </p:txBody>
      </p:sp>
      <p:sp>
        <p:nvSpPr>
          <p:cNvPr id="10" name="Rounded Rectangle 9"/>
          <p:cNvSpPr/>
          <p:nvPr/>
        </p:nvSpPr>
        <p:spPr bwMode="auto">
          <a:xfrm>
            <a:off x="38098" y="2761671"/>
            <a:ext cx="9067803" cy="228601"/>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ounded Rectangle 8"/>
          <p:cNvSpPr/>
          <p:nvPr/>
        </p:nvSpPr>
        <p:spPr bwMode="auto">
          <a:xfrm>
            <a:off x="38098" y="1794170"/>
            <a:ext cx="9067803" cy="26323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flipV="1">
            <a:off x="4846780" y="1981200"/>
            <a:ext cx="304800" cy="762000"/>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04141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noGrp="1"/>
          </p:cNvGraphicFramePr>
          <p:nvPr>
            <p:ph idx="1"/>
            <p:extLst>
              <p:ext uri="{D42A27DB-BD31-4B8C-83A1-F6EECF244321}">
                <p14:modId xmlns:p14="http://schemas.microsoft.com/office/powerpoint/2010/main" val="781426417"/>
              </p:ext>
            </p:extLst>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gridCol w="1135683"/>
                <a:gridCol w="1135685"/>
                <a:gridCol w="1135685"/>
                <a:gridCol w="1121055"/>
                <a:gridCol w="1276503"/>
                <a:gridCol w="1276503"/>
                <a:gridCol w="462687"/>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smtClean="0">
                          <a:solidFill>
                            <a:schemeClr val="tx1"/>
                          </a:solidFill>
                          <a:effectLst/>
                          <a:latin typeface="Times New Roman" panose="02020603050405020304" pitchFamily="18" charset="0"/>
                          <a:ea typeface="MS Mincho" panose="02020609040205080304" pitchFamily="49" charset="-128"/>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smtClean="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tr>
            </a:tbl>
          </a:graphicData>
        </a:graphic>
      </p:graphicFrame>
      <p:sp>
        <p:nvSpPr>
          <p:cNvPr id="5" name="Title 4"/>
          <p:cNvSpPr>
            <a:spLocks noGrp="1"/>
          </p:cNvSpPr>
          <p:nvPr>
            <p:ph type="title"/>
          </p:nvPr>
        </p:nvSpPr>
        <p:spPr>
          <a:xfrm>
            <a:off x="5943600" y="13855"/>
            <a:ext cx="3105728" cy="762000"/>
          </a:xfrm>
        </p:spPr>
        <p:txBody>
          <a:bodyPr/>
          <a:lstStyle/>
          <a:p>
            <a:r>
              <a:rPr lang="en-US" dirty="0" smtClean="0"/>
              <a:t>Error basis</a:t>
            </a:r>
            <a:endParaRPr lang="en-US" dirty="0"/>
          </a:p>
        </p:txBody>
      </p:sp>
      <p:sp>
        <p:nvSpPr>
          <p:cNvPr id="10" name="Rounded Rectangle 9"/>
          <p:cNvSpPr/>
          <p:nvPr/>
        </p:nvSpPr>
        <p:spPr bwMode="auto">
          <a:xfrm>
            <a:off x="38098" y="5370944"/>
            <a:ext cx="9067803" cy="277092"/>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ounded Rectangle 8"/>
          <p:cNvSpPr/>
          <p:nvPr/>
        </p:nvSpPr>
        <p:spPr bwMode="auto">
          <a:xfrm>
            <a:off x="38098" y="1801115"/>
            <a:ext cx="9067803" cy="263230"/>
          </a:xfrm>
          <a:prstGeom prst="round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flipV="1">
            <a:off x="4846780" y="2064344"/>
            <a:ext cx="304800" cy="3306598"/>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641620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snapshot’ changes</a:t>
            </a:r>
            <a:endParaRPr lang="en-US" dirty="0"/>
          </a:p>
        </p:txBody>
      </p:sp>
      <p:sp>
        <p:nvSpPr>
          <p:cNvPr id="3" name="Content Placeholder 2"/>
          <p:cNvSpPr>
            <a:spLocks noGrp="1"/>
          </p:cNvSpPr>
          <p:nvPr>
            <p:ph idx="1"/>
          </p:nvPr>
        </p:nvSpPr>
        <p:spPr>
          <a:xfrm>
            <a:off x="228600" y="2895600"/>
            <a:ext cx="8686800" cy="3733800"/>
          </a:xfrm>
        </p:spPr>
        <p:txBody>
          <a:bodyPr/>
          <a:lstStyle/>
          <a:p>
            <a:pPr marL="684213" indent="-684213">
              <a:buAutoNum type="arabicParenBoth"/>
            </a:pPr>
            <a:r>
              <a:rPr lang="en-US" sz="2800" dirty="0" smtClean="0"/>
              <a:t>a </a:t>
            </a:r>
            <a:r>
              <a:rPr lang="en-US" sz="2800" dirty="0"/>
              <a:t>change in reality will not immediately lead to a change in the ontology authors’ understanding thereof </a:t>
            </a:r>
            <a:r>
              <a:rPr lang="en-US" sz="2800" dirty="0" smtClean="0"/>
              <a:t>and, </a:t>
            </a:r>
          </a:p>
          <a:p>
            <a:pPr marL="684213" indent="-684213">
              <a:buAutoNum type="arabicParenBoth"/>
            </a:pPr>
            <a:r>
              <a:rPr lang="en-US" sz="2800" dirty="0" smtClean="0"/>
              <a:t>if </a:t>
            </a:r>
            <a:r>
              <a:rPr lang="en-US" sz="2800" dirty="0"/>
              <a:t>an encoding change is introduced, e.g. by making some syntactic correction to an existing term, then this does not result in a term which wrongly refers. </a:t>
            </a:r>
          </a:p>
        </p:txBody>
      </p:sp>
      <p:sp>
        <p:nvSpPr>
          <p:cNvPr id="4" name="TextBox 3"/>
          <p:cNvSpPr txBox="1"/>
          <p:nvPr/>
        </p:nvSpPr>
        <p:spPr>
          <a:xfrm>
            <a:off x="2043904" y="1676400"/>
            <a:ext cx="5056192" cy="584775"/>
          </a:xfrm>
          <a:prstGeom prst="rect">
            <a:avLst/>
          </a:prstGeom>
          <a:noFill/>
        </p:spPr>
        <p:txBody>
          <a:bodyPr wrap="none" rtlCol="0">
            <a:spAutoFit/>
          </a:bodyPr>
          <a:lstStyle/>
          <a:p>
            <a:r>
              <a:rPr lang="en-US" sz="3200" dirty="0" smtClean="0">
                <a:solidFill>
                  <a:schemeClr val="bg1"/>
                </a:solidFill>
              </a:rPr>
              <a:t>What happens from t1 </a:t>
            </a:r>
            <a:r>
              <a:rPr lang="en-US" sz="3200" dirty="0" smtClean="0">
                <a:solidFill>
                  <a:schemeClr val="bg1"/>
                </a:solidFill>
                <a:sym typeface="Wingdings" panose="05000000000000000000" pitchFamily="2" charset="2"/>
              </a:rPr>
              <a:t> t2 ?</a:t>
            </a:r>
            <a:endParaRPr lang="en-US" sz="3200" dirty="0">
              <a:solidFill>
                <a:schemeClr val="bg1"/>
              </a:solidFill>
            </a:endParaRPr>
          </a:p>
        </p:txBody>
      </p:sp>
    </p:spTree>
    <p:extLst>
      <p:ext uri="{BB962C8B-B14F-4D97-AF65-F5344CB8AC3E}">
        <p14:creationId xmlns:p14="http://schemas.microsoft.com/office/powerpoint/2010/main" val="4165451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nl-BE" dirty="0" err="1"/>
              <a:t>Effects</a:t>
            </a:r>
            <a:r>
              <a:rPr lang="nl-BE" dirty="0"/>
              <a:t> of </a:t>
            </a:r>
            <a:r>
              <a:rPr lang="nl-BE" dirty="0" err="1"/>
              <a:t>various</a:t>
            </a:r>
            <a:r>
              <a:rPr lang="nl-BE" dirty="0"/>
              <a:t> </a:t>
            </a:r>
            <a:r>
              <a:rPr lang="nl-BE" dirty="0" err="1"/>
              <a:t>sorts</a:t>
            </a:r>
            <a:r>
              <a:rPr lang="nl-BE" dirty="0"/>
              <a:t> of ‘snapshot’ changes</a:t>
            </a:r>
            <a:endParaRPr lang="en-US" dirty="0"/>
          </a:p>
        </p:txBody>
      </p:sp>
      <p:grpSp>
        <p:nvGrpSpPr>
          <p:cNvPr id="21" name="Group 20"/>
          <p:cNvGrpSpPr/>
          <p:nvPr/>
        </p:nvGrpSpPr>
        <p:grpSpPr>
          <a:xfrm>
            <a:off x="76200" y="1524000"/>
            <a:ext cx="8991600" cy="4800600"/>
            <a:chOff x="76200" y="1524000"/>
            <a:chExt cx="8991600" cy="4800600"/>
          </a:xfrm>
        </p:grpSpPr>
        <p:grpSp>
          <p:nvGrpSpPr>
            <p:cNvPr id="16" name="Group 15"/>
            <p:cNvGrpSpPr/>
            <p:nvPr/>
          </p:nvGrpSpPr>
          <p:grpSpPr>
            <a:xfrm>
              <a:off x="76200" y="1524000"/>
              <a:ext cx="8991600" cy="4800600"/>
              <a:chOff x="76200" y="1524000"/>
              <a:chExt cx="8991600" cy="4800600"/>
            </a:xfrm>
          </p:grpSpPr>
          <p:sp>
            <p:nvSpPr>
              <p:cNvPr id="10" name="Rectangle 9"/>
              <p:cNvSpPr/>
              <p:nvPr/>
            </p:nvSpPr>
            <p:spPr bwMode="auto">
              <a:xfrm>
                <a:off x="76200" y="1524000"/>
                <a:ext cx="8991600" cy="480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4801062"/>
                  </p:ext>
                </p:extLst>
              </p:nvPr>
            </p:nvGraphicFramePr>
            <p:xfrm>
              <a:off x="152400" y="1600200"/>
              <a:ext cx="4343400" cy="4572000"/>
            </p:xfrm>
            <a:graphic>
              <a:graphicData uri="http://schemas.openxmlformats.org/presentationml/2006/ole">
                <mc:AlternateContent xmlns:mc="http://schemas.openxmlformats.org/markup-compatibility/2006">
                  <mc:Choice xmlns:v="urn:schemas-microsoft-com:vml" Requires="v">
                    <p:oleObj spid="_x0000_s4142" name="Photo Editor-foto" r:id="rId3" imgW="4277322" imgH="3847619" progId="MSPhotoEd.3">
                      <p:embed/>
                    </p:oleObj>
                  </mc:Choice>
                  <mc:Fallback>
                    <p:oleObj name="Photo Editor-foto" r:id="rId3" imgW="4277322" imgH="384761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4343400" cy="4572000"/>
                          </a:xfrm>
                          <a:prstGeom prst="rect">
                            <a:avLst/>
                          </a:prstGeom>
                          <a:noFill/>
                          <a:ln>
                            <a:noFill/>
                          </a:ln>
                          <a:effectLst/>
                        </p:spPr>
                      </p:pic>
                    </p:oleObj>
                  </mc:Fallback>
                </mc:AlternateContent>
              </a:graphicData>
            </a:graphic>
          </p:graphicFrame>
          <p:pic>
            <p:nvPicPr>
              <p:cNvPr id="9" name="Picture 8"/>
              <p:cNvPicPr>
                <a:picLocks noChangeAspect="1"/>
              </p:cNvPicPr>
              <p:nvPr/>
            </p:nvPicPr>
            <p:blipFill>
              <a:blip r:embed="rId5"/>
              <a:stretch>
                <a:fillRect/>
              </a:stretch>
            </p:blipFill>
            <p:spPr>
              <a:xfrm>
                <a:off x="4449618" y="1648692"/>
                <a:ext cx="4495800" cy="4066308"/>
              </a:xfrm>
              <a:prstGeom prst="rect">
                <a:avLst/>
              </a:prstGeom>
            </p:spPr>
          </p:pic>
          <p:cxnSp>
            <p:nvCxnSpPr>
              <p:cNvPr id="12" name="Straight Connector 11"/>
              <p:cNvCxnSpPr/>
              <p:nvPr/>
            </p:nvCxnSpPr>
            <p:spPr bwMode="auto">
              <a:xfrm flipH="1" flipV="1">
                <a:off x="4449618" y="1685636"/>
                <a:ext cx="9238" cy="4468092"/>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17" name="Rectangle 16"/>
            <p:cNvSpPr/>
            <p:nvPr/>
          </p:nvSpPr>
          <p:spPr bwMode="auto">
            <a:xfrm>
              <a:off x="228600" y="1685636"/>
              <a:ext cx="457200" cy="4468092"/>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4484254" y="1702849"/>
              <a:ext cx="466344" cy="3959352"/>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p:cNvSpPr/>
            <p:nvPr/>
          </p:nvSpPr>
          <p:spPr bwMode="auto">
            <a:xfrm>
              <a:off x="711198" y="1704108"/>
              <a:ext cx="3701476" cy="505692"/>
            </a:xfrm>
            <a:prstGeom prst="rect">
              <a:avLst/>
            </a:prstGeom>
            <a:solidFill>
              <a:srgbClr val="66FF3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Rectangle 19"/>
            <p:cNvSpPr/>
            <p:nvPr/>
          </p:nvSpPr>
          <p:spPr bwMode="auto">
            <a:xfrm>
              <a:off x="4973688" y="1687947"/>
              <a:ext cx="3941711" cy="505692"/>
            </a:xfrm>
            <a:prstGeom prst="rect">
              <a:avLst/>
            </a:prstGeom>
            <a:solidFill>
              <a:srgbClr val="66FF3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1368492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title"/>
          </p:nvPr>
        </p:nvSpPr>
        <p:spPr>
          <a:xfrm>
            <a:off x="0" y="762000"/>
            <a:ext cx="9144000" cy="762000"/>
          </a:xfrm>
        </p:spPr>
        <p:txBody>
          <a:bodyPr/>
          <a:lstStyle/>
          <a:p>
            <a:pPr eaLnBrk="1" hangingPunct="1"/>
            <a:r>
              <a:rPr lang="nl-BE" dirty="0" err="1" smtClean="0"/>
              <a:t>Effects</a:t>
            </a:r>
            <a:r>
              <a:rPr lang="nl-BE" dirty="0" smtClean="0"/>
              <a:t> of </a:t>
            </a:r>
            <a:r>
              <a:rPr lang="nl-BE" dirty="0" err="1" smtClean="0"/>
              <a:t>various</a:t>
            </a:r>
            <a:r>
              <a:rPr lang="nl-BE" dirty="0" smtClean="0"/>
              <a:t> </a:t>
            </a:r>
            <a:r>
              <a:rPr lang="nl-BE" dirty="0" err="1" smtClean="0"/>
              <a:t>sorts</a:t>
            </a:r>
            <a:r>
              <a:rPr lang="nl-BE" dirty="0" smtClean="0"/>
              <a:t> of ‘snapshot’ changes</a:t>
            </a:r>
            <a:endParaRPr lang="en-US" dirty="0" smtClean="0"/>
          </a:p>
        </p:txBody>
      </p:sp>
      <p:sp>
        <p:nvSpPr>
          <p:cNvPr id="3088" name="Rectangle 15"/>
          <p:cNvSpPr>
            <a:spLocks noChangeArrowheads="1"/>
          </p:cNvSpPr>
          <p:nvPr/>
        </p:nvSpPr>
        <p:spPr bwMode="auto">
          <a:xfrm>
            <a:off x="-1990725" y="5865813"/>
            <a:ext cx="146050" cy="355600"/>
          </a:xfrm>
          <a:prstGeom prst="rect">
            <a:avLst/>
          </a:prstGeom>
          <a:noFill/>
          <a:ln w="9525">
            <a:noFill/>
            <a:miter lim="800000"/>
            <a:headEnd/>
            <a:tailEnd/>
          </a:ln>
        </p:spPr>
        <p:txBody>
          <a:bodyPr wrap="none" lIns="0" tIns="0" rIns="0" bIns="0">
            <a:spAutoFit/>
          </a:bodyPr>
          <a:lstStyle/>
          <a:p>
            <a:r>
              <a:rPr lang="en-US" sz="2100">
                <a:solidFill>
                  <a:srgbClr val="000000"/>
                </a:solidFill>
              </a:rPr>
              <a:t> </a:t>
            </a:r>
            <a:endParaRPr lang="en-US"/>
          </a:p>
        </p:txBody>
      </p:sp>
      <p:graphicFrame>
        <p:nvGraphicFramePr>
          <p:cNvPr id="3074" name="Object 3"/>
          <p:cNvGraphicFramePr>
            <a:graphicFrameLocks noChangeAspect="1"/>
          </p:cNvGraphicFramePr>
          <p:nvPr>
            <p:extLst>
              <p:ext uri="{D42A27DB-BD31-4B8C-83A1-F6EECF244321}">
                <p14:modId xmlns:p14="http://schemas.microsoft.com/office/powerpoint/2010/main" val="1422504542"/>
              </p:ext>
            </p:extLst>
          </p:nvPr>
        </p:nvGraphicFramePr>
        <p:xfrm>
          <a:off x="152399" y="1486733"/>
          <a:ext cx="4897585" cy="5066467"/>
        </p:xfrm>
        <a:graphic>
          <a:graphicData uri="http://schemas.openxmlformats.org/presentationml/2006/ole">
            <mc:AlternateContent xmlns:mc="http://schemas.openxmlformats.org/markup-compatibility/2006">
              <mc:Choice xmlns:v="urn:schemas-microsoft-com:vml" Requires="v">
                <p:oleObj spid="_x0000_s5166" name="Photo Editor-foto" r:id="rId4" imgW="4277322" imgH="3847619" progId="MSPhotoEd.3">
                  <p:embed/>
                </p:oleObj>
              </mc:Choice>
              <mc:Fallback>
                <p:oleObj name="Photo Editor-foto" r:id="rId4" imgW="4277322" imgH="38476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399" y="1486733"/>
                        <a:ext cx="4897585" cy="5066467"/>
                      </a:xfrm>
                      <a:prstGeom prst="rect">
                        <a:avLst/>
                      </a:prstGeom>
                      <a:noFill/>
                      <a:ln>
                        <a:noFill/>
                      </a:ln>
                      <a:effectLst/>
                    </p:spPr>
                  </p:pic>
                </p:oleObj>
              </mc:Fallback>
            </mc:AlternateContent>
          </a:graphicData>
        </a:graphic>
      </p:graphicFrame>
      <p:grpSp>
        <p:nvGrpSpPr>
          <p:cNvPr id="6" name="Group 5"/>
          <p:cNvGrpSpPr/>
          <p:nvPr/>
        </p:nvGrpSpPr>
        <p:grpSpPr>
          <a:xfrm>
            <a:off x="939800" y="2167516"/>
            <a:ext cx="7911417" cy="4327956"/>
            <a:chOff x="939800" y="2167516"/>
            <a:chExt cx="7911417" cy="4327956"/>
          </a:xfrm>
        </p:grpSpPr>
        <p:sp>
          <p:nvSpPr>
            <p:cNvPr id="3077" name="Rectangle 4"/>
            <p:cNvSpPr>
              <a:spLocks noChangeArrowheads="1"/>
            </p:cNvSpPr>
            <p:nvPr/>
          </p:nvSpPr>
          <p:spPr bwMode="auto">
            <a:xfrm>
              <a:off x="2754313" y="5621338"/>
              <a:ext cx="9525" cy="9525"/>
            </a:xfrm>
            <a:prstGeom prst="rect">
              <a:avLst/>
            </a:prstGeom>
            <a:solidFill>
              <a:srgbClr val="000000"/>
            </a:solidFill>
            <a:ln w="9525">
              <a:noFill/>
              <a:miter lim="800000"/>
              <a:headEnd/>
              <a:tailEnd/>
            </a:ln>
          </p:spPr>
          <p:txBody>
            <a:bodyPr/>
            <a:lstStyle/>
            <a:p>
              <a:endParaRPr lang="en-US"/>
            </a:p>
          </p:txBody>
        </p:sp>
        <p:sp>
          <p:nvSpPr>
            <p:cNvPr id="3078" name="Rectangle 5"/>
            <p:cNvSpPr>
              <a:spLocks noChangeArrowheads="1"/>
            </p:cNvSpPr>
            <p:nvPr/>
          </p:nvSpPr>
          <p:spPr bwMode="auto">
            <a:xfrm>
              <a:off x="3481388" y="5621338"/>
              <a:ext cx="9525" cy="9525"/>
            </a:xfrm>
            <a:prstGeom prst="rect">
              <a:avLst/>
            </a:prstGeom>
            <a:solidFill>
              <a:srgbClr val="000000"/>
            </a:solidFill>
            <a:ln w="9525">
              <a:noFill/>
              <a:miter lim="800000"/>
              <a:headEnd/>
              <a:tailEnd/>
            </a:ln>
          </p:spPr>
          <p:txBody>
            <a:bodyPr/>
            <a:lstStyle/>
            <a:p>
              <a:endParaRPr lang="en-US"/>
            </a:p>
          </p:txBody>
        </p:sp>
        <p:sp>
          <p:nvSpPr>
            <p:cNvPr id="3081" name="Rectangle 8"/>
            <p:cNvSpPr>
              <a:spLocks noChangeArrowheads="1"/>
            </p:cNvSpPr>
            <p:nvPr/>
          </p:nvSpPr>
          <p:spPr bwMode="auto">
            <a:xfrm>
              <a:off x="939800" y="5856288"/>
              <a:ext cx="7938" cy="9525"/>
            </a:xfrm>
            <a:prstGeom prst="rect">
              <a:avLst/>
            </a:prstGeom>
            <a:solidFill>
              <a:srgbClr val="000000"/>
            </a:solidFill>
            <a:ln w="9525">
              <a:noFill/>
              <a:miter lim="800000"/>
              <a:headEnd/>
              <a:tailEnd/>
            </a:ln>
          </p:spPr>
          <p:txBody>
            <a:bodyPr/>
            <a:lstStyle/>
            <a:p>
              <a:endParaRPr lang="en-US"/>
            </a:p>
          </p:txBody>
        </p:sp>
        <p:sp>
          <p:nvSpPr>
            <p:cNvPr id="3082" name="Rectangle 9"/>
            <p:cNvSpPr>
              <a:spLocks noChangeArrowheads="1"/>
            </p:cNvSpPr>
            <p:nvPr/>
          </p:nvSpPr>
          <p:spPr bwMode="auto">
            <a:xfrm>
              <a:off x="2754313" y="5630863"/>
              <a:ext cx="9525" cy="225425"/>
            </a:xfrm>
            <a:prstGeom prst="rect">
              <a:avLst/>
            </a:prstGeom>
            <a:solidFill>
              <a:srgbClr val="000000"/>
            </a:solidFill>
            <a:ln w="9525">
              <a:noFill/>
              <a:miter lim="800000"/>
              <a:headEnd/>
              <a:tailEnd/>
            </a:ln>
          </p:spPr>
          <p:txBody>
            <a:bodyPr/>
            <a:lstStyle/>
            <a:p>
              <a:endParaRPr lang="en-US"/>
            </a:p>
          </p:txBody>
        </p:sp>
        <p:sp>
          <p:nvSpPr>
            <p:cNvPr id="3083" name="Rectangle 10"/>
            <p:cNvSpPr>
              <a:spLocks noChangeArrowheads="1"/>
            </p:cNvSpPr>
            <p:nvPr/>
          </p:nvSpPr>
          <p:spPr bwMode="auto">
            <a:xfrm>
              <a:off x="2754313" y="5856288"/>
              <a:ext cx="9525" cy="9525"/>
            </a:xfrm>
            <a:prstGeom prst="rect">
              <a:avLst/>
            </a:prstGeom>
            <a:solidFill>
              <a:srgbClr val="000000"/>
            </a:solidFill>
            <a:ln w="9525">
              <a:noFill/>
              <a:miter lim="800000"/>
              <a:headEnd/>
              <a:tailEnd/>
            </a:ln>
          </p:spPr>
          <p:txBody>
            <a:bodyPr/>
            <a:lstStyle/>
            <a:p>
              <a:endParaRPr lang="en-US"/>
            </a:p>
          </p:txBody>
        </p:sp>
        <p:sp>
          <p:nvSpPr>
            <p:cNvPr id="3084" name="Rectangle 11"/>
            <p:cNvSpPr>
              <a:spLocks noChangeArrowheads="1"/>
            </p:cNvSpPr>
            <p:nvPr/>
          </p:nvSpPr>
          <p:spPr bwMode="auto">
            <a:xfrm>
              <a:off x="3111500" y="5856288"/>
              <a:ext cx="9525" cy="9525"/>
            </a:xfrm>
            <a:prstGeom prst="rect">
              <a:avLst/>
            </a:prstGeom>
            <a:solidFill>
              <a:srgbClr val="000000"/>
            </a:solidFill>
            <a:ln w="9525">
              <a:noFill/>
              <a:miter lim="800000"/>
              <a:headEnd/>
              <a:tailEnd/>
            </a:ln>
          </p:spPr>
          <p:txBody>
            <a:bodyPr/>
            <a:lstStyle/>
            <a:p>
              <a:endParaRPr lang="en-US"/>
            </a:p>
          </p:txBody>
        </p:sp>
        <p:sp>
          <p:nvSpPr>
            <p:cNvPr id="3085" name="Rectangle 12"/>
            <p:cNvSpPr>
              <a:spLocks noChangeArrowheads="1"/>
            </p:cNvSpPr>
            <p:nvPr/>
          </p:nvSpPr>
          <p:spPr bwMode="auto">
            <a:xfrm>
              <a:off x="3481388" y="5630863"/>
              <a:ext cx="9525" cy="225425"/>
            </a:xfrm>
            <a:prstGeom prst="rect">
              <a:avLst/>
            </a:prstGeom>
            <a:solidFill>
              <a:srgbClr val="000000"/>
            </a:solidFill>
            <a:ln w="9525">
              <a:noFill/>
              <a:miter lim="800000"/>
              <a:headEnd/>
              <a:tailEnd/>
            </a:ln>
          </p:spPr>
          <p:txBody>
            <a:bodyPr/>
            <a:lstStyle/>
            <a:p>
              <a:endParaRPr lang="en-US"/>
            </a:p>
          </p:txBody>
        </p:sp>
        <p:sp>
          <p:nvSpPr>
            <p:cNvPr id="3086" name="Rectangle 13"/>
            <p:cNvSpPr>
              <a:spLocks noChangeArrowheads="1"/>
            </p:cNvSpPr>
            <p:nvPr/>
          </p:nvSpPr>
          <p:spPr bwMode="auto">
            <a:xfrm>
              <a:off x="3481388" y="5856288"/>
              <a:ext cx="9525" cy="9525"/>
            </a:xfrm>
            <a:prstGeom prst="rect">
              <a:avLst/>
            </a:prstGeom>
            <a:solidFill>
              <a:srgbClr val="000000"/>
            </a:solidFill>
            <a:ln w="9525">
              <a:noFill/>
              <a:miter lim="800000"/>
              <a:headEnd/>
              <a:tailEnd/>
            </a:ln>
          </p:spPr>
          <p:txBody>
            <a:bodyPr/>
            <a:lstStyle/>
            <a:p>
              <a:endParaRPr lang="en-US"/>
            </a:p>
          </p:txBody>
        </p:sp>
        <p:sp>
          <p:nvSpPr>
            <p:cNvPr id="3087" name="Rectangle 14"/>
            <p:cNvSpPr>
              <a:spLocks noChangeArrowheads="1"/>
            </p:cNvSpPr>
            <p:nvPr/>
          </p:nvSpPr>
          <p:spPr bwMode="auto">
            <a:xfrm>
              <a:off x="3795713" y="5856288"/>
              <a:ext cx="7937" cy="9525"/>
            </a:xfrm>
            <a:prstGeom prst="rect">
              <a:avLst/>
            </a:prstGeom>
            <a:solidFill>
              <a:srgbClr val="000000"/>
            </a:solidFill>
            <a:ln w="9525">
              <a:noFill/>
              <a:miter lim="800000"/>
              <a:headEnd/>
              <a:tailEnd/>
            </a:ln>
          </p:spPr>
          <p:txBody>
            <a:bodyPr/>
            <a:lstStyle/>
            <a:p>
              <a:endParaRPr lang="en-US"/>
            </a:p>
          </p:txBody>
        </p:sp>
        <p:sp>
          <p:nvSpPr>
            <p:cNvPr id="3089" name="Rectangle 16"/>
            <p:cNvSpPr>
              <a:spLocks noChangeArrowheads="1"/>
            </p:cNvSpPr>
            <p:nvPr/>
          </p:nvSpPr>
          <p:spPr bwMode="auto">
            <a:xfrm>
              <a:off x="4549776" y="4079875"/>
              <a:ext cx="7938" cy="9525"/>
            </a:xfrm>
            <a:prstGeom prst="rect">
              <a:avLst/>
            </a:prstGeom>
            <a:solidFill>
              <a:srgbClr val="000000"/>
            </a:solidFill>
            <a:ln w="9525">
              <a:noFill/>
              <a:miter lim="800000"/>
              <a:headEnd/>
              <a:tailEnd/>
            </a:ln>
          </p:spPr>
          <p:txBody>
            <a:bodyPr/>
            <a:lstStyle/>
            <a:p>
              <a:endParaRPr lang="en-US"/>
            </a:p>
          </p:txBody>
        </p:sp>
        <p:sp>
          <p:nvSpPr>
            <p:cNvPr id="3090" name="Rectangle 35"/>
            <p:cNvSpPr>
              <a:spLocks noChangeArrowheads="1"/>
            </p:cNvSpPr>
            <p:nvPr/>
          </p:nvSpPr>
          <p:spPr bwMode="auto">
            <a:xfrm>
              <a:off x="4549776" y="4497388"/>
              <a:ext cx="7938" cy="9525"/>
            </a:xfrm>
            <a:prstGeom prst="rect">
              <a:avLst/>
            </a:prstGeom>
            <a:solidFill>
              <a:srgbClr val="000000"/>
            </a:solidFill>
            <a:ln w="9525">
              <a:noFill/>
              <a:miter lim="800000"/>
              <a:headEnd/>
              <a:tailEnd/>
            </a:ln>
          </p:spPr>
          <p:txBody>
            <a:bodyPr/>
            <a:lstStyle/>
            <a:p>
              <a:endParaRPr lang="en-US"/>
            </a:p>
          </p:txBody>
        </p:sp>
        <p:sp>
          <p:nvSpPr>
            <p:cNvPr id="4" name="TextBox 3"/>
            <p:cNvSpPr txBox="1"/>
            <p:nvPr/>
          </p:nvSpPr>
          <p:spPr>
            <a:xfrm>
              <a:off x="5285817" y="2167516"/>
              <a:ext cx="3565400" cy="461665"/>
            </a:xfrm>
            <a:prstGeom prst="rect">
              <a:avLst/>
            </a:prstGeom>
            <a:solidFill>
              <a:srgbClr val="BBE0E3"/>
            </a:solidFill>
            <a:ln>
              <a:solidFill>
                <a:schemeClr val="bg1"/>
              </a:solidFill>
            </a:ln>
          </p:spPr>
          <p:txBody>
            <a:bodyPr wrap="none" rtlCol="0">
              <a:spAutoFit/>
            </a:bodyPr>
            <a:lstStyle/>
            <a:p>
              <a:r>
                <a:rPr lang="en-US" dirty="0" smtClean="0"/>
                <a:t>Change in error magnitude </a:t>
              </a:r>
              <a:endParaRPr lang="en-US" dirty="0"/>
            </a:p>
          </p:txBody>
        </p:sp>
        <p:sp>
          <p:nvSpPr>
            <p:cNvPr id="5" name="Rectangle 4"/>
            <p:cNvSpPr/>
            <p:nvPr/>
          </p:nvSpPr>
          <p:spPr bwMode="auto">
            <a:xfrm>
              <a:off x="1219200" y="24384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3" name="Rectangle 32"/>
            <p:cNvSpPr/>
            <p:nvPr/>
          </p:nvSpPr>
          <p:spPr bwMode="auto">
            <a:xfrm>
              <a:off x="2057400" y="24384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Rectangle 33"/>
            <p:cNvSpPr/>
            <p:nvPr/>
          </p:nvSpPr>
          <p:spPr bwMode="auto">
            <a:xfrm>
              <a:off x="2895600" y="24384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Rectangle 34"/>
            <p:cNvSpPr/>
            <p:nvPr/>
          </p:nvSpPr>
          <p:spPr bwMode="auto">
            <a:xfrm>
              <a:off x="3810000" y="24384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 name="Rectangle 35"/>
            <p:cNvSpPr/>
            <p:nvPr/>
          </p:nvSpPr>
          <p:spPr bwMode="auto">
            <a:xfrm>
              <a:off x="4572000" y="24384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Rectangle 36"/>
            <p:cNvSpPr/>
            <p:nvPr/>
          </p:nvSpPr>
          <p:spPr bwMode="auto">
            <a:xfrm>
              <a:off x="1219200" y="29718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9" name="Rectangle 38"/>
            <p:cNvSpPr/>
            <p:nvPr/>
          </p:nvSpPr>
          <p:spPr bwMode="auto">
            <a:xfrm>
              <a:off x="2895600" y="29718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2" name="Rectangle 41"/>
            <p:cNvSpPr/>
            <p:nvPr/>
          </p:nvSpPr>
          <p:spPr bwMode="auto">
            <a:xfrm>
              <a:off x="1219200" y="3542144"/>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3" name="Rectangle 42"/>
            <p:cNvSpPr/>
            <p:nvPr/>
          </p:nvSpPr>
          <p:spPr bwMode="auto">
            <a:xfrm>
              <a:off x="2057400" y="3542144"/>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4" name="Rectangle 43"/>
            <p:cNvSpPr/>
            <p:nvPr/>
          </p:nvSpPr>
          <p:spPr bwMode="auto">
            <a:xfrm>
              <a:off x="2895600" y="3542144"/>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5" name="Rectangle 44"/>
            <p:cNvSpPr/>
            <p:nvPr/>
          </p:nvSpPr>
          <p:spPr bwMode="auto">
            <a:xfrm>
              <a:off x="3810000" y="3542144"/>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Rectangle 46"/>
            <p:cNvSpPr/>
            <p:nvPr/>
          </p:nvSpPr>
          <p:spPr bwMode="auto">
            <a:xfrm>
              <a:off x="1219200" y="408478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Rectangle 48"/>
            <p:cNvSpPr/>
            <p:nvPr/>
          </p:nvSpPr>
          <p:spPr bwMode="auto">
            <a:xfrm>
              <a:off x="2895600" y="408478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0" name="Rectangle 49"/>
            <p:cNvSpPr/>
            <p:nvPr/>
          </p:nvSpPr>
          <p:spPr bwMode="auto">
            <a:xfrm>
              <a:off x="3810000" y="408478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1" name="Rectangle 50"/>
            <p:cNvSpPr/>
            <p:nvPr/>
          </p:nvSpPr>
          <p:spPr bwMode="auto">
            <a:xfrm>
              <a:off x="4572000" y="408478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2" name="Rectangle 51"/>
            <p:cNvSpPr/>
            <p:nvPr/>
          </p:nvSpPr>
          <p:spPr bwMode="auto">
            <a:xfrm>
              <a:off x="1219200" y="4627416"/>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4" name="Rectangle 53"/>
            <p:cNvSpPr/>
            <p:nvPr/>
          </p:nvSpPr>
          <p:spPr bwMode="auto">
            <a:xfrm>
              <a:off x="2895600" y="4627416"/>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6" name="Rectangle 55"/>
            <p:cNvSpPr/>
            <p:nvPr/>
          </p:nvSpPr>
          <p:spPr bwMode="auto">
            <a:xfrm>
              <a:off x="3810000" y="4627416"/>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7" name="Rectangle 56"/>
            <p:cNvSpPr/>
            <p:nvPr/>
          </p:nvSpPr>
          <p:spPr bwMode="auto">
            <a:xfrm>
              <a:off x="4572000" y="4627416"/>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8" name="Rectangle 57"/>
            <p:cNvSpPr/>
            <p:nvPr/>
          </p:nvSpPr>
          <p:spPr bwMode="auto">
            <a:xfrm>
              <a:off x="1219200" y="51816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0" name="Rectangle 59"/>
            <p:cNvSpPr/>
            <p:nvPr/>
          </p:nvSpPr>
          <p:spPr bwMode="auto">
            <a:xfrm>
              <a:off x="2895600" y="51816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1" name="Rectangle 60"/>
            <p:cNvSpPr/>
            <p:nvPr/>
          </p:nvSpPr>
          <p:spPr bwMode="auto">
            <a:xfrm>
              <a:off x="3810000" y="51816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2" name="Rectangle 61"/>
            <p:cNvSpPr/>
            <p:nvPr/>
          </p:nvSpPr>
          <p:spPr bwMode="auto">
            <a:xfrm>
              <a:off x="4572000" y="51816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3" name="Rectangle 62"/>
            <p:cNvSpPr/>
            <p:nvPr/>
          </p:nvSpPr>
          <p:spPr bwMode="auto">
            <a:xfrm>
              <a:off x="1219200" y="57150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4" name="Rectangle 63"/>
            <p:cNvSpPr/>
            <p:nvPr/>
          </p:nvSpPr>
          <p:spPr bwMode="auto">
            <a:xfrm>
              <a:off x="2057400" y="57150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5" name="Rectangle 64"/>
            <p:cNvSpPr/>
            <p:nvPr/>
          </p:nvSpPr>
          <p:spPr bwMode="auto">
            <a:xfrm>
              <a:off x="2895600" y="57150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6" name="Rectangle 65"/>
            <p:cNvSpPr/>
            <p:nvPr/>
          </p:nvSpPr>
          <p:spPr bwMode="auto">
            <a:xfrm>
              <a:off x="3810000" y="57150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7" name="Rectangle 66"/>
            <p:cNvSpPr/>
            <p:nvPr/>
          </p:nvSpPr>
          <p:spPr bwMode="auto">
            <a:xfrm>
              <a:off x="4572000" y="5715000"/>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8" name="Rectangle 67"/>
            <p:cNvSpPr/>
            <p:nvPr/>
          </p:nvSpPr>
          <p:spPr bwMode="auto">
            <a:xfrm>
              <a:off x="1219200" y="6266872"/>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9" name="Rectangle 68"/>
            <p:cNvSpPr/>
            <p:nvPr/>
          </p:nvSpPr>
          <p:spPr bwMode="auto">
            <a:xfrm>
              <a:off x="2057400" y="6266872"/>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0" name="Rectangle 69"/>
            <p:cNvSpPr/>
            <p:nvPr/>
          </p:nvSpPr>
          <p:spPr bwMode="auto">
            <a:xfrm>
              <a:off x="2895600" y="6266872"/>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1" name="Rectangle 70"/>
            <p:cNvSpPr/>
            <p:nvPr/>
          </p:nvSpPr>
          <p:spPr bwMode="auto">
            <a:xfrm>
              <a:off x="3810000" y="6266872"/>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2" name="Rectangle 71"/>
            <p:cNvSpPr/>
            <p:nvPr/>
          </p:nvSpPr>
          <p:spPr bwMode="auto">
            <a:xfrm>
              <a:off x="4572000" y="6266872"/>
              <a:ext cx="304800" cy="228600"/>
            </a:xfrm>
            <a:prstGeom prst="rect">
              <a:avLst/>
            </a:prstGeom>
            <a:solidFill>
              <a:srgbClr val="BBE0E3">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8" name="Group 7"/>
          <p:cNvGrpSpPr/>
          <p:nvPr/>
        </p:nvGrpSpPr>
        <p:grpSpPr>
          <a:xfrm>
            <a:off x="2542308" y="2992744"/>
            <a:ext cx="4027708" cy="861127"/>
            <a:chOff x="2542308" y="2992744"/>
            <a:chExt cx="4027708" cy="861127"/>
          </a:xfrm>
        </p:grpSpPr>
        <p:sp>
          <p:nvSpPr>
            <p:cNvPr id="29" name="TextBox 28"/>
            <p:cNvSpPr txBox="1"/>
            <p:nvPr/>
          </p:nvSpPr>
          <p:spPr>
            <a:xfrm>
              <a:off x="5292102" y="3392206"/>
              <a:ext cx="1277914" cy="461665"/>
            </a:xfrm>
            <a:prstGeom prst="rect">
              <a:avLst/>
            </a:prstGeom>
            <a:solidFill>
              <a:srgbClr val="B9FFA3"/>
            </a:solidFill>
            <a:ln>
              <a:solidFill>
                <a:schemeClr val="bg1"/>
              </a:solidFill>
            </a:ln>
          </p:spPr>
          <p:txBody>
            <a:bodyPr wrap="none" rtlCol="0">
              <a:spAutoFit/>
            </a:bodyPr>
            <a:lstStyle/>
            <a:p>
              <a:r>
                <a:rPr lang="en-US" dirty="0" smtClean="0"/>
                <a:t>Addition</a:t>
              </a:r>
              <a:endParaRPr lang="en-US" dirty="0"/>
            </a:p>
          </p:txBody>
        </p:sp>
        <p:sp>
          <p:nvSpPr>
            <p:cNvPr id="87" name="Rectangle 86"/>
            <p:cNvSpPr/>
            <p:nvPr/>
          </p:nvSpPr>
          <p:spPr bwMode="auto">
            <a:xfrm>
              <a:off x="2542308" y="2992744"/>
              <a:ext cx="249238" cy="248782"/>
            </a:xfrm>
            <a:prstGeom prst="rect">
              <a:avLst/>
            </a:prstGeom>
            <a:solidFill>
              <a:srgbClr val="66FF33">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0" name="Rectangle 89"/>
            <p:cNvSpPr/>
            <p:nvPr/>
          </p:nvSpPr>
          <p:spPr bwMode="auto">
            <a:xfrm>
              <a:off x="3387222" y="3531198"/>
              <a:ext cx="249238" cy="248782"/>
            </a:xfrm>
            <a:prstGeom prst="rect">
              <a:avLst/>
            </a:prstGeom>
            <a:solidFill>
              <a:srgbClr val="66FF33">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9" name="Group 8"/>
          <p:cNvGrpSpPr/>
          <p:nvPr/>
        </p:nvGrpSpPr>
        <p:grpSpPr>
          <a:xfrm>
            <a:off x="2523836" y="2456872"/>
            <a:ext cx="4087858" cy="4020128"/>
            <a:chOff x="2523836" y="2456872"/>
            <a:chExt cx="4087858" cy="4020128"/>
          </a:xfrm>
        </p:grpSpPr>
        <p:sp>
          <p:nvSpPr>
            <p:cNvPr id="30" name="TextBox 29"/>
            <p:cNvSpPr txBox="1"/>
            <p:nvPr/>
          </p:nvSpPr>
          <p:spPr>
            <a:xfrm>
              <a:off x="5292102" y="4002356"/>
              <a:ext cx="1319592" cy="461665"/>
            </a:xfrm>
            <a:prstGeom prst="rect">
              <a:avLst/>
            </a:prstGeom>
            <a:solidFill>
              <a:srgbClr val="CC99FF"/>
            </a:solidFill>
            <a:ln>
              <a:solidFill>
                <a:schemeClr val="bg1"/>
              </a:solidFill>
            </a:ln>
          </p:spPr>
          <p:txBody>
            <a:bodyPr wrap="none" rtlCol="0">
              <a:spAutoFit/>
            </a:bodyPr>
            <a:lstStyle/>
            <a:p>
              <a:r>
                <a:rPr lang="en-US" dirty="0" smtClean="0"/>
                <a:t>Deletion </a:t>
              </a:r>
              <a:endParaRPr lang="en-US" dirty="0"/>
            </a:p>
          </p:txBody>
        </p:sp>
        <p:sp>
          <p:nvSpPr>
            <p:cNvPr id="88" name="Rectangle 87"/>
            <p:cNvSpPr/>
            <p:nvPr/>
          </p:nvSpPr>
          <p:spPr bwMode="auto">
            <a:xfrm>
              <a:off x="2535148" y="4064598"/>
              <a:ext cx="249238" cy="248782"/>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9" name="Rectangle 88"/>
            <p:cNvSpPr/>
            <p:nvPr/>
          </p:nvSpPr>
          <p:spPr bwMode="auto">
            <a:xfrm>
              <a:off x="3412621" y="4078219"/>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 name="Rectangle 91"/>
            <p:cNvSpPr/>
            <p:nvPr/>
          </p:nvSpPr>
          <p:spPr bwMode="auto">
            <a:xfrm>
              <a:off x="3389744" y="2456872"/>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93" name="Rectangle 92"/>
            <p:cNvSpPr/>
            <p:nvPr/>
          </p:nvSpPr>
          <p:spPr bwMode="auto">
            <a:xfrm>
              <a:off x="2546640" y="2456872"/>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95" name="Rectangle 94"/>
            <p:cNvSpPr/>
            <p:nvPr/>
          </p:nvSpPr>
          <p:spPr bwMode="auto">
            <a:xfrm>
              <a:off x="2523836" y="4609546"/>
              <a:ext cx="249238" cy="248782"/>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6" name="Rectangle 95"/>
            <p:cNvSpPr/>
            <p:nvPr/>
          </p:nvSpPr>
          <p:spPr bwMode="auto">
            <a:xfrm>
              <a:off x="3401309" y="4623167"/>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7" name="Rectangle 96"/>
            <p:cNvSpPr/>
            <p:nvPr/>
          </p:nvSpPr>
          <p:spPr bwMode="auto">
            <a:xfrm>
              <a:off x="2542308" y="5152182"/>
              <a:ext cx="249238" cy="248782"/>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8" name="Rectangle 97"/>
            <p:cNvSpPr/>
            <p:nvPr/>
          </p:nvSpPr>
          <p:spPr bwMode="auto">
            <a:xfrm>
              <a:off x="3419781" y="5165803"/>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9" name="Rectangle 98"/>
            <p:cNvSpPr/>
            <p:nvPr/>
          </p:nvSpPr>
          <p:spPr bwMode="auto">
            <a:xfrm>
              <a:off x="2533072" y="5701742"/>
              <a:ext cx="249238" cy="248782"/>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0" name="Rectangle 99"/>
            <p:cNvSpPr/>
            <p:nvPr/>
          </p:nvSpPr>
          <p:spPr bwMode="auto">
            <a:xfrm>
              <a:off x="3410545" y="5715363"/>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1" name="Rectangle 100"/>
            <p:cNvSpPr/>
            <p:nvPr/>
          </p:nvSpPr>
          <p:spPr bwMode="auto">
            <a:xfrm>
              <a:off x="2537696" y="6228218"/>
              <a:ext cx="249238" cy="248782"/>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2" name="Rectangle 101"/>
            <p:cNvSpPr/>
            <p:nvPr/>
          </p:nvSpPr>
          <p:spPr bwMode="auto">
            <a:xfrm>
              <a:off x="3415169" y="6241839"/>
              <a:ext cx="226580" cy="226165"/>
            </a:xfrm>
            <a:prstGeom prst="rect">
              <a:avLst/>
            </a:prstGeom>
            <a:solidFill>
              <a:srgbClr val="CC99FF">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0" name="Group 9"/>
          <p:cNvGrpSpPr/>
          <p:nvPr/>
        </p:nvGrpSpPr>
        <p:grpSpPr>
          <a:xfrm>
            <a:off x="4216592" y="2465142"/>
            <a:ext cx="3716938" cy="4011858"/>
            <a:chOff x="4216592" y="2465142"/>
            <a:chExt cx="3716938" cy="4011858"/>
          </a:xfrm>
        </p:grpSpPr>
        <p:sp>
          <p:nvSpPr>
            <p:cNvPr id="31" name="TextBox 30"/>
            <p:cNvSpPr txBox="1"/>
            <p:nvPr/>
          </p:nvSpPr>
          <p:spPr>
            <a:xfrm>
              <a:off x="5289858" y="4608975"/>
              <a:ext cx="2643672" cy="461665"/>
            </a:xfrm>
            <a:prstGeom prst="rect">
              <a:avLst/>
            </a:prstGeom>
            <a:solidFill>
              <a:srgbClr val="FFFF00"/>
            </a:solidFill>
            <a:ln>
              <a:solidFill>
                <a:schemeClr val="bg1"/>
              </a:solidFill>
            </a:ln>
          </p:spPr>
          <p:txBody>
            <a:bodyPr wrap="none" rtlCol="0">
              <a:spAutoFit/>
            </a:bodyPr>
            <a:lstStyle/>
            <a:p>
              <a:r>
                <a:rPr lang="en-US" dirty="0" smtClean="0"/>
                <a:t>Change in encoding</a:t>
              </a:r>
              <a:endParaRPr lang="en-US" dirty="0"/>
            </a:p>
          </p:txBody>
        </p:sp>
        <p:sp>
          <p:nvSpPr>
            <p:cNvPr id="103" name="Rectangle 102"/>
            <p:cNvSpPr/>
            <p:nvPr/>
          </p:nvSpPr>
          <p:spPr bwMode="auto">
            <a:xfrm>
              <a:off x="4245984" y="2465142"/>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5" name="Rectangle 104"/>
            <p:cNvSpPr/>
            <p:nvPr/>
          </p:nvSpPr>
          <p:spPr bwMode="auto">
            <a:xfrm>
              <a:off x="4230110" y="4059462"/>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6" name="Rectangle 105"/>
            <p:cNvSpPr/>
            <p:nvPr/>
          </p:nvSpPr>
          <p:spPr bwMode="auto">
            <a:xfrm>
              <a:off x="4241384" y="4624107"/>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7" name="Rectangle 106"/>
            <p:cNvSpPr/>
            <p:nvPr/>
          </p:nvSpPr>
          <p:spPr bwMode="auto">
            <a:xfrm>
              <a:off x="4226359" y="5163490"/>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8" name="Rectangle 107"/>
            <p:cNvSpPr/>
            <p:nvPr/>
          </p:nvSpPr>
          <p:spPr bwMode="auto">
            <a:xfrm>
              <a:off x="4239941" y="5732377"/>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9" name="Rectangle 108"/>
            <p:cNvSpPr/>
            <p:nvPr/>
          </p:nvSpPr>
          <p:spPr bwMode="auto">
            <a:xfrm>
              <a:off x="4216592" y="6250835"/>
              <a:ext cx="226580" cy="226165"/>
            </a:xfrm>
            <a:prstGeom prst="rect">
              <a:avLst/>
            </a:prstGeom>
            <a:solidFill>
              <a:srgbClr val="FFFF00">
                <a:alpha val="4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1" name="Group 10"/>
          <p:cNvGrpSpPr/>
          <p:nvPr/>
        </p:nvGrpSpPr>
        <p:grpSpPr>
          <a:xfrm>
            <a:off x="228600" y="2438400"/>
            <a:ext cx="8051948" cy="4362450"/>
            <a:chOff x="228600" y="2438400"/>
            <a:chExt cx="8051948" cy="4362450"/>
          </a:xfrm>
        </p:grpSpPr>
        <p:grpSp>
          <p:nvGrpSpPr>
            <p:cNvPr id="7" name="Group 6"/>
            <p:cNvGrpSpPr/>
            <p:nvPr/>
          </p:nvGrpSpPr>
          <p:grpSpPr>
            <a:xfrm>
              <a:off x="228600" y="2438400"/>
              <a:ext cx="8051948" cy="4362450"/>
              <a:chOff x="228600" y="2438400"/>
              <a:chExt cx="8051948" cy="4362450"/>
            </a:xfrm>
          </p:grpSpPr>
          <p:sp>
            <p:nvSpPr>
              <p:cNvPr id="3076" name="Rectangle 3"/>
              <p:cNvSpPr>
                <a:spLocks noChangeArrowheads="1"/>
              </p:cNvSpPr>
              <p:nvPr/>
            </p:nvSpPr>
            <p:spPr bwMode="auto">
              <a:xfrm>
                <a:off x="582613" y="5621338"/>
                <a:ext cx="7937" cy="9525"/>
              </a:xfrm>
              <a:prstGeom prst="rect">
                <a:avLst/>
              </a:prstGeom>
              <a:solidFill>
                <a:srgbClr val="000000"/>
              </a:solidFill>
              <a:ln w="9525">
                <a:noFill/>
                <a:miter lim="800000"/>
                <a:headEnd/>
                <a:tailEnd/>
              </a:ln>
            </p:spPr>
            <p:txBody>
              <a:bodyPr/>
              <a:lstStyle/>
              <a:p>
                <a:endParaRPr lang="en-US"/>
              </a:p>
            </p:txBody>
          </p:sp>
          <p:sp>
            <p:nvSpPr>
              <p:cNvPr id="3079" name="Rectangle 6"/>
              <p:cNvSpPr>
                <a:spLocks noChangeArrowheads="1"/>
              </p:cNvSpPr>
              <p:nvPr/>
            </p:nvSpPr>
            <p:spPr bwMode="auto">
              <a:xfrm>
                <a:off x="582613" y="5630863"/>
                <a:ext cx="7937" cy="225425"/>
              </a:xfrm>
              <a:prstGeom prst="rect">
                <a:avLst/>
              </a:prstGeom>
              <a:solidFill>
                <a:srgbClr val="000000"/>
              </a:solidFill>
              <a:ln w="9525">
                <a:noFill/>
                <a:miter lim="800000"/>
                <a:headEnd/>
                <a:tailEnd/>
              </a:ln>
            </p:spPr>
            <p:txBody>
              <a:bodyPr/>
              <a:lstStyle/>
              <a:p>
                <a:endParaRPr lang="en-US"/>
              </a:p>
            </p:txBody>
          </p:sp>
          <p:sp>
            <p:nvSpPr>
              <p:cNvPr id="3080" name="Rectangle 7"/>
              <p:cNvSpPr>
                <a:spLocks noChangeArrowheads="1"/>
              </p:cNvSpPr>
              <p:nvPr/>
            </p:nvSpPr>
            <p:spPr bwMode="auto">
              <a:xfrm>
                <a:off x="582613" y="5856288"/>
                <a:ext cx="7937" cy="9525"/>
              </a:xfrm>
              <a:prstGeom prst="rect">
                <a:avLst/>
              </a:prstGeom>
              <a:solidFill>
                <a:srgbClr val="000000"/>
              </a:solidFill>
              <a:ln w="9525">
                <a:noFill/>
                <a:miter lim="800000"/>
                <a:headEnd/>
                <a:tailEnd/>
              </a:ln>
            </p:spPr>
            <p:txBody>
              <a:bodyPr/>
              <a:lstStyle/>
              <a:p>
                <a:endParaRPr lang="en-US"/>
              </a:p>
            </p:txBody>
          </p:sp>
          <p:sp>
            <p:nvSpPr>
              <p:cNvPr id="3091" name="TextBox 53"/>
              <p:cNvSpPr txBox="1">
                <a:spLocks noChangeArrowheads="1"/>
              </p:cNvSpPr>
              <p:nvPr/>
            </p:nvSpPr>
            <p:spPr bwMode="auto">
              <a:xfrm>
                <a:off x="228600" y="6400800"/>
                <a:ext cx="441325" cy="400050"/>
              </a:xfrm>
              <a:prstGeom prst="rect">
                <a:avLst/>
              </a:prstGeom>
              <a:noFill/>
              <a:ln w="9525">
                <a:noFill/>
                <a:miter lim="800000"/>
                <a:headEnd/>
                <a:tailEnd/>
              </a:ln>
            </p:spPr>
            <p:txBody>
              <a:bodyPr wrap="none">
                <a:spAutoFit/>
              </a:bodyPr>
              <a:lstStyle/>
              <a:p>
                <a:r>
                  <a:rPr lang="en-US" sz="2000">
                    <a:solidFill>
                      <a:schemeClr val="bg1"/>
                    </a:solidFill>
                  </a:rPr>
                  <a:t>…</a:t>
                </a:r>
              </a:p>
            </p:txBody>
          </p:sp>
          <p:sp>
            <p:nvSpPr>
              <p:cNvPr id="28" name="TextBox 27"/>
              <p:cNvSpPr txBox="1"/>
              <p:nvPr/>
            </p:nvSpPr>
            <p:spPr>
              <a:xfrm>
                <a:off x="5285817" y="2779861"/>
                <a:ext cx="2994731" cy="461665"/>
              </a:xfrm>
              <a:prstGeom prst="rect">
                <a:avLst/>
              </a:prstGeom>
              <a:solidFill>
                <a:srgbClr val="FFA3A3"/>
              </a:solidFill>
              <a:ln>
                <a:solidFill>
                  <a:schemeClr val="bg1"/>
                </a:solidFill>
              </a:ln>
            </p:spPr>
            <p:txBody>
              <a:bodyPr wrap="none" rtlCol="0">
                <a:spAutoFit/>
              </a:bodyPr>
              <a:lstStyle/>
              <a:p>
                <a:r>
                  <a:rPr lang="en-US" dirty="0" smtClean="0"/>
                  <a:t>No change in ontology</a:t>
                </a:r>
                <a:endParaRPr lang="en-US" dirty="0"/>
              </a:p>
            </p:txBody>
          </p:sp>
          <p:sp>
            <p:nvSpPr>
              <p:cNvPr id="73" name="Rectangle 72"/>
              <p:cNvSpPr/>
              <p:nvPr/>
            </p:nvSpPr>
            <p:spPr bwMode="auto">
              <a:xfrm>
                <a:off x="800100" y="41148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4" name="Rectangle 73"/>
              <p:cNvSpPr/>
              <p:nvPr/>
            </p:nvSpPr>
            <p:spPr bwMode="auto">
              <a:xfrm>
                <a:off x="1676400" y="24384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5" name="Rectangle 74"/>
              <p:cNvSpPr/>
              <p:nvPr/>
            </p:nvSpPr>
            <p:spPr bwMode="auto">
              <a:xfrm>
                <a:off x="800100" y="3021300"/>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8" name="Rectangle 77"/>
              <p:cNvSpPr/>
              <p:nvPr/>
            </p:nvSpPr>
            <p:spPr bwMode="auto">
              <a:xfrm>
                <a:off x="1686792" y="3551525"/>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9" name="Rectangle 78"/>
              <p:cNvSpPr/>
              <p:nvPr/>
            </p:nvSpPr>
            <p:spPr bwMode="auto">
              <a:xfrm>
                <a:off x="810492" y="4627416"/>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0" name="Rectangle 79"/>
              <p:cNvSpPr/>
              <p:nvPr/>
            </p:nvSpPr>
            <p:spPr bwMode="auto">
              <a:xfrm>
                <a:off x="808180" y="51816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1" name="Rectangle 80"/>
              <p:cNvSpPr/>
              <p:nvPr/>
            </p:nvSpPr>
            <p:spPr bwMode="auto">
              <a:xfrm>
                <a:off x="798944" y="573116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2" name="Rectangle 81"/>
              <p:cNvSpPr/>
              <p:nvPr/>
            </p:nvSpPr>
            <p:spPr bwMode="auto">
              <a:xfrm>
                <a:off x="789708" y="6266872"/>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3" name="Rectangle 82"/>
              <p:cNvSpPr/>
              <p:nvPr/>
            </p:nvSpPr>
            <p:spPr bwMode="auto">
              <a:xfrm>
                <a:off x="1676400" y="6286499"/>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4" name="Rectangle 83"/>
              <p:cNvSpPr/>
              <p:nvPr/>
            </p:nvSpPr>
            <p:spPr bwMode="auto">
              <a:xfrm>
                <a:off x="1676400" y="5751944"/>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5" name="Rectangle 84"/>
              <p:cNvSpPr/>
              <p:nvPr/>
            </p:nvSpPr>
            <p:spPr bwMode="auto">
              <a:xfrm>
                <a:off x="2514600" y="3562928"/>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111" name="Rectangle 110"/>
            <p:cNvSpPr/>
            <p:nvPr/>
          </p:nvSpPr>
          <p:spPr bwMode="auto">
            <a:xfrm>
              <a:off x="814964" y="2453767"/>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3" name="Group 12"/>
          <p:cNvGrpSpPr/>
          <p:nvPr/>
        </p:nvGrpSpPr>
        <p:grpSpPr>
          <a:xfrm>
            <a:off x="1828800" y="2831868"/>
            <a:ext cx="6410070" cy="3223104"/>
            <a:chOff x="1828800" y="2831868"/>
            <a:chExt cx="6410070" cy="3223104"/>
          </a:xfrm>
        </p:grpSpPr>
        <p:sp>
          <p:nvSpPr>
            <p:cNvPr id="12" name="&quot;No&quot; Symbol 11"/>
            <p:cNvSpPr/>
            <p:nvPr/>
          </p:nvSpPr>
          <p:spPr bwMode="auto">
            <a:xfrm>
              <a:off x="1839192" y="2837599"/>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4" name="&quot;No&quot; Symbol 113"/>
            <p:cNvSpPr/>
            <p:nvPr/>
          </p:nvSpPr>
          <p:spPr bwMode="auto">
            <a:xfrm>
              <a:off x="1828800" y="3950750"/>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5" name="&quot;No&quot; Symbol 114"/>
            <p:cNvSpPr/>
            <p:nvPr/>
          </p:nvSpPr>
          <p:spPr bwMode="auto">
            <a:xfrm>
              <a:off x="1828800" y="4466735"/>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6" name="&quot;No&quot; Symbol 115"/>
            <p:cNvSpPr/>
            <p:nvPr/>
          </p:nvSpPr>
          <p:spPr bwMode="auto">
            <a:xfrm>
              <a:off x="1828800" y="5008123"/>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7" name="&quot;No&quot; Symbol 116"/>
            <p:cNvSpPr/>
            <p:nvPr/>
          </p:nvSpPr>
          <p:spPr bwMode="auto">
            <a:xfrm>
              <a:off x="3541715" y="2831868"/>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8" name="&quot;No&quot; Symbol 117"/>
            <p:cNvSpPr/>
            <p:nvPr/>
          </p:nvSpPr>
          <p:spPr bwMode="auto">
            <a:xfrm>
              <a:off x="4418161" y="2837152"/>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9" name="&quot;No&quot; Symbol 118"/>
            <p:cNvSpPr/>
            <p:nvPr/>
          </p:nvSpPr>
          <p:spPr bwMode="auto">
            <a:xfrm>
              <a:off x="4418161" y="3375060"/>
              <a:ext cx="306239" cy="306239"/>
            </a:xfrm>
            <a:prstGeom prst="noSmoking">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0" name="TextBox 119"/>
            <p:cNvSpPr txBox="1"/>
            <p:nvPr/>
          </p:nvSpPr>
          <p:spPr>
            <a:xfrm>
              <a:off x="5285817" y="5223975"/>
              <a:ext cx="2953053" cy="830997"/>
            </a:xfrm>
            <a:prstGeom prst="rect">
              <a:avLst/>
            </a:prstGeom>
            <a:solidFill>
              <a:srgbClr val="FF0000"/>
            </a:solidFill>
            <a:ln>
              <a:solidFill>
                <a:schemeClr val="bg1"/>
              </a:solidFill>
            </a:ln>
          </p:spPr>
          <p:txBody>
            <a:bodyPr wrap="none" rtlCol="0">
              <a:spAutoFit/>
            </a:bodyPr>
            <a:lstStyle/>
            <a:p>
              <a:r>
                <a:rPr lang="en-US" dirty="0" smtClean="0">
                  <a:solidFill>
                    <a:schemeClr val="bg1"/>
                  </a:solidFill>
                </a:rPr>
                <a:t>No snapshot transition</a:t>
              </a:r>
            </a:p>
            <a:p>
              <a:r>
                <a:rPr lang="en-US" dirty="0" smtClean="0">
                  <a:solidFill>
                    <a:schemeClr val="bg1"/>
                  </a:solidFill>
                </a:rPr>
                <a:t>possible </a:t>
              </a:r>
              <a:endParaRPr lang="en-US" dirty="0">
                <a:solidFill>
                  <a:schemeClr val="bg1"/>
                </a:solidFill>
              </a:endParaRPr>
            </a:p>
          </p:txBody>
        </p:sp>
      </p:grpSp>
    </p:spTree>
    <p:extLst>
      <p:ext uri="{BB962C8B-B14F-4D97-AF65-F5344CB8AC3E}">
        <p14:creationId xmlns:p14="http://schemas.microsoft.com/office/powerpoint/2010/main" val="66681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title"/>
          </p:nvPr>
        </p:nvSpPr>
        <p:spPr/>
        <p:txBody>
          <a:bodyPr/>
          <a:lstStyle/>
          <a:p>
            <a:pPr eaLnBrk="1" hangingPunct="1"/>
            <a:r>
              <a:rPr lang="nl-BE" dirty="0" err="1" smtClean="0"/>
              <a:t>Effects</a:t>
            </a:r>
            <a:r>
              <a:rPr lang="nl-BE" dirty="0" smtClean="0"/>
              <a:t> of </a:t>
            </a:r>
            <a:r>
              <a:rPr lang="nl-BE" dirty="0" err="1" smtClean="0"/>
              <a:t>various</a:t>
            </a:r>
            <a:r>
              <a:rPr lang="nl-BE" dirty="0" smtClean="0"/>
              <a:t> </a:t>
            </a:r>
            <a:r>
              <a:rPr lang="nl-BE" dirty="0" err="1" smtClean="0"/>
              <a:t>sorts</a:t>
            </a:r>
            <a:r>
              <a:rPr lang="nl-BE" dirty="0" smtClean="0"/>
              <a:t> of changes</a:t>
            </a:r>
            <a:endParaRPr lang="en-US" dirty="0" smtClean="0"/>
          </a:p>
        </p:txBody>
      </p:sp>
      <p:sp>
        <p:nvSpPr>
          <p:cNvPr id="55" name="Content Placeholder 54"/>
          <p:cNvSpPr>
            <a:spLocks noGrp="1"/>
          </p:cNvSpPr>
          <p:nvPr>
            <p:ph idx="1"/>
          </p:nvPr>
        </p:nvSpPr>
        <p:spPr>
          <a:xfrm>
            <a:off x="5049985" y="2057400"/>
            <a:ext cx="3900487" cy="4648200"/>
          </a:xfrm>
        </p:spPr>
        <p:txBody>
          <a:bodyPr/>
          <a:lstStyle/>
          <a:p>
            <a:pPr eaLnBrk="1" hangingPunct="1"/>
            <a:r>
              <a:rPr lang="en-US" sz="2000" dirty="0" smtClean="0"/>
              <a:t>When something faithfully represented at t ceases to be faithful at t+1, leaving the ontology unchanged causes a P+1 to become a P-1.</a:t>
            </a:r>
          </a:p>
          <a:p>
            <a:pPr eaLnBrk="1" hangingPunct="1"/>
            <a:endParaRPr lang="en-US" sz="2000" dirty="0" smtClean="0"/>
          </a:p>
          <a:p>
            <a:pPr eaLnBrk="1" hangingPunct="1"/>
            <a:r>
              <a:rPr lang="en-US" sz="2000" dirty="0" smtClean="0"/>
              <a:t>When something faithfully represented at t is not believed to be faithful anymore at t+1 while in fact it still is, removing the representational element causes a P+1 to become a A-2.</a:t>
            </a:r>
          </a:p>
          <a:p>
            <a:pPr eaLnBrk="1" hangingPunct="1"/>
            <a:endParaRPr lang="en-US" sz="2000" dirty="0" smtClean="0"/>
          </a:p>
        </p:txBody>
      </p:sp>
      <p:sp>
        <p:nvSpPr>
          <p:cNvPr id="3076" name="Rectangle 3"/>
          <p:cNvSpPr>
            <a:spLocks noChangeArrowheads="1"/>
          </p:cNvSpPr>
          <p:nvPr/>
        </p:nvSpPr>
        <p:spPr bwMode="auto">
          <a:xfrm>
            <a:off x="582613" y="5621338"/>
            <a:ext cx="7937" cy="9525"/>
          </a:xfrm>
          <a:prstGeom prst="rect">
            <a:avLst/>
          </a:prstGeom>
          <a:solidFill>
            <a:srgbClr val="000000"/>
          </a:solidFill>
          <a:ln w="9525">
            <a:noFill/>
            <a:miter lim="800000"/>
            <a:headEnd/>
            <a:tailEnd/>
          </a:ln>
        </p:spPr>
        <p:txBody>
          <a:bodyPr/>
          <a:lstStyle/>
          <a:p>
            <a:endParaRPr lang="en-US"/>
          </a:p>
        </p:txBody>
      </p:sp>
      <p:sp>
        <p:nvSpPr>
          <p:cNvPr id="3077" name="Rectangle 4"/>
          <p:cNvSpPr>
            <a:spLocks noChangeArrowheads="1"/>
          </p:cNvSpPr>
          <p:nvPr/>
        </p:nvSpPr>
        <p:spPr bwMode="auto">
          <a:xfrm>
            <a:off x="2754313" y="5621338"/>
            <a:ext cx="9525" cy="9525"/>
          </a:xfrm>
          <a:prstGeom prst="rect">
            <a:avLst/>
          </a:prstGeom>
          <a:solidFill>
            <a:srgbClr val="000000"/>
          </a:solidFill>
          <a:ln w="9525">
            <a:noFill/>
            <a:miter lim="800000"/>
            <a:headEnd/>
            <a:tailEnd/>
          </a:ln>
        </p:spPr>
        <p:txBody>
          <a:bodyPr/>
          <a:lstStyle/>
          <a:p>
            <a:endParaRPr lang="en-US"/>
          </a:p>
        </p:txBody>
      </p:sp>
      <p:sp>
        <p:nvSpPr>
          <p:cNvPr id="3078" name="Rectangle 5"/>
          <p:cNvSpPr>
            <a:spLocks noChangeArrowheads="1"/>
          </p:cNvSpPr>
          <p:nvPr/>
        </p:nvSpPr>
        <p:spPr bwMode="auto">
          <a:xfrm>
            <a:off x="3481388" y="5621338"/>
            <a:ext cx="9525" cy="9525"/>
          </a:xfrm>
          <a:prstGeom prst="rect">
            <a:avLst/>
          </a:prstGeom>
          <a:solidFill>
            <a:srgbClr val="000000"/>
          </a:solidFill>
          <a:ln w="9525">
            <a:noFill/>
            <a:miter lim="800000"/>
            <a:headEnd/>
            <a:tailEnd/>
          </a:ln>
        </p:spPr>
        <p:txBody>
          <a:bodyPr/>
          <a:lstStyle/>
          <a:p>
            <a:endParaRPr lang="en-US"/>
          </a:p>
        </p:txBody>
      </p:sp>
      <p:sp>
        <p:nvSpPr>
          <p:cNvPr id="3079" name="Rectangle 6"/>
          <p:cNvSpPr>
            <a:spLocks noChangeArrowheads="1"/>
          </p:cNvSpPr>
          <p:nvPr/>
        </p:nvSpPr>
        <p:spPr bwMode="auto">
          <a:xfrm>
            <a:off x="582613" y="5630863"/>
            <a:ext cx="7937" cy="225425"/>
          </a:xfrm>
          <a:prstGeom prst="rect">
            <a:avLst/>
          </a:prstGeom>
          <a:solidFill>
            <a:srgbClr val="000000"/>
          </a:solidFill>
          <a:ln w="9525">
            <a:noFill/>
            <a:miter lim="800000"/>
            <a:headEnd/>
            <a:tailEnd/>
          </a:ln>
        </p:spPr>
        <p:txBody>
          <a:bodyPr/>
          <a:lstStyle/>
          <a:p>
            <a:endParaRPr lang="en-US"/>
          </a:p>
        </p:txBody>
      </p:sp>
      <p:sp>
        <p:nvSpPr>
          <p:cNvPr id="3080" name="Rectangle 7"/>
          <p:cNvSpPr>
            <a:spLocks noChangeArrowheads="1"/>
          </p:cNvSpPr>
          <p:nvPr/>
        </p:nvSpPr>
        <p:spPr bwMode="auto">
          <a:xfrm>
            <a:off x="582613" y="5856288"/>
            <a:ext cx="7937" cy="9525"/>
          </a:xfrm>
          <a:prstGeom prst="rect">
            <a:avLst/>
          </a:prstGeom>
          <a:solidFill>
            <a:srgbClr val="000000"/>
          </a:solidFill>
          <a:ln w="9525">
            <a:noFill/>
            <a:miter lim="800000"/>
            <a:headEnd/>
            <a:tailEnd/>
          </a:ln>
        </p:spPr>
        <p:txBody>
          <a:bodyPr/>
          <a:lstStyle/>
          <a:p>
            <a:endParaRPr lang="en-US"/>
          </a:p>
        </p:txBody>
      </p:sp>
      <p:sp>
        <p:nvSpPr>
          <p:cNvPr id="3081" name="Rectangle 8"/>
          <p:cNvSpPr>
            <a:spLocks noChangeArrowheads="1"/>
          </p:cNvSpPr>
          <p:nvPr/>
        </p:nvSpPr>
        <p:spPr bwMode="auto">
          <a:xfrm>
            <a:off x="939800" y="5856288"/>
            <a:ext cx="7938" cy="9525"/>
          </a:xfrm>
          <a:prstGeom prst="rect">
            <a:avLst/>
          </a:prstGeom>
          <a:solidFill>
            <a:srgbClr val="000000"/>
          </a:solidFill>
          <a:ln w="9525">
            <a:noFill/>
            <a:miter lim="800000"/>
            <a:headEnd/>
            <a:tailEnd/>
          </a:ln>
        </p:spPr>
        <p:txBody>
          <a:bodyPr/>
          <a:lstStyle/>
          <a:p>
            <a:endParaRPr lang="en-US"/>
          </a:p>
        </p:txBody>
      </p:sp>
      <p:sp>
        <p:nvSpPr>
          <p:cNvPr id="3082" name="Rectangle 9"/>
          <p:cNvSpPr>
            <a:spLocks noChangeArrowheads="1"/>
          </p:cNvSpPr>
          <p:nvPr/>
        </p:nvSpPr>
        <p:spPr bwMode="auto">
          <a:xfrm>
            <a:off x="2754313" y="5630863"/>
            <a:ext cx="9525" cy="225425"/>
          </a:xfrm>
          <a:prstGeom prst="rect">
            <a:avLst/>
          </a:prstGeom>
          <a:solidFill>
            <a:srgbClr val="000000"/>
          </a:solidFill>
          <a:ln w="9525">
            <a:noFill/>
            <a:miter lim="800000"/>
            <a:headEnd/>
            <a:tailEnd/>
          </a:ln>
        </p:spPr>
        <p:txBody>
          <a:bodyPr/>
          <a:lstStyle/>
          <a:p>
            <a:endParaRPr lang="en-US"/>
          </a:p>
        </p:txBody>
      </p:sp>
      <p:sp>
        <p:nvSpPr>
          <p:cNvPr id="3083" name="Rectangle 10"/>
          <p:cNvSpPr>
            <a:spLocks noChangeArrowheads="1"/>
          </p:cNvSpPr>
          <p:nvPr/>
        </p:nvSpPr>
        <p:spPr bwMode="auto">
          <a:xfrm>
            <a:off x="2754313" y="5856288"/>
            <a:ext cx="9525" cy="9525"/>
          </a:xfrm>
          <a:prstGeom prst="rect">
            <a:avLst/>
          </a:prstGeom>
          <a:solidFill>
            <a:srgbClr val="000000"/>
          </a:solidFill>
          <a:ln w="9525">
            <a:noFill/>
            <a:miter lim="800000"/>
            <a:headEnd/>
            <a:tailEnd/>
          </a:ln>
        </p:spPr>
        <p:txBody>
          <a:bodyPr/>
          <a:lstStyle/>
          <a:p>
            <a:endParaRPr lang="en-US"/>
          </a:p>
        </p:txBody>
      </p:sp>
      <p:sp>
        <p:nvSpPr>
          <p:cNvPr id="3084" name="Rectangle 11"/>
          <p:cNvSpPr>
            <a:spLocks noChangeArrowheads="1"/>
          </p:cNvSpPr>
          <p:nvPr/>
        </p:nvSpPr>
        <p:spPr bwMode="auto">
          <a:xfrm>
            <a:off x="3111500" y="5856288"/>
            <a:ext cx="9525" cy="9525"/>
          </a:xfrm>
          <a:prstGeom prst="rect">
            <a:avLst/>
          </a:prstGeom>
          <a:solidFill>
            <a:srgbClr val="000000"/>
          </a:solidFill>
          <a:ln w="9525">
            <a:noFill/>
            <a:miter lim="800000"/>
            <a:headEnd/>
            <a:tailEnd/>
          </a:ln>
        </p:spPr>
        <p:txBody>
          <a:bodyPr/>
          <a:lstStyle/>
          <a:p>
            <a:endParaRPr lang="en-US"/>
          </a:p>
        </p:txBody>
      </p:sp>
      <p:sp>
        <p:nvSpPr>
          <p:cNvPr id="3085" name="Rectangle 12"/>
          <p:cNvSpPr>
            <a:spLocks noChangeArrowheads="1"/>
          </p:cNvSpPr>
          <p:nvPr/>
        </p:nvSpPr>
        <p:spPr bwMode="auto">
          <a:xfrm>
            <a:off x="3481388" y="5630863"/>
            <a:ext cx="9525" cy="225425"/>
          </a:xfrm>
          <a:prstGeom prst="rect">
            <a:avLst/>
          </a:prstGeom>
          <a:solidFill>
            <a:srgbClr val="000000"/>
          </a:solidFill>
          <a:ln w="9525">
            <a:noFill/>
            <a:miter lim="800000"/>
            <a:headEnd/>
            <a:tailEnd/>
          </a:ln>
        </p:spPr>
        <p:txBody>
          <a:bodyPr/>
          <a:lstStyle/>
          <a:p>
            <a:endParaRPr lang="en-US"/>
          </a:p>
        </p:txBody>
      </p:sp>
      <p:sp>
        <p:nvSpPr>
          <p:cNvPr id="3086" name="Rectangle 13"/>
          <p:cNvSpPr>
            <a:spLocks noChangeArrowheads="1"/>
          </p:cNvSpPr>
          <p:nvPr/>
        </p:nvSpPr>
        <p:spPr bwMode="auto">
          <a:xfrm>
            <a:off x="3481388" y="5856288"/>
            <a:ext cx="9525" cy="9525"/>
          </a:xfrm>
          <a:prstGeom prst="rect">
            <a:avLst/>
          </a:prstGeom>
          <a:solidFill>
            <a:srgbClr val="000000"/>
          </a:solidFill>
          <a:ln w="9525">
            <a:noFill/>
            <a:miter lim="800000"/>
            <a:headEnd/>
            <a:tailEnd/>
          </a:ln>
        </p:spPr>
        <p:txBody>
          <a:bodyPr/>
          <a:lstStyle/>
          <a:p>
            <a:endParaRPr lang="en-US"/>
          </a:p>
        </p:txBody>
      </p:sp>
      <p:sp>
        <p:nvSpPr>
          <p:cNvPr id="3087" name="Rectangle 14"/>
          <p:cNvSpPr>
            <a:spLocks noChangeArrowheads="1"/>
          </p:cNvSpPr>
          <p:nvPr/>
        </p:nvSpPr>
        <p:spPr bwMode="auto">
          <a:xfrm>
            <a:off x="3795713" y="5856288"/>
            <a:ext cx="7937" cy="9525"/>
          </a:xfrm>
          <a:prstGeom prst="rect">
            <a:avLst/>
          </a:prstGeom>
          <a:solidFill>
            <a:srgbClr val="000000"/>
          </a:solidFill>
          <a:ln w="9525">
            <a:noFill/>
            <a:miter lim="800000"/>
            <a:headEnd/>
            <a:tailEnd/>
          </a:ln>
        </p:spPr>
        <p:txBody>
          <a:bodyPr/>
          <a:lstStyle/>
          <a:p>
            <a:endParaRPr lang="en-US"/>
          </a:p>
        </p:txBody>
      </p:sp>
      <p:sp>
        <p:nvSpPr>
          <p:cNvPr id="3088" name="Rectangle 15"/>
          <p:cNvSpPr>
            <a:spLocks noChangeArrowheads="1"/>
          </p:cNvSpPr>
          <p:nvPr/>
        </p:nvSpPr>
        <p:spPr bwMode="auto">
          <a:xfrm>
            <a:off x="-1990725" y="5865813"/>
            <a:ext cx="146050" cy="355600"/>
          </a:xfrm>
          <a:prstGeom prst="rect">
            <a:avLst/>
          </a:prstGeom>
          <a:noFill/>
          <a:ln w="9525">
            <a:noFill/>
            <a:miter lim="800000"/>
            <a:headEnd/>
            <a:tailEnd/>
          </a:ln>
        </p:spPr>
        <p:txBody>
          <a:bodyPr wrap="none" lIns="0" tIns="0" rIns="0" bIns="0">
            <a:spAutoFit/>
          </a:bodyPr>
          <a:lstStyle/>
          <a:p>
            <a:r>
              <a:rPr lang="en-US" sz="2100">
                <a:solidFill>
                  <a:srgbClr val="000000"/>
                </a:solidFill>
              </a:rPr>
              <a:t> </a:t>
            </a:r>
            <a:endParaRPr lang="en-US"/>
          </a:p>
        </p:txBody>
      </p:sp>
      <p:sp>
        <p:nvSpPr>
          <p:cNvPr id="3089" name="Rectangle 16"/>
          <p:cNvSpPr>
            <a:spLocks noChangeArrowheads="1"/>
          </p:cNvSpPr>
          <p:nvPr/>
        </p:nvSpPr>
        <p:spPr bwMode="auto">
          <a:xfrm>
            <a:off x="4549776" y="4079875"/>
            <a:ext cx="7938" cy="9525"/>
          </a:xfrm>
          <a:prstGeom prst="rect">
            <a:avLst/>
          </a:prstGeom>
          <a:solidFill>
            <a:srgbClr val="000000"/>
          </a:solidFill>
          <a:ln w="9525">
            <a:noFill/>
            <a:miter lim="800000"/>
            <a:headEnd/>
            <a:tailEnd/>
          </a:ln>
        </p:spPr>
        <p:txBody>
          <a:bodyPr/>
          <a:lstStyle/>
          <a:p>
            <a:endParaRPr lang="en-US"/>
          </a:p>
        </p:txBody>
      </p:sp>
      <p:sp>
        <p:nvSpPr>
          <p:cNvPr id="3090" name="Rectangle 35"/>
          <p:cNvSpPr>
            <a:spLocks noChangeArrowheads="1"/>
          </p:cNvSpPr>
          <p:nvPr/>
        </p:nvSpPr>
        <p:spPr bwMode="auto">
          <a:xfrm>
            <a:off x="4549776" y="4497388"/>
            <a:ext cx="7938" cy="9525"/>
          </a:xfrm>
          <a:prstGeom prst="rect">
            <a:avLst/>
          </a:prstGeom>
          <a:solidFill>
            <a:srgbClr val="000000"/>
          </a:solidFill>
          <a:ln w="9525">
            <a:noFill/>
            <a:miter lim="800000"/>
            <a:headEnd/>
            <a:tailEnd/>
          </a:ln>
        </p:spPr>
        <p:txBody>
          <a:bodyPr/>
          <a:lstStyle/>
          <a:p>
            <a:endParaRPr lang="en-US"/>
          </a:p>
        </p:txBody>
      </p:sp>
      <p:graphicFrame>
        <p:nvGraphicFramePr>
          <p:cNvPr id="3074" name="Object 3"/>
          <p:cNvGraphicFramePr>
            <a:graphicFrameLocks noChangeAspect="1"/>
          </p:cNvGraphicFramePr>
          <p:nvPr/>
        </p:nvGraphicFramePr>
        <p:xfrm>
          <a:off x="152400" y="1981200"/>
          <a:ext cx="4419600" cy="4572000"/>
        </p:xfrm>
        <a:graphic>
          <a:graphicData uri="http://schemas.openxmlformats.org/presentationml/2006/ole">
            <mc:AlternateContent xmlns:mc="http://schemas.openxmlformats.org/markup-compatibility/2006">
              <mc:Choice xmlns:v="urn:schemas-microsoft-com:vml" Requires="v">
                <p:oleObj spid="_x0000_s2093" name="Photo Editor-foto" r:id="rId4" imgW="4277322" imgH="3847619" progId="MSPhotoEd.3">
                  <p:embed/>
                </p:oleObj>
              </mc:Choice>
              <mc:Fallback>
                <p:oleObj name="Photo Editor-foto" r:id="rId4" imgW="4277322" imgH="38476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981200"/>
                        <a:ext cx="441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91" name="TextBox 53"/>
          <p:cNvSpPr txBox="1">
            <a:spLocks noChangeArrowheads="1"/>
          </p:cNvSpPr>
          <p:nvPr/>
        </p:nvSpPr>
        <p:spPr bwMode="auto">
          <a:xfrm>
            <a:off x="228600" y="6400800"/>
            <a:ext cx="441325" cy="400050"/>
          </a:xfrm>
          <a:prstGeom prst="rect">
            <a:avLst/>
          </a:prstGeom>
          <a:noFill/>
          <a:ln w="9525">
            <a:noFill/>
            <a:miter lim="800000"/>
            <a:headEnd/>
            <a:tailEnd/>
          </a:ln>
        </p:spPr>
        <p:txBody>
          <a:bodyPr wrap="none">
            <a:spAutoFit/>
          </a:bodyPr>
          <a:lstStyle/>
          <a:p>
            <a:r>
              <a:rPr lang="en-US" sz="2000">
                <a:solidFill>
                  <a:schemeClr val="bg1"/>
                </a:solidFill>
              </a:rPr>
              <a:t>…</a:t>
            </a:r>
          </a:p>
        </p:txBody>
      </p:sp>
      <p:grpSp>
        <p:nvGrpSpPr>
          <p:cNvPr id="2" name="Group 59"/>
          <p:cNvGrpSpPr>
            <a:grpSpLocks/>
          </p:cNvGrpSpPr>
          <p:nvPr/>
        </p:nvGrpSpPr>
        <p:grpSpPr bwMode="auto">
          <a:xfrm>
            <a:off x="685800" y="2057400"/>
            <a:ext cx="8229600" cy="1828800"/>
            <a:chOff x="685800" y="2057400"/>
            <a:chExt cx="8229600" cy="1828799"/>
          </a:xfrm>
        </p:grpSpPr>
        <p:sp>
          <p:nvSpPr>
            <p:cNvPr id="3097" name="Rectangle 56"/>
            <p:cNvSpPr>
              <a:spLocks noChangeArrowheads="1"/>
            </p:cNvSpPr>
            <p:nvPr/>
          </p:nvSpPr>
          <p:spPr bwMode="auto">
            <a:xfrm>
              <a:off x="5029200" y="2057400"/>
              <a:ext cx="3886200" cy="1828799"/>
            </a:xfrm>
            <a:prstGeom prst="rect">
              <a:avLst/>
            </a:prstGeom>
            <a:solidFill>
              <a:srgbClr val="FFFF00">
                <a:alpha val="50195"/>
              </a:srgbClr>
            </a:solidFill>
            <a:ln w="9525" algn="ctr">
              <a:noFill/>
              <a:round/>
              <a:headEnd/>
              <a:tailEnd/>
            </a:ln>
          </p:spPr>
          <p:txBody>
            <a:bodyPr lIns="0" tIns="0" rIns="0" bIns="0" anchor="ctr"/>
            <a:lstStyle/>
            <a:p>
              <a:endParaRPr lang="en-US"/>
            </a:p>
          </p:txBody>
        </p:sp>
        <p:sp>
          <p:nvSpPr>
            <p:cNvPr id="3098" name="Rectangle 55"/>
            <p:cNvSpPr>
              <a:spLocks noChangeArrowheads="1"/>
            </p:cNvSpPr>
            <p:nvPr/>
          </p:nvSpPr>
          <p:spPr bwMode="auto">
            <a:xfrm>
              <a:off x="685800" y="2362201"/>
              <a:ext cx="762000" cy="685800"/>
            </a:xfrm>
            <a:prstGeom prst="rect">
              <a:avLst/>
            </a:prstGeom>
            <a:solidFill>
              <a:srgbClr val="FFFF00">
                <a:alpha val="50195"/>
              </a:srgbClr>
            </a:solidFill>
            <a:ln w="9525" algn="ctr">
              <a:noFill/>
              <a:round/>
              <a:headEnd/>
              <a:tailEnd/>
            </a:ln>
          </p:spPr>
          <p:txBody>
            <a:bodyPr lIns="0" tIns="0" rIns="0" bIns="0" anchor="ctr"/>
            <a:lstStyle/>
            <a:p>
              <a:endParaRPr lang="en-US"/>
            </a:p>
          </p:txBody>
        </p:sp>
      </p:grpSp>
      <p:grpSp>
        <p:nvGrpSpPr>
          <p:cNvPr id="3" name="Group 60"/>
          <p:cNvGrpSpPr>
            <a:grpSpLocks/>
          </p:cNvGrpSpPr>
          <p:nvPr/>
        </p:nvGrpSpPr>
        <p:grpSpPr bwMode="auto">
          <a:xfrm>
            <a:off x="2209800" y="2362200"/>
            <a:ext cx="6705600" cy="4191000"/>
            <a:chOff x="2209800" y="2362201"/>
            <a:chExt cx="6705600" cy="4190999"/>
          </a:xfrm>
        </p:grpSpPr>
        <p:sp>
          <p:nvSpPr>
            <p:cNvPr id="3095" name="Rectangle 58"/>
            <p:cNvSpPr>
              <a:spLocks noChangeArrowheads="1"/>
            </p:cNvSpPr>
            <p:nvPr/>
          </p:nvSpPr>
          <p:spPr bwMode="auto">
            <a:xfrm>
              <a:off x="5029200" y="3962400"/>
              <a:ext cx="3886200" cy="2590800"/>
            </a:xfrm>
            <a:prstGeom prst="rect">
              <a:avLst/>
            </a:prstGeom>
            <a:solidFill>
              <a:srgbClr val="FF0000">
                <a:alpha val="50195"/>
              </a:srgbClr>
            </a:solidFill>
            <a:ln w="9525" algn="ctr">
              <a:noFill/>
              <a:round/>
              <a:headEnd/>
              <a:tailEnd/>
            </a:ln>
          </p:spPr>
          <p:txBody>
            <a:bodyPr lIns="0" tIns="0" rIns="0" bIns="0" anchor="ctr"/>
            <a:lstStyle/>
            <a:p>
              <a:endParaRPr lang="en-US"/>
            </a:p>
          </p:txBody>
        </p:sp>
        <p:sp>
          <p:nvSpPr>
            <p:cNvPr id="3096" name="Rectangle 57"/>
            <p:cNvSpPr>
              <a:spLocks noChangeArrowheads="1"/>
            </p:cNvSpPr>
            <p:nvPr/>
          </p:nvSpPr>
          <p:spPr bwMode="auto">
            <a:xfrm>
              <a:off x="2209800" y="2362201"/>
              <a:ext cx="762000" cy="685800"/>
            </a:xfrm>
            <a:prstGeom prst="rect">
              <a:avLst/>
            </a:prstGeom>
            <a:solidFill>
              <a:srgbClr val="FF0000">
                <a:alpha val="50195"/>
              </a:srgbClr>
            </a:solidFill>
            <a:ln w="9525" algn="ctr">
              <a:noFill/>
              <a:round/>
              <a:headEnd/>
              <a:tailEnd/>
            </a:ln>
          </p:spPr>
          <p:txBody>
            <a:bodyPr lIns="0" tIns="0" rIns="0" bIns="0" anchor="ctr"/>
            <a:lstStyle/>
            <a:p>
              <a:endParaRPr lang="en-US"/>
            </a:p>
          </p:txBody>
        </p:sp>
      </p:grpSp>
    </p:spTree>
    <p:extLst>
      <p:ext uri="{BB962C8B-B14F-4D97-AF65-F5344CB8AC3E}">
        <p14:creationId xmlns:p14="http://schemas.microsoft.com/office/powerpoint/2010/main" val="35289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AutoShape 2"/>
          <p:cNvSpPr>
            <a:spLocks noGrp="1" noChangeArrowheads="1"/>
          </p:cNvSpPr>
          <p:nvPr>
            <p:ph type="title"/>
          </p:nvPr>
        </p:nvSpPr>
        <p:spPr/>
        <p:txBody>
          <a:bodyPr/>
          <a:lstStyle/>
          <a:p>
            <a:r>
              <a:rPr lang="en-US" altLang="en-US"/>
              <a:t>Updating is an </a:t>
            </a:r>
            <a:r>
              <a:rPr lang="en-US" altLang="en-US" i="1" u="sng"/>
              <a:t>active</a:t>
            </a:r>
            <a:r>
              <a:rPr lang="en-US" altLang="en-US"/>
              <a:t> process</a:t>
            </a:r>
          </a:p>
        </p:txBody>
      </p:sp>
      <p:sp>
        <p:nvSpPr>
          <p:cNvPr id="702467" name="Rectangle 3"/>
          <p:cNvSpPr>
            <a:spLocks noGrp="1" noChangeArrowheads="1"/>
          </p:cNvSpPr>
          <p:nvPr>
            <p:ph idx="1"/>
          </p:nvPr>
        </p:nvSpPr>
        <p:spPr/>
        <p:txBody>
          <a:bodyPr/>
          <a:lstStyle/>
          <a:p>
            <a:pPr marL="457200" indent="-457200">
              <a:buFont typeface="Arial" panose="020B0604020202020204" pitchFamily="34" charset="0"/>
              <a:buChar char="•"/>
            </a:pPr>
            <a:r>
              <a:rPr lang="en-GB" altLang="en-US" sz="2800" dirty="0"/>
              <a:t>authors assume in good faith </a:t>
            </a:r>
            <a:r>
              <a:rPr lang="en-GB" altLang="en-US" sz="2800" dirty="0" smtClean="0"/>
              <a:t>that: </a:t>
            </a:r>
            <a:endParaRPr lang="en-GB" altLang="en-US" sz="2800" dirty="0"/>
          </a:p>
          <a:p>
            <a:pPr lvl="1">
              <a:spcBef>
                <a:spcPts val="400"/>
              </a:spcBef>
            </a:pPr>
            <a:r>
              <a:rPr lang="en-GB" altLang="en-US" sz="2400" dirty="0"/>
              <a:t>all included representational units are of the P+1 type, </a:t>
            </a:r>
            <a:r>
              <a:rPr lang="en-GB" altLang="en-US" sz="2400" dirty="0" smtClean="0"/>
              <a:t>and, </a:t>
            </a:r>
            <a:endParaRPr lang="en-GB" altLang="en-US" sz="2400" dirty="0"/>
          </a:p>
          <a:p>
            <a:pPr lvl="1">
              <a:spcBef>
                <a:spcPts val="400"/>
              </a:spcBef>
            </a:pPr>
            <a:r>
              <a:rPr lang="en-GB" altLang="en-US" sz="2400" dirty="0"/>
              <a:t>all they are aware of, but not included, of A+1 or A+2.</a:t>
            </a:r>
          </a:p>
          <a:p>
            <a:pPr marL="457200" indent="-457200">
              <a:buFont typeface="Arial" panose="020B0604020202020204" pitchFamily="34" charset="0"/>
              <a:buChar char="•"/>
            </a:pPr>
            <a:r>
              <a:rPr lang="en-GB" altLang="en-US" sz="2800" dirty="0"/>
              <a:t>If they become aware of a mistake, </a:t>
            </a:r>
            <a:r>
              <a:rPr lang="en-GB" altLang="en-US" sz="2800" dirty="0" smtClean="0"/>
              <a:t>they </a:t>
            </a:r>
            <a:r>
              <a:rPr lang="en-GB" altLang="en-US" sz="2800" dirty="0"/>
              <a:t>make a change under the assumption that their changes are also towards the P+1, A+1, or A+2 cases.</a:t>
            </a:r>
          </a:p>
          <a:p>
            <a:pPr marL="457200" indent="-457200">
              <a:buFont typeface="Arial" panose="020B0604020202020204" pitchFamily="34" charset="0"/>
              <a:buChar char="•"/>
            </a:pPr>
            <a:r>
              <a:rPr lang="en-US" altLang="en-US" sz="2800" dirty="0"/>
              <a:t>Thus at that time, they </a:t>
            </a:r>
            <a:r>
              <a:rPr lang="en-US" altLang="en-US" sz="2800" dirty="0" smtClean="0"/>
              <a:t>know:</a:t>
            </a:r>
          </a:p>
          <a:p>
            <a:pPr marL="857250" lvl="1" indent="-457200">
              <a:spcBef>
                <a:spcPts val="400"/>
              </a:spcBef>
              <a:buFont typeface="Arial" panose="020B0604020202020204" pitchFamily="34" charset="0"/>
              <a:buChar char="•"/>
            </a:pPr>
            <a:r>
              <a:rPr lang="en-US" altLang="en-US" dirty="0" smtClean="0"/>
              <a:t>of </a:t>
            </a:r>
            <a:r>
              <a:rPr lang="en-US" altLang="en-US" dirty="0"/>
              <a:t>what </a:t>
            </a:r>
            <a:r>
              <a:rPr lang="en-US" altLang="en-US" dirty="0" smtClean="0"/>
              <a:t>configuration type </a:t>
            </a:r>
            <a:r>
              <a:rPr lang="en-US" altLang="en-US" dirty="0"/>
              <a:t>the previous entry must </a:t>
            </a:r>
            <a:r>
              <a:rPr lang="en-US" altLang="en-US" dirty="0" smtClean="0"/>
              <a:t>have </a:t>
            </a:r>
            <a:r>
              <a:rPr lang="en-US" altLang="en-US" dirty="0"/>
              <a:t>been under the belief what the current </a:t>
            </a:r>
            <a:r>
              <a:rPr lang="en-US" altLang="en-US" dirty="0" smtClean="0"/>
              <a:t>configuration </a:t>
            </a:r>
            <a:r>
              <a:rPr lang="en-US" altLang="en-US" dirty="0"/>
              <a:t>is, </a:t>
            </a:r>
            <a:r>
              <a:rPr lang="en-US" altLang="en-US" dirty="0" smtClean="0"/>
              <a:t>and,</a:t>
            </a:r>
          </a:p>
          <a:p>
            <a:pPr marL="857250" lvl="1" indent="-457200">
              <a:spcBef>
                <a:spcPts val="400"/>
              </a:spcBef>
              <a:buFont typeface="Arial" panose="020B0604020202020204" pitchFamily="34" charset="0"/>
              <a:buChar char="•"/>
            </a:pPr>
            <a:r>
              <a:rPr lang="en-US" altLang="en-US" dirty="0" smtClean="0"/>
              <a:t>the </a:t>
            </a:r>
            <a:r>
              <a:rPr lang="en-US" altLang="en-US" dirty="0"/>
              <a:t>reason for the change. </a:t>
            </a:r>
          </a:p>
        </p:txBody>
      </p:sp>
    </p:spTree>
    <p:extLst>
      <p:ext uri="{BB962C8B-B14F-4D97-AF65-F5344CB8AC3E}">
        <p14:creationId xmlns:p14="http://schemas.microsoft.com/office/powerpoint/2010/main" val="2415360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024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24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2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24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24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2" y="609600"/>
          <a:ext cx="9144003" cy="6220968"/>
        </p:xfrm>
        <a:graphic>
          <a:graphicData uri="http://schemas.openxmlformats.org/drawingml/2006/table">
            <a:tbl>
              <a:tblPr firstRow="1" firstCol="1" bandRow="1">
                <a:tableStyleId>{5C22544A-7EE6-4342-B048-85BDC9FD1C3A}</a:tableStyleId>
              </a:tblPr>
              <a:tblGrid>
                <a:gridCol w="1600202"/>
                <a:gridCol w="1135683"/>
                <a:gridCol w="1135685"/>
                <a:gridCol w="1135685"/>
                <a:gridCol w="1121055"/>
                <a:gridCol w="1276503"/>
                <a:gridCol w="1276503"/>
                <a:gridCol w="462687"/>
              </a:tblGrid>
              <a:tr h="237744">
                <a:tc rowSpan="3">
                  <a:txBody>
                    <a:bodyPr/>
                    <a:lstStyle/>
                    <a:p>
                      <a:pPr marL="0" marR="0" indent="0" algn="ctr">
                        <a:spcBef>
                          <a:spcPts val="0"/>
                        </a:spcBef>
                        <a:spcAft>
                          <a:spcPts val="0"/>
                        </a:spcAft>
                      </a:pPr>
                      <a:r>
                        <a:rPr lang="en-US" sz="1570" dirty="0">
                          <a:solidFill>
                            <a:schemeClr val="tx1"/>
                          </a:solidFill>
                          <a:effectLst/>
                        </a:rPr>
                        <a:t>configuration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gridSpan="2">
                  <a:txBody>
                    <a:bodyPr/>
                    <a:lstStyle/>
                    <a:p>
                      <a:pPr marL="0" marR="0" indent="0" algn="ctr">
                        <a:spcBef>
                          <a:spcPts val="0"/>
                        </a:spcBef>
                        <a:spcAft>
                          <a:spcPts val="0"/>
                        </a:spcAft>
                      </a:pPr>
                      <a:r>
                        <a:rPr lang="en-US" sz="1570" dirty="0">
                          <a:solidFill>
                            <a:schemeClr val="tx1"/>
                          </a:solidFill>
                          <a:effectLst/>
                        </a:rPr>
                        <a:t>reality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rowSpan="2" hMerge="1">
                  <a:txBody>
                    <a:bodyPr/>
                    <a:lstStyle/>
                    <a:p>
                      <a:endParaRPr lang="en-US"/>
                    </a:p>
                  </a:txBody>
                  <a:tcPr/>
                </a:tc>
                <a:tc gridSpan="4">
                  <a:txBody>
                    <a:bodyPr/>
                    <a:lstStyle/>
                    <a:p>
                      <a:pPr marL="0" marR="0" indent="0" algn="ctr">
                        <a:spcBef>
                          <a:spcPts val="0"/>
                        </a:spcBef>
                        <a:spcAft>
                          <a:spcPts val="0"/>
                        </a:spcAft>
                      </a:pPr>
                      <a:r>
                        <a:rPr lang="en-US" sz="1570" dirty="0">
                          <a:solidFill>
                            <a:schemeClr val="tx1"/>
                          </a:solidFill>
                          <a:effectLst/>
                        </a:rPr>
                        <a:t>representation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marL="0" marR="0" indent="-67945" algn="ctr">
                        <a:spcBef>
                          <a:spcPts val="0"/>
                        </a:spcBef>
                        <a:spcAft>
                          <a:spcPts val="0"/>
                        </a:spcAft>
                      </a:pPr>
                      <a:r>
                        <a:rPr lang="en-US" sz="1570">
                          <a:solidFill>
                            <a:schemeClr val="tx1"/>
                          </a:solidFill>
                          <a:effectLst/>
                        </a:rPr>
                        <a:t>ME</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authors' belief</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gridSpan="2">
                  <a:txBody>
                    <a:bodyPr/>
                    <a:lstStyle/>
                    <a:p>
                      <a:pPr marL="0" marR="0" indent="0" algn="ctr">
                        <a:spcBef>
                          <a:spcPts val="0"/>
                        </a:spcBef>
                        <a:spcAft>
                          <a:spcPts val="0"/>
                        </a:spcAft>
                      </a:pPr>
                      <a:r>
                        <a:rPr lang="en-US" sz="1570" b="1" dirty="0">
                          <a:solidFill>
                            <a:schemeClr val="tx1"/>
                          </a:solidFill>
                          <a:effectLst/>
                        </a:rPr>
                        <a:t>encoding</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hMerge="1">
                  <a:txBody>
                    <a:bodyPr/>
                    <a:lstStyle/>
                    <a:p>
                      <a:endParaRPr lang="en-US"/>
                    </a:p>
                  </a:txBody>
                  <a:tcPr/>
                </a:tc>
                <a:tc vMerge="1">
                  <a:txBody>
                    <a:bodyPr/>
                    <a:lstStyle/>
                    <a:p>
                      <a:endParaRPr lang="en-US"/>
                    </a:p>
                  </a:txBody>
                  <a:tcPr/>
                </a:tc>
              </a:tr>
              <a:tr h="237744">
                <a:tc vMerge="1">
                  <a:txBody>
                    <a:bodyPr/>
                    <a:lstStyle/>
                    <a:p>
                      <a:endParaRPr lang="en-US"/>
                    </a:p>
                  </a:txBody>
                  <a:tcPr/>
                </a:tc>
                <a:tc>
                  <a:txBody>
                    <a:bodyPr/>
                    <a:lstStyle/>
                    <a:p>
                      <a:pPr marL="0" marR="0" indent="0" algn="ctr">
                        <a:spcBef>
                          <a:spcPts val="0"/>
                        </a:spcBef>
                        <a:spcAft>
                          <a:spcPts val="0"/>
                        </a:spcAft>
                      </a:pPr>
                      <a:r>
                        <a:rPr lang="en-US" sz="1570" b="1" dirty="0">
                          <a:solidFill>
                            <a:schemeClr val="tx1"/>
                          </a:solidFill>
                          <a:effectLst/>
                        </a:rPr>
                        <a:t>OE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OR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a:solidFill>
                            <a:schemeClr val="tx1"/>
                          </a:solidFill>
                          <a:effectLst/>
                        </a:rPr>
                        <a:t>BE</a:t>
                      </a:r>
                      <a:endParaRPr lang="en-US" sz="1570" b="1">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BR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IE</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TR</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vMerge="1">
                  <a:txBody>
                    <a:bodyPr/>
                    <a:lstStyle/>
                    <a:p>
                      <a:endParaRPr lang="en-US"/>
                    </a:p>
                  </a:txBody>
                  <a:tcPr/>
                </a:tc>
              </a:tr>
              <a:tr h="237744">
                <a:tc>
                  <a:txBody>
                    <a:bodyPr/>
                    <a:lstStyle/>
                    <a:p>
                      <a:pPr marL="0" marR="0" indent="0" algn="ctr">
                        <a:spcBef>
                          <a:spcPts val="0"/>
                        </a:spcBef>
                        <a:spcAft>
                          <a:spcPts val="0"/>
                        </a:spcAft>
                      </a:pPr>
                      <a:r>
                        <a:rPr lang="en-US" sz="1570" b="1" dirty="0">
                          <a:solidFill>
                            <a:schemeClr val="tx1"/>
                          </a:solidFill>
                          <a:effectLst/>
                        </a:rPr>
                        <a:t>(1)</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(2)</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(3)</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(4)</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(5)</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(6)</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0" algn="ctr">
                        <a:spcBef>
                          <a:spcPts val="0"/>
                        </a:spcBef>
                        <a:spcAft>
                          <a:spcPts val="0"/>
                        </a:spcAft>
                      </a:pPr>
                      <a:r>
                        <a:rPr lang="en-US" sz="1570" b="1" dirty="0">
                          <a:solidFill>
                            <a:schemeClr val="tx1"/>
                          </a:solidFill>
                          <a:effectLst/>
                        </a:rPr>
                        <a:t>(7)</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c>
                  <a:txBody>
                    <a:bodyPr/>
                    <a:lstStyle/>
                    <a:p>
                      <a:pPr marL="0" marR="0" indent="-68580" algn="ctr">
                        <a:spcBef>
                          <a:spcPts val="0"/>
                        </a:spcBef>
                        <a:spcAft>
                          <a:spcPts val="0"/>
                        </a:spcAft>
                      </a:pPr>
                      <a:r>
                        <a:rPr lang="en-US" sz="1570" b="1" dirty="0">
                          <a:solidFill>
                            <a:schemeClr val="tx1"/>
                          </a:solidFill>
                          <a:effectLst/>
                        </a:rPr>
                        <a:t>(8)</a:t>
                      </a:r>
                      <a:endParaRPr lang="en-US" sz="1570" b="1"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9CCFF"/>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T w="19050" cap="flat" cmpd="sng" algn="ctr">
                      <a:solidFill>
                        <a:schemeClr val="tx1"/>
                      </a:solidFill>
                      <a:prstDash val="solid"/>
                      <a:round/>
                      <a:headEnd type="none" w="med" len="med"/>
                      <a:tailEnd type="none" w="med" len="med"/>
                    </a:lnT>
                    <a:solidFill>
                      <a:srgbClr val="66FF33"/>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66FF33"/>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a:solidFill>
                            <a:schemeClr val="tx1"/>
                          </a:solidFill>
                          <a:effectLst/>
                        </a:rPr>
                        <a:t>0</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00B05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00B050"/>
                    </a:solidFill>
                  </a:tcPr>
                </a:tc>
                <a:tc>
                  <a:txBody>
                    <a:bodyPr/>
                    <a:lstStyle/>
                    <a:p>
                      <a:pPr marL="0" marR="0" indent="-68580" algn="ctr">
                        <a:spcBef>
                          <a:spcPts val="0"/>
                        </a:spcBef>
                        <a:spcAft>
                          <a:spcPts val="0"/>
                        </a:spcAft>
                      </a:pPr>
                      <a:r>
                        <a:rPr lang="en-US" sz="1570" dirty="0">
                          <a:solidFill>
                            <a:schemeClr val="tx1"/>
                          </a:solidFill>
                          <a:effectLst/>
                        </a:rPr>
                        <a:t>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00B050"/>
                    </a:solidFill>
                  </a:tcPr>
                </a:tc>
              </a:tr>
              <a:tr h="237744">
                <a:tc>
                  <a:txBody>
                    <a:bodyPr/>
                    <a:lstStyle/>
                    <a:p>
                      <a:pPr marL="0" marR="0" indent="0" algn="ctr">
                        <a:spcBef>
                          <a:spcPts val="0"/>
                        </a:spcBef>
                        <a:spcAft>
                          <a:spcPts val="0"/>
                        </a:spcAft>
                      </a:pPr>
                      <a:r>
                        <a:rPr lang="en-US" sz="1570" dirty="0">
                          <a:solidFill>
                            <a:schemeClr val="tx1"/>
                          </a:solidFill>
                          <a:effectLst/>
                        </a:rPr>
                        <a:t>P-1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4</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P-3</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5</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P-6</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P-7</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P-8</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R–</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P-9</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P-10</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a:solidFill>
                            <a:schemeClr val="tx1"/>
                          </a:solidFill>
                          <a:effectLst/>
                        </a:rPr>
                        <a:t>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P-11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a:solidFill>
                            <a:schemeClr val="tx1"/>
                          </a:solidFill>
                          <a:effectLst/>
                        </a:rPr>
                        <a:t>P-12</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FF00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0" algn="ctr">
                        <a:spcBef>
                          <a:spcPts val="0"/>
                        </a:spcBef>
                        <a:spcAft>
                          <a:spcPts val="0"/>
                        </a:spcAft>
                      </a:pPr>
                      <a:r>
                        <a:rPr lang="en-US" sz="1570" dirty="0">
                          <a:solidFill>
                            <a:schemeClr val="tx1"/>
                          </a:solidFill>
                          <a:effectLst/>
                        </a:rPr>
                        <a:t>Ra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FF0000"/>
                    </a:solidFill>
                  </a:tcPr>
                </a:tc>
                <a:tc>
                  <a:txBody>
                    <a:bodyPr/>
                    <a:lstStyle/>
                    <a:p>
                      <a:pPr marL="0" marR="0" indent="-68580" algn="ctr">
                        <a:spcBef>
                          <a:spcPts val="0"/>
                        </a:spcBef>
                        <a:spcAft>
                          <a:spcPts val="0"/>
                        </a:spcAft>
                      </a:pPr>
                      <a:r>
                        <a:rPr lang="en-US" sz="1570" dirty="0">
                          <a:solidFill>
                            <a:schemeClr val="tx1"/>
                          </a:solidFill>
                          <a:effectLst/>
                        </a:rPr>
                        <a:t>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FF0000"/>
                    </a:solidFill>
                  </a:tcPr>
                </a:tc>
              </a:tr>
              <a:tr h="237744">
                <a:tc>
                  <a:txBody>
                    <a:bodyPr/>
                    <a:lstStyle/>
                    <a:p>
                      <a:pPr marL="0" marR="0" indent="0" algn="ctr">
                        <a:spcBef>
                          <a:spcPts val="0"/>
                        </a:spcBef>
                        <a:spcAft>
                          <a:spcPts val="0"/>
                        </a:spcAft>
                      </a:pPr>
                      <a:r>
                        <a:rPr lang="en-US" sz="1570" dirty="0">
                          <a:solidFill>
                            <a:schemeClr val="tx1"/>
                          </a:solidFill>
                          <a:effectLst/>
                        </a:rPr>
                        <a:t>A-1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A-2</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a:solidFill>
                            <a:schemeClr val="tx1"/>
                          </a:solidFill>
                          <a:effectLst/>
                        </a:rPr>
                        <a:t>A-3</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Y</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a:solidFill>
                            <a:schemeClr val="tx1"/>
                          </a:solidFill>
                          <a:effectLst/>
                        </a:rPr>
                        <a:t>N</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A-4</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solidFill>
                      <a:srgbClr val="E59C00"/>
                    </a:solidFill>
                  </a:tcPr>
                </a:tc>
                <a:tc>
                  <a:txBody>
                    <a:bodyPr/>
                    <a:lstStyle/>
                    <a:p>
                      <a:pPr marL="0" marR="0" indent="-68580" algn="ctr">
                        <a:spcBef>
                          <a:spcPts val="0"/>
                        </a:spcBef>
                        <a:spcAft>
                          <a:spcPts val="0"/>
                        </a:spcAft>
                      </a:pPr>
                      <a:r>
                        <a:rPr lang="en-US" sz="1570">
                          <a:solidFill>
                            <a:schemeClr val="tx1"/>
                          </a:solidFill>
                          <a:effectLst/>
                        </a:rPr>
                        <a:t>1</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solidFill>
                      <a:srgbClr val="E59C00"/>
                    </a:solidFill>
                  </a:tcPr>
                </a:tc>
              </a:tr>
              <a:tr h="237744">
                <a:tc>
                  <a:txBody>
                    <a:bodyPr/>
                    <a:lstStyle/>
                    <a:p>
                      <a:pPr marL="0" marR="0" indent="0" algn="ctr">
                        <a:spcBef>
                          <a:spcPts val="0"/>
                        </a:spcBef>
                        <a:spcAft>
                          <a:spcPts val="0"/>
                        </a:spcAft>
                      </a:pPr>
                      <a:r>
                        <a:rPr lang="en-US" sz="1570" dirty="0">
                          <a:solidFill>
                            <a:schemeClr val="tx1"/>
                          </a:solidFill>
                          <a:effectLst/>
                        </a:rPr>
                        <a:t>A-5</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Y</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NC</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a:solidFill>
                            <a:schemeClr val="tx1"/>
                          </a:solidFill>
                          <a:effectLst/>
                        </a:rPr>
                        <a:t>na</a:t>
                      </a:r>
                      <a:endParaRPr lang="en-US" sz="157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0" algn="ctr">
                        <a:spcBef>
                          <a:spcPts val="0"/>
                        </a:spcBef>
                        <a:spcAft>
                          <a:spcPts val="0"/>
                        </a:spcAft>
                      </a:pPr>
                      <a:r>
                        <a:rPr lang="en-US" sz="1570" dirty="0" err="1">
                          <a:solidFill>
                            <a:schemeClr val="tx1"/>
                          </a:solidFill>
                          <a:effectLst/>
                        </a:rPr>
                        <a:t>na</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B w="19050" cap="flat" cmpd="sng" algn="ctr">
                      <a:solidFill>
                        <a:schemeClr val="tx1"/>
                      </a:solidFill>
                      <a:prstDash val="solid"/>
                      <a:round/>
                      <a:headEnd type="none" w="med" len="med"/>
                      <a:tailEnd type="none" w="med" len="med"/>
                    </a:lnB>
                    <a:solidFill>
                      <a:srgbClr val="E59C00"/>
                    </a:solidFill>
                  </a:tcPr>
                </a:tc>
                <a:tc>
                  <a:txBody>
                    <a:bodyPr/>
                    <a:lstStyle/>
                    <a:p>
                      <a:pPr marL="0" marR="0" indent="-68580" algn="ctr">
                        <a:spcBef>
                          <a:spcPts val="0"/>
                        </a:spcBef>
                        <a:spcAft>
                          <a:spcPts val="0"/>
                        </a:spcAft>
                      </a:pPr>
                      <a:r>
                        <a:rPr lang="en-US" sz="1570" dirty="0">
                          <a:solidFill>
                            <a:schemeClr val="tx1"/>
                          </a:solidFill>
                          <a:effectLst/>
                        </a:rPr>
                        <a:t>1</a:t>
                      </a:r>
                      <a:endParaRPr lang="en-US" sz="1570" dirty="0">
                        <a:solidFill>
                          <a:schemeClr val="tx1"/>
                        </a:solidFill>
                        <a:effectLst/>
                        <a:latin typeface="Times New Roman" panose="02020603050405020304" pitchFamily="18" charset="0"/>
                        <a:ea typeface="MS Mincho" panose="02020609040205080304" pitchFamily="49" charset="-128"/>
                      </a:endParaRPr>
                    </a:p>
                  </a:txBody>
                  <a:tcPr marL="0" marR="0" marT="0" marB="0"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E59C00"/>
                    </a:solidFill>
                  </a:tcPr>
                </a:tc>
              </a:tr>
            </a:tbl>
          </a:graphicData>
        </a:graphic>
      </p:graphicFrame>
      <p:sp>
        <p:nvSpPr>
          <p:cNvPr id="3" name="TextBox 2"/>
          <p:cNvSpPr txBox="1"/>
          <p:nvPr/>
        </p:nvSpPr>
        <p:spPr>
          <a:xfrm>
            <a:off x="1264514" y="4339119"/>
            <a:ext cx="6667500" cy="1754326"/>
          </a:xfrm>
          <a:prstGeom prst="rect">
            <a:avLst/>
          </a:prstGeom>
          <a:solidFill>
            <a:srgbClr val="BBE0E3"/>
          </a:solidFill>
          <a:ln w="28575">
            <a:solidFill>
              <a:schemeClr val="bg1">
                <a:lumMod val="75000"/>
              </a:schemeClr>
            </a:solidFill>
          </a:ln>
        </p:spPr>
        <p:txBody>
          <a:bodyPr wrap="square" rtlCol="0">
            <a:spAutoFit/>
          </a:bodyPr>
          <a:lstStyle/>
          <a:p>
            <a:r>
              <a:rPr lang="en-US" sz="1800" b="1" u="sng" dirty="0" smtClean="0"/>
              <a:t>Evolution example:</a:t>
            </a:r>
          </a:p>
          <a:p>
            <a:endParaRPr lang="en-US" sz="1800" dirty="0" smtClean="0"/>
          </a:p>
          <a:p>
            <a:r>
              <a:rPr lang="en-US" sz="1800" dirty="0" smtClean="0"/>
              <a:t>The </a:t>
            </a:r>
            <a:r>
              <a:rPr lang="en-US" sz="1800" dirty="0" err="1" smtClean="0"/>
              <a:t>Higg’s</a:t>
            </a:r>
            <a:r>
              <a:rPr lang="en-US" sz="1800" dirty="0" smtClean="0"/>
              <a:t> boson was discovered and added to the ontology:  </a:t>
            </a:r>
          </a:p>
          <a:p>
            <a:endParaRPr lang="en-US" sz="1800" dirty="0"/>
          </a:p>
          <a:p>
            <a:r>
              <a:rPr lang="en-US" sz="1800" dirty="0" smtClean="0"/>
              <a:t>A-5 </a:t>
            </a:r>
            <a:r>
              <a:rPr lang="en-US" sz="1800" dirty="0" smtClean="0">
                <a:sym typeface="Wingdings" panose="05000000000000000000" pitchFamily="2" charset="2"/>
              </a:rPr>
              <a:t> P+1</a:t>
            </a:r>
            <a:r>
              <a:rPr lang="en-US" sz="1800" dirty="0" smtClean="0"/>
              <a:t>    </a:t>
            </a:r>
            <a:r>
              <a:rPr lang="en-US" sz="1800" dirty="0" smtClean="0">
                <a:sym typeface="Wingdings" panose="05000000000000000000" pitchFamily="2" charset="2"/>
              </a:rPr>
              <a:t> quality improvement of +1</a:t>
            </a:r>
            <a:r>
              <a:rPr lang="en-US" sz="1800" dirty="0" smtClean="0"/>
              <a:t> </a:t>
            </a:r>
          </a:p>
          <a:p>
            <a:endParaRPr lang="en-US" sz="1800" dirty="0"/>
          </a:p>
        </p:txBody>
      </p:sp>
      <p:sp>
        <p:nvSpPr>
          <p:cNvPr id="10" name="Rounded Rectangle 9"/>
          <p:cNvSpPr/>
          <p:nvPr/>
        </p:nvSpPr>
        <p:spPr bwMode="auto">
          <a:xfrm>
            <a:off x="102463" y="1526309"/>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ounded Rectangle 5"/>
          <p:cNvSpPr/>
          <p:nvPr/>
        </p:nvSpPr>
        <p:spPr bwMode="auto">
          <a:xfrm>
            <a:off x="128728" y="6553200"/>
            <a:ext cx="8939071" cy="304800"/>
          </a:xfrm>
          <a:prstGeom prst="roundRect">
            <a:avLst/>
          </a:prstGeom>
          <a:solidFill>
            <a:srgbClr val="BBE0E3">
              <a:alpha val="40000"/>
            </a:srgb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Down Arrow 6"/>
          <p:cNvSpPr/>
          <p:nvPr/>
        </p:nvSpPr>
        <p:spPr bwMode="auto">
          <a:xfrm flipV="1">
            <a:off x="304800" y="1831108"/>
            <a:ext cx="152400" cy="4722091"/>
          </a:xfrm>
          <a:prstGeom prst="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49822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AutoShape 2"/>
          <p:cNvSpPr>
            <a:spLocks noGrp="1" noChangeArrowheads="1"/>
          </p:cNvSpPr>
          <p:nvPr>
            <p:ph type="title"/>
          </p:nvPr>
        </p:nvSpPr>
        <p:spPr/>
        <p:txBody>
          <a:bodyPr/>
          <a:lstStyle/>
          <a:p>
            <a:r>
              <a:rPr lang="en-US" dirty="0"/>
              <a:t>This leads to a calculus …</a:t>
            </a:r>
          </a:p>
        </p:txBody>
      </p:sp>
      <p:sp>
        <p:nvSpPr>
          <p:cNvPr id="704515" name="Rectangle 3"/>
          <p:cNvSpPr>
            <a:spLocks noGrp="1" noChangeArrowheads="1"/>
          </p:cNvSpPr>
          <p:nvPr>
            <p:ph idx="1"/>
          </p:nvPr>
        </p:nvSpPr>
        <p:spPr/>
        <p:txBody>
          <a:bodyPr/>
          <a:lstStyle/>
          <a:p>
            <a:r>
              <a:rPr lang="en-US" b="1" dirty="0"/>
              <a:t>NOT:</a:t>
            </a:r>
          </a:p>
          <a:p>
            <a:pPr lvl="1"/>
            <a:r>
              <a:rPr lang="en-GB" sz="3200" dirty="0"/>
              <a:t>to demonstrate how good an individual version of an ontology is, </a:t>
            </a:r>
          </a:p>
          <a:p>
            <a:r>
              <a:rPr lang="en-GB" b="1" dirty="0"/>
              <a:t>But rather</a:t>
            </a:r>
          </a:p>
          <a:p>
            <a:pPr lvl="1"/>
            <a:r>
              <a:rPr lang="en-GB" sz="3200" dirty="0"/>
              <a:t>to measure how much it improved (hopefully) as compared to its predecessors</a:t>
            </a:r>
            <a:r>
              <a:rPr lang="en-GB" dirty="0"/>
              <a:t>.</a:t>
            </a:r>
          </a:p>
          <a:p>
            <a:r>
              <a:rPr lang="en-US" b="1" dirty="0"/>
              <a:t>Principle</a:t>
            </a:r>
            <a:r>
              <a:rPr lang="en-US" dirty="0"/>
              <a:t>: recursive belief </a:t>
            </a:r>
            <a:r>
              <a:rPr lang="en-US" dirty="0" smtClean="0"/>
              <a:t>revision.</a:t>
            </a:r>
            <a:endParaRPr lang="en-US" dirty="0"/>
          </a:p>
        </p:txBody>
      </p:sp>
      <p:sp>
        <p:nvSpPr>
          <p:cNvPr id="4" name="Rectangle 3"/>
          <p:cNvSpPr/>
          <p:nvPr/>
        </p:nvSpPr>
        <p:spPr>
          <a:xfrm>
            <a:off x="3124200" y="6119336"/>
            <a:ext cx="6019800" cy="738664"/>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SNOMED CT. In American Medical Informatics Association 2010 Annual Symposium (AMIA 2010) Proceedings, Washington DC, November 13-17, 2010:96-100.</a:t>
            </a:r>
            <a:endParaRPr lang="en-US" sz="1400" dirty="0">
              <a:solidFill>
                <a:schemeClr val="bg1"/>
              </a:solidFill>
            </a:endParaRPr>
          </a:p>
        </p:txBody>
      </p:sp>
    </p:spTree>
    <p:extLst>
      <p:ext uri="{BB962C8B-B14F-4D97-AF65-F5344CB8AC3E}">
        <p14:creationId xmlns:p14="http://schemas.microsoft.com/office/powerpoint/2010/main" val="15461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Grp="1" noChangeArrowheads="1"/>
          </p:cNvSpPr>
          <p:nvPr>
            <p:ph type="title"/>
          </p:nvPr>
        </p:nvSpPr>
        <p:spPr>
          <a:xfrm>
            <a:off x="5338694" y="1524000"/>
            <a:ext cx="3729106" cy="762000"/>
          </a:xfrm>
        </p:spPr>
        <p:txBody>
          <a:bodyPr/>
          <a:lstStyle/>
          <a:p>
            <a:pPr eaLnBrk="1" hangingPunct="1"/>
            <a:r>
              <a:rPr lang="nl-BE" dirty="0" err="1" smtClean="0"/>
              <a:t>However</a:t>
            </a:r>
            <a:r>
              <a:rPr lang="nl-BE" dirty="0" smtClean="0"/>
              <a:t>:</a:t>
            </a:r>
            <a:br>
              <a:rPr lang="nl-BE" dirty="0" smtClean="0"/>
            </a:br>
            <a:r>
              <a:rPr lang="nl-BE" dirty="0"/>
              <a:t/>
            </a:r>
            <a:br>
              <a:rPr lang="nl-BE" dirty="0"/>
            </a:br>
            <a:r>
              <a:rPr lang="nl-BE" dirty="0" err="1" smtClean="0"/>
              <a:t>unnoticed</a:t>
            </a:r>
            <a:r>
              <a:rPr lang="nl-BE" dirty="0" smtClean="0"/>
              <a:t> changes in </a:t>
            </a:r>
            <a:r>
              <a:rPr lang="nl-BE" dirty="0" err="1" smtClean="0"/>
              <a:t>reality</a:t>
            </a:r>
            <a:r>
              <a:rPr lang="nl-BE" dirty="0" smtClean="0"/>
              <a:t> do </a:t>
            </a:r>
            <a:r>
              <a:rPr lang="nl-BE" dirty="0" err="1" smtClean="0"/>
              <a:t>not</a:t>
            </a:r>
            <a:r>
              <a:rPr lang="nl-BE" dirty="0" smtClean="0"/>
              <a:t> lead </a:t>
            </a:r>
            <a:r>
              <a:rPr lang="nl-BE" dirty="0" err="1" smtClean="0"/>
              <a:t>to</a:t>
            </a:r>
            <a:r>
              <a:rPr lang="nl-BE" dirty="0" smtClean="0"/>
              <a:t> updates!</a:t>
            </a:r>
            <a:endParaRPr lang="en-US" dirty="0" smtClean="0"/>
          </a:p>
        </p:txBody>
      </p:sp>
      <p:sp>
        <p:nvSpPr>
          <p:cNvPr id="3088" name="Rectangle 15"/>
          <p:cNvSpPr>
            <a:spLocks noChangeArrowheads="1"/>
          </p:cNvSpPr>
          <p:nvPr/>
        </p:nvSpPr>
        <p:spPr bwMode="auto">
          <a:xfrm>
            <a:off x="-1990725" y="5865813"/>
            <a:ext cx="146050" cy="355600"/>
          </a:xfrm>
          <a:prstGeom prst="rect">
            <a:avLst/>
          </a:prstGeom>
          <a:noFill/>
          <a:ln w="9525">
            <a:noFill/>
            <a:miter lim="800000"/>
            <a:headEnd/>
            <a:tailEnd/>
          </a:ln>
        </p:spPr>
        <p:txBody>
          <a:bodyPr wrap="none" lIns="0" tIns="0" rIns="0" bIns="0">
            <a:spAutoFit/>
          </a:bodyPr>
          <a:lstStyle/>
          <a:p>
            <a:r>
              <a:rPr lang="en-US" sz="2100">
                <a:solidFill>
                  <a:srgbClr val="000000"/>
                </a:solidFill>
              </a:rPr>
              <a:t> </a:t>
            </a:r>
            <a:endParaRPr lang="en-US"/>
          </a:p>
        </p:txBody>
      </p:sp>
      <p:graphicFrame>
        <p:nvGraphicFramePr>
          <p:cNvPr id="3074" name="Object 3"/>
          <p:cNvGraphicFramePr>
            <a:graphicFrameLocks noChangeAspect="1"/>
          </p:cNvGraphicFramePr>
          <p:nvPr>
            <p:extLst>
              <p:ext uri="{D42A27DB-BD31-4B8C-83A1-F6EECF244321}">
                <p14:modId xmlns:p14="http://schemas.microsoft.com/office/powerpoint/2010/main" val="2035717355"/>
              </p:ext>
            </p:extLst>
          </p:nvPr>
        </p:nvGraphicFramePr>
        <p:xfrm>
          <a:off x="228599" y="1143000"/>
          <a:ext cx="4897585" cy="5066467"/>
        </p:xfrm>
        <a:graphic>
          <a:graphicData uri="http://schemas.openxmlformats.org/presentationml/2006/ole">
            <mc:AlternateContent xmlns:mc="http://schemas.openxmlformats.org/markup-compatibility/2006">
              <mc:Choice xmlns:v="urn:schemas-microsoft-com:vml" Requires="v">
                <p:oleObj spid="_x0000_s13342" name="Photo Editor-foto" r:id="rId4" imgW="4277322" imgH="3847619" progId="MSPhotoEd.3">
                  <p:embed/>
                </p:oleObj>
              </mc:Choice>
              <mc:Fallback>
                <p:oleObj name="Photo Editor-foto" r:id="rId4" imgW="4277322" imgH="3847619"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1143000"/>
                        <a:ext cx="4897585" cy="5066467"/>
                      </a:xfrm>
                      <a:prstGeom prst="rect">
                        <a:avLst/>
                      </a:prstGeom>
                      <a:noFill/>
                      <a:ln>
                        <a:noFill/>
                      </a:ln>
                      <a:effectLst/>
                    </p:spPr>
                  </p:pic>
                </p:oleObj>
              </mc:Fallback>
            </mc:AlternateContent>
          </a:graphicData>
        </a:graphic>
      </p:graphicFrame>
      <p:grpSp>
        <p:nvGrpSpPr>
          <p:cNvPr id="11" name="Group 10"/>
          <p:cNvGrpSpPr/>
          <p:nvPr/>
        </p:nvGrpSpPr>
        <p:grpSpPr>
          <a:xfrm>
            <a:off x="304800" y="2094667"/>
            <a:ext cx="8051948" cy="4362450"/>
            <a:chOff x="228600" y="2438400"/>
            <a:chExt cx="8051948" cy="4362450"/>
          </a:xfrm>
        </p:grpSpPr>
        <p:grpSp>
          <p:nvGrpSpPr>
            <p:cNvPr id="7" name="Group 6"/>
            <p:cNvGrpSpPr/>
            <p:nvPr/>
          </p:nvGrpSpPr>
          <p:grpSpPr>
            <a:xfrm>
              <a:off x="228600" y="2438400"/>
              <a:ext cx="8051948" cy="4362450"/>
              <a:chOff x="228600" y="2438400"/>
              <a:chExt cx="8051948" cy="4362450"/>
            </a:xfrm>
          </p:grpSpPr>
          <p:sp>
            <p:nvSpPr>
              <p:cNvPr id="3076" name="Rectangle 3"/>
              <p:cNvSpPr>
                <a:spLocks noChangeArrowheads="1"/>
              </p:cNvSpPr>
              <p:nvPr/>
            </p:nvSpPr>
            <p:spPr bwMode="auto">
              <a:xfrm>
                <a:off x="582613" y="5621338"/>
                <a:ext cx="7937" cy="9525"/>
              </a:xfrm>
              <a:prstGeom prst="rect">
                <a:avLst/>
              </a:prstGeom>
              <a:solidFill>
                <a:srgbClr val="000000"/>
              </a:solidFill>
              <a:ln w="9525">
                <a:noFill/>
                <a:miter lim="800000"/>
                <a:headEnd/>
                <a:tailEnd/>
              </a:ln>
            </p:spPr>
            <p:txBody>
              <a:bodyPr/>
              <a:lstStyle/>
              <a:p>
                <a:endParaRPr lang="en-US"/>
              </a:p>
            </p:txBody>
          </p:sp>
          <p:sp>
            <p:nvSpPr>
              <p:cNvPr id="3079" name="Rectangle 6"/>
              <p:cNvSpPr>
                <a:spLocks noChangeArrowheads="1"/>
              </p:cNvSpPr>
              <p:nvPr/>
            </p:nvSpPr>
            <p:spPr bwMode="auto">
              <a:xfrm>
                <a:off x="582613" y="5630863"/>
                <a:ext cx="7937" cy="225425"/>
              </a:xfrm>
              <a:prstGeom prst="rect">
                <a:avLst/>
              </a:prstGeom>
              <a:solidFill>
                <a:srgbClr val="000000"/>
              </a:solidFill>
              <a:ln w="9525">
                <a:noFill/>
                <a:miter lim="800000"/>
                <a:headEnd/>
                <a:tailEnd/>
              </a:ln>
            </p:spPr>
            <p:txBody>
              <a:bodyPr/>
              <a:lstStyle/>
              <a:p>
                <a:endParaRPr lang="en-US"/>
              </a:p>
            </p:txBody>
          </p:sp>
          <p:sp>
            <p:nvSpPr>
              <p:cNvPr id="3080" name="Rectangle 7"/>
              <p:cNvSpPr>
                <a:spLocks noChangeArrowheads="1"/>
              </p:cNvSpPr>
              <p:nvPr/>
            </p:nvSpPr>
            <p:spPr bwMode="auto">
              <a:xfrm>
                <a:off x="582613" y="5856288"/>
                <a:ext cx="7937" cy="9525"/>
              </a:xfrm>
              <a:prstGeom prst="rect">
                <a:avLst/>
              </a:prstGeom>
              <a:solidFill>
                <a:srgbClr val="000000"/>
              </a:solidFill>
              <a:ln w="9525">
                <a:noFill/>
                <a:miter lim="800000"/>
                <a:headEnd/>
                <a:tailEnd/>
              </a:ln>
            </p:spPr>
            <p:txBody>
              <a:bodyPr/>
              <a:lstStyle/>
              <a:p>
                <a:endParaRPr lang="en-US"/>
              </a:p>
            </p:txBody>
          </p:sp>
          <p:sp>
            <p:nvSpPr>
              <p:cNvPr id="3091" name="TextBox 53"/>
              <p:cNvSpPr txBox="1">
                <a:spLocks noChangeArrowheads="1"/>
              </p:cNvSpPr>
              <p:nvPr/>
            </p:nvSpPr>
            <p:spPr bwMode="auto">
              <a:xfrm>
                <a:off x="228600" y="6400800"/>
                <a:ext cx="441325" cy="400050"/>
              </a:xfrm>
              <a:prstGeom prst="rect">
                <a:avLst/>
              </a:prstGeom>
              <a:noFill/>
              <a:ln w="9525">
                <a:noFill/>
                <a:miter lim="800000"/>
                <a:headEnd/>
                <a:tailEnd/>
              </a:ln>
            </p:spPr>
            <p:txBody>
              <a:bodyPr wrap="none">
                <a:spAutoFit/>
              </a:bodyPr>
              <a:lstStyle/>
              <a:p>
                <a:r>
                  <a:rPr lang="en-US" sz="2000">
                    <a:solidFill>
                      <a:schemeClr val="bg1"/>
                    </a:solidFill>
                  </a:rPr>
                  <a:t>…</a:t>
                </a:r>
              </a:p>
            </p:txBody>
          </p:sp>
          <p:sp>
            <p:nvSpPr>
              <p:cNvPr id="28" name="TextBox 27"/>
              <p:cNvSpPr txBox="1"/>
              <p:nvPr/>
            </p:nvSpPr>
            <p:spPr>
              <a:xfrm>
                <a:off x="5285817" y="6054268"/>
                <a:ext cx="2994731" cy="461665"/>
              </a:xfrm>
              <a:prstGeom prst="rect">
                <a:avLst/>
              </a:prstGeom>
              <a:solidFill>
                <a:srgbClr val="FFA3A3"/>
              </a:solidFill>
              <a:ln>
                <a:solidFill>
                  <a:schemeClr val="bg1"/>
                </a:solidFill>
              </a:ln>
            </p:spPr>
            <p:txBody>
              <a:bodyPr wrap="none" rtlCol="0">
                <a:spAutoFit/>
              </a:bodyPr>
              <a:lstStyle/>
              <a:p>
                <a:r>
                  <a:rPr lang="en-US" dirty="0" smtClean="0"/>
                  <a:t>No change in ontology</a:t>
                </a:r>
                <a:endParaRPr lang="en-US" dirty="0"/>
              </a:p>
            </p:txBody>
          </p:sp>
          <p:sp>
            <p:nvSpPr>
              <p:cNvPr id="73" name="Rectangle 72"/>
              <p:cNvSpPr/>
              <p:nvPr/>
            </p:nvSpPr>
            <p:spPr bwMode="auto">
              <a:xfrm>
                <a:off x="800100" y="41148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4" name="Rectangle 73"/>
              <p:cNvSpPr/>
              <p:nvPr/>
            </p:nvSpPr>
            <p:spPr bwMode="auto">
              <a:xfrm>
                <a:off x="1676400" y="24384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5" name="Rectangle 74"/>
              <p:cNvSpPr/>
              <p:nvPr/>
            </p:nvSpPr>
            <p:spPr bwMode="auto">
              <a:xfrm>
                <a:off x="800100" y="3021300"/>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8" name="Rectangle 77"/>
              <p:cNvSpPr/>
              <p:nvPr/>
            </p:nvSpPr>
            <p:spPr bwMode="auto">
              <a:xfrm>
                <a:off x="1686792" y="3551525"/>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9" name="Rectangle 78"/>
              <p:cNvSpPr/>
              <p:nvPr/>
            </p:nvSpPr>
            <p:spPr bwMode="auto">
              <a:xfrm>
                <a:off x="810492" y="4627416"/>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0" name="Rectangle 79"/>
              <p:cNvSpPr/>
              <p:nvPr/>
            </p:nvSpPr>
            <p:spPr bwMode="auto">
              <a:xfrm>
                <a:off x="808180" y="518160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1" name="Rectangle 80"/>
              <p:cNvSpPr/>
              <p:nvPr/>
            </p:nvSpPr>
            <p:spPr bwMode="auto">
              <a:xfrm>
                <a:off x="798944" y="5731160"/>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2" name="Rectangle 81"/>
              <p:cNvSpPr/>
              <p:nvPr/>
            </p:nvSpPr>
            <p:spPr bwMode="auto">
              <a:xfrm>
                <a:off x="789708" y="6266872"/>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3" name="Rectangle 82"/>
              <p:cNvSpPr/>
              <p:nvPr/>
            </p:nvSpPr>
            <p:spPr bwMode="auto">
              <a:xfrm>
                <a:off x="1676400" y="6286499"/>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4" name="Rectangle 83"/>
              <p:cNvSpPr/>
              <p:nvPr/>
            </p:nvSpPr>
            <p:spPr bwMode="auto">
              <a:xfrm>
                <a:off x="1676400" y="5751944"/>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5" name="Rectangle 84"/>
              <p:cNvSpPr/>
              <p:nvPr/>
            </p:nvSpPr>
            <p:spPr bwMode="auto">
              <a:xfrm>
                <a:off x="2514600" y="3562928"/>
                <a:ext cx="304800" cy="207818"/>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111" name="Rectangle 110"/>
            <p:cNvSpPr/>
            <p:nvPr/>
          </p:nvSpPr>
          <p:spPr bwMode="auto">
            <a:xfrm>
              <a:off x="814964" y="2453767"/>
              <a:ext cx="304800" cy="2286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239059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12 – part2</a:t>
            </a:r>
            <a:br>
              <a:rPr lang="en-US" dirty="0" smtClean="0"/>
            </a:br>
            <a:r>
              <a:rPr lang="en-US" dirty="0" smtClean="0"/>
              <a:t>Werner Ceusters</a:t>
            </a:r>
            <a:endParaRPr lang="en-US" dirty="0"/>
          </a:p>
        </p:txBody>
      </p:sp>
      <p:sp>
        <p:nvSpPr>
          <p:cNvPr id="5" name="TextBox 4"/>
          <p:cNvSpPr txBox="1"/>
          <p:nvPr/>
        </p:nvSpPr>
        <p:spPr>
          <a:xfrm>
            <a:off x="0" y="3886200"/>
            <a:ext cx="9144000" cy="646331"/>
          </a:xfrm>
          <a:prstGeom prst="rect">
            <a:avLst/>
          </a:prstGeom>
          <a:noFill/>
        </p:spPr>
        <p:txBody>
          <a:bodyPr wrap="square" rtlCol="0">
            <a:spAutoFit/>
          </a:bodyPr>
          <a:lstStyle/>
          <a:p>
            <a:pPr algn="ctr"/>
            <a:r>
              <a:rPr lang="en-US" sz="3600" dirty="0" smtClean="0">
                <a:solidFill>
                  <a:schemeClr val="bg1"/>
                </a:solidFill>
              </a:rPr>
              <a:t>Evolutionary ontology evaluation</a:t>
            </a:r>
            <a:endParaRPr lang="en-US" sz="3600" dirty="0">
              <a:solidFill>
                <a:schemeClr val="bg1"/>
              </a:solidFill>
            </a:endParaRPr>
          </a:p>
        </p:txBody>
      </p:sp>
    </p:spTree>
    <p:extLst>
      <p:ext uri="{BB962C8B-B14F-4D97-AF65-F5344CB8AC3E}">
        <p14:creationId xmlns:p14="http://schemas.microsoft.com/office/powerpoint/2010/main" val="4002166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smtClean="0"/>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smtClean="0"/>
              <a:t>n</a:t>
            </a:r>
            <a:r>
              <a:rPr lang="en-US" dirty="0" smtClean="0"/>
              <a:t>: 	number of 	representational elements 	in the ontology</a:t>
            </a:r>
          </a:p>
          <a:p>
            <a:pPr eaLnBrk="1" hangingPunct="1">
              <a:tabLst>
                <a:tab pos="914400" algn="l"/>
              </a:tabLst>
            </a:pPr>
            <a:r>
              <a:rPr lang="en-US" b="1" i="1" dirty="0" smtClean="0"/>
              <a:t>m</a:t>
            </a:r>
            <a:r>
              <a:rPr lang="en-US" dirty="0" smtClean="0"/>
              <a:t>: 	number of unjustified 	absences</a:t>
            </a:r>
          </a:p>
          <a:p>
            <a:pPr eaLnBrk="1" hangingPunct="1">
              <a:tabLst>
                <a:tab pos="914400" algn="l"/>
              </a:tabLst>
            </a:pPr>
            <a:r>
              <a:rPr lang="en-US" b="1" i="1" dirty="0" err="1" smtClean="0"/>
              <a:t>e</a:t>
            </a:r>
            <a:r>
              <a:rPr lang="en-US" b="1" i="1" baseline="-25000" dirty="0" err="1" smtClean="0"/>
              <a:t>i</a:t>
            </a:r>
            <a:r>
              <a:rPr lang="en-US" dirty="0" smtClean="0"/>
              <a:t>: 	magnitude of the error, if 	any, for the </a:t>
            </a:r>
            <a:r>
              <a:rPr lang="en-US" b="1" i="1" dirty="0" err="1" smtClean="0"/>
              <a:t>i</a:t>
            </a:r>
            <a:r>
              <a:rPr lang="en-US" sz="1000" b="1" i="1" dirty="0" smtClean="0"/>
              <a:t> </a:t>
            </a:r>
            <a:r>
              <a:rPr lang="en-US" baseline="30000" dirty="0" err="1" smtClean="0"/>
              <a:t>th</a:t>
            </a:r>
            <a:r>
              <a:rPr lang="en-US" dirty="0" smtClean="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6183"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the Gene Ontology. </a:t>
            </a:r>
          </a:p>
          <a:p>
            <a:pPr algn="r"/>
            <a:r>
              <a:rPr lang="en-US" sz="1400" dirty="0" smtClean="0">
                <a:solidFill>
                  <a:schemeClr val="bg1"/>
                </a:solidFill>
              </a:rPr>
              <a:t>Journal of Biomedical Informatics 2009;42:518–529.</a:t>
            </a:r>
            <a:endParaRPr lang="en-US" sz="1400" dirty="0">
              <a:solidFill>
                <a:schemeClr val="bg1"/>
              </a:solidFill>
            </a:endParaRPr>
          </a:p>
        </p:txBody>
      </p:sp>
    </p:spTree>
    <p:extLst>
      <p:ext uri="{BB962C8B-B14F-4D97-AF65-F5344CB8AC3E}">
        <p14:creationId xmlns:p14="http://schemas.microsoft.com/office/powerpoint/2010/main" val="2616158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smtClean="0"/>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smtClean="0"/>
              <a:t>n</a:t>
            </a:r>
            <a:r>
              <a:rPr lang="en-US" dirty="0" smtClean="0"/>
              <a:t>: 	number of 	representational elements 	in the ontology</a:t>
            </a:r>
          </a:p>
          <a:p>
            <a:pPr eaLnBrk="1" hangingPunct="1">
              <a:tabLst>
                <a:tab pos="914400" algn="l"/>
              </a:tabLst>
            </a:pPr>
            <a:r>
              <a:rPr lang="en-US" b="1" i="1" dirty="0" smtClean="0"/>
              <a:t>m</a:t>
            </a:r>
            <a:r>
              <a:rPr lang="en-US" dirty="0" smtClean="0"/>
              <a:t>: 	number of unjustified 	absences</a:t>
            </a:r>
          </a:p>
          <a:p>
            <a:pPr eaLnBrk="1" hangingPunct="1">
              <a:tabLst>
                <a:tab pos="914400" algn="l"/>
              </a:tabLst>
            </a:pPr>
            <a:r>
              <a:rPr lang="en-US" b="1" i="1" dirty="0" err="1" smtClean="0"/>
              <a:t>e</a:t>
            </a:r>
            <a:r>
              <a:rPr lang="en-US" b="1" i="1" baseline="-25000" dirty="0" err="1" smtClean="0"/>
              <a:t>i</a:t>
            </a:r>
            <a:r>
              <a:rPr lang="en-US" dirty="0" smtClean="0"/>
              <a:t>: 	magnitude of the error, if 	any, for the </a:t>
            </a:r>
            <a:r>
              <a:rPr lang="en-US" b="1" i="1" dirty="0" err="1" smtClean="0"/>
              <a:t>i</a:t>
            </a:r>
            <a:r>
              <a:rPr lang="en-US" sz="1000" b="1" i="1" dirty="0" smtClean="0"/>
              <a:t> </a:t>
            </a:r>
            <a:r>
              <a:rPr lang="en-US" baseline="30000" dirty="0" err="1" smtClean="0"/>
              <a:t>th</a:t>
            </a:r>
            <a:r>
              <a:rPr lang="en-US" dirty="0" smtClean="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7207"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the Gene Ontology. </a:t>
            </a:r>
          </a:p>
          <a:p>
            <a:pPr algn="r"/>
            <a:r>
              <a:rPr lang="en-US" sz="1400" dirty="0" smtClean="0">
                <a:solidFill>
                  <a:schemeClr val="bg1"/>
                </a:solidFill>
              </a:rPr>
              <a:t>Journal of Biomedical Informatics 2009;42:518–529.</a:t>
            </a:r>
            <a:endParaRPr lang="en-US" sz="1400" dirty="0">
              <a:solidFill>
                <a:schemeClr val="bg1"/>
              </a:solidFill>
            </a:endParaRPr>
          </a:p>
        </p:txBody>
      </p:sp>
      <p:sp>
        <p:nvSpPr>
          <p:cNvPr id="3" name="Oval 2"/>
          <p:cNvSpPr/>
          <p:nvPr/>
        </p:nvSpPr>
        <p:spPr bwMode="auto">
          <a:xfrm>
            <a:off x="1505528" y="2514600"/>
            <a:ext cx="685800" cy="685800"/>
          </a:xfrm>
          <a:prstGeom prst="ellipse">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Oval 9"/>
          <p:cNvSpPr/>
          <p:nvPr/>
        </p:nvSpPr>
        <p:spPr bwMode="auto">
          <a:xfrm>
            <a:off x="609600" y="4086866"/>
            <a:ext cx="685800" cy="685800"/>
          </a:xfrm>
          <a:prstGeom prst="ellipse">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Box 3"/>
          <p:cNvSpPr txBox="1"/>
          <p:nvPr/>
        </p:nvSpPr>
        <p:spPr>
          <a:xfrm>
            <a:off x="609600" y="5134451"/>
            <a:ext cx="8458200" cy="830997"/>
          </a:xfrm>
          <a:prstGeom prst="rect">
            <a:avLst/>
          </a:prstGeom>
          <a:noFill/>
        </p:spPr>
        <p:txBody>
          <a:bodyPr wrap="square" rtlCol="0">
            <a:spAutoFit/>
          </a:bodyPr>
          <a:lstStyle/>
          <a:p>
            <a:r>
              <a:rPr lang="en-US" dirty="0" smtClean="0">
                <a:solidFill>
                  <a:schemeClr val="bg1"/>
                </a:solidFill>
              </a:rPr>
              <a:t>Quality of a Representational Unit: </a:t>
            </a:r>
            <a:r>
              <a:rPr lang="en-US" dirty="0">
                <a:solidFill>
                  <a:schemeClr val="bg1"/>
                </a:solidFill>
              </a:rPr>
              <a:t>5 – </a:t>
            </a:r>
            <a:r>
              <a:rPr lang="en-US" dirty="0" err="1">
                <a:solidFill>
                  <a:schemeClr val="bg1"/>
                </a:solidFill>
              </a:rPr>
              <a:t>e</a:t>
            </a:r>
            <a:r>
              <a:rPr lang="en-US" baseline="-25000" dirty="0" err="1">
                <a:solidFill>
                  <a:schemeClr val="bg1"/>
                </a:solidFill>
              </a:rPr>
              <a:t>i</a:t>
            </a:r>
            <a:r>
              <a:rPr lang="en-US" baseline="-25000" dirty="0">
                <a:solidFill>
                  <a:schemeClr val="bg1"/>
                </a:solidFill>
              </a:rPr>
              <a:t> </a:t>
            </a:r>
            <a:endParaRPr lang="en-US" dirty="0" smtClean="0">
              <a:solidFill>
                <a:schemeClr val="bg1"/>
              </a:solidFill>
            </a:endParaRPr>
          </a:p>
          <a:p>
            <a:r>
              <a:rPr lang="en-US" dirty="0" smtClean="0">
                <a:solidFill>
                  <a:schemeClr val="bg1"/>
                </a:solidFill>
              </a:rPr>
              <a:t>5 is the maximal magnitude of error, thus        0 ≤  ( 5 – </a:t>
            </a:r>
            <a:r>
              <a:rPr lang="en-US" dirty="0" err="1" smtClean="0">
                <a:solidFill>
                  <a:schemeClr val="bg1"/>
                </a:solidFill>
              </a:rPr>
              <a:t>e</a:t>
            </a:r>
            <a:r>
              <a:rPr lang="en-US" baseline="-25000" dirty="0" err="1" smtClean="0">
                <a:solidFill>
                  <a:schemeClr val="bg1"/>
                </a:solidFill>
              </a:rPr>
              <a:t>i</a:t>
            </a:r>
            <a:r>
              <a:rPr lang="en-US" baseline="-25000" dirty="0" smtClean="0">
                <a:solidFill>
                  <a:schemeClr val="bg1"/>
                </a:solidFill>
              </a:rPr>
              <a:t> </a:t>
            </a:r>
            <a:r>
              <a:rPr lang="en-US" dirty="0" smtClean="0">
                <a:solidFill>
                  <a:schemeClr val="bg1"/>
                </a:solidFill>
              </a:rPr>
              <a:t> ) ≤  5</a:t>
            </a:r>
            <a:endParaRPr lang="en-US" baseline="-25000" dirty="0">
              <a:solidFill>
                <a:schemeClr val="bg1"/>
              </a:solidFill>
            </a:endParaRPr>
          </a:p>
        </p:txBody>
      </p:sp>
    </p:spTree>
    <p:extLst>
      <p:ext uri="{BB962C8B-B14F-4D97-AF65-F5344CB8AC3E}">
        <p14:creationId xmlns:p14="http://schemas.microsoft.com/office/powerpoint/2010/main" val="391952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smtClean="0"/>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smtClean="0"/>
              <a:t>n</a:t>
            </a:r>
            <a:r>
              <a:rPr lang="en-US" dirty="0" smtClean="0"/>
              <a:t>: 	number of 	representational elements 	in the ontology</a:t>
            </a:r>
          </a:p>
          <a:p>
            <a:pPr eaLnBrk="1" hangingPunct="1">
              <a:tabLst>
                <a:tab pos="914400" algn="l"/>
              </a:tabLst>
            </a:pPr>
            <a:r>
              <a:rPr lang="en-US" b="1" i="1" dirty="0" smtClean="0"/>
              <a:t>m</a:t>
            </a:r>
            <a:r>
              <a:rPr lang="en-US" dirty="0" smtClean="0"/>
              <a:t>: 	number of unjustified 	absences</a:t>
            </a:r>
          </a:p>
          <a:p>
            <a:pPr eaLnBrk="1" hangingPunct="1">
              <a:tabLst>
                <a:tab pos="914400" algn="l"/>
              </a:tabLst>
            </a:pPr>
            <a:r>
              <a:rPr lang="en-US" b="1" i="1" dirty="0" err="1" smtClean="0"/>
              <a:t>e</a:t>
            </a:r>
            <a:r>
              <a:rPr lang="en-US" b="1" i="1" baseline="-25000" dirty="0" err="1" smtClean="0"/>
              <a:t>i</a:t>
            </a:r>
            <a:r>
              <a:rPr lang="en-US" dirty="0" smtClean="0"/>
              <a:t>: 	magnitude of the error, if 	any, for the </a:t>
            </a:r>
            <a:r>
              <a:rPr lang="en-US" b="1" i="1" dirty="0" err="1" smtClean="0"/>
              <a:t>i</a:t>
            </a:r>
            <a:r>
              <a:rPr lang="en-US" sz="1000" b="1" i="1" dirty="0" smtClean="0"/>
              <a:t> </a:t>
            </a:r>
            <a:r>
              <a:rPr lang="en-US" baseline="30000" dirty="0" err="1" smtClean="0"/>
              <a:t>th</a:t>
            </a:r>
            <a:r>
              <a:rPr lang="en-US" dirty="0" smtClean="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9254"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the Gene Ontology. </a:t>
            </a:r>
          </a:p>
          <a:p>
            <a:pPr algn="r"/>
            <a:r>
              <a:rPr lang="en-US" sz="1400" dirty="0" smtClean="0">
                <a:solidFill>
                  <a:schemeClr val="bg1"/>
                </a:solidFill>
              </a:rPr>
              <a:t>Journal of Biomedical Informatics 2009;42:518–529.</a:t>
            </a:r>
            <a:endParaRPr lang="en-US" sz="1400" dirty="0">
              <a:solidFill>
                <a:schemeClr val="bg1"/>
              </a:solidFill>
            </a:endParaRPr>
          </a:p>
        </p:txBody>
      </p:sp>
      <p:sp>
        <p:nvSpPr>
          <p:cNvPr id="10" name="Oval 9"/>
          <p:cNvSpPr/>
          <p:nvPr/>
        </p:nvSpPr>
        <p:spPr bwMode="auto">
          <a:xfrm>
            <a:off x="1982354" y="4152900"/>
            <a:ext cx="685800" cy="685800"/>
          </a:xfrm>
          <a:prstGeom prst="ellipse">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Box 3"/>
          <p:cNvSpPr txBox="1"/>
          <p:nvPr/>
        </p:nvSpPr>
        <p:spPr>
          <a:xfrm>
            <a:off x="609600" y="5134451"/>
            <a:ext cx="7086600" cy="461665"/>
          </a:xfrm>
          <a:prstGeom prst="rect">
            <a:avLst/>
          </a:prstGeom>
          <a:noFill/>
        </p:spPr>
        <p:txBody>
          <a:bodyPr wrap="square" rtlCol="0">
            <a:spAutoFit/>
          </a:bodyPr>
          <a:lstStyle/>
          <a:p>
            <a:r>
              <a:rPr lang="en-US" dirty="0" smtClean="0">
                <a:solidFill>
                  <a:schemeClr val="bg1"/>
                </a:solidFill>
              </a:rPr>
              <a:t>All unjustified absences have an error magnitude of 1 </a:t>
            </a:r>
            <a:endParaRPr lang="en-US" baseline="-25000" dirty="0">
              <a:solidFill>
                <a:schemeClr val="bg1"/>
              </a:solidFill>
            </a:endParaRPr>
          </a:p>
        </p:txBody>
      </p:sp>
    </p:spTree>
    <p:extLst>
      <p:ext uri="{BB962C8B-B14F-4D97-AF65-F5344CB8AC3E}">
        <p14:creationId xmlns:p14="http://schemas.microsoft.com/office/powerpoint/2010/main" val="513810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smtClean="0"/>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smtClean="0"/>
              <a:t>n</a:t>
            </a:r>
            <a:r>
              <a:rPr lang="en-US" dirty="0" smtClean="0"/>
              <a:t>: 	number of 	representational elements 	in the ontology</a:t>
            </a:r>
          </a:p>
          <a:p>
            <a:pPr eaLnBrk="1" hangingPunct="1">
              <a:tabLst>
                <a:tab pos="914400" algn="l"/>
              </a:tabLst>
            </a:pPr>
            <a:r>
              <a:rPr lang="en-US" b="1" i="1" dirty="0" smtClean="0"/>
              <a:t>m</a:t>
            </a:r>
            <a:r>
              <a:rPr lang="en-US" dirty="0" smtClean="0"/>
              <a:t>: 	number of unjustified 	absences</a:t>
            </a:r>
          </a:p>
          <a:p>
            <a:pPr eaLnBrk="1" hangingPunct="1">
              <a:tabLst>
                <a:tab pos="914400" algn="l"/>
              </a:tabLst>
            </a:pPr>
            <a:r>
              <a:rPr lang="en-US" b="1" i="1" dirty="0" err="1" smtClean="0"/>
              <a:t>e</a:t>
            </a:r>
            <a:r>
              <a:rPr lang="en-US" b="1" i="1" baseline="-25000" dirty="0" err="1" smtClean="0"/>
              <a:t>i</a:t>
            </a:r>
            <a:r>
              <a:rPr lang="en-US" dirty="0" smtClean="0"/>
              <a:t>: 	magnitude of the error, if 	any, for the </a:t>
            </a:r>
            <a:r>
              <a:rPr lang="en-US" b="1" i="1" dirty="0" err="1" smtClean="0"/>
              <a:t>i</a:t>
            </a:r>
            <a:r>
              <a:rPr lang="en-US" sz="1000" b="1" i="1" dirty="0" smtClean="0"/>
              <a:t> </a:t>
            </a:r>
            <a:r>
              <a:rPr lang="en-US" baseline="30000" dirty="0" err="1" smtClean="0"/>
              <a:t>th</a:t>
            </a:r>
            <a:r>
              <a:rPr lang="en-US" dirty="0" smtClean="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0280"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the Gene Ontology. </a:t>
            </a:r>
          </a:p>
          <a:p>
            <a:pPr algn="r"/>
            <a:r>
              <a:rPr lang="en-US" sz="1400" dirty="0" smtClean="0">
                <a:solidFill>
                  <a:schemeClr val="bg1"/>
                </a:solidFill>
              </a:rPr>
              <a:t>Journal of Biomedical Informatics 2009;42:518–529.</a:t>
            </a:r>
            <a:endParaRPr lang="en-US" sz="1400" dirty="0">
              <a:solidFill>
                <a:schemeClr val="bg1"/>
              </a:solidFill>
            </a:endParaRPr>
          </a:p>
        </p:txBody>
      </p:sp>
      <p:sp>
        <p:nvSpPr>
          <p:cNvPr id="3" name="Rounded Rectangle 2"/>
          <p:cNvSpPr/>
          <p:nvPr/>
        </p:nvSpPr>
        <p:spPr bwMode="auto">
          <a:xfrm>
            <a:off x="380120" y="2027380"/>
            <a:ext cx="3117875" cy="1828800"/>
          </a:xfrm>
          <a:prstGeom prst="round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p:cNvSpPr txBox="1"/>
          <p:nvPr/>
        </p:nvSpPr>
        <p:spPr>
          <a:xfrm>
            <a:off x="609600" y="5134451"/>
            <a:ext cx="7086600" cy="1200329"/>
          </a:xfrm>
          <a:prstGeom prst="rect">
            <a:avLst/>
          </a:prstGeom>
          <a:noFill/>
        </p:spPr>
        <p:txBody>
          <a:bodyPr wrap="square" rtlCol="0">
            <a:spAutoFit/>
          </a:bodyPr>
          <a:lstStyle/>
          <a:p>
            <a:r>
              <a:rPr lang="en-US" dirty="0" smtClean="0">
                <a:solidFill>
                  <a:schemeClr val="bg1"/>
                </a:solidFill>
              </a:rPr>
              <a:t>The sum of the qualities of the RUs, each quality being:</a:t>
            </a:r>
          </a:p>
          <a:p>
            <a:pPr marL="342900" indent="-342900">
              <a:buFont typeface="Arial" panose="020B0604020202020204" pitchFamily="34" charset="0"/>
              <a:buChar char="•"/>
            </a:pPr>
            <a:r>
              <a:rPr lang="en-US" dirty="0" smtClean="0">
                <a:solidFill>
                  <a:schemeClr val="bg1"/>
                </a:solidFill>
              </a:rPr>
              <a:t>5 for faithful RUs,</a:t>
            </a:r>
          </a:p>
          <a:p>
            <a:pPr marL="342900" indent="-342900">
              <a:buFont typeface="Arial" panose="020B0604020202020204" pitchFamily="34" charset="0"/>
              <a:buChar char="•"/>
            </a:pPr>
            <a:r>
              <a:rPr lang="en-US" dirty="0" smtClean="0">
                <a:solidFill>
                  <a:schemeClr val="bg1"/>
                </a:solidFill>
              </a:rPr>
              <a:t>(5 – error magnitude) for deviant </a:t>
            </a:r>
            <a:r>
              <a:rPr lang="en-US" dirty="0" err="1" smtClean="0">
                <a:solidFill>
                  <a:schemeClr val="bg1"/>
                </a:solidFill>
              </a:rPr>
              <a:t>RUs.</a:t>
            </a:r>
            <a:endParaRPr lang="en-US" dirty="0" smtClean="0">
              <a:solidFill>
                <a:schemeClr val="bg1"/>
              </a:solidFill>
            </a:endParaRPr>
          </a:p>
        </p:txBody>
      </p:sp>
    </p:spTree>
    <p:extLst>
      <p:ext uri="{BB962C8B-B14F-4D97-AF65-F5344CB8AC3E}">
        <p14:creationId xmlns:p14="http://schemas.microsoft.com/office/powerpoint/2010/main" val="677998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smtClean="0"/>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smtClean="0"/>
              <a:t>n</a:t>
            </a:r>
            <a:r>
              <a:rPr lang="en-US" dirty="0" smtClean="0"/>
              <a:t>: 	number of 	representational elements 	in the ontology</a:t>
            </a:r>
          </a:p>
          <a:p>
            <a:pPr eaLnBrk="1" hangingPunct="1">
              <a:tabLst>
                <a:tab pos="914400" algn="l"/>
              </a:tabLst>
            </a:pPr>
            <a:r>
              <a:rPr lang="en-US" b="1" i="1" dirty="0" smtClean="0"/>
              <a:t>m</a:t>
            </a:r>
            <a:r>
              <a:rPr lang="en-US" dirty="0" smtClean="0"/>
              <a:t>: 	number of unjustified 	absences</a:t>
            </a:r>
          </a:p>
          <a:p>
            <a:pPr eaLnBrk="1" hangingPunct="1">
              <a:tabLst>
                <a:tab pos="914400" algn="l"/>
              </a:tabLst>
            </a:pPr>
            <a:r>
              <a:rPr lang="en-US" b="1" i="1" dirty="0" err="1" smtClean="0"/>
              <a:t>e</a:t>
            </a:r>
            <a:r>
              <a:rPr lang="en-US" b="1" i="1" baseline="-25000" dirty="0" err="1" smtClean="0"/>
              <a:t>i</a:t>
            </a:r>
            <a:r>
              <a:rPr lang="en-US" dirty="0" smtClean="0"/>
              <a:t>: 	magnitude of the error, if 	any, for the </a:t>
            </a:r>
            <a:r>
              <a:rPr lang="en-US" b="1" i="1" dirty="0" err="1" smtClean="0"/>
              <a:t>i</a:t>
            </a:r>
            <a:r>
              <a:rPr lang="en-US" sz="1000" b="1" i="1" dirty="0" smtClean="0"/>
              <a:t> </a:t>
            </a:r>
            <a:r>
              <a:rPr lang="en-US" baseline="30000" dirty="0" err="1" smtClean="0"/>
              <a:t>th</a:t>
            </a:r>
            <a:r>
              <a:rPr lang="en-US" dirty="0" smtClean="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1304"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the Gene Ontology. </a:t>
            </a:r>
          </a:p>
          <a:p>
            <a:pPr algn="r"/>
            <a:r>
              <a:rPr lang="en-US" sz="1400" dirty="0" smtClean="0">
                <a:solidFill>
                  <a:schemeClr val="bg1"/>
                </a:solidFill>
              </a:rPr>
              <a:t>Journal of Biomedical Informatics 2009;42:518–529.</a:t>
            </a:r>
            <a:endParaRPr lang="en-US" sz="1400" dirty="0">
              <a:solidFill>
                <a:schemeClr val="bg1"/>
              </a:solidFill>
            </a:endParaRPr>
          </a:p>
        </p:txBody>
      </p:sp>
      <p:sp>
        <p:nvSpPr>
          <p:cNvPr id="9" name="TextBox 8"/>
          <p:cNvSpPr txBox="1"/>
          <p:nvPr/>
        </p:nvSpPr>
        <p:spPr>
          <a:xfrm>
            <a:off x="609600" y="5134451"/>
            <a:ext cx="7086600" cy="1200329"/>
          </a:xfrm>
          <a:prstGeom prst="rect">
            <a:avLst/>
          </a:prstGeom>
          <a:noFill/>
        </p:spPr>
        <p:txBody>
          <a:bodyPr wrap="square" rtlCol="0">
            <a:spAutoFit/>
          </a:bodyPr>
          <a:lstStyle/>
          <a:p>
            <a:r>
              <a:rPr lang="en-US" dirty="0" smtClean="0">
                <a:solidFill>
                  <a:schemeClr val="bg1"/>
                </a:solidFill>
              </a:rPr>
              <a:t>The quality of the ontology decreases through:</a:t>
            </a:r>
          </a:p>
          <a:p>
            <a:pPr marL="342900" indent="-342900">
              <a:buFont typeface="Arial" panose="020B0604020202020204" pitchFamily="34" charset="0"/>
              <a:buChar char="•"/>
            </a:pPr>
            <a:r>
              <a:rPr lang="en-US" dirty="0" smtClean="0">
                <a:solidFill>
                  <a:schemeClr val="bg1"/>
                </a:solidFill>
              </a:rPr>
              <a:t>Error magnitude of unjustified presences,</a:t>
            </a:r>
          </a:p>
          <a:p>
            <a:pPr marL="342900" indent="-342900">
              <a:buFont typeface="Arial" panose="020B0604020202020204" pitchFamily="34" charset="0"/>
              <a:buChar char="•"/>
            </a:pPr>
            <a:r>
              <a:rPr lang="en-US" dirty="0" smtClean="0">
                <a:solidFill>
                  <a:schemeClr val="bg1"/>
                </a:solidFill>
              </a:rPr>
              <a:t>Number of unjustified absences.</a:t>
            </a:r>
          </a:p>
        </p:txBody>
      </p:sp>
      <p:sp>
        <p:nvSpPr>
          <p:cNvPr id="10" name="Rounded Rectangle 9"/>
          <p:cNvSpPr/>
          <p:nvPr/>
        </p:nvSpPr>
        <p:spPr bwMode="auto">
          <a:xfrm>
            <a:off x="2057401" y="2438400"/>
            <a:ext cx="1066800" cy="914400"/>
          </a:xfrm>
          <a:prstGeom prst="round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ounded Rectangle 10"/>
          <p:cNvSpPr/>
          <p:nvPr/>
        </p:nvSpPr>
        <p:spPr bwMode="auto">
          <a:xfrm>
            <a:off x="1600200" y="4000726"/>
            <a:ext cx="1567873" cy="914400"/>
          </a:xfrm>
          <a:prstGeom prst="round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582312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lstStyle/>
          <a:p>
            <a:pPr eaLnBrk="1" hangingPunct="1"/>
            <a:r>
              <a:rPr lang="en-US" smtClean="0"/>
              <a:t>Quality of a representation w.r.t. reality</a:t>
            </a:r>
          </a:p>
        </p:txBody>
      </p:sp>
      <p:sp>
        <p:nvSpPr>
          <p:cNvPr id="4100" name="Content Placeholder 8"/>
          <p:cNvSpPr>
            <a:spLocks noGrp="1"/>
          </p:cNvSpPr>
          <p:nvPr>
            <p:ph idx="1"/>
          </p:nvPr>
        </p:nvSpPr>
        <p:spPr>
          <a:xfrm>
            <a:off x="3810000" y="1676400"/>
            <a:ext cx="5105400" cy="4953000"/>
          </a:xfrm>
        </p:spPr>
        <p:txBody>
          <a:bodyPr/>
          <a:lstStyle/>
          <a:p>
            <a:pPr eaLnBrk="1" hangingPunct="1">
              <a:tabLst>
                <a:tab pos="914400" algn="l"/>
              </a:tabLst>
            </a:pPr>
            <a:r>
              <a:rPr lang="en-US" b="1" i="1" dirty="0" smtClean="0"/>
              <a:t>n</a:t>
            </a:r>
            <a:r>
              <a:rPr lang="en-US" dirty="0" smtClean="0"/>
              <a:t>: 	number of 	representational elements 	in the ontology</a:t>
            </a:r>
          </a:p>
          <a:p>
            <a:pPr eaLnBrk="1" hangingPunct="1">
              <a:tabLst>
                <a:tab pos="914400" algn="l"/>
              </a:tabLst>
            </a:pPr>
            <a:r>
              <a:rPr lang="en-US" b="1" i="1" dirty="0" smtClean="0"/>
              <a:t>m</a:t>
            </a:r>
            <a:r>
              <a:rPr lang="en-US" dirty="0" smtClean="0"/>
              <a:t>: 	number of unjustified 	absences</a:t>
            </a:r>
          </a:p>
          <a:p>
            <a:pPr eaLnBrk="1" hangingPunct="1">
              <a:tabLst>
                <a:tab pos="914400" algn="l"/>
              </a:tabLst>
            </a:pPr>
            <a:r>
              <a:rPr lang="en-US" b="1" i="1" dirty="0" err="1" smtClean="0"/>
              <a:t>e</a:t>
            </a:r>
            <a:r>
              <a:rPr lang="en-US" b="1" i="1" baseline="-25000" dirty="0" err="1" smtClean="0"/>
              <a:t>i</a:t>
            </a:r>
            <a:r>
              <a:rPr lang="en-US" dirty="0" smtClean="0"/>
              <a:t>: 	magnitude of the error, if 	any, for the </a:t>
            </a:r>
            <a:r>
              <a:rPr lang="en-US" b="1" i="1" dirty="0" err="1" smtClean="0"/>
              <a:t>i</a:t>
            </a:r>
            <a:r>
              <a:rPr lang="en-US" sz="1000" b="1" i="1" dirty="0" smtClean="0"/>
              <a:t> </a:t>
            </a:r>
            <a:r>
              <a:rPr lang="en-US" baseline="30000" dirty="0" err="1" smtClean="0"/>
              <a:t>th</a:t>
            </a:r>
            <a:r>
              <a:rPr lang="en-US" dirty="0" smtClean="0"/>
              <a:t> 	representational element</a:t>
            </a:r>
          </a:p>
        </p:txBody>
      </p:sp>
      <p:sp>
        <p:nvSpPr>
          <p:cNvPr id="4101" name="Rectangle 2"/>
          <p:cNvSpPr>
            <a:spLocks noChangeArrowheads="1"/>
          </p:cNvSpPr>
          <p:nvPr/>
        </p:nvSpPr>
        <p:spPr bwMode="auto">
          <a:xfrm>
            <a:off x="0" y="0"/>
            <a:ext cx="9144000" cy="0"/>
          </a:xfrm>
          <a:prstGeom prst="rect">
            <a:avLst/>
          </a:prstGeom>
          <a:noFill/>
          <a:ln w="9525" algn="ctr">
            <a:noFill/>
            <a:miter lim="800000"/>
            <a:headEnd/>
            <a:tailEnd/>
          </a:ln>
        </p:spPr>
        <p:txBody>
          <a:bodyPr wrap="none" lIns="0" tIns="0" rIns="0" bIns="0" anchor="ctr">
            <a:spAutoFit/>
          </a:bodyPr>
          <a:lstStyle/>
          <a:p>
            <a:endParaRPr lang="en-US"/>
          </a:p>
        </p:txBody>
      </p:sp>
      <p:grpSp>
        <p:nvGrpSpPr>
          <p:cNvPr id="2" name="Group 7"/>
          <p:cNvGrpSpPr>
            <a:grpSpLocks/>
          </p:cNvGrpSpPr>
          <p:nvPr/>
        </p:nvGrpSpPr>
        <p:grpSpPr bwMode="auto">
          <a:xfrm>
            <a:off x="212436" y="1747299"/>
            <a:ext cx="3521364" cy="3281901"/>
            <a:chOff x="228600" y="2971800"/>
            <a:chExt cx="3200400" cy="2895600"/>
          </a:xfrm>
        </p:grpSpPr>
        <p:sp>
          <p:nvSpPr>
            <p:cNvPr id="4103" name="Rectangle 6"/>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4098"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2327"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Rectangle 7"/>
          <p:cNvSpPr/>
          <p:nvPr/>
        </p:nvSpPr>
        <p:spPr>
          <a:xfrm>
            <a:off x="2133600" y="6334780"/>
            <a:ext cx="70104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the Gene Ontology. </a:t>
            </a:r>
          </a:p>
          <a:p>
            <a:pPr algn="r"/>
            <a:r>
              <a:rPr lang="en-US" sz="1400" dirty="0" smtClean="0">
                <a:solidFill>
                  <a:schemeClr val="bg1"/>
                </a:solidFill>
              </a:rPr>
              <a:t>Journal of Biomedical Informatics 2009;42:518–529.</a:t>
            </a:r>
            <a:endParaRPr lang="en-US" sz="1400" dirty="0">
              <a:solidFill>
                <a:schemeClr val="bg1"/>
              </a:solidFill>
            </a:endParaRPr>
          </a:p>
        </p:txBody>
      </p:sp>
      <p:sp>
        <p:nvSpPr>
          <p:cNvPr id="9" name="TextBox 8"/>
          <p:cNvSpPr txBox="1"/>
          <p:nvPr/>
        </p:nvSpPr>
        <p:spPr>
          <a:xfrm>
            <a:off x="609600" y="5134451"/>
            <a:ext cx="6629400" cy="1200329"/>
          </a:xfrm>
          <a:prstGeom prst="rect">
            <a:avLst/>
          </a:prstGeom>
          <a:noFill/>
        </p:spPr>
        <p:txBody>
          <a:bodyPr wrap="square" rtlCol="0">
            <a:spAutoFit/>
          </a:bodyPr>
          <a:lstStyle/>
          <a:p>
            <a:r>
              <a:rPr lang="en-US" dirty="0" smtClean="0">
                <a:solidFill>
                  <a:schemeClr val="bg1"/>
                </a:solidFill>
              </a:rPr>
              <a:t>Ideal case:</a:t>
            </a:r>
          </a:p>
          <a:p>
            <a:pPr marL="342900" indent="-342900">
              <a:buFont typeface="Arial" panose="020B0604020202020204" pitchFamily="34" charset="0"/>
              <a:buChar char="•"/>
            </a:pPr>
            <a:r>
              <a:rPr lang="en-US" dirty="0" err="1" smtClean="0">
                <a:solidFill>
                  <a:schemeClr val="bg1"/>
                </a:solidFill>
              </a:rPr>
              <a:t>e</a:t>
            </a:r>
            <a:r>
              <a:rPr lang="en-US" baseline="-25000" dirty="0" err="1" smtClean="0">
                <a:solidFill>
                  <a:schemeClr val="bg1"/>
                </a:solidFill>
              </a:rPr>
              <a:t>i</a:t>
            </a:r>
            <a:r>
              <a:rPr lang="en-US" dirty="0" smtClean="0">
                <a:solidFill>
                  <a:schemeClr val="bg1"/>
                </a:solidFill>
              </a:rPr>
              <a:t> is 0 for all RUs, thus                = 5n</a:t>
            </a:r>
          </a:p>
          <a:p>
            <a:pPr marL="342900" indent="-342900">
              <a:buFont typeface="Arial" panose="020B0604020202020204" pitchFamily="34" charset="0"/>
              <a:buChar char="•"/>
            </a:pPr>
            <a:r>
              <a:rPr lang="en-US" dirty="0" smtClean="0">
                <a:solidFill>
                  <a:schemeClr val="bg1"/>
                </a:solidFill>
              </a:rPr>
              <a:t>Number of unjustified absences = 0, thus 4m = 0.</a:t>
            </a:r>
          </a:p>
        </p:txBody>
      </p:sp>
      <p:pic>
        <p:nvPicPr>
          <p:cNvPr id="3" name="Picture 2"/>
          <p:cNvPicPr>
            <a:picLocks noChangeAspect="1"/>
          </p:cNvPicPr>
          <p:nvPr/>
        </p:nvPicPr>
        <p:blipFill>
          <a:blip r:embed="rId5"/>
          <a:stretch>
            <a:fillRect/>
          </a:stretch>
        </p:blipFill>
        <p:spPr>
          <a:xfrm>
            <a:off x="4038600" y="5464541"/>
            <a:ext cx="896322" cy="552450"/>
          </a:xfrm>
          <a:prstGeom prst="rect">
            <a:avLst/>
          </a:prstGeom>
        </p:spPr>
      </p:pic>
      <p:sp>
        <p:nvSpPr>
          <p:cNvPr id="4" name="Right Brace 3"/>
          <p:cNvSpPr/>
          <p:nvPr/>
        </p:nvSpPr>
        <p:spPr bwMode="auto">
          <a:xfrm>
            <a:off x="7086600" y="5486400"/>
            <a:ext cx="152400" cy="838200"/>
          </a:xfrm>
          <a:prstGeom prst="rightBrace">
            <a:avLst>
              <a:gd name="adj1" fmla="val 35000"/>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TextBox 4"/>
          <p:cNvSpPr txBox="1"/>
          <p:nvPr/>
        </p:nvSpPr>
        <p:spPr>
          <a:xfrm>
            <a:off x="7477231" y="5464541"/>
            <a:ext cx="492443" cy="830997"/>
          </a:xfrm>
          <a:prstGeom prst="rect">
            <a:avLst/>
          </a:prstGeom>
          <a:noFill/>
        </p:spPr>
        <p:txBody>
          <a:bodyPr wrap="none" rtlCol="0">
            <a:spAutoFit/>
          </a:bodyPr>
          <a:lstStyle/>
          <a:p>
            <a:r>
              <a:rPr lang="en-US" dirty="0" smtClean="0">
                <a:solidFill>
                  <a:schemeClr val="bg1"/>
                </a:solidFill>
              </a:rPr>
              <a:t>5n</a:t>
            </a:r>
          </a:p>
          <a:p>
            <a:r>
              <a:rPr lang="en-US" dirty="0" smtClean="0">
                <a:solidFill>
                  <a:schemeClr val="bg1"/>
                </a:solidFill>
              </a:rPr>
              <a:t>5n</a:t>
            </a:r>
            <a:endParaRPr lang="en-US" dirty="0">
              <a:solidFill>
                <a:schemeClr val="bg1"/>
              </a:solidFill>
            </a:endParaRPr>
          </a:p>
        </p:txBody>
      </p:sp>
      <p:cxnSp>
        <p:nvCxnSpPr>
          <p:cNvPr id="7" name="Straight Connector 6"/>
          <p:cNvCxnSpPr>
            <a:stCxn id="5" idx="1"/>
            <a:endCxn id="5" idx="3"/>
          </p:cNvCxnSpPr>
          <p:nvPr/>
        </p:nvCxnSpPr>
        <p:spPr bwMode="auto">
          <a:xfrm>
            <a:off x="7477231" y="5880040"/>
            <a:ext cx="492443"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5" name="TextBox 14"/>
          <p:cNvSpPr txBox="1"/>
          <p:nvPr/>
        </p:nvSpPr>
        <p:spPr>
          <a:xfrm>
            <a:off x="8045874" y="5622662"/>
            <a:ext cx="588623" cy="461665"/>
          </a:xfrm>
          <a:prstGeom prst="rect">
            <a:avLst/>
          </a:prstGeom>
          <a:noFill/>
        </p:spPr>
        <p:txBody>
          <a:bodyPr wrap="none" rtlCol="0">
            <a:spAutoFit/>
          </a:bodyPr>
          <a:lstStyle/>
          <a:p>
            <a:r>
              <a:rPr lang="en-US" dirty="0" smtClean="0">
                <a:solidFill>
                  <a:schemeClr val="bg1"/>
                </a:solidFill>
              </a:rPr>
              <a:t>= 1</a:t>
            </a:r>
            <a:endParaRPr lang="en-US" dirty="0">
              <a:solidFill>
                <a:schemeClr val="bg1"/>
              </a:solidFill>
            </a:endParaRPr>
          </a:p>
        </p:txBody>
      </p:sp>
      <p:sp>
        <p:nvSpPr>
          <p:cNvPr id="16" name="Rounded Rectangle 15"/>
          <p:cNvSpPr/>
          <p:nvPr/>
        </p:nvSpPr>
        <p:spPr bwMode="auto">
          <a:xfrm>
            <a:off x="380120" y="1929027"/>
            <a:ext cx="1753480" cy="1945562"/>
          </a:xfrm>
          <a:prstGeom prst="round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ounded Rectangle 16"/>
          <p:cNvSpPr/>
          <p:nvPr/>
        </p:nvSpPr>
        <p:spPr bwMode="auto">
          <a:xfrm>
            <a:off x="588818" y="4047320"/>
            <a:ext cx="1066800" cy="914400"/>
          </a:xfrm>
          <a:prstGeom prst="round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25230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dirty="0" smtClean="0"/>
              <a:t>Comparing quality of ontologies</a:t>
            </a:r>
          </a:p>
        </p:txBody>
      </p:sp>
      <p:graphicFrame>
        <p:nvGraphicFramePr>
          <p:cNvPr id="4" name="Table 3"/>
          <p:cNvGraphicFramePr>
            <a:graphicFrameLocks noGrp="1"/>
          </p:cNvGraphicFramePr>
          <p:nvPr/>
        </p:nvGraphicFramePr>
        <p:xfrm>
          <a:off x="152400" y="1766888"/>
          <a:ext cx="8844024" cy="4690398"/>
        </p:xfrm>
        <a:graphic>
          <a:graphicData uri="http://schemas.openxmlformats.org/drawingml/2006/table">
            <a:tbl>
              <a:tblPr/>
              <a:tblGrid>
                <a:gridCol w="2133599"/>
                <a:gridCol w="1447800"/>
                <a:gridCol w="990600"/>
                <a:gridCol w="609600"/>
                <a:gridCol w="1066800"/>
                <a:gridCol w="762000"/>
                <a:gridCol w="914400"/>
                <a:gridCol w="919225"/>
              </a:tblGrid>
              <a:tr h="201049">
                <a:tc>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Reality</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a:t>
                      </a:r>
                      <a:r>
                        <a:rPr lang="en-GB" sz="1600" b="1"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2</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3</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r>
              <a:tr h="306540">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RU</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mammals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744625">
                <a:tc>
                  <a:txBody>
                    <a:bodyPr/>
                    <a:lstStyle/>
                    <a:p>
                      <a:pPr marL="0" marR="0" algn="l">
                        <a:lnSpc>
                          <a:spcPct val="100000"/>
                        </a:lnSpc>
                        <a:spcBef>
                          <a:spcPts val="0"/>
                        </a:spcBef>
                        <a:spcAft>
                          <a:spcPts val="0"/>
                        </a:spcAft>
                      </a:pPr>
                      <a:r>
                        <a:rPr lang="en-GB" sz="1600" b="1" dirty="0" smtClean="0">
                          <a:solidFill>
                            <a:schemeClr val="bg1"/>
                          </a:solidFill>
                          <a:latin typeface="Times New Roman"/>
                          <a:ea typeface="Times New Roman"/>
                        </a:rPr>
                        <a:t>     SCORE</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 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((7*5)+(1*2))/</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=0.84</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((7*5)+(1*4))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=0.90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r>
            </a:tbl>
          </a:graphicData>
        </a:graphic>
      </p:graphicFrame>
      <p:grpSp>
        <p:nvGrpSpPr>
          <p:cNvPr id="2" name="Group 4"/>
          <p:cNvGrpSpPr>
            <a:grpSpLocks/>
          </p:cNvGrpSpPr>
          <p:nvPr/>
        </p:nvGrpSpPr>
        <p:grpSpPr bwMode="auto">
          <a:xfrm>
            <a:off x="1347788" y="5738813"/>
            <a:ext cx="914400" cy="685800"/>
            <a:chOff x="228600" y="2971800"/>
            <a:chExt cx="3200400" cy="2895600"/>
          </a:xfrm>
        </p:grpSpPr>
        <p:sp>
          <p:nvSpPr>
            <p:cNvPr id="524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5122"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4366"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ectangle 6"/>
          <p:cNvSpPr>
            <a:spLocks noChangeArrowheads="1"/>
          </p:cNvSpPr>
          <p:nvPr/>
        </p:nvSpPr>
        <p:spPr bwMode="auto">
          <a:xfrm>
            <a:off x="3733800" y="1752600"/>
            <a:ext cx="1676400" cy="4724400"/>
          </a:xfrm>
          <a:prstGeom prst="rect">
            <a:avLst/>
          </a:prstGeom>
          <a:solidFill>
            <a:schemeClr val="tx1"/>
          </a:solidFill>
          <a:ln w="9525" algn="ctr">
            <a:noFill/>
            <a:round/>
            <a:headEnd/>
            <a:tailEnd/>
          </a:ln>
        </p:spPr>
        <p:txBody>
          <a:bodyPr wrap="none" lIns="0" tIns="0" rIns="0" bIns="0" anchor="ctr"/>
          <a:lstStyle/>
          <a:p>
            <a:endParaRPr lang="en-US"/>
          </a:p>
        </p:txBody>
      </p:sp>
      <p:sp>
        <p:nvSpPr>
          <p:cNvPr id="9" name="Rectangle 8"/>
          <p:cNvSpPr>
            <a:spLocks noChangeArrowheads="1"/>
          </p:cNvSpPr>
          <p:nvPr/>
        </p:nvSpPr>
        <p:spPr bwMode="auto">
          <a:xfrm>
            <a:off x="5410200" y="1752600"/>
            <a:ext cx="1752600" cy="4724400"/>
          </a:xfrm>
          <a:prstGeom prst="rect">
            <a:avLst/>
          </a:prstGeom>
          <a:solidFill>
            <a:schemeClr val="tx1"/>
          </a:solidFill>
          <a:ln w="9525" algn="ctr">
            <a:noFill/>
            <a:round/>
            <a:headEnd/>
            <a:tailEnd/>
          </a:ln>
        </p:spPr>
        <p:txBody>
          <a:bodyPr wrap="none" lIns="0" tIns="0" rIns="0" bIns="0" anchor="ctr"/>
          <a:lstStyle/>
          <a:p>
            <a:endParaRPr lang="en-US"/>
          </a:p>
        </p:txBody>
      </p:sp>
      <p:pic>
        <p:nvPicPr>
          <p:cNvPr id="3" name="Picture 2"/>
          <p:cNvPicPr>
            <a:picLocks noChangeAspect="1"/>
          </p:cNvPicPr>
          <p:nvPr/>
        </p:nvPicPr>
        <p:blipFill>
          <a:blip r:embed="rId5"/>
          <a:stretch>
            <a:fillRect/>
          </a:stretch>
        </p:blipFill>
        <p:spPr>
          <a:xfrm>
            <a:off x="3733800" y="1372632"/>
            <a:ext cx="5434171" cy="5256767"/>
          </a:xfrm>
          <a:prstGeom prst="rect">
            <a:avLst/>
          </a:prstGeom>
        </p:spPr>
      </p:pic>
      <p:sp>
        <p:nvSpPr>
          <p:cNvPr id="11" name="Content Placeholder 8"/>
          <p:cNvSpPr txBox="1">
            <a:spLocks/>
          </p:cNvSpPr>
          <p:nvPr/>
        </p:nvSpPr>
        <p:spPr>
          <a:xfrm>
            <a:off x="3938588" y="5691689"/>
            <a:ext cx="2530764" cy="762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eaLnBrk="1" hangingPunct="1">
              <a:tabLst>
                <a:tab pos="914400" algn="l"/>
              </a:tabLst>
            </a:pPr>
            <a:r>
              <a:rPr lang="en-US" sz="1000" b="1" i="1" kern="0" dirty="0" smtClean="0"/>
              <a:t>n</a:t>
            </a:r>
            <a:r>
              <a:rPr lang="en-US" sz="1000" kern="0" dirty="0" smtClean="0"/>
              <a:t>: 	number of RUs in the ontology</a:t>
            </a:r>
          </a:p>
          <a:p>
            <a:pPr eaLnBrk="1" hangingPunct="1">
              <a:tabLst>
                <a:tab pos="914400" algn="l"/>
              </a:tabLst>
            </a:pPr>
            <a:r>
              <a:rPr lang="en-US" sz="1000" b="1" i="1" kern="0" dirty="0" smtClean="0"/>
              <a:t>m</a:t>
            </a:r>
            <a:r>
              <a:rPr lang="en-US" sz="1000" kern="0" dirty="0" smtClean="0"/>
              <a:t>: 	number of unjustified absences</a:t>
            </a:r>
          </a:p>
          <a:p>
            <a:pPr eaLnBrk="1" hangingPunct="1">
              <a:tabLst>
                <a:tab pos="914400" algn="l"/>
              </a:tabLst>
            </a:pPr>
            <a:r>
              <a:rPr lang="en-US" sz="1000" b="1" i="1" kern="0" dirty="0" err="1" smtClean="0"/>
              <a:t>e</a:t>
            </a:r>
            <a:r>
              <a:rPr lang="en-US" sz="1000" b="1" i="1" kern="0" baseline="-25000" dirty="0" err="1" smtClean="0"/>
              <a:t>i</a:t>
            </a:r>
            <a:r>
              <a:rPr lang="en-US" sz="1000" kern="0" dirty="0" smtClean="0"/>
              <a:t>: 	magnitude of the error, if any, </a:t>
            </a:r>
          </a:p>
          <a:p>
            <a:pPr eaLnBrk="1" hangingPunct="1">
              <a:tabLst>
                <a:tab pos="914400" algn="l"/>
              </a:tabLst>
            </a:pPr>
            <a:r>
              <a:rPr lang="en-US" sz="1000" kern="0" dirty="0" smtClean="0"/>
              <a:t>	for the </a:t>
            </a:r>
            <a:r>
              <a:rPr lang="en-US" sz="1000" b="1" i="1" kern="0" dirty="0" err="1" smtClean="0"/>
              <a:t>i</a:t>
            </a:r>
            <a:r>
              <a:rPr lang="en-US" sz="1000" b="1" i="1" kern="0" dirty="0" smtClean="0"/>
              <a:t> </a:t>
            </a:r>
            <a:r>
              <a:rPr lang="en-US" sz="1000" kern="0" baseline="30000" dirty="0" err="1" smtClean="0"/>
              <a:t>th</a:t>
            </a:r>
            <a:r>
              <a:rPr lang="en-US" sz="1000" kern="0" dirty="0" smtClean="0"/>
              <a:t> RU</a:t>
            </a:r>
          </a:p>
        </p:txBody>
      </p:sp>
    </p:spTree>
    <p:extLst>
      <p:ext uri="{BB962C8B-B14F-4D97-AF65-F5344CB8AC3E}">
        <p14:creationId xmlns:p14="http://schemas.microsoft.com/office/powerpoint/2010/main" val="2751621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dirty="0" smtClean="0"/>
              <a:t>Comparing quality of ontologies</a:t>
            </a:r>
          </a:p>
        </p:txBody>
      </p:sp>
      <p:graphicFrame>
        <p:nvGraphicFramePr>
          <p:cNvPr id="4" name="Table 3"/>
          <p:cNvGraphicFramePr>
            <a:graphicFrameLocks noGrp="1"/>
          </p:cNvGraphicFramePr>
          <p:nvPr/>
        </p:nvGraphicFramePr>
        <p:xfrm>
          <a:off x="152400" y="1766888"/>
          <a:ext cx="8844024" cy="4690398"/>
        </p:xfrm>
        <a:graphic>
          <a:graphicData uri="http://schemas.openxmlformats.org/drawingml/2006/table">
            <a:tbl>
              <a:tblPr/>
              <a:tblGrid>
                <a:gridCol w="2133599"/>
                <a:gridCol w="1447800"/>
                <a:gridCol w="990600"/>
                <a:gridCol w="609600"/>
                <a:gridCol w="1066800"/>
                <a:gridCol w="762000"/>
                <a:gridCol w="914400"/>
                <a:gridCol w="919225"/>
              </a:tblGrid>
              <a:tr h="201049">
                <a:tc>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Reality</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a:t>
                      </a:r>
                      <a:r>
                        <a:rPr lang="en-GB" sz="1600" b="1"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2</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3</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r>
              <a:tr h="306540">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RU</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mammals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744625">
                <a:tc>
                  <a:txBody>
                    <a:bodyPr/>
                    <a:lstStyle/>
                    <a:p>
                      <a:pPr marL="0" marR="0" algn="l">
                        <a:lnSpc>
                          <a:spcPct val="100000"/>
                        </a:lnSpc>
                        <a:spcBef>
                          <a:spcPts val="0"/>
                        </a:spcBef>
                        <a:spcAft>
                          <a:spcPts val="0"/>
                        </a:spcAft>
                      </a:pPr>
                      <a:r>
                        <a:rPr lang="en-GB" sz="1600" b="1" dirty="0" smtClean="0">
                          <a:solidFill>
                            <a:schemeClr val="bg1"/>
                          </a:solidFill>
                          <a:latin typeface="Times New Roman"/>
                          <a:ea typeface="Times New Roman"/>
                        </a:rPr>
                        <a:t>     SCORE</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 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((7*5)+(1*2))/</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=0.84</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((7*5)+(1*4))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=0.90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r>
            </a:tbl>
          </a:graphicData>
        </a:graphic>
      </p:graphicFrame>
      <p:grpSp>
        <p:nvGrpSpPr>
          <p:cNvPr id="2" name="Group 4"/>
          <p:cNvGrpSpPr>
            <a:grpSpLocks/>
          </p:cNvGrpSpPr>
          <p:nvPr/>
        </p:nvGrpSpPr>
        <p:grpSpPr bwMode="auto">
          <a:xfrm>
            <a:off x="1347788" y="5738813"/>
            <a:ext cx="914400" cy="685800"/>
            <a:chOff x="228600" y="2971800"/>
            <a:chExt cx="3200400" cy="2895600"/>
          </a:xfrm>
        </p:grpSpPr>
        <p:sp>
          <p:nvSpPr>
            <p:cNvPr id="524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5122"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5391"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5" name="Picture 4"/>
          <p:cNvPicPr>
            <a:picLocks noChangeAspect="1"/>
          </p:cNvPicPr>
          <p:nvPr/>
        </p:nvPicPr>
        <p:blipFill>
          <a:blip r:embed="rId5"/>
          <a:stretch>
            <a:fillRect/>
          </a:stretch>
        </p:blipFill>
        <p:spPr>
          <a:xfrm>
            <a:off x="5352473" y="1371600"/>
            <a:ext cx="3810000" cy="5504872"/>
          </a:xfrm>
          <a:prstGeom prst="rect">
            <a:avLst/>
          </a:prstGeom>
        </p:spPr>
      </p:pic>
      <p:sp>
        <p:nvSpPr>
          <p:cNvPr id="11" name="Content Placeholder 8"/>
          <p:cNvSpPr txBox="1">
            <a:spLocks/>
          </p:cNvSpPr>
          <p:nvPr/>
        </p:nvSpPr>
        <p:spPr>
          <a:xfrm>
            <a:off x="5470236" y="5691689"/>
            <a:ext cx="2530764" cy="762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eaLnBrk="1" hangingPunct="1">
              <a:tabLst>
                <a:tab pos="914400" algn="l"/>
              </a:tabLst>
            </a:pPr>
            <a:r>
              <a:rPr lang="en-US" sz="1000" b="1" i="1" kern="0" dirty="0" smtClean="0"/>
              <a:t>n</a:t>
            </a:r>
            <a:r>
              <a:rPr lang="en-US" sz="1000" kern="0" dirty="0" smtClean="0"/>
              <a:t>: 	number of RUs in the ontology</a:t>
            </a:r>
          </a:p>
          <a:p>
            <a:pPr eaLnBrk="1" hangingPunct="1">
              <a:tabLst>
                <a:tab pos="914400" algn="l"/>
              </a:tabLst>
            </a:pPr>
            <a:r>
              <a:rPr lang="en-US" sz="1000" b="1" i="1" kern="0" dirty="0" smtClean="0"/>
              <a:t>m</a:t>
            </a:r>
            <a:r>
              <a:rPr lang="en-US" sz="1000" kern="0" dirty="0" smtClean="0"/>
              <a:t>: 	number of unjustified absences</a:t>
            </a:r>
          </a:p>
          <a:p>
            <a:pPr eaLnBrk="1" hangingPunct="1">
              <a:tabLst>
                <a:tab pos="914400" algn="l"/>
              </a:tabLst>
            </a:pPr>
            <a:r>
              <a:rPr lang="en-US" sz="1000" b="1" i="1" kern="0" dirty="0" err="1" smtClean="0"/>
              <a:t>e</a:t>
            </a:r>
            <a:r>
              <a:rPr lang="en-US" sz="1000" b="1" i="1" kern="0" baseline="-25000" dirty="0" err="1" smtClean="0"/>
              <a:t>i</a:t>
            </a:r>
            <a:r>
              <a:rPr lang="en-US" sz="1000" kern="0" dirty="0" smtClean="0"/>
              <a:t>: 	magnitude of the error, if any, </a:t>
            </a:r>
          </a:p>
          <a:p>
            <a:pPr eaLnBrk="1" hangingPunct="1">
              <a:tabLst>
                <a:tab pos="914400" algn="l"/>
              </a:tabLst>
            </a:pPr>
            <a:r>
              <a:rPr lang="en-US" sz="1000" kern="0" dirty="0" smtClean="0"/>
              <a:t>	for the </a:t>
            </a:r>
            <a:r>
              <a:rPr lang="en-US" sz="1000" b="1" i="1" kern="0" dirty="0" err="1" smtClean="0"/>
              <a:t>i</a:t>
            </a:r>
            <a:r>
              <a:rPr lang="en-US" sz="1000" b="1" i="1" kern="0" dirty="0" smtClean="0"/>
              <a:t> </a:t>
            </a:r>
            <a:r>
              <a:rPr lang="en-US" sz="1000" kern="0" baseline="30000" dirty="0" err="1" smtClean="0"/>
              <a:t>th</a:t>
            </a:r>
            <a:r>
              <a:rPr lang="en-US" sz="1000" kern="0" dirty="0" smtClean="0"/>
              <a:t> RU</a:t>
            </a:r>
          </a:p>
        </p:txBody>
      </p:sp>
    </p:spTree>
    <p:extLst>
      <p:ext uri="{BB962C8B-B14F-4D97-AF65-F5344CB8AC3E}">
        <p14:creationId xmlns:p14="http://schemas.microsoft.com/office/powerpoint/2010/main" val="1215541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dirty="0" smtClean="0"/>
              <a:t>Comparing quality of ontologies</a:t>
            </a:r>
          </a:p>
        </p:txBody>
      </p:sp>
      <p:graphicFrame>
        <p:nvGraphicFramePr>
          <p:cNvPr id="4" name="Table 3"/>
          <p:cNvGraphicFramePr>
            <a:graphicFrameLocks noGrp="1"/>
          </p:cNvGraphicFramePr>
          <p:nvPr/>
        </p:nvGraphicFramePr>
        <p:xfrm>
          <a:off x="152400" y="1766888"/>
          <a:ext cx="8844024" cy="4690398"/>
        </p:xfrm>
        <a:graphic>
          <a:graphicData uri="http://schemas.openxmlformats.org/drawingml/2006/table">
            <a:tbl>
              <a:tblPr/>
              <a:tblGrid>
                <a:gridCol w="2133599"/>
                <a:gridCol w="1447800"/>
                <a:gridCol w="990600"/>
                <a:gridCol w="609600"/>
                <a:gridCol w="1066800"/>
                <a:gridCol w="762000"/>
                <a:gridCol w="914400"/>
                <a:gridCol w="919225"/>
              </a:tblGrid>
              <a:tr h="201049">
                <a:tc>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Reality</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a:t>
                      </a:r>
                      <a:r>
                        <a:rPr lang="en-GB" sz="1600" b="1"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2</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3</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r>
              <a:tr h="306540">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RU</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mammals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744625">
                <a:tc>
                  <a:txBody>
                    <a:bodyPr/>
                    <a:lstStyle/>
                    <a:p>
                      <a:pPr marL="0" marR="0" algn="l">
                        <a:lnSpc>
                          <a:spcPct val="100000"/>
                        </a:lnSpc>
                        <a:spcBef>
                          <a:spcPts val="0"/>
                        </a:spcBef>
                        <a:spcAft>
                          <a:spcPts val="0"/>
                        </a:spcAft>
                      </a:pPr>
                      <a:r>
                        <a:rPr lang="en-GB" sz="1600" b="1" dirty="0" smtClean="0">
                          <a:solidFill>
                            <a:schemeClr val="bg1"/>
                          </a:solidFill>
                          <a:latin typeface="Times New Roman"/>
                          <a:ea typeface="Times New Roman"/>
                        </a:rPr>
                        <a:t>     SCORE</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 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((7*5)+(1*2))/</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=0.84</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((7*5)+(1*4))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=0.90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r>
            </a:tbl>
          </a:graphicData>
        </a:graphic>
      </p:graphicFrame>
      <p:grpSp>
        <p:nvGrpSpPr>
          <p:cNvPr id="2" name="Group 4"/>
          <p:cNvGrpSpPr>
            <a:grpSpLocks/>
          </p:cNvGrpSpPr>
          <p:nvPr/>
        </p:nvGrpSpPr>
        <p:grpSpPr bwMode="auto">
          <a:xfrm>
            <a:off x="1347788" y="5738813"/>
            <a:ext cx="914400" cy="685800"/>
            <a:chOff x="228600" y="2971800"/>
            <a:chExt cx="3200400" cy="2895600"/>
          </a:xfrm>
        </p:grpSpPr>
        <p:sp>
          <p:nvSpPr>
            <p:cNvPr id="524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5122"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6414"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3" name="Picture 2"/>
          <p:cNvPicPr>
            <a:picLocks noChangeAspect="1"/>
          </p:cNvPicPr>
          <p:nvPr/>
        </p:nvPicPr>
        <p:blipFill>
          <a:blip r:embed="rId5"/>
          <a:stretch>
            <a:fillRect/>
          </a:stretch>
        </p:blipFill>
        <p:spPr>
          <a:xfrm>
            <a:off x="7162800" y="1438428"/>
            <a:ext cx="1981200" cy="5419572"/>
          </a:xfrm>
          <a:prstGeom prst="rect">
            <a:avLst/>
          </a:prstGeom>
        </p:spPr>
      </p:pic>
      <p:sp>
        <p:nvSpPr>
          <p:cNvPr id="11" name="Content Placeholder 8"/>
          <p:cNvSpPr txBox="1">
            <a:spLocks/>
          </p:cNvSpPr>
          <p:nvPr/>
        </p:nvSpPr>
        <p:spPr>
          <a:xfrm>
            <a:off x="457200" y="6485213"/>
            <a:ext cx="8888432" cy="210343"/>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eaLnBrk="1" hangingPunct="1">
              <a:tabLst>
                <a:tab pos="914400" algn="l"/>
              </a:tabLst>
            </a:pPr>
            <a:r>
              <a:rPr lang="en-US" sz="1000" b="1" i="1" kern="0" dirty="0" smtClean="0"/>
              <a:t>n</a:t>
            </a:r>
            <a:r>
              <a:rPr lang="en-US" sz="1000" kern="0" dirty="0" smtClean="0"/>
              <a:t>: 	number of RUs in the ontology          </a:t>
            </a:r>
            <a:r>
              <a:rPr lang="en-US" sz="1000" b="1" i="1" kern="0" dirty="0" smtClean="0"/>
              <a:t>m</a:t>
            </a:r>
            <a:r>
              <a:rPr lang="en-US" sz="1000" kern="0" dirty="0" smtClean="0"/>
              <a:t>: 	number of unjustified absences                   </a:t>
            </a:r>
            <a:r>
              <a:rPr lang="en-US" sz="1000" b="1" i="1" kern="0" dirty="0" err="1" smtClean="0"/>
              <a:t>e</a:t>
            </a:r>
            <a:r>
              <a:rPr lang="en-US" sz="1000" b="1" i="1" kern="0" baseline="-25000" dirty="0" err="1" smtClean="0"/>
              <a:t>i</a:t>
            </a:r>
            <a:r>
              <a:rPr lang="en-US" sz="1000" kern="0" dirty="0" smtClean="0"/>
              <a:t>: 	magnitude of the error, if any,	for the </a:t>
            </a:r>
            <a:r>
              <a:rPr lang="en-US" sz="1000" b="1" i="1" kern="0" dirty="0" err="1" smtClean="0"/>
              <a:t>i</a:t>
            </a:r>
            <a:r>
              <a:rPr lang="en-US" sz="1000" b="1" i="1" kern="0" dirty="0" smtClean="0"/>
              <a:t> </a:t>
            </a:r>
            <a:r>
              <a:rPr lang="en-US" sz="1000" kern="0" baseline="30000" dirty="0" err="1" smtClean="0"/>
              <a:t>th</a:t>
            </a:r>
            <a:r>
              <a:rPr lang="en-US" sz="1000" kern="0" dirty="0" smtClean="0"/>
              <a:t> RU</a:t>
            </a:r>
          </a:p>
        </p:txBody>
      </p:sp>
    </p:spTree>
    <p:extLst>
      <p:ext uri="{BB962C8B-B14F-4D97-AF65-F5344CB8AC3E}">
        <p14:creationId xmlns:p14="http://schemas.microsoft.com/office/powerpoint/2010/main" val="2312959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pPr eaLnBrk="1" hangingPunct="1"/>
            <a:r>
              <a:rPr lang="en-US" dirty="0" smtClean="0"/>
              <a:t>Comparing quality of ontologies</a:t>
            </a:r>
          </a:p>
        </p:txBody>
      </p:sp>
      <p:graphicFrame>
        <p:nvGraphicFramePr>
          <p:cNvPr id="4" name="Table 3"/>
          <p:cNvGraphicFramePr>
            <a:graphicFrameLocks noGrp="1"/>
          </p:cNvGraphicFramePr>
          <p:nvPr/>
        </p:nvGraphicFramePr>
        <p:xfrm>
          <a:off x="152400" y="1766888"/>
          <a:ext cx="8844024" cy="4690398"/>
        </p:xfrm>
        <a:graphic>
          <a:graphicData uri="http://schemas.openxmlformats.org/drawingml/2006/table">
            <a:tbl>
              <a:tblPr/>
              <a:tblGrid>
                <a:gridCol w="2133599"/>
                <a:gridCol w="1447800"/>
                <a:gridCol w="990600"/>
                <a:gridCol w="609600"/>
                <a:gridCol w="1066800"/>
                <a:gridCol w="762000"/>
                <a:gridCol w="914400"/>
                <a:gridCol w="919225"/>
              </a:tblGrid>
              <a:tr h="201049">
                <a:tc>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Reality</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a:t>
                      </a:r>
                      <a:r>
                        <a:rPr lang="en-GB" sz="1600" b="1"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2</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Ontology 3</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r>
              <a:tr h="306540">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RU</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b="1" dirty="0" err="1">
                          <a:solidFill>
                            <a:schemeClr val="bg1"/>
                          </a:solidFill>
                          <a:latin typeface="Times New Roman"/>
                          <a:ea typeface="Times New Roman"/>
                        </a:rPr>
                        <a:t>Config</a:t>
                      </a:r>
                      <a:r>
                        <a:rPr lang="en-GB" sz="1600" b="1" dirty="0" smtClean="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Error</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20104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372313">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fish</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A+1</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animals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558469">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whales are mammals</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5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r>
              <a:tr h="744625">
                <a:tc>
                  <a:txBody>
                    <a:bodyPr/>
                    <a:lstStyle/>
                    <a:p>
                      <a:pPr marL="0" marR="0" algn="l">
                        <a:lnSpc>
                          <a:spcPct val="100000"/>
                        </a:lnSpc>
                        <a:spcBef>
                          <a:spcPts val="0"/>
                        </a:spcBef>
                        <a:spcAft>
                          <a:spcPts val="0"/>
                        </a:spcAft>
                      </a:pPr>
                      <a:r>
                        <a:rPr lang="en-GB" sz="1600" b="1" dirty="0" smtClean="0">
                          <a:solidFill>
                            <a:schemeClr val="bg1"/>
                          </a:solidFill>
                          <a:latin typeface="Times New Roman"/>
                          <a:ea typeface="Times New Roman"/>
                        </a:rPr>
                        <a:t>     SCORE</a:t>
                      </a:r>
                      <a:endParaRPr lang="en-US" sz="1600" dirty="0">
                        <a:solidFill>
                          <a:schemeClr val="bg1"/>
                        </a:solidFill>
                        <a:latin typeface="Times New Roman"/>
                        <a:ea typeface="Times New Roman"/>
                      </a:endParaRPr>
                    </a:p>
                  </a:txBody>
                  <a:tcPr marL="34636" marR="3463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 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((7*5)+(1*2))/</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=0.84</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7*5/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((7*5)+(1*4))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=0.90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8*5/</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((8*5)+(0*4))</a:t>
                      </a:r>
                      <a:endParaRPr lang="en-US" sz="1600" dirty="0">
                        <a:solidFill>
                          <a:schemeClr val="bg1"/>
                        </a:solidFill>
                        <a:latin typeface="Times New Roman"/>
                        <a:ea typeface="Times New Roman"/>
                      </a:endParaRPr>
                    </a:p>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34636" marR="34636"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hMerge="1">
                  <a:txBody>
                    <a:bodyPr/>
                    <a:lstStyle/>
                    <a:p>
                      <a:endParaRPr lang="en-US"/>
                    </a:p>
                  </a:txBody>
                  <a:tcPr/>
                </a:tc>
              </a:tr>
            </a:tbl>
          </a:graphicData>
        </a:graphic>
      </p:graphicFrame>
      <p:grpSp>
        <p:nvGrpSpPr>
          <p:cNvPr id="2" name="Group 4"/>
          <p:cNvGrpSpPr>
            <a:grpSpLocks/>
          </p:cNvGrpSpPr>
          <p:nvPr/>
        </p:nvGrpSpPr>
        <p:grpSpPr bwMode="auto">
          <a:xfrm>
            <a:off x="1347788" y="5738813"/>
            <a:ext cx="914400" cy="685800"/>
            <a:chOff x="228600" y="2971800"/>
            <a:chExt cx="3200400" cy="2895600"/>
          </a:xfrm>
        </p:grpSpPr>
        <p:sp>
          <p:nvSpPr>
            <p:cNvPr id="524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5122" name="Object 1"/>
            <p:cNvGraphicFramePr>
              <a:graphicFrameLocks noChangeAspect="1"/>
            </p:cNvGraphicFramePr>
            <p:nvPr/>
          </p:nvGraphicFramePr>
          <p:xfrm>
            <a:off x="381000" y="3048000"/>
            <a:ext cx="2833688" cy="2667000"/>
          </p:xfrm>
          <a:graphic>
            <a:graphicData uri="http://schemas.openxmlformats.org/presentationml/2006/ole">
              <mc:AlternateContent xmlns:mc="http://schemas.openxmlformats.org/markup-compatibility/2006">
                <mc:Choice xmlns:v="urn:schemas-microsoft-com:vml" Requires="v">
                  <p:oleObj spid="_x0000_s17437"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 name="Content Placeholder 8"/>
          <p:cNvSpPr txBox="1">
            <a:spLocks/>
          </p:cNvSpPr>
          <p:nvPr/>
        </p:nvSpPr>
        <p:spPr>
          <a:xfrm>
            <a:off x="457200" y="6485213"/>
            <a:ext cx="8888432" cy="210343"/>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eaLnBrk="1" hangingPunct="1">
              <a:tabLst>
                <a:tab pos="914400" algn="l"/>
              </a:tabLst>
            </a:pPr>
            <a:r>
              <a:rPr lang="en-US" sz="1000" b="1" i="1" kern="0" dirty="0" smtClean="0"/>
              <a:t>n</a:t>
            </a:r>
            <a:r>
              <a:rPr lang="en-US" sz="1000" kern="0" dirty="0" smtClean="0"/>
              <a:t>: 	number of RUs in the ontology          </a:t>
            </a:r>
            <a:r>
              <a:rPr lang="en-US" sz="1000" b="1" i="1" kern="0" dirty="0" smtClean="0"/>
              <a:t>m</a:t>
            </a:r>
            <a:r>
              <a:rPr lang="en-US" sz="1000" kern="0" dirty="0" smtClean="0"/>
              <a:t>: 	number of unjustified absences                   </a:t>
            </a:r>
            <a:r>
              <a:rPr lang="en-US" sz="1000" b="1" i="1" kern="0" dirty="0" err="1" smtClean="0"/>
              <a:t>e</a:t>
            </a:r>
            <a:r>
              <a:rPr lang="en-US" sz="1000" b="1" i="1" kern="0" baseline="-25000" dirty="0" err="1" smtClean="0"/>
              <a:t>i</a:t>
            </a:r>
            <a:r>
              <a:rPr lang="en-US" sz="1000" kern="0" dirty="0" smtClean="0"/>
              <a:t>: 	magnitude of the error, if any,	for the </a:t>
            </a:r>
            <a:r>
              <a:rPr lang="en-US" sz="1000" b="1" i="1" kern="0" dirty="0" err="1" smtClean="0"/>
              <a:t>i</a:t>
            </a:r>
            <a:r>
              <a:rPr lang="en-US" sz="1000" b="1" i="1" kern="0" dirty="0" smtClean="0"/>
              <a:t> </a:t>
            </a:r>
            <a:r>
              <a:rPr lang="en-US" sz="1000" kern="0" baseline="30000" dirty="0" err="1" smtClean="0"/>
              <a:t>th</a:t>
            </a:r>
            <a:r>
              <a:rPr lang="en-US" sz="1000" kern="0" dirty="0" smtClean="0"/>
              <a:t> RU</a:t>
            </a:r>
          </a:p>
        </p:txBody>
      </p:sp>
    </p:spTree>
    <p:extLst>
      <p:ext uri="{BB962C8B-B14F-4D97-AF65-F5344CB8AC3E}">
        <p14:creationId xmlns:p14="http://schemas.microsoft.com/office/powerpoint/2010/main" val="984477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Lecture overview</a:t>
            </a:r>
            <a:endParaRPr lang="en-US" dirty="0"/>
          </a:p>
        </p:txBody>
      </p:sp>
      <p:sp>
        <p:nvSpPr>
          <p:cNvPr id="3" name="Subtitle 2"/>
          <p:cNvSpPr>
            <a:spLocks noGrp="1"/>
          </p:cNvSpPr>
          <p:nvPr>
            <p:ph type="subTitle" idx="1"/>
          </p:nvPr>
        </p:nvSpPr>
        <p:spPr>
          <a:xfrm>
            <a:off x="381000" y="2517775"/>
            <a:ext cx="8458200" cy="1752600"/>
          </a:xfrm>
        </p:spPr>
        <p:txBody>
          <a:bodyPr/>
          <a:lstStyle/>
          <a:p>
            <a:pPr marL="457200" indent="-457200" algn="l">
              <a:buFont typeface="+mj-lt"/>
              <a:buAutoNum type="arabicPeriod"/>
            </a:pPr>
            <a:r>
              <a:rPr lang="en-US" dirty="0" smtClean="0"/>
              <a:t>Recapitulation of Realism-based Ontology Change Management.</a:t>
            </a:r>
          </a:p>
          <a:p>
            <a:pPr marL="457200" indent="-457200" algn="l">
              <a:buFont typeface="+mj-lt"/>
              <a:buAutoNum type="arabicPeriod"/>
            </a:pPr>
            <a:r>
              <a:rPr lang="en-US" dirty="0" smtClean="0"/>
              <a:t>Evolutionary Quality Assessment (EQA):</a:t>
            </a:r>
          </a:p>
          <a:p>
            <a:pPr marL="914400" lvl="1" indent="-457200" algn="l">
              <a:buFont typeface="+mj-lt"/>
              <a:buAutoNum type="arabicPeriod"/>
            </a:pPr>
            <a:r>
              <a:rPr lang="en-US" dirty="0" smtClean="0"/>
              <a:t>Theory,</a:t>
            </a:r>
          </a:p>
          <a:p>
            <a:pPr marL="914400" lvl="1" indent="-457200" algn="l">
              <a:buFont typeface="+mj-lt"/>
              <a:buAutoNum type="arabicPeriod"/>
            </a:pPr>
            <a:r>
              <a:rPr lang="en-US" dirty="0" smtClean="0"/>
              <a:t>EQA applied to SNOMED CT and the Gene Ontology.</a:t>
            </a:r>
          </a:p>
          <a:p>
            <a:pPr marL="457200" indent="-457200" algn="l">
              <a:buFont typeface="+mj-lt"/>
              <a:buAutoNum type="arabicPeriod"/>
            </a:pPr>
            <a:r>
              <a:rPr lang="en-US" dirty="0" smtClean="0"/>
              <a:t>Using EQA to decide on when to upgrade to a new version of ontology.</a:t>
            </a:r>
          </a:p>
          <a:p>
            <a:pPr marL="1600200" lvl="2" algn="l"/>
            <a:endParaRPr lang="en-US" dirty="0" smtClean="0"/>
          </a:p>
          <a:p>
            <a:pPr marL="914400" lvl="1" indent="-457200" algn="l">
              <a:buFont typeface="Arial" panose="020B0604020202020204" pitchFamily="34" charset="0"/>
              <a:buChar char="•"/>
            </a:pPr>
            <a:endParaRPr lang="en-US" dirty="0" smtClean="0"/>
          </a:p>
          <a:p>
            <a:pPr marL="457200" indent="-457200" algn="l">
              <a:buFont typeface="+mj-lt"/>
              <a:buAutoNum type="arabicPeriod"/>
            </a:pPr>
            <a:endParaRPr lang="en-US" dirty="0"/>
          </a:p>
        </p:txBody>
      </p:sp>
    </p:spTree>
    <p:extLst>
      <p:ext uri="{BB962C8B-B14F-4D97-AF65-F5344CB8AC3E}">
        <p14:creationId xmlns:p14="http://schemas.microsoft.com/office/powerpoint/2010/main" val="2176100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smtClean="0"/>
              <a:t>Comparing consecutive versions: t1</a:t>
            </a:r>
          </a:p>
        </p:txBody>
      </p:sp>
      <p:graphicFrame>
        <p:nvGraphicFramePr>
          <p:cNvPr id="4" name="Table 3"/>
          <p:cNvGraphicFramePr>
            <a:graphicFrameLocks noGrp="1"/>
          </p:cNvGraphicFramePr>
          <p:nvPr>
            <p:extLst>
              <p:ext uri="{D42A27DB-BD31-4B8C-83A1-F6EECF244321}">
                <p14:modId xmlns:p14="http://schemas.microsoft.com/office/powerpoint/2010/main" val="3359592677"/>
              </p:ext>
            </p:extLst>
          </p:nvPr>
        </p:nvGraphicFramePr>
        <p:xfrm>
          <a:off x="228600" y="1341260"/>
          <a:ext cx="8686795" cy="4600565"/>
        </p:xfrm>
        <a:graphic>
          <a:graphicData uri="http://schemas.openxmlformats.org/drawingml/2006/table">
            <a:tbl>
              <a:tblPr/>
              <a:tblGrid>
                <a:gridCol w="3048000"/>
                <a:gridCol w="457200"/>
                <a:gridCol w="381000"/>
                <a:gridCol w="533400"/>
                <a:gridCol w="457200"/>
                <a:gridCol w="533400"/>
                <a:gridCol w="457200"/>
                <a:gridCol w="533400"/>
                <a:gridCol w="457200"/>
                <a:gridCol w="609600"/>
                <a:gridCol w="304800"/>
                <a:gridCol w="533400"/>
                <a:gridCol w="380995"/>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bl>
          </a:graphicData>
        </a:graphic>
      </p:graphicFrame>
      <p:pic>
        <p:nvPicPr>
          <p:cNvPr id="6" name="Picture 5"/>
          <p:cNvPicPr>
            <a:picLocks noChangeAspect="1"/>
          </p:cNvPicPr>
          <p:nvPr/>
        </p:nvPicPr>
        <p:blipFill>
          <a:blip r:embed="rId3"/>
          <a:stretch>
            <a:fillRect/>
          </a:stretch>
        </p:blipFill>
        <p:spPr>
          <a:xfrm>
            <a:off x="4114800" y="1334644"/>
            <a:ext cx="5029200" cy="5379860"/>
          </a:xfrm>
          <a:prstGeom prst="rect">
            <a:avLst/>
          </a:prstGeom>
        </p:spPr>
      </p:pic>
      <p:grpSp>
        <p:nvGrpSpPr>
          <p:cNvPr id="10" name="Group 4"/>
          <p:cNvGrpSpPr>
            <a:grpSpLocks/>
          </p:cNvGrpSpPr>
          <p:nvPr/>
        </p:nvGrpSpPr>
        <p:grpSpPr bwMode="auto">
          <a:xfrm>
            <a:off x="2209800" y="6019800"/>
            <a:ext cx="914400" cy="685800"/>
            <a:chOff x="228600" y="2971800"/>
            <a:chExt cx="3200400" cy="2895600"/>
          </a:xfrm>
        </p:grpSpPr>
        <p:sp>
          <p:nvSpPr>
            <p:cNvPr id="1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2"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18458" name="Equation" r:id="rId4" imgW="647640" imgH="609480" progId="Equation.3">
                    <p:embed/>
                  </p:oleObj>
                </mc:Choice>
                <mc:Fallback>
                  <p:oleObj name="Equation" r:id="rId4" imgW="647640" imgH="609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Rectangle 8"/>
          <p:cNvSpPr/>
          <p:nvPr/>
        </p:nvSpPr>
        <p:spPr>
          <a:xfrm>
            <a:off x="3251906" y="5867400"/>
            <a:ext cx="851515" cy="830997"/>
          </a:xfrm>
          <a:prstGeom prst="rect">
            <a:avLst/>
          </a:prstGeom>
        </p:spPr>
        <p:txBody>
          <a:bodyPr wrap="none">
            <a:spAutoFit/>
          </a:bodyPr>
          <a:lstStyle/>
          <a:p>
            <a:pPr>
              <a:spcBef>
                <a:spcPts val="0"/>
              </a:spcBef>
              <a:spcAft>
                <a:spcPts val="0"/>
              </a:spcAft>
            </a:pPr>
            <a:r>
              <a:rPr lang="en-GB" dirty="0">
                <a:solidFill>
                  <a:schemeClr val="bg1"/>
                </a:solidFill>
                <a:latin typeface="Times New Roman"/>
                <a:ea typeface="Times New Roman"/>
              </a:rPr>
              <a:t>(8*5</a:t>
            </a:r>
            <a:r>
              <a:rPr lang="en-GB" dirty="0" smtClean="0">
                <a:solidFill>
                  <a:schemeClr val="bg1"/>
                </a:solidFill>
                <a:latin typeface="Times New Roman"/>
                <a:ea typeface="Times New Roman"/>
              </a:rPr>
              <a:t>)</a:t>
            </a:r>
          </a:p>
          <a:p>
            <a:pPr>
              <a:spcBef>
                <a:spcPts val="0"/>
              </a:spcBef>
              <a:spcAft>
                <a:spcPts val="0"/>
              </a:spcAft>
            </a:pPr>
            <a:r>
              <a:rPr lang="en-GB" dirty="0" smtClean="0">
                <a:solidFill>
                  <a:schemeClr val="bg1"/>
                </a:solidFill>
                <a:latin typeface="Times New Roman"/>
                <a:ea typeface="Times New Roman"/>
              </a:rPr>
              <a:t>(</a:t>
            </a:r>
            <a:r>
              <a:rPr lang="en-GB" dirty="0">
                <a:solidFill>
                  <a:schemeClr val="bg1"/>
                </a:solidFill>
                <a:latin typeface="Times New Roman"/>
                <a:ea typeface="Times New Roman"/>
              </a:rPr>
              <a:t>8*5)</a:t>
            </a:r>
            <a:endParaRPr lang="en-US" dirty="0">
              <a:solidFill>
                <a:schemeClr val="bg1"/>
              </a:solidFill>
              <a:latin typeface="Times New Roman"/>
              <a:ea typeface="Times New Roman"/>
            </a:endParaRPr>
          </a:p>
        </p:txBody>
      </p:sp>
      <p:cxnSp>
        <p:nvCxnSpPr>
          <p:cNvPr id="14" name="Straight Connector 13"/>
          <p:cNvCxnSpPr>
            <a:stCxn id="9" idx="1"/>
          </p:cNvCxnSpPr>
          <p:nvPr/>
        </p:nvCxnSpPr>
        <p:spPr bwMode="auto">
          <a:xfrm flipV="1">
            <a:off x="3251906" y="6282898"/>
            <a:ext cx="851515" cy="1"/>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9" name="Content Placeholder 8"/>
          <p:cNvSpPr>
            <a:spLocks noGrp="1"/>
          </p:cNvSpPr>
          <p:nvPr>
            <p:ph idx="1"/>
          </p:nvPr>
        </p:nvSpPr>
        <p:spPr>
          <a:xfrm>
            <a:off x="4343400" y="5943600"/>
            <a:ext cx="2893291" cy="762000"/>
          </a:xfrm>
        </p:spPr>
        <p:txBody>
          <a:bodyPr/>
          <a:lstStyle/>
          <a:p>
            <a:pPr eaLnBrk="1" hangingPunct="1">
              <a:tabLst>
                <a:tab pos="914400" algn="l"/>
              </a:tabLst>
            </a:pPr>
            <a:r>
              <a:rPr lang="en-US" sz="1000" b="1" i="1" dirty="0" smtClean="0"/>
              <a:t>n</a:t>
            </a:r>
            <a:r>
              <a:rPr lang="en-US" sz="1000" dirty="0" smtClean="0"/>
              <a:t>: 	number of RUs in the ontology</a:t>
            </a:r>
          </a:p>
          <a:p>
            <a:pPr eaLnBrk="1" hangingPunct="1">
              <a:tabLst>
                <a:tab pos="914400" algn="l"/>
              </a:tabLst>
            </a:pPr>
            <a:r>
              <a:rPr lang="en-US" sz="1000" b="1" i="1" dirty="0" smtClean="0"/>
              <a:t>m</a:t>
            </a:r>
            <a:r>
              <a:rPr lang="en-US" sz="1000" dirty="0" smtClean="0"/>
              <a:t>: 	number of unjustified absences</a:t>
            </a:r>
          </a:p>
          <a:p>
            <a:pPr eaLnBrk="1" hangingPunct="1">
              <a:tabLst>
                <a:tab pos="914400" algn="l"/>
              </a:tabLst>
            </a:pPr>
            <a:r>
              <a:rPr lang="en-US" sz="1000" b="1" i="1" dirty="0" err="1" smtClean="0"/>
              <a:t>e</a:t>
            </a:r>
            <a:r>
              <a:rPr lang="en-US" sz="1000" b="1" i="1" baseline="-25000" dirty="0" err="1" smtClean="0"/>
              <a:t>i</a:t>
            </a:r>
            <a:r>
              <a:rPr lang="en-US" sz="1000" dirty="0" smtClean="0"/>
              <a:t>: 	magnitude of the error, if any, </a:t>
            </a:r>
          </a:p>
          <a:p>
            <a:pPr eaLnBrk="1" hangingPunct="1">
              <a:tabLst>
                <a:tab pos="914400" algn="l"/>
              </a:tabLst>
            </a:pPr>
            <a:r>
              <a:rPr lang="en-US" sz="1000" dirty="0" smtClean="0"/>
              <a:t>	for the </a:t>
            </a:r>
            <a:r>
              <a:rPr lang="en-US" sz="1000" b="1" i="1" dirty="0" err="1" smtClean="0"/>
              <a:t>i</a:t>
            </a:r>
            <a:r>
              <a:rPr lang="en-US" sz="1000" b="1" i="1" dirty="0" smtClean="0"/>
              <a:t> </a:t>
            </a:r>
            <a:r>
              <a:rPr lang="en-US" sz="1000" baseline="30000" dirty="0" err="1" smtClean="0"/>
              <a:t>th</a:t>
            </a:r>
            <a:r>
              <a:rPr lang="en-US" sz="1000" dirty="0" smtClean="0"/>
              <a:t> RU</a:t>
            </a:r>
          </a:p>
        </p:txBody>
      </p:sp>
    </p:spTree>
    <p:extLst>
      <p:ext uri="{BB962C8B-B14F-4D97-AF65-F5344CB8AC3E}">
        <p14:creationId xmlns:p14="http://schemas.microsoft.com/office/powerpoint/2010/main" val="1349509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smtClean="0"/>
              <a:t>Comparing consecutive versions: t2</a:t>
            </a:r>
          </a:p>
        </p:txBody>
      </p:sp>
      <p:graphicFrame>
        <p:nvGraphicFramePr>
          <p:cNvPr id="4" name="Table 3"/>
          <p:cNvGraphicFramePr>
            <a:graphicFrameLocks noGrp="1"/>
          </p:cNvGraphicFramePr>
          <p:nvPr>
            <p:extLst>
              <p:ext uri="{D42A27DB-BD31-4B8C-83A1-F6EECF244321}">
                <p14:modId xmlns:p14="http://schemas.microsoft.com/office/powerpoint/2010/main" val="1508446771"/>
              </p:ext>
            </p:extLst>
          </p:nvPr>
        </p:nvGraphicFramePr>
        <p:xfrm>
          <a:off x="228600" y="1343892"/>
          <a:ext cx="8686795" cy="4600565"/>
        </p:xfrm>
        <a:graphic>
          <a:graphicData uri="http://schemas.openxmlformats.org/drawingml/2006/table">
            <a:tbl>
              <a:tblPr/>
              <a:tblGrid>
                <a:gridCol w="3048000"/>
                <a:gridCol w="457200"/>
                <a:gridCol w="381000"/>
                <a:gridCol w="533400"/>
                <a:gridCol w="457200"/>
                <a:gridCol w="533400"/>
                <a:gridCol w="457200"/>
                <a:gridCol w="533400"/>
                <a:gridCol w="457200"/>
                <a:gridCol w="609600"/>
                <a:gridCol w="304800"/>
                <a:gridCol w="533400"/>
                <a:gridCol w="380995"/>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bl>
          </a:graphicData>
        </a:graphic>
      </p:graphicFrame>
      <p:pic>
        <p:nvPicPr>
          <p:cNvPr id="3" name="Picture 2"/>
          <p:cNvPicPr>
            <a:picLocks noChangeAspect="1"/>
          </p:cNvPicPr>
          <p:nvPr/>
        </p:nvPicPr>
        <p:blipFill>
          <a:blip r:embed="rId3"/>
          <a:stretch>
            <a:fillRect/>
          </a:stretch>
        </p:blipFill>
        <p:spPr>
          <a:xfrm>
            <a:off x="6096000" y="1256144"/>
            <a:ext cx="3049898" cy="5410200"/>
          </a:xfrm>
          <a:prstGeom prst="rect">
            <a:avLst/>
          </a:prstGeom>
        </p:spPr>
      </p:pic>
      <p:pic>
        <p:nvPicPr>
          <p:cNvPr id="5" name="Picture 4"/>
          <p:cNvPicPr>
            <a:picLocks noChangeAspect="1"/>
          </p:cNvPicPr>
          <p:nvPr/>
        </p:nvPicPr>
        <p:blipFill>
          <a:blip r:embed="rId4"/>
          <a:stretch>
            <a:fillRect/>
          </a:stretch>
        </p:blipFill>
        <p:spPr>
          <a:xfrm>
            <a:off x="4114800" y="1609437"/>
            <a:ext cx="990599" cy="4335020"/>
          </a:xfrm>
          <a:prstGeom prst="rect">
            <a:avLst/>
          </a:prstGeom>
        </p:spPr>
      </p:pic>
      <p:sp>
        <p:nvSpPr>
          <p:cNvPr id="7" name="Content Placeholder 6"/>
          <p:cNvSpPr>
            <a:spLocks noGrp="1"/>
          </p:cNvSpPr>
          <p:nvPr>
            <p:ph idx="1"/>
          </p:nvPr>
        </p:nvSpPr>
        <p:spPr>
          <a:xfrm>
            <a:off x="6215377" y="2410692"/>
            <a:ext cx="2667000" cy="3443282"/>
          </a:xfrm>
        </p:spPr>
        <p:txBody>
          <a:bodyPr/>
          <a:lstStyle/>
          <a:p>
            <a:pPr marL="0" indent="0" algn="ctr"/>
            <a:r>
              <a:rPr lang="en-US" dirty="0" smtClean="0"/>
              <a:t>What must you believe </a:t>
            </a:r>
            <a:r>
              <a:rPr lang="en-US" dirty="0"/>
              <a:t>at </a:t>
            </a:r>
            <a:r>
              <a:rPr lang="en-US" dirty="0" smtClean="0"/>
              <a:t>t2 about ontology version V1, in light of what you believe to be the case in reality at t2? </a:t>
            </a:r>
            <a:endParaRPr lang="en-US" dirty="0"/>
          </a:p>
        </p:txBody>
      </p:sp>
      <p:sp>
        <p:nvSpPr>
          <p:cNvPr id="8" name="TextBox 7"/>
          <p:cNvSpPr txBox="1"/>
          <p:nvPr/>
        </p:nvSpPr>
        <p:spPr>
          <a:xfrm>
            <a:off x="4005606" y="2213013"/>
            <a:ext cx="1208985" cy="2862322"/>
          </a:xfrm>
          <a:prstGeom prst="rect">
            <a:avLst/>
          </a:prstGeom>
          <a:noFill/>
        </p:spPr>
        <p:txBody>
          <a:bodyPr wrap="none" rtlCol="0">
            <a:spAutoFit/>
          </a:bodyPr>
          <a:lstStyle/>
          <a:p>
            <a:r>
              <a:rPr lang="en-US" sz="18000" dirty="0" smtClean="0">
                <a:solidFill>
                  <a:schemeClr val="bg1"/>
                </a:solidFill>
              </a:rPr>
              <a:t>?</a:t>
            </a:r>
            <a:endParaRPr lang="en-US" sz="18000" dirty="0">
              <a:solidFill>
                <a:schemeClr val="bg1"/>
              </a:solidFill>
            </a:endParaRPr>
          </a:p>
        </p:txBody>
      </p:sp>
      <p:grpSp>
        <p:nvGrpSpPr>
          <p:cNvPr id="10" name="Group 4"/>
          <p:cNvGrpSpPr>
            <a:grpSpLocks/>
          </p:cNvGrpSpPr>
          <p:nvPr/>
        </p:nvGrpSpPr>
        <p:grpSpPr bwMode="auto">
          <a:xfrm>
            <a:off x="4191000" y="6019800"/>
            <a:ext cx="914400" cy="685800"/>
            <a:chOff x="228600" y="2971800"/>
            <a:chExt cx="3200400" cy="2895600"/>
          </a:xfrm>
        </p:grpSpPr>
        <p:sp>
          <p:nvSpPr>
            <p:cNvPr id="11"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2"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19483" name="Equation" r:id="rId5" imgW="647640" imgH="609480" progId="Equation.3">
                    <p:embed/>
                  </p:oleObj>
                </mc:Choice>
                <mc:Fallback>
                  <p:oleObj name="Equation" r:id="rId5" imgW="647640" imgH="609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3" name="Rectangle 12"/>
          <p:cNvSpPr/>
          <p:nvPr/>
        </p:nvSpPr>
        <p:spPr>
          <a:xfrm>
            <a:off x="5233106" y="5867400"/>
            <a:ext cx="851515" cy="830997"/>
          </a:xfrm>
          <a:prstGeom prst="rect">
            <a:avLst/>
          </a:prstGeom>
        </p:spPr>
        <p:txBody>
          <a:bodyPr wrap="none">
            <a:spAutoFit/>
          </a:bodyPr>
          <a:lstStyle/>
          <a:p>
            <a:pPr>
              <a:spcBef>
                <a:spcPts val="0"/>
              </a:spcBef>
              <a:spcAft>
                <a:spcPts val="0"/>
              </a:spcAft>
            </a:pPr>
            <a:r>
              <a:rPr lang="en-GB" dirty="0" smtClean="0">
                <a:solidFill>
                  <a:schemeClr val="bg1"/>
                </a:solidFill>
                <a:latin typeface="Times New Roman"/>
                <a:ea typeface="Times New Roman"/>
              </a:rPr>
              <a:t>(7*5)</a:t>
            </a:r>
          </a:p>
          <a:p>
            <a:pPr>
              <a:spcBef>
                <a:spcPts val="0"/>
              </a:spcBef>
              <a:spcAft>
                <a:spcPts val="0"/>
              </a:spcAft>
            </a:pPr>
            <a:r>
              <a:rPr lang="en-GB" dirty="0" smtClean="0">
                <a:solidFill>
                  <a:schemeClr val="bg1"/>
                </a:solidFill>
                <a:latin typeface="Times New Roman"/>
                <a:ea typeface="Times New Roman"/>
              </a:rPr>
              <a:t>(7*5</a:t>
            </a:r>
            <a:r>
              <a:rPr lang="en-GB" dirty="0">
                <a:solidFill>
                  <a:schemeClr val="bg1"/>
                </a:solidFill>
                <a:latin typeface="Times New Roman"/>
                <a:ea typeface="Times New Roman"/>
              </a:rPr>
              <a:t>)</a:t>
            </a:r>
            <a:endParaRPr lang="en-US" dirty="0">
              <a:solidFill>
                <a:schemeClr val="bg1"/>
              </a:solidFill>
              <a:latin typeface="Times New Roman"/>
              <a:ea typeface="Times New Roman"/>
            </a:endParaRPr>
          </a:p>
        </p:txBody>
      </p:sp>
      <p:cxnSp>
        <p:nvCxnSpPr>
          <p:cNvPr id="14" name="Straight Connector 13"/>
          <p:cNvCxnSpPr>
            <a:stCxn id="13" idx="1"/>
          </p:cNvCxnSpPr>
          <p:nvPr/>
        </p:nvCxnSpPr>
        <p:spPr bwMode="auto">
          <a:xfrm flipV="1">
            <a:off x="5233106" y="6282898"/>
            <a:ext cx="851515" cy="1"/>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5" name="Rounded Rectangle 14"/>
          <p:cNvSpPr/>
          <p:nvPr/>
        </p:nvSpPr>
        <p:spPr bwMode="auto">
          <a:xfrm>
            <a:off x="5123872" y="4315692"/>
            <a:ext cx="957582" cy="381000"/>
          </a:xfrm>
          <a:prstGeom prst="roundRect">
            <a:avLst/>
          </a:prstGeom>
          <a:noFill/>
          <a:ln w="38100" cap="flat" cmpd="sng" algn="ctr">
            <a:solidFill>
              <a:srgbClr val="66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Content Placeholder 8"/>
          <p:cNvSpPr txBox="1">
            <a:spLocks/>
          </p:cNvSpPr>
          <p:nvPr/>
        </p:nvSpPr>
        <p:spPr>
          <a:xfrm>
            <a:off x="212436" y="6019374"/>
            <a:ext cx="5105400" cy="762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eaLnBrk="1" hangingPunct="1">
              <a:tabLst>
                <a:tab pos="914400" algn="l"/>
              </a:tabLst>
            </a:pPr>
            <a:r>
              <a:rPr lang="en-US" sz="1000" b="1" i="1" kern="0" dirty="0" smtClean="0"/>
              <a:t>n</a:t>
            </a:r>
            <a:r>
              <a:rPr lang="en-US" sz="1000" kern="0" dirty="0" smtClean="0"/>
              <a:t>: 	number of RUs in the ontology</a:t>
            </a:r>
          </a:p>
          <a:p>
            <a:pPr eaLnBrk="1" hangingPunct="1">
              <a:tabLst>
                <a:tab pos="914400" algn="l"/>
              </a:tabLst>
            </a:pPr>
            <a:r>
              <a:rPr lang="en-US" sz="1000" b="1" i="1" kern="0" dirty="0" smtClean="0"/>
              <a:t>m</a:t>
            </a:r>
            <a:r>
              <a:rPr lang="en-US" sz="1000" kern="0" dirty="0" smtClean="0"/>
              <a:t>: 	number of unjustified absences</a:t>
            </a:r>
          </a:p>
          <a:p>
            <a:pPr eaLnBrk="1" hangingPunct="1">
              <a:tabLst>
                <a:tab pos="914400" algn="l"/>
              </a:tabLst>
            </a:pPr>
            <a:r>
              <a:rPr lang="en-US" sz="1000" b="1" i="1" kern="0" dirty="0" err="1" smtClean="0"/>
              <a:t>e</a:t>
            </a:r>
            <a:r>
              <a:rPr lang="en-US" sz="1000" b="1" i="1" kern="0" baseline="-25000" dirty="0" err="1" smtClean="0"/>
              <a:t>i</a:t>
            </a:r>
            <a:r>
              <a:rPr lang="en-US" sz="1000" kern="0" dirty="0" smtClean="0"/>
              <a:t>: 	magnitude of the error, if any, </a:t>
            </a:r>
          </a:p>
          <a:p>
            <a:pPr eaLnBrk="1" hangingPunct="1">
              <a:tabLst>
                <a:tab pos="914400" algn="l"/>
              </a:tabLst>
            </a:pPr>
            <a:r>
              <a:rPr lang="en-US" sz="1000" kern="0" dirty="0" smtClean="0"/>
              <a:t>	for the </a:t>
            </a:r>
            <a:r>
              <a:rPr lang="en-US" sz="1000" b="1" i="1" kern="0" dirty="0" err="1" smtClean="0"/>
              <a:t>i</a:t>
            </a:r>
            <a:r>
              <a:rPr lang="en-US" sz="1000" b="1" i="1" kern="0" dirty="0" smtClean="0"/>
              <a:t> </a:t>
            </a:r>
            <a:r>
              <a:rPr lang="en-US" sz="1000" kern="0" baseline="30000" dirty="0" err="1" smtClean="0"/>
              <a:t>th</a:t>
            </a:r>
            <a:r>
              <a:rPr lang="en-US" sz="1000" kern="0" dirty="0" smtClean="0"/>
              <a:t> RU</a:t>
            </a:r>
          </a:p>
        </p:txBody>
      </p:sp>
    </p:spTree>
    <p:extLst>
      <p:ext uri="{BB962C8B-B14F-4D97-AF65-F5344CB8AC3E}">
        <p14:creationId xmlns:p14="http://schemas.microsoft.com/office/powerpoint/2010/main" val="370054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smtClean="0"/>
              <a:t>Comparing consecutive versions: t2</a:t>
            </a:r>
          </a:p>
        </p:txBody>
      </p:sp>
      <p:graphicFrame>
        <p:nvGraphicFramePr>
          <p:cNvPr id="4" name="Table 3"/>
          <p:cNvGraphicFramePr>
            <a:graphicFrameLocks noGrp="1"/>
          </p:cNvGraphicFramePr>
          <p:nvPr>
            <p:extLst>
              <p:ext uri="{D42A27DB-BD31-4B8C-83A1-F6EECF244321}">
                <p14:modId xmlns:p14="http://schemas.microsoft.com/office/powerpoint/2010/main" val="3395196376"/>
              </p:ext>
            </p:extLst>
          </p:nvPr>
        </p:nvGraphicFramePr>
        <p:xfrm>
          <a:off x="228600" y="1343892"/>
          <a:ext cx="8686795" cy="4600565"/>
        </p:xfrm>
        <a:graphic>
          <a:graphicData uri="http://schemas.openxmlformats.org/drawingml/2006/table">
            <a:tbl>
              <a:tblPr/>
              <a:tblGrid>
                <a:gridCol w="3048000"/>
                <a:gridCol w="457200"/>
                <a:gridCol w="381000"/>
                <a:gridCol w="533400"/>
                <a:gridCol w="457200"/>
                <a:gridCol w="533400"/>
                <a:gridCol w="457200"/>
                <a:gridCol w="533400"/>
                <a:gridCol w="457200"/>
                <a:gridCol w="609600"/>
                <a:gridCol w="304800"/>
                <a:gridCol w="533400"/>
                <a:gridCol w="380995"/>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V2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bl>
          </a:graphicData>
        </a:graphic>
      </p:graphicFrame>
      <p:pic>
        <p:nvPicPr>
          <p:cNvPr id="3" name="Picture 2"/>
          <p:cNvPicPr>
            <a:picLocks noChangeAspect="1"/>
          </p:cNvPicPr>
          <p:nvPr/>
        </p:nvPicPr>
        <p:blipFill>
          <a:blip r:embed="rId3"/>
          <a:stretch>
            <a:fillRect/>
          </a:stretch>
        </p:blipFill>
        <p:spPr>
          <a:xfrm>
            <a:off x="6096000" y="1191492"/>
            <a:ext cx="3049898" cy="5257800"/>
          </a:xfrm>
          <a:prstGeom prst="rect">
            <a:avLst/>
          </a:prstGeom>
        </p:spPr>
      </p:pic>
      <p:pic>
        <p:nvPicPr>
          <p:cNvPr id="5" name="Picture 4"/>
          <p:cNvPicPr>
            <a:picLocks noChangeAspect="1"/>
          </p:cNvPicPr>
          <p:nvPr/>
        </p:nvPicPr>
        <p:blipFill>
          <a:blip r:embed="rId4"/>
          <a:stretch>
            <a:fillRect/>
          </a:stretch>
        </p:blipFill>
        <p:spPr>
          <a:xfrm>
            <a:off x="4114800" y="1609437"/>
            <a:ext cx="990599" cy="4335020"/>
          </a:xfrm>
          <a:prstGeom prst="rect">
            <a:avLst/>
          </a:prstGeom>
        </p:spPr>
      </p:pic>
      <p:sp>
        <p:nvSpPr>
          <p:cNvPr id="6" name="Rounded Rectangle 5"/>
          <p:cNvSpPr/>
          <p:nvPr/>
        </p:nvSpPr>
        <p:spPr bwMode="auto">
          <a:xfrm>
            <a:off x="4191000" y="4315692"/>
            <a:ext cx="8382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1" name="Group 4"/>
          <p:cNvGrpSpPr>
            <a:grpSpLocks/>
          </p:cNvGrpSpPr>
          <p:nvPr/>
        </p:nvGrpSpPr>
        <p:grpSpPr bwMode="auto">
          <a:xfrm>
            <a:off x="2830779" y="6019800"/>
            <a:ext cx="914400" cy="685800"/>
            <a:chOff x="228600" y="2971800"/>
            <a:chExt cx="3200400" cy="2895600"/>
          </a:xfrm>
        </p:grpSpPr>
        <p:sp>
          <p:nvSpPr>
            <p:cNvPr id="12"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3"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20504" name="Equation" r:id="rId5" imgW="647640" imgH="609480" progId="Equation.3">
                    <p:embed/>
                  </p:oleObj>
                </mc:Choice>
                <mc:Fallback>
                  <p:oleObj name="Equation" r:id="rId5" imgW="647640" imgH="609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Rectangle 13"/>
          <p:cNvSpPr/>
          <p:nvPr/>
        </p:nvSpPr>
        <p:spPr>
          <a:xfrm>
            <a:off x="3872885" y="5867400"/>
            <a:ext cx="1845377" cy="830997"/>
          </a:xfrm>
          <a:prstGeom prst="rect">
            <a:avLst/>
          </a:prstGeom>
        </p:spPr>
        <p:txBody>
          <a:bodyPr wrap="none">
            <a:spAutoFit/>
          </a:bodyPr>
          <a:lstStyle/>
          <a:p>
            <a:pPr>
              <a:spcBef>
                <a:spcPts val="0"/>
              </a:spcBef>
              <a:spcAft>
                <a:spcPts val="0"/>
              </a:spcAft>
            </a:pPr>
            <a:r>
              <a:rPr lang="en-GB" dirty="0" smtClean="0">
                <a:solidFill>
                  <a:schemeClr val="bg1"/>
                </a:solidFill>
                <a:latin typeface="Times New Roman"/>
                <a:ea typeface="Times New Roman"/>
              </a:rPr>
              <a:t>(7*5) + (1*2)</a:t>
            </a:r>
          </a:p>
          <a:p>
            <a:pPr>
              <a:spcBef>
                <a:spcPts val="0"/>
              </a:spcBef>
              <a:spcAft>
                <a:spcPts val="0"/>
              </a:spcAft>
            </a:pPr>
            <a:r>
              <a:rPr lang="en-GB" dirty="0" smtClean="0">
                <a:solidFill>
                  <a:schemeClr val="bg1"/>
                </a:solidFill>
                <a:latin typeface="Times New Roman"/>
                <a:ea typeface="Times New Roman"/>
              </a:rPr>
              <a:t>      (8*5</a:t>
            </a:r>
            <a:r>
              <a:rPr lang="en-GB" dirty="0">
                <a:solidFill>
                  <a:schemeClr val="bg1"/>
                </a:solidFill>
                <a:latin typeface="Times New Roman"/>
                <a:ea typeface="Times New Roman"/>
              </a:rPr>
              <a:t>)</a:t>
            </a:r>
            <a:endParaRPr lang="en-US" dirty="0">
              <a:solidFill>
                <a:schemeClr val="bg1"/>
              </a:solidFill>
              <a:latin typeface="Times New Roman"/>
              <a:ea typeface="Times New Roman"/>
            </a:endParaRPr>
          </a:p>
        </p:txBody>
      </p:sp>
      <p:cxnSp>
        <p:nvCxnSpPr>
          <p:cNvPr id="15" name="Straight Connector 14"/>
          <p:cNvCxnSpPr>
            <a:stCxn id="14" idx="1"/>
            <a:endCxn id="14" idx="3"/>
          </p:cNvCxnSpPr>
          <p:nvPr/>
        </p:nvCxnSpPr>
        <p:spPr bwMode="auto">
          <a:xfrm>
            <a:off x="3872885" y="6282899"/>
            <a:ext cx="1845377"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7" name="Content Placeholder 8"/>
          <p:cNvSpPr>
            <a:spLocks noGrp="1"/>
          </p:cNvSpPr>
          <p:nvPr>
            <p:ph idx="1"/>
          </p:nvPr>
        </p:nvSpPr>
        <p:spPr>
          <a:xfrm>
            <a:off x="212436" y="6019374"/>
            <a:ext cx="5105400" cy="762000"/>
          </a:xfrm>
        </p:spPr>
        <p:txBody>
          <a:bodyPr/>
          <a:lstStyle/>
          <a:p>
            <a:pPr eaLnBrk="1" hangingPunct="1">
              <a:tabLst>
                <a:tab pos="914400" algn="l"/>
              </a:tabLst>
            </a:pPr>
            <a:r>
              <a:rPr lang="en-US" sz="1000" b="1" i="1" dirty="0" smtClean="0"/>
              <a:t>n</a:t>
            </a:r>
            <a:r>
              <a:rPr lang="en-US" sz="1000" dirty="0" smtClean="0"/>
              <a:t>: 	number of RUs in the ontology</a:t>
            </a:r>
          </a:p>
          <a:p>
            <a:pPr eaLnBrk="1" hangingPunct="1">
              <a:tabLst>
                <a:tab pos="914400" algn="l"/>
              </a:tabLst>
            </a:pPr>
            <a:r>
              <a:rPr lang="en-US" sz="1000" b="1" i="1" dirty="0" smtClean="0"/>
              <a:t>m</a:t>
            </a:r>
            <a:r>
              <a:rPr lang="en-US" sz="1000" dirty="0" smtClean="0"/>
              <a:t>: 	number of unjustified absences</a:t>
            </a:r>
          </a:p>
          <a:p>
            <a:pPr eaLnBrk="1" hangingPunct="1">
              <a:tabLst>
                <a:tab pos="914400" algn="l"/>
              </a:tabLst>
            </a:pPr>
            <a:r>
              <a:rPr lang="en-US" sz="1000" b="1" i="1" dirty="0" err="1" smtClean="0"/>
              <a:t>e</a:t>
            </a:r>
            <a:r>
              <a:rPr lang="en-US" sz="1000" b="1" i="1" baseline="-25000" dirty="0" err="1" smtClean="0"/>
              <a:t>i</a:t>
            </a:r>
            <a:r>
              <a:rPr lang="en-US" sz="1000" dirty="0" smtClean="0"/>
              <a:t>: 	magnitude of the error, if any, </a:t>
            </a:r>
          </a:p>
          <a:p>
            <a:pPr eaLnBrk="1" hangingPunct="1">
              <a:tabLst>
                <a:tab pos="914400" algn="l"/>
              </a:tabLst>
            </a:pPr>
            <a:r>
              <a:rPr lang="en-US" sz="1000" dirty="0" smtClean="0"/>
              <a:t>	for the </a:t>
            </a:r>
            <a:r>
              <a:rPr lang="en-US" sz="1000" b="1" i="1" dirty="0" err="1" smtClean="0"/>
              <a:t>i</a:t>
            </a:r>
            <a:r>
              <a:rPr lang="en-US" sz="1000" b="1" i="1" dirty="0" smtClean="0"/>
              <a:t> </a:t>
            </a:r>
            <a:r>
              <a:rPr lang="en-US" sz="1000" baseline="30000" dirty="0" err="1" smtClean="0"/>
              <a:t>th</a:t>
            </a:r>
            <a:r>
              <a:rPr lang="en-US" sz="1000" dirty="0" smtClean="0"/>
              <a:t> RU</a:t>
            </a:r>
          </a:p>
        </p:txBody>
      </p:sp>
    </p:spTree>
    <p:extLst>
      <p:ext uri="{BB962C8B-B14F-4D97-AF65-F5344CB8AC3E}">
        <p14:creationId xmlns:p14="http://schemas.microsoft.com/office/powerpoint/2010/main" val="8693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afterEffect">
                                  <p:stCondLst>
                                    <p:cond delay="0"/>
                                  </p:stCondLst>
                                  <p:childTnLst>
                                    <p:animEffect transition="out" filter="wipe(righ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smtClean="0"/>
              <a:t>Comparing consecutive versions: t3</a:t>
            </a:r>
          </a:p>
        </p:txBody>
      </p:sp>
      <p:graphicFrame>
        <p:nvGraphicFramePr>
          <p:cNvPr id="4" name="Table 3"/>
          <p:cNvGraphicFramePr>
            <a:graphicFrameLocks noGrp="1"/>
          </p:cNvGraphicFramePr>
          <p:nvPr>
            <p:extLst>
              <p:ext uri="{D42A27DB-BD31-4B8C-83A1-F6EECF244321}">
                <p14:modId xmlns:p14="http://schemas.microsoft.com/office/powerpoint/2010/main" val="657383034"/>
              </p:ext>
            </p:extLst>
          </p:nvPr>
        </p:nvGraphicFramePr>
        <p:xfrm>
          <a:off x="228600" y="1343892"/>
          <a:ext cx="8686795" cy="4600565"/>
        </p:xfrm>
        <a:graphic>
          <a:graphicData uri="http://schemas.openxmlformats.org/drawingml/2006/table">
            <a:tbl>
              <a:tblPr/>
              <a:tblGrid>
                <a:gridCol w="3048000"/>
                <a:gridCol w="457200"/>
                <a:gridCol w="381000"/>
                <a:gridCol w="533400"/>
                <a:gridCol w="457200"/>
                <a:gridCol w="533400"/>
                <a:gridCol w="457200"/>
                <a:gridCol w="533400"/>
                <a:gridCol w="457200"/>
                <a:gridCol w="609600"/>
                <a:gridCol w="304800"/>
                <a:gridCol w="533400"/>
                <a:gridCol w="380995"/>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smtClean="0">
                          <a:solidFill>
                            <a:schemeClr val="bg1"/>
                          </a:solidFill>
                          <a:latin typeface="Times New Roman"/>
                          <a:ea typeface="Times New Roman"/>
                        </a:rPr>
                        <a:t>V1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bl>
          </a:graphicData>
        </a:graphic>
      </p:graphicFrame>
      <p:grpSp>
        <p:nvGrpSpPr>
          <p:cNvPr id="11" name="Group 4"/>
          <p:cNvGrpSpPr>
            <a:grpSpLocks/>
          </p:cNvGrpSpPr>
          <p:nvPr/>
        </p:nvGrpSpPr>
        <p:grpSpPr bwMode="auto">
          <a:xfrm>
            <a:off x="7021035" y="6019800"/>
            <a:ext cx="914400" cy="685800"/>
            <a:chOff x="228600" y="2971800"/>
            <a:chExt cx="3200400" cy="2895600"/>
          </a:xfrm>
        </p:grpSpPr>
        <p:sp>
          <p:nvSpPr>
            <p:cNvPr id="12"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3"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21529"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Rectangle 13"/>
          <p:cNvSpPr/>
          <p:nvPr/>
        </p:nvSpPr>
        <p:spPr>
          <a:xfrm>
            <a:off x="8063141" y="5867400"/>
            <a:ext cx="928459" cy="830997"/>
          </a:xfrm>
          <a:prstGeom prst="rect">
            <a:avLst/>
          </a:prstGeom>
        </p:spPr>
        <p:txBody>
          <a:bodyPr wrap="none">
            <a:spAutoFit/>
          </a:bodyPr>
          <a:lstStyle/>
          <a:p>
            <a:pPr>
              <a:spcBef>
                <a:spcPts val="0"/>
              </a:spcBef>
              <a:spcAft>
                <a:spcPts val="0"/>
              </a:spcAft>
            </a:pPr>
            <a:r>
              <a:rPr lang="en-GB" dirty="0" smtClean="0">
                <a:solidFill>
                  <a:schemeClr val="bg1"/>
                </a:solidFill>
                <a:latin typeface="Times New Roman"/>
                <a:ea typeface="Times New Roman"/>
              </a:rPr>
              <a:t>(8*5) </a:t>
            </a:r>
          </a:p>
          <a:p>
            <a:pPr>
              <a:spcBef>
                <a:spcPts val="0"/>
              </a:spcBef>
              <a:spcAft>
                <a:spcPts val="0"/>
              </a:spcAft>
            </a:pPr>
            <a:r>
              <a:rPr lang="en-GB" dirty="0" smtClean="0">
                <a:solidFill>
                  <a:schemeClr val="bg1"/>
                </a:solidFill>
                <a:latin typeface="Times New Roman"/>
                <a:ea typeface="Times New Roman"/>
              </a:rPr>
              <a:t>(8*5</a:t>
            </a:r>
            <a:r>
              <a:rPr lang="en-GB" dirty="0">
                <a:solidFill>
                  <a:schemeClr val="bg1"/>
                </a:solidFill>
                <a:latin typeface="Times New Roman"/>
                <a:ea typeface="Times New Roman"/>
              </a:rPr>
              <a:t>)</a:t>
            </a:r>
            <a:endParaRPr lang="en-US" dirty="0">
              <a:solidFill>
                <a:schemeClr val="bg1"/>
              </a:solidFill>
              <a:latin typeface="Times New Roman"/>
              <a:ea typeface="Times New Roman"/>
            </a:endParaRPr>
          </a:p>
        </p:txBody>
      </p:sp>
      <p:cxnSp>
        <p:nvCxnSpPr>
          <p:cNvPr id="15" name="Straight Connector 14"/>
          <p:cNvCxnSpPr>
            <a:stCxn id="14" idx="1"/>
            <a:endCxn id="14" idx="3"/>
          </p:cNvCxnSpPr>
          <p:nvPr/>
        </p:nvCxnSpPr>
        <p:spPr bwMode="auto">
          <a:xfrm>
            <a:off x="8063141" y="6282899"/>
            <a:ext cx="928459"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7" name="Content Placeholder 8"/>
          <p:cNvSpPr>
            <a:spLocks noGrp="1"/>
          </p:cNvSpPr>
          <p:nvPr>
            <p:ph idx="1"/>
          </p:nvPr>
        </p:nvSpPr>
        <p:spPr>
          <a:xfrm>
            <a:off x="212436" y="6019374"/>
            <a:ext cx="5105400" cy="762000"/>
          </a:xfrm>
        </p:spPr>
        <p:txBody>
          <a:bodyPr/>
          <a:lstStyle/>
          <a:p>
            <a:pPr eaLnBrk="1" hangingPunct="1">
              <a:tabLst>
                <a:tab pos="914400" algn="l"/>
              </a:tabLst>
            </a:pPr>
            <a:r>
              <a:rPr lang="en-US" sz="1000" b="1" i="1" dirty="0" smtClean="0"/>
              <a:t>n</a:t>
            </a:r>
            <a:r>
              <a:rPr lang="en-US" sz="1000" dirty="0" smtClean="0"/>
              <a:t>: 	number of RUs in the ontology</a:t>
            </a:r>
          </a:p>
          <a:p>
            <a:pPr eaLnBrk="1" hangingPunct="1">
              <a:tabLst>
                <a:tab pos="914400" algn="l"/>
              </a:tabLst>
            </a:pPr>
            <a:r>
              <a:rPr lang="en-US" sz="1000" b="1" i="1" dirty="0" smtClean="0"/>
              <a:t>m</a:t>
            </a:r>
            <a:r>
              <a:rPr lang="en-US" sz="1000" dirty="0" smtClean="0"/>
              <a:t>: 	number of unjustified absences</a:t>
            </a:r>
          </a:p>
          <a:p>
            <a:pPr eaLnBrk="1" hangingPunct="1">
              <a:tabLst>
                <a:tab pos="914400" algn="l"/>
              </a:tabLst>
            </a:pPr>
            <a:r>
              <a:rPr lang="en-US" sz="1000" b="1" i="1" dirty="0" err="1" smtClean="0"/>
              <a:t>e</a:t>
            </a:r>
            <a:r>
              <a:rPr lang="en-US" sz="1000" b="1" i="1" baseline="-25000" dirty="0" err="1" smtClean="0"/>
              <a:t>i</a:t>
            </a:r>
            <a:r>
              <a:rPr lang="en-US" sz="1000" dirty="0" smtClean="0"/>
              <a:t>: 	magnitude of the error, if any, </a:t>
            </a:r>
          </a:p>
          <a:p>
            <a:pPr eaLnBrk="1" hangingPunct="1">
              <a:tabLst>
                <a:tab pos="914400" algn="l"/>
              </a:tabLst>
            </a:pPr>
            <a:r>
              <a:rPr lang="en-US" sz="1000" dirty="0" smtClean="0"/>
              <a:t>	for the </a:t>
            </a:r>
            <a:r>
              <a:rPr lang="en-US" sz="1000" b="1" i="1" dirty="0" err="1" smtClean="0"/>
              <a:t>i</a:t>
            </a:r>
            <a:r>
              <a:rPr lang="en-US" sz="1000" b="1" i="1" dirty="0" smtClean="0"/>
              <a:t> </a:t>
            </a:r>
            <a:r>
              <a:rPr lang="en-US" sz="1000" baseline="30000" dirty="0" err="1" smtClean="0"/>
              <a:t>th</a:t>
            </a:r>
            <a:r>
              <a:rPr lang="en-US" sz="1000" dirty="0" smtClean="0"/>
              <a:t> RU</a:t>
            </a:r>
          </a:p>
        </p:txBody>
      </p:sp>
      <p:pic>
        <p:nvPicPr>
          <p:cNvPr id="2" name="Picture 1"/>
          <p:cNvPicPr>
            <a:picLocks noChangeAspect="1"/>
          </p:cNvPicPr>
          <p:nvPr/>
        </p:nvPicPr>
        <p:blipFill>
          <a:blip r:embed="rId5"/>
          <a:stretch>
            <a:fillRect/>
          </a:stretch>
        </p:blipFill>
        <p:spPr>
          <a:xfrm>
            <a:off x="6096000" y="1600200"/>
            <a:ext cx="1905001" cy="4344257"/>
          </a:xfrm>
          <a:prstGeom prst="rect">
            <a:avLst/>
          </a:prstGeom>
        </p:spPr>
      </p:pic>
      <p:cxnSp>
        <p:nvCxnSpPr>
          <p:cNvPr id="8" name="Straight Connector 7"/>
          <p:cNvCxnSpPr/>
          <p:nvPr/>
        </p:nvCxnSpPr>
        <p:spPr bwMode="auto">
          <a:xfrm>
            <a:off x="7083050" y="1572492"/>
            <a:ext cx="0" cy="4371965"/>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8" name="TextBox 17"/>
          <p:cNvSpPr txBox="1"/>
          <p:nvPr/>
        </p:nvSpPr>
        <p:spPr>
          <a:xfrm>
            <a:off x="6934200" y="2226867"/>
            <a:ext cx="1208985" cy="2862322"/>
          </a:xfrm>
          <a:prstGeom prst="rect">
            <a:avLst/>
          </a:prstGeom>
          <a:noFill/>
        </p:spPr>
        <p:txBody>
          <a:bodyPr wrap="none" rtlCol="0">
            <a:spAutoFit/>
          </a:bodyPr>
          <a:lstStyle/>
          <a:p>
            <a:r>
              <a:rPr lang="en-US" sz="18000" dirty="0" smtClean="0">
                <a:solidFill>
                  <a:schemeClr val="bg1"/>
                </a:solidFill>
              </a:rPr>
              <a:t>?</a:t>
            </a:r>
            <a:endParaRPr lang="en-US" sz="18000" dirty="0">
              <a:solidFill>
                <a:schemeClr val="bg1"/>
              </a:solidFill>
            </a:endParaRPr>
          </a:p>
        </p:txBody>
      </p:sp>
    </p:spTree>
    <p:extLst>
      <p:ext uri="{BB962C8B-B14F-4D97-AF65-F5344CB8AC3E}">
        <p14:creationId xmlns:p14="http://schemas.microsoft.com/office/powerpoint/2010/main" val="175334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smtClean="0"/>
              <a:t>Comparing consecutive versions: t3</a:t>
            </a:r>
          </a:p>
        </p:txBody>
      </p:sp>
      <p:graphicFrame>
        <p:nvGraphicFramePr>
          <p:cNvPr id="4" name="Table 3"/>
          <p:cNvGraphicFramePr>
            <a:graphicFrameLocks noGrp="1"/>
          </p:cNvGraphicFramePr>
          <p:nvPr>
            <p:extLst>
              <p:ext uri="{D42A27DB-BD31-4B8C-83A1-F6EECF244321}">
                <p14:modId xmlns:p14="http://schemas.microsoft.com/office/powerpoint/2010/main" val="97571736"/>
              </p:ext>
            </p:extLst>
          </p:nvPr>
        </p:nvGraphicFramePr>
        <p:xfrm>
          <a:off x="228600" y="1343892"/>
          <a:ext cx="8686795" cy="4600565"/>
        </p:xfrm>
        <a:graphic>
          <a:graphicData uri="http://schemas.openxmlformats.org/drawingml/2006/table">
            <a:tbl>
              <a:tblPr/>
              <a:tblGrid>
                <a:gridCol w="3048000"/>
                <a:gridCol w="457200"/>
                <a:gridCol w="381000"/>
                <a:gridCol w="533400"/>
                <a:gridCol w="457200"/>
                <a:gridCol w="533400"/>
                <a:gridCol w="457200"/>
                <a:gridCol w="533400"/>
                <a:gridCol w="457200"/>
                <a:gridCol w="609600"/>
                <a:gridCol w="304800"/>
                <a:gridCol w="533400"/>
                <a:gridCol w="380995"/>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bl>
          </a:graphicData>
        </a:graphic>
      </p:graphicFrame>
      <p:sp>
        <p:nvSpPr>
          <p:cNvPr id="6" name="Rounded Rectangle 5"/>
          <p:cNvSpPr/>
          <p:nvPr/>
        </p:nvSpPr>
        <p:spPr bwMode="auto">
          <a:xfrm>
            <a:off x="7123544" y="5315528"/>
            <a:ext cx="8382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1" name="Group 4"/>
          <p:cNvGrpSpPr>
            <a:grpSpLocks/>
          </p:cNvGrpSpPr>
          <p:nvPr/>
        </p:nvGrpSpPr>
        <p:grpSpPr bwMode="auto">
          <a:xfrm>
            <a:off x="5638800" y="6019800"/>
            <a:ext cx="914400" cy="685800"/>
            <a:chOff x="228600" y="2971800"/>
            <a:chExt cx="3200400" cy="2895600"/>
          </a:xfrm>
        </p:grpSpPr>
        <p:sp>
          <p:nvSpPr>
            <p:cNvPr id="12"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3"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22552"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Rectangle 13"/>
          <p:cNvSpPr/>
          <p:nvPr/>
        </p:nvSpPr>
        <p:spPr>
          <a:xfrm>
            <a:off x="6680906" y="5867400"/>
            <a:ext cx="1845377" cy="830997"/>
          </a:xfrm>
          <a:prstGeom prst="rect">
            <a:avLst/>
          </a:prstGeom>
        </p:spPr>
        <p:txBody>
          <a:bodyPr wrap="none">
            <a:spAutoFit/>
          </a:bodyPr>
          <a:lstStyle/>
          <a:p>
            <a:pPr>
              <a:spcBef>
                <a:spcPts val="0"/>
              </a:spcBef>
              <a:spcAft>
                <a:spcPts val="0"/>
              </a:spcAft>
            </a:pPr>
            <a:r>
              <a:rPr lang="en-GB" dirty="0" smtClean="0">
                <a:solidFill>
                  <a:schemeClr val="bg1"/>
                </a:solidFill>
                <a:latin typeface="Times New Roman"/>
                <a:ea typeface="Times New Roman"/>
              </a:rPr>
              <a:t>      (7*5) </a:t>
            </a:r>
          </a:p>
          <a:p>
            <a:pPr>
              <a:spcBef>
                <a:spcPts val="0"/>
              </a:spcBef>
              <a:spcAft>
                <a:spcPts val="0"/>
              </a:spcAft>
            </a:pPr>
            <a:r>
              <a:rPr lang="en-GB" dirty="0" smtClean="0">
                <a:solidFill>
                  <a:schemeClr val="bg1"/>
                </a:solidFill>
                <a:latin typeface="Times New Roman"/>
                <a:ea typeface="Times New Roman"/>
              </a:rPr>
              <a:t>(7*5) + (1*4)</a:t>
            </a:r>
            <a:endParaRPr lang="en-US" dirty="0">
              <a:solidFill>
                <a:schemeClr val="bg1"/>
              </a:solidFill>
              <a:latin typeface="Times New Roman"/>
              <a:ea typeface="Times New Roman"/>
            </a:endParaRPr>
          </a:p>
        </p:txBody>
      </p:sp>
      <p:cxnSp>
        <p:nvCxnSpPr>
          <p:cNvPr id="15" name="Straight Connector 14"/>
          <p:cNvCxnSpPr>
            <a:stCxn id="14" idx="1"/>
            <a:endCxn id="14" idx="3"/>
          </p:cNvCxnSpPr>
          <p:nvPr/>
        </p:nvCxnSpPr>
        <p:spPr bwMode="auto">
          <a:xfrm>
            <a:off x="6680906" y="6282899"/>
            <a:ext cx="1845377"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7" name="Content Placeholder 8"/>
          <p:cNvSpPr>
            <a:spLocks noGrp="1"/>
          </p:cNvSpPr>
          <p:nvPr>
            <p:ph idx="1"/>
          </p:nvPr>
        </p:nvSpPr>
        <p:spPr>
          <a:xfrm>
            <a:off x="212436" y="6019374"/>
            <a:ext cx="5105400" cy="762000"/>
          </a:xfrm>
        </p:spPr>
        <p:txBody>
          <a:bodyPr/>
          <a:lstStyle/>
          <a:p>
            <a:pPr eaLnBrk="1" hangingPunct="1">
              <a:tabLst>
                <a:tab pos="914400" algn="l"/>
              </a:tabLst>
            </a:pPr>
            <a:r>
              <a:rPr lang="en-US" sz="1000" b="1" i="1" dirty="0" smtClean="0"/>
              <a:t>n</a:t>
            </a:r>
            <a:r>
              <a:rPr lang="en-US" sz="1000" dirty="0" smtClean="0"/>
              <a:t>: 	number of RUs in the ontology</a:t>
            </a:r>
          </a:p>
          <a:p>
            <a:pPr eaLnBrk="1" hangingPunct="1">
              <a:tabLst>
                <a:tab pos="914400" algn="l"/>
              </a:tabLst>
            </a:pPr>
            <a:r>
              <a:rPr lang="en-US" sz="1000" b="1" i="1" dirty="0" smtClean="0"/>
              <a:t>m</a:t>
            </a:r>
            <a:r>
              <a:rPr lang="en-US" sz="1000" dirty="0" smtClean="0"/>
              <a:t>: 	number of unjustified absences</a:t>
            </a:r>
          </a:p>
          <a:p>
            <a:pPr eaLnBrk="1" hangingPunct="1">
              <a:tabLst>
                <a:tab pos="914400" algn="l"/>
              </a:tabLst>
            </a:pPr>
            <a:r>
              <a:rPr lang="en-US" sz="1000" b="1" i="1" dirty="0" err="1" smtClean="0"/>
              <a:t>e</a:t>
            </a:r>
            <a:r>
              <a:rPr lang="en-US" sz="1000" b="1" i="1" baseline="-25000" dirty="0" err="1" smtClean="0"/>
              <a:t>i</a:t>
            </a:r>
            <a:r>
              <a:rPr lang="en-US" sz="1000" dirty="0" smtClean="0"/>
              <a:t>: 	magnitude of the error, if any, </a:t>
            </a:r>
          </a:p>
          <a:p>
            <a:pPr eaLnBrk="1" hangingPunct="1">
              <a:tabLst>
                <a:tab pos="914400" algn="l"/>
              </a:tabLst>
            </a:pPr>
            <a:r>
              <a:rPr lang="en-US" sz="1000" dirty="0" smtClean="0"/>
              <a:t>	for the </a:t>
            </a:r>
            <a:r>
              <a:rPr lang="en-US" sz="1000" b="1" i="1" dirty="0" err="1" smtClean="0"/>
              <a:t>i</a:t>
            </a:r>
            <a:r>
              <a:rPr lang="en-US" sz="1000" b="1" i="1" dirty="0" smtClean="0"/>
              <a:t> </a:t>
            </a:r>
            <a:r>
              <a:rPr lang="en-US" sz="1000" baseline="30000" dirty="0" err="1" smtClean="0"/>
              <a:t>th</a:t>
            </a:r>
            <a:r>
              <a:rPr lang="en-US" sz="1000" dirty="0" smtClean="0"/>
              <a:t> RU</a:t>
            </a:r>
          </a:p>
        </p:txBody>
      </p:sp>
      <p:pic>
        <p:nvPicPr>
          <p:cNvPr id="3" name="Picture 2"/>
          <p:cNvPicPr>
            <a:picLocks noChangeAspect="1"/>
          </p:cNvPicPr>
          <p:nvPr/>
        </p:nvPicPr>
        <p:blipFill>
          <a:blip r:embed="rId5"/>
          <a:stretch>
            <a:fillRect/>
          </a:stretch>
        </p:blipFill>
        <p:spPr>
          <a:xfrm>
            <a:off x="6105236" y="1599984"/>
            <a:ext cx="981364" cy="4344473"/>
          </a:xfrm>
          <a:prstGeom prst="rect">
            <a:avLst/>
          </a:prstGeom>
        </p:spPr>
      </p:pic>
      <p:sp>
        <p:nvSpPr>
          <p:cNvPr id="16" name="TextBox 15"/>
          <p:cNvSpPr txBox="1"/>
          <p:nvPr/>
        </p:nvSpPr>
        <p:spPr>
          <a:xfrm>
            <a:off x="5980544" y="2226867"/>
            <a:ext cx="1208985" cy="2862322"/>
          </a:xfrm>
          <a:prstGeom prst="rect">
            <a:avLst/>
          </a:prstGeom>
          <a:noFill/>
        </p:spPr>
        <p:txBody>
          <a:bodyPr wrap="none" rtlCol="0">
            <a:spAutoFit/>
          </a:bodyPr>
          <a:lstStyle/>
          <a:p>
            <a:r>
              <a:rPr lang="en-US" sz="18000" dirty="0" smtClean="0">
                <a:solidFill>
                  <a:schemeClr val="bg1"/>
                </a:solidFill>
              </a:rPr>
              <a:t>?</a:t>
            </a:r>
            <a:endParaRPr lang="en-US" sz="18000" dirty="0">
              <a:solidFill>
                <a:schemeClr val="bg1"/>
              </a:solidFill>
            </a:endParaRPr>
          </a:p>
        </p:txBody>
      </p:sp>
    </p:spTree>
    <p:extLst>
      <p:ext uri="{BB962C8B-B14F-4D97-AF65-F5344CB8AC3E}">
        <p14:creationId xmlns:p14="http://schemas.microsoft.com/office/powerpoint/2010/main" val="267931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8600" y="609600"/>
            <a:ext cx="8686800" cy="762000"/>
          </a:xfrm>
        </p:spPr>
        <p:txBody>
          <a:bodyPr/>
          <a:lstStyle/>
          <a:p>
            <a:pPr eaLnBrk="1" hangingPunct="1"/>
            <a:r>
              <a:rPr lang="en-US" dirty="0" smtClean="0"/>
              <a:t>Comparing consecutive versions: t3</a:t>
            </a:r>
          </a:p>
        </p:txBody>
      </p:sp>
      <p:graphicFrame>
        <p:nvGraphicFramePr>
          <p:cNvPr id="4" name="Table 3"/>
          <p:cNvGraphicFramePr>
            <a:graphicFrameLocks noGrp="1"/>
          </p:cNvGraphicFramePr>
          <p:nvPr>
            <p:extLst>
              <p:ext uri="{D42A27DB-BD31-4B8C-83A1-F6EECF244321}">
                <p14:modId xmlns:p14="http://schemas.microsoft.com/office/powerpoint/2010/main" val="2285165341"/>
              </p:ext>
            </p:extLst>
          </p:nvPr>
        </p:nvGraphicFramePr>
        <p:xfrm>
          <a:off x="228600" y="1343892"/>
          <a:ext cx="8686795" cy="4600565"/>
        </p:xfrm>
        <a:graphic>
          <a:graphicData uri="http://schemas.openxmlformats.org/drawingml/2006/table">
            <a:tbl>
              <a:tblPr/>
              <a:tblGrid>
                <a:gridCol w="3048000"/>
                <a:gridCol w="457200"/>
                <a:gridCol w="381000"/>
                <a:gridCol w="533400"/>
                <a:gridCol w="457200"/>
                <a:gridCol w="533400"/>
                <a:gridCol w="457200"/>
                <a:gridCol w="533400"/>
                <a:gridCol w="457200"/>
                <a:gridCol w="609600"/>
                <a:gridCol w="304800"/>
                <a:gridCol w="533400"/>
                <a:gridCol w="380995"/>
              </a:tblGrid>
              <a:tr h="212402">
                <a:tc rowSpan="3">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t1</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4">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Time t2</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Time 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402">
                <a:tc vMerge="1">
                  <a:txBody>
                    <a:bodyPr/>
                    <a:lstStyle/>
                    <a:p>
                      <a:pPr marL="0" marR="0" algn="ctr">
                        <a:lnSpc>
                          <a:spcPct val="100000"/>
                        </a:lnSpc>
                        <a:spcBef>
                          <a:spcPts val="0"/>
                        </a:spcBef>
                        <a:spcAft>
                          <a:spcPts val="0"/>
                        </a:spcAft>
                      </a:pP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1</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2</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V</a:t>
                      </a:r>
                      <a:r>
                        <a:rPr lang="en-GB" sz="1600" b="1" dirty="0" smtClean="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r h="424805">
                <a:tc vMerge="1">
                  <a:txBody>
                    <a:bodyPr/>
                    <a:lstStyle/>
                    <a:p>
                      <a:pPr marL="0" marR="0" algn="ctr">
                        <a:lnSpc>
                          <a:spcPct val="100000"/>
                        </a:lnSpc>
                        <a:spcBef>
                          <a:spcPts val="0"/>
                        </a:spcBef>
                        <a:spcAft>
                          <a:spcPts val="0"/>
                        </a:spcAft>
                      </a:pP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C.</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E.</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animal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12402">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whale</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fish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a:solidFill>
                            <a:schemeClr val="bg1"/>
                          </a:solidFill>
                          <a:latin typeface="Times New Roman"/>
                          <a:ea typeface="Times New Roman"/>
                        </a:rPr>
                        <a:t>mammals are animals</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462734">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fish</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3</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578418">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animals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P+1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386576">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whales are mammals</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A-2</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1</a:t>
                      </a:r>
                      <a:endParaRPr lang="en-US" sz="160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P+1</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0</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r>
              <a:tr h="231367">
                <a:tc>
                  <a:txBody>
                    <a:bodyPr/>
                    <a:lstStyle/>
                    <a:p>
                      <a:pPr marL="0" marR="0" algn="ctr">
                        <a:lnSpc>
                          <a:spcPct val="100000"/>
                        </a:lnSpc>
                        <a:spcBef>
                          <a:spcPts val="0"/>
                        </a:spcBef>
                        <a:spcAft>
                          <a:spcPts val="0"/>
                        </a:spcAft>
                      </a:pPr>
                      <a:r>
                        <a:rPr lang="en-GB" sz="1600" b="1" dirty="0">
                          <a:solidFill>
                            <a:schemeClr val="bg1"/>
                          </a:solidFill>
                          <a:latin typeface="Times New Roman"/>
                          <a:ea typeface="Times New Roman"/>
                        </a:rPr>
                        <a:t>SCORE</a:t>
                      </a:r>
                      <a:endParaRPr lang="en-US" sz="1600" dirty="0">
                        <a:solidFill>
                          <a:schemeClr val="bg1"/>
                        </a:solidFill>
                        <a:latin typeface="Times New Roman"/>
                        <a:ea typeface="Times New Roman"/>
                      </a:endParaRPr>
                    </a:p>
                  </a:txBody>
                  <a:tcPr marL="23751" marR="2375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0.93</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0.84</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a:solidFill>
                            <a:schemeClr val="bg1"/>
                          </a:solidFill>
                          <a:latin typeface="Times New Roman"/>
                          <a:ea typeface="Times New Roman"/>
                        </a:rPr>
                        <a:t>0.90</a:t>
                      </a:r>
                      <a:endParaRPr lang="en-US" sz="160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600" dirty="0">
                          <a:solidFill>
                            <a:schemeClr val="bg1"/>
                          </a:solidFill>
                          <a:latin typeface="Times New Roman"/>
                          <a:ea typeface="Times New Roman"/>
                        </a:rPr>
                        <a:t>1.00</a:t>
                      </a:r>
                      <a:endParaRPr lang="en-US" sz="1600" dirty="0">
                        <a:solidFill>
                          <a:schemeClr val="bg1"/>
                        </a:solidFill>
                        <a:latin typeface="Times New Roman"/>
                        <a:ea typeface="Times New Roman"/>
                      </a:endParaRPr>
                    </a:p>
                  </a:txBody>
                  <a:tcPr marL="23751" marR="2375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75000"/>
                      </a:schemeClr>
                    </a:solidFill>
                  </a:tcPr>
                </a:tc>
                <a:tc hMerge="1">
                  <a:txBody>
                    <a:bodyPr/>
                    <a:lstStyle/>
                    <a:p>
                      <a:endParaRPr lang="en-US"/>
                    </a:p>
                  </a:txBody>
                  <a:tcPr/>
                </a:tc>
              </a:tr>
            </a:tbl>
          </a:graphicData>
        </a:graphic>
      </p:graphicFrame>
      <p:sp>
        <p:nvSpPr>
          <p:cNvPr id="6" name="Rounded Rectangle 5"/>
          <p:cNvSpPr/>
          <p:nvPr/>
        </p:nvSpPr>
        <p:spPr bwMode="auto">
          <a:xfrm>
            <a:off x="6096000" y="5315528"/>
            <a:ext cx="9906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1" name="Group 4"/>
          <p:cNvGrpSpPr>
            <a:grpSpLocks/>
          </p:cNvGrpSpPr>
          <p:nvPr/>
        </p:nvGrpSpPr>
        <p:grpSpPr bwMode="auto">
          <a:xfrm>
            <a:off x="4732517" y="6019800"/>
            <a:ext cx="914400" cy="685800"/>
            <a:chOff x="228600" y="2971800"/>
            <a:chExt cx="3200400" cy="2895600"/>
          </a:xfrm>
        </p:grpSpPr>
        <p:sp>
          <p:nvSpPr>
            <p:cNvPr id="12" name="Rectangle 5"/>
            <p:cNvSpPr>
              <a:spLocks noChangeArrowheads="1"/>
            </p:cNvSpPr>
            <p:nvPr/>
          </p:nvSpPr>
          <p:spPr bwMode="auto">
            <a:xfrm>
              <a:off x="228600" y="2971800"/>
              <a:ext cx="3200400" cy="2895600"/>
            </a:xfrm>
            <a:prstGeom prst="rect">
              <a:avLst/>
            </a:prstGeom>
            <a:solidFill>
              <a:schemeClr val="bg1"/>
            </a:solidFill>
            <a:ln w="9525" algn="ctr">
              <a:noFill/>
              <a:round/>
              <a:headEnd/>
              <a:tailEnd/>
            </a:ln>
          </p:spPr>
          <p:txBody>
            <a:bodyPr wrap="none" lIns="0" tIns="0" rIns="0" bIns="0" anchor="ctr">
              <a:spAutoFit/>
            </a:bodyPr>
            <a:lstStyle/>
            <a:p>
              <a:endParaRPr lang="en-US"/>
            </a:p>
          </p:txBody>
        </p:sp>
        <p:graphicFrame>
          <p:nvGraphicFramePr>
            <p:cNvPr id="13" name="Object 1"/>
            <p:cNvGraphicFramePr>
              <a:graphicFrameLocks noChangeAspect="1"/>
            </p:cNvGraphicFramePr>
            <p:nvPr/>
          </p:nvGraphicFramePr>
          <p:xfrm>
            <a:off x="381000" y="3047998"/>
            <a:ext cx="2833688" cy="2667000"/>
          </p:xfrm>
          <a:graphic>
            <a:graphicData uri="http://schemas.openxmlformats.org/presentationml/2006/ole">
              <mc:AlternateContent xmlns:mc="http://schemas.openxmlformats.org/markup-compatibility/2006">
                <mc:Choice xmlns:v="urn:schemas-microsoft-com:vml" Requires="v">
                  <p:oleObj spid="_x0000_s23574" name="Equation" r:id="rId3" imgW="647640" imgH="609480" progId="Equation.3">
                    <p:embed/>
                  </p:oleObj>
                </mc:Choice>
                <mc:Fallback>
                  <p:oleObj name="Equation" r:id="rId3" imgW="647640" imgH="609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7998"/>
                          <a:ext cx="2833688" cy="266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4" name="Rectangle 13"/>
          <p:cNvSpPr/>
          <p:nvPr/>
        </p:nvSpPr>
        <p:spPr>
          <a:xfrm>
            <a:off x="5774623" y="5867400"/>
            <a:ext cx="1922321" cy="830997"/>
          </a:xfrm>
          <a:prstGeom prst="rect">
            <a:avLst/>
          </a:prstGeom>
        </p:spPr>
        <p:txBody>
          <a:bodyPr wrap="none">
            <a:spAutoFit/>
          </a:bodyPr>
          <a:lstStyle/>
          <a:p>
            <a:pPr>
              <a:spcBef>
                <a:spcPts val="0"/>
              </a:spcBef>
              <a:spcAft>
                <a:spcPts val="0"/>
              </a:spcAft>
            </a:pPr>
            <a:r>
              <a:rPr lang="en-GB" dirty="0" smtClean="0">
                <a:solidFill>
                  <a:schemeClr val="bg1"/>
                </a:solidFill>
                <a:latin typeface="Times New Roman"/>
                <a:ea typeface="Times New Roman"/>
              </a:rPr>
              <a:t>(7*5) + (1*2) </a:t>
            </a:r>
          </a:p>
          <a:p>
            <a:pPr>
              <a:spcBef>
                <a:spcPts val="0"/>
              </a:spcBef>
              <a:spcAft>
                <a:spcPts val="0"/>
              </a:spcAft>
            </a:pPr>
            <a:r>
              <a:rPr lang="en-GB" dirty="0" smtClean="0">
                <a:solidFill>
                  <a:schemeClr val="bg1"/>
                </a:solidFill>
                <a:latin typeface="Times New Roman"/>
                <a:ea typeface="Times New Roman"/>
              </a:rPr>
              <a:t>(8*5) + (1*4)</a:t>
            </a:r>
            <a:endParaRPr lang="en-US" dirty="0">
              <a:solidFill>
                <a:schemeClr val="bg1"/>
              </a:solidFill>
              <a:latin typeface="Times New Roman"/>
              <a:ea typeface="Times New Roman"/>
            </a:endParaRPr>
          </a:p>
        </p:txBody>
      </p:sp>
      <p:cxnSp>
        <p:nvCxnSpPr>
          <p:cNvPr id="15" name="Straight Connector 14"/>
          <p:cNvCxnSpPr>
            <a:stCxn id="14" idx="1"/>
            <a:endCxn id="14" idx="3"/>
          </p:cNvCxnSpPr>
          <p:nvPr/>
        </p:nvCxnSpPr>
        <p:spPr bwMode="auto">
          <a:xfrm>
            <a:off x="5774623" y="6282899"/>
            <a:ext cx="1922321"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17" name="Content Placeholder 8"/>
          <p:cNvSpPr>
            <a:spLocks noGrp="1"/>
          </p:cNvSpPr>
          <p:nvPr>
            <p:ph idx="1"/>
          </p:nvPr>
        </p:nvSpPr>
        <p:spPr>
          <a:xfrm>
            <a:off x="212436" y="6019374"/>
            <a:ext cx="5105400" cy="762000"/>
          </a:xfrm>
        </p:spPr>
        <p:txBody>
          <a:bodyPr/>
          <a:lstStyle/>
          <a:p>
            <a:pPr eaLnBrk="1" hangingPunct="1">
              <a:tabLst>
                <a:tab pos="914400" algn="l"/>
              </a:tabLst>
            </a:pPr>
            <a:r>
              <a:rPr lang="en-US" sz="1000" b="1" i="1" dirty="0" smtClean="0"/>
              <a:t>n</a:t>
            </a:r>
            <a:r>
              <a:rPr lang="en-US" sz="1000" dirty="0" smtClean="0"/>
              <a:t>: 	number of RUs in the ontology</a:t>
            </a:r>
          </a:p>
          <a:p>
            <a:pPr eaLnBrk="1" hangingPunct="1">
              <a:tabLst>
                <a:tab pos="914400" algn="l"/>
              </a:tabLst>
            </a:pPr>
            <a:r>
              <a:rPr lang="en-US" sz="1000" b="1" i="1" dirty="0" smtClean="0"/>
              <a:t>m</a:t>
            </a:r>
            <a:r>
              <a:rPr lang="en-US" sz="1000" dirty="0" smtClean="0"/>
              <a:t>: 	number of unjustified absences</a:t>
            </a:r>
          </a:p>
          <a:p>
            <a:pPr eaLnBrk="1" hangingPunct="1">
              <a:tabLst>
                <a:tab pos="914400" algn="l"/>
              </a:tabLst>
            </a:pPr>
            <a:r>
              <a:rPr lang="en-US" sz="1000" b="1" i="1" dirty="0" err="1" smtClean="0"/>
              <a:t>e</a:t>
            </a:r>
            <a:r>
              <a:rPr lang="en-US" sz="1000" b="1" i="1" baseline="-25000" dirty="0" err="1" smtClean="0"/>
              <a:t>i</a:t>
            </a:r>
            <a:r>
              <a:rPr lang="en-US" sz="1000" dirty="0" smtClean="0"/>
              <a:t>: 	magnitude of the error, if any, </a:t>
            </a:r>
          </a:p>
          <a:p>
            <a:pPr eaLnBrk="1" hangingPunct="1">
              <a:tabLst>
                <a:tab pos="914400" algn="l"/>
              </a:tabLst>
            </a:pPr>
            <a:r>
              <a:rPr lang="en-US" sz="1000" dirty="0" smtClean="0"/>
              <a:t>	for the </a:t>
            </a:r>
            <a:r>
              <a:rPr lang="en-US" sz="1000" b="1" i="1" dirty="0" err="1" smtClean="0"/>
              <a:t>i</a:t>
            </a:r>
            <a:r>
              <a:rPr lang="en-US" sz="1000" b="1" i="1" dirty="0" smtClean="0"/>
              <a:t> </a:t>
            </a:r>
            <a:r>
              <a:rPr lang="en-US" sz="1000" baseline="30000" dirty="0" err="1" smtClean="0"/>
              <a:t>th</a:t>
            </a:r>
            <a:r>
              <a:rPr lang="en-US" sz="1000" dirty="0" smtClean="0"/>
              <a:t> RU</a:t>
            </a:r>
          </a:p>
        </p:txBody>
      </p:sp>
      <p:sp>
        <p:nvSpPr>
          <p:cNvPr id="16" name="Rounded Rectangle 15"/>
          <p:cNvSpPr/>
          <p:nvPr/>
        </p:nvSpPr>
        <p:spPr bwMode="auto">
          <a:xfrm>
            <a:off x="6100624" y="4313380"/>
            <a:ext cx="990600" cy="3810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444591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Change management in</a:t>
            </a:r>
            <a:br>
              <a:rPr lang="en-US" dirty="0" smtClean="0"/>
            </a:br>
            <a:r>
              <a:rPr lang="en-US" dirty="0" smtClean="0"/>
              <a:t>SNOMED CT</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04170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 Evolutionary quality assessment</a:t>
            </a:r>
            <a:endParaRPr lang="en-US" dirty="0"/>
          </a:p>
        </p:txBody>
      </p:sp>
      <p:sp>
        <p:nvSpPr>
          <p:cNvPr id="5" name="Subtitle 4"/>
          <p:cNvSpPr>
            <a:spLocks noGrp="1"/>
          </p:cNvSpPr>
          <p:nvPr>
            <p:ph type="subTitle" idx="1"/>
          </p:nvPr>
        </p:nvSpPr>
        <p:spPr/>
        <p:txBody>
          <a:bodyPr/>
          <a:lstStyle/>
          <a:p>
            <a:pPr marL="0" indent="0">
              <a:buNone/>
            </a:pPr>
            <a:r>
              <a:rPr lang="en-US" dirty="0" smtClean="0"/>
              <a:t>2. Application to SNOMED-CT and the Gene Ontology</a:t>
            </a:r>
            <a:endParaRPr lang="en-US" dirty="0"/>
          </a:p>
        </p:txBody>
      </p:sp>
    </p:spTree>
    <p:extLst>
      <p:ext uri="{BB962C8B-B14F-4D97-AF65-F5344CB8AC3E}">
        <p14:creationId xmlns:p14="http://schemas.microsoft.com/office/powerpoint/2010/main" val="2634388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SNOMED CT structure</a:t>
            </a:r>
            <a:endParaRPr lang="en-US" dirty="0"/>
          </a:p>
        </p:txBody>
      </p:sp>
      <p:pic>
        <p:nvPicPr>
          <p:cNvPr id="4" name="Content Placeholder 3"/>
          <p:cNvPicPr>
            <a:picLocks noGrp="1" noChangeAspect="1"/>
          </p:cNvPicPr>
          <p:nvPr>
            <p:ph idx="1"/>
          </p:nvPr>
        </p:nvPicPr>
        <p:blipFill>
          <a:blip r:embed="rId2"/>
          <a:stretch>
            <a:fillRect/>
          </a:stretch>
        </p:blipFill>
        <p:spPr>
          <a:xfrm>
            <a:off x="228600" y="1524000"/>
            <a:ext cx="8686800" cy="4876800"/>
          </a:xfrm>
          <a:prstGeom prst="rect">
            <a:avLst/>
          </a:prstGeom>
        </p:spPr>
      </p:pic>
      <p:sp>
        <p:nvSpPr>
          <p:cNvPr id="3" name="Rectangle 2"/>
          <p:cNvSpPr/>
          <p:nvPr/>
        </p:nvSpPr>
        <p:spPr>
          <a:xfrm>
            <a:off x="6172200" y="6553200"/>
            <a:ext cx="2971800" cy="251817"/>
          </a:xfrm>
          <a:prstGeom prst="rect">
            <a:avLst/>
          </a:prstGeom>
        </p:spPr>
        <p:txBody>
          <a:bodyPr wrap="square">
            <a:spAutoFit/>
          </a:bodyPr>
          <a:lstStyle/>
          <a:p>
            <a:pPr algn="r"/>
            <a:r>
              <a:rPr lang="en-US" sz="1200" dirty="0" smtClean="0">
                <a:solidFill>
                  <a:schemeClr val="bg1"/>
                </a:solidFill>
                <a:latin typeface="Calibri" panose="020F0502020204030204" pitchFamily="34" charset="0"/>
              </a:rPr>
              <a:t>IHTSDO. SNOMED </a:t>
            </a:r>
            <a:r>
              <a:rPr lang="en-US" sz="1200" dirty="0">
                <a:solidFill>
                  <a:schemeClr val="bg1"/>
                </a:solidFill>
                <a:latin typeface="Calibri" panose="020F0502020204030204" pitchFamily="34" charset="0"/>
              </a:rPr>
              <a:t>CT Starter Guide July 2014 </a:t>
            </a:r>
            <a:endParaRPr lang="en-US" sz="1200" dirty="0">
              <a:solidFill>
                <a:schemeClr val="bg1"/>
              </a:solidFill>
            </a:endParaRPr>
          </a:p>
        </p:txBody>
      </p:sp>
    </p:spTree>
    <p:extLst>
      <p:ext uri="{BB962C8B-B14F-4D97-AF65-F5344CB8AC3E}">
        <p14:creationId xmlns:p14="http://schemas.microsoft.com/office/powerpoint/2010/main" val="17710530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63"/>
          <p:cNvSpPr>
            <a:spLocks noGrp="1" noChangeArrowheads="1"/>
          </p:cNvSpPr>
          <p:nvPr>
            <p:ph type="title"/>
          </p:nvPr>
        </p:nvSpPr>
        <p:spPr/>
        <p:txBody>
          <a:bodyPr/>
          <a:lstStyle/>
          <a:p>
            <a:pPr eaLnBrk="1" hangingPunct="1"/>
            <a:r>
              <a:rPr lang="en-GB" smtClean="0"/>
              <a:t>SNOMED CT concepts’ status (July 2011)</a:t>
            </a:r>
            <a:endParaRPr lang="en-US" smtClean="0"/>
          </a:p>
        </p:txBody>
      </p:sp>
      <p:sp>
        <p:nvSpPr>
          <p:cNvPr id="21507" name="Rectangle 349"/>
          <p:cNvSpPr>
            <a:spLocks noChangeArrowheads="1"/>
          </p:cNvSpPr>
          <p:nvPr/>
        </p:nvSpPr>
        <p:spPr bwMode="auto">
          <a:xfrm>
            <a:off x="7453313" y="6453188"/>
            <a:ext cx="1538287" cy="404812"/>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100%</a:t>
            </a:r>
            <a:endParaRPr lang="en-US" sz="1800">
              <a:solidFill>
                <a:schemeClr val="bg1"/>
              </a:solidFill>
            </a:endParaRPr>
          </a:p>
        </p:txBody>
      </p:sp>
      <p:sp>
        <p:nvSpPr>
          <p:cNvPr id="21508" name="Rectangle 348"/>
          <p:cNvSpPr>
            <a:spLocks noChangeArrowheads="1"/>
          </p:cNvSpPr>
          <p:nvPr/>
        </p:nvSpPr>
        <p:spPr bwMode="auto">
          <a:xfrm>
            <a:off x="5854700" y="6453188"/>
            <a:ext cx="1598613" cy="404812"/>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391,170</a:t>
            </a:r>
            <a:endParaRPr lang="en-US" sz="1800">
              <a:solidFill>
                <a:schemeClr val="bg1"/>
              </a:solidFill>
            </a:endParaRPr>
          </a:p>
        </p:txBody>
      </p:sp>
      <p:sp>
        <p:nvSpPr>
          <p:cNvPr id="21509" name="Rectangle 347"/>
          <p:cNvSpPr>
            <a:spLocks noChangeArrowheads="1"/>
          </p:cNvSpPr>
          <p:nvPr/>
        </p:nvSpPr>
        <p:spPr bwMode="auto">
          <a:xfrm>
            <a:off x="1050925" y="6453188"/>
            <a:ext cx="4803775" cy="404812"/>
          </a:xfrm>
          <a:prstGeom prst="rect">
            <a:avLst/>
          </a:prstGeom>
          <a:noFill/>
          <a:ln w="9525">
            <a:solidFill>
              <a:schemeClr val="bg1"/>
            </a:solidFill>
            <a:miter lim="800000"/>
            <a:headEnd/>
            <a:tailEnd/>
          </a:ln>
        </p:spPr>
        <p:txBody>
          <a:bodyPr/>
          <a:lstStyle/>
          <a:p>
            <a:pPr algn="just"/>
            <a:r>
              <a:rPr lang="en-US" sz="1800">
                <a:solidFill>
                  <a:schemeClr val="bg1"/>
                </a:solidFill>
                <a:cs typeface="Times New Roman" pitchFamily="18" charset="0"/>
              </a:rPr>
              <a:t>TOTAL</a:t>
            </a:r>
            <a:endParaRPr lang="en-US" sz="1800">
              <a:solidFill>
                <a:schemeClr val="bg1"/>
              </a:solidFill>
            </a:endParaRPr>
          </a:p>
        </p:txBody>
      </p:sp>
      <p:sp>
        <p:nvSpPr>
          <p:cNvPr id="21510" name="Rectangle 346"/>
          <p:cNvSpPr>
            <a:spLocks noChangeArrowheads="1"/>
          </p:cNvSpPr>
          <p:nvPr/>
        </p:nvSpPr>
        <p:spPr bwMode="auto">
          <a:xfrm>
            <a:off x="152400" y="6453188"/>
            <a:ext cx="898525" cy="404812"/>
          </a:xfrm>
          <a:prstGeom prst="rect">
            <a:avLst/>
          </a:prstGeom>
          <a:noFill/>
          <a:ln w="9525">
            <a:solidFill>
              <a:schemeClr val="bg1"/>
            </a:solidFill>
            <a:miter lim="800000"/>
            <a:headEnd/>
            <a:tailEnd/>
          </a:ln>
        </p:spPr>
        <p:txBody>
          <a:bodyPr/>
          <a:lstStyle/>
          <a:p>
            <a:pPr algn="ctr">
              <a:spcBef>
                <a:spcPct val="20000"/>
              </a:spcBef>
            </a:pPr>
            <a:endParaRPr lang="en-US" sz="1800">
              <a:solidFill>
                <a:schemeClr val="bg1"/>
              </a:solidFill>
            </a:endParaRPr>
          </a:p>
        </p:txBody>
      </p:sp>
      <p:sp>
        <p:nvSpPr>
          <p:cNvPr id="21511" name="Rectangle 345"/>
          <p:cNvSpPr>
            <a:spLocks noChangeArrowheads="1"/>
          </p:cNvSpPr>
          <p:nvPr/>
        </p:nvSpPr>
        <p:spPr bwMode="auto">
          <a:xfrm>
            <a:off x="7453313" y="6057900"/>
            <a:ext cx="1538287" cy="3952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0.29%</a:t>
            </a:r>
            <a:endParaRPr lang="en-US" sz="1800">
              <a:solidFill>
                <a:schemeClr val="bg1"/>
              </a:solidFill>
            </a:endParaRPr>
          </a:p>
        </p:txBody>
      </p:sp>
      <p:sp>
        <p:nvSpPr>
          <p:cNvPr id="21512" name="Rectangle 344"/>
          <p:cNvSpPr>
            <a:spLocks noChangeArrowheads="1"/>
          </p:cNvSpPr>
          <p:nvPr/>
        </p:nvSpPr>
        <p:spPr bwMode="auto">
          <a:xfrm>
            <a:off x="5854700" y="6057900"/>
            <a:ext cx="1598613" cy="3952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1,142</a:t>
            </a:r>
            <a:endParaRPr lang="en-US" sz="1800">
              <a:solidFill>
                <a:schemeClr val="bg1"/>
              </a:solidFill>
            </a:endParaRPr>
          </a:p>
        </p:txBody>
      </p:sp>
      <p:sp>
        <p:nvSpPr>
          <p:cNvPr id="21513" name="Rectangle 343"/>
          <p:cNvSpPr>
            <a:spLocks noChangeArrowheads="1"/>
          </p:cNvSpPr>
          <p:nvPr/>
        </p:nvSpPr>
        <p:spPr bwMode="auto">
          <a:xfrm>
            <a:off x="1050925" y="6057900"/>
            <a:ext cx="4803775" cy="3952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found to contain a mistake</a:t>
            </a:r>
            <a:endParaRPr lang="en-US" sz="1800">
              <a:solidFill>
                <a:schemeClr val="bg1"/>
              </a:solidFill>
            </a:endParaRPr>
          </a:p>
        </p:txBody>
      </p:sp>
      <p:sp>
        <p:nvSpPr>
          <p:cNvPr id="21514" name="Rectangle 342"/>
          <p:cNvSpPr>
            <a:spLocks noChangeArrowheads="1"/>
          </p:cNvSpPr>
          <p:nvPr/>
        </p:nvSpPr>
        <p:spPr bwMode="auto">
          <a:xfrm>
            <a:off x="152400" y="6057900"/>
            <a:ext cx="898525" cy="3952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5</a:t>
            </a:r>
            <a:endParaRPr lang="en-US" sz="1800">
              <a:solidFill>
                <a:schemeClr val="bg1"/>
              </a:solidFill>
            </a:endParaRPr>
          </a:p>
        </p:txBody>
      </p:sp>
      <p:sp>
        <p:nvSpPr>
          <p:cNvPr id="21515" name="Rectangle 341"/>
          <p:cNvSpPr>
            <a:spLocks noChangeArrowheads="1"/>
          </p:cNvSpPr>
          <p:nvPr/>
        </p:nvSpPr>
        <p:spPr bwMode="auto">
          <a:xfrm>
            <a:off x="7453313" y="5662613"/>
            <a:ext cx="1538287"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4.05%</a:t>
            </a:r>
            <a:endParaRPr lang="en-US" sz="1800">
              <a:solidFill>
                <a:schemeClr val="bg1"/>
              </a:solidFill>
            </a:endParaRPr>
          </a:p>
        </p:txBody>
      </p:sp>
      <p:sp>
        <p:nvSpPr>
          <p:cNvPr id="21516" name="Rectangle 340"/>
          <p:cNvSpPr>
            <a:spLocks noChangeArrowheads="1"/>
          </p:cNvSpPr>
          <p:nvPr/>
        </p:nvSpPr>
        <p:spPr bwMode="auto">
          <a:xfrm>
            <a:off x="5854700" y="5662613"/>
            <a:ext cx="1598613"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15,858</a:t>
            </a:r>
            <a:endParaRPr lang="en-US" sz="1800">
              <a:solidFill>
                <a:schemeClr val="bg1"/>
              </a:solidFill>
            </a:endParaRPr>
          </a:p>
        </p:txBody>
      </p:sp>
      <p:sp>
        <p:nvSpPr>
          <p:cNvPr id="21517" name="Rectangle 339"/>
          <p:cNvSpPr>
            <a:spLocks noChangeArrowheads="1"/>
          </p:cNvSpPr>
          <p:nvPr/>
        </p:nvSpPr>
        <p:spPr bwMode="auto">
          <a:xfrm>
            <a:off x="1050925" y="5662613"/>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inherently ambiguous. </a:t>
            </a:r>
            <a:endParaRPr lang="en-US" sz="1800">
              <a:solidFill>
                <a:schemeClr val="bg1"/>
              </a:solidFill>
            </a:endParaRPr>
          </a:p>
        </p:txBody>
      </p:sp>
      <p:sp>
        <p:nvSpPr>
          <p:cNvPr id="21518" name="Rectangle 338"/>
          <p:cNvSpPr>
            <a:spLocks noChangeArrowheads="1"/>
          </p:cNvSpPr>
          <p:nvPr/>
        </p:nvSpPr>
        <p:spPr bwMode="auto">
          <a:xfrm>
            <a:off x="152400" y="5662613"/>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4</a:t>
            </a:r>
            <a:endParaRPr lang="en-US" sz="1800">
              <a:solidFill>
                <a:schemeClr val="bg1"/>
              </a:solidFill>
            </a:endParaRPr>
          </a:p>
        </p:txBody>
      </p:sp>
      <p:sp>
        <p:nvSpPr>
          <p:cNvPr id="21519" name="Rectangle 337"/>
          <p:cNvSpPr>
            <a:spLocks noChangeArrowheads="1"/>
          </p:cNvSpPr>
          <p:nvPr/>
        </p:nvSpPr>
        <p:spPr bwMode="auto">
          <a:xfrm>
            <a:off x="7453313" y="4962525"/>
            <a:ext cx="1538287" cy="7000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0.37%</a:t>
            </a:r>
            <a:endParaRPr lang="en-US" sz="1800">
              <a:solidFill>
                <a:schemeClr val="bg1"/>
              </a:solidFill>
            </a:endParaRPr>
          </a:p>
        </p:txBody>
      </p:sp>
      <p:sp>
        <p:nvSpPr>
          <p:cNvPr id="21520" name="Rectangle 336"/>
          <p:cNvSpPr>
            <a:spLocks noChangeArrowheads="1"/>
          </p:cNvSpPr>
          <p:nvPr/>
        </p:nvSpPr>
        <p:spPr bwMode="auto">
          <a:xfrm>
            <a:off x="5854700" y="4962525"/>
            <a:ext cx="1598613" cy="7000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1,439</a:t>
            </a:r>
            <a:endParaRPr lang="en-US" sz="1800">
              <a:solidFill>
                <a:schemeClr val="bg1"/>
              </a:solidFill>
            </a:endParaRPr>
          </a:p>
        </p:txBody>
      </p:sp>
      <p:sp>
        <p:nvSpPr>
          <p:cNvPr id="21521" name="Rectangle 335"/>
          <p:cNvSpPr>
            <a:spLocks noChangeArrowheads="1"/>
          </p:cNvSpPr>
          <p:nvPr/>
        </p:nvSpPr>
        <p:spPr bwMode="auto">
          <a:xfrm>
            <a:off x="1050925" y="4962525"/>
            <a:ext cx="4803775" cy="7000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no longer recognized as a valid clinical concept  (outdated)</a:t>
            </a:r>
            <a:endParaRPr lang="en-US" sz="1800">
              <a:solidFill>
                <a:schemeClr val="bg1"/>
              </a:solidFill>
            </a:endParaRPr>
          </a:p>
        </p:txBody>
      </p:sp>
      <p:sp>
        <p:nvSpPr>
          <p:cNvPr id="21522" name="Rectangle 334"/>
          <p:cNvSpPr>
            <a:spLocks noChangeArrowheads="1"/>
          </p:cNvSpPr>
          <p:nvPr/>
        </p:nvSpPr>
        <p:spPr bwMode="auto">
          <a:xfrm>
            <a:off x="152400" y="4962525"/>
            <a:ext cx="898525" cy="7000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3</a:t>
            </a:r>
            <a:endParaRPr lang="en-US" sz="1800">
              <a:solidFill>
                <a:schemeClr val="bg1"/>
              </a:solidFill>
            </a:endParaRPr>
          </a:p>
        </p:txBody>
      </p:sp>
      <p:sp>
        <p:nvSpPr>
          <p:cNvPr id="21523" name="Rectangle 333"/>
          <p:cNvSpPr>
            <a:spLocks noChangeArrowheads="1"/>
          </p:cNvSpPr>
          <p:nvPr/>
        </p:nvSpPr>
        <p:spPr bwMode="auto">
          <a:xfrm>
            <a:off x="7453313" y="4567238"/>
            <a:ext cx="1538287"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9.65%</a:t>
            </a:r>
            <a:endParaRPr lang="en-US" sz="1800">
              <a:solidFill>
                <a:schemeClr val="bg1"/>
              </a:solidFill>
            </a:endParaRPr>
          </a:p>
        </p:txBody>
      </p:sp>
      <p:sp>
        <p:nvSpPr>
          <p:cNvPr id="21524" name="Rectangle 332"/>
          <p:cNvSpPr>
            <a:spLocks noChangeArrowheads="1"/>
          </p:cNvSpPr>
          <p:nvPr/>
        </p:nvSpPr>
        <p:spPr bwMode="auto">
          <a:xfrm>
            <a:off x="5854700" y="4567238"/>
            <a:ext cx="1598613"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37,752</a:t>
            </a:r>
            <a:endParaRPr lang="en-US" sz="1800">
              <a:solidFill>
                <a:schemeClr val="bg1"/>
              </a:solidFill>
            </a:endParaRPr>
          </a:p>
        </p:txBody>
      </p:sp>
      <p:sp>
        <p:nvSpPr>
          <p:cNvPr id="21525" name="Rectangle 331"/>
          <p:cNvSpPr>
            <a:spLocks noChangeArrowheads="1"/>
          </p:cNvSpPr>
          <p:nvPr/>
        </p:nvSpPr>
        <p:spPr bwMode="auto">
          <a:xfrm>
            <a:off x="1050925" y="4567238"/>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withdrawn because duplication </a:t>
            </a:r>
            <a:endParaRPr lang="en-US" sz="1800">
              <a:solidFill>
                <a:schemeClr val="bg1"/>
              </a:solidFill>
            </a:endParaRPr>
          </a:p>
        </p:txBody>
      </p:sp>
      <p:sp>
        <p:nvSpPr>
          <p:cNvPr id="21526" name="Rectangle 330"/>
          <p:cNvSpPr>
            <a:spLocks noChangeArrowheads="1"/>
          </p:cNvSpPr>
          <p:nvPr/>
        </p:nvSpPr>
        <p:spPr bwMode="auto">
          <a:xfrm>
            <a:off x="152400" y="4567238"/>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2</a:t>
            </a:r>
            <a:endParaRPr lang="en-US" sz="1800">
              <a:solidFill>
                <a:schemeClr val="bg1"/>
              </a:solidFill>
            </a:endParaRPr>
          </a:p>
        </p:txBody>
      </p:sp>
      <p:sp>
        <p:nvSpPr>
          <p:cNvPr id="21527" name="Rectangle 329"/>
          <p:cNvSpPr>
            <a:spLocks noChangeArrowheads="1"/>
          </p:cNvSpPr>
          <p:nvPr/>
        </p:nvSpPr>
        <p:spPr bwMode="auto">
          <a:xfrm>
            <a:off x="7453313" y="4171950"/>
            <a:ext cx="1538287" cy="3952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3.69%</a:t>
            </a:r>
            <a:endParaRPr lang="en-US" sz="1800">
              <a:solidFill>
                <a:schemeClr val="bg1"/>
              </a:solidFill>
            </a:endParaRPr>
          </a:p>
        </p:txBody>
      </p:sp>
      <p:sp>
        <p:nvSpPr>
          <p:cNvPr id="21528" name="Rectangle 328"/>
          <p:cNvSpPr>
            <a:spLocks noChangeArrowheads="1"/>
          </p:cNvSpPr>
          <p:nvPr/>
        </p:nvSpPr>
        <p:spPr bwMode="auto">
          <a:xfrm>
            <a:off x="5854700" y="4171950"/>
            <a:ext cx="1598613" cy="3952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14,451</a:t>
            </a:r>
            <a:endParaRPr lang="en-US" sz="1800">
              <a:solidFill>
                <a:schemeClr val="bg1"/>
              </a:solidFill>
            </a:endParaRPr>
          </a:p>
        </p:txBody>
      </p:sp>
      <p:sp>
        <p:nvSpPr>
          <p:cNvPr id="21529" name="Rectangle 327"/>
          <p:cNvSpPr>
            <a:spLocks noChangeArrowheads="1"/>
          </p:cNvSpPr>
          <p:nvPr/>
        </p:nvSpPr>
        <p:spPr bwMode="auto">
          <a:xfrm>
            <a:off x="1050925" y="4171950"/>
            <a:ext cx="4803775" cy="3952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because moved elsewhere</a:t>
            </a:r>
            <a:endParaRPr lang="en-US" sz="1800">
              <a:solidFill>
                <a:schemeClr val="bg1"/>
              </a:solidFill>
            </a:endParaRPr>
          </a:p>
        </p:txBody>
      </p:sp>
      <p:sp>
        <p:nvSpPr>
          <p:cNvPr id="21530" name="Rectangle 326"/>
          <p:cNvSpPr>
            <a:spLocks noChangeArrowheads="1"/>
          </p:cNvSpPr>
          <p:nvPr/>
        </p:nvSpPr>
        <p:spPr bwMode="auto">
          <a:xfrm>
            <a:off x="152400" y="4171950"/>
            <a:ext cx="898525" cy="3952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10</a:t>
            </a:r>
            <a:endParaRPr lang="en-US" sz="1800">
              <a:solidFill>
                <a:schemeClr val="bg1"/>
              </a:solidFill>
            </a:endParaRPr>
          </a:p>
        </p:txBody>
      </p:sp>
      <p:sp>
        <p:nvSpPr>
          <p:cNvPr id="21531" name="Rectangle 325"/>
          <p:cNvSpPr>
            <a:spLocks noChangeArrowheads="1"/>
          </p:cNvSpPr>
          <p:nvPr/>
        </p:nvSpPr>
        <p:spPr bwMode="auto">
          <a:xfrm>
            <a:off x="7453313" y="3776663"/>
            <a:ext cx="1538287"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1.92%</a:t>
            </a:r>
            <a:endParaRPr lang="en-US" sz="1800">
              <a:solidFill>
                <a:schemeClr val="bg1"/>
              </a:solidFill>
            </a:endParaRPr>
          </a:p>
        </p:txBody>
      </p:sp>
      <p:sp>
        <p:nvSpPr>
          <p:cNvPr id="21532" name="Rectangle 324"/>
          <p:cNvSpPr>
            <a:spLocks noChangeArrowheads="1"/>
          </p:cNvSpPr>
          <p:nvPr/>
        </p:nvSpPr>
        <p:spPr bwMode="auto">
          <a:xfrm>
            <a:off x="5854700" y="3776663"/>
            <a:ext cx="1598613"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7,525</a:t>
            </a:r>
            <a:endParaRPr lang="en-US" sz="1800">
              <a:solidFill>
                <a:schemeClr val="bg1"/>
              </a:solidFill>
            </a:endParaRPr>
          </a:p>
        </p:txBody>
      </p:sp>
      <p:sp>
        <p:nvSpPr>
          <p:cNvPr id="21533" name="Rectangle 323"/>
          <p:cNvSpPr>
            <a:spLocks noChangeArrowheads="1"/>
          </p:cNvSpPr>
          <p:nvPr/>
        </p:nvSpPr>
        <p:spPr bwMode="auto">
          <a:xfrm>
            <a:off x="1050925" y="3776663"/>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inactive: ‘retired’ without a specified reason</a:t>
            </a:r>
            <a:endParaRPr lang="en-US" sz="1800">
              <a:solidFill>
                <a:schemeClr val="bg1"/>
              </a:solidFill>
            </a:endParaRPr>
          </a:p>
        </p:txBody>
      </p:sp>
      <p:sp>
        <p:nvSpPr>
          <p:cNvPr id="21534" name="Rectangle 322"/>
          <p:cNvSpPr>
            <a:spLocks noChangeArrowheads="1"/>
          </p:cNvSpPr>
          <p:nvPr/>
        </p:nvSpPr>
        <p:spPr bwMode="auto">
          <a:xfrm>
            <a:off x="152400" y="3776663"/>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1</a:t>
            </a:r>
            <a:endParaRPr lang="en-US" sz="1800">
              <a:solidFill>
                <a:schemeClr val="bg1"/>
              </a:solidFill>
            </a:endParaRPr>
          </a:p>
        </p:txBody>
      </p:sp>
      <p:sp>
        <p:nvSpPr>
          <p:cNvPr id="21535" name="Rectangle 321"/>
          <p:cNvSpPr>
            <a:spLocks noChangeArrowheads="1"/>
          </p:cNvSpPr>
          <p:nvPr/>
        </p:nvSpPr>
        <p:spPr bwMode="auto">
          <a:xfrm>
            <a:off x="7453313" y="2771775"/>
            <a:ext cx="1538287" cy="1004888"/>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5.35%</a:t>
            </a:r>
            <a:endParaRPr lang="en-US" sz="1800">
              <a:solidFill>
                <a:schemeClr val="bg1"/>
              </a:solidFill>
            </a:endParaRPr>
          </a:p>
        </p:txBody>
      </p:sp>
      <p:sp>
        <p:nvSpPr>
          <p:cNvPr id="21536" name="Rectangle 320"/>
          <p:cNvSpPr>
            <a:spLocks noChangeArrowheads="1"/>
          </p:cNvSpPr>
          <p:nvPr/>
        </p:nvSpPr>
        <p:spPr bwMode="auto">
          <a:xfrm>
            <a:off x="5854700" y="2771775"/>
            <a:ext cx="1598613" cy="1004888"/>
          </a:xfrm>
          <a:prstGeom prst="rect">
            <a:avLst/>
          </a:prstGeom>
          <a:noFill/>
          <a:ln w="9525">
            <a:solidFill>
              <a:schemeClr val="bg1"/>
            </a:solidFill>
            <a:miter lim="800000"/>
            <a:headEnd/>
            <a:tailEnd/>
          </a:ln>
        </p:spPr>
        <p:txBody>
          <a:bodyPr/>
          <a:lstStyle/>
          <a:p>
            <a:pPr algn="r"/>
            <a:r>
              <a:rPr lang="en-US" sz="1800">
                <a:solidFill>
                  <a:schemeClr val="bg1"/>
                </a:solidFill>
              </a:rPr>
              <a:t>20,930</a:t>
            </a:r>
          </a:p>
        </p:txBody>
      </p:sp>
      <p:sp>
        <p:nvSpPr>
          <p:cNvPr id="21537" name="Rectangle 319"/>
          <p:cNvSpPr>
            <a:spLocks noChangeArrowheads="1"/>
          </p:cNvSpPr>
          <p:nvPr/>
        </p:nvSpPr>
        <p:spPr bwMode="auto">
          <a:xfrm>
            <a:off x="1050925" y="2771775"/>
            <a:ext cx="4803775" cy="1004888"/>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active with limited clinical value (classification concept or an administrative definition) </a:t>
            </a:r>
            <a:endParaRPr lang="en-US" sz="1800">
              <a:solidFill>
                <a:schemeClr val="bg1"/>
              </a:solidFill>
            </a:endParaRPr>
          </a:p>
        </p:txBody>
      </p:sp>
      <p:sp>
        <p:nvSpPr>
          <p:cNvPr id="21538" name="Rectangle 318"/>
          <p:cNvSpPr>
            <a:spLocks noChangeArrowheads="1"/>
          </p:cNvSpPr>
          <p:nvPr/>
        </p:nvSpPr>
        <p:spPr bwMode="auto">
          <a:xfrm>
            <a:off x="152400" y="2771775"/>
            <a:ext cx="898525" cy="1004888"/>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6</a:t>
            </a:r>
            <a:endParaRPr lang="en-US" sz="1800">
              <a:solidFill>
                <a:schemeClr val="bg1"/>
              </a:solidFill>
            </a:endParaRPr>
          </a:p>
        </p:txBody>
      </p:sp>
      <p:sp>
        <p:nvSpPr>
          <p:cNvPr id="21539" name="Rectangle 317"/>
          <p:cNvSpPr>
            <a:spLocks noChangeArrowheads="1"/>
          </p:cNvSpPr>
          <p:nvPr/>
        </p:nvSpPr>
        <p:spPr bwMode="auto">
          <a:xfrm>
            <a:off x="7453313" y="2376488"/>
            <a:ext cx="1538287"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74.677%</a:t>
            </a:r>
            <a:endParaRPr lang="en-US" sz="1800">
              <a:solidFill>
                <a:schemeClr val="bg1"/>
              </a:solidFill>
            </a:endParaRPr>
          </a:p>
        </p:txBody>
      </p:sp>
      <p:sp>
        <p:nvSpPr>
          <p:cNvPr id="21540" name="Rectangle 316"/>
          <p:cNvSpPr>
            <a:spLocks noChangeArrowheads="1"/>
          </p:cNvSpPr>
          <p:nvPr/>
        </p:nvSpPr>
        <p:spPr bwMode="auto">
          <a:xfrm>
            <a:off x="5854700" y="2376488"/>
            <a:ext cx="1598613" cy="395287"/>
          </a:xfrm>
          <a:prstGeom prst="rect">
            <a:avLst/>
          </a:prstGeom>
          <a:noFill/>
          <a:ln w="9525">
            <a:solidFill>
              <a:schemeClr val="bg1"/>
            </a:solidFill>
            <a:miter lim="800000"/>
            <a:headEnd/>
            <a:tailEnd/>
          </a:ln>
        </p:spPr>
        <p:txBody>
          <a:bodyPr/>
          <a:lstStyle/>
          <a:p>
            <a:pPr algn="r"/>
            <a:r>
              <a:rPr lang="en-US" sz="1800">
                <a:solidFill>
                  <a:schemeClr val="bg1"/>
                </a:solidFill>
                <a:cs typeface="Times New Roman" pitchFamily="18" charset="0"/>
              </a:rPr>
              <a:t>292,073</a:t>
            </a:r>
            <a:endParaRPr lang="en-US" sz="1800">
              <a:solidFill>
                <a:schemeClr val="bg1"/>
              </a:solidFill>
            </a:endParaRPr>
          </a:p>
        </p:txBody>
      </p:sp>
      <p:sp>
        <p:nvSpPr>
          <p:cNvPr id="21541" name="Rectangle 315"/>
          <p:cNvSpPr>
            <a:spLocks noChangeArrowheads="1"/>
          </p:cNvSpPr>
          <p:nvPr/>
        </p:nvSpPr>
        <p:spPr bwMode="auto">
          <a:xfrm>
            <a:off x="1050925" y="2376488"/>
            <a:ext cx="4803775" cy="395287"/>
          </a:xfrm>
          <a:prstGeom prst="rect">
            <a:avLst/>
          </a:prstGeom>
          <a:noFill/>
          <a:ln w="9525">
            <a:solidFill>
              <a:schemeClr val="bg1"/>
            </a:solidFill>
            <a:miter lim="800000"/>
            <a:headEnd/>
            <a:tailEnd/>
          </a:ln>
        </p:spPr>
        <p:txBody>
          <a:bodyPr/>
          <a:lstStyle/>
          <a:p>
            <a:r>
              <a:rPr lang="en-US" sz="1800">
                <a:solidFill>
                  <a:schemeClr val="bg1"/>
                </a:solidFill>
                <a:cs typeface="Times New Roman" pitchFamily="18" charset="0"/>
              </a:rPr>
              <a:t>active in current use </a:t>
            </a:r>
            <a:endParaRPr lang="en-US" sz="1800">
              <a:solidFill>
                <a:schemeClr val="bg1"/>
              </a:solidFill>
            </a:endParaRPr>
          </a:p>
        </p:txBody>
      </p:sp>
      <p:sp>
        <p:nvSpPr>
          <p:cNvPr id="21542" name="Rectangle 314"/>
          <p:cNvSpPr>
            <a:spLocks noChangeArrowheads="1"/>
          </p:cNvSpPr>
          <p:nvPr/>
        </p:nvSpPr>
        <p:spPr bwMode="auto">
          <a:xfrm>
            <a:off x="152400" y="2376488"/>
            <a:ext cx="898525" cy="395287"/>
          </a:xfrm>
          <a:prstGeom prst="rect">
            <a:avLst/>
          </a:prstGeom>
          <a:noFill/>
          <a:ln w="9525">
            <a:solidFill>
              <a:schemeClr val="bg1"/>
            </a:solidFill>
            <a:miter lim="800000"/>
            <a:headEnd/>
            <a:tailEnd/>
          </a:ln>
        </p:spPr>
        <p:txBody>
          <a:bodyPr/>
          <a:lstStyle/>
          <a:p>
            <a:pPr algn="ctr"/>
            <a:r>
              <a:rPr lang="en-US" sz="1800">
                <a:solidFill>
                  <a:schemeClr val="bg1"/>
                </a:solidFill>
                <a:cs typeface="Times New Roman" pitchFamily="18" charset="0"/>
              </a:rPr>
              <a:t>0</a:t>
            </a:r>
            <a:endParaRPr lang="en-US" sz="1800">
              <a:solidFill>
                <a:schemeClr val="bg1"/>
              </a:solidFill>
            </a:endParaRPr>
          </a:p>
        </p:txBody>
      </p:sp>
      <p:sp>
        <p:nvSpPr>
          <p:cNvPr id="21543" name="Rectangle 313"/>
          <p:cNvSpPr>
            <a:spLocks noChangeArrowheads="1"/>
          </p:cNvSpPr>
          <p:nvPr/>
        </p:nvSpPr>
        <p:spPr bwMode="auto">
          <a:xfrm>
            <a:off x="7453313" y="1981200"/>
            <a:ext cx="1538287"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a:t>
            </a:r>
            <a:endParaRPr lang="en-US" sz="1800">
              <a:solidFill>
                <a:schemeClr val="bg1"/>
              </a:solidFill>
            </a:endParaRPr>
          </a:p>
        </p:txBody>
      </p:sp>
      <p:sp>
        <p:nvSpPr>
          <p:cNvPr id="21544" name="Rectangle 312"/>
          <p:cNvSpPr>
            <a:spLocks noChangeArrowheads="1"/>
          </p:cNvSpPr>
          <p:nvPr/>
        </p:nvSpPr>
        <p:spPr bwMode="auto">
          <a:xfrm>
            <a:off x="5854700" y="1981200"/>
            <a:ext cx="1598613"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N</a:t>
            </a:r>
            <a:endParaRPr lang="en-US" sz="1800">
              <a:solidFill>
                <a:schemeClr val="bg1"/>
              </a:solidFill>
            </a:endParaRPr>
          </a:p>
        </p:txBody>
      </p:sp>
      <p:sp>
        <p:nvSpPr>
          <p:cNvPr id="21545" name="Rectangle 311"/>
          <p:cNvSpPr>
            <a:spLocks noChangeArrowheads="1"/>
          </p:cNvSpPr>
          <p:nvPr/>
        </p:nvSpPr>
        <p:spPr bwMode="auto">
          <a:xfrm>
            <a:off x="1050925" y="1981200"/>
            <a:ext cx="4803775"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Concept Status</a:t>
            </a:r>
            <a:endParaRPr lang="en-US" sz="1800">
              <a:solidFill>
                <a:schemeClr val="bg1"/>
              </a:solidFill>
            </a:endParaRPr>
          </a:p>
        </p:txBody>
      </p:sp>
      <p:sp>
        <p:nvSpPr>
          <p:cNvPr id="21546" name="Rectangle 310"/>
          <p:cNvSpPr>
            <a:spLocks noChangeArrowheads="1"/>
          </p:cNvSpPr>
          <p:nvPr/>
        </p:nvSpPr>
        <p:spPr bwMode="auto">
          <a:xfrm>
            <a:off x="152400" y="1981200"/>
            <a:ext cx="898525" cy="395288"/>
          </a:xfrm>
          <a:prstGeom prst="rect">
            <a:avLst/>
          </a:prstGeom>
          <a:noFill/>
          <a:ln w="9525">
            <a:solidFill>
              <a:schemeClr val="bg1"/>
            </a:solidFill>
            <a:miter lim="800000"/>
            <a:headEnd/>
            <a:tailEnd/>
          </a:ln>
        </p:spPr>
        <p:txBody>
          <a:bodyPr/>
          <a:lstStyle/>
          <a:p>
            <a:pPr algn="ctr"/>
            <a:r>
              <a:rPr lang="en-US" sz="1800" b="1">
                <a:solidFill>
                  <a:schemeClr val="bg1"/>
                </a:solidFill>
                <a:cs typeface="Times New Roman" pitchFamily="18" charset="0"/>
              </a:rPr>
              <a:t>ST</a:t>
            </a:r>
            <a:endParaRPr lang="en-US" sz="1800">
              <a:solidFill>
                <a:schemeClr val="bg1"/>
              </a:solidFill>
            </a:endParaRPr>
          </a:p>
        </p:txBody>
      </p:sp>
      <p:sp>
        <p:nvSpPr>
          <p:cNvPr id="21547" name="Line 350"/>
          <p:cNvSpPr>
            <a:spLocks noChangeShapeType="1"/>
          </p:cNvSpPr>
          <p:nvPr/>
        </p:nvSpPr>
        <p:spPr bwMode="auto">
          <a:xfrm>
            <a:off x="152400" y="1981200"/>
            <a:ext cx="8839200" cy="0"/>
          </a:xfrm>
          <a:prstGeom prst="line">
            <a:avLst/>
          </a:prstGeom>
          <a:noFill/>
          <a:ln w="12700" cap="rnd">
            <a:solidFill>
              <a:schemeClr val="bg1"/>
            </a:solidFill>
            <a:round/>
            <a:headEnd/>
            <a:tailEnd/>
          </a:ln>
        </p:spPr>
        <p:txBody>
          <a:bodyPr anchor="ctr"/>
          <a:lstStyle/>
          <a:p>
            <a:endParaRPr lang="en-US" sz="1800"/>
          </a:p>
        </p:txBody>
      </p:sp>
      <p:sp>
        <p:nvSpPr>
          <p:cNvPr id="21548" name="Line 351"/>
          <p:cNvSpPr>
            <a:spLocks noChangeShapeType="1"/>
          </p:cNvSpPr>
          <p:nvPr/>
        </p:nvSpPr>
        <p:spPr bwMode="auto">
          <a:xfrm>
            <a:off x="152400" y="6858000"/>
            <a:ext cx="8839200" cy="0"/>
          </a:xfrm>
          <a:prstGeom prst="line">
            <a:avLst/>
          </a:prstGeom>
          <a:noFill/>
          <a:ln w="12700" cap="rnd">
            <a:solidFill>
              <a:schemeClr val="bg1"/>
            </a:solidFill>
            <a:round/>
            <a:headEnd/>
            <a:tailEnd/>
          </a:ln>
        </p:spPr>
        <p:txBody>
          <a:bodyPr anchor="ctr"/>
          <a:lstStyle/>
          <a:p>
            <a:endParaRPr lang="en-US" sz="1800"/>
          </a:p>
        </p:txBody>
      </p:sp>
      <p:sp>
        <p:nvSpPr>
          <p:cNvPr id="21549" name="Line 356"/>
          <p:cNvSpPr>
            <a:spLocks noChangeShapeType="1"/>
          </p:cNvSpPr>
          <p:nvPr/>
        </p:nvSpPr>
        <p:spPr bwMode="auto">
          <a:xfrm>
            <a:off x="152400" y="2376488"/>
            <a:ext cx="8839200" cy="0"/>
          </a:xfrm>
          <a:prstGeom prst="line">
            <a:avLst/>
          </a:prstGeom>
          <a:noFill/>
          <a:ln w="12700" cap="rnd">
            <a:solidFill>
              <a:schemeClr val="bg1"/>
            </a:solidFill>
            <a:round/>
            <a:headEnd/>
            <a:tailEnd/>
          </a:ln>
        </p:spPr>
        <p:txBody>
          <a:bodyPr anchor="ctr"/>
          <a:lstStyle/>
          <a:p>
            <a:endParaRPr lang="en-US" sz="1800"/>
          </a:p>
        </p:txBody>
      </p:sp>
      <p:sp>
        <p:nvSpPr>
          <p:cNvPr id="21550" name="Line 368"/>
          <p:cNvSpPr>
            <a:spLocks noChangeShapeType="1"/>
          </p:cNvSpPr>
          <p:nvPr/>
        </p:nvSpPr>
        <p:spPr bwMode="auto">
          <a:xfrm>
            <a:off x="152400" y="2771775"/>
            <a:ext cx="8839200" cy="0"/>
          </a:xfrm>
          <a:prstGeom prst="line">
            <a:avLst/>
          </a:prstGeom>
          <a:noFill/>
          <a:ln w="12700" cap="rnd">
            <a:solidFill>
              <a:schemeClr val="bg1"/>
            </a:solidFill>
            <a:round/>
            <a:headEnd/>
            <a:tailEnd/>
          </a:ln>
        </p:spPr>
        <p:txBody>
          <a:bodyPr anchor="ctr"/>
          <a:lstStyle/>
          <a:p>
            <a:endParaRPr lang="en-US" sz="1800"/>
          </a:p>
        </p:txBody>
      </p:sp>
      <p:sp>
        <p:nvSpPr>
          <p:cNvPr id="21551" name="Line 386"/>
          <p:cNvSpPr>
            <a:spLocks noChangeShapeType="1"/>
          </p:cNvSpPr>
          <p:nvPr/>
        </p:nvSpPr>
        <p:spPr bwMode="auto">
          <a:xfrm>
            <a:off x="152400" y="3776663"/>
            <a:ext cx="8839200" cy="0"/>
          </a:xfrm>
          <a:prstGeom prst="line">
            <a:avLst/>
          </a:prstGeom>
          <a:noFill/>
          <a:ln w="12700" cap="rnd">
            <a:solidFill>
              <a:schemeClr val="bg1"/>
            </a:solidFill>
            <a:round/>
            <a:headEnd/>
            <a:tailEnd/>
          </a:ln>
        </p:spPr>
        <p:txBody>
          <a:bodyPr anchor="ctr"/>
          <a:lstStyle/>
          <a:p>
            <a:endParaRPr lang="en-US" sz="1800"/>
          </a:p>
        </p:txBody>
      </p:sp>
      <p:sp>
        <p:nvSpPr>
          <p:cNvPr id="21552" name="Line 404"/>
          <p:cNvSpPr>
            <a:spLocks noChangeShapeType="1"/>
          </p:cNvSpPr>
          <p:nvPr/>
        </p:nvSpPr>
        <p:spPr bwMode="auto">
          <a:xfrm>
            <a:off x="152400" y="4171950"/>
            <a:ext cx="8839200" cy="0"/>
          </a:xfrm>
          <a:prstGeom prst="line">
            <a:avLst/>
          </a:prstGeom>
          <a:noFill/>
          <a:ln w="12700" cap="rnd">
            <a:solidFill>
              <a:schemeClr val="bg1"/>
            </a:solidFill>
            <a:round/>
            <a:headEnd/>
            <a:tailEnd/>
          </a:ln>
        </p:spPr>
        <p:txBody>
          <a:bodyPr anchor="ctr"/>
          <a:lstStyle/>
          <a:p>
            <a:endParaRPr lang="en-US" sz="1800"/>
          </a:p>
        </p:txBody>
      </p:sp>
      <p:sp>
        <p:nvSpPr>
          <p:cNvPr id="21553" name="Line 422"/>
          <p:cNvSpPr>
            <a:spLocks noChangeShapeType="1"/>
          </p:cNvSpPr>
          <p:nvPr/>
        </p:nvSpPr>
        <p:spPr bwMode="auto">
          <a:xfrm>
            <a:off x="152400" y="4567238"/>
            <a:ext cx="8839200" cy="0"/>
          </a:xfrm>
          <a:prstGeom prst="line">
            <a:avLst/>
          </a:prstGeom>
          <a:noFill/>
          <a:ln w="12700" cap="rnd">
            <a:solidFill>
              <a:schemeClr val="bg1"/>
            </a:solidFill>
            <a:round/>
            <a:headEnd/>
            <a:tailEnd/>
          </a:ln>
        </p:spPr>
        <p:txBody>
          <a:bodyPr anchor="ctr"/>
          <a:lstStyle/>
          <a:p>
            <a:endParaRPr lang="en-US" sz="1800"/>
          </a:p>
        </p:txBody>
      </p:sp>
      <p:sp>
        <p:nvSpPr>
          <p:cNvPr id="21554" name="Line 440"/>
          <p:cNvSpPr>
            <a:spLocks noChangeShapeType="1"/>
          </p:cNvSpPr>
          <p:nvPr/>
        </p:nvSpPr>
        <p:spPr bwMode="auto">
          <a:xfrm>
            <a:off x="152400" y="4962525"/>
            <a:ext cx="8839200" cy="0"/>
          </a:xfrm>
          <a:prstGeom prst="line">
            <a:avLst/>
          </a:prstGeom>
          <a:noFill/>
          <a:ln w="12700" cap="rnd">
            <a:solidFill>
              <a:schemeClr val="bg1"/>
            </a:solidFill>
            <a:round/>
            <a:headEnd/>
            <a:tailEnd/>
          </a:ln>
        </p:spPr>
        <p:txBody>
          <a:bodyPr anchor="ctr"/>
          <a:lstStyle/>
          <a:p>
            <a:endParaRPr lang="en-US" sz="1800"/>
          </a:p>
        </p:txBody>
      </p:sp>
      <p:sp>
        <p:nvSpPr>
          <p:cNvPr id="21555" name="Line 458"/>
          <p:cNvSpPr>
            <a:spLocks noChangeShapeType="1"/>
          </p:cNvSpPr>
          <p:nvPr/>
        </p:nvSpPr>
        <p:spPr bwMode="auto">
          <a:xfrm>
            <a:off x="152400" y="5662613"/>
            <a:ext cx="8839200" cy="0"/>
          </a:xfrm>
          <a:prstGeom prst="line">
            <a:avLst/>
          </a:prstGeom>
          <a:noFill/>
          <a:ln w="12700" cap="rnd">
            <a:solidFill>
              <a:schemeClr val="bg1"/>
            </a:solidFill>
            <a:round/>
            <a:headEnd/>
            <a:tailEnd/>
          </a:ln>
        </p:spPr>
        <p:txBody>
          <a:bodyPr anchor="ctr"/>
          <a:lstStyle/>
          <a:p>
            <a:endParaRPr lang="en-US" sz="1800"/>
          </a:p>
        </p:txBody>
      </p:sp>
      <p:sp>
        <p:nvSpPr>
          <p:cNvPr id="21556" name="Line 476"/>
          <p:cNvSpPr>
            <a:spLocks noChangeShapeType="1"/>
          </p:cNvSpPr>
          <p:nvPr/>
        </p:nvSpPr>
        <p:spPr bwMode="auto">
          <a:xfrm>
            <a:off x="152400" y="6057900"/>
            <a:ext cx="8839200" cy="0"/>
          </a:xfrm>
          <a:prstGeom prst="line">
            <a:avLst/>
          </a:prstGeom>
          <a:noFill/>
          <a:ln w="12700" cap="rnd">
            <a:solidFill>
              <a:schemeClr val="bg1"/>
            </a:solidFill>
            <a:round/>
            <a:headEnd/>
            <a:tailEnd/>
          </a:ln>
        </p:spPr>
        <p:txBody>
          <a:bodyPr anchor="ctr"/>
          <a:lstStyle/>
          <a:p>
            <a:endParaRPr lang="en-US" sz="1800"/>
          </a:p>
        </p:txBody>
      </p:sp>
      <p:sp>
        <p:nvSpPr>
          <p:cNvPr id="21557" name="Line 494"/>
          <p:cNvSpPr>
            <a:spLocks noChangeShapeType="1"/>
          </p:cNvSpPr>
          <p:nvPr/>
        </p:nvSpPr>
        <p:spPr bwMode="auto">
          <a:xfrm>
            <a:off x="152400" y="6453188"/>
            <a:ext cx="8839200" cy="0"/>
          </a:xfrm>
          <a:prstGeom prst="line">
            <a:avLst/>
          </a:prstGeom>
          <a:noFill/>
          <a:ln w="12700" cap="rnd">
            <a:solidFill>
              <a:schemeClr val="bg1"/>
            </a:solidFill>
            <a:round/>
            <a:headEnd/>
            <a:tailEnd/>
          </a:ln>
        </p:spPr>
        <p:txBody>
          <a:bodyPr anchor="ctr"/>
          <a:lstStyle/>
          <a:p>
            <a:endParaRPr lang="en-US" sz="1800"/>
          </a:p>
        </p:txBody>
      </p:sp>
      <p:sp>
        <p:nvSpPr>
          <p:cNvPr id="21558" name="Rectangle 530"/>
          <p:cNvSpPr>
            <a:spLocks noChangeArrowheads="1"/>
          </p:cNvSpPr>
          <p:nvPr/>
        </p:nvSpPr>
        <p:spPr bwMode="auto">
          <a:xfrm>
            <a:off x="152400" y="2309813"/>
            <a:ext cx="8839200" cy="1447800"/>
          </a:xfrm>
          <a:prstGeom prst="rect">
            <a:avLst/>
          </a:prstGeom>
          <a:solidFill>
            <a:srgbClr val="00CC99">
              <a:alpha val="30196"/>
            </a:srgbClr>
          </a:solidFill>
          <a:ln w="9525">
            <a:noFill/>
            <a:miter lim="800000"/>
            <a:headEnd/>
            <a:tailEnd/>
          </a:ln>
        </p:spPr>
        <p:txBody>
          <a:bodyPr wrap="none" anchor="ctr"/>
          <a:lstStyle/>
          <a:p>
            <a:endParaRPr lang="en-US" sz="1800"/>
          </a:p>
        </p:txBody>
      </p:sp>
      <p:sp>
        <p:nvSpPr>
          <p:cNvPr id="21559" name="Rectangle 531"/>
          <p:cNvSpPr>
            <a:spLocks noChangeArrowheads="1"/>
          </p:cNvSpPr>
          <p:nvPr/>
        </p:nvSpPr>
        <p:spPr bwMode="auto">
          <a:xfrm>
            <a:off x="152400" y="3733800"/>
            <a:ext cx="8839200" cy="2743200"/>
          </a:xfrm>
          <a:prstGeom prst="rect">
            <a:avLst/>
          </a:prstGeom>
          <a:solidFill>
            <a:srgbClr val="FF0000">
              <a:alpha val="30196"/>
            </a:srgbClr>
          </a:solidFill>
          <a:ln w="9525">
            <a:noFill/>
            <a:miter lim="800000"/>
            <a:headEnd/>
            <a:tailEnd/>
          </a:ln>
        </p:spPr>
        <p:txBody>
          <a:bodyPr wrap="none" anchor="ctr"/>
          <a:lstStyle/>
          <a:p>
            <a:endParaRPr lang="en-US" sz="1800"/>
          </a:p>
        </p:txBody>
      </p:sp>
    </p:spTree>
    <p:extLst>
      <p:ext uri="{BB962C8B-B14F-4D97-AF65-F5344CB8AC3E}">
        <p14:creationId xmlns:p14="http://schemas.microsoft.com/office/powerpoint/2010/main" val="209753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Realism-based ontology change management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15439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Some principles used for determining Ax/</a:t>
            </a:r>
            <a:r>
              <a:rPr lang="en-US" dirty="0" err="1" smtClean="0"/>
              <a:t>Px</a:t>
            </a:r>
            <a:r>
              <a:rPr lang="en-US" dirty="0" smtClean="0"/>
              <a:t> type from </a:t>
            </a:r>
            <a:br>
              <a:rPr lang="en-US" dirty="0" smtClean="0"/>
            </a:br>
            <a:r>
              <a:rPr lang="en-US" dirty="0" smtClean="0"/>
              <a:t>SNOMED CT’s ‘reasons for change’</a:t>
            </a:r>
          </a:p>
        </p:txBody>
      </p:sp>
      <p:sp>
        <p:nvSpPr>
          <p:cNvPr id="33795" name="Content Placeholder 2"/>
          <p:cNvSpPr>
            <a:spLocks noGrp="1"/>
          </p:cNvSpPr>
          <p:nvPr>
            <p:ph idx="1"/>
          </p:nvPr>
        </p:nvSpPr>
        <p:spPr>
          <a:xfrm>
            <a:off x="228600" y="2819400"/>
            <a:ext cx="8686800" cy="3810000"/>
          </a:xfrm>
        </p:spPr>
        <p:txBody>
          <a:bodyPr/>
          <a:lstStyle/>
          <a:p>
            <a:pPr>
              <a:buFont typeface="Arial" panose="020B0604020202020204" pitchFamily="34" charset="0"/>
              <a:buChar char="•"/>
            </a:pPr>
            <a:r>
              <a:rPr lang="en-US" dirty="0" smtClean="0"/>
              <a:t>all new introductions are unjustifiably missing in earlier versions. </a:t>
            </a:r>
          </a:p>
          <a:p>
            <a:pPr lvl="1"/>
            <a:r>
              <a:rPr lang="en-US" dirty="0" smtClean="0"/>
              <a:t>is adequate for most types of concepts, except for pharmaceutical products and certain information artifacts such as newly constructed rating scales or named guidelines and protocols;</a:t>
            </a:r>
          </a:p>
          <a:p>
            <a:pPr>
              <a:buFont typeface="Arial" panose="020B0604020202020204" pitchFamily="34" charset="0"/>
              <a:buChar char="•"/>
            </a:pPr>
            <a:r>
              <a:rPr lang="en-US" dirty="0" smtClean="0"/>
              <a:t>‘duplicate’ translates into P-9;</a:t>
            </a:r>
          </a:p>
          <a:p>
            <a:pPr>
              <a:buFont typeface="Arial" panose="020B0604020202020204" pitchFamily="34" charset="0"/>
              <a:buChar char="•"/>
            </a:pPr>
            <a:r>
              <a:rPr lang="en-US" dirty="0" smtClean="0"/>
              <a:t>sample of 1000 changes to find common principles. </a:t>
            </a:r>
          </a:p>
        </p:txBody>
      </p:sp>
      <p:sp>
        <p:nvSpPr>
          <p:cNvPr id="4" name="Rectangle 3"/>
          <p:cNvSpPr/>
          <p:nvPr/>
        </p:nvSpPr>
        <p:spPr>
          <a:xfrm>
            <a:off x="304800" y="6324600"/>
            <a:ext cx="88392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SNOMED CT. In American Medical Informatics Association 2010 Annual Symposium (AMIA 2010) Proceedings, Washington DC, November 13-17, 2010:96-100.</a:t>
            </a:r>
            <a:endParaRPr lang="en-US" sz="1400" dirty="0">
              <a:solidFill>
                <a:schemeClr val="bg1"/>
              </a:solidFill>
            </a:endParaRPr>
          </a:p>
        </p:txBody>
      </p:sp>
    </p:spTree>
    <p:extLst>
      <p:ext uri="{BB962C8B-B14F-4D97-AF65-F5344CB8AC3E}">
        <p14:creationId xmlns:p14="http://schemas.microsoft.com/office/powerpoint/2010/main" val="3532221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762000"/>
            <a:ext cx="9144000" cy="762000"/>
          </a:xfrm>
        </p:spPr>
        <p:txBody>
          <a:bodyPr/>
          <a:lstStyle/>
          <a:p>
            <a:pPr eaLnBrk="1" hangingPunct="1"/>
            <a:r>
              <a:rPr lang="en-US" sz="3500" dirty="0" smtClean="0"/>
              <a:t>Translating SNOMED-status into error types</a:t>
            </a:r>
          </a:p>
        </p:txBody>
      </p:sp>
      <p:graphicFrame>
        <p:nvGraphicFramePr>
          <p:cNvPr id="4" name="Table 3"/>
          <p:cNvGraphicFramePr>
            <a:graphicFrameLocks noGrp="1"/>
          </p:cNvGraphicFramePr>
          <p:nvPr>
            <p:extLst>
              <p:ext uri="{D42A27DB-BD31-4B8C-83A1-F6EECF244321}">
                <p14:modId xmlns:p14="http://schemas.microsoft.com/office/powerpoint/2010/main" val="308079187"/>
              </p:ext>
            </p:extLst>
          </p:nvPr>
        </p:nvGraphicFramePr>
        <p:xfrm>
          <a:off x="228600" y="1600200"/>
          <a:ext cx="8686800" cy="4572000"/>
        </p:xfrm>
        <a:graphic>
          <a:graphicData uri="http://schemas.openxmlformats.org/drawingml/2006/table">
            <a:tbl>
              <a:tblPr/>
              <a:tblGrid>
                <a:gridCol w="1311765"/>
                <a:gridCol w="5626015"/>
                <a:gridCol w="1749020"/>
              </a:tblGrid>
              <a:tr h="0">
                <a:tc>
                  <a:txBody>
                    <a:bodyPr/>
                    <a:lstStyle/>
                    <a:p>
                      <a:pPr marL="0" marR="0" algn="ctr">
                        <a:spcBef>
                          <a:spcPts val="0"/>
                        </a:spcBef>
                        <a:spcAft>
                          <a:spcPts val="0"/>
                        </a:spcAft>
                      </a:pPr>
                      <a:r>
                        <a:rPr lang="en-US" sz="2000" b="1" dirty="0" smtClean="0">
                          <a:solidFill>
                            <a:schemeClr val="bg1"/>
                          </a:solidFill>
                          <a:latin typeface="Times New Roman"/>
                          <a:ea typeface="Times New Roman"/>
                          <a:cs typeface="Times New Roman"/>
                        </a:rPr>
                        <a:t>Status</a:t>
                      </a:r>
                      <a:endParaRPr lang="en-US" sz="2000" dirty="0">
                        <a:solidFill>
                          <a:schemeClr val="bg1"/>
                        </a:solidFill>
                        <a:latin typeface="Times New Roman"/>
                        <a:ea typeface="Times New Roman"/>
                        <a:cs typeface="Times New Roman"/>
                      </a:endParaRP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chemeClr val="bg1"/>
                          </a:solidFill>
                          <a:latin typeface="Times New Roman"/>
                          <a:ea typeface="Times New Roman"/>
                          <a:cs typeface="Times New Roman"/>
                        </a:rPr>
                        <a:t>Existing concept made …</a:t>
                      </a:r>
                      <a:endParaRPr lang="en-US" sz="2000" dirty="0">
                        <a:solidFill>
                          <a:schemeClr val="bg1"/>
                        </a:solidFill>
                        <a:latin typeface="Times New Roman"/>
                        <a:ea typeface="Times New Roman"/>
                        <a:cs typeface="Times New Roman"/>
                      </a:endParaRP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chemeClr val="bg1"/>
                          </a:solidFill>
                          <a:latin typeface="Times New Roman"/>
                          <a:ea typeface="Times New Roman"/>
                          <a:cs typeface="Times New Roman"/>
                        </a:rPr>
                        <a:t>Error Type</a:t>
                      </a:r>
                      <a:endParaRPr lang="en-US" sz="2000" dirty="0">
                        <a:solidFill>
                          <a:schemeClr val="bg1"/>
                        </a:solidFill>
                        <a:latin typeface="Times New Roman"/>
                        <a:ea typeface="Times New Roman"/>
                        <a:cs typeface="Times New Roman"/>
                      </a:endParaRP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0</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bg1"/>
                          </a:solidFill>
                          <a:latin typeface="Times New Roman"/>
                          <a:ea typeface="Times New Roman"/>
                          <a:cs typeface="Times New Roman"/>
                        </a:rPr>
                        <a:t>active: in current use </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A-1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‘retired’ without a specified reason</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2</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withdrawn because duplication </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P-9</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3</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because no longer recognized as a valid clinical concept  (outdated)</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4</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because inherently ambiguous. </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P-4</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5</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because found to contain a mistake</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6</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active with limited clinical value (classification concept or an administrative definition) </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A-1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10</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a:solidFill>
                            <a:schemeClr val="bg1"/>
                          </a:solidFill>
                          <a:latin typeface="Times New Roman"/>
                          <a:ea typeface="Times New Roman"/>
                          <a:cs typeface="Times New Roman"/>
                        </a:rPr>
                        <a:t>inactive because moved elsewhere</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P-6</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11</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2000" dirty="0">
                          <a:solidFill>
                            <a:schemeClr val="bg1"/>
                          </a:solidFill>
                          <a:latin typeface="Times New Roman"/>
                          <a:ea typeface="Times New Roman"/>
                          <a:cs typeface="Times New Roman"/>
                        </a:rPr>
                        <a:t>pending move</a:t>
                      </a:r>
                    </a:p>
                  </a:txBody>
                  <a:tcPr marL="182880" marR="182880" marT="9144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000" dirty="0">
                          <a:solidFill>
                            <a:schemeClr val="bg1"/>
                          </a:solidFill>
                          <a:latin typeface="Times New Roman"/>
                          <a:ea typeface="Times New Roman"/>
                          <a:cs typeface="Times New Roman"/>
                        </a:rPr>
                        <a:t>P-6</a:t>
                      </a:r>
                    </a:p>
                  </a:txBody>
                  <a:tcPr marL="182880" marR="182880" marT="9144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4"/>
          <p:cNvSpPr/>
          <p:nvPr/>
        </p:nvSpPr>
        <p:spPr>
          <a:xfrm>
            <a:off x="304800" y="6324600"/>
            <a:ext cx="88392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SNOMED CT. In American Medical Informatics Association 2010 Annual Symposium (AMIA 2010) Proceedings, Washington DC, November 13-17, 2010:96-100.</a:t>
            </a:r>
            <a:endParaRPr lang="en-US" sz="1400" dirty="0">
              <a:solidFill>
                <a:schemeClr val="bg1"/>
              </a:solidFill>
            </a:endParaRPr>
          </a:p>
        </p:txBody>
      </p:sp>
    </p:spTree>
    <p:extLst>
      <p:ext uri="{BB962C8B-B14F-4D97-AF65-F5344CB8AC3E}">
        <p14:creationId xmlns:p14="http://schemas.microsoft.com/office/powerpoint/2010/main" val="14055064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Views on versions of SNOMED-CT</a:t>
            </a:r>
          </a:p>
        </p:txBody>
      </p:sp>
      <p:pic>
        <p:nvPicPr>
          <p:cNvPr id="35843" name="Picture 2"/>
          <p:cNvPicPr>
            <a:picLocks noChangeAspect="1" noChangeArrowheads="1"/>
          </p:cNvPicPr>
          <p:nvPr/>
        </p:nvPicPr>
        <p:blipFill>
          <a:blip r:embed="rId2" cstate="print"/>
          <a:srcRect/>
          <a:stretch>
            <a:fillRect/>
          </a:stretch>
        </p:blipFill>
        <p:spPr bwMode="auto">
          <a:xfrm>
            <a:off x="914400" y="1524000"/>
            <a:ext cx="7467600" cy="4611688"/>
          </a:xfrm>
          <a:prstGeom prst="rect">
            <a:avLst/>
          </a:prstGeom>
          <a:solidFill>
            <a:schemeClr val="bg1"/>
          </a:solidFill>
          <a:ln w="9525">
            <a:noFill/>
            <a:miter lim="800000"/>
            <a:headEnd/>
            <a:tailEnd/>
          </a:ln>
        </p:spPr>
      </p:pic>
      <p:sp>
        <p:nvSpPr>
          <p:cNvPr id="5" name="Rectangle 4"/>
          <p:cNvSpPr/>
          <p:nvPr/>
        </p:nvSpPr>
        <p:spPr>
          <a:xfrm>
            <a:off x="304800" y="6324600"/>
            <a:ext cx="88392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SNOMED CT. In American Medical Informatics Association 2010 Annual Symposium (AMIA 2010) Proceedings, Washington DC, November 13-17, 2010:96-100.</a:t>
            </a:r>
            <a:endParaRPr lang="en-US" sz="1400" dirty="0">
              <a:solidFill>
                <a:schemeClr val="bg1"/>
              </a:solidFill>
            </a:endParaRPr>
          </a:p>
        </p:txBody>
      </p:sp>
    </p:spTree>
    <p:extLst>
      <p:ext uri="{BB962C8B-B14F-4D97-AF65-F5344CB8AC3E}">
        <p14:creationId xmlns:p14="http://schemas.microsoft.com/office/powerpoint/2010/main" val="3791910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762000"/>
            <a:ext cx="9144000" cy="762000"/>
          </a:xfrm>
        </p:spPr>
        <p:txBody>
          <a:bodyPr/>
          <a:lstStyle/>
          <a:p>
            <a:pPr eaLnBrk="1" hangingPunct="1"/>
            <a:r>
              <a:rPr lang="en-US" sz="2700" dirty="0" smtClean="0"/>
              <a:t>Evolutionary view on the Jan 2002 release of SNOMED CT </a:t>
            </a:r>
          </a:p>
        </p:txBody>
      </p:sp>
      <p:pic>
        <p:nvPicPr>
          <p:cNvPr id="36867" name="Picture 2"/>
          <p:cNvPicPr>
            <a:picLocks noChangeAspect="1" noChangeArrowheads="1"/>
          </p:cNvPicPr>
          <p:nvPr/>
        </p:nvPicPr>
        <p:blipFill>
          <a:blip r:embed="rId2" cstate="print"/>
          <a:srcRect/>
          <a:stretch>
            <a:fillRect/>
          </a:stretch>
        </p:blipFill>
        <p:spPr bwMode="auto">
          <a:xfrm>
            <a:off x="233363" y="1371600"/>
            <a:ext cx="8686800" cy="4800600"/>
          </a:xfrm>
          <a:prstGeom prst="rect">
            <a:avLst/>
          </a:prstGeom>
          <a:noFill/>
          <a:ln w="9525">
            <a:noFill/>
            <a:miter lim="800000"/>
            <a:headEnd/>
            <a:tailEnd/>
          </a:ln>
        </p:spPr>
      </p:pic>
      <p:sp>
        <p:nvSpPr>
          <p:cNvPr id="36868" name="TextBox 4"/>
          <p:cNvSpPr txBox="1">
            <a:spLocks noChangeArrowheads="1"/>
          </p:cNvSpPr>
          <p:nvPr/>
        </p:nvSpPr>
        <p:spPr bwMode="auto">
          <a:xfrm>
            <a:off x="7187818" y="2362200"/>
            <a:ext cx="1031051" cy="369332"/>
          </a:xfrm>
          <a:prstGeom prst="rect">
            <a:avLst/>
          </a:prstGeom>
          <a:noFill/>
          <a:ln w="9525">
            <a:noFill/>
            <a:miter lim="800000"/>
            <a:headEnd/>
            <a:tailEnd/>
          </a:ln>
        </p:spPr>
        <p:txBody>
          <a:bodyPr wrap="none">
            <a:spAutoFit/>
          </a:bodyPr>
          <a:lstStyle/>
          <a:p>
            <a:r>
              <a:rPr lang="en-US" sz="1800"/>
              <a:t>concepts</a:t>
            </a:r>
          </a:p>
        </p:txBody>
      </p:sp>
      <p:sp>
        <p:nvSpPr>
          <p:cNvPr id="36869" name="TextBox 5"/>
          <p:cNvSpPr txBox="1">
            <a:spLocks noChangeArrowheads="1"/>
          </p:cNvSpPr>
          <p:nvPr/>
        </p:nvSpPr>
        <p:spPr bwMode="auto">
          <a:xfrm>
            <a:off x="7413156" y="3429000"/>
            <a:ext cx="1377300" cy="369332"/>
          </a:xfrm>
          <a:prstGeom prst="rect">
            <a:avLst/>
          </a:prstGeom>
          <a:noFill/>
          <a:ln w="9525">
            <a:noFill/>
            <a:miter lim="800000"/>
            <a:headEnd/>
            <a:tailEnd/>
          </a:ln>
        </p:spPr>
        <p:txBody>
          <a:bodyPr wrap="none">
            <a:spAutoFit/>
          </a:bodyPr>
          <a:lstStyle/>
          <a:p>
            <a:r>
              <a:rPr lang="en-US" sz="1800"/>
              <a:t>descriptions</a:t>
            </a:r>
          </a:p>
        </p:txBody>
      </p:sp>
      <p:sp>
        <p:nvSpPr>
          <p:cNvPr id="36870" name="TextBox 6"/>
          <p:cNvSpPr txBox="1">
            <a:spLocks noChangeArrowheads="1"/>
          </p:cNvSpPr>
          <p:nvPr/>
        </p:nvSpPr>
        <p:spPr bwMode="auto">
          <a:xfrm>
            <a:off x="7559305" y="4419600"/>
            <a:ext cx="864339" cy="369332"/>
          </a:xfrm>
          <a:prstGeom prst="rect">
            <a:avLst/>
          </a:prstGeom>
          <a:noFill/>
          <a:ln w="9525">
            <a:noFill/>
            <a:miter lim="800000"/>
            <a:headEnd/>
            <a:tailEnd/>
          </a:ln>
        </p:spPr>
        <p:txBody>
          <a:bodyPr wrap="none">
            <a:spAutoFit/>
          </a:bodyPr>
          <a:lstStyle/>
          <a:p>
            <a:r>
              <a:rPr lang="en-US" sz="1800"/>
              <a:t>overall</a:t>
            </a:r>
          </a:p>
        </p:txBody>
      </p:sp>
      <p:sp>
        <p:nvSpPr>
          <p:cNvPr id="36871" name="TextBox 7"/>
          <p:cNvSpPr txBox="1">
            <a:spLocks noChangeArrowheads="1"/>
          </p:cNvSpPr>
          <p:nvPr/>
        </p:nvSpPr>
        <p:spPr bwMode="auto">
          <a:xfrm>
            <a:off x="7335493" y="5181600"/>
            <a:ext cx="1450077" cy="369332"/>
          </a:xfrm>
          <a:prstGeom prst="rect">
            <a:avLst/>
          </a:prstGeom>
          <a:noFill/>
          <a:ln w="9525">
            <a:noFill/>
            <a:miter lim="800000"/>
            <a:headEnd/>
            <a:tailEnd/>
          </a:ln>
        </p:spPr>
        <p:txBody>
          <a:bodyPr wrap="none">
            <a:spAutoFit/>
          </a:bodyPr>
          <a:lstStyle/>
          <a:p>
            <a:r>
              <a:rPr lang="en-US" sz="1800"/>
              <a:t>relationships</a:t>
            </a:r>
          </a:p>
        </p:txBody>
      </p:sp>
      <p:sp>
        <p:nvSpPr>
          <p:cNvPr id="9" name="Rectangle 8"/>
          <p:cNvSpPr/>
          <p:nvPr/>
        </p:nvSpPr>
        <p:spPr>
          <a:xfrm>
            <a:off x="304800" y="6324600"/>
            <a:ext cx="88392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SNOMED CT. In American Medical Informatics Association 2010 Annual Symposium (AMIA 2010) Proceedings, Washington DC, November 13-17, 2010:96-100.</a:t>
            </a:r>
            <a:endParaRPr lang="en-US" sz="1400" dirty="0">
              <a:solidFill>
                <a:schemeClr val="bg1"/>
              </a:solidFill>
            </a:endParaRPr>
          </a:p>
        </p:txBody>
      </p:sp>
    </p:spTree>
    <p:extLst>
      <p:ext uri="{BB962C8B-B14F-4D97-AF65-F5344CB8AC3E}">
        <p14:creationId xmlns:p14="http://schemas.microsoft.com/office/powerpoint/2010/main" val="19960461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z="2800" smtClean="0"/>
              <a:t>Quality change of SNOMED CT (200201-200907) </a:t>
            </a:r>
          </a:p>
        </p:txBody>
      </p:sp>
      <p:graphicFrame>
        <p:nvGraphicFramePr>
          <p:cNvPr id="4" name="Chart 3"/>
          <p:cNvGraphicFramePr>
            <a:graphicFrameLocks/>
          </p:cNvGraphicFramePr>
          <p:nvPr>
            <p:extLst>
              <p:ext uri="{D42A27DB-BD31-4B8C-83A1-F6EECF244321}">
                <p14:modId xmlns:p14="http://schemas.microsoft.com/office/powerpoint/2010/main" val="251589798"/>
              </p:ext>
            </p:extLst>
          </p:nvPr>
        </p:nvGraphicFramePr>
        <p:xfrm>
          <a:off x="152400" y="1524000"/>
          <a:ext cx="8763000" cy="4562475"/>
        </p:xfrm>
        <a:graphic>
          <a:graphicData uri="http://schemas.openxmlformats.org/drawingml/2006/chart">
            <c:chart xmlns:c="http://schemas.openxmlformats.org/drawingml/2006/chart" xmlns:r="http://schemas.openxmlformats.org/officeDocument/2006/relationships" r:id="rId2"/>
          </a:graphicData>
        </a:graphic>
      </p:graphicFrame>
      <p:sp>
        <p:nvSpPr>
          <p:cNvPr id="37892" name="TextBox 4"/>
          <p:cNvSpPr txBox="1">
            <a:spLocks noChangeArrowheads="1"/>
          </p:cNvSpPr>
          <p:nvPr/>
        </p:nvSpPr>
        <p:spPr bwMode="auto">
          <a:xfrm>
            <a:off x="2234818" y="2438400"/>
            <a:ext cx="1031051" cy="369332"/>
          </a:xfrm>
          <a:prstGeom prst="rect">
            <a:avLst/>
          </a:prstGeom>
          <a:noFill/>
          <a:ln w="9525">
            <a:noFill/>
            <a:miter lim="800000"/>
            <a:headEnd/>
            <a:tailEnd/>
          </a:ln>
        </p:spPr>
        <p:txBody>
          <a:bodyPr wrap="none">
            <a:spAutoFit/>
          </a:bodyPr>
          <a:lstStyle/>
          <a:p>
            <a:r>
              <a:rPr lang="en-US" sz="1800"/>
              <a:t>concepts</a:t>
            </a:r>
          </a:p>
        </p:txBody>
      </p:sp>
      <p:sp>
        <p:nvSpPr>
          <p:cNvPr id="37893" name="TextBox 5"/>
          <p:cNvSpPr txBox="1">
            <a:spLocks noChangeArrowheads="1"/>
          </p:cNvSpPr>
          <p:nvPr/>
        </p:nvSpPr>
        <p:spPr bwMode="auto">
          <a:xfrm>
            <a:off x="2307756" y="3048000"/>
            <a:ext cx="1377300" cy="369332"/>
          </a:xfrm>
          <a:prstGeom prst="rect">
            <a:avLst/>
          </a:prstGeom>
          <a:noFill/>
          <a:ln w="9525">
            <a:noFill/>
            <a:miter lim="800000"/>
            <a:headEnd/>
            <a:tailEnd/>
          </a:ln>
        </p:spPr>
        <p:txBody>
          <a:bodyPr wrap="none">
            <a:spAutoFit/>
          </a:bodyPr>
          <a:lstStyle/>
          <a:p>
            <a:r>
              <a:rPr lang="en-US" sz="1800"/>
              <a:t>descriptions</a:t>
            </a:r>
          </a:p>
        </p:txBody>
      </p:sp>
      <p:sp>
        <p:nvSpPr>
          <p:cNvPr id="37894" name="TextBox 6"/>
          <p:cNvSpPr txBox="1">
            <a:spLocks noChangeArrowheads="1"/>
          </p:cNvSpPr>
          <p:nvPr/>
        </p:nvSpPr>
        <p:spPr bwMode="auto">
          <a:xfrm>
            <a:off x="2530105" y="3657600"/>
            <a:ext cx="864339" cy="369332"/>
          </a:xfrm>
          <a:prstGeom prst="rect">
            <a:avLst/>
          </a:prstGeom>
          <a:noFill/>
          <a:ln w="9525">
            <a:noFill/>
            <a:miter lim="800000"/>
            <a:headEnd/>
            <a:tailEnd/>
          </a:ln>
        </p:spPr>
        <p:txBody>
          <a:bodyPr wrap="none">
            <a:spAutoFit/>
          </a:bodyPr>
          <a:lstStyle/>
          <a:p>
            <a:r>
              <a:rPr lang="en-US" sz="1800"/>
              <a:t>overall</a:t>
            </a:r>
          </a:p>
        </p:txBody>
      </p:sp>
      <p:sp>
        <p:nvSpPr>
          <p:cNvPr id="37895" name="TextBox 7"/>
          <p:cNvSpPr txBox="1">
            <a:spLocks noChangeArrowheads="1"/>
          </p:cNvSpPr>
          <p:nvPr/>
        </p:nvSpPr>
        <p:spPr bwMode="auto">
          <a:xfrm>
            <a:off x="1849093" y="4648200"/>
            <a:ext cx="1450077" cy="369332"/>
          </a:xfrm>
          <a:prstGeom prst="rect">
            <a:avLst/>
          </a:prstGeom>
          <a:noFill/>
          <a:ln w="9525">
            <a:noFill/>
            <a:miter lim="800000"/>
            <a:headEnd/>
            <a:tailEnd/>
          </a:ln>
        </p:spPr>
        <p:txBody>
          <a:bodyPr wrap="none">
            <a:spAutoFit/>
          </a:bodyPr>
          <a:lstStyle/>
          <a:p>
            <a:r>
              <a:rPr lang="en-US" sz="1800"/>
              <a:t>relationships</a:t>
            </a:r>
          </a:p>
        </p:txBody>
      </p:sp>
      <p:sp>
        <p:nvSpPr>
          <p:cNvPr id="9" name="Rectangle 8"/>
          <p:cNvSpPr/>
          <p:nvPr/>
        </p:nvSpPr>
        <p:spPr>
          <a:xfrm>
            <a:off x="304800" y="6324600"/>
            <a:ext cx="88392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SNOMED CT. In American Medical Informatics Association 2010 Annual Symposium (AMIA 2010) Proceedings, Washington DC, November 13-17, 2010:96-100.</a:t>
            </a:r>
            <a:endParaRPr lang="en-US" sz="1400" dirty="0">
              <a:solidFill>
                <a:schemeClr val="bg1"/>
              </a:solidFill>
            </a:endParaRPr>
          </a:p>
        </p:txBody>
      </p:sp>
    </p:spTree>
    <p:extLst>
      <p:ext uri="{BB962C8B-B14F-4D97-AF65-F5344CB8AC3E}">
        <p14:creationId xmlns:p14="http://schemas.microsoft.com/office/powerpoint/2010/main" val="26986052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Limitations (1)</a:t>
            </a:r>
          </a:p>
        </p:txBody>
      </p:sp>
      <p:sp>
        <p:nvSpPr>
          <p:cNvPr id="38915"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We did not find any principle underlying the assignment of ‘inactive, reason not specified’ and ‘erroneous’. </a:t>
            </a:r>
          </a:p>
          <a:p>
            <a:pPr marL="457200" indent="-457200">
              <a:buFont typeface="Arial" panose="020B0604020202020204" pitchFamily="34" charset="0"/>
              <a:buChar char="•"/>
            </a:pPr>
            <a:r>
              <a:rPr lang="en-US" sz="2800" dirty="0" smtClean="0"/>
              <a:t>All concepts with the status ‘outdated’ in our sample involved organisms.</a:t>
            </a:r>
          </a:p>
          <a:p>
            <a:pPr marL="457200" indent="-457200">
              <a:buFont typeface="Arial" panose="020B0604020202020204" pitchFamily="34" charset="0"/>
              <a:buChar char="•"/>
            </a:pPr>
            <a:r>
              <a:rPr lang="en-US" sz="2800" dirty="0" smtClean="0"/>
              <a:t>The majority of concepts stated to be inactivated for reasons of ‘ambiguity’ do in our opinion not look ambiguous at all, as further witnessed by the fact that some of them have been replaced by a concept with an identical name.</a:t>
            </a:r>
          </a:p>
        </p:txBody>
      </p:sp>
      <p:sp>
        <p:nvSpPr>
          <p:cNvPr id="4" name="Rectangle 3"/>
          <p:cNvSpPr/>
          <p:nvPr/>
        </p:nvSpPr>
        <p:spPr>
          <a:xfrm>
            <a:off x="304800" y="6324600"/>
            <a:ext cx="88392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SNOMED CT. In American Medical Informatics Association 2010 Annual Symposium (AMIA 2010) Proceedings, Washington DC, November 13-17, 2010:96-100.</a:t>
            </a:r>
            <a:endParaRPr lang="en-US" sz="1400" dirty="0">
              <a:solidFill>
                <a:schemeClr val="bg1"/>
              </a:solidFill>
            </a:endParaRPr>
          </a:p>
        </p:txBody>
      </p:sp>
    </p:spTree>
    <p:extLst>
      <p:ext uri="{BB962C8B-B14F-4D97-AF65-F5344CB8AC3E}">
        <p14:creationId xmlns:p14="http://schemas.microsoft.com/office/powerpoint/2010/main" val="7973536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Limitations (2)</a:t>
            </a:r>
          </a:p>
        </p:txBody>
      </p:sp>
      <p:sp>
        <p:nvSpPr>
          <p:cNvPr id="399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Lack of resources might prevent changes to be introduced although the authors know it has to be done at some point.</a:t>
            </a:r>
          </a:p>
          <a:p>
            <a:pPr lvl="2"/>
            <a:r>
              <a:rPr lang="en-US" sz="2200" dirty="0" smtClean="0"/>
              <a:t>thus a released version is perhaps not assumed to reflect state of the art.</a:t>
            </a:r>
          </a:p>
          <a:p>
            <a:pPr marL="457200" indent="-457200">
              <a:buFont typeface="Arial" panose="020B0604020202020204" pitchFamily="34" charset="0"/>
              <a:buChar char="•"/>
            </a:pPr>
            <a:r>
              <a:rPr lang="en-US" sz="2800" dirty="0" smtClean="0"/>
              <a:t>the disappearance of a relationship in a newer version might not be a real disappearance since the relationship might still be inferred from the graph structure underlying SNOMED CT.</a:t>
            </a:r>
          </a:p>
          <a:p>
            <a:pPr marL="1144588" lvl="2" indent="-230188">
              <a:buFont typeface="Arial" panose="020B0604020202020204" pitchFamily="34" charset="0"/>
              <a:buChar char="•"/>
            </a:pPr>
            <a:r>
              <a:rPr lang="en-US" sz="2200" dirty="0" smtClean="0"/>
              <a:t>Requires transitive closure computation for entire hierarchy</a:t>
            </a:r>
          </a:p>
        </p:txBody>
      </p:sp>
      <p:sp>
        <p:nvSpPr>
          <p:cNvPr id="4" name="Rectangle 3"/>
          <p:cNvSpPr/>
          <p:nvPr/>
        </p:nvSpPr>
        <p:spPr>
          <a:xfrm>
            <a:off x="304800" y="6324600"/>
            <a:ext cx="88392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SNOMED CT. In American Medical Informatics Association 2010 Annual Symposium (AMIA 2010) Proceedings, Washington DC, November 13-17, 2010:96-100.</a:t>
            </a:r>
            <a:endParaRPr lang="en-US" sz="1400" dirty="0">
              <a:solidFill>
                <a:schemeClr val="bg1"/>
              </a:solidFill>
            </a:endParaRPr>
          </a:p>
        </p:txBody>
      </p:sp>
    </p:spTree>
    <p:extLst>
      <p:ext uri="{BB962C8B-B14F-4D97-AF65-F5344CB8AC3E}">
        <p14:creationId xmlns:p14="http://schemas.microsoft.com/office/powerpoint/2010/main" val="25221507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Conclusions</a:t>
            </a:r>
          </a:p>
        </p:txBody>
      </p:sp>
      <p:sp>
        <p:nvSpPr>
          <p:cNvPr id="40963" name="Content Placeholder 2"/>
          <p:cNvSpPr>
            <a:spLocks noGrp="1"/>
          </p:cNvSpPr>
          <p:nvPr>
            <p:ph idx="1"/>
          </p:nvPr>
        </p:nvSpPr>
        <p:spPr/>
        <p:txBody>
          <a:bodyPr/>
          <a:lstStyle/>
          <a:p>
            <a:pPr>
              <a:buFont typeface="Arial" panose="020B0604020202020204" pitchFamily="34" charset="0"/>
              <a:buChar char="•"/>
            </a:pPr>
            <a:r>
              <a:rPr lang="en-US" dirty="0" smtClean="0"/>
              <a:t>These quality assessments are: </a:t>
            </a:r>
          </a:p>
          <a:p>
            <a:pPr lvl="1"/>
            <a:r>
              <a:rPr lang="en-US" dirty="0" smtClean="0"/>
              <a:t>upper bounds for concepts and descriptions,</a:t>
            </a:r>
          </a:p>
          <a:p>
            <a:pPr lvl="1"/>
            <a:r>
              <a:rPr lang="en-US" dirty="0" smtClean="0"/>
              <a:t>lower bounds for relationships.</a:t>
            </a:r>
          </a:p>
          <a:p>
            <a:pPr>
              <a:buFont typeface="Arial" panose="020B0604020202020204" pitchFamily="34" charset="0"/>
              <a:buChar char="•"/>
            </a:pPr>
            <a:r>
              <a:rPr lang="en-US" dirty="0" smtClean="0"/>
              <a:t>Accurate calculations are only possible if SNOMED CT would provide reasons for change along the lines described.</a:t>
            </a:r>
          </a:p>
          <a:p>
            <a:pPr>
              <a:buFont typeface="Arial" panose="020B0604020202020204" pitchFamily="34" charset="0"/>
              <a:buChar char="•"/>
            </a:pPr>
            <a:r>
              <a:rPr lang="en-US" dirty="0" smtClean="0"/>
              <a:t>The move towards a new information/distribution model (RF2) might be a good opportunity to start doing so.</a:t>
            </a:r>
          </a:p>
          <a:p>
            <a:pPr lvl="2">
              <a:buFont typeface="Arial" panose="020B0604020202020204" pitchFamily="34" charset="0"/>
              <a:buChar char="•"/>
            </a:pPr>
            <a:r>
              <a:rPr lang="en-US" dirty="0" smtClean="0"/>
              <a:t>Note 2017: thus far, they didn’t!</a:t>
            </a:r>
          </a:p>
        </p:txBody>
      </p:sp>
      <p:sp>
        <p:nvSpPr>
          <p:cNvPr id="4" name="Rectangle 3"/>
          <p:cNvSpPr/>
          <p:nvPr/>
        </p:nvSpPr>
        <p:spPr>
          <a:xfrm>
            <a:off x="304800" y="6324600"/>
            <a:ext cx="8839200" cy="523220"/>
          </a:xfrm>
          <a:prstGeom prst="rect">
            <a:avLst/>
          </a:prstGeom>
        </p:spPr>
        <p:txBody>
          <a:bodyPr wrap="square">
            <a:spAutoFit/>
          </a:bodyPr>
          <a:lstStyle/>
          <a:p>
            <a:pPr algn="r"/>
            <a:r>
              <a:rPr lang="en-US" sz="1400" dirty="0" err="1" smtClean="0">
                <a:solidFill>
                  <a:schemeClr val="bg1"/>
                </a:solidFill>
              </a:rPr>
              <a:t>Ceusters</a:t>
            </a:r>
            <a:r>
              <a:rPr lang="en-US" sz="1400" dirty="0" smtClean="0">
                <a:solidFill>
                  <a:schemeClr val="bg1"/>
                </a:solidFill>
              </a:rPr>
              <a:t> W. Applying Evolutionary Terminology Auditing to SNOMED CT. In American Medical Informatics Association 2010 Annual Symposium (AMIA 2010) Proceedings, Washington DC, November 13-17, 2010:96-100.</a:t>
            </a:r>
            <a:endParaRPr lang="en-US" sz="1400" dirty="0">
              <a:solidFill>
                <a:schemeClr val="bg1"/>
              </a:solidFill>
            </a:endParaRPr>
          </a:p>
        </p:txBody>
      </p:sp>
    </p:spTree>
    <p:extLst>
      <p:ext uri="{BB962C8B-B14F-4D97-AF65-F5344CB8AC3E}">
        <p14:creationId xmlns:p14="http://schemas.microsoft.com/office/powerpoint/2010/main" val="17083126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mapping from the Gene Ontology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7932211"/>
              </p:ext>
            </p:extLst>
          </p:nvPr>
        </p:nvGraphicFramePr>
        <p:xfrm>
          <a:off x="381000" y="1447800"/>
          <a:ext cx="8686799" cy="5015861"/>
        </p:xfrm>
        <a:graphic>
          <a:graphicData uri="http://schemas.openxmlformats.org/drawingml/2006/table">
            <a:tbl>
              <a:tblPr/>
              <a:tblGrid>
                <a:gridCol w="1383042"/>
                <a:gridCol w="1383042"/>
                <a:gridCol w="5463516"/>
                <a:gridCol w="457199"/>
              </a:tblGrid>
              <a:tr h="536575">
                <a:tc rowSpan="2">
                  <a:txBody>
                    <a:bodyPr/>
                    <a:lstStyle/>
                    <a:p>
                      <a:r>
                        <a:rPr lang="en-US" sz="1800" dirty="0">
                          <a:solidFill>
                            <a:schemeClr val="bg1"/>
                          </a:solidFill>
                        </a:rPr>
                        <a:t>P-2 (</a:t>
                      </a:r>
                      <a:r>
                        <a:rPr lang="en-US" sz="1800" i="1" dirty="0">
                          <a:solidFill>
                            <a:schemeClr val="bg1"/>
                          </a:solidFill>
                        </a:rPr>
                        <a:t>N</a:t>
                      </a:r>
                      <a:r>
                        <a:rPr lang="en-US" sz="1800" dirty="0">
                          <a:solidFill>
                            <a:schemeClr val="bg1"/>
                          </a:solidFill>
                        </a:rPr>
                        <a:t> = 25)</a:t>
                      </a:r>
                    </a:p>
                  </a:txBody>
                  <a:tcPr marL="41275" marR="41275" marT="20637" marB="20637" anchor="ctr">
                    <a:lnL>
                      <a:noFill/>
                    </a:lnL>
                    <a:lnR>
                      <a:noFill/>
                    </a:lnR>
                    <a:lnT>
                      <a:noFill/>
                    </a:lnT>
                    <a:lnB>
                      <a:noFill/>
                    </a:lnB>
                  </a:tcPr>
                </a:tc>
                <a:tc rowSpan="2">
                  <a:txBody>
                    <a:bodyPr/>
                    <a:lstStyle/>
                    <a:p>
                      <a:r>
                        <a:rPr lang="en-US" sz="1800">
                          <a:solidFill>
                            <a:schemeClr val="bg1"/>
                          </a:solidFill>
                        </a:rPr>
                        <a:t>RU with wrong definition</a:t>
                      </a:r>
                    </a:p>
                  </a:txBody>
                  <a:tcPr marL="41275" marR="41275" marT="20637" marB="20637" anchor="ctr">
                    <a:lnL>
                      <a:noFill/>
                    </a:lnL>
                    <a:lnR>
                      <a:noFill/>
                    </a:lnR>
                    <a:lnT>
                      <a:noFill/>
                    </a:lnT>
                    <a:lnB>
                      <a:noFill/>
                    </a:lnB>
                  </a:tcPr>
                </a:tc>
                <a:tc>
                  <a:txBody>
                    <a:bodyPr/>
                    <a:lstStyle/>
                    <a:p>
                      <a:r>
                        <a:rPr lang="en-US" sz="1800">
                          <a:solidFill>
                            <a:schemeClr val="bg1"/>
                          </a:solidFill>
                        </a:rPr>
                        <a:t>RU with too specific definition for the name</a:t>
                      </a:r>
                    </a:p>
                  </a:txBody>
                  <a:tcPr marL="41275" marR="41275" marT="20637" marB="20637" anchor="ctr">
                    <a:lnL>
                      <a:noFill/>
                    </a:lnL>
                    <a:lnR>
                      <a:noFill/>
                    </a:lnR>
                    <a:lnT>
                      <a:noFill/>
                    </a:lnT>
                    <a:lnB>
                      <a:noFill/>
                    </a:lnB>
                  </a:tcPr>
                </a:tc>
                <a:tc>
                  <a:txBody>
                    <a:bodyPr/>
                    <a:lstStyle/>
                    <a:p>
                      <a:r>
                        <a:rPr lang="en-US" sz="1800">
                          <a:solidFill>
                            <a:schemeClr val="bg1"/>
                          </a:solidFill>
                        </a:rPr>
                        <a:t>8</a:t>
                      </a:r>
                    </a:p>
                  </a:txBody>
                  <a:tcPr marL="41275" marR="41275" marT="20637" marB="20637" anchor="ctr">
                    <a:lnL>
                      <a:noFill/>
                    </a:lnL>
                    <a:lnR>
                      <a:noFill/>
                    </a:lnR>
                    <a:lnT>
                      <a:noFill/>
                    </a:lnT>
                    <a:lnB>
                      <a:noFill/>
                    </a:lnB>
                  </a:tcPr>
                </a:tc>
              </a:tr>
              <a:tr h="536575">
                <a:tc vMerge="1">
                  <a:txBody>
                    <a:bodyPr/>
                    <a:lstStyle/>
                    <a:p>
                      <a:endParaRPr lang="en-US"/>
                    </a:p>
                  </a:txBody>
                  <a:tcPr/>
                </a:tc>
                <a:tc vMerge="1">
                  <a:txBody>
                    <a:bodyPr/>
                    <a:lstStyle/>
                    <a:p>
                      <a:endParaRPr lang="en-US"/>
                    </a:p>
                  </a:txBody>
                  <a:tcPr/>
                </a:tc>
                <a:tc>
                  <a:txBody>
                    <a:bodyPr/>
                    <a:lstStyle/>
                    <a:p>
                      <a:r>
                        <a:rPr lang="en-US" sz="1800" dirty="0">
                          <a:solidFill>
                            <a:schemeClr val="bg1"/>
                          </a:solidFill>
                        </a:rPr>
                        <a:t>RU with wrong definition (explicitly stated as such)</a:t>
                      </a:r>
                    </a:p>
                  </a:txBody>
                  <a:tcPr marL="41275" marR="41275" marT="20637" marB="20637" anchor="ctr">
                    <a:lnL>
                      <a:noFill/>
                    </a:lnL>
                    <a:lnR>
                      <a:noFill/>
                    </a:lnR>
                    <a:lnT>
                      <a:noFill/>
                    </a:lnT>
                    <a:lnB>
                      <a:noFill/>
                    </a:lnB>
                  </a:tcPr>
                </a:tc>
                <a:tc>
                  <a:txBody>
                    <a:bodyPr/>
                    <a:lstStyle/>
                    <a:p>
                      <a:r>
                        <a:rPr lang="en-US" sz="1800">
                          <a:solidFill>
                            <a:schemeClr val="bg1"/>
                          </a:solidFill>
                        </a:rPr>
                        <a:t>17</a:t>
                      </a:r>
                    </a:p>
                  </a:txBody>
                  <a:tcPr marL="41275" marR="41275" marT="20637" marB="20637" anchor="ctr">
                    <a:lnL>
                      <a:noFill/>
                    </a:lnL>
                    <a:lnR>
                      <a:noFill/>
                    </a:lnR>
                    <a:lnT>
                      <a:noFill/>
                    </a:lnT>
                    <a:lnB>
                      <a:noFill/>
                    </a:lnB>
                  </a:tcPr>
                </a:tc>
              </a:tr>
              <a:tr h="288925">
                <a:tc rowSpan="2">
                  <a:txBody>
                    <a:bodyPr/>
                    <a:lstStyle/>
                    <a:p>
                      <a:r>
                        <a:rPr lang="en-US" sz="1800" dirty="0">
                          <a:solidFill>
                            <a:schemeClr val="bg1"/>
                          </a:solidFill>
                        </a:rPr>
                        <a:t>P-3 (</a:t>
                      </a:r>
                      <a:r>
                        <a:rPr lang="en-US" sz="1800" i="1" dirty="0">
                          <a:solidFill>
                            <a:schemeClr val="bg1"/>
                          </a:solidFill>
                        </a:rPr>
                        <a:t>N</a:t>
                      </a:r>
                      <a:r>
                        <a:rPr lang="en-US" sz="1800" dirty="0">
                          <a:solidFill>
                            <a:schemeClr val="bg1"/>
                          </a:solidFill>
                        </a:rPr>
                        <a:t> = 4)</a:t>
                      </a:r>
                    </a:p>
                  </a:txBody>
                  <a:tcPr marL="41275" marR="41275" marT="20637" marB="20637" anchor="ctr">
                    <a:lnL>
                      <a:noFill/>
                    </a:lnL>
                    <a:lnR>
                      <a:noFill/>
                    </a:lnR>
                    <a:lnT>
                      <a:noFill/>
                    </a:lnT>
                    <a:lnB>
                      <a:noFill/>
                    </a:lnB>
                  </a:tcPr>
                </a:tc>
                <a:tc rowSpan="2">
                  <a:txBody>
                    <a:bodyPr/>
                    <a:lstStyle/>
                    <a:p>
                      <a:r>
                        <a:rPr lang="it-IT" sz="1800">
                          <a:solidFill>
                            <a:schemeClr val="bg1"/>
                          </a:solidFill>
                        </a:rPr>
                        <a:t>RU denotes a non-intended entity</a:t>
                      </a:r>
                    </a:p>
                  </a:txBody>
                  <a:tcPr marL="41275" marR="41275" marT="20637" marB="20637" anchor="ctr">
                    <a:lnL>
                      <a:noFill/>
                    </a:lnL>
                    <a:lnR>
                      <a:noFill/>
                    </a:lnR>
                    <a:lnT>
                      <a:noFill/>
                    </a:lnT>
                    <a:lnB>
                      <a:noFill/>
                    </a:lnB>
                  </a:tcPr>
                </a:tc>
                <a:tc>
                  <a:txBody>
                    <a:bodyPr/>
                    <a:lstStyle/>
                    <a:p>
                      <a:r>
                        <a:rPr lang="en-US" sz="1800">
                          <a:solidFill>
                            <a:schemeClr val="bg1"/>
                          </a:solidFill>
                        </a:rPr>
                        <a:t>RU changed referent</a:t>
                      </a:r>
                    </a:p>
                  </a:txBody>
                  <a:tcPr marL="41275" marR="41275" marT="20637" marB="20637" anchor="ctr">
                    <a:lnL>
                      <a:noFill/>
                    </a:lnL>
                    <a:lnR>
                      <a:noFill/>
                    </a:lnR>
                    <a:lnT>
                      <a:noFill/>
                    </a:lnT>
                    <a:lnB>
                      <a:noFill/>
                    </a:lnB>
                  </a:tcPr>
                </a:tc>
                <a:tc>
                  <a:txBody>
                    <a:bodyPr/>
                    <a:lstStyle/>
                    <a:p>
                      <a:r>
                        <a:rPr lang="en-US" sz="1800">
                          <a:solidFill>
                            <a:schemeClr val="bg1"/>
                          </a:solidFill>
                        </a:rPr>
                        <a:t>1</a:t>
                      </a:r>
                    </a:p>
                  </a:txBody>
                  <a:tcPr marL="41275" marR="41275" marT="20637" marB="20637" anchor="ctr">
                    <a:lnL>
                      <a:noFill/>
                    </a:lnL>
                    <a:lnR>
                      <a:noFill/>
                    </a:lnR>
                    <a:lnT>
                      <a:noFill/>
                    </a:lnT>
                    <a:lnB>
                      <a:noFill/>
                    </a:lnB>
                  </a:tcPr>
                </a:tc>
              </a:tr>
              <a:tr h="412750">
                <a:tc vMerge="1">
                  <a:txBody>
                    <a:bodyPr/>
                    <a:lstStyle/>
                    <a:p>
                      <a:endParaRPr lang="en-US"/>
                    </a:p>
                  </a:txBody>
                  <a:tcPr/>
                </a:tc>
                <a:tc vMerge="1">
                  <a:txBody>
                    <a:bodyPr/>
                    <a:lstStyle/>
                    <a:p>
                      <a:endParaRPr lang="en-US"/>
                    </a:p>
                  </a:txBody>
                  <a:tcPr/>
                </a:tc>
                <a:tc>
                  <a:txBody>
                    <a:bodyPr/>
                    <a:lstStyle/>
                    <a:p>
                      <a:r>
                        <a:rPr lang="it-IT" sz="1800" dirty="0">
                          <a:solidFill>
                            <a:schemeClr val="bg1"/>
                          </a:solidFill>
                        </a:rPr>
                        <a:t>RU denotes a non-intended entity</a:t>
                      </a:r>
                    </a:p>
                  </a:txBody>
                  <a:tcPr marL="41275" marR="41275" marT="20637" marB="20637" anchor="ctr">
                    <a:lnL>
                      <a:noFill/>
                    </a:lnL>
                    <a:lnR>
                      <a:noFill/>
                    </a:lnR>
                    <a:lnT>
                      <a:noFill/>
                    </a:lnT>
                    <a:lnB>
                      <a:noFill/>
                    </a:lnB>
                  </a:tcPr>
                </a:tc>
                <a:tc>
                  <a:txBody>
                    <a:bodyPr/>
                    <a:lstStyle/>
                    <a:p>
                      <a:r>
                        <a:rPr lang="en-US" sz="1800">
                          <a:solidFill>
                            <a:schemeClr val="bg1"/>
                          </a:solidFill>
                        </a:rPr>
                        <a:t>3</a:t>
                      </a:r>
                    </a:p>
                  </a:txBody>
                  <a:tcPr marL="41275" marR="41275" marT="20637" marB="20637" anchor="ctr">
                    <a:lnL>
                      <a:noFill/>
                    </a:lnL>
                    <a:lnR>
                      <a:noFill/>
                    </a:lnR>
                    <a:lnT>
                      <a:noFill/>
                    </a:lnT>
                    <a:lnB>
                      <a:noFill/>
                    </a:lnB>
                  </a:tcPr>
                </a:tc>
              </a:tr>
              <a:tr h="288925">
                <a:tc rowSpan="6">
                  <a:txBody>
                    <a:bodyPr/>
                    <a:lstStyle/>
                    <a:p>
                      <a:r>
                        <a:rPr lang="en-US" sz="1800" dirty="0">
                          <a:solidFill>
                            <a:schemeClr val="bg1"/>
                          </a:solidFill>
                        </a:rPr>
                        <a:t>P-6 (</a:t>
                      </a:r>
                      <a:r>
                        <a:rPr lang="en-US" sz="1800" i="1" dirty="0">
                          <a:solidFill>
                            <a:schemeClr val="bg1"/>
                          </a:solidFill>
                        </a:rPr>
                        <a:t>N</a:t>
                      </a:r>
                      <a:r>
                        <a:rPr lang="en-US" sz="1800" dirty="0">
                          <a:solidFill>
                            <a:schemeClr val="bg1"/>
                          </a:solidFill>
                        </a:rPr>
                        <a:t> = 237)</a:t>
                      </a:r>
                    </a:p>
                  </a:txBody>
                  <a:tcPr marL="41275" marR="41275" marT="20637" marB="20637" anchor="ctr">
                    <a:lnL>
                      <a:noFill/>
                    </a:lnL>
                    <a:lnR>
                      <a:noFill/>
                    </a:lnR>
                    <a:lnT>
                      <a:noFill/>
                    </a:lnT>
                    <a:lnB>
                      <a:noFill/>
                    </a:lnB>
                  </a:tcPr>
                </a:tc>
                <a:tc rowSpan="6">
                  <a:txBody>
                    <a:bodyPr/>
                    <a:lstStyle/>
                    <a:p>
                      <a:r>
                        <a:rPr lang="en-US" sz="1800">
                          <a:solidFill>
                            <a:schemeClr val="bg1"/>
                          </a:solidFill>
                        </a:rPr>
                        <a:t>Irrelevant RU</a:t>
                      </a:r>
                    </a:p>
                  </a:txBody>
                  <a:tcPr marL="41275" marR="41275" marT="20637" marB="20637" anchor="ctr">
                    <a:lnL>
                      <a:noFill/>
                    </a:lnL>
                    <a:lnR>
                      <a:noFill/>
                    </a:lnR>
                    <a:lnT>
                      <a:noFill/>
                    </a:lnT>
                    <a:lnB>
                      <a:noFill/>
                    </a:lnB>
                  </a:tcPr>
                </a:tc>
                <a:tc>
                  <a:txBody>
                    <a:bodyPr/>
                    <a:lstStyle/>
                    <a:p>
                      <a:r>
                        <a:rPr lang="en-US" sz="1800">
                          <a:solidFill>
                            <a:schemeClr val="bg1"/>
                          </a:solidFill>
                        </a:rPr>
                        <a:t>Defined class irrelevant</a:t>
                      </a:r>
                    </a:p>
                  </a:txBody>
                  <a:tcPr marL="41275" marR="41275" marT="20637" marB="20637" anchor="ctr">
                    <a:lnL>
                      <a:noFill/>
                    </a:lnL>
                    <a:lnR>
                      <a:noFill/>
                    </a:lnR>
                    <a:lnT>
                      <a:noFill/>
                    </a:lnT>
                    <a:lnB>
                      <a:noFill/>
                    </a:lnB>
                  </a:tcPr>
                </a:tc>
                <a:tc>
                  <a:txBody>
                    <a:bodyPr/>
                    <a:lstStyle/>
                    <a:p>
                      <a:r>
                        <a:rPr lang="en-US" sz="1800">
                          <a:solidFill>
                            <a:schemeClr val="bg1"/>
                          </a:solidFill>
                        </a:rPr>
                        <a:t>23</a:t>
                      </a:r>
                    </a:p>
                  </a:txBody>
                  <a:tcPr marL="41275" marR="41275" marT="20637" marB="20637" anchor="ctr">
                    <a:lnL>
                      <a:noFill/>
                    </a:lnL>
                    <a:lnR>
                      <a:noFill/>
                    </a:lnR>
                    <a:lnT>
                      <a:noFill/>
                    </a:lnT>
                    <a:lnB>
                      <a:noFill/>
                    </a:lnB>
                  </a:tcPr>
                </a:tc>
              </a:tr>
              <a:tr h="908050">
                <a:tc vMerge="1">
                  <a:txBody>
                    <a:bodyPr/>
                    <a:lstStyle/>
                    <a:p>
                      <a:endParaRPr lang="en-US"/>
                    </a:p>
                  </a:txBody>
                  <a:tcPr/>
                </a:tc>
                <a:tc vMerge="1">
                  <a:txBody>
                    <a:bodyPr/>
                    <a:lstStyle/>
                    <a:p>
                      <a:endParaRPr lang="en-US"/>
                    </a:p>
                  </a:txBody>
                  <a:tcPr/>
                </a:tc>
                <a:tc>
                  <a:txBody>
                    <a:bodyPr/>
                    <a:lstStyle/>
                    <a:p>
                      <a:r>
                        <a:rPr lang="en-US" sz="1800">
                          <a:solidFill>
                            <a:schemeClr val="bg1"/>
                          </a:solidFill>
                        </a:rPr>
                        <a:t>entity is not synthesized by living organisms, and GO does not cover non-biological processes</a:t>
                      </a:r>
                    </a:p>
                  </a:txBody>
                  <a:tcPr marL="41275" marR="41275" marT="20637" marB="20637" anchor="ctr">
                    <a:lnL>
                      <a:noFill/>
                    </a:lnL>
                    <a:lnR>
                      <a:noFill/>
                    </a:lnR>
                    <a:lnT>
                      <a:noFill/>
                    </a:lnT>
                    <a:lnB>
                      <a:noFill/>
                    </a:lnB>
                  </a:tcPr>
                </a:tc>
                <a:tc>
                  <a:txBody>
                    <a:bodyPr/>
                    <a:lstStyle/>
                    <a:p>
                      <a:r>
                        <a:rPr lang="en-US" sz="1800">
                          <a:solidFill>
                            <a:schemeClr val="bg1"/>
                          </a:solidFill>
                        </a:rPr>
                        <a:t>33</a:t>
                      </a:r>
                    </a:p>
                  </a:txBody>
                  <a:tcPr marL="41275" marR="41275" marT="20637" marB="20637" anchor="ctr">
                    <a:lnL>
                      <a:noFill/>
                    </a:lnL>
                    <a:lnR>
                      <a:noFill/>
                    </a:lnR>
                    <a:lnT>
                      <a:noFill/>
                    </a:lnT>
                    <a:lnB>
                      <a:noFill/>
                    </a:lnB>
                  </a:tcPr>
                </a:tc>
              </a:tr>
              <a:tr h="165100">
                <a:tc vMerge="1">
                  <a:txBody>
                    <a:bodyPr/>
                    <a:lstStyle/>
                    <a:p>
                      <a:endParaRPr lang="en-US"/>
                    </a:p>
                  </a:txBody>
                  <a:tcPr/>
                </a:tc>
                <a:tc vMerge="1">
                  <a:txBody>
                    <a:bodyPr/>
                    <a:lstStyle/>
                    <a:p>
                      <a:endParaRPr lang="en-US"/>
                    </a:p>
                  </a:txBody>
                  <a:tcPr/>
                </a:tc>
                <a:tc>
                  <a:txBody>
                    <a:bodyPr/>
                    <a:lstStyle/>
                    <a:p>
                      <a:r>
                        <a:rPr lang="en-US" sz="1800">
                          <a:solidFill>
                            <a:schemeClr val="bg1"/>
                          </a:solidFill>
                        </a:rPr>
                        <a:t>GO restructuring</a:t>
                      </a:r>
                    </a:p>
                  </a:txBody>
                  <a:tcPr marL="41275" marR="41275" marT="20637" marB="20637" anchor="ctr">
                    <a:lnL>
                      <a:noFill/>
                    </a:lnL>
                    <a:lnR>
                      <a:noFill/>
                    </a:lnR>
                    <a:lnT>
                      <a:noFill/>
                    </a:lnT>
                    <a:lnB>
                      <a:noFill/>
                    </a:lnB>
                  </a:tcPr>
                </a:tc>
                <a:tc>
                  <a:txBody>
                    <a:bodyPr/>
                    <a:lstStyle/>
                    <a:p>
                      <a:r>
                        <a:rPr lang="en-US" sz="1800">
                          <a:solidFill>
                            <a:schemeClr val="bg1"/>
                          </a:solidFill>
                        </a:rPr>
                        <a:t>1</a:t>
                      </a:r>
                    </a:p>
                  </a:txBody>
                  <a:tcPr marL="41275" marR="41275" marT="20637" marB="20637" anchor="ctr">
                    <a:lnL>
                      <a:noFill/>
                    </a:lnL>
                    <a:lnR>
                      <a:noFill/>
                    </a:lnR>
                    <a:lnT>
                      <a:noFill/>
                    </a:lnT>
                    <a:lnB>
                      <a:noFill/>
                    </a:lnB>
                  </a:tcPr>
                </a:tc>
              </a:tr>
              <a:tr h="288925">
                <a:tc vMerge="1">
                  <a:txBody>
                    <a:bodyPr/>
                    <a:lstStyle/>
                    <a:p>
                      <a:endParaRPr lang="en-US"/>
                    </a:p>
                  </a:txBody>
                  <a:tcPr/>
                </a:tc>
                <a:tc vMerge="1">
                  <a:txBody>
                    <a:bodyPr/>
                    <a:lstStyle/>
                    <a:p>
                      <a:endParaRPr lang="en-US"/>
                    </a:p>
                  </a:txBody>
                  <a:tcPr/>
                </a:tc>
                <a:tc>
                  <a:txBody>
                    <a:bodyPr/>
                    <a:lstStyle/>
                    <a:p>
                      <a:r>
                        <a:rPr lang="en-US" sz="1800">
                          <a:solidFill>
                            <a:schemeClr val="bg1"/>
                          </a:solidFill>
                        </a:rPr>
                        <a:t>Referent outside the scope of GO</a:t>
                      </a:r>
                    </a:p>
                  </a:txBody>
                  <a:tcPr marL="41275" marR="41275" marT="20637" marB="20637" anchor="ctr">
                    <a:lnL>
                      <a:noFill/>
                    </a:lnL>
                    <a:lnR>
                      <a:noFill/>
                    </a:lnR>
                    <a:lnT>
                      <a:noFill/>
                    </a:lnT>
                    <a:lnB>
                      <a:noFill/>
                    </a:lnB>
                  </a:tcPr>
                </a:tc>
                <a:tc>
                  <a:txBody>
                    <a:bodyPr/>
                    <a:lstStyle/>
                    <a:p>
                      <a:r>
                        <a:rPr lang="en-US" sz="1800">
                          <a:solidFill>
                            <a:schemeClr val="bg1"/>
                          </a:solidFill>
                        </a:rPr>
                        <a:t>2</a:t>
                      </a:r>
                    </a:p>
                  </a:txBody>
                  <a:tcPr marL="41275" marR="41275" marT="20637" marB="20637" anchor="ctr">
                    <a:lnL>
                      <a:noFill/>
                    </a:lnL>
                    <a:lnR>
                      <a:noFill/>
                    </a:lnR>
                    <a:lnT>
                      <a:noFill/>
                    </a:lnT>
                    <a:lnB>
                      <a:noFill/>
                    </a:lnB>
                  </a:tcPr>
                </a:tc>
              </a:tr>
              <a:tr h="412750">
                <a:tc vMerge="1">
                  <a:txBody>
                    <a:bodyPr/>
                    <a:lstStyle/>
                    <a:p>
                      <a:endParaRPr lang="en-US"/>
                    </a:p>
                  </a:txBody>
                  <a:tcPr/>
                </a:tc>
                <a:tc vMerge="1">
                  <a:txBody>
                    <a:bodyPr/>
                    <a:lstStyle/>
                    <a:p>
                      <a:endParaRPr lang="en-US"/>
                    </a:p>
                  </a:txBody>
                  <a:tcPr/>
                </a:tc>
                <a:tc>
                  <a:txBody>
                    <a:bodyPr/>
                    <a:lstStyle/>
                    <a:p>
                      <a:r>
                        <a:rPr lang="en-US" sz="1800">
                          <a:solidFill>
                            <a:schemeClr val="bg1"/>
                          </a:solidFill>
                        </a:rPr>
                        <a:t>RU contains info from more than one ontology</a:t>
                      </a:r>
                    </a:p>
                  </a:txBody>
                  <a:tcPr marL="41275" marR="41275" marT="20637" marB="20637" anchor="ctr">
                    <a:lnL>
                      <a:noFill/>
                    </a:lnL>
                    <a:lnR>
                      <a:noFill/>
                    </a:lnR>
                    <a:lnT>
                      <a:noFill/>
                    </a:lnT>
                    <a:lnB>
                      <a:noFill/>
                    </a:lnB>
                  </a:tcPr>
                </a:tc>
                <a:tc>
                  <a:txBody>
                    <a:bodyPr/>
                    <a:lstStyle/>
                    <a:p>
                      <a:r>
                        <a:rPr lang="en-US" sz="1800">
                          <a:solidFill>
                            <a:schemeClr val="bg1"/>
                          </a:solidFill>
                        </a:rPr>
                        <a:t>45</a:t>
                      </a:r>
                    </a:p>
                  </a:txBody>
                  <a:tcPr marL="41275" marR="41275" marT="20637" marB="20637" anchor="ctr">
                    <a:lnL>
                      <a:noFill/>
                    </a:lnL>
                    <a:lnR>
                      <a:noFill/>
                    </a:lnR>
                    <a:lnT>
                      <a:noFill/>
                    </a:lnT>
                    <a:lnB>
                      <a:noFill/>
                    </a:lnB>
                  </a:tcPr>
                </a:tc>
              </a:tr>
              <a:tr h="536575">
                <a:tc vMerge="1">
                  <a:txBody>
                    <a:bodyPr/>
                    <a:lstStyle/>
                    <a:p>
                      <a:endParaRPr lang="en-US"/>
                    </a:p>
                  </a:txBody>
                  <a:tcPr/>
                </a:tc>
                <a:tc vMerge="1">
                  <a:txBody>
                    <a:bodyPr/>
                    <a:lstStyle/>
                    <a:p>
                      <a:endParaRPr lang="en-US"/>
                    </a:p>
                  </a:txBody>
                  <a:tcPr/>
                </a:tc>
                <a:tc>
                  <a:txBody>
                    <a:bodyPr/>
                    <a:lstStyle/>
                    <a:p>
                      <a:r>
                        <a:rPr lang="en-US" sz="1800">
                          <a:solidFill>
                            <a:schemeClr val="bg1"/>
                          </a:solidFill>
                        </a:rPr>
                        <a:t>RU does not denote a single biological process</a:t>
                      </a:r>
                    </a:p>
                  </a:txBody>
                  <a:tcPr marL="41275" marR="41275" marT="20637" marB="20637" anchor="ctr">
                    <a:lnL>
                      <a:noFill/>
                    </a:lnL>
                    <a:lnR>
                      <a:noFill/>
                    </a:lnR>
                    <a:lnT>
                      <a:noFill/>
                    </a:lnT>
                    <a:lnB>
                      <a:noFill/>
                    </a:lnB>
                  </a:tcPr>
                </a:tc>
                <a:tc>
                  <a:txBody>
                    <a:bodyPr/>
                    <a:lstStyle/>
                    <a:p>
                      <a:r>
                        <a:rPr lang="en-US" sz="1800" dirty="0">
                          <a:solidFill>
                            <a:schemeClr val="bg1"/>
                          </a:solidFill>
                        </a:rPr>
                        <a:t>4</a:t>
                      </a:r>
                    </a:p>
                  </a:txBody>
                  <a:tcPr marL="41275" marR="41275" marT="20637" marB="20637" anchor="ctr">
                    <a:lnL>
                      <a:noFill/>
                    </a:lnL>
                    <a:lnR>
                      <a:noFill/>
                    </a:lnR>
                    <a:lnT>
                      <a:noFill/>
                    </a:lnT>
                    <a:lnB>
                      <a:noFill/>
                    </a:lnB>
                  </a:tcPr>
                </a:tc>
              </a:tr>
            </a:tbl>
          </a:graphicData>
        </a:graphic>
      </p:graphicFrame>
      <p:sp>
        <p:nvSpPr>
          <p:cNvPr id="5" name="TextBox 4"/>
          <p:cNvSpPr txBox="1"/>
          <p:nvPr/>
        </p:nvSpPr>
        <p:spPr>
          <a:xfrm>
            <a:off x="609600" y="6324600"/>
            <a:ext cx="492443" cy="461665"/>
          </a:xfrm>
          <a:prstGeom prst="rect">
            <a:avLst/>
          </a:prstGeom>
          <a:noFill/>
        </p:spPr>
        <p:txBody>
          <a:bodyPr wrap="none" rtlCol="0">
            <a:spAutoFit/>
          </a:bodyPr>
          <a:lstStyle/>
          <a:p>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26531201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2400" dirty="0"/>
              <a:t>Comparison of the realism-based quality scores and the relative size of the three Gene Ontology vocabularies measured over time.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76400"/>
            <a:ext cx="7315199" cy="4936638"/>
          </a:xfrm>
        </p:spPr>
      </p:pic>
    </p:spTree>
    <p:extLst>
      <p:ext uri="{BB962C8B-B14F-4D97-AF65-F5344CB8AC3E}">
        <p14:creationId xmlns:p14="http://schemas.microsoft.com/office/powerpoint/2010/main" val="4243916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AutoShape 2"/>
          <p:cNvSpPr>
            <a:spLocks noGrp="1" noChangeArrowheads="1"/>
          </p:cNvSpPr>
          <p:nvPr>
            <p:ph type="title"/>
          </p:nvPr>
        </p:nvSpPr>
        <p:spPr/>
        <p:txBody>
          <a:bodyPr/>
          <a:lstStyle/>
          <a:p>
            <a:r>
              <a:rPr lang="en-US"/>
              <a:t>An “optimal” ontology (1)</a:t>
            </a:r>
          </a:p>
        </p:txBody>
      </p:sp>
      <p:sp>
        <p:nvSpPr>
          <p:cNvPr id="681987" name="Rectangle 3"/>
          <p:cNvSpPr>
            <a:spLocks noGrp="1" noChangeArrowheads="1"/>
          </p:cNvSpPr>
          <p:nvPr>
            <p:ph idx="1"/>
          </p:nvPr>
        </p:nvSpPr>
        <p:spPr/>
        <p:txBody>
          <a:bodyPr/>
          <a:lstStyle/>
          <a:p>
            <a:r>
              <a:rPr lang="nl-NL" sz="2800" dirty="0" err="1"/>
              <a:t>Because</a:t>
            </a:r>
            <a:r>
              <a:rPr lang="nl-NL" sz="2800" dirty="0"/>
              <a:t> </a:t>
            </a:r>
            <a:r>
              <a:rPr lang="nl-NL" sz="2800" dirty="0" err="1"/>
              <a:t>ontologies</a:t>
            </a:r>
            <a:r>
              <a:rPr lang="nl-NL" sz="2800" dirty="0"/>
              <a:t>, as </a:t>
            </a:r>
            <a:r>
              <a:rPr lang="nl-NL" sz="2800" dirty="0" err="1"/>
              <a:t>conceived</a:t>
            </a:r>
            <a:r>
              <a:rPr lang="nl-NL" sz="2800" dirty="0"/>
              <a:t> on realist </a:t>
            </a:r>
            <a:r>
              <a:rPr lang="nl-NL" sz="2800" dirty="0" err="1"/>
              <a:t>terms</a:t>
            </a:r>
            <a:r>
              <a:rPr lang="nl-NL" sz="2800" dirty="0"/>
              <a:t>, </a:t>
            </a:r>
          </a:p>
          <a:p>
            <a:pPr lvl="1"/>
            <a:r>
              <a:rPr lang="nl-NL" sz="2400" dirty="0"/>
              <a:t>are </a:t>
            </a:r>
            <a:r>
              <a:rPr lang="nl-NL" sz="2400" dirty="0" err="1"/>
              <a:t>artifacts</a:t>
            </a:r>
            <a:r>
              <a:rPr lang="nl-NL" sz="2400" dirty="0"/>
              <a:t> </a:t>
            </a:r>
            <a:r>
              <a:rPr lang="nl-NL" sz="2400" dirty="0" err="1"/>
              <a:t>created</a:t>
            </a:r>
            <a:r>
              <a:rPr lang="nl-NL" sz="2400" dirty="0"/>
              <a:t> </a:t>
            </a:r>
            <a:r>
              <a:rPr lang="nl-NL" sz="2400" dirty="0" err="1"/>
              <a:t>for</a:t>
            </a:r>
            <a:r>
              <a:rPr lang="nl-NL" sz="2400" dirty="0"/>
              <a:t> </a:t>
            </a:r>
            <a:r>
              <a:rPr lang="nl-NL" sz="2400" dirty="0" err="1"/>
              <a:t>some</a:t>
            </a:r>
            <a:r>
              <a:rPr lang="nl-NL" sz="2400" dirty="0"/>
              <a:t> </a:t>
            </a:r>
            <a:r>
              <a:rPr lang="nl-NL" sz="2400" b="1" u="sng" dirty="0" err="1"/>
              <a:t>purpose</a:t>
            </a:r>
            <a:r>
              <a:rPr lang="nl-NL" sz="2400" dirty="0"/>
              <a:t> (e.g. </a:t>
            </a:r>
            <a:r>
              <a:rPr lang="nl-NL" sz="2400" dirty="0" err="1"/>
              <a:t>to</a:t>
            </a:r>
            <a:r>
              <a:rPr lang="nl-NL" sz="2400" dirty="0"/>
              <a:t> serve as </a:t>
            </a:r>
            <a:r>
              <a:rPr lang="nl-NL" sz="2400" dirty="0" err="1"/>
              <a:t>controlled</a:t>
            </a:r>
            <a:r>
              <a:rPr lang="nl-NL" sz="2400" dirty="0"/>
              <a:t> </a:t>
            </a:r>
            <a:r>
              <a:rPr lang="nl-NL" sz="2400" dirty="0" err="1"/>
              <a:t>vocabulary</a:t>
            </a:r>
            <a:r>
              <a:rPr lang="nl-NL" sz="2400" dirty="0"/>
              <a:t>, or </a:t>
            </a:r>
            <a:r>
              <a:rPr lang="nl-NL" sz="2400" dirty="0" err="1"/>
              <a:t>to</a:t>
            </a:r>
            <a:r>
              <a:rPr lang="nl-NL" sz="2400" dirty="0"/>
              <a:t> </a:t>
            </a:r>
            <a:r>
              <a:rPr lang="nl-NL" sz="2400" dirty="0" err="1"/>
              <a:t>provide</a:t>
            </a:r>
            <a:r>
              <a:rPr lang="nl-NL" sz="2400" dirty="0"/>
              <a:t> domain </a:t>
            </a:r>
            <a:r>
              <a:rPr lang="nl-NL" sz="2400" dirty="0" err="1"/>
              <a:t>knowledge</a:t>
            </a:r>
            <a:r>
              <a:rPr lang="nl-NL" sz="2400" dirty="0"/>
              <a:t> </a:t>
            </a:r>
            <a:r>
              <a:rPr lang="nl-NL" sz="2400" dirty="0" err="1"/>
              <a:t>to</a:t>
            </a:r>
            <a:r>
              <a:rPr lang="nl-NL" sz="2400" dirty="0"/>
              <a:t> a software </a:t>
            </a:r>
            <a:r>
              <a:rPr lang="nl-NL" sz="2400" dirty="0" err="1"/>
              <a:t>application</a:t>
            </a:r>
            <a:r>
              <a:rPr lang="nl-NL" sz="2400" dirty="0"/>
              <a:t>), </a:t>
            </a:r>
          </a:p>
          <a:p>
            <a:pPr lvl="1"/>
            <a:r>
              <a:rPr lang="nl-NL" sz="2400" dirty="0"/>
              <a:t>are at </a:t>
            </a:r>
            <a:r>
              <a:rPr lang="nl-NL" sz="2400" dirty="0" err="1"/>
              <a:t>the</a:t>
            </a:r>
            <a:r>
              <a:rPr lang="nl-NL" sz="2400" dirty="0"/>
              <a:t> </a:t>
            </a:r>
            <a:r>
              <a:rPr lang="nl-NL" sz="2400" dirty="0" err="1"/>
              <a:t>same</a:t>
            </a:r>
            <a:r>
              <a:rPr lang="nl-NL" sz="2400" dirty="0"/>
              <a:t> time </a:t>
            </a:r>
            <a:r>
              <a:rPr lang="nl-NL" sz="2400" dirty="0" err="1"/>
              <a:t>intended</a:t>
            </a:r>
            <a:r>
              <a:rPr lang="nl-NL" sz="2400" dirty="0"/>
              <a:t> </a:t>
            </a:r>
            <a:r>
              <a:rPr lang="nl-NL" sz="2400" dirty="0" err="1"/>
              <a:t>to</a:t>
            </a:r>
            <a:r>
              <a:rPr lang="nl-NL" sz="2400" dirty="0"/>
              <a:t> </a:t>
            </a:r>
            <a:r>
              <a:rPr lang="nl-NL" sz="2400" b="1" u="sng" dirty="0" err="1"/>
              <a:t>mirror</a:t>
            </a:r>
            <a:r>
              <a:rPr lang="nl-NL" sz="2400" b="1" u="sng" dirty="0"/>
              <a:t> </a:t>
            </a:r>
            <a:r>
              <a:rPr lang="nl-NL" sz="2400" b="1" u="sng" dirty="0" err="1"/>
              <a:t>reality</a:t>
            </a:r>
            <a:r>
              <a:rPr lang="nl-NL" sz="2400" b="1" u="sng" dirty="0"/>
              <a:t>,</a:t>
            </a:r>
            <a:r>
              <a:rPr lang="nl-NL" sz="2400" dirty="0"/>
              <a:t> </a:t>
            </a:r>
          </a:p>
          <a:p>
            <a:pPr lvl="1"/>
            <a:r>
              <a:rPr lang="nl-NL" sz="2400" dirty="0" err="1"/>
              <a:t>should</a:t>
            </a:r>
            <a:r>
              <a:rPr lang="nl-NL" sz="2400" dirty="0"/>
              <a:t> </a:t>
            </a:r>
            <a:r>
              <a:rPr lang="nl-NL" sz="2400" dirty="0" err="1"/>
              <a:t>allow</a:t>
            </a:r>
            <a:r>
              <a:rPr lang="nl-NL" sz="2400" dirty="0"/>
              <a:t> </a:t>
            </a:r>
            <a:r>
              <a:rPr lang="nl-NL" sz="2400" b="1" u="sng" dirty="0" err="1"/>
              <a:t>reasoning</a:t>
            </a:r>
            <a:r>
              <a:rPr lang="nl-NL" sz="2400" b="1" u="sng" dirty="0"/>
              <a:t> </a:t>
            </a:r>
            <a:r>
              <a:rPr lang="nl-NL" sz="2400" b="1" u="sng" dirty="0" err="1"/>
              <a:t>which</a:t>
            </a:r>
            <a:r>
              <a:rPr lang="nl-NL" sz="2400" b="1" u="sng" dirty="0"/>
              <a:t> is </a:t>
            </a:r>
            <a:r>
              <a:rPr lang="nl-NL" sz="2400" b="1" u="sng" dirty="0" err="1"/>
              <a:t>efficient</a:t>
            </a:r>
            <a:r>
              <a:rPr lang="nl-NL" sz="2400" dirty="0"/>
              <a:t> </a:t>
            </a:r>
            <a:r>
              <a:rPr lang="nl-NL" sz="2400" dirty="0" err="1"/>
              <a:t>from</a:t>
            </a:r>
            <a:r>
              <a:rPr lang="nl-NL" sz="2400" dirty="0"/>
              <a:t> a </a:t>
            </a:r>
            <a:r>
              <a:rPr lang="nl-NL" sz="2400" dirty="0" err="1"/>
              <a:t>computational</a:t>
            </a:r>
            <a:r>
              <a:rPr lang="nl-NL" sz="2400" dirty="0"/>
              <a:t> point of view, </a:t>
            </a:r>
          </a:p>
          <a:p>
            <a:r>
              <a:rPr lang="nl-NL" sz="2800" dirty="0"/>
              <a:t>we </a:t>
            </a:r>
            <a:r>
              <a:rPr lang="nl-NL" sz="2800" dirty="0" err="1"/>
              <a:t>argue</a:t>
            </a:r>
            <a:r>
              <a:rPr lang="nl-NL" sz="2800" dirty="0"/>
              <a:t> </a:t>
            </a:r>
            <a:r>
              <a:rPr lang="nl-NL" sz="2800" dirty="0" err="1"/>
              <a:t>that</a:t>
            </a:r>
            <a:r>
              <a:rPr lang="nl-NL" sz="2800" dirty="0"/>
              <a:t> </a:t>
            </a:r>
            <a:r>
              <a:rPr lang="nl-NL" sz="2800" b="1" dirty="0" err="1"/>
              <a:t>an</a:t>
            </a:r>
            <a:r>
              <a:rPr lang="nl-NL" sz="2800" b="1" dirty="0"/>
              <a:t> </a:t>
            </a:r>
            <a:r>
              <a:rPr lang="nl-NL" sz="2800" b="1" dirty="0" err="1"/>
              <a:t>optimal</a:t>
            </a:r>
            <a:r>
              <a:rPr lang="nl-NL" sz="2800" b="1" dirty="0"/>
              <a:t> </a:t>
            </a:r>
            <a:r>
              <a:rPr lang="nl-NL" sz="2800" b="1" dirty="0" err="1"/>
              <a:t>ontology</a:t>
            </a:r>
            <a:r>
              <a:rPr lang="nl-NL" sz="2800" b="1" dirty="0"/>
              <a:t> </a:t>
            </a:r>
            <a:r>
              <a:rPr lang="nl-NL" sz="2800" b="1" dirty="0" err="1"/>
              <a:t>should</a:t>
            </a:r>
            <a:r>
              <a:rPr lang="nl-NL" sz="2800" b="1" dirty="0"/>
              <a:t> </a:t>
            </a:r>
            <a:r>
              <a:rPr lang="nl-NL" sz="2800" b="1" dirty="0" err="1"/>
              <a:t>constitute</a:t>
            </a:r>
            <a:r>
              <a:rPr lang="nl-NL" sz="2800" b="1" dirty="0"/>
              <a:t> a </a:t>
            </a:r>
            <a:r>
              <a:rPr lang="nl-NL" sz="2800" b="1" dirty="0" err="1"/>
              <a:t>representation</a:t>
            </a:r>
            <a:r>
              <a:rPr lang="nl-NL" sz="2800" b="1" dirty="0"/>
              <a:t> of </a:t>
            </a:r>
            <a:r>
              <a:rPr lang="nl-NL" sz="2800" b="1" i="1" dirty="0" err="1"/>
              <a:t>all</a:t>
            </a:r>
            <a:r>
              <a:rPr lang="nl-NL" sz="2800" b="1" i="1" dirty="0"/>
              <a:t> </a:t>
            </a:r>
            <a:r>
              <a:rPr lang="nl-NL" sz="2800" b="1" i="1" dirty="0" err="1"/>
              <a:t>and</a:t>
            </a:r>
            <a:r>
              <a:rPr lang="nl-NL" sz="2800" b="1" i="1" dirty="0"/>
              <a:t> </a:t>
            </a:r>
            <a:r>
              <a:rPr lang="nl-NL" sz="2800" b="1" i="1" dirty="0" err="1"/>
              <a:t>only</a:t>
            </a:r>
            <a:r>
              <a:rPr lang="nl-NL" sz="2800" b="1" i="1" dirty="0"/>
              <a:t> </a:t>
            </a:r>
            <a:r>
              <a:rPr lang="nl-NL" sz="2800" b="1" i="1" dirty="0" err="1"/>
              <a:t>those</a:t>
            </a:r>
            <a:r>
              <a:rPr lang="nl-NL" sz="2800" b="1" i="1" dirty="0"/>
              <a:t> </a:t>
            </a:r>
            <a:r>
              <a:rPr lang="nl-NL" sz="2800" b="1" i="1" dirty="0" err="1"/>
              <a:t>portions</a:t>
            </a:r>
            <a:r>
              <a:rPr lang="nl-NL" sz="2800" b="1" i="1" dirty="0"/>
              <a:t> of </a:t>
            </a:r>
            <a:r>
              <a:rPr lang="nl-NL" sz="2800" b="1" i="1" dirty="0" err="1"/>
              <a:t>reality</a:t>
            </a:r>
            <a:r>
              <a:rPr lang="nl-NL" sz="2800" b="1" i="1" dirty="0"/>
              <a:t> </a:t>
            </a:r>
            <a:r>
              <a:rPr lang="nl-NL" sz="2800" b="1" i="1" dirty="0" err="1"/>
              <a:t>that</a:t>
            </a:r>
            <a:r>
              <a:rPr lang="nl-NL" sz="2800" b="1" i="1" dirty="0"/>
              <a:t> are relevant </a:t>
            </a:r>
            <a:r>
              <a:rPr lang="nl-NL" sz="2800" b="1" i="1" dirty="0" err="1"/>
              <a:t>for</a:t>
            </a:r>
            <a:r>
              <a:rPr lang="nl-NL" sz="2800" b="1" i="1" dirty="0"/>
              <a:t> </a:t>
            </a:r>
            <a:r>
              <a:rPr lang="nl-NL" sz="2800" b="1" i="1" dirty="0" err="1"/>
              <a:t>its</a:t>
            </a:r>
            <a:r>
              <a:rPr lang="nl-NL" sz="2800" b="1" i="1" dirty="0"/>
              <a:t> </a:t>
            </a:r>
            <a:r>
              <a:rPr lang="nl-NL" sz="2800" b="1" i="1" dirty="0" err="1"/>
              <a:t>purpose</a:t>
            </a:r>
            <a:r>
              <a:rPr lang="nl-NL" sz="2800" dirty="0"/>
              <a:t>. </a:t>
            </a:r>
            <a:endParaRPr lang="en-US" sz="2800" dirty="0"/>
          </a:p>
        </p:txBody>
      </p:sp>
    </p:spTree>
    <p:extLst>
      <p:ext uri="{BB962C8B-B14F-4D97-AF65-F5344CB8AC3E}">
        <p14:creationId xmlns:p14="http://schemas.microsoft.com/office/powerpoint/2010/main" val="42224593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a:t>Quality score changes in the process vocabulary as a whole and in a few contributing 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81200"/>
            <a:ext cx="7620000" cy="4629112"/>
          </a:xfrm>
        </p:spPr>
      </p:pic>
    </p:spTree>
    <p:extLst>
      <p:ext uri="{BB962C8B-B14F-4D97-AF65-F5344CB8AC3E}">
        <p14:creationId xmlns:p14="http://schemas.microsoft.com/office/powerpoint/2010/main" val="2861949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sz="3200" dirty="0"/>
              <a:t>Forecasted quality scores for GO’s process vocabulary computed using the versions from January 2001 to December 2005 as reference.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700" y="2209800"/>
            <a:ext cx="7086599" cy="4384834"/>
          </a:xfrm>
        </p:spPr>
      </p:pic>
    </p:spTree>
    <p:extLst>
      <p:ext uri="{BB962C8B-B14F-4D97-AF65-F5344CB8AC3E}">
        <p14:creationId xmlns:p14="http://schemas.microsoft.com/office/powerpoint/2010/main" val="37662453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3. Using Evolutionary Quality Assessment to decide on whether to upgrade to a new version</a:t>
            </a:r>
            <a:endParaRPr lang="en-US" dirty="0"/>
          </a:p>
        </p:txBody>
      </p:sp>
    </p:spTree>
    <p:extLst>
      <p:ext uri="{BB962C8B-B14F-4D97-AF65-F5344CB8AC3E}">
        <p14:creationId xmlns:p14="http://schemas.microsoft.com/office/powerpoint/2010/main" val="1553827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Updating does not come for free</a:t>
            </a:r>
          </a:p>
        </p:txBody>
      </p:sp>
      <p:sp>
        <p:nvSpPr>
          <p:cNvPr id="15363" name="Content Placeholder 2"/>
          <p:cNvSpPr>
            <a:spLocks noGrp="1"/>
          </p:cNvSpPr>
          <p:nvPr>
            <p:ph idx="1"/>
          </p:nvPr>
        </p:nvSpPr>
        <p:spPr>
          <a:xfrm>
            <a:off x="228600" y="2057400"/>
            <a:ext cx="8686800" cy="4572000"/>
          </a:xfrm>
        </p:spPr>
        <p:txBody>
          <a:bodyPr/>
          <a:lstStyle/>
          <a:p>
            <a:pPr>
              <a:buFont typeface="Arial" panose="020B0604020202020204" pitchFamily="34" charset="0"/>
              <a:buChar char="•"/>
            </a:pPr>
            <a:r>
              <a:rPr lang="en-US" altLang="en-US" dirty="0" smtClean="0"/>
              <a:t>‘</a:t>
            </a:r>
            <a:r>
              <a:rPr lang="en-US" altLang="en-US" i="1" dirty="0" smtClean="0"/>
              <a:t>While the efforts of each subsequent SNOMED CT version aim for continual improvement, changes made to its core structure and post-coordination guidelines make it more difficult to migrate proprietary data to this reference standard</a:t>
            </a:r>
            <a:r>
              <a:rPr lang="en-US" altLang="en-US" dirty="0" smtClean="0"/>
              <a:t>’</a:t>
            </a:r>
          </a:p>
          <a:p>
            <a:pPr lvl="3"/>
            <a:r>
              <a:rPr lang="en-US" altLang="en-US" dirty="0" smtClean="0"/>
              <a:t>Wade G, Rosenbloom T. The impact of SNOMED CT revisions on a mapped interface terminology: Terminology development and implementation issues. Journal of Biomedical Informatics. 2009;42(3):490–3.</a:t>
            </a:r>
          </a:p>
        </p:txBody>
      </p:sp>
    </p:spTree>
    <p:extLst>
      <p:ext uri="{BB962C8B-B14F-4D97-AF65-F5344CB8AC3E}">
        <p14:creationId xmlns:p14="http://schemas.microsoft.com/office/powerpoint/2010/main" val="18903424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Research questions</a:t>
            </a:r>
          </a:p>
        </p:txBody>
      </p:sp>
      <p:sp>
        <p:nvSpPr>
          <p:cNvPr id="3" name="Content Placeholder 2"/>
          <p:cNvSpPr>
            <a:spLocks noGrp="1"/>
          </p:cNvSpPr>
          <p:nvPr>
            <p:ph idx="1"/>
          </p:nvPr>
        </p:nvSpPr>
        <p:spPr/>
        <p:txBody>
          <a:bodyPr/>
          <a:lstStyle/>
          <a:p>
            <a:pPr>
              <a:defRPr/>
            </a:pPr>
            <a:r>
              <a:rPr lang="en-US" b="1" u="sng" dirty="0" smtClean="0"/>
              <a:t>Observations</a:t>
            </a:r>
            <a:r>
              <a:rPr lang="en-US" dirty="0" smtClean="0"/>
              <a:t>: </a:t>
            </a:r>
          </a:p>
          <a:p>
            <a:pPr lvl="2">
              <a:defRPr/>
            </a:pPr>
            <a:r>
              <a:rPr lang="en-US" dirty="0" smtClean="0"/>
              <a:t>SNOMED CT undergoes considerable changes over </a:t>
            </a:r>
            <a:r>
              <a:rPr lang="en-US" dirty="0" smtClean="0"/>
              <a:t>time,</a:t>
            </a:r>
            <a:endParaRPr lang="en-US" dirty="0" smtClean="0"/>
          </a:p>
          <a:p>
            <a:pPr lvl="2">
              <a:defRPr/>
            </a:pPr>
            <a:r>
              <a:rPr lang="en-US" dirty="0" smtClean="0"/>
              <a:t>applications use typically only a small subset of </a:t>
            </a:r>
            <a:r>
              <a:rPr lang="en-US" dirty="0" smtClean="0"/>
              <a:t>it,</a:t>
            </a:r>
            <a:endParaRPr lang="en-US" dirty="0" smtClean="0"/>
          </a:p>
          <a:p>
            <a:pPr lvl="2">
              <a:defRPr/>
            </a:pPr>
            <a:r>
              <a:rPr lang="en-US" dirty="0" smtClean="0"/>
              <a:t>integrating new SNOMED CT versions is </a:t>
            </a:r>
            <a:r>
              <a:rPr lang="en-US" dirty="0" smtClean="0"/>
              <a:t>troublesome.</a:t>
            </a:r>
          </a:p>
          <a:p>
            <a:pPr lvl="2">
              <a:defRPr/>
            </a:pPr>
            <a:endParaRPr lang="en-US" dirty="0" smtClean="0"/>
          </a:p>
          <a:p>
            <a:pPr>
              <a:defRPr/>
            </a:pPr>
            <a:r>
              <a:rPr lang="en-US" b="1" u="sng" dirty="0" smtClean="0"/>
              <a:t>Questions</a:t>
            </a:r>
            <a:r>
              <a:rPr lang="en-US" dirty="0" smtClean="0"/>
              <a:t>: </a:t>
            </a:r>
          </a:p>
          <a:p>
            <a:pPr lvl="2">
              <a:defRPr/>
            </a:pPr>
            <a:r>
              <a:rPr lang="en-US" dirty="0" smtClean="0"/>
              <a:t>does </a:t>
            </a:r>
            <a:r>
              <a:rPr lang="en-US" i="1" dirty="0" smtClean="0"/>
              <a:t>within the scope of a specific application </a:t>
            </a:r>
            <a:r>
              <a:rPr lang="en-US" dirty="0" smtClean="0"/>
              <a:t>a new version of SNOMED CT contain more - and of better quality - knowledge than its predecessor or is it a mere reformulation of the same amount of knowledge? </a:t>
            </a:r>
          </a:p>
          <a:p>
            <a:pPr lvl="2">
              <a:defRPr/>
            </a:pPr>
            <a:r>
              <a:rPr lang="en-US" dirty="0" smtClean="0"/>
              <a:t>if the former, can this be computed in order to find out when it is worthwhile to upgrade to a new version?</a:t>
            </a:r>
          </a:p>
        </p:txBody>
      </p:sp>
      <p:sp>
        <p:nvSpPr>
          <p:cNvPr id="2" name="Rectangle 1"/>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15753210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Methodology (1)</a:t>
            </a:r>
          </a:p>
        </p:txBody>
      </p:sp>
      <p:sp>
        <p:nvSpPr>
          <p:cNvPr id="17411" name="Content Placeholder 2"/>
          <p:cNvSpPr>
            <a:spLocks noGrp="1"/>
          </p:cNvSpPr>
          <p:nvPr>
            <p:ph idx="1"/>
          </p:nvPr>
        </p:nvSpPr>
        <p:spPr/>
        <p:txBody>
          <a:bodyPr/>
          <a:lstStyle/>
          <a:p>
            <a:pPr>
              <a:buFont typeface="Arial" panose="020B0604020202020204" pitchFamily="34" charset="0"/>
              <a:buChar char="•"/>
            </a:pPr>
            <a:r>
              <a:rPr lang="en-US" altLang="en-US" sz="2200" dirty="0" smtClean="0"/>
              <a:t>Study a subset of </a:t>
            </a:r>
            <a:r>
              <a:rPr lang="en-US" altLang="en-US" sz="2200" dirty="0" smtClean="0">
                <a:solidFill>
                  <a:schemeClr val="accent1"/>
                </a:solidFill>
              </a:rPr>
              <a:t>883 SNOMED CT concepts </a:t>
            </a:r>
            <a:r>
              <a:rPr lang="en-US" altLang="en-US" sz="2200" dirty="0" smtClean="0"/>
              <a:t>used within a cancer clinic for encoding synoptic pathology reports and tumor registry data and for querying a </a:t>
            </a:r>
            <a:r>
              <a:rPr lang="en-US" altLang="en-US" sz="2200" dirty="0" err="1" smtClean="0"/>
              <a:t>biospecimen</a:t>
            </a:r>
            <a:r>
              <a:rPr lang="en-US" altLang="en-US" sz="2200" dirty="0" smtClean="0"/>
              <a:t> repository (</a:t>
            </a:r>
            <a:r>
              <a:rPr lang="en-US" altLang="en-US" sz="2200" b="1" i="1" dirty="0" smtClean="0"/>
              <a:t>source concepts - SC</a:t>
            </a:r>
            <a:r>
              <a:rPr lang="en-US" altLang="en-US" sz="2200" dirty="0" smtClean="0"/>
              <a:t>);</a:t>
            </a:r>
          </a:p>
          <a:p>
            <a:pPr lvl="1"/>
            <a:r>
              <a:rPr lang="en-US" altLang="en-US" sz="2000" dirty="0" smtClean="0"/>
              <a:t>motivation: real application use case.</a:t>
            </a:r>
          </a:p>
          <a:p>
            <a:pPr>
              <a:buFont typeface="Arial" panose="020B0604020202020204" pitchFamily="34" charset="0"/>
              <a:buChar char="•"/>
            </a:pPr>
            <a:r>
              <a:rPr lang="en-US" altLang="en-US" sz="2200" dirty="0" smtClean="0"/>
              <a:t>Compute for each </a:t>
            </a:r>
            <a:r>
              <a:rPr lang="en-US" altLang="en-US" sz="2200" b="1" i="1" dirty="0" smtClean="0"/>
              <a:t>source concept </a:t>
            </a:r>
            <a:r>
              <a:rPr lang="en-US" altLang="en-US" sz="2200" dirty="0" smtClean="0"/>
              <a:t>the transitive closure set (</a:t>
            </a:r>
            <a:r>
              <a:rPr lang="en-US" altLang="en-US" sz="2200" b="1" i="1" dirty="0" smtClean="0"/>
              <a:t>target concepts - TC</a:t>
            </a:r>
            <a:r>
              <a:rPr lang="en-US" altLang="en-US" sz="2200" dirty="0" smtClean="0"/>
              <a:t>) of the </a:t>
            </a:r>
            <a:r>
              <a:rPr lang="en-US" altLang="en-US" sz="2200" i="1" dirty="0" smtClean="0"/>
              <a:t>Is a</a:t>
            </a:r>
            <a:r>
              <a:rPr lang="en-US" altLang="en-US" sz="2200" dirty="0" smtClean="0"/>
              <a:t> relation and all historical relations for each SNOMED CT version from January 2002 to July 2010, together with their concept status and path length to the source concept; </a:t>
            </a:r>
          </a:p>
          <a:p>
            <a:pPr lvl="1"/>
            <a:r>
              <a:rPr lang="en-US" altLang="en-US" sz="2000" dirty="0" smtClean="0"/>
              <a:t>motivation: information content is partially based on the graph structure,</a:t>
            </a:r>
          </a:p>
          <a:p>
            <a:pPr lvl="1"/>
            <a:r>
              <a:rPr lang="en-US" altLang="en-US" sz="2000" dirty="0" smtClean="0"/>
              <a:t>result: the </a:t>
            </a:r>
            <a:r>
              <a:rPr lang="en-US" altLang="en-US" sz="2000" dirty="0" smtClean="0">
                <a:solidFill>
                  <a:schemeClr val="accent1"/>
                </a:solidFill>
              </a:rPr>
              <a:t>883 </a:t>
            </a:r>
            <a:r>
              <a:rPr lang="en-US" altLang="en-US" sz="2000" b="1" i="1" dirty="0" smtClean="0">
                <a:solidFill>
                  <a:schemeClr val="accent1"/>
                </a:solidFill>
              </a:rPr>
              <a:t>SC</a:t>
            </a:r>
            <a:r>
              <a:rPr lang="en-US" altLang="en-US" sz="2000" dirty="0" smtClean="0">
                <a:solidFill>
                  <a:schemeClr val="accent1"/>
                </a:solidFill>
              </a:rPr>
              <a:t>s </a:t>
            </a:r>
            <a:r>
              <a:rPr lang="en-US" altLang="en-US" sz="2000" dirty="0" smtClean="0"/>
              <a:t>were linked by means of </a:t>
            </a:r>
            <a:r>
              <a:rPr lang="en-US" altLang="en-US" sz="2000" dirty="0" smtClean="0">
                <a:solidFill>
                  <a:schemeClr val="accent1"/>
                </a:solidFill>
              </a:rPr>
              <a:t>15,689 relationships </a:t>
            </a:r>
            <a:r>
              <a:rPr lang="en-US" altLang="en-US" sz="2000" dirty="0" smtClean="0"/>
              <a:t>to </a:t>
            </a:r>
            <a:r>
              <a:rPr lang="en-US" altLang="en-US" sz="2000" dirty="0" smtClean="0">
                <a:solidFill>
                  <a:schemeClr val="accent1"/>
                </a:solidFill>
              </a:rPr>
              <a:t>1,415 </a:t>
            </a:r>
            <a:r>
              <a:rPr lang="en-US" altLang="en-US" sz="2000" b="1" i="1" dirty="0" smtClean="0">
                <a:solidFill>
                  <a:schemeClr val="accent1"/>
                </a:solidFill>
              </a:rPr>
              <a:t>TC</a:t>
            </a:r>
            <a:r>
              <a:rPr lang="en-US" altLang="en-US" sz="2000" dirty="0" smtClean="0">
                <a:solidFill>
                  <a:schemeClr val="accent1"/>
                </a:solidFill>
              </a:rPr>
              <a:t>s</a:t>
            </a:r>
            <a:r>
              <a:rPr lang="en-US" altLang="en-US" sz="2000" dirty="0" smtClean="0"/>
              <a:t>.</a:t>
            </a:r>
          </a:p>
        </p:txBody>
      </p:sp>
    </p:spTree>
    <p:extLst>
      <p:ext uri="{BB962C8B-B14F-4D97-AF65-F5344CB8AC3E}">
        <p14:creationId xmlns:p14="http://schemas.microsoft.com/office/powerpoint/2010/main" val="30678667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Transitive closure set for ‘C’</a:t>
            </a:r>
            <a:endParaRPr lang="en-US" dirty="0"/>
          </a:p>
        </p:txBody>
      </p:sp>
      <p:sp>
        <p:nvSpPr>
          <p:cNvPr id="3" name="Content Placeholder 2"/>
          <p:cNvSpPr>
            <a:spLocks noGrp="1"/>
          </p:cNvSpPr>
          <p:nvPr>
            <p:ph idx="1"/>
          </p:nvPr>
        </p:nvSpPr>
        <p:spPr>
          <a:xfrm>
            <a:off x="5029200" y="2573602"/>
            <a:ext cx="3733800" cy="4055797"/>
          </a:xfrm>
        </p:spPr>
        <p:txBody>
          <a:bodyPr/>
          <a:lstStyle/>
          <a:p>
            <a:r>
              <a:rPr lang="en-US" dirty="0" smtClean="0"/>
              <a:t>C </a:t>
            </a:r>
            <a:r>
              <a:rPr lang="en-US" dirty="0" err="1" smtClean="0"/>
              <a:t>isA</a:t>
            </a:r>
            <a:r>
              <a:rPr lang="en-US" dirty="0" smtClean="0"/>
              <a:t> B	1</a:t>
            </a:r>
          </a:p>
          <a:p>
            <a:r>
              <a:rPr lang="en-US" dirty="0" smtClean="0"/>
              <a:t>C </a:t>
            </a:r>
            <a:r>
              <a:rPr lang="en-US" dirty="0" err="1" smtClean="0"/>
              <a:t>isA</a:t>
            </a:r>
            <a:r>
              <a:rPr lang="en-US" dirty="0" smtClean="0"/>
              <a:t> A	2</a:t>
            </a:r>
          </a:p>
          <a:p>
            <a:r>
              <a:rPr lang="en-US" dirty="0" smtClean="0"/>
              <a:t>C r1 D		3</a:t>
            </a:r>
          </a:p>
          <a:p>
            <a:r>
              <a:rPr lang="en-US" dirty="0" smtClean="0"/>
              <a:t>C </a:t>
            </a:r>
            <a:r>
              <a:rPr lang="en-US" dirty="0" err="1" smtClean="0"/>
              <a:t>isA</a:t>
            </a:r>
            <a:r>
              <a:rPr lang="en-US" dirty="0" smtClean="0"/>
              <a:t> E	1</a:t>
            </a:r>
          </a:p>
          <a:p>
            <a:r>
              <a:rPr lang="en-US" dirty="0" smtClean="0"/>
              <a:t>C r2 G		2</a:t>
            </a:r>
          </a:p>
          <a:p>
            <a:r>
              <a:rPr lang="en-US" dirty="0" smtClean="0"/>
              <a:t>C r2 H		3</a:t>
            </a:r>
          </a:p>
          <a:p>
            <a:r>
              <a:rPr lang="en-US" dirty="0" smtClean="0"/>
              <a:t>C r2 F		1</a:t>
            </a:r>
            <a:endParaRPr lang="en-US" dirty="0"/>
          </a:p>
        </p:txBody>
      </p:sp>
      <p:sp>
        <p:nvSpPr>
          <p:cNvPr id="4" name="Rounded Rectangle 3"/>
          <p:cNvSpPr/>
          <p:nvPr/>
        </p:nvSpPr>
        <p:spPr bwMode="auto">
          <a:xfrm>
            <a:off x="990600" y="2676236"/>
            <a:ext cx="457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A</a:t>
            </a:r>
            <a:endParaRPr kumimoji="0" lang="en-US" sz="2400" b="0" i="0" u="none" strike="noStrike" cap="none" normalizeH="0" baseline="0" dirty="0">
              <a:ln>
                <a:noFill/>
              </a:ln>
              <a:solidFill>
                <a:schemeClr val="tx1"/>
              </a:solidFill>
              <a:effectLst/>
              <a:latin typeface="Times" pitchFamily="122" charset="0"/>
            </a:endParaRPr>
          </a:p>
        </p:txBody>
      </p:sp>
      <p:sp>
        <p:nvSpPr>
          <p:cNvPr id="5" name="Rounded Rectangle 4"/>
          <p:cNvSpPr/>
          <p:nvPr/>
        </p:nvSpPr>
        <p:spPr bwMode="auto">
          <a:xfrm>
            <a:off x="990600" y="3743036"/>
            <a:ext cx="457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B</a:t>
            </a:r>
            <a:endParaRPr kumimoji="0" lang="en-US" sz="2400" b="0" i="0" u="none" strike="noStrike" cap="none" normalizeH="0" baseline="0" dirty="0">
              <a:ln>
                <a:noFill/>
              </a:ln>
              <a:solidFill>
                <a:schemeClr val="tx1"/>
              </a:solidFill>
              <a:effectLst/>
              <a:latin typeface="Times" pitchFamily="122" charset="0"/>
            </a:endParaRPr>
          </a:p>
        </p:txBody>
      </p:sp>
      <p:sp>
        <p:nvSpPr>
          <p:cNvPr id="6" name="Rounded Rectangle 5"/>
          <p:cNvSpPr/>
          <p:nvPr/>
        </p:nvSpPr>
        <p:spPr bwMode="auto">
          <a:xfrm>
            <a:off x="981364" y="4800600"/>
            <a:ext cx="457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C</a:t>
            </a:r>
            <a:endParaRPr kumimoji="0" lang="en-US" sz="2400" b="0" i="0" u="none" strike="noStrike" cap="none" normalizeH="0" baseline="0" dirty="0">
              <a:ln>
                <a:noFill/>
              </a:ln>
              <a:solidFill>
                <a:schemeClr val="tx1"/>
              </a:solidFill>
              <a:effectLst/>
              <a:latin typeface="Times" pitchFamily="122" charset="0"/>
            </a:endParaRPr>
          </a:p>
        </p:txBody>
      </p:sp>
      <p:cxnSp>
        <p:nvCxnSpPr>
          <p:cNvPr id="8" name="Straight Arrow Connector 7"/>
          <p:cNvCxnSpPr>
            <a:stCxn id="5" idx="0"/>
            <a:endCxn id="4" idx="2"/>
          </p:cNvCxnSpPr>
          <p:nvPr/>
        </p:nvCxnSpPr>
        <p:spPr bwMode="auto">
          <a:xfrm flipV="1">
            <a:off x="1219200" y="3209636"/>
            <a:ext cx="0" cy="5334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9" name="Straight Arrow Connector 8"/>
          <p:cNvCxnSpPr>
            <a:stCxn id="6" idx="0"/>
            <a:endCxn id="5" idx="2"/>
          </p:cNvCxnSpPr>
          <p:nvPr/>
        </p:nvCxnSpPr>
        <p:spPr bwMode="auto">
          <a:xfrm flipV="1">
            <a:off x="1209964" y="4276436"/>
            <a:ext cx="9236" cy="52416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12" name="Rounded Rectangle 11"/>
          <p:cNvSpPr/>
          <p:nvPr/>
        </p:nvSpPr>
        <p:spPr bwMode="auto">
          <a:xfrm>
            <a:off x="2225960" y="2676236"/>
            <a:ext cx="457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
            </a:r>
            <a:endParaRPr kumimoji="0" lang="en-US" sz="2400" b="0" i="0" u="none" strike="noStrike" cap="none" normalizeH="0" baseline="0" dirty="0">
              <a:ln>
                <a:noFill/>
              </a:ln>
              <a:solidFill>
                <a:schemeClr val="tx1"/>
              </a:solidFill>
              <a:effectLst/>
              <a:latin typeface="Times" pitchFamily="122" charset="0"/>
            </a:endParaRPr>
          </a:p>
        </p:txBody>
      </p:sp>
      <p:sp>
        <p:nvSpPr>
          <p:cNvPr id="13" name="Rounded Rectangle 12"/>
          <p:cNvSpPr/>
          <p:nvPr/>
        </p:nvSpPr>
        <p:spPr bwMode="auto">
          <a:xfrm>
            <a:off x="2225960" y="3743036"/>
            <a:ext cx="457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E</a:t>
            </a:r>
            <a:endParaRPr kumimoji="0" lang="en-US" sz="2400" b="0" i="0" u="none" strike="noStrike" cap="none" normalizeH="0" baseline="0" dirty="0">
              <a:ln>
                <a:noFill/>
              </a:ln>
              <a:solidFill>
                <a:schemeClr val="tx1"/>
              </a:solidFill>
              <a:effectLst/>
              <a:latin typeface="Times" pitchFamily="122" charset="0"/>
            </a:endParaRPr>
          </a:p>
        </p:txBody>
      </p:sp>
      <p:sp>
        <p:nvSpPr>
          <p:cNvPr id="14" name="Rounded Rectangle 13"/>
          <p:cNvSpPr/>
          <p:nvPr/>
        </p:nvSpPr>
        <p:spPr bwMode="auto">
          <a:xfrm>
            <a:off x="2225960" y="4800600"/>
            <a:ext cx="457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F</a:t>
            </a:r>
            <a:endParaRPr kumimoji="0" lang="en-US" sz="2400" b="0" i="0" u="none" strike="noStrike" cap="none" normalizeH="0" baseline="0" dirty="0">
              <a:ln>
                <a:noFill/>
              </a:ln>
              <a:solidFill>
                <a:schemeClr val="tx1"/>
              </a:solidFill>
              <a:effectLst/>
              <a:latin typeface="Times" pitchFamily="122" charset="0"/>
            </a:endParaRPr>
          </a:p>
        </p:txBody>
      </p:sp>
      <p:sp>
        <p:nvSpPr>
          <p:cNvPr id="15" name="Rounded Rectangle 14"/>
          <p:cNvSpPr/>
          <p:nvPr/>
        </p:nvSpPr>
        <p:spPr bwMode="auto">
          <a:xfrm>
            <a:off x="3467100" y="3743036"/>
            <a:ext cx="457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G</a:t>
            </a:r>
            <a:endParaRPr kumimoji="0" lang="en-US" sz="2400" b="0" i="0" u="none" strike="noStrike" cap="none" normalizeH="0" baseline="0" dirty="0">
              <a:ln>
                <a:noFill/>
              </a:ln>
              <a:solidFill>
                <a:schemeClr val="tx1"/>
              </a:solidFill>
              <a:effectLst/>
              <a:latin typeface="Times" pitchFamily="122" charset="0"/>
            </a:endParaRPr>
          </a:p>
        </p:txBody>
      </p:sp>
      <p:sp>
        <p:nvSpPr>
          <p:cNvPr id="16" name="Rounded Rectangle 15"/>
          <p:cNvSpPr/>
          <p:nvPr/>
        </p:nvSpPr>
        <p:spPr bwMode="auto">
          <a:xfrm>
            <a:off x="3467100" y="2676236"/>
            <a:ext cx="457200"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a:latin typeface="Times" pitchFamily="122" charset="0"/>
              </a:rPr>
              <a:t>H</a:t>
            </a:r>
            <a:endParaRPr kumimoji="0" lang="en-US" sz="2400" b="0" i="0" u="none" strike="noStrike" cap="none" normalizeH="0" baseline="0" dirty="0">
              <a:ln>
                <a:noFill/>
              </a:ln>
              <a:solidFill>
                <a:schemeClr val="tx1"/>
              </a:solidFill>
              <a:effectLst/>
              <a:latin typeface="Times" pitchFamily="122" charset="0"/>
            </a:endParaRPr>
          </a:p>
        </p:txBody>
      </p:sp>
      <p:cxnSp>
        <p:nvCxnSpPr>
          <p:cNvPr id="17" name="Straight Arrow Connector 16"/>
          <p:cNvCxnSpPr>
            <a:stCxn id="4" idx="3"/>
            <a:endCxn id="12" idx="1"/>
          </p:cNvCxnSpPr>
          <p:nvPr/>
        </p:nvCxnSpPr>
        <p:spPr bwMode="auto">
          <a:xfrm>
            <a:off x="1447800" y="2942936"/>
            <a:ext cx="778160" cy="0"/>
          </a:xfrm>
          <a:prstGeom prst="straightConnector1">
            <a:avLst/>
          </a:prstGeom>
          <a:solidFill>
            <a:schemeClr val="accent1"/>
          </a:solidFill>
          <a:ln w="28575" cap="flat" cmpd="sng" algn="ctr">
            <a:solidFill>
              <a:schemeClr val="bg1"/>
            </a:solidFill>
            <a:prstDash val="sysDash"/>
            <a:round/>
            <a:headEnd type="none" w="med" len="med"/>
            <a:tailEnd type="triangle"/>
          </a:ln>
          <a:effectLst/>
        </p:spPr>
      </p:cxnSp>
      <p:cxnSp>
        <p:nvCxnSpPr>
          <p:cNvPr id="20" name="Straight Arrow Connector 19"/>
          <p:cNvCxnSpPr>
            <a:stCxn id="6" idx="3"/>
            <a:endCxn id="13" idx="1"/>
          </p:cNvCxnSpPr>
          <p:nvPr/>
        </p:nvCxnSpPr>
        <p:spPr bwMode="auto">
          <a:xfrm flipV="1">
            <a:off x="1438564" y="4009736"/>
            <a:ext cx="787396" cy="1057564"/>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cxnSp>
        <p:nvCxnSpPr>
          <p:cNvPr id="23" name="Straight Arrow Connector 22"/>
          <p:cNvCxnSpPr>
            <a:stCxn id="6" idx="3"/>
            <a:endCxn id="14" idx="1"/>
          </p:cNvCxnSpPr>
          <p:nvPr/>
        </p:nvCxnSpPr>
        <p:spPr bwMode="auto">
          <a:xfrm>
            <a:off x="1438564" y="5067300"/>
            <a:ext cx="787396" cy="0"/>
          </a:xfrm>
          <a:prstGeom prst="straightConnector1">
            <a:avLst/>
          </a:prstGeom>
          <a:solidFill>
            <a:schemeClr val="accent1"/>
          </a:solidFill>
          <a:ln w="28575" cap="flat" cmpd="sng" algn="ctr">
            <a:solidFill>
              <a:schemeClr val="bg1"/>
            </a:solidFill>
            <a:prstDash val="sysDash"/>
            <a:round/>
            <a:headEnd type="none" w="med" len="med"/>
            <a:tailEnd type="triangle"/>
          </a:ln>
          <a:effectLst/>
        </p:spPr>
      </p:cxnSp>
      <p:cxnSp>
        <p:nvCxnSpPr>
          <p:cNvPr id="26" name="Straight Arrow Connector 25"/>
          <p:cNvCxnSpPr>
            <a:stCxn id="13" idx="3"/>
            <a:endCxn id="15" idx="1"/>
          </p:cNvCxnSpPr>
          <p:nvPr/>
        </p:nvCxnSpPr>
        <p:spPr bwMode="auto">
          <a:xfrm>
            <a:off x="2683160" y="4009736"/>
            <a:ext cx="783940" cy="0"/>
          </a:xfrm>
          <a:prstGeom prst="straightConnector1">
            <a:avLst/>
          </a:prstGeom>
          <a:solidFill>
            <a:schemeClr val="accent1"/>
          </a:solidFill>
          <a:ln w="28575" cap="flat" cmpd="sng" algn="ctr">
            <a:solidFill>
              <a:schemeClr val="bg1"/>
            </a:solidFill>
            <a:prstDash val="sysDash"/>
            <a:round/>
            <a:headEnd type="none" w="med" len="med"/>
            <a:tailEnd type="triangle"/>
          </a:ln>
          <a:effectLst/>
        </p:spPr>
      </p:cxnSp>
      <p:cxnSp>
        <p:nvCxnSpPr>
          <p:cNvPr id="29" name="Straight Arrow Connector 28"/>
          <p:cNvCxnSpPr>
            <a:stCxn id="15" idx="0"/>
            <a:endCxn id="16" idx="2"/>
          </p:cNvCxnSpPr>
          <p:nvPr/>
        </p:nvCxnSpPr>
        <p:spPr bwMode="auto">
          <a:xfrm flipV="1">
            <a:off x="3695700" y="3209636"/>
            <a:ext cx="0" cy="533400"/>
          </a:xfrm>
          <a:prstGeom prst="straightConnector1">
            <a:avLst/>
          </a:prstGeom>
          <a:solidFill>
            <a:schemeClr val="accent1"/>
          </a:solidFill>
          <a:ln w="28575" cap="flat" cmpd="sng" algn="ctr">
            <a:solidFill>
              <a:schemeClr val="bg1"/>
            </a:solidFill>
            <a:prstDash val="solid"/>
            <a:round/>
            <a:headEnd type="none" w="med" len="med"/>
            <a:tailEnd type="triangle"/>
          </a:ln>
          <a:effectLst/>
        </p:spPr>
      </p:cxnSp>
      <p:sp>
        <p:nvSpPr>
          <p:cNvPr id="33" name="TextBox 32"/>
          <p:cNvSpPr txBox="1"/>
          <p:nvPr/>
        </p:nvSpPr>
        <p:spPr>
          <a:xfrm>
            <a:off x="713933" y="3296288"/>
            <a:ext cx="505267" cy="369332"/>
          </a:xfrm>
          <a:prstGeom prst="rect">
            <a:avLst/>
          </a:prstGeom>
          <a:noFill/>
        </p:spPr>
        <p:txBody>
          <a:bodyPr wrap="none" rtlCol="0">
            <a:spAutoFit/>
          </a:bodyPr>
          <a:lstStyle/>
          <a:p>
            <a:r>
              <a:rPr lang="en-US" sz="1800" dirty="0" err="1" smtClean="0">
                <a:solidFill>
                  <a:schemeClr val="bg1"/>
                </a:solidFill>
              </a:rPr>
              <a:t>isA</a:t>
            </a:r>
            <a:endParaRPr lang="en-US" sz="1800" dirty="0">
              <a:solidFill>
                <a:schemeClr val="bg1"/>
              </a:solidFill>
            </a:endParaRPr>
          </a:p>
        </p:txBody>
      </p:sp>
      <p:sp>
        <p:nvSpPr>
          <p:cNvPr id="34" name="TextBox 33"/>
          <p:cNvSpPr txBox="1"/>
          <p:nvPr/>
        </p:nvSpPr>
        <p:spPr>
          <a:xfrm>
            <a:off x="728730" y="4329606"/>
            <a:ext cx="505267" cy="369332"/>
          </a:xfrm>
          <a:prstGeom prst="rect">
            <a:avLst/>
          </a:prstGeom>
          <a:noFill/>
        </p:spPr>
        <p:txBody>
          <a:bodyPr wrap="none" rtlCol="0">
            <a:spAutoFit/>
          </a:bodyPr>
          <a:lstStyle/>
          <a:p>
            <a:r>
              <a:rPr lang="en-US" sz="1800" dirty="0" err="1" smtClean="0">
                <a:solidFill>
                  <a:schemeClr val="bg1"/>
                </a:solidFill>
              </a:rPr>
              <a:t>isA</a:t>
            </a:r>
            <a:endParaRPr lang="en-US" sz="1800" dirty="0">
              <a:solidFill>
                <a:schemeClr val="bg1"/>
              </a:solidFill>
            </a:endParaRPr>
          </a:p>
        </p:txBody>
      </p:sp>
      <p:sp>
        <p:nvSpPr>
          <p:cNvPr id="35" name="TextBox 34"/>
          <p:cNvSpPr txBox="1"/>
          <p:nvPr/>
        </p:nvSpPr>
        <p:spPr>
          <a:xfrm>
            <a:off x="3190432" y="3253570"/>
            <a:ext cx="505267" cy="369332"/>
          </a:xfrm>
          <a:prstGeom prst="rect">
            <a:avLst/>
          </a:prstGeom>
          <a:noFill/>
        </p:spPr>
        <p:txBody>
          <a:bodyPr wrap="none" rtlCol="0">
            <a:spAutoFit/>
          </a:bodyPr>
          <a:lstStyle/>
          <a:p>
            <a:r>
              <a:rPr lang="en-US" sz="1800" dirty="0" err="1" smtClean="0">
                <a:solidFill>
                  <a:schemeClr val="bg1"/>
                </a:solidFill>
              </a:rPr>
              <a:t>isA</a:t>
            </a:r>
            <a:endParaRPr lang="en-US" sz="1800" dirty="0">
              <a:solidFill>
                <a:schemeClr val="bg1"/>
              </a:solidFill>
            </a:endParaRPr>
          </a:p>
        </p:txBody>
      </p:sp>
      <p:sp>
        <p:nvSpPr>
          <p:cNvPr id="36" name="TextBox 35"/>
          <p:cNvSpPr txBox="1"/>
          <p:nvPr/>
        </p:nvSpPr>
        <p:spPr>
          <a:xfrm>
            <a:off x="6497782" y="1981853"/>
            <a:ext cx="1260281" cy="461665"/>
          </a:xfrm>
          <a:prstGeom prst="rect">
            <a:avLst/>
          </a:prstGeom>
          <a:noFill/>
        </p:spPr>
        <p:txBody>
          <a:bodyPr wrap="none" rtlCol="0">
            <a:spAutoFit/>
          </a:bodyPr>
          <a:lstStyle/>
          <a:p>
            <a:r>
              <a:rPr lang="en-US" dirty="0" smtClean="0">
                <a:solidFill>
                  <a:schemeClr val="bg1"/>
                </a:solidFill>
              </a:rPr>
              <a:t>Distance</a:t>
            </a:r>
            <a:endParaRPr lang="en-US" dirty="0">
              <a:solidFill>
                <a:schemeClr val="bg1"/>
              </a:solidFill>
            </a:endParaRPr>
          </a:p>
        </p:txBody>
      </p:sp>
      <p:sp>
        <p:nvSpPr>
          <p:cNvPr id="37" name="TextBox 36"/>
          <p:cNvSpPr txBox="1"/>
          <p:nvPr/>
        </p:nvSpPr>
        <p:spPr>
          <a:xfrm>
            <a:off x="1548159" y="3912543"/>
            <a:ext cx="505267" cy="369332"/>
          </a:xfrm>
          <a:prstGeom prst="rect">
            <a:avLst/>
          </a:prstGeom>
          <a:noFill/>
        </p:spPr>
        <p:txBody>
          <a:bodyPr wrap="none" rtlCol="0">
            <a:spAutoFit/>
          </a:bodyPr>
          <a:lstStyle/>
          <a:p>
            <a:r>
              <a:rPr lang="en-US" sz="1800" dirty="0" err="1" smtClean="0">
                <a:solidFill>
                  <a:schemeClr val="bg1"/>
                </a:solidFill>
              </a:rPr>
              <a:t>isA</a:t>
            </a:r>
            <a:endParaRPr lang="en-US" sz="1800" dirty="0">
              <a:solidFill>
                <a:schemeClr val="bg1"/>
              </a:solidFill>
            </a:endParaRPr>
          </a:p>
        </p:txBody>
      </p:sp>
      <p:sp>
        <p:nvSpPr>
          <p:cNvPr id="38" name="TextBox 37"/>
          <p:cNvSpPr txBox="1"/>
          <p:nvPr/>
        </p:nvSpPr>
        <p:spPr>
          <a:xfrm>
            <a:off x="1676400" y="4681925"/>
            <a:ext cx="377026" cy="369332"/>
          </a:xfrm>
          <a:prstGeom prst="rect">
            <a:avLst/>
          </a:prstGeom>
          <a:noFill/>
        </p:spPr>
        <p:txBody>
          <a:bodyPr wrap="none" rtlCol="0">
            <a:spAutoFit/>
          </a:bodyPr>
          <a:lstStyle/>
          <a:p>
            <a:r>
              <a:rPr lang="en-US" sz="1800" dirty="0" smtClean="0">
                <a:solidFill>
                  <a:schemeClr val="bg1"/>
                </a:solidFill>
              </a:rPr>
              <a:t>r2</a:t>
            </a:r>
            <a:endParaRPr lang="en-US" sz="1800" dirty="0">
              <a:solidFill>
                <a:schemeClr val="bg1"/>
              </a:solidFill>
            </a:endParaRPr>
          </a:p>
        </p:txBody>
      </p:sp>
      <p:sp>
        <p:nvSpPr>
          <p:cNvPr id="39" name="TextBox 38"/>
          <p:cNvSpPr txBox="1"/>
          <p:nvPr/>
        </p:nvSpPr>
        <p:spPr>
          <a:xfrm>
            <a:off x="2877453" y="3665620"/>
            <a:ext cx="377026" cy="369332"/>
          </a:xfrm>
          <a:prstGeom prst="rect">
            <a:avLst/>
          </a:prstGeom>
          <a:noFill/>
        </p:spPr>
        <p:txBody>
          <a:bodyPr wrap="none" rtlCol="0">
            <a:spAutoFit/>
          </a:bodyPr>
          <a:lstStyle/>
          <a:p>
            <a:r>
              <a:rPr lang="en-US" sz="1800" dirty="0" smtClean="0">
                <a:solidFill>
                  <a:schemeClr val="bg1"/>
                </a:solidFill>
              </a:rPr>
              <a:t>r2</a:t>
            </a:r>
            <a:endParaRPr lang="en-US" sz="1800" dirty="0">
              <a:solidFill>
                <a:schemeClr val="bg1"/>
              </a:solidFill>
            </a:endParaRPr>
          </a:p>
        </p:txBody>
      </p:sp>
    </p:spTree>
    <p:extLst>
      <p:ext uri="{BB962C8B-B14F-4D97-AF65-F5344CB8AC3E}">
        <p14:creationId xmlns:p14="http://schemas.microsoft.com/office/powerpoint/2010/main" val="2860782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z="2000" dirty="0" smtClean="0"/>
              <a:t>Some (complete and partial) transitive </a:t>
            </a:r>
            <a:r>
              <a:rPr lang="en-US" altLang="en-US" sz="2000" dirty="0" smtClean="0"/>
              <a:t>closure sets for </a:t>
            </a:r>
            <a:r>
              <a:rPr lang="en-US" altLang="en-US" sz="2000" dirty="0" smtClean="0"/>
              <a:t/>
            </a:r>
            <a:br>
              <a:rPr lang="en-US" altLang="en-US" sz="2000" dirty="0" smtClean="0"/>
            </a:br>
            <a:r>
              <a:rPr lang="en-US" altLang="en-US" sz="2000" i="1" dirty="0" smtClean="0"/>
              <a:t>Surgical </a:t>
            </a:r>
            <a:r>
              <a:rPr lang="en-US" altLang="en-US" sz="2000" i="1" dirty="0" smtClean="0"/>
              <a:t>margins involved by tumor</a:t>
            </a:r>
            <a:r>
              <a:rPr lang="en-US" altLang="en-US" sz="2000" dirty="0" smtClean="0"/>
              <a:t> (finding)</a:t>
            </a:r>
          </a:p>
        </p:txBody>
      </p:sp>
      <p:graphicFrame>
        <p:nvGraphicFramePr>
          <p:cNvPr id="4" name="Table 3"/>
          <p:cNvGraphicFramePr>
            <a:graphicFrameLocks noGrp="1"/>
          </p:cNvGraphicFramePr>
          <p:nvPr>
            <p:extLst>
              <p:ext uri="{D42A27DB-BD31-4B8C-83A1-F6EECF244321}">
                <p14:modId xmlns:p14="http://schemas.microsoft.com/office/powerpoint/2010/main" val="2784405244"/>
              </p:ext>
            </p:extLst>
          </p:nvPr>
        </p:nvGraphicFramePr>
        <p:xfrm>
          <a:off x="152400" y="1600200"/>
          <a:ext cx="8839201" cy="4648197"/>
        </p:xfrm>
        <a:graphic>
          <a:graphicData uri="http://schemas.openxmlformats.org/drawingml/2006/table">
            <a:tbl>
              <a:tblPr/>
              <a:tblGrid>
                <a:gridCol w="957580"/>
                <a:gridCol w="231368"/>
                <a:gridCol w="231368"/>
                <a:gridCol w="231368"/>
                <a:gridCol w="231368"/>
                <a:gridCol w="231368"/>
                <a:gridCol w="231368"/>
                <a:gridCol w="231368"/>
                <a:gridCol w="231368"/>
                <a:gridCol w="231368"/>
                <a:gridCol w="231368"/>
                <a:gridCol w="231368"/>
                <a:gridCol w="231368"/>
                <a:gridCol w="231368"/>
                <a:gridCol w="231368"/>
                <a:gridCol w="231368"/>
                <a:gridCol w="231368"/>
                <a:gridCol w="231368"/>
                <a:gridCol w="231368"/>
                <a:gridCol w="759265"/>
                <a:gridCol w="2957732"/>
              </a:tblGrid>
              <a:tr h="232410">
                <a:tc rowSpan="2">
                  <a:txBody>
                    <a:bodyPr/>
                    <a:lstStyle/>
                    <a:p>
                      <a:pPr marL="0" marR="0" algn="ctr">
                        <a:spcBef>
                          <a:spcPts val="0"/>
                        </a:spcBef>
                        <a:spcAft>
                          <a:spcPts val="0"/>
                        </a:spcAft>
                      </a:pPr>
                      <a:r>
                        <a:rPr lang="en-US" sz="1400" b="1" dirty="0" err="1">
                          <a:solidFill>
                            <a:schemeClr val="bg1"/>
                          </a:solidFill>
                          <a:latin typeface="Times New Roman"/>
                          <a:ea typeface="Times New Roman"/>
                        </a:rPr>
                        <a:t>Rel</a:t>
                      </a:r>
                      <a:r>
                        <a:rPr lang="en-US" sz="1400" b="1" dirty="0">
                          <a:solidFill>
                            <a:schemeClr val="bg1"/>
                          </a:solidFill>
                          <a:latin typeface="Times New Roman"/>
                          <a:ea typeface="Times New Roman"/>
                        </a:rPr>
                        <a:t>-ID</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18">
                  <a:txBody>
                    <a:bodyPr/>
                    <a:lstStyle/>
                    <a:p>
                      <a:pPr marL="0" marR="0" algn="ctr">
                        <a:spcBef>
                          <a:spcPts val="0"/>
                        </a:spcBef>
                        <a:spcAft>
                          <a:spcPts val="0"/>
                        </a:spcAft>
                      </a:pPr>
                      <a:r>
                        <a:rPr lang="en-US" sz="1400" b="1" dirty="0">
                          <a:solidFill>
                            <a:schemeClr val="bg1"/>
                          </a:solidFill>
                          <a:latin typeface="Times New Roman"/>
                          <a:ea typeface="Times New Roman"/>
                        </a:rPr>
                        <a:t>Version</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1400" b="1" dirty="0" err="1">
                          <a:solidFill>
                            <a:schemeClr val="bg1"/>
                          </a:solidFill>
                          <a:latin typeface="Times New Roman"/>
                          <a:ea typeface="Times New Roman"/>
                        </a:rPr>
                        <a:t>Rel</a:t>
                      </a:r>
                      <a:r>
                        <a:rPr lang="en-US" sz="1400" b="1" dirty="0">
                          <a:solidFill>
                            <a:schemeClr val="bg1"/>
                          </a:solidFill>
                          <a:latin typeface="Times New Roman"/>
                          <a:ea typeface="Times New Roman"/>
                        </a:rPr>
                        <a:t>-Type</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rowSpan="2">
                  <a:txBody>
                    <a:bodyPr/>
                    <a:lstStyle/>
                    <a:p>
                      <a:pPr marL="0" marR="0" algn="ctr">
                        <a:spcBef>
                          <a:spcPts val="0"/>
                        </a:spcBef>
                        <a:spcAft>
                          <a:spcPts val="0"/>
                        </a:spcAft>
                      </a:pPr>
                      <a:r>
                        <a:rPr lang="en-US" sz="1400" b="1" dirty="0">
                          <a:solidFill>
                            <a:schemeClr val="bg1"/>
                          </a:solidFill>
                          <a:latin typeface="Times New Roman"/>
                          <a:ea typeface="Times New Roman"/>
                        </a:rPr>
                        <a:t>Target Concept</a:t>
                      </a:r>
                      <a:endParaRPr lang="en-US" sz="14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r>
              <a:tr h="232410">
                <a:tc vMerge="1">
                  <a:txBody>
                    <a:bodyPr/>
                    <a:lstStyle/>
                    <a:p>
                      <a:endParaRPr lang="en-US"/>
                    </a:p>
                  </a:txBody>
                  <a:tcPr/>
                </a:tc>
                <a:tc>
                  <a:txBody>
                    <a:bodyPr/>
                    <a:lstStyle/>
                    <a:p>
                      <a:pPr marL="0" marR="0" algn="ctr">
                        <a:spcBef>
                          <a:spcPts val="0"/>
                        </a:spcBef>
                        <a:spcAft>
                          <a:spcPts val="0"/>
                        </a:spcAft>
                      </a:pPr>
                      <a:r>
                        <a:rPr lang="en-US" sz="1400" b="1" dirty="0">
                          <a:solidFill>
                            <a:schemeClr val="bg1"/>
                          </a:solidFill>
                          <a:latin typeface="Times New Roman"/>
                          <a:ea typeface="Times New Roman"/>
                        </a:rPr>
                        <a:t>1</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2</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3</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4</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5</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6</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7</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8</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9</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10</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11</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12</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13</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14</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a:solidFill>
                            <a:schemeClr val="bg1"/>
                          </a:solidFill>
                          <a:latin typeface="Times New Roman"/>
                          <a:ea typeface="Times New Roman"/>
                        </a:rPr>
                        <a:t>15</a:t>
                      </a:r>
                      <a:endParaRPr lang="en-US" sz="14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16</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17</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1400" b="1" dirty="0">
                          <a:solidFill>
                            <a:schemeClr val="bg1"/>
                          </a:solidFill>
                          <a:latin typeface="Times New Roman"/>
                          <a:ea typeface="Times New Roman"/>
                        </a:rPr>
                        <a:t>18</a:t>
                      </a:r>
                      <a:endParaRPr lang="en-US" sz="14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vMerge="1">
                  <a:txBody>
                    <a:bodyPr/>
                    <a:lstStyle/>
                    <a:p>
                      <a:endParaRPr lang="en-US"/>
                    </a:p>
                  </a:txBody>
                  <a:tcPr/>
                </a:tc>
                <a:tc vMerge="1">
                  <a:txBody>
                    <a:bodyPr/>
                    <a:lstStyle/>
                    <a:p>
                      <a:endParaRPr lang="en-US"/>
                    </a:p>
                  </a:txBody>
                  <a:tcPr/>
                </a:tc>
              </a:tr>
              <a:tr h="464820">
                <a:tc>
                  <a:txBody>
                    <a:bodyPr/>
                    <a:lstStyle/>
                    <a:p>
                      <a:pPr marL="0" marR="0">
                        <a:spcBef>
                          <a:spcPts val="0"/>
                        </a:spcBef>
                        <a:spcAft>
                          <a:spcPts val="0"/>
                        </a:spcAft>
                      </a:pPr>
                      <a:r>
                        <a:rPr lang="en-US" sz="1400">
                          <a:solidFill>
                            <a:schemeClr val="bg1"/>
                          </a:solidFill>
                          <a:latin typeface="Times New Roman"/>
                          <a:ea typeface="Times New Roman"/>
                        </a:rPr>
                        <a:t>H-18608</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6</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6</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7</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SNOMED CT Concept (SNOMED RT+CTV3)</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dirty="0">
                          <a:solidFill>
                            <a:schemeClr val="bg1"/>
                          </a:solidFill>
                          <a:latin typeface="Times New Roman"/>
                          <a:ea typeface="Times New Roman"/>
                        </a:rPr>
                        <a:t>H-23694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5</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5</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6</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H-18607</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5</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Finding by method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H-12792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4</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Test finding (navigational concept)</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64820">
                <a:tc>
                  <a:txBody>
                    <a:bodyPr/>
                    <a:lstStyle/>
                    <a:p>
                      <a:pPr marL="0" marR="0">
                        <a:spcBef>
                          <a:spcPts val="0"/>
                        </a:spcBef>
                        <a:spcAft>
                          <a:spcPts val="0"/>
                        </a:spcAft>
                      </a:pPr>
                      <a:r>
                        <a:rPr lang="en-US" sz="1400">
                          <a:solidFill>
                            <a:schemeClr val="bg1"/>
                          </a:solidFill>
                          <a:latin typeface="Times New Roman"/>
                          <a:ea typeface="Times New Roman"/>
                        </a:rPr>
                        <a:t>H-12789</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Laboratory test finding (navigational concept)</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H-07371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Sample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H-07373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Morphologic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220039029         </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Clinical sample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H-07370</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3</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Histopathology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a:solidFill>
                            <a:schemeClr val="bg1"/>
                          </a:solidFill>
                          <a:latin typeface="Times New Roman"/>
                          <a:ea typeface="Times New Roman"/>
                        </a:rPr>
                        <a:t>H-07368</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General pathology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64820">
                <a:tc>
                  <a:txBody>
                    <a:bodyPr/>
                    <a:lstStyle/>
                    <a:p>
                      <a:pPr marL="0" marR="0">
                        <a:spcBef>
                          <a:spcPts val="0"/>
                        </a:spcBef>
                        <a:spcAft>
                          <a:spcPts val="0"/>
                        </a:spcAft>
                      </a:pPr>
                      <a:r>
                        <a:rPr lang="en-US" sz="1400">
                          <a:solidFill>
                            <a:schemeClr val="bg1"/>
                          </a:solidFill>
                          <a:latin typeface="Times New Roman"/>
                          <a:ea typeface="Times New Roman"/>
                        </a:rPr>
                        <a:t>H-07369</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2</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Laboratory finding present (navigational concept)</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64820">
                <a:tc>
                  <a:txBody>
                    <a:bodyPr/>
                    <a:lstStyle/>
                    <a:p>
                      <a:pPr marL="0" marR="0">
                        <a:spcBef>
                          <a:spcPts val="0"/>
                        </a:spcBef>
                        <a:spcAft>
                          <a:spcPts val="0"/>
                        </a:spcAft>
                      </a:pPr>
                      <a:r>
                        <a:rPr lang="en-US" sz="1400">
                          <a:solidFill>
                            <a:schemeClr val="bg1"/>
                          </a:solidFill>
                          <a:latin typeface="Times New Roman"/>
                          <a:ea typeface="Times New Roman"/>
                        </a:rPr>
                        <a:t>2030386023        </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Pathology examination findings present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58233">
                <a:tc>
                  <a:txBody>
                    <a:bodyPr/>
                    <a:lstStyle/>
                    <a:p>
                      <a:pPr marL="0" marR="0">
                        <a:spcBef>
                          <a:spcPts val="0"/>
                        </a:spcBef>
                        <a:spcAft>
                          <a:spcPts val="0"/>
                        </a:spcAft>
                      </a:pPr>
                      <a:r>
                        <a:rPr lang="en-US" sz="1400" dirty="0">
                          <a:solidFill>
                            <a:schemeClr val="bg1"/>
                          </a:solidFill>
                          <a:latin typeface="Times New Roman"/>
                          <a:ea typeface="Times New Roman"/>
                        </a:rPr>
                        <a:t>2030387025        </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1</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Is a</a:t>
                      </a: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dirty="0">
                          <a:solidFill>
                            <a:schemeClr val="bg1"/>
                          </a:solidFill>
                          <a:latin typeface="Times New Roman"/>
                          <a:ea typeface="Times New Roman"/>
                        </a:rPr>
                        <a:t>Surgical margin 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18769" name="TextBox 4"/>
          <p:cNvSpPr txBox="1">
            <a:spLocks noChangeArrowheads="1"/>
          </p:cNvSpPr>
          <p:nvPr/>
        </p:nvSpPr>
        <p:spPr bwMode="auto">
          <a:xfrm>
            <a:off x="381000" y="6457950"/>
            <a:ext cx="441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solidFill>
                  <a:schemeClr val="bg1"/>
                </a:solidFill>
              </a:rPr>
              <a:t>…</a:t>
            </a:r>
          </a:p>
        </p:txBody>
      </p:sp>
      <p:sp>
        <p:nvSpPr>
          <p:cNvPr id="6" name="Rectangle 5"/>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18361888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Computations over SNOMED CT’s</a:t>
            </a:r>
            <a:br>
              <a:rPr lang="en-US" altLang="en-US" smtClean="0"/>
            </a:br>
            <a:r>
              <a:rPr lang="en-US" altLang="en-US" smtClean="0"/>
              <a:t>‘</a:t>
            </a:r>
            <a:r>
              <a:rPr lang="en-US" altLang="en-US" i="1" smtClean="0"/>
              <a:t>historical relationships</a:t>
            </a:r>
            <a:r>
              <a:rPr lang="en-US" altLang="en-US" smtClean="0"/>
              <a:t>’</a:t>
            </a:r>
          </a:p>
        </p:txBody>
      </p:sp>
      <p:graphicFrame>
        <p:nvGraphicFramePr>
          <p:cNvPr id="4" name="Table 3"/>
          <p:cNvGraphicFramePr>
            <a:graphicFrameLocks noGrp="1"/>
          </p:cNvGraphicFramePr>
          <p:nvPr>
            <p:extLst>
              <p:ext uri="{D42A27DB-BD31-4B8C-83A1-F6EECF244321}">
                <p14:modId xmlns:p14="http://schemas.microsoft.com/office/powerpoint/2010/main" val="990309267"/>
              </p:ext>
            </p:extLst>
          </p:nvPr>
        </p:nvGraphicFramePr>
        <p:xfrm>
          <a:off x="1524000" y="2514600"/>
          <a:ext cx="6096000" cy="3292479"/>
        </p:xfrm>
        <a:graphic>
          <a:graphicData uri="http://schemas.openxmlformats.org/drawingml/2006/table">
            <a:tbl>
              <a:tblPr/>
              <a:tblGrid>
                <a:gridCol w="2032000"/>
                <a:gridCol w="2032000"/>
                <a:gridCol w="2032000"/>
              </a:tblGrid>
              <a:tr h="365831">
                <a:tc>
                  <a:txBody>
                    <a:bodyPr/>
                    <a:lstStyle/>
                    <a:p>
                      <a:pPr marL="0" marR="0" algn="ctr">
                        <a:spcBef>
                          <a:spcPts val="0"/>
                        </a:spcBef>
                        <a:spcAft>
                          <a:spcPts val="0"/>
                        </a:spcAft>
                      </a:pPr>
                      <a:r>
                        <a:rPr lang="en-US" sz="2400" dirty="0">
                          <a:solidFill>
                            <a:schemeClr val="bg1"/>
                          </a:solidFill>
                          <a:latin typeface="Times New Roman"/>
                          <a:ea typeface="Times New Roman"/>
                        </a:rPr>
                        <a:t>C1</a:t>
                      </a:r>
                      <a:r>
                        <a:rPr lang="en-US" sz="2400" dirty="0">
                          <a:solidFill>
                            <a:schemeClr val="bg1"/>
                          </a:solidFill>
                          <a:latin typeface="Times New Roman"/>
                          <a:ea typeface="Times New Roman"/>
                          <a:sym typeface="Wingdings"/>
                        </a:rPr>
                        <a:t></a:t>
                      </a:r>
                      <a:r>
                        <a:rPr lang="en-US" sz="2400" dirty="0">
                          <a:solidFill>
                            <a:schemeClr val="bg1"/>
                          </a:solidFill>
                          <a:latin typeface="Times New Roman"/>
                          <a:ea typeface="Times New Roman"/>
                        </a:rPr>
                        <a:t>C2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C2</a:t>
                      </a:r>
                      <a:r>
                        <a:rPr lang="en-US" sz="2400">
                          <a:solidFill>
                            <a:schemeClr val="bg1"/>
                          </a:solidFill>
                          <a:latin typeface="Times New Roman"/>
                          <a:ea typeface="Times New Roman"/>
                          <a:sym typeface="Wingdings"/>
                        </a:rPr>
                        <a:t></a:t>
                      </a:r>
                      <a:r>
                        <a:rPr lang="en-US" sz="2400">
                          <a:solidFill>
                            <a:schemeClr val="bg1"/>
                          </a:solidFill>
                          <a:latin typeface="Times New Roman"/>
                          <a:ea typeface="Times New Roman"/>
                        </a:rPr>
                        <a:t>C3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C1</a:t>
                      </a:r>
                      <a:r>
                        <a:rPr lang="en-US" sz="2400">
                          <a:solidFill>
                            <a:schemeClr val="bg1"/>
                          </a:solidFill>
                          <a:latin typeface="Times New Roman"/>
                          <a:ea typeface="Times New Roman"/>
                          <a:sym typeface="Wingdings"/>
                        </a:rPr>
                        <a:t></a:t>
                      </a:r>
                      <a:r>
                        <a:rPr lang="en-US" sz="2400">
                          <a:solidFill>
                            <a:schemeClr val="bg1"/>
                          </a:solidFill>
                          <a:latin typeface="Times New Roman"/>
                          <a:ea typeface="Times New Roman"/>
                        </a:rPr>
                        <a:t>C3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831">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831">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831">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831">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831">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831">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831">
                <a:tc>
                  <a:txBody>
                    <a:bodyPr/>
                    <a:lstStyle/>
                    <a:p>
                      <a:pPr marL="0" marR="0" algn="ctr">
                        <a:spcBef>
                          <a:spcPts val="0"/>
                        </a:spcBef>
                        <a:spcAft>
                          <a:spcPts val="0"/>
                        </a:spcAft>
                      </a:pPr>
                      <a:r>
                        <a:rPr lang="en-US" sz="2400">
                          <a:solidFill>
                            <a:schemeClr val="bg1"/>
                          </a:solidFill>
                          <a:latin typeface="Times New Roman"/>
                          <a:ea typeface="Times New Roman"/>
                        </a:rPr>
                        <a:t>Is 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dirty="0" err="1">
                          <a:solidFill>
                            <a:schemeClr val="bg1"/>
                          </a:solidFill>
                          <a:latin typeface="Times New Roman"/>
                          <a:ea typeface="Times New Roman"/>
                        </a:rPr>
                        <a:t>IsA</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831">
                <a:tc>
                  <a:txBody>
                    <a:bodyPr/>
                    <a:lstStyle/>
                    <a:p>
                      <a:pPr marL="0" marR="0" algn="ctr">
                        <a:spcBef>
                          <a:spcPts val="0"/>
                        </a:spcBef>
                        <a:spcAft>
                          <a:spcPts val="0"/>
                        </a:spcAft>
                      </a:pPr>
                      <a:r>
                        <a:rPr lang="en-US" sz="2400">
                          <a:solidFill>
                            <a:schemeClr val="bg1"/>
                          </a:solidFill>
                          <a:latin typeface="Times New Roman"/>
                          <a:ea typeface="Times New Roman"/>
                        </a:rPr>
                        <a:t>IsA</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a:solidFill>
                            <a:schemeClr val="bg1"/>
                          </a:solidFill>
                          <a:latin typeface="Times New Roman"/>
                          <a:ea typeface="Times New Roman"/>
                        </a:rPr>
                        <a:t>SAME AS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2400" dirty="0" err="1">
                          <a:solidFill>
                            <a:schemeClr val="bg1"/>
                          </a:solidFill>
                          <a:latin typeface="Times New Roman"/>
                          <a:ea typeface="Times New Roman"/>
                        </a:rPr>
                        <a:t>IsA</a:t>
                      </a:r>
                      <a:endParaRPr lang="en-US" sz="2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4"/>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20077323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z="2000" smtClean="0"/>
              <a:t>Transitive closure sets for </a:t>
            </a:r>
            <a:r>
              <a:rPr lang="en-US" altLang="en-US" sz="2000" i="1" smtClean="0"/>
              <a:t>Surgical margins involved by tumor</a:t>
            </a:r>
            <a:r>
              <a:rPr lang="en-US" altLang="en-US" sz="2000" smtClean="0"/>
              <a:t> (finding)</a:t>
            </a:r>
          </a:p>
        </p:txBody>
      </p:sp>
      <p:graphicFrame>
        <p:nvGraphicFramePr>
          <p:cNvPr id="4" name="Table 3"/>
          <p:cNvGraphicFramePr>
            <a:graphicFrameLocks noGrp="1"/>
          </p:cNvGraphicFramePr>
          <p:nvPr>
            <p:extLst>
              <p:ext uri="{D42A27DB-BD31-4B8C-83A1-F6EECF244321}">
                <p14:modId xmlns:p14="http://schemas.microsoft.com/office/powerpoint/2010/main" val="4152765900"/>
              </p:ext>
            </p:extLst>
          </p:nvPr>
        </p:nvGraphicFramePr>
        <p:xfrm>
          <a:off x="152400" y="2179638"/>
          <a:ext cx="8839192" cy="3840480"/>
        </p:xfrm>
        <a:graphic>
          <a:graphicData uri="http://schemas.openxmlformats.org/drawingml/2006/table">
            <a:tbl>
              <a:tblPr/>
              <a:tblGrid>
                <a:gridCol w="957582"/>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759265"/>
                <a:gridCol w="2957739"/>
              </a:tblGrid>
              <a:tr h="182865">
                <a:tc>
                  <a:txBody>
                    <a:bodyPr/>
                    <a:lstStyle/>
                    <a:p>
                      <a:pPr marL="0" marR="0">
                        <a:spcBef>
                          <a:spcPts val="0"/>
                        </a:spcBef>
                        <a:spcAft>
                          <a:spcPts val="0"/>
                        </a:spcAft>
                      </a:pPr>
                      <a:r>
                        <a:rPr lang="en-US" sz="900" dirty="0">
                          <a:solidFill>
                            <a:schemeClr val="bg1"/>
                          </a:solidFill>
                          <a:latin typeface="Times New Roman"/>
                          <a:ea typeface="Times New Roman"/>
                        </a:rPr>
                        <a:t>H-18182</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SNOMED CT Concept (SNOMED RT+CTV3)</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H-27662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H-23376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Finding by method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H-18183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Test finding (navigational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H-07379</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Histopathology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H-12412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Laboratory test finding (navigational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H-07380</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Sample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H-12418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Morphologic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H-07378</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IsA</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a:solidFill>
                            <a:schemeClr val="bg1"/>
                          </a:solidFill>
                          <a:latin typeface="Times New Roman"/>
                          <a:ea typeface="Times New Roman"/>
                        </a:rPr>
                        <a:t>General pathology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H-12793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Is 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a:solidFill>
                            <a:schemeClr val="bg1"/>
                          </a:solidFill>
                          <a:latin typeface="Times New Roman"/>
                          <a:ea typeface="Times New Roman"/>
                        </a:rPr>
                        <a:t>Special concept (special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H-07377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a:solidFill>
                            <a:schemeClr val="bg1"/>
                          </a:solidFill>
                          <a:latin typeface="Times New Roman"/>
                          <a:ea typeface="Times New Roman"/>
                        </a:rPr>
                        <a:t>Clinical sample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30">
                <a:tc>
                  <a:txBody>
                    <a:bodyPr/>
                    <a:lstStyle/>
                    <a:p>
                      <a:pPr marL="0" marR="0">
                        <a:spcBef>
                          <a:spcPts val="0"/>
                        </a:spcBef>
                        <a:spcAft>
                          <a:spcPts val="0"/>
                        </a:spcAft>
                      </a:pPr>
                      <a:r>
                        <a:rPr lang="en-US" sz="900">
                          <a:solidFill>
                            <a:schemeClr val="bg1"/>
                          </a:solidFill>
                          <a:latin typeface="Times New Roman"/>
                          <a:ea typeface="Times New Roman"/>
                        </a:rPr>
                        <a:t>H-07381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Laboratory finding present (navigational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H-07374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Is 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Inactive concept (inactive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730">
                <a:tc>
                  <a:txBody>
                    <a:bodyPr/>
                    <a:lstStyle/>
                    <a:p>
                      <a:pPr marL="0" marR="0">
                        <a:spcBef>
                          <a:spcPts val="0"/>
                        </a:spcBef>
                        <a:spcAft>
                          <a:spcPts val="0"/>
                        </a:spcAft>
                      </a:pPr>
                      <a:r>
                        <a:rPr lang="en-US" sz="900">
                          <a:solidFill>
                            <a:schemeClr val="bg1"/>
                          </a:solidFill>
                          <a:latin typeface="Times New Roman"/>
                          <a:ea typeface="Times New Roman"/>
                        </a:rPr>
                        <a:t>H-07382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Pathology examination findings present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H-07384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Surgical margin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2228147020        </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Is 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Duplicate concept (inactive concept)</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2295897028        </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lgn="ctr">
                        <a:spcBef>
                          <a:spcPts val="0"/>
                        </a:spcBef>
                        <a:spcAft>
                          <a:spcPts val="0"/>
                        </a:spcAft>
                      </a:pPr>
                      <a:r>
                        <a:rPr lang="en-US" sz="900" dirty="0">
                          <a:solidFill>
                            <a:schemeClr val="bg1"/>
                          </a:solidFill>
                          <a:latin typeface="Times New Roman"/>
                          <a:ea typeface="Times New Roman"/>
                        </a:rPr>
                        <a:t>SAME AS</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Surgical margin involved by tumor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r>
              <a:tr h="182865">
                <a:tc>
                  <a:txBody>
                    <a:bodyPr/>
                    <a:lstStyle/>
                    <a:p>
                      <a:pPr marL="0" marR="0">
                        <a:spcBef>
                          <a:spcPts val="0"/>
                        </a:spcBef>
                        <a:spcAft>
                          <a:spcPts val="0"/>
                        </a:spcAft>
                      </a:pPr>
                      <a:r>
                        <a:rPr lang="en-US" sz="900">
                          <a:solidFill>
                            <a:schemeClr val="bg1"/>
                          </a:solidFill>
                          <a:latin typeface="Times New Roman"/>
                          <a:ea typeface="Times New Roman"/>
                        </a:rPr>
                        <a:t>H-18186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Clinical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65">
                <a:tc>
                  <a:txBody>
                    <a:bodyPr/>
                    <a:lstStyle/>
                    <a:p>
                      <a:pPr marL="0" marR="0">
                        <a:spcBef>
                          <a:spcPts val="0"/>
                        </a:spcBef>
                        <a:spcAft>
                          <a:spcPts val="0"/>
                        </a:spcAft>
                      </a:pPr>
                      <a:r>
                        <a:rPr lang="en-US" sz="900">
                          <a:solidFill>
                            <a:schemeClr val="bg1"/>
                          </a:solidFill>
                          <a:latin typeface="Times New Roman"/>
                          <a:ea typeface="Times New Roman"/>
                        </a:rPr>
                        <a:t>H-12417</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err="1">
                          <a:solidFill>
                            <a:schemeClr val="bg1"/>
                          </a:solidFill>
                          <a:latin typeface="Times New Roman"/>
                          <a:ea typeface="Times New Roman"/>
                        </a:rPr>
                        <a:t>IsA</a:t>
                      </a:r>
                      <a:endParaRPr lang="en-US" sz="1000" dirty="0">
                        <a:solidFill>
                          <a:schemeClr val="bg1"/>
                        </a:solidFill>
                        <a:latin typeface="Times New Roman"/>
                        <a:ea typeface="Times New Roman"/>
                      </a:endParaRP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2040"/>
                    </a:solidFill>
                  </a:tcPr>
                </a:tc>
                <a:tc>
                  <a:txBody>
                    <a:bodyPr/>
                    <a:lstStyle/>
                    <a:p>
                      <a:pPr marL="0" marR="0">
                        <a:spcBef>
                          <a:spcPts val="0"/>
                        </a:spcBef>
                        <a:spcAft>
                          <a:spcPts val="0"/>
                        </a:spcAft>
                      </a:pPr>
                      <a:r>
                        <a:rPr lang="en-US" sz="1200" dirty="0">
                          <a:solidFill>
                            <a:schemeClr val="bg1"/>
                          </a:solidFill>
                          <a:latin typeface="Times New Roman"/>
                          <a:ea typeface="Times New Roman"/>
                        </a:rPr>
                        <a:t>Evaluation finding (finding)</a:t>
                      </a:r>
                    </a:p>
                  </a:txBody>
                  <a:tcPr marL="8890" marR="889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97065859"/>
              </p:ext>
            </p:extLst>
          </p:nvPr>
        </p:nvGraphicFramePr>
        <p:xfrm>
          <a:off x="152400" y="1371600"/>
          <a:ext cx="8839192" cy="716044"/>
        </p:xfrm>
        <a:graphic>
          <a:graphicData uri="http://schemas.openxmlformats.org/drawingml/2006/table">
            <a:tbl>
              <a:tblPr/>
              <a:tblGrid>
                <a:gridCol w="957582"/>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231367"/>
                <a:gridCol w="759265"/>
                <a:gridCol w="2957739"/>
              </a:tblGrid>
              <a:tr h="160152">
                <a:tc rowSpan="2">
                  <a:txBody>
                    <a:bodyPr/>
                    <a:lstStyle/>
                    <a:p>
                      <a:pPr marL="0" marR="0" algn="ctr">
                        <a:spcBef>
                          <a:spcPts val="0"/>
                        </a:spcBef>
                        <a:spcAft>
                          <a:spcPts val="0"/>
                        </a:spcAft>
                      </a:pPr>
                      <a:r>
                        <a:rPr lang="en-US" sz="900" b="1" dirty="0" err="1">
                          <a:solidFill>
                            <a:schemeClr val="bg1"/>
                          </a:solidFill>
                          <a:latin typeface="Times New Roman"/>
                          <a:ea typeface="Times New Roman"/>
                        </a:rPr>
                        <a:t>Rel</a:t>
                      </a:r>
                      <a:r>
                        <a:rPr lang="en-US" sz="900" b="1" dirty="0">
                          <a:solidFill>
                            <a:schemeClr val="bg1"/>
                          </a:solidFill>
                          <a:latin typeface="Times New Roman"/>
                          <a:ea typeface="Times New Roman"/>
                        </a:rPr>
                        <a:t>-ID</a:t>
                      </a:r>
                      <a:endParaRPr lang="en-US" sz="10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18">
                  <a:txBody>
                    <a:bodyPr/>
                    <a:lstStyle/>
                    <a:p>
                      <a:pPr marL="0" marR="0" algn="ctr">
                        <a:spcBef>
                          <a:spcPts val="0"/>
                        </a:spcBef>
                        <a:spcAft>
                          <a:spcPts val="0"/>
                        </a:spcAft>
                      </a:pPr>
                      <a:r>
                        <a:rPr lang="en-US" sz="900" b="1">
                          <a:solidFill>
                            <a:schemeClr val="bg1"/>
                          </a:solidFill>
                          <a:latin typeface="Times New Roman"/>
                          <a:ea typeface="Times New Roman"/>
                        </a:rPr>
                        <a:t>Version</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900" b="1">
                          <a:solidFill>
                            <a:schemeClr val="bg1"/>
                          </a:solidFill>
                          <a:latin typeface="Times New Roman"/>
                          <a:ea typeface="Times New Roman"/>
                        </a:rPr>
                        <a:t>Rel-Type</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rowSpan="2">
                  <a:txBody>
                    <a:bodyPr/>
                    <a:lstStyle/>
                    <a:p>
                      <a:pPr marL="0" marR="0" algn="ctr">
                        <a:spcBef>
                          <a:spcPts val="0"/>
                        </a:spcBef>
                        <a:spcAft>
                          <a:spcPts val="0"/>
                        </a:spcAft>
                      </a:pPr>
                      <a:r>
                        <a:rPr lang="en-US" sz="900" b="1" dirty="0">
                          <a:solidFill>
                            <a:schemeClr val="bg1"/>
                          </a:solidFill>
                          <a:latin typeface="Times New Roman"/>
                          <a:ea typeface="Times New Roman"/>
                        </a:rPr>
                        <a:t>Target Concept</a:t>
                      </a:r>
                      <a:endParaRPr lang="en-US" sz="10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r>
              <a:tr h="160152">
                <a:tc vMerge="1">
                  <a:txBody>
                    <a:bodyPr/>
                    <a:lstStyle/>
                    <a:p>
                      <a:endParaRPr lang="en-US"/>
                    </a:p>
                  </a:txBody>
                  <a:tcPr/>
                </a:tc>
                <a:tc>
                  <a:txBody>
                    <a:bodyPr/>
                    <a:lstStyle/>
                    <a:p>
                      <a:pPr marL="0" marR="0" algn="ctr">
                        <a:spcBef>
                          <a:spcPts val="0"/>
                        </a:spcBef>
                        <a:spcAft>
                          <a:spcPts val="0"/>
                        </a:spcAft>
                      </a:pPr>
                      <a:r>
                        <a:rPr lang="en-US" sz="900" b="1">
                          <a:solidFill>
                            <a:schemeClr val="bg1"/>
                          </a:solidFill>
                          <a:latin typeface="Times New Roman"/>
                          <a:ea typeface="Times New Roman"/>
                        </a:rPr>
                        <a:t>1</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2</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3</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8</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9</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10</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11</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12</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13</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14</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15</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16</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a:solidFill>
                            <a:schemeClr val="bg1"/>
                          </a:solidFill>
                          <a:latin typeface="Times New Roman"/>
                          <a:ea typeface="Times New Roman"/>
                        </a:rPr>
                        <a:t>17</a:t>
                      </a:r>
                      <a:endParaRPr lang="en-US" sz="100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a:txBody>
                    <a:bodyPr/>
                    <a:lstStyle/>
                    <a:p>
                      <a:pPr marL="0" marR="0" algn="ctr">
                        <a:spcBef>
                          <a:spcPts val="0"/>
                        </a:spcBef>
                        <a:spcAft>
                          <a:spcPts val="0"/>
                        </a:spcAft>
                      </a:pPr>
                      <a:r>
                        <a:rPr lang="en-US" sz="900" b="1" dirty="0">
                          <a:solidFill>
                            <a:schemeClr val="bg1"/>
                          </a:solidFill>
                          <a:latin typeface="Times New Roman"/>
                          <a:ea typeface="Times New Roman"/>
                        </a:rPr>
                        <a:t>18</a:t>
                      </a:r>
                      <a:endParaRPr lang="en-US" sz="1000" dirty="0">
                        <a:solidFill>
                          <a:schemeClr val="bg1"/>
                        </a:solidFill>
                        <a:latin typeface="Times New Roman"/>
                        <a:ea typeface="Times New Roman"/>
                      </a:endParaRP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vMerge="1">
                  <a:txBody>
                    <a:bodyPr/>
                    <a:lstStyle/>
                    <a:p>
                      <a:endParaRPr lang="en-US"/>
                    </a:p>
                  </a:txBody>
                  <a:tcPr/>
                </a:tc>
                <a:tc vMerge="1">
                  <a:txBody>
                    <a:bodyPr/>
                    <a:lstStyle/>
                    <a:p>
                      <a:endParaRPr lang="en-US"/>
                    </a:p>
                  </a:txBody>
                  <a:tcPr/>
                </a:tc>
              </a:tr>
              <a:tr h="212860">
                <a:tc>
                  <a:txBody>
                    <a:bodyPr/>
                    <a:lstStyle/>
                    <a:p>
                      <a:pPr marL="0" marR="0">
                        <a:spcBef>
                          <a:spcPts val="0"/>
                        </a:spcBef>
                        <a:spcAft>
                          <a:spcPts val="0"/>
                        </a:spcAft>
                      </a:pPr>
                      <a:r>
                        <a:rPr lang="en-US" sz="900">
                          <a:solidFill>
                            <a:schemeClr val="bg1"/>
                          </a:solidFill>
                          <a:latin typeface="Times New Roman"/>
                          <a:ea typeface="Times New Roman"/>
                        </a:rPr>
                        <a:t>H-18608</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7</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bg1"/>
                          </a:solidFill>
                          <a:latin typeface="Times New Roman"/>
                          <a:ea typeface="Times New Roman"/>
                        </a:rPr>
                        <a:t>4</a:t>
                      </a:r>
                      <a:endParaRPr lang="en-US" sz="1000" dirty="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Is a</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Times New Roman"/>
                          <a:ea typeface="Times New Roman"/>
                        </a:rPr>
                        <a:t>SNOMED CT Concept (SNOMED RT+CTV3)</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799">
                <a:tc>
                  <a:txBody>
                    <a:bodyPr/>
                    <a:lstStyle/>
                    <a:p>
                      <a:pPr marL="0" marR="0">
                        <a:spcBef>
                          <a:spcPts val="0"/>
                        </a:spcBef>
                        <a:spcAft>
                          <a:spcPts val="0"/>
                        </a:spcAft>
                      </a:pPr>
                      <a:r>
                        <a:rPr lang="en-US" sz="900">
                          <a:solidFill>
                            <a:schemeClr val="bg1"/>
                          </a:solidFill>
                          <a:latin typeface="Times New Roman"/>
                          <a:ea typeface="Times New Roman"/>
                        </a:rPr>
                        <a:t>H-23694</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5</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6</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000">
                        <a:solidFill>
                          <a:schemeClr val="bg1"/>
                        </a:solidFill>
                        <a:latin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900">
                          <a:solidFill>
                            <a:schemeClr val="bg1"/>
                          </a:solidFill>
                          <a:latin typeface="Times New Roman"/>
                          <a:ea typeface="Times New Roman"/>
                        </a:rPr>
                        <a:t>Is a</a:t>
                      </a:r>
                      <a:endParaRPr lang="en-US" sz="1000">
                        <a:solidFill>
                          <a:schemeClr val="bg1"/>
                        </a:solidFill>
                        <a:latin typeface="Times New Roman"/>
                        <a:ea typeface="Times New Roman"/>
                      </a:endParaRPr>
                    </a:p>
                  </a:txBody>
                  <a:tcPr marL="8890" marR="889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8890" marR="889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6" name="Rectangle 5"/>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3765860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AutoShape 2"/>
          <p:cNvSpPr>
            <a:spLocks noGrp="1" noChangeArrowheads="1"/>
          </p:cNvSpPr>
          <p:nvPr>
            <p:ph type="title"/>
          </p:nvPr>
        </p:nvSpPr>
        <p:spPr/>
        <p:txBody>
          <a:bodyPr/>
          <a:lstStyle/>
          <a:p>
            <a:r>
              <a:rPr lang="en-US"/>
              <a:t>An “optimal” ontology (2)</a:t>
            </a:r>
          </a:p>
        </p:txBody>
      </p:sp>
      <p:sp>
        <p:nvSpPr>
          <p:cNvPr id="684035" name="Rectangle 3"/>
          <p:cNvSpPr>
            <a:spLocks noGrp="1" noChangeArrowheads="1"/>
          </p:cNvSpPr>
          <p:nvPr>
            <p:ph idx="1"/>
          </p:nvPr>
        </p:nvSpPr>
        <p:spPr/>
        <p:txBody>
          <a:bodyPr/>
          <a:lstStyle/>
          <a:p>
            <a:r>
              <a:rPr lang="nl-NL" dirty="0" err="1"/>
              <a:t>Each</a:t>
            </a:r>
            <a:r>
              <a:rPr lang="nl-NL" dirty="0"/>
              <a:t> term in </a:t>
            </a:r>
            <a:r>
              <a:rPr lang="nl-NL" dirty="0" err="1"/>
              <a:t>such</a:t>
            </a:r>
            <a:r>
              <a:rPr lang="nl-NL" dirty="0"/>
              <a:t> </a:t>
            </a:r>
            <a:r>
              <a:rPr lang="nl-NL" dirty="0" err="1"/>
              <a:t>an</a:t>
            </a:r>
            <a:r>
              <a:rPr lang="nl-NL" dirty="0"/>
              <a:t> </a:t>
            </a:r>
            <a:r>
              <a:rPr lang="nl-NL" dirty="0" err="1"/>
              <a:t>ontology</a:t>
            </a:r>
            <a:r>
              <a:rPr lang="nl-NL" dirty="0"/>
              <a:t> </a:t>
            </a:r>
            <a:r>
              <a:rPr lang="nl-NL" dirty="0" err="1"/>
              <a:t>would</a:t>
            </a:r>
            <a:r>
              <a:rPr lang="nl-NL" dirty="0"/>
              <a:t> </a:t>
            </a:r>
            <a:r>
              <a:rPr lang="nl-NL" dirty="0" err="1" smtClean="0"/>
              <a:t>designate</a:t>
            </a:r>
            <a:r>
              <a:rPr lang="nl-NL" dirty="0" smtClean="0"/>
              <a:t>: </a:t>
            </a:r>
            <a:endParaRPr lang="nl-NL" dirty="0"/>
          </a:p>
          <a:p>
            <a:pPr lvl="1"/>
            <a:r>
              <a:rPr lang="nl-NL" dirty="0"/>
              <a:t>(1) a single </a:t>
            </a:r>
            <a:r>
              <a:rPr lang="nl-NL" dirty="0" err="1"/>
              <a:t>portion</a:t>
            </a:r>
            <a:r>
              <a:rPr lang="nl-NL" dirty="0"/>
              <a:t> of </a:t>
            </a:r>
            <a:r>
              <a:rPr lang="nl-NL" dirty="0" err="1"/>
              <a:t>reality</a:t>
            </a:r>
            <a:r>
              <a:rPr lang="nl-NL" dirty="0"/>
              <a:t> (POR), </a:t>
            </a:r>
            <a:r>
              <a:rPr lang="nl-NL" dirty="0" err="1"/>
              <a:t>which</a:t>
            </a:r>
            <a:r>
              <a:rPr lang="nl-NL" dirty="0"/>
              <a:t> is </a:t>
            </a:r>
          </a:p>
          <a:p>
            <a:pPr lvl="1"/>
            <a:r>
              <a:rPr lang="nl-NL" dirty="0"/>
              <a:t>(2) relevant </a:t>
            </a:r>
            <a:r>
              <a:rPr lang="nl-NL" dirty="0" err="1"/>
              <a:t>to</a:t>
            </a:r>
            <a:r>
              <a:rPr lang="nl-NL" dirty="0"/>
              <a:t> </a:t>
            </a:r>
            <a:r>
              <a:rPr lang="nl-NL" dirty="0" err="1"/>
              <a:t>the</a:t>
            </a:r>
            <a:r>
              <a:rPr lang="nl-NL" dirty="0"/>
              <a:t> </a:t>
            </a:r>
            <a:r>
              <a:rPr lang="nl-NL" dirty="0" err="1"/>
              <a:t>purposes</a:t>
            </a:r>
            <a:r>
              <a:rPr lang="nl-NL" dirty="0"/>
              <a:t> of </a:t>
            </a:r>
            <a:r>
              <a:rPr lang="nl-NL" dirty="0" err="1"/>
              <a:t>the</a:t>
            </a:r>
            <a:r>
              <a:rPr lang="nl-NL" dirty="0"/>
              <a:t> </a:t>
            </a:r>
            <a:r>
              <a:rPr lang="nl-NL" dirty="0" err="1"/>
              <a:t>ontology</a:t>
            </a:r>
            <a:r>
              <a:rPr lang="nl-NL" dirty="0"/>
              <a:t> </a:t>
            </a:r>
            <a:r>
              <a:rPr lang="nl-NL" dirty="0" err="1"/>
              <a:t>and</a:t>
            </a:r>
            <a:r>
              <a:rPr lang="nl-NL" dirty="0"/>
              <a:t> </a:t>
            </a:r>
            <a:r>
              <a:rPr lang="nl-NL" dirty="0" err="1"/>
              <a:t>such</a:t>
            </a:r>
            <a:r>
              <a:rPr lang="nl-NL" dirty="0"/>
              <a:t> </a:t>
            </a:r>
            <a:r>
              <a:rPr lang="nl-NL" dirty="0" err="1"/>
              <a:t>that</a:t>
            </a:r>
            <a:r>
              <a:rPr lang="nl-NL" dirty="0"/>
              <a:t> </a:t>
            </a:r>
          </a:p>
          <a:p>
            <a:pPr lvl="1"/>
            <a:r>
              <a:rPr lang="nl-NL" dirty="0"/>
              <a:t>(3) </a:t>
            </a:r>
            <a:r>
              <a:rPr lang="nl-NL" dirty="0" err="1"/>
              <a:t>the</a:t>
            </a:r>
            <a:r>
              <a:rPr lang="nl-NL" dirty="0"/>
              <a:t> </a:t>
            </a:r>
            <a:r>
              <a:rPr lang="nl-NL" dirty="0" err="1"/>
              <a:t>authors</a:t>
            </a:r>
            <a:r>
              <a:rPr lang="nl-NL" dirty="0"/>
              <a:t> of </a:t>
            </a:r>
            <a:r>
              <a:rPr lang="nl-NL" dirty="0" err="1"/>
              <a:t>the</a:t>
            </a:r>
            <a:r>
              <a:rPr lang="nl-NL" dirty="0"/>
              <a:t> </a:t>
            </a:r>
            <a:r>
              <a:rPr lang="nl-NL" dirty="0" err="1"/>
              <a:t>ontology</a:t>
            </a:r>
            <a:r>
              <a:rPr lang="nl-NL" dirty="0"/>
              <a:t> </a:t>
            </a:r>
            <a:r>
              <a:rPr lang="nl-NL" dirty="0" err="1"/>
              <a:t>intended</a:t>
            </a:r>
            <a:r>
              <a:rPr lang="nl-NL" dirty="0"/>
              <a:t> </a:t>
            </a:r>
            <a:r>
              <a:rPr lang="nl-NL" dirty="0" err="1"/>
              <a:t>to</a:t>
            </a:r>
            <a:r>
              <a:rPr lang="nl-NL" dirty="0"/>
              <a:t> </a:t>
            </a:r>
            <a:r>
              <a:rPr lang="nl-NL" dirty="0" err="1"/>
              <a:t>use</a:t>
            </a:r>
            <a:r>
              <a:rPr lang="nl-NL" dirty="0"/>
              <a:t> </a:t>
            </a:r>
            <a:r>
              <a:rPr lang="nl-NL" dirty="0" err="1"/>
              <a:t>this</a:t>
            </a:r>
            <a:r>
              <a:rPr lang="nl-NL" dirty="0"/>
              <a:t> term </a:t>
            </a:r>
            <a:r>
              <a:rPr lang="nl-NL" dirty="0" err="1"/>
              <a:t>to</a:t>
            </a:r>
            <a:r>
              <a:rPr lang="nl-NL" dirty="0"/>
              <a:t> </a:t>
            </a:r>
            <a:r>
              <a:rPr lang="nl-NL" dirty="0" err="1"/>
              <a:t>designate</a:t>
            </a:r>
            <a:r>
              <a:rPr lang="nl-NL" dirty="0"/>
              <a:t> </a:t>
            </a:r>
            <a:r>
              <a:rPr lang="nl-NL" dirty="0" err="1"/>
              <a:t>this</a:t>
            </a:r>
            <a:r>
              <a:rPr lang="nl-NL" dirty="0"/>
              <a:t> POR, </a:t>
            </a:r>
            <a:r>
              <a:rPr lang="nl-NL" dirty="0" err="1"/>
              <a:t>and</a:t>
            </a:r>
            <a:endParaRPr lang="nl-NL" dirty="0"/>
          </a:p>
          <a:p>
            <a:pPr lvl="1"/>
            <a:r>
              <a:rPr lang="nl-NL" dirty="0"/>
              <a:t>(4) </a:t>
            </a:r>
            <a:r>
              <a:rPr lang="nl-NL" dirty="0" err="1"/>
              <a:t>there</a:t>
            </a:r>
            <a:r>
              <a:rPr lang="nl-NL" dirty="0"/>
              <a:t> </a:t>
            </a:r>
            <a:r>
              <a:rPr lang="nl-NL" dirty="0" err="1"/>
              <a:t>would</a:t>
            </a:r>
            <a:r>
              <a:rPr lang="nl-NL" dirty="0"/>
              <a:t> </a:t>
            </a:r>
            <a:r>
              <a:rPr lang="nl-NL" dirty="0" err="1"/>
              <a:t>be</a:t>
            </a:r>
            <a:r>
              <a:rPr lang="nl-NL" dirty="0"/>
              <a:t> no </a:t>
            </a:r>
            <a:r>
              <a:rPr lang="nl-NL" dirty="0" err="1"/>
              <a:t>PORs</a:t>
            </a:r>
            <a:r>
              <a:rPr lang="nl-NL" dirty="0"/>
              <a:t> </a:t>
            </a:r>
            <a:r>
              <a:rPr lang="nl-NL" dirty="0" err="1"/>
              <a:t>objectively</a:t>
            </a:r>
            <a:r>
              <a:rPr lang="nl-NL" dirty="0"/>
              <a:t> relevant </a:t>
            </a:r>
            <a:r>
              <a:rPr lang="nl-NL" dirty="0" err="1"/>
              <a:t>to</a:t>
            </a:r>
            <a:r>
              <a:rPr lang="nl-NL" dirty="0"/>
              <a:t> these </a:t>
            </a:r>
            <a:r>
              <a:rPr lang="nl-NL" dirty="0" err="1"/>
              <a:t>purposes</a:t>
            </a:r>
            <a:r>
              <a:rPr lang="nl-NL" dirty="0"/>
              <a:t> </a:t>
            </a:r>
            <a:r>
              <a:rPr lang="nl-NL" dirty="0" err="1"/>
              <a:t>that</a:t>
            </a:r>
            <a:r>
              <a:rPr lang="nl-NL" dirty="0"/>
              <a:t> are </a:t>
            </a:r>
            <a:r>
              <a:rPr lang="nl-NL" dirty="0" err="1"/>
              <a:t>not</a:t>
            </a:r>
            <a:r>
              <a:rPr lang="nl-NL" dirty="0"/>
              <a:t> </a:t>
            </a:r>
            <a:r>
              <a:rPr lang="nl-NL" dirty="0" err="1"/>
              <a:t>referred</a:t>
            </a:r>
            <a:r>
              <a:rPr lang="nl-NL" dirty="0"/>
              <a:t> </a:t>
            </a:r>
            <a:r>
              <a:rPr lang="nl-NL" dirty="0" err="1"/>
              <a:t>to</a:t>
            </a:r>
            <a:r>
              <a:rPr lang="nl-NL" dirty="0"/>
              <a:t> in </a:t>
            </a:r>
            <a:r>
              <a:rPr lang="nl-NL" dirty="0" err="1"/>
              <a:t>the</a:t>
            </a:r>
            <a:r>
              <a:rPr lang="nl-NL" dirty="0"/>
              <a:t> </a:t>
            </a:r>
            <a:r>
              <a:rPr lang="nl-NL" dirty="0" err="1"/>
              <a:t>ontology</a:t>
            </a:r>
            <a:r>
              <a:rPr lang="nl-NL" dirty="0"/>
              <a:t>.</a:t>
            </a:r>
            <a:r>
              <a:rPr lang="en-GB" dirty="0"/>
              <a:t> </a:t>
            </a:r>
            <a:endParaRPr lang="en-US" dirty="0"/>
          </a:p>
        </p:txBody>
      </p:sp>
    </p:spTree>
    <p:extLst>
      <p:ext uri="{BB962C8B-B14F-4D97-AF65-F5344CB8AC3E}">
        <p14:creationId xmlns:p14="http://schemas.microsoft.com/office/powerpoint/2010/main" val="31431274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Methodology (2)</a:t>
            </a:r>
          </a:p>
        </p:txBody>
      </p:sp>
      <p:sp>
        <p:nvSpPr>
          <p:cNvPr id="21507" name="Content Placeholder 2"/>
          <p:cNvSpPr>
            <a:spLocks noGrp="1"/>
          </p:cNvSpPr>
          <p:nvPr>
            <p:ph idx="1"/>
          </p:nvPr>
        </p:nvSpPr>
        <p:spPr/>
        <p:txBody>
          <a:bodyPr/>
          <a:lstStyle/>
          <a:p>
            <a:r>
              <a:rPr lang="en-US" altLang="en-US" sz="2800" dirty="0" smtClean="0"/>
              <a:t>compute for each </a:t>
            </a:r>
            <a:r>
              <a:rPr lang="en-US" altLang="en-US" sz="2800" b="1" i="1" dirty="0" smtClean="0"/>
              <a:t>Target Concept</a:t>
            </a:r>
            <a:r>
              <a:rPr lang="en-US" altLang="en-US" sz="2800" dirty="0" smtClean="0"/>
              <a:t> </a:t>
            </a:r>
            <a:r>
              <a:rPr lang="en-US" altLang="en-US" sz="2800" dirty="0" smtClean="0"/>
              <a:t>in each version of SNOMED CT the </a:t>
            </a:r>
            <a:r>
              <a:rPr lang="en-US" altLang="en-US" sz="2800" i="1" dirty="0" smtClean="0"/>
              <a:t>genericity</a:t>
            </a:r>
            <a:r>
              <a:rPr lang="en-US" altLang="en-US" sz="2800" dirty="0" smtClean="0"/>
              <a:t>:</a:t>
            </a:r>
          </a:p>
          <a:p>
            <a:pPr lvl="2"/>
            <a:r>
              <a:rPr lang="en-US" altLang="en-US" dirty="0" smtClean="0"/>
              <a:t>i.e. the number of times a </a:t>
            </a:r>
            <a:r>
              <a:rPr lang="en-US" altLang="en-US" b="1" i="1" dirty="0" smtClean="0"/>
              <a:t>TC</a:t>
            </a:r>
            <a:r>
              <a:rPr lang="en-US" altLang="en-US" dirty="0" smtClean="0"/>
              <a:t> appears in the paths from all </a:t>
            </a:r>
            <a:r>
              <a:rPr lang="en-US" altLang="en-US" b="1" i="1" dirty="0" smtClean="0"/>
              <a:t>SCs</a:t>
            </a:r>
            <a:r>
              <a:rPr lang="en-US" altLang="en-US" dirty="0" smtClean="0"/>
              <a:t> to the root.</a:t>
            </a:r>
          </a:p>
        </p:txBody>
      </p:sp>
      <p:grpSp>
        <p:nvGrpSpPr>
          <p:cNvPr id="21508" name="Group 55"/>
          <p:cNvGrpSpPr>
            <a:grpSpLocks/>
          </p:cNvGrpSpPr>
          <p:nvPr/>
        </p:nvGrpSpPr>
        <p:grpSpPr bwMode="auto">
          <a:xfrm>
            <a:off x="2971800" y="3505200"/>
            <a:ext cx="3810000" cy="2705100"/>
            <a:chOff x="762000" y="3810000"/>
            <a:chExt cx="3810000" cy="2705100"/>
          </a:xfrm>
        </p:grpSpPr>
        <p:sp>
          <p:nvSpPr>
            <p:cNvPr id="21509" name="Rectangle 3"/>
            <p:cNvSpPr>
              <a:spLocks noChangeArrowheads="1"/>
            </p:cNvSpPr>
            <p:nvPr/>
          </p:nvSpPr>
          <p:spPr bwMode="auto">
            <a:xfrm>
              <a:off x="762000" y="6134100"/>
              <a:ext cx="609600" cy="381000"/>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21510" name="Rectangle 4"/>
            <p:cNvSpPr>
              <a:spLocks noChangeArrowheads="1"/>
            </p:cNvSpPr>
            <p:nvPr/>
          </p:nvSpPr>
          <p:spPr bwMode="auto">
            <a:xfrm>
              <a:off x="1828800" y="6134100"/>
              <a:ext cx="609600" cy="381000"/>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21511" name="Rectangle 5"/>
            <p:cNvSpPr>
              <a:spLocks noChangeArrowheads="1"/>
            </p:cNvSpPr>
            <p:nvPr/>
          </p:nvSpPr>
          <p:spPr bwMode="auto">
            <a:xfrm>
              <a:off x="2971800" y="6134100"/>
              <a:ext cx="609600" cy="381000"/>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21512" name="Rectangle 6"/>
            <p:cNvSpPr>
              <a:spLocks noChangeArrowheads="1"/>
            </p:cNvSpPr>
            <p:nvPr/>
          </p:nvSpPr>
          <p:spPr bwMode="auto">
            <a:xfrm>
              <a:off x="1295400" y="5372100"/>
              <a:ext cx="609600" cy="38100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21513" name="Rectangle 7"/>
            <p:cNvSpPr>
              <a:spLocks noChangeArrowheads="1"/>
            </p:cNvSpPr>
            <p:nvPr/>
          </p:nvSpPr>
          <p:spPr bwMode="auto">
            <a:xfrm>
              <a:off x="2514600" y="5372100"/>
              <a:ext cx="609600" cy="38100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21514" name="Rectangle 8"/>
            <p:cNvSpPr>
              <a:spLocks noChangeArrowheads="1"/>
            </p:cNvSpPr>
            <p:nvPr/>
          </p:nvSpPr>
          <p:spPr bwMode="auto">
            <a:xfrm>
              <a:off x="3962400" y="6134100"/>
              <a:ext cx="609600" cy="381000"/>
            </a:xfrm>
            <a:prstGeom prst="rect">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cxnSp>
          <p:nvCxnSpPr>
            <p:cNvPr id="21515" name="Straight Arrow Connector 10"/>
            <p:cNvCxnSpPr>
              <a:cxnSpLocks noChangeShapeType="1"/>
              <a:stCxn id="21509" idx="0"/>
              <a:endCxn id="21512" idx="2"/>
            </p:cNvCxnSpPr>
            <p:nvPr/>
          </p:nvCxnSpPr>
          <p:spPr bwMode="auto">
            <a:xfrm flipV="1">
              <a:off x="1066800" y="5753100"/>
              <a:ext cx="533400" cy="3810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1516" name="Straight Arrow Connector 11"/>
            <p:cNvCxnSpPr>
              <a:cxnSpLocks noChangeShapeType="1"/>
              <a:stCxn id="21510" idx="0"/>
              <a:endCxn id="21512" idx="2"/>
            </p:cNvCxnSpPr>
            <p:nvPr/>
          </p:nvCxnSpPr>
          <p:spPr bwMode="auto">
            <a:xfrm flipH="1" flipV="1">
              <a:off x="1600200" y="5753100"/>
              <a:ext cx="533400" cy="3810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1517" name="Straight Arrow Connector 14"/>
            <p:cNvCxnSpPr>
              <a:cxnSpLocks noChangeShapeType="1"/>
              <a:stCxn id="21510" idx="0"/>
              <a:endCxn id="21513" idx="2"/>
            </p:cNvCxnSpPr>
            <p:nvPr/>
          </p:nvCxnSpPr>
          <p:spPr bwMode="auto">
            <a:xfrm flipV="1">
              <a:off x="2133600" y="5753100"/>
              <a:ext cx="685800" cy="3810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1518" name="Straight Arrow Connector 17"/>
            <p:cNvCxnSpPr>
              <a:cxnSpLocks noChangeShapeType="1"/>
              <a:stCxn id="21511" idx="0"/>
              <a:endCxn id="21513" idx="2"/>
            </p:cNvCxnSpPr>
            <p:nvPr/>
          </p:nvCxnSpPr>
          <p:spPr bwMode="auto">
            <a:xfrm flipH="1" flipV="1">
              <a:off x="2819400" y="5753100"/>
              <a:ext cx="457200" cy="3810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1519" name="Rectangle 20"/>
            <p:cNvSpPr>
              <a:spLocks noChangeArrowheads="1"/>
            </p:cNvSpPr>
            <p:nvPr/>
          </p:nvSpPr>
          <p:spPr bwMode="auto">
            <a:xfrm>
              <a:off x="1752600" y="4648200"/>
              <a:ext cx="609600" cy="38100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21520" name="Rectangle 23"/>
            <p:cNvSpPr>
              <a:spLocks noChangeArrowheads="1"/>
            </p:cNvSpPr>
            <p:nvPr/>
          </p:nvSpPr>
          <p:spPr bwMode="auto">
            <a:xfrm>
              <a:off x="3276600" y="4648200"/>
              <a:ext cx="609600" cy="38100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21521" name="Rectangle 24"/>
            <p:cNvSpPr>
              <a:spLocks noChangeArrowheads="1"/>
            </p:cNvSpPr>
            <p:nvPr/>
          </p:nvSpPr>
          <p:spPr bwMode="auto">
            <a:xfrm>
              <a:off x="2514600" y="3886200"/>
              <a:ext cx="609600" cy="381000"/>
            </a:xfrm>
            <a:prstGeom prst="rect">
              <a:avLst/>
            </a:prstGeom>
            <a:solidFill>
              <a:srgbClr val="00B05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cxnSp>
          <p:nvCxnSpPr>
            <p:cNvPr id="21522" name="Straight Arrow Connector 25"/>
            <p:cNvCxnSpPr>
              <a:cxnSpLocks noChangeShapeType="1"/>
              <a:stCxn id="21514" idx="0"/>
              <a:endCxn id="21520" idx="2"/>
            </p:cNvCxnSpPr>
            <p:nvPr/>
          </p:nvCxnSpPr>
          <p:spPr bwMode="auto">
            <a:xfrm flipH="1" flipV="1">
              <a:off x="3581400" y="5029200"/>
              <a:ext cx="685800" cy="11049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1523" name="Straight Arrow Connector 28"/>
            <p:cNvCxnSpPr>
              <a:cxnSpLocks noChangeShapeType="1"/>
              <a:stCxn id="21512" idx="0"/>
              <a:endCxn id="21519" idx="2"/>
            </p:cNvCxnSpPr>
            <p:nvPr/>
          </p:nvCxnSpPr>
          <p:spPr bwMode="auto">
            <a:xfrm flipV="1">
              <a:off x="1600200" y="5029200"/>
              <a:ext cx="457200" cy="3429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1524" name="Straight Arrow Connector 31"/>
            <p:cNvCxnSpPr>
              <a:cxnSpLocks noChangeShapeType="1"/>
              <a:stCxn id="21513" idx="0"/>
              <a:endCxn id="21521" idx="2"/>
            </p:cNvCxnSpPr>
            <p:nvPr/>
          </p:nvCxnSpPr>
          <p:spPr bwMode="auto">
            <a:xfrm flipV="1">
              <a:off x="2819400" y="4267200"/>
              <a:ext cx="0" cy="11049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1525" name="Straight Arrow Connector 34"/>
            <p:cNvCxnSpPr>
              <a:cxnSpLocks noChangeShapeType="1"/>
              <a:stCxn id="21520" idx="0"/>
              <a:endCxn id="21521" idx="2"/>
            </p:cNvCxnSpPr>
            <p:nvPr/>
          </p:nvCxnSpPr>
          <p:spPr bwMode="auto">
            <a:xfrm flipH="1" flipV="1">
              <a:off x="2819400" y="4267200"/>
              <a:ext cx="762000" cy="3810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1526" name="Straight Arrow Connector 39"/>
            <p:cNvCxnSpPr>
              <a:cxnSpLocks noChangeShapeType="1"/>
              <a:stCxn id="21519" idx="0"/>
              <a:endCxn id="21521" idx="2"/>
            </p:cNvCxnSpPr>
            <p:nvPr/>
          </p:nvCxnSpPr>
          <p:spPr bwMode="auto">
            <a:xfrm flipV="1">
              <a:off x="2057400" y="4267200"/>
              <a:ext cx="762000" cy="3810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21527" name="Straight Arrow Connector 47"/>
            <p:cNvCxnSpPr>
              <a:cxnSpLocks noChangeShapeType="1"/>
              <a:stCxn id="21513" idx="0"/>
              <a:endCxn id="21519" idx="2"/>
            </p:cNvCxnSpPr>
            <p:nvPr/>
          </p:nvCxnSpPr>
          <p:spPr bwMode="auto">
            <a:xfrm flipH="1" flipV="1">
              <a:off x="2057400" y="5029200"/>
              <a:ext cx="762000" cy="34290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sp>
          <p:nvSpPr>
            <p:cNvPr id="21528" name="TextBox 50"/>
            <p:cNvSpPr txBox="1">
              <a:spLocks noChangeArrowheads="1"/>
            </p:cNvSpPr>
            <p:nvPr/>
          </p:nvSpPr>
          <p:spPr bwMode="auto">
            <a:xfrm>
              <a:off x="3352800" y="38100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dirty="0">
                  <a:solidFill>
                    <a:schemeClr val="bg1"/>
                  </a:solidFill>
                </a:rPr>
                <a:t>4</a:t>
              </a:r>
              <a:endParaRPr lang="en-US" altLang="en-US" dirty="0">
                <a:solidFill>
                  <a:schemeClr val="bg1"/>
                </a:solidFill>
              </a:endParaRPr>
            </a:p>
          </p:txBody>
        </p:sp>
        <p:sp>
          <p:nvSpPr>
            <p:cNvPr id="21529" name="TextBox 51"/>
            <p:cNvSpPr txBox="1">
              <a:spLocks noChangeArrowheads="1"/>
            </p:cNvSpPr>
            <p:nvPr/>
          </p:nvSpPr>
          <p:spPr bwMode="auto">
            <a:xfrm>
              <a:off x="4038600" y="46482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a:solidFill>
                    <a:schemeClr val="bg1"/>
                  </a:solidFill>
                </a:rPr>
                <a:t>1</a:t>
              </a:r>
            </a:p>
          </p:txBody>
        </p:sp>
        <p:sp>
          <p:nvSpPr>
            <p:cNvPr id="21530" name="TextBox 52"/>
            <p:cNvSpPr txBox="1">
              <a:spLocks noChangeArrowheads="1"/>
            </p:cNvSpPr>
            <p:nvPr/>
          </p:nvSpPr>
          <p:spPr bwMode="auto">
            <a:xfrm>
              <a:off x="1295400" y="46482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dirty="0">
                  <a:solidFill>
                    <a:schemeClr val="bg1"/>
                  </a:solidFill>
                </a:rPr>
                <a:t>3</a:t>
              </a:r>
              <a:endParaRPr lang="en-US" altLang="en-US" dirty="0">
                <a:solidFill>
                  <a:schemeClr val="bg1"/>
                </a:solidFill>
              </a:endParaRPr>
            </a:p>
          </p:txBody>
        </p:sp>
        <p:sp>
          <p:nvSpPr>
            <p:cNvPr id="21531" name="TextBox 53"/>
            <p:cNvSpPr txBox="1">
              <a:spLocks noChangeArrowheads="1"/>
            </p:cNvSpPr>
            <p:nvPr/>
          </p:nvSpPr>
          <p:spPr bwMode="auto">
            <a:xfrm>
              <a:off x="3200400" y="53340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dirty="0" smtClean="0">
                  <a:solidFill>
                    <a:schemeClr val="bg1"/>
                  </a:solidFill>
                </a:rPr>
                <a:t>2</a:t>
              </a:r>
              <a:endParaRPr lang="en-US" altLang="en-US" dirty="0">
                <a:solidFill>
                  <a:schemeClr val="bg1"/>
                </a:solidFill>
              </a:endParaRPr>
            </a:p>
          </p:txBody>
        </p:sp>
        <p:sp>
          <p:nvSpPr>
            <p:cNvPr id="21532" name="TextBox 54"/>
            <p:cNvSpPr txBox="1">
              <a:spLocks noChangeArrowheads="1"/>
            </p:cNvSpPr>
            <p:nvPr/>
          </p:nvSpPr>
          <p:spPr bwMode="auto">
            <a:xfrm>
              <a:off x="1905000" y="533400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dirty="0" smtClean="0">
                  <a:solidFill>
                    <a:schemeClr val="bg1"/>
                  </a:solidFill>
                </a:rPr>
                <a:t>2</a:t>
              </a:r>
              <a:endParaRPr lang="en-US" altLang="en-US" dirty="0">
                <a:solidFill>
                  <a:schemeClr val="bg1"/>
                </a:solidFill>
              </a:endParaRPr>
            </a:p>
          </p:txBody>
        </p:sp>
      </p:grpSp>
      <p:sp>
        <p:nvSpPr>
          <p:cNvPr id="2" name="Oval 1"/>
          <p:cNvSpPr/>
          <p:nvPr/>
        </p:nvSpPr>
        <p:spPr bwMode="auto">
          <a:xfrm>
            <a:off x="5516420" y="3505200"/>
            <a:ext cx="400110" cy="400110"/>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Oval 29"/>
          <p:cNvSpPr/>
          <p:nvPr/>
        </p:nvSpPr>
        <p:spPr bwMode="auto">
          <a:xfrm>
            <a:off x="3465944" y="4343400"/>
            <a:ext cx="400110" cy="400110"/>
          </a:xfrm>
          <a:prstGeom prst="ellipse">
            <a:avLst/>
          </a:prstGeom>
          <a:noFill/>
          <a:ln w="28575"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Oval 30"/>
          <p:cNvSpPr/>
          <p:nvPr/>
        </p:nvSpPr>
        <p:spPr bwMode="auto">
          <a:xfrm>
            <a:off x="4067145" y="5038695"/>
            <a:ext cx="400110" cy="40011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Oval 31"/>
          <p:cNvSpPr/>
          <p:nvPr/>
        </p:nvSpPr>
        <p:spPr bwMode="auto">
          <a:xfrm>
            <a:off x="5362544" y="5040427"/>
            <a:ext cx="400110" cy="40011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3" name="Oval 32"/>
          <p:cNvSpPr/>
          <p:nvPr/>
        </p:nvSpPr>
        <p:spPr bwMode="auto">
          <a:xfrm>
            <a:off x="6191190" y="4331377"/>
            <a:ext cx="400110" cy="4001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Oval 33"/>
          <p:cNvSpPr/>
          <p:nvPr/>
        </p:nvSpPr>
        <p:spPr bwMode="auto">
          <a:xfrm>
            <a:off x="5454096" y="5046937"/>
            <a:ext cx="400110" cy="4001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5" name="Oval 34"/>
          <p:cNvSpPr/>
          <p:nvPr/>
        </p:nvSpPr>
        <p:spPr bwMode="auto">
          <a:xfrm>
            <a:off x="4143838" y="5046937"/>
            <a:ext cx="400110" cy="4001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6" name="Oval 35"/>
          <p:cNvSpPr/>
          <p:nvPr/>
        </p:nvSpPr>
        <p:spPr bwMode="auto">
          <a:xfrm>
            <a:off x="5611090" y="3524190"/>
            <a:ext cx="400110" cy="40011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482795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Methodology (2)</a:t>
            </a:r>
          </a:p>
        </p:txBody>
      </p:sp>
      <p:sp>
        <p:nvSpPr>
          <p:cNvPr id="22531" name="Content Placeholder 2"/>
          <p:cNvSpPr>
            <a:spLocks noGrp="1"/>
          </p:cNvSpPr>
          <p:nvPr>
            <p:ph idx="1"/>
          </p:nvPr>
        </p:nvSpPr>
        <p:spPr/>
        <p:txBody>
          <a:bodyPr/>
          <a:lstStyle/>
          <a:p>
            <a:pPr marL="457200" indent="-457200">
              <a:buFont typeface="Arial" panose="020B0604020202020204" pitchFamily="34" charset="0"/>
              <a:buChar char="•"/>
              <a:defRPr/>
            </a:pPr>
            <a:r>
              <a:rPr lang="en-US" sz="2800" dirty="0" smtClean="0">
                <a:solidFill>
                  <a:srgbClr val="0070C0"/>
                </a:solidFill>
              </a:rPr>
              <a:t>compute for each </a:t>
            </a:r>
            <a:r>
              <a:rPr lang="en-US" sz="2800" b="1" i="1" dirty="0" smtClean="0">
                <a:solidFill>
                  <a:srgbClr val="0070C0"/>
                </a:solidFill>
              </a:rPr>
              <a:t>TC</a:t>
            </a:r>
            <a:r>
              <a:rPr lang="en-US" sz="2800" dirty="0" smtClean="0">
                <a:solidFill>
                  <a:srgbClr val="0070C0"/>
                </a:solidFill>
              </a:rPr>
              <a:t> in each version of SNOMED CT the </a:t>
            </a:r>
            <a:r>
              <a:rPr lang="en-US" sz="2800" i="1" dirty="0" err="1" smtClean="0">
                <a:solidFill>
                  <a:srgbClr val="0070C0"/>
                </a:solidFill>
              </a:rPr>
              <a:t>genericity</a:t>
            </a:r>
            <a:r>
              <a:rPr lang="en-US" sz="2800" dirty="0" smtClean="0">
                <a:solidFill>
                  <a:srgbClr val="0070C0"/>
                </a:solidFill>
              </a:rPr>
              <a:t>:</a:t>
            </a:r>
          </a:p>
          <a:p>
            <a:pPr lvl="2">
              <a:defRPr/>
            </a:pPr>
            <a:r>
              <a:rPr lang="en-US" dirty="0" smtClean="0">
                <a:solidFill>
                  <a:srgbClr val="0070C0"/>
                </a:solidFill>
              </a:rPr>
              <a:t>i.e. the number of times a </a:t>
            </a:r>
            <a:r>
              <a:rPr lang="en-US" b="1" i="1" dirty="0" smtClean="0">
                <a:solidFill>
                  <a:srgbClr val="0070C0"/>
                </a:solidFill>
              </a:rPr>
              <a:t>TC</a:t>
            </a:r>
            <a:r>
              <a:rPr lang="en-US" dirty="0" smtClean="0">
                <a:solidFill>
                  <a:srgbClr val="0070C0"/>
                </a:solidFill>
              </a:rPr>
              <a:t> appears in the paths from all </a:t>
            </a:r>
            <a:r>
              <a:rPr lang="en-US" b="1" i="1" dirty="0" smtClean="0">
                <a:solidFill>
                  <a:srgbClr val="0070C0"/>
                </a:solidFill>
              </a:rPr>
              <a:t>SCs</a:t>
            </a:r>
            <a:r>
              <a:rPr lang="en-US" dirty="0" smtClean="0">
                <a:solidFill>
                  <a:srgbClr val="0070C0"/>
                </a:solidFill>
              </a:rPr>
              <a:t> to the root.</a:t>
            </a:r>
          </a:p>
          <a:p>
            <a:pPr marL="457200" indent="-457200">
              <a:buFont typeface="Arial" panose="020B0604020202020204" pitchFamily="34" charset="0"/>
              <a:buChar char="•"/>
              <a:defRPr/>
            </a:pPr>
            <a:endParaRPr lang="en-US" sz="2800" dirty="0" smtClean="0"/>
          </a:p>
          <a:p>
            <a:pPr marL="457200" indent="-457200">
              <a:buFont typeface="Arial" panose="020B0604020202020204" pitchFamily="34" charset="0"/>
              <a:buChar char="•"/>
              <a:defRPr/>
            </a:pPr>
            <a:r>
              <a:rPr lang="en-US" sz="2800" dirty="0" smtClean="0"/>
              <a:t>compute </a:t>
            </a:r>
            <a:r>
              <a:rPr lang="en-US" sz="2800" dirty="0" smtClean="0"/>
              <a:t>for each </a:t>
            </a:r>
            <a:r>
              <a:rPr lang="en-US" sz="2800" b="1" i="1" dirty="0" smtClean="0"/>
              <a:t>SC</a:t>
            </a:r>
            <a:r>
              <a:rPr lang="en-US" sz="2800" dirty="0" smtClean="0"/>
              <a:t> in each version its </a:t>
            </a:r>
            <a:r>
              <a:rPr lang="en-US" sz="2800" i="1" dirty="0" smtClean="0"/>
              <a:t>information content</a:t>
            </a:r>
            <a:r>
              <a:rPr lang="en-US" sz="2800" dirty="0" smtClean="0"/>
              <a:t>:</a:t>
            </a:r>
          </a:p>
          <a:p>
            <a:pPr lvl="2">
              <a:defRPr/>
            </a:pPr>
            <a:r>
              <a:rPr lang="en-US" dirty="0" smtClean="0"/>
              <a:t>i.e. the sum of the values obtained by dividing the </a:t>
            </a:r>
            <a:r>
              <a:rPr lang="en-US" i="1" dirty="0" err="1" smtClean="0"/>
              <a:t>genericity</a:t>
            </a:r>
            <a:r>
              <a:rPr lang="en-US" dirty="0" smtClean="0"/>
              <a:t> of each </a:t>
            </a:r>
            <a:r>
              <a:rPr lang="en-US" b="1" i="1" dirty="0" smtClean="0"/>
              <a:t>TC</a:t>
            </a:r>
            <a:r>
              <a:rPr lang="en-US" dirty="0" smtClean="0"/>
              <a:t> on a path from the </a:t>
            </a:r>
            <a:r>
              <a:rPr lang="en-US" b="1" i="1" dirty="0" smtClean="0"/>
              <a:t>SC</a:t>
            </a:r>
            <a:r>
              <a:rPr lang="en-US" dirty="0" smtClean="0"/>
              <a:t> to the top by the respective path lengths from </a:t>
            </a:r>
            <a:r>
              <a:rPr lang="en-US" b="1" i="1" dirty="0" smtClean="0"/>
              <a:t>SC</a:t>
            </a:r>
            <a:r>
              <a:rPr lang="en-US" dirty="0" smtClean="0"/>
              <a:t> to </a:t>
            </a:r>
            <a:r>
              <a:rPr lang="en-US" b="1" i="1" dirty="0" smtClean="0"/>
              <a:t>TC</a:t>
            </a:r>
            <a:r>
              <a:rPr lang="en-US" dirty="0" smtClean="0"/>
              <a:t>.</a:t>
            </a:r>
          </a:p>
        </p:txBody>
      </p:sp>
      <p:sp>
        <p:nvSpPr>
          <p:cNvPr id="4" name="Rectangle 3"/>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27572578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z="1600" smtClean="0"/>
              <a:t>IC for SC ‘</a:t>
            </a:r>
            <a:r>
              <a:rPr lang="en-US" altLang="en-US" sz="1600" i="1" smtClean="0"/>
              <a:t>pN1b: Metastasis in internal mammary lymph nodes with microscopic disease detected by sentinel lymph node dissection but not clinically apparent (breast) (finding)</a:t>
            </a:r>
            <a:r>
              <a:rPr lang="en-US" altLang="en-US" sz="1600" smtClean="0"/>
              <a:t>’. </a:t>
            </a:r>
          </a:p>
        </p:txBody>
      </p:sp>
      <p:graphicFrame>
        <p:nvGraphicFramePr>
          <p:cNvPr id="4" name="Table 3"/>
          <p:cNvGraphicFramePr>
            <a:graphicFrameLocks noGrp="1"/>
          </p:cNvGraphicFramePr>
          <p:nvPr>
            <p:extLst>
              <p:ext uri="{D42A27DB-BD31-4B8C-83A1-F6EECF244321}">
                <p14:modId xmlns:p14="http://schemas.microsoft.com/office/powerpoint/2010/main" val="2410573754"/>
              </p:ext>
            </p:extLst>
          </p:nvPr>
        </p:nvGraphicFramePr>
        <p:xfrm>
          <a:off x="134938" y="1660529"/>
          <a:ext cx="8915400" cy="4283071"/>
        </p:xfrm>
        <a:graphic>
          <a:graphicData uri="http://schemas.openxmlformats.org/drawingml/2006/table">
            <a:tbl>
              <a:tblPr/>
              <a:tblGrid>
                <a:gridCol w="3392593"/>
                <a:gridCol w="236692"/>
                <a:gridCol w="315589"/>
                <a:gridCol w="315589"/>
                <a:gridCol w="315589"/>
                <a:gridCol w="315589"/>
                <a:gridCol w="315589"/>
                <a:gridCol w="315589"/>
                <a:gridCol w="315589"/>
                <a:gridCol w="315589"/>
                <a:gridCol w="315589"/>
                <a:gridCol w="315589"/>
                <a:gridCol w="315589"/>
                <a:gridCol w="315589"/>
                <a:gridCol w="315589"/>
                <a:gridCol w="315589"/>
                <a:gridCol w="315589"/>
                <a:gridCol w="315589"/>
                <a:gridCol w="236691"/>
              </a:tblGrid>
              <a:tr h="182913">
                <a:tc>
                  <a:txBody>
                    <a:bodyPr/>
                    <a:lstStyle/>
                    <a:p>
                      <a:pPr marL="0" marR="0" algn="ctr">
                        <a:spcBef>
                          <a:spcPts val="0"/>
                        </a:spcBef>
                        <a:spcAft>
                          <a:spcPts val="0"/>
                        </a:spcAft>
                      </a:pPr>
                      <a:r>
                        <a:rPr lang="en-US" sz="1200" b="1" dirty="0">
                          <a:solidFill>
                            <a:schemeClr val="bg1"/>
                          </a:solidFill>
                          <a:latin typeface="Times New Roman"/>
                          <a:ea typeface="Times New Roman"/>
                        </a:rPr>
                        <a:t>Target Concepts</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v2</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v3</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v5</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v6</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v7</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v9</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v10</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v11</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v12</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v13</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v15</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v16</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v17</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9319">
                <a:tc>
                  <a:txBody>
                    <a:bodyPr/>
                    <a:lstStyle/>
                    <a:p>
                      <a:pPr marL="0" marR="0">
                        <a:spcBef>
                          <a:spcPts val="0"/>
                        </a:spcBef>
                        <a:spcAft>
                          <a:spcPts val="0"/>
                        </a:spcAft>
                      </a:pPr>
                      <a:r>
                        <a:rPr lang="en-US" sz="1200" dirty="0">
                          <a:solidFill>
                            <a:schemeClr val="bg1"/>
                          </a:solidFill>
                          <a:latin typeface="Times New Roman"/>
                          <a:ea typeface="Times New Roman"/>
                        </a:rPr>
                        <a:t>SNOMED CT Concept (SNOMED RT+CTV3)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139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dirty="0">
                          <a:solidFill>
                            <a:schemeClr val="bg1"/>
                          </a:solidFill>
                          <a:latin typeface="Times New Roman"/>
                          <a:ea typeface="Times New Roman"/>
                        </a:rPr>
                        <a:t>Staging and scales (staging scale)</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Tumor staging (tumor staging)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Cancer staging (tumor staging)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827">
                <a:tc>
                  <a:txBody>
                    <a:bodyPr/>
                    <a:lstStyle/>
                    <a:p>
                      <a:pPr marL="0" marR="0">
                        <a:spcBef>
                          <a:spcPts val="0"/>
                        </a:spcBef>
                        <a:spcAft>
                          <a:spcPts val="0"/>
                        </a:spcAft>
                      </a:pPr>
                      <a:r>
                        <a:rPr lang="en-US" sz="1200">
                          <a:solidFill>
                            <a:schemeClr val="bg1"/>
                          </a:solidFill>
                          <a:latin typeface="Times New Roman"/>
                          <a:ea typeface="Times New Roman"/>
                        </a:rPr>
                        <a:t>Tumor-node-metastasis (TNM) tumor staging system (tumor staging)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dirty="0" smtClean="0">
                          <a:solidFill>
                            <a:schemeClr val="bg1"/>
                          </a:solidFill>
                          <a:latin typeface="Times New Roman"/>
                          <a:ea typeface="Times New Roman"/>
                        </a:rPr>
                        <a:t>                                                                            [cut]</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182913">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32577">
                <a:tc>
                  <a:txBody>
                    <a:bodyPr/>
                    <a:lstStyle/>
                    <a:p>
                      <a:pPr marL="0" marR="0">
                        <a:spcBef>
                          <a:spcPts val="0"/>
                        </a:spcBef>
                        <a:spcAft>
                          <a:spcPts val="0"/>
                        </a:spcAft>
                      </a:pPr>
                      <a:r>
                        <a:rPr lang="en-US" sz="1200">
                          <a:solidFill>
                            <a:schemeClr val="bg1"/>
                          </a:solidFill>
                          <a:latin typeface="Times New Roman"/>
                          <a:ea typeface="Times New Roman"/>
                        </a:rPr>
                        <a:t>Clinical history and observation findings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Tumor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Node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Tumor stage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5827">
                <a:tc>
                  <a:txBody>
                    <a:bodyPr/>
                    <a:lstStyle/>
                    <a:p>
                      <a:pPr marL="0" marR="0">
                        <a:spcBef>
                          <a:spcPts val="0"/>
                        </a:spcBef>
                        <a:spcAft>
                          <a:spcPts val="0"/>
                        </a:spcAft>
                      </a:pPr>
                      <a:r>
                        <a:rPr lang="en-US" sz="1200">
                          <a:solidFill>
                            <a:schemeClr val="bg1"/>
                          </a:solidFill>
                          <a:latin typeface="Times New Roman"/>
                          <a:ea typeface="Times New Roman"/>
                        </a:rPr>
                        <a:t>Tumor-node-metastasis (TNM) tumor staging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pN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N1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Breast TNM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Finding of lesion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spcBef>
                          <a:spcPts val="0"/>
                        </a:spcBef>
                        <a:spcAft>
                          <a:spcPts val="0"/>
                        </a:spcAft>
                      </a:pPr>
                      <a:r>
                        <a:rPr lang="en-US" sz="1200">
                          <a:solidFill>
                            <a:schemeClr val="bg1"/>
                          </a:solidFill>
                          <a:latin typeface="Times New Roman"/>
                          <a:ea typeface="Times New Roman"/>
                        </a:rPr>
                        <a:t>pN1b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913">
                <a:tc>
                  <a:txBody>
                    <a:bodyPr/>
                    <a:lstStyle/>
                    <a:p>
                      <a:pPr marL="0" marR="0" algn="r">
                        <a:spcBef>
                          <a:spcPts val="0"/>
                        </a:spcBef>
                        <a:spcAft>
                          <a:spcPts val="0"/>
                        </a:spcAft>
                      </a:pPr>
                      <a:r>
                        <a:rPr lang="en-US" sz="1200" b="1" dirty="0">
                          <a:solidFill>
                            <a:schemeClr val="bg1"/>
                          </a:solidFill>
                          <a:latin typeface="Times New Roman"/>
                          <a:ea typeface="Times New Roman"/>
                        </a:rPr>
                        <a:t>Total Information content</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484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440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4"/>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27955816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t>Methodology </a:t>
            </a:r>
            <a:r>
              <a:rPr lang="en-US" altLang="en-US" dirty="0" smtClean="0"/>
              <a:t>(3)</a:t>
            </a:r>
            <a:endParaRPr lang="en-US" altLang="en-US" dirty="0" smtClean="0"/>
          </a:p>
        </p:txBody>
      </p:sp>
      <p:sp>
        <p:nvSpPr>
          <p:cNvPr id="24579" name="Content Placeholder 2"/>
          <p:cNvSpPr>
            <a:spLocks noGrp="1"/>
          </p:cNvSpPr>
          <p:nvPr>
            <p:ph idx="1"/>
          </p:nvPr>
        </p:nvSpPr>
        <p:spPr/>
        <p:txBody>
          <a:bodyPr/>
          <a:lstStyle/>
          <a:p>
            <a:pPr marL="457200" indent="-457200">
              <a:buFont typeface="Arial" panose="020B0604020202020204" pitchFamily="34" charset="0"/>
              <a:buChar char="•"/>
              <a:defRPr/>
            </a:pPr>
            <a:r>
              <a:rPr lang="en-US" sz="2800" dirty="0" smtClean="0">
                <a:solidFill>
                  <a:srgbClr val="0070C0"/>
                </a:solidFill>
              </a:rPr>
              <a:t>compute for each </a:t>
            </a:r>
            <a:r>
              <a:rPr lang="en-US" sz="2800" b="1" i="1" dirty="0" smtClean="0">
                <a:solidFill>
                  <a:srgbClr val="0070C0"/>
                </a:solidFill>
              </a:rPr>
              <a:t>TC</a:t>
            </a:r>
            <a:r>
              <a:rPr lang="en-US" sz="2800" dirty="0" smtClean="0">
                <a:solidFill>
                  <a:srgbClr val="0070C0"/>
                </a:solidFill>
              </a:rPr>
              <a:t> in each version of SNOMED CT the </a:t>
            </a:r>
            <a:r>
              <a:rPr lang="en-US" sz="2800" i="1" dirty="0" err="1" smtClean="0">
                <a:solidFill>
                  <a:srgbClr val="0070C0"/>
                </a:solidFill>
              </a:rPr>
              <a:t>genericity</a:t>
            </a:r>
            <a:r>
              <a:rPr lang="en-US" sz="2800" dirty="0" smtClean="0">
                <a:solidFill>
                  <a:srgbClr val="0070C0"/>
                </a:solidFill>
              </a:rPr>
              <a:t>:</a:t>
            </a:r>
          </a:p>
          <a:p>
            <a:pPr lvl="2">
              <a:defRPr/>
            </a:pPr>
            <a:r>
              <a:rPr lang="en-US" dirty="0" smtClean="0">
                <a:solidFill>
                  <a:srgbClr val="0070C0"/>
                </a:solidFill>
              </a:rPr>
              <a:t>i.e. the number of times a </a:t>
            </a:r>
            <a:r>
              <a:rPr lang="en-US" b="1" i="1" dirty="0" smtClean="0">
                <a:solidFill>
                  <a:srgbClr val="0070C0"/>
                </a:solidFill>
              </a:rPr>
              <a:t>TC</a:t>
            </a:r>
            <a:r>
              <a:rPr lang="en-US" dirty="0" smtClean="0">
                <a:solidFill>
                  <a:srgbClr val="0070C0"/>
                </a:solidFill>
              </a:rPr>
              <a:t> appears in the paths from all </a:t>
            </a:r>
            <a:r>
              <a:rPr lang="en-US" b="1" i="1" dirty="0" smtClean="0">
                <a:solidFill>
                  <a:srgbClr val="0070C0"/>
                </a:solidFill>
              </a:rPr>
              <a:t>SCs</a:t>
            </a:r>
            <a:r>
              <a:rPr lang="en-US" dirty="0" smtClean="0">
                <a:solidFill>
                  <a:srgbClr val="0070C0"/>
                </a:solidFill>
              </a:rPr>
              <a:t> to the root.</a:t>
            </a:r>
          </a:p>
          <a:p>
            <a:pPr marL="457200" indent="-457200">
              <a:buFont typeface="Arial" panose="020B0604020202020204" pitchFamily="34" charset="0"/>
              <a:buChar char="•"/>
              <a:defRPr/>
            </a:pPr>
            <a:r>
              <a:rPr lang="en-US" sz="2800" dirty="0" smtClean="0">
                <a:solidFill>
                  <a:srgbClr val="0070C0"/>
                </a:solidFill>
              </a:rPr>
              <a:t>compute for each </a:t>
            </a:r>
            <a:r>
              <a:rPr lang="en-US" sz="2800" b="1" i="1" dirty="0" smtClean="0">
                <a:solidFill>
                  <a:srgbClr val="0070C0"/>
                </a:solidFill>
              </a:rPr>
              <a:t>SC</a:t>
            </a:r>
            <a:r>
              <a:rPr lang="en-US" sz="2800" dirty="0" smtClean="0">
                <a:solidFill>
                  <a:srgbClr val="0070C0"/>
                </a:solidFill>
              </a:rPr>
              <a:t> in each version its </a:t>
            </a:r>
            <a:r>
              <a:rPr lang="en-US" sz="2800" i="1" dirty="0" smtClean="0">
                <a:solidFill>
                  <a:srgbClr val="0070C0"/>
                </a:solidFill>
              </a:rPr>
              <a:t>information content</a:t>
            </a:r>
            <a:r>
              <a:rPr lang="en-US" sz="2800" dirty="0" smtClean="0">
                <a:solidFill>
                  <a:srgbClr val="0070C0"/>
                </a:solidFill>
              </a:rPr>
              <a:t>:</a:t>
            </a:r>
          </a:p>
          <a:p>
            <a:pPr lvl="2">
              <a:defRPr/>
            </a:pPr>
            <a:r>
              <a:rPr lang="en-US" dirty="0" smtClean="0">
                <a:solidFill>
                  <a:srgbClr val="0070C0"/>
                </a:solidFill>
              </a:rPr>
              <a:t>i.e. the sum of the values obtained by dividing the </a:t>
            </a:r>
            <a:r>
              <a:rPr lang="en-US" i="1" dirty="0" err="1" smtClean="0">
                <a:solidFill>
                  <a:srgbClr val="0070C0"/>
                </a:solidFill>
              </a:rPr>
              <a:t>genericity</a:t>
            </a:r>
            <a:r>
              <a:rPr lang="en-US" dirty="0" smtClean="0">
                <a:solidFill>
                  <a:srgbClr val="0070C0"/>
                </a:solidFill>
              </a:rPr>
              <a:t> of each </a:t>
            </a:r>
            <a:r>
              <a:rPr lang="en-US" b="1" i="1" dirty="0" smtClean="0">
                <a:solidFill>
                  <a:srgbClr val="0070C0"/>
                </a:solidFill>
              </a:rPr>
              <a:t>TC</a:t>
            </a:r>
            <a:r>
              <a:rPr lang="en-US" dirty="0" smtClean="0">
                <a:solidFill>
                  <a:srgbClr val="0070C0"/>
                </a:solidFill>
              </a:rPr>
              <a:t> on a path from the </a:t>
            </a:r>
            <a:r>
              <a:rPr lang="en-US" b="1" i="1" dirty="0" smtClean="0">
                <a:solidFill>
                  <a:srgbClr val="0070C0"/>
                </a:solidFill>
              </a:rPr>
              <a:t>SC</a:t>
            </a:r>
            <a:r>
              <a:rPr lang="en-US" dirty="0" smtClean="0">
                <a:solidFill>
                  <a:srgbClr val="0070C0"/>
                </a:solidFill>
              </a:rPr>
              <a:t> to the top by the respective path lengths from </a:t>
            </a:r>
            <a:r>
              <a:rPr lang="en-US" b="1" i="1" dirty="0" smtClean="0">
                <a:solidFill>
                  <a:srgbClr val="0070C0"/>
                </a:solidFill>
              </a:rPr>
              <a:t>SC</a:t>
            </a:r>
            <a:r>
              <a:rPr lang="en-US" dirty="0" smtClean="0">
                <a:solidFill>
                  <a:srgbClr val="0070C0"/>
                </a:solidFill>
              </a:rPr>
              <a:t> to </a:t>
            </a:r>
            <a:r>
              <a:rPr lang="en-US" b="1" i="1" dirty="0" smtClean="0">
                <a:solidFill>
                  <a:srgbClr val="0070C0"/>
                </a:solidFill>
              </a:rPr>
              <a:t>TC</a:t>
            </a:r>
            <a:r>
              <a:rPr lang="en-US" dirty="0" smtClean="0">
                <a:solidFill>
                  <a:srgbClr val="0070C0"/>
                </a:solidFill>
              </a:rPr>
              <a:t>.</a:t>
            </a:r>
          </a:p>
          <a:p>
            <a:pPr marL="457200" indent="-457200">
              <a:buFont typeface="Arial" panose="020B0604020202020204" pitchFamily="34" charset="0"/>
              <a:buChar char="•"/>
              <a:defRPr/>
            </a:pPr>
            <a:r>
              <a:rPr lang="en-US" sz="2800" dirty="0" smtClean="0"/>
              <a:t>compute the </a:t>
            </a:r>
            <a:r>
              <a:rPr lang="en-US" sz="2800" i="1" dirty="0" smtClean="0"/>
              <a:t>relevant</a:t>
            </a:r>
            <a:r>
              <a:rPr lang="en-US" sz="2800" dirty="0" smtClean="0"/>
              <a:t> </a:t>
            </a:r>
            <a:r>
              <a:rPr lang="en-US" sz="2800" i="1" dirty="0" smtClean="0"/>
              <a:t>information content of a version </a:t>
            </a:r>
            <a:r>
              <a:rPr lang="en-US" sz="2800" dirty="0" smtClean="0"/>
              <a:t>as the sum of the information contents of all </a:t>
            </a:r>
            <a:r>
              <a:rPr lang="en-US" sz="2800" b="1" i="1" dirty="0" smtClean="0"/>
              <a:t>SC</a:t>
            </a:r>
            <a:r>
              <a:rPr lang="en-US" sz="2800" dirty="0" smtClean="0"/>
              <a:t>s in that version.</a:t>
            </a:r>
          </a:p>
        </p:txBody>
      </p:sp>
    </p:spTree>
    <p:extLst>
      <p:ext uri="{BB962C8B-B14F-4D97-AF65-F5344CB8AC3E}">
        <p14:creationId xmlns:p14="http://schemas.microsoft.com/office/powerpoint/2010/main" val="26580811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Hypothesis</a:t>
            </a:r>
          </a:p>
        </p:txBody>
      </p:sp>
      <p:sp>
        <p:nvSpPr>
          <p:cNvPr id="25603" name="Content Placeholder 2"/>
          <p:cNvSpPr>
            <a:spLocks noGrp="1"/>
          </p:cNvSpPr>
          <p:nvPr>
            <p:ph idx="1"/>
          </p:nvPr>
        </p:nvSpPr>
        <p:spPr/>
        <p:txBody>
          <a:bodyPr/>
          <a:lstStyle/>
          <a:p>
            <a:pPr marL="514350" indent="-514350">
              <a:buFont typeface="Times New Roman" panose="02020603050405020304" pitchFamily="18" charset="0"/>
              <a:buAutoNum type="arabicPeriod"/>
            </a:pPr>
            <a:r>
              <a:rPr lang="en-US" altLang="en-US" smtClean="0"/>
              <a:t>the evolution of the </a:t>
            </a:r>
            <a:r>
              <a:rPr lang="en-US" altLang="en-US" i="1" smtClean="0"/>
              <a:t>information content</a:t>
            </a:r>
            <a:r>
              <a:rPr lang="en-US" altLang="en-US" smtClean="0"/>
              <a:t> of the versions over time can be used as an indicator to decide whether to upgrade to a new version.</a:t>
            </a:r>
          </a:p>
        </p:txBody>
      </p:sp>
      <p:graphicFrame>
        <p:nvGraphicFramePr>
          <p:cNvPr id="4" name="Chart 3"/>
          <p:cNvGraphicFramePr/>
          <p:nvPr>
            <p:extLst>
              <p:ext uri="{D42A27DB-BD31-4B8C-83A1-F6EECF244321}">
                <p14:modId xmlns:p14="http://schemas.microsoft.com/office/powerpoint/2010/main" val="868569426"/>
              </p:ext>
            </p:extLst>
          </p:nvPr>
        </p:nvGraphicFramePr>
        <p:xfrm>
          <a:off x="1447800" y="3048000"/>
          <a:ext cx="5791200" cy="2819400"/>
        </p:xfrm>
        <a:graphic>
          <a:graphicData uri="http://schemas.openxmlformats.org/drawingml/2006/chart">
            <c:chart xmlns:c="http://schemas.openxmlformats.org/drawingml/2006/chart" xmlns:r="http://schemas.openxmlformats.org/officeDocument/2006/relationships" r:id="rId2"/>
          </a:graphicData>
        </a:graphic>
      </p:graphicFrame>
      <p:sp>
        <p:nvSpPr>
          <p:cNvPr id="25605" name="TextBox 4"/>
          <p:cNvSpPr txBox="1">
            <a:spLocks noChangeArrowheads="1"/>
          </p:cNvSpPr>
          <p:nvPr/>
        </p:nvSpPr>
        <p:spPr bwMode="auto">
          <a:xfrm>
            <a:off x="1524000" y="5791200"/>
            <a:ext cx="58181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600" b="1">
                <a:solidFill>
                  <a:schemeClr val="bg1"/>
                </a:solidFill>
              </a:rPr>
              <a:t>IC evolution of 18 SNOMED CT versions relative to the 883 SCs</a:t>
            </a:r>
          </a:p>
        </p:txBody>
      </p:sp>
      <p:sp>
        <p:nvSpPr>
          <p:cNvPr id="6" name="Rectangle 5"/>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37727473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dirty="0" smtClean="0"/>
              <a:t>Methodology </a:t>
            </a:r>
            <a:r>
              <a:rPr lang="en-US" altLang="en-US" dirty="0" smtClean="0"/>
              <a:t>(4)</a:t>
            </a:r>
            <a:endParaRPr lang="en-US" altLang="en-US" dirty="0" smtClean="0"/>
          </a:p>
        </p:txBody>
      </p:sp>
      <p:sp>
        <p:nvSpPr>
          <p:cNvPr id="26627" name="Content Placeholder 2"/>
          <p:cNvSpPr>
            <a:spLocks noGrp="1"/>
          </p:cNvSpPr>
          <p:nvPr>
            <p:ph idx="1"/>
          </p:nvPr>
        </p:nvSpPr>
        <p:spPr/>
        <p:txBody>
          <a:bodyPr/>
          <a:lstStyle/>
          <a:p>
            <a:pPr>
              <a:buFont typeface="Arial" panose="020B0604020202020204" pitchFamily="34" charset="0"/>
              <a:buChar char="•"/>
            </a:pPr>
            <a:r>
              <a:rPr lang="en-US" altLang="en-US" sz="2200" dirty="0" smtClean="0"/>
              <a:t>intermediate inspection of the transitive closure sets reveals that the evolution thereof contains indicators for mistakes and corrections thereof:</a:t>
            </a:r>
          </a:p>
        </p:txBody>
      </p:sp>
      <p:graphicFrame>
        <p:nvGraphicFramePr>
          <p:cNvPr id="4" name="Table 3"/>
          <p:cNvGraphicFramePr>
            <a:graphicFrameLocks noGrp="1"/>
          </p:cNvGraphicFramePr>
          <p:nvPr/>
        </p:nvGraphicFramePr>
        <p:xfrm>
          <a:off x="96838" y="2971800"/>
          <a:ext cx="8991598" cy="3651269"/>
        </p:xfrm>
        <a:graphic>
          <a:graphicData uri="http://schemas.openxmlformats.org/drawingml/2006/table">
            <a:tbl>
              <a:tblPr/>
              <a:tblGrid>
                <a:gridCol w="3421593"/>
                <a:gridCol w="238715"/>
                <a:gridCol w="318286"/>
                <a:gridCol w="318286"/>
                <a:gridCol w="318286"/>
                <a:gridCol w="318286"/>
                <a:gridCol w="318286"/>
                <a:gridCol w="318286"/>
                <a:gridCol w="318286"/>
                <a:gridCol w="318286"/>
                <a:gridCol w="318286"/>
                <a:gridCol w="318286"/>
                <a:gridCol w="318286"/>
                <a:gridCol w="318286"/>
                <a:gridCol w="318286"/>
                <a:gridCol w="318286"/>
                <a:gridCol w="318286"/>
                <a:gridCol w="318286"/>
                <a:gridCol w="238714"/>
              </a:tblGrid>
              <a:tr h="408045">
                <a:tc>
                  <a:txBody>
                    <a:bodyPr/>
                    <a:lstStyle/>
                    <a:p>
                      <a:pPr marL="0" marR="0" algn="ctr">
                        <a:spcBef>
                          <a:spcPts val="0"/>
                        </a:spcBef>
                        <a:spcAft>
                          <a:spcPts val="0"/>
                        </a:spcAft>
                      </a:pPr>
                      <a:r>
                        <a:rPr lang="en-US" sz="1200" b="1" dirty="0">
                          <a:solidFill>
                            <a:schemeClr val="bg1"/>
                          </a:solidFill>
                          <a:latin typeface="Times New Roman"/>
                          <a:ea typeface="Times New Roman"/>
                        </a:rPr>
                        <a:t>Target Concepts</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v2</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v3</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v5</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v6</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v7</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v9</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v10</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v11</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v12</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v13</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dirty="0">
                          <a:solidFill>
                            <a:schemeClr val="bg1"/>
                          </a:solidFill>
                          <a:latin typeface="Times New Roman"/>
                          <a:ea typeface="Times New Roman"/>
                        </a:rPr>
                        <a:t>v14</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v15</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v16</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v17</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b="1">
                          <a:solidFill>
                            <a:schemeClr val="bg1"/>
                          </a:solidFill>
                          <a:latin typeface="Times New Roman"/>
                          <a:ea typeface="Times New Roman"/>
                        </a:rPr>
                        <a:t>v18</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a:solidFill>
                            <a:schemeClr val="bg1"/>
                          </a:solidFill>
                          <a:latin typeface="Times New Roman"/>
                          <a:ea typeface="Times New Roman"/>
                        </a:rPr>
                        <a:t>SNOMED CT Concept (SNOMED RT+CTV3)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139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dirty="0" smtClean="0">
                          <a:solidFill>
                            <a:schemeClr val="bg1"/>
                          </a:solidFill>
                          <a:latin typeface="Times New Roman"/>
                          <a:ea typeface="Times New Roman"/>
                        </a:rPr>
                        <a:t>                                                                            [cut]</a:t>
                      </a: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c>
                  <a:txBody>
                    <a:bodyPr/>
                    <a:lstStyle/>
                    <a:p>
                      <a:pPr marL="0" marR="0" algn="r">
                        <a:spcBef>
                          <a:spcPts val="0"/>
                        </a:spcBef>
                        <a:spcAft>
                          <a:spcPts val="0"/>
                        </a:spcAft>
                      </a:pPr>
                      <a:endParaRPr lang="en-US" sz="1200" dirty="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75000"/>
                      </a:schemeClr>
                    </a:solidFill>
                  </a:tcPr>
                </a:tc>
              </a:tr>
              <a:tr h="204023">
                <a:tc>
                  <a:txBody>
                    <a:bodyPr/>
                    <a:lstStyle/>
                    <a:p>
                      <a:pPr marL="0" marR="0">
                        <a:spcBef>
                          <a:spcPts val="0"/>
                        </a:spcBef>
                        <a:spcAft>
                          <a:spcPts val="0"/>
                        </a:spcAft>
                      </a:pPr>
                      <a:r>
                        <a:rPr lang="en-US" sz="1200" dirty="0">
                          <a:solidFill>
                            <a:schemeClr val="bg1"/>
                          </a:solidFill>
                          <a:latin typeface="Times New Roman"/>
                          <a:ea typeface="Times New Roman"/>
                        </a:rPr>
                        <a:t>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57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a:solidFill>
                            <a:schemeClr val="bg1"/>
                          </a:solidFill>
                          <a:latin typeface="Times New Roman"/>
                          <a:ea typeface="Times New Roman"/>
                        </a:rPr>
                        <a:t>Clinical history and observation findings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19</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64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82859">
                <a:tc>
                  <a:txBody>
                    <a:bodyPr/>
                    <a:lstStyle/>
                    <a:p>
                      <a:pPr marL="0" marR="0">
                        <a:spcBef>
                          <a:spcPts val="0"/>
                        </a:spcBef>
                        <a:spcAft>
                          <a:spcPts val="0"/>
                        </a:spcAft>
                      </a:pPr>
                      <a:r>
                        <a:rPr lang="en-US" sz="1200">
                          <a:solidFill>
                            <a:schemeClr val="bg1"/>
                          </a:solidFill>
                          <a:latin typeface="Times New Roman"/>
                          <a:ea typeface="Times New Roman"/>
                        </a:rPr>
                        <a:t>Tumor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a:solidFill>
                            <a:schemeClr val="bg1"/>
                          </a:solidFill>
                          <a:latin typeface="Times New Roman"/>
                          <a:ea typeface="Times New Roman"/>
                        </a:rPr>
                        <a:t>Node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11</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a:solidFill>
                            <a:schemeClr val="bg1"/>
                          </a:solidFill>
                          <a:latin typeface="Times New Roman"/>
                          <a:ea typeface="Times New Roman"/>
                        </a:rPr>
                        <a:t>Tumor stage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dirty="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dirty="0" err="1">
                          <a:solidFill>
                            <a:schemeClr val="bg1"/>
                          </a:solidFill>
                          <a:latin typeface="Times New Roman"/>
                          <a:ea typeface="Times New Roman"/>
                        </a:rPr>
                        <a:t>pN</a:t>
                      </a:r>
                      <a:r>
                        <a:rPr lang="en-US" sz="1200" dirty="0">
                          <a:solidFill>
                            <a:schemeClr val="bg1"/>
                          </a:solidFill>
                          <a:latin typeface="Times New Roman"/>
                          <a:ea typeface="Times New Roman"/>
                        </a:rPr>
                        <a:t> category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a:solidFill>
                            <a:schemeClr val="bg1"/>
                          </a:solidFill>
                          <a:latin typeface="Times New Roman"/>
                          <a:ea typeface="Times New Roman"/>
                        </a:rPr>
                        <a:t>N1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7</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dirty="0">
                          <a:solidFill>
                            <a:schemeClr val="bg1"/>
                          </a:solidFill>
                          <a:latin typeface="Times New Roman"/>
                          <a:ea typeface="Times New Roman"/>
                        </a:rPr>
                        <a:t>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30A0"/>
                    </a:solidFill>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a:solidFill>
                            <a:schemeClr val="bg1"/>
                          </a:solidFill>
                          <a:latin typeface="Times New Roman"/>
                          <a:ea typeface="Times New Roman"/>
                        </a:rPr>
                        <a:t>Breast TNM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a:solidFill>
                            <a:schemeClr val="bg1"/>
                          </a:solidFill>
                          <a:latin typeface="Times New Roman"/>
                          <a:ea typeface="Times New Roman"/>
                        </a:rPr>
                        <a:t>Clinical finding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88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a:solidFill>
                            <a:schemeClr val="bg1"/>
                          </a:solidFill>
                          <a:latin typeface="Times New Roman"/>
                          <a:ea typeface="Times New Roman"/>
                        </a:rPr>
                        <a:t>Finding of lesion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65</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04023">
                <a:tc>
                  <a:txBody>
                    <a:bodyPr/>
                    <a:lstStyle/>
                    <a:p>
                      <a:pPr marL="0" marR="0">
                        <a:spcBef>
                          <a:spcPts val="0"/>
                        </a:spcBef>
                        <a:spcAft>
                          <a:spcPts val="0"/>
                        </a:spcAft>
                      </a:pPr>
                      <a:r>
                        <a:rPr lang="en-US" sz="1200">
                          <a:solidFill>
                            <a:schemeClr val="bg1"/>
                          </a:solidFill>
                          <a:latin typeface="Times New Roman"/>
                          <a:ea typeface="Times New Roman"/>
                        </a:rPr>
                        <a:t>pN1b category (finding)</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8045">
                <a:tc>
                  <a:txBody>
                    <a:bodyPr/>
                    <a:lstStyle/>
                    <a:p>
                      <a:pPr marL="0" marR="0" algn="r">
                        <a:spcBef>
                          <a:spcPts val="0"/>
                        </a:spcBef>
                        <a:spcAft>
                          <a:spcPts val="0"/>
                        </a:spcAft>
                      </a:pPr>
                      <a:r>
                        <a:rPr lang="en-US" sz="1200" b="1">
                          <a:solidFill>
                            <a:schemeClr val="bg1"/>
                          </a:solidFill>
                          <a:latin typeface="Times New Roman"/>
                          <a:ea typeface="Times New Roman"/>
                        </a:rPr>
                        <a:t>Total Information content</a:t>
                      </a:r>
                      <a:endParaRPr lang="en-US" sz="1200">
                        <a:solidFill>
                          <a:schemeClr val="bg1"/>
                        </a:solidFill>
                        <a:latin typeface="Times New Roman"/>
                        <a:ea typeface="Times New Roman"/>
                      </a:endParaRP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123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203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484</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440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500</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492</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493</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200" dirty="0">
                          <a:solidFill>
                            <a:schemeClr val="bg1"/>
                          </a:solidFill>
                          <a:latin typeface="Times New Roman"/>
                          <a:ea typeface="Times New Roman"/>
                        </a:rPr>
                        <a:t>498</a:t>
                      </a:r>
                    </a:p>
                  </a:txBody>
                  <a:tcPr marL="2882" marR="28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869853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a:t>Appearances and disappearances of </a:t>
            </a:r>
            <a:r>
              <a:rPr lang="en-US" altLang="en-US" i="1" dirty="0"/>
              <a:t>TC</a:t>
            </a:r>
            <a:r>
              <a:rPr lang="en-US" altLang="en-US" dirty="0"/>
              <a:t>s</a:t>
            </a:r>
            <a:endParaRPr lang="en-US" altLang="en-US" dirty="0" smtClean="0"/>
          </a:p>
        </p:txBody>
      </p:sp>
      <p:sp>
        <p:nvSpPr>
          <p:cNvPr id="28675" name="Content Placeholder 5"/>
          <p:cNvSpPr>
            <a:spLocks noGrp="1"/>
          </p:cNvSpPr>
          <p:nvPr>
            <p:ph idx="1"/>
          </p:nvPr>
        </p:nvSpPr>
        <p:spPr>
          <a:xfrm>
            <a:off x="228600" y="4624388"/>
            <a:ext cx="8686800" cy="2005012"/>
          </a:xfrm>
        </p:spPr>
        <p:txBody>
          <a:bodyPr/>
          <a:lstStyle/>
          <a:p>
            <a:pPr>
              <a:buFont typeface="Arial" panose="020B0604020202020204" pitchFamily="34" charset="0"/>
              <a:buChar char="•"/>
            </a:pPr>
            <a:r>
              <a:rPr lang="en-US" altLang="en-US" sz="1600" dirty="0" smtClean="0"/>
              <a:t>Of the 45 relations that are present in 7 versions, 27 exhibits a ‘BS’ pattern, 9 a ‘SBS’ pattern, …</a:t>
            </a:r>
          </a:p>
          <a:p>
            <a:pPr lvl="1"/>
            <a:r>
              <a:rPr lang="en-US" altLang="en-US" sz="1400" dirty="0" smtClean="0"/>
              <a:t>‘B’ stands for ‘block’ thus present, ‘S’ for ‘space’, thus absent</a:t>
            </a:r>
          </a:p>
          <a:p>
            <a:pPr>
              <a:buFont typeface="Arial" panose="020B0604020202020204" pitchFamily="34" charset="0"/>
              <a:buChar char="•"/>
            </a:pPr>
            <a:r>
              <a:rPr lang="en-US" altLang="en-US" sz="2000" dirty="0" smtClean="0"/>
              <a:t>Example (the one ‘SBSBSB’ in the sample): </a:t>
            </a:r>
          </a:p>
          <a:p>
            <a:pPr lvl="1"/>
            <a:r>
              <a:rPr lang="it-IT" altLang="en-US" sz="1800" dirty="0" smtClean="0">
                <a:solidFill>
                  <a:srgbClr val="FF0000"/>
                </a:solidFill>
              </a:rPr>
              <a:t>00000</a:t>
            </a:r>
            <a:r>
              <a:rPr lang="it-IT" altLang="en-US" sz="1800" dirty="0" smtClean="0">
                <a:solidFill>
                  <a:srgbClr val="FFFF00"/>
                </a:solidFill>
              </a:rPr>
              <a:t>4</a:t>
            </a:r>
            <a:r>
              <a:rPr lang="it-IT" altLang="en-US" sz="1800" dirty="0" smtClean="0">
                <a:solidFill>
                  <a:srgbClr val="FF0000"/>
                </a:solidFill>
              </a:rPr>
              <a:t>00</a:t>
            </a:r>
            <a:r>
              <a:rPr lang="it-IT" altLang="en-US" sz="1800" dirty="0" smtClean="0">
                <a:solidFill>
                  <a:srgbClr val="FFFF00"/>
                </a:solidFill>
              </a:rPr>
              <a:t>33344</a:t>
            </a:r>
            <a:r>
              <a:rPr lang="it-IT" altLang="en-US" sz="1800" dirty="0" smtClean="0">
                <a:solidFill>
                  <a:srgbClr val="FF0000"/>
                </a:solidFill>
              </a:rPr>
              <a:t>0000</a:t>
            </a:r>
            <a:r>
              <a:rPr lang="it-IT" altLang="en-US" sz="1800" dirty="0" smtClean="0">
                <a:solidFill>
                  <a:srgbClr val="FFFF00"/>
                </a:solidFill>
              </a:rPr>
              <a:t>1</a:t>
            </a:r>
            <a:r>
              <a:rPr lang="it-IT" altLang="en-US" sz="1800" dirty="0" smtClean="0"/>
              <a:t>     </a:t>
            </a:r>
            <a:r>
              <a:rPr lang="it-IT" altLang="en-US" sz="1800" b="1" i="1" dirty="0" smtClean="0"/>
              <a:t>Ulcerative colitis      Is a     Inflammatory bowel disease</a:t>
            </a:r>
          </a:p>
          <a:p>
            <a:pPr lvl="2"/>
            <a:r>
              <a:rPr lang="it-IT" altLang="en-US" sz="1400" dirty="0" smtClean="0"/>
              <a:t>numbers indicate path distance from SC to TC in each of the 18 versions studied (‘0’ = absence)</a:t>
            </a:r>
            <a:endParaRPr lang="en-US" altLang="en-US" sz="1400" dirty="0" smtClean="0"/>
          </a:p>
        </p:txBody>
      </p:sp>
      <p:graphicFrame>
        <p:nvGraphicFramePr>
          <p:cNvPr id="4" name="Table 3"/>
          <p:cNvGraphicFramePr>
            <a:graphicFrameLocks noGrp="1"/>
          </p:cNvGraphicFramePr>
          <p:nvPr>
            <p:extLst>
              <p:ext uri="{D42A27DB-BD31-4B8C-83A1-F6EECF244321}">
                <p14:modId xmlns:p14="http://schemas.microsoft.com/office/powerpoint/2010/main" val="2560574929"/>
              </p:ext>
            </p:extLst>
          </p:nvPr>
        </p:nvGraphicFramePr>
        <p:xfrm>
          <a:off x="304800" y="1562100"/>
          <a:ext cx="8610600" cy="3062288"/>
        </p:xfrm>
        <a:graphic>
          <a:graphicData uri="http://schemas.openxmlformats.org/drawingml/2006/table">
            <a:tbl>
              <a:tblPr/>
              <a:tblGrid>
                <a:gridCol w="940824"/>
                <a:gridCol w="536884"/>
                <a:gridCol w="536884"/>
                <a:gridCol w="536884"/>
                <a:gridCol w="536884"/>
                <a:gridCol w="460186"/>
                <a:gridCol w="567564"/>
                <a:gridCol w="674940"/>
                <a:gridCol w="567564"/>
                <a:gridCol w="690280"/>
                <a:gridCol w="797657"/>
                <a:gridCol w="782317"/>
                <a:gridCol w="981732"/>
              </a:tblGrid>
              <a:tr h="191393">
                <a:tc>
                  <a:txBody>
                    <a:bodyPr/>
                    <a:lstStyle/>
                    <a:p>
                      <a:pPr algn="l" fontAlgn="b"/>
                      <a:endParaRPr lang="en-US" sz="1200" b="0" i="0" u="none" strike="noStrike" dirty="0">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10">
                  <a:txBody>
                    <a:bodyPr/>
                    <a:lstStyle/>
                    <a:p>
                      <a:pPr algn="ctr" fontAlgn="b"/>
                      <a:r>
                        <a:rPr lang="en-US" sz="1200" b="1" i="0" u="none" strike="noStrike">
                          <a:solidFill>
                            <a:schemeClr val="bg1"/>
                          </a:solidFill>
                          <a:latin typeface="Calibri"/>
                        </a:rPr>
                        <a:t>TimePattern</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dirty="0" smtClean="0">
                          <a:solidFill>
                            <a:schemeClr val="bg1"/>
                          </a:solidFill>
                          <a:latin typeface="Calibri"/>
                        </a:rPr>
                        <a:t>Relation</a:t>
                      </a:r>
                      <a:endParaRPr lang="en-US" sz="1200" b="1" i="0" u="none" strike="noStrike" dirty="0">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200" b="1" i="0" u="none" strike="noStrike" dirty="0">
                          <a:solidFill>
                            <a:schemeClr val="bg1"/>
                          </a:solidFill>
                          <a:latin typeface="Calibri"/>
                        </a:rPr>
                        <a:t>Contiguous</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200" b="1" i="0" u="none" strike="noStrike" dirty="0">
                          <a:solidFill>
                            <a:schemeClr val="bg1"/>
                          </a:solidFill>
                          <a:latin typeface="Calibri"/>
                        </a:rPr>
                        <a:t>Non-contiguous</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dirty="0">
                          <a:solidFill>
                            <a:schemeClr val="bg1"/>
                          </a:solidFill>
                          <a:latin typeface="Calibri"/>
                        </a:rPr>
                        <a:t> </a:t>
                      </a:r>
                      <a:r>
                        <a:rPr lang="en-US" sz="1200" b="1" i="0" u="none" strike="noStrike" dirty="0" smtClean="0">
                          <a:solidFill>
                            <a:schemeClr val="bg1"/>
                          </a:solidFill>
                          <a:latin typeface="Calibri"/>
                        </a:rPr>
                        <a:t>present in no.</a:t>
                      </a:r>
                      <a:endParaRPr lang="en-US" sz="1200" b="1" i="0" u="none" strike="noStrike" dirty="0">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1" i="0" u="none" strike="noStrike" dirty="0">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gridSpan="4">
                  <a:txBody>
                    <a:bodyPr/>
                    <a:lstStyle/>
                    <a:p>
                      <a:pPr algn="ctr" fontAlgn="b"/>
                      <a:r>
                        <a:rPr lang="en-US" sz="1200" b="1" i="0" u="none" strike="noStrike" dirty="0">
                          <a:solidFill>
                            <a:schemeClr val="bg1"/>
                          </a:solidFill>
                          <a:latin typeface="Calibri"/>
                        </a:rPr>
                        <a:t>Two blocks</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200" b="1" i="0" u="none" strike="noStrike">
                          <a:solidFill>
                            <a:schemeClr val="bg1"/>
                          </a:solidFill>
                          <a:latin typeface="Calibri"/>
                        </a:rPr>
                        <a:t>Three blocks</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dirty="0" smtClean="0">
                          <a:solidFill>
                            <a:schemeClr val="bg1"/>
                          </a:solidFill>
                          <a:latin typeface="Calibri"/>
                        </a:rPr>
                        <a:t>of versions</a:t>
                      </a:r>
                      <a:endParaRPr lang="en-US" sz="1200" b="1" i="0" u="none" strike="noStrike" dirty="0">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chemeClr val="bg1"/>
                          </a:solidFill>
                          <a:latin typeface="Calibri"/>
                        </a:rPr>
                        <a:t>B</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dirty="0">
                          <a:solidFill>
                            <a:schemeClr val="bg1"/>
                          </a:solidFill>
                          <a:latin typeface="Calibri"/>
                        </a:rPr>
                        <a:t>BS</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SBS</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BSB</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BSBS</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SBSBS</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BSBSB</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SBSBSB</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Totals</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chemeClr val="bg1"/>
                          </a:solidFill>
                          <a:latin typeface="Calibri"/>
                        </a:rPr>
                        <a:t>%</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18</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0" i="0" u="none" strike="noStrike">
                          <a:solidFill>
                            <a:schemeClr val="bg1"/>
                          </a:solidFill>
                          <a:latin typeface="Calibri"/>
                        </a:rPr>
                        <a:t>4316</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dirty="0">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4316</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27.51%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17</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333</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37</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374</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2.38%</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16</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957</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982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6.26%</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15</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2804</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111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2935</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18.71%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14</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49</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712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210</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1006</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6.41%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13</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58</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159</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471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6</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704</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4.49%</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12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13</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362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344</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3</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724</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4.61%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11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70</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649</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24</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760</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4.84%</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10</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38</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96</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0.61%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9</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98</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362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8</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112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4</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152</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0.97%</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93">
                <a:tc>
                  <a:txBody>
                    <a:bodyPr/>
                    <a:lstStyle/>
                    <a:p>
                      <a:pPr algn="ctr" fontAlgn="b"/>
                      <a:r>
                        <a:rPr lang="en-US" sz="1200" b="1" i="0" u="none" strike="noStrike">
                          <a:solidFill>
                            <a:schemeClr val="bg1"/>
                          </a:solidFill>
                          <a:latin typeface="Calibri"/>
                        </a:rPr>
                        <a:t>7</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27</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6</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45</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dirty="0">
                          <a:solidFill>
                            <a:schemeClr val="bg1"/>
                          </a:solidFill>
                          <a:latin typeface="Calibri"/>
                        </a:rPr>
                        <a:t>0.29%</a:t>
                      </a:r>
                    </a:p>
                  </a:txBody>
                  <a:tcPr marL="8467" marR="8467" marT="8469"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28895" name="Right Arrow 4"/>
          <p:cNvSpPr>
            <a:spLocks noChangeArrowheads="1"/>
          </p:cNvSpPr>
          <p:nvPr/>
        </p:nvSpPr>
        <p:spPr bwMode="auto">
          <a:xfrm>
            <a:off x="152400" y="4419600"/>
            <a:ext cx="228600" cy="228600"/>
          </a:xfrm>
          <a:prstGeom prst="rightArrow">
            <a:avLst>
              <a:gd name="adj1" fmla="val 50000"/>
              <a:gd name="adj2" fmla="val 50000"/>
            </a:avLst>
          </a:prstGeom>
          <a:solidFill>
            <a:srgbClr val="FFFF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843002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smtClean="0"/>
              <a:t>Appearances and disappearances of </a:t>
            </a:r>
            <a:r>
              <a:rPr lang="en-US" altLang="en-US" i="1" dirty="0" smtClean="0"/>
              <a:t>TC</a:t>
            </a:r>
            <a:r>
              <a:rPr lang="en-US" altLang="en-US" dirty="0" smtClean="0"/>
              <a:t>s</a:t>
            </a:r>
          </a:p>
        </p:txBody>
      </p:sp>
      <p:graphicFrame>
        <p:nvGraphicFramePr>
          <p:cNvPr id="4" name="Table 3"/>
          <p:cNvGraphicFramePr>
            <a:graphicFrameLocks noGrp="1"/>
          </p:cNvGraphicFramePr>
          <p:nvPr>
            <p:extLst>
              <p:ext uri="{D42A27DB-BD31-4B8C-83A1-F6EECF244321}">
                <p14:modId xmlns:p14="http://schemas.microsoft.com/office/powerpoint/2010/main" val="2116437241"/>
              </p:ext>
            </p:extLst>
          </p:nvPr>
        </p:nvGraphicFramePr>
        <p:xfrm>
          <a:off x="304800" y="1676400"/>
          <a:ext cx="8610602" cy="4592640"/>
        </p:xfrm>
        <a:graphic>
          <a:graphicData uri="http://schemas.openxmlformats.org/drawingml/2006/table">
            <a:tbl>
              <a:tblPr/>
              <a:tblGrid>
                <a:gridCol w="940826"/>
                <a:gridCol w="536884"/>
                <a:gridCol w="536884"/>
                <a:gridCol w="536884"/>
                <a:gridCol w="536884"/>
                <a:gridCol w="460186"/>
                <a:gridCol w="567564"/>
                <a:gridCol w="674940"/>
                <a:gridCol w="567564"/>
                <a:gridCol w="690280"/>
                <a:gridCol w="797657"/>
                <a:gridCol w="782317"/>
                <a:gridCol w="981732"/>
              </a:tblGrid>
              <a:tr h="191360">
                <a:tc>
                  <a:txBody>
                    <a:bodyPr/>
                    <a:lstStyle/>
                    <a:p>
                      <a:pPr algn="l" fontAlgn="b"/>
                      <a:endParaRPr lang="en-US" sz="1200" b="0" i="0" u="none" strike="noStrike" dirty="0">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10">
                  <a:txBody>
                    <a:bodyPr/>
                    <a:lstStyle/>
                    <a:p>
                      <a:pPr algn="ctr" fontAlgn="b"/>
                      <a:r>
                        <a:rPr lang="en-US" sz="1200" b="1" i="0" u="none" strike="noStrike">
                          <a:solidFill>
                            <a:schemeClr val="bg1"/>
                          </a:solidFill>
                          <a:latin typeface="Calibri"/>
                        </a:rPr>
                        <a:t>TimePattern</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1"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dirty="0" smtClean="0">
                          <a:solidFill>
                            <a:schemeClr val="bg1"/>
                          </a:solidFill>
                          <a:latin typeface="Calibri"/>
                        </a:rPr>
                        <a:t>Relation</a:t>
                      </a:r>
                      <a:endParaRPr lang="en-US" sz="1200" b="1" i="0" u="none" strike="noStrike" dirty="0">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200" b="1" i="0" u="none" strike="noStrike" dirty="0">
                          <a:solidFill>
                            <a:schemeClr val="bg1"/>
                          </a:solidFill>
                          <a:latin typeface="Calibri"/>
                        </a:rPr>
                        <a:t>Contiguous</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200" b="1" i="0" u="none" strike="noStrike" dirty="0">
                          <a:solidFill>
                            <a:schemeClr val="bg1"/>
                          </a:solidFill>
                          <a:latin typeface="Calibri"/>
                        </a:rPr>
                        <a:t>Non-contiguous</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dirty="0">
                          <a:solidFill>
                            <a:schemeClr val="bg1"/>
                          </a:solidFill>
                          <a:latin typeface="Calibri"/>
                        </a:rPr>
                        <a:t> </a:t>
                      </a:r>
                      <a:r>
                        <a:rPr lang="en-US" sz="1200" b="1" i="0" u="none" strike="noStrike" dirty="0" smtClean="0">
                          <a:solidFill>
                            <a:schemeClr val="bg1"/>
                          </a:solidFill>
                          <a:latin typeface="Calibri"/>
                        </a:rPr>
                        <a:t>present in no.</a:t>
                      </a:r>
                      <a:endParaRPr lang="en-US" sz="1200" b="1" i="0" u="none" strike="noStrike" dirty="0">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1"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1"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gridSpan="4">
                  <a:txBody>
                    <a:bodyPr/>
                    <a:lstStyle/>
                    <a:p>
                      <a:pPr algn="ctr" fontAlgn="b"/>
                      <a:r>
                        <a:rPr lang="en-US" sz="1200" b="1" i="0" u="none" strike="noStrike" dirty="0">
                          <a:solidFill>
                            <a:schemeClr val="bg1"/>
                          </a:solidFill>
                          <a:latin typeface="Calibri"/>
                        </a:rPr>
                        <a:t>Two blocks</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200" b="1" i="0" u="none" strike="noStrike">
                          <a:solidFill>
                            <a:schemeClr val="bg1"/>
                          </a:solidFill>
                          <a:latin typeface="Calibri"/>
                        </a:rPr>
                        <a:t>Three blocks</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dirty="0" smtClean="0">
                          <a:solidFill>
                            <a:schemeClr val="bg1"/>
                          </a:solidFill>
                          <a:latin typeface="Calibri"/>
                        </a:rPr>
                        <a:t>of versions</a:t>
                      </a:r>
                      <a:endParaRPr lang="en-US" sz="1200" b="1" i="0" u="none" strike="noStrike" dirty="0">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dirty="0">
                          <a:solidFill>
                            <a:schemeClr val="bg1"/>
                          </a:solidFill>
                          <a:latin typeface="Calibri"/>
                        </a:rPr>
                        <a:t>B</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dirty="0">
                          <a:solidFill>
                            <a:schemeClr val="bg1"/>
                          </a:solidFill>
                          <a:latin typeface="Calibri"/>
                        </a:rPr>
                        <a:t>BS</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SBS</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SB</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ctr" fontAlgn="b"/>
                      <a:r>
                        <a:rPr lang="en-US" sz="1200" b="1" i="0" u="none" strike="noStrike">
                          <a:solidFill>
                            <a:schemeClr val="bg1"/>
                          </a:solidFill>
                          <a:latin typeface="Calibri"/>
                        </a:rPr>
                        <a:t>BSB</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BSBS</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dirty="0">
                          <a:solidFill>
                            <a:schemeClr val="bg1"/>
                          </a:solidFill>
                          <a:latin typeface="Calibri"/>
                        </a:rPr>
                        <a:t>SBSBS</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BSBSB</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SBSBSB</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ctr" fontAlgn="b"/>
                      <a:r>
                        <a:rPr lang="en-US" sz="1200" b="1" i="0" u="none" strike="noStrike">
                          <a:solidFill>
                            <a:schemeClr val="bg1"/>
                          </a:solidFill>
                          <a:latin typeface="Calibri"/>
                        </a:rPr>
                        <a:t>Totals</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200" b="1" i="0" u="none" strike="noStrike">
                          <a:solidFill>
                            <a:schemeClr val="bg1"/>
                          </a:solidFill>
                          <a:latin typeface="Calibri"/>
                        </a:rPr>
                        <a:t>%</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18</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0" i="0" u="none" strike="noStrike">
                          <a:solidFill>
                            <a:schemeClr val="bg1"/>
                          </a:solidFill>
                          <a:latin typeface="Calibri"/>
                        </a:rPr>
                        <a:t>4316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4316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27.51%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17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333</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374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2.38%</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16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957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dirty="0">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982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6.26%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15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2804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111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2935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18.71%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14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49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712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210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1006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6.41%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13</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58</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159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471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704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4.49%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12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13</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362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344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3</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724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4.61%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11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649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dirty="0">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760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4.84%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10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38</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96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0.61%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98</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362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2.31%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8</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112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152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0.97%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0.29%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13</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13</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61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0.39%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48</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60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316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425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2.71%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8</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160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247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1.57%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3</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41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307</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0" i="0" u="none" strike="noStrike">
                          <a:solidFill>
                            <a:schemeClr val="bg1"/>
                          </a:solidFill>
                          <a:latin typeface="Calibri"/>
                        </a:rPr>
                        <a:t>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575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3.66%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280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386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184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850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5.42%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ctr" fontAlgn="b"/>
                      <a:r>
                        <a:rPr lang="en-US" sz="1200" b="1"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224</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a:solidFill>
                            <a:schemeClr val="bg1"/>
                          </a:solidFill>
                          <a:latin typeface="Calibri"/>
                        </a:rPr>
                        <a:t>779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0" i="0" u="none" strike="noStrike" dirty="0">
                          <a:solidFill>
                            <a:schemeClr val="bg1"/>
                          </a:solidFill>
                          <a:latin typeface="Calibri"/>
                        </a:rPr>
                        <a:t>72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endParaRPr lang="en-US" sz="1200" b="0" i="0" u="none" strike="noStrike">
                        <a:solidFill>
                          <a:schemeClr val="bg1"/>
                        </a:solidFill>
                        <a:latin typeface="Calibri"/>
                      </a:endParaRP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l" fontAlgn="b"/>
                      <a:r>
                        <a:rPr lang="en-US" sz="1200" b="0" i="0" u="none" strike="noStrike" dirty="0">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1075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6.85%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l" fontAlgn="b"/>
                      <a:r>
                        <a:rPr lang="en-US" sz="1200" b="1" i="0" u="none" strike="noStrike">
                          <a:solidFill>
                            <a:schemeClr val="bg1"/>
                          </a:solidFill>
                          <a:latin typeface="Calibri"/>
                        </a:rPr>
                        <a:t>Totals</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4316</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a:solidFill>
                            <a:schemeClr val="bg1"/>
                          </a:solidFill>
                          <a:latin typeface="Calibri"/>
                        </a:rPr>
                        <a:t>1210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a:solidFill>
                            <a:schemeClr val="bg1"/>
                          </a:solidFill>
                          <a:latin typeface="Calibri"/>
                        </a:rPr>
                        <a:t>2172</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dirty="0">
                          <a:solidFill>
                            <a:schemeClr val="bg1"/>
                          </a:solidFill>
                          <a:latin typeface="Calibri"/>
                        </a:rPr>
                        <a:t>7491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pPr algn="r" fontAlgn="b"/>
                      <a:r>
                        <a:rPr lang="en-US" sz="1200" b="1" i="0" u="none" strike="noStrike">
                          <a:solidFill>
                            <a:schemeClr val="bg1"/>
                          </a:solidFill>
                          <a:latin typeface="Calibri"/>
                        </a:rPr>
                        <a:t>115</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363</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dirty="0">
                          <a:solidFill>
                            <a:schemeClr val="bg1"/>
                          </a:solidFill>
                          <a:latin typeface="Calibri"/>
                        </a:rPr>
                        <a:t>1</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a:txBody>
                    <a:bodyPr/>
                    <a:lstStyle/>
                    <a:p>
                      <a:pPr algn="r" fontAlgn="b"/>
                      <a:r>
                        <a:rPr lang="en-US" sz="1200" b="1" i="0" u="none" strike="noStrike">
                          <a:solidFill>
                            <a:schemeClr val="bg1"/>
                          </a:solidFill>
                          <a:latin typeface="Calibri"/>
                        </a:rPr>
                        <a:t>15689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a:solidFill>
                            <a:schemeClr val="bg1"/>
                          </a:solidFill>
                          <a:latin typeface="Calibri"/>
                        </a:rPr>
                        <a:t>100.00%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91360">
                <a:tc>
                  <a:txBody>
                    <a:bodyPr/>
                    <a:lstStyle/>
                    <a:p>
                      <a:pPr algn="l" fontAlgn="b"/>
                      <a:r>
                        <a:rPr lang="en-US" sz="1200" b="1" i="0" u="none" strike="noStrike">
                          <a:solidFill>
                            <a:schemeClr val="bg1"/>
                          </a:solidFill>
                          <a:latin typeface="Calibri"/>
                        </a:rPr>
                        <a:t> </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b"/>
                      <a:r>
                        <a:rPr lang="en-US" sz="1200" b="1" i="0" u="none" strike="noStrike" dirty="0">
                          <a:solidFill>
                            <a:schemeClr val="bg1"/>
                          </a:solidFill>
                          <a:latin typeface="Calibri"/>
                        </a:rPr>
                        <a:t>15189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b"/>
                      <a:r>
                        <a:rPr lang="en-US" sz="1200" b="1" i="0" u="none" strike="noStrike" dirty="0">
                          <a:solidFill>
                            <a:schemeClr val="bg1"/>
                          </a:solidFill>
                          <a:latin typeface="Calibri"/>
                        </a:rPr>
                        <a:t>500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200" b="1" i="0" u="none" strike="noStrike">
                          <a:solidFill>
                            <a:schemeClr val="bg1"/>
                          </a:solidFill>
                          <a:latin typeface="Calibri"/>
                        </a:rPr>
                        <a:t>15689</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200" b="1" i="0" u="none" strike="noStrike" dirty="0">
                          <a:solidFill>
                            <a:schemeClr val="bg1"/>
                          </a:solidFill>
                          <a:latin typeface="Calibri"/>
                        </a:rPr>
                        <a:t>100.00%</a:t>
                      </a:r>
                    </a:p>
                  </a:txBody>
                  <a:tcPr marL="8467" marR="8467" marT="8468"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4"/>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34198883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smtClean="0"/>
              <a:t>Intermediate Findings</a:t>
            </a:r>
          </a:p>
        </p:txBody>
      </p:sp>
      <p:sp>
        <p:nvSpPr>
          <p:cNvPr id="29699" name="Content Placeholder 2"/>
          <p:cNvSpPr>
            <a:spLocks noGrp="1"/>
          </p:cNvSpPr>
          <p:nvPr>
            <p:ph idx="1"/>
          </p:nvPr>
        </p:nvSpPr>
        <p:spPr/>
        <p:txBody>
          <a:bodyPr/>
          <a:lstStyle/>
          <a:p>
            <a:pPr>
              <a:buFont typeface="Arial" panose="020B0604020202020204" pitchFamily="34" charset="0"/>
              <a:buChar char="•"/>
            </a:pPr>
            <a:r>
              <a:rPr lang="en-US" altLang="en-US" dirty="0" smtClean="0"/>
              <a:t>in some versions target concepts for the source concept disappeared from the transitive closure set while reappearing in later versions. </a:t>
            </a:r>
          </a:p>
          <a:p>
            <a:pPr>
              <a:buFont typeface="Arial" panose="020B0604020202020204" pitchFamily="34" charset="0"/>
              <a:buChar char="•"/>
            </a:pPr>
            <a:r>
              <a:rPr lang="en-US" altLang="en-US" dirty="0" smtClean="0"/>
              <a:t>when target concepts permanently disappeared from the transitive closure set, this could not always be explained by the retirement of the target concept within the corresponding version. </a:t>
            </a:r>
          </a:p>
          <a:p>
            <a:pPr lvl="1"/>
            <a:r>
              <a:rPr lang="en-US" altLang="en-US" dirty="0" smtClean="0"/>
              <a:t>Indicates a mistake or correction of a mistake</a:t>
            </a:r>
          </a:p>
          <a:p>
            <a:pPr lvl="2"/>
            <a:r>
              <a:rPr lang="en-US" altLang="en-US" dirty="0" smtClean="0">
                <a:sym typeface="Wingdings" panose="05000000000000000000" pitchFamily="2" charset="2"/>
              </a:rPr>
              <a:t></a:t>
            </a:r>
            <a:r>
              <a:rPr lang="en-US" altLang="en-US" dirty="0" smtClean="0"/>
              <a:t> </a:t>
            </a:r>
            <a:r>
              <a:rPr lang="en-US" altLang="en-US" i="1" dirty="0" smtClean="0"/>
              <a:t>suspicious event</a:t>
            </a:r>
            <a:r>
              <a:rPr lang="en-US" altLang="en-US" dirty="0" smtClean="0"/>
              <a:t>. </a:t>
            </a:r>
          </a:p>
        </p:txBody>
      </p:sp>
      <p:sp>
        <p:nvSpPr>
          <p:cNvPr id="4" name="Rectangle 3"/>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1284688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Methodology </a:t>
            </a:r>
            <a:r>
              <a:rPr lang="en-US" altLang="en-US" dirty="0" smtClean="0"/>
              <a:t>(5)</a:t>
            </a:r>
            <a:endParaRPr lang="en-US" altLang="en-US" dirty="0" smtClean="0"/>
          </a:p>
        </p:txBody>
      </p:sp>
      <p:sp>
        <p:nvSpPr>
          <p:cNvPr id="24579" name="Content Placeholder 2"/>
          <p:cNvSpPr>
            <a:spLocks noGrp="1"/>
          </p:cNvSpPr>
          <p:nvPr>
            <p:ph idx="1"/>
          </p:nvPr>
        </p:nvSpPr>
        <p:spPr/>
        <p:txBody>
          <a:bodyPr/>
          <a:lstStyle/>
          <a:p>
            <a:pPr>
              <a:buFont typeface="Arial" panose="020B0604020202020204" pitchFamily="34" charset="0"/>
              <a:buChar char="•"/>
              <a:defRPr/>
            </a:pPr>
            <a:r>
              <a:rPr lang="en-US" sz="2200" dirty="0" smtClean="0">
                <a:solidFill>
                  <a:schemeClr val="accent6">
                    <a:lumMod val="75000"/>
                  </a:schemeClr>
                </a:solidFill>
              </a:rPr>
              <a:t>Intermediate inspection of the transitive closure sets reveals that the evolution thereof contains indicators for mistakes and corrections thereof.</a:t>
            </a:r>
          </a:p>
          <a:p>
            <a:pPr>
              <a:buFont typeface="Arial" panose="020B0604020202020204" pitchFamily="34" charset="0"/>
              <a:buChar char="•"/>
              <a:defRPr/>
            </a:pPr>
            <a:r>
              <a:rPr lang="en-US" sz="2200" dirty="0" smtClean="0"/>
              <a:t>Mark each SC / TC pair as being the seat (or not) of a </a:t>
            </a:r>
            <a:r>
              <a:rPr lang="en-US" sz="2200" i="1" dirty="0" smtClean="0"/>
              <a:t>suspicious event </a:t>
            </a:r>
            <a:r>
              <a:rPr lang="en-US" sz="2200" dirty="0" smtClean="0"/>
              <a:t>on the basis of the concept status of the TC:</a:t>
            </a:r>
          </a:p>
          <a:p>
            <a:pPr lvl="1">
              <a:defRPr/>
            </a:pPr>
            <a:r>
              <a:rPr lang="en-US" sz="1800" dirty="0" smtClean="0"/>
              <a:t>if a TC is retired and the SC/TC pair disappears, then no suspicious event</a:t>
            </a:r>
          </a:p>
          <a:p>
            <a:pPr lvl="1">
              <a:defRPr/>
            </a:pPr>
            <a:r>
              <a:rPr lang="en-US" sz="1800" dirty="0" smtClean="0"/>
              <a:t>if a pair appears or disappears otherwise, there is a suspicious event</a:t>
            </a:r>
          </a:p>
          <a:p>
            <a:pPr>
              <a:buFont typeface="Arial" panose="020B0604020202020204" pitchFamily="34" charset="0"/>
              <a:buChar char="•"/>
              <a:defRPr/>
            </a:pPr>
            <a:r>
              <a:rPr lang="en-US" sz="2200" dirty="0" smtClean="0"/>
              <a:t>If a change is marked in some version as being a suspicious event, it stays marked as such until in some later version – if at all – another change occurs that no longer meets the requirements for being suspicious.</a:t>
            </a:r>
          </a:p>
          <a:p>
            <a:pPr>
              <a:buFont typeface="Arial" panose="020B0604020202020204" pitchFamily="34" charset="0"/>
              <a:buChar char="•"/>
              <a:defRPr/>
            </a:pPr>
            <a:r>
              <a:rPr lang="en-US" sz="2200" dirty="0" smtClean="0"/>
              <a:t>Compute for each version tallies for all such events over all previous versions until another change was effected. </a:t>
            </a:r>
          </a:p>
          <a:p>
            <a:pPr lvl="1">
              <a:defRPr/>
            </a:pPr>
            <a:endParaRPr lang="en-US" sz="1800" dirty="0" smtClean="0"/>
          </a:p>
        </p:txBody>
      </p:sp>
    </p:spTree>
    <p:extLst>
      <p:ext uri="{BB962C8B-B14F-4D97-AF65-F5344CB8AC3E}">
        <p14:creationId xmlns:p14="http://schemas.microsoft.com/office/powerpoint/2010/main" val="900628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AutoShape 2"/>
          <p:cNvSpPr>
            <a:spLocks noGrp="1" noChangeArrowheads="1"/>
          </p:cNvSpPr>
          <p:nvPr>
            <p:ph type="title"/>
          </p:nvPr>
        </p:nvSpPr>
        <p:spPr/>
        <p:txBody>
          <a:bodyPr/>
          <a:lstStyle/>
          <a:p>
            <a:r>
              <a:rPr lang="en-US"/>
              <a:t>But things may go wrong …</a:t>
            </a:r>
          </a:p>
        </p:txBody>
      </p:sp>
      <p:sp>
        <p:nvSpPr>
          <p:cNvPr id="686083" name="Rectangle 3"/>
          <p:cNvSpPr>
            <a:spLocks noGrp="1" noChangeArrowheads="1"/>
          </p:cNvSpPr>
          <p:nvPr>
            <p:ph idx="1"/>
          </p:nvPr>
        </p:nvSpPr>
        <p:spPr>
          <a:xfrm>
            <a:off x="228600" y="1676400"/>
            <a:ext cx="8686800" cy="4953000"/>
          </a:xfrm>
        </p:spPr>
        <p:txBody>
          <a:bodyPr/>
          <a:lstStyle/>
          <a:p>
            <a:pPr>
              <a:buFont typeface="Arial" panose="020B0604020202020204" pitchFamily="34" charset="0"/>
              <a:buChar char="•"/>
            </a:pPr>
            <a:r>
              <a:rPr lang="en-US" b="1" u="sng" dirty="0" smtClean="0"/>
              <a:t>Root cause errors:</a:t>
            </a:r>
          </a:p>
          <a:p>
            <a:pPr lvl="1">
              <a:buFont typeface="Arial" panose="020B0604020202020204" pitchFamily="34" charset="0"/>
              <a:buChar char="•"/>
            </a:pPr>
            <a:r>
              <a:rPr lang="en-US" sz="2200" b="1" i="1" u="sng" dirty="0" smtClean="0"/>
              <a:t>assertion </a:t>
            </a:r>
            <a:r>
              <a:rPr lang="en-US" sz="2200" b="1" i="1" u="sng" dirty="0"/>
              <a:t>errors</a:t>
            </a:r>
            <a:r>
              <a:rPr lang="en-US" sz="2200" b="1" u="sng" dirty="0"/>
              <a:t>:</a:t>
            </a:r>
            <a:r>
              <a:rPr lang="en-US" sz="2200" dirty="0"/>
              <a:t> ontology developers may be in error as to what is the case in their target domain</a:t>
            </a:r>
            <a:r>
              <a:rPr lang="en-US" sz="2200" dirty="0" smtClean="0"/>
              <a:t>;</a:t>
            </a:r>
          </a:p>
          <a:p>
            <a:pPr lvl="1">
              <a:buFont typeface="Arial" panose="020B0604020202020204" pitchFamily="34" charset="0"/>
              <a:buChar char="•"/>
            </a:pPr>
            <a:r>
              <a:rPr lang="en-US" sz="2200" b="1" i="1" u="sng" dirty="0" smtClean="0"/>
              <a:t>relevance </a:t>
            </a:r>
            <a:r>
              <a:rPr lang="en-US" sz="2200" b="1" i="1" u="sng" dirty="0"/>
              <a:t>errors</a:t>
            </a:r>
            <a:r>
              <a:rPr lang="en-US" sz="2200" b="1" u="sng" dirty="0"/>
              <a:t>:</a:t>
            </a:r>
            <a:r>
              <a:rPr lang="en-US" sz="2200" dirty="0"/>
              <a:t> they may be in error as to what is objectively relevant to a given purpose</a:t>
            </a:r>
            <a:r>
              <a:rPr lang="en-US" sz="2200" dirty="0" smtClean="0"/>
              <a:t>;</a:t>
            </a:r>
          </a:p>
          <a:p>
            <a:pPr lvl="1">
              <a:buFont typeface="Arial" panose="020B0604020202020204" pitchFamily="34" charset="0"/>
              <a:buChar char="•"/>
            </a:pPr>
            <a:r>
              <a:rPr lang="en-US" sz="2200" b="1" i="1" u="sng" dirty="0" smtClean="0"/>
              <a:t>encoding </a:t>
            </a:r>
            <a:r>
              <a:rPr lang="en-US" sz="2200" b="1" i="1" u="sng" dirty="0"/>
              <a:t>errors</a:t>
            </a:r>
            <a:r>
              <a:rPr lang="en-US" sz="2200" b="1" u="sng" dirty="0"/>
              <a:t>:</a:t>
            </a:r>
            <a:r>
              <a:rPr lang="en-US" sz="2200" dirty="0"/>
              <a:t> they may not successfully encode their underlying cognitive representations, so that particular representational units fail to point to the intended PORs</a:t>
            </a:r>
            <a:r>
              <a:rPr lang="en-US" sz="2200" dirty="0" smtClean="0"/>
              <a:t>.</a:t>
            </a:r>
          </a:p>
          <a:p>
            <a:pPr>
              <a:buFont typeface="Arial" panose="020B0604020202020204" pitchFamily="34" charset="0"/>
              <a:buChar char="•"/>
            </a:pPr>
            <a:r>
              <a:rPr lang="en-US" b="1" u="sng" dirty="0" smtClean="0"/>
              <a:t>Mismatches</a:t>
            </a:r>
            <a:r>
              <a:rPr lang="en-US" dirty="0" smtClean="0"/>
              <a:t>:</a:t>
            </a:r>
          </a:p>
          <a:p>
            <a:pPr lvl="1">
              <a:buFont typeface="Arial" panose="020B0604020202020204" pitchFamily="34" charset="0"/>
              <a:buChar char="•"/>
            </a:pPr>
            <a:r>
              <a:rPr lang="en-US" dirty="0" smtClean="0"/>
              <a:t>Unjustified presence or absence of RUs,</a:t>
            </a:r>
          </a:p>
          <a:p>
            <a:pPr lvl="1">
              <a:buFont typeface="Arial" panose="020B0604020202020204" pitchFamily="34" charset="0"/>
              <a:buChar char="•"/>
            </a:pPr>
            <a:r>
              <a:rPr lang="en-US" dirty="0" smtClean="0"/>
              <a:t>Redundancies:		&gt;1 RU	</a:t>
            </a:r>
            <a:r>
              <a:rPr lang="en-US" dirty="0" smtClean="0">
                <a:sym typeface="Wingdings" panose="05000000000000000000" pitchFamily="2" charset="2"/>
              </a:rPr>
              <a:t>  1 POR</a:t>
            </a:r>
            <a:r>
              <a:rPr lang="en-US" dirty="0" smtClean="0"/>
              <a:t>,</a:t>
            </a:r>
          </a:p>
          <a:p>
            <a:pPr lvl="1">
              <a:buFont typeface="Arial" panose="020B0604020202020204" pitchFamily="34" charset="0"/>
              <a:buChar char="•"/>
            </a:pPr>
            <a:r>
              <a:rPr lang="en-US" dirty="0" smtClean="0"/>
              <a:t>Ambiguities:  		1 RU  	</a:t>
            </a:r>
            <a:r>
              <a:rPr lang="en-US" dirty="0" smtClean="0">
                <a:sym typeface="Wingdings" panose="05000000000000000000" pitchFamily="2" charset="2"/>
              </a:rPr>
              <a:t>  &gt;1 POR</a:t>
            </a:r>
            <a:r>
              <a:rPr lang="en-US" dirty="0" smtClean="0"/>
              <a:t>.</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8576054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t>Evolution of </a:t>
            </a:r>
            <a:r>
              <a:rPr lang="en-US" altLang="en-US" i="1" smtClean="0"/>
              <a:t>suspicious events</a:t>
            </a:r>
            <a:endParaRPr lang="en-US" altLang="en-US" b="0" smtClean="0"/>
          </a:p>
        </p:txBody>
      </p:sp>
      <p:cxnSp>
        <p:nvCxnSpPr>
          <p:cNvPr id="31747" name="Straight Connector 13"/>
          <p:cNvCxnSpPr>
            <a:cxnSpLocks noChangeShapeType="1"/>
          </p:cNvCxnSpPr>
          <p:nvPr/>
        </p:nvCxnSpPr>
        <p:spPr bwMode="auto">
          <a:xfrm>
            <a:off x="8991600" y="609600"/>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nvGrpSpPr>
          <p:cNvPr id="31748" name="Group 22"/>
          <p:cNvGrpSpPr>
            <a:grpSpLocks/>
          </p:cNvGrpSpPr>
          <p:nvPr/>
        </p:nvGrpSpPr>
        <p:grpSpPr bwMode="auto">
          <a:xfrm>
            <a:off x="304800" y="1676400"/>
            <a:ext cx="8610600" cy="4191000"/>
            <a:chOff x="304800" y="2286000"/>
            <a:chExt cx="8610600" cy="4191000"/>
          </a:xfrm>
        </p:grpSpPr>
        <p:sp>
          <p:nvSpPr>
            <p:cNvPr id="31749" name="Text Box 2"/>
            <p:cNvSpPr txBox="1">
              <a:spLocks noChangeArrowheads="1"/>
            </p:cNvSpPr>
            <p:nvPr/>
          </p:nvSpPr>
          <p:spPr bwMode="auto">
            <a:xfrm>
              <a:off x="304800" y="2362200"/>
              <a:ext cx="8610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bIns="0"/>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800">
                  <a:solidFill>
                    <a:schemeClr val="bg1"/>
                  </a:solidFill>
                  <a:latin typeface="Courier New" panose="02070309020205020404" pitchFamily="49" charset="0"/>
                  <a:cs typeface="Courier New" panose="02070309020205020404" pitchFamily="49" charset="0"/>
                </a:rPr>
                <a:t>						   N	     Binary %	</a:t>
              </a:r>
            </a:p>
            <a:p>
              <a:pPr eaLnBrk="1" hangingPunct="1"/>
              <a:r>
                <a:rPr lang="en-US" altLang="en-US" sz="1800">
                  <a:solidFill>
                    <a:schemeClr val="bg1"/>
                  </a:solidFill>
                  <a:latin typeface="Courier New" panose="02070309020205020404" pitchFamily="49" charset="0"/>
                  <a:cs typeface="Courier New" panose="02070309020205020404" pitchFamily="49" charset="0"/>
                </a:rPr>
                <a:t>Unmarked					15689	 	</a:t>
              </a:r>
            </a:p>
            <a:p>
              <a:pPr eaLnBrk="1" hangingPunct="1"/>
              <a:r>
                <a:rPr lang="en-US" altLang="en-US" sz="1800">
                  <a:solidFill>
                    <a:schemeClr val="bg1"/>
                  </a:solidFill>
                  <a:latin typeface="Courier New" panose="02070309020205020404" pitchFamily="49" charset="0"/>
                  <a:cs typeface="Courier New" panose="02070309020205020404" pitchFamily="49" charset="0"/>
                </a:rPr>
                <a:t>    Stay unmarked				11182		71.27%	</a:t>
              </a:r>
            </a:p>
            <a:p>
              <a:pPr eaLnBrk="1" hangingPunct="1"/>
              <a:r>
                <a:rPr lang="en-US" altLang="en-US" sz="1800">
                  <a:solidFill>
                    <a:schemeClr val="bg1"/>
                  </a:solidFill>
                  <a:latin typeface="Courier New" panose="02070309020205020404" pitchFamily="49" charset="0"/>
                  <a:cs typeface="Courier New" panose="02070309020205020404" pitchFamily="49" charset="0"/>
                </a:rPr>
                <a:t>    Become suspicious		 	 4507		28.73%	</a:t>
              </a:r>
            </a:p>
            <a:p>
              <a:pPr eaLnBrk="1" hangingPunct="1"/>
              <a:r>
                <a:rPr lang="en-US" altLang="en-US" sz="1800">
                  <a:solidFill>
                    <a:schemeClr val="bg1"/>
                  </a:solidFill>
                  <a:latin typeface="Courier New" panose="02070309020205020404" pitchFamily="49" charset="0"/>
                  <a:cs typeface="Courier New" panose="02070309020205020404" pitchFamily="49" charset="0"/>
                </a:rPr>
                <a:t>       Stay suspicious		 	 1812		40.20%	</a:t>
              </a:r>
            </a:p>
            <a:p>
              <a:pPr eaLnBrk="1" hangingPunct="1"/>
              <a:r>
                <a:rPr lang="en-US" altLang="en-US" sz="1800">
                  <a:solidFill>
                    <a:schemeClr val="bg1"/>
                  </a:solidFill>
                  <a:latin typeface="Courier New" panose="02070309020205020404" pitchFamily="49" charset="0"/>
                  <a:cs typeface="Courier New" panose="02070309020205020404" pitchFamily="49" charset="0"/>
                </a:rPr>
                <a:t>       Become unmarked 		 	 2695		59.80%	</a:t>
              </a:r>
            </a:p>
            <a:p>
              <a:pPr eaLnBrk="1" hangingPunct="1"/>
              <a:r>
                <a:rPr lang="en-US" altLang="en-US" sz="1800">
                  <a:solidFill>
                    <a:schemeClr val="bg1"/>
                  </a:solidFill>
                  <a:latin typeface="Courier New" panose="02070309020205020404" pitchFamily="49" charset="0"/>
                  <a:cs typeface="Courier New" panose="02070309020205020404" pitchFamily="49" charset="0"/>
                </a:rPr>
                <a:t>          Stay unmarked		 	 2296		85.19%	</a:t>
              </a:r>
            </a:p>
            <a:p>
              <a:pPr eaLnBrk="1" hangingPunct="1"/>
              <a:r>
                <a:rPr lang="en-US" altLang="en-US" sz="1800">
                  <a:solidFill>
                    <a:schemeClr val="bg1"/>
                  </a:solidFill>
                  <a:latin typeface="Courier New" panose="02070309020205020404" pitchFamily="49" charset="0"/>
                  <a:cs typeface="Courier New" panose="02070309020205020404" pitchFamily="49" charset="0"/>
                </a:rPr>
                <a:t>          Become suspicious	  	  399		14.81%	</a:t>
              </a:r>
            </a:p>
            <a:p>
              <a:pPr eaLnBrk="1" hangingPunct="1"/>
              <a:r>
                <a:rPr lang="en-US" altLang="en-US" sz="1800">
                  <a:solidFill>
                    <a:schemeClr val="bg1"/>
                  </a:solidFill>
                  <a:latin typeface="Courier New" panose="02070309020205020404" pitchFamily="49" charset="0"/>
                  <a:cs typeface="Courier New" panose="02070309020205020404" pitchFamily="49" charset="0"/>
                </a:rPr>
                <a:t>             Stay suspicious	  	  332		83.21%	</a:t>
              </a:r>
            </a:p>
            <a:p>
              <a:pPr eaLnBrk="1" hangingPunct="1"/>
              <a:r>
                <a:rPr lang="en-US" altLang="en-US" sz="1800">
                  <a:solidFill>
                    <a:schemeClr val="bg1"/>
                  </a:solidFill>
                  <a:latin typeface="Courier New" panose="02070309020205020404" pitchFamily="49" charset="0"/>
                  <a:cs typeface="Courier New" panose="02070309020205020404" pitchFamily="49" charset="0"/>
                </a:rPr>
                <a:t>             Become unmarked	   	   67		16.79%	</a:t>
              </a:r>
            </a:p>
            <a:p>
              <a:pPr eaLnBrk="1" hangingPunct="1"/>
              <a:r>
                <a:rPr lang="en-US" altLang="en-US" sz="1800">
                  <a:solidFill>
                    <a:schemeClr val="bg1"/>
                  </a:solidFill>
                  <a:latin typeface="Courier New" panose="02070309020205020404" pitchFamily="49" charset="0"/>
                  <a:cs typeface="Courier New" panose="02070309020205020404" pitchFamily="49" charset="0"/>
                </a:rPr>
                <a:t>                Stay unmarked	   	   66		98.51%	</a:t>
              </a:r>
            </a:p>
            <a:p>
              <a:pPr eaLnBrk="1" hangingPunct="1"/>
              <a:r>
                <a:rPr lang="en-US" altLang="en-US" sz="1800">
                  <a:solidFill>
                    <a:schemeClr val="bg1"/>
                  </a:solidFill>
                  <a:latin typeface="Courier New" panose="02070309020205020404" pitchFamily="49" charset="0"/>
                  <a:cs typeface="Courier New" panose="02070309020205020404" pitchFamily="49" charset="0"/>
                </a:rPr>
                <a:t>                Become suspicious	    	    1		 1.49%	</a:t>
              </a:r>
            </a:p>
            <a:p>
              <a:pPr eaLnBrk="1" hangingPunct="1"/>
              <a:r>
                <a:rPr lang="en-US" altLang="en-US" sz="1800">
                  <a:solidFill>
                    <a:schemeClr val="bg1"/>
                  </a:solidFill>
                  <a:latin typeface="Courier New" panose="02070309020205020404" pitchFamily="49" charset="0"/>
                  <a:cs typeface="Courier New" panose="02070309020205020404" pitchFamily="49" charset="0"/>
                </a:rPr>
                <a:t>                   Stay suspicious    	    0		 0.00%	</a:t>
              </a:r>
            </a:p>
            <a:p>
              <a:pPr eaLnBrk="1" hangingPunct="1"/>
              <a:r>
                <a:rPr lang="en-US" altLang="en-US" sz="1800">
                  <a:solidFill>
                    <a:schemeClr val="bg1"/>
                  </a:solidFill>
                  <a:latin typeface="Courier New" panose="02070309020205020404" pitchFamily="49" charset="0"/>
                  <a:cs typeface="Courier New" panose="02070309020205020404" pitchFamily="49" charset="0"/>
                </a:rPr>
                <a:t>                   Become unmarked	    1	      100.00%	</a:t>
              </a:r>
            </a:p>
          </p:txBody>
        </p:sp>
        <p:sp>
          <p:nvSpPr>
            <p:cNvPr id="31750" name="Rectangle 11"/>
            <p:cNvSpPr>
              <a:spLocks noChangeArrowheads="1"/>
            </p:cNvSpPr>
            <p:nvPr/>
          </p:nvSpPr>
          <p:spPr bwMode="auto">
            <a:xfrm>
              <a:off x="381000" y="2590800"/>
              <a:ext cx="838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31751" name="Rectangle 14"/>
            <p:cNvSpPr>
              <a:spLocks noChangeArrowheads="1"/>
            </p:cNvSpPr>
            <p:nvPr/>
          </p:nvSpPr>
          <p:spPr bwMode="auto">
            <a:xfrm>
              <a:off x="381000" y="2667000"/>
              <a:ext cx="8458200" cy="35814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31752" name="Rectangle 15"/>
            <p:cNvSpPr>
              <a:spLocks noChangeArrowheads="1"/>
            </p:cNvSpPr>
            <p:nvPr/>
          </p:nvSpPr>
          <p:spPr bwMode="auto">
            <a:xfrm>
              <a:off x="5715000" y="2286000"/>
              <a:ext cx="3124200" cy="3962400"/>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cxnSp>
          <p:nvCxnSpPr>
            <p:cNvPr id="31753" name="Straight Arrow Connector 17"/>
            <p:cNvCxnSpPr>
              <a:cxnSpLocks noChangeShapeType="1"/>
              <a:stCxn id="31752" idx="0"/>
              <a:endCxn id="31752" idx="2"/>
            </p:cNvCxnSpPr>
            <p:nvPr/>
          </p:nvCxnSpPr>
          <p:spPr bwMode="auto">
            <a:xfrm>
              <a:off x="7277100" y="2286000"/>
              <a:ext cx="0" cy="3962400"/>
            </a:xfrm>
            <a:prstGeom prst="straightConnector1">
              <a:avLst/>
            </a:prstGeom>
            <a:noFill/>
            <a:ln w="9525" algn="ctr">
              <a:solidFill>
                <a:schemeClr val="bg1"/>
              </a:solidFill>
              <a:round/>
              <a:headEnd/>
              <a:tailEnd/>
            </a:ln>
            <a:extLst>
              <a:ext uri="{909E8E84-426E-40DD-AFC4-6F175D3DCCD1}">
                <a14:hiddenFill xmlns:a14="http://schemas.microsoft.com/office/drawing/2010/main">
                  <a:noFill/>
                </a14:hiddenFill>
              </a:ext>
            </a:extLst>
          </p:spPr>
        </p:cxnSp>
        <p:cxnSp>
          <p:nvCxnSpPr>
            <p:cNvPr id="31754" name="Straight Connector 19"/>
            <p:cNvCxnSpPr>
              <a:cxnSpLocks noChangeShapeType="1"/>
              <a:stCxn id="31752" idx="2"/>
              <a:endCxn id="31752" idx="2"/>
            </p:cNvCxnSpPr>
            <p:nvPr/>
          </p:nvCxnSpPr>
          <p:spPr bwMode="auto">
            <a:xfrm>
              <a:off x="7277100" y="62484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grpSp>
      <p:sp>
        <p:nvSpPr>
          <p:cNvPr id="12" name="Rectangle 11"/>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6867848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Hypothesis</a:t>
            </a:r>
          </a:p>
        </p:txBody>
      </p:sp>
      <p:sp>
        <p:nvSpPr>
          <p:cNvPr id="25603" name="Content Placeholder 2"/>
          <p:cNvSpPr>
            <a:spLocks noGrp="1"/>
          </p:cNvSpPr>
          <p:nvPr>
            <p:ph idx="1"/>
          </p:nvPr>
        </p:nvSpPr>
        <p:spPr/>
        <p:txBody>
          <a:bodyPr/>
          <a:lstStyle/>
          <a:p>
            <a:pPr marL="514350" indent="-514350">
              <a:buFont typeface="Times New Roman" pitchFamily="18" charset="0"/>
              <a:buAutoNum type="arabicPeriod"/>
              <a:defRPr/>
            </a:pPr>
            <a:r>
              <a:rPr lang="en-US" dirty="0" smtClean="0">
                <a:solidFill>
                  <a:schemeClr val="accent6">
                    <a:lumMod val="75000"/>
                  </a:schemeClr>
                </a:solidFill>
              </a:rPr>
              <a:t>the evolution of the </a:t>
            </a:r>
            <a:r>
              <a:rPr lang="en-US" i="1" dirty="0" smtClean="0">
                <a:solidFill>
                  <a:schemeClr val="accent6">
                    <a:lumMod val="75000"/>
                  </a:schemeClr>
                </a:solidFill>
              </a:rPr>
              <a:t>information content</a:t>
            </a:r>
            <a:r>
              <a:rPr lang="en-US" dirty="0" smtClean="0">
                <a:solidFill>
                  <a:schemeClr val="accent6">
                    <a:lumMod val="75000"/>
                  </a:schemeClr>
                </a:solidFill>
              </a:rPr>
              <a:t> of the versions over time can be used as an indicator to decide whether to upgrade to a new version</a:t>
            </a:r>
            <a:r>
              <a:rPr lang="en-US" dirty="0" smtClean="0">
                <a:solidFill>
                  <a:schemeClr val="accent6">
                    <a:lumMod val="75000"/>
                  </a:schemeClr>
                </a:solidFill>
              </a:rPr>
              <a:t>.</a:t>
            </a:r>
          </a:p>
          <a:p>
            <a:pPr marL="514350" indent="-514350">
              <a:buFont typeface="Times New Roman" pitchFamily="18" charset="0"/>
              <a:buAutoNum type="arabicPeriod"/>
              <a:defRPr/>
            </a:pPr>
            <a:endParaRPr lang="en-US" dirty="0" smtClean="0">
              <a:solidFill>
                <a:schemeClr val="accent6">
                  <a:lumMod val="75000"/>
                </a:schemeClr>
              </a:solidFill>
            </a:endParaRPr>
          </a:p>
          <a:p>
            <a:pPr marL="514350" indent="-514350">
              <a:buFont typeface="Times New Roman" pitchFamily="18" charset="0"/>
              <a:buAutoNum type="arabicPeriod"/>
              <a:defRPr/>
            </a:pPr>
            <a:r>
              <a:rPr lang="en-US" dirty="0" smtClean="0"/>
              <a:t>the evolution of the </a:t>
            </a:r>
            <a:r>
              <a:rPr lang="en-US" i="1" dirty="0" smtClean="0"/>
              <a:t>suspicious event </a:t>
            </a:r>
            <a:r>
              <a:rPr lang="en-US" dirty="0" smtClean="0"/>
              <a:t>tallies over time, i.e. the </a:t>
            </a:r>
            <a:r>
              <a:rPr lang="en-US" i="1" dirty="0" smtClean="0"/>
              <a:t>suspicious event perseverance</a:t>
            </a:r>
            <a:r>
              <a:rPr lang="en-US" dirty="0" smtClean="0"/>
              <a:t>, yields a second indicator for migrating to a new version of SNOMED CT.</a:t>
            </a:r>
          </a:p>
        </p:txBody>
      </p:sp>
      <p:sp>
        <p:nvSpPr>
          <p:cNvPr id="4" name="Rectangle 3"/>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28972749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Evolution of </a:t>
            </a:r>
            <a:r>
              <a:rPr lang="en-US" altLang="en-US" i="1" smtClean="0"/>
              <a:t>suspicious event perseverance</a:t>
            </a:r>
            <a:endParaRPr lang="en-US" altLang="en-US" smtClean="0"/>
          </a:p>
        </p:txBody>
      </p:sp>
      <p:sp>
        <p:nvSpPr>
          <p:cNvPr id="33795" name="Content Placeholder 2"/>
          <p:cNvSpPr>
            <a:spLocks noGrp="1"/>
          </p:cNvSpPr>
          <p:nvPr>
            <p:ph idx="1"/>
          </p:nvPr>
        </p:nvSpPr>
        <p:spPr>
          <a:xfrm>
            <a:off x="228600" y="5334000"/>
            <a:ext cx="8686800" cy="1295400"/>
          </a:xfrm>
        </p:spPr>
        <p:txBody>
          <a:bodyPr/>
          <a:lstStyle/>
          <a:p>
            <a:pPr algn="ctr">
              <a:buFontTx/>
              <a:buNone/>
            </a:pPr>
            <a:r>
              <a:rPr lang="en-US" altLang="en-US" sz="2400" b="1" dirty="0" smtClean="0"/>
              <a:t> </a:t>
            </a:r>
            <a:r>
              <a:rPr lang="en-US" altLang="en-US" sz="2400" dirty="0" smtClean="0"/>
              <a:t>Evolution of suspicious event perseverance of all source concept/target concept.</a:t>
            </a:r>
          </a:p>
        </p:txBody>
      </p:sp>
      <p:graphicFrame>
        <p:nvGraphicFramePr>
          <p:cNvPr id="4" name="Chart 3"/>
          <p:cNvGraphicFramePr/>
          <p:nvPr/>
        </p:nvGraphicFramePr>
        <p:xfrm>
          <a:off x="1371600" y="2133600"/>
          <a:ext cx="6172200" cy="3124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20849652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First selection of indicators for upgrade</a:t>
            </a:r>
          </a:p>
        </p:txBody>
      </p:sp>
      <p:sp>
        <p:nvSpPr>
          <p:cNvPr id="34819" name="Content Placeholder 2"/>
          <p:cNvSpPr>
            <a:spLocks noGrp="1"/>
          </p:cNvSpPr>
          <p:nvPr>
            <p:ph idx="1"/>
          </p:nvPr>
        </p:nvSpPr>
        <p:spPr/>
        <p:txBody>
          <a:bodyPr/>
          <a:lstStyle/>
          <a:p>
            <a:r>
              <a:rPr lang="en-US" altLang="en-US" smtClean="0"/>
              <a:t>Upgrade from V</a:t>
            </a:r>
            <a:r>
              <a:rPr lang="en-US" altLang="en-US" baseline="-25000" smtClean="0"/>
              <a:t>x</a:t>
            </a:r>
            <a:r>
              <a:rPr lang="en-US" altLang="en-US" smtClean="0"/>
              <a:t> to V</a:t>
            </a:r>
            <a:r>
              <a:rPr lang="en-US" altLang="en-US" baseline="-25000" smtClean="0"/>
              <a:t>x+n</a:t>
            </a:r>
            <a:r>
              <a:rPr lang="en-US" altLang="en-US" smtClean="0"/>
              <a:t> if:</a:t>
            </a:r>
          </a:p>
          <a:p>
            <a:endParaRPr lang="en-US" altLang="en-US" smtClean="0"/>
          </a:p>
          <a:p>
            <a:pPr lvl="1"/>
            <a:r>
              <a:rPr lang="en-US" altLang="en-US" smtClean="0"/>
              <a:t>the information content of V</a:t>
            </a:r>
            <a:r>
              <a:rPr lang="en-US" altLang="en-US" baseline="-25000" smtClean="0"/>
              <a:t>x+n</a:t>
            </a:r>
            <a:r>
              <a:rPr lang="en-US" altLang="en-US" smtClean="0"/>
              <a:t> is greater than of V</a:t>
            </a:r>
            <a:r>
              <a:rPr lang="en-US" altLang="en-US" baseline="-25000" smtClean="0"/>
              <a:t>x</a:t>
            </a:r>
          </a:p>
          <a:p>
            <a:pPr lvl="1" algn="ctr">
              <a:buFontTx/>
              <a:buNone/>
            </a:pPr>
            <a:endParaRPr lang="en-US" altLang="en-US" smtClean="0"/>
          </a:p>
          <a:p>
            <a:pPr lvl="1" algn="ctr">
              <a:buFontTx/>
              <a:buNone/>
            </a:pPr>
            <a:r>
              <a:rPr lang="en-US" altLang="en-US" smtClean="0"/>
              <a:t>or</a:t>
            </a:r>
          </a:p>
          <a:p>
            <a:pPr lvl="1" algn="ctr">
              <a:buFontTx/>
              <a:buNone/>
            </a:pPr>
            <a:endParaRPr lang="en-US" altLang="en-US" smtClean="0"/>
          </a:p>
          <a:p>
            <a:pPr lvl="1"/>
            <a:r>
              <a:rPr lang="en-US" altLang="en-US" smtClean="0"/>
              <a:t>the suspicious event perseverance is lower in V</a:t>
            </a:r>
            <a:r>
              <a:rPr lang="en-US" altLang="en-US" baseline="-25000" smtClean="0"/>
              <a:t>x+n</a:t>
            </a:r>
            <a:r>
              <a:rPr lang="en-US" altLang="en-US" smtClean="0"/>
              <a:t> than in V</a:t>
            </a:r>
            <a:r>
              <a:rPr lang="en-US" altLang="en-US" baseline="-25000" smtClean="0"/>
              <a:t>x</a:t>
            </a:r>
          </a:p>
        </p:txBody>
      </p:sp>
      <p:sp>
        <p:nvSpPr>
          <p:cNvPr id="4" name="Rectangle 3"/>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29438176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Results</a:t>
            </a:r>
          </a:p>
        </p:txBody>
      </p:sp>
      <p:graphicFrame>
        <p:nvGraphicFramePr>
          <p:cNvPr id="4" name="Table 3"/>
          <p:cNvGraphicFramePr>
            <a:graphicFrameLocks noGrp="1"/>
          </p:cNvGraphicFramePr>
          <p:nvPr>
            <p:extLst>
              <p:ext uri="{D42A27DB-BD31-4B8C-83A1-F6EECF244321}">
                <p14:modId xmlns:p14="http://schemas.microsoft.com/office/powerpoint/2010/main" val="2799403495"/>
              </p:ext>
            </p:extLst>
          </p:nvPr>
        </p:nvGraphicFramePr>
        <p:xfrm>
          <a:off x="209550" y="1447800"/>
          <a:ext cx="5200650" cy="4572000"/>
        </p:xfrm>
        <a:graphic>
          <a:graphicData uri="http://schemas.openxmlformats.org/drawingml/2006/table">
            <a:tbl>
              <a:tblPr/>
              <a:tblGrid>
                <a:gridCol w="659079"/>
                <a:gridCol w="1534103"/>
                <a:gridCol w="1502610"/>
                <a:gridCol w="1504858"/>
              </a:tblGrid>
              <a:tr h="0">
                <a:tc gridSpan="2">
                  <a:txBody>
                    <a:bodyPr/>
                    <a:lstStyle/>
                    <a:p>
                      <a:pPr marL="0" marR="0" algn="ctr">
                        <a:spcBef>
                          <a:spcPts val="0"/>
                        </a:spcBef>
                        <a:spcAft>
                          <a:spcPts val="0"/>
                        </a:spcAft>
                      </a:pPr>
                      <a:r>
                        <a:rPr lang="en-US" sz="1500" b="1" dirty="0">
                          <a:solidFill>
                            <a:schemeClr val="bg1"/>
                          </a:solidFill>
                          <a:latin typeface="Times New Roman"/>
                          <a:ea typeface="Times New Roman"/>
                          <a:cs typeface="Times New Roman"/>
                        </a:rPr>
                        <a:t>Version</a:t>
                      </a:r>
                      <a:endParaRPr lang="en-US" sz="1500" dirty="0">
                        <a:solidFill>
                          <a:schemeClr val="bg1"/>
                        </a:solidFill>
                        <a:latin typeface="Times New Roman"/>
                        <a:ea typeface="Times New Roman"/>
                        <a:cs typeface="Times New Roman"/>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500" b="1">
                          <a:solidFill>
                            <a:schemeClr val="bg1"/>
                          </a:solidFill>
                          <a:latin typeface="Times New Roman"/>
                          <a:ea typeface="Times New Roman"/>
                          <a:cs typeface="Times New Roman"/>
                        </a:rPr>
                        <a:t>Information content</a:t>
                      </a:r>
                      <a:endParaRPr lang="en-US" sz="1500">
                        <a:solidFill>
                          <a:schemeClr val="bg1"/>
                        </a:solidFill>
                        <a:latin typeface="Times New Roman"/>
                        <a:ea typeface="Times New Roman"/>
                        <a:cs typeface="Times New Roman"/>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b="1" dirty="0">
                          <a:solidFill>
                            <a:schemeClr val="bg1"/>
                          </a:solidFill>
                          <a:latin typeface="Times New Roman"/>
                          <a:ea typeface="Times New Roman"/>
                          <a:cs typeface="Times New Roman"/>
                        </a:rPr>
                        <a:t>Suspicious event perseverance</a:t>
                      </a:r>
                      <a:endParaRPr lang="en-US" sz="1500" dirty="0">
                        <a:solidFill>
                          <a:schemeClr val="bg1"/>
                        </a:solidFill>
                        <a:latin typeface="Times New Roman"/>
                        <a:ea typeface="Times New Roman"/>
                        <a:cs typeface="Times New Roman"/>
                      </a:endParaRPr>
                    </a:p>
                  </a:txBody>
                  <a:tcPr marL="68585" marR="68585"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2002</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79,424.5499</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385">
                <a:tc>
                  <a:txBody>
                    <a:bodyPr/>
                    <a:lstStyle/>
                    <a:p>
                      <a:pPr marL="0" marR="0">
                        <a:spcBef>
                          <a:spcPts val="0"/>
                        </a:spcBef>
                        <a:spcAft>
                          <a:spcPts val="0"/>
                        </a:spcAft>
                      </a:pPr>
                      <a:r>
                        <a:rPr lang="en-US" sz="1500">
                          <a:solidFill>
                            <a:schemeClr val="bg1"/>
                          </a:solidFill>
                          <a:latin typeface="Times New Roman"/>
                          <a:ea typeface="Times New Roman"/>
                          <a:cs typeface="Times New Roman"/>
                        </a:rPr>
                        <a:t>v2</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2002</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88,838.2435</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v3</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2003</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127,864.0057</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v4</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2003</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368,261.2260</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v5</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2004</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360,409.8979</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v6</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2004</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388,775.7097</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v7</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2005</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390,637.7034</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v8</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2005</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401,196.6372</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v9</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2006</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389,021.8138</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v10</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2006</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387,226.2485</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v11</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2007</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386,714.4974</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v12</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2007</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386,816.9581</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v13</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2008</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386,803.0803</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v14</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2008</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386,075.3172</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v15</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2009</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384,952.4653</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v16</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2009</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384,960.7605</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v17</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January 2010</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dirty="0">
                          <a:solidFill>
                            <a:schemeClr val="bg1"/>
                          </a:solidFill>
                          <a:latin typeface="Times New Roman"/>
                          <a:ea typeface="Times New Roman"/>
                          <a:cs typeface="Times New Roman"/>
                        </a:rPr>
                        <a:t>385,449.7811</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pPr marL="0" marR="0" algn="ctr">
                        <a:spcBef>
                          <a:spcPts val="0"/>
                        </a:spcBef>
                        <a:spcAft>
                          <a:spcPts val="0"/>
                        </a:spcAft>
                      </a:pPr>
                      <a:r>
                        <a:rPr lang="en-US" sz="1500">
                          <a:solidFill>
                            <a:schemeClr val="bg1"/>
                          </a:solidFill>
                          <a:latin typeface="Times New Roman"/>
                          <a:ea typeface="Times New Roman"/>
                          <a:cs typeface="Times New Roman"/>
                          <a:sym typeface="Wingdings"/>
                        </a:rPr>
                        <a:t></a:t>
                      </a:r>
                      <a:endParaRPr lang="en-US" sz="150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a:txBody>
                    <a:bodyPr/>
                    <a:lstStyle/>
                    <a:p>
                      <a:pPr marL="0" marR="0">
                        <a:spcBef>
                          <a:spcPts val="0"/>
                        </a:spcBef>
                        <a:spcAft>
                          <a:spcPts val="0"/>
                        </a:spcAft>
                      </a:pPr>
                      <a:r>
                        <a:rPr lang="en-US" sz="1500">
                          <a:solidFill>
                            <a:schemeClr val="bg1"/>
                          </a:solidFill>
                          <a:latin typeface="Times New Roman"/>
                          <a:ea typeface="Times New Roman"/>
                          <a:cs typeface="Times New Roman"/>
                        </a:rPr>
                        <a:t>v18</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500">
                          <a:solidFill>
                            <a:schemeClr val="bg1"/>
                          </a:solidFill>
                          <a:latin typeface="Times New Roman"/>
                          <a:ea typeface="Times New Roman"/>
                          <a:cs typeface="Times New Roman"/>
                        </a:rPr>
                        <a:t>July 2010</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500">
                          <a:solidFill>
                            <a:schemeClr val="bg1"/>
                          </a:solidFill>
                          <a:latin typeface="Times New Roman"/>
                          <a:ea typeface="Times New Roman"/>
                          <a:cs typeface="Times New Roman"/>
                        </a:rPr>
                        <a:t>385,052.7645</a:t>
                      </a: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500" dirty="0">
                          <a:solidFill>
                            <a:schemeClr val="bg1"/>
                          </a:solidFill>
                          <a:latin typeface="Times New Roman"/>
                          <a:ea typeface="Times New Roman"/>
                          <a:cs typeface="Times New Roman"/>
                          <a:sym typeface="Wingdings"/>
                        </a:rPr>
                        <a:t></a:t>
                      </a:r>
                      <a:endParaRPr lang="en-US" sz="1500" dirty="0">
                        <a:solidFill>
                          <a:schemeClr val="bg1"/>
                        </a:solidFill>
                        <a:latin typeface="Times New Roman"/>
                        <a:ea typeface="Times New Roman"/>
                        <a:cs typeface="Times New Roman"/>
                      </a:endParaRPr>
                    </a:p>
                  </a:txBody>
                  <a:tcPr marL="68585" marR="68585"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graphicFrame>
        <p:nvGraphicFramePr>
          <p:cNvPr id="5" name="Chart 4"/>
          <p:cNvGraphicFramePr/>
          <p:nvPr>
            <p:extLst>
              <p:ext uri="{D42A27DB-BD31-4B8C-83A1-F6EECF244321}">
                <p14:modId xmlns:p14="http://schemas.microsoft.com/office/powerpoint/2010/main" val="1288141704"/>
              </p:ext>
            </p:extLst>
          </p:nvPr>
        </p:nvGraphicFramePr>
        <p:xfrm>
          <a:off x="5638800" y="3887787"/>
          <a:ext cx="335280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936287971"/>
              </p:ext>
            </p:extLst>
          </p:nvPr>
        </p:nvGraphicFramePr>
        <p:xfrm>
          <a:off x="5638800" y="1449387"/>
          <a:ext cx="320040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35946" name="TextBox 6"/>
          <p:cNvSpPr txBox="1">
            <a:spLocks noChangeArrowheads="1"/>
          </p:cNvSpPr>
          <p:nvPr/>
        </p:nvSpPr>
        <p:spPr bwMode="auto">
          <a:xfrm>
            <a:off x="6248400" y="3430587"/>
            <a:ext cx="233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400">
                <a:solidFill>
                  <a:schemeClr val="bg1"/>
                </a:solidFill>
              </a:rPr>
              <a:t>Information content evolution</a:t>
            </a:r>
          </a:p>
        </p:txBody>
      </p:sp>
      <p:sp>
        <p:nvSpPr>
          <p:cNvPr id="35947" name="TextBox 7"/>
          <p:cNvSpPr txBox="1">
            <a:spLocks noChangeArrowheads="1"/>
          </p:cNvSpPr>
          <p:nvPr/>
        </p:nvSpPr>
        <p:spPr bwMode="auto">
          <a:xfrm>
            <a:off x="6324600" y="5716587"/>
            <a:ext cx="2382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1400">
                <a:solidFill>
                  <a:schemeClr val="bg1"/>
                </a:solidFill>
              </a:rPr>
              <a:t>Suspicious event perseverance</a:t>
            </a:r>
          </a:p>
        </p:txBody>
      </p:sp>
      <p:sp>
        <p:nvSpPr>
          <p:cNvPr id="9" name="Rectangle 8"/>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42313071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Evaluation</a:t>
            </a:r>
          </a:p>
        </p:txBody>
      </p:sp>
      <p:sp>
        <p:nvSpPr>
          <p:cNvPr id="36867" name="Content Placeholder 2"/>
          <p:cNvSpPr>
            <a:spLocks noGrp="1"/>
          </p:cNvSpPr>
          <p:nvPr>
            <p:ph idx="1"/>
          </p:nvPr>
        </p:nvSpPr>
        <p:spPr/>
        <p:txBody>
          <a:bodyPr/>
          <a:lstStyle/>
          <a:p>
            <a:pPr>
              <a:buFont typeface="Arial" panose="020B0604020202020204" pitchFamily="34" charset="0"/>
              <a:buChar char="•"/>
            </a:pPr>
            <a:r>
              <a:rPr lang="en-US" altLang="en-US" sz="2200" dirty="0" smtClean="0"/>
              <a:t>Use a more recent version of SNOMED CT as gold standard for earlier versions, expressing differences in terms of justified presence (JP), justified absence (JA), unjustified presence (UP) and unjustified absence (UA) yielding 17 combinations – change in reality, change in understanding, editorial mistake correction –  to each of which corresponds an error value (</a:t>
            </a:r>
            <a:r>
              <a:rPr lang="en-US" altLang="en-US" sz="2200" dirty="0" err="1" smtClean="0"/>
              <a:t>e</a:t>
            </a:r>
            <a:r>
              <a:rPr lang="en-US" altLang="en-US" sz="2200" baseline="-25000" dirty="0" err="1" smtClean="0"/>
              <a:t>i</a:t>
            </a:r>
            <a:r>
              <a:rPr lang="en-US" altLang="en-US" sz="2200" dirty="0" smtClean="0"/>
              <a:t>). </a:t>
            </a:r>
            <a:endParaRPr lang="en-US" altLang="en-US" sz="2200" dirty="0" smtClean="0"/>
          </a:p>
          <a:p>
            <a:pPr>
              <a:buFont typeface="Arial" panose="020B0604020202020204" pitchFamily="34" charset="0"/>
              <a:buChar char="•"/>
            </a:pPr>
            <a:r>
              <a:rPr lang="en-US" altLang="en-US" sz="2200" dirty="0" smtClean="0"/>
              <a:t>The </a:t>
            </a:r>
            <a:r>
              <a:rPr lang="en-US" altLang="en-US" sz="2200" dirty="0" smtClean="0"/>
              <a:t>overall quality of an earlier version with respect to a chosen later version is then computed by means of formula:</a:t>
            </a:r>
          </a:p>
          <a:p>
            <a:pPr>
              <a:buFont typeface="Arial" panose="020B0604020202020204" pitchFamily="34" charset="0"/>
              <a:buChar char="•"/>
            </a:pPr>
            <a:endParaRPr lang="en-US" altLang="en-US" dirty="0" smtClean="0"/>
          </a:p>
        </p:txBody>
      </p:sp>
      <p:sp>
        <p:nvSpPr>
          <p:cNvPr id="36868"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3686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sp>
        <p:nvSpPr>
          <p:cNvPr id="36870" name="Rectangle 5"/>
          <p:cNvSpPr>
            <a:spLocks noChangeArrowheads="1"/>
          </p:cNvSpPr>
          <p:nvPr/>
        </p:nvSpPr>
        <p:spPr bwMode="auto">
          <a:xfrm>
            <a:off x="0" y="742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a:p>
        </p:txBody>
      </p:sp>
      <p:pic>
        <p:nvPicPr>
          <p:cNvPr id="368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648200"/>
            <a:ext cx="25812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72" name="Rectangle 10"/>
          <p:cNvSpPr>
            <a:spLocks noChangeArrowheads="1"/>
          </p:cNvSpPr>
          <p:nvPr/>
        </p:nvSpPr>
        <p:spPr bwMode="auto">
          <a:xfrm>
            <a:off x="0" y="6427788"/>
            <a:ext cx="914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spAutoFit/>
          </a:bodyPr>
          <a:lstStyle>
            <a:lvl1pPr eaLnBrk="0" hangingPunct="0">
              <a:tabLst>
                <a:tab pos="228600" algn="l"/>
              </a:tabLst>
              <a:defRPr sz="2000">
                <a:solidFill>
                  <a:schemeClr val="tx1"/>
                </a:solidFill>
                <a:latin typeface="Times New Roman" panose="02020603050405020304" pitchFamily="18" charset="0"/>
              </a:defRPr>
            </a:lvl1pPr>
            <a:lvl2pPr marL="742950" indent="-285750" eaLnBrk="0" hangingPunct="0">
              <a:tabLst>
                <a:tab pos="228600" algn="l"/>
              </a:tabLst>
              <a:defRPr sz="2000">
                <a:solidFill>
                  <a:schemeClr val="tx1"/>
                </a:solidFill>
                <a:latin typeface="Times New Roman" panose="02020603050405020304" pitchFamily="18" charset="0"/>
              </a:defRPr>
            </a:lvl2pPr>
            <a:lvl3pPr marL="1143000" indent="-228600" eaLnBrk="0" hangingPunct="0">
              <a:tabLst>
                <a:tab pos="228600" algn="l"/>
              </a:tabLst>
              <a:defRPr sz="2000">
                <a:solidFill>
                  <a:schemeClr val="tx1"/>
                </a:solidFill>
                <a:latin typeface="Times New Roman" panose="02020603050405020304" pitchFamily="18" charset="0"/>
              </a:defRPr>
            </a:lvl3pPr>
            <a:lvl4pPr marL="1600200" indent="-228600" eaLnBrk="0" hangingPunct="0">
              <a:tabLst>
                <a:tab pos="228600" algn="l"/>
              </a:tabLst>
              <a:defRPr sz="2000">
                <a:solidFill>
                  <a:schemeClr val="tx1"/>
                </a:solidFill>
                <a:latin typeface="Times New Roman" panose="02020603050405020304" pitchFamily="18" charset="0"/>
              </a:defRPr>
            </a:lvl4pPr>
            <a:lvl5pPr marL="2057400" indent="-228600" eaLnBrk="0" hangingPunct="0">
              <a:tabLst>
                <a:tab pos="228600" algn="l"/>
              </a:tabLst>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tabLst>
                <a:tab pos="228600" algn="l"/>
              </a:tabLs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tabLst>
                <a:tab pos="228600" algn="l"/>
              </a:tabLs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tabLst>
                <a:tab pos="228600" algn="l"/>
              </a:tabLs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tabLst>
                <a:tab pos="228600" algn="l"/>
              </a:tabLst>
              <a:defRPr sz="2000">
                <a:solidFill>
                  <a:schemeClr val="tx1"/>
                </a:solidFill>
                <a:latin typeface="Times New Roman" panose="02020603050405020304" pitchFamily="18" charset="0"/>
              </a:defRPr>
            </a:lvl9pPr>
          </a:lstStyle>
          <a:p>
            <a:pPr algn="r"/>
            <a:r>
              <a:rPr lang="en-US" altLang="en-US" sz="1400" dirty="0">
                <a:solidFill>
                  <a:schemeClr val="bg1"/>
                </a:solidFill>
                <a:cs typeface="Times New Roman" panose="02020603050405020304" pitchFamily="18" charset="0"/>
              </a:rPr>
              <a:t>Ceusters W. Applying Evolutionary Terminology Auditing to SNOMED CT.  American Medical Informatics Association 2010 Annual Symposium (AMIA 2010) Proceedings. Washington DC, 2010. p. 96-100.</a:t>
            </a:r>
            <a:endParaRPr lang="en-US" altLang="en-US" sz="1400" dirty="0">
              <a:solidFill>
                <a:schemeClr val="bg1"/>
              </a:solidFill>
            </a:endParaRPr>
          </a:p>
        </p:txBody>
      </p:sp>
    </p:spTree>
    <p:extLst>
      <p:ext uri="{BB962C8B-B14F-4D97-AF65-F5344CB8AC3E}">
        <p14:creationId xmlns:p14="http://schemas.microsoft.com/office/powerpoint/2010/main" val="978795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762000"/>
            <a:ext cx="9144000" cy="762000"/>
          </a:xfrm>
        </p:spPr>
        <p:txBody>
          <a:bodyPr/>
          <a:lstStyle/>
          <a:p>
            <a:r>
              <a:rPr lang="en-US" altLang="en-US" dirty="0" smtClean="0"/>
              <a:t>‘</a:t>
            </a:r>
            <a:r>
              <a:rPr lang="en-US" altLang="en-US" i="1" dirty="0" smtClean="0"/>
              <a:t>next</a:t>
            </a:r>
            <a:r>
              <a:rPr lang="en-US" altLang="en-US" dirty="0" smtClean="0"/>
              <a:t>’ and ‘</a:t>
            </a:r>
            <a:r>
              <a:rPr lang="en-US" altLang="en-US" i="1" dirty="0" smtClean="0"/>
              <a:t>last</a:t>
            </a:r>
            <a:r>
              <a:rPr lang="en-US" altLang="en-US" dirty="0" smtClean="0"/>
              <a:t>’ version quality improvement</a:t>
            </a:r>
          </a:p>
        </p:txBody>
      </p:sp>
      <p:sp>
        <p:nvSpPr>
          <p:cNvPr id="37891" name="Content Placeholder 2"/>
          <p:cNvSpPr>
            <a:spLocks noGrp="1"/>
          </p:cNvSpPr>
          <p:nvPr>
            <p:ph idx="1"/>
          </p:nvPr>
        </p:nvSpPr>
        <p:spPr>
          <a:xfrm>
            <a:off x="228600" y="5105400"/>
            <a:ext cx="8686800" cy="1524000"/>
          </a:xfrm>
        </p:spPr>
        <p:txBody>
          <a:bodyPr/>
          <a:lstStyle/>
          <a:p>
            <a:pPr marL="0" indent="0"/>
            <a:r>
              <a:rPr lang="en-US" altLang="en-US" dirty="0"/>
              <a:t>W</a:t>
            </a:r>
            <a:r>
              <a:rPr lang="en-US" altLang="en-US" sz="2400" dirty="0" smtClean="0"/>
              <a:t>hen </a:t>
            </a:r>
            <a:r>
              <a:rPr lang="en-US" altLang="en-US" sz="2400" dirty="0" smtClean="0"/>
              <a:t>the difference between two consecutive points on the </a:t>
            </a:r>
            <a:r>
              <a:rPr lang="en-US" altLang="en-US" sz="2400" dirty="0" err="1" smtClean="0"/>
              <a:t>Qnv</a:t>
            </a:r>
            <a:r>
              <a:rPr lang="en-US" altLang="en-US" sz="2400" dirty="0" smtClean="0"/>
              <a:t> curve shows a large increase, as is the case between v3 and v4, then this means that it is worth upgrading to the </a:t>
            </a:r>
            <a:r>
              <a:rPr lang="en-US" altLang="en-US" sz="2400" i="1" dirty="0" smtClean="0"/>
              <a:t>next</a:t>
            </a:r>
            <a:r>
              <a:rPr lang="en-US" altLang="en-US" sz="2400" dirty="0" smtClean="0"/>
              <a:t> version, thus v5.</a:t>
            </a:r>
          </a:p>
        </p:txBody>
      </p:sp>
      <p:pic>
        <p:nvPicPr>
          <p:cNvPr id="37892" name="Chart 9"/>
          <p:cNvPicPr>
            <a:picLocks noChangeArrowheads="1"/>
          </p:cNvPicPr>
          <p:nvPr/>
        </p:nvPicPr>
        <p:blipFill>
          <a:blip r:embed="rId2">
            <a:extLst>
              <a:ext uri="{28A0092B-C50C-407E-A947-70E740481C1C}">
                <a14:useLocalDpi xmlns:a14="http://schemas.microsoft.com/office/drawing/2010/main" val="0"/>
              </a:ext>
            </a:extLst>
          </a:blip>
          <a:srcRect l="-3004" t="-3685" r="-2574" b="-7002"/>
          <a:stretch>
            <a:fillRect/>
          </a:stretch>
        </p:blipFill>
        <p:spPr bwMode="auto">
          <a:xfrm>
            <a:off x="1143000" y="2057400"/>
            <a:ext cx="701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7944" y="1371600"/>
            <a:ext cx="8497455" cy="738664"/>
          </a:xfrm>
          <a:prstGeom prst="rect">
            <a:avLst/>
          </a:prstGeom>
        </p:spPr>
        <p:txBody>
          <a:bodyPr wrap="square">
            <a:spAutoFit/>
          </a:bodyPr>
          <a:lstStyle/>
          <a:p>
            <a:pPr marL="342900" indent="-342900">
              <a:buFont typeface="Arial" panose="020B0604020202020204" pitchFamily="34" charset="0"/>
              <a:buChar char="•"/>
            </a:pPr>
            <a:r>
              <a:rPr lang="en-US" sz="1400" dirty="0">
                <a:solidFill>
                  <a:schemeClr val="bg1"/>
                </a:solidFill>
                <a:latin typeface="+mj-lt"/>
              </a:rPr>
              <a:t>The </a:t>
            </a:r>
            <a:r>
              <a:rPr lang="en-US" sz="1400" dirty="0" err="1">
                <a:solidFill>
                  <a:schemeClr val="bg1"/>
                </a:solidFill>
                <a:latin typeface="+mj-lt"/>
              </a:rPr>
              <a:t>Qlv</a:t>
            </a:r>
            <a:r>
              <a:rPr lang="en-US" sz="1400" dirty="0">
                <a:solidFill>
                  <a:schemeClr val="bg1"/>
                </a:solidFill>
                <a:latin typeface="+mj-lt"/>
              </a:rPr>
              <a:t>-view uses the most recent version </a:t>
            </a:r>
            <a:r>
              <a:rPr lang="en-US" sz="1400" dirty="0" smtClean="0">
                <a:solidFill>
                  <a:schemeClr val="bg1"/>
                </a:solidFill>
                <a:latin typeface="+mj-lt"/>
              </a:rPr>
              <a:t>as </a:t>
            </a:r>
            <a:r>
              <a:rPr lang="en-US" sz="1400" dirty="0">
                <a:solidFill>
                  <a:schemeClr val="bg1"/>
                </a:solidFill>
                <a:latin typeface="+mj-lt"/>
              </a:rPr>
              <a:t>gold standard</a:t>
            </a:r>
            <a:r>
              <a:rPr lang="en-US" sz="1400" dirty="0" smtClean="0">
                <a:solidFill>
                  <a:schemeClr val="bg1"/>
                </a:solidFill>
                <a:latin typeface="+mj-lt"/>
              </a:rPr>
              <a:t>;</a:t>
            </a:r>
          </a:p>
          <a:p>
            <a:pPr marL="342900" indent="-342900">
              <a:buFont typeface="Arial" panose="020B0604020202020204" pitchFamily="34" charset="0"/>
              <a:buChar char="•"/>
            </a:pPr>
            <a:r>
              <a:rPr lang="en-US" sz="1400" dirty="0">
                <a:solidFill>
                  <a:schemeClr val="bg1"/>
                </a:solidFill>
                <a:latin typeface="+mj-lt"/>
              </a:rPr>
              <a:t>The </a:t>
            </a:r>
            <a:r>
              <a:rPr lang="en-US" sz="1400" dirty="0" err="1" smtClean="0">
                <a:solidFill>
                  <a:schemeClr val="bg1"/>
                </a:solidFill>
                <a:latin typeface="+mj-lt"/>
              </a:rPr>
              <a:t>Qnv</a:t>
            </a:r>
            <a:r>
              <a:rPr lang="en-US" sz="1400" dirty="0" smtClean="0">
                <a:solidFill>
                  <a:schemeClr val="bg1"/>
                </a:solidFill>
                <a:latin typeface="+mj-lt"/>
              </a:rPr>
              <a:t>-view </a:t>
            </a:r>
            <a:r>
              <a:rPr lang="en-US" sz="1400" dirty="0">
                <a:solidFill>
                  <a:schemeClr val="bg1"/>
                </a:solidFill>
                <a:latin typeface="+mj-lt"/>
              </a:rPr>
              <a:t>uses as reference the version which follows immediately the version for which </a:t>
            </a:r>
            <a:r>
              <a:rPr lang="en-US" sz="1400" dirty="0" smtClean="0">
                <a:solidFill>
                  <a:schemeClr val="bg1"/>
                </a:solidFill>
                <a:latin typeface="+mj-lt"/>
              </a:rPr>
              <a:t>the quality </a:t>
            </a:r>
            <a:r>
              <a:rPr lang="en-US" sz="1400" dirty="0">
                <a:solidFill>
                  <a:schemeClr val="bg1"/>
                </a:solidFill>
                <a:latin typeface="+mj-lt"/>
              </a:rPr>
              <a:t>is computed.</a:t>
            </a:r>
            <a:endParaRPr lang="en-US" sz="1400" dirty="0">
              <a:solidFill>
                <a:schemeClr val="bg1"/>
              </a:solidFill>
              <a:latin typeface="+mj-lt"/>
            </a:endParaRPr>
          </a:p>
        </p:txBody>
      </p:sp>
    </p:spTree>
    <p:extLst>
      <p:ext uri="{BB962C8B-B14F-4D97-AF65-F5344CB8AC3E}">
        <p14:creationId xmlns:p14="http://schemas.microsoft.com/office/powerpoint/2010/main" val="16369628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2400" smtClean="0"/>
              <a:t>Comparison with ‘</a:t>
            </a:r>
            <a:r>
              <a:rPr lang="en-US" altLang="en-US" sz="2400" i="1" smtClean="0"/>
              <a:t>next</a:t>
            </a:r>
            <a:r>
              <a:rPr lang="en-US" altLang="en-US" sz="2400" smtClean="0"/>
              <a:t>’ and ‘</a:t>
            </a:r>
            <a:r>
              <a:rPr lang="en-US" altLang="en-US" sz="2400" i="1" smtClean="0"/>
              <a:t>last</a:t>
            </a:r>
            <a:r>
              <a:rPr lang="en-US" altLang="en-US" sz="2400" smtClean="0"/>
              <a:t>’ version quality improvement</a:t>
            </a:r>
          </a:p>
        </p:txBody>
      </p:sp>
      <p:graphicFrame>
        <p:nvGraphicFramePr>
          <p:cNvPr id="4" name="Table 3"/>
          <p:cNvGraphicFramePr>
            <a:graphicFrameLocks noGrp="1"/>
          </p:cNvGraphicFramePr>
          <p:nvPr>
            <p:extLst>
              <p:ext uri="{D42A27DB-BD31-4B8C-83A1-F6EECF244321}">
                <p14:modId xmlns:p14="http://schemas.microsoft.com/office/powerpoint/2010/main" val="2229285478"/>
              </p:ext>
            </p:extLst>
          </p:nvPr>
        </p:nvGraphicFramePr>
        <p:xfrm>
          <a:off x="152400" y="1524000"/>
          <a:ext cx="8839201" cy="4602442"/>
        </p:xfrm>
        <a:graphic>
          <a:graphicData uri="http://schemas.openxmlformats.org/drawingml/2006/table">
            <a:tbl>
              <a:tblPr/>
              <a:tblGrid>
                <a:gridCol w="457200"/>
                <a:gridCol w="1295400"/>
                <a:gridCol w="1143000"/>
                <a:gridCol w="1143000"/>
                <a:gridCol w="1219200"/>
                <a:gridCol w="914400"/>
                <a:gridCol w="533400"/>
                <a:gridCol w="533400"/>
                <a:gridCol w="609600"/>
                <a:gridCol w="533400"/>
                <a:gridCol w="457201"/>
              </a:tblGrid>
              <a:tr h="213345">
                <a:tc rowSpan="2" gridSpan="2">
                  <a:txBody>
                    <a:bodyPr/>
                    <a:lstStyle/>
                    <a:p>
                      <a:pPr marL="0" marR="0" algn="ctr">
                        <a:spcBef>
                          <a:spcPts val="0"/>
                        </a:spcBef>
                        <a:spcAft>
                          <a:spcPts val="0"/>
                        </a:spcAft>
                      </a:pPr>
                      <a:r>
                        <a:rPr lang="en-US" sz="1400" b="1" dirty="0">
                          <a:solidFill>
                            <a:schemeClr val="bg1"/>
                          </a:solidFill>
                          <a:latin typeface="Times New Roman"/>
                          <a:ea typeface="Times New Roman"/>
                        </a:rPr>
                        <a:t>Version</a:t>
                      </a:r>
                      <a:endParaRPr lang="en-US" sz="1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hMerge="1">
                  <a:txBody>
                    <a:bodyPr/>
                    <a:lstStyle/>
                    <a:p>
                      <a:endParaRPr lang="en-US"/>
                    </a:p>
                  </a:txBody>
                  <a:tcPr/>
                </a:tc>
                <a:tc rowSpan="2">
                  <a:txBody>
                    <a:bodyPr/>
                    <a:lstStyle/>
                    <a:p>
                      <a:pPr marL="0" marR="0" algn="ctr">
                        <a:spcBef>
                          <a:spcPts val="0"/>
                        </a:spcBef>
                        <a:spcAft>
                          <a:spcPts val="0"/>
                        </a:spcAft>
                      </a:pPr>
                      <a:r>
                        <a:rPr lang="en-US" sz="1400" b="1">
                          <a:solidFill>
                            <a:schemeClr val="bg1"/>
                          </a:solidFill>
                          <a:latin typeface="Times New Roman"/>
                          <a:ea typeface="Times New Roman"/>
                        </a:rPr>
                        <a:t>Information content</a:t>
                      </a:r>
                      <a:endParaRPr lang="en-US" sz="1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algn="ctr">
                        <a:spcBef>
                          <a:spcPts val="0"/>
                        </a:spcBef>
                        <a:spcAft>
                          <a:spcPts val="0"/>
                        </a:spcAft>
                      </a:pPr>
                      <a:r>
                        <a:rPr lang="en-US" sz="1400" b="1">
                          <a:solidFill>
                            <a:schemeClr val="bg1"/>
                          </a:solidFill>
                          <a:latin typeface="Times New Roman"/>
                          <a:ea typeface="Times New Roman"/>
                        </a:rPr>
                        <a:t>Suspicious event perseverance</a:t>
                      </a:r>
                      <a:endParaRPr lang="en-US" sz="1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algn="ctr">
                        <a:spcBef>
                          <a:spcPts val="0"/>
                        </a:spcBef>
                        <a:spcAft>
                          <a:spcPts val="0"/>
                        </a:spcAft>
                      </a:pPr>
                      <a:r>
                        <a:rPr lang="en-US" sz="1400" b="1" i="1" dirty="0">
                          <a:solidFill>
                            <a:schemeClr val="bg1"/>
                          </a:solidFill>
                          <a:latin typeface="Times New Roman"/>
                          <a:ea typeface="Times New Roman"/>
                        </a:rPr>
                        <a:t>‘Next version’</a:t>
                      </a:r>
                      <a:r>
                        <a:rPr lang="en-US" sz="1400" b="1" dirty="0">
                          <a:solidFill>
                            <a:schemeClr val="bg1"/>
                          </a:solidFill>
                          <a:latin typeface="Times New Roman"/>
                          <a:ea typeface="Times New Roman"/>
                        </a:rPr>
                        <a:t> quality improvement</a:t>
                      </a:r>
                      <a:endParaRPr lang="en-US" sz="1400" dirty="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6">
                  <a:txBody>
                    <a:bodyPr/>
                    <a:lstStyle/>
                    <a:p>
                      <a:pPr marL="0" marR="0" algn="ctr">
                        <a:spcBef>
                          <a:spcPts val="0"/>
                        </a:spcBef>
                        <a:spcAft>
                          <a:spcPts val="0"/>
                        </a:spcAft>
                      </a:pPr>
                      <a:r>
                        <a:rPr lang="en-US" sz="1400" b="1" i="1">
                          <a:solidFill>
                            <a:schemeClr val="bg1"/>
                          </a:solidFill>
                          <a:latin typeface="Times New Roman"/>
                          <a:ea typeface="Times New Roman"/>
                        </a:rPr>
                        <a:t>‘Last version’</a:t>
                      </a:r>
                      <a:r>
                        <a:rPr lang="en-US" sz="1400" b="1">
                          <a:solidFill>
                            <a:schemeClr val="bg1"/>
                          </a:solidFill>
                          <a:latin typeface="Times New Roman"/>
                          <a:ea typeface="Times New Roman"/>
                        </a:rPr>
                        <a:t> quality improvement</a:t>
                      </a:r>
                      <a:endParaRPr lang="en-US" sz="1400">
                        <a:solidFill>
                          <a:schemeClr val="bg1"/>
                        </a:solidFill>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48602">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400" b="1" dirty="0" smtClean="0">
                          <a:solidFill>
                            <a:schemeClr val="bg1"/>
                          </a:solidFill>
                          <a:latin typeface="Times New Roman"/>
                          <a:ea typeface="Times New Roman"/>
                        </a:rPr>
                        <a:t>LQV</a:t>
                      </a:r>
                      <a:endParaRPr lang="en-US" sz="1400" dirty="0">
                        <a:solidFill>
                          <a:schemeClr val="bg1"/>
                        </a:solidFill>
                        <a:latin typeface="Times New Roman"/>
                        <a:ea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5%</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10%</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15%</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a:solidFill>
                            <a:schemeClr val="bg1"/>
                          </a:solidFill>
                          <a:latin typeface="Times New Roman"/>
                          <a:ea typeface="Times New Roman"/>
                        </a:rPr>
                        <a:t>20%</a:t>
                      </a:r>
                      <a:endParaRPr lang="en-US" sz="140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chemeClr val="bg1"/>
                          </a:solidFill>
                          <a:latin typeface="Times New Roman"/>
                          <a:ea typeface="Times New Roman"/>
                        </a:rPr>
                        <a:t>25%</a:t>
                      </a:r>
                      <a:endParaRPr lang="en-US" sz="1400" dirty="0">
                        <a:solidFill>
                          <a:schemeClr val="bg1"/>
                        </a:solidFill>
                        <a:latin typeface="Times New Roman"/>
                        <a:ea typeface="Times New Roman"/>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79,424.5499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0.902158875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0.45334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88,838.2435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0.807276754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0.47980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127,864.0057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0.674182895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0.55653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368,261.2260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0.930927215</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0.76591</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360,409.8979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0.936412939</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0.78907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388,775.7097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dirty="0">
                          <a:solidFill>
                            <a:schemeClr val="bg1"/>
                          </a:solidFill>
                          <a:latin typeface="Times New Roman"/>
                          <a:ea typeface="Times New Roman"/>
                          <a:sym typeface="Wingdings"/>
                        </a:rPr>
                        <a:t></a:t>
                      </a:r>
                      <a:endParaRPr lang="en-US" sz="1400" dirty="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b="1" dirty="0">
                          <a:solidFill>
                            <a:srgbClr val="00B0F0"/>
                          </a:solidFill>
                          <a:latin typeface="Times New Roman"/>
                          <a:ea typeface="Times New Roman"/>
                        </a:rPr>
                        <a:t>0.970773297</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0.83995</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390,637.7034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dirty="0">
                          <a:solidFill>
                            <a:schemeClr val="bg1"/>
                          </a:solidFill>
                          <a:latin typeface="Times New Roman"/>
                          <a:ea typeface="Times New Roman"/>
                          <a:sym typeface="Wingdings"/>
                        </a:rPr>
                        <a:t></a:t>
                      </a:r>
                      <a:endParaRPr lang="en-US" sz="1400" dirty="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dirty="0">
                          <a:solidFill>
                            <a:schemeClr val="bg1"/>
                          </a:solidFill>
                          <a:latin typeface="Times New Roman"/>
                          <a:ea typeface="Times New Roman"/>
                        </a:rPr>
                        <a:t>0.952138559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0.86259</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401,196.6372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0.995326645</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0.90446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389,021.8138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0.988407635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0.90854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387,226.2485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0.992040473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0.91776</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v11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386,714.4974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b="1" dirty="0">
                          <a:solidFill>
                            <a:srgbClr val="00B0F0"/>
                          </a:solidFill>
                          <a:latin typeface="Times New Roman"/>
                          <a:ea typeface="Times New Roman"/>
                        </a:rPr>
                        <a:t>0.999406567</a:t>
                      </a:r>
                      <a:endParaRPr lang="en-US" sz="1400" dirty="0">
                        <a:solidFill>
                          <a:srgbClr val="00B0F0"/>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0.92518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v12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386,816.9581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0.998631853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33CC"/>
                    </a:solidFill>
                  </a:tcPr>
                </a:tc>
                <a:tc>
                  <a:txBody>
                    <a:bodyPr/>
                    <a:lstStyle/>
                    <a:p>
                      <a:pPr marL="0" marR="0" algn="ctr">
                        <a:spcBef>
                          <a:spcPts val="0"/>
                        </a:spcBef>
                        <a:spcAft>
                          <a:spcPts val="0"/>
                        </a:spcAft>
                      </a:pPr>
                      <a:r>
                        <a:rPr lang="en-US" sz="1400">
                          <a:solidFill>
                            <a:schemeClr val="bg1"/>
                          </a:solidFill>
                          <a:latin typeface="Times New Roman"/>
                          <a:ea typeface="Times New Roman"/>
                        </a:rPr>
                        <a:t>0.92567</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v13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386,803.0803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0.976249334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0.92638</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v14</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386,075.3172</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sym typeface="Wingdings"/>
                        </a:rPr>
                        <a:t></a:t>
                      </a:r>
                      <a:endParaRPr lang="en-US" sz="1400" dirty="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400">
                          <a:solidFill>
                            <a:schemeClr val="bg1"/>
                          </a:solidFill>
                          <a:latin typeface="Times New Roman"/>
                          <a:ea typeface="Times New Roman"/>
                        </a:rPr>
                        <a:t>0.992155217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0.94874</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v15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2009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384,952.4653</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0.971849459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0.95583</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v16</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2009</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384,960.7605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0.987649670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0.98262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Y</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v17</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January 2010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dirty="0">
                          <a:solidFill>
                            <a:schemeClr val="bg1"/>
                          </a:solidFill>
                          <a:latin typeface="Times New Roman"/>
                          <a:ea typeface="Times New Roman"/>
                        </a:rPr>
                        <a:t>385,449.7811</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0.994921958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0.99492</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3345">
                <a:tc>
                  <a:txBody>
                    <a:bodyPr/>
                    <a:lstStyle/>
                    <a:p>
                      <a:pPr marL="0" marR="0">
                        <a:spcBef>
                          <a:spcPts val="0"/>
                        </a:spcBef>
                        <a:spcAft>
                          <a:spcPts val="0"/>
                        </a:spcAft>
                      </a:pPr>
                      <a:r>
                        <a:rPr lang="en-US" sz="1400">
                          <a:solidFill>
                            <a:schemeClr val="bg1"/>
                          </a:solidFill>
                          <a:latin typeface="Times New Roman"/>
                          <a:ea typeface="Times New Roman"/>
                        </a:rPr>
                        <a:t>v18</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spcBef>
                          <a:spcPts val="0"/>
                        </a:spcBef>
                        <a:spcAft>
                          <a:spcPts val="0"/>
                        </a:spcAft>
                      </a:pPr>
                      <a:r>
                        <a:rPr lang="en-US" sz="1400">
                          <a:solidFill>
                            <a:schemeClr val="bg1"/>
                          </a:solidFill>
                          <a:latin typeface="Times New Roman"/>
                          <a:ea typeface="Times New Roman"/>
                        </a:rPr>
                        <a:t>July 2010</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r">
                        <a:spcBef>
                          <a:spcPts val="0"/>
                        </a:spcBef>
                        <a:spcAft>
                          <a:spcPts val="0"/>
                        </a:spcAft>
                      </a:pPr>
                      <a:r>
                        <a:rPr lang="en-US" sz="1400">
                          <a:solidFill>
                            <a:schemeClr val="bg1"/>
                          </a:solidFill>
                          <a:latin typeface="Times New Roman"/>
                          <a:ea typeface="Times New Roman"/>
                        </a:rPr>
                        <a:t>385,052.7645</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sym typeface="Wingdings"/>
                        </a:rPr>
                        <a:t></a:t>
                      </a:r>
                      <a:endParaRPr lang="en-US" sz="1400">
                        <a:solidFill>
                          <a:schemeClr val="bg1"/>
                        </a:solidFill>
                        <a:latin typeface="Times New Roman"/>
                        <a:ea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a:t>
                      </a: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bg1"/>
                          </a:solidFill>
                          <a:latin typeface="Times New Roman"/>
                          <a:ea typeface="Times New Roman"/>
                        </a:rPr>
                        <a: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sz="1400" dirty="0">
                        <a:solidFill>
                          <a:schemeClr val="bg1"/>
                        </a:solidFill>
                        <a:latin typeface="Times New Roman"/>
                      </a:endParaRPr>
                    </a:p>
                  </a:txBody>
                  <a:tcPr marL="68580" marR="6858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4"/>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23360179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Conclusions (1)</a:t>
            </a:r>
          </a:p>
        </p:txBody>
      </p:sp>
      <p:sp>
        <p:nvSpPr>
          <p:cNvPr id="39939" name="Content Placeholder 2"/>
          <p:cNvSpPr>
            <a:spLocks noGrp="1"/>
          </p:cNvSpPr>
          <p:nvPr>
            <p:ph idx="1"/>
          </p:nvPr>
        </p:nvSpPr>
        <p:spPr/>
        <p:txBody>
          <a:bodyPr/>
          <a:lstStyle/>
          <a:p>
            <a:pPr marL="457200" indent="-457200">
              <a:buFont typeface="Arial" panose="020B0604020202020204" pitchFamily="34" charset="0"/>
              <a:buChar char="•"/>
            </a:pPr>
            <a:r>
              <a:rPr lang="en-US" altLang="en-US" sz="2800" dirty="0" smtClean="0"/>
              <a:t>the information content strategy approximates closely the 5%  </a:t>
            </a:r>
            <a:r>
              <a:rPr lang="en-US" altLang="en-US" sz="2800" dirty="0" err="1" smtClean="0"/>
              <a:t>Qlv</a:t>
            </a:r>
            <a:r>
              <a:rPr lang="en-US" altLang="en-US" sz="2800" dirty="0" smtClean="0"/>
              <a:t> quality increase requirement, except:</a:t>
            </a:r>
          </a:p>
          <a:p>
            <a:pPr lvl="1"/>
            <a:r>
              <a:rPr lang="en-US" altLang="en-US" dirty="0" smtClean="0"/>
              <a:t>(1) unnecessary upgrades in January 2005 and July 2007, and </a:t>
            </a:r>
          </a:p>
          <a:p>
            <a:pPr lvl="1"/>
            <a:r>
              <a:rPr lang="en-US" altLang="en-US" dirty="0" smtClean="0"/>
              <a:t>(2) a failure to upgrade in January 2009 which is corrected in January 2010. </a:t>
            </a:r>
          </a:p>
          <a:p>
            <a:pPr marL="457200" indent="-457200">
              <a:buFont typeface="Arial" panose="020B0604020202020204" pitchFamily="34" charset="0"/>
              <a:buChar char="•"/>
            </a:pPr>
            <a:r>
              <a:rPr lang="en-US" altLang="en-US" sz="2800" dirty="0" smtClean="0"/>
              <a:t>Combining this strategy with the suspicious event perseverance strategy would have led to an upgrade in July 2008 instead of January 2009. </a:t>
            </a:r>
          </a:p>
          <a:p>
            <a:pPr>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42695500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Conclusions (2)</a:t>
            </a:r>
          </a:p>
        </p:txBody>
      </p:sp>
      <p:sp>
        <p:nvSpPr>
          <p:cNvPr id="40963" name="Content Placeholder 2"/>
          <p:cNvSpPr>
            <a:spLocks noGrp="1"/>
          </p:cNvSpPr>
          <p:nvPr>
            <p:ph idx="1"/>
          </p:nvPr>
        </p:nvSpPr>
        <p:spPr>
          <a:xfrm>
            <a:off x="228600" y="1447800"/>
            <a:ext cx="8686800" cy="4953000"/>
          </a:xfrm>
        </p:spPr>
        <p:txBody>
          <a:bodyPr/>
          <a:lstStyle/>
          <a:p>
            <a:pPr marL="457200" indent="-457200">
              <a:spcBef>
                <a:spcPts val="300"/>
              </a:spcBef>
              <a:buFont typeface="Arial" panose="020B0604020202020204" pitchFamily="34" charset="0"/>
              <a:buChar char="•"/>
            </a:pPr>
            <a:r>
              <a:rPr lang="en-US" altLang="en-US" sz="2800" dirty="0" smtClean="0"/>
              <a:t>This is promising since:</a:t>
            </a:r>
          </a:p>
          <a:p>
            <a:pPr lvl="1">
              <a:spcBef>
                <a:spcPts val="300"/>
              </a:spcBef>
            </a:pPr>
            <a:r>
              <a:rPr lang="en-US" altLang="en-US" sz="2200" dirty="0" smtClean="0"/>
              <a:t>it is a completely automatic process;</a:t>
            </a:r>
          </a:p>
          <a:p>
            <a:pPr lvl="1">
              <a:spcBef>
                <a:spcPts val="300"/>
              </a:spcBef>
            </a:pPr>
            <a:r>
              <a:rPr lang="en-US" altLang="en-US" sz="2200" dirty="0" smtClean="0"/>
              <a:t>IC and SEP can be calculated with each new version, while </a:t>
            </a:r>
            <a:r>
              <a:rPr lang="en-US" altLang="en-US" sz="2200" dirty="0" err="1" smtClean="0"/>
              <a:t>Qnv</a:t>
            </a:r>
            <a:r>
              <a:rPr lang="en-US" altLang="en-US" sz="2200" dirty="0" smtClean="0"/>
              <a:t> gives a delay of one version and </a:t>
            </a:r>
            <a:r>
              <a:rPr lang="en-US" altLang="en-US" sz="2200" dirty="0" err="1" smtClean="0"/>
              <a:t>Qlv</a:t>
            </a:r>
            <a:r>
              <a:rPr lang="en-US" altLang="en-US" sz="2200" dirty="0" smtClean="0"/>
              <a:t> provides a post-hoc assessment;</a:t>
            </a:r>
          </a:p>
          <a:p>
            <a:pPr lvl="1">
              <a:spcBef>
                <a:spcPts val="300"/>
              </a:spcBef>
            </a:pPr>
            <a:r>
              <a:rPr lang="en-US" altLang="en-US" sz="2200" dirty="0" smtClean="0"/>
              <a:t>the method can be used for internal QA by SNOMED authors.</a:t>
            </a:r>
          </a:p>
          <a:p>
            <a:pPr marL="457200" indent="-457200">
              <a:spcBef>
                <a:spcPts val="300"/>
              </a:spcBef>
              <a:buFont typeface="Arial" panose="020B0604020202020204" pitchFamily="34" charset="0"/>
              <a:buChar char="•"/>
            </a:pPr>
            <a:r>
              <a:rPr lang="en-US" altLang="en-US" sz="2800" dirty="0" smtClean="0"/>
              <a:t>Limitations:</a:t>
            </a:r>
          </a:p>
          <a:p>
            <a:pPr lvl="1">
              <a:spcBef>
                <a:spcPts val="300"/>
              </a:spcBef>
            </a:pPr>
            <a:r>
              <a:rPr lang="en-US" altLang="en-US" sz="2200" dirty="0" smtClean="0"/>
              <a:t>for sure: transitive closure computations require serious computer resources;</a:t>
            </a:r>
          </a:p>
          <a:p>
            <a:pPr lvl="1">
              <a:spcBef>
                <a:spcPts val="300"/>
              </a:spcBef>
            </a:pPr>
            <a:r>
              <a:rPr lang="en-US" altLang="en-US" sz="2200" dirty="0" smtClean="0"/>
              <a:t>just one test case processed thus </a:t>
            </a:r>
            <a:r>
              <a:rPr lang="en-US" altLang="en-US" sz="2200" dirty="0" smtClean="0"/>
              <a:t>far</a:t>
            </a:r>
            <a:r>
              <a:rPr lang="en-US" altLang="en-US" sz="2200" dirty="0"/>
              <a:t>.</a:t>
            </a:r>
            <a:endParaRPr lang="en-US" altLang="en-US" sz="2200" dirty="0" smtClean="0"/>
          </a:p>
        </p:txBody>
      </p:sp>
      <p:sp>
        <p:nvSpPr>
          <p:cNvPr id="4" name="Rectangle 3"/>
          <p:cNvSpPr/>
          <p:nvPr/>
        </p:nvSpPr>
        <p:spPr>
          <a:xfrm>
            <a:off x="990600" y="6324600"/>
            <a:ext cx="8153400" cy="523220"/>
          </a:xfrm>
          <a:prstGeom prst="rect">
            <a:avLst/>
          </a:prstGeom>
        </p:spPr>
        <p:txBody>
          <a:bodyPr wrap="square">
            <a:spAutoFit/>
          </a:bodyPr>
          <a:lstStyle/>
          <a:p>
            <a:pPr algn="r"/>
            <a:r>
              <a:rPr lang="en-US" sz="1400" dirty="0">
                <a:solidFill>
                  <a:schemeClr val="bg1"/>
                </a:solidFill>
              </a:rPr>
              <a:t>Ceusters W. SNOMED CT Revisions and Coded Data Repositories: When to Upgrade? In American Medical Informatics Association 2011 Annual Symposium Proceedings, Washington DC, October 22-26, 2011:197-206</a:t>
            </a:r>
          </a:p>
        </p:txBody>
      </p:sp>
    </p:spTree>
    <p:extLst>
      <p:ext uri="{BB962C8B-B14F-4D97-AF65-F5344CB8AC3E}">
        <p14:creationId xmlns:p14="http://schemas.microsoft.com/office/powerpoint/2010/main" val="791098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RU – reality correspondence types</a:t>
            </a:r>
            <a:endParaRPr lang="en-US" dirty="0"/>
          </a:p>
        </p:txBody>
      </p:sp>
      <p:sp>
        <p:nvSpPr>
          <p:cNvPr id="3" name="Content Placeholder 2"/>
          <p:cNvSpPr>
            <a:spLocks noGrp="1"/>
          </p:cNvSpPr>
          <p:nvPr>
            <p:ph idx="1"/>
          </p:nvPr>
        </p:nvSpPr>
        <p:spPr>
          <a:xfrm>
            <a:off x="9236" y="1674088"/>
            <a:ext cx="3810000" cy="4477327"/>
          </a:xfrm>
        </p:spPr>
        <p:txBody>
          <a:bodyPr/>
          <a:lstStyle/>
          <a:p>
            <a:pPr algn="ctr"/>
            <a:r>
              <a:rPr lang="en-US" sz="1800" b="1" u="sng" dirty="0" smtClean="0"/>
              <a:t>1</a:t>
            </a:r>
            <a:r>
              <a:rPr lang="en-US" sz="1800" b="1" u="sng" baseline="30000" dirty="0" smtClean="0"/>
              <a:t>st</a:t>
            </a:r>
            <a:r>
              <a:rPr lang="en-US" sz="1800" b="1" u="sng" dirty="0" smtClean="0"/>
              <a:t> version (2006)</a:t>
            </a:r>
            <a:r>
              <a:rPr lang="en-US" sz="1800" dirty="0" smtClean="0"/>
              <a:t>:</a:t>
            </a:r>
          </a:p>
          <a:p>
            <a:pPr indent="-1588"/>
            <a:r>
              <a:rPr lang="en-US" sz="1800" dirty="0" smtClean="0"/>
              <a:t>Ceusters </a:t>
            </a:r>
            <a:r>
              <a:rPr lang="en-US" sz="1800" dirty="0"/>
              <a:t>W, Smith B. </a:t>
            </a:r>
            <a:r>
              <a:rPr lang="en-US" sz="1800" b="1" i="1" dirty="0"/>
              <a:t>A Realism-Based Approach to the Evolution of Biomedical Ontologies</a:t>
            </a:r>
            <a:r>
              <a:rPr lang="en-US" sz="1800" dirty="0"/>
              <a:t>. Proceedings of AMIA 2006, Washington DC, 2006;:121-125</a:t>
            </a:r>
            <a:r>
              <a:rPr lang="en-US" sz="1800" dirty="0" smtClean="0"/>
              <a:t>.</a:t>
            </a:r>
          </a:p>
          <a:p>
            <a:pPr indent="-1588"/>
            <a:endParaRPr lang="en-US" sz="1800" dirty="0" smtClean="0"/>
          </a:p>
          <a:p>
            <a:endParaRPr lang="en-US" sz="1800" dirty="0"/>
          </a:p>
          <a:p>
            <a:pPr algn="ctr"/>
            <a:r>
              <a:rPr lang="en-US" sz="1800" b="1" u="sng" dirty="0" smtClean="0"/>
              <a:t>1</a:t>
            </a:r>
            <a:r>
              <a:rPr lang="en-US" sz="1800" b="1" u="sng" baseline="30000" dirty="0" smtClean="0"/>
              <a:t>st</a:t>
            </a:r>
            <a:r>
              <a:rPr lang="en-US" sz="1800" b="1" u="sng" dirty="0" smtClean="0"/>
              <a:t> revision (2009)</a:t>
            </a:r>
            <a:r>
              <a:rPr lang="en-US" sz="1800" dirty="0" smtClean="0"/>
              <a:t>:</a:t>
            </a:r>
          </a:p>
          <a:p>
            <a:pPr indent="-1588"/>
            <a:r>
              <a:rPr lang="en-US" sz="1800" dirty="0"/>
              <a:t>Ceusters W. </a:t>
            </a:r>
            <a:r>
              <a:rPr lang="en-US" sz="1800" b="1" i="1" dirty="0"/>
              <a:t>Applying Evolutionary Terminology Auditing to the Gene Ontology</a:t>
            </a:r>
            <a:r>
              <a:rPr lang="en-US" sz="1800" dirty="0"/>
              <a:t>. Journal of Biomedical Informatics 2009;42:518–529.</a:t>
            </a:r>
          </a:p>
        </p:txBody>
      </p:sp>
      <p:pic>
        <p:nvPicPr>
          <p:cNvPr id="4" name="Picture 3"/>
          <p:cNvPicPr>
            <a:picLocks noChangeAspect="1"/>
          </p:cNvPicPr>
          <p:nvPr/>
        </p:nvPicPr>
        <p:blipFill>
          <a:blip r:embed="rId2"/>
          <a:stretch>
            <a:fillRect/>
          </a:stretch>
        </p:blipFill>
        <p:spPr>
          <a:xfrm>
            <a:off x="4657436" y="1542473"/>
            <a:ext cx="3332018" cy="2437554"/>
          </a:xfrm>
          <a:prstGeom prst="rect">
            <a:avLst/>
          </a:prstGeom>
        </p:spPr>
      </p:pic>
      <p:sp>
        <p:nvSpPr>
          <p:cNvPr id="5" name="Content Placeholder 2"/>
          <p:cNvSpPr txBox="1">
            <a:spLocks/>
          </p:cNvSpPr>
          <p:nvPr/>
        </p:nvSpPr>
        <p:spPr>
          <a:xfrm>
            <a:off x="3819236" y="4133273"/>
            <a:ext cx="5181600" cy="23622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sz="1800" b="1" u="sng" kern="0" dirty="0" smtClean="0"/>
              <a:t>2</a:t>
            </a:r>
            <a:r>
              <a:rPr lang="en-US" sz="1800" b="1" u="sng" kern="0" baseline="30000" dirty="0" smtClean="0"/>
              <a:t>nd</a:t>
            </a:r>
            <a:r>
              <a:rPr lang="en-US" sz="1800" b="1" u="sng" kern="0" dirty="0" smtClean="0"/>
              <a:t> revision (2014)</a:t>
            </a:r>
            <a:r>
              <a:rPr lang="en-US" sz="1800" kern="0" dirty="0" smtClean="0"/>
              <a:t>:</a:t>
            </a:r>
          </a:p>
          <a:p>
            <a:pPr marL="55563" indent="0"/>
            <a:r>
              <a:rPr lang="en-US" sz="1800" kern="0" dirty="0" err="1" smtClean="0"/>
              <a:t>Seppãlã</a:t>
            </a:r>
            <a:r>
              <a:rPr lang="en-US" sz="1800" kern="0" dirty="0" smtClean="0"/>
              <a:t> S, Smith B, Ceusters W. </a:t>
            </a:r>
            <a:r>
              <a:rPr lang="en-US" sz="1800" b="1" i="1" kern="0" dirty="0" smtClean="0"/>
              <a:t>Applying the realism-based ontology versioning method for tracking changes in the Basic Formal Ontology</a:t>
            </a:r>
            <a:r>
              <a:rPr lang="en-US" sz="1800" kern="0" dirty="0" smtClean="0"/>
              <a:t>. Formal Ontology in Information Systems. Proceedings of the Eight International Conference (FOIS 2014), Amsterdam: IOS Press, 2014;:227-240.</a:t>
            </a:r>
            <a:endParaRPr lang="en-US" sz="1800" kern="0" dirty="0"/>
          </a:p>
        </p:txBody>
      </p:sp>
      <p:sp>
        <p:nvSpPr>
          <p:cNvPr id="6" name="Rectangle 5"/>
          <p:cNvSpPr/>
          <p:nvPr/>
        </p:nvSpPr>
        <p:spPr bwMode="auto">
          <a:xfrm>
            <a:off x="228600" y="1371600"/>
            <a:ext cx="8839200" cy="52578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Straight Connector 7"/>
          <p:cNvCxnSpPr/>
          <p:nvPr/>
        </p:nvCxnSpPr>
        <p:spPr bwMode="auto">
          <a:xfrm>
            <a:off x="3657600" y="1371600"/>
            <a:ext cx="0" cy="525780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9" name="Straight Connector 8"/>
          <p:cNvCxnSpPr>
            <a:stCxn id="6" idx="1"/>
          </p:cNvCxnSpPr>
          <p:nvPr/>
        </p:nvCxnSpPr>
        <p:spPr bwMode="auto">
          <a:xfrm flipV="1">
            <a:off x="228600" y="3980027"/>
            <a:ext cx="3429000" cy="20473"/>
          </a:xfrm>
          <a:prstGeom prst="line">
            <a:avLst/>
          </a:prstGeom>
          <a:solidFill>
            <a:schemeClr val="accent1"/>
          </a:solid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3988571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Standaardontwer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20284</TotalTime>
  <Words>9826</Words>
  <Application>Microsoft Office PowerPoint</Application>
  <PresentationFormat>On-screen Show (4:3)</PresentationFormat>
  <Paragraphs>4981</Paragraphs>
  <Slides>89</Slides>
  <Notes>9</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89</vt:i4>
      </vt:variant>
    </vt:vector>
  </HeadingPairs>
  <TitlesOfParts>
    <vt:vector size="104" baseType="lpstr">
      <vt:lpstr>Batang</vt:lpstr>
      <vt:lpstr>ＭＳ 明朝</vt:lpstr>
      <vt:lpstr>ＭＳ Ｐゴシック</vt:lpstr>
      <vt:lpstr>Arial</vt:lpstr>
      <vt:lpstr>Calibri</vt:lpstr>
      <vt:lpstr>Courier New</vt:lpstr>
      <vt:lpstr>Georgia</vt:lpstr>
      <vt:lpstr>Times</vt:lpstr>
      <vt:lpstr>Times New Roman</vt:lpstr>
      <vt:lpstr>Trebuchet MS</vt:lpstr>
      <vt:lpstr>Verdana</vt:lpstr>
      <vt:lpstr>Wingdings</vt:lpstr>
      <vt:lpstr>Office Theme</vt:lpstr>
      <vt:lpstr>Photo Editor-foto</vt:lpstr>
      <vt:lpstr>Equation</vt:lpstr>
      <vt:lpstr>Advanced Topics in  Biomedical Ontology  PHI 637 SEM / BMI 708 SEM</vt:lpstr>
      <vt:lpstr>Lecture 12 Werner Ceusters &amp; Barry Smith</vt:lpstr>
      <vt:lpstr>Lecture 12 – part2 Werner Ceusters</vt:lpstr>
      <vt:lpstr>Lecture overview</vt:lpstr>
      <vt:lpstr>1. Realism-based ontology change management</vt:lpstr>
      <vt:lpstr>An “optimal” ontology (1)</vt:lpstr>
      <vt:lpstr>An “optimal” ontology (2)</vt:lpstr>
      <vt:lpstr>But things may go wrong …</vt:lpstr>
      <vt:lpstr>RU – reality correspondence types</vt:lpstr>
      <vt:lpstr>RU – reality correspondence types</vt:lpstr>
      <vt:lpstr>PowerPoint Presentation</vt:lpstr>
      <vt:lpstr>PowerPoint Presentation</vt:lpstr>
      <vt:lpstr>PowerPoint Presentation</vt:lpstr>
      <vt:lpstr>PowerPoint Presentation</vt:lpstr>
      <vt:lpstr>PowerPoint Presentation</vt:lpstr>
      <vt:lpstr>2. Evolutionary quality assessment</vt:lpstr>
      <vt:lpstr>PowerPoint Presentation</vt:lpstr>
      <vt:lpstr>Error basis</vt:lpstr>
      <vt:lpstr>Error basis</vt:lpstr>
      <vt:lpstr>Error basis</vt:lpstr>
      <vt:lpstr>Error basis</vt:lpstr>
      <vt:lpstr>‘Simple snapshot’ changes</vt:lpstr>
      <vt:lpstr>Effects of various sorts of ‘snapshot’ changes</vt:lpstr>
      <vt:lpstr>Effects of various sorts of ‘snapshot’ changes</vt:lpstr>
      <vt:lpstr>Effects of various sorts of changes</vt:lpstr>
      <vt:lpstr>Updating is an active process</vt:lpstr>
      <vt:lpstr>PowerPoint Presentation</vt:lpstr>
      <vt:lpstr>This leads to a calculus …</vt:lpstr>
      <vt:lpstr>However:  unnoticed changes in reality do not lead to updates!</vt:lpstr>
      <vt:lpstr>Quality of a representation w.r.t. reality</vt:lpstr>
      <vt:lpstr>Quality of a representation w.r.t. reality</vt:lpstr>
      <vt:lpstr>Quality of a representation w.r.t. reality</vt:lpstr>
      <vt:lpstr>Quality of a representation w.r.t. reality</vt:lpstr>
      <vt:lpstr>Quality of a representation w.r.t. reality</vt:lpstr>
      <vt:lpstr>Quality of a representation w.r.t. reality</vt:lpstr>
      <vt:lpstr>Comparing quality of ontologies</vt:lpstr>
      <vt:lpstr>Comparing quality of ontologies</vt:lpstr>
      <vt:lpstr>Comparing quality of ontologies</vt:lpstr>
      <vt:lpstr>Comparing quality of ontologies</vt:lpstr>
      <vt:lpstr>Comparing consecutive versions: t1</vt:lpstr>
      <vt:lpstr>Comparing consecutive versions: t2</vt:lpstr>
      <vt:lpstr>Comparing consecutive versions: t2</vt:lpstr>
      <vt:lpstr>Comparing consecutive versions: t3</vt:lpstr>
      <vt:lpstr>Comparing consecutive versions: t3</vt:lpstr>
      <vt:lpstr>Comparing consecutive versions: t3</vt:lpstr>
      <vt:lpstr>Change management in SNOMED CT</vt:lpstr>
      <vt:lpstr>2. Evolutionary quality assessment</vt:lpstr>
      <vt:lpstr>SNOMED CT structure</vt:lpstr>
      <vt:lpstr>SNOMED CT concepts’ status (July 2011)</vt:lpstr>
      <vt:lpstr>Some principles used for determining Ax/Px type from  SNOMED CT’s ‘reasons for change’</vt:lpstr>
      <vt:lpstr>Translating SNOMED-status into error types</vt:lpstr>
      <vt:lpstr>Views on versions of SNOMED-CT</vt:lpstr>
      <vt:lpstr>Evolutionary view on the Jan 2002 release of SNOMED CT </vt:lpstr>
      <vt:lpstr>Quality change of SNOMED CT (200201-200907) </vt:lpstr>
      <vt:lpstr>Limitations (1)</vt:lpstr>
      <vt:lpstr>Limitations (2)</vt:lpstr>
      <vt:lpstr>Conclusions</vt:lpstr>
      <vt:lpstr>Error mapping from the Gene Ontology</vt:lpstr>
      <vt:lpstr>Comparison of the realism-based quality scores and the relative size of the three Gene Ontology vocabularies measured over time.</vt:lpstr>
      <vt:lpstr>Quality score changes in the process vocabulary as a whole and in a few contributing sources</vt:lpstr>
      <vt:lpstr>Forecasted quality scores for GO’s process vocabulary computed using the versions from January 2001 to December 2005 as reference.</vt:lpstr>
      <vt:lpstr>3. Using Evolutionary Quality Assessment to decide on whether to upgrade to a new version</vt:lpstr>
      <vt:lpstr>Updating does not come for free</vt:lpstr>
      <vt:lpstr>Research questions</vt:lpstr>
      <vt:lpstr>Methodology (1)</vt:lpstr>
      <vt:lpstr>Transitive closure set for ‘C’</vt:lpstr>
      <vt:lpstr>Some (complete and partial) transitive closure sets for  Surgical margins involved by tumor (finding)</vt:lpstr>
      <vt:lpstr>Computations over SNOMED CT’s ‘historical relationships’</vt:lpstr>
      <vt:lpstr>Transitive closure sets for Surgical margins involved by tumor (finding)</vt:lpstr>
      <vt:lpstr>Methodology (2)</vt:lpstr>
      <vt:lpstr>Methodology (2)</vt:lpstr>
      <vt:lpstr>IC for SC ‘pN1b: Metastasis in internal mammary lymph nodes with microscopic disease detected by sentinel lymph node dissection but not clinically apparent (breast) (finding)’. </vt:lpstr>
      <vt:lpstr>Methodology (3)</vt:lpstr>
      <vt:lpstr>Hypothesis</vt:lpstr>
      <vt:lpstr>Methodology (4)</vt:lpstr>
      <vt:lpstr>Appearances and disappearances of TCs</vt:lpstr>
      <vt:lpstr>Appearances and disappearances of TCs</vt:lpstr>
      <vt:lpstr>Intermediate Findings</vt:lpstr>
      <vt:lpstr>Methodology (5)</vt:lpstr>
      <vt:lpstr>Evolution of suspicious events</vt:lpstr>
      <vt:lpstr>Hypothesis</vt:lpstr>
      <vt:lpstr>Evolution of suspicious event perseverance</vt:lpstr>
      <vt:lpstr>First selection of indicators for upgrade</vt:lpstr>
      <vt:lpstr>Results</vt:lpstr>
      <vt:lpstr>Evaluation</vt:lpstr>
      <vt:lpstr>‘next’ and ‘last’ version quality improvement</vt:lpstr>
      <vt:lpstr>Comparison with ‘next’ and ‘last’ version quality improvement</vt:lpstr>
      <vt:lpstr>Conclusions (1)</vt:lpstr>
      <vt:lpstr>Conclusions (2)</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701</cp:revision>
  <dcterms:created xsi:type="dcterms:W3CDTF">2011-06-07T20:07:59Z</dcterms:created>
  <dcterms:modified xsi:type="dcterms:W3CDTF">2017-11-16T16:28:12Z</dcterms:modified>
</cp:coreProperties>
</file>