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0"/>
  </p:notesMasterIdLst>
  <p:sldIdLst>
    <p:sldId id="665" r:id="rId2"/>
    <p:sldId id="741" r:id="rId3"/>
    <p:sldId id="710" r:id="rId4"/>
    <p:sldId id="717" r:id="rId5"/>
    <p:sldId id="752" r:id="rId6"/>
    <p:sldId id="707" r:id="rId7"/>
    <p:sldId id="742" r:id="rId8"/>
    <p:sldId id="744" r:id="rId9"/>
    <p:sldId id="746" r:id="rId10"/>
    <p:sldId id="748" r:id="rId11"/>
    <p:sldId id="750" r:id="rId12"/>
    <p:sldId id="753" r:id="rId13"/>
    <p:sldId id="743" r:id="rId14"/>
    <p:sldId id="745" r:id="rId15"/>
    <p:sldId id="747" r:id="rId16"/>
    <p:sldId id="749" r:id="rId17"/>
    <p:sldId id="751" r:id="rId18"/>
    <p:sldId id="754" r:id="rId19"/>
    <p:sldId id="755" r:id="rId20"/>
    <p:sldId id="783" r:id="rId21"/>
    <p:sldId id="782" r:id="rId22"/>
    <p:sldId id="756" r:id="rId23"/>
    <p:sldId id="772" r:id="rId24"/>
    <p:sldId id="773" r:id="rId25"/>
    <p:sldId id="785" r:id="rId26"/>
    <p:sldId id="787" r:id="rId27"/>
    <p:sldId id="786" r:id="rId28"/>
    <p:sldId id="794" r:id="rId29"/>
    <p:sldId id="788" r:id="rId30"/>
    <p:sldId id="764" r:id="rId31"/>
    <p:sldId id="762" r:id="rId32"/>
    <p:sldId id="791" r:id="rId33"/>
    <p:sldId id="768" r:id="rId34"/>
    <p:sldId id="769" r:id="rId35"/>
    <p:sldId id="770" r:id="rId36"/>
    <p:sldId id="775" r:id="rId37"/>
    <p:sldId id="779" r:id="rId38"/>
    <p:sldId id="778" r:id="rId39"/>
    <p:sldId id="776" r:id="rId40"/>
    <p:sldId id="781" r:id="rId41"/>
    <p:sldId id="771" r:id="rId42"/>
    <p:sldId id="804" r:id="rId43"/>
    <p:sldId id="805" r:id="rId44"/>
    <p:sldId id="789" r:id="rId45"/>
    <p:sldId id="792" r:id="rId46"/>
    <p:sldId id="793" r:id="rId47"/>
    <p:sldId id="795" r:id="rId48"/>
    <p:sldId id="796" r:id="rId49"/>
    <p:sldId id="797" r:id="rId50"/>
    <p:sldId id="798" r:id="rId51"/>
    <p:sldId id="800" r:id="rId52"/>
    <p:sldId id="799" r:id="rId53"/>
    <p:sldId id="801" r:id="rId54"/>
    <p:sldId id="802" r:id="rId55"/>
    <p:sldId id="765" r:id="rId56"/>
    <p:sldId id="766" r:id="rId57"/>
    <p:sldId id="803" r:id="rId58"/>
    <p:sldId id="725"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BBE0E3"/>
    <a:srgbClr val="FF0000"/>
    <a:srgbClr val="E59C00"/>
    <a:srgbClr val="99CCFF"/>
    <a:srgbClr val="ECD63F"/>
    <a:srgbClr val="F6D5A8"/>
    <a:srgbClr val="000D26"/>
    <a:srgbClr val="D5C13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115" d="100"/>
          <a:sy n="115" d="100"/>
        </p:scale>
        <p:origin x="83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06/10/2017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19</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329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20</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12183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F9599FB-FE74-4E8C-8ABD-97654B3FFED8}" type="slidenum">
              <a:rPr lang="en-US" altLang="en-US" sz="1200" b="0"/>
              <a:pPr eaLnBrk="1" hangingPunct="1"/>
              <a:t>22</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09997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3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3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025"/>
            <a:ext cx="7772400" cy="1470025"/>
          </a:xfrm>
        </p:spPr>
        <p:txBody>
          <a:bodyPr/>
          <a:lstStyle/>
          <a:p>
            <a:r>
              <a:rPr lang="en-US" dirty="0" smtClean="0"/>
              <a:t>Advanced Topics in </a:t>
            </a:r>
            <a:br>
              <a:rPr lang="en-US" dirty="0" smtClean="0"/>
            </a:br>
            <a:r>
              <a:rPr lang="en-US" dirty="0" smtClean="0"/>
              <a:t>Biomedical Ontology</a:t>
            </a:r>
            <a:br>
              <a:rPr lang="en-US" dirty="0" smtClean="0"/>
            </a:br>
            <a:r>
              <a:rPr lang="en-US" dirty="0" smtClean="0"/>
              <a:t/>
            </a:r>
            <a:br>
              <a:rPr lang="en-US" dirty="0" smtClean="0"/>
            </a:br>
            <a:r>
              <a:rPr lang="en-US" sz="2400" dirty="0" smtClean="0"/>
              <a:t>PHI 637 SEM / BMI 708 SEM</a:t>
            </a:r>
            <a:endParaRPr lang="en-US" sz="2400" dirty="0"/>
          </a:p>
        </p:txBody>
      </p:sp>
      <p:sp>
        <p:nvSpPr>
          <p:cNvPr id="3" name="Subtitle 2"/>
          <p:cNvSpPr>
            <a:spLocks noGrp="1"/>
          </p:cNvSpPr>
          <p:nvPr>
            <p:ph type="subTitle" idx="1"/>
          </p:nvPr>
        </p:nvSpPr>
        <p:spPr>
          <a:xfrm>
            <a:off x="1371600" y="4495800"/>
            <a:ext cx="6400800" cy="609600"/>
          </a:xfrm>
        </p:spPr>
        <p:txBody>
          <a:bodyPr/>
          <a:lstStyle/>
          <a:p>
            <a:r>
              <a:rPr lang="en-US" sz="3200" dirty="0"/>
              <a:t>Werner Ceusters </a:t>
            </a:r>
            <a:r>
              <a:rPr lang="en-US" sz="3200" dirty="0" smtClean="0"/>
              <a:t>and Barry Smith</a:t>
            </a:r>
            <a:endParaRPr lang="en-US" sz="3200" dirty="0"/>
          </a:p>
        </p:txBody>
      </p:sp>
    </p:spTree>
    <p:extLst>
      <p:ext uri="{BB962C8B-B14F-4D97-AF65-F5344CB8AC3E}">
        <p14:creationId xmlns:p14="http://schemas.microsoft.com/office/powerpoint/2010/main" val="223494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(15%)</a:t>
            </a:r>
            <a:endParaRPr lang="en-US" dirty="0"/>
          </a:p>
        </p:txBody>
      </p:sp>
      <p:sp>
        <p:nvSpPr>
          <p:cNvPr id="3" name="Content Placeholder 2"/>
          <p:cNvSpPr>
            <a:spLocks noGrp="1"/>
          </p:cNvSpPr>
          <p:nvPr>
            <p:ph idx="1"/>
          </p:nvPr>
        </p:nvSpPr>
        <p:spPr>
          <a:xfrm>
            <a:off x="228600" y="1676400"/>
            <a:ext cx="8686800" cy="1676400"/>
          </a:xfrm>
        </p:spPr>
        <p:txBody>
          <a:bodyPr/>
          <a:lstStyle/>
          <a:p>
            <a:r>
              <a:rPr lang="en-US" dirty="0" smtClean="0"/>
              <a:t>What is different for patient p1 in Fig.2 as compared to Fig.1? </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Fig. 1					Fig.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22" y="3513847"/>
            <a:ext cx="4134789" cy="29631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799" y="3513847"/>
            <a:ext cx="4570615" cy="2963153"/>
          </a:xfrm>
          <a:prstGeom prst="rect">
            <a:avLst/>
          </a:prstGeom>
        </p:spPr>
      </p:pic>
    </p:spTree>
    <p:extLst>
      <p:ext uri="{BB962C8B-B14F-4D97-AF65-F5344CB8AC3E}">
        <p14:creationId xmlns:p14="http://schemas.microsoft.com/office/powerpoint/2010/main" val="4193874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2400" dirty="0" smtClean="0"/>
              <a:t>Q5. Assertions can fail at the level of reference and at the level of compound expression. Fill out what is the case for each scenario.</a:t>
            </a:r>
            <a:endParaRPr lang="en-US" sz="2400" dirty="0"/>
          </a:p>
        </p:txBody>
      </p:sp>
      <p:graphicFrame>
        <p:nvGraphicFramePr>
          <p:cNvPr id="6" name="Content Placeholder 3"/>
          <p:cNvGraphicFramePr>
            <a:graphicFrameLocks/>
          </p:cNvGraphicFramePr>
          <p:nvPr>
            <p:extLst>
              <p:ext uri="{D42A27DB-BD31-4B8C-83A1-F6EECF244321}">
                <p14:modId xmlns:p14="http://schemas.microsoft.com/office/powerpoint/2010/main" val="4134689026"/>
              </p:ext>
            </p:extLst>
          </p:nvPr>
        </p:nvGraphicFramePr>
        <p:xfrm>
          <a:off x="304802" y="1810416"/>
          <a:ext cx="8686798" cy="4899660"/>
        </p:xfrm>
        <a:graphic>
          <a:graphicData uri="http://schemas.openxmlformats.org/drawingml/2006/table">
            <a:tbl>
              <a:tblPr/>
              <a:tblGrid>
                <a:gridCol w="1463038"/>
                <a:gridCol w="7223760"/>
              </a:tblGrid>
              <a:tr h="156875">
                <a:tc>
                  <a:txBody>
                    <a:bodyPr/>
                    <a:lstStyle/>
                    <a:p>
                      <a:pPr algn="ctr"/>
                      <a:r>
                        <a:rPr lang="en-US" sz="1600" b="1" baseline="0" dirty="0" smtClean="0">
                          <a:solidFill>
                            <a:schemeClr val="bg1"/>
                          </a:solidFill>
                        </a:rPr>
                        <a:t>Failure</a:t>
                      </a:r>
                    </a:p>
                    <a:p>
                      <a:pPr algn="ctr"/>
                      <a:r>
                        <a:rPr lang="en-US" sz="1600" b="1" baseline="0" dirty="0" smtClean="0">
                          <a:solidFill>
                            <a:schemeClr val="bg1"/>
                          </a:solidFill>
                        </a:rPr>
                        <a:t>Type</a:t>
                      </a:r>
                      <a:endParaRPr lang="en-US" sz="1600" b="1"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bg1"/>
                          </a:solidFill>
                        </a:rPr>
                        <a:t>Description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4915">
                <a:tc>
                  <a:txBody>
                    <a:bodyPr/>
                    <a:lstStyle/>
                    <a:p>
                      <a:pPr algn="ctr"/>
                      <a:r>
                        <a:rPr lang="en-US" sz="1600" dirty="0" smtClean="0">
                          <a:solidFill>
                            <a:schemeClr val="bg1"/>
                          </a:solidFill>
                        </a:rPr>
                        <a:t>10%</a:t>
                      </a:r>
                      <a:endParaRPr lang="en-US" sz="1600"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Disease instantiates a different type than the stated type, but the stated type exists</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1784">
                <a:tc>
                  <a:txBody>
                    <a:bodyPr/>
                    <a:lstStyle/>
                    <a:p>
                      <a:pPr algn="ctr"/>
                      <a:r>
                        <a:rPr lang="en-US" sz="1600" smtClean="0">
                          <a:solidFill>
                            <a:schemeClr val="bg1"/>
                          </a:solidFill>
                        </a:rPr>
                        <a:t>10%</a:t>
                      </a:r>
                      <a:endParaRPr lang="en-US" sz="1600"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Disease instantiates a different type than stated, while the stated type of disease does not exist</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9570">
                <a:tc>
                  <a:txBody>
                    <a:bodyPr/>
                    <a:lstStyle/>
                    <a:p>
                      <a:pPr algn="ctr"/>
                      <a:r>
                        <a:rPr lang="en-US" sz="1600" smtClean="0">
                          <a:solidFill>
                            <a:schemeClr val="bg1"/>
                          </a:solidFill>
                        </a:rPr>
                        <a:t>10%</a:t>
                      </a:r>
                      <a:endParaRPr lang="en-US" sz="1600"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The disease instance does not exist</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08660">
                <a:tc>
                  <a:txBody>
                    <a:bodyPr/>
                    <a:lstStyle/>
                    <a:p>
                      <a:pPr algn="ctr"/>
                      <a:r>
                        <a:rPr lang="en-US" sz="1600" smtClean="0">
                          <a:solidFill>
                            <a:schemeClr val="bg1"/>
                          </a:solidFill>
                        </a:rPr>
                        <a:t>10%</a:t>
                      </a:r>
                      <a:endParaRPr lang="en-US" sz="1600"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The organism instance does not exist. In this case, there could not be a clinical picture properly inferred and thus it is not a misdiagnosis although it could still be an ICE.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9600">
                <a:tc>
                  <a:txBody>
                    <a:bodyPr/>
                    <a:lstStyle/>
                    <a:p>
                      <a:pPr algn="ctr"/>
                      <a:r>
                        <a:rPr lang="en-US" sz="1600" smtClean="0">
                          <a:solidFill>
                            <a:schemeClr val="bg1"/>
                          </a:solidFill>
                        </a:rPr>
                        <a:t>10%</a:t>
                      </a:r>
                      <a:endParaRPr lang="en-US" sz="1600"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The disease inheres in a different organism than the one stated. For example, the doctor mistakenly ascribes Mr. Johnson’s hypertension to his twin.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03020">
                <a:tc>
                  <a:txBody>
                    <a:bodyPr/>
                    <a:lstStyle/>
                    <a:p>
                      <a:pPr algn="ctr"/>
                      <a:r>
                        <a:rPr lang="en-US" sz="1600" dirty="0" smtClean="0">
                          <a:solidFill>
                            <a:schemeClr val="bg1"/>
                          </a:solidFill>
                        </a:rPr>
                        <a:t>10%</a:t>
                      </a:r>
                      <a:endParaRPr lang="en-US" sz="1600"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A diagnosis of type 2 diabetes mellitus 5 years ago is wrong because the patient didn’t have the disease at that time, even though the patient has type 2 diabetes today. Also, a diagnosis that the patient has an upper respiratory tract infection today when in reality the infection resolved two weeks ago.</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846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Answers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74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09600"/>
          </a:xfrm>
        </p:spPr>
        <p:txBody>
          <a:bodyPr/>
          <a:lstStyle/>
          <a:p>
            <a:pPr algn="ctr"/>
            <a:r>
              <a:rPr lang="en-US" dirty="0" smtClean="0"/>
              <a:t>Q1. Definition of  </a:t>
            </a:r>
            <a:r>
              <a:rPr lang="en-US" dirty="0" err="1" smtClean="0"/>
              <a:t>is_a</a:t>
            </a:r>
            <a:endParaRPr lang="en-US" dirty="0"/>
          </a:p>
        </p:txBody>
      </p:sp>
      <p:pic>
        <p:nvPicPr>
          <p:cNvPr id="5" name="Content Placeholder 4"/>
          <p:cNvPicPr>
            <a:picLocks noGrp="1" noChangeAspect="1"/>
          </p:cNvPicPr>
          <p:nvPr>
            <p:ph sz="half" idx="1"/>
          </p:nvPr>
        </p:nvPicPr>
        <p:blipFill>
          <a:blip r:embed="rId2"/>
          <a:stretch>
            <a:fillRect/>
          </a:stretch>
        </p:blipFill>
        <p:spPr>
          <a:xfrm>
            <a:off x="228600" y="3152106"/>
            <a:ext cx="8582982" cy="657893"/>
          </a:xfrm>
          <a:prstGeom prst="rect">
            <a:avLst/>
          </a:prstGeom>
        </p:spPr>
      </p:pic>
      <p:sp>
        <p:nvSpPr>
          <p:cNvPr id="6" name="Content Placeholder 5"/>
          <p:cNvSpPr>
            <a:spLocks noGrp="1"/>
          </p:cNvSpPr>
          <p:nvPr>
            <p:ph sz="half" idx="2"/>
          </p:nvPr>
        </p:nvSpPr>
        <p:spPr>
          <a:xfrm>
            <a:off x="228600" y="1981200"/>
            <a:ext cx="8610600" cy="3962400"/>
          </a:xfrm>
        </p:spPr>
        <p:txBody>
          <a:bodyPr/>
          <a:lstStyle/>
          <a:p>
            <a:r>
              <a:rPr lang="en-US" dirty="0" smtClean="0"/>
              <a:t>This BFO definition contains an implicit assumption. Which one?</a:t>
            </a:r>
          </a:p>
          <a:p>
            <a:endParaRPr lang="en-US" dirty="0"/>
          </a:p>
          <a:p>
            <a:endParaRPr lang="en-US" dirty="0" smtClean="0"/>
          </a:p>
          <a:p>
            <a:endParaRPr lang="en-US" dirty="0"/>
          </a:p>
          <a:p>
            <a:endParaRPr lang="en-US" dirty="0" smtClean="0"/>
          </a:p>
          <a:p>
            <a:r>
              <a:rPr lang="en-US" dirty="0" smtClean="0">
                <a:sym typeface="Wingdings" panose="05000000000000000000" pitchFamily="2" charset="2"/>
              </a:rPr>
              <a:t> A and B are </a:t>
            </a:r>
            <a:r>
              <a:rPr lang="en-US" b="1" u="sng" dirty="0" err="1" smtClean="0">
                <a:solidFill>
                  <a:srgbClr val="92D050"/>
                </a:solidFill>
                <a:sym typeface="Wingdings" panose="05000000000000000000" pitchFamily="2" charset="2"/>
              </a:rPr>
              <a:t>occurrent</a:t>
            </a:r>
            <a:r>
              <a:rPr lang="en-US" dirty="0" smtClean="0">
                <a:sym typeface="Wingdings" panose="05000000000000000000" pitchFamily="2" charset="2"/>
              </a:rPr>
              <a:t> universals  (5%)</a:t>
            </a:r>
            <a:endParaRPr lang="en-US" dirty="0"/>
          </a:p>
        </p:txBody>
      </p:sp>
    </p:spTree>
    <p:extLst>
      <p:ext uri="{BB962C8B-B14F-4D97-AF65-F5344CB8AC3E}">
        <p14:creationId xmlns:p14="http://schemas.microsoft.com/office/powerpoint/2010/main" val="4738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Q2.</a:t>
            </a:r>
            <a:endParaRPr lang="en-US" dirty="0"/>
          </a:p>
        </p:txBody>
      </p:sp>
      <p:sp>
        <p:nvSpPr>
          <p:cNvPr id="6" name="Content Placeholder 5"/>
          <p:cNvSpPr>
            <a:spLocks noGrp="1"/>
          </p:cNvSpPr>
          <p:nvPr>
            <p:ph idx="1"/>
          </p:nvPr>
        </p:nvSpPr>
        <p:spPr/>
        <p:txBody>
          <a:bodyPr/>
          <a:lstStyle/>
          <a:p>
            <a:pPr algn="ctr"/>
            <a:r>
              <a:rPr lang="en-US" dirty="0" smtClean="0"/>
              <a:t>Give the formal definition for </a:t>
            </a:r>
          </a:p>
          <a:p>
            <a:pPr algn="ctr"/>
            <a:endParaRPr lang="en-US" dirty="0"/>
          </a:p>
          <a:p>
            <a:pPr algn="ctr"/>
            <a:r>
              <a:rPr lang="en-US" dirty="0" smtClean="0"/>
              <a:t>C </a:t>
            </a:r>
            <a:r>
              <a:rPr lang="en-US" i="1" dirty="0" err="1" smtClean="0"/>
              <a:t>continuant_part_of</a:t>
            </a:r>
            <a:r>
              <a:rPr lang="en-US" dirty="0" smtClean="0"/>
              <a:t> D.</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10%</a:t>
            </a:r>
          </a:p>
          <a:p>
            <a:pPr algn="ctr"/>
            <a:endParaRPr lang="en-US" dirty="0"/>
          </a:p>
          <a:p>
            <a:pPr algn="ctr"/>
            <a:endParaRPr lang="en-US" dirty="0"/>
          </a:p>
        </p:txBody>
      </p:sp>
      <p:pic>
        <p:nvPicPr>
          <p:cNvPr id="2" name="Picture 1"/>
          <p:cNvPicPr>
            <a:picLocks noChangeAspect="1"/>
          </p:cNvPicPr>
          <p:nvPr/>
        </p:nvPicPr>
        <p:blipFill>
          <a:blip r:embed="rId2"/>
          <a:stretch>
            <a:fillRect/>
          </a:stretch>
        </p:blipFill>
        <p:spPr>
          <a:xfrm>
            <a:off x="248024" y="3581400"/>
            <a:ext cx="8743576" cy="1066800"/>
          </a:xfrm>
          <a:prstGeom prst="rect">
            <a:avLst/>
          </a:prstGeom>
        </p:spPr>
      </p:pic>
    </p:spTree>
    <p:extLst>
      <p:ext uri="{BB962C8B-B14F-4D97-AF65-F5344CB8AC3E}">
        <p14:creationId xmlns:p14="http://schemas.microsoft.com/office/powerpoint/2010/main" val="1498982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lstStyle/>
          <a:p>
            <a:r>
              <a:rPr lang="en-US" sz="3200" dirty="0" smtClean="0"/>
              <a:t>Which of the following relational properties apply to </a:t>
            </a:r>
            <a:r>
              <a:rPr lang="en-US" sz="3200" i="1" dirty="0" err="1" smtClean="0"/>
              <a:t>located_in</a:t>
            </a:r>
            <a:r>
              <a:rPr lang="en-US" sz="3200" dirty="0" smtClean="0"/>
              <a:t> ?</a:t>
            </a:r>
          </a:p>
          <a:p>
            <a:endParaRPr lang="en-US" sz="3200" dirty="0"/>
          </a:p>
          <a:p>
            <a:pPr marL="457200" indent="-457200">
              <a:buFont typeface="Arial" panose="020B0604020202020204" pitchFamily="34" charset="0"/>
              <a:buChar char="•"/>
            </a:pPr>
            <a:r>
              <a:rPr lang="en-US" sz="3200" dirty="0" smtClean="0">
                <a:solidFill>
                  <a:srgbClr val="92D050"/>
                </a:solidFill>
              </a:rPr>
              <a:t>Transitive			(5%)</a:t>
            </a:r>
          </a:p>
          <a:p>
            <a:pPr marL="457200" indent="-457200">
              <a:buFont typeface="Arial" panose="020B0604020202020204" pitchFamily="34" charset="0"/>
              <a:buChar char="•"/>
            </a:pPr>
            <a:r>
              <a:rPr lang="en-US" sz="3200" dirty="0" smtClean="0"/>
              <a:t>Symmetric			(-4%)</a:t>
            </a:r>
          </a:p>
          <a:p>
            <a:pPr marL="457200" indent="-457200">
              <a:buFont typeface="Arial" panose="020B0604020202020204" pitchFamily="34" charset="0"/>
              <a:buChar char="•"/>
            </a:pPr>
            <a:r>
              <a:rPr lang="en-US" sz="3200" dirty="0" smtClean="0">
                <a:solidFill>
                  <a:srgbClr val="92D050"/>
                </a:solidFill>
              </a:rPr>
              <a:t>Reflexive			(5%)</a:t>
            </a:r>
          </a:p>
          <a:p>
            <a:pPr marL="457200" indent="-457200">
              <a:buFont typeface="Arial" panose="020B0604020202020204" pitchFamily="34" charset="0"/>
              <a:buChar char="•"/>
            </a:pPr>
            <a:r>
              <a:rPr lang="en-US" sz="3200" dirty="0" smtClean="0"/>
              <a:t>Antisymmetric		(-4%)</a:t>
            </a:r>
            <a:endParaRPr lang="en-US" sz="3200" dirty="0"/>
          </a:p>
        </p:txBody>
      </p:sp>
    </p:spTree>
    <p:extLst>
      <p:ext uri="{BB962C8B-B14F-4D97-AF65-F5344CB8AC3E}">
        <p14:creationId xmlns:p14="http://schemas.microsoft.com/office/powerpoint/2010/main" val="2689698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a:t>
            </a:r>
            <a:endParaRPr lang="en-US" dirty="0"/>
          </a:p>
        </p:txBody>
      </p:sp>
      <p:sp>
        <p:nvSpPr>
          <p:cNvPr id="3" name="Content Placeholder 2"/>
          <p:cNvSpPr>
            <a:spLocks noGrp="1"/>
          </p:cNvSpPr>
          <p:nvPr>
            <p:ph idx="1"/>
          </p:nvPr>
        </p:nvSpPr>
        <p:spPr>
          <a:xfrm>
            <a:off x="228600" y="1676400"/>
            <a:ext cx="8686800" cy="1676400"/>
          </a:xfrm>
        </p:spPr>
        <p:txBody>
          <a:bodyPr/>
          <a:lstStyle/>
          <a:p>
            <a:r>
              <a:rPr lang="en-US" dirty="0" smtClean="0"/>
              <a:t>What is different for patient p1 in Fig.2 as compared to Fig.1?   </a:t>
            </a:r>
            <a:r>
              <a:rPr lang="en-US" dirty="0" smtClean="0">
                <a:solidFill>
                  <a:srgbClr val="92D050"/>
                </a:solidFill>
                <a:sym typeface="Wingdings" panose="05000000000000000000" pitchFamily="2" charset="2"/>
              </a:rPr>
              <a:t> in Fig.2 the diagnosis is wrong.  (15%)</a:t>
            </a:r>
            <a:endParaRPr lang="en-US" dirty="0" smtClean="0">
              <a:solidFill>
                <a:srgbClr val="92D050"/>
              </a:solidFill>
            </a:endParaRPr>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Fig. 1					Fig.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22" y="3513847"/>
            <a:ext cx="4134789" cy="29631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799" y="3513847"/>
            <a:ext cx="4570615" cy="2963153"/>
          </a:xfrm>
          <a:prstGeom prst="rect">
            <a:avLst/>
          </a:prstGeom>
        </p:spPr>
      </p:pic>
    </p:spTree>
    <p:extLst>
      <p:ext uri="{BB962C8B-B14F-4D97-AF65-F5344CB8AC3E}">
        <p14:creationId xmlns:p14="http://schemas.microsoft.com/office/powerpoint/2010/main" val="1794091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2400" dirty="0" smtClean="0"/>
              <a:t>Q5. Assertions can fail at the level of reference and at the level of compound expression. Fill out what is the case for each scenario.</a:t>
            </a:r>
            <a:endParaRPr lang="en-US" sz="2400" dirty="0"/>
          </a:p>
        </p:txBody>
      </p:sp>
      <p:graphicFrame>
        <p:nvGraphicFramePr>
          <p:cNvPr id="5" name="Content Placeholder 3"/>
          <p:cNvGraphicFramePr>
            <a:graphicFrameLocks/>
          </p:cNvGraphicFramePr>
          <p:nvPr>
            <p:extLst>
              <p:ext uri="{D42A27DB-BD31-4B8C-83A1-F6EECF244321}">
                <p14:modId xmlns:p14="http://schemas.microsoft.com/office/powerpoint/2010/main" val="1097604370"/>
              </p:ext>
            </p:extLst>
          </p:nvPr>
        </p:nvGraphicFramePr>
        <p:xfrm>
          <a:off x="304802" y="1810416"/>
          <a:ext cx="8686798" cy="4899660"/>
        </p:xfrm>
        <a:graphic>
          <a:graphicData uri="http://schemas.openxmlformats.org/drawingml/2006/table">
            <a:tbl>
              <a:tblPr/>
              <a:tblGrid>
                <a:gridCol w="1463038"/>
                <a:gridCol w="7223760"/>
              </a:tblGrid>
              <a:tr h="156875">
                <a:tc>
                  <a:txBody>
                    <a:bodyPr/>
                    <a:lstStyle/>
                    <a:p>
                      <a:pPr algn="ctr"/>
                      <a:r>
                        <a:rPr lang="en-US" sz="1600" b="1" baseline="0" dirty="0" smtClean="0">
                          <a:solidFill>
                            <a:schemeClr val="bg1"/>
                          </a:solidFill>
                        </a:rPr>
                        <a:t>Failure</a:t>
                      </a:r>
                    </a:p>
                    <a:p>
                      <a:pPr algn="ctr"/>
                      <a:r>
                        <a:rPr lang="en-US" sz="1600" b="1" baseline="0" dirty="0" smtClean="0">
                          <a:solidFill>
                            <a:schemeClr val="bg1"/>
                          </a:solidFill>
                        </a:rPr>
                        <a:t>Type</a:t>
                      </a:r>
                      <a:endParaRPr lang="en-US" sz="1600" b="1" dirty="0">
                        <a:solidFill>
                          <a:schemeClr val="bg1"/>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bg1"/>
                          </a:solidFill>
                        </a:rPr>
                        <a:t>Description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4915">
                <a:tc>
                  <a:txBody>
                    <a:bodyPr/>
                    <a:lstStyle/>
                    <a:p>
                      <a:pPr algn="ctr"/>
                      <a:r>
                        <a:rPr lang="en-US" sz="1600" dirty="0" smtClean="0">
                          <a:solidFill>
                            <a:srgbClr val="92D050"/>
                          </a:solidFill>
                        </a:rPr>
                        <a:t>CE   (10%)</a:t>
                      </a:r>
                      <a:endParaRPr lang="en-US" sz="1600" dirty="0">
                        <a:solidFill>
                          <a:srgbClr val="92D050"/>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Disease instantiates a different type than the stated type, but the stated type exists</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1784">
                <a:tc>
                  <a:txBody>
                    <a:bodyPr/>
                    <a:lstStyle/>
                    <a:p>
                      <a:pPr algn="ctr"/>
                      <a:r>
                        <a:rPr lang="en-US" sz="1600" dirty="0" smtClean="0">
                          <a:solidFill>
                            <a:srgbClr val="92D050"/>
                          </a:solidFill>
                        </a:rPr>
                        <a:t>R (10%)</a:t>
                      </a:r>
                      <a:endParaRPr lang="en-US" sz="1600" dirty="0">
                        <a:solidFill>
                          <a:srgbClr val="92D050"/>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Disease instantiates a different type than stated, while the stated type of disease does not exist</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9570">
                <a:tc>
                  <a:txBody>
                    <a:bodyPr/>
                    <a:lstStyle/>
                    <a:p>
                      <a:pPr algn="ctr"/>
                      <a:r>
                        <a:rPr lang="en-US" sz="1600" dirty="0" smtClean="0">
                          <a:solidFill>
                            <a:srgbClr val="92D050"/>
                          </a:solidFill>
                        </a:rPr>
                        <a:t>R (10%)</a:t>
                      </a:r>
                      <a:endParaRPr lang="en-US" sz="1600" dirty="0">
                        <a:solidFill>
                          <a:srgbClr val="92D050"/>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The disease instance does not exist</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08660">
                <a:tc>
                  <a:txBody>
                    <a:bodyPr/>
                    <a:lstStyle/>
                    <a:p>
                      <a:pPr algn="ctr"/>
                      <a:r>
                        <a:rPr lang="en-US" sz="1600" dirty="0" smtClean="0">
                          <a:solidFill>
                            <a:srgbClr val="92D050"/>
                          </a:solidFill>
                        </a:rPr>
                        <a:t>R (10%)</a:t>
                      </a:r>
                      <a:endParaRPr lang="en-US" sz="1600" dirty="0">
                        <a:solidFill>
                          <a:srgbClr val="92D050"/>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The organism instance does not exist. In this case, there could not be a clinical picture properly inferred and thus it is not a misdiagnosis although it could still be an ICE.</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9600">
                <a:tc>
                  <a:txBody>
                    <a:bodyPr/>
                    <a:lstStyle/>
                    <a:p>
                      <a:pPr algn="ctr"/>
                      <a:r>
                        <a:rPr lang="en-US" sz="1600" dirty="0" smtClean="0">
                          <a:solidFill>
                            <a:srgbClr val="92D050"/>
                          </a:solidFill>
                        </a:rPr>
                        <a:t>CE (10%)</a:t>
                      </a:r>
                      <a:endParaRPr lang="en-US" sz="1600" dirty="0">
                        <a:solidFill>
                          <a:srgbClr val="92D050"/>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The disease inheres in a different organism than the one stated. For example, the doctor mistakenly ascribes Mr. Johnson’s hypertension to his twin.</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03020">
                <a:tc>
                  <a:txBody>
                    <a:bodyPr/>
                    <a:lstStyle/>
                    <a:p>
                      <a:pPr algn="ctr"/>
                      <a:r>
                        <a:rPr lang="en-US" sz="1600" dirty="0" smtClean="0">
                          <a:solidFill>
                            <a:srgbClr val="92D050"/>
                          </a:solidFill>
                        </a:rPr>
                        <a:t>CE (10%)</a:t>
                      </a:r>
                      <a:endParaRPr lang="en-US" sz="1600" dirty="0">
                        <a:solidFill>
                          <a:srgbClr val="92D050"/>
                        </a:solidFill>
                      </a:endParaRP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700" dirty="0">
                          <a:solidFill>
                            <a:schemeClr val="bg1"/>
                          </a:solidFill>
                        </a:rPr>
                        <a:t>A diagnosis of type 2 diabetes mellitus 5 years ago is wrong because the patient didn’t have the disease at that time, even though the patient has type 2 diabetes today. Also, a diagnosis that the patient has an upper respiratory tract infection today when in reality the infection resolved two weeks ago.</a:t>
                      </a:r>
                    </a:p>
                  </a:txBody>
                  <a:tcPr marL="38100" marR="38100" marT="19050" marB="190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4324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Review of the essentials of </a:t>
            </a:r>
            <a:br>
              <a:rPr lang="en-US" dirty="0" smtClean="0"/>
            </a:br>
            <a:r>
              <a:rPr lang="en-US" dirty="0" smtClean="0"/>
              <a:t>Referent Tracking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6183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smtClean="0"/>
              <a:t>Representing specific entities</a:t>
            </a:r>
            <a:endParaRPr lang="en-US" altLang="en-US" sz="200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r>
              <a:rPr lang="nl-NL" altLang="en-US" b="1" u="sng"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a:t>
            </a:r>
          </a:p>
          <a:p>
            <a:pPr marL="609600" indent="-609600">
              <a:buFontTx/>
              <a:buNone/>
            </a:pPr>
            <a:r>
              <a:rPr lang="nl-NL" altLang="en-US" dirty="0"/>
              <a:t>	</a:t>
            </a:r>
            <a:r>
              <a:rPr lang="nl-NL" altLang="en-US" dirty="0" smtClean="0"/>
              <a:t>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p>
          <a:p>
            <a:pPr marL="609600" indent="-609600">
              <a:buFontTx/>
              <a:buNone/>
            </a:pPr>
            <a:r>
              <a:rPr lang="nl-NL" altLang="en-US" dirty="0"/>
              <a:t>	</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a:t>
            </a:r>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008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6</a:t>
            </a:r>
            <a:br>
              <a:rPr lang="en-US" dirty="0" smtClean="0"/>
            </a:br>
            <a:r>
              <a:rPr lang="en-US" dirty="0" smtClean="0"/>
              <a:t>Werner Ceusters</a:t>
            </a:r>
            <a:endParaRPr lang="en-US" dirty="0"/>
          </a:p>
        </p:txBody>
      </p:sp>
      <p:sp>
        <p:nvSpPr>
          <p:cNvPr id="5" name="TextBox 4"/>
          <p:cNvSpPr txBox="1"/>
          <p:nvPr/>
        </p:nvSpPr>
        <p:spPr>
          <a:xfrm>
            <a:off x="2259291" y="3886200"/>
            <a:ext cx="4751109" cy="1754326"/>
          </a:xfrm>
          <a:prstGeom prst="rect">
            <a:avLst/>
          </a:prstGeom>
          <a:noFill/>
        </p:spPr>
        <p:txBody>
          <a:bodyPr wrap="none" rtlCol="0">
            <a:spAutoFit/>
          </a:bodyPr>
          <a:lstStyle/>
          <a:p>
            <a:pPr algn="ctr"/>
            <a:r>
              <a:rPr lang="en-US" sz="3600" dirty="0" smtClean="0">
                <a:solidFill>
                  <a:schemeClr val="bg1"/>
                </a:solidFill>
              </a:rPr>
              <a:t>Using Referent Tracking</a:t>
            </a:r>
          </a:p>
          <a:p>
            <a:pPr algn="ctr"/>
            <a:r>
              <a:rPr lang="en-US" sz="3600" dirty="0" smtClean="0">
                <a:solidFill>
                  <a:schemeClr val="bg1"/>
                </a:solidFill>
              </a:rPr>
              <a:t>for</a:t>
            </a:r>
          </a:p>
          <a:p>
            <a:pPr algn="ctr"/>
            <a:r>
              <a:rPr lang="en-US" sz="3600" dirty="0" smtClean="0">
                <a:solidFill>
                  <a:schemeClr val="bg1"/>
                </a:solidFill>
              </a:rPr>
              <a:t>building ontologies</a:t>
            </a:r>
            <a:endParaRPr lang="en-US" sz="3600" dirty="0">
              <a:solidFill>
                <a:schemeClr val="bg1"/>
              </a:solidFill>
            </a:endParaRPr>
          </a:p>
        </p:txBody>
      </p:sp>
    </p:spTree>
    <p:extLst>
      <p:ext uri="{BB962C8B-B14F-4D97-AF65-F5344CB8AC3E}">
        <p14:creationId xmlns:p14="http://schemas.microsoft.com/office/powerpoint/2010/main" val="2222158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smtClean="0"/>
              <a:t>Representing specific entities</a:t>
            </a:r>
            <a:endParaRPr lang="en-US" altLang="en-US" sz="200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r>
              <a:rPr lang="nl-NL" altLang="en-US" b="1" u="sng"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solidFill>
                  <a:srgbClr val="FFFF00"/>
                </a:solidFill>
              </a:rPr>
              <a:t>individual</a:t>
            </a:r>
            <a:r>
              <a:rPr lang="nl-NL" altLang="en-US" dirty="0" smtClean="0">
                <a:solidFill>
                  <a:srgbClr val="FFFF00"/>
                </a:solidFill>
              </a:rPr>
              <a:t> </a:t>
            </a:r>
            <a:r>
              <a:rPr lang="nl-NL" altLang="en-US" dirty="0" err="1" smtClean="0">
                <a:solidFill>
                  <a:srgbClr val="FFFF00"/>
                </a:solidFill>
              </a:rPr>
              <a:t>entities</a:t>
            </a:r>
            <a:r>
              <a:rPr lang="nl-NL" altLang="en-US" dirty="0" smtClean="0">
                <a:solidFill>
                  <a:srgbClr val="FFFF00"/>
                </a:solidFill>
              </a:rPr>
              <a:t> </a:t>
            </a:r>
          </a:p>
          <a:p>
            <a:pPr marL="609600" indent="-609600">
              <a:buFontTx/>
              <a:buNone/>
            </a:pPr>
            <a:r>
              <a:rPr lang="nl-NL" altLang="en-US" dirty="0">
                <a:solidFill>
                  <a:srgbClr val="FFFF00"/>
                </a:solidFill>
              </a:rPr>
              <a:t>	</a:t>
            </a:r>
            <a:r>
              <a:rPr lang="nl-NL" altLang="en-US" dirty="0" smtClean="0"/>
              <a:t>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p>
          <a:p>
            <a:pPr marL="609600" indent="-609600">
              <a:buFontTx/>
              <a:buNone/>
            </a:pPr>
            <a:r>
              <a:rPr lang="nl-NL" altLang="en-US" dirty="0"/>
              <a:t>	</a:t>
            </a:r>
            <a:r>
              <a:rPr lang="nl-NL" altLang="en-US" dirty="0" smtClean="0"/>
              <a:t>		</a:t>
            </a:r>
            <a:r>
              <a:rPr lang="nl-NL" altLang="en-US" dirty="0" err="1" smtClean="0">
                <a:solidFill>
                  <a:srgbClr val="FFFF00"/>
                </a:solidFill>
              </a:rPr>
              <a:t>portion</a:t>
            </a:r>
            <a:r>
              <a:rPr lang="nl-NL" altLang="en-US" dirty="0" smtClean="0">
                <a:solidFill>
                  <a:srgbClr val="FFFF00"/>
                </a:solidFill>
              </a:rPr>
              <a:t> of </a:t>
            </a:r>
            <a:r>
              <a:rPr lang="nl-NL" altLang="en-US" dirty="0" err="1" smtClean="0">
                <a:solidFill>
                  <a:srgbClr val="FFFF00"/>
                </a:solidFill>
              </a:rPr>
              <a:t>reality</a:t>
            </a:r>
            <a:r>
              <a:rPr lang="nl-BE" altLang="en-US" dirty="0" smtClean="0"/>
              <a:t>, ...</a:t>
            </a:r>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a:off x="3505200" y="2286000"/>
            <a:ext cx="2362200" cy="45720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a:off x="3505200" y="2286000"/>
            <a:ext cx="4648200" cy="45720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a:off x="3505200" y="2286000"/>
            <a:ext cx="2971800" cy="167640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15" name="Left Brace 14"/>
          <p:cNvSpPr/>
          <p:nvPr/>
        </p:nvSpPr>
        <p:spPr bwMode="auto">
          <a:xfrm>
            <a:off x="4925983" y="1928984"/>
            <a:ext cx="422564" cy="3481216"/>
          </a:xfrm>
          <a:prstGeom prst="leftBrace">
            <a:avLst>
              <a:gd name="adj1" fmla="val 35874"/>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6029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Portions of reality</a:t>
            </a:r>
            <a:endParaRPr lang="en-US" dirty="0"/>
          </a:p>
        </p:txBody>
      </p:sp>
      <p:sp>
        <p:nvSpPr>
          <p:cNvPr id="3" name="Content Placeholder 2"/>
          <p:cNvSpPr>
            <a:spLocks noGrp="1"/>
          </p:cNvSpPr>
          <p:nvPr>
            <p:ph idx="1"/>
          </p:nvPr>
        </p:nvSpPr>
        <p:spPr/>
        <p:txBody>
          <a:bodyPr/>
          <a:lstStyle/>
          <a:p>
            <a:pPr defTabSz="641350">
              <a:buFont typeface="Arial" panose="020B0604020202020204" pitchFamily="34" charset="0"/>
              <a:buChar char="•"/>
            </a:pPr>
            <a:r>
              <a:rPr lang="en-US" dirty="0"/>
              <a:t>e</a:t>
            </a:r>
            <a:r>
              <a:rPr lang="en-US" dirty="0" smtClean="0"/>
              <a:t>ntities (= particulars, = instances),</a:t>
            </a:r>
          </a:p>
          <a:p>
            <a:pPr lvl="1" defTabSz="641350">
              <a:buFont typeface="Arial" panose="020B0604020202020204" pitchFamily="34" charset="0"/>
              <a:buChar char="•"/>
            </a:pPr>
            <a:r>
              <a:rPr lang="en-US" dirty="0"/>
              <a:t>e</a:t>
            </a:r>
            <a:r>
              <a:rPr lang="en-US" dirty="0" smtClean="0"/>
              <a:t>.g.: me, my life;</a:t>
            </a:r>
            <a:endParaRPr lang="en-US" dirty="0"/>
          </a:p>
          <a:p>
            <a:pPr defTabSz="641350">
              <a:spcBef>
                <a:spcPts val="0"/>
              </a:spcBef>
              <a:buFont typeface="Arial" panose="020B0604020202020204" pitchFamily="34" charset="0"/>
              <a:buChar char="•"/>
            </a:pPr>
            <a:r>
              <a:rPr lang="en-US" dirty="0"/>
              <a:t>r</a:t>
            </a:r>
            <a:r>
              <a:rPr lang="en-US" dirty="0" smtClean="0"/>
              <a:t>elations,</a:t>
            </a:r>
            <a:r>
              <a:rPr lang="en-US" b="1" dirty="0" smtClean="0"/>
              <a:t> </a:t>
            </a:r>
          </a:p>
          <a:p>
            <a:pPr lvl="1" defTabSz="641350">
              <a:spcBef>
                <a:spcPts val="0"/>
              </a:spcBef>
              <a:buFont typeface="Arial" panose="020B0604020202020204" pitchFamily="34" charset="0"/>
              <a:buChar char="•"/>
            </a:pPr>
            <a:r>
              <a:rPr lang="en-US" dirty="0"/>
              <a:t>e.g.: </a:t>
            </a:r>
            <a:r>
              <a:rPr lang="en-US" dirty="0" smtClean="0"/>
              <a:t>the 3-place parthood relation between me, my nose, and the temporal region at which it holds,</a:t>
            </a:r>
            <a:endParaRPr lang="en-US" dirty="0"/>
          </a:p>
          <a:p>
            <a:pPr defTabSz="641350">
              <a:spcBef>
                <a:spcPts val="0"/>
              </a:spcBef>
              <a:buFont typeface="Arial" panose="020B0604020202020204" pitchFamily="34" charset="0"/>
              <a:buChar char="•"/>
            </a:pPr>
            <a:r>
              <a:rPr lang="en-US" dirty="0" smtClean="0"/>
              <a:t>types, </a:t>
            </a:r>
            <a:endParaRPr lang="en-US" dirty="0"/>
          </a:p>
          <a:p>
            <a:pPr lvl="1" defTabSz="641350">
              <a:spcBef>
                <a:spcPts val="0"/>
              </a:spcBef>
              <a:buFont typeface="Arial" panose="020B0604020202020204" pitchFamily="34" charset="0"/>
              <a:buChar char="•"/>
            </a:pPr>
            <a:r>
              <a:rPr lang="en-US" dirty="0" smtClean="0"/>
              <a:t>universals, e.g. Nose,</a:t>
            </a:r>
          </a:p>
          <a:p>
            <a:pPr lvl="1" defTabSz="641350">
              <a:spcBef>
                <a:spcPts val="0"/>
              </a:spcBef>
              <a:buFont typeface="Arial" panose="020B0604020202020204" pitchFamily="34" charset="0"/>
              <a:buChar char="•"/>
            </a:pPr>
            <a:r>
              <a:rPr lang="en-US" dirty="0" smtClean="0"/>
              <a:t>defined classes, e.g. Crooked Nose, </a:t>
            </a:r>
            <a:endParaRPr lang="en-US" dirty="0"/>
          </a:p>
          <a:p>
            <a:pPr defTabSz="641350">
              <a:spcBef>
                <a:spcPts val="0"/>
              </a:spcBef>
              <a:buFont typeface="Arial" panose="020B0604020202020204" pitchFamily="34" charset="0"/>
              <a:buChar char="•"/>
            </a:pPr>
            <a:r>
              <a:rPr lang="en-US" dirty="0"/>
              <a:t>c</a:t>
            </a:r>
            <a:r>
              <a:rPr lang="en-US" dirty="0" smtClean="0"/>
              <a:t>onfigurations,</a:t>
            </a:r>
          </a:p>
          <a:p>
            <a:pPr lvl="1" defTabSz="641350">
              <a:spcBef>
                <a:spcPts val="0"/>
              </a:spcBef>
              <a:buFont typeface="Arial" panose="020B0604020202020204" pitchFamily="34" charset="0"/>
              <a:buChar char="•"/>
            </a:pPr>
            <a:r>
              <a:rPr lang="en-US" dirty="0"/>
              <a:t>e</a:t>
            </a:r>
            <a:r>
              <a:rPr lang="en-US" dirty="0" smtClean="0"/>
              <a:t>.g. my nose now being part of me.</a:t>
            </a:r>
            <a:endParaRPr lang="en-US" dirty="0"/>
          </a:p>
          <a:p>
            <a:endParaRPr lang="en-US" dirty="0"/>
          </a:p>
        </p:txBody>
      </p:sp>
    </p:spTree>
    <p:extLst>
      <p:ext uri="{BB962C8B-B14F-4D97-AF65-F5344CB8AC3E}">
        <p14:creationId xmlns:p14="http://schemas.microsoft.com/office/powerpoint/2010/main" val="1892630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nSpc>
                <a:spcPct val="90000"/>
              </a:lnSpc>
            </a:pPr>
            <a:r>
              <a:rPr lang="nl-BE" altLang="en-US" dirty="0" smtClean="0"/>
              <a:t>Method: IUI </a:t>
            </a:r>
            <a:r>
              <a:rPr lang="nl-BE" altLang="en-US" dirty="0" err="1" smtClean="0"/>
              <a:t>assignment</a:t>
            </a:r>
            <a:endParaRPr lang="en-US" altLang="en-US" dirty="0" smtClean="0"/>
          </a:p>
        </p:txBody>
      </p:sp>
      <p:sp>
        <p:nvSpPr>
          <p:cNvPr id="23557" name="Rectangle 5"/>
          <p:cNvSpPr>
            <a:spLocks noGrp="1" noChangeArrowheads="1"/>
          </p:cNvSpPr>
          <p:nvPr>
            <p:ph idx="1"/>
          </p:nvPr>
        </p:nvSpPr>
        <p:spPr>
          <a:xfrm>
            <a:off x="228600" y="1371600"/>
            <a:ext cx="5175221" cy="4953000"/>
          </a:xfrm>
        </p:spPr>
        <p:txBody>
          <a:bodyPr/>
          <a:lstStyle/>
          <a:p>
            <a:pPr lvl="1"/>
            <a:endParaRPr lang="nl-BE" altLang="en-US" dirty="0" smtClean="0"/>
          </a:p>
          <a:p>
            <a:pPr lvl="1"/>
            <a:r>
              <a:rPr lang="nl-BE" altLang="en-US" dirty="0" smtClean="0"/>
              <a:t>Introduce </a:t>
            </a:r>
            <a:r>
              <a:rPr lang="nl-BE" altLang="en-US" dirty="0" err="1" smtClean="0"/>
              <a:t>an</a:t>
            </a:r>
            <a:r>
              <a:rPr lang="nl-BE" altLang="en-US" dirty="0" smtClean="0"/>
              <a:t> </a:t>
            </a:r>
            <a:r>
              <a:rPr lang="nl-BE" altLang="en-US" b="1" i="1" dirty="0" err="1" smtClean="0"/>
              <a:t>Instance</a:t>
            </a:r>
            <a:r>
              <a:rPr lang="nl-BE" altLang="en-US" b="1" i="1" dirty="0" smtClean="0"/>
              <a:t> Unique </a:t>
            </a:r>
            <a:r>
              <a:rPr lang="nl-BE" altLang="en-US" b="1" i="1" dirty="0" err="1" smtClean="0"/>
              <a:t>Identifier</a:t>
            </a:r>
            <a:r>
              <a:rPr lang="nl-NL" altLang="en-US" dirty="0" smtClean="0"/>
              <a:t> </a:t>
            </a:r>
            <a:r>
              <a:rPr lang="nl-BE" altLang="en-US" dirty="0" smtClean="0"/>
              <a:t>(IUI) </a:t>
            </a:r>
            <a:r>
              <a:rPr lang="nl-BE" altLang="en-US" dirty="0" err="1" smtClean="0"/>
              <a:t>for</a:t>
            </a:r>
            <a:r>
              <a:rPr lang="nl-BE" altLang="en-US" dirty="0" smtClean="0"/>
              <a:t> </a:t>
            </a:r>
            <a:r>
              <a:rPr lang="nl-BE" altLang="en-US" dirty="0" err="1" smtClean="0"/>
              <a:t>each</a:t>
            </a:r>
            <a:r>
              <a:rPr lang="nl-BE" altLang="en-US" dirty="0" smtClean="0"/>
              <a:t> relevant </a:t>
            </a:r>
            <a:r>
              <a:rPr lang="nl-BE" altLang="en-US" u="sng" dirty="0" err="1" smtClean="0">
                <a:solidFill>
                  <a:srgbClr val="92D050"/>
                </a:solidFill>
              </a:rPr>
              <a:t>particular</a:t>
            </a:r>
            <a:r>
              <a:rPr lang="nl-BE" altLang="en-US" dirty="0" smtClean="0"/>
              <a:t> (</a:t>
            </a:r>
            <a:r>
              <a:rPr lang="nl-BE" altLang="en-US" dirty="0" err="1" smtClean="0"/>
              <a:t>individual</a:t>
            </a:r>
            <a:r>
              <a:rPr lang="nl-BE" altLang="en-US" dirty="0" smtClean="0"/>
              <a:t>) </a:t>
            </a:r>
            <a:r>
              <a:rPr lang="nl-BE" altLang="en-US" dirty="0" err="1" smtClean="0"/>
              <a:t>entity</a:t>
            </a:r>
            <a:endParaRPr lang="nl-BE" altLang="en-US" dirty="0" smtClean="0"/>
          </a:p>
          <a:p>
            <a:endParaRPr lang="en-US" altLang="en-US" dirty="0" smtClean="0"/>
          </a:p>
        </p:txBody>
      </p:sp>
      <p:sp>
        <p:nvSpPr>
          <p:cNvPr id="23555" name="Rectangle 3"/>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3556" name="AutoShape 4"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6"/>
          <p:cNvGrpSpPr>
            <a:grpSpLocks/>
          </p:cNvGrpSpPr>
          <p:nvPr/>
        </p:nvGrpSpPr>
        <p:grpSpPr bwMode="auto">
          <a:xfrm>
            <a:off x="5675313" y="1752600"/>
            <a:ext cx="3082925" cy="4191000"/>
            <a:chOff x="3264" y="1344"/>
            <a:chExt cx="2146" cy="2784"/>
          </a:xfrm>
        </p:grpSpPr>
        <p:pic>
          <p:nvPicPr>
            <p:cNvPr id="235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3562"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23563"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3564"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23565"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3566"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3567"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1752600"/>
            <a:ext cx="307920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457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 and pseudo-identifiers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90257891"/>
              </p:ext>
            </p:extLst>
          </p:nvPr>
        </p:nvGraphicFramePr>
        <p:xfrm>
          <a:off x="2057400" y="2057400"/>
          <a:ext cx="4495800" cy="2595880"/>
        </p:xfrm>
        <a:graphic>
          <a:graphicData uri="http://schemas.openxmlformats.org/drawingml/2006/table">
            <a:tbl>
              <a:tblPr firstRow="1" bandRow="1">
                <a:tableStyleId>{5C22544A-7EE6-4342-B048-85BDC9FD1C3A}</a:tableStyleId>
              </a:tblPr>
              <a:tblGrid>
                <a:gridCol w="3048000"/>
                <a:gridCol w="1447800"/>
              </a:tblGrid>
              <a:tr h="370840">
                <a:tc>
                  <a:txBody>
                    <a:bodyPr/>
                    <a:lstStyle/>
                    <a:p>
                      <a:r>
                        <a:rPr lang="en-US" dirty="0" smtClean="0">
                          <a:solidFill>
                            <a:schemeClr val="tx1"/>
                          </a:solidFill>
                        </a:rPr>
                        <a:t>Representation</a:t>
                      </a:r>
                      <a:endParaRPr lang="en-US" dirty="0">
                        <a:solidFill>
                          <a:schemeClr val="tx1"/>
                        </a:solidFill>
                      </a:endParaRPr>
                    </a:p>
                  </a:txBody>
                  <a:tcPr/>
                </a:tc>
                <a:tc>
                  <a:txBody>
                    <a:bodyPr/>
                    <a:lstStyle/>
                    <a:p>
                      <a:r>
                        <a:rPr lang="en-US" dirty="0" smtClean="0">
                          <a:solidFill>
                            <a:schemeClr val="tx1"/>
                          </a:solidFill>
                        </a:rPr>
                        <a:t>Reality</a:t>
                      </a:r>
                      <a:endParaRPr lang="en-US" dirty="0">
                        <a:solidFill>
                          <a:schemeClr val="tx1"/>
                        </a:solidFill>
                      </a:endParaRPr>
                    </a:p>
                  </a:txBody>
                  <a:tcPr/>
                </a:tc>
              </a:tr>
              <a:tr h="370840">
                <a:tc>
                  <a:txBody>
                    <a:bodyPr/>
                    <a:lstStyle/>
                    <a:p>
                      <a:r>
                        <a:rPr lang="en-US" dirty="0" smtClean="0"/>
                        <a:t>ID-a</a:t>
                      </a:r>
                      <a:endParaRPr lang="en-US" dirty="0"/>
                    </a:p>
                  </a:txBody>
                  <a:tcPr/>
                </a:tc>
                <a:tc>
                  <a:txBody>
                    <a:bodyPr/>
                    <a:lstStyle/>
                    <a:p>
                      <a:endParaRPr lang="en-US" dirty="0"/>
                    </a:p>
                  </a:txBody>
                  <a:tcPr/>
                </a:tc>
              </a:tr>
              <a:tr h="370840">
                <a:tc>
                  <a:txBody>
                    <a:bodyPr/>
                    <a:lstStyle/>
                    <a:p>
                      <a:r>
                        <a:rPr lang="en-US" dirty="0" smtClean="0"/>
                        <a:t>ID-b</a:t>
                      </a:r>
                      <a:endParaRPr lang="en-US" dirty="0"/>
                    </a:p>
                  </a:txBody>
                  <a:tcPr/>
                </a:tc>
                <a:tc>
                  <a:txBody>
                    <a:bodyPr/>
                    <a:lstStyle/>
                    <a:p>
                      <a:r>
                        <a:rPr lang="en-US" dirty="0" smtClean="0"/>
                        <a:t>Entity-1</a:t>
                      </a:r>
                      <a:endParaRPr lang="en-US" dirty="0"/>
                    </a:p>
                  </a:txBody>
                  <a:tcPr/>
                </a:tc>
              </a:tr>
              <a:tr h="370840">
                <a:tc>
                  <a:txBody>
                    <a:bodyPr/>
                    <a:lstStyle/>
                    <a:p>
                      <a:r>
                        <a:rPr lang="en-US" dirty="0" smtClean="0"/>
                        <a:t>ID-c</a:t>
                      </a:r>
                      <a:endParaRPr lang="en-US" dirty="0"/>
                    </a:p>
                  </a:txBody>
                  <a:tcPr/>
                </a:tc>
                <a:tc>
                  <a:txBody>
                    <a:bodyPr/>
                    <a:lstStyle/>
                    <a:p>
                      <a:r>
                        <a:rPr lang="en-US" dirty="0" smtClean="0"/>
                        <a:t>Entity-2</a:t>
                      </a:r>
                      <a:endParaRPr lang="en-US" dirty="0"/>
                    </a:p>
                  </a:txBody>
                  <a:tcPr/>
                </a:tc>
              </a:tr>
              <a:tr h="370840">
                <a:tc>
                  <a:txBody>
                    <a:bodyPr/>
                    <a:lstStyle/>
                    <a:p>
                      <a:r>
                        <a:rPr lang="en-US" dirty="0" smtClean="0"/>
                        <a:t>ID-d</a:t>
                      </a:r>
                      <a:endParaRPr lang="en-US" dirty="0"/>
                    </a:p>
                  </a:txBody>
                  <a:tcPr/>
                </a:tc>
                <a:tc>
                  <a:txBody>
                    <a:bodyPr/>
                    <a:lstStyle/>
                    <a:p>
                      <a:r>
                        <a:rPr lang="en-US" dirty="0" smtClean="0"/>
                        <a:t>Entity-3</a:t>
                      </a:r>
                    </a:p>
                  </a:txBody>
                  <a:tcPr/>
                </a:tc>
              </a:tr>
              <a:tr h="370840">
                <a:tc>
                  <a:txBody>
                    <a:bodyPr/>
                    <a:lstStyle/>
                    <a:p>
                      <a:r>
                        <a:rPr lang="en-US" dirty="0" smtClean="0"/>
                        <a:t>ID-e</a:t>
                      </a:r>
                      <a:endParaRPr lang="en-US" dirty="0"/>
                    </a:p>
                  </a:txBody>
                  <a:tcPr/>
                </a:tc>
                <a:tc>
                  <a:txBody>
                    <a:bodyPr/>
                    <a:lstStyle/>
                    <a:p>
                      <a:r>
                        <a:rPr lang="en-US" dirty="0" smtClean="0"/>
                        <a:t>Entity-4</a:t>
                      </a:r>
                    </a:p>
                  </a:txBody>
                  <a:tcPr/>
                </a:tc>
              </a:tr>
              <a:tr h="370840">
                <a:tc>
                  <a:txBody>
                    <a:bodyPr/>
                    <a:lstStyle/>
                    <a:p>
                      <a:r>
                        <a:rPr lang="en-US" dirty="0" smtClean="0"/>
                        <a:t>ID-f</a:t>
                      </a:r>
                      <a:endParaRPr lang="en-US" dirty="0"/>
                    </a:p>
                  </a:txBody>
                  <a:tcPr/>
                </a:tc>
                <a:tc>
                  <a:txBody>
                    <a:bodyPr/>
                    <a:lstStyle/>
                    <a:p>
                      <a:r>
                        <a:rPr lang="en-US" dirty="0" smtClean="0"/>
                        <a:t>Entity-5</a:t>
                      </a:r>
                    </a:p>
                  </a:txBody>
                  <a:tcPr/>
                </a:tc>
              </a:tr>
            </a:tbl>
          </a:graphicData>
        </a:graphic>
      </p:graphicFrame>
      <p:cxnSp>
        <p:nvCxnSpPr>
          <p:cNvPr id="6" name="Straight Arrow Connector 5"/>
          <p:cNvCxnSpPr/>
          <p:nvPr/>
        </p:nvCxnSpPr>
        <p:spPr bwMode="auto">
          <a:xfrm>
            <a:off x="2819400" y="3733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2819400" y="44196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819400" y="2971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2791691" y="2971799"/>
            <a:ext cx="2313709" cy="76200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819400" y="2590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819400" y="3352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819400" y="4114802"/>
            <a:ext cx="2286000" cy="30479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63103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 and pseudo-identifiers</a:t>
            </a:r>
            <a:endParaRPr lang="en-US" dirty="0"/>
          </a:p>
        </p:txBody>
      </p:sp>
      <p:graphicFrame>
        <p:nvGraphicFramePr>
          <p:cNvPr id="4" name="Table 3"/>
          <p:cNvGraphicFramePr>
            <a:graphicFrameLocks noGrp="1"/>
          </p:cNvGraphicFramePr>
          <p:nvPr/>
        </p:nvGraphicFramePr>
        <p:xfrm>
          <a:off x="2057400" y="2057400"/>
          <a:ext cx="4495800" cy="2595880"/>
        </p:xfrm>
        <a:graphic>
          <a:graphicData uri="http://schemas.openxmlformats.org/drawingml/2006/table">
            <a:tbl>
              <a:tblPr firstRow="1" bandRow="1">
                <a:tableStyleId>{5C22544A-7EE6-4342-B048-85BDC9FD1C3A}</a:tableStyleId>
              </a:tblPr>
              <a:tblGrid>
                <a:gridCol w="3048000"/>
                <a:gridCol w="1447800"/>
              </a:tblGrid>
              <a:tr h="370840">
                <a:tc>
                  <a:txBody>
                    <a:bodyPr/>
                    <a:lstStyle/>
                    <a:p>
                      <a:r>
                        <a:rPr lang="en-US" dirty="0" smtClean="0">
                          <a:solidFill>
                            <a:schemeClr val="tx1"/>
                          </a:solidFill>
                        </a:rPr>
                        <a:t>Representation</a:t>
                      </a:r>
                      <a:endParaRPr lang="en-US" dirty="0">
                        <a:solidFill>
                          <a:schemeClr val="tx1"/>
                        </a:solidFill>
                      </a:endParaRPr>
                    </a:p>
                  </a:txBody>
                  <a:tcPr/>
                </a:tc>
                <a:tc>
                  <a:txBody>
                    <a:bodyPr/>
                    <a:lstStyle/>
                    <a:p>
                      <a:r>
                        <a:rPr lang="en-US" dirty="0" smtClean="0">
                          <a:solidFill>
                            <a:schemeClr val="tx1"/>
                          </a:solidFill>
                        </a:rPr>
                        <a:t>Reality</a:t>
                      </a:r>
                      <a:endParaRPr lang="en-US" dirty="0">
                        <a:solidFill>
                          <a:schemeClr val="tx1"/>
                        </a:solidFill>
                      </a:endParaRPr>
                    </a:p>
                  </a:txBody>
                  <a:tcPr/>
                </a:tc>
              </a:tr>
              <a:tr h="370840">
                <a:tc>
                  <a:txBody>
                    <a:bodyPr/>
                    <a:lstStyle/>
                    <a:p>
                      <a:r>
                        <a:rPr lang="en-US" dirty="0" smtClean="0"/>
                        <a:t>ID-a</a:t>
                      </a:r>
                      <a:endParaRPr lang="en-US" dirty="0"/>
                    </a:p>
                  </a:txBody>
                  <a:tcPr/>
                </a:tc>
                <a:tc>
                  <a:txBody>
                    <a:bodyPr/>
                    <a:lstStyle/>
                    <a:p>
                      <a:endParaRPr lang="en-US" dirty="0"/>
                    </a:p>
                  </a:txBody>
                  <a:tcPr/>
                </a:tc>
              </a:tr>
              <a:tr h="370840">
                <a:tc>
                  <a:txBody>
                    <a:bodyPr/>
                    <a:lstStyle/>
                    <a:p>
                      <a:r>
                        <a:rPr lang="en-US" dirty="0" smtClean="0"/>
                        <a:t>ID-b</a:t>
                      </a:r>
                      <a:endParaRPr lang="en-US" dirty="0"/>
                    </a:p>
                  </a:txBody>
                  <a:tcPr/>
                </a:tc>
                <a:tc>
                  <a:txBody>
                    <a:bodyPr/>
                    <a:lstStyle/>
                    <a:p>
                      <a:r>
                        <a:rPr lang="en-US" dirty="0" smtClean="0"/>
                        <a:t>Entity-1</a:t>
                      </a:r>
                      <a:endParaRPr lang="en-US" dirty="0"/>
                    </a:p>
                  </a:txBody>
                  <a:tcPr/>
                </a:tc>
              </a:tr>
              <a:tr h="370840">
                <a:tc>
                  <a:txBody>
                    <a:bodyPr/>
                    <a:lstStyle/>
                    <a:p>
                      <a:r>
                        <a:rPr lang="en-US" dirty="0" smtClean="0"/>
                        <a:t>ID-c</a:t>
                      </a:r>
                      <a:endParaRPr lang="en-US" dirty="0"/>
                    </a:p>
                  </a:txBody>
                  <a:tcPr/>
                </a:tc>
                <a:tc>
                  <a:txBody>
                    <a:bodyPr/>
                    <a:lstStyle/>
                    <a:p>
                      <a:r>
                        <a:rPr lang="en-US" dirty="0" smtClean="0"/>
                        <a:t>Entity-2</a:t>
                      </a:r>
                      <a:endParaRPr lang="en-US" dirty="0"/>
                    </a:p>
                  </a:txBody>
                  <a:tcPr/>
                </a:tc>
              </a:tr>
              <a:tr h="370840">
                <a:tc>
                  <a:txBody>
                    <a:bodyPr/>
                    <a:lstStyle/>
                    <a:p>
                      <a:r>
                        <a:rPr lang="en-US" dirty="0" smtClean="0"/>
                        <a:t>ID-d</a:t>
                      </a:r>
                      <a:endParaRPr lang="en-US" dirty="0"/>
                    </a:p>
                  </a:txBody>
                  <a:tcPr/>
                </a:tc>
                <a:tc>
                  <a:txBody>
                    <a:bodyPr/>
                    <a:lstStyle/>
                    <a:p>
                      <a:r>
                        <a:rPr lang="en-US" dirty="0" smtClean="0"/>
                        <a:t>Entity-3</a:t>
                      </a:r>
                    </a:p>
                  </a:txBody>
                  <a:tcPr/>
                </a:tc>
              </a:tr>
              <a:tr h="370840">
                <a:tc>
                  <a:txBody>
                    <a:bodyPr/>
                    <a:lstStyle/>
                    <a:p>
                      <a:r>
                        <a:rPr lang="en-US" dirty="0" smtClean="0"/>
                        <a:t>ID-e</a:t>
                      </a:r>
                      <a:endParaRPr lang="en-US" dirty="0"/>
                    </a:p>
                  </a:txBody>
                  <a:tcPr/>
                </a:tc>
                <a:tc>
                  <a:txBody>
                    <a:bodyPr/>
                    <a:lstStyle/>
                    <a:p>
                      <a:r>
                        <a:rPr lang="en-US" dirty="0" smtClean="0"/>
                        <a:t>Entity-4</a:t>
                      </a:r>
                    </a:p>
                  </a:txBody>
                  <a:tcPr/>
                </a:tc>
              </a:tr>
              <a:tr h="370840">
                <a:tc>
                  <a:txBody>
                    <a:bodyPr/>
                    <a:lstStyle/>
                    <a:p>
                      <a:r>
                        <a:rPr lang="en-US" dirty="0" smtClean="0"/>
                        <a:t>ID-f</a:t>
                      </a:r>
                      <a:endParaRPr lang="en-US" dirty="0"/>
                    </a:p>
                  </a:txBody>
                  <a:tcPr/>
                </a:tc>
                <a:tc>
                  <a:txBody>
                    <a:bodyPr/>
                    <a:lstStyle/>
                    <a:p>
                      <a:r>
                        <a:rPr lang="en-US" dirty="0" smtClean="0"/>
                        <a:t>Entity-5</a:t>
                      </a:r>
                    </a:p>
                  </a:txBody>
                  <a:tcPr/>
                </a:tc>
              </a:tr>
            </a:tbl>
          </a:graphicData>
        </a:graphic>
      </p:graphicFrame>
      <p:cxnSp>
        <p:nvCxnSpPr>
          <p:cNvPr id="6" name="Straight Arrow Connector 5"/>
          <p:cNvCxnSpPr/>
          <p:nvPr/>
        </p:nvCxnSpPr>
        <p:spPr bwMode="auto">
          <a:xfrm>
            <a:off x="2819400" y="3733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2819400" y="44196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819400" y="2971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2791691" y="2971799"/>
            <a:ext cx="2313709" cy="76200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819400" y="2590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819400" y="3352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819400" y="4114802"/>
            <a:ext cx="2286000" cy="30364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3" name="TextBox 2"/>
          <p:cNvSpPr txBox="1"/>
          <p:nvPr/>
        </p:nvSpPr>
        <p:spPr>
          <a:xfrm>
            <a:off x="1426948" y="4945610"/>
            <a:ext cx="5756704"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solidFill>
                  <a:schemeClr val="bg1"/>
                </a:solidFill>
              </a:rPr>
              <a:t>Pseudo-identifiers:</a:t>
            </a:r>
          </a:p>
          <a:p>
            <a:pPr marL="800100" lvl="1" indent="-342900">
              <a:buFont typeface="Arial" panose="020B0604020202020204" pitchFamily="34" charset="0"/>
              <a:buChar char="•"/>
            </a:pPr>
            <a:r>
              <a:rPr lang="en-US" sz="2000" dirty="0" smtClean="0">
                <a:solidFill>
                  <a:schemeClr val="bg1"/>
                </a:solidFill>
              </a:rPr>
              <a:t>ID-a: denotes nothing</a:t>
            </a:r>
          </a:p>
          <a:p>
            <a:pPr marL="800100" lvl="1" indent="-342900">
              <a:buFont typeface="Arial" panose="020B0604020202020204" pitchFamily="34" charset="0"/>
              <a:buChar char="•"/>
            </a:pPr>
            <a:r>
              <a:rPr lang="en-US" sz="2000" dirty="0" smtClean="0">
                <a:solidFill>
                  <a:schemeClr val="bg1"/>
                </a:solidFill>
              </a:rPr>
              <a:t>ID-b: denotes ambiguously</a:t>
            </a:r>
          </a:p>
          <a:p>
            <a:pPr marL="342900" indent="-342900">
              <a:buFont typeface="Arial" panose="020B0604020202020204" pitchFamily="34" charset="0"/>
              <a:buChar char="•"/>
            </a:pPr>
            <a:r>
              <a:rPr lang="en-US" sz="2000" dirty="0" smtClean="0">
                <a:solidFill>
                  <a:schemeClr val="bg1"/>
                </a:solidFill>
              </a:rPr>
              <a:t>Singularly unique identifier: ID-c</a:t>
            </a:r>
          </a:p>
          <a:p>
            <a:pPr marL="342900" indent="-342900">
              <a:buFont typeface="Arial" panose="020B0604020202020204" pitchFamily="34" charset="0"/>
              <a:buChar char="•"/>
            </a:pPr>
            <a:r>
              <a:rPr lang="en-US" sz="2000" dirty="0" smtClean="0">
                <a:solidFill>
                  <a:schemeClr val="bg1"/>
                </a:solidFill>
              </a:rPr>
              <a:t>Non-singularly unique identifiers: ID-f, ID-d, ID-e</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616697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a:t>
            </a:r>
            <a:r>
              <a:rPr lang="en-US" sz="1400" dirty="0" smtClean="0"/>
              <a:t> </a:t>
            </a:r>
            <a:r>
              <a:rPr lang="en-US" sz="1400" dirty="0"/>
              <a:t> </a:t>
            </a:r>
            <a:r>
              <a:rPr lang="en-US" dirty="0" smtClean="0"/>
              <a:t>         representation</a:t>
            </a:r>
            <a:endParaRPr lang="en-US" dirty="0"/>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algn="r"/>
            <a:r>
              <a:rPr lang="en-US" sz="1200" dirty="0">
                <a:solidFill>
                  <a:schemeClr val="bg1"/>
                </a:solidFill>
              </a:rPr>
              <a:t>https://www.statnews.com/2016/03/24/appendix-cancer-treatment/</a:t>
            </a:r>
          </a:p>
        </p:txBody>
      </p:sp>
    </p:spTree>
    <p:extLst>
      <p:ext uri="{BB962C8B-B14F-4D97-AF65-F5344CB8AC3E}">
        <p14:creationId xmlns:p14="http://schemas.microsoft.com/office/powerpoint/2010/main" val="541439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through    representation</a:t>
            </a:r>
            <a:endParaRPr lang="en-US" dirty="0"/>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algn="r"/>
            <a:r>
              <a:rPr lang="en-US" sz="1200" dirty="0">
                <a:solidFill>
                  <a:schemeClr val="bg1"/>
                </a:solidFill>
              </a:rPr>
              <a:t>https://www.statnews.com/2016/03/24/appendix-cancer-treatment/</a:t>
            </a:r>
          </a:p>
        </p:txBody>
      </p:sp>
      <p:sp>
        <p:nvSpPr>
          <p:cNvPr id="3" name="Oval 2"/>
          <p:cNvSpPr/>
          <p:nvPr/>
        </p:nvSpPr>
        <p:spPr bwMode="auto">
          <a:xfrm>
            <a:off x="2668809" y="4572000"/>
            <a:ext cx="381000" cy="5334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6908799" y="4038600"/>
            <a:ext cx="314984" cy="4572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 name="Straight Arrow Connector 15"/>
          <p:cNvCxnSpPr>
            <a:stCxn id="17" idx="0"/>
            <a:endCxn id="3" idx="4"/>
          </p:cNvCxnSpPr>
          <p:nvPr/>
        </p:nvCxnSpPr>
        <p:spPr bwMode="auto">
          <a:xfrm flipV="1">
            <a:off x="2844304" y="5105400"/>
            <a:ext cx="15005" cy="495543"/>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17" name="TextBox 16"/>
          <p:cNvSpPr txBox="1"/>
          <p:nvPr/>
        </p:nvSpPr>
        <p:spPr>
          <a:xfrm>
            <a:off x="2226987" y="5600943"/>
            <a:ext cx="1234633" cy="461665"/>
          </a:xfrm>
          <a:prstGeom prst="rect">
            <a:avLst/>
          </a:prstGeom>
          <a:noFill/>
        </p:spPr>
        <p:txBody>
          <a:bodyPr wrap="none" rtlCol="0">
            <a:spAutoFit/>
          </a:bodyPr>
          <a:lstStyle/>
          <a:p>
            <a:r>
              <a:rPr lang="en-US" dirty="0">
                <a:solidFill>
                  <a:srgbClr val="FFFF00"/>
                </a:solidFill>
              </a:rPr>
              <a:t>t</a:t>
            </a:r>
            <a:r>
              <a:rPr lang="en-US" dirty="0" smtClean="0">
                <a:solidFill>
                  <a:srgbClr val="FFFF00"/>
                </a:solidFill>
              </a:rPr>
              <a:t>his man</a:t>
            </a:r>
            <a:endParaRPr lang="en-US" dirty="0">
              <a:solidFill>
                <a:srgbClr val="FFFF00"/>
              </a:solidFill>
            </a:endParaRPr>
          </a:p>
        </p:txBody>
      </p:sp>
      <p:cxnSp>
        <p:nvCxnSpPr>
          <p:cNvPr id="20" name="Straight Arrow Connector 19"/>
          <p:cNvCxnSpPr/>
          <p:nvPr/>
        </p:nvCxnSpPr>
        <p:spPr bwMode="auto">
          <a:xfrm flipH="1" flipV="1">
            <a:off x="7078883" y="4521200"/>
            <a:ext cx="7717" cy="1018886"/>
          </a:xfrm>
          <a:prstGeom prst="straightConnector1">
            <a:avLst/>
          </a:prstGeom>
          <a:solidFill>
            <a:schemeClr val="accent1"/>
          </a:solidFill>
          <a:ln w="22225" cap="flat" cmpd="sng" algn="ctr">
            <a:solidFill>
              <a:schemeClr val="bg1"/>
            </a:solidFill>
            <a:prstDash val="solid"/>
            <a:round/>
            <a:headEnd type="none" w="med" len="med"/>
            <a:tailEnd type="triangle"/>
          </a:ln>
          <a:effectLst/>
        </p:spPr>
      </p:cxnSp>
      <p:sp>
        <p:nvSpPr>
          <p:cNvPr id="21" name="TextBox 20"/>
          <p:cNvSpPr txBox="1"/>
          <p:nvPr/>
        </p:nvSpPr>
        <p:spPr>
          <a:xfrm>
            <a:off x="6461567" y="5564977"/>
            <a:ext cx="1234633" cy="461665"/>
          </a:xfrm>
          <a:prstGeom prst="rect">
            <a:avLst/>
          </a:prstGeom>
          <a:noFill/>
        </p:spPr>
        <p:txBody>
          <a:bodyPr wrap="none" rtlCol="0">
            <a:spAutoFit/>
          </a:bodyPr>
          <a:lstStyle/>
          <a:p>
            <a:r>
              <a:rPr lang="en-US" dirty="0">
                <a:solidFill>
                  <a:schemeClr val="bg1"/>
                </a:solidFill>
              </a:rPr>
              <a:t>t</a:t>
            </a:r>
            <a:r>
              <a:rPr lang="en-US" dirty="0" smtClean="0">
                <a:solidFill>
                  <a:schemeClr val="bg1"/>
                </a:solidFill>
              </a:rPr>
              <a:t>his man</a:t>
            </a:r>
            <a:endParaRPr lang="en-US" dirty="0">
              <a:solidFill>
                <a:schemeClr val="bg1"/>
              </a:solidFill>
            </a:endParaRPr>
          </a:p>
        </p:txBody>
      </p:sp>
      <p:sp>
        <p:nvSpPr>
          <p:cNvPr id="23" name="TextBox 22"/>
          <p:cNvSpPr txBox="1"/>
          <p:nvPr/>
        </p:nvSpPr>
        <p:spPr>
          <a:xfrm>
            <a:off x="2557366" y="6026642"/>
            <a:ext cx="492443" cy="461665"/>
          </a:xfrm>
          <a:prstGeom prst="rect">
            <a:avLst/>
          </a:prstGeom>
          <a:noFill/>
        </p:spPr>
        <p:txBody>
          <a:bodyPr wrap="none" rtlCol="0">
            <a:spAutoFit/>
          </a:bodyPr>
          <a:lstStyle/>
          <a:p>
            <a:r>
              <a:rPr lang="en-US" dirty="0" smtClean="0">
                <a:solidFill>
                  <a:srgbClr val="FFFF00"/>
                </a:solidFill>
              </a:rPr>
              <a:t>#1</a:t>
            </a:r>
            <a:endParaRPr lang="en-US" dirty="0">
              <a:solidFill>
                <a:srgbClr val="FFFF00"/>
              </a:solidFill>
            </a:endParaRPr>
          </a:p>
        </p:txBody>
      </p:sp>
      <p:sp>
        <p:nvSpPr>
          <p:cNvPr id="24" name="TextBox 23"/>
          <p:cNvSpPr txBox="1"/>
          <p:nvPr/>
        </p:nvSpPr>
        <p:spPr>
          <a:xfrm>
            <a:off x="6840378" y="5999663"/>
            <a:ext cx="492443" cy="461665"/>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256027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and </a:t>
            </a:r>
            <a:r>
              <a:rPr lang="en-US" sz="3200" dirty="0" smtClean="0"/>
              <a:t> </a:t>
            </a:r>
            <a:r>
              <a:rPr lang="en-US" dirty="0" smtClean="0"/>
              <a:t>     representation</a:t>
            </a:r>
            <a:endParaRPr lang="en-US" dirty="0"/>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algn="r"/>
            <a:r>
              <a:rPr lang="en-US" sz="1200" dirty="0">
                <a:solidFill>
                  <a:schemeClr val="bg1"/>
                </a:solidFill>
              </a:rPr>
              <a:t>https://www.statnews.com/2016/03/24/appendix-cancer-treatment/</a:t>
            </a:r>
          </a:p>
        </p:txBody>
      </p:sp>
      <p:sp>
        <p:nvSpPr>
          <p:cNvPr id="19" name="TextBox 18"/>
          <p:cNvSpPr txBox="1"/>
          <p:nvPr/>
        </p:nvSpPr>
        <p:spPr>
          <a:xfrm>
            <a:off x="2226987" y="5600943"/>
            <a:ext cx="1234633" cy="461665"/>
          </a:xfrm>
          <a:prstGeom prst="rect">
            <a:avLst/>
          </a:prstGeom>
          <a:noFill/>
        </p:spPr>
        <p:txBody>
          <a:bodyPr wrap="none" rtlCol="0">
            <a:spAutoFit/>
          </a:bodyPr>
          <a:lstStyle/>
          <a:p>
            <a:r>
              <a:rPr lang="en-US" dirty="0">
                <a:solidFill>
                  <a:srgbClr val="FFFF00"/>
                </a:solidFill>
              </a:rPr>
              <a:t>t</a:t>
            </a:r>
            <a:r>
              <a:rPr lang="en-US" dirty="0" smtClean="0">
                <a:solidFill>
                  <a:srgbClr val="FFFF00"/>
                </a:solidFill>
              </a:rPr>
              <a:t>his man</a:t>
            </a:r>
            <a:endParaRPr lang="en-US" dirty="0">
              <a:solidFill>
                <a:srgbClr val="FFFF00"/>
              </a:solidFill>
            </a:endParaRPr>
          </a:p>
        </p:txBody>
      </p:sp>
      <p:sp>
        <p:nvSpPr>
          <p:cNvPr id="8" name="Oval 7"/>
          <p:cNvSpPr/>
          <p:nvPr/>
        </p:nvSpPr>
        <p:spPr bwMode="auto">
          <a:xfrm>
            <a:off x="2668809" y="4572000"/>
            <a:ext cx="381000" cy="5334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6908799" y="4038600"/>
            <a:ext cx="314984" cy="4572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stCxn id="14" idx="0"/>
            <a:endCxn id="24" idx="5"/>
          </p:cNvCxnSpPr>
          <p:nvPr/>
        </p:nvCxnSpPr>
        <p:spPr bwMode="auto">
          <a:xfrm flipH="1" flipV="1">
            <a:off x="7200138" y="4462014"/>
            <a:ext cx="1189579" cy="1161014"/>
          </a:xfrm>
          <a:prstGeom prst="straightConnector1">
            <a:avLst/>
          </a:prstGeom>
          <a:solidFill>
            <a:schemeClr val="accent1"/>
          </a:solidFill>
          <a:ln w="22225" cap="flat" cmpd="sng" algn="ctr">
            <a:solidFill>
              <a:schemeClr val="bg1"/>
            </a:solidFill>
            <a:prstDash val="solid"/>
            <a:round/>
            <a:headEnd type="none" w="med" len="med"/>
            <a:tailEnd type="triangle"/>
          </a:ln>
          <a:effectLst/>
        </p:spPr>
      </p:cxnSp>
      <p:sp>
        <p:nvSpPr>
          <p:cNvPr id="14" name="TextBox 13"/>
          <p:cNvSpPr txBox="1"/>
          <p:nvPr/>
        </p:nvSpPr>
        <p:spPr>
          <a:xfrm>
            <a:off x="7772400" y="5623028"/>
            <a:ext cx="1234633" cy="461665"/>
          </a:xfrm>
          <a:prstGeom prst="rect">
            <a:avLst/>
          </a:prstGeom>
          <a:noFill/>
        </p:spPr>
        <p:txBody>
          <a:bodyPr wrap="none" rtlCol="0">
            <a:spAutoFit/>
          </a:bodyPr>
          <a:lstStyle/>
          <a:p>
            <a:r>
              <a:rPr lang="en-US" dirty="0">
                <a:solidFill>
                  <a:schemeClr val="bg1"/>
                </a:solidFill>
              </a:rPr>
              <a:t>t</a:t>
            </a:r>
            <a:r>
              <a:rPr lang="en-US" dirty="0" smtClean="0">
                <a:solidFill>
                  <a:schemeClr val="bg1"/>
                </a:solidFill>
              </a:rPr>
              <a:t>his man</a:t>
            </a:r>
            <a:endParaRPr lang="en-US" dirty="0">
              <a:solidFill>
                <a:schemeClr val="bg1"/>
              </a:solidFill>
            </a:endParaRPr>
          </a:p>
        </p:txBody>
      </p:sp>
      <p:sp>
        <p:nvSpPr>
          <p:cNvPr id="16" name="TextBox 15"/>
          <p:cNvSpPr txBox="1"/>
          <p:nvPr/>
        </p:nvSpPr>
        <p:spPr>
          <a:xfrm>
            <a:off x="2557366" y="6026642"/>
            <a:ext cx="492443" cy="461665"/>
          </a:xfrm>
          <a:prstGeom prst="rect">
            <a:avLst/>
          </a:prstGeom>
          <a:noFill/>
        </p:spPr>
        <p:txBody>
          <a:bodyPr wrap="none" rtlCol="0">
            <a:spAutoFit/>
          </a:bodyPr>
          <a:lstStyle/>
          <a:p>
            <a:r>
              <a:rPr lang="en-US" dirty="0" smtClean="0">
                <a:solidFill>
                  <a:srgbClr val="FFFF00"/>
                </a:solidFill>
              </a:rPr>
              <a:t>#1</a:t>
            </a:r>
            <a:endParaRPr lang="en-US" dirty="0">
              <a:solidFill>
                <a:srgbClr val="FFFF00"/>
              </a:solidFill>
            </a:endParaRPr>
          </a:p>
        </p:txBody>
      </p:sp>
      <p:sp>
        <p:nvSpPr>
          <p:cNvPr id="17" name="TextBox 16"/>
          <p:cNvSpPr txBox="1"/>
          <p:nvPr/>
        </p:nvSpPr>
        <p:spPr>
          <a:xfrm>
            <a:off x="8128489" y="6015335"/>
            <a:ext cx="492443" cy="461665"/>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V="1">
            <a:off x="2844304" y="5105400"/>
            <a:ext cx="15005" cy="495543"/>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22" name="TextBox 21"/>
          <p:cNvSpPr txBox="1"/>
          <p:nvPr/>
        </p:nvSpPr>
        <p:spPr>
          <a:xfrm>
            <a:off x="5486400" y="5613884"/>
            <a:ext cx="2113079" cy="461665"/>
          </a:xfrm>
          <a:prstGeom prst="rect">
            <a:avLst/>
          </a:prstGeom>
          <a:noFill/>
        </p:spPr>
        <p:txBody>
          <a:bodyPr wrap="none" rtlCol="0">
            <a:spAutoFit/>
          </a:bodyPr>
          <a:lstStyle/>
          <a:p>
            <a:r>
              <a:rPr lang="en-US" dirty="0">
                <a:solidFill>
                  <a:srgbClr val="FFFF00"/>
                </a:solidFill>
              </a:rPr>
              <a:t>t</a:t>
            </a:r>
            <a:r>
              <a:rPr lang="en-US" dirty="0" smtClean="0">
                <a:solidFill>
                  <a:srgbClr val="FFFF00"/>
                </a:solidFill>
              </a:rPr>
              <a:t>his picture part</a:t>
            </a:r>
            <a:endParaRPr lang="en-US" dirty="0">
              <a:solidFill>
                <a:srgbClr val="FFFF00"/>
              </a:solidFill>
            </a:endParaRPr>
          </a:p>
        </p:txBody>
      </p:sp>
      <p:sp>
        <p:nvSpPr>
          <p:cNvPr id="23" name="TextBox 22"/>
          <p:cNvSpPr txBox="1"/>
          <p:nvPr/>
        </p:nvSpPr>
        <p:spPr>
          <a:xfrm>
            <a:off x="6296719" y="5993249"/>
            <a:ext cx="492443" cy="461665"/>
          </a:xfrm>
          <a:prstGeom prst="rect">
            <a:avLst/>
          </a:prstGeom>
          <a:noFill/>
        </p:spPr>
        <p:txBody>
          <a:bodyPr wrap="none" rtlCol="0">
            <a:spAutoFit/>
          </a:bodyPr>
          <a:lstStyle/>
          <a:p>
            <a:r>
              <a:rPr lang="en-US" dirty="0" smtClean="0">
                <a:solidFill>
                  <a:srgbClr val="FFFF00"/>
                </a:solidFill>
              </a:rPr>
              <a:t>#2</a:t>
            </a:r>
            <a:endParaRPr lang="en-US" dirty="0">
              <a:solidFill>
                <a:srgbClr val="FFFF00"/>
              </a:solidFill>
            </a:endParaRPr>
          </a:p>
        </p:txBody>
      </p:sp>
      <p:sp>
        <p:nvSpPr>
          <p:cNvPr id="24" name="Oval 23"/>
          <p:cNvSpPr/>
          <p:nvPr/>
        </p:nvSpPr>
        <p:spPr bwMode="auto">
          <a:xfrm>
            <a:off x="6874934" y="4006729"/>
            <a:ext cx="381000" cy="5334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Arrow Connector 24"/>
          <p:cNvCxnSpPr>
            <a:endCxn id="24" idx="3"/>
          </p:cNvCxnSpPr>
          <p:nvPr/>
        </p:nvCxnSpPr>
        <p:spPr bwMode="auto">
          <a:xfrm flipV="1">
            <a:off x="6611915" y="4462014"/>
            <a:ext cx="318815" cy="1250407"/>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27" name="TextBox 26"/>
          <p:cNvSpPr txBox="1"/>
          <p:nvPr/>
        </p:nvSpPr>
        <p:spPr>
          <a:xfrm>
            <a:off x="3954683" y="6252428"/>
            <a:ext cx="1619354" cy="461665"/>
          </a:xfrm>
          <a:prstGeom prst="rect">
            <a:avLst/>
          </a:prstGeom>
          <a:noFill/>
        </p:spPr>
        <p:txBody>
          <a:bodyPr wrap="none" rtlCol="0">
            <a:spAutoFit/>
          </a:bodyPr>
          <a:lstStyle/>
          <a:p>
            <a:r>
              <a:rPr lang="en-US" dirty="0" err="1" smtClean="0">
                <a:solidFill>
                  <a:srgbClr val="FF0000"/>
                </a:solidFill>
              </a:rPr>
              <a:t>isAbout</a:t>
            </a:r>
            <a:r>
              <a:rPr lang="en-US" dirty="0" smtClean="0">
                <a:solidFill>
                  <a:srgbClr val="FF0000"/>
                </a:solidFill>
              </a:rPr>
              <a:t> at t</a:t>
            </a:r>
            <a:endParaRPr lang="en-US" dirty="0">
              <a:solidFill>
                <a:srgbClr val="FF0000"/>
              </a:solidFill>
            </a:endParaRPr>
          </a:p>
        </p:txBody>
      </p:sp>
    </p:spTree>
    <p:extLst>
      <p:ext uri="{BB962C8B-B14F-4D97-AF65-F5344CB8AC3E}">
        <p14:creationId xmlns:p14="http://schemas.microsoft.com/office/powerpoint/2010/main" val="792545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360" y="1436426"/>
            <a:ext cx="4762500" cy="3971925"/>
          </a:xfrm>
          <a:prstGeom prst="rect">
            <a:avLst/>
          </a:prstGeom>
          <a:scene3d>
            <a:camera prst="perspectiveContrastingRightFacing"/>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4" y="1700879"/>
            <a:ext cx="4526186" cy="4095638"/>
          </a:xfrm>
          <a:prstGeom prst="rect">
            <a:avLst/>
          </a:prstGeom>
          <a:scene3d>
            <a:camera prst="perspectiveContrastingRightFacing"/>
            <a:lightRig rig="threePt" dir="t"/>
          </a:scene3d>
        </p:spPr>
      </p:pic>
      <p:sp>
        <p:nvSpPr>
          <p:cNvPr id="2" name="Title 1"/>
          <p:cNvSpPr>
            <a:spLocks noGrp="1"/>
          </p:cNvSpPr>
          <p:nvPr>
            <p:ph type="title"/>
          </p:nvPr>
        </p:nvSpPr>
        <p:spPr/>
        <p:txBody>
          <a:bodyPr/>
          <a:lstStyle/>
          <a:p>
            <a:r>
              <a:rPr lang="en-US" dirty="0" smtClean="0"/>
              <a:t>Reality         and </a:t>
            </a:r>
            <a:r>
              <a:rPr lang="en-US" sz="3200" dirty="0" smtClean="0"/>
              <a:t> </a:t>
            </a:r>
            <a:r>
              <a:rPr lang="en-US" dirty="0" smtClean="0"/>
              <a:t>     representation</a:t>
            </a:r>
            <a:endParaRPr lang="en-US" dirty="0"/>
          </a:p>
        </p:txBody>
      </p:sp>
      <p:sp>
        <p:nvSpPr>
          <p:cNvPr id="19" name="TextBox 18"/>
          <p:cNvSpPr txBox="1"/>
          <p:nvPr/>
        </p:nvSpPr>
        <p:spPr>
          <a:xfrm>
            <a:off x="2501267" y="5613883"/>
            <a:ext cx="1319592" cy="461665"/>
          </a:xfrm>
          <a:prstGeom prst="rect">
            <a:avLst/>
          </a:prstGeom>
          <a:noFill/>
        </p:spPr>
        <p:txBody>
          <a:bodyPr wrap="none" rtlCol="0">
            <a:spAutoFit/>
          </a:bodyPr>
          <a:lstStyle/>
          <a:p>
            <a:r>
              <a:rPr lang="en-US" dirty="0">
                <a:solidFill>
                  <a:srgbClr val="FFFF00"/>
                </a:solidFill>
              </a:rPr>
              <a:t>t</a:t>
            </a:r>
            <a:r>
              <a:rPr lang="en-US" dirty="0" smtClean="0">
                <a:solidFill>
                  <a:srgbClr val="FFFF00"/>
                </a:solidFill>
              </a:rPr>
              <a:t>his heart</a:t>
            </a:r>
            <a:endParaRPr lang="en-US" dirty="0">
              <a:solidFill>
                <a:srgbClr val="FFFF00"/>
              </a:solidFill>
            </a:endParaRPr>
          </a:p>
        </p:txBody>
      </p:sp>
      <p:sp>
        <p:nvSpPr>
          <p:cNvPr id="8" name="Oval 7"/>
          <p:cNvSpPr/>
          <p:nvPr/>
        </p:nvSpPr>
        <p:spPr bwMode="auto">
          <a:xfrm>
            <a:off x="1905000" y="3215298"/>
            <a:ext cx="1295399" cy="1585302"/>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6908799" y="2971801"/>
            <a:ext cx="990600" cy="14478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stCxn id="14" idx="0"/>
            <a:endCxn id="24" idx="5"/>
          </p:cNvCxnSpPr>
          <p:nvPr/>
        </p:nvCxnSpPr>
        <p:spPr bwMode="auto">
          <a:xfrm flipH="1" flipV="1">
            <a:off x="7771051" y="4207576"/>
            <a:ext cx="661145" cy="1415452"/>
          </a:xfrm>
          <a:prstGeom prst="straightConnector1">
            <a:avLst/>
          </a:prstGeom>
          <a:solidFill>
            <a:schemeClr val="accent1"/>
          </a:solidFill>
          <a:ln w="22225" cap="flat" cmpd="sng" algn="ctr">
            <a:solidFill>
              <a:schemeClr val="bg1"/>
            </a:solidFill>
            <a:prstDash val="solid"/>
            <a:round/>
            <a:headEnd type="none" w="med" len="med"/>
            <a:tailEnd type="triangle"/>
          </a:ln>
          <a:effectLst/>
        </p:spPr>
      </p:cxnSp>
      <p:sp>
        <p:nvSpPr>
          <p:cNvPr id="14" name="TextBox 13"/>
          <p:cNvSpPr txBox="1"/>
          <p:nvPr/>
        </p:nvSpPr>
        <p:spPr>
          <a:xfrm>
            <a:off x="7772400" y="5623028"/>
            <a:ext cx="1319592" cy="461665"/>
          </a:xfrm>
          <a:prstGeom prst="rect">
            <a:avLst/>
          </a:prstGeom>
          <a:noFill/>
        </p:spPr>
        <p:txBody>
          <a:bodyPr wrap="none" rtlCol="0">
            <a:spAutoFit/>
          </a:bodyPr>
          <a:lstStyle/>
          <a:p>
            <a:r>
              <a:rPr lang="en-US" dirty="0">
                <a:solidFill>
                  <a:schemeClr val="bg1"/>
                </a:solidFill>
              </a:rPr>
              <a:t>t</a:t>
            </a:r>
            <a:r>
              <a:rPr lang="en-US" dirty="0" smtClean="0">
                <a:solidFill>
                  <a:schemeClr val="bg1"/>
                </a:solidFill>
              </a:rPr>
              <a:t>his heart</a:t>
            </a:r>
            <a:endParaRPr lang="en-US" dirty="0">
              <a:solidFill>
                <a:schemeClr val="bg1"/>
              </a:solidFill>
            </a:endParaRPr>
          </a:p>
        </p:txBody>
      </p:sp>
      <p:sp>
        <p:nvSpPr>
          <p:cNvPr id="16" name="TextBox 15"/>
          <p:cNvSpPr txBox="1"/>
          <p:nvPr/>
        </p:nvSpPr>
        <p:spPr>
          <a:xfrm>
            <a:off x="2403479" y="6015335"/>
            <a:ext cx="646331" cy="461665"/>
          </a:xfrm>
          <a:prstGeom prst="rect">
            <a:avLst/>
          </a:prstGeom>
          <a:noFill/>
        </p:spPr>
        <p:txBody>
          <a:bodyPr wrap="none" rtlCol="0">
            <a:spAutoFit/>
          </a:bodyPr>
          <a:lstStyle/>
          <a:p>
            <a:r>
              <a:rPr lang="en-US" dirty="0" smtClean="0">
                <a:solidFill>
                  <a:srgbClr val="FFFF00"/>
                </a:solidFill>
              </a:rPr>
              <a:t>#12</a:t>
            </a:r>
            <a:endParaRPr lang="en-US" dirty="0">
              <a:solidFill>
                <a:srgbClr val="FFFF00"/>
              </a:solidFill>
            </a:endParaRPr>
          </a:p>
        </p:txBody>
      </p:sp>
      <p:sp>
        <p:nvSpPr>
          <p:cNvPr id="17" name="TextBox 16"/>
          <p:cNvSpPr txBox="1"/>
          <p:nvPr/>
        </p:nvSpPr>
        <p:spPr>
          <a:xfrm>
            <a:off x="8128489" y="6015335"/>
            <a:ext cx="646331" cy="461665"/>
          </a:xfrm>
          <a:prstGeom prst="rect">
            <a:avLst/>
          </a:prstGeom>
          <a:noFill/>
        </p:spPr>
        <p:txBody>
          <a:bodyPr wrap="none" rtlCol="0">
            <a:spAutoFit/>
          </a:bodyPr>
          <a:lstStyle/>
          <a:p>
            <a:r>
              <a:rPr lang="en-US" dirty="0" smtClean="0">
                <a:solidFill>
                  <a:schemeClr val="bg1"/>
                </a:solidFill>
              </a:rPr>
              <a:t>#12</a:t>
            </a:r>
            <a:endParaRPr lang="en-US" dirty="0">
              <a:solidFill>
                <a:schemeClr val="bg1"/>
              </a:solidFill>
            </a:endParaRP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21" name="Straight Arrow Connector 20"/>
          <p:cNvCxnSpPr>
            <a:endCxn id="8" idx="4"/>
          </p:cNvCxnSpPr>
          <p:nvPr/>
        </p:nvCxnSpPr>
        <p:spPr bwMode="auto">
          <a:xfrm flipH="1" flipV="1">
            <a:off x="2552700" y="4800600"/>
            <a:ext cx="291604" cy="800344"/>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22" name="TextBox 21"/>
          <p:cNvSpPr txBox="1"/>
          <p:nvPr/>
        </p:nvSpPr>
        <p:spPr>
          <a:xfrm>
            <a:off x="5486400" y="5613884"/>
            <a:ext cx="2113079" cy="461665"/>
          </a:xfrm>
          <a:prstGeom prst="rect">
            <a:avLst/>
          </a:prstGeom>
          <a:noFill/>
        </p:spPr>
        <p:txBody>
          <a:bodyPr wrap="none" rtlCol="0">
            <a:spAutoFit/>
          </a:bodyPr>
          <a:lstStyle/>
          <a:p>
            <a:r>
              <a:rPr lang="en-US" dirty="0">
                <a:solidFill>
                  <a:srgbClr val="FFFF00"/>
                </a:solidFill>
              </a:rPr>
              <a:t>t</a:t>
            </a:r>
            <a:r>
              <a:rPr lang="en-US" dirty="0" smtClean="0">
                <a:solidFill>
                  <a:srgbClr val="FFFF00"/>
                </a:solidFill>
              </a:rPr>
              <a:t>his picture part</a:t>
            </a:r>
            <a:endParaRPr lang="en-US" dirty="0">
              <a:solidFill>
                <a:srgbClr val="FFFF00"/>
              </a:solidFill>
            </a:endParaRPr>
          </a:p>
        </p:txBody>
      </p:sp>
      <p:sp>
        <p:nvSpPr>
          <p:cNvPr id="23" name="TextBox 22"/>
          <p:cNvSpPr txBox="1"/>
          <p:nvPr/>
        </p:nvSpPr>
        <p:spPr>
          <a:xfrm>
            <a:off x="6296719" y="5993249"/>
            <a:ext cx="800219" cy="461665"/>
          </a:xfrm>
          <a:prstGeom prst="rect">
            <a:avLst/>
          </a:prstGeom>
          <a:noFill/>
        </p:spPr>
        <p:txBody>
          <a:bodyPr wrap="none" rtlCol="0">
            <a:spAutoFit/>
          </a:bodyPr>
          <a:lstStyle/>
          <a:p>
            <a:r>
              <a:rPr lang="en-US" dirty="0" smtClean="0">
                <a:solidFill>
                  <a:srgbClr val="FFFF00"/>
                </a:solidFill>
              </a:rPr>
              <a:t>#245</a:t>
            </a:r>
            <a:endParaRPr lang="en-US" dirty="0">
              <a:solidFill>
                <a:srgbClr val="FFFF00"/>
              </a:solidFill>
            </a:endParaRPr>
          </a:p>
        </p:txBody>
      </p:sp>
      <p:sp>
        <p:nvSpPr>
          <p:cNvPr id="24" name="Oval 23"/>
          <p:cNvSpPr/>
          <p:nvPr/>
        </p:nvSpPr>
        <p:spPr bwMode="auto">
          <a:xfrm>
            <a:off x="6874934" y="2971801"/>
            <a:ext cx="1049866" cy="1447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Arrow Connector 24"/>
          <p:cNvCxnSpPr>
            <a:endCxn id="24" idx="3"/>
          </p:cNvCxnSpPr>
          <p:nvPr/>
        </p:nvCxnSpPr>
        <p:spPr bwMode="auto">
          <a:xfrm flipV="1">
            <a:off x="6611915" y="4207576"/>
            <a:ext cx="416768" cy="1504848"/>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27" name="TextBox 26"/>
          <p:cNvSpPr txBox="1"/>
          <p:nvPr/>
        </p:nvSpPr>
        <p:spPr>
          <a:xfrm>
            <a:off x="3954683" y="6252428"/>
            <a:ext cx="1619354" cy="461665"/>
          </a:xfrm>
          <a:prstGeom prst="rect">
            <a:avLst/>
          </a:prstGeom>
          <a:noFill/>
        </p:spPr>
        <p:txBody>
          <a:bodyPr wrap="none" rtlCol="0">
            <a:spAutoFit/>
          </a:bodyPr>
          <a:lstStyle/>
          <a:p>
            <a:r>
              <a:rPr lang="en-US" dirty="0" err="1" smtClean="0">
                <a:solidFill>
                  <a:srgbClr val="FF0000"/>
                </a:solidFill>
              </a:rPr>
              <a:t>isAbout</a:t>
            </a:r>
            <a:r>
              <a:rPr lang="en-US" dirty="0" smtClean="0">
                <a:solidFill>
                  <a:srgbClr val="FF0000"/>
                </a:solidFill>
              </a:rPr>
              <a:t> at t</a:t>
            </a:r>
            <a:endParaRPr lang="en-US" dirty="0">
              <a:solidFill>
                <a:srgbClr val="FF0000"/>
              </a:solidFill>
            </a:endParaRPr>
          </a:p>
        </p:txBody>
      </p:sp>
    </p:spTree>
    <p:extLst>
      <p:ext uri="{BB962C8B-B14F-4D97-AF65-F5344CB8AC3E}">
        <p14:creationId xmlns:p14="http://schemas.microsoft.com/office/powerpoint/2010/main" val="551674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Through   x    one sees    </a:t>
            </a:r>
            <a:r>
              <a:rPr lang="en-US" dirty="0" smtClean="0">
                <a:solidFill>
                  <a:srgbClr val="FFFF00"/>
                </a:solidFill>
              </a:rPr>
              <a:t>x</a:t>
            </a:r>
            <a:r>
              <a:rPr lang="en-US" dirty="0" smtClean="0"/>
              <a:t>.</a:t>
            </a:r>
          </a:p>
          <a:p>
            <a:pPr>
              <a:buFont typeface="Arial" panose="020B0604020202020204" pitchFamily="34" charset="0"/>
              <a:buChar char="•"/>
            </a:pPr>
            <a:r>
              <a:rPr lang="en-US" dirty="0" smtClean="0"/>
              <a:t>x   stands proxy for    </a:t>
            </a:r>
            <a:r>
              <a:rPr lang="en-US" dirty="0" smtClean="0">
                <a:solidFill>
                  <a:srgbClr val="FFFF00"/>
                </a:solidFill>
              </a:rPr>
              <a:t>x</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Alternative:  ‘x’ stands proxy for x.</a:t>
            </a:r>
            <a:endParaRPr lang="en-US" dirty="0"/>
          </a:p>
        </p:txBody>
      </p:sp>
    </p:spTree>
    <p:extLst>
      <p:ext uri="{BB962C8B-B14F-4D97-AF65-F5344CB8AC3E}">
        <p14:creationId xmlns:p14="http://schemas.microsoft.com/office/powerpoint/2010/main" val="2388861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9600"/>
            <a:ext cx="2364509" cy="1295400"/>
          </a:xfrm>
          <a:prstGeom prst="rect">
            <a:avLst/>
          </a:prstGeom>
        </p:spPr>
      </p:pic>
      <p:sp>
        <p:nvSpPr>
          <p:cNvPr id="2" name="Title 1"/>
          <p:cNvSpPr>
            <a:spLocks noGrp="1"/>
          </p:cNvSpPr>
          <p:nvPr>
            <p:ph type="title"/>
          </p:nvPr>
        </p:nvSpPr>
        <p:spPr/>
        <p:txBody>
          <a:bodyPr/>
          <a:lstStyle/>
          <a:p>
            <a:r>
              <a:rPr lang="en-US" dirty="0" smtClean="0"/>
              <a:t>Classes</a:t>
            </a:r>
            <a:endParaRPr lang="en-US" dirty="0"/>
          </a:p>
        </p:txBody>
      </p:sp>
      <p:sp>
        <p:nvSpPr>
          <p:cNvPr id="3" name="Content Placeholder 2"/>
          <p:cNvSpPr>
            <a:spLocks noGrp="1"/>
          </p:cNvSpPr>
          <p:nvPr>
            <p:ph idx="1"/>
          </p:nvPr>
        </p:nvSpPr>
        <p:spPr>
          <a:xfrm>
            <a:off x="152400" y="1905000"/>
            <a:ext cx="8915400" cy="4724400"/>
          </a:xfrm>
        </p:spPr>
        <p:txBody>
          <a:bodyPr/>
          <a:lstStyle/>
          <a:p>
            <a:pPr>
              <a:buFont typeface="+mj-lt"/>
              <a:buAutoNum type="arabicPeriod"/>
            </a:pPr>
            <a:r>
              <a:rPr lang="en-US" sz="1600" dirty="0" smtClean="0"/>
              <a:t>Aug </a:t>
            </a:r>
            <a:r>
              <a:rPr lang="en-US" sz="1600" dirty="0"/>
              <a:t>31: Systems and techniques for representing biomedical data, information and knowledge in ontologies (WC)</a:t>
            </a:r>
          </a:p>
          <a:p>
            <a:pPr>
              <a:buFont typeface="+mj-lt"/>
              <a:buAutoNum type="arabicPeriod"/>
            </a:pPr>
            <a:r>
              <a:rPr lang="en-US" sz="1600" dirty="0" smtClean="0"/>
              <a:t>Sept </a:t>
            </a:r>
            <a:r>
              <a:rPr lang="en-US" sz="1600" dirty="0"/>
              <a:t>7: Best practice principles for building domain ontologies, terms, and definitions (BS)</a:t>
            </a:r>
          </a:p>
          <a:p>
            <a:pPr>
              <a:buFont typeface="+mj-lt"/>
              <a:buAutoNum type="arabicPeriod"/>
            </a:pPr>
            <a:r>
              <a:rPr lang="en-US" sz="1600" dirty="0" smtClean="0"/>
              <a:t>Sept </a:t>
            </a:r>
            <a:r>
              <a:rPr lang="en-US" sz="1600" dirty="0"/>
              <a:t>14: Basic Formal Ontology (BS) and the Ontology for General Medical Science (OGMS)</a:t>
            </a:r>
          </a:p>
          <a:p>
            <a:pPr>
              <a:buFont typeface="+mj-lt"/>
              <a:buAutoNum type="arabicPeriod"/>
            </a:pPr>
            <a:r>
              <a:rPr lang="en-US" sz="1600" dirty="0" smtClean="0"/>
              <a:t>Sept </a:t>
            </a:r>
            <a:r>
              <a:rPr lang="en-US" sz="1600" dirty="0"/>
              <a:t>21: Introduction to the Protégé ontology editor and add-on tools (Neil </a:t>
            </a:r>
            <a:r>
              <a:rPr lang="en-US" sz="1600" dirty="0" err="1"/>
              <a:t>Otte</a:t>
            </a:r>
            <a:r>
              <a:rPr lang="en-US" sz="1600" dirty="0"/>
              <a:t>)</a:t>
            </a:r>
          </a:p>
          <a:p>
            <a:pPr>
              <a:buFont typeface="+mj-lt"/>
              <a:buAutoNum type="arabicPeriod"/>
            </a:pPr>
            <a:r>
              <a:rPr lang="en-US" sz="1600" dirty="0" smtClean="0"/>
              <a:t>Sept </a:t>
            </a:r>
            <a:r>
              <a:rPr lang="en-US" sz="1600" dirty="0"/>
              <a:t>28: BFO, OGMS and the OBO Foundry (BS)</a:t>
            </a:r>
          </a:p>
          <a:p>
            <a:pPr>
              <a:buFont typeface="+mj-lt"/>
              <a:buAutoNum type="arabicPeriod"/>
            </a:pPr>
            <a:r>
              <a:rPr lang="en-US" sz="1600" dirty="0" smtClean="0"/>
              <a:t>Oct </a:t>
            </a:r>
            <a:r>
              <a:rPr lang="en-US" sz="1600" dirty="0"/>
              <a:t>5: Using referent tracking for building ontologies (WC)</a:t>
            </a:r>
          </a:p>
          <a:p>
            <a:pPr>
              <a:buFont typeface="+mj-lt"/>
              <a:buAutoNum type="arabicPeriod"/>
            </a:pPr>
            <a:r>
              <a:rPr lang="en-US" sz="1600" dirty="0" smtClean="0"/>
              <a:t>Oct </a:t>
            </a:r>
            <a:r>
              <a:rPr lang="en-US" sz="1600" dirty="0"/>
              <a:t>12: Team exercise: building an ontology (WC)</a:t>
            </a:r>
          </a:p>
          <a:p>
            <a:pPr>
              <a:buFont typeface="+mj-lt"/>
              <a:buAutoNum type="arabicPeriod"/>
            </a:pPr>
            <a:r>
              <a:rPr lang="en-US" sz="1600" dirty="0" smtClean="0"/>
              <a:t>Oct </a:t>
            </a:r>
            <a:r>
              <a:rPr lang="en-US" sz="1600" dirty="0"/>
              <a:t>19: Team exercise: </a:t>
            </a:r>
            <a:r>
              <a:rPr lang="en-US" sz="1600" dirty="0" smtClean="0"/>
              <a:t>review </a:t>
            </a:r>
            <a:r>
              <a:rPr lang="en-US" sz="1600" dirty="0"/>
              <a:t>of term-paper abstracts (WC, BS)</a:t>
            </a:r>
          </a:p>
          <a:p>
            <a:pPr>
              <a:buFont typeface="+mj-lt"/>
              <a:buAutoNum type="arabicPeriod"/>
            </a:pPr>
            <a:r>
              <a:rPr lang="en-US" sz="1600" dirty="0" smtClean="0"/>
              <a:t>Oct 26: </a:t>
            </a:r>
            <a:r>
              <a:rPr lang="en-US" sz="1600" dirty="0"/>
              <a:t>Principles for ontology change management in biomedical information systems (WC)</a:t>
            </a:r>
          </a:p>
          <a:p>
            <a:pPr>
              <a:buFont typeface="+mj-lt"/>
              <a:buAutoNum type="arabicPeriod"/>
            </a:pPr>
            <a:r>
              <a:rPr lang="en-US" sz="1600" dirty="0" smtClean="0"/>
              <a:t>Nov 2: </a:t>
            </a:r>
            <a:r>
              <a:rPr lang="en-US" sz="1600" dirty="0"/>
              <a:t>Ontological principles for combining healthcare data in big data repositories (WC,BS)</a:t>
            </a:r>
          </a:p>
          <a:p>
            <a:pPr>
              <a:buFont typeface="+mj-lt"/>
              <a:buAutoNum type="arabicPeriod"/>
            </a:pPr>
            <a:r>
              <a:rPr lang="en-US" sz="1600" dirty="0" smtClean="0"/>
              <a:t>Nov 9: </a:t>
            </a:r>
            <a:r>
              <a:rPr lang="en-US" sz="1600" dirty="0"/>
              <a:t>Team exercise: use OGMS to improve biomedical informatics resources (WC, BS)</a:t>
            </a:r>
          </a:p>
          <a:p>
            <a:pPr>
              <a:buFont typeface="+mj-lt"/>
              <a:buAutoNum type="arabicPeriod"/>
            </a:pPr>
            <a:r>
              <a:rPr lang="en-US" sz="1600" dirty="0" smtClean="0"/>
              <a:t>Nov 16: </a:t>
            </a:r>
            <a:r>
              <a:rPr lang="en-US" sz="1600" dirty="0"/>
              <a:t>Evaluation of ontologies (WC, BS)</a:t>
            </a:r>
          </a:p>
          <a:p>
            <a:pPr>
              <a:buFont typeface="+mj-lt"/>
              <a:buAutoNum type="arabicPeriod"/>
            </a:pPr>
            <a:r>
              <a:rPr lang="en-US" sz="1600" dirty="0" smtClean="0"/>
              <a:t>Nov </a:t>
            </a:r>
            <a:r>
              <a:rPr lang="en-US" sz="1600" dirty="0"/>
              <a:t>30 </a:t>
            </a:r>
            <a:r>
              <a:rPr lang="en-US" sz="1600" dirty="0" smtClean="0"/>
              <a:t>and Dec 7: Student presentations.</a:t>
            </a:r>
            <a:endParaRPr lang="en-US" sz="1600" dirty="0"/>
          </a:p>
        </p:txBody>
      </p:sp>
      <p:sp>
        <p:nvSpPr>
          <p:cNvPr id="5" name="Rectangle 4"/>
          <p:cNvSpPr/>
          <p:nvPr/>
        </p:nvSpPr>
        <p:spPr bwMode="auto">
          <a:xfrm>
            <a:off x="76199" y="3657600"/>
            <a:ext cx="5943601" cy="304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Elbow Connector 6"/>
          <p:cNvCxnSpPr>
            <a:stCxn id="5" idx="3"/>
          </p:cNvCxnSpPr>
          <p:nvPr/>
        </p:nvCxnSpPr>
        <p:spPr bwMode="auto">
          <a:xfrm flipH="1">
            <a:off x="5257800" y="3810000"/>
            <a:ext cx="762000" cy="304800"/>
          </a:xfrm>
          <a:prstGeom prst="bentConnector3">
            <a:avLst>
              <a:gd name="adj1" fmla="val -30000"/>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931604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Configurations  </a:t>
            </a:r>
            <a:r>
              <a:rPr lang="en-US" i="1" dirty="0" smtClean="0"/>
              <a:t>through</a:t>
            </a:r>
            <a:r>
              <a:rPr lang="en-US" dirty="0" smtClean="0"/>
              <a:t> Referent Tracking</a:t>
            </a:r>
            <a:endParaRPr lang="en-US" dirty="0"/>
          </a:p>
        </p:txBody>
      </p:sp>
      <p:sp>
        <p:nvSpPr>
          <p:cNvPr id="3" name="Content Placeholder 2"/>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smtClean="0"/>
              <a:t>When x or y is a continuant:</a:t>
            </a:r>
          </a:p>
          <a:p>
            <a:pPr marL="457200" lvl="1" indent="0">
              <a:buNone/>
            </a:pPr>
            <a:r>
              <a:rPr lang="en-US" dirty="0" smtClean="0"/>
              <a:t>	</a:t>
            </a:r>
            <a:r>
              <a:rPr lang="en-US" dirty="0" smtClean="0">
                <a:solidFill>
                  <a:srgbClr val="FFFF00"/>
                </a:solidFill>
              </a:rPr>
              <a:t>x 	</a:t>
            </a:r>
            <a:r>
              <a:rPr lang="en-US" b="1" dirty="0" smtClean="0">
                <a:solidFill>
                  <a:srgbClr val="FFFF00"/>
                </a:solidFill>
              </a:rPr>
              <a:t>relation</a:t>
            </a:r>
            <a:r>
              <a:rPr lang="en-US" dirty="0" smtClean="0">
                <a:solidFill>
                  <a:srgbClr val="FFFF00"/>
                </a:solidFill>
              </a:rPr>
              <a:t> 	y	</a:t>
            </a:r>
            <a:r>
              <a:rPr lang="en-US" b="1" dirty="0" smtClean="0">
                <a:solidFill>
                  <a:srgbClr val="FFFF00"/>
                </a:solidFill>
              </a:rPr>
              <a:t>at</a:t>
            </a:r>
            <a:r>
              <a:rPr lang="en-US" dirty="0" smtClean="0">
                <a:solidFill>
                  <a:srgbClr val="FFFF00"/>
                </a:solidFill>
              </a:rPr>
              <a:t>		t</a:t>
            </a:r>
            <a:endParaRPr lang="en-US" dirty="0" smtClean="0"/>
          </a:p>
          <a:p>
            <a:pPr>
              <a:buFont typeface="Arial" panose="020B0604020202020204" pitchFamily="34" charset="0"/>
              <a:buChar char="•"/>
            </a:pPr>
            <a:r>
              <a:rPr lang="en-US" dirty="0" smtClean="0"/>
              <a:t>Otherwise:</a:t>
            </a:r>
          </a:p>
          <a:p>
            <a:pPr marL="0" indent="0"/>
            <a:r>
              <a:rPr lang="en-US" dirty="0" smtClean="0"/>
              <a:t>	</a:t>
            </a:r>
            <a:r>
              <a:rPr lang="en-US" dirty="0" smtClean="0">
                <a:solidFill>
                  <a:srgbClr val="FFFF00"/>
                </a:solidFill>
              </a:rPr>
              <a:t>x </a:t>
            </a:r>
            <a:r>
              <a:rPr lang="en-US" dirty="0">
                <a:solidFill>
                  <a:srgbClr val="FFFF00"/>
                </a:solidFill>
              </a:rPr>
              <a:t>	</a:t>
            </a:r>
            <a:r>
              <a:rPr lang="en-US" b="1" dirty="0">
                <a:solidFill>
                  <a:srgbClr val="FFFF00"/>
                </a:solidFill>
              </a:rPr>
              <a:t>relation</a:t>
            </a:r>
            <a:r>
              <a:rPr lang="en-US" dirty="0">
                <a:solidFill>
                  <a:srgbClr val="FFFF00"/>
                </a:solidFill>
              </a:rPr>
              <a:t> 	</a:t>
            </a:r>
            <a:r>
              <a:rPr lang="en-US" dirty="0" smtClean="0">
                <a:solidFill>
                  <a:srgbClr val="FFFF00"/>
                </a:solidFill>
              </a:rPr>
              <a:t>y</a:t>
            </a:r>
            <a:r>
              <a:rPr lang="en-US" dirty="0"/>
              <a:t>	</a:t>
            </a:r>
            <a:endParaRPr lang="en-US" dirty="0" smtClean="0"/>
          </a:p>
          <a:p>
            <a:pPr>
              <a:buFont typeface="Arial" panose="020B0604020202020204" pitchFamily="34" charset="0"/>
              <a:buChar char="•"/>
            </a:pPr>
            <a:r>
              <a:rPr lang="en-US" dirty="0" smtClean="0"/>
              <a:t>Where:</a:t>
            </a:r>
          </a:p>
          <a:p>
            <a:pPr lvl="1" defTabSz="641350">
              <a:buFont typeface="Arial" panose="020B0604020202020204" pitchFamily="34" charset="0"/>
              <a:buChar char="•"/>
            </a:pPr>
            <a:r>
              <a:rPr lang="en-US" dirty="0" smtClean="0">
                <a:solidFill>
                  <a:srgbClr val="FFFF00"/>
                </a:solidFill>
              </a:rPr>
              <a:t>x</a:t>
            </a:r>
            <a:r>
              <a:rPr lang="en-US" dirty="0" smtClean="0"/>
              <a:t> 				is a particular,</a:t>
            </a:r>
          </a:p>
          <a:p>
            <a:pPr lvl="1" defTabSz="641350">
              <a:spcBef>
                <a:spcPts val="0"/>
              </a:spcBef>
              <a:buFont typeface="Arial" panose="020B0604020202020204" pitchFamily="34" charset="0"/>
              <a:buChar char="•"/>
            </a:pPr>
            <a:r>
              <a:rPr lang="en-US" b="1" dirty="0" smtClean="0">
                <a:solidFill>
                  <a:srgbClr val="FFFF00"/>
                </a:solidFill>
              </a:rPr>
              <a:t>relation</a:t>
            </a:r>
            <a:r>
              <a:rPr lang="en-US" b="1" dirty="0" smtClean="0"/>
              <a:t> (</a:t>
            </a:r>
            <a:r>
              <a:rPr lang="en-US" b="1" dirty="0" smtClean="0">
                <a:solidFill>
                  <a:srgbClr val="FFFF00"/>
                </a:solidFill>
              </a:rPr>
              <a:t>at</a:t>
            </a:r>
            <a:r>
              <a:rPr lang="en-US" b="1" dirty="0" smtClean="0"/>
              <a:t>)</a:t>
            </a:r>
            <a:r>
              <a:rPr lang="en-US" dirty="0" smtClean="0"/>
              <a:t>		is a relation between </a:t>
            </a:r>
            <a:r>
              <a:rPr lang="en-US" dirty="0" smtClean="0">
                <a:solidFill>
                  <a:srgbClr val="FFFF00"/>
                </a:solidFill>
              </a:rPr>
              <a:t>x</a:t>
            </a:r>
            <a:r>
              <a:rPr lang="en-US" dirty="0" smtClean="0"/>
              <a:t>, </a:t>
            </a:r>
            <a:r>
              <a:rPr lang="en-US" dirty="0" smtClean="0">
                <a:solidFill>
                  <a:srgbClr val="FFFF00"/>
                </a:solidFill>
              </a:rPr>
              <a:t>y</a:t>
            </a:r>
            <a:r>
              <a:rPr lang="en-US" dirty="0" smtClean="0"/>
              <a:t> (and </a:t>
            </a:r>
            <a:r>
              <a:rPr lang="en-US" dirty="0" smtClean="0">
                <a:solidFill>
                  <a:srgbClr val="FFFF00"/>
                </a:solidFill>
              </a:rPr>
              <a:t>t</a:t>
            </a:r>
            <a:r>
              <a:rPr lang="en-US" dirty="0" smtClean="0"/>
              <a:t>),</a:t>
            </a:r>
          </a:p>
          <a:p>
            <a:pPr lvl="1" defTabSz="641350">
              <a:spcBef>
                <a:spcPts val="0"/>
              </a:spcBef>
              <a:buFont typeface="Arial" panose="020B0604020202020204" pitchFamily="34" charset="0"/>
              <a:buChar char="•"/>
            </a:pPr>
            <a:r>
              <a:rPr lang="en-US" dirty="0" smtClean="0">
                <a:solidFill>
                  <a:srgbClr val="FFFF00"/>
                </a:solidFill>
              </a:rPr>
              <a:t>y</a:t>
            </a:r>
            <a:r>
              <a:rPr lang="en-US" dirty="0" smtClean="0"/>
              <a:t> 				is a particular or a type,</a:t>
            </a:r>
          </a:p>
          <a:p>
            <a:pPr lvl="1" defTabSz="641350">
              <a:spcBef>
                <a:spcPts val="0"/>
              </a:spcBef>
              <a:buFont typeface="Arial" panose="020B0604020202020204" pitchFamily="34" charset="0"/>
              <a:buChar char="•"/>
            </a:pPr>
            <a:r>
              <a:rPr lang="en-US" dirty="0" smtClean="0">
                <a:solidFill>
                  <a:srgbClr val="FFFF00"/>
                </a:solidFill>
              </a:rPr>
              <a:t>t</a:t>
            </a:r>
            <a:r>
              <a:rPr lang="en-US" dirty="0" smtClean="0"/>
              <a:t>				is a </a:t>
            </a:r>
            <a:r>
              <a:rPr lang="en-US" dirty="0" err="1" smtClean="0"/>
              <a:t>BFO:temporal_region</a:t>
            </a:r>
            <a:r>
              <a:rPr lang="en-US" dirty="0" smtClean="0"/>
              <a:t>,</a:t>
            </a:r>
          </a:p>
          <a:p>
            <a:pPr lvl="1" defTabSz="641350">
              <a:spcBef>
                <a:spcPts val="0"/>
              </a:spcBef>
              <a:buFont typeface="Arial" panose="020B0604020202020204" pitchFamily="34" charset="0"/>
              <a:buChar char="•"/>
            </a:pPr>
            <a:r>
              <a:rPr lang="en-US" dirty="0">
                <a:solidFill>
                  <a:srgbClr val="FFFF00"/>
                </a:solidFill>
              </a:rPr>
              <a:t>x </a:t>
            </a:r>
            <a:r>
              <a:rPr lang="en-US" b="1" dirty="0" smtClean="0">
                <a:solidFill>
                  <a:srgbClr val="FFFF00"/>
                </a:solidFill>
              </a:rPr>
              <a:t>relation </a:t>
            </a:r>
            <a:r>
              <a:rPr lang="en-US" dirty="0" smtClean="0">
                <a:solidFill>
                  <a:srgbClr val="FFFF00"/>
                </a:solidFill>
              </a:rPr>
              <a:t>y </a:t>
            </a:r>
            <a:r>
              <a:rPr lang="en-US" b="1" dirty="0" smtClean="0">
                <a:solidFill>
                  <a:srgbClr val="FFFF00"/>
                </a:solidFill>
              </a:rPr>
              <a:t>at </a:t>
            </a:r>
            <a:r>
              <a:rPr lang="en-US" dirty="0" smtClean="0">
                <a:solidFill>
                  <a:srgbClr val="FFFF00"/>
                </a:solidFill>
              </a:rPr>
              <a:t>t	</a:t>
            </a:r>
            <a:r>
              <a:rPr lang="en-US" dirty="0" smtClean="0"/>
              <a:t>is a configuration,</a:t>
            </a:r>
          </a:p>
          <a:p>
            <a:pPr lvl="1" defTabSz="641350">
              <a:spcBef>
                <a:spcPts val="0"/>
              </a:spcBef>
              <a:buFont typeface="Arial" panose="020B0604020202020204" pitchFamily="34" charset="0"/>
              <a:buChar char="•"/>
            </a:pPr>
            <a:r>
              <a:rPr lang="en-US" dirty="0">
                <a:solidFill>
                  <a:srgbClr val="FFFF00"/>
                </a:solidFill>
              </a:rPr>
              <a:t>x </a:t>
            </a:r>
            <a:r>
              <a:rPr lang="en-US" b="1" dirty="0" smtClean="0">
                <a:solidFill>
                  <a:srgbClr val="FFFF00"/>
                </a:solidFill>
              </a:rPr>
              <a:t>relation</a:t>
            </a:r>
            <a:r>
              <a:rPr lang="en-US" dirty="0" smtClean="0">
                <a:solidFill>
                  <a:srgbClr val="FFFF00"/>
                </a:solidFill>
              </a:rPr>
              <a:t> y		</a:t>
            </a:r>
            <a:r>
              <a:rPr lang="en-US" dirty="0" smtClean="0"/>
              <a:t>is </a:t>
            </a:r>
            <a:r>
              <a:rPr lang="en-US" dirty="0"/>
              <a:t>a </a:t>
            </a:r>
            <a:r>
              <a:rPr lang="en-US" dirty="0" smtClean="0"/>
              <a:t>configuration.</a:t>
            </a:r>
            <a:endParaRPr lang="en-US" dirty="0"/>
          </a:p>
          <a:p>
            <a:pPr lvl="1" defTabSz="641350">
              <a:buFont typeface="Arial" panose="020B0604020202020204" pitchFamily="34" charset="0"/>
              <a:buChar char="•"/>
            </a:pPr>
            <a:endParaRPr lang="en-US" dirty="0"/>
          </a:p>
        </p:txBody>
      </p:sp>
      <p:sp>
        <p:nvSpPr>
          <p:cNvPr id="4" name="Left Brace 3"/>
          <p:cNvSpPr/>
          <p:nvPr/>
        </p:nvSpPr>
        <p:spPr bwMode="auto">
          <a:xfrm rot="16200000">
            <a:off x="1922320" y="5240482"/>
            <a:ext cx="422564" cy="2133601"/>
          </a:xfrm>
          <a:prstGeom prst="leftBrace">
            <a:avLst>
              <a:gd name="adj1" fmla="val 35874"/>
              <a:gd name="adj2" fmla="val 5000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6" name="Straight Arrow Connector 5"/>
          <p:cNvCxnSpPr/>
          <p:nvPr/>
        </p:nvCxnSpPr>
        <p:spPr bwMode="auto">
          <a:xfrm>
            <a:off x="2133600" y="6629400"/>
            <a:ext cx="129540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8" name="Rectangle 7"/>
          <p:cNvSpPr/>
          <p:nvPr/>
        </p:nvSpPr>
        <p:spPr>
          <a:xfrm>
            <a:off x="3446878" y="6346457"/>
            <a:ext cx="2387192" cy="461665"/>
          </a:xfrm>
          <a:prstGeom prst="rect">
            <a:avLst/>
          </a:prstGeom>
        </p:spPr>
        <p:txBody>
          <a:bodyPr wrap="none">
            <a:spAutoFit/>
          </a:bodyPr>
          <a:lstStyle/>
          <a:p>
            <a:r>
              <a:rPr lang="en-US" dirty="0">
                <a:solidFill>
                  <a:schemeClr val="bg1"/>
                </a:solidFill>
              </a:rPr>
              <a:t>p</a:t>
            </a:r>
            <a:r>
              <a:rPr lang="en-US" dirty="0" smtClean="0">
                <a:solidFill>
                  <a:schemeClr val="bg1"/>
                </a:solidFill>
              </a:rPr>
              <a:t>ortions of reality</a:t>
            </a:r>
            <a:endParaRPr lang="en-US" dirty="0">
              <a:solidFill>
                <a:schemeClr val="bg1"/>
              </a:solidFill>
            </a:endParaRPr>
          </a:p>
        </p:txBody>
      </p:sp>
    </p:spTree>
    <p:extLst>
      <p:ext uri="{BB962C8B-B14F-4D97-AF65-F5344CB8AC3E}">
        <p14:creationId xmlns:p14="http://schemas.microsoft.com/office/powerpoint/2010/main" val="656391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Extending ‘at’ with other time-specifiers</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459409" y="1409007"/>
            <a:ext cx="8227391" cy="5160819"/>
          </a:xfrm>
          <a:prstGeom prst="rect">
            <a:avLst/>
          </a:prstGeom>
          <a:noFill/>
          <a:ln w="9525" cap="flat" cmpd="sng">
            <a:noFill/>
            <a:prstDash val="solid"/>
            <a:miter lim="800000"/>
            <a:headEnd type="none" w="med" len="med"/>
            <a:tailEnd type="none" w="med" len="med"/>
          </a:ln>
        </p:spPr>
      </p:pic>
    </p:spTree>
    <p:extLst>
      <p:ext uri="{BB962C8B-B14F-4D97-AF65-F5344CB8AC3E}">
        <p14:creationId xmlns:p14="http://schemas.microsoft.com/office/powerpoint/2010/main" val="985314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Referent tracking assertions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When x or y is a continuant</a:t>
            </a:r>
            <a:r>
              <a:rPr lang="en-US" dirty="0" smtClean="0"/>
              <a:t>:</a:t>
            </a:r>
          </a:p>
          <a:p>
            <a:pPr lvl="1">
              <a:buFont typeface="Arial" panose="020B0604020202020204" pitchFamily="34" charset="0"/>
              <a:buChar char="•"/>
            </a:pPr>
            <a:r>
              <a:rPr lang="en-US" dirty="0" smtClean="0"/>
              <a:t>Through:	x </a:t>
            </a:r>
            <a:r>
              <a:rPr lang="en-US" b="1" dirty="0" smtClean="0"/>
              <a:t>relation</a:t>
            </a:r>
            <a:r>
              <a:rPr lang="en-US" dirty="0" smtClean="0"/>
              <a:t> y </a:t>
            </a:r>
            <a:r>
              <a:rPr lang="en-US" b="1" dirty="0" smtClean="0"/>
              <a:t>at </a:t>
            </a:r>
            <a:r>
              <a:rPr lang="en-US" dirty="0" smtClean="0"/>
              <a:t>t</a:t>
            </a:r>
          </a:p>
          <a:p>
            <a:pPr lvl="1">
              <a:buFont typeface="Arial" panose="020B0604020202020204" pitchFamily="34" charset="0"/>
              <a:buChar char="•"/>
            </a:pPr>
            <a:r>
              <a:rPr lang="en-US" dirty="0" smtClean="0"/>
              <a:t>One sees:	</a:t>
            </a:r>
            <a:r>
              <a:rPr lang="en-US" dirty="0" smtClean="0">
                <a:solidFill>
                  <a:srgbClr val="FFFF00"/>
                </a:solidFill>
              </a:rPr>
              <a:t>x </a:t>
            </a:r>
            <a:r>
              <a:rPr lang="en-US" b="1" dirty="0" smtClean="0">
                <a:solidFill>
                  <a:srgbClr val="FFFF00"/>
                </a:solidFill>
              </a:rPr>
              <a:t>relation</a:t>
            </a:r>
            <a:r>
              <a:rPr lang="en-US" dirty="0" smtClean="0">
                <a:solidFill>
                  <a:srgbClr val="FFFF00"/>
                </a:solidFill>
              </a:rPr>
              <a:t> y </a:t>
            </a:r>
            <a:r>
              <a:rPr lang="en-US" b="1" dirty="0" smtClean="0">
                <a:solidFill>
                  <a:srgbClr val="FFFF00"/>
                </a:solidFill>
              </a:rPr>
              <a:t>at </a:t>
            </a:r>
            <a:r>
              <a:rPr lang="en-US" dirty="0" smtClean="0">
                <a:solidFill>
                  <a:srgbClr val="FFFF00"/>
                </a:solidFill>
              </a:rPr>
              <a:t>t</a:t>
            </a:r>
            <a:endParaRPr lang="en-US" dirty="0">
              <a:solidFill>
                <a:srgbClr val="FFFF00"/>
              </a:solidFill>
            </a:endParaRPr>
          </a:p>
          <a:p>
            <a:pPr lvl="1">
              <a:buFont typeface="Arial" panose="020B0604020202020204" pitchFamily="34" charset="0"/>
              <a:buChar char="•"/>
            </a:pPr>
            <a:endParaRPr lang="en-US" dirty="0"/>
          </a:p>
          <a:p>
            <a:pPr>
              <a:buFont typeface="Arial" panose="020B0604020202020204" pitchFamily="34" charset="0"/>
              <a:buChar char="•"/>
            </a:pPr>
            <a:r>
              <a:rPr lang="en-US" dirty="0"/>
              <a:t>Otherwise:</a:t>
            </a:r>
          </a:p>
          <a:p>
            <a:pPr lvl="1">
              <a:buFont typeface="Arial" panose="020B0604020202020204" pitchFamily="34" charset="0"/>
              <a:buChar char="•"/>
            </a:pPr>
            <a:r>
              <a:rPr lang="en-US" dirty="0"/>
              <a:t>Through:	x </a:t>
            </a:r>
            <a:r>
              <a:rPr lang="en-US" b="1" dirty="0" smtClean="0"/>
              <a:t>relation</a:t>
            </a:r>
            <a:r>
              <a:rPr lang="en-US" dirty="0" smtClean="0"/>
              <a:t> y</a:t>
            </a:r>
            <a:r>
              <a:rPr lang="en-US" dirty="0"/>
              <a:t>	</a:t>
            </a:r>
          </a:p>
          <a:p>
            <a:pPr lvl="1">
              <a:buFont typeface="Arial" panose="020B0604020202020204" pitchFamily="34" charset="0"/>
              <a:buChar char="•"/>
            </a:pPr>
            <a:r>
              <a:rPr lang="en-US" dirty="0"/>
              <a:t>One sees:	</a:t>
            </a:r>
            <a:r>
              <a:rPr lang="en-US" dirty="0">
                <a:solidFill>
                  <a:srgbClr val="FFFF00"/>
                </a:solidFill>
              </a:rPr>
              <a:t>x </a:t>
            </a:r>
            <a:r>
              <a:rPr lang="en-US" b="1" dirty="0" smtClean="0">
                <a:solidFill>
                  <a:srgbClr val="FFFF00"/>
                </a:solidFill>
              </a:rPr>
              <a:t>relation</a:t>
            </a:r>
            <a:r>
              <a:rPr lang="en-US" dirty="0" smtClean="0">
                <a:solidFill>
                  <a:srgbClr val="FFFF00"/>
                </a:solidFill>
              </a:rPr>
              <a:t> y</a:t>
            </a:r>
            <a:r>
              <a:rPr lang="en-US" dirty="0">
                <a:solidFill>
                  <a:srgbClr val="FFFF00"/>
                </a:solidFill>
              </a:rPr>
              <a:t>	</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306320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Referent Tracking assertions</a:t>
            </a:r>
            <a:endParaRPr lang="en-US" dirty="0"/>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smtClean="0"/>
              <a:t>	#1	</a:t>
            </a:r>
            <a:r>
              <a:rPr lang="en-US" dirty="0" err="1" smtClean="0"/>
              <a:t>participantOf</a:t>
            </a:r>
            <a:r>
              <a:rPr lang="en-US" dirty="0" smtClean="0"/>
              <a:t>   	#2</a:t>
            </a:r>
            <a:r>
              <a:rPr lang="en-US" dirty="0"/>
              <a:t>	</a:t>
            </a:r>
            <a:r>
              <a:rPr lang="en-US" dirty="0" smtClean="0"/>
              <a:t>at		t1</a:t>
            </a:r>
          </a:p>
          <a:p>
            <a:pPr marL="0" lvl="1" indent="0">
              <a:buNone/>
            </a:pPr>
            <a:r>
              <a:rPr lang="en-US" dirty="0" smtClean="0"/>
              <a:t>	#2	</a:t>
            </a:r>
            <a:r>
              <a:rPr lang="en-US" dirty="0" err="1" smtClean="0"/>
              <a:t>instanceOf</a:t>
            </a:r>
            <a:r>
              <a:rPr lang="en-US" dirty="0" smtClean="0"/>
              <a:t>		</a:t>
            </a:r>
            <a:r>
              <a:rPr lang="en-US" dirty="0" err="1" smtClean="0"/>
              <a:t>DiagnosticProcess</a:t>
            </a:r>
            <a:endParaRPr lang="en-US" dirty="0" smtClean="0"/>
          </a:p>
          <a:p>
            <a:pPr marL="0" lvl="1" indent="0">
              <a:buNone/>
            </a:pPr>
            <a:r>
              <a:rPr lang="en-US" dirty="0" smtClean="0"/>
              <a:t>	</a:t>
            </a:r>
            <a:r>
              <a:rPr lang="en-US" dirty="0"/>
              <a:t>#1	</a:t>
            </a:r>
            <a:r>
              <a:rPr lang="en-US" dirty="0" err="1"/>
              <a:t>participantOf</a:t>
            </a:r>
            <a:r>
              <a:rPr lang="en-US" dirty="0"/>
              <a:t>   	</a:t>
            </a:r>
            <a:r>
              <a:rPr lang="en-US" dirty="0" smtClean="0"/>
              <a:t>#3</a:t>
            </a:r>
            <a:r>
              <a:rPr lang="en-US" dirty="0"/>
              <a:t>	at		</a:t>
            </a:r>
            <a:r>
              <a:rPr lang="en-US" dirty="0" smtClean="0"/>
              <a:t>t2</a:t>
            </a:r>
            <a:endParaRPr lang="en-US" dirty="0"/>
          </a:p>
          <a:p>
            <a:pPr marL="0" lvl="1" indent="0">
              <a:buNone/>
            </a:pPr>
            <a:r>
              <a:rPr lang="en-US" dirty="0" smtClean="0"/>
              <a:t>	#3</a:t>
            </a:r>
            <a:r>
              <a:rPr lang="en-US" dirty="0"/>
              <a:t>	</a:t>
            </a:r>
            <a:r>
              <a:rPr lang="en-US" dirty="0" err="1"/>
              <a:t>instanceOf</a:t>
            </a:r>
            <a:r>
              <a:rPr lang="en-US" dirty="0"/>
              <a:t>		</a:t>
            </a:r>
            <a:r>
              <a:rPr lang="en-US" dirty="0" smtClean="0"/>
              <a:t>Life</a:t>
            </a:r>
          </a:p>
          <a:p>
            <a:pPr marL="0" lvl="1" indent="0">
              <a:buNone/>
            </a:pPr>
            <a:r>
              <a:rPr lang="en-US" dirty="0"/>
              <a:t>	#1	</a:t>
            </a:r>
            <a:r>
              <a:rPr lang="en-US" dirty="0" err="1"/>
              <a:t>participantOf</a:t>
            </a:r>
            <a:r>
              <a:rPr lang="en-US" dirty="0"/>
              <a:t>   	</a:t>
            </a:r>
            <a:r>
              <a:rPr lang="en-US" dirty="0" smtClean="0"/>
              <a:t>#4</a:t>
            </a:r>
            <a:r>
              <a:rPr lang="en-US" dirty="0"/>
              <a:t>	at		</a:t>
            </a:r>
            <a:r>
              <a:rPr lang="en-US" dirty="0" smtClean="0"/>
              <a:t>t3</a:t>
            </a:r>
          </a:p>
          <a:p>
            <a:pPr marL="0" lvl="1" indent="0">
              <a:buNone/>
            </a:pPr>
            <a:r>
              <a:rPr lang="en-US" dirty="0"/>
              <a:t>	</a:t>
            </a:r>
            <a:r>
              <a:rPr lang="en-US" dirty="0" smtClean="0"/>
              <a:t>#4</a:t>
            </a:r>
            <a:r>
              <a:rPr lang="en-US" dirty="0"/>
              <a:t>	</a:t>
            </a:r>
            <a:r>
              <a:rPr lang="en-US" dirty="0" err="1"/>
              <a:t>instanceOf</a:t>
            </a:r>
            <a:r>
              <a:rPr lang="en-US" dirty="0"/>
              <a:t>		</a:t>
            </a:r>
            <a:r>
              <a:rPr lang="en-US" dirty="0" err="1" smtClean="0"/>
              <a:t>SurgicalProcedure</a:t>
            </a:r>
            <a:endParaRPr lang="en-US" dirty="0" smtClean="0"/>
          </a:p>
          <a:p>
            <a:pPr marL="0" lvl="1" indent="0">
              <a:buNone/>
            </a:pPr>
            <a:r>
              <a:rPr lang="en-US" dirty="0" smtClean="0"/>
              <a:t>	#4	</a:t>
            </a:r>
            <a:r>
              <a:rPr lang="en-US" dirty="0" err="1" smtClean="0"/>
              <a:t>precededBy</a:t>
            </a:r>
            <a:r>
              <a:rPr lang="en-US" dirty="0" smtClean="0"/>
              <a:t>		#2</a:t>
            </a:r>
          </a:p>
          <a:p>
            <a:pPr marL="0" lvl="1" indent="0">
              <a:buNone/>
            </a:pPr>
            <a:r>
              <a:rPr lang="en-US" dirty="0" smtClean="0"/>
              <a:t>	#4	</a:t>
            </a:r>
            <a:r>
              <a:rPr lang="en-US" dirty="0" err="1" smtClean="0"/>
              <a:t>partOf</a:t>
            </a:r>
            <a:r>
              <a:rPr lang="en-US" dirty="0" smtClean="0"/>
              <a:t>			#3</a:t>
            </a:r>
          </a:p>
          <a:p>
            <a:pPr marL="0" lvl="1" indent="0">
              <a:buNone/>
            </a:pPr>
            <a:r>
              <a:rPr lang="en-US" dirty="0" smtClean="0"/>
              <a:t>	t3	</a:t>
            </a:r>
            <a:r>
              <a:rPr lang="en-US" dirty="0" err="1" smtClean="0"/>
              <a:t>partOf</a:t>
            </a:r>
            <a:r>
              <a:rPr lang="en-US" dirty="0" smtClean="0"/>
              <a:t>			t2</a:t>
            </a:r>
          </a:p>
          <a:p>
            <a:pPr marL="0" lvl="1" indent="0">
              <a:buNone/>
            </a:pPr>
            <a:endParaRPr lang="en-US" dirty="0" smtClean="0"/>
          </a:p>
        </p:txBody>
      </p:sp>
    </p:spTree>
    <p:extLst>
      <p:ext uri="{BB962C8B-B14F-4D97-AF65-F5344CB8AC3E}">
        <p14:creationId xmlns:p14="http://schemas.microsoft.com/office/powerpoint/2010/main" val="3308592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  (globally) </a:t>
            </a:r>
            <a:r>
              <a:rPr lang="en-US" sz="3200" b="1" i="1" u="sng" dirty="0"/>
              <a:t>singularly</a:t>
            </a:r>
            <a:r>
              <a:rPr lang="en-US" sz="3200" dirty="0"/>
              <a:t> unique identifiers</a:t>
            </a:r>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smtClean="0"/>
              <a:t>	#1	</a:t>
            </a:r>
            <a:r>
              <a:rPr lang="en-US" dirty="0" err="1" smtClean="0"/>
              <a:t>participantOf</a:t>
            </a:r>
            <a:r>
              <a:rPr lang="en-US" dirty="0" smtClean="0"/>
              <a:t>   	#2</a:t>
            </a:r>
            <a:r>
              <a:rPr lang="en-US" dirty="0"/>
              <a:t>	</a:t>
            </a:r>
            <a:r>
              <a:rPr lang="en-US" dirty="0" smtClean="0"/>
              <a:t>at		t1</a:t>
            </a:r>
          </a:p>
          <a:p>
            <a:pPr marL="0" lvl="1" indent="0">
              <a:buNone/>
            </a:pPr>
            <a:r>
              <a:rPr lang="en-US" dirty="0" smtClean="0"/>
              <a:t>	#2	</a:t>
            </a:r>
            <a:r>
              <a:rPr lang="en-US" dirty="0" err="1" smtClean="0"/>
              <a:t>instanceOf</a:t>
            </a:r>
            <a:r>
              <a:rPr lang="en-US" dirty="0" smtClean="0"/>
              <a:t>		</a:t>
            </a:r>
            <a:r>
              <a:rPr lang="en-US" dirty="0" err="1" smtClean="0"/>
              <a:t>DiagnosticProcess</a:t>
            </a:r>
            <a:endParaRPr lang="en-US" dirty="0" smtClean="0"/>
          </a:p>
          <a:p>
            <a:pPr marL="0" lvl="1" indent="0">
              <a:buNone/>
            </a:pPr>
            <a:r>
              <a:rPr lang="en-US" dirty="0" smtClean="0"/>
              <a:t>	</a:t>
            </a:r>
            <a:r>
              <a:rPr lang="en-US" dirty="0"/>
              <a:t>#1	</a:t>
            </a:r>
            <a:r>
              <a:rPr lang="en-US" dirty="0" err="1"/>
              <a:t>participantOf</a:t>
            </a:r>
            <a:r>
              <a:rPr lang="en-US" dirty="0"/>
              <a:t>   	</a:t>
            </a:r>
            <a:r>
              <a:rPr lang="en-US" dirty="0" smtClean="0"/>
              <a:t>#3</a:t>
            </a:r>
            <a:r>
              <a:rPr lang="en-US" dirty="0"/>
              <a:t>	at		</a:t>
            </a:r>
            <a:r>
              <a:rPr lang="en-US" dirty="0" smtClean="0"/>
              <a:t>t2</a:t>
            </a:r>
            <a:endParaRPr lang="en-US" dirty="0"/>
          </a:p>
          <a:p>
            <a:pPr marL="0" lvl="1" indent="0">
              <a:buNone/>
            </a:pPr>
            <a:r>
              <a:rPr lang="en-US" dirty="0" smtClean="0"/>
              <a:t>	#3</a:t>
            </a:r>
            <a:r>
              <a:rPr lang="en-US" dirty="0"/>
              <a:t>	</a:t>
            </a:r>
            <a:r>
              <a:rPr lang="en-US" dirty="0" err="1"/>
              <a:t>instanceOf</a:t>
            </a:r>
            <a:r>
              <a:rPr lang="en-US" dirty="0"/>
              <a:t>		</a:t>
            </a:r>
            <a:r>
              <a:rPr lang="en-US" dirty="0" smtClean="0"/>
              <a:t>Life</a:t>
            </a:r>
          </a:p>
          <a:p>
            <a:pPr marL="0" lvl="1" indent="0">
              <a:buNone/>
            </a:pPr>
            <a:r>
              <a:rPr lang="en-US" dirty="0"/>
              <a:t>	#1	</a:t>
            </a:r>
            <a:r>
              <a:rPr lang="en-US" dirty="0" err="1"/>
              <a:t>participantOf</a:t>
            </a:r>
            <a:r>
              <a:rPr lang="en-US" dirty="0"/>
              <a:t>   	</a:t>
            </a:r>
            <a:r>
              <a:rPr lang="en-US" dirty="0" smtClean="0"/>
              <a:t>#4</a:t>
            </a:r>
            <a:r>
              <a:rPr lang="en-US" dirty="0"/>
              <a:t>	at		</a:t>
            </a:r>
            <a:r>
              <a:rPr lang="en-US" dirty="0" smtClean="0"/>
              <a:t>t3</a:t>
            </a:r>
          </a:p>
          <a:p>
            <a:pPr marL="0" lvl="1" indent="0">
              <a:buNone/>
            </a:pPr>
            <a:r>
              <a:rPr lang="en-US" dirty="0"/>
              <a:t>	</a:t>
            </a:r>
            <a:r>
              <a:rPr lang="en-US" dirty="0" smtClean="0"/>
              <a:t>#4</a:t>
            </a:r>
            <a:r>
              <a:rPr lang="en-US" dirty="0"/>
              <a:t>	</a:t>
            </a:r>
            <a:r>
              <a:rPr lang="en-US" dirty="0" err="1"/>
              <a:t>instanceOf</a:t>
            </a:r>
            <a:r>
              <a:rPr lang="en-US" dirty="0"/>
              <a:t>		</a:t>
            </a:r>
            <a:r>
              <a:rPr lang="en-US" dirty="0" err="1" smtClean="0"/>
              <a:t>SurgicalProcedure</a:t>
            </a:r>
            <a:endParaRPr lang="en-US" dirty="0" smtClean="0"/>
          </a:p>
          <a:p>
            <a:pPr marL="0" lvl="1" indent="0">
              <a:buNone/>
            </a:pPr>
            <a:r>
              <a:rPr lang="en-US" dirty="0" smtClean="0"/>
              <a:t>	#4	</a:t>
            </a:r>
            <a:r>
              <a:rPr lang="en-US" dirty="0" err="1" smtClean="0"/>
              <a:t>precededBy</a:t>
            </a:r>
            <a:r>
              <a:rPr lang="en-US" dirty="0" smtClean="0"/>
              <a:t>		#2</a:t>
            </a:r>
          </a:p>
          <a:p>
            <a:pPr marL="0" lvl="1" indent="0">
              <a:buNone/>
            </a:pPr>
            <a:r>
              <a:rPr lang="en-US" dirty="0" smtClean="0"/>
              <a:t>	#4	part of	 	#3</a:t>
            </a:r>
          </a:p>
          <a:p>
            <a:pPr marL="0" lvl="1" indent="0">
              <a:buNone/>
            </a:pPr>
            <a:r>
              <a:rPr lang="en-US" dirty="0" smtClean="0"/>
              <a:t>	t3	</a:t>
            </a:r>
            <a:r>
              <a:rPr lang="en-US" dirty="0" err="1" smtClean="0"/>
              <a:t>partOf</a:t>
            </a:r>
            <a:r>
              <a:rPr lang="en-US" dirty="0" smtClean="0"/>
              <a:t>			t2</a:t>
            </a:r>
          </a:p>
          <a:p>
            <a:pPr marL="0" lvl="1" indent="0">
              <a:buNone/>
            </a:pPr>
            <a:endParaRPr lang="en-US" dirty="0" smtClean="0"/>
          </a:p>
        </p:txBody>
      </p:sp>
      <p:sp>
        <p:nvSpPr>
          <p:cNvPr id="4" name="Rectangle 3"/>
          <p:cNvSpPr/>
          <p:nvPr/>
        </p:nvSpPr>
        <p:spPr bwMode="auto">
          <a:xfrm>
            <a:off x="1143000" y="1676400"/>
            <a:ext cx="533400" cy="3505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4786773" y="1676400"/>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786773" y="2590800"/>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4786773" y="3435927"/>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4786773" y="4296294"/>
            <a:ext cx="533400" cy="885306"/>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882139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tn</a:t>
            </a:r>
            <a:r>
              <a:rPr lang="en-US" dirty="0"/>
              <a:t>’:  (globally) unique identifiers</a:t>
            </a:r>
          </a:p>
        </p:txBody>
      </p:sp>
      <p:sp>
        <p:nvSpPr>
          <p:cNvPr id="4" name="Rectangle 3"/>
          <p:cNvSpPr/>
          <p:nvPr/>
        </p:nvSpPr>
        <p:spPr bwMode="auto">
          <a:xfrm flipV="1">
            <a:off x="1143000" y="5206539"/>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7475940" y="1701339"/>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475940" y="2615739"/>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7475940" y="3492039"/>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flipV="1">
            <a:off x="4786773" y="5206539"/>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Content Placeholder 2"/>
          <p:cNvSpPr>
            <a:spLocks noGrp="1"/>
          </p:cNvSpPr>
          <p:nvPr>
            <p:ph idx="1"/>
          </p:nvPr>
        </p:nvSpPr>
        <p:spPr>
          <a:xfrm>
            <a:off x="228600" y="1676400"/>
            <a:ext cx="8839200" cy="2743200"/>
          </a:xfrm>
        </p:spPr>
        <p:txBody>
          <a:bodyPr/>
          <a:lstStyle/>
          <a:p>
            <a:pPr marL="0" lvl="1" indent="0">
              <a:buNone/>
            </a:pPr>
            <a:r>
              <a:rPr lang="en-US" dirty="0" smtClean="0"/>
              <a:t>	#1	</a:t>
            </a:r>
            <a:r>
              <a:rPr lang="en-US" dirty="0" err="1" smtClean="0"/>
              <a:t>participantOf</a:t>
            </a:r>
            <a:r>
              <a:rPr lang="en-US" dirty="0" smtClean="0"/>
              <a:t>   	#2</a:t>
            </a:r>
            <a:r>
              <a:rPr lang="en-US" dirty="0"/>
              <a:t>	</a:t>
            </a:r>
            <a:r>
              <a:rPr lang="en-US" dirty="0" smtClean="0"/>
              <a:t>at		t1</a:t>
            </a:r>
          </a:p>
          <a:p>
            <a:pPr marL="0" lvl="1" indent="0">
              <a:buNone/>
            </a:pPr>
            <a:r>
              <a:rPr lang="en-US" dirty="0" smtClean="0"/>
              <a:t>	#2	</a:t>
            </a:r>
            <a:r>
              <a:rPr lang="en-US" dirty="0" err="1" smtClean="0"/>
              <a:t>instanceOf</a:t>
            </a:r>
            <a:r>
              <a:rPr lang="en-US" dirty="0" smtClean="0"/>
              <a:t>		</a:t>
            </a:r>
            <a:r>
              <a:rPr lang="en-US" dirty="0" err="1" smtClean="0"/>
              <a:t>DiagnosticProcess</a:t>
            </a:r>
            <a:endParaRPr lang="en-US" dirty="0" smtClean="0"/>
          </a:p>
          <a:p>
            <a:pPr marL="0" lvl="1" indent="0">
              <a:buNone/>
            </a:pPr>
            <a:r>
              <a:rPr lang="en-US" dirty="0" smtClean="0"/>
              <a:t>	</a:t>
            </a:r>
            <a:r>
              <a:rPr lang="en-US" dirty="0"/>
              <a:t>#1	</a:t>
            </a:r>
            <a:r>
              <a:rPr lang="en-US" dirty="0" err="1"/>
              <a:t>participantOf</a:t>
            </a:r>
            <a:r>
              <a:rPr lang="en-US" dirty="0"/>
              <a:t>   	</a:t>
            </a:r>
            <a:r>
              <a:rPr lang="en-US" dirty="0" smtClean="0"/>
              <a:t>#3</a:t>
            </a:r>
            <a:r>
              <a:rPr lang="en-US" dirty="0"/>
              <a:t>	at		</a:t>
            </a:r>
            <a:r>
              <a:rPr lang="en-US" dirty="0" smtClean="0"/>
              <a:t>t2</a:t>
            </a:r>
            <a:endParaRPr lang="en-US" dirty="0"/>
          </a:p>
          <a:p>
            <a:pPr marL="0" lvl="1" indent="0">
              <a:buNone/>
            </a:pPr>
            <a:r>
              <a:rPr lang="en-US" dirty="0" smtClean="0"/>
              <a:t>	#3</a:t>
            </a:r>
            <a:r>
              <a:rPr lang="en-US" dirty="0"/>
              <a:t>	</a:t>
            </a:r>
            <a:r>
              <a:rPr lang="en-US" dirty="0" err="1"/>
              <a:t>instanceOf</a:t>
            </a:r>
            <a:r>
              <a:rPr lang="en-US" dirty="0"/>
              <a:t>		</a:t>
            </a:r>
            <a:r>
              <a:rPr lang="en-US" dirty="0" smtClean="0"/>
              <a:t>Life</a:t>
            </a:r>
          </a:p>
          <a:p>
            <a:pPr marL="0" lvl="1" indent="0">
              <a:buNone/>
            </a:pPr>
            <a:r>
              <a:rPr lang="en-US" dirty="0"/>
              <a:t>	#1	</a:t>
            </a:r>
            <a:r>
              <a:rPr lang="en-US" dirty="0" err="1"/>
              <a:t>participantOf</a:t>
            </a:r>
            <a:r>
              <a:rPr lang="en-US" dirty="0"/>
              <a:t>   	</a:t>
            </a:r>
            <a:r>
              <a:rPr lang="en-US" dirty="0" smtClean="0"/>
              <a:t>#4</a:t>
            </a:r>
            <a:r>
              <a:rPr lang="en-US" dirty="0"/>
              <a:t>	at		</a:t>
            </a:r>
            <a:r>
              <a:rPr lang="en-US" dirty="0" smtClean="0"/>
              <a:t>t3</a:t>
            </a:r>
          </a:p>
          <a:p>
            <a:pPr marL="0" lvl="1" indent="0">
              <a:buNone/>
            </a:pPr>
            <a:r>
              <a:rPr lang="en-US" dirty="0"/>
              <a:t>	</a:t>
            </a:r>
            <a:r>
              <a:rPr lang="en-US" dirty="0" smtClean="0"/>
              <a:t>#4</a:t>
            </a:r>
            <a:r>
              <a:rPr lang="en-US" dirty="0"/>
              <a:t>	</a:t>
            </a:r>
            <a:r>
              <a:rPr lang="en-US" dirty="0" err="1"/>
              <a:t>instanceOf</a:t>
            </a:r>
            <a:r>
              <a:rPr lang="en-US" dirty="0"/>
              <a:t>		</a:t>
            </a:r>
            <a:r>
              <a:rPr lang="en-US" dirty="0" err="1" smtClean="0"/>
              <a:t>SurgicalProcedure</a:t>
            </a:r>
            <a:endParaRPr lang="en-US" dirty="0" smtClean="0"/>
          </a:p>
          <a:p>
            <a:pPr marL="0" lvl="1" indent="0">
              <a:buNone/>
            </a:pPr>
            <a:r>
              <a:rPr lang="en-US" dirty="0" smtClean="0"/>
              <a:t>	#4	</a:t>
            </a:r>
            <a:r>
              <a:rPr lang="en-US" dirty="0" err="1" smtClean="0"/>
              <a:t>precededBy</a:t>
            </a:r>
            <a:r>
              <a:rPr lang="en-US" dirty="0" smtClean="0"/>
              <a:t>		#2</a:t>
            </a:r>
          </a:p>
          <a:p>
            <a:pPr marL="0" lvl="1" indent="0">
              <a:buNone/>
            </a:pPr>
            <a:r>
              <a:rPr lang="en-US" dirty="0" smtClean="0"/>
              <a:t>	#4	part of	 	#3</a:t>
            </a:r>
          </a:p>
          <a:p>
            <a:pPr marL="0" lvl="1" indent="0">
              <a:buNone/>
            </a:pPr>
            <a:r>
              <a:rPr lang="en-US" dirty="0" smtClean="0"/>
              <a:t>	t3	</a:t>
            </a:r>
            <a:r>
              <a:rPr lang="en-US" dirty="0" err="1" smtClean="0"/>
              <a:t>partOf</a:t>
            </a:r>
            <a:r>
              <a:rPr lang="en-US" dirty="0" smtClean="0"/>
              <a:t>			t2</a:t>
            </a:r>
          </a:p>
          <a:p>
            <a:pPr marL="0" lvl="1" indent="0">
              <a:buNone/>
            </a:pPr>
            <a:endParaRPr lang="en-US" dirty="0" smtClean="0"/>
          </a:p>
        </p:txBody>
      </p:sp>
    </p:spTree>
    <p:extLst>
      <p:ext uri="{BB962C8B-B14F-4D97-AF65-F5344CB8AC3E}">
        <p14:creationId xmlns:p14="http://schemas.microsoft.com/office/powerpoint/2010/main" val="701415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 assignment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You can only assign an identifier to something existing.</a:t>
            </a:r>
          </a:p>
          <a:p>
            <a:pPr>
              <a:buFont typeface="Arial" panose="020B0604020202020204" pitchFamily="34" charset="0"/>
              <a:buChar char="•"/>
            </a:pPr>
            <a:r>
              <a:rPr lang="en-US" dirty="0" smtClean="0"/>
              <a:t>However, besides the existence of the entity, what or how it is precisely does not need to be known.</a:t>
            </a:r>
            <a:endParaRPr lang="en-US" dirty="0"/>
          </a:p>
        </p:txBody>
      </p:sp>
    </p:spTree>
    <p:extLst>
      <p:ext uri="{BB962C8B-B14F-4D97-AF65-F5344CB8AC3E}">
        <p14:creationId xmlns:p14="http://schemas.microsoft.com/office/powerpoint/2010/main" val="1713215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 assignment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You can only assign an identifier to something existing.</a:t>
            </a:r>
          </a:p>
          <a:p>
            <a:pPr>
              <a:buFont typeface="Arial" panose="020B0604020202020204" pitchFamily="34" charset="0"/>
              <a:buChar char="•"/>
            </a:pPr>
            <a:r>
              <a:rPr lang="en-US" dirty="0" smtClean="0"/>
              <a:t>However, besides the existence of the entity, what or how it is precisely does not need to be known.</a:t>
            </a:r>
            <a:endParaRPr lang="en-US" dirty="0"/>
          </a:p>
        </p:txBody>
      </p:sp>
      <p:sp>
        <p:nvSpPr>
          <p:cNvPr id="4" name="Content Placeholder 2"/>
          <p:cNvSpPr txBox="1">
            <a:spLocks/>
          </p:cNvSpPr>
          <p:nvPr/>
        </p:nvSpPr>
        <p:spPr>
          <a:xfrm>
            <a:off x="228600" y="3276600"/>
            <a:ext cx="8839200" cy="13716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dirty="0" smtClean="0"/>
              <a:t>	#1	</a:t>
            </a:r>
            <a:r>
              <a:rPr lang="en-US" kern="0" dirty="0" err="1" smtClean="0"/>
              <a:t>participantOf</a:t>
            </a:r>
            <a:r>
              <a:rPr lang="en-US" kern="0" dirty="0" smtClean="0"/>
              <a:t>   	#3	at		t2</a:t>
            </a:r>
          </a:p>
          <a:p>
            <a:pPr marL="0" lvl="1" indent="0">
              <a:buFont typeface="Times" charset="0"/>
              <a:buNone/>
            </a:pPr>
            <a:r>
              <a:rPr lang="en-US" kern="0" dirty="0" smtClean="0"/>
              <a:t>	#3	</a:t>
            </a:r>
            <a:r>
              <a:rPr lang="en-US" kern="0" dirty="0" err="1" smtClean="0"/>
              <a:t>instanceOf</a:t>
            </a:r>
            <a:r>
              <a:rPr lang="en-US" kern="0" dirty="0" smtClean="0"/>
              <a:t>		Life</a:t>
            </a:r>
          </a:p>
          <a:p>
            <a:pPr marL="0" lvl="1" indent="0">
              <a:buFont typeface="Times" charset="0"/>
              <a:buNone/>
            </a:pPr>
            <a:endParaRPr lang="en-US" kern="0" dirty="0"/>
          </a:p>
          <a:p>
            <a:pPr marL="0" lvl="1" indent="0">
              <a:buFont typeface="Times" charset="0"/>
              <a:buNone/>
            </a:pPr>
            <a:r>
              <a:rPr lang="en-US" kern="0" dirty="0" smtClean="0"/>
              <a:t>		</a:t>
            </a:r>
            <a:endParaRPr lang="en-US" kern="0" dirty="0"/>
          </a:p>
        </p:txBody>
      </p:sp>
      <p:sp>
        <p:nvSpPr>
          <p:cNvPr id="5" name="Rectangle 4"/>
          <p:cNvSpPr/>
          <p:nvPr/>
        </p:nvSpPr>
        <p:spPr bwMode="auto">
          <a:xfrm>
            <a:off x="7543800" y="3326478"/>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77806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 assignment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You can only assign an identifier to something existing.</a:t>
            </a:r>
          </a:p>
          <a:p>
            <a:pPr>
              <a:buFont typeface="Arial" panose="020B0604020202020204" pitchFamily="34" charset="0"/>
              <a:buChar char="•"/>
            </a:pPr>
            <a:r>
              <a:rPr lang="en-US" dirty="0" smtClean="0"/>
              <a:t>However, besides the existence of the entity, what or how it is precisely does not need to be known.</a:t>
            </a:r>
            <a:endParaRPr lang="en-US" dirty="0"/>
          </a:p>
        </p:txBody>
      </p:sp>
      <p:sp>
        <p:nvSpPr>
          <p:cNvPr id="4" name="Content Placeholder 2"/>
          <p:cNvSpPr txBox="1">
            <a:spLocks/>
          </p:cNvSpPr>
          <p:nvPr/>
        </p:nvSpPr>
        <p:spPr>
          <a:xfrm>
            <a:off x="228600" y="3276600"/>
            <a:ext cx="8839200" cy="13716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dirty="0" smtClean="0"/>
              <a:t>	#1	</a:t>
            </a:r>
            <a:r>
              <a:rPr lang="en-US" kern="0" dirty="0" err="1" smtClean="0"/>
              <a:t>participantOf</a:t>
            </a:r>
            <a:r>
              <a:rPr lang="en-US" kern="0" dirty="0" smtClean="0"/>
              <a:t>   	#3	at		t2</a:t>
            </a:r>
          </a:p>
          <a:p>
            <a:pPr marL="0" lvl="1" indent="0">
              <a:buFont typeface="Times" charset="0"/>
              <a:buNone/>
            </a:pPr>
            <a:r>
              <a:rPr lang="en-US" kern="0" dirty="0" smtClean="0"/>
              <a:t>	#3	</a:t>
            </a:r>
            <a:r>
              <a:rPr lang="en-US" kern="0" dirty="0" err="1" smtClean="0"/>
              <a:t>instanceOf</a:t>
            </a:r>
            <a:r>
              <a:rPr lang="en-US" kern="0" dirty="0" smtClean="0"/>
              <a:t>		Life</a:t>
            </a:r>
          </a:p>
          <a:p>
            <a:pPr marL="0" lvl="1" indent="0">
              <a:buFont typeface="Times" charset="0"/>
              <a:buNone/>
            </a:pPr>
            <a:endParaRPr lang="en-US" kern="0" dirty="0"/>
          </a:p>
          <a:p>
            <a:pPr marL="0" lvl="1" indent="0">
              <a:buFont typeface="Times" charset="0"/>
              <a:buNone/>
            </a:pPr>
            <a:r>
              <a:rPr lang="en-US" kern="0" dirty="0"/>
              <a:t>t</a:t>
            </a:r>
            <a:r>
              <a:rPr lang="en-US" kern="0" dirty="0" smtClean="0"/>
              <a:t>2 can be used as ID for the temporal region during which #1 participates in his life even if nothing is known (yet) about the length of t2. </a:t>
            </a:r>
          </a:p>
          <a:p>
            <a:pPr marL="0" lvl="1" indent="0">
              <a:buFont typeface="Times" charset="0"/>
              <a:buNone/>
            </a:pPr>
            <a:r>
              <a:rPr lang="en-US" kern="0" dirty="0" smtClean="0"/>
              <a:t>		</a:t>
            </a:r>
            <a:endParaRPr lang="en-US" kern="0" dirty="0"/>
          </a:p>
        </p:txBody>
      </p:sp>
    </p:spTree>
    <p:extLst>
      <p:ext uri="{BB962C8B-B14F-4D97-AF65-F5344CB8AC3E}">
        <p14:creationId xmlns:p14="http://schemas.microsoft.com/office/powerpoint/2010/main" val="4286687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 t1 and t2 denote distinct temporal regions?</a:t>
            </a:r>
            <a:endParaRPr lang="en-US" sz="3200" dirty="0"/>
          </a:p>
        </p:txBody>
      </p:sp>
      <p:sp>
        <p:nvSpPr>
          <p:cNvPr id="3" name="Content Placeholder 2"/>
          <p:cNvSpPr>
            <a:spLocks noGrp="1"/>
          </p:cNvSpPr>
          <p:nvPr>
            <p:ph idx="1"/>
          </p:nvPr>
        </p:nvSpPr>
        <p:spPr>
          <a:xfrm>
            <a:off x="76200" y="1676400"/>
            <a:ext cx="8915400" cy="2743200"/>
          </a:xfrm>
        </p:spPr>
        <p:txBody>
          <a:bodyPr/>
          <a:lstStyle/>
          <a:p>
            <a:pPr marL="0" lvl="1" indent="0">
              <a:buNone/>
            </a:pPr>
            <a:r>
              <a:rPr lang="en-US" dirty="0" smtClean="0"/>
              <a:t>	#1	</a:t>
            </a:r>
            <a:r>
              <a:rPr lang="en-US" dirty="0" err="1" smtClean="0"/>
              <a:t>participantOf</a:t>
            </a:r>
            <a:r>
              <a:rPr lang="en-US" dirty="0" smtClean="0"/>
              <a:t>   	#2</a:t>
            </a:r>
            <a:r>
              <a:rPr lang="en-US" dirty="0"/>
              <a:t>	</a:t>
            </a:r>
            <a:r>
              <a:rPr lang="en-US" dirty="0" smtClean="0"/>
              <a:t>at		t1</a:t>
            </a:r>
          </a:p>
          <a:p>
            <a:pPr marL="0" lvl="1" indent="0">
              <a:buNone/>
            </a:pPr>
            <a:r>
              <a:rPr lang="en-US" dirty="0" smtClean="0"/>
              <a:t>	#2	</a:t>
            </a:r>
            <a:r>
              <a:rPr lang="en-US" dirty="0" err="1" smtClean="0"/>
              <a:t>instanceOf</a:t>
            </a:r>
            <a:r>
              <a:rPr lang="en-US" dirty="0" smtClean="0"/>
              <a:t>		Life</a:t>
            </a:r>
          </a:p>
          <a:p>
            <a:pPr marL="0" lvl="1" indent="0">
              <a:buNone/>
            </a:pPr>
            <a:r>
              <a:rPr lang="en-US" dirty="0" smtClean="0"/>
              <a:t>	#3</a:t>
            </a:r>
            <a:r>
              <a:rPr lang="en-US" dirty="0"/>
              <a:t>	</a:t>
            </a:r>
            <a:r>
              <a:rPr lang="en-US" dirty="0" err="1"/>
              <a:t>participantOf</a:t>
            </a:r>
            <a:r>
              <a:rPr lang="en-US" dirty="0"/>
              <a:t>   	</a:t>
            </a:r>
            <a:r>
              <a:rPr lang="en-US" dirty="0" smtClean="0"/>
              <a:t>#4</a:t>
            </a:r>
            <a:r>
              <a:rPr lang="en-US" dirty="0"/>
              <a:t>	at		</a:t>
            </a:r>
            <a:r>
              <a:rPr lang="en-US" dirty="0" smtClean="0"/>
              <a:t>t2</a:t>
            </a:r>
            <a:endParaRPr lang="en-US" dirty="0"/>
          </a:p>
          <a:p>
            <a:pPr marL="0" lvl="1" indent="0">
              <a:buNone/>
            </a:pPr>
            <a:r>
              <a:rPr lang="en-US" dirty="0" smtClean="0"/>
              <a:t>	#4</a:t>
            </a:r>
            <a:r>
              <a:rPr lang="en-US" dirty="0"/>
              <a:t>	</a:t>
            </a:r>
            <a:r>
              <a:rPr lang="en-US" dirty="0" err="1"/>
              <a:t>instanceOf</a:t>
            </a:r>
            <a:r>
              <a:rPr lang="en-US" dirty="0"/>
              <a:t>		</a:t>
            </a:r>
            <a:r>
              <a:rPr lang="en-US" dirty="0" smtClean="0"/>
              <a:t>Life</a:t>
            </a:r>
          </a:p>
          <a:p>
            <a:pPr marL="0" lvl="1" indent="0">
              <a:buNone/>
            </a:pPr>
            <a:r>
              <a:rPr lang="en-US" dirty="0"/>
              <a:t>	</a:t>
            </a:r>
            <a:r>
              <a:rPr lang="en-US" dirty="0" smtClean="0"/>
              <a:t>#5</a:t>
            </a:r>
            <a:r>
              <a:rPr lang="en-US" dirty="0"/>
              <a:t>	</a:t>
            </a:r>
            <a:r>
              <a:rPr lang="en-US" dirty="0" err="1" smtClean="0"/>
              <a:t>instanceOf</a:t>
            </a:r>
            <a:r>
              <a:rPr lang="en-US" dirty="0" smtClean="0"/>
              <a:t>   </a:t>
            </a:r>
            <a:r>
              <a:rPr lang="en-US" dirty="0"/>
              <a:t>	</a:t>
            </a:r>
            <a:r>
              <a:rPr lang="en-US" dirty="0" smtClean="0"/>
              <a:t>	</a:t>
            </a:r>
            <a:r>
              <a:rPr lang="en-US" dirty="0" err="1" smtClean="0"/>
              <a:t>MonoZygoticTwinBrotherHood</a:t>
            </a:r>
            <a:endParaRPr lang="en-US" dirty="0" smtClean="0"/>
          </a:p>
          <a:p>
            <a:pPr marL="0" lvl="1" indent="0">
              <a:buNone/>
            </a:pPr>
            <a:r>
              <a:rPr lang="en-US" dirty="0"/>
              <a:t>	</a:t>
            </a:r>
            <a:r>
              <a:rPr lang="en-US" dirty="0" smtClean="0"/>
              <a:t>#5</a:t>
            </a:r>
            <a:r>
              <a:rPr lang="en-US" dirty="0"/>
              <a:t>	</a:t>
            </a:r>
            <a:r>
              <a:rPr lang="en-US" dirty="0" err="1" smtClean="0"/>
              <a:t>inheresIn</a:t>
            </a:r>
            <a:r>
              <a:rPr lang="en-US" dirty="0"/>
              <a:t>		</a:t>
            </a:r>
            <a:r>
              <a:rPr lang="en-US" dirty="0" smtClean="0"/>
              <a:t>#1	at		t1</a:t>
            </a:r>
          </a:p>
          <a:p>
            <a:pPr marL="0" lvl="1" indent="0">
              <a:buNone/>
            </a:pPr>
            <a:r>
              <a:rPr lang="en-US" dirty="0"/>
              <a:t>	#5	</a:t>
            </a:r>
            <a:r>
              <a:rPr lang="en-US" dirty="0" err="1"/>
              <a:t>inheresIn</a:t>
            </a:r>
            <a:r>
              <a:rPr lang="en-US" dirty="0"/>
              <a:t>		</a:t>
            </a:r>
            <a:r>
              <a:rPr lang="en-US" dirty="0" smtClean="0"/>
              <a:t>#3</a:t>
            </a:r>
            <a:r>
              <a:rPr lang="en-US" dirty="0"/>
              <a:t>	at		</a:t>
            </a:r>
            <a:r>
              <a:rPr lang="en-US" dirty="0" smtClean="0"/>
              <a:t>t2</a:t>
            </a:r>
            <a:endParaRPr lang="en-US" dirty="0"/>
          </a:p>
          <a:p>
            <a:pPr marL="0" lvl="1" indent="0">
              <a:buNone/>
            </a:pPr>
            <a:endParaRPr lang="en-US" dirty="0"/>
          </a:p>
          <a:p>
            <a:pPr marL="0" lvl="1" indent="0">
              <a:buNone/>
            </a:pPr>
            <a:endParaRPr lang="en-US" dirty="0" smtClean="0"/>
          </a:p>
        </p:txBody>
      </p:sp>
    </p:spTree>
    <p:extLst>
      <p:ext uri="{BB962C8B-B14F-4D97-AF65-F5344CB8AC3E}">
        <p14:creationId xmlns:p14="http://schemas.microsoft.com/office/powerpoint/2010/main" val="106671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exercise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October </a:t>
            </a:r>
            <a:r>
              <a:rPr lang="en-US" b="1" u="sng" dirty="0"/>
              <a:t>12: Building an ontology (WC)</a:t>
            </a:r>
          </a:p>
          <a:p>
            <a:pPr>
              <a:buFont typeface="Arial" panose="020B0604020202020204" pitchFamily="34" charset="0"/>
              <a:buChar char="•"/>
            </a:pPr>
            <a:r>
              <a:rPr lang="en-US" dirty="0" smtClean="0"/>
              <a:t>class </a:t>
            </a:r>
            <a:r>
              <a:rPr lang="en-US" dirty="0"/>
              <a:t>participants will be divided into groups. The task for each group will </a:t>
            </a:r>
            <a:r>
              <a:rPr lang="en-US" dirty="0" smtClean="0"/>
              <a:t>be: </a:t>
            </a:r>
          </a:p>
          <a:p>
            <a:pPr marL="1257300" lvl="2" indent="-457200">
              <a:buFont typeface="+mj-lt"/>
              <a:buAutoNum type="arabicPeriod"/>
            </a:pPr>
            <a:r>
              <a:rPr lang="en-US" dirty="0" smtClean="0"/>
              <a:t>to </a:t>
            </a:r>
            <a:r>
              <a:rPr lang="en-US" dirty="0"/>
              <a:t>identify some area in which ontology methods can be of value in understanding issues related to patient well-being, along the lines illustrated in the </a:t>
            </a:r>
            <a:r>
              <a:rPr lang="en-US" dirty="0" smtClean="0"/>
              <a:t>pre-lecture readings. </a:t>
            </a:r>
          </a:p>
          <a:p>
            <a:pPr marL="1257300" lvl="2" indent="-457200">
              <a:buFont typeface="+mj-lt"/>
              <a:buAutoNum type="arabicPeriod"/>
            </a:pPr>
            <a:r>
              <a:rPr lang="en-US" dirty="0" smtClean="0"/>
              <a:t>to </a:t>
            </a:r>
            <a:r>
              <a:rPr lang="en-US" dirty="0"/>
              <a:t>propose terms and definitions which need to be added </a:t>
            </a:r>
            <a:r>
              <a:rPr lang="en-US" dirty="0" smtClean="0"/>
              <a:t>(or linked) to </a:t>
            </a:r>
            <a:r>
              <a:rPr lang="en-US" dirty="0"/>
              <a:t>OGMS to create a corresponding ontology. </a:t>
            </a:r>
            <a:endParaRPr lang="en-US" dirty="0" smtClean="0"/>
          </a:p>
          <a:p>
            <a:pPr marL="1257300" lvl="2" indent="-457200">
              <a:buFont typeface="+mj-lt"/>
              <a:buAutoNum type="arabicPeriod"/>
            </a:pPr>
            <a:r>
              <a:rPr lang="en-US" dirty="0" smtClean="0"/>
              <a:t>to </a:t>
            </a:r>
            <a:r>
              <a:rPr lang="en-US" dirty="0"/>
              <a:t>make the results available electronically by the end of class. </a:t>
            </a: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1921864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 t1 and t2 denote distinct temporal regions?</a:t>
            </a:r>
            <a:endParaRPr lang="en-US" sz="3200" dirty="0"/>
          </a:p>
        </p:txBody>
      </p:sp>
      <p:sp>
        <p:nvSpPr>
          <p:cNvPr id="3" name="Content Placeholder 2"/>
          <p:cNvSpPr>
            <a:spLocks noGrp="1"/>
          </p:cNvSpPr>
          <p:nvPr>
            <p:ph idx="1"/>
          </p:nvPr>
        </p:nvSpPr>
        <p:spPr>
          <a:xfrm>
            <a:off x="76200" y="1676400"/>
            <a:ext cx="89154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Life</a:t>
            </a:r>
          </a:p>
          <a:p>
            <a:pPr marL="0" lvl="1" indent="0">
              <a:buNone/>
            </a:pPr>
            <a:r>
              <a:rPr lang="en-US" dirty="0"/>
              <a:t>	#3	</a:t>
            </a:r>
            <a:r>
              <a:rPr lang="en-US" dirty="0" err="1"/>
              <a:t>participantOf</a:t>
            </a:r>
            <a:r>
              <a:rPr lang="en-US" dirty="0"/>
              <a:t>   	#4	at		t2</a:t>
            </a:r>
          </a:p>
          <a:p>
            <a:pPr marL="0" lvl="1" indent="0">
              <a:buNone/>
            </a:pPr>
            <a:r>
              <a:rPr lang="en-US" dirty="0"/>
              <a:t>	#4	</a:t>
            </a:r>
            <a:r>
              <a:rPr lang="en-US" dirty="0" err="1"/>
              <a:t>instanceOf</a:t>
            </a:r>
            <a:r>
              <a:rPr lang="en-US" dirty="0"/>
              <a:t>		Life</a:t>
            </a:r>
          </a:p>
          <a:p>
            <a:pPr marL="0" lvl="1" indent="0">
              <a:buNone/>
            </a:pPr>
            <a:r>
              <a:rPr lang="en-US" dirty="0"/>
              <a:t>	#5	</a:t>
            </a:r>
            <a:r>
              <a:rPr lang="en-US" dirty="0" err="1"/>
              <a:t>instanceOf</a:t>
            </a:r>
            <a:r>
              <a:rPr lang="en-US" dirty="0"/>
              <a:t>   		</a:t>
            </a:r>
            <a:r>
              <a:rPr lang="en-US" dirty="0" err="1"/>
              <a:t>MonoZygoticTwinBrotherHood</a:t>
            </a:r>
            <a:endParaRPr lang="en-US" dirty="0"/>
          </a:p>
          <a:p>
            <a:pPr marL="0" lvl="1" indent="0">
              <a:buNone/>
            </a:pPr>
            <a:r>
              <a:rPr lang="en-US" dirty="0"/>
              <a:t>	#5	</a:t>
            </a:r>
            <a:r>
              <a:rPr lang="en-US" dirty="0" err="1"/>
              <a:t>inheresIn</a:t>
            </a:r>
            <a:r>
              <a:rPr lang="en-US" dirty="0"/>
              <a:t>		#1	at		t1</a:t>
            </a:r>
          </a:p>
          <a:p>
            <a:pPr marL="0" lvl="1" indent="0">
              <a:buNone/>
            </a:pPr>
            <a:r>
              <a:rPr lang="en-US" dirty="0"/>
              <a:t>	#5	</a:t>
            </a:r>
            <a:r>
              <a:rPr lang="en-US" dirty="0" err="1"/>
              <a:t>inheresIn</a:t>
            </a:r>
            <a:r>
              <a:rPr lang="en-US" dirty="0"/>
              <a:t>		#3	at		t2</a:t>
            </a:r>
          </a:p>
          <a:p>
            <a:pPr marL="0" lvl="1" indent="0">
              <a:buNone/>
            </a:pPr>
            <a:endParaRPr lang="en-US" dirty="0"/>
          </a:p>
          <a:p>
            <a:pPr marL="342900" lvl="1" indent="-342900"/>
            <a:r>
              <a:rPr lang="en-US" dirty="0" smtClean="0"/>
              <a:t>We will be able to tell when at least one of the twins dies:</a:t>
            </a:r>
          </a:p>
          <a:p>
            <a:pPr marL="742950" lvl="2" indent="-342900"/>
            <a:r>
              <a:rPr lang="en-US" dirty="0" smtClean="0"/>
              <a:t>If only one: no.</a:t>
            </a:r>
          </a:p>
          <a:p>
            <a:pPr marL="742950" lvl="2" indent="-342900"/>
            <a:r>
              <a:rPr lang="en-US" dirty="0" smtClean="0"/>
              <a:t>If both at the same time: yes.</a:t>
            </a:r>
            <a:endParaRPr lang="en-US" dirty="0"/>
          </a:p>
          <a:p>
            <a:pPr marL="0" lvl="1" indent="0">
              <a:buNone/>
            </a:pPr>
            <a:endParaRPr lang="en-US" dirty="0"/>
          </a:p>
          <a:p>
            <a:pPr marL="0" lvl="1" indent="0">
              <a:buNone/>
            </a:pPr>
            <a:endParaRPr lang="en-US" dirty="0" smtClean="0"/>
          </a:p>
        </p:txBody>
      </p:sp>
    </p:spTree>
    <p:extLst>
      <p:ext uri="{BB962C8B-B14F-4D97-AF65-F5344CB8AC3E}">
        <p14:creationId xmlns:p14="http://schemas.microsoft.com/office/powerpoint/2010/main" val="131073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Capacities for reasoners</a:t>
            </a:r>
            <a:endParaRPr lang="en-US" dirty="0"/>
          </a:p>
        </p:txBody>
      </p:sp>
      <p:sp>
        <p:nvSpPr>
          <p:cNvPr id="3" name="Content Placeholder 2"/>
          <p:cNvSpPr>
            <a:spLocks noGrp="1"/>
          </p:cNvSpPr>
          <p:nvPr>
            <p:ph idx="1"/>
          </p:nvPr>
        </p:nvSpPr>
        <p:spPr>
          <a:xfrm>
            <a:off x="228600" y="2133600"/>
            <a:ext cx="8839200" cy="2743200"/>
          </a:xfrm>
        </p:spPr>
        <p:txBody>
          <a:bodyPr/>
          <a:lstStyle/>
          <a:p>
            <a:pPr marL="0" lvl="1" indent="0">
              <a:buNone/>
            </a:pPr>
            <a:r>
              <a:rPr lang="en-US" dirty="0" smtClean="0"/>
              <a:t>		#1	</a:t>
            </a:r>
            <a:r>
              <a:rPr lang="en-US" dirty="0" err="1" smtClean="0"/>
              <a:t>participantOf</a:t>
            </a:r>
            <a:r>
              <a:rPr lang="en-US" dirty="0" smtClean="0"/>
              <a:t>   	#2</a:t>
            </a:r>
            <a:r>
              <a:rPr lang="en-US" dirty="0"/>
              <a:t>	</a:t>
            </a:r>
            <a:r>
              <a:rPr lang="en-US" dirty="0" smtClean="0"/>
              <a:t>at		t1</a:t>
            </a:r>
          </a:p>
          <a:p>
            <a:pPr marL="0" lvl="1" indent="0">
              <a:buNone/>
            </a:pPr>
            <a:r>
              <a:rPr lang="en-US" dirty="0"/>
              <a:t>	</a:t>
            </a:r>
            <a:r>
              <a:rPr lang="en-US" dirty="0" smtClean="0"/>
              <a:t>	#2	</a:t>
            </a:r>
            <a:r>
              <a:rPr lang="en-US" dirty="0" err="1" smtClean="0"/>
              <a:t>instanceOf</a:t>
            </a:r>
            <a:r>
              <a:rPr lang="en-US" dirty="0" smtClean="0"/>
              <a:t>		</a:t>
            </a:r>
            <a:r>
              <a:rPr lang="en-US" dirty="0" err="1" smtClean="0"/>
              <a:t>DiagnosticProcess</a:t>
            </a:r>
            <a:endParaRPr lang="en-US" dirty="0" smtClean="0"/>
          </a:p>
          <a:p>
            <a:pPr marL="0" lvl="1" indent="0">
              <a:buNone/>
            </a:pPr>
            <a:r>
              <a:rPr lang="en-US" dirty="0"/>
              <a:t>	</a:t>
            </a:r>
            <a:r>
              <a:rPr lang="en-US" dirty="0" smtClean="0"/>
              <a:t>	</a:t>
            </a:r>
            <a:r>
              <a:rPr lang="en-US" dirty="0"/>
              <a:t>#1	</a:t>
            </a:r>
            <a:r>
              <a:rPr lang="en-US" dirty="0" err="1"/>
              <a:t>participantOf</a:t>
            </a:r>
            <a:r>
              <a:rPr lang="en-US" dirty="0"/>
              <a:t>   	</a:t>
            </a:r>
            <a:r>
              <a:rPr lang="en-US" dirty="0" smtClean="0"/>
              <a:t>#3</a:t>
            </a:r>
            <a:r>
              <a:rPr lang="en-US" dirty="0"/>
              <a:t>	at		</a:t>
            </a:r>
            <a:r>
              <a:rPr lang="en-US" dirty="0" smtClean="0"/>
              <a:t>t2</a:t>
            </a:r>
            <a:endParaRPr lang="en-US" dirty="0"/>
          </a:p>
          <a:p>
            <a:pPr marL="0" lvl="1" indent="0">
              <a:buNone/>
            </a:pPr>
            <a:r>
              <a:rPr lang="en-US" dirty="0" smtClean="0"/>
              <a:t>		#3</a:t>
            </a:r>
            <a:r>
              <a:rPr lang="en-US" dirty="0"/>
              <a:t>	</a:t>
            </a:r>
            <a:r>
              <a:rPr lang="en-US" dirty="0" err="1"/>
              <a:t>instanceOf</a:t>
            </a:r>
            <a:r>
              <a:rPr lang="en-US" dirty="0"/>
              <a:t>		</a:t>
            </a:r>
            <a:r>
              <a:rPr lang="en-US" dirty="0" smtClean="0"/>
              <a:t>Life</a:t>
            </a:r>
          </a:p>
          <a:p>
            <a:pPr marL="0" lvl="1" indent="0">
              <a:buNone/>
            </a:pPr>
            <a:r>
              <a:rPr lang="en-US" dirty="0"/>
              <a:t>		#1	</a:t>
            </a:r>
            <a:r>
              <a:rPr lang="en-US" dirty="0" err="1"/>
              <a:t>participantOf</a:t>
            </a:r>
            <a:r>
              <a:rPr lang="en-US" dirty="0"/>
              <a:t>   	</a:t>
            </a:r>
            <a:r>
              <a:rPr lang="en-US" dirty="0" smtClean="0"/>
              <a:t>#4</a:t>
            </a:r>
            <a:r>
              <a:rPr lang="en-US" dirty="0"/>
              <a:t>	at		</a:t>
            </a:r>
            <a:r>
              <a:rPr lang="en-US" dirty="0" smtClean="0"/>
              <a:t>t3</a:t>
            </a:r>
          </a:p>
          <a:p>
            <a:pPr marL="0" lvl="1" indent="0">
              <a:buNone/>
            </a:pPr>
            <a:r>
              <a:rPr lang="en-US" dirty="0"/>
              <a:t>		</a:t>
            </a:r>
            <a:r>
              <a:rPr lang="en-US" dirty="0" smtClean="0"/>
              <a:t>#4</a:t>
            </a:r>
            <a:r>
              <a:rPr lang="en-US" dirty="0"/>
              <a:t>	</a:t>
            </a:r>
            <a:r>
              <a:rPr lang="en-US" dirty="0" err="1"/>
              <a:t>instanceOf</a:t>
            </a:r>
            <a:r>
              <a:rPr lang="en-US" dirty="0"/>
              <a:t>		</a:t>
            </a:r>
            <a:r>
              <a:rPr lang="en-US" dirty="0" err="1" smtClean="0"/>
              <a:t>SurgicalProcedure</a:t>
            </a:r>
            <a:endParaRPr lang="en-US" dirty="0" smtClean="0"/>
          </a:p>
          <a:p>
            <a:pPr marL="0" lvl="1" indent="0">
              <a:buNone/>
            </a:pPr>
            <a:r>
              <a:rPr lang="en-US" dirty="0"/>
              <a:t>	</a:t>
            </a:r>
            <a:r>
              <a:rPr lang="en-US" dirty="0" smtClean="0"/>
              <a:t>	#4	</a:t>
            </a:r>
            <a:r>
              <a:rPr lang="en-US" dirty="0" err="1" smtClean="0"/>
              <a:t>precededBy</a:t>
            </a:r>
            <a:r>
              <a:rPr lang="en-US" dirty="0" smtClean="0"/>
              <a:t>		#2</a:t>
            </a:r>
          </a:p>
          <a:p>
            <a:pPr marL="0" lvl="1" indent="0">
              <a:buNone/>
            </a:pPr>
            <a:r>
              <a:rPr lang="en-US" dirty="0"/>
              <a:t>	</a:t>
            </a:r>
            <a:r>
              <a:rPr lang="en-US" dirty="0" smtClean="0"/>
              <a:t>	#4	</a:t>
            </a:r>
            <a:r>
              <a:rPr lang="en-US" dirty="0" err="1"/>
              <a:t>p</a:t>
            </a:r>
            <a:r>
              <a:rPr lang="en-US" dirty="0" err="1" smtClean="0"/>
              <a:t>artOf</a:t>
            </a:r>
            <a:r>
              <a:rPr lang="en-US" dirty="0" smtClean="0"/>
              <a:t>			#3</a:t>
            </a:r>
          </a:p>
          <a:p>
            <a:pPr marL="0" lvl="1" indent="0">
              <a:buNone/>
            </a:pPr>
            <a:r>
              <a:rPr lang="en-US" dirty="0"/>
              <a:t>	</a:t>
            </a:r>
            <a:r>
              <a:rPr lang="en-US" dirty="0" smtClean="0"/>
              <a:t>	t3	</a:t>
            </a:r>
            <a:r>
              <a:rPr lang="en-US" dirty="0" err="1" smtClean="0"/>
              <a:t>partOf</a:t>
            </a:r>
            <a:r>
              <a:rPr lang="en-US" dirty="0" smtClean="0"/>
              <a:t>			t2</a:t>
            </a:r>
          </a:p>
          <a:p>
            <a:pPr marL="0" lvl="1" indent="0">
              <a:buNone/>
            </a:pPr>
            <a:endParaRPr lang="en-US" dirty="0" smtClean="0"/>
          </a:p>
        </p:txBody>
      </p:sp>
      <p:sp>
        <p:nvSpPr>
          <p:cNvPr id="4" name="Rectangle 3"/>
          <p:cNvSpPr/>
          <p:nvPr/>
        </p:nvSpPr>
        <p:spPr bwMode="auto">
          <a:xfrm flipV="1">
            <a:off x="2053244" y="5181600"/>
            <a:ext cx="42672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flipV="1">
            <a:off x="2053244" y="3886200"/>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flipV="1">
            <a:off x="2053244" y="3038302"/>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flipV="1">
            <a:off x="2053244" y="3495502"/>
            <a:ext cx="6858000" cy="390698"/>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flipV="1">
            <a:off x="2053244" y="5626331"/>
            <a:ext cx="42672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Left Brace 13"/>
          <p:cNvSpPr/>
          <p:nvPr/>
        </p:nvSpPr>
        <p:spPr bwMode="auto">
          <a:xfrm>
            <a:off x="1474124" y="3048000"/>
            <a:ext cx="422564" cy="1295400"/>
          </a:xfrm>
          <a:prstGeom prst="leftBrace">
            <a:avLst>
              <a:gd name="adj1" fmla="val 35874"/>
              <a:gd name="adj2" fmla="val 5000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Left Brace 14"/>
          <p:cNvSpPr/>
          <p:nvPr/>
        </p:nvSpPr>
        <p:spPr bwMode="auto">
          <a:xfrm>
            <a:off x="1438335" y="5181600"/>
            <a:ext cx="422564" cy="901931"/>
          </a:xfrm>
          <a:prstGeom prst="leftBrace">
            <a:avLst>
              <a:gd name="adj1" fmla="val 35874"/>
              <a:gd name="adj2" fmla="val 5000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Curved Right Arrow 20"/>
          <p:cNvSpPr/>
          <p:nvPr/>
        </p:nvSpPr>
        <p:spPr bwMode="auto">
          <a:xfrm>
            <a:off x="685800" y="3581400"/>
            <a:ext cx="533400" cy="2133600"/>
          </a:xfrm>
          <a:prstGeom prst="curvedRightArrow">
            <a:avLst>
              <a:gd name="adj1" fmla="val 21833"/>
              <a:gd name="adj2" fmla="val 50000"/>
              <a:gd name="adj3" fmla="val 2500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60617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Careful though !</a:t>
            </a:r>
            <a:endParaRPr lang="en-US" dirty="0"/>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smtClean="0"/>
              <a:t>	#1	</a:t>
            </a:r>
            <a:r>
              <a:rPr lang="en-US" dirty="0" err="1" smtClean="0"/>
              <a:t>participantOf</a:t>
            </a:r>
            <a:r>
              <a:rPr lang="en-US" dirty="0" smtClean="0"/>
              <a:t>   	#2</a:t>
            </a:r>
            <a:r>
              <a:rPr lang="en-US" dirty="0"/>
              <a:t>	</a:t>
            </a:r>
            <a:r>
              <a:rPr lang="en-US" dirty="0" smtClean="0"/>
              <a:t>at		t1</a:t>
            </a:r>
          </a:p>
          <a:p>
            <a:pPr marL="0" lvl="1" indent="0">
              <a:buNone/>
            </a:pPr>
            <a:r>
              <a:rPr lang="en-US" dirty="0" smtClean="0"/>
              <a:t>	#2	</a:t>
            </a:r>
            <a:r>
              <a:rPr lang="en-US" dirty="0" err="1" smtClean="0"/>
              <a:t>instanceOf</a:t>
            </a:r>
            <a:r>
              <a:rPr lang="en-US" dirty="0" smtClean="0"/>
              <a:t>		</a:t>
            </a:r>
            <a:r>
              <a:rPr lang="en-US" dirty="0" err="1" smtClean="0"/>
              <a:t>DiagnosticProcess</a:t>
            </a:r>
            <a:endParaRPr lang="en-US" dirty="0" smtClean="0"/>
          </a:p>
          <a:p>
            <a:pPr marL="0" lvl="1" indent="0">
              <a:buNone/>
            </a:pPr>
            <a:r>
              <a:rPr lang="en-US" dirty="0" smtClean="0"/>
              <a:t>	</a:t>
            </a:r>
            <a:r>
              <a:rPr lang="en-US" dirty="0"/>
              <a:t>#1	</a:t>
            </a:r>
            <a:r>
              <a:rPr lang="en-US" dirty="0" err="1"/>
              <a:t>participantOf</a:t>
            </a:r>
            <a:r>
              <a:rPr lang="en-US" dirty="0"/>
              <a:t>   	</a:t>
            </a:r>
            <a:r>
              <a:rPr lang="en-US" dirty="0" smtClean="0"/>
              <a:t>#3</a:t>
            </a:r>
            <a:r>
              <a:rPr lang="en-US" dirty="0"/>
              <a:t>	at		</a:t>
            </a:r>
            <a:r>
              <a:rPr lang="en-US" dirty="0" smtClean="0"/>
              <a:t>t2</a:t>
            </a:r>
            <a:endParaRPr lang="en-US" dirty="0"/>
          </a:p>
          <a:p>
            <a:pPr marL="0" lvl="1" indent="0">
              <a:buNone/>
            </a:pPr>
            <a:r>
              <a:rPr lang="en-US" dirty="0" smtClean="0"/>
              <a:t>	#3</a:t>
            </a:r>
            <a:r>
              <a:rPr lang="en-US" dirty="0"/>
              <a:t>	</a:t>
            </a:r>
            <a:r>
              <a:rPr lang="en-US" dirty="0" err="1"/>
              <a:t>instanceOf</a:t>
            </a:r>
            <a:r>
              <a:rPr lang="en-US" dirty="0"/>
              <a:t>		</a:t>
            </a:r>
            <a:r>
              <a:rPr lang="en-US" dirty="0" smtClean="0"/>
              <a:t>Life</a:t>
            </a:r>
          </a:p>
          <a:p>
            <a:pPr marL="0" lvl="1" indent="0">
              <a:buNone/>
            </a:pPr>
            <a:r>
              <a:rPr lang="en-US" dirty="0"/>
              <a:t>	#1	</a:t>
            </a:r>
            <a:r>
              <a:rPr lang="en-US" dirty="0" err="1"/>
              <a:t>participantOf</a:t>
            </a:r>
            <a:r>
              <a:rPr lang="en-US" dirty="0"/>
              <a:t>   	</a:t>
            </a:r>
            <a:r>
              <a:rPr lang="en-US" dirty="0" smtClean="0"/>
              <a:t>#4</a:t>
            </a:r>
            <a:r>
              <a:rPr lang="en-US" dirty="0"/>
              <a:t>	at		</a:t>
            </a:r>
            <a:r>
              <a:rPr lang="en-US" dirty="0" smtClean="0"/>
              <a:t>t3</a:t>
            </a:r>
          </a:p>
          <a:p>
            <a:pPr marL="0" lvl="1" indent="0">
              <a:buNone/>
            </a:pPr>
            <a:r>
              <a:rPr lang="en-US" dirty="0"/>
              <a:t>	</a:t>
            </a:r>
            <a:r>
              <a:rPr lang="en-US" dirty="0" smtClean="0"/>
              <a:t>#4</a:t>
            </a:r>
            <a:r>
              <a:rPr lang="en-US" dirty="0"/>
              <a:t>	</a:t>
            </a:r>
            <a:r>
              <a:rPr lang="en-US" dirty="0" err="1"/>
              <a:t>instanceOf</a:t>
            </a:r>
            <a:r>
              <a:rPr lang="en-US" dirty="0"/>
              <a:t>		</a:t>
            </a:r>
            <a:r>
              <a:rPr lang="en-US" dirty="0" err="1" smtClean="0"/>
              <a:t>SurgicalProcedure</a:t>
            </a:r>
            <a:endParaRPr lang="en-US" dirty="0" smtClean="0"/>
          </a:p>
          <a:p>
            <a:pPr marL="0" lvl="1" indent="0">
              <a:buNone/>
            </a:pPr>
            <a:r>
              <a:rPr lang="en-US" dirty="0" smtClean="0"/>
              <a:t>	#4	</a:t>
            </a:r>
            <a:r>
              <a:rPr lang="en-US" dirty="0" err="1" smtClean="0"/>
              <a:t>precededBy</a:t>
            </a:r>
            <a:r>
              <a:rPr lang="en-US" dirty="0" smtClean="0"/>
              <a:t>		#2</a:t>
            </a:r>
          </a:p>
          <a:p>
            <a:pPr marL="0" lvl="1" indent="0">
              <a:buNone/>
            </a:pPr>
            <a:r>
              <a:rPr lang="en-US" dirty="0" smtClean="0"/>
              <a:t>	#4	</a:t>
            </a:r>
            <a:r>
              <a:rPr lang="en-US" dirty="0" err="1" smtClean="0"/>
              <a:t>partOf</a:t>
            </a:r>
            <a:r>
              <a:rPr lang="en-US" dirty="0" smtClean="0"/>
              <a:t>			#3</a:t>
            </a:r>
          </a:p>
          <a:p>
            <a:pPr marL="0" lvl="1" indent="0">
              <a:buNone/>
            </a:pPr>
            <a:r>
              <a:rPr lang="en-US" dirty="0" smtClean="0"/>
              <a:t>	t3	</a:t>
            </a:r>
            <a:r>
              <a:rPr lang="en-US" dirty="0" err="1" smtClean="0"/>
              <a:t>partOf</a:t>
            </a:r>
            <a:r>
              <a:rPr lang="en-US" dirty="0" smtClean="0"/>
              <a:t>			t2</a:t>
            </a:r>
          </a:p>
          <a:p>
            <a:pPr marL="0" lvl="1" indent="0">
              <a:buNone/>
            </a:pPr>
            <a:endParaRPr lang="en-US" dirty="0"/>
          </a:p>
          <a:p>
            <a:pPr marL="0" lvl="1" indent="0">
              <a:buNone/>
            </a:pPr>
            <a:r>
              <a:rPr lang="en-US" dirty="0" smtClean="0"/>
              <a:t>How does t1 relates to #2 ?</a:t>
            </a:r>
          </a:p>
          <a:p>
            <a:pPr marL="0" lvl="1" indent="0">
              <a:buNone/>
            </a:pPr>
            <a:endParaRPr lang="en-US" dirty="0" smtClean="0"/>
          </a:p>
        </p:txBody>
      </p:sp>
      <p:sp>
        <p:nvSpPr>
          <p:cNvPr id="4" name="Freeform 3"/>
          <p:cNvSpPr/>
          <p:nvPr/>
        </p:nvSpPr>
        <p:spPr bwMode="auto">
          <a:xfrm>
            <a:off x="4771505" y="1637607"/>
            <a:ext cx="3366655" cy="947651"/>
          </a:xfrm>
          <a:custGeom>
            <a:avLst/>
            <a:gdLst>
              <a:gd name="connsiteX0" fmla="*/ 16626 w 3366655"/>
              <a:gd name="connsiteY0" fmla="*/ 498764 h 947651"/>
              <a:gd name="connsiteX1" fmla="*/ 2709950 w 3366655"/>
              <a:gd name="connsiteY1" fmla="*/ 490451 h 947651"/>
              <a:gd name="connsiteX2" fmla="*/ 2709950 w 3366655"/>
              <a:gd name="connsiteY2" fmla="*/ 0 h 947651"/>
              <a:gd name="connsiteX3" fmla="*/ 3358342 w 3366655"/>
              <a:gd name="connsiteY3" fmla="*/ 0 h 947651"/>
              <a:gd name="connsiteX4" fmla="*/ 3366655 w 3366655"/>
              <a:gd name="connsiteY4" fmla="*/ 922713 h 947651"/>
              <a:gd name="connsiteX5" fmla="*/ 0 w 3366655"/>
              <a:gd name="connsiteY5" fmla="*/ 947651 h 947651"/>
              <a:gd name="connsiteX6" fmla="*/ 16626 w 3366655"/>
              <a:gd name="connsiteY6" fmla="*/ 498764 h 9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6655" h="947651">
                <a:moveTo>
                  <a:pt x="16626" y="498764"/>
                </a:moveTo>
                <a:lnTo>
                  <a:pt x="2709950" y="490451"/>
                </a:lnTo>
                <a:lnTo>
                  <a:pt x="2709950" y="0"/>
                </a:lnTo>
                <a:lnTo>
                  <a:pt x="3358342" y="0"/>
                </a:lnTo>
                <a:lnTo>
                  <a:pt x="3366655" y="922713"/>
                </a:lnTo>
                <a:lnTo>
                  <a:pt x="0" y="947651"/>
                </a:lnTo>
                <a:lnTo>
                  <a:pt x="16626" y="498764"/>
                </a:lnTo>
                <a:close/>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89045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Careful though !</a:t>
            </a:r>
            <a:endParaRPr lang="en-US" dirty="0"/>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smtClean="0"/>
              <a:t>	#1	</a:t>
            </a:r>
            <a:r>
              <a:rPr lang="en-US" dirty="0" err="1" smtClean="0"/>
              <a:t>participantOf</a:t>
            </a:r>
            <a:r>
              <a:rPr lang="en-US" dirty="0" smtClean="0"/>
              <a:t>   	#2</a:t>
            </a:r>
            <a:r>
              <a:rPr lang="en-US" dirty="0"/>
              <a:t>	</a:t>
            </a:r>
            <a:r>
              <a:rPr lang="en-US" dirty="0" smtClean="0"/>
              <a:t>at		t1</a:t>
            </a:r>
          </a:p>
          <a:p>
            <a:pPr marL="0" lvl="1" indent="0">
              <a:buNone/>
            </a:pPr>
            <a:r>
              <a:rPr lang="en-US" dirty="0" smtClean="0"/>
              <a:t>	#2	</a:t>
            </a:r>
            <a:r>
              <a:rPr lang="en-US" dirty="0" err="1" smtClean="0"/>
              <a:t>instanceOf</a:t>
            </a:r>
            <a:r>
              <a:rPr lang="en-US" dirty="0" smtClean="0"/>
              <a:t>		</a:t>
            </a:r>
            <a:r>
              <a:rPr lang="en-US" dirty="0" err="1" smtClean="0"/>
              <a:t>DiagnosticProcess</a:t>
            </a:r>
            <a:endParaRPr lang="en-US" dirty="0" smtClean="0"/>
          </a:p>
          <a:p>
            <a:pPr marL="0" lvl="1" indent="0">
              <a:buNone/>
            </a:pPr>
            <a:r>
              <a:rPr lang="en-US" dirty="0" smtClean="0"/>
              <a:t>	</a:t>
            </a:r>
            <a:r>
              <a:rPr lang="en-US" dirty="0"/>
              <a:t>#1	</a:t>
            </a:r>
            <a:r>
              <a:rPr lang="en-US" dirty="0" err="1"/>
              <a:t>participantOf</a:t>
            </a:r>
            <a:r>
              <a:rPr lang="en-US" dirty="0"/>
              <a:t>   	</a:t>
            </a:r>
            <a:r>
              <a:rPr lang="en-US" dirty="0" smtClean="0"/>
              <a:t>#3</a:t>
            </a:r>
            <a:r>
              <a:rPr lang="en-US" dirty="0"/>
              <a:t>	at		</a:t>
            </a:r>
            <a:r>
              <a:rPr lang="en-US" dirty="0" smtClean="0"/>
              <a:t>t2</a:t>
            </a:r>
            <a:endParaRPr lang="en-US" dirty="0"/>
          </a:p>
          <a:p>
            <a:pPr marL="0" lvl="1" indent="0">
              <a:buNone/>
            </a:pPr>
            <a:r>
              <a:rPr lang="en-US" dirty="0" smtClean="0"/>
              <a:t>	#3</a:t>
            </a:r>
            <a:r>
              <a:rPr lang="en-US" dirty="0"/>
              <a:t>	</a:t>
            </a:r>
            <a:r>
              <a:rPr lang="en-US" dirty="0" err="1"/>
              <a:t>instanceOf</a:t>
            </a:r>
            <a:r>
              <a:rPr lang="en-US" dirty="0"/>
              <a:t>		</a:t>
            </a:r>
            <a:r>
              <a:rPr lang="en-US" dirty="0" smtClean="0"/>
              <a:t>Life</a:t>
            </a:r>
          </a:p>
          <a:p>
            <a:pPr marL="0" lvl="1" indent="0">
              <a:buNone/>
            </a:pPr>
            <a:r>
              <a:rPr lang="en-US" dirty="0"/>
              <a:t>	#1	</a:t>
            </a:r>
            <a:r>
              <a:rPr lang="en-US" dirty="0" err="1"/>
              <a:t>participantOf</a:t>
            </a:r>
            <a:r>
              <a:rPr lang="en-US" dirty="0"/>
              <a:t>   	</a:t>
            </a:r>
            <a:r>
              <a:rPr lang="en-US" dirty="0" smtClean="0"/>
              <a:t>#4</a:t>
            </a:r>
            <a:r>
              <a:rPr lang="en-US" dirty="0"/>
              <a:t>	at		</a:t>
            </a:r>
            <a:r>
              <a:rPr lang="en-US" dirty="0" smtClean="0"/>
              <a:t>t3</a:t>
            </a:r>
          </a:p>
          <a:p>
            <a:pPr marL="0" lvl="1" indent="0">
              <a:buNone/>
            </a:pPr>
            <a:r>
              <a:rPr lang="en-US" dirty="0"/>
              <a:t>	</a:t>
            </a:r>
            <a:r>
              <a:rPr lang="en-US" dirty="0" smtClean="0"/>
              <a:t>#4</a:t>
            </a:r>
            <a:r>
              <a:rPr lang="en-US" dirty="0"/>
              <a:t>	</a:t>
            </a:r>
            <a:r>
              <a:rPr lang="en-US" dirty="0" err="1"/>
              <a:t>instanceOf</a:t>
            </a:r>
            <a:r>
              <a:rPr lang="en-US" dirty="0"/>
              <a:t>		</a:t>
            </a:r>
            <a:r>
              <a:rPr lang="en-US" dirty="0" err="1" smtClean="0"/>
              <a:t>SurgicalProcedure</a:t>
            </a:r>
            <a:endParaRPr lang="en-US" dirty="0" smtClean="0"/>
          </a:p>
          <a:p>
            <a:pPr marL="0" lvl="1" indent="0">
              <a:buNone/>
            </a:pPr>
            <a:r>
              <a:rPr lang="en-US" dirty="0" smtClean="0"/>
              <a:t>	#4	</a:t>
            </a:r>
            <a:r>
              <a:rPr lang="en-US" dirty="0" err="1" smtClean="0"/>
              <a:t>precededBy</a:t>
            </a:r>
            <a:r>
              <a:rPr lang="en-US" dirty="0" smtClean="0"/>
              <a:t>		#2</a:t>
            </a:r>
          </a:p>
          <a:p>
            <a:pPr marL="0" lvl="1" indent="0">
              <a:buNone/>
            </a:pPr>
            <a:r>
              <a:rPr lang="en-US" dirty="0" smtClean="0"/>
              <a:t>	#4	</a:t>
            </a:r>
            <a:r>
              <a:rPr lang="en-US" dirty="0" err="1" smtClean="0"/>
              <a:t>partOf</a:t>
            </a:r>
            <a:r>
              <a:rPr lang="en-US" dirty="0" smtClean="0"/>
              <a:t>			#3</a:t>
            </a:r>
          </a:p>
          <a:p>
            <a:pPr marL="0" lvl="1" indent="0">
              <a:buNone/>
            </a:pPr>
            <a:r>
              <a:rPr lang="en-US" dirty="0" smtClean="0"/>
              <a:t>	t3	</a:t>
            </a:r>
            <a:r>
              <a:rPr lang="en-US" dirty="0" err="1" smtClean="0"/>
              <a:t>partOf</a:t>
            </a:r>
            <a:r>
              <a:rPr lang="en-US" dirty="0" smtClean="0"/>
              <a:t>			t2</a:t>
            </a:r>
          </a:p>
          <a:p>
            <a:pPr marL="0" lvl="1" indent="0">
              <a:buNone/>
            </a:pPr>
            <a:endParaRPr lang="en-US" dirty="0"/>
          </a:p>
          <a:p>
            <a:pPr marL="0" lvl="1" indent="0">
              <a:buNone/>
            </a:pPr>
            <a:r>
              <a:rPr lang="en-US" dirty="0" smtClean="0"/>
              <a:t>How does t2 relates to #3 ?</a:t>
            </a:r>
          </a:p>
          <a:p>
            <a:pPr marL="0" lvl="1" indent="0">
              <a:buNone/>
            </a:pPr>
            <a:endParaRPr lang="en-US" dirty="0" smtClean="0"/>
          </a:p>
        </p:txBody>
      </p:sp>
      <p:sp>
        <p:nvSpPr>
          <p:cNvPr id="4" name="Freeform 3"/>
          <p:cNvSpPr/>
          <p:nvPr/>
        </p:nvSpPr>
        <p:spPr bwMode="auto">
          <a:xfrm>
            <a:off x="4771505" y="2515984"/>
            <a:ext cx="3366655" cy="947651"/>
          </a:xfrm>
          <a:custGeom>
            <a:avLst/>
            <a:gdLst>
              <a:gd name="connsiteX0" fmla="*/ 16626 w 3366655"/>
              <a:gd name="connsiteY0" fmla="*/ 498764 h 947651"/>
              <a:gd name="connsiteX1" fmla="*/ 2709950 w 3366655"/>
              <a:gd name="connsiteY1" fmla="*/ 490451 h 947651"/>
              <a:gd name="connsiteX2" fmla="*/ 2709950 w 3366655"/>
              <a:gd name="connsiteY2" fmla="*/ 0 h 947651"/>
              <a:gd name="connsiteX3" fmla="*/ 3358342 w 3366655"/>
              <a:gd name="connsiteY3" fmla="*/ 0 h 947651"/>
              <a:gd name="connsiteX4" fmla="*/ 3366655 w 3366655"/>
              <a:gd name="connsiteY4" fmla="*/ 922713 h 947651"/>
              <a:gd name="connsiteX5" fmla="*/ 0 w 3366655"/>
              <a:gd name="connsiteY5" fmla="*/ 947651 h 947651"/>
              <a:gd name="connsiteX6" fmla="*/ 16626 w 3366655"/>
              <a:gd name="connsiteY6" fmla="*/ 498764 h 9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6655" h="947651">
                <a:moveTo>
                  <a:pt x="16626" y="498764"/>
                </a:moveTo>
                <a:lnTo>
                  <a:pt x="2709950" y="490451"/>
                </a:lnTo>
                <a:lnTo>
                  <a:pt x="2709950" y="0"/>
                </a:lnTo>
                <a:lnTo>
                  <a:pt x="3358342" y="0"/>
                </a:lnTo>
                <a:lnTo>
                  <a:pt x="3366655" y="922713"/>
                </a:lnTo>
                <a:lnTo>
                  <a:pt x="0" y="947651"/>
                </a:lnTo>
                <a:lnTo>
                  <a:pt x="16626" y="498764"/>
                </a:lnTo>
                <a:close/>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17446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Through:	#1 </a:t>
            </a:r>
            <a:r>
              <a:rPr lang="en-US" b="1" dirty="0" err="1" smtClean="0"/>
              <a:t>partOf</a:t>
            </a:r>
            <a:r>
              <a:rPr lang="en-US" dirty="0" smtClean="0"/>
              <a:t> #2 </a:t>
            </a:r>
            <a:r>
              <a:rPr lang="en-US" b="1" dirty="0" smtClean="0"/>
              <a:t>at </a:t>
            </a:r>
            <a:r>
              <a:rPr lang="en-US" dirty="0" smtClean="0"/>
              <a:t>t1</a:t>
            </a:r>
          </a:p>
          <a:p>
            <a:pPr>
              <a:buFont typeface="Arial" panose="020B0604020202020204" pitchFamily="34" charset="0"/>
              <a:buChar char="•"/>
            </a:pPr>
            <a:r>
              <a:rPr lang="en-US" dirty="0" smtClean="0"/>
              <a:t>One sees:	</a:t>
            </a:r>
            <a:r>
              <a:rPr lang="en-US" dirty="0" smtClean="0">
                <a:solidFill>
                  <a:srgbClr val="FFFF00"/>
                </a:solidFill>
              </a:rPr>
              <a:t>#1 </a:t>
            </a:r>
            <a:r>
              <a:rPr lang="en-US" b="1" dirty="0" err="1" smtClean="0">
                <a:solidFill>
                  <a:srgbClr val="FFFF00"/>
                </a:solidFill>
              </a:rPr>
              <a:t>partOf</a:t>
            </a:r>
            <a:r>
              <a:rPr lang="en-US" dirty="0" smtClean="0">
                <a:solidFill>
                  <a:srgbClr val="FFFF00"/>
                </a:solidFill>
              </a:rPr>
              <a:t> #2 </a:t>
            </a:r>
            <a:r>
              <a:rPr lang="en-US" b="1" dirty="0" smtClean="0">
                <a:solidFill>
                  <a:srgbClr val="FFFF00"/>
                </a:solidFill>
              </a:rPr>
              <a:t>at </a:t>
            </a:r>
            <a:r>
              <a:rPr lang="en-US" dirty="0" smtClean="0">
                <a:solidFill>
                  <a:srgbClr val="FFFF00"/>
                </a:solidFill>
              </a:rPr>
              <a:t>t1</a:t>
            </a:r>
            <a:endParaRPr lang="en-US" dirty="0">
              <a:solidFill>
                <a:srgbClr val="FFFF00"/>
              </a:solidFill>
            </a:endParaRP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684052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Referent tracking assertions are real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Through:	#1 </a:t>
            </a:r>
            <a:r>
              <a:rPr lang="en-US" b="1" dirty="0" err="1" smtClean="0"/>
              <a:t>partOf</a:t>
            </a:r>
            <a:r>
              <a:rPr lang="en-US" dirty="0" smtClean="0"/>
              <a:t> #2 </a:t>
            </a:r>
            <a:r>
              <a:rPr lang="en-US" b="1" dirty="0" smtClean="0"/>
              <a:t>at </a:t>
            </a:r>
            <a:r>
              <a:rPr lang="en-US" dirty="0" smtClean="0"/>
              <a:t>t1</a:t>
            </a:r>
          </a:p>
          <a:p>
            <a:pPr>
              <a:buFont typeface="Arial" panose="020B0604020202020204" pitchFamily="34" charset="0"/>
              <a:buChar char="•"/>
            </a:pPr>
            <a:r>
              <a:rPr lang="en-US" dirty="0" smtClean="0"/>
              <a:t>One sees:	</a:t>
            </a:r>
            <a:r>
              <a:rPr lang="en-US" dirty="0" smtClean="0">
                <a:solidFill>
                  <a:srgbClr val="FFFF00"/>
                </a:solidFill>
              </a:rPr>
              <a:t>#1 </a:t>
            </a:r>
            <a:r>
              <a:rPr lang="en-US" b="1" dirty="0" err="1" smtClean="0">
                <a:solidFill>
                  <a:srgbClr val="FFFF00"/>
                </a:solidFill>
              </a:rPr>
              <a:t>partOf</a:t>
            </a:r>
            <a:r>
              <a:rPr lang="en-US" dirty="0" smtClean="0">
                <a:solidFill>
                  <a:srgbClr val="FFFF00"/>
                </a:solidFill>
              </a:rPr>
              <a:t> #2 </a:t>
            </a:r>
            <a:r>
              <a:rPr lang="en-US" b="1" dirty="0" smtClean="0">
                <a:solidFill>
                  <a:srgbClr val="FFFF00"/>
                </a:solidFill>
              </a:rPr>
              <a:t>at </a:t>
            </a:r>
            <a:r>
              <a:rPr lang="en-US" dirty="0" smtClean="0">
                <a:solidFill>
                  <a:srgbClr val="FFFF00"/>
                </a:solidFill>
              </a:rPr>
              <a:t>t1</a:t>
            </a:r>
            <a:endParaRPr lang="en-US" dirty="0">
              <a:solidFill>
                <a:srgbClr val="FFFF00"/>
              </a:solidFill>
            </a:endParaRP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960798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Referent tracking assertions are real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Through:	#1 </a:t>
            </a:r>
            <a:r>
              <a:rPr lang="en-US" b="1" dirty="0" err="1" smtClean="0"/>
              <a:t>partOf</a:t>
            </a:r>
            <a:r>
              <a:rPr lang="en-US" dirty="0" smtClean="0"/>
              <a:t> #2 </a:t>
            </a:r>
            <a:r>
              <a:rPr lang="en-US" b="1" dirty="0" smtClean="0"/>
              <a:t>at </a:t>
            </a:r>
            <a:r>
              <a:rPr lang="en-US" dirty="0" smtClean="0"/>
              <a:t>t1</a:t>
            </a:r>
          </a:p>
          <a:p>
            <a:pPr>
              <a:buFont typeface="Arial" panose="020B0604020202020204" pitchFamily="34" charset="0"/>
              <a:buChar char="•"/>
            </a:pPr>
            <a:r>
              <a:rPr lang="en-US" dirty="0" smtClean="0"/>
              <a:t>One sees:	</a:t>
            </a:r>
            <a:r>
              <a:rPr lang="en-US" dirty="0" smtClean="0">
                <a:solidFill>
                  <a:srgbClr val="FFFF00"/>
                </a:solidFill>
              </a:rPr>
              <a:t>#1 </a:t>
            </a:r>
            <a:r>
              <a:rPr lang="en-US" b="1" dirty="0" err="1" smtClean="0">
                <a:solidFill>
                  <a:srgbClr val="FFFF00"/>
                </a:solidFill>
              </a:rPr>
              <a:t>partOf</a:t>
            </a:r>
            <a:r>
              <a:rPr lang="en-US" dirty="0" smtClean="0">
                <a:solidFill>
                  <a:srgbClr val="FFFF00"/>
                </a:solidFill>
              </a:rPr>
              <a:t> #2 </a:t>
            </a:r>
            <a:r>
              <a:rPr lang="en-US" b="1" dirty="0" smtClean="0">
                <a:solidFill>
                  <a:srgbClr val="FFFF00"/>
                </a:solidFill>
              </a:rPr>
              <a:t>at </a:t>
            </a:r>
            <a:r>
              <a:rPr lang="en-US" dirty="0" smtClean="0">
                <a:solidFill>
                  <a:srgbClr val="FFFF00"/>
                </a:solidFill>
              </a:rPr>
              <a:t>t1</a:t>
            </a:r>
            <a:endParaRPr lang="en-US" dirty="0">
              <a:solidFill>
                <a:srgbClr val="FFFF00"/>
              </a:solidFill>
            </a:endParaRPr>
          </a:p>
          <a:p>
            <a:pPr>
              <a:buFont typeface="Arial" panose="020B0604020202020204" pitchFamily="34" charset="0"/>
              <a:buChar char="•"/>
            </a:pPr>
            <a:r>
              <a:rPr lang="en-US" dirty="0" smtClean="0"/>
              <a:t>Thus we can assign identifiers to these assertions:</a:t>
            </a:r>
          </a:p>
          <a:p>
            <a:pPr lvl="1">
              <a:buFont typeface="Arial" panose="020B0604020202020204" pitchFamily="34" charset="0"/>
              <a:buChar char="•"/>
            </a:pPr>
            <a:r>
              <a:rPr lang="en-US" dirty="0" smtClean="0"/>
              <a:t>#3 stands proxy for </a:t>
            </a:r>
            <a:r>
              <a:rPr lang="en-US" dirty="0"/>
              <a:t>#1 </a:t>
            </a:r>
            <a:r>
              <a:rPr lang="en-US" b="1" dirty="0" err="1"/>
              <a:t>partOf</a:t>
            </a:r>
            <a:r>
              <a:rPr lang="en-US" dirty="0"/>
              <a:t> #2 </a:t>
            </a:r>
            <a:r>
              <a:rPr lang="en-US" b="1" dirty="0"/>
              <a:t>at </a:t>
            </a:r>
            <a:r>
              <a:rPr lang="en-US" dirty="0"/>
              <a:t>t1</a:t>
            </a:r>
          </a:p>
          <a:p>
            <a:pPr>
              <a:buFont typeface="Arial" panose="020B0604020202020204" pitchFamily="34" charset="0"/>
              <a:buChar char="•"/>
            </a:pPr>
            <a:r>
              <a:rPr lang="en-US" dirty="0" smtClean="0"/>
              <a:t>And we can write:</a:t>
            </a:r>
          </a:p>
          <a:p>
            <a:pPr lvl="1">
              <a:buFont typeface="Arial" panose="020B0604020202020204" pitchFamily="34" charset="0"/>
              <a:buChar char="•"/>
            </a:pPr>
            <a:r>
              <a:rPr lang="en-US" dirty="0" smtClean="0"/>
              <a:t>#3 </a:t>
            </a:r>
            <a:r>
              <a:rPr lang="en-US" dirty="0" err="1" smtClean="0"/>
              <a:t>isAbout</a:t>
            </a:r>
            <a:r>
              <a:rPr lang="en-US" dirty="0" smtClean="0"/>
              <a:t> #1 at t3,</a:t>
            </a:r>
          </a:p>
          <a:p>
            <a:pPr lvl="1">
              <a:buFont typeface="Arial" panose="020B0604020202020204" pitchFamily="34" charset="0"/>
              <a:buChar char="•"/>
            </a:pPr>
            <a:r>
              <a:rPr lang="en-US" dirty="0"/>
              <a:t>#3 </a:t>
            </a:r>
            <a:r>
              <a:rPr lang="en-US" dirty="0" err="1"/>
              <a:t>isAbout</a:t>
            </a:r>
            <a:r>
              <a:rPr lang="en-US" dirty="0"/>
              <a:t> </a:t>
            </a:r>
            <a:r>
              <a:rPr lang="en-US" dirty="0" smtClean="0"/>
              <a:t>#2 </a:t>
            </a:r>
            <a:r>
              <a:rPr lang="en-US" dirty="0"/>
              <a:t>at t3</a:t>
            </a:r>
            <a:r>
              <a:rPr lang="en-US" dirty="0" smtClean="0"/>
              <a:t>, …</a:t>
            </a:r>
          </a:p>
          <a:p>
            <a:pPr>
              <a:buFont typeface="Arial" panose="020B0604020202020204" pitchFamily="34" charset="0"/>
              <a:buChar char="•"/>
            </a:pPr>
            <a:r>
              <a:rPr lang="en-US" dirty="0" smtClean="0"/>
              <a:t>This is important for referent tracking systems which keep track of the faithfulness of its representations, but not for today’s exercise (and the assignment).</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610494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Referent Tracking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Above all:</a:t>
            </a:r>
          </a:p>
          <a:p>
            <a:pPr lvl="1">
              <a:buFont typeface="Arial" panose="020B0604020202020204" pitchFamily="34" charset="0"/>
              <a:buChar char="•"/>
            </a:pPr>
            <a:r>
              <a:rPr lang="en-US" dirty="0" smtClean="0"/>
              <a:t>Representation of what is the case for particulars in some portion of reality:</a:t>
            </a:r>
          </a:p>
          <a:p>
            <a:pPr lvl="2">
              <a:buFont typeface="Arial" panose="020B0604020202020204" pitchFamily="34" charset="0"/>
              <a:buChar char="•"/>
            </a:pPr>
            <a:r>
              <a:rPr lang="en-US" dirty="0" smtClean="0"/>
              <a:t>Electronic healthcare systems</a:t>
            </a:r>
          </a:p>
          <a:p>
            <a:pPr lvl="2">
              <a:buFont typeface="Arial" panose="020B0604020202020204" pitchFamily="34" charset="0"/>
              <a:buChar char="•"/>
            </a:pPr>
            <a:r>
              <a:rPr lang="en-US" dirty="0" smtClean="0"/>
              <a:t>Gazetteers</a:t>
            </a:r>
          </a:p>
          <a:p>
            <a:pPr lvl="2">
              <a:buFont typeface="Arial" panose="020B0604020202020204" pitchFamily="34" charset="0"/>
              <a:buChar char="•"/>
            </a:pPr>
            <a:r>
              <a:rPr lang="en-US" dirty="0" smtClean="0"/>
              <a:t>Product or system maintenance systems.</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But also:</a:t>
            </a:r>
          </a:p>
          <a:p>
            <a:pPr lvl="1">
              <a:buFont typeface="Arial" panose="020B0604020202020204" pitchFamily="34" charset="0"/>
              <a:buChar char="•"/>
            </a:pPr>
            <a:r>
              <a:rPr lang="en-US" dirty="0" smtClean="0"/>
              <a:t>As an aid to build application ontologies.</a:t>
            </a:r>
          </a:p>
          <a:p>
            <a:pPr lvl="1">
              <a:buFont typeface="Arial" panose="020B0604020202020204" pitchFamily="34" charset="0"/>
              <a:buChar char="•"/>
            </a:pPr>
            <a:endParaRPr lang="en-US" dirty="0"/>
          </a:p>
          <a:p>
            <a:pPr>
              <a:buFont typeface="Arial" panose="020B0604020202020204" pitchFamily="34" charset="0"/>
              <a:buChar char="•"/>
            </a:pPr>
            <a:r>
              <a:rPr lang="en-US" dirty="0" smtClean="0"/>
              <a:t>Forces you to think better about temporal aspects!</a:t>
            </a:r>
            <a:endParaRPr lang="en-US" dirty="0"/>
          </a:p>
        </p:txBody>
      </p:sp>
    </p:spTree>
    <p:extLst>
      <p:ext uri="{BB962C8B-B14F-4D97-AF65-F5344CB8AC3E}">
        <p14:creationId xmlns:p14="http://schemas.microsoft.com/office/powerpoint/2010/main" val="1544358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not visible anymore BFO-ontologies</a:t>
            </a:r>
            <a:endParaRPr lang="en-US" dirty="0"/>
          </a:p>
        </p:txBody>
      </p:sp>
      <p:sp>
        <p:nvSpPr>
          <p:cNvPr id="3" name="Content Placeholder 2"/>
          <p:cNvSpPr>
            <a:spLocks noGrp="1"/>
          </p:cNvSpPr>
          <p:nvPr>
            <p:ph idx="1"/>
          </p:nvPr>
        </p:nvSpPr>
        <p:spPr/>
        <p:txBody>
          <a:bodyPr/>
          <a:lstStyle/>
          <a:p>
            <a:pPr eaLnBrk="1" hangingPunct="1">
              <a:buFont typeface="Arial" panose="020B0604020202020204" pitchFamily="34" charset="0"/>
              <a:buChar char="•"/>
            </a:pPr>
            <a:r>
              <a:rPr lang="en-US" altLang="en-US" i="1" dirty="0"/>
              <a:t>C </a:t>
            </a:r>
            <a:r>
              <a:rPr lang="en-US" altLang="en-US" i="1" dirty="0" err="1" smtClean="0"/>
              <a:t>isa</a:t>
            </a:r>
            <a:r>
              <a:rPr lang="en-US" altLang="en-US" i="1" dirty="0" smtClean="0"/>
              <a:t> </a:t>
            </a:r>
            <a:r>
              <a:rPr lang="en-US" altLang="en-US" i="1" dirty="0"/>
              <a:t>C</a:t>
            </a:r>
            <a:r>
              <a:rPr lang="en-US" altLang="en-US" dirty="0"/>
              <a:t>1 = [</a:t>
            </a:r>
            <a:r>
              <a:rPr lang="en-US" altLang="en-US" dirty="0" err="1" smtClean="0"/>
              <a:t>def</a:t>
            </a:r>
            <a:r>
              <a:rPr lang="en-US" altLang="en-US" dirty="0" smtClean="0"/>
              <a:t> for continuants] </a:t>
            </a:r>
            <a:endParaRPr lang="en-US" altLang="en-US" dirty="0"/>
          </a:p>
          <a:p>
            <a:pPr marL="400050" lvl="1" indent="0" eaLnBrk="1" hangingPunct="1">
              <a:buFontTx/>
              <a:buNone/>
            </a:pPr>
            <a:r>
              <a:rPr lang="en-US" altLang="en-US" dirty="0"/>
              <a:t>for all </a:t>
            </a:r>
            <a:r>
              <a:rPr lang="en-US" altLang="en-US" i="1" dirty="0"/>
              <a:t>c</a:t>
            </a:r>
            <a:r>
              <a:rPr lang="en-US" altLang="en-US" dirty="0"/>
              <a:t>, </a:t>
            </a:r>
            <a:r>
              <a:rPr lang="en-US" altLang="en-US" i="1" dirty="0"/>
              <a:t>t</a:t>
            </a:r>
            <a:r>
              <a:rPr lang="en-US" altLang="en-US" dirty="0"/>
              <a:t>, </a:t>
            </a:r>
          </a:p>
          <a:p>
            <a:pPr marL="0" indent="0" eaLnBrk="1" hangingPunct="1">
              <a:buFontTx/>
              <a:buNone/>
            </a:pPr>
            <a:r>
              <a:rPr lang="en-US" altLang="en-US" dirty="0"/>
              <a:t>	if </a:t>
            </a:r>
            <a:r>
              <a:rPr lang="en-US" altLang="en-US" i="1" dirty="0"/>
              <a:t>c </a:t>
            </a:r>
            <a:r>
              <a:rPr lang="en-US" altLang="en-US" i="1" dirty="0" err="1"/>
              <a:t>instance_of</a:t>
            </a:r>
            <a:r>
              <a:rPr lang="en-US" altLang="en-US" i="1" dirty="0"/>
              <a:t> C at t</a:t>
            </a:r>
          </a:p>
          <a:p>
            <a:pPr marL="0" indent="0" eaLnBrk="1" hangingPunct="1">
              <a:buFontTx/>
              <a:buNone/>
            </a:pPr>
            <a:r>
              <a:rPr lang="en-US" altLang="en-US" i="1" dirty="0"/>
              <a:t>		</a:t>
            </a:r>
            <a:r>
              <a:rPr lang="en-US" altLang="en-US" dirty="0"/>
              <a:t>then </a:t>
            </a:r>
            <a:r>
              <a:rPr lang="en-US" altLang="en-US" i="1" dirty="0" smtClean="0"/>
              <a:t>c </a:t>
            </a:r>
            <a:r>
              <a:rPr lang="en-US" altLang="en-US" i="1" dirty="0" err="1"/>
              <a:t>instance_of</a:t>
            </a:r>
            <a:r>
              <a:rPr lang="en-US" altLang="en-US" i="1" dirty="0"/>
              <a:t> C</a:t>
            </a:r>
            <a:r>
              <a:rPr lang="en-US" altLang="en-US" dirty="0"/>
              <a:t>1 at </a:t>
            </a:r>
            <a:r>
              <a:rPr lang="en-US" altLang="en-US" i="1" dirty="0" smtClean="0"/>
              <a:t>t</a:t>
            </a:r>
            <a:r>
              <a:rPr lang="en-US" altLang="en-US" dirty="0" smtClean="0"/>
              <a:t>. </a:t>
            </a:r>
            <a:endParaRPr lang="en-US" altLang="en-US" dirty="0"/>
          </a:p>
          <a:p>
            <a:pPr marL="0" indent="0" eaLnBrk="1" hangingPunct="1">
              <a:buFontTx/>
              <a:buNone/>
            </a:pPr>
            <a:endParaRPr lang="en-US" altLang="en-US" i="1" dirty="0" smtClean="0"/>
          </a:p>
          <a:p>
            <a:pPr eaLnBrk="1" hangingPunct="1">
              <a:buFont typeface="Arial" panose="020B0604020202020204" pitchFamily="34" charset="0"/>
              <a:buChar char="•"/>
            </a:pPr>
            <a:r>
              <a:rPr lang="en-US" altLang="en-US" i="1" dirty="0" smtClean="0"/>
              <a:t>C </a:t>
            </a:r>
            <a:r>
              <a:rPr lang="en-US" altLang="en-US" i="1" dirty="0" err="1" smtClean="0"/>
              <a:t>continuant_part_of</a:t>
            </a:r>
            <a:r>
              <a:rPr lang="en-US" altLang="en-US" i="1" dirty="0" smtClean="0"/>
              <a:t> </a:t>
            </a:r>
            <a:r>
              <a:rPr lang="en-US" altLang="en-US" i="1" dirty="0"/>
              <a:t>C</a:t>
            </a:r>
            <a:r>
              <a:rPr lang="en-US" altLang="en-US" dirty="0"/>
              <a:t>1 = [</a:t>
            </a:r>
            <a:r>
              <a:rPr lang="en-US" altLang="en-US" dirty="0" err="1"/>
              <a:t>def</a:t>
            </a:r>
            <a:r>
              <a:rPr lang="en-US" altLang="en-US" dirty="0"/>
              <a:t>] </a:t>
            </a:r>
          </a:p>
          <a:p>
            <a:pPr marL="400050" lvl="1" indent="0" eaLnBrk="1" hangingPunct="1">
              <a:buFontTx/>
              <a:buNone/>
            </a:pPr>
            <a:r>
              <a:rPr lang="en-US" altLang="en-US" dirty="0"/>
              <a:t>for all </a:t>
            </a:r>
            <a:r>
              <a:rPr lang="en-US" altLang="en-US" i="1" dirty="0"/>
              <a:t>c</a:t>
            </a:r>
            <a:r>
              <a:rPr lang="en-US" altLang="en-US" dirty="0"/>
              <a:t>, </a:t>
            </a:r>
            <a:r>
              <a:rPr lang="en-US" altLang="en-US" i="1" dirty="0"/>
              <a:t>t</a:t>
            </a:r>
            <a:r>
              <a:rPr lang="en-US" altLang="en-US" dirty="0"/>
              <a:t>, </a:t>
            </a:r>
          </a:p>
          <a:p>
            <a:pPr marL="0" indent="0" eaLnBrk="1" hangingPunct="1">
              <a:buFontTx/>
              <a:buNone/>
            </a:pPr>
            <a:r>
              <a:rPr lang="en-US" altLang="en-US" dirty="0"/>
              <a:t>	if </a:t>
            </a:r>
            <a:r>
              <a:rPr lang="en-US" altLang="en-US" i="1" dirty="0" smtClean="0"/>
              <a:t>c </a:t>
            </a:r>
            <a:r>
              <a:rPr lang="en-US" altLang="en-US" i="1" dirty="0" err="1" smtClean="0"/>
              <a:t>instance_of</a:t>
            </a:r>
            <a:r>
              <a:rPr lang="en-US" altLang="en-US" i="1" dirty="0" smtClean="0"/>
              <a:t> C at t</a:t>
            </a:r>
            <a:endParaRPr lang="en-US" altLang="en-US" i="1" dirty="0"/>
          </a:p>
          <a:p>
            <a:pPr marL="0" indent="0" eaLnBrk="1" hangingPunct="1">
              <a:buFontTx/>
              <a:buNone/>
            </a:pPr>
            <a:r>
              <a:rPr lang="en-US" altLang="en-US" i="1" dirty="0"/>
              <a:t>	</a:t>
            </a:r>
            <a:r>
              <a:rPr lang="en-US" altLang="en-US" i="1" dirty="0" smtClean="0"/>
              <a:t>	</a:t>
            </a:r>
            <a:r>
              <a:rPr lang="en-US" altLang="en-US" dirty="0" smtClean="0"/>
              <a:t>then </a:t>
            </a:r>
            <a:r>
              <a:rPr lang="en-US" altLang="en-US" dirty="0"/>
              <a:t>there is some </a:t>
            </a:r>
            <a:r>
              <a:rPr lang="en-US" altLang="en-US" i="1" dirty="0"/>
              <a:t>c</a:t>
            </a:r>
            <a:r>
              <a:rPr lang="en-US" altLang="en-US" dirty="0"/>
              <a:t>1 </a:t>
            </a:r>
            <a:r>
              <a:rPr lang="en-US" altLang="en-US" dirty="0" smtClean="0"/>
              <a:t>such </a:t>
            </a:r>
            <a:r>
              <a:rPr lang="en-US" altLang="en-US" dirty="0"/>
              <a:t>that </a:t>
            </a:r>
            <a:endParaRPr lang="en-US" altLang="en-US" dirty="0" smtClean="0"/>
          </a:p>
          <a:p>
            <a:pPr marL="0" indent="0" eaLnBrk="1" hangingPunct="1">
              <a:buFontTx/>
              <a:buNone/>
            </a:pPr>
            <a:r>
              <a:rPr lang="en-US" altLang="en-US" i="1" dirty="0"/>
              <a:t>	</a:t>
            </a:r>
            <a:r>
              <a:rPr lang="en-US" altLang="en-US" i="1" dirty="0" smtClean="0"/>
              <a:t>		c1 </a:t>
            </a:r>
            <a:r>
              <a:rPr lang="en-US" altLang="en-US" i="1" dirty="0" err="1" smtClean="0"/>
              <a:t>instance_of</a:t>
            </a:r>
            <a:r>
              <a:rPr lang="en-US" altLang="en-US" i="1" dirty="0" smtClean="0"/>
              <a:t> C</a:t>
            </a:r>
            <a:r>
              <a:rPr lang="en-US" altLang="en-US" dirty="0" smtClean="0"/>
              <a:t>1 at </a:t>
            </a:r>
            <a:r>
              <a:rPr lang="en-US" altLang="en-US" i="1" dirty="0" smtClean="0"/>
              <a:t>t </a:t>
            </a:r>
          </a:p>
          <a:p>
            <a:pPr marL="0" indent="0" eaLnBrk="1" hangingPunct="1">
              <a:buFontTx/>
              <a:buNone/>
            </a:pPr>
            <a:r>
              <a:rPr lang="en-US" altLang="en-US" i="1" dirty="0"/>
              <a:t>	</a:t>
            </a:r>
            <a:r>
              <a:rPr lang="en-US" altLang="en-US" i="1" dirty="0" smtClean="0"/>
              <a:t>		</a:t>
            </a:r>
            <a:r>
              <a:rPr lang="en-US" altLang="en-US" dirty="0" smtClean="0"/>
              <a:t>and </a:t>
            </a:r>
            <a:r>
              <a:rPr lang="en-US" altLang="en-US" i="1" dirty="0" smtClean="0"/>
              <a:t>c </a:t>
            </a:r>
            <a:r>
              <a:rPr lang="en-US" altLang="en-US" i="1" dirty="0" err="1" smtClean="0"/>
              <a:t>continuant_</a:t>
            </a:r>
            <a:r>
              <a:rPr lang="en-US" altLang="en-US" b="1" dirty="0" err="1" smtClean="0"/>
              <a:t>part_of</a:t>
            </a:r>
            <a:r>
              <a:rPr lang="en-US" altLang="en-US" b="1" dirty="0" smtClean="0"/>
              <a:t> </a:t>
            </a:r>
            <a:r>
              <a:rPr lang="en-US" altLang="en-US" i="1" dirty="0"/>
              <a:t>c</a:t>
            </a:r>
            <a:r>
              <a:rPr lang="en-US" altLang="en-US" dirty="0"/>
              <a:t>1 </a:t>
            </a:r>
            <a:r>
              <a:rPr lang="en-US" altLang="en-US" b="1" dirty="0"/>
              <a:t>at </a:t>
            </a:r>
            <a:r>
              <a:rPr lang="en-US" altLang="en-US" i="1" dirty="0"/>
              <a:t>t</a:t>
            </a:r>
            <a:r>
              <a:rPr lang="en-US" altLang="en-US" dirty="0"/>
              <a:t>. </a:t>
            </a:r>
          </a:p>
          <a:p>
            <a:endParaRPr lang="en-US" dirty="0"/>
          </a:p>
        </p:txBody>
      </p:sp>
    </p:spTree>
    <p:extLst>
      <p:ext uri="{BB962C8B-B14F-4D97-AF65-F5344CB8AC3E}">
        <p14:creationId xmlns:p14="http://schemas.microsoft.com/office/powerpoint/2010/main" val="181827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5257" y="599930"/>
            <a:ext cx="8686800" cy="647700"/>
          </a:xfrm>
        </p:spPr>
        <p:txBody>
          <a:bodyPr/>
          <a:lstStyle/>
          <a:p>
            <a:r>
              <a:rPr lang="en-US" altLang="en-US" dirty="0" smtClean="0"/>
              <a:t>You must keep time in mind when crafting definitions!</a:t>
            </a:r>
          </a:p>
        </p:txBody>
      </p:sp>
      <p:sp>
        <p:nvSpPr>
          <p:cNvPr id="32771" name="Content Placeholder 2"/>
          <p:cNvSpPr>
            <a:spLocks noGrp="1"/>
          </p:cNvSpPr>
          <p:nvPr>
            <p:ph idx="1"/>
          </p:nvPr>
        </p:nvSpPr>
        <p:spPr>
          <a:xfrm>
            <a:off x="152400" y="1981200"/>
            <a:ext cx="8839200" cy="1181100"/>
          </a:xfrm>
        </p:spPr>
        <p:txBody>
          <a:bodyPr/>
          <a:lstStyle/>
          <a:p>
            <a:r>
              <a:rPr lang="en-US" altLang="en-US" smtClean="0"/>
              <a:t>‘</a:t>
            </a:r>
            <a:r>
              <a:rPr lang="en-US" altLang="en-US" i="1" smtClean="0"/>
              <a:t>Persistent idiopathic facial pain (PIFP)</a:t>
            </a:r>
            <a:r>
              <a:rPr lang="en-US" altLang="en-US" smtClean="0"/>
              <a:t>’ </a:t>
            </a:r>
          </a:p>
          <a:p>
            <a:pPr lvl="1">
              <a:buFontTx/>
              <a:buNone/>
            </a:pPr>
            <a:r>
              <a:rPr lang="en-US" altLang="en-US" smtClean="0"/>
              <a:t>= ‘</a:t>
            </a:r>
            <a:r>
              <a:rPr lang="en-US" altLang="en-US" i="1" smtClean="0"/>
              <a:t>persistent facial pain with varying presentations …’</a:t>
            </a:r>
            <a:endParaRPr lang="en-US" altLang="en-US" smtClean="0"/>
          </a:p>
        </p:txBody>
      </p:sp>
      <p:grpSp>
        <p:nvGrpSpPr>
          <p:cNvPr id="2" name="Group 59"/>
          <p:cNvGrpSpPr>
            <a:grpSpLocks/>
          </p:cNvGrpSpPr>
          <p:nvPr/>
        </p:nvGrpSpPr>
        <p:grpSpPr bwMode="auto">
          <a:xfrm>
            <a:off x="928688" y="4171950"/>
            <a:ext cx="2366962" cy="2073275"/>
            <a:chOff x="929479" y="4171346"/>
            <a:chExt cx="2366416" cy="2073486"/>
          </a:xfrm>
        </p:grpSpPr>
        <p:cxnSp>
          <p:nvCxnSpPr>
            <p:cNvPr id="32806" name="Straight Arrow Connector 15"/>
            <p:cNvCxnSpPr>
              <a:cxnSpLocks noChangeShapeType="1"/>
              <a:stCxn id="32778" idx="0"/>
              <a:endCxn id="32783" idx="2"/>
            </p:cNvCxnSpPr>
            <p:nvPr/>
          </p:nvCxnSpPr>
          <p:spPr bwMode="auto">
            <a:xfrm flipH="1" flipV="1">
              <a:off x="1305363" y="4171346"/>
              <a:ext cx="195948"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807" name="Straight Arrow Connector 16"/>
            <p:cNvCxnSpPr>
              <a:cxnSpLocks noChangeShapeType="1"/>
              <a:stCxn id="32778" idx="0"/>
              <a:endCxn id="32784" idx="2"/>
            </p:cNvCxnSpPr>
            <p:nvPr/>
          </p:nvCxnSpPr>
          <p:spPr bwMode="auto">
            <a:xfrm flipV="1">
              <a:off x="1501311" y="4171346"/>
              <a:ext cx="1794584"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808" name="TextBox 37"/>
            <p:cNvSpPr txBox="1">
              <a:spLocks noChangeArrowheads="1"/>
            </p:cNvSpPr>
            <p:nvPr/>
          </p:nvSpPr>
          <p:spPr bwMode="auto">
            <a:xfrm>
              <a:off x="929479" y="4572000"/>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09" name="TextBox 38"/>
            <p:cNvSpPr txBox="1">
              <a:spLocks noChangeArrowheads="1"/>
            </p:cNvSpPr>
            <p:nvPr/>
          </p:nvSpPr>
          <p:spPr bwMode="auto">
            <a:xfrm>
              <a:off x="951251" y="4920343"/>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0" name="TextBox 39"/>
            <p:cNvSpPr txBox="1">
              <a:spLocks noChangeArrowheads="1"/>
            </p:cNvSpPr>
            <p:nvPr/>
          </p:nvSpPr>
          <p:spPr bwMode="auto">
            <a:xfrm>
              <a:off x="963691" y="52127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sp>
          <p:nvSpPr>
            <p:cNvPr id="32811" name="TextBox 40"/>
            <p:cNvSpPr txBox="1">
              <a:spLocks noChangeArrowheads="1"/>
            </p:cNvSpPr>
            <p:nvPr/>
          </p:nvSpPr>
          <p:spPr bwMode="auto">
            <a:xfrm>
              <a:off x="2248205" y="534022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12" name="TextBox 41"/>
            <p:cNvSpPr txBox="1">
              <a:spLocks noChangeArrowheads="1"/>
            </p:cNvSpPr>
            <p:nvPr/>
          </p:nvSpPr>
          <p:spPr bwMode="auto">
            <a:xfrm>
              <a:off x="1971397" y="56045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3" name="TextBox 42"/>
            <p:cNvSpPr txBox="1">
              <a:spLocks noChangeArrowheads="1"/>
            </p:cNvSpPr>
            <p:nvPr/>
          </p:nvSpPr>
          <p:spPr bwMode="auto">
            <a:xfrm>
              <a:off x="1694588" y="590627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grpSp>
      <p:grpSp>
        <p:nvGrpSpPr>
          <p:cNvPr id="3" name="Group 60"/>
          <p:cNvGrpSpPr>
            <a:grpSpLocks/>
          </p:cNvGrpSpPr>
          <p:nvPr/>
        </p:nvGrpSpPr>
        <p:grpSpPr bwMode="auto">
          <a:xfrm>
            <a:off x="1304925" y="4171950"/>
            <a:ext cx="6491288" cy="2025650"/>
            <a:chOff x="1305363" y="4171346"/>
            <a:chExt cx="6490998" cy="2026833"/>
          </a:xfrm>
        </p:grpSpPr>
        <p:cxnSp>
          <p:nvCxnSpPr>
            <p:cNvPr id="32796" name="Straight Arrow Connector 19"/>
            <p:cNvCxnSpPr>
              <a:cxnSpLocks noChangeShapeType="1"/>
              <a:stCxn id="32780" idx="0"/>
              <a:endCxn id="32783" idx="2"/>
            </p:cNvCxnSpPr>
            <p:nvPr/>
          </p:nvCxnSpPr>
          <p:spPr bwMode="auto">
            <a:xfrm flipH="1" flipV="1">
              <a:off x="1305363" y="4171346"/>
              <a:ext cx="3309240"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7" name="Straight Arrow Connector 22"/>
            <p:cNvCxnSpPr>
              <a:cxnSpLocks noChangeShapeType="1"/>
              <a:stCxn id="32780" idx="0"/>
              <a:endCxn id="32784" idx="2"/>
            </p:cNvCxnSpPr>
            <p:nvPr/>
          </p:nvCxnSpPr>
          <p:spPr bwMode="auto">
            <a:xfrm flipH="1" flipV="1">
              <a:off x="3295895" y="4171346"/>
              <a:ext cx="131870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8" name="Straight Arrow Connector 25"/>
            <p:cNvCxnSpPr>
              <a:cxnSpLocks noChangeShapeType="1"/>
              <a:stCxn id="32780" idx="0"/>
              <a:endCxn id="32786" idx="2"/>
            </p:cNvCxnSpPr>
            <p:nvPr/>
          </p:nvCxnSpPr>
          <p:spPr bwMode="auto">
            <a:xfrm flipV="1">
              <a:off x="4614603" y="4171346"/>
              <a:ext cx="926859"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9" name="Straight Arrow Connector 28"/>
            <p:cNvCxnSpPr>
              <a:cxnSpLocks noChangeShapeType="1"/>
              <a:stCxn id="32780" idx="0"/>
              <a:endCxn id="32785" idx="2"/>
            </p:cNvCxnSpPr>
            <p:nvPr/>
          </p:nvCxnSpPr>
          <p:spPr bwMode="auto">
            <a:xfrm flipV="1">
              <a:off x="4614603" y="4171346"/>
              <a:ext cx="318175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2800" name="TextBox 43"/>
            <p:cNvSpPr txBox="1">
              <a:spLocks noChangeArrowheads="1"/>
            </p:cNvSpPr>
            <p:nvPr/>
          </p:nvSpPr>
          <p:spPr bwMode="auto">
            <a:xfrm>
              <a:off x="3115952" y="5452188"/>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1" name="TextBox 44"/>
            <p:cNvSpPr txBox="1">
              <a:spLocks noChangeArrowheads="1"/>
            </p:cNvSpPr>
            <p:nvPr/>
          </p:nvSpPr>
          <p:spPr bwMode="auto">
            <a:xfrm>
              <a:off x="3417642" y="56699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32802" name="TextBox 45"/>
            <p:cNvSpPr txBox="1">
              <a:spLocks noChangeArrowheads="1"/>
            </p:cNvSpPr>
            <p:nvPr/>
          </p:nvSpPr>
          <p:spPr bwMode="auto">
            <a:xfrm>
              <a:off x="3710001" y="585962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sp>
          <p:nvSpPr>
            <p:cNvPr id="32803" name="TextBox 46"/>
            <p:cNvSpPr txBox="1">
              <a:spLocks noChangeArrowheads="1"/>
            </p:cNvSpPr>
            <p:nvPr/>
          </p:nvSpPr>
          <p:spPr bwMode="auto">
            <a:xfrm>
              <a:off x="3744213" y="4447592"/>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4" name="TextBox 47"/>
            <p:cNvSpPr txBox="1">
              <a:spLocks noChangeArrowheads="1"/>
            </p:cNvSpPr>
            <p:nvPr/>
          </p:nvSpPr>
          <p:spPr bwMode="auto">
            <a:xfrm>
              <a:off x="5464156" y="4394719"/>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32805" name="TextBox 48"/>
            <p:cNvSpPr txBox="1">
              <a:spLocks noChangeArrowheads="1"/>
            </p:cNvSpPr>
            <p:nvPr/>
          </p:nvSpPr>
          <p:spPr bwMode="auto">
            <a:xfrm>
              <a:off x="6773552" y="43325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grpSp>
      <p:grpSp>
        <p:nvGrpSpPr>
          <p:cNvPr id="4" name="Group 61"/>
          <p:cNvGrpSpPr>
            <a:grpSpLocks/>
          </p:cNvGrpSpPr>
          <p:nvPr/>
        </p:nvGrpSpPr>
        <p:grpSpPr bwMode="auto">
          <a:xfrm>
            <a:off x="1304925" y="4171950"/>
            <a:ext cx="6773863" cy="2057400"/>
            <a:chOff x="1305363" y="4171346"/>
            <a:chExt cx="6773537" cy="2057935"/>
          </a:xfrm>
        </p:grpSpPr>
        <p:cxnSp>
          <p:nvCxnSpPr>
            <p:cNvPr id="32788" name="Straight Arrow Connector 31"/>
            <p:cNvCxnSpPr>
              <a:cxnSpLocks noChangeShapeType="1"/>
              <a:stCxn id="32779" idx="0"/>
              <a:endCxn id="32783" idx="2"/>
            </p:cNvCxnSpPr>
            <p:nvPr/>
          </p:nvCxnSpPr>
          <p:spPr bwMode="auto">
            <a:xfrm flipH="1" flipV="1">
              <a:off x="1305363" y="4171346"/>
              <a:ext cx="6039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32789" name="Straight Arrow Connector 34"/>
            <p:cNvCxnSpPr>
              <a:cxnSpLocks noChangeShapeType="1"/>
              <a:stCxn id="32779" idx="0"/>
              <a:endCxn id="32785" idx="2"/>
            </p:cNvCxnSpPr>
            <p:nvPr/>
          </p:nvCxnSpPr>
          <p:spPr bwMode="auto">
            <a:xfrm flipV="1">
              <a:off x="7345362" y="4171346"/>
              <a:ext cx="450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32790" name="TextBox 53"/>
            <p:cNvSpPr txBox="1">
              <a:spLocks noChangeArrowheads="1"/>
            </p:cNvSpPr>
            <p:nvPr/>
          </p:nvSpPr>
          <p:spPr bwMode="auto">
            <a:xfrm>
              <a:off x="5740964" y="562324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1" name="TextBox 54"/>
            <p:cNvSpPr txBox="1">
              <a:spLocks noChangeArrowheads="1"/>
            </p:cNvSpPr>
            <p:nvPr/>
          </p:nvSpPr>
          <p:spPr bwMode="auto">
            <a:xfrm>
              <a:off x="6051985" y="576631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2" name="TextBox 55"/>
            <p:cNvSpPr txBox="1">
              <a:spLocks noChangeArrowheads="1"/>
            </p:cNvSpPr>
            <p:nvPr/>
          </p:nvSpPr>
          <p:spPr bwMode="auto">
            <a:xfrm>
              <a:off x="6418988" y="5890727"/>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sp>
          <p:nvSpPr>
            <p:cNvPr id="32793" name="TextBox 56"/>
            <p:cNvSpPr txBox="1">
              <a:spLocks noChangeArrowheads="1"/>
            </p:cNvSpPr>
            <p:nvPr/>
          </p:nvSpPr>
          <p:spPr bwMode="auto">
            <a:xfrm>
              <a:off x="7756376" y="455022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4" name="TextBox 57"/>
            <p:cNvSpPr txBox="1">
              <a:spLocks noChangeArrowheads="1"/>
            </p:cNvSpPr>
            <p:nvPr/>
          </p:nvSpPr>
          <p:spPr bwMode="auto">
            <a:xfrm>
              <a:off x="7656850" y="491723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5" name="TextBox 58"/>
            <p:cNvSpPr txBox="1">
              <a:spLocks noChangeArrowheads="1"/>
            </p:cNvSpPr>
            <p:nvPr/>
          </p:nvSpPr>
          <p:spPr bwMode="auto">
            <a:xfrm>
              <a:off x="7585314" y="5274906"/>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grpSp>
      <p:grpSp>
        <p:nvGrpSpPr>
          <p:cNvPr id="5" name="Group 67"/>
          <p:cNvGrpSpPr>
            <a:grpSpLocks/>
          </p:cNvGrpSpPr>
          <p:nvPr/>
        </p:nvGrpSpPr>
        <p:grpSpPr bwMode="auto">
          <a:xfrm>
            <a:off x="114300" y="3340100"/>
            <a:ext cx="8631238" cy="1422400"/>
            <a:chOff x="114992" y="3340349"/>
            <a:chExt cx="8630122" cy="1422728"/>
          </a:xfrm>
        </p:grpSpPr>
        <p:sp>
          <p:nvSpPr>
            <p:cNvPr id="32783" name="TextBox 4"/>
            <p:cNvSpPr txBox="1">
              <a:spLocks noChangeArrowheads="1"/>
            </p:cNvSpPr>
            <p:nvPr/>
          </p:nvSpPr>
          <p:spPr bwMode="auto">
            <a:xfrm>
              <a:off x="525342" y="3340349"/>
              <a:ext cx="1560042"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persistent</a:t>
              </a:r>
            </a:p>
            <a:p>
              <a:pPr eaLnBrk="1" hangingPunct="1"/>
              <a:r>
                <a:rPr lang="en-US" altLang="en-US"/>
                <a:t>facial pain</a:t>
              </a:r>
            </a:p>
          </p:txBody>
        </p:sp>
        <p:sp>
          <p:nvSpPr>
            <p:cNvPr id="32784" name="TextBox 5"/>
            <p:cNvSpPr txBox="1">
              <a:spLocks noChangeArrowheads="1"/>
            </p:cNvSpPr>
            <p:nvPr/>
          </p:nvSpPr>
          <p:spPr bwMode="auto">
            <a:xfrm>
              <a:off x="2347141"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type1</a:t>
              </a:r>
            </a:p>
          </p:txBody>
        </p:sp>
        <p:sp>
          <p:nvSpPr>
            <p:cNvPr id="32785" name="TextBox 6"/>
            <p:cNvSpPr txBox="1">
              <a:spLocks noChangeArrowheads="1"/>
            </p:cNvSpPr>
            <p:nvPr/>
          </p:nvSpPr>
          <p:spPr bwMode="auto">
            <a:xfrm>
              <a:off x="6847607"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type3</a:t>
              </a:r>
            </a:p>
          </p:txBody>
        </p:sp>
        <p:sp>
          <p:nvSpPr>
            <p:cNvPr id="32786" name="TextBox 7"/>
            <p:cNvSpPr txBox="1">
              <a:spLocks noChangeArrowheads="1"/>
            </p:cNvSpPr>
            <p:nvPr/>
          </p:nvSpPr>
          <p:spPr bwMode="auto">
            <a:xfrm>
              <a:off x="4592708"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type2</a:t>
              </a:r>
            </a:p>
          </p:txBody>
        </p:sp>
        <p:sp>
          <p:nvSpPr>
            <p:cNvPr id="32787" name="TextBox 65"/>
            <p:cNvSpPr txBox="1">
              <a:spLocks noChangeArrowheads="1"/>
            </p:cNvSpPr>
            <p:nvPr/>
          </p:nvSpPr>
          <p:spPr bwMode="auto">
            <a:xfrm>
              <a:off x="114992" y="4301412"/>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grpSp>
      <p:grpSp>
        <p:nvGrpSpPr>
          <p:cNvPr id="6" name="Group 68"/>
          <p:cNvGrpSpPr>
            <a:grpSpLocks/>
          </p:cNvGrpSpPr>
          <p:nvPr/>
        </p:nvGrpSpPr>
        <p:grpSpPr bwMode="auto">
          <a:xfrm>
            <a:off x="0" y="5291138"/>
            <a:ext cx="8882063" cy="1328737"/>
            <a:chOff x="0" y="5290457"/>
            <a:chExt cx="8882743" cy="1329412"/>
          </a:xfrm>
        </p:grpSpPr>
        <p:sp>
          <p:nvSpPr>
            <p:cNvPr id="32778" name="TextBox 11"/>
            <p:cNvSpPr txBox="1">
              <a:spLocks noChangeArrowheads="1"/>
            </p:cNvSpPr>
            <p:nvPr/>
          </p:nvSpPr>
          <p:spPr bwMode="auto">
            <a:xfrm>
              <a:off x="874376" y="6158204"/>
              <a:ext cx="125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my pain</a:t>
              </a:r>
            </a:p>
          </p:txBody>
        </p:sp>
        <p:sp>
          <p:nvSpPr>
            <p:cNvPr id="32779" name="TextBox 12"/>
            <p:cNvSpPr txBox="1">
              <a:spLocks noChangeArrowheads="1"/>
            </p:cNvSpPr>
            <p:nvPr/>
          </p:nvSpPr>
          <p:spPr bwMode="auto">
            <a:xfrm>
              <a:off x="6735259" y="6158204"/>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FF00"/>
                  </a:solidFill>
                </a:rPr>
                <a:t>his pain</a:t>
              </a:r>
            </a:p>
          </p:txBody>
        </p:sp>
        <p:sp>
          <p:nvSpPr>
            <p:cNvPr id="32780" name="TextBox 13"/>
            <p:cNvSpPr txBox="1">
              <a:spLocks noChangeArrowheads="1"/>
            </p:cNvSpPr>
            <p:nvPr/>
          </p:nvSpPr>
          <p:spPr bwMode="auto">
            <a:xfrm>
              <a:off x="3973626" y="6158204"/>
              <a:ext cx="1281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C000"/>
                  </a:solidFill>
                </a:rPr>
                <a:t>her pain</a:t>
              </a:r>
            </a:p>
          </p:txBody>
        </p:sp>
        <p:cxnSp>
          <p:nvCxnSpPr>
            <p:cNvPr id="32781" name="Straight Connector 63"/>
            <p:cNvCxnSpPr>
              <a:cxnSpLocks noChangeShapeType="1"/>
            </p:cNvCxnSpPr>
            <p:nvPr/>
          </p:nvCxnSpPr>
          <p:spPr bwMode="auto">
            <a:xfrm>
              <a:off x="205273" y="5290457"/>
              <a:ext cx="8677470" cy="47889"/>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32782" name="TextBox 66"/>
            <p:cNvSpPr txBox="1">
              <a:spLocks noChangeArrowheads="1"/>
            </p:cNvSpPr>
            <p:nvPr/>
          </p:nvSpPr>
          <p:spPr bwMode="auto">
            <a:xfrm>
              <a:off x="0" y="5508171"/>
              <a:ext cx="987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parti</a:t>
              </a:r>
              <a:r>
                <a:rPr lang="en-US" altLang="en-US" dirty="0">
                  <a:solidFill>
                    <a:schemeClr val="bg1"/>
                  </a:solidFill>
                </a:rPr>
                <a:t>-</a:t>
              </a:r>
            </a:p>
            <a:p>
              <a:pPr eaLnBrk="1" hangingPunct="1"/>
              <a:r>
                <a:rPr lang="en-US" altLang="en-US" dirty="0" err="1">
                  <a:solidFill>
                    <a:schemeClr val="bg1"/>
                  </a:solidFill>
                </a:rPr>
                <a:t>culars</a:t>
              </a:r>
              <a:endParaRPr lang="en-US" altLang="en-US" dirty="0">
                <a:solidFill>
                  <a:schemeClr val="bg1"/>
                </a:solidFill>
              </a:endParaRPr>
            </a:p>
          </p:txBody>
        </p:sp>
      </p:grpSp>
    </p:spTree>
    <p:extLst>
      <p:ext uri="{BB962C8B-B14F-4D97-AF65-F5344CB8AC3E}">
        <p14:creationId xmlns:p14="http://schemas.microsoft.com/office/powerpoint/2010/main" val="2203599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Pre-lecture reading test</a:t>
            </a:r>
            <a:endParaRPr lang="en-US" dirty="0"/>
          </a:p>
        </p:txBody>
      </p:sp>
      <p:sp>
        <p:nvSpPr>
          <p:cNvPr id="9" name="Rectangle 8"/>
          <p:cNvSpPr/>
          <p:nvPr/>
        </p:nvSpPr>
        <p:spPr>
          <a:xfrm>
            <a:off x="685800" y="3276600"/>
            <a:ext cx="8001000" cy="2308324"/>
          </a:xfrm>
          <a:prstGeom prst="rect">
            <a:avLst/>
          </a:prstGeom>
        </p:spPr>
        <p:txBody>
          <a:bodyPr wrap="square">
            <a:spAutoFit/>
          </a:bodyPr>
          <a:lstStyle/>
          <a:p>
            <a:pPr marL="342900" indent="-342900">
              <a:buFont typeface="+mj-lt"/>
              <a:buAutoNum type="arabicPeriod"/>
            </a:pPr>
            <a:r>
              <a:rPr lang="en-US" dirty="0">
                <a:solidFill>
                  <a:schemeClr val="bg1"/>
                </a:solidFill>
              </a:rPr>
              <a:t>Arp R, Smith B, Spear AD. Building Ontologies with Basic Formal Ontology. MIT Press, 2015, chapter 7. </a:t>
            </a:r>
            <a:endParaRPr lang="en-US" dirty="0" smtClean="0">
              <a:solidFill>
                <a:schemeClr val="bg1"/>
              </a:solidFill>
            </a:endParaRPr>
          </a:p>
          <a:p>
            <a:pPr marL="342900" indent="-342900">
              <a:buFont typeface="+mj-lt"/>
              <a:buAutoNum type="arabicPeriod"/>
            </a:pPr>
            <a:endParaRPr lang="en-US" dirty="0" smtClean="0">
              <a:solidFill>
                <a:schemeClr val="bg1"/>
              </a:solidFill>
            </a:endParaRPr>
          </a:p>
          <a:p>
            <a:pPr marL="342900" indent="-342900">
              <a:buFont typeface="+mj-lt"/>
              <a:buAutoNum type="arabicPeriod"/>
            </a:pPr>
            <a:r>
              <a:rPr lang="en-US" dirty="0" smtClean="0">
                <a:solidFill>
                  <a:schemeClr val="bg1"/>
                </a:solidFill>
              </a:rPr>
              <a:t>Hogan </a:t>
            </a:r>
            <a:r>
              <a:rPr lang="en-US" dirty="0">
                <a:solidFill>
                  <a:schemeClr val="bg1"/>
                </a:solidFill>
              </a:rPr>
              <a:t>WR and Ceusters W. Diagnosis, misdiagnosis, lucky guess, hearsay, and more: an ontological analysis. Journal of Biomedical Semantics 2016;7(54). </a:t>
            </a:r>
          </a:p>
        </p:txBody>
      </p:sp>
    </p:spTree>
    <p:extLst>
      <p:ext uri="{BB962C8B-B14F-4D97-AF65-F5344CB8AC3E}">
        <p14:creationId xmlns:p14="http://schemas.microsoft.com/office/powerpoint/2010/main" val="22390498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152400" y="1981200"/>
            <a:ext cx="8839200" cy="4737100"/>
          </a:xfrm>
        </p:spPr>
        <p:txBody>
          <a:bodyPr/>
          <a:lstStyle/>
          <a:p>
            <a:r>
              <a:rPr lang="en-US" altLang="en-US" dirty="0" smtClean="0"/>
              <a:t>‘</a:t>
            </a:r>
            <a:r>
              <a:rPr lang="en-US" altLang="en-US" i="1" dirty="0" smtClean="0"/>
              <a:t>Persistent idiopathic facial pain (PIFP)</a:t>
            </a:r>
            <a:r>
              <a:rPr lang="en-US" altLang="en-US" dirty="0" smtClean="0"/>
              <a:t>’ </a:t>
            </a:r>
          </a:p>
          <a:p>
            <a:pPr lvl="1">
              <a:buFontTx/>
              <a:buNone/>
            </a:pPr>
            <a:r>
              <a:rPr lang="en-US" altLang="en-US" dirty="0" smtClean="0"/>
              <a:t>= ‘</a:t>
            </a:r>
            <a:r>
              <a:rPr lang="en-US" altLang="en-US" i="1" dirty="0" smtClean="0"/>
              <a:t>persistent facial pain with varying presentations …’</a:t>
            </a:r>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r>
              <a:rPr lang="en-US" altLang="en-US" sz="2400" i="1" dirty="0" smtClean="0"/>
              <a:t>if the description is about types, then the </a:t>
            </a:r>
            <a:r>
              <a:rPr lang="en-US" altLang="en-US" sz="2400" i="1" dirty="0" smtClean="0">
                <a:solidFill>
                  <a:srgbClr val="FF0000"/>
                </a:solidFill>
              </a:rPr>
              <a:t>three</a:t>
            </a:r>
            <a:r>
              <a:rPr lang="en-US" altLang="en-US" sz="2400" i="1" dirty="0" smtClean="0"/>
              <a:t> </a:t>
            </a:r>
            <a:r>
              <a:rPr lang="en-US" altLang="en-US" sz="2400" i="1" dirty="0" smtClean="0">
                <a:solidFill>
                  <a:srgbClr val="FFC000"/>
                </a:solidFill>
              </a:rPr>
              <a:t>particular</a:t>
            </a:r>
            <a:r>
              <a:rPr lang="en-US" altLang="en-US" sz="2400" i="1" dirty="0" smtClean="0"/>
              <a:t> </a:t>
            </a:r>
            <a:r>
              <a:rPr lang="en-US" altLang="en-US" sz="2400" i="1" dirty="0" smtClean="0">
                <a:solidFill>
                  <a:srgbClr val="00FF00"/>
                </a:solidFill>
              </a:rPr>
              <a:t>pains</a:t>
            </a:r>
            <a:r>
              <a:rPr lang="en-US" altLang="en-US" sz="2400" i="1" dirty="0" smtClean="0"/>
              <a:t> fall under PIFP.</a:t>
            </a:r>
          </a:p>
          <a:p>
            <a:pPr lvl="1"/>
            <a:r>
              <a:rPr lang="en-US" altLang="en-US" sz="2400" i="1" dirty="0" smtClean="0"/>
              <a:t>if the description is about (arbitrary) particulars, then only </a:t>
            </a:r>
            <a:r>
              <a:rPr lang="en-US" altLang="en-US" sz="2400" i="1" dirty="0" smtClean="0">
                <a:solidFill>
                  <a:srgbClr val="FFC000"/>
                </a:solidFill>
              </a:rPr>
              <a:t>her pain</a:t>
            </a:r>
            <a:r>
              <a:rPr lang="en-US" altLang="en-US" sz="2400" i="1" dirty="0" smtClean="0"/>
              <a:t> falls under PIFP.</a:t>
            </a:r>
            <a:endParaRPr lang="en-US" altLang="en-US" sz="2400" dirty="0" smtClean="0"/>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3211513"/>
            <a:ext cx="47990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itle 1"/>
          <p:cNvSpPr txBox="1">
            <a:spLocks/>
          </p:cNvSpPr>
          <p:nvPr/>
        </p:nvSpPr>
        <p:spPr>
          <a:xfrm>
            <a:off x="205257" y="599930"/>
            <a:ext cx="8686800" cy="6477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altLang="en-US" dirty="0"/>
              <a:t>You must keep time in mind when crafting definitions!</a:t>
            </a:r>
            <a:endParaRPr lang="en-US" altLang="en-US" kern="0" dirty="0" smtClean="0"/>
          </a:p>
        </p:txBody>
      </p:sp>
    </p:spTree>
    <p:extLst>
      <p:ext uri="{BB962C8B-B14F-4D97-AF65-F5344CB8AC3E}">
        <p14:creationId xmlns:p14="http://schemas.microsoft.com/office/powerpoint/2010/main" val="30292919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aggregates and extensions</a:t>
            </a:r>
            <a:endParaRPr lang="en-US" dirty="0"/>
          </a:p>
        </p:txBody>
      </p:sp>
      <p:sp>
        <p:nvSpPr>
          <p:cNvPr id="4" name="TextBox 65"/>
          <p:cNvSpPr txBox="1">
            <a:spLocks noChangeArrowheads="1"/>
          </p:cNvSpPr>
          <p:nvPr/>
        </p:nvSpPr>
        <p:spPr bwMode="auto">
          <a:xfrm>
            <a:off x="241069" y="2438400"/>
            <a:ext cx="869261" cy="4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cxnSp>
        <p:nvCxnSpPr>
          <p:cNvPr id="5" name="Straight Connector 63"/>
          <p:cNvCxnSpPr>
            <a:cxnSpLocks noChangeShapeType="1"/>
          </p:cNvCxnSpPr>
          <p:nvPr/>
        </p:nvCxnSpPr>
        <p:spPr bwMode="auto">
          <a:xfrm>
            <a:off x="241069" y="3468505"/>
            <a:ext cx="8676806" cy="47865"/>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6" name="TextBox 66"/>
          <p:cNvSpPr txBox="1">
            <a:spLocks noChangeArrowheads="1"/>
          </p:cNvSpPr>
          <p:nvPr/>
        </p:nvSpPr>
        <p:spPr bwMode="auto">
          <a:xfrm>
            <a:off x="164947" y="5981485"/>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particulars</a:t>
            </a:r>
            <a:endParaRPr lang="en-US" altLang="en-US" dirty="0">
              <a:solidFill>
                <a:schemeClr val="bg1"/>
              </a:solidFill>
            </a:endParaRPr>
          </a:p>
        </p:txBody>
      </p:sp>
      <p:sp>
        <p:nvSpPr>
          <p:cNvPr id="7" name="Rounded Rectangle 6"/>
          <p:cNvSpPr/>
          <p:nvPr/>
        </p:nvSpPr>
        <p:spPr bwMode="auto">
          <a:xfrm>
            <a:off x="2057400" y="1591011"/>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Times" pitchFamily="122" charset="0"/>
              </a:rPr>
              <a:t>A</a:t>
            </a:r>
            <a:endParaRPr kumimoji="0" lang="en-US" sz="2400" b="0" i="0" u="none" strike="noStrike" cap="none" normalizeH="0" baseline="0" dirty="0">
              <a:ln>
                <a:noFill/>
              </a:ln>
              <a:solidFill>
                <a:schemeClr val="tx1"/>
              </a:solidFill>
              <a:effectLst/>
              <a:latin typeface="Times" pitchFamily="122" charset="0"/>
            </a:endParaRPr>
          </a:p>
        </p:txBody>
      </p:sp>
      <p:sp>
        <p:nvSpPr>
          <p:cNvPr id="9" name="Oval 8"/>
          <p:cNvSpPr/>
          <p:nvPr/>
        </p:nvSpPr>
        <p:spPr bwMode="auto">
          <a:xfrm>
            <a:off x="1838979" y="4545374"/>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0" name="Oval 9"/>
          <p:cNvSpPr/>
          <p:nvPr/>
        </p:nvSpPr>
        <p:spPr bwMode="auto">
          <a:xfrm>
            <a:off x="2399742" y="4608368"/>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p:cNvSpPr/>
          <p:nvPr/>
        </p:nvSpPr>
        <p:spPr bwMode="auto">
          <a:xfrm>
            <a:off x="3260265" y="4463285"/>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p:cNvSpPr/>
          <p:nvPr/>
        </p:nvSpPr>
        <p:spPr bwMode="auto">
          <a:xfrm>
            <a:off x="1295400" y="5031279"/>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p:cNvSpPr/>
          <p:nvPr/>
        </p:nvSpPr>
        <p:spPr bwMode="auto">
          <a:xfrm>
            <a:off x="2087590" y="5090669"/>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p:cNvSpPr/>
          <p:nvPr/>
        </p:nvSpPr>
        <p:spPr bwMode="auto">
          <a:xfrm>
            <a:off x="2890170" y="5014655"/>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 name="Straight Arrow Connector 15"/>
          <p:cNvCxnSpPr>
            <a:stCxn id="9" idx="0"/>
            <a:endCxn id="7" idx="2"/>
          </p:cNvCxnSpPr>
          <p:nvPr/>
        </p:nvCxnSpPr>
        <p:spPr bwMode="auto">
          <a:xfrm flipV="1">
            <a:off x="1931514" y="2124411"/>
            <a:ext cx="773586" cy="242096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17" name="Straight Arrow Connector 16"/>
          <p:cNvCxnSpPr>
            <a:stCxn id="10" idx="0"/>
            <a:endCxn id="7" idx="2"/>
          </p:cNvCxnSpPr>
          <p:nvPr/>
        </p:nvCxnSpPr>
        <p:spPr bwMode="auto">
          <a:xfrm flipV="1">
            <a:off x="2492277" y="2124411"/>
            <a:ext cx="212823" cy="248395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p:cNvCxnSpPr>
            <a:stCxn id="11" idx="0"/>
            <a:endCxn id="7" idx="2"/>
          </p:cNvCxnSpPr>
          <p:nvPr/>
        </p:nvCxnSpPr>
        <p:spPr bwMode="auto">
          <a:xfrm flipH="1" flipV="1">
            <a:off x="2705100" y="2124411"/>
            <a:ext cx="647700" cy="233887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p:cNvCxnSpPr>
            <a:stCxn id="12" idx="0"/>
            <a:endCxn id="7" idx="2"/>
          </p:cNvCxnSpPr>
          <p:nvPr/>
        </p:nvCxnSpPr>
        <p:spPr bwMode="auto">
          <a:xfrm flipV="1">
            <a:off x="1387935" y="2124411"/>
            <a:ext cx="1317165" cy="290686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p:cNvCxnSpPr>
            <a:stCxn id="13" idx="0"/>
            <a:endCxn id="7" idx="2"/>
          </p:cNvCxnSpPr>
          <p:nvPr/>
        </p:nvCxnSpPr>
        <p:spPr bwMode="auto">
          <a:xfrm flipV="1">
            <a:off x="2180125" y="2124411"/>
            <a:ext cx="524975" cy="296625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p:cNvCxnSpPr>
            <a:stCxn id="14" idx="0"/>
            <a:endCxn id="7" idx="2"/>
          </p:cNvCxnSpPr>
          <p:nvPr/>
        </p:nvCxnSpPr>
        <p:spPr bwMode="auto">
          <a:xfrm flipH="1" flipV="1">
            <a:off x="2705100" y="2124411"/>
            <a:ext cx="277605" cy="289024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7" name="Oval 36"/>
          <p:cNvSpPr/>
          <p:nvPr/>
        </p:nvSpPr>
        <p:spPr bwMode="auto">
          <a:xfrm>
            <a:off x="979438" y="4233473"/>
            <a:ext cx="3025677" cy="1284099"/>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TextBox 65"/>
          <p:cNvSpPr txBox="1">
            <a:spLocks noChangeArrowheads="1"/>
          </p:cNvSpPr>
          <p:nvPr/>
        </p:nvSpPr>
        <p:spPr bwMode="auto">
          <a:xfrm>
            <a:off x="530791" y="3558582"/>
            <a:ext cx="1399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dirty="0" err="1">
                <a:solidFill>
                  <a:schemeClr val="bg1"/>
                </a:solidFill>
              </a:rPr>
              <a:t>i</a:t>
            </a:r>
            <a:r>
              <a:rPr lang="en-US" altLang="en-US" sz="1400" dirty="0" err="1" smtClean="0">
                <a:solidFill>
                  <a:schemeClr val="bg1"/>
                </a:solidFill>
              </a:rPr>
              <a:t>nstanceOf</a:t>
            </a:r>
            <a:r>
              <a:rPr lang="en-US" altLang="en-US" sz="1400" dirty="0" smtClean="0">
                <a:solidFill>
                  <a:schemeClr val="bg1"/>
                </a:solidFill>
              </a:rPr>
              <a:t> at t1</a:t>
            </a:r>
            <a:endParaRPr lang="en-US" altLang="en-US" sz="1400" dirty="0">
              <a:solidFill>
                <a:schemeClr val="bg1"/>
              </a:solidFill>
            </a:endParaRPr>
          </a:p>
        </p:txBody>
      </p:sp>
      <p:sp>
        <p:nvSpPr>
          <p:cNvPr id="41" name="Rounded Rectangle 40"/>
          <p:cNvSpPr/>
          <p:nvPr/>
        </p:nvSpPr>
        <p:spPr bwMode="auto">
          <a:xfrm>
            <a:off x="5753739" y="1591011"/>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B</a:t>
            </a:r>
            <a:endParaRPr kumimoji="0" lang="en-US" sz="2400" b="0" i="0" u="none" strike="noStrike" cap="none" normalizeH="0" baseline="0" dirty="0">
              <a:ln>
                <a:noFill/>
              </a:ln>
              <a:solidFill>
                <a:schemeClr val="tx1"/>
              </a:solidFill>
              <a:effectLst/>
              <a:latin typeface="Times" pitchFamily="122" charset="0"/>
            </a:endParaRPr>
          </a:p>
        </p:txBody>
      </p:sp>
      <p:sp>
        <p:nvSpPr>
          <p:cNvPr id="42" name="Oval 41"/>
          <p:cNvSpPr/>
          <p:nvPr/>
        </p:nvSpPr>
        <p:spPr bwMode="auto">
          <a:xfrm>
            <a:off x="5535318" y="451388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43" name="Oval 42"/>
          <p:cNvSpPr/>
          <p:nvPr/>
        </p:nvSpPr>
        <p:spPr bwMode="auto">
          <a:xfrm>
            <a:off x="6096081" y="4576879"/>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p:cNvSpPr/>
          <p:nvPr/>
        </p:nvSpPr>
        <p:spPr bwMode="auto">
          <a:xfrm>
            <a:off x="6956604" y="446328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Oval 44"/>
          <p:cNvSpPr/>
          <p:nvPr/>
        </p:nvSpPr>
        <p:spPr bwMode="auto">
          <a:xfrm>
            <a:off x="4991739" y="4999790"/>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6" name="Oval 45"/>
          <p:cNvSpPr/>
          <p:nvPr/>
        </p:nvSpPr>
        <p:spPr bwMode="auto">
          <a:xfrm>
            <a:off x="5783929" y="5059180"/>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p:cNvSpPr/>
          <p:nvPr/>
        </p:nvSpPr>
        <p:spPr bwMode="auto">
          <a:xfrm>
            <a:off x="6586509" y="501465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Straight Arrow Connector 47"/>
          <p:cNvCxnSpPr>
            <a:stCxn id="42" idx="0"/>
            <a:endCxn id="41" idx="2"/>
          </p:cNvCxnSpPr>
          <p:nvPr/>
        </p:nvCxnSpPr>
        <p:spPr bwMode="auto">
          <a:xfrm flipV="1">
            <a:off x="5627853" y="2124411"/>
            <a:ext cx="773586" cy="238947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9" name="Straight Arrow Connector 48"/>
          <p:cNvCxnSpPr>
            <a:stCxn id="43" idx="0"/>
            <a:endCxn id="41" idx="2"/>
          </p:cNvCxnSpPr>
          <p:nvPr/>
        </p:nvCxnSpPr>
        <p:spPr bwMode="auto">
          <a:xfrm flipV="1">
            <a:off x="6188616" y="2124411"/>
            <a:ext cx="212823" cy="245246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p:cNvCxnSpPr>
            <a:stCxn id="44" idx="0"/>
            <a:endCxn id="41" idx="2"/>
          </p:cNvCxnSpPr>
          <p:nvPr/>
        </p:nvCxnSpPr>
        <p:spPr bwMode="auto">
          <a:xfrm flipH="1" flipV="1">
            <a:off x="6401439" y="2124411"/>
            <a:ext cx="647700" cy="233887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1" name="Straight Arrow Connector 50"/>
          <p:cNvCxnSpPr>
            <a:stCxn id="45" idx="0"/>
            <a:endCxn id="41" idx="2"/>
          </p:cNvCxnSpPr>
          <p:nvPr/>
        </p:nvCxnSpPr>
        <p:spPr bwMode="auto">
          <a:xfrm flipV="1">
            <a:off x="5084274" y="2124411"/>
            <a:ext cx="1317165" cy="287537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2" name="Straight Arrow Connector 51"/>
          <p:cNvCxnSpPr>
            <a:stCxn id="46" idx="0"/>
            <a:endCxn id="41" idx="2"/>
          </p:cNvCxnSpPr>
          <p:nvPr/>
        </p:nvCxnSpPr>
        <p:spPr bwMode="auto">
          <a:xfrm flipV="1">
            <a:off x="5876464" y="2124411"/>
            <a:ext cx="524975" cy="293476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3" name="Straight Arrow Connector 52"/>
          <p:cNvCxnSpPr>
            <a:stCxn id="47" idx="0"/>
            <a:endCxn id="41" idx="2"/>
          </p:cNvCxnSpPr>
          <p:nvPr/>
        </p:nvCxnSpPr>
        <p:spPr bwMode="auto">
          <a:xfrm flipH="1" flipV="1">
            <a:off x="6401439" y="2124411"/>
            <a:ext cx="277605" cy="289024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54" name="Oval 53"/>
          <p:cNvSpPr/>
          <p:nvPr/>
        </p:nvSpPr>
        <p:spPr bwMode="auto">
          <a:xfrm>
            <a:off x="4675777" y="4233473"/>
            <a:ext cx="3025677" cy="12840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199406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aggregates and extensions</a:t>
            </a:r>
            <a:endParaRPr lang="en-US" dirty="0"/>
          </a:p>
        </p:txBody>
      </p:sp>
      <p:sp>
        <p:nvSpPr>
          <p:cNvPr id="4" name="TextBox 65"/>
          <p:cNvSpPr txBox="1">
            <a:spLocks noChangeArrowheads="1"/>
          </p:cNvSpPr>
          <p:nvPr/>
        </p:nvSpPr>
        <p:spPr bwMode="auto">
          <a:xfrm>
            <a:off x="241069" y="2438400"/>
            <a:ext cx="869261" cy="4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cxnSp>
        <p:nvCxnSpPr>
          <p:cNvPr id="5" name="Straight Connector 63"/>
          <p:cNvCxnSpPr>
            <a:cxnSpLocks noChangeShapeType="1"/>
          </p:cNvCxnSpPr>
          <p:nvPr/>
        </p:nvCxnSpPr>
        <p:spPr bwMode="auto">
          <a:xfrm>
            <a:off x="241069" y="3468505"/>
            <a:ext cx="8676806" cy="47865"/>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6" name="TextBox 66"/>
          <p:cNvSpPr txBox="1">
            <a:spLocks noChangeArrowheads="1"/>
          </p:cNvSpPr>
          <p:nvPr/>
        </p:nvSpPr>
        <p:spPr bwMode="auto">
          <a:xfrm>
            <a:off x="164947" y="5981485"/>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particulars</a:t>
            </a:r>
            <a:endParaRPr lang="en-US" altLang="en-US" dirty="0">
              <a:solidFill>
                <a:schemeClr val="bg1"/>
              </a:solidFill>
            </a:endParaRPr>
          </a:p>
        </p:txBody>
      </p:sp>
      <p:sp>
        <p:nvSpPr>
          <p:cNvPr id="7" name="Rounded Rectangle 6"/>
          <p:cNvSpPr/>
          <p:nvPr/>
        </p:nvSpPr>
        <p:spPr bwMode="auto">
          <a:xfrm>
            <a:off x="2057400" y="1591011"/>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Times" pitchFamily="122" charset="0"/>
              </a:rPr>
              <a:t>A</a:t>
            </a:r>
            <a:endParaRPr kumimoji="0" lang="en-US" sz="2400" b="0" i="0" u="none" strike="noStrike" cap="none" normalizeH="0" baseline="0" dirty="0">
              <a:ln>
                <a:noFill/>
              </a:ln>
              <a:solidFill>
                <a:schemeClr val="tx1"/>
              </a:solidFill>
              <a:effectLst/>
              <a:latin typeface="Times" pitchFamily="122" charset="0"/>
            </a:endParaRPr>
          </a:p>
        </p:txBody>
      </p:sp>
      <p:sp>
        <p:nvSpPr>
          <p:cNvPr id="9" name="Oval 8"/>
          <p:cNvSpPr/>
          <p:nvPr/>
        </p:nvSpPr>
        <p:spPr bwMode="auto">
          <a:xfrm>
            <a:off x="1838979" y="4545374"/>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0" name="Oval 9"/>
          <p:cNvSpPr/>
          <p:nvPr/>
        </p:nvSpPr>
        <p:spPr bwMode="auto">
          <a:xfrm>
            <a:off x="2399742" y="4608368"/>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p:cNvSpPr/>
          <p:nvPr/>
        </p:nvSpPr>
        <p:spPr bwMode="auto">
          <a:xfrm>
            <a:off x="3260265" y="4463285"/>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p:cNvSpPr/>
          <p:nvPr/>
        </p:nvSpPr>
        <p:spPr bwMode="auto">
          <a:xfrm>
            <a:off x="1295400" y="5031279"/>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p:cNvSpPr/>
          <p:nvPr/>
        </p:nvSpPr>
        <p:spPr bwMode="auto">
          <a:xfrm>
            <a:off x="2087590" y="5090669"/>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p:cNvSpPr/>
          <p:nvPr/>
        </p:nvSpPr>
        <p:spPr bwMode="auto">
          <a:xfrm>
            <a:off x="2890170" y="5014655"/>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 name="Straight Arrow Connector 15"/>
          <p:cNvCxnSpPr>
            <a:stCxn id="9" idx="0"/>
            <a:endCxn id="7" idx="2"/>
          </p:cNvCxnSpPr>
          <p:nvPr/>
        </p:nvCxnSpPr>
        <p:spPr bwMode="auto">
          <a:xfrm flipV="1">
            <a:off x="1931514" y="2124411"/>
            <a:ext cx="773586" cy="242096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17" name="Straight Arrow Connector 16"/>
          <p:cNvCxnSpPr>
            <a:stCxn id="10" idx="0"/>
            <a:endCxn id="7" idx="2"/>
          </p:cNvCxnSpPr>
          <p:nvPr/>
        </p:nvCxnSpPr>
        <p:spPr bwMode="auto">
          <a:xfrm flipV="1">
            <a:off x="2492277" y="2124411"/>
            <a:ext cx="212823" cy="248395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p:cNvCxnSpPr>
            <a:stCxn id="11" idx="0"/>
            <a:endCxn id="7" idx="2"/>
          </p:cNvCxnSpPr>
          <p:nvPr/>
        </p:nvCxnSpPr>
        <p:spPr bwMode="auto">
          <a:xfrm flipH="1" flipV="1">
            <a:off x="2705100" y="2124411"/>
            <a:ext cx="647700" cy="233887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p:cNvCxnSpPr>
            <a:stCxn id="12" idx="0"/>
            <a:endCxn id="7" idx="2"/>
          </p:cNvCxnSpPr>
          <p:nvPr/>
        </p:nvCxnSpPr>
        <p:spPr bwMode="auto">
          <a:xfrm flipV="1">
            <a:off x="1387935" y="2124411"/>
            <a:ext cx="1317165" cy="290686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p:cNvCxnSpPr>
            <a:stCxn id="13" idx="0"/>
            <a:endCxn id="7" idx="2"/>
          </p:cNvCxnSpPr>
          <p:nvPr/>
        </p:nvCxnSpPr>
        <p:spPr bwMode="auto">
          <a:xfrm flipV="1">
            <a:off x="2180125" y="2124411"/>
            <a:ext cx="524975" cy="296625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p:cNvCxnSpPr>
            <a:stCxn id="14" idx="0"/>
            <a:endCxn id="7" idx="2"/>
          </p:cNvCxnSpPr>
          <p:nvPr/>
        </p:nvCxnSpPr>
        <p:spPr bwMode="auto">
          <a:xfrm flipH="1" flipV="1">
            <a:off x="2705100" y="2124411"/>
            <a:ext cx="277605" cy="289024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7" name="Oval 36"/>
          <p:cNvSpPr/>
          <p:nvPr/>
        </p:nvSpPr>
        <p:spPr bwMode="auto">
          <a:xfrm>
            <a:off x="979438" y="4233473"/>
            <a:ext cx="3025677" cy="1284099"/>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TextBox 65"/>
          <p:cNvSpPr txBox="1">
            <a:spLocks noChangeArrowheads="1"/>
          </p:cNvSpPr>
          <p:nvPr/>
        </p:nvSpPr>
        <p:spPr bwMode="auto">
          <a:xfrm>
            <a:off x="530791" y="3558582"/>
            <a:ext cx="1399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dirty="0" err="1">
                <a:solidFill>
                  <a:schemeClr val="bg1"/>
                </a:solidFill>
              </a:rPr>
              <a:t>i</a:t>
            </a:r>
            <a:r>
              <a:rPr lang="en-US" altLang="en-US" sz="1400" dirty="0" err="1" smtClean="0">
                <a:solidFill>
                  <a:schemeClr val="bg1"/>
                </a:solidFill>
              </a:rPr>
              <a:t>nstanceOf</a:t>
            </a:r>
            <a:r>
              <a:rPr lang="en-US" altLang="en-US" sz="1400" dirty="0" smtClean="0">
                <a:solidFill>
                  <a:schemeClr val="bg1"/>
                </a:solidFill>
              </a:rPr>
              <a:t> at t1</a:t>
            </a:r>
            <a:endParaRPr lang="en-US" altLang="en-US" sz="1400" dirty="0">
              <a:solidFill>
                <a:schemeClr val="bg1"/>
              </a:solidFill>
            </a:endParaRPr>
          </a:p>
        </p:txBody>
      </p:sp>
      <p:sp>
        <p:nvSpPr>
          <p:cNvPr id="41" name="Rounded Rectangle 40"/>
          <p:cNvSpPr/>
          <p:nvPr/>
        </p:nvSpPr>
        <p:spPr bwMode="auto">
          <a:xfrm>
            <a:off x="5753739" y="1591011"/>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B</a:t>
            </a:r>
            <a:endParaRPr kumimoji="0" lang="en-US" sz="2400" b="0" i="0" u="none" strike="noStrike" cap="none" normalizeH="0" baseline="0" dirty="0">
              <a:ln>
                <a:noFill/>
              </a:ln>
              <a:solidFill>
                <a:schemeClr val="tx1"/>
              </a:solidFill>
              <a:effectLst/>
              <a:latin typeface="Times" pitchFamily="122" charset="0"/>
            </a:endParaRPr>
          </a:p>
        </p:txBody>
      </p:sp>
      <p:sp>
        <p:nvSpPr>
          <p:cNvPr id="42" name="Oval 41"/>
          <p:cNvSpPr/>
          <p:nvPr/>
        </p:nvSpPr>
        <p:spPr bwMode="auto">
          <a:xfrm>
            <a:off x="5535318" y="451388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43" name="Oval 42"/>
          <p:cNvSpPr/>
          <p:nvPr/>
        </p:nvSpPr>
        <p:spPr bwMode="auto">
          <a:xfrm>
            <a:off x="6096081" y="4576879"/>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p:cNvSpPr/>
          <p:nvPr/>
        </p:nvSpPr>
        <p:spPr bwMode="auto">
          <a:xfrm>
            <a:off x="6956604" y="446328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Oval 44"/>
          <p:cNvSpPr/>
          <p:nvPr/>
        </p:nvSpPr>
        <p:spPr bwMode="auto">
          <a:xfrm>
            <a:off x="4991739" y="4999790"/>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6" name="Oval 45"/>
          <p:cNvSpPr/>
          <p:nvPr/>
        </p:nvSpPr>
        <p:spPr bwMode="auto">
          <a:xfrm>
            <a:off x="5783929" y="5059180"/>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p:cNvSpPr/>
          <p:nvPr/>
        </p:nvSpPr>
        <p:spPr bwMode="auto">
          <a:xfrm>
            <a:off x="6586509" y="501465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Straight Arrow Connector 47"/>
          <p:cNvCxnSpPr>
            <a:stCxn id="42" idx="0"/>
            <a:endCxn id="41" idx="2"/>
          </p:cNvCxnSpPr>
          <p:nvPr/>
        </p:nvCxnSpPr>
        <p:spPr bwMode="auto">
          <a:xfrm flipV="1">
            <a:off x="5627853" y="2124411"/>
            <a:ext cx="773586" cy="2389474"/>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49" name="Straight Arrow Connector 48"/>
          <p:cNvCxnSpPr>
            <a:stCxn id="43" idx="0"/>
            <a:endCxn id="41" idx="2"/>
          </p:cNvCxnSpPr>
          <p:nvPr/>
        </p:nvCxnSpPr>
        <p:spPr bwMode="auto">
          <a:xfrm flipV="1">
            <a:off x="6188616" y="2124411"/>
            <a:ext cx="212823" cy="2452468"/>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0" name="Straight Arrow Connector 49"/>
          <p:cNvCxnSpPr>
            <a:stCxn id="44" idx="0"/>
            <a:endCxn id="41" idx="2"/>
          </p:cNvCxnSpPr>
          <p:nvPr/>
        </p:nvCxnSpPr>
        <p:spPr bwMode="auto">
          <a:xfrm flipH="1" flipV="1">
            <a:off x="6401439" y="2124411"/>
            <a:ext cx="647700" cy="2338874"/>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1" name="Straight Arrow Connector 50"/>
          <p:cNvCxnSpPr>
            <a:stCxn id="45" idx="0"/>
            <a:endCxn id="41" idx="2"/>
          </p:cNvCxnSpPr>
          <p:nvPr/>
        </p:nvCxnSpPr>
        <p:spPr bwMode="auto">
          <a:xfrm flipV="1">
            <a:off x="5084274" y="2124411"/>
            <a:ext cx="1317165" cy="2875379"/>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2" name="Straight Arrow Connector 51"/>
          <p:cNvCxnSpPr>
            <a:stCxn id="46" idx="0"/>
            <a:endCxn id="41" idx="2"/>
          </p:cNvCxnSpPr>
          <p:nvPr/>
        </p:nvCxnSpPr>
        <p:spPr bwMode="auto">
          <a:xfrm flipV="1">
            <a:off x="5876464" y="2124411"/>
            <a:ext cx="524975" cy="2934769"/>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3" name="Straight Arrow Connector 52"/>
          <p:cNvCxnSpPr>
            <a:stCxn id="47" idx="0"/>
            <a:endCxn id="41" idx="2"/>
          </p:cNvCxnSpPr>
          <p:nvPr/>
        </p:nvCxnSpPr>
        <p:spPr bwMode="auto">
          <a:xfrm flipH="1" flipV="1">
            <a:off x="6401439" y="2124411"/>
            <a:ext cx="277605" cy="2890244"/>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sp>
        <p:nvSpPr>
          <p:cNvPr id="54" name="Oval 53"/>
          <p:cNvSpPr/>
          <p:nvPr/>
        </p:nvSpPr>
        <p:spPr bwMode="auto">
          <a:xfrm>
            <a:off x="4675777" y="4233473"/>
            <a:ext cx="3025677" cy="12840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TextBox 65"/>
          <p:cNvSpPr txBox="1">
            <a:spLocks noChangeArrowheads="1"/>
          </p:cNvSpPr>
          <p:nvPr/>
        </p:nvSpPr>
        <p:spPr bwMode="auto">
          <a:xfrm>
            <a:off x="3688532" y="2515290"/>
            <a:ext cx="1399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dirty="0" err="1">
                <a:solidFill>
                  <a:srgbClr val="92D050"/>
                </a:solidFill>
              </a:rPr>
              <a:t>i</a:t>
            </a:r>
            <a:r>
              <a:rPr lang="en-US" altLang="en-US" sz="1400" dirty="0" err="1" smtClean="0">
                <a:solidFill>
                  <a:srgbClr val="92D050"/>
                </a:solidFill>
              </a:rPr>
              <a:t>nstanceOf</a:t>
            </a:r>
            <a:r>
              <a:rPr lang="en-US" altLang="en-US" sz="1400" dirty="0" smtClean="0">
                <a:solidFill>
                  <a:srgbClr val="92D050"/>
                </a:solidFill>
              </a:rPr>
              <a:t> at t2</a:t>
            </a:r>
            <a:endParaRPr lang="en-US" altLang="en-US" sz="1400" dirty="0">
              <a:solidFill>
                <a:srgbClr val="92D050"/>
              </a:solidFill>
            </a:endParaRPr>
          </a:p>
        </p:txBody>
      </p:sp>
      <p:cxnSp>
        <p:nvCxnSpPr>
          <p:cNvPr id="60" name="Straight Arrow Connector 59"/>
          <p:cNvCxnSpPr>
            <a:stCxn id="11" idx="0"/>
            <a:endCxn id="41" idx="2"/>
          </p:cNvCxnSpPr>
          <p:nvPr/>
        </p:nvCxnSpPr>
        <p:spPr bwMode="auto">
          <a:xfrm flipV="1">
            <a:off x="3352800" y="2124411"/>
            <a:ext cx="3048639" cy="2338874"/>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cxnSp>
        <p:nvCxnSpPr>
          <p:cNvPr id="63" name="Straight Arrow Connector 62"/>
          <p:cNvCxnSpPr>
            <a:stCxn id="14" idx="7"/>
            <a:endCxn id="41" idx="2"/>
          </p:cNvCxnSpPr>
          <p:nvPr/>
        </p:nvCxnSpPr>
        <p:spPr bwMode="auto">
          <a:xfrm flipV="1">
            <a:off x="3048137" y="2124411"/>
            <a:ext cx="3353302" cy="2912562"/>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cxnSp>
        <p:nvCxnSpPr>
          <p:cNvPr id="66" name="Straight Arrow Connector 65"/>
          <p:cNvCxnSpPr>
            <a:stCxn id="10" idx="0"/>
            <a:endCxn id="41" idx="2"/>
          </p:cNvCxnSpPr>
          <p:nvPr/>
        </p:nvCxnSpPr>
        <p:spPr bwMode="auto">
          <a:xfrm flipV="1">
            <a:off x="2492277" y="2124411"/>
            <a:ext cx="3909162" cy="2483957"/>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sp>
        <p:nvSpPr>
          <p:cNvPr id="69" name="TextBox 65"/>
          <p:cNvSpPr txBox="1">
            <a:spLocks noChangeArrowheads="1"/>
          </p:cNvSpPr>
          <p:nvPr/>
        </p:nvSpPr>
        <p:spPr bwMode="auto">
          <a:xfrm>
            <a:off x="6891867" y="2876455"/>
            <a:ext cx="1927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dirty="0" err="1">
                <a:solidFill>
                  <a:srgbClr val="BBE0E3"/>
                </a:solidFill>
              </a:rPr>
              <a:t>i</a:t>
            </a:r>
            <a:r>
              <a:rPr lang="en-US" altLang="en-US" sz="1400" dirty="0" err="1" smtClean="0">
                <a:solidFill>
                  <a:srgbClr val="BBE0E3"/>
                </a:solidFill>
              </a:rPr>
              <a:t>nstanceOf</a:t>
            </a:r>
            <a:r>
              <a:rPr lang="en-US" altLang="en-US" sz="1400" dirty="0" smtClean="0">
                <a:solidFill>
                  <a:srgbClr val="BBE0E3"/>
                </a:solidFill>
              </a:rPr>
              <a:t> at t1 and t2</a:t>
            </a:r>
            <a:endParaRPr lang="en-US" altLang="en-US" sz="1400" dirty="0">
              <a:solidFill>
                <a:srgbClr val="BBE0E3"/>
              </a:solidFill>
            </a:endParaRPr>
          </a:p>
        </p:txBody>
      </p:sp>
    </p:spTree>
    <p:extLst>
      <p:ext uri="{BB962C8B-B14F-4D97-AF65-F5344CB8AC3E}">
        <p14:creationId xmlns:p14="http://schemas.microsoft.com/office/powerpoint/2010/main" val="2573802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aggregates and extensions</a:t>
            </a:r>
            <a:endParaRPr lang="en-US" dirty="0"/>
          </a:p>
        </p:txBody>
      </p:sp>
      <p:sp>
        <p:nvSpPr>
          <p:cNvPr id="4" name="TextBox 65"/>
          <p:cNvSpPr txBox="1">
            <a:spLocks noChangeArrowheads="1"/>
          </p:cNvSpPr>
          <p:nvPr/>
        </p:nvSpPr>
        <p:spPr bwMode="auto">
          <a:xfrm>
            <a:off x="241069" y="2438400"/>
            <a:ext cx="869261" cy="4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cxnSp>
        <p:nvCxnSpPr>
          <p:cNvPr id="5" name="Straight Connector 63"/>
          <p:cNvCxnSpPr>
            <a:cxnSpLocks noChangeShapeType="1"/>
          </p:cNvCxnSpPr>
          <p:nvPr/>
        </p:nvCxnSpPr>
        <p:spPr bwMode="auto">
          <a:xfrm>
            <a:off x="241069" y="3468505"/>
            <a:ext cx="8676806" cy="47865"/>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6" name="TextBox 66"/>
          <p:cNvSpPr txBox="1">
            <a:spLocks noChangeArrowheads="1"/>
          </p:cNvSpPr>
          <p:nvPr/>
        </p:nvSpPr>
        <p:spPr bwMode="auto">
          <a:xfrm>
            <a:off x="164947" y="5981485"/>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particulars</a:t>
            </a:r>
            <a:endParaRPr lang="en-US" altLang="en-US" dirty="0">
              <a:solidFill>
                <a:schemeClr val="bg1"/>
              </a:solidFill>
            </a:endParaRPr>
          </a:p>
        </p:txBody>
      </p:sp>
      <p:sp>
        <p:nvSpPr>
          <p:cNvPr id="7" name="Rounded Rectangle 6"/>
          <p:cNvSpPr/>
          <p:nvPr/>
        </p:nvSpPr>
        <p:spPr bwMode="auto">
          <a:xfrm>
            <a:off x="2057400" y="1591011"/>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Times" pitchFamily="122" charset="0"/>
              </a:rPr>
              <a:t>A</a:t>
            </a:r>
            <a:endParaRPr kumimoji="0" lang="en-US" sz="2400" b="0" i="0" u="none" strike="noStrike" cap="none" normalizeH="0" baseline="0" dirty="0">
              <a:ln>
                <a:noFill/>
              </a:ln>
              <a:solidFill>
                <a:schemeClr val="tx1"/>
              </a:solidFill>
              <a:effectLst/>
              <a:latin typeface="Times" pitchFamily="122" charset="0"/>
            </a:endParaRPr>
          </a:p>
        </p:txBody>
      </p:sp>
      <p:sp>
        <p:nvSpPr>
          <p:cNvPr id="9" name="Oval 8"/>
          <p:cNvSpPr/>
          <p:nvPr/>
        </p:nvSpPr>
        <p:spPr bwMode="auto">
          <a:xfrm>
            <a:off x="1838979" y="4545374"/>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0" name="Oval 9"/>
          <p:cNvSpPr/>
          <p:nvPr/>
        </p:nvSpPr>
        <p:spPr bwMode="auto">
          <a:xfrm>
            <a:off x="2399742" y="4608368"/>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p:cNvSpPr/>
          <p:nvPr/>
        </p:nvSpPr>
        <p:spPr bwMode="auto">
          <a:xfrm>
            <a:off x="3260265" y="4463285"/>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p:cNvSpPr/>
          <p:nvPr/>
        </p:nvSpPr>
        <p:spPr bwMode="auto">
          <a:xfrm>
            <a:off x="1295400" y="5031279"/>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p:cNvSpPr/>
          <p:nvPr/>
        </p:nvSpPr>
        <p:spPr bwMode="auto">
          <a:xfrm>
            <a:off x="2087590" y="5090669"/>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p:cNvSpPr/>
          <p:nvPr/>
        </p:nvSpPr>
        <p:spPr bwMode="auto">
          <a:xfrm>
            <a:off x="2890170" y="5014655"/>
            <a:ext cx="18507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 name="Straight Arrow Connector 15"/>
          <p:cNvCxnSpPr>
            <a:stCxn id="9" idx="0"/>
            <a:endCxn id="7" idx="2"/>
          </p:cNvCxnSpPr>
          <p:nvPr/>
        </p:nvCxnSpPr>
        <p:spPr bwMode="auto">
          <a:xfrm flipV="1">
            <a:off x="1931514" y="2124411"/>
            <a:ext cx="773586" cy="242096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17" name="Straight Arrow Connector 16"/>
          <p:cNvCxnSpPr>
            <a:stCxn id="10" idx="0"/>
            <a:endCxn id="7" idx="2"/>
          </p:cNvCxnSpPr>
          <p:nvPr/>
        </p:nvCxnSpPr>
        <p:spPr bwMode="auto">
          <a:xfrm flipV="1">
            <a:off x="2492277" y="2124411"/>
            <a:ext cx="212823" cy="248395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p:cNvCxnSpPr>
            <a:stCxn id="11" idx="0"/>
            <a:endCxn id="7" idx="2"/>
          </p:cNvCxnSpPr>
          <p:nvPr/>
        </p:nvCxnSpPr>
        <p:spPr bwMode="auto">
          <a:xfrm flipH="1" flipV="1">
            <a:off x="2705100" y="2124411"/>
            <a:ext cx="647700" cy="233887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p:cNvCxnSpPr>
            <a:stCxn id="12" idx="0"/>
            <a:endCxn id="7" idx="2"/>
          </p:cNvCxnSpPr>
          <p:nvPr/>
        </p:nvCxnSpPr>
        <p:spPr bwMode="auto">
          <a:xfrm flipV="1">
            <a:off x="1387935" y="2124411"/>
            <a:ext cx="1317165" cy="290686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p:cNvCxnSpPr>
            <a:stCxn id="13" idx="0"/>
            <a:endCxn id="7" idx="2"/>
          </p:cNvCxnSpPr>
          <p:nvPr/>
        </p:nvCxnSpPr>
        <p:spPr bwMode="auto">
          <a:xfrm flipV="1">
            <a:off x="2180125" y="2124411"/>
            <a:ext cx="524975" cy="296625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p:cNvCxnSpPr>
            <a:stCxn id="14" idx="0"/>
            <a:endCxn id="7" idx="2"/>
          </p:cNvCxnSpPr>
          <p:nvPr/>
        </p:nvCxnSpPr>
        <p:spPr bwMode="auto">
          <a:xfrm flipH="1" flipV="1">
            <a:off x="2705100" y="2124411"/>
            <a:ext cx="277605" cy="289024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7" name="Oval 36"/>
          <p:cNvSpPr/>
          <p:nvPr/>
        </p:nvSpPr>
        <p:spPr bwMode="auto">
          <a:xfrm>
            <a:off x="979438" y="4233473"/>
            <a:ext cx="3025677" cy="1284099"/>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TextBox 65"/>
          <p:cNvSpPr txBox="1">
            <a:spLocks noChangeArrowheads="1"/>
          </p:cNvSpPr>
          <p:nvPr/>
        </p:nvSpPr>
        <p:spPr bwMode="auto">
          <a:xfrm>
            <a:off x="530791" y="3558582"/>
            <a:ext cx="1399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dirty="0" err="1">
                <a:solidFill>
                  <a:schemeClr val="bg1"/>
                </a:solidFill>
              </a:rPr>
              <a:t>i</a:t>
            </a:r>
            <a:r>
              <a:rPr lang="en-US" altLang="en-US" sz="1400" dirty="0" err="1" smtClean="0">
                <a:solidFill>
                  <a:schemeClr val="bg1"/>
                </a:solidFill>
              </a:rPr>
              <a:t>nstanceOf</a:t>
            </a:r>
            <a:r>
              <a:rPr lang="en-US" altLang="en-US" sz="1400" dirty="0" smtClean="0">
                <a:solidFill>
                  <a:schemeClr val="bg1"/>
                </a:solidFill>
              </a:rPr>
              <a:t> at t1</a:t>
            </a:r>
            <a:endParaRPr lang="en-US" altLang="en-US" sz="1400" dirty="0">
              <a:solidFill>
                <a:schemeClr val="bg1"/>
              </a:solidFill>
            </a:endParaRPr>
          </a:p>
        </p:txBody>
      </p:sp>
      <p:sp>
        <p:nvSpPr>
          <p:cNvPr id="41" name="Rounded Rectangle 40"/>
          <p:cNvSpPr/>
          <p:nvPr/>
        </p:nvSpPr>
        <p:spPr bwMode="auto">
          <a:xfrm>
            <a:off x="5753739" y="1591011"/>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B</a:t>
            </a:r>
            <a:endParaRPr kumimoji="0" lang="en-US" sz="2400" b="0" i="0" u="none" strike="noStrike" cap="none" normalizeH="0" baseline="0" dirty="0">
              <a:ln>
                <a:noFill/>
              </a:ln>
              <a:solidFill>
                <a:schemeClr val="tx1"/>
              </a:solidFill>
              <a:effectLst/>
              <a:latin typeface="Times" pitchFamily="122" charset="0"/>
            </a:endParaRPr>
          </a:p>
        </p:txBody>
      </p:sp>
      <p:sp>
        <p:nvSpPr>
          <p:cNvPr id="42" name="Oval 41"/>
          <p:cNvSpPr/>
          <p:nvPr/>
        </p:nvSpPr>
        <p:spPr bwMode="auto">
          <a:xfrm>
            <a:off x="5535318" y="451388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43" name="Oval 42"/>
          <p:cNvSpPr/>
          <p:nvPr/>
        </p:nvSpPr>
        <p:spPr bwMode="auto">
          <a:xfrm>
            <a:off x="6096081" y="4576879"/>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p:cNvSpPr/>
          <p:nvPr/>
        </p:nvSpPr>
        <p:spPr bwMode="auto">
          <a:xfrm>
            <a:off x="6956604" y="446328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Oval 44"/>
          <p:cNvSpPr/>
          <p:nvPr/>
        </p:nvSpPr>
        <p:spPr bwMode="auto">
          <a:xfrm>
            <a:off x="4991739" y="4999790"/>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6" name="Oval 45"/>
          <p:cNvSpPr/>
          <p:nvPr/>
        </p:nvSpPr>
        <p:spPr bwMode="auto">
          <a:xfrm>
            <a:off x="5783929" y="5059180"/>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p:cNvSpPr/>
          <p:nvPr/>
        </p:nvSpPr>
        <p:spPr bwMode="auto">
          <a:xfrm>
            <a:off x="6586509" y="5014655"/>
            <a:ext cx="185070" cy="1524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Straight Arrow Connector 47"/>
          <p:cNvCxnSpPr>
            <a:stCxn id="42" idx="0"/>
            <a:endCxn id="41" idx="2"/>
          </p:cNvCxnSpPr>
          <p:nvPr/>
        </p:nvCxnSpPr>
        <p:spPr bwMode="auto">
          <a:xfrm flipV="1">
            <a:off x="5627853" y="2124411"/>
            <a:ext cx="773586" cy="2389474"/>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49" name="Straight Arrow Connector 48"/>
          <p:cNvCxnSpPr>
            <a:stCxn id="43" idx="0"/>
            <a:endCxn id="41" idx="2"/>
          </p:cNvCxnSpPr>
          <p:nvPr/>
        </p:nvCxnSpPr>
        <p:spPr bwMode="auto">
          <a:xfrm flipV="1">
            <a:off x="6188616" y="2124411"/>
            <a:ext cx="212823" cy="2452468"/>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0" name="Straight Arrow Connector 49"/>
          <p:cNvCxnSpPr>
            <a:stCxn id="44" idx="0"/>
            <a:endCxn id="41" idx="2"/>
          </p:cNvCxnSpPr>
          <p:nvPr/>
        </p:nvCxnSpPr>
        <p:spPr bwMode="auto">
          <a:xfrm flipH="1" flipV="1">
            <a:off x="6401439" y="2124411"/>
            <a:ext cx="647700" cy="2338874"/>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1" name="Straight Arrow Connector 50"/>
          <p:cNvCxnSpPr>
            <a:stCxn id="45" idx="0"/>
            <a:endCxn id="41" idx="2"/>
          </p:cNvCxnSpPr>
          <p:nvPr/>
        </p:nvCxnSpPr>
        <p:spPr bwMode="auto">
          <a:xfrm flipV="1">
            <a:off x="5084274" y="2124411"/>
            <a:ext cx="1317165" cy="2875379"/>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2" name="Straight Arrow Connector 51"/>
          <p:cNvCxnSpPr>
            <a:stCxn id="46" idx="0"/>
            <a:endCxn id="41" idx="2"/>
          </p:cNvCxnSpPr>
          <p:nvPr/>
        </p:nvCxnSpPr>
        <p:spPr bwMode="auto">
          <a:xfrm flipV="1">
            <a:off x="5876464" y="2124411"/>
            <a:ext cx="524975" cy="2934769"/>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cxnSp>
        <p:nvCxnSpPr>
          <p:cNvPr id="53" name="Straight Arrow Connector 52"/>
          <p:cNvCxnSpPr>
            <a:stCxn id="47" idx="0"/>
            <a:endCxn id="41" idx="2"/>
          </p:cNvCxnSpPr>
          <p:nvPr/>
        </p:nvCxnSpPr>
        <p:spPr bwMode="auto">
          <a:xfrm flipH="1" flipV="1">
            <a:off x="6401439" y="2124411"/>
            <a:ext cx="277605" cy="2890244"/>
          </a:xfrm>
          <a:prstGeom prst="straightConnector1">
            <a:avLst/>
          </a:prstGeom>
          <a:solidFill>
            <a:schemeClr val="accent1"/>
          </a:solidFill>
          <a:ln w="28575" cap="flat" cmpd="dbl" algn="ctr">
            <a:solidFill>
              <a:schemeClr val="accent5">
                <a:lumMod val="90000"/>
              </a:schemeClr>
            </a:solidFill>
            <a:prstDash val="solid"/>
            <a:round/>
            <a:headEnd type="none" w="med" len="med"/>
            <a:tailEnd type="triangle"/>
          </a:ln>
          <a:effectLst/>
        </p:spPr>
      </p:cxnSp>
      <p:sp>
        <p:nvSpPr>
          <p:cNvPr id="54" name="Oval 53"/>
          <p:cNvSpPr/>
          <p:nvPr/>
        </p:nvSpPr>
        <p:spPr bwMode="auto">
          <a:xfrm>
            <a:off x="4675777" y="4233473"/>
            <a:ext cx="3025677" cy="12840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TextBox 65"/>
          <p:cNvSpPr txBox="1">
            <a:spLocks noChangeArrowheads="1"/>
          </p:cNvSpPr>
          <p:nvPr/>
        </p:nvSpPr>
        <p:spPr bwMode="auto">
          <a:xfrm>
            <a:off x="3688532" y="2515290"/>
            <a:ext cx="1399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dirty="0" err="1">
                <a:solidFill>
                  <a:srgbClr val="92D050"/>
                </a:solidFill>
              </a:rPr>
              <a:t>i</a:t>
            </a:r>
            <a:r>
              <a:rPr lang="en-US" altLang="en-US" sz="1400" dirty="0" err="1" smtClean="0">
                <a:solidFill>
                  <a:srgbClr val="92D050"/>
                </a:solidFill>
              </a:rPr>
              <a:t>nstanceOf</a:t>
            </a:r>
            <a:r>
              <a:rPr lang="en-US" altLang="en-US" sz="1400" dirty="0" smtClean="0">
                <a:solidFill>
                  <a:srgbClr val="92D050"/>
                </a:solidFill>
              </a:rPr>
              <a:t> at t2</a:t>
            </a:r>
            <a:endParaRPr lang="en-US" altLang="en-US" sz="1400" dirty="0">
              <a:solidFill>
                <a:srgbClr val="92D050"/>
              </a:solidFill>
            </a:endParaRPr>
          </a:p>
        </p:txBody>
      </p:sp>
      <p:cxnSp>
        <p:nvCxnSpPr>
          <p:cNvPr id="60" name="Straight Arrow Connector 59"/>
          <p:cNvCxnSpPr>
            <a:stCxn id="11" idx="0"/>
            <a:endCxn id="41" idx="2"/>
          </p:cNvCxnSpPr>
          <p:nvPr/>
        </p:nvCxnSpPr>
        <p:spPr bwMode="auto">
          <a:xfrm flipV="1">
            <a:off x="3352800" y="2124411"/>
            <a:ext cx="3048639" cy="2338874"/>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cxnSp>
        <p:nvCxnSpPr>
          <p:cNvPr id="63" name="Straight Arrow Connector 62"/>
          <p:cNvCxnSpPr>
            <a:stCxn id="14" idx="7"/>
            <a:endCxn id="41" idx="2"/>
          </p:cNvCxnSpPr>
          <p:nvPr/>
        </p:nvCxnSpPr>
        <p:spPr bwMode="auto">
          <a:xfrm flipV="1">
            <a:off x="3048137" y="2124411"/>
            <a:ext cx="3353302" cy="2912562"/>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cxnSp>
        <p:nvCxnSpPr>
          <p:cNvPr id="66" name="Straight Arrow Connector 65"/>
          <p:cNvCxnSpPr>
            <a:stCxn id="10" idx="0"/>
            <a:endCxn id="41" idx="2"/>
          </p:cNvCxnSpPr>
          <p:nvPr/>
        </p:nvCxnSpPr>
        <p:spPr bwMode="auto">
          <a:xfrm flipV="1">
            <a:off x="2492277" y="2124411"/>
            <a:ext cx="3909162" cy="2483957"/>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sp>
        <p:nvSpPr>
          <p:cNvPr id="69" name="TextBox 65"/>
          <p:cNvSpPr txBox="1">
            <a:spLocks noChangeArrowheads="1"/>
          </p:cNvSpPr>
          <p:nvPr/>
        </p:nvSpPr>
        <p:spPr bwMode="auto">
          <a:xfrm>
            <a:off x="6891867" y="2876455"/>
            <a:ext cx="1927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dirty="0" err="1">
                <a:solidFill>
                  <a:srgbClr val="BBE0E3"/>
                </a:solidFill>
              </a:rPr>
              <a:t>i</a:t>
            </a:r>
            <a:r>
              <a:rPr lang="en-US" altLang="en-US" sz="1400" dirty="0" err="1" smtClean="0">
                <a:solidFill>
                  <a:srgbClr val="BBE0E3"/>
                </a:solidFill>
              </a:rPr>
              <a:t>nstanceOf</a:t>
            </a:r>
            <a:r>
              <a:rPr lang="en-US" altLang="en-US" sz="1400" dirty="0" smtClean="0">
                <a:solidFill>
                  <a:srgbClr val="BBE0E3"/>
                </a:solidFill>
              </a:rPr>
              <a:t> at t1 and t2</a:t>
            </a:r>
            <a:endParaRPr lang="en-US" altLang="en-US" sz="1400" dirty="0">
              <a:solidFill>
                <a:srgbClr val="BBE0E3"/>
              </a:solidFill>
            </a:endParaRPr>
          </a:p>
        </p:txBody>
      </p:sp>
      <p:sp>
        <p:nvSpPr>
          <p:cNvPr id="40" name="Oval 39"/>
          <p:cNvSpPr/>
          <p:nvPr/>
        </p:nvSpPr>
        <p:spPr bwMode="auto">
          <a:xfrm>
            <a:off x="2318307" y="3866359"/>
            <a:ext cx="5682693" cy="1810358"/>
          </a:xfrm>
          <a:prstGeom prst="ellipse">
            <a:avLst/>
          </a:prstGeom>
          <a:noFill/>
          <a:ln w="28575"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162768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 class exercise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1430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analysis domain (1)</a:t>
            </a:r>
            <a:endParaRPr lang="en-US" dirty="0"/>
          </a:p>
        </p:txBody>
      </p:sp>
      <p:sp>
        <p:nvSpPr>
          <p:cNvPr id="3" name="Content Placeholder 2"/>
          <p:cNvSpPr>
            <a:spLocks noGrp="1"/>
          </p:cNvSpPr>
          <p:nvPr>
            <p:ph idx="1"/>
          </p:nvPr>
        </p:nvSpPr>
        <p:spPr/>
        <p:txBody>
          <a:bodyPr/>
          <a:lstStyle/>
          <a:p>
            <a:r>
              <a:rPr lang="en-US" b="1" dirty="0"/>
              <a:t>What are headache disorders?</a:t>
            </a:r>
          </a:p>
          <a:p>
            <a:r>
              <a:rPr lang="en-US" dirty="0"/>
              <a:t>Headache disorders, characterized by recurrent headache, are among the most common disorders of the nervous system. Headache itself is a painful and disabling feature of a small number of primary headache disorders, namely migraine, tension-type headache, and cluster headache. Headache can also be caused by or occur secondarily to a long list of other conditions, the most common of which is medication-overuse headache.</a:t>
            </a:r>
          </a:p>
          <a:p>
            <a:endParaRPr lang="en-US" dirty="0"/>
          </a:p>
        </p:txBody>
      </p:sp>
      <p:sp>
        <p:nvSpPr>
          <p:cNvPr id="4" name="Rectangle 3"/>
          <p:cNvSpPr/>
          <p:nvPr/>
        </p:nvSpPr>
        <p:spPr>
          <a:xfrm>
            <a:off x="1371600" y="6324600"/>
            <a:ext cx="7772400" cy="461665"/>
          </a:xfrm>
          <a:prstGeom prst="rect">
            <a:avLst/>
          </a:prstGeom>
        </p:spPr>
        <p:txBody>
          <a:bodyPr wrap="square">
            <a:spAutoFit/>
          </a:bodyPr>
          <a:lstStyle/>
          <a:p>
            <a:pPr algn="r"/>
            <a:r>
              <a:rPr lang="en-US" sz="1200" dirty="0" smtClean="0">
                <a:solidFill>
                  <a:schemeClr val="bg1"/>
                </a:solidFill>
                <a:latin typeface="+mj-lt"/>
              </a:rPr>
              <a:t>WHO. Headache disorders. Fact sheet. Updated </a:t>
            </a:r>
            <a:r>
              <a:rPr lang="en-US" sz="1200" dirty="0">
                <a:solidFill>
                  <a:schemeClr val="bg1"/>
                </a:solidFill>
                <a:latin typeface="+mj-lt"/>
              </a:rPr>
              <a:t>April </a:t>
            </a:r>
            <a:r>
              <a:rPr lang="en-US" sz="1200" dirty="0" smtClean="0">
                <a:solidFill>
                  <a:schemeClr val="bg1"/>
                </a:solidFill>
                <a:latin typeface="+mj-lt"/>
              </a:rPr>
              <a:t>2016.</a:t>
            </a:r>
          </a:p>
          <a:p>
            <a:pPr algn="r"/>
            <a:r>
              <a:rPr lang="en-US" sz="1200" i="0" dirty="0" smtClean="0">
                <a:solidFill>
                  <a:schemeClr val="bg1"/>
                </a:solidFill>
                <a:effectLst/>
                <a:latin typeface="+mj-lt"/>
              </a:rPr>
              <a:t>Retrieved </a:t>
            </a:r>
            <a:r>
              <a:rPr lang="en-US" sz="1200" dirty="0">
                <a:solidFill>
                  <a:schemeClr val="bg1"/>
                </a:solidFill>
                <a:latin typeface="+mj-lt"/>
              </a:rPr>
              <a:t>from http://www.who.int/mediacentre/factsheets/fs277/en</a:t>
            </a:r>
            <a:r>
              <a:rPr lang="en-US" sz="1200" dirty="0" smtClean="0">
                <a:solidFill>
                  <a:schemeClr val="bg1"/>
                </a:solidFill>
                <a:latin typeface="+mj-lt"/>
              </a:rPr>
              <a:t>/ on Oct </a:t>
            </a:r>
            <a:r>
              <a:rPr lang="en-US" sz="1200" dirty="0">
                <a:solidFill>
                  <a:schemeClr val="bg1"/>
                </a:solidFill>
                <a:latin typeface="+mj-lt"/>
              </a:rPr>
              <a:t>3, 2017.</a:t>
            </a:r>
            <a:endParaRPr lang="en-US" sz="1200" i="0" dirty="0">
              <a:solidFill>
                <a:schemeClr val="bg1"/>
              </a:solidFill>
              <a:effectLst/>
              <a:latin typeface="+mj-lt"/>
            </a:endParaRPr>
          </a:p>
        </p:txBody>
      </p:sp>
    </p:spTree>
    <p:extLst>
      <p:ext uri="{BB962C8B-B14F-4D97-AF65-F5344CB8AC3E}">
        <p14:creationId xmlns:p14="http://schemas.microsoft.com/office/powerpoint/2010/main" val="288552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analysis domain </a:t>
            </a:r>
            <a:r>
              <a:rPr lang="en-US" dirty="0" smtClean="0"/>
              <a:t>(2)</a:t>
            </a:r>
            <a:endParaRPr lang="en-US" dirty="0"/>
          </a:p>
        </p:txBody>
      </p:sp>
      <p:sp>
        <p:nvSpPr>
          <p:cNvPr id="3" name="Content Placeholder 2"/>
          <p:cNvSpPr>
            <a:spLocks noGrp="1"/>
          </p:cNvSpPr>
          <p:nvPr>
            <p:ph idx="1"/>
          </p:nvPr>
        </p:nvSpPr>
        <p:spPr/>
        <p:txBody>
          <a:bodyPr/>
          <a:lstStyle/>
          <a:p>
            <a:r>
              <a:rPr lang="en-US" b="1" dirty="0"/>
              <a:t>Tension-type headache (TTH)</a:t>
            </a:r>
          </a:p>
          <a:p>
            <a:pPr>
              <a:buFont typeface="Arial" panose="020B0604020202020204" pitchFamily="34" charset="0"/>
              <a:buChar char="•"/>
            </a:pPr>
            <a:r>
              <a:rPr lang="en-US" sz="1800" dirty="0"/>
              <a:t>TTH is the most common primary headache disorder.</a:t>
            </a:r>
          </a:p>
          <a:p>
            <a:pPr>
              <a:buFont typeface="Arial" panose="020B0604020202020204" pitchFamily="34" charset="0"/>
              <a:buChar char="•"/>
            </a:pPr>
            <a:r>
              <a:rPr lang="en-US" sz="1800" dirty="0"/>
              <a:t>Episodic TTH</a:t>
            </a:r>
            <a:r>
              <a:rPr lang="en-US" sz="1800" dirty="0" smtClean="0"/>
              <a:t>, occurring </a:t>
            </a:r>
            <a:r>
              <a:rPr lang="en-US" sz="1800" dirty="0"/>
              <a:t>on fewer than 15 days per month, is reported by more than 70% of some populations.</a:t>
            </a:r>
          </a:p>
          <a:p>
            <a:pPr>
              <a:buFont typeface="Arial" panose="020B0604020202020204" pitchFamily="34" charset="0"/>
              <a:buChar char="•"/>
            </a:pPr>
            <a:r>
              <a:rPr lang="en-US" sz="1800" dirty="0"/>
              <a:t>Chronic TTH, occurring on more than 15 days per month, affects 1-3% of adults.</a:t>
            </a:r>
          </a:p>
          <a:p>
            <a:pPr>
              <a:buFont typeface="Arial" panose="020B0604020202020204" pitchFamily="34" charset="0"/>
              <a:buChar char="•"/>
            </a:pPr>
            <a:r>
              <a:rPr lang="en-US" sz="1800" dirty="0"/>
              <a:t>TTH often begins during the teenage years, affecting three women to every two men.</a:t>
            </a:r>
          </a:p>
          <a:p>
            <a:pPr>
              <a:buFont typeface="Arial" panose="020B0604020202020204" pitchFamily="34" charset="0"/>
              <a:buChar char="•"/>
            </a:pPr>
            <a:r>
              <a:rPr lang="en-US" sz="1800" dirty="0"/>
              <a:t>Its mechanism may be stress-related or associated with musculoskeletal problems in the neck.</a:t>
            </a:r>
          </a:p>
          <a:p>
            <a:pPr>
              <a:buFont typeface="Arial" panose="020B0604020202020204" pitchFamily="34" charset="0"/>
              <a:buChar char="•"/>
            </a:pPr>
            <a:r>
              <a:rPr lang="en-US" sz="1800" dirty="0"/>
              <a:t>Episodic TTH attacks usually last a few hours, but can persist for several days.</a:t>
            </a:r>
          </a:p>
          <a:p>
            <a:pPr>
              <a:buFont typeface="Arial" panose="020B0604020202020204" pitchFamily="34" charset="0"/>
              <a:buChar char="•"/>
            </a:pPr>
            <a:r>
              <a:rPr lang="en-US" sz="1800" dirty="0"/>
              <a:t>Chronic TTH can be unremitting and is much more disabling than episodic TTH.</a:t>
            </a:r>
          </a:p>
          <a:p>
            <a:pPr>
              <a:buFont typeface="Arial" panose="020B0604020202020204" pitchFamily="34" charset="0"/>
              <a:buChar char="•"/>
            </a:pPr>
            <a:r>
              <a:rPr lang="en-US" sz="1800" dirty="0"/>
              <a:t>This headache is described as pressure or tightness, often like a band around the head, sometimes spreading into or from the neck.</a:t>
            </a:r>
          </a:p>
          <a:p>
            <a:pPr>
              <a:buFont typeface="Arial" panose="020B0604020202020204" pitchFamily="34" charset="0"/>
              <a:buChar char="•"/>
            </a:pPr>
            <a:endParaRPr lang="en-US" sz="1800" dirty="0"/>
          </a:p>
        </p:txBody>
      </p:sp>
      <p:sp>
        <p:nvSpPr>
          <p:cNvPr id="4" name="Rectangle 3"/>
          <p:cNvSpPr/>
          <p:nvPr/>
        </p:nvSpPr>
        <p:spPr>
          <a:xfrm>
            <a:off x="1371600" y="6324600"/>
            <a:ext cx="7772400" cy="461665"/>
          </a:xfrm>
          <a:prstGeom prst="rect">
            <a:avLst/>
          </a:prstGeom>
        </p:spPr>
        <p:txBody>
          <a:bodyPr wrap="square">
            <a:spAutoFit/>
          </a:bodyPr>
          <a:lstStyle/>
          <a:p>
            <a:pPr algn="r"/>
            <a:r>
              <a:rPr lang="en-US" sz="1200" dirty="0" smtClean="0">
                <a:solidFill>
                  <a:schemeClr val="bg1"/>
                </a:solidFill>
                <a:latin typeface="+mj-lt"/>
              </a:rPr>
              <a:t>WHO. Headache disorders. Fact sheet. Updated </a:t>
            </a:r>
            <a:r>
              <a:rPr lang="en-US" sz="1200" dirty="0">
                <a:solidFill>
                  <a:schemeClr val="bg1"/>
                </a:solidFill>
                <a:latin typeface="+mj-lt"/>
              </a:rPr>
              <a:t>April </a:t>
            </a:r>
            <a:r>
              <a:rPr lang="en-US" sz="1200" dirty="0" smtClean="0">
                <a:solidFill>
                  <a:schemeClr val="bg1"/>
                </a:solidFill>
                <a:latin typeface="+mj-lt"/>
              </a:rPr>
              <a:t>2016.</a:t>
            </a:r>
          </a:p>
          <a:p>
            <a:pPr algn="r"/>
            <a:r>
              <a:rPr lang="en-US" sz="1200" i="0" dirty="0" smtClean="0">
                <a:solidFill>
                  <a:schemeClr val="bg1"/>
                </a:solidFill>
                <a:effectLst/>
                <a:latin typeface="+mj-lt"/>
              </a:rPr>
              <a:t>Retrieved </a:t>
            </a:r>
            <a:r>
              <a:rPr lang="en-US" sz="1200" dirty="0">
                <a:solidFill>
                  <a:schemeClr val="bg1"/>
                </a:solidFill>
                <a:latin typeface="+mj-lt"/>
              </a:rPr>
              <a:t>from http://www.who.int/mediacentre/factsheets/fs277/en</a:t>
            </a:r>
            <a:r>
              <a:rPr lang="en-US" sz="1200" dirty="0" smtClean="0">
                <a:solidFill>
                  <a:schemeClr val="bg1"/>
                </a:solidFill>
                <a:latin typeface="+mj-lt"/>
              </a:rPr>
              <a:t>/ on Oct </a:t>
            </a:r>
            <a:r>
              <a:rPr lang="en-US" sz="1200" dirty="0">
                <a:solidFill>
                  <a:schemeClr val="bg1"/>
                </a:solidFill>
                <a:latin typeface="+mj-lt"/>
              </a:rPr>
              <a:t>3, 2017.</a:t>
            </a:r>
            <a:endParaRPr lang="en-US" sz="1200" i="0" dirty="0">
              <a:solidFill>
                <a:schemeClr val="bg1"/>
              </a:solidFill>
              <a:effectLst/>
              <a:latin typeface="+mj-lt"/>
            </a:endParaRPr>
          </a:p>
        </p:txBody>
      </p:sp>
    </p:spTree>
    <p:extLst>
      <p:ext uri="{BB962C8B-B14F-4D97-AF65-F5344CB8AC3E}">
        <p14:creationId xmlns:p14="http://schemas.microsoft.com/office/powerpoint/2010/main" val="38264369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Develop an application ontology for all types of entities instantiations of which on the side of the patient need to be assayed to be able to be used in an interpretive process to determine the disease course of a patient with TTH up to the level of granularity provided by the domain description.</a:t>
            </a:r>
          </a:p>
          <a:p>
            <a:pPr>
              <a:buFont typeface="Arial" panose="020B0604020202020204" pitchFamily="34" charset="0"/>
              <a:buChar char="•"/>
            </a:pPr>
            <a:r>
              <a:rPr lang="en-US" dirty="0" smtClean="0"/>
              <a:t>Build the </a:t>
            </a:r>
            <a:r>
              <a:rPr lang="en-US" dirty="0" err="1" smtClean="0"/>
              <a:t>isa</a:t>
            </a:r>
            <a:r>
              <a:rPr lang="en-US" dirty="0" smtClean="0"/>
              <a:t> – taxonomy plus other relations.</a:t>
            </a:r>
          </a:p>
          <a:p>
            <a:pPr>
              <a:buFont typeface="Arial" panose="020B0604020202020204" pitchFamily="34" charset="0"/>
              <a:buChar char="•"/>
            </a:pPr>
            <a:r>
              <a:rPr lang="en-US" dirty="0" smtClean="0"/>
              <a:t>How many possible disease course types are there for TTH at the provided level of granularity?</a:t>
            </a:r>
            <a:endParaRPr lang="en-US" dirty="0"/>
          </a:p>
        </p:txBody>
      </p:sp>
    </p:spTree>
    <p:extLst>
      <p:ext uri="{BB962C8B-B14F-4D97-AF65-F5344CB8AC3E}">
        <p14:creationId xmlns:p14="http://schemas.microsoft.com/office/powerpoint/2010/main" val="856517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After-class exercise</a:t>
            </a:r>
            <a:endParaRPr lang="en-US" dirty="0"/>
          </a:p>
        </p:txBody>
      </p:sp>
      <p:sp>
        <p:nvSpPr>
          <p:cNvPr id="3" name="Content Placeholder 2"/>
          <p:cNvSpPr>
            <a:spLocks noGrp="1"/>
          </p:cNvSpPr>
          <p:nvPr>
            <p:ph idx="1"/>
          </p:nvPr>
        </p:nvSpPr>
        <p:spPr>
          <a:xfrm>
            <a:off x="152400" y="1676400"/>
            <a:ext cx="8915400" cy="4953000"/>
          </a:xfrm>
        </p:spPr>
        <p:txBody>
          <a:bodyPr/>
          <a:lstStyle/>
          <a:p>
            <a:pPr marL="0" indent="0"/>
            <a:r>
              <a:rPr lang="en-US" dirty="0" smtClean="0"/>
              <a:t>Read the alert </a:t>
            </a:r>
            <a:r>
              <a:rPr lang="en-US" dirty="0"/>
              <a:t>fatigue </a:t>
            </a:r>
            <a:r>
              <a:rPr lang="en-US" dirty="0" smtClean="0"/>
              <a:t>paper and </a:t>
            </a:r>
            <a:r>
              <a:rPr lang="en-US" dirty="0"/>
              <a:t>propose terms and definitions which need to be </a:t>
            </a:r>
            <a:r>
              <a:rPr lang="en-US" dirty="0" smtClean="0"/>
              <a:t>mapped </a:t>
            </a:r>
            <a:r>
              <a:rPr lang="en-US" dirty="0"/>
              <a:t>to OGMS to create an ontology to address alert fatigue in EHRs. Due date: </a:t>
            </a:r>
            <a:r>
              <a:rPr lang="en-US" dirty="0" smtClean="0"/>
              <a:t>Oct 11;</a:t>
            </a:r>
          </a:p>
          <a:p>
            <a:pPr lvl="1" indent="-114300">
              <a:buFont typeface="Arial" panose="020B0604020202020204" pitchFamily="34" charset="0"/>
              <a:buChar char="•"/>
            </a:pPr>
            <a:r>
              <a:rPr lang="en-US" sz="2000" dirty="0">
                <a:solidFill>
                  <a:srgbClr val="FFC000"/>
                </a:solidFill>
              </a:rPr>
              <a:t>* </a:t>
            </a:r>
            <a:r>
              <a:rPr lang="en-US" sz="2000" dirty="0" smtClean="0">
                <a:solidFill>
                  <a:srgbClr val="FFC000"/>
                </a:solidFill>
              </a:rPr>
              <a:t>Or: terms and definitions for entities mapped to OGMS needed for some alert mechanism relevant to your project.</a:t>
            </a:r>
          </a:p>
          <a:p>
            <a:pPr marL="0" indent="0"/>
            <a:r>
              <a:rPr lang="en-US" dirty="0">
                <a:solidFill>
                  <a:srgbClr val="FFC000"/>
                </a:solidFill>
              </a:rPr>
              <a:t>	</a:t>
            </a:r>
            <a:r>
              <a:rPr lang="en-US" dirty="0" smtClean="0">
                <a:solidFill>
                  <a:srgbClr val="FFC000"/>
                </a:solidFill>
              </a:rPr>
              <a:t>					         </a:t>
            </a:r>
            <a:r>
              <a:rPr lang="en-US" sz="1600" dirty="0" smtClean="0">
                <a:solidFill>
                  <a:srgbClr val="FFC000"/>
                </a:solidFill>
              </a:rPr>
              <a:t>* prior agreement needed</a:t>
            </a:r>
            <a:endParaRPr lang="en-US" sz="1600" dirty="0"/>
          </a:p>
        </p:txBody>
      </p:sp>
    </p:spTree>
    <p:extLst>
      <p:ext uri="{BB962C8B-B14F-4D97-AF65-F5344CB8AC3E}">
        <p14:creationId xmlns:p14="http://schemas.microsoft.com/office/powerpoint/2010/main" val="311675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announced and agreed upon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3698347"/>
              </p:ext>
            </p:extLst>
          </p:nvPr>
        </p:nvGraphicFramePr>
        <p:xfrm>
          <a:off x="228600" y="1676400"/>
          <a:ext cx="8686801" cy="4404360"/>
        </p:xfrm>
        <a:graphic>
          <a:graphicData uri="http://schemas.openxmlformats.org/drawingml/2006/table">
            <a:tbl>
              <a:tblPr firstRow="1" bandRow="1">
                <a:tableStyleId>{5C22544A-7EE6-4342-B048-85BDC9FD1C3A}</a:tableStyleId>
              </a:tblPr>
              <a:tblGrid>
                <a:gridCol w="609600"/>
                <a:gridCol w="1676400"/>
                <a:gridCol w="4800600"/>
                <a:gridCol w="1600201"/>
              </a:tblGrid>
              <a:tr h="381000">
                <a:tc>
                  <a:txBody>
                    <a:bodyPr/>
                    <a:lstStyle/>
                    <a:p>
                      <a:endParaRPr lang="en-US" sz="1600" dirty="0">
                        <a:solidFill>
                          <a:schemeClr val="tx1"/>
                        </a:solidFill>
                      </a:endParaRPr>
                    </a:p>
                  </a:txBody>
                  <a:tcPr/>
                </a:tc>
                <a:tc>
                  <a:txBody>
                    <a:bodyPr/>
                    <a:lstStyle/>
                    <a:p>
                      <a:r>
                        <a:rPr lang="en-US" sz="1600" dirty="0" smtClean="0">
                          <a:solidFill>
                            <a:schemeClr val="tx1"/>
                          </a:solidFill>
                        </a:rPr>
                        <a:t>Related Class</a:t>
                      </a:r>
                      <a:endParaRPr lang="en-US" sz="1600" dirty="0">
                        <a:solidFill>
                          <a:schemeClr val="tx1"/>
                        </a:solidFill>
                      </a:endParaRPr>
                    </a:p>
                  </a:txBody>
                  <a:tcPr/>
                </a:tc>
                <a:tc>
                  <a:txBody>
                    <a:bodyPr/>
                    <a:lstStyle/>
                    <a:p>
                      <a:r>
                        <a:rPr lang="en-US" sz="1600" dirty="0" smtClean="0">
                          <a:solidFill>
                            <a:schemeClr val="tx1"/>
                          </a:solidFill>
                        </a:rPr>
                        <a:t>Assessment: evaluation of …</a:t>
                      </a:r>
                      <a:endParaRPr lang="en-US" sz="1600" dirty="0">
                        <a:solidFill>
                          <a:schemeClr val="tx1"/>
                        </a:solidFill>
                      </a:endParaRPr>
                    </a:p>
                  </a:txBody>
                  <a:tcPr/>
                </a:tc>
                <a:tc>
                  <a:txBody>
                    <a:bodyPr/>
                    <a:lstStyle/>
                    <a:p>
                      <a:r>
                        <a:rPr lang="en-US" sz="1600" dirty="0" smtClean="0">
                          <a:solidFill>
                            <a:schemeClr val="tx1"/>
                          </a:solidFill>
                        </a:rPr>
                        <a:t>Final score %</a:t>
                      </a:r>
                      <a:endParaRPr lang="en-US" sz="1600" dirty="0">
                        <a:solidFill>
                          <a:schemeClr val="tx1"/>
                        </a:solidFill>
                      </a:endParaRPr>
                    </a:p>
                  </a:txBody>
                  <a:tcPr/>
                </a:tc>
              </a:tr>
              <a:tr h="329071">
                <a:tc>
                  <a:txBody>
                    <a:bodyPr/>
                    <a:lstStyle/>
                    <a:p>
                      <a:r>
                        <a:rPr lang="en-US" sz="1600" dirty="0" smtClean="0"/>
                        <a:t>A1</a:t>
                      </a:r>
                      <a:endParaRPr lang="en-US" sz="1600" dirty="0"/>
                    </a:p>
                  </a:txBody>
                  <a:tcPr>
                    <a:solidFill>
                      <a:srgbClr val="FFFF00"/>
                    </a:solidFill>
                  </a:tcPr>
                </a:tc>
                <a:tc>
                  <a:txBody>
                    <a:bodyPr/>
                    <a:lstStyle/>
                    <a:p>
                      <a:r>
                        <a:rPr lang="en-US" sz="1600" dirty="0" smtClean="0"/>
                        <a:t>Aug 31</a:t>
                      </a:r>
                      <a:endParaRPr lang="en-US" sz="1600" dirty="0"/>
                    </a:p>
                  </a:txBody>
                  <a:tcPr>
                    <a:solidFill>
                      <a:srgbClr val="FFFF00"/>
                    </a:solidFill>
                  </a:tcPr>
                </a:tc>
                <a:tc>
                  <a:txBody>
                    <a:bodyPr/>
                    <a:lstStyle/>
                    <a:p>
                      <a:r>
                        <a:rPr lang="en-US" sz="1600" dirty="0" smtClean="0"/>
                        <a:t>Advance reading test</a:t>
                      </a:r>
                      <a:endParaRPr lang="en-US" sz="1600" dirty="0"/>
                    </a:p>
                  </a:txBody>
                  <a:tcPr>
                    <a:solidFill>
                      <a:srgbClr val="FFFF00"/>
                    </a:solidFill>
                  </a:tcPr>
                </a:tc>
                <a:tc>
                  <a:txBody>
                    <a:bodyPr/>
                    <a:lstStyle/>
                    <a:p>
                      <a:r>
                        <a:rPr lang="en-US" sz="1600" dirty="0" smtClean="0"/>
                        <a:t>0%</a:t>
                      </a:r>
                      <a:endParaRPr lang="en-US" sz="1600" dirty="0"/>
                    </a:p>
                  </a:txBody>
                  <a:tcPr>
                    <a:solidFill>
                      <a:srgbClr val="FFFF00"/>
                    </a:solidFill>
                  </a:tcPr>
                </a:tc>
              </a:tr>
              <a:tr h="329071">
                <a:tc>
                  <a:txBody>
                    <a:bodyPr/>
                    <a:lstStyle/>
                    <a:p>
                      <a:r>
                        <a:rPr lang="en-US" sz="1600" dirty="0" smtClean="0"/>
                        <a:t>A2</a:t>
                      </a:r>
                      <a:endParaRPr lang="en-US" sz="1600" dirty="0"/>
                    </a:p>
                  </a:txBody>
                  <a:tcPr>
                    <a:solidFill>
                      <a:srgbClr val="E59C00"/>
                    </a:solidFill>
                  </a:tcPr>
                </a:tc>
                <a:tc>
                  <a:txBody>
                    <a:bodyPr/>
                    <a:lstStyle/>
                    <a:p>
                      <a:r>
                        <a:rPr lang="en-US" sz="1600" dirty="0" smtClean="0"/>
                        <a:t>Sept 21</a:t>
                      </a:r>
                      <a:endParaRPr lang="en-US" sz="1600" dirty="0"/>
                    </a:p>
                  </a:txBody>
                  <a:tcPr>
                    <a:solidFill>
                      <a:srgbClr val="E59C00"/>
                    </a:solidFill>
                  </a:tcPr>
                </a:tc>
                <a:tc>
                  <a:txBody>
                    <a:bodyPr/>
                    <a:lstStyle/>
                    <a:p>
                      <a:r>
                        <a:rPr lang="en-US" sz="1600" dirty="0" smtClean="0"/>
                        <a:t>Post-class</a:t>
                      </a:r>
                      <a:r>
                        <a:rPr lang="en-US" sz="1600" baseline="0" dirty="0" smtClean="0"/>
                        <a:t> assignment T2</a:t>
                      </a:r>
                      <a:endParaRPr lang="en-US" sz="1600" dirty="0"/>
                    </a:p>
                  </a:txBody>
                  <a:tcPr>
                    <a:solidFill>
                      <a:srgbClr val="E59C00"/>
                    </a:solidFill>
                  </a:tcPr>
                </a:tc>
                <a:tc>
                  <a:txBody>
                    <a:bodyPr/>
                    <a:lstStyle/>
                    <a:p>
                      <a:r>
                        <a:rPr lang="en-US" sz="1600" dirty="0" smtClean="0"/>
                        <a:t>8%</a:t>
                      </a:r>
                      <a:endParaRPr lang="en-US" sz="1600" dirty="0"/>
                    </a:p>
                  </a:txBody>
                  <a:tcPr>
                    <a:solidFill>
                      <a:srgbClr val="E59C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A3</a:t>
                      </a:r>
                    </a:p>
                  </a:txBody>
                  <a:tcP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Oct 5</a:t>
                      </a:r>
                    </a:p>
                  </a:txBody>
                  <a:tcP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Advance reading test</a:t>
                      </a:r>
                    </a:p>
                  </a:txBody>
                  <a:tcPr>
                    <a:solidFill>
                      <a:srgbClr val="FFFF00"/>
                    </a:solidFill>
                  </a:tcPr>
                </a:tc>
                <a:tc>
                  <a:txBody>
                    <a:bodyPr/>
                    <a:lstStyle/>
                    <a:p>
                      <a:r>
                        <a:rPr lang="en-US" sz="1600" dirty="0" smtClean="0"/>
                        <a:t>3%</a:t>
                      </a:r>
                      <a:endParaRPr lang="en-US" sz="1600" dirty="0"/>
                    </a:p>
                  </a:txBody>
                  <a:tcPr>
                    <a:solidFill>
                      <a:srgbClr val="FFFF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A4</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Oct 5</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Post-class</a:t>
                      </a:r>
                      <a:r>
                        <a:rPr lang="en-US" sz="1600" baseline="0" dirty="0" smtClean="0"/>
                        <a:t> assignment T3</a:t>
                      </a:r>
                      <a:endParaRPr lang="en-US" sz="1600" dirty="0" smtClean="0"/>
                    </a:p>
                  </a:txBody>
                  <a:tcPr>
                    <a:solidFill>
                      <a:srgbClr val="E59C00"/>
                    </a:solidFill>
                  </a:tcPr>
                </a:tc>
                <a:tc>
                  <a:txBody>
                    <a:bodyPr/>
                    <a:lstStyle/>
                    <a:p>
                      <a:r>
                        <a:rPr lang="en-US" sz="1600" dirty="0" smtClean="0"/>
                        <a:t>8%</a:t>
                      </a:r>
                      <a:endParaRPr lang="en-US" sz="1600" dirty="0"/>
                    </a:p>
                  </a:txBody>
                  <a:tcPr>
                    <a:solidFill>
                      <a:srgbClr val="E59C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A5</a:t>
                      </a:r>
                    </a:p>
                  </a:txBody>
                  <a:tcP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Oct 12</a:t>
                      </a:r>
                    </a:p>
                  </a:txBody>
                  <a:tcPr>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Advance reading test</a:t>
                      </a:r>
                    </a:p>
                  </a:txBody>
                  <a:tcPr>
                    <a:solidFill>
                      <a:srgbClr val="FFFF00"/>
                    </a:solidFill>
                  </a:tcPr>
                </a:tc>
                <a:tc>
                  <a:txBody>
                    <a:bodyPr/>
                    <a:lstStyle/>
                    <a:p>
                      <a:r>
                        <a:rPr lang="en-US" sz="1600" dirty="0" smtClean="0"/>
                        <a:t>3%</a:t>
                      </a:r>
                      <a:endParaRPr lang="en-US" sz="1600" dirty="0"/>
                    </a:p>
                  </a:txBody>
                  <a:tcPr>
                    <a:solidFill>
                      <a:srgbClr val="FFFF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A6</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Oct 19</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Individual</a:t>
                      </a:r>
                      <a:r>
                        <a:rPr lang="en-US" sz="1600" baseline="0" dirty="0" smtClean="0"/>
                        <a:t> reviews on abstracts (T5)</a:t>
                      </a:r>
                      <a:endParaRPr lang="en-US" sz="1600" dirty="0" smtClean="0"/>
                    </a:p>
                  </a:txBody>
                  <a:tcPr>
                    <a:solidFill>
                      <a:srgbClr val="E59C00"/>
                    </a:solidFill>
                  </a:tcPr>
                </a:tc>
                <a:tc>
                  <a:txBody>
                    <a:bodyPr/>
                    <a:lstStyle/>
                    <a:p>
                      <a:r>
                        <a:rPr lang="en-US" sz="1600" dirty="0" smtClean="0"/>
                        <a:t>5%</a:t>
                      </a:r>
                    </a:p>
                  </a:txBody>
                  <a:tcPr>
                    <a:solidFill>
                      <a:srgbClr val="E59C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A7</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Oct 19</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Group assessment of term</a:t>
                      </a:r>
                      <a:r>
                        <a:rPr lang="en-US" sz="1600" baseline="0" dirty="0" smtClean="0"/>
                        <a:t> paper abstract </a:t>
                      </a:r>
                      <a:r>
                        <a:rPr lang="en-US" sz="1600" dirty="0" smtClean="0"/>
                        <a:t>reviews</a:t>
                      </a:r>
                    </a:p>
                  </a:txBody>
                  <a:tcPr>
                    <a:solidFill>
                      <a:srgbClr val="E59C00"/>
                    </a:solidFill>
                  </a:tcPr>
                </a:tc>
                <a:tc>
                  <a:txBody>
                    <a:bodyPr/>
                    <a:lstStyle/>
                    <a:p>
                      <a:r>
                        <a:rPr lang="en-US" sz="1600" dirty="0" smtClean="0"/>
                        <a:t>5%</a:t>
                      </a:r>
                    </a:p>
                  </a:txBody>
                  <a:tcPr>
                    <a:solidFill>
                      <a:srgbClr val="E59C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A8</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Oct 26</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Post-class</a:t>
                      </a:r>
                      <a:r>
                        <a:rPr lang="en-US" sz="1600" baseline="0" dirty="0" smtClean="0"/>
                        <a:t> assignment T6</a:t>
                      </a:r>
                      <a:endParaRPr lang="en-US" sz="1600" dirty="0" smtClean="0"/>
                    </a:p>
                  </a:txBody>
                  <a:tcPr>
                    <a:solidFill>
                      <a:srgbClr val="E59C00"/>
                    </a:solidFill>
                  </a:tcPr>
                </a:tc>
                <a:tc>
                  <a:txBody>
                    <a:bodyPr/>
                    <a:lstStyle/>
                    <a:p>
                      <a:r>
                        <a:rPr lang="en-US" sz="1600" dirty="0" smtClean="0"/>
                        <a:t>10%</a:t>
                      </a:r>
                    </a:p>
                  </a:txBody>
                  <a:tcPr>
                    <a:solidFill>
                      <a:srgbClr val="E59C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A9</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Nov 2</a:t>
                      </a:r>
                    </a:p>
                  </a:txBody>
                  <a:tcPr>
                    <a:solidFill>
                      <a:srgbClr val="E59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Post-class assignment of Nov 2 (T9)</a:t>
                      </a:r>
                    </a:p>
                  </a:txBody>
                  <a:tcPr>
                    <a:solidFill>
                      <a:srgbClr val="E59C00"/>
                    </a:solidFill>
                  </a:tcPr>
                </a:tc>
                <a:tc>
                  <a:txBody>
                    <a:bodyPr/>
                    <a:lstStyle/>
                    <a:p>
                      <a:r>
                        <a:rPr lang="en-US" sz="1600" dirty="0" smtClean="0"/>
                        <a:t>8%</a:t>
                      </a:r>
                    </a:p>
                  </a:txBody>
                  <a:tcPr>
                    <a:solidFill>
                      <a:srgbClr val="E59C0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A10</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Nov 30/Dec 7</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Final paper, including ontology components (T10)</a:t>
                      </a:r>
                    </a:p>
                  </a:txBody>
                  <a:tcPr>
                    <a:solidFill>
                      <a:srgbClr val="92D050"/>
                    </a:solidFill>
                  </a:tcPr>
                </a:tc>
                <a:tc>
                  <a:txBody>
                    <a:bodyPr/>
                    <a:lstStyle/>
                    <a:p>
                      <a:r>
                        <a:rPr lang="en-US" sz="1600" dirty="0" smtClean="0"/>
                        <a:t>30%</a:t>
                      </a:r>
                    </a:p>
                  </a:txBody>
                  <a:tcPr>
                    <a:solidFill>
                      <a:srgbClr val="92D05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A11</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Nov 30/Dec 7</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Final PP presentation / discussion</a:t>
                      </a:r>
                    </a:p>
                  </a:txBody>
                  <a:tcPr>
                    <a:solidFill>
                      <a:srgbClr val="92D050"/>
                    </a:solidFill>
                  </a:tcPr>
                </a:tc>
                <a:tc>
                  <a:txBody>
                    <a:bodyPr/>
                    <a:lstStyle/>
                    <a:p>
                      <a:r>
                        <a:rPr lang="en-US" sz="1600" dirty="0" smtClean="0"/>
                        <a:t>20%</a:t>
                      </a:r>
                    </a:p>
                  </a:txBody>
                  <a:tcPr>
                    <a:solidFill>
                      <a:srgbClr val="92D050"/>
                    </a:solidFill>
                  </a:tcPr>
                </a:tc>
              </a:tr>
              <a:tr h="329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TOTAL</a:t>
                      </a:r>
                    </a:p>
                  </a:txBody>
                  <a:tcPr/>
                </a:tc>
                <a:tc>
                  <a:txBody>
                    <a:bodyPr/>
                    <a:lstStyle/>
                    <a:p>
                      <a:r>
                        <a:rPr lang="en-US" sz="1600" dirty="0" smtClean="0"/>
                        <a:t>100%</a:t>
                      </a:r>
                    </a:p>
                  </a:txBody>
                  <a:tcPr/>
                </a:tc>
              </a:tr>
            </a:tbl>
          </a:graphicData>
        </a:graphic>
      </p:graphicFrame>
      <p:sp>
        <p:nvSpPr>
          <p:cNvPr id="3" name="Rectangle 2"/>
          <p:cNvSpPr/>
          <p:nvPr/>
        </p:nvSpPr>
        <p:spPr bwMode="auto">
          <a:xfrm>
            <a:off x="228600" y="2743200"/>
            <a:ext cx="8686801" cy="304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06726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09600"/>
          </a:xfrm>
        </p:spPr>
        <p:txBody>
          <a:bodyPr/>
          <a:lstStyle/>
          <a:p>
            <a:pPr algn="ctr"/>
            <a:r>
              <a:rPr lang="en-US" dirty="0" smtClean="0"/>
              <a:t>Q1. Definition of  </a:t>
            </a:r>
            <a:r>
              <a:rPr lang="en-US" dirty="0" err="1" smtClean="0"/>
              <a:t>is_a</a:t>
            </a:r>
            <a:r>
              <a:rPr lang="en-US" dirty="0" smtClean="0"/>
              <a:t>  (5%)</a:t>
            </a:r>
            <a:endParaRPr lang="en-US" dirty="0"/>
          </a:p>
        </p:txBody>
      </p:sp>
      <p:pic>
        <p:nvPicPr>
          <p:cNvPr id="5" name="Content Placeholder 4"/>
          <p:cNvPicPr>
            <a:picLocks noGrp="1" noChangeAspect="1"/>
          </p:cNvPicPr>
          <p:nvPr>
            <p:ph sz="half" idx="1"/>
          </p:nvPr>
        </p:nvPicPr>
        <p:blipFill>
          <a:blip r:embed="rId2"/>
          <a:stretch>
            <a:fillRect/>
          </a:stretch>
        </p:blipFill>
        <p:spPr>
          <a:xfrm>
            <a:off x="228600" y="3152106"/>
            <a:ext cx="8582982" cy="657893"/>
          </a:xfrm>
          <a:prstGeom prst="rect">
            <a:avLst/>
          </a:prstGeom>
        </p:spPr>
      </p:pic>
      <p:sp>
        <p:nvSpPr>
          <p:cNvPr id="6" name="Content Placeholder 5"/>
          <p:cNvSpPr>
            <a:spLocks noGrp="1"/>
          </p:cNvSpPr>
          <p:nvPr>
            <p:ph sz="half" idx="2"/>
          </p:nvPr>
        </p:nvSpPr>
        <p:spPr>
          <a:xfrm>
            <a:off x="228600" y="1981200"/>
            <a:ext cx="8610600" cy="3962400"/>
          </a:xfrm>
        </p:spPr>
        <p:txBody>
          <a:bodyPr/>
          <a:lstStyle/>
          <a:p>
            <a:r>
              <a:rPr lang="en-US" dirty="0" smtClean="0"/>
              <a:t>This BFO definition contains an implicit assumption. Which one?</a:t>
            </a:r>
            <a:endParaRPr lang="en-US" dirty="0"/>
          </a:p>
        </p:txBody>
      </p:sp>
    </p:spTree>
    <p:extLst>
      <p:ext uri="{BB962C8B-B14F-4D97-AF65-F5344CB8AC3E}">
        <p14:creationId xmlns:p14="http://schemas.microsoft.com/office/powerpoint/2010/main" val="101731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Q2.   (10%)</a:t>
            </a:r>
            <a:endParaRPr lang="en-US" dirty="0"/>
          </a:p>
        </p:txBody>
      </p:sp>
      <p:sp>
        <p:nvSpPr>
          <p:cNvPr id="6" name="Content Placeholder 5"/>
          <p:cNvSpPr>
            <a:spLocks noGrp="1"/>
          </p:cNvSpPr>
          <p:nvPr>
            <p:ph idx="1"/>
          </p:nvPr>
        </p:nvSpPr>
        <p:spPr/>
        <p:txBody>
          <a:bodyPr/>
          <a:lstStyle/>
          <a:p>
            <a:pPr algn="ctr"/>
            <a:r>
              <a:rPr lang="en-US" dirty="0" smtClean="0"/>
              <a:t>Give the formal definition for </a:t>
            </a:r>
          </a:p>
          <a:p>
            <a:pPr algn="ctr"/>
            <a:endParaRPr lang="en-US" dirty="0"/>
          </a:p>
          <a:p>
            <a:pPr algn="ctr"/>
            <a:r>
              <a:rPr lang="en-US" dirty="0" smtClean="0"/>
              <a:t>C </a:t>
            </a:r>
            <a:r>
              <a:rPr lang="en-US" i="1" dirty="0" err="1" smtClean="0"/>
              <a:t>continuant_part_of</a:t>
            </a:r>
            <a:r>
              <a:rPr lang="en-US" dirty="0" smtClean="0"/>
              <a:t> D.</a:t>
            </a:r>
          </a:p>
          <a:p>
            <a:pPr algn="ctr"/>
            <a:endParaRPr lang="en-US" dirty="0"/>
          </a:p>
          <a:p>
            <a:pPr algn="ctr"/>
            <a:endParaRPr lang="en-US" dirty="0"/>
          </a:p>
        </p:txBody>
      </p:sp>
    </p:spTree>
    <p:extLst>
      <p:ext uri="{BB962C8B-B14F-4D97-AF65-F5344CB8AC3E}">
        <p14:creationId xmlns:p14="http://schemas.microsoft.com/office/powerpoint/2010/main" val="252001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a:xfrm>
            <a:off x="228600" y="1676400"/>
            <a:ext cx="8915400" cy="4953000"/>
          </a:xfrm>
        </p:spPr>
        <p:txBody>
          <a:bodyPr/>
          <a:lstStyle/>
          <a:p>
            <a:r>
              <a:rPr lang="en-US" sz="3200" dirty="0" smtClean="0"/>
              <a:t>Which of the following relational properties apply to </a:t>
            </a:r>
            <a:r>
              <a:rPr lang="en-US" sz="3200" i="1" dirty="0" err="1" smtClean="0"/>
              <a:t>located_in</a:t>
            </a:r>
            <a:r>
              <a:rPr lang="en-US" sz="3200" dirty="0" smtClean="0"/>
              <a:t> ?</a:t>
            </a:r>
          </a:p>
          <a:p>
            <a:endParaRPr lang="en-US" sz="3200" dirty="0"/>
          </a:p>
          <a:p>
            <a:pPr marL="457200" indent="-457200">
              <a:buFont typeface="Arial" panose="020B0604020202020204" pitchFamily="34" charset="0"/>
              <a:buChar char="•"/>
            </a:pPr>
            <a:r>
              <a:rPr lang="en-US" sz="3200" dirty="0" smtClean="0"/>
              <a:t>Transitive</a:t>
            </a:r>
          </a:p>
          <a:p>
            <a:pPr marL="457200" indent="-457200">
              <a:buFont typeface="Arial" panose="020B0604020202020204" pitchFamily="34" charset="0"/>
              <a:buChar char="•"/>
            </a:pPr>
            <a:r>
              <a:rPr lang="en-US" sz="3200" dirty="0" smtClean="0"/>
              <a:t>Symmetric</a:t>
            </a:r>
          </a:p>
          <a:p>
            <a:pPr marL="457200" indent="-457200">
              <a:buFont typeface="Arial" panose="020B0604020202020204" pitchFamily="34" charset="0"/>
              <a:buChar char="•"/>
            </a:pPr>
            <a:r>
              <a:rPr lang="en-US" sz="3200" dirty="0" smtClean="0"/>
              <a:t>Reflexive</a:t>
            </a:r>
          </a:p>
          <a:p>
            <a:pPr marL="457200" indent="-457200">
              <a:buFont typeface="Arial" panose="020B0604020202020204" pitchFamily="34" charset="0"/>
              <a:buChar char="•"/>
            </a:pPr>
            <a:r>
              <a:rPr lang="en-US" sz="3200" dirty="0" smtClean="0"/>
              <a:t>Antisymmetric</a:t>
            </a:r>
          </a:p>
          <a:p>
            <a:pPr marL="457200" indent="-457200">
              <a:buFont typeface="Arial" panose="020B0604020202020204" pitchFamily="34" charset="0"/>
              <a:buChar char="•"/>
            </a:pPr>
            <a:endParaRPr lang="en-US" dirty="0"/>
          </a:p>
          <a:p>
            <a:pPr marL="0" indent="0"/>
            <a:r>
              <a:rPr lang="en-US" dirty="0" smtClean="0"/>
              <a:t>5% for each correct property, -4% for wrong one, minimum: 0%.</a:t>
            </a:r>
            <a:endParaRPr lang="en-US" dirty="0"/>
          </a:p>
        </p:txBody>
      </p:sp>
    </p:spTree>
    <p:extLst>
      <p:ext uri="{BB962C8B-B14F-4D97-AF65-F5344CB8AC3E}">
        <p14:creationId xmlns:p14="http://schemas.microsoft.com/office/powerpoint/2010/main" val="1881000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15250</TotalTime>
  <Words>2154</Words>
  <Application>Microsoft Office PowerPoint</Application>
  <PresentationFormat>On-screen Show (4:3)</PresentationFormat>
  <Paragraphs>529</Paragraphs>
  <Slides>58</Slides>
  <Notes>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2" baseType="lpstr">
      <vt:lpstr>Arial Unicode MS</vt:lpstr>
      <vt:lpstr>Batang</vt:lpstr>
      <vt:lpstr>ＭＳ Ｐゴシック</vt:lpstr>
      <vt:lpstr>Arial</vt:lpstr>
      <vt:lpstr>Arial Black</vt:lpstr>
      <vt:lpstr>Calibri</vt:lpstr>
      <vt:lpstr>Georgia</vt:lpstr>
      <vt:lpstr>Times</vt:lpstr>
      <vt:lpstr>Times New Roman</vt:lpstr>
      <vt:lpstr>Trebuchet MS</vt:lpstr>
      <vt:lpstr>Verdana</vt:lpstr>
      <vt:lpstr>Wingdings</vt:lpstr>
      <vt:lpstr>Office Theme</vt:lpstr>
      <vt:lpstr>Photo Editor-foto</vt:lpstr>
      <vt:lpstr>Advanced Topics in  Biomedical Ontology  PHI 637 SEM / BMI 708 SEM</vt:lpstr>
      <vt:lpstr>Lecture 6 Werner Ceusters</vt:lpstr>
      <vt:lpstr>Classes</vt:lpstr>
      <vt:lpstr>Team exercise 1</vt:lpstr>
      <vt:lpstr>Pre-lecture reading test</vt:lpstr>
      <vt:lpstr>As announced and agreed upon</vt:lpstr>
      <vt:lpstr>Q1. Definition of  is_a  (5%)</vt:lpstr>
      <vt:lpstr>Q2.   (10%)</vt:lpstr>
      <vt:lpstr>Q3.</vt:lpstr>
      <vt:lpstr>Q4   (15%)</vt:lpstr>
      <vt:lpstr>Q5. Assertions can fail at the level of reference and at the level of compound expression. Fill out what is the case for each scenario.</vt:lpstr>
      <vt:lpstr>Answers</vt:lpstr>
      <vt:lpstr>Q1. Definition of  is_a</vt:lpstr>
      <vt:lpstr>Q2.</vt:lpstr>
      <vt:lpstr>Q3</vt:lpstr>
      <vt:lpstr>Q4</vt:lpstr>
      <vt:lpstr>Q5. Assertions can fail at the level of reference and at the level of compound expression. Fill out what is the case for each scenario.</vt:lpstr>
      <vt:lpstr>Review of the essentials of  Referent Tracking</vt:lpstr>
      <vt:lpstr>Representing specific entities</vt:lpstr>
      <vt:lpstr>Representing specific entities</vt:lpstr>
      <vt:lpstr>Portions of reality</vt:lpstr>
      <vt:lpstr>Method: IUI assignment</vt:lpstr>
      <vt:lpstr>Identifiers and pseudo-identifiers</vt:lpstr>
      <vt:lpstr>Identifiers and pseudo-identifiers</vt:lpstr>
      <vt:lpstr>Reality                        representation</vt:lpstr>
      <vt:lpstr>Reality    through    representation</vt:lpstr>
      <vt:lpstr>Reality         and       representation</vt:lpstr>
      <vt:lpstr>Reality         and       representation</vt:lpstr>
      <vt:lpstr>Convention</vt:lpstr>
      <vt:lpstr>Configurations  through Referent Tracking</vt:lpstr>
      <vt:lpstr>Extending ‘at’ with other time-specifiers</vt:lpstr>
      <vt:lpstr>Referent tracking assertions</vt:lpstr>
      <vt:lpstr>Examples of Referent Tracking assertions</vt:lpstr>
      <vt:lpstr>‘#n’:  (globally) singularly unique identifiers</vt:lpstr>
      <vt:lpstr>‘tn’:  (globally) unique identifiers</vt:lpstr>
      <vt:lpstr>Identifier assignment</vt:lpstr>
      <vt:lpstr>Identifier assignment</vt:lpstr>
      <vt:lpstr>Identifier assignment</vt:lpstr>
      <vt:lpstr>Do t1 and t2 denote distinct temporal regions?</vt:lpstr>
      <vt:lpstr>Do t1 and t2 denote distinct temporal regions?</vt:lpstr>
      <vt:lpstr>Capacities for reasoners</vt:lpstr>
      <vt:lpstr>Careful though !</vt:lpstr>
      <vt:lpstr>Careful though !</vt:lpstr>
      <vt:lpstr>Remember</vt:lpstr>
      <vt:lpstr>Referent tracking assertions are real</vt:lpstr>
      <vt:lpstr>Referent tracking assertions are real</vt:lpstr>
      <vt:lpstr>Use of Referent Tracking</vt:lpstr>
      <vt:lpstr>Time not visible anymore BFO-ontologies</vt:lpstr>
      <vt:lpstr>You must keep time in mind when crafting definitions!</vt:lpstr>
      <vt:lpstr>PowerPoint Presentation</vt:lpstr>
      <vt:lpstr>Tracking aggregates and extensions</vt:lpstr>
      <vt:lpstr>Tracking aggregates and extensions</vt:lpstr>
      <vt:lpstr>Tracking aggregates and extensions</vt:lpstr>
      <vt:lpstr>In class exercise</vt:lpstr>
      <vt:lpstr>Today’s analysis domain (1)</vt:lpstr>
      <vt:lpstr>Today’s analysis domain (2)</vt:lpstr>
      <vt:lpstr>Task</vt:lpstr>
      <vt:lpstr>After-class exercise</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532</cp:revision>
  <dcterms:created xsi:type="dcterms:W3CDTF">2011-06-07T20:07:59Z</dcterms:created>
  <dcterms:modified xsi:type="dcterms:W3CDTF">2017-10-06T14:55:02Z</dcterms:modified>
</cp:coreProperties>
</file>