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31"/>
  </p:notesMasterIdLst>
  <p:sldIdLst>
    <p:sldId id="1369" r:id="rId2"/>
    <p:sldId id="1702" r:id="rId3"/>
    <p:sldId id="1371" r:id="rId4"/>
    <p:sldId id="1373" r:id="rId5"/>
    <p:sldId id="1375" r:id="rId6"/>
    <p:sldId id="1377" r:id="rId7"/>
    <p:sldId id="1689" r:id="rId8"/>
    <p:sldId id="1690" r:id="rId9"/>
    <p:sldId id="1691" r:id="rId10"/>
    <p:sldId id="1622" r:id="rId11"/>
    <p:sldId id="1692" r:id="rId12"/>
    <p:sldId id="1693" r:id="rId13"/>
    <p:sldId id="1694" r:id="rId14"/>
    <p:sldId id="1695" r:id="rId15"/>
    <p:sldId id="257" r:id="rId16"/>
    <p:sldId id="258" r:id="rId17"/>
    <p:sldId id="1389" r:id="rId18"/>
    <p:sldId id="1703" r:id="rId19"/>
    <p:sldId id="1704" r:id="rId20"/>
    <p:sldId id="1710" r:id="rId21"/>
    <p:sldId id="1698" r:id="rId22"/>
    <p:sldId id="1697" r:id="rId23"/>
    <p:sldId id="1709" r:id="rId24"/>
    <p:sldId id="1699" r:id="rId25"/>
    <p:sldId id="1705" r:id="rId26"/>
    <p:sldId id="1706" r:id="rId27"/>
    <p:sldId id="1708" r:id="rId28"/>
    <p:sldId id="1700" r:id="rId29"/>
    <p:sldId id="1701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9C00"/>
    <a:srgbClr val="FF0000"/>
    <a:srgbClr val="ECD63F"/>
    <a:srgbClr val="38558A"/>
    <a:srgbClr val="38558B"/>
    <a:srgbClr val="F6D5A8"/>
    <a:srgbClr val="BBE0E3"/>
    <a:srgbClr val="000D26"/>
    <a:srgbClr val="D5C139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54" autoAdjust="0"/>
    <p:restoredTop sz="94660"/>
  </p:normalViewPr>
  <p:slideViewPr>
    <p:cSldViewPr>
      <p:cViewPr varScale="1">
        <p:scale>
          <a:sx n="82" d="100"/>
          <a:sy n="82" d="100"/>
        </p:scale>
        <p:origin x="78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-86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8AAD61-6DAD-4AB3-A7DC-855B509D5D40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3E3DF-FB59-4075-B972-C0DFEE45D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847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D3674D-E59F-4C2D-95C3-E10A23210743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9078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1BC53-9127-4CD1-9E4B-7401A3FE7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F11E0A-26A3-4194-B709-491B3E950E64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52400" y="1981200"/>
            <a:ext cx="4343400" cy="4724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651CA5-5430-4714-BE3D-D049041EB7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343400" cy="4724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FCF0FA-E878-42E6-B1FB-AAF6F1F07C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fld id="{BCD65C31-9051-439D-A055-A88DCB79F8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6280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88DC4-2924-4EF1-9233-7F48FF47EB07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228600" y="1012825"/>
            <a:ext cx="8686800" cy="1174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D94046-4BED-4E71-A7AC-2F73632D0EE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52400" y="1981200"/>
            <a:ext cx="4343400" cy="2286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5CB330-DE50-4CAF-851E-1329D67F3782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343400" cy="2286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46F54E-CF1B-488D-8771-D9BD93845F8A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152400" y="4419600"/>
            <a:ext cx="4343400" cy="2286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19261F-A064-4EB6-8552-C1C54E8D67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8200" y="4419600"/>
            <a:ext cx="4343400" cy="2286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50BC79-B49E-44A3-8ED6-15E6FB8721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fld id="{573863BC-060C-435D-A785-DA53089554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9677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Georgi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latin typeface="Trebuchet MS"/>
                <a:cs typeface="Trebuchet M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>
            <a:cxnSpLocks noChangeShapeType="1"/>
          </p:cNvCxnSpPr>
          <p:nvPr userDrawn="1"/>
        </p:nvCxnSpPr>
        <p:spPr bwMode="auto">
          <a:xfrm>
            <a:off x="762000" y="3733800"/>
            <a:ext cx="7772400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ot"/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4332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Georgia"/>
                <a:cs typeface="Georgia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4313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latin typeface="Trebuchet MS"/>
                <a:cs typeface="Trebuchet M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defRPr b="0" i="1">
                <a:solidFill>
                  <a:schemeClr val="bg1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599"/>
            <a:ext cx="8229600" cy="10064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15376"/>
            <a:ext cx="4040188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95601"/>
            <a:ext cx="4040188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 b="0" i="0">
                <a:solidFill>
                  <a:schemeClr val="bg1"/>
                </a:solidFill>
                <a:latin typeface="Trebuchet MS"/>
                <a:cs typeface="Trebuchet MS"/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buFontTx/>
              <a:buNone/>
              <a:defRPr sz="1600" b="0" i="1">
                <a:solidFill>
                  <a:schemeClr val="bg1"/>
                </a:solidFill>
                <a:latin typeface="Trebuchet MS"/>
                <a:cs typeface="Trebuchet M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15376"/>
            <a:ext cx="4041775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95601"/>
            <a:ext cx="4041775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FontTx/>
              <a:buNone/>
              <a:defRPr sz="1600" i="1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1295400"/>
          </a:xfrm>
          <a:prstGeom prst="rect">
            <a:avLst/>
          </a:prstGeom>
          <a:solidFill>
            <a:srgbClr val="E59C00"/>
          </a:solidFill>
        </p:spPr>
        <p:txBody>
          <a:bodyPr anchor="b"/>
          <a:lstStyle>
            <a:lvl1pPr algn="l">
              <a:defRPr sz="2000" b="1" i="0">
                <a:latin typeface="Trebuchet MS"/>
                <a:cs typeface="Trebuchet M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1"/>
            <a:ext cx="5111750" cy="495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buClrTx/>
              <a:buFont typeface="Arial"/>
              <a:buChar char="•"/>
              <a:defRPr sz="28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2000" b="0" i="1">
                <a:latin typeface="Trebuchet MS"/>
                <a:cs typeface="Trebuchet M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008313" cy="350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0"/>
            <a:ext cx="5334000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latin typeface="Georgia"/>
                <a:cs typeface="Georgi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143000"/>
            <a:ext cx="5334000" cy="3429000"/>
          </a:xfrm>
          <a:prstGeom prst="rect">
            <a:avLst/>
          </a:prstGeom>
          <a:solidFill>
            <a:schemeClr val="bg2"/>
          </a:solidFill>
          <a:ln w="508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52400" dist="101600" dir="2700000">
              <a:schemeClr val="tx1">
                <a:alpha val="31000"/>
              </a:schemeClr>
            </a:outerShdw>
          </a:effectLst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138738"/>
            <a:ext cx="5334000" cy="804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 userDrawn="1"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ChangeArrowheads="1"/>
          </p:cNvSpPr>
          <p:nvPr userDrawn="1"/>
        </p:nvSpPr>
        <p:spPr bwMode="auto">
          <a:xfrm>
            <a:off x="0" y="1066800"/>
            <a:ext cx="9144000" cy="5791200"/>
          </a:xfrm>
          <a:prstGeom prst="rect">
            <a:avLst/>
          </a:prstGeom>
          <a:solidFill>
            <a:srgbClr val="00004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" name="Photo Editor-foto" r:id="rId3" imgW="7621064" imgH="1009791" progId="MSPhotoEd.3">
                  <p:embed/>
                </p:oleObj>
              </mc:Choice>
              <mc:Fallback>
                <p:oleObj name="Photo Editor-foto" r:id="rId3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AutoShape 14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19" name="Object 20"/>
          <p:cNvGraphicFramePr>
            <a:graphicFrameLocks noChangeAspect="1"/>
          </p:cNvGraphicFramePr>
          <p:nvPr userDrawn="1"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" name="Photo Editor-foto" r:id="rId5" imgW="7621064" imgH="1009791" progId="MSPhotoEd.3">
                  <p:embed/>
                </p:oleObj>
              </mc:Choice>
              <mc:Fallback>
                <p:oleObj name="Photo Editor-foto" r:id="rId5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21"/>
          <p:cNvSpPr txBox="1">
            <a:spLocks noChangeArrowheads="1"/>
          </p:cNvSpPr>
          <p:nvPr userDrawn="1"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21" name="Group 22"/>
          <p:cNvGrpSpPr>
            <a:grpSpLocks/>
          </p:cNvGrpSpPr>
          <p:nvPr userDrawn="1"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22" name="AutoShape 23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AutoShape 24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AutoShape 25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AutoShape 26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AutoShape 27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AutoShape 28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29" name="Line 30"/>
          <p:cNvSpPr>
            <a:spLocks noChangeShapeType="1"/>
          </p:cNvSpPr>
          <p:nvPr userDrawn="1"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" y="1981200"/>
            <a:ext cx="8839200" cy="47244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3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14BF38A-3DFB-480B-8D89-0595D30524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7933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town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 userDrawn="1"/>
        </p:nvSpPr>
        <p:spPr bwMode="auto">
          <a:xfrm>
            <a:off x="0" y="609600"/>
            <a:ext cx="9144000" cy="6248400"/>
          </a:xfrm>
          <a:prstGeom prst="rect">
            <a:avLst/>
          </a:prstGeom>
          <a:solidFill>
            <a:srgbClr val="00206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4" name="Text Placeholder 5"/>
          <p:cNvSpPr txBox="1">
            <a:spLocks/>
          </p:cNvSpPr>
          <p:nvPr userDrawn="1"/>
        </p:nvSpPr>
        <p:spPr>
          <a:xfrm>
            <a:off x="23004" y="6553200"/>
            <a:ext cx="357996" cy="228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defRPr sz="1400">
                <a:solidFill>
                  <a:schemeClr val="bg1"/>
                </a:solidFill>
                <a:latin typeface="+mn-lt"/>
                <a:ea typeface="ＭＳ Ｐゴシック" pitchFamily="122" charset="-128"/>
                <a:cs typeface="ＭＳ Ｐゴシック" pitchFamily="12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33"/>
              </a:buClr>
              <a:buSzPct val="80000"/>
              <a:buFont typeface="Times" charset="0"/>
              <a:buChar char="•"/>
              <a:defRPr sz="24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95000"/>
              <a:buFont typeface="Times" charset="0"/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fld id="{973D82C6-82F5-438A-90AD-EA868AC8D099}" type="slidenum">
              <a:rPr lang="en-US" sz="1000" kern="0" smtClean="0"/>
              <a:pPr/>
              <a:t>‹#›</a:t>
            </a:fld>
            <a:endParaRPr lang="en-US" sz="1000" kern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8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9" r:id="rId9"/>
    <p:sldLayoutId id="2147483830" r:id="rId10"/>
    <p:sldLayoutId id="214748383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122" charset="-128"/>
          <a:cs typeface="ＭＳ Ｐゴシック" pitchFamily="12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defRPr sz="2400">
          <a:solidFill>
            <a:schemeClr val="bg1"/>
          </a:solidFill>
          <a:latin typeface="+mn-lt"/>
          <a:ea typeface="ＭＳ Ｐゴシック" pitchFamily="122" charset="-128"/>
          <a:cs typeface="ＭＳ Ｐゴシック" pitchFamily="12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6633"/>
        </a:buClr>
        <a:buSzPct val="80000"/>
        <a:buFont typeface="Times" charset="0"/>
        <a:buChar char="•"/>
        <a:defRPr sz="2400">
          <a:solidFill>
            <a:schemeClr val="bg1"/>
          </a:solidFill>
          <a:latin typeface="+mn-lt"/>
          <a:ea typeface="ＭＳ Ｐゴシック" pitchFamily="12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SzPct val="95000"/>
        <a:buFont typeface="Times" charset="0"/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BMI521-2025-p1.pl" TargetMode="Externa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BMI521-2025-p1.pl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plato.stanford.edu/archives/spr2021/entries/logic-classical/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mathonline.wikidot.com/the-laws-of-propositional-logic#toc0" TargetMode="External"/><Relationship Id="rId2" Type="http://schemas.openxmlformats.org/officeDocument/2006/relationships/hyperlink" Target="https://math.stackexchange.com/questions/1449866/catalogue-of-propositional-logic-laws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Grp="1" noChangeArrowheads="1"/>
          </p:cNvSpPr>
          <p:nvPr>
            <p:ph type="ctrTitle"/>
          </p:nvPr>
        </p:nvSpPr>
        <p:spPr>
          <a:xfrm>
            <a:off x="228600" y="1600200"/>
            <a:ext cx="8686800" cy="1066800"/>
          </a:xfrm>
          <a:ln/>
        </p:spPr>
        <p:txBody>
          <a:bodyPr/>
          <a:lstStyle/>
          <a:p>
            <a:pPr>
              <a:tabLst>
                <a:tab pos="5376863" algn="l"/>
              </a:tabLst>
            </a:pPr>
            <a:r>
              <a:rPr lang="en-US" sz="2400" dirty="0"/>
              <a:t>BMI521 – Fall 2025</a:t>
            </a:r>
            <a:br>
              <a:rPr lang="en-US" sz="2400" dirty="0"/>
            </a:br>
            <a:r>
              <a:rPr lang="en-US" sz="2400" dirty="0"/>
              <a:t>Logic Programming for Biomedical Informatics</a:t>
            </a:r>
            <a:br>
              <a:rPr lang="en-US" sz="4400" dirty="0"/>
            </a:br>
            <a:br>
              <a:rPr lang="en-US" sz="1600" dirty="0"/>
            </a:br>
            <a:r>
              <a:rPr lang="en-US" sz="3200" dirty="0"/>
              <a:t>Class 1 – Aug 29, 2025</a:t>
            </a:r>
            <a:br>
              <a:rPr lang="en-US" sz="4400" dirty="0"/>
            </a:br>
            <a:r>
              <a:rPr lang="en-US" sz="4400" dirty="0"/>
              <a:t>Logic Essentials for Understanding Prolog</a:t>
            </a:r>
            <a:br>
              <a:rPr lang="en-US" sz="4400" dirty="0"/>
            </a:br>
            <a:br>
              <a:rPr lang="en-US" dirty="0"/>
            </a:br>
            <a:br>
              <a:rPr lang="en-US" dirty="0"/>
            </a:b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029200"/>
            <a:ext cx="9144000" cy="16002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defTabSz="566738">
              <a:lnSpc>
                <a:spcPct val="80000"/>
              </a:lnSpc>
            </a:pPr>
            <a:r>
              <a:rPr lang="en-GB" altLang="ja-JP" sz="2800" b="1" dirty="0">
                <a:ea typeface="ＭＳ 明朝" panose="02020609040205080304" pitchFamily="49" charset="-128"/>
              </a:rPr>
              <a:t>Werner CEUSTERS</a:t>
            </a:r>
            <a:r>
              <a:rPr lang="en-GB" altLang="ja-JP" sz="2800" b="1" baseline="30000" dirty="0">
                <a:ea typeface="ＭＳ 明朝" panose="02020609040205080304" pitchFamily="49" charset="-128"/>
              </a:rPr>
              <a:t>1,2</a:t>
            </a:r>
            <a:endParaRPr lang="en-US" altLang="ja-JP" sz="1800" i="1" baseline="30000" dirty="0">
              <a:ea typeface="ＭＳ 明朝" panose="02020609040205080304" pitchFamily="49" charset="-128"/>
            </a:endParaRPr>
          </a:p>
          <a:p>
            <a:pPr defTabSz="566738"/>
            <a:r>
              <a:rPr lang="en-GB" sz="1800" i="1" baseline="30000" dirty="0"/>
              <a:t>1</a:t>
            </a:r>
            <a:r>
              <a:rPr lang="en-GB" sz="1800" i="1" dirty="0"/>
              <a:t> Department of Biomedical Informatics, University at Buffalo, USA</a:t>
            </a:r>
          </a:p>
          <a:p>
            <a:pPr defTabSz="566738"/>
            <a:r>
              <a:rPr lang="en-GB" sz="1800" i="1" baseline="30000" dirty="0"/>
              <a:t>2</a:t>
            </a:r>
            <a:r>
              <a:rPr lang="en-GB" sz="1800" i="1" dirty="0"/>
              <a:t> Department of Psychiatry, University at Buffalo, USA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-152400" y="609600"/>
            <a:ext cx="9296400" cy="466726"/>
            <a:chOff x="-152400" y="609600"/>
            <a:chExt cx="9296400" cy="466726"/>
          </a:xfrm>
        </p:grpSpPr>
        <p:sp>
          <p:nvSpPr>
            <p:cNvPr id="6" name="Rectangle 5"/>
            <p:cNvSpPr/>
            <p:nvPr/>
          </p:nvSpPr>
          <p:spPr bwMode="auto">
            <a:xfrm>
              <a:off x="5562600" y="609600"/>
              <a:ext cx="3581400" cy="46672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pic>
          <p:nvPicPr>
            <p:cNvPr id="7" name="Picture 6" descr="Jacobs School of Medicine and Biomedical Sciences 1-line locku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0" y="609600"/>
              <a:ext cx="6477000" cy="466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62957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D93C3-3411-4A8D-93DB-69440BD61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Equivalent perspective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5583C-A3BA-4F61-A453-B54BCD330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‘if-then’-rules: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a &amp; b &amp; … )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true  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‘if-then-or’-rules: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a &amp; b &amp; …)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( p v q v … 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true  ( p v q v … 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‘false-hood’-rules: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a &amp; b &amp; … )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false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5C0A90-B897-4B1E-8990-54A343E1A3C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10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C4E6A-9C99-4D19-BA99-AE40B1C6D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Kowalski rule forms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A70D9-574D-4F7A-B460-5E77FC364B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( p</a:t>
            </a:r>
            <a:r>
              <a:rPr lang="en-US" sz="3200" baseline="-25000" dirty="0">
                <a:latin typeface="Times" panose="02020603050405020304" pitchFamily="18" charset="0"/>
                <a:cs typeface="Times" panose="02020603050405020304" pitchFamily="18" charset="0"/>
              </a:rPr>
              <a:t>0…n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∧ … )  </a:t>
            </a:r>
            <a:r>
              <a:rPr lang="en-US" sz="3200" dirty="0"/>
              <a:t>→ 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 ( 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q</a:t>
            </a:r>
            <a:r>
              <a:rPr lang="en-US" sz="3200" baseline="-25000" dirty="0">
                <a:latin typeface="Times" panose="02020603050405020304" pitchFamily="18" charset="0"/>
                <a:cs typeface="Times" panose="02020603050405020304" pitchFamily="18" charset="0"/>
              </a:rPr>
              <a:t>0…m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∧ … )</a:t>
            </a:r>
          </a:p>
          <a:p>
            <a:pPr algn="ctr"/>
            <a:r>
              <a:rPr lang="en-US" sz="2000" dirty="0">
                <a:latin typeface="Times" panose="02020603050405020304" pitchFamily="18" charset="0"/>
                <a:cs typeface="Times" panose="02020603050405020304" pitchFamily="18" charset="0"/>
              </a:rPr>
              <a:t>(not n = m = 0)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If n = 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m = 1  ‘</a:t>
            </a:r>
            <a:r>
              <a:rPr lang="en-US" dirty="0">
                <a:solidFill>
                  <a:srgbClr val="FFFF00"/>
                </a:solidFill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fact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m &gt; 1  ‘alternative’	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If m = 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n = 1 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 ‘negative fact’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n &gt; 1  ‘falsehood’</a:t>
            </a:r>
            <a:endParaRPr lang="en-US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If n &gt; 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m = 1 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FFFF00"/>
                </a:solidFill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Horn clause</a:t>
            </a:r>
          </a:p>
          <a:p>
            <a:pPr marL="57150" indent="0" algn="ctr"/>
            <a:r>
              <a:rPr lang="en-US" dirty="0">
                <a:solidFill>
                  <a:srgbClr val="FFFF00"/>
                </a:solidFill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Allowed rule forms in ‘pure’ Prolog</a:t>
            </a:r>
          </a:p>
        </p:txBody>
      </p:sp>
    </p:spTree>
    <p:extLst>
      <p:ext uri="{BB962C8B-B14F-4D97-AF65-F5344CB8AC3E}">
        <p14:creationId xmlns:p14="http://schemas.microsoft.com/office/powerpoint/2010/main" val="2703059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D93C3-3411-4A8D-93DB-69440BD61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Equivalent perspective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5583C-A3BA-4F61-A453-B54BCD330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‘if-then’-rules: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A &amp; B &amp; … ) 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P		‘pure’ Prolog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true  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‘if-then-or’-rules: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A &amp; B &amp; …)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( P v Q v … 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true  ( P v Q v … 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‘false-hood’-rules: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A &amp; B &amp; … )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false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5C0A90-B897-4B1E-8990-54A343E1A3C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586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4698E-88B4-4B66-8CAD-498A73EC7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Prolog clause schema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2F8784-2069-4B8A-9482-1EDEB135C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76400"/>
            <a:ext cx="88392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‘if-then’-rules: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A &amp; B &amp; … )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P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written in Prolog as: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 </a:t>
            </a:r>
            <a:r>
              <a:rPr lang="en-US" sz="2800" dirty="0">
                <a:solidFill>
                  <a:srgbClr val="E59C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:-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a</a:t>
            </a:r>
            <a:r>
              <a:rPr lang="en-US" sz="2800" dirty="0">
                <a:solidFill>
                  <a:srgbClr val="E59C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b</a:t>
            </a:r>
            <a:r>
              <a:rPr lang="en-US" sz="2800" dirty="0">
                <a:solidFill>
                  <a:srgbClr val="E59C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…  </a:t>
            </a:r>
            <a:r>
              <a:rPr lang="en-US" sz="2800" dirty="0">
                <a:solidFill>
                  <a:srgbClr val="E59C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	‘p’    is the ‘head’</a:t>
            </a:r>
          </a:p>
          <a:p>
            <a:pPr marL="1371600" lvl="3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			‘a, b, …’   is the ‘body’.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true  P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written in Prolog as: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</a:t>
            </a:r>
            <a:r>
              <a:rPr lang="en-US" sz="2800" dirty="0">
                <a:solidFill>
                  <a:srgbClr val="E59C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2281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D9366-F5AE-40E4-BA44-F1EEDB8BF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8162E-8C43-4247-9913-BA9D83D96A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752600"/>
            <a:ext cx="8686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Can the following be written in ‘pure’ Prolog clauses ?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>
                <a:solidFill>
                  <a:srgbClr val="FFFF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( r ∧ p ) </a:t>
            </a:r>
            <a:r>
              <a:rPr lang="en-US" dirty="0">
                <a:solidFill>
                  <a:srgbClr val="FFFF00"/>
                </a:solidFill>
              </a:rPr>
              <a:t>→ </a:t>
            </a:r>
            <a:r>
              <a:rPr lang="en-US" dirty="0">
                <a:solidFill>
                  <a:srgbClr val="FFFF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 </a:t>
            </a:r>
            <a:r>
              <a:rPr lang="en-US" dirty="0">
                <a:solidFill>
                  <a:srgbClr val="FFFF00"/>
                </a:solidFill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q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>
                <a:solidFill>
                  <a:srgbClr val="FFFF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 v r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Solution: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>
                <a:solidFill>
                  <a:srgbClr val="FFFF00"/>
                </a:solidFill>
              </a:rPr>
              <a:t>q</a:t>
            </a:r>
            <a:r>
              <a:rPr lang="en-US" dirty="0"/>
              <a:t> </a:t>
            </a:r>
            <a:r>
              <a:rPr lang="en-US" dirty="0">
                <a:solidFill>
                  <a:srgbClr val="E59C00"/>
                </a:solidFill>
              </a:rPr>
              <a:t>:-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r</a:t>
            </a:r>
            <a:r>
              <a:rPr lang="en-US" dirty="0">
                <a:solidFill>
                  <a:srgbClr val="E59C00"/>
                </a:solidFill>
              </a:rPr>
              <a:t>,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p</a:t>
            </a:r>
            <a:r>
              <a:rPr lang="en-US" dirty="0">
                <a:solidFill>
                  <a:srgbClr val="E59C00"/>
                </a:solidFill>
              </a:rPr>
              <a:t>.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a) </a:t>
            </a:r>
            <a:r>
              <a:rPr lang="en-US" dirty="0">
                <a:solidFill>
                  <a:srgbClr val="FFFF00"/>
                </a:solidFill>
              </a:rPr>
              <a:t>r </a:t>
            </a:r>
            <a:r>
              <a:rPr lang="en-US" dirty="0">
                <a:solidFill>
                  <a:srgbClr val="E59C00"/>
                </a:solidFill>
              </a:rPr>
              <a:t>:-</a:t>
            </a:r>
            <a:r>
              <a:rPr lang="en-US" dirty="0"/>
              <a:t> </a:t>
            </a:r>
            <a:r>
              <a:rPr lang="en-US" dirty="0">
                <a:solidFill>
                  <a:srgbClr val="92D050"/>
                </a:solidFill>
              </a:rPr>
              <a:t>\+</a:t>
            </a:r>
            <a:r>
              <a:rPr lang="en-US" dirty="0">
                <a:solidFill>
                  <a:srgbClr val="FFFF00"/>
                </a:solidFill>
              </a:rPr>
              <a:t>p</a:t>
            </a:r>
            <a:r>
              <a:rPr lang="en-US" dirty="0">
                <a:solidFill>
                  <a:srgbClr val="E59C00"/>
                </a:solidFill>
              </a:rPr>
              <a:t>.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b) </a:t>
            </a:r>
            <a:r>
              <a:rPr lang="en-US" dirty="0">
                <a:solidFill>
                  <a:srgbClr val="FFFF00"/>
                </a:solidFill>
              </a:rPr>
              <a:t>p</a:t>
            </a:r>
            <a:r>
              <a:rPr lang="en-US" dirty="0"/>
              <a:t> </a:t>
            </a:r>
            <a:r>
              <a:rPr lang="en-US" dirty="0">
                <a:solidFill>
                  <a:srgbClr val="E59C00"/>
                </a:solidFill>
              </a:rPr>
              <a:t>:-</a:t>
            </a:r>
            <a:r>
              <a:rPr lang="en-US" dirty="0"/>
              <a:t> </a:t>
            </a:r>
            <a:r>
              <a:rPr lang="en-US" dirty="0">
                <a:solidFill>
                  <a:srgbClr val="92D050"/>
                </a:solidFill>
              </a:rPr>
              <a:t>\+</a:t>
            </a:r>
            <a:r>
              <a:rPr lang="en-US" dirty="0">
                <a:solidFill>
                  <a:srgbClr val="FFFF00"/>
                </a:solidFill>
              </a:rPr>
              <a:t>r</a:t>
            </a:r>
            <a:r>
              <a:rPr lang="en-US" dirty="0">
                <a:solidFill>
                  <a:srgbClr val="E59C00"/>
                </a:solidFill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‘head’ of a clause cannot be a negative literal.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92D050"/>
                </a:solidFill>
              </a:rPr>
              <a:t>Negative</a:t>
            </a:r>
            <a:r>
              <a:rPr lang="en-US" dirty="0"/>
              <a:t> literals may appear in the ‘body’ of a clause.</a:t>
            </a:r>
          </a:p>
        </p:txBody>
      </p:sp>
    </p:spTree>
    <p:extLst>
      <p:ext uri="{BB962C8B-B14F-4D97-AF65-F5344CB8AC3E}">
        <p14:creationId xmlns:p14="http://schemas.microsoft.com/office/powerpoint/2010/main" val="71676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28F5B35-8099-49E3-AD55-210A7E97D9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First-Order Logic (FOL) - </a:t>
            </a:r>
            <a:r>
              <a:rPr lang="en-US" altLang="en-US" i="1" dirty="0"/>
              <a:t>Syntax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8A9B9B2F-9537-43AD-BEAA-ABBF3E62A37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User defines these primitives: </a:t>
            </a:r>
          </a:p>
          <a:p>
            <a:pPr lvl="1"/>
            <a:r>
              <a:rPr lang="en-US" altLang="en-US" sz="2400" b="1" dirty="0"/>
              <a:t>Constant symbols</a:t>
            </a:r>
            <a:r>
              <a:rPr lang="en-US" altLang="en-US" sz="2400" dirty="0"/>
              <a:t> (i.e., the "individuals" in the world)      	E.g., </a:t>
            </a:r>
            <a:r>
              <a:rPr lang="en-US" altLang="en-US" sz="2400" dirty="0" err="1"/>
              <a:t>bfo</a:t>
            </a:r>
            <a:r>
              <a:rPr lang="en-US" altLang="en-US" sz="2400" dirty="0"/>
              <a:t>, 3 </a:t>
            </a:r>
          </a:p>
          <a:p>
            <a:pPr lvl="1"/>
            <a:endParaRPr lang="en-US" altLang="en-US" sz="2400" dirty="0"/>
          </a:p>
          <a:p>
            <a:pPr lvl="1"/>
            <a:r>
              <a:rPr lang="en-US" altLang="en-US" sz="2400" b="1" dirty="0"/>
              <a:t>Function symbols</a:t>
            </a:r>
            <a:r>
              <a:rPr lang="en-US" altLang="en-US" sz="2400" dirty="0"/>
              <a:t> (mapping individuals to individuals)     	E.g., author-of(</a:t>
            </a:r>
            <a:r>
              <a:rPr lang="en-US" altLang="en-US" sz="2400" dirty="0" err="1"/>
              <a:t>bfo</a:t>
            </a:r>
            <a:r>
              <a:rPr lang="en-US" altLang="en-US" sz="2400" dirty="0"/>
              <a:t>) = </a:t>
            </a:r>
            <a:r>
              <a:rPr lang="en-US" altLang="en-US" sz="2400" dirty="0" err="1"/>
              <a:t>barry_smith</a:t>
            </a:r>
            <a:endParaRPr lang="en-US" altLang="en-US" sz="2400" dirty="0"/>
          </a:p>
          <a:p>
            <a:pPr lvl="1"/>
            <a:endParaRPr lang="en-US" altLang="en-US" sz="2400" dirty="0"/>
          </a:p>
          <a:p>
            <a:pPr lvl="1"/>
            <a:r>
              <a:rPr lang="en-US" altLang="en-US" sz="2400" b="1" dirty="0"/>
              <a:t>Predicate symbols</a:t>
            </a:r>
            <a:r>
              <a:rPr lang="en-US" altLang="en-US" sz="2400" dirty="0"/>
              <a:t> (mapping from individuals to truth values) </a:t>
            </a:r>
          </a:p>
          <a:p>
            <a:pPr marL="57150" indent="0"/>
            <a:r>
              <a:rPr lang="en-US" altLang="en-US" dirty="0"/>
              <a:t>	E.g., greater(5,3) = true, smart(</a:t>
            </a:r>
            <a:r>
              <a:rPr lang="en-US" altLang="en-US" dirty="0" err="1"/>
              <a:t>barry_smith</a:t>
            </a:r>
            <a:r>
              <a:rPr lang="en-US" altLang="en-US" dirty="0"/>
              <a:t>) = true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B100C243-0CC0-40FA-A94F-1F1FAE61B0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First-Order Logic (FOL) - </a:t>
            </a:r>
            <a:r>
              <a:rPr lang="en-US" altLang="en-US" i="1" dirty="0"/>
              <a:t>Syntax…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AB679E67-E517-43B5-BD60-4C1859FFE68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FOL supplies these primitives: </a:t>
            </a:r>
          </a:p>
          <a:p>
            <a:pPr lvl="1"/>
            <a:r>
              <a:rPr lang="en-US" altLang="en-US" b="1" dirty="0"/>
              <a:t>Variable symbols</a:t>
            </a:r>
            <a:r>
              <a:rPr lang="en-US" altLang="en-US" dirty="0"/>
              <a:t>. E.g., </a:t>
            </a:r>
            <a:r>
              <a:rPr lang="en-US" altLang="en-US" dirty="0" err="1">
                <a:latin typeface="Courier New" panose="02070309020205020404" pitchFamily="49" charset="0"/>
              </a:rPr>
              <a:t>x,y</a:t>
            </a:r>
            <a:r>
              <a:rPr lang="en-US" altLang="en-US" dirty="0">
                <a:latin typeface="Courier New" panose="02070309020205020404" pitchFamily="49" charset="0"/>
              </a:rPr>
              <a:t> </a:t>
            </a:r>
          </a:p>
          <a:p>
            <a:pPr lvl="1"/>
            <a:endParaRPr lang="en-US" altLang="en-US" dirty="0">
              <a:latin typeface="Courier New" panose="02070309020205020404" pitchFamily="49" charset="0"/>
            </a:endParaRPr>
          </a:p>
          <a:p>
            <a:pPr lvl="1"/>
            <a:r>
              <a:rPr lang="en-US" altLang="en-US" b="1" dirty="0"/>
              <a:t>Connectives</a:t>
            </a:r>
            <a:r>
              <a:rPr lang="en-US" altLang="en-US" dirty="0"/>
              <a:t>.</a:t>
            </a:r>
          </a:p>
          <a:p>
            <a:pPr lvl="2"/>
            <a:r>
              <a:rPr lang="en-US" altLang="en-US" dirty="0"/>
              <a:t>Same as in PL: </a:t>
            </a:r>
          </a:p>
          <a:p>
            <a:pPr lvl="3"/>
            <a:r>
              <a:rPr lang="en-US" altLang="en-US" dirty="0"/>
              <a:t>not (~), </a:t>
            </a:r>
          </a:p>
          <a:p>
            <a:pPr lvl="3"/>
            <a:r>
              <a:rPr lang="en-US" altLang="en-US" dirty="0"/>
              <a:t>and (^), </a:t>
            </a:r>
          </a:p>
          <a:p>
            <a:pPr lvl="3"/>
            <a:r>
              <a:rPr lang="en-US" altLang="en-US" dirty="0"/>
              <a:t>or (v), </a:t>
            </a:r>
          </a:p>
          <a:p>
            <a:pPr lvl="3"/>
            <a:r>
              <a:rPr lang="en-US" altLang="en-US" dirty="0"/>
              <a:t>implies (</a:t>
            </a:r>
            <a:r>
              <a:rPr lang="en-US" dirty="0">
                <a:sym typeface="Symbol" panose="05050102010706020507" pitchFamily="18" charset="2"/>
              </a:rPr>
              <a:t></a:t>
            </a:r>
            <a:r>
              <a:rPr lang="en-US" altLang="en-US" dirty="0"/>
              <a:t>), </a:t>
            </a:r>
          </a:p>
          <a:p>
            <a:pPr lvl="3"/>
            <a:r>
              <a:rPr lang="en-US" altLang="en-US" dirty="0"/>
              <a:t>if and only if (&lt;=&gt;) </a:t>
            </a:r>
          </a:p>
          <a:p>
            <a:pPr lvl="1"/>
            <a:endParaRPr lang="en-US" altLang="en-US" dirty="0"/>
          </a:p>
          <a:p>
            <a:pPr lvl="1"/>
            <a:r>
              <a:rPr lang="en-US" altLang="en-US" b="1" dirty="0"/>
              <a:t>Quantifiers</a:t>
            </a:r>
            <a:r>
              <a:rPr lang="en-US" altLang="en-US" dirty="0"/>
              <a:t>: Universal (</a:t>
            </a:r>
            <a:r>
              <a:rPr lang="en-US" dirty="0">
                <a:sym typeface="Symbol" panose="05050102010706020507" pitchFamily="18" charset="2"/>
              </a:rPr>
              <a:t></a:t>
            </a:r>
            <a:r>
              <a:rPr lang="en-US" altLang="en-US" dirty="0"/>
              <a:t>) and Existential (</a:t>
            </a:r>
            <a:r>
              <a:rPr lang="en-US" dirty="0">
                <a:sym typeface="Symbol" panose="05050102010706020507" pitchFamily="18" charset="2"/>
              </a:rPr>
              <a:t></a:t>
            </a:r>
            <a:r>
              <a:rPr lang="en-US" altLang="en-US" dirty="0"/>
              <a:t>)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23ABD-D5BA-4BC1-B67F-31456B60E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Truth values of quantifiers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54A507B-5B5A-4555-AC71-BFD4B88D46D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28600" y="1676400"/>
          <a:ext cx="868680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384616189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352075635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3319809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Statement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True when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False when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0084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ym typeface="Symbol" panose="05050102010706020507" pitchFamily="18" charset="2"/>
                        </a:rPr>
                        <a:t></a:t>
                      </a:r>
                      <a:r>
                        <a:rPr lang="en-US" sz="2400" dirty="0" err="1">
                          <a:sym typeface="Symbol" panose="05050102010706020507" pitchFamily="18" charset="2"/>
                        </a:rPr>
                        <a:t>x.A</a:t>
                      </a:r>
                      <a:r>
                        <a:rPr lang="en-US" sz="2400" dirty="0">
                          <a:sym typeface="Symbol" panose="05050102010706020507" pitchFamily="18" charset="2"/>
                        </a:rPr>
                        <a:t>(x)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A(x) is true for every x.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There is an x for which A(x) is 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3295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ym typeface="Symbol" panose="05050102010706020507" pitchFamily="18" charset="2"/>
                        </a:rPr>
                        <a:t></a:t>
                      </a:r>
                      <a:r>
                        <a:rPr lang="en-US" sz="2400" dirty="0" err="1">
                          <a:sym typeface="Symbol" panose="05050102010706020507" pitchFamily="18" charset="2"/>
                        </a:rPr>
                        <a:t>x.A</a:t>
                      </a:r>
                      <a:r>
                        <a:rPr lang="en-US" sz="2400" dirty="0">
                          <a:sym typeface="Symbol" panose="05050102010706020507" pitchFamily="18" charset="2"/>
                        </a:rPr>
                        <a:t>(x)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There is an x for which A(x) is true.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A(x) is false for every x.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1994323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79A060-A8F7-4579-ABD7-B743F58C73E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5535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5EA2C-3A97-46D5-B3AA-43015BE2D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Prolog supports </a:t>
            </a:r>
            <a:r>
              <a:rPr lang="en-US" dirty="0">
                <a:solidFill>
                  <a:srgbClr val="92D050"/>
                </a:solidFill>
              </a:rPr>
              <a:t>predicates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32DE4-333A-4643-9C7F-D0A5949220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 facts: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2D050"/>
                </a:solidFill>
              </a:rPr>
              <a:t>s(</a:t>
            </a:r>
            <a:r>
              <a:rPr lang="en-US" sz="2000" dirty="0"/>
              <a:t>a</a:t>
            </a:r>
            <a:r>
              <a:rPr lang="en-US" sz="2000" dirty="0">
                <a:solidFill>
                  <a:srgbClr val="92D050"/>
                </a:solidFill>
              </a:rPr>
              <a:t>,</a:t>
            </a:r>
            <a:r>
              <a:rPr lang="en-US" sz="2000" dirty="0"/>
              <a:t> b</a:t>
            </a:r>
            <a:r>
              <a:rPr lang="en-US" sz="2000" dirty="0">
                <a:solidFill>
                  <a:srgbClr val="92D050"/>
                </a:solidFill>
              </a:rPr>
              <a:t>)</a:t>
            </a:r>
            <a:r>
              <a:rPr lang="en-US" sz="2000" dirty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2D050"/>
                </a:solidFill>
              </a:rPr>
              <a:t>r(</a:t>
            </a:r>
            <a:r>
              <a:rPr lang="en-US" sz="2000" dirty="0"/>
              <a:t>c</a:t>
            </a:r>
            <a:r>
              <a:rPr lang="en-US" sz="2000" dirty="0">
                <a:solidFill>
                  <a:srgbClr val="92D050"/>
                </a:solidFill>
              </a:rPr>
              <a:t>,</a:t>
            </a:r>
            <a:r>
              <a:rPr lang="en-US" sz="2000" dirty="0"/>
              <a:t> d</a:t>
            </a:r>
            <a:r>
              <a:rPr lang="en-US" sz="2000" dirty="0">
                <a:solidFill>
                  <a:srgbClr val="92D050"/>
                </a:solidFill>
              </a:rPr>
              <a:t>,</a:t>
            </a:r>
            <a:r>
              <a:rPr lang="en-US" sz="2000" dirty="0"/>
              <a:t> e</a:t>
            </a:r>
            <a:r>
              <a:rPr lang="en-US" sz="2000" dirty="0">
                <a:solidFill>
                  <a:srgbClr val="92D050"/>
                </a:solidFill>
              </a:rPr>
              <a:t>)</a:t>
            </a:r>
            <a:r>
              <a:rPr lang="en-US" sz="20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 clauses: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2D050"/>
                </a:solidFill>
              </a:rPr>
              <a:t>q(</a:t>
            </a:r>
            <a:r>
              <a:rPr lang="en-US" sz="2000" dirty="0"/>
              <a:t>X</a:t>
            </a:r>
            <a:r>
              <a:rPr lang="en-US" sz="2000" dirty="0">
                <a:solidFill>
                  <a:srgbClr val="92D050"/>
                </a:solidFill>
              </a:rPr>
              <a:t>,</a:t>
            </a:r>
            <a:r>
              <a:rPr lang="en-US" sz="2000" dirty="0"/>
              <a:t> a</a:t>
            </a:r>
            <a:r>
              <a:rPr lang="en-US" sz="2000" dirty="0">
                <a:solidFill>
                  <a:srgbClr val="92D050"/>
                </a:solidFill>
              </a:rPr>
              <a:t>,</a:t>
            </a:r>
            <a:r>
              <a:rPr lang="en-US" sz="2000" dirty="0"/>
              <a:t> T</a:t>
            </a:r>
            <a:r>
              <a:rPr lang="en-US" sz="2000" dirty="0">
                <a:solidFill>
                  <a:srgbClr val="92D050"/>
                </a:solidFill>
              </a:rPr>
              <a:t>)</a:t>
            </a:r>
            <a:r>
              <a:rPr lang="en-US" sz="2000" dirty="0"/>
              <a:t>:-</a:t>
            </a:r>
          </a:p>
          <a:p>
            <a:pPr marL="457200" lvl="1" indent="0">
              <a:buNone/>
            </a:pPr>
            <a:r>
              <a:rPr lang="en-US" sz="2000" dirty="0"/>
              <a:t>	</a:t>
            </a:r>
            <a:r>
              <a:rPr lang="en-US" sz="2000" dirty="0">
                <a:solidFill>
                  <a:srgbClr val="92D050"/>
                </a:solidFill>
              </a:rPr>
              <a:t>r(</a:t>
            </a:r>
            <a:r>
              <a:rPr lang="en-US" sz="2000" dirty="0"/>
              <a:t>X</a:t>
            </a:r>
            <a:r>
              <a:rPr lang="en-US" sz="2000" dirty="0">
                <a:solidFill>
                  <a:srgbClr val="92D050"/>
                </a:solidFill>
              </a:rPr>
              <a:t>,</a:t>
            </a:r>
            <a:r>
              <a:rPr lang="en-US" sz="2000" dirty="0"/>
              <a:t> b</a:t>
            </a:r>
            <a:r>
              <a:rPr lang="en-US" sz="2000" dirty="0">
                <a:solidFill>
                  <a:srgbClr val="92D050"/>
                </a:solidFill>
              </a:rPr>
              <a:t>,</a:t>
            </a:r>
            <a:r>
              <a:rPr lang="en-US" sz="2000" dirty="0"/>
              <a:t> T</a:t>
            </a:r>
            <a:r>
              <a:rPr lang="en-US" sz="2000" dirty="0">
                <a:solidFill>
                  <a:srgbClr val="92D050"/>
                </a:solidFill>
              </a:rPr>
              <a:t>)</a:t>
            </a:r>
            <a:r>
              <a:rPr lang="en-US" sz="2000" dirty="0"/>
              <a:t>,</a:t>
            </a:r>
          </a:p>
          <a:p>
            <a:pPr marL="457200" lvl="1" indent="0">
              <a:buNone/>
            </a:pPr>
            <a:r>
              <a:rPr lang="en-US" sz="2000" dirty="0"/>
              <a:t>	</a:t>
            </a:r>
            <a:r>
              <a:rPr lang="en-US" sz="2000" dirty="0">
                <a:solidFill>
                  <a:srgbClr val="92D050"/>
                </a:solidFill>
              </a:rPr>
              <a:t>s(</a:t>
            </a:r>
            <a:r>
              <a:rPr lang="en-US" sz="2000" dirty="0"/>
              <a:t>Y</a:t>
            </a:r>
            <a:r>
              <a:rPr lang="en-US" sz="2000" dirty="0">
                <a:solidFill>
                  <a:srgbClr val="92D050"/>
                </a:solidFill>
              </a:rPr>
              <a:t>,</a:t>
            </a:r>
            <a:r>
              <a:rPr lang="en-US" sz="2000" dirty="0"/>
              <a:t> X</a:t>
            </a:r>
            <a:r>
              <a:rPr lang="en-US" sz="2000" dirty="0">
                <a:solidFill>
                  <a:srgbClr val="92D050"/>
                </a:solidFill>
              </a:rPr>
              <a:t>, </a:t>
            </a:r>
            <a:r>
              <a:rPr lang="en-US" sz="2000" dirty="0"/>
              <a:t>T</a:t>
            </a:r>
            <a:r>
              <a:rPr lang="en-US" sz="2000" dirty="0">
                <a:solidFill>
                  <a:srgbClr val="92D050"/>
                </a:solidFill>
              </a:rPr>
              <a:t>)</a:t>
            </a:r>
            <a:r>
              <a:rPr lang="en-US" sz="2000" dirty="0"/>
              <a:t>,</a:t>
            </a:r>
          </a:p>
          <a:p>
            <a:pPr marL="457200" lvl="1" indent="0">
              <a:buNone/>
            </a:pPr>
            <a:r>
              <a:rPr lang="en-US" sz="2000" dirty="0"/>
              <a:t>	</a:t>
            </a:r>
            <a:r>
              <a:rPr lang="en-US" sz="2000" dirty="0">
                <a:solidFill>
                  <a:srgbClr val="92D050"/>
                </a:solidFill>
              </a:rPr>
              <a:t>r(</a:t>
            </a:r>
            <a:r>
              <a:rPr lang="en-US" sz="2000" dirty="0"/>
              <a:t>Y</a:t>
            </a:r>
            <a:r>
              <a:rPr lang="en-US" sz="2000" dirty="0">
                <a:solidFill>
                  <a:srgbClr val="92D050"/>
                </a:solidFill>
              </a:rPr>
              <a:t>,</a:t>
            </a:r>
            <a:r>
              <a:rPr lang="en-US" sz="2000" dirty="0"/>
              <a:t> c</a:t>
            </a:r>
            <a:r>
              <a:rPr lang="en-US" sz="2000" dirty="0">
                <a:solidFill>
                  <a:srgbClr val="92D050"/>
                </a:solidFill>
              </a:rPr>
              <a:t>,</a:t>
            </a:r>
            <a:r>
              <a:rPr lang="en-US" sz="2000" dirty="0"/>
              <a:t> T</a:t>
            </a:r>
            <a:r>
              <a:rPr lang="en-US" sz="2000" dirty="0">
                <a:solidFill>
                  <a:srgbClr val="92D050"/>
                </a:solidFill>
              </a:rPr>
              <a:t>)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48889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5EA2C-3A97-46D5-B3AA-43015BE2D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Prolog supports </a:t>
            </a:r>
            <a:r>
              <a:rPr lang="en-US" dirty="0">
                <a:solidFill>
                  <a:srgbClr val="92D050"/>
                </a:solidFill>
              </a:rPr>
              <a:t>predicates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32DE4-333A-4643-9C7F-D0A5949220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 facts: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2D050"/>
                </a:solidFill>
              </a:rPr>
              <a:t>s(</a:t>
            </a:r>
            <a:r>
              <a:rPr lang="en-US" sz="2000" dirty="0"/>
              <a:t>a</a:t>
            </a:r>
            <a:r>
              <a:rPr lang="en-US" sz="2000" dirty="0">
                <a:solidFill>
                  <a:srgbClr val="92D050"/>
                </a:solidFill>
              </a:rPr>
              <a:t>,</a:t>
            </a:r>
            <a:r>
              <a:rPr lang="en-US" sz="2000" dirty="0"/>
              <a:t> b</a:t>
            </a:r>
            <a:r>
              <a:rPr lang="en-US" sz="2000" dirty="0">
                <a:solidFill>
                  <a:srgbClr val="92D050"/>
                </a:solidFill>
              </a:rPr>
              <a:t>)</a:t>
            </a:r>
            <a:r>
              <a:rPr lang="en-US" sz="2000" dirty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2D050"/>
                </a:solidFill>
              </a:rPr>
              <a:t>r(</a:t>
            </a:r>
            <a:r>
              <a:rPr lang="en-US" sz="2000" dirty="0"/>
              <a:t>c</a:t>
            </a:r>
            <a:r>
              <a:rPr lang="en-US" sz="2000" dirty="0">
                <a:solidFill>
                  <a:srgbClr val="92D050"/>
                </a:solidFill>
              </a:rPr>
              <a:t>,</a:t>
            </a:r>
            <a:r>
              <a:rPr lang="en-US" sz="2000" dirty="0"/>
              <a:t> d</a:t>
            </a:r>
            <a:r>
              <a:rPr lang="en-US" sz="2000" dirty="0">
                <a:solidFill>
                  <a:srgbClr val="92D050"/>
                </a:solidFill>
              </a:rPr>
              <a:t>,</a:t>
            </a:r>
            <a:r>
              <a:rPr lang="en-US" sz="2000" dirty="0"/>
              <a:t> e</a:t>
            </a:r>
            <a:r>
              <a:rPr lang="en-US" sz="2000" dirty="0">
                <a:solidFill>
                  <a:srgbClr val="92D050"/>
                </a:solidFill>
              </a:rPr>
              <a:t>)</a:t>
            </a:r>
            <a:r>
              <a:rPr lang="en-US" sz="20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 clauses: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2D050"/>
                </a:solidFill>
              </a:rPr>
              <a:t>q(</a:t>
            </a:r>
            <a:r>
              <a:rPr lang="en-US" sz="2000" dirty="0"/>
              <a:t>X</a:t>
            </a:r>
            <a:r>
              <a:rPr lang="en-US" sz="2000" dirty="0">
                <a:solidFill>
                  <a:srgbClr val="92D050"/>
                </a:solidFill>
              </a:rPr>
              <a:t>,</a:t>
            </a:r>
            <a:r>
              <a:rPr lang="en-US" sz="2000" dirty="0"/>
              <a:t> a</a:t>
            </a:r>
            <a:r>
              <a:rPr lang="en-US" sz="2000" dirty="0">
                <a:solidFill>
                  <a:srgbClr val="92D050"/>
                </a:solidFill>
              </a:rPr>
              <a:t>,</a:t>
            </a:r>
            <a:r>
              <a:rPr lang="en-US" sz="2000" dirty="0"/>
              <a:t> T</a:t>
            </a:r>
            <a:r>
              <a:rPr lang="en-US" sz="2000" dirty="0">
                <a:solidFill>
                  <a:srgbClr val="92D050"/>
                </a:solidFill>
              </a:rPr>
              <a:t>)</a:t>
            </a:r>
            <a:r>
              <a:rPr lang="en-US" sz="2000" dirty="0"/>
              <a:t>:-</a:t>
            </a:r>
          </a:p>
          <a:p>
            <a:pPr marL="457200" lvl="1" indent="0">
              <a:buNone/>
            </a:pPr>
            <a:r>
              <a:rPr lang="en-US" sz="2000" dirty="0"/>
              <a:t>	</a:t>
            </a:r>
            <a:r>
              <a:rPr lang="en-US" sz="2000" dirty="0">
                <a:solidFill>
                  <a:srgbClr val="92D050"/>
                </a:solidFill>
              </a:rPr>
              <a:t>r(</a:t>
            </a:r>
            <a:r>
              <a:rPr lang="en-US" sz="2000" dirty="0"/>
              <a:t>X</a:t>
            </a:r>
            <a:r>
              <a:rPr lang="en-US" sz="2000" dirty="0">
                <a:solidFill>
                  <a:srgbClr val="92D050"/>
                </a:solidFill>
              </a:rPr>
              <a:t>,</a:t>
            </a:r>
            <a:r>
              <a:rPr lang="en-US" sz="2000" dirty="0"/>
              <a:t> b</a:t>
            </a:r>
            <a:r>
              <a:rPr lang="en-US" sz="2000" dirty="0">
                <a:solidFill>
                  <a:srgbClr val="92D050"/>
                </a:solidFill>
              </a:rPr>
              <a:t>,</a:t>
            </a:r>
            <a:r>
              <a:rPr lang="en-US" sz="2000" dirty="0"/>
              <a:t> T</a:t>
            </a:r>
            <a:r>
              <a:rPr lang="en-US" sz="2000" dirty="0">
                <a:solidFill>
                  <a:srgbClr val="92D050"/>
                </a:solidFill>
              </a:rPr>
              <a:t>)</a:t>
            </a:r>
            <a:r>
              <a:rPr lang="en-US" sz="2000" dirty="0"/>
              <a:t>,</a:t>
            </a:r>
          </a:p>
          <a:p>
            <a:pPr marL="457200" lvl="1" indent="0">
              <a:buNone/>
            </a:pPr>
            <a:r>
              <a:rPr lang="en-US" sz="2000" dirty="0"/>
              <a:t>	</a:t>
            </a:r>
            <a:r>
              <a:rPr lang="en-US" sz="2000" dirty="0">
                <a:solidFill>
                  <a:srgbClr val="92D050"/>
                </a:solidFill>
              </a:rPr>
              <a:t>s(</a:t>
            </a:r>
            <a:r>
              <a:rPr lang="en-US" sz="2000" dirty="0"/>
              <a:t>Y</a:t>
            </a:r>
            <a:r>
              <a:rPr lang="en-US" sz="2000" dirty="0">
                <a:solidFill>
                  <a:srgbClr val="92D050"/>
                </a:solidFill>
              </a:rPr>
              <a:t>,</a:t>
            </a:r>
            <a:r>
              <a:rPr lang="en-US" sz="2000" dirty="0"/>
              <a:t> X</a:t>
            </a:r>
            <a:r>
              <a:rPr lang="en-US" sz="2000" dirty="0">
                <a:solidFill>
                  <a:srgbClr val="92D050"/>
                </a:solidFill>
              </a:rPr>
              <a:t>, </a:t>
            </a:r>
            <a:r>
              <a:rPr lang="en-US" sz="2000" dirty="0"/>
              <a:t>T</a:t>
            </a:r>
            <a:r>
              <a:rPr lang="en-US" sz="2000" dirty="0">
                <a:solidFill>
                  <a:srgbClr val="92D050"/>
                </a:solidFill>
              </a:rPr>
              <a:t>)</a:t>
            </a:r>
            <a:r>
              <a:rPr lang="en-US" sz="2000" dirty="0"/>
              <a:t>,</a:t>
            </a:r>
          </a:p>
          <a:p>
            <a:pPr marL="457200" lvl="1" indent="0">
              <a:buNone/>
            </a:pPr>
            <a:r>
              <a:rPr lang="en-US" sz="2000" dirty="0"/>
              <a:t>	</a:t>
            </a:r>
            <a:r>
              <a:rPr lang="en-US" sz="2000" dirty="0">
                <a:solidFill>
                  <a:srgbClr val="92D050"/>
                </a:solidFill>
              </a:rPr>
              <a:t>r(</a:t>
            </a:r>
            <a:r>
              <a:rPr lang="en-US" sz="2000" dirty="0"/>
              <a:t>Y</a:t>
            </a:r>
            <a:r>
              <a:rPr lang="en-US" sz="2000" dirty="0">
                <a:solidFill>
                  <a:srgbClr val="92D050"/>
                </a:solidFill>
              </a:rPr>
              <a:t>,</a:t>
            </a:r>
            <a:r>
              <a:rPr lang="en-US" sz="2000" dirty="0"/>
              <a:t> c</a:t>
            </a:r>
            <a:r>
              <a:rPr lang="en-US" sz="2000" dirty="0">
                <a:solidFill>
                  <a:srgbClr val="92D050"/>
                </a:solidFill>
              </a:rPr>
              <a:t>,</a:t>
            </a:r>
            <a:r>
              <a:rPr lang="en-US" sz="2000" dirty="0"/>
              <a:t> T</a:t>
            </a:r>
            <a:r>
              <a:rPr lang="en-US" sz="2000" dirty="0">
                <a:solidFill>
                  <a:srgbClr val="92D050"/>
                </a:solidFill>
              </a:rPr>
              <a:t>)</a:t>
            </a:r>
            <a:r>
              <a:rPr lang="en-US" sz="2000" dirty="0"/>
              <a:t>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5010501-F6A1-457A-9E97-EDE44EF686A4}"/>
              </a:ext>
            </a:extLst>
          </p:cNvPr>
          <p:cNvSpPr txBox="1">
            <a:spLocks/>
          </p:cNvSpPr>
          <p:nvPr/>
        </p:nvSpPr>
        <p:spPr>
          <a:xfrm>
            <a:off x="2895600" y="1676400"/>
            <a:ext cx="6324600" cy="4953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0" indent="0"/>
            <a:endParaRPr lang="en-US" kern="0" dirty="0"/>
          </a:p>
          <a:p>
            <a:pPr marL="457200" lvl="1" indent="-457200">
              <a:buNone/>
            </a:pPr>
            <a:r>
              <a:rPr lang="en-US" sz="2000" kern="0" dirty="0" err="1">
                <a:solidFill>
                  <a:srgbClr val="92D050"/>
                </a:solidFill>
              </a:rPr>
              <a:t>continuant_part_of</a:t>
            </a:r>
            <a:r>
              <a:rPr lang="en-US" sz="2000" kern="0" dirty="0">
                <a:solidFill>
                  <a:srgbClr val="92D050"/>
                </a:solidFill>
              </a:rPr>
              <a:t>(</a:t>
            </a:r>
            <a:r>
              <a:rPr lang="en-US" sz="2000" kern="0" dirty="0"/>
              <a:t>tumor_678</a:t>
            </a:r>
            <a:r>
              <a:rPr lang="en-US" sz="2000" kern="0" dirty="0">
                <a:solidFill>
                  <a:srgbClr val="92D050"/>
                </a:solidFill>
              </a:rPr>
              <a:t>,</a:t>
            </a:r>
            <a:r>
              <a:rPr lang="en-US" sz="2000" kern="0" dirty="0"/>
              <a:t> john</a:t>
            </a:r>
            <a:r>
              <a:rPr lang="en-US" sz="2000" kern="0" dirty="0">
                <a:solidFill>
                  <a:srgbClr val="92D050"/>
                </a:solidFill>
              </a:rPr>
              <a:t>)</a:t>
            </a:r>
            <a:r>
              <a:rPr lang="en-US" sz="2000" kern="0" dirty="0"/>
              <a:t>.</a:t>
            </a:r>
          </a:p>
          <a:p>
            <a:pPr marL="457200" lvl="1" indent="-457200">
              <a:buNone/>
            </a:pPr>
            <a:r>
              <a:rPr lang="en-US" sz="2000" kern="0" dirty="0" err="1">
                <a:solidFill>
                  <a:srgbClr val="92D050"/>
                </a:solidFill>
              </a:rPr>
              <a:t>instance_of</a:t>
            </a:r>
            <a:r>
              <a:rPr lang="en-US" sz="2000" kern="0" dirty="0">
                <a:solidFill>
                  <a:srgbClr val="92D050"/>
                </a:solidFill>
              </a:rPr>
              <a:t>(</a:t>
            </a:r>
            <a:r>
              <a:rPr lang="en-US" sz="2000" kern="0" dirty="0"/>
              <a:t>tumor_678</a:t>
            </a:r>
            <a:r>
              <a:rPr lang="en-US" sz="2000" kern="0" dirty="0">
                <a:solidFill>
                  <a:srgbClr val="92D050"/>
                </a:solidFill>
              </a:rPr>
              <a:t>,</a:t>
            </a:r>
            <a:r>
              <a:rPr lang="en-US" sz="2000" kern="0" dirty="0"/>
              <a:t> tumor</a:t>
            </a:r>
            <a:r>
              <a:rPr lang="en-US" sz="2000" kern="0" dirty="0">
                <a:solidFill>
                  <a:srgbClr val="92D050"/>
                </a:solidFill>
              </a:rPr>
              <a:t>, </a:t>
            </a:r>
            <a:r>
              <a:rPr lang="en-US" sz="2000" kern="0" dirty="0"/>
              <a:t>‘2025-08-29’</a:t>
            </a:r>
            <a:r>
              <a:rPr lang="en-US" sz="2000" kern="0" dirty="0">
                <a:solidFill>
                  <a:srgbClr val="92D050"/>
                </a:solidFill>
              </a:rPr>
              <a:t>)</a:t>
            </a:r>
            <a:r>
              <a:rPr lang="en-US" sz="2000" kern="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kern="0" dirty="0"/>
          </a:p>
          <a:p>
            <a:pPr marL="0" indent="0"/>
            <a:endParaRPr lang="en-US" kern="0" dirty="0"/>
          </a:p>
          <a:p>
            <a:pPr marL="457200" lvl="1" indent="-457200">
              <a:buNone/>
            </a:pPr>
            <a:r>
              <a:rPr lang="en-US" sz="2000" kern="0" dirty="0" err="1">
                <a:solidFill>
                  <a:srgbClr val="92D050"/>
                </a:solidFill>
              </a:rPr>
              <a:t>suffers_from</a:t>
            </a:r>
            <a:r>
              <a:rPr lang="en-US" sz="2000" kern="0" dirty="0">
                <a:solidFill>
                  <a:srgbClr val="92D050"/>
                </a:solidFill>
              </a:rPr>
              <a:t>(</a:t>
            </a:r>
            <a:r>
              <a:rPr lang="en-US" sz="2000" kern="0" dirty="0"/>
              <a:t>X</a:t>
            </a:r>
            <a:r>
              <a:rPr lang="en-US" sz="2000" kern="0" dirty="0">
                <a:solidFill>
                  <a:srgbClr val="92D050"/>
                </a:solidFill>
              </a:rPr>
              <a:t>,</a:t>
            </a:r>
            <a:r>
              <a:rPr lang="en-US" sz="2000" kern="0" dirty="0"/>
              <a:t> cancer</a:t>
            </a:r>
            <a:r>
              <a:rPr lang="en-US" sz="2000" kern="0" dirty="0">
                <a:solidFill>
                  <a:srgbClr val="92D050"/>
                </a:solidFill>
              </a:rPr>
              <a:t>,</a:t>
            </a:r>
            <a:r>
              <a:rPr lang="en-US" sz="2000" kern="0" dirty="0"/>
              <a:t> T</a:t>
            </a:r>
            <a:r>
              <a:rPr lang="en-US" sz="2000" kern="0" dirty="0">
                <a:solidFill>
                  <a:srgbClr val="92D050"/>
                </a:solidFill>
              </a:rPr>
              <a:t>)</a:t>
            </a:r>
            <a:r>
              <a:rPr lang="en-US" sz="2000" kern="0" dirty="0"/>
              <a:t>:-</a:t>
            </a:r>
          </a:p>
          <a:p>
            <a:pPr marL="457200" lvl="1" indent="0">
              <a:buFont typeface="Times" charset="0"/>
              <a:buNone/>
            </a:pPr>
            <a:r>
              <a:rPr lang="en-US" sz="2000" kern="0" dirty="0" err="1">
                <a:solidFill>
                  <a:srgbClr val="92D050"/>
                </a:solidFill>
              </a:rPr>
              <a:t>instance_of</a:t>
            </a:r>
            <a:r>
              <a:rPr lang="en-US" sz="2000" kern="0" dirty="0">
                <a:solidFill>
                  <a:srgbClr val="92D050"/>
                </a:solidFill>
              </a:rPr>
              <a:t>(</a:t>
            </a:r>
            <a:r>
              <a:rPr lang="en-US" sz="2000" kern="0" dirty="0"/>
              <a:t>X</a:t>
            </a:r>
            <a:r>
              <a:rPr lang="en-US" sz="2000" kern="0" dirty="0">
                <a:solidFill>
                  <a:srgbClr val="92D050"/>
                </a:solidFill>
              </a:rPr>
              <a:t>,</a:t>
            </a:r>
            <a:r>
              <a:rPr lang="en-US" sz="2000" kern="0" dirty="0"/>
              <a:t> organism</a:t>
            </a:r>
            <a:r>
              <a:rPr lang="en-US" sz="2000" kern="0" dirty="0">
                <a:solidFill>
                  <a:srgbClr val="92D050"/>
                </a:solidFill>
              </a:rPr>
              <a:t>,</a:t>
            </a:r>
            <a:r>
              <a:rPr lang="en-US" sz="2000" kern="0" dirty="0"/>
              <a:t> T</a:t>
            </a:r>
            <a:r>
              <a:rPr lang="en-US" sz="2000" kern="0" dirty="0">
                <a:solidFill>
                  <a:srgbClr val="92D050"/>
                </a:solidFill>
              </a:rPr>
              <a:t>)</a:t>
            </a:r>
            <a:r>
              <a:rPr lang="en-US" sz="2000" kern="0" dirty="0"/>
              <a:t>,</a:t>
            </a:r>
          </a:p>
          <a:p>
            <a:pPr marL="457200" lvl="1" indent="0">
              <a:buFont typeface="Times" charset="0"/>
              <a:buNone/>
            </a:pPr>
            <a:r>
              <a:rPr lang="en-US" sz="2000" kern="0" dirty="0" err="1">
                <a:solidFill>
                  <a:srgbClr val="92D050"/>
                </a:solidFill>
              </a:rPr>
              <a:t>continuant_part_of</a:t>
            </a:r>
            <a:r>
              <a:rPr lang="en-US" sz="2000" kern="0" dirty="0">
                <a:solidFill>
                  <a:srgbClr val="92D050"/>
                </a:solidFill>
              </a:rPr>
              <a:t>(</a:t>
            </a:r>
            <a:r>
              <a:rPr lang="en-US" sz="2000" kern="0" dirty="0"/>
              <a:t>Y</a:t>
            </a:r>
            <a:r>
              <a:rPr lang="en-US" sz="2000" kern="0" dirty="0">
                <a:solidFill>
                  <a:srgbClr val="92D050"/>
                </a:solidFill>
              </a:rPr>
              <a:t>,</a:t>
            </a:r>
            <a:r>
              <a:rPr lang="en-US" sz="2000" kern="0" dirty="0"/>
              <a:t> X</a:t>
            </a:r>
            <a:r>
              <a:rPr lang="en-US" sz="2000" kern="0" dirty="0">
                <a:solidFill>
                  <a:srgbClr val="92D050"/>
                </a:solidFill>
              </a:rPr>
              <a:t>, </a:t>
            </a:r>
            <a:r>
              <a:rPr lang="en-US" sz="2000" kern="0" dirty="0"/>
              <a:t>T</a:t>
            </a:r>
            <a:r>
              <a:rPr lang="en-US" sz="2000" kern="0" dirty="0">
                <a:solidFill>
                  <a:srgbClr val="92D050"/>
                </a:solidFill>
              </a:rPr>
              <a:t>)</a:t>
            </a:r>
            <a:r>
              <a:rPr lang="en-US" sz="2000" kern="0" dirty="0"/>
              <a:t>,</a:t>
            </a:r>
          </a:p>
          <a:p>
            <a:pPr marL="457200" lvl="1" indent="0">
              <a:buFont typeface="Times" charset="0"/>
              <a:buNone/>
            </a:pPr>
            <a:r>
              <a:rPr lang="en-US" sz="2000" kern="0" dirty="0" err="1">
                <a:solidFill>
                  <a:srgbClr val="92D050"/>
                </a:solidFill>
              </a:rPr>
              <a:t>instance_of</a:t>
            </a:r>
            <a:r>
              <a:rPr lang="en-US" sz="2000" kern="0" dirty="0">
                <a:solidFill>
                  <a:srgbClr val="92D050"/>
                </a:solidFill>
              </a:rPr>
              <a:t>(</a:t>
            </a:r>
            <a:r>
              <a:rPr lang="en-US" sz="2000" kern="0" dirty="0"/>
              <a:t>Y</a:t>
            </a:r>
            <a:r>
              <a:rPr lang="en-US" sz="2000" kern="0" dirty="0">
                <a:solidFill>
                  <a:srgbClr val="92D050"/>
                </a:solidFill>
              </a:rPr>
              <a:t>,</a:t>
            </a:r>
            <a:r>
              <a:rPr lang="en-US" sz="2000" kern="0" dirty="0"/>
              <a:t> </a:t>
            </a:r>
            <a:r>
              <a:rPr lang="en-US" sz="2000" kern="0" dirty="0" err="1"/>
              <a:t>malignant_tumor</a:t>
            </a:r>
            <a:r>
              <a:rPr lang="en-US" sz="2000" kern="0" dirty="0">
                <a:solidFill>
                  <a:srgbClr val="92D050"/>
                </a:solidFill>
              </a:rPr>
              <a:t>,</a:t>
            </a:r>
            <a:r>
              <a:rPr lang="en-US" sz="2000" kern="0" dirty="0"/>
              <a:t> T</a:t>
            </a:r>
            <a:r>
              <a:rPr lang="en-US" sz="2000" kern="0" dirty="0">
                <a:solidFill>
                  <a:srgbClr val="92D050"/>
                </a:solidFill>
              </a:rPr>
              <a:t>)</a:t>
            </a:r>
            <a:r>
              <a:rPr lang="en-US" sz="2000" kern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65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7027C-5E31-454C-A3EA-B97039224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97B44-6826-4841-834C-1F28C7A963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Overview and Q/A of syllabus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Assignments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Relation of A1 … A4 to A5 and A6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Intro to Logic relevant to Prolog.</a:t>
            </a:r>
          </a:p>
        </p:txBody>
      </p:sp>
    </p:spTree>
    <p:extLst>
      <p:ext uri="{BB962C8B-B14F-4D97-AF65-F5344CB8AC3E}">
        <p14:creationId xmlns:p14="http://schemas.microsoft.com/office/powerpoint/2010/main" val="31527016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23ABF-2235-4D60-AEB7-9751C3736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 !!!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EA4D2-0DD9-47D2-AEDD-3659BDBF8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Distinct facts: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p(a, b).			</a:t>
            </a:r>
            <a:r>
              <a:rPr lang="en-US" dirty="0" err="1"/>
              <a:t>father_of</a:t>
            </a:r>
            <a:r>
              <a:rPr lang="en-US" dirty="0"/>
              <a:t>(john, mike).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p(b, a).			</a:t>
            </a:r>
            <a:r>
              <a:rPr lang="en-US" dirty="0" err="1"/>
              <a:t>father_of</a:t>
            </a:r>
            <a:r>
              <a:rPr lang="en-US" dirty="0"/>
              <a:t>(mike, john).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ALSO:  	equal(a, b)  /  equal(b, a)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ALSO: 	p(a, b)  /  p(a, b, c)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For a given predicate: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ym typeface="Wingdings" panose="05000000000000000000" pitchFamily="2" charset="2"/>
              </a:rPr>
              <a:t>Arguments are ordered,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ym typeface="Wingdings" panose="05000000000000000000" pitchFamily="2" charset="2"/>
              </a:rPr>
              <a:t>number of arguments is fixed.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6942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FB2DD-4D35-45B2-8197-C8A45BACB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dirty="0"/>
              <a:t>Allowed datatypes for predicate arguments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678D2-0317-4BE1-ADEF-9E33354F4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Atoms: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a, p, werner, </a:t>
            </a:r>
            <a:r>
              <a:rPr lang="en-US" sz="1800" dirty="0" err="1"/>
              <a:t>wernerCeusters</a:t>
            </a:r>
            <a:r>
              <a:rPr lang="en-US" sz="1800" dirty="0"/>
              <a:t>, key12, </a:t>
            </a:r>
            <a:r>
              <a:rPr lang="en-US" sz="1800" dirty="0" err="1"/>
              <a:t>malignant_tumor</a:t>
            </a:r>
            <a:r>
              <a:rPr lang="en-US" sz="1800" dirty="0"/>
              <a:t>, ‘malignant tumor’, 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Variables: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X, Value, _, 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Numbers: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12, -2, 3.142592, 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Lists: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[a, b, c], 	[a, 3, [X, werner]], 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Compound terms: </a:t>
            </a:r>
            <a:r>
              <a:rPr lang="en-US" sz="2000" dirty="0">
                <a:solidFill>
                  <a:srgbClr val="FFFF00"/>
                </a:solidFill>
              </a:rPr>
              <a:t>look like predicates but are not!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err="1"/>
              <a:t>father_of</a:t>
            </a:r>
            <a:r>
              <a:rPr lang="en-US" sz="1800" dirty="0"/>
              <a:t>(john),  address(290, </a:t>
            </a:r>
            <a:r>
              <a:rPr lang="en-US" sz="1800" dirty="0" err="1"/>
              <a:t>palmstreet</a:t>
            </a:r>
            <a:r>
              <a:rPr lang="en-US" sz="1800" dirty="0"/>
              <a:t>, 14222, buffalo, </a:t>
            </a:r>
            <a:r>
              <a:rPr lang="en-US" sz="1800" dirty="0" err="1"/>
              <a:t>ny</a:t>
            </a:r>
            <a:r>
              <a:rPr lang="en-US" sz="1800" dirty="0"/>
              <a:t>), 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Strings: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“werner ceusters”, 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Combinations of lists and compound terms with anything allowed in lists and compound terms</a:t>
            </a:r>
          </a:p>
        </p:txBody>
      </p:sp>
    </p:spTree>
    <p:extLst>
      <p:ext uri="{BB962C8B-B14F-4D97-AF65-F5344CB8AC3E}">
        <p14:creationId xmlns:p14="http://schemas.microsoft.com/office/powerpoint/2010/main" val="426033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5EA2C-3A97-46D5-B3AA-43015BE2D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Quantification in Prolog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32DE4-333A-4643-9C7F-D0A5949220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76400"/>
            <a:ext cx="89154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err="1"/>
              <a:t>suffers_from</a:t>
            </a:r>
            <a:r>
              <a:rPr lang="en-US" sz="2000" dirty="0"/>
              <a:t>(</a:t>
            </a:r>
            <a:r>
              <a:rPr lang="en-US" sz="2000" dirty="0">
                <a:solidFill>
                  <a:srgbClr val="FFFF00"/>
                </a:solidFill>
              </a:rPr>
              <a:t>X</a:t>
            </a:r>
            <a:r>
              <a:rPr lang="en-US" sz="2000" dirty="0"/>
              <a:t>, cancer, </a:t>
            </a:r>
            <a:r>
              <a:rPr lang="en-US" sz="2000" dirty="0">
                <a:solidFill>
                  <a:srgbClr val="FFFF00"/>
                </a:solidFill>
              </a:rPr>
              <a:t>T</a:t>
            </a:r>
            <a:r>
              <a:rPr lang="en-US" sz="2000" dirty="0"/>
              <a:t>):-			</a:t>
            </a:r>
            <a:r>
              <a:rPr lang="en-US" sz="2000" dirty="0">
                <a:solidFill>
                  <a:srgbClr val="00B050"/>
                </a:solidFill>
                <a:sym typeface="Wingdings" panose="05000000000000000000" pitchFamily="2" charset="2"/>
              </a:rPr>
              <a:t>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>
                <a:solidFill>
                  <a:srgbClr val="00B050"/>
                </a:solidFill>
                <a:sym typeface="Wingdings" panose="05000000000000000000" pitchFamily="2" charset="2"/>
              </a:rPr>
              <a:t>‘head’</a:t>
            </a:r>
            <a:endParaRPr lang="en-US" sz="2000" dirty="0">
              <a:solidFill>
                <a:srgbClr val="00B050"/>
              </a:solidFill>
            </a:endParaRPr>
          </a:p>
          <a:p>
            <a:pPr marL="0" indent="0"/>
            <a:r>
              <a:rPr lang="en-US" sz="2000" dirty="0"/>
              <a:t>	</a:t>
            </a:r>
            <a:r>
              <a:rPr lang="en-US" sz="2000" dirty="0" err="1"/>
              <a:t>instance_of</a:t>
            </a:r>
            <a:r>
              <a:rPr lang="en-US" sz="2000" dirty="0"/>
              <a:t>(X, organism, T),				    </a:t>
            </a:r>
            <a:r>
              <a:rPr lang="en-US" sz="2000" dirty="0">
                <a:solidFill>
                  <a:srgbClr val="00B050"/>
                </a:solidFill>
                <a:sym typeface="Wingdings" panose="05000000000000000000" pitchFamily="2" charset="2"/>
              </a:rPr>
              <a:t>‘clause’</a:t>
            </a:r>
            <a:endParaRPr lang="en-US" sz="2000" dirty="0">
              <a:solidFill>
                <a:srgbClr val="00B050"/>
              </a:solidFill>
            </a:endParaRPr>
          </a:p>
          <a:p>
            <a:pPr marL="0" indent="0"/>
            <a:r>
              <a:rPr lang="en-US" sz="2000" dirty="0"/>
              <a:t>	</a:t>
            </a:r>
            <a:r>
              <a:rPr lang="en-US" sz="2000" dirty="0" err="1"/>
              <a:t>continuant_part_of</a:t>
            </a:r>
            <a:r>
              <a:rPr lang="en-US" sz="2000" dirty="0"/>
              <a:t>(</a:t>
            </a:r>
            <a:r>
              <a:rPr lang="en-US" sz="2000" dirty="0">
                <a:solidFill>
                  <a:srgbClr val="E59C00"/>
                </a:solidFill>
              </a:rPr>
              <a:t>Y</a:t>
            </a:r>
            <a:r>
              <a:rPr lang="en-US" sz="2000" dirty="0"/>
              <a:t>, X, T),		</a:t>
            </a:r>
            <a:r>
              <a:rPr lang="en-US" sz="2000" dirty="0">
                <a:solidFill>
                  <a:srgbClr val="00B050"/>
                </a:solidFill>
                <a:sym typeface="Wingdings" panose="05000000000000000000" pitchFamily="2" charset="2"/>
              </a:rPr>
              <a:t>     ‘body’</a:t>
            </a:r>
            <a:endParaRPr lang="en-US" sz="2000" dirty="0">
              <a:solidFill>
                <a:srgbClr val="00B050"/>
              </a:solidFill>
            </a:endParaRPr>
          </a:p>
          <a:p>
            <a:pPr marL="0" indent="0"/>
            <a:r>
              <a:rPr lang="en-US" sz="2000" dirty="0"/>
              <a:t>	</a:t>
            </a:r>
            <a:r>
              <a:rPr lang="en-US" sz="2000" dirty="0" err="1"/>
              <a:t>instance_of</a:t>
            </a:r>
            <a:r>
              <a:rPr lang="en-US" sz="2000" dirty="0"/>
              <a:t>(Y, </a:t>
            </a:r>
            <a:r>
              <a:rPr lang="en-US" sz="2000" dirty="0" err="1"/>
              <a:t>malignant_tumor</a:t>
            </a:r>
            <a:r>
              <a:rPr lang="en-US" sz="2000" dirty="0"/>
              <a:t>, T).</a:t>
            </a:r>
          </a:p>
          <a:p>
            <a:pPr marL="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>
              <a:buFont typeface="Arial" panose="020B0604020202020204" pitchFamily="34" charset="0"/>
              <a:buChar char="•"/>
            </a:pPr>
            <a:r>
              <a:rPr lang="en-US" dirty="0"/>
              <a:t>Variables </a:t>
            </a:r>
            <a:r>
              <a:rPr lang="en-US" u="sng" dirty="0">
                <a:solidFill>
                  <a:srgbClr val="FFFF00"/>
                </a:solidFill>
              </a:rPr>
              <a:t>introduced</a:t>
            </a:r>
            <a:r>
              <a:rPr lang="en-US" dirty="0"/>
              <a:t> in the clause head are </a:t>
            </a:r>
            <a:r>
              <a:rPr lang="en-US" dirty="0">
                <a:solidFill>
                  <a:srgbClr val="FFFF00"/>
                </a:solidFill>
              </a:rPr>
              <a:t>universally</a:t>
            </a:r>
            <a:r>
              <a:rPr lang="en-US" dirty="0"/>
              <a:t> quantified</a:t>
            </a:r>
          </a:p>
          <a:p>
            <a:pPr marL="457200">
              <a:buFont typeface="Arial" panose="020B0604020202020204" pitchFamily="34" charset="0"/>
              <a:buChar char="•"/>
            </a:pPr>
            <a:r>
              <a:rPr lang="en-US" dirty="0"/>
              <a:t>Variables </a:t>
            </a:r>
            <a:r>
              <a:rPr lang="en-US" u="sng" dirty="0">
                <a:solidFill>
                  <a:srgbClr val="FFC000"/>
                </a:solidFill>
              </a:rPr>
              <a:t>introduced</a:t>
            </a:r>
            <a:r>
              <a:rPr lang="en-US" dirty="0"/>
              <a:t> in the clause body are </a:t>
            </a:r>
            <a:r>
              <a:rPr lang="en-US" dirty="0">
                <a:solidFill>
                  <a:srgbClr val="E59C00"/>
                </a:solidFill>
              </a:rPr>
              <a:t>existentially</a:t>
            </a:r>
            <a:r>
              <a:rPr lang="en-US" dirty="0"/>
              <a:t> quantified.</a:t>
            </a:r>
          </a:p>
          <a:p>
            <a:pPr marL="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>
              <a:buFont typeface="Arial" panose="020B0604020202020204" pitchFamily="34" charset="0"/>
              <a:buChar char="•"/>
            </a:pPr>
            <a:r>
              <a:rPr lang="en-US" dirty="0"/>
              <a:t>‘introduced’ means: appears for the first time.</a:t>
            </a:r>
          </a:p>
          <a:p>
            <a:pPr marL="114300" indent="0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51C498-1D46-4E07-9D44-5D343EB3DA67}"/>
              </a:ext>
            </a:extLst>
          </p:cNvPr>
          <p:cNvSpPr txBox="1"/>
          <p:nvPr/>
        </p:nvSpPr>
        <p:spPr>
          <a:xfrm>
            <a:off x="5867400" y="1690961"/>
            <a:ext cx="77617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solidFill>
                  <a:srgbClr val="00B050"/>
                </a:solidFill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F7EE37-7CE9-4F36-B3A9-38F6D9D5A484}"/>
              </a:ext>
            </a:extLst>
          </p:cNvPr>
          <p:cNvSpPr txBox="1"/>
          <p:nvPr/>
        </p:nvSpPr>
        <p:spPr>
          <a:xfrm>
            <a:off x="7315200" y="1371600"/>
            <a:ext cx="77617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solidFill>
                  <a:srgbClr val="00B050"/>
                </a:solidFill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5983459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5EA2C-3A97-46D5-B3AA-43015BE2D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32DE4-333A-4643-9C7F-D0A5949220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76400"/>
            <a:ext cx="89154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err="1"/>
              <a:t>suffers_from</a:t>
            </a:r>
            <a:r>
              <a:rPr lang="en-US" sz="2000" dirty="0"/>
              <a:t>(</a:t>
            </a:r>
            <a:r>
              <a:rPr lang="en-US" sz="2000" dirty="0">
                <a:solidFill>
                  <a:srgbClr val="FFFF00"/>
                </a:solidFill>
              </a:rPr>
              <a:t>X</a:t>
            </a:r>
            <a:r>
              <a:rPr lang="en-US" sz="2000" dirty="0"/>
              <a:t>, cancer, </a:t>
            </a:r>
            <a:r>
              <a:rPr lang="en-US" sz="2000" dirty="0">
                <a:solidFill>
                  <a:srgbClr val="FFFF00"/>
                </a:solidFill>
              </a:rPr>
              <a:t>T</a:t>
            </a:r>
            <a:r>
              <a:rPr lang="en-US" sz="2000" dirty="0"/>
              <a:t>):-			</a:t>
            </a:r>
            <a:r>
              <a:rPr lang="en-US" sz="2000" dirty="0">
                <a:solidFill>
                  <a:srgbClr val="00B050"/>
                </a:solidFill>
                <a:sym typeface="Wingdings" panose="05000000000000000000" pitchFamily="2" charset="2"/>
              </a:rPr>
              <a:t>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>
                <a:solidFill>
                  <a:srgbClr val="00B050"/>
                </a:solidFill>
                <a:sym typeface="Wingdings" panose="05000000000000000000" pitchFamily="2" charset="2"/>
              </a:rPr>
              <a:t>‘head’</a:t>
            </a:r>
            <a:endParaRPr lang="en-US" sz="2000" dirty="0">
              <a:solidFill>
                <a:srgbClr val="00B050"/>
              </a:solidFill>
            </a:endParaRPr>
          </a:p>
          <a:p>
            <a:pPr marL="0" indent="0"/>
            <a:r>
              <a:rPr lang="en-US" sz="2000" dirty="0"/>
              <a:t>	</a:t>
            </a:r>
            <a:r>
              <a:rPr lang="en-US" sz="2000" dirty="0" err="1"/>
              <a:t>instance_of</a:t>
            </a:r>
            <a:r>
              <a:rPr lang="en-US" sz="2000" dirty="0"/>
              <a:t>(X, organism, T),				    </a:t>
            </a:r>
            <a:r>
              <a:rPr lang="en-US" sz="2000" dirty="0">
                <a:solidFill>
                  <a:srgbClr val="00B050"/>
                </a:solidFill>
                <a:sym typeface="Wingdings" panose="05000000000000000000" pitchFamily="2" charset="2"/>
              </a:rPr>
              <a:t>‘clause’</a:t>
            </a:r>
            <a:endParaRPr lang="en-US" sz="2000" dirty="0">
              <a:solidFill>
                <a:srgbClr val="00B050"/>
              </a:solidFill>
            </a:endParaRPr>
          </a:p>
          <a:p>
            <a:pPr marL="0" indent="0"/>
            <a:r>
              <a:rPr lang="en-US" sz="2000" dirty="0"/>
              <a:t>	</a:t>
            </a:r>
            <a:r>
              <a:rPr lang="en-US" sz="2000" dirty="0" err="1"/>
              <a:t>continuant_part_of</a:t>
            </a:r>
            <a:r>
              <a:rPr lang="en-US" sz="2000" dirty="0"/>
              <a:t>(</a:t>
            </a:r>
            <a:r>
              <a:rPr lang="en-US" sz="2000" dirty="0">
                <a:solidFill>
                  <a:srgbClr val="E59C00"/>
                </a:solidFill>
              </a:rPr>
              <a:t>Y</a:t>
            </a:r>
            <a:r>
              <a:rPr lang="en-US" sz="2000" dirty="0"/>
              <a:t>, X, T),		</a:t>
            </a:r>
            <a:r>
              <a:rPr lang="en-US" sz="2000" dirty="0">
                <a:solidFill>
                  <a:srgbClr val="00B050"/>
                </a:solidFill>
                <a:sym typeface="Wingdings" panose="05000000000000000000" pitchFamily="2" charset="2"/>
              </a:rPr>
              <a:t>     ‘body’</a:t>
            </a:r>
            <a:endParaRPr lang="en-US" sz="2000" dirty="0">
              <a:solidFill>
                <a:srgbClr val="00B050"/>
              </a:solidFill>
            </a:endParaRPr>
          </a:p>
          <a:p>
            <a:pPr marL="0" indent="0"/>
            <a:r>
              <a:rPr lang="en-US" sz="2000" dirty="0"/>
              <a:t>	</a:t>
            </a:r>
            <a:r>
              <a:rPr lang="en-US" sz="2000" dirty="0" err="1"/>
              <a:t>instance_of</a:t>
            </a:r>
            <a:r>
              <a:rPr lang="en-US" sz="2000" dirty="0"/>
              <a:t>(Y, </a:t>
            </a:r>
            <a:r>
              <a:rPr lang="en-US" sz="2000" dirty="0" err="1"/>
              <a:t>malignant_tumor</a:t>
            </a:r>
            <a:r>
              <a:rPr lang="en-US" sz="2000" dirty="0"/>
              <a:t>, T).</a:t>
            </a:r>
          </a:p>
          <a:p>
            <a:pPr marL="457200">
              <a:buFont typeface="Arial" panose="020B0604020202020204" pitchFamily="34" charset="0"/>
              <a:buChar char="•"/>
            </a:pPr>
            <a:endParaRPr lang="en-US" dirty="0"/>
          </a:p>
          <a:p>
            <a:pPr marL="114300" indent="0"/>
            <a:r>
              <a:rPr lang="en-US" u="sng" dirty="0"/>
              <a:t>Declarative</a:t>
            </a:r>
            <a:r>
              <a:rPr lang="en-US" dirty="0"/>
              <a:t> (what is true):</a:t>
            </a:r>
          </a:p>
          <a:p>
            <a:pPr marL="342900" lvl="1" indent="0">
              <a:buNone/>
            </a:pPr>
            <a:r>
              <a:rPr lang="en-US" sz="2000" dirty="0"/>
              <a:t>For all x and y, x suffers from cancer at y, if x is an instance of organism at t, y is a continuant part of x at t, and y is an instance of a malignant tumor at t. </a:t>
            </a:r>
          </a:p>
          <a:p>
            <a:pPr marL="114300" indent="0"/>
            <a:r>
              <a:rPr lang="en-US" u="sng" dirty="0"/>
              <a:t>Procedural</a:t>
            </a:r>
            <a:r>
              <a:rPr lang="en-US" dirty="0"/>
              <a:t> (how to achieve a goal):</a:t>
            </a:r>
          </a:p>
          <a:p>
            <a:pPr marL="400050" lvl="1" indent="0">
              <a:buNone/>
            </a:pPr>
            <a:r>
              <a:rPr lang="en-US" sz="2000" dirty="0"/>
              <a:t>To satisfy the goal </a:t>
            </a:r>
            <a:r>
              <a:rPr lang="en-US" sz="2000" dirty="0" err="1"/>
              <a:t>suffers_from</a:t>
            </a:r>
            <a:r>
              <a:rPr lang="en-US" sz="2000" dirty="0"/>
              <a:t>(X, cancer, T), first satisfy the goal </a:t>
            </a:r>
            <a:r>
              <a:rPr lang="en-US" sz="2000" dirty="0" err="1"/>
              <a:t>instance_of</a:t>
            </a:r>
            <a:r>
              <a:rPr lang="en-US" sz="2000" dirty="0"/>
              <a:t>(X, organism, T),	 then satisfy </a:t>
            </a:r>
            <a:r>
              <a:rPr lang="en-US" sz="2000" dirty="0" err="1"/>
              <a:t>continuant_part_of</a:t>
            </a:r>
            <a:r>
              <a:rPr lang="en-US" sz="2000" dirty="0"/>
              <a:t>(Y, X, T), and finally satisfy </a:t>
            </a:r>
            <a:r>
              <a:rPr lang="en-US" sz="2000" dirty="0" err="1"/>
              <a:t>instance_of</a:t>
            </a:r>
            <a:r>
              <a:rPr lang="en-US" sz="2000" dirty="0"/>
              <a:t>(Y, </a:t>
            </a:r>
            <a:r>
              <a:rPr lang="en-US" sz="2000" dirty="0" err="1"/>
              <a:t>malignant_tumor</a:t>
            </a:r>
            <a:r>
              <a:rPr lang="en-US" sz="2000" dirty="0"/>
              <a:t>, T).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51C498-1D46-4E07-9D44-5D343EB3DA67}"/>
              </a:ext>
            </a:extLst>
          </p:cNvPr>
          <p:cNvSpPr txBox="1"/>
          <p:nvPr/>
        </p:nvSpPr>
        <p:spPr>
          <a:xfrm>
            <a:off x="5867400" y="1690961"/>
            <a:ext cx="77617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solidFill>
                  <a:srgbClr val="00B050"/>
                </a:solidFill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F7EE37-7CE9-4F36-B3A9-38F6D9D5A484}"/>
              </a:ext>
            </a:extLst>
          </p:cNvPr>
          <p:cNvSpPr txBox="1"/>
          <p:nvPr/>
        </p:nvSpPr>
        <p:spPr>
          <a:xfrm>
            <a:off x="7315200" y="1371600"/>
            <a:ext cx="77617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solidFill>
                  <a:srgbClr val="00B050"/>
                </a:solidFill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8056022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59DC8-CB03-4D5F-9840-79B9CD34F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dirty="0"/>
              <a:t>Prolog’s deductive system: </a:t>
            </a:r>
            <a:br>
              <a:rPr lang="en-US" dirty="0"/>
            </a:br>
            <a:r>
              <a:rPr lang="en-US" dirty="0"/>
              <a:t>resolution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CC017-2E64-4F31-BFC7-11EBC84ED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133600"/>
            <a:ext cx="8686800" cy="4191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Resolution in general (on CNF):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Trebuchet MS" panose="020B0603020202020204" pitchFamily="34" charset="0"/>
                <a:cs typeface="Times" panose="02020603050405020304" pitchFamily="18" charset="0"/>
              </a:rPr>
              <a:t>¬p</a:t>
            </a:r>
            <a:r>
              <a:rPr lang="en-US" dirty="0">
                <a:latin typeface="Trebuchet MS" panose="020B0603020202020204" pitchFamily="34" charset="0"/>
              </a:rPr>
              <a:t>  v </a:t>
            </a:r>
            <a:r>
              <a:rPr lang="en-US" dirty="0">
                <a:latin typeface="Trebuchet MS" panose="020B0603020202020204" pitchFamily="34" charset="0"/>
                <a:cs typeface="Times" panose="02020603050405020304" pitchFamily="18" charset="0"/>
              </a:rPr>
              <a:t> </a:t>
            </a:r>
            <a:r>
              <a:rPr lang="en-US" dirty="0">
                <a:solidFill>
                  <a:srgbClr val="FFFF00"/>
                </a:solidFill>
                <a:latin typeface="Trebuchet MS" panose="020B0603020202020204" pitchFamily="34" charset="0"/>
                <a:cs typeface="Times" panose="02020603050405020304" pitchFamily="18" charset="0"/>
              </a:rPr>
              <a:t>¬</a:t>
            </a:r>
            <a:r>
              <a:rPr lang="en-US" dirty="0">
                <a:solidFill>
                  <a:srgbClr val="FFFF00"/>
                </a:solidFill>
                <a:latin typeface="Trebuchet MS" panose="020B0603020202020204" pitchFamily="34" charset="0"/>
              </a:rPr>
              <a:t>q  </a:t>
            </a:r>
            <a:r>
              <a:rPr lang="en-US" dirty="0">
                <a:latin typeface="Trebuchet MS" panose="020B0603020202020204" pitchFamily="34" charset="0"/>
              </a:rPr>
              <a:t>v  r  v  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Trebuchet MS" panose="020B0603020202020204" pitchFamily="34" charset="0"/>
                <a:cs typeface="Times" panose="02020603050405020304" pitchFamily="18" charset="0"/>
              </a:rPr>
              <a:t>¬o  v  </a:t>
            </a:r>
            <a:r>
              <a:rPr lang="en-US" dirty="0">
                <a:solidFill>
                  <a:srgbClr val="FFFF00"/>
                </a:solidFill>
                <a:latin typeface="Trebuchet MS" panose="020B0603020202020204" pitchFamily="34" charset="0"/>
              </a:rPr>
              <a:t>q</a:t>
            </a:r>
            <a:r>
              <a:rPr lang="en-US" dirty="0">
                <a:latin typeface="Trebuchet MS" panose="020B0603020202020204" pitchFamily="34" charset="0"/>
              </a:rPr>
              <a:t>  v  t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Trebuchet MS" panose="020B0603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rebuchet MS" panose="020B0603020202020204" pitchFamily="34" charset="0"/>
              </a:rPr>
              <a:t>Resolution in Prolog:  </a:t>
            </a:r>
            <a:endParaRPr lang="en-US" sz="1600" dirty="0">
              <a:latin typeface="Trebuchet MS" panose="020B0603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Trebuchet MS" panose="020B0603020202020204" pitchFamily="34" charset="0"/>
              </a:rPr>
              <a:t>r :- q, p.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Trebuchet MS" panose="020B0603020202020204" pitchFamily="34" charset="0"/>
              </a:rPr>
              <a:t>q :- o.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Trebuchet MS" panose="020B0603020202020204" pitchFamily="34" charset="0"/>
              </a:rPr>
              <a:t>o.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C000"/>
                </a:solidFill>
                <a:latin typeface="Trebuchet MS" panose="020B0603020202020204" pitchFamily="34" charset="0"/>
              </a:rPr>
              <a:t>? r.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22E78BA-71A3-4FB7-B8FD-7A54FD5CDAA3}"/>
              </a:ext>
            </a:extLst>
          </p:cNvPr>
          <p:cNvGrpSpPr/>
          <p:nvPr/>
        </p:nvGrpSpPr>
        <p:grpSpPr>
          <a:xfrm>
            <a:off x="3733800" y="2667000"/>
            <a:ext cx="3810000" cy="838200"/>
            <a:chOff x="3733800" y="2667000"/>
            <a:chExt cx="3810000" cy="838200"/>
          </a:xfrm>
        </p:grpSpPr>
        <p:sp>
          <p:nvSpPr>
            <p:cNvPr id="4" name="Right Brace 3">
              <a:extLst>
                <a:ext uri="{FF2B5EF4-FFF2-40B4-BE49-F238E27FC236}">
                  <a16:creationId xmlns:a16="http://schemas.microsoft.com/office/drawing/2014/main" id="{F6A70F2D-45D2-46C8-82F5-081CD319DC6F}"/>
                </a:ext>
              </a:extLst>
            </p:cNvPr>
            <p:cNvSpPr/>
            <p:nvPr/>
          </p:nvSpPr>
          <p:spPr bwMode="auto">
            <a:xfrm>
              <a:off x="3733800" y="2667000"/>
              <a:ext cx="304800" cy="838200"/>
            </a:xfrm>
            <a:prstGeom prst="rightBrace">
              <a:avLst>
                <a:gd name="adj1" fmla="val 11458"/>
                <a:gd name="adj2" fmla="val 48864"/>
              </a:avLst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376AB2D-4C0A-4D06-A73B-4A89897B1780}"/>
                </a:ext>
              </a:extLst>
            </p:cNvPr>
            <p:cNvSpPr txBox="1"/>
            <p:nvPr/>
          </p:nvSpPr>
          <p:spPr>
            <a:xfrm>
              <a:off x="4267200" y="2819400"/>
              <a:ext cx="3276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Trebuchet MS" panose="020B0603020202020204" pitchFamily="34" charset="0"/>
                  <a:cs typeface="Times" panose="02020603050405020304" pitchFamily="18" charset="0"/>
                </a:rPr>
                <a:t>¬p</a:t>
              </a:r>
              <a:r>
                <a:rPr lang="en-US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  v </a:t>
              </a:r>
              <a:r>
                <a:rPr lang="en-US" dirty="0">
                  <a:solidFill>
                    <a:schemeClr val="bg1"/>
                  </a:solidFill>
                  <a:latin typeface="Trebuchet MS" panose="020B0603020202020204" pitchFamily="34" charset="0"/>
                  <a:cs typeface="Times" panose="02020603050405020304" pitchFamily="18" charset="0"/>
                </a:rPr>
                <a:t> </a:t>
              </a:r>
              <a:r>
                <a:rPr lang="en-US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r  v  s  v  </a:t>
              </a:r>
              <a:r>
                <a:rPr lang="en-US" dirty="0">
                  <a:solidFill>
                    <a:schemeClr val="bg1"/>
                  </a:solidFill>
                  <a:latin typeface="Trebuchet MS" panose="020B0603020202020204" pitchFamily="34" charset="0"/>
                  <a:cs typeface="Times" panose="02020603050405020304" pitchFamily="18" charset="0"/>
                </a:rPr>
                <a:t>¬o  v  </a:t>
              </a:r>
              <a:r>
                <a:rPr lang="en-US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039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59DC8-CB03-4D5F-9840-79B9CD34F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dirty="0"/>
              <a:t>Prolog’s deductive system: </a:t>
            </a:r>
            <a:br>
              <a:rPr lang="en-US" dirty="0"/>
            </a:br>
            <a:r>
              <a:rPr lang="en-US" dirty="0"/>
              <a:t>resolution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CC017-2E64-4F31-BFC7-11EBC84ED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133600"/>
            <a:ext cx="8686800" cy="4191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Resolution in general (on CNF):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Trebuchet MS" panose="020B0603020202020204" pitchFamily="34" charset="0"/>
                <a:cs typeface="Times" panose="02020603050405020304" pitchFamily="18" charset="0"/>
              </a:rPr>
              <a:t>¬p</a:t>
            </a:r>
            <a:r>
              <a:rPr lang="en-US" dirty="0">
                <a:latin typeface="Trebuchet MS" panose="020B0603020202020204" pitchFamily="34" charset="0"/>
              </a:rPr>
              <a:t>  v </a:t>
            </a:r>
            <a:r>
              <a:rPr lang="en-US" dirty="0">
                <a:latin typeface="Trebuchet MS" panose="020B0603020202020204" pitchFamily="34" charset="0"/>
                <a:cs typeface="Times" panose="02020603050405020304" pitchFamily="18" charset="0"/>
              </a:rPr>
              <a:t> </a:t>
            </a:r>
            <a:r>
              <a:rPr lang="en-US" dirty="0">
                <a:solidFill>
                  <a:srgbClr val="FFFF00"/>
                </a:solidFill>
                <a:latin typeface="Trebuchet MS" panose="020B0603020202020204" pitchFamily="34" charset="0"/>
                <a:cs typeface="Times" panose="02020603050405020304" pitchFamily="18" charset="0"/>
              </a:rPr>
              <a:t>¬</a:t>
            </a:r>
            <a:r>
              <a:rPr lang="en-US" dirty="0">
                <a:solidFill>
                  <a:srgbClr val="FFFF00"/>
                </a:solidFill>
                <a:latin typeface="Trebuchet MS" panose="020B0603020202020204" pitchFamily="34" charset="0"/>
              </a:rPr>
              <a:t>q  </a:t>
            </a:r>
            <a:r>
              <a:rPr lang="en-US" dirty="0">
                <a:latin typeface="Trebuchet MS" panose="020B0603020202020204" pitchFamily="34" charset="0"/>
              </a:rPr>
              <a:t>v  r  v  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Trebuchet MS" panose="020B0603020202020204" pitchFamily="34" charset="0"/>
                <a:cs typeface="Times" panose="02020603050405020304" pitchFamily="18" charset="0"/>
              </a:rPr>
              <a:t>¬o  v  </a:t>
            </a:r>
            <a:r>
              <a:rPr lang="en-US" dirty="0">
                <a:solidFill>
                  <a:srgbClr val="FFFF00"/>
                </a:solidFill>
                <a:latin typeface="Trebuchet MS" panose="020B0603020202020204" pitchFamily="34" charset="0"/>
              </a:rPr>
              <a:t>q</a:t>
            </a:r>
            <a:r>
              <a:rPr lang="en-US" dirty="0">
                <a:latin typeface="Trebuchet MS" panose="020B0603020202020204" pitchFamily="34" charset="0"/>
              </a:rPr>
              <a:t>  v  t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Trebuchet MS" panose="020B0603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rebuchet MS" panose="020B0603020202020204" pitchFamily="34" charset="0"/>
              </a:rPr>
              <a:t>Resolution in Prolog:  </a:t>
            </a:r>
            <a:endParaRPr lang="en-US" sz="1600" dirty="0">
              <a:latin typeface="Trebuchet MS" panose="020B0603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Trebuchet MS" panose="020B0603020202020204" pitchFamily="34" charset="0"/>
              </a:rPr>
              <a:t>r :- </a:t>
            </a:r>
            <a:r>
              <a:rPr lang="en-US" dirty="0">
                <a:solidFill>
                  <a:srgbClr val="FFFF00"/>
                </a:solidFill>
                <a:latin typeface="Trebuchet MS" panose="020B0603020202020204" pitchFamily="34" charset="0"/>
              </a:rPr>
              <a:t>q</a:t>
            </a:r>
            <a:r>
              <a:rPr lang="en-US" dirty="0">
                <a:latin typeface="Trebuchet MS" panose="020B0603020202020204" pitchFamily="34" charset="0"/>
              </a:rPr>
              <a:t>, p.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  <a:latin typeface="Trebuchet MS" panose="020B0603020202020204" pitchFamily="34" charset="0"/>
              </a:rPr>
              <a:t>q</a:t>
            </a:r>
            <a:r>
              <a:rPr lang="en-US" dirty="0">
                <a:latin typeface="Trebuchet MS" panose="020B0603020202020204" pitchFamily="34" charset="0"/>
              </a:rPr>
              <a:t> :- o.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Trebuchet MS" panose="020B0603020202020204" pitchFamily="34" charset="0"/>
              </a:rPr>
              <a:t>o.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C000"/>
                </a:solidFill>
                <a:latin typeface="Trebuchet MS" panose="020B0603020202020204" pitchFamily="34" charset="0"/>
              </a:rPr>
              <a:t>? r.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F6A70F2D-45D2-46C8-82F5-081CD319DC6F}"/>
              </a:ext>
            </a:extLst>
          </p:cNvPr>
          <p:cNvSpPr/>
          <p:nvPr/>
        </p:nvSpPr>
        <p:spPr bwMode="auto">
          <a:xfrm>
            <a:off x="3733800" y="2667000"/>
            <a:ext cx="304800" cy="838200"/>
          </a:xfrm>
          <a:prstGeom prst="rightBrace">
            <a:avLst>
              <a:gd name="adj1" fmla="val 11458"/>
              <a:gd name="adj2" fmla="val 48864"/>
            </a:avLst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76AB2D-4C0A-4D06-A73B-4A89897B1780}"/>
              </a:ext>
            </a:extLst>
          </p:cNvPr>
          <p:cNvSpPr txBox="1"/>
          <p:nvPr/>
        </p:nvSpPr>
        <p:spPr>
          <a:xfrm>
            <a:off x="4267200" y="28194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  <a:cs typeface="Times" panose="02020603050405020304" pitchFamily="18" charset="0"/>
              </a:rPr>
              <a:t>¬p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 v 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  <a:cs typeface="Times" panose="02020603050405020304" pitchFamily="18" charset="0"/>
              </a:rPr>
              <a:t> 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r  v  s  v  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  <a:cs typeface="Times" panose="02020603050405020304" pitchFamily="18" charset="0"/>
              </a:rPr>
              <a:t>¬o  v  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B964455-D2C9-4CBD-BA6A-48E436496C43}"/>
              </a:ext>
            </a:extLst>
          </p:cNvPr>
          <p:cNvGrpSpPr/>
          <p:nvPr/>
        </p:nvGrpSpPr>
        <p:grpSpPr>
          <a:xfrm>
            <a:off x="2667000" y="4419600"/>
            <a:ext cx="3962400" cy="838200"/>
            <a:chOff x="2667000" y="3962400"/>
            <a:chExt cx="3962400" cy="838200"/>
          </a:xfrm>
        </p:grpSpPr>
        <p:sp>
          <p:nvSpPr>
            <p:cNvPr id="6" name="Right Brace 5">
              <a:extLst>
                <a:ext uri="{FF2B5EF4-FFF2-40B4-BE49-F238E27FC236}">
                  <a16:creationId xmlns:a16="http://schemas.microsoft.com/office/drawing/2014/main" id="{7F02F28C-0E49-4B46-8C21-7A1526166BD7}"/>
                </a:ext>
              </a:extLst>
            </p:cNvPr>
            <p:cNvSpPr/>
            <p:nvPr/>
          </p:nvSpPr>
          <p:spPr bwMode="auto">
            <a:xfrm>
              <a:off x="2667000" y="3962400"/>
              <a:ext cx="304800" cy="838200"/>
            </a:xfrm>
            <a:prstGeom prst="rightBrace">
              <a:avLst>
                <a:gd name="adj1" fmla="val 11458"/>
                <a:gd name="adj2" fmla="val 48864"/>
              </a:avLst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B772C62-719F-4AC9-A964-4D0995051020}"/>
                </a:ext>
              </a:extLst>
            </p:cNvPr>
            <p:cNvSpPr txBox="1"/>
            <p:nvPr/>
          </p:nvSpPr>
          <p:spPr>
            <a:xfrm>
              <a:off x="3352800" y="4086226"/>
              <a:ext cx="3276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Trebuchet MS" panose="020B0603020202020204" pitchFamily="34" charset="0"/>
                  <a:cs typeface="Times" panose="02020603050405020304" pitchFamily="18" charset="0"/>
                </a:rPr>
                <a:t> </a:t>
              </a:r>
              <a:r>
                <a:rPr lang="en-US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r  :- </a:t>
              </a:r>
              <a:r>
                <a:rPr lang="en-US" dirty="0">
                  <a:solidFill>
                    <a:schemeClr val="bg1"/>
                  </a:solidFill>
                  <a:latin typeface="Trebuchet MS" panose="020B0603020202020204" pitchFamily="34" charset="0"/>
                  <a:cs typeface="Times" panose="02020603050405020304" pitchFamily="18" charset="0"/>
                </a:rPr>
                <a:t>o, p.</a:t>
              </a:r>
              <a:endParaRPr lang="en-US" dirty="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36242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59DC8-CB03-4D5F-9840-79B9CD34F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dirty="0"/>
              <a:t>Prolog’s deductive system: </a:t>
            </a:r>
            <a:br>
              <a:rPr lang="en-US" dirty="0"/>
            </a:br>
            <a:r>
              <a:rPr lang="en-US" dirty="0"/>
              <a:t>resolution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CC017-2E64-4F31-BFC7-11EBC84ED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133600"/>
            <a:ext cx="8686800" cy="4191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Resolution in general (on CNF):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Trebuchet MS" panose="020B0603020202020204" pitchFamily="34" charset="0"/>
                <a:cs typeface="Times" panose="02020603050405020304" pitchFamily="18" charset="0"/>
              </a:rPr>
              <a:t>¬p</a:t>
            </a:r>
            <a:r>
              <a:rPr lang="en-US" dirty="0">
                <a:latin typeface="Trebuchet MS" panose="020B0603020202020204" pitchFamily="34" charset="0"/>
              </a:rPr>
              <a:t>  v </a:t>
            </a:r>
            <a:r>
              <a:rPr lang="en-US" dirty="0">
                <a:latin typeface="Trebuchet MS" panose="020B0603020202020204" pitchFamily="34" charset="0"/>
                <a:cs typeface="Times" panose="02020603050405020304" pitchFamily="18" charset="0"/>
              </a:rPr>
              <a:t> </a:t>
            </a:r>
            <a:r>
              <a:rPr lang="en-US" dirty="0">
                <a:solidFill>
                  <a:srgbClr val="FFFF00"/>
                </a:solidFill>
                <a:latin typeface="Trebuchet MS" panose="020B0603020202020204" pitchFamily="34" charset="0"/>
                <a:cs typeface="Times" panose="02020603050405020304" pitchFamily="18" charset="0"/>
              </a:rPr>
              <a:t>¬</a:t>
            </a:r>
            <a:r>
              <a:rPr lang="en-US" dirty="0">
                <a:solidFill>
                  <a:srgbClr val="FFFF00"/>
                </a:solidFill>
                <a:latin typeface="Trebuchet MS" panose="020B0603020202020204" pitchFamily="34" charset="0"/>
              </a:rPr>
              <a:t>q  </a:t>
            </a:r>
            <a:r>
              <a:rPr lang="en-US" dirty="0">
                <a:latin typeface="Trebuchet MS" panose="020B0603020202020204" pitchFamily="34" charset="0"/>
              </a:rPr>
              <a:t>v  r  v  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Trebuchet MS" panose="020B0603020202020204" pitchFamily="34" charset="0"/>
                <a:cs typeface="Times" panose="02020603050405020304" pitchFamily="18" charset="0"/>
              </a:rPr>
              <a:t>¬o  v  </a:t>
            </a:r>
            <a:r>
              <a:rPr lang="en-US" dirty="0">
                <a:solidFill>
                  <a:srgbClr val="FFFF00"/>
                </a:solidFill>
                <a:latin typeface="Trebuchet MS" panose="020B0603020202020204" pitchFamily="34" charset="0"/>
              </a:rPr>
              <a:t>q</a:t>
            </a:r>
            <a:r>
              <a:rPr lang="en-US" dirty="0">
                <a:latin typeface="Trebuchet MS" panose="020B0603020202020204" pitchFamily="34" charset="0"/>
              </a:rPr>
              <a:t>  v  t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Trebuchet MS" panose="020B0603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rebuchet MS" panose="020B0603020202020204" pitchFamily="34" charset="0"/>
              </a:rPr>
              <a:t>Resolution in Prolog:  </a:t>
            </a:r>
            <a:endParaRPr lang="en-US" sz="1600" dirty="0">
              <a:latin typeface="Trebuchet MS" panose="020B0603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Trebuchet MS" panose="020B0603020202020204" pitchFamily="34" charset="0"/>
              </a:rPr>
              <a:t>r :- </a:t>
            </a:r>
            <a:r>
              <a:rPr lang="en-US" dirty="0">
                <a:solidFill>
                  <a:srgbClr val="FFFF00"/>
                </a:solidFill>
                <a:latin typeface="Trebuchet MS" panose="020B0603020202020204" pitchFamily="34" charset="0"/>
              </a:rPr>
              <a:t>q</a:t>
            </a:r>
            <a:r>
              <a:rPr lang="en-US" dirty="0">
                <a:latin typeface="Trebuchet MS" panose="020B0603020202020204" pitchFamily="34" charset="0"/>
              </a:rPr>
              <a:t>, p.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  <a:latin typeface="Trebuchet MS" panose="020B0603020202020204" pitchFamily="34" charset="0"/>
              </a:rPr>
              <a:t>q</a:t>
            </a:r>
            <a:r>
              <a:rPr lang="en-US" dirty="0">
                <a:latin typeface="Trebuchet MS" panose="020B0603020202020204" pitchFamily="34" charset="0"/>
              </a:rPr>
              <a:t> :- o.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92D050"/>
                </a:solidFill>
                <a:latin typeface="Trebuchet MS" panose="020B0603020202020204" pitchFamily="34" charset="0"/>
              </a:rPr>
              <a:t>o</a:t>
            </a:r>
            <a:r>
              <a:rPr lang="en-US" dirty="0">
                <a:latin typeface="Trebuchet MS" panose="020B0603020202020204" pitchFamily="34" charset="0"/>
              </a:rPr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C000"/>
                </a:solidFill>
                <a:latin typeface="Trebuchet MS" panose="020B0603020202020204" pitchFamily="34" charset="0"/>
              </a:rPr>
              <a:t>? r.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F6A70F2D-45D2-46C8-82F5-081CD319DC6F}"/>
              </a:ext>
            </a:extLst>
          </p:cNvPr>
          <p:cNvSpPr/>
          <p:nvPr/>
        </p:nvSpPr>
        <p:spPr bwMode="auto">
          <a:xfrm>
            <a:off x="3733800" y="2667000"/>
            <a:ext cx="304800" cy="838200"/>
          </a:xfrm>
          <a:prstGeom prst="rightBrace">
            <a:avLst>
              <a:gd name="adj1" fmla="val 11458"/>
              <a:gd name="adj2" fmla="val 48864"/>
            </a:avLst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76AB2D-4C0A-4D06-A73B-4A89897B1780}"/>
              </a:ext>
            </a:extLst>
          </p:cNvPr>
          <p:cNvSpPr txBox="1"/>
          <p:nvPr/>
        </p:nvSpPr>
        <p:spPr>
          <a:xfrm>
            <a:off x="4267200" y="28194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  <a:cs typeface="Times" panose="02020603050405020304" pitchFamily="18" charset="0"/>
              </a:rPr>
              <a:t>¬p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 v 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  <a:cs typeface="Times" panose="02020603050405020304" pitchFamily="18" charset="0"/>
              </a:rPr>
              <a:t> 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r  v  s  v  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  <a:cs typeface="Times" panose="02020603050405020304" pitchFamily="18" charset="0"/>
              </a:rPr>
              <a:t>¬o  v  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t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7F02F28C-0E49-4B46-8C21-7A1526166BD7}"/>
              </a:ext>
            </a:extLst>
          </p:cNvPr>
          <p:cNvSpPr/>
          <p:nvPr/>
        </p:nvSpPr>
        <p:spPr bwMode="auto">
          <a:xfrm>
            <a:off x="2667000" y="4419600"/>
            <a:ext cx="304800" cy="838200"/>
          </a:xfrm>
          <a:prstGeom prst="rightBrace">
            <a:avLst>
              <a:gd name="adj1" fmla="val 11458"/>
              <a:gd name="adj2" fmla="val 48864"/>
            </a:avLst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772C62-719F-4AC9-A964-4D0995051020}"/>
              </a:ext>
            </a:extLst>
          </p:cNvPr>
          <p:cNvSpPr txBox="1"/>
          <p:nvPr/>
        </p:nvSpPr>
        <p:spPr>
          <a:xfrm>
            <a:off x="3352800" y="4543426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  <a:cs typeface="Times" panose="02020603050405020304" pitchFamily="18" charset="0"/>
              </a:rPr>
              <a:t> 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r  :- </a:t>
            </a:r>
            <a:r>
              <a:rPr lang="en-US" dirty="0">
                <a:solidFill>
                  <a:srgbClr val="92D050"/>
                </a:solidFill>
                <a:latin typeface="Trebuchet MS" panose="020B0603020202020204" pitchFamily="34" charset="0"/>
                <a:cs typeface="Times" panose="02020603050405020304" pitchFamily="18" charset="0"/>
              </a:rPr>
              <a:t>o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  <a:cs typeface="Times" panose="02020603050405020304" pitchFamily="18" charset="0"/>
              </a:rPr>
              <a:t>, p.</a:t>
            </a:r>
            <a:endParaRPr lang="en-US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9741882-9415-4F24-90C5-FCDDAFDCFAD7}"/>
              </a:ext>
            </a:extLst>
          </p:cNvPr>
          <p:cNvGrpSpPr/>
          <p:nvPr/>
        </p:nvGrpSpPr>
        <p:grpSpPr>
          <a:xfrm>
            <a:off x="4876800" y="4610100"/>
            <a:ext cx="1905000" cy="838200"/>
            <a:chOff x="4876800" y="4610100"/>
            <a:chExt cx="1905000" cy="838200"/>
          </a:xfrm>
        </p:grpSpPr>
        <p:sp>
          <p:nvSpPr>
            <p:cNvPr id="8" name="Right Brace 7">
              <a:extLst>
                <a:ext uri="{FF2B5EF4-FFF2-40B4-BE49-F238E27FC236}">
                  <a16:creationId xmlns:a16="http://schemas.microsoft.com/office/drawing/2014/main" id="{B1EC8B99-60DC-41F6-B629-E1E8F05AF6F0}"/>
                </a:ext>
              </a:extLst>
            </p:cNvPr>
            <p:cNvSpPr/>
            <p:nvPr/>
          </p:nvSpPr>
          <p:spPr bwMode="auto">
            <a:xfrm>
              <a:off x="4876800" y="4610100"/>
              <a:ext cx="304800" cy="838200"/>
            </a:xfrm>
            <a:prstGeom prst="rightBrace">
              <a:avLst>
                <a:gd name="adj1" fmla="val 11458"/>
                <a:gd name="adj2" fmla="val 48864"/>
              </a:avLst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DF5165A-FD09-4112-996B-F97E9B0B23C9}"/>
                </a:ext>
              </a:extLst>
            </p:cNvPr>
            <p:cNvSpPr txBox="1"/>
            <p:nvPr/>
          </p:nvSpPr>
          <p:spPr>
            <a:xfrm>
              <a:off x="5448300" y="4774258"/>
              <a:ext cx="1333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Trebuchet MS" panose="020B0603020202020204" pitchFamily="34" charset="0"/>
                  <a:cs typeface="Times" panose="02020603050405020304" pitchFamily="18" charset="0"/>
                </a:rPr>
                <a:t> </a:t>
              </a:r>
              <a:r>
                <a:rPr lang="en-US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r  :- p</a:t>
              </a:r>
              <a:r>
                <a:rPr lang="en-US" dirty="0">
                  <a:solidFill>
                    <a:schemeClr val="bg1"/>
                  </a:solidFill>
                  <a:latin typeface="Trebuchet MS" panose="020B0603020202020204" pitchFamily="34" charset="0"/>
                  <a:cs typeface="Times" panose="02020603050405020304" pitchFamily="18" charset="0"/>
                </a:rPr>
                <a:t>.</a:t>
              </a:r>
              <a:endParaRPr lang="en-US" dirty="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954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59DC8-CB03-4D5F-9840-79B9CD34F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dirty="0"/>
              <a:t>Prolog’s deductive system: </a:t>
            </a:r>
            <a:br>
              <a:rPr lang="en-US" dirty="0"/>
            </a:br>
            <a:r>
              <a:rPr lang="en-US" dirty="0"/>
              <a:t>resolution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CC017-2E64-4F31-BFC7-11EBC84ED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133600"/>
            <a:ext cx="8686800" cy="4191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Resolution in general (on CNF):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Trebuchet MS" panose="020B0603020202020204" pitchFamily="34" charset="0"/>
                <a:cs typeface="Times" panose="02020603050405020304" pitchFamily="18" charset="0"/>
              </a:rPr>
              <a:t>¬p</a:t>
            </a:r>
            <a:r>
              <a:rPr lang="en-US" dirty="0">
                <a:latin typeface="Trebuchet MS" panose="020B0603020202020204" pitchFamily="34" charset="0"/>
              </a:rPr>
              <a:t>  v </a:t>
            </a:r>
            <a:r>
              <a:rPr lang="en-US" dirty="0">
                <a:latin typeface="Trebuchet MS" panose="020B0603020202020204" pitchFamily="34" charset="0"/>
                <a:cs typeface="Times" panose="02020603050405020304" pitchFamily="18" charset="0"/>
              </a:rPr>
              <a:t> </a:t>
            </a:r>
            <a:r>
              <a:rPr lang="en-US" dirty="0">
                <a:solidFill>
                  <a:srgbClr val="FFFF00"/>
                </a:solidFill>
                <a:latin typeface="Trebuchet MS" panose="020B0603020202020204" pitchFamily="34" charset="0"/>
                <a:cs typeface="Times" panose="02020603050405020304" pitchFamily="18" charset="0"/>
              </a:rPr>
              <a:t>¬</a:t>
            </a:r>
            <a:r>
              <a:rPr lang="en-US" dirty="0">
                <a:solidFill>
                  <a:srgbClr val="FFFF00"/>
                </a:solidFill>
                <a:latin typeface="Trebuchet MS" panose="020B0603020202020204" pitchFamily="34" charset="0"/>
              </a:rPr>
              <a:t>q  </a:t>
            </a:r>
            <a:r>
              <a:rPr lang="en-US" dirty="0">
                <a:latin typeface="Trebuchet MS" panose="020B0603020202020204" pitchFamily="34" charset="0"/>
              </a:rPr>
              <a:t>v  r  v  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Trebuchet MS" panose="020B0603020202020204" pitchFamily="34" charset="0"/>
                <a:cs typeface="Times" panose="02020603050405020304" pitchFamily="18" charset="0"/>
              </a:rPr>
              <a:t>¬o  v  </a:t>
            </a:r>
            <a:r>
              <a:rPr lang="en-US" dirty="0">
                <a:solidFill>
                  <a:srgbClr val="FFFF00"/>
                </a:solidFill>
                <a:latin typeface="Trebuchet MS" panose="020B0603020202020204" pitchFamily="34" charset="0"/>
              </a:rPr>
              <a:t>q</a:t>
            </a:r>
            <a:r>
              <a:rPr lang="en-US" dirty="0">
                <a:latin typeface="Trebuchet MS" panose="020B0603020202020204" pitchFamily="34" charset="0"/>
              </a:rPr>
              <a:t>  v  t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Trebuchet MS" panose="020B0603020202020204" pitchFamily="34" charset="0"/>
              </a:rPr>
              <a:t>Resolution in Prolog:  </a:t>
            </a:r>
            <a:endParaRPr lang="en-US" sz="1600" dirty="0">
              <a:latin typeface="Trebuchet MS" panose="020B0603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Trebuchet MS" panose="020B0603020202020204" pitchFamily="34" charset="0"/>
              </a:rPr>
              <a:t>r :- </a:t>
            </a:r>
            <a:r>
              <a:rPr lang="en-US" dirty="0">
                <a:solidFill>
                  <a:srgbClr val="FFFF00"/>
                </a:solidFill>
                <a:latin typeface="Trebuchet MS" panose="020B0603020202020204" pitchFamily="34" charset="0"/>
              </a:rPr>
              <a:t>q</a:t>
            </a:r>
            <a:r>
              <a:rPr lang="en-US" dirty="0">
                <a:latin typeface="Trebuchet MS" panose="020B0603020202020204" pitchFamily="34" charset="0"/>
              </a:rPr>
              <a:t>, p.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  <a:latin typeface="Trebuchet MS" panose="020B0603020202020204" pitchFamily="34" charset="0"/>
              </a:rPr>
              <a:t>q</a:t>
            </a:r>
            <a:r>
              <a:rPr lang="en-US" dirty="0">
                <a:latin typeface="Trebuchet MS" panose="020B0603020202020204" pitchFamily="34" charset="0"/>
              </a:rPr>
              <a:t> :- </a:t>
            </a:r>
            <a:r>
              <a:rPr lang="en-US" dirty="0">
                <a:solidFill>
                  <a:srgbClr val="92D050"/>
                </a:solidFill>
                <a:latin typeface="Trebuchet MS" panose="020B0603020202020204" pitchFamily="34" charset="0"/>
              </a:rPr>
              <a:t>o</a:t>
            </a:r>
            <a:r>
              <a:rPr lang="en-US" dirty="0">
                <a:latin typeface="Trebuchet MS" panose="020B0603020202020204" pitchFamily="34" charset="0"/>
              </a:rPr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92D050"/>
                </a:solidFill>
                <a:latin typeface="Trebuchet MS" panose="020B0603020202020204" pitchFamily="34" charset="0"/>
              </a:rPr>
              <a:t>o</a:t>
            </a:r>
            <a:r>
              <a:rPr lang="en-US" dirty="0">
                <a:latin typeface="Trebuchet MS" panose="020B0603020202020204" pitchFamily="34" charset="0"/>
              </a:rPr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C000"/>
                </a:solidFill>
                <a:latin typeface="Trebuchet MS" panose="020B0603020202020204" pitchFamily="34" charset="0"/>
              </a:rPr>
              <a:t>? r.</a:t>
            </a:r>
          </a:p>
          <a:p>
            <a:pPr marL="457200" lvl="1" indent="0" algn="ctr">
              <a:buNone/>
            </a:pPr>
            <a:r>
              <a:rPr lang="en-US" dirty="0">
                <a:solidFill>
                  <a:srgbClr val="FFFF00"/>
                </a:solidFill>
                <a:latin typeface="Trebuchet MS" panose="020B0603020202020204" pitchFamily="34" charset="0"/>
              </a:rPr>
              <a:t>‘Closed world’ reasoning !</a:t>
            </a:r>
          </a:p>
          <a:p>
            <a:pPr marL="457200" lvl="1" indent="0" algn="ctr">
              <a:buNone/>
            </a:pPr>
            <a:r>
              <a:rPr lang="en-US" dirty="0">
                <a:solidFill>
                  <a:srgbClr val="FFFF00"/>
                </a:solidFill>
                <a:latin typeface="Trebuchet MS" panose="020B0603020202020204" pitchFamily="34" charset="0"/>
              </a:rPr>
              <a:t>What is not stated, is not the case!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F6A70F2D-45D2-46C8-82F5-081CD319DC6F}"/>
              </a:ext>
            </a:extLst>
          </p:cNvPr>
          <p:cNvSpPr/>
          <p:nvPr/>
        </p:nvSpPr>
        <p:spPr bwMode="auto">
          <a:xfrm>
            <a:off x="3733800" y="2667000"/>
            <a:ext cx="304800" cy="838200"/>
          </a:xfrm>
          <a:prstGeom prst="rightBrace">
            <a:avLst>
              <a:gd name="adj1" fmla="val 11458"/>
              <a:gd name="adj2" fmla="val 48864"/>
            </a:avLst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76AB2D-4C0A-4D06-A73B-4A89897B1780}"/>
              </a:ext>
            </a:extLst>
          </p:cNvPr>
          <p:cNvSpPr txBox="1"/>
          <p:nvPr/>
        </p:nvSpPr>
        <p:spPr>
          <a:xfrm>
            <a:off x="4267200" y="28194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  <a:cs typeface="Times" panose="02020603050405020304" pitchFamily="18" charset="0"/>
              </a:rPr>
              <a:t>¬p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 v 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  <a:cs typeface="Times" panose="02020603050405020304" pitchFamily="18" charset="0"/>
              </a:rPr>
              <a:t> 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r  v  s  v  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  <a:cs typeface="Times" panose="02020603050405020304" pitchFamily="18" charset="0"/>
              </a:rPr>
              <a:t>¬o  v  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t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7F02F28C-0E49-4B46-8C21-7A1526166BD7}"/>
              </a:ext>
            </a:extLst>
          </p:cNvPr>
          <p:cNvSpPr/>
          <p:nvPr/>
        </p:nvSpPr>
        <p:spPr bwMode="auto">
          <a:xfrm>
            <a:off x="2667000" y="4419600"/>
            <a:ext cx="304800" cy="838200"/>
          </a:xfrm>
          <a:prstGeom prst="rightBrace">
            <a:avLst>
              <a:gd name="adj1" fmla="val 11458"/>
              <a:gd name="adj2" fmla="val 48864"/>
            </a:avLst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772C62-719F-4AC9-A964-4D0995051020}"/>
              </a:ext>
            </a:extLst>
          </p:cNvPr>
          <p:cNvSpPr txBox="1"/>
          <p:nvPr/>
        </p:nvSpPr>
        <p:spPr>
          <a:xfrm>
            <a:off x="3352800" y="4543426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  <a:cs typeface="Times" panose="02020603050405020304" pitchFamily="18" charset="0"/>
              </a:rPr>
              <a:t> 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r  :- </a:t>
            </a:r>
            <a:r>
              <a:rPr lang="en-US" dirty="0">
                <a:solidFill>
                  <a:srgbClr val="92D050"/>
                </a:solidFill>
                <a:latin typeface="Trebuchet MS" panose="020B0603020202020204" pitchFamily="34" charset="0"/>
                <a:cs typeface="Times" panose="02020603050405020304" pitchFamily="18" charset="0"/>
              </a:rPr>
              <a:t>o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  <a:cs typeface="Times" panose="02020603050405020304" pitchFamily="18" charset="0"/>
              </a:rPr>
              <a:t>, p.</a:t>
            </a:r>
            <a:endParaRPr lang="en-US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9741882-9415-4F24-90C5-FCDDAFDCFAD7}"/>
              </a:ext>
            </a:extLst>
          </p:cNvPr>
          <p:cNvGrpSpPr/>
          <p:nvPr/>
        </p:nvGrpSpPr>
        <p:grpSpPr>
          <a:xfrm>
            <a:off x="4876800" y="4610100"/>
            <a:ext cx="1905000" cy="838200"/>
            <a:chOff x="4876800" y="4610100"/>
            <a:chExt cx="1905000" cy="838200"/>
          </a:xfrm>
        </p:grpSpPr>
        <p:sp>
          <p:nvSpPr>
            <p:cNvPr id="8" name="Right Brace 7">
              <a:extLst>
                <a:ext uri="{FF2B5EF4-FFF2-40B4-BE49-F238E27FC236}">
                  <a16:creationId xmlns:a16="http://schemas.microsoft.com/office/drawing/2014/main" id="{B1EC8B99-60DC-41F6-B629-E1E8F05AF6F0}"/>
                </a:ext>
              </a:extLst>
            </p:cNvPr>
            <p:cNvSpPr/>
            <p:nvPr/>
          </p:nvSpPr>
          <p:spPr bwMode="auto">
            <a:xfrm>
              <a:off x="4876800" y="4610100"/>
              <a:ext cx="304800" cy="838200"/>
            </a:xfrm>
            <a:prstGeom prst="rightBrace">
              <a:avLst>
                <a:gd name="adj1" fmla="val 11458"/>
                <a:gd name="adj2" fmla="val 48864"/>
              </a:avLst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DF5165A-FD09-4112-996B-F97E9B0B23C9}"/>
                </a:ext>
              </a:extLst>
            </p:cNvPr>
            <p:cNvSpPr txBox="1"/>
            <p:nvPr/>
          </p:nvSpPr>
          <p:spPr>
            <a:xfrm>
              <a:off x="5448300" y="4774258"/>
              <a:ext cx="1333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Trebuchet MS" panose="020B0603020202020204" pitchFamily="34" charset="0"/>
                  <a:cs typeface="Times" panose="02020603050405020304" pitchFamily="18" charset="0"/>
                </a:rPr>
                <a:t> </a:t>
              </a:r>
              <a:r>
                <a:rPr lang="en-US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r  :- </a:t>
              </a:r>
              <a:r>
                <a:rPr lang="en-US" dirty="0">
                  <a:solidFill>
                    <a:srgbClr val="FF0000"/>
                  </a:solidFill>
                  <a:latin typeface="Trebuchet MS" panose="020B0603020202020204" pitchFamily="34" charset="0"/>
                </a:rPr>
                <a:t>p</a:t>
              </a:r>
              <a:r>
                <a:rPr lang="en-US" dirty="0">
                  <a:solidFill>
                    <a:schemeClr val="bg1"/>
                  </a:solidFill>
                  <a:latin typeface="Trebuchet MS" panose="020B0603020202020204" pitchFamily="34" charset="0"/>
                  <a:cs typeface="Times" panose="02020603050405020304" pitchFamily="18" charset="0"/>
                </a:rPr>
                <a:t>.</a:t>
              </a:r>
              <a:endParaRPr lang="en-US" dirty="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03795BB-C415-4D35-9C7E-4378D5C5EE0D}"/>
              </a:ext>
            </a:extLst>
          </p:cNvPr>
          <p:cNvGrpSpPr/>
          <p:nvPr/>
        </p:nvGrpSpPr>
        <p:grpSpPr>
          <a:xfrm>
            <a:off x="6629400" y="4903961"/>
            <a:ext cx="1790700" cy="838200"/>
            <a:chOff x="6629400" y="4446761"/>
            <a:chExt cx="1790700" cy="838200"/>
          </a:xfrm>
        </p:grpSpPr>
        <p:sp>
          <p:nvSpPr>
            <p:cNvPr id="12" name="Right Brace 11">
              <a:extLst>
                <a:ext uri="{FF2B5EF4-FFF2-40B4-BE49-F238E27FC236}">
                  <a16:creationId xmlns:a16="http://schemas.microsoft.com/office/drawing/2014/main" id="{28641C9B-B726-4FB1-8534-6BEFC9021D7F}"/>
                </a:ext>
              </a:extLst>
            </p:cNvPr>
            <p:cNvSpPr/>
            <p:nvPr/>
          </p:nvSpPr>
          <p:spPr bwMode="auto">
            <a:xfrm>
              <a:off x="6629400" y="4446761"/>
              <a:ext cx="304800" cy="838200"/>
            </a:xfrm>
            <a:prstGeom prst="rightBrace">
              <a:avLst>
                <a:gd name="adj1" fmla="val 11458"/>
                <a:gd name="adj2" fmla="val 48864"/>
              </a:avLst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5212BEF-4524-43D3-95AE-FA2ED1482C43}"/>
                </a:ext>
              </a:extLst>
            </p:cNvPr>
            <p:cNvSpPr txBox="1"/>
            <p:nvPr/>
          </p:nvSpPr>
          <p:spPr>
            <a:xfrm>
              <a:off x="7086600" y="4572000"/>
              <a:ext cx="1333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Trebuchet MS" panose="020B0603020202020204" pitchFamily="34" charset="0"/>
                  <a:cs typeface="Times" panose="02020603050405020304" pitchFamily="18" charset="0"/>
                </a:rPr>
                <a:t> </a:t>
              </a:r>
              <a:r>
                <a:rPr lang="en-US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false.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69501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59DC8-CB03-4D5F-9840-79B9CD34F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dirty="0"/>
              <a:t>Prolog’s deductive system: </a:t>
            </a:r>
            <a:br>
              <a:rPr lang="en-US" dirty="0"/>
            </a:br>
            <a:r>
              <a:rPr lang="en-US" dirty="0"/>
              <a:t>resolution + unification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CC017-2E64-4F31-BFC7-11EBC84ED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133600"/>
            <a:ext cx="8686800" cy="4191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err="1"/>
              <a:t>suffers_from</a:t>
            </a:r>
            <a:r>
              <a:rPr lang="en-US" sz="2000" dirty="0"/>
              <a:t>(</a:t>
            </a:r>
            <a:r>
              <a:rPr lang="en-US" sz="2000" dirty="0">
                <a:solidFill>
                  <a:srgbClr val="FFFF00"/>
                </a:solidFill>
              </a:rPr>
              <a:t>X</a:t>
            </a:r>
            <a:r>
              <a:rPr lang="en-US" sz="2000" dirty="0"/>
              <a:t>, cancer, </a:t>
            </a:r>
            <a:r>
              <a:rPr lang="en-US" sz="2000" dirty="0">
                <a:solidFill>
                  <a:srgbClr val="92D050"/>
                </a:solidFill>
              </a:rPr>
              <a:t>T</a:t>
            </a:r>
            <a:r>
              <a:rPr lang="en-US" sz="2000" dirty="0"/>
              <a:t>):-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	</a:t>
            </a:r>
            <a:r>
              <a:rPr lang="en-US" sz="2000" dirty="0" err="1"/>
              <a:t>instance_of</a:t>
            </a:r>
            <a:r>
              <a:rPr lang="en-US" sz="2000" dirty="0"/>
              <a:t>(</a:t>
            </a:r>
            <a:r>
              <a:rPr lang="en-US" sz="2000" dirty="0">
                <a:solidFill>
                  <a:srgbClr val="FFFF00"/>
                </a:solidFill>
              </a:rPr>
              <a:t>X</a:t>
            </a:r>
            <a:r>
              <a:rPr lang="en-US" sz="2000" dirty="0"/>
              <a:t>, organism, </a:t>
            </a:r>
            <a:r>
              <a:rPr lang="en-US" sz="2000" dirty="0">
                <a:solidFill>
                  <a:srgbClr val="00B050"/>
                </a:solidFill>
              </a:rPr>
              <a:t>T</a:t>
            </a:r>
            <a:r>
              <a:rPr lang="en-US" sz="2000" dirty="0"/>
              <a:t>),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	</a:t>
            </a:r>
            <a:r>
              <a:rPr lang="en-US" sz="2000" dirty="0" err="1"/>
              <a:t>continuant_part_of</a:t>
            </a:r>
            <a:r>
              <a:rPr lang="en-US" sz="2000" dirty="0"/>
              <a:t>(</a:t>
            </a:r>
            <a:r>
              <a:rPr lang="en-US" sz="2000" dirty="0">
                <a:solidFill>
                  <a:srgbClr val="E59C00"/>
                </a:solidFill>
              </a:rPr>
              <a:t>Y</a:t>
            </a:r>
            <a:r>
              <a:rPr lang="en-US" sz="2000" dirty="0"/>
              <a:t>, X, T),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	</a:t>
            </a:r>
            <a:r>
              <a:rPr lang="en-US" sz="2000" dirty="0" err="1"/>
              <a:t>instance_of</a:t>
            </a:r>
            <a:r>
              <a:rPr lang="en-US" sz="2000" dirty="0"/>
              <a:t>(Y, </a:t>
            </a:r>
            <a:r>
              <a:rPr lang="en-US" sz="2000" dirty="0" err="1"/>
              <a:t>malignant_tumor</a:t>
            </a:r>
            <a:r>
              <a:rPr lang="en-US" sz="2000" dirty="0"/>
              <a:t>, T).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	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err="1"/>
              <a:t>instance_of</a:t>
            </a:r>
            <a:r>
              <a:rPr lang="en-US" sz="2000" dirty="0"/>
              <a:t>(</a:t>
            </a:r>
            <a:r>
              <a:rPr lang="en-US" sz="2000" dirty="0">
                <a:solidFill>
                  <a:srgbClr val="FFFF00"/>
                </a:solidFill>
              </a:rPr>
              <a:t>john</a:t>
            </a:r>
            <a:r>
              <a:rPr lang="en-US" sz="2000" dirty="0"/>
              <a:t>, organism, </a:t>
            </a:r>
            <a:r>
              <a:rPr lang="en-US" sz="2000" dirty="0">
                <a:solidFill>
                  <a:srgbClr val="00B050"/>
                </a:solidFill>
              </a:rPr>
              <a:t>t</a:t>
            </a:r>
            <a:r>
              <a:rPr lang="en-US" sz="2000" dirty="0"/>
              <a:t>).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err="1"/>
              <a:t>instance_of</a:t>
            </a:r>
            <a:r>
              <a:rPr lang="en-US" sz="2000" dirty="0"/>
              <a:t>(</a:t>
            </a:r>
            <a:r>
              <a:rPr lang="en-US" sz="2000" dirty="0" err="1"/>
              <a:t>johns_tumor</a:t>
            </a:r>
            <a:r>
              <a:rPr lang="en-US" sz="2000" dirty="0"/>
              <a:t>, </a:t>
            </a:r>
            <a:r>
              <a:rPr lang="en-US" sz="2000" dirty="0" err="1"/>
              <a:t>malignant_tumor</a:t>
            </a:r>
            <a:r>
              <a:rPr lang="en-US" sz="2000" dirty="0"/>
              <a:t>, t).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err="1"/>
              <a:t>continuant_part_of</a:t>
            </a:r>
            <a:r>
              <a:rPr lang="en-US" sz="2000" dirty="0"/>
              <a:t>(</a:t>
            </a:r>
            <a:r>
              <a:rPr lang="en-US" sz="2000" dirty="0" err="1">
                <a:solidFill>
                  <a:srgbClr val="E59C00"/>
                </a:solidFill>
              </a:rPr>
              <a:t>johns_tumor</a:t>
            </a:r>
            <a:r>
              <a:rPr lang="en-US" sz="2000" dirty="0"/>
              <a:t>, john, t).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TextBox 3">
            <a:hlinkClick r:id="rId2" action="ppaction://hlinkfile"/>
            <a:extLst>
              <a:ext uri="{FF2B5EF4-FFF2-40B4-BE49-F238E27FC236}">
                <a16:creationId xmlns:a16="http://schemas.microsoft.com/office/drawing/2014/main" id="{7DB2E00E-A3A7-4A6B-8753-E839CF77BED2}"/>
              </a:ext>
            </a:extLst>
          </p:cNvPr>
          <p:cNvSpPr txBox="1"/>
          <p:nvPr/>
        </p:nvSpPr>
        <p:spPr>
          <a:xfrm>
            <a:off x="2133600" y="6172200"/>
            <a:ext cx="2672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BMI521-2025-p1.pl</a:t>
            </a:r>
          </a:p>
        </p:txBody>
      </p:sp>
    </p:spTree>
    <p:extLst>
      <p:ext uri="{BB962C8B-B14F-4D97-AF65-F5344CB8AC3E}">
        <p14:creationId xmlns:p14="http://schemas.microsoft.com/office/powerpoint/2010/main" val="38015383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59DC8-CB03-4D5F-9840-79B9CD34F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dirty="0"/>
              <a:t>Prolog’s deductive system: </a:t>
            </a:r>
            <a:br>
              <a:rPr lang="en-US" dirty="0"/>
            </a:br>
            <a:r>
              <a:rPr lang="en-US" dirty="0"/>
              <a:t>resolution + unification + back-tracking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CC017-2E64-4F31-BFC7-11EBC84ED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133600"/>
            <a:ext cx="8686800" cy="4191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err="1"/>
              <a:t>suffers_from</a:t>
            </a:r>
            <a:r>
              <a:rPr lang="en-US" sz="2000" dirty="0"/>
              <a:t>(X, cancer, T):-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	</a:t>
            </a:r>
            <a:r>
              <a:rPr lang="en-US" sz="2000" dirty="0" err="1"/>
              <a:t>instance_of</a:t>
            </a:r>
            <a:r>
              <a:rPr lang="en-US" sz="2000" dirty="0"/>
              <a:t>(X, organism, T),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	</a:t>
            </a:r>
            <a:r>
              <a:rPr lang="en-US" sz="2000" dirty="0" err="1"/>
              <a:t>continuant_part_of</a:t>
            </a:r>
            <a:r>
              <a:rPr lang="en-US" sz="2000" dirty="0"/>
              <a:t>(Y, X, T),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	</a:t>
            </a:r>
            <a:r>
              <a:rPr lang="en-US" sz="2000" dirty="0" err="1"/>
              <a:t>instance_of</a:t>
            </a:r>
            <a:r>
              <a:rPr lang="en-US" sz="2000" dirty="0"/>
              <a:t>(Y, </a:t>
            </a:r>
            <a:r>
              <a:rPr lang="en-US" sz="2000" dirty="0" err="1"/>
              <a:t>malignant_tumor</a:t>
            </a:r>
            <a:r>
              <a:rPr lang="en-US" sz="2000" dirty="0"/>
              <a:t>, T).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	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FFFF00"/>
                </a:solidFill>
              </a:rPr>
              <a:t>instance_of</a:t>
            </a:r>
            <a:r>
              <a:rPr lang="en-US" sz="2000" dirty="0">
                <a:solidFill>
                  <a:srgbClr val="FFFF00"/>
                </a:solidFill>
              </a:rPr>
              <a:t>(</a:t>
            </a:r>
            <a:r>
              <a:rPr lang="en-US" sz="2000" dirty="0" err="1">
                <a:solidFill>
                  <a:srgbClr val="FFFF00"/>
                </a:solidFill>
              </a:rPr>
              <a:t>mary</a:t>
            </a:r>
            <a:r>
              <a:rPr lang="en-US" sz="2000" dirty="0">
                <a:solidFill>
                  <a:srgbClr val="FFFF00"/>
                </a:solidFill>
              </a:rPr>
              <a:t>, organism, t).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err="1"/>
              <a:t>instance_of</a:t>
            </a:r>
            <a:r>
              <a:rPr lang="en-US" sz="2000" dirty="0"/>
              <a:t>(john, organism, t).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err="1"/>
              <a:t>instance_of</a:t>
            </a:r>
            <a:r>
              <a:rPr lang="en-US" sz="2000" dirty="0"/>
              <a:t>(</a:t>
            </a:r>
            <a:r>
              <a:rPr lang="en-US" sz="2000" dirty="0" err="1"/>
              <a:t>johns_tumor</a:t>
            </a:r>
            <a:r>
              <a:rPr lang="en-US" sz="2000" dirty="0"/>
              <a:t>, </a:t>
            </a:r>
            <a:r>
              <a:rPr lang="en-US" sz="2000" dirty="0" err="1"/>
              <a:t>malignant_tumor</a:t>
            </a:r>
            <a:r>
              <a:rPr lang="en-US" sz="2000" dirty="0"/>
              <a:t>, t).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err="1"/>
              <a:t>continuant_part_of</a:t>
            </a:r>
            <a:r>
              <a:rPr lang="en-US" sz="2000" dirty="0"/>
              <a:t>(</a:t>
            </a:r>
            <a:r>
              <a:rPr lang="en-US" sz="2000" dirty="0" err="1"/>
              <a:t>johns_tumor</a:t>
            </a:r>
            <a:r>
              <a:rPr lang="en-US" sz="2000" dirty="0"/>
              <a:t>, john, t).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latin typeface="Trebuchet MS" panose="020B0603020202020204" pitchFamily="34" charset="0"/>
            </a:endParaRPr>
          </a:p>
          <a:p>
            <a:pPr marL="0" indent="0"/>
            <a:endParaRPr lang="en-US" sz="2000" dirty="0"/>
          </a:p>
          <a:p>
            <a:pPr marL="4572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TextBox 3">
            <a:hlinkClick r:id="rId2" action="ppaction://hlinkfile"/>
            <a:extLst>
              <a:ext uri="{FF2B5EF4-FFF2-40B4-BE49-F238E27FC236}">
                <a16:creationId xmlns:a16="http://schemas.microsoft.com/office/drawing/2014/main" id="{4AE5E2AE-2E27-45B4-8E29-BB7898EDFF55}"/>
              </a:ext>
            </a:extLst>
          </p:cNvPr>
          <p:cNvSpPr txBox="1"/>
          <p:nvPr/>
        </p:nvSpPr>
        <p:spPr>
          <a:xfrm>
            <a:off x="2133600" y="6172200"/>
            <a:ext cx="2672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BMI521-2025-p1.pl</a:t>
            </a:r>
          </a:p>
        </p:txBody>
      </p:sp>
    </p:spTree>
    <p:extLst>
      <p:ext uri="{BB962C8B-B14F-4D97-AF65-F5344CB8AC3E}">
        <p14:creationId xmlns:p14="http://schemas.microsoft.com/office/powerpoint/2010/main" val="2230078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A41710B-57A7-4313-BEEB-9B239B425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‘</a:t>
            </a:r>
            <a:r>
              <a:rPr lang="en-US" i="1" dirty="0"/>
              <a:t>a logic</a:t>
            </a:r>
            <a:r>
              <a:rPr lang="en-US" dirty="0"/>
              <a:t>’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46AD852-89F7-41B2-98D3-E797468A0B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i="1" dirty="0"/>
              <a:t>A formal or informal </a:t>
            </a:r>
            <a:r>
              <a:rPr lang="en-US" i="1" u="sng" dirty="0"/>
              <a:t>language</a:t>
            </a:r>
            <a:r>
              <a:rPr lang="en-US" i="1" dirty="0"/>
              <a:t> together with a </a:t>
            </a:r>
            <a:r>
              <a:rPr lang="en-US" i="1" u="sng" dirty="0"/>
              <a:t>deductive system</a:t>
            </a:r>
            <a:r>
              <a:rPr lang="en-US" i="1" dirty="0"/>
              <a:t> and/or a </a:t>
            </a:r>
            <a:r>
              <a:rPr lang="en-US" i="1" u="sng" dirty="0"/>
              <a:t>model-theoretic semantics</a:t>
            </a:r>
            <a:r>
              <a:rPr lang="en-US" i="1" dirty="0"/>
              <a:t>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i="1" dirty="0"/>
              <a:t>The </a:t>
            </a:r>
            <a:r>
              <a:rPr lang="en-US" i="1" u="sng" dirty="0"/>
              <a:t>language</a:t>
            </a:r>
            <a:r>
              <a:rPr lang="en-US" i="1" dirty="0"/>
              <a:t> has components that correspond to a part of a natural language like English or Greek.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i="1" dirty="0"/>
              <a:t>The </a:t>
            </a:r>
            <a:r>
              <a:rPr lang="en-US" i="1" u="sng" dirty="0"/>
              <a:t>deductive system</a:t>
            </a:r>
            <a:r>
              <a:rPr lang="en-US" i="1" dirty="0"/>
              <a:t> is to capture, codify, or simply record arguments that are valid for the given language.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i="1" dirty="0"/>
              <a:t>The </a:t>
            </a:r>
            <a:r>
              <a:rPr lang="en-US" i="1" u="sng" dirty="0"/>
              <a:t>semantics</a:t>
            </a:r>
            <a:r>
              <a:rPr lang="en-US" i="1" dirty="0"/>
              <a:t> is to capture, codify, or record the meanings, or truth-conditions for at least part of the language.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D2AB2C-EE9A-422B-825A-B1769005B4F8}"/>
              </a:ext>
            </a:extLst>
          </p:cNvPr>
          <p:cNvSpPr/>
          <p:nvPr/>
        </p:nvSpPr>
        <p:spPr>
          <a:xfrm>
            <a:off x="507460" y="5928025"/>
            <a:ext cx="8610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  <a:latin typeface="Source Sans Pro" panose="020B0503030403020204" pitchFamily="34" charset="0"/>
              </a:rPr>
              <a:t>Shapiro, Stewart and Teresa </a:t>
            </a:r>
            <a:r>
              <a:rPr lang="en-US" sz="1400" b="0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Kouri</a:t>
            </a:r>
            <a:r>
              <a:rPr lang="en-US" sz="1400" b="0" dirty="0">
                <a:solidFill>
                  <a:schemeClr val="bg1"/>
                </a:solidFill>
                <a:latin typeface="Source Sans Pro" panose="020B0503030403020204" pitchFamily="34" charset="0"/>
              </a:rPr>
              <a:t> Kissel, "Classical Logic", </a:t>
            </a:r>
          </a:p>
          <a:p>
            <a:pPr algn="r"/>
            <a:r>
              <a:rPr lang="en-US" sz="1400" b="0" i="1" dirty="0">
                <a:solidFill>
                  <a:schemeClr val="bg1"/>
                </a:solidFill>
                <a:latin typeface="Source Sans Pro" panose="020B0503030403020204" pitchFamily="34" charset="0"/>
              </a:rPr>
              <a:t>The Stanford Encyclopedia of Philosophy </a:t>
            </a:r>
            <a:r>
              <a:rPr lang="en-US" sz="1400" b="0" dirty="0">
                <a:solidFill>
                  <a:schemeClr val="bg1"/>
                </a:solidFill>
                <a:latin typeface="Source Sans Pro" panose="020B0503030403020204" pitchFamily="34" charset="0"/>
              </a:rPr>
              <a:t>(Spring 2021 Edition), Edward N. </a:t>
            </a:r>
            <a:r>
              <a:rPr lang="en-US" sz="1400" b="0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Zalta</a:t>
            </a:r>
            <a:r>
              <a:rPr lang="en-US" sz="1400" b="0" dirty="0">
                <a:solidFill>
                  <a:schemeClr val="bg1"/>
                </a:solidFill>
                <a:latin typeface="Source Sans Pro" panose="020B0503030403020204" pitchFamily="34" charset="0"/>
              </a:rPr>
              <a:t> (ed.).</a:t>
            </a:r>
          </a:p>
          <a:p>
            <a:pPr algn="r"/>
            <a:r>
              <a:rPr lang="en-US" sz="1400" b="0" dirty="0">
                <a:solidFill>
                  <a:schemeClr val="bg1"/>
                </a:solidFill>
                <a:latin typeface="Source Sans Pro" panose="020B0503030403020204" pitchFamily="34" charset="0"/>
                <a:hlinkClick r:id="rId2"/>
              </a:rPr>
              <a:t>https://plato.stanford.edu/archives/spr2021/entries/logic-classical/</a:t>
            </a:r>
            <a:r>
              <a:rPr lang="en-US" sz="1400" b="0" dirty="0">
                <a:solidFill>
                  <a:schemeClr val="bg1"/>
                </a:solidFill>
                <a:latin typeface="Source Sans Pro" panose="020B0503030403020204" pitchFamily="34" charset="0"/>
              </a:rPr>
              <a:t> 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199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4C20A-67F2-41B3-8A59-934F6F53D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Language and semantics of Propositional Logic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D81A7-8A6E-4EF6-8C5C-0F2E01595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</p:spPr>
        <p:txBody>
          <a:bodyPr/>
          <a:lstStyle/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A well-formed formula is either atomic or composed following allowed composition rules.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Atomic formulae stand for propositions that must either be true or false: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Times" panose="02020603050405020304" pitchFamily="18" charset="0"/>
                <a:cs typeface="Times" panose="02020603050405020304" pitchFamily="18" charset="0"/>
              </a:rPr>
              <a:t>A: ‘John eats too much’.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Times" panose="02020603050405020304" pitchFamily="18" charset="0"/>
                <a:cs typeface="Times" panose="02020603050405020304" pitchFamily="18" charset="0"/>
              </a:rPr>
              <a:t>B: ‘John has a normal BMI’.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Times" panose="02020603050405020304" pitchFamily="18" charset="0"/>
                <a:cs typeface="Times" panose="02020603050405020304" pitchFamily="18" charset="0"/>
              </a:rPr>
              <a:t>C: ‘John is careful’.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Formula connectors: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Negation (not):				¬ 	~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Conjunction (and): 			∧ 	&amp; 	∙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Disjunction (or): 			∨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Material implication (if...then): 	→ 	⇒ 	⊃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Biconditional (if and only if): 		↔ 	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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	≡	=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2790B0-E8A1-4BA4-AF95-CF372519729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87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4C20A-67F2-41B3-8A59-934F6F53D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9" y="762000"/>
            <a:ext cx="4343401" cy="762000"/>
          </a:xfrm>
        </p:spPr>
        <p:txBody>
          <a:bodyPr/>
          <a:lstStyle/>
          <a:p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PL’s Deductive system:  truth tables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2790B0-E8A1-4BA4-AF95-CF372519729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5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69424D-31CB-44EC-AC54-DB0727DA7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3238500"/>
            <a:ext cx="2292160" cy="12485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E2BD9F-536B-4B7F-911E-9DED233B76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7" y="2713825"/>
            <a:ext cx="4238625" cy="19845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5D0A813-921A-40AE-99F9-752CB922E1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737" y="652463"/>
            <a:ext cx="4238624" cy="19795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B4764B9-F429-4565-AA81-85FDEDC37E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737" y="4794237"/>
            <a:ext cx="4238625" cy="18351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C88488-A3D4-4526-B286-488CE07C97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1999" y="4794903"/>
            <a:ext cx="4382331" cy="183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234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98F4A-9B8E-4A64-A595-8D02889ED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Propositional Logic Laws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E89D4-A62B-411E-948F-3EE9DDF70D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Truth tables can be used to prove laws, e.g.: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 → b  =  </a:t>
            </a:r>
            <a:r>
              <a:rPr lang="pt-BR" dirty="0"/>
              <a:t>¬ a V b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dirty="0"/>
              <a:t>a Λ (b V c) = (a Λ b) V (a Λ c)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dirty="0"/>
              <a:t>¬ (a Λ b) = ¬ a V ¬b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(a </a:t>
            </a:r>
            <a:r>
              <a:rPr lang="el-GR" dirty="0"/>
              <a:t>Λ (</a:t>
            </a:r>
            <a:r>
              <a:rPr lang="en-US" dirty="0"/>
              <a:t>a → b)) → b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(a→ b) </a:t>
            </a:r>
            <a:r>
              <a:rPr lang="el-GR" dirty="0"/>
              <a:t>Λ ¬</a:t>
            </a:r>
            <a:r>
              <a:rPr lang="en-US" dirty="0"/>
              <a:t>b) → ¬a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((a V b) </a:t>
            </a:r>
            <a:r>
              <a:rPr lang="el-GR" dirty="0"/>
              <a:t>Λ ¬</a:t>
            </a:r>
            <a:r>
              <a:rPr lang="en-US" dirty="0"/>
              <a:t>a) → b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((a → b) </a:t>
            </a:r>
            <a:r>
              <a:rPr lang="el-GR" dirty="0"/>
              <a:t>Λ (</a:t>
            </a:r>
            <a:r>
              <a:rPr lang="en-US" dirty="0"/>
              <a:t>b → c)) → (a → c)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…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More examples: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200" dirty="0">
                <a:hlinkClick r:id="rId2"/>
              </a:rPr>
              <a:t>https://math.stackexchange.com/questions/1449866/catalogue-of-propositional-logic-laws</a:t>
            </a:r>
            <a:r>
              <a:rPr lang="en-US" sz="1200" dirty="0"/>
              <a:t>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200" dirty="0">
                <a:hlinkClick r:id="rId3"/>
              </a:rPr>
              <a:t>http://mathonline.wikidot.com/the-laws-of-propositional-logic#toc0</a:t>
            </a:r>
            <a:r>
              <a:rPr lang="en-US" sz="120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526030-2D72-4E84-BCA7-5A8834A6F78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726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DE234-4F6D-4A45-8DAF-E6375719A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Conversion to Conjunctive Normal 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F8C6C-35B9-4F6F-990D-CEE0892632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Any well-formed formula with any combination of logical connectives can be transformed into </a:t>
            </a:r>
            <a:r>
              <a:rPr lang="en-US" dirty="0">
                <a:solidFill>
                  <a:srgbClr val="FFFF00"/>
                </a:solidFill>
              </a:rPr>
              <a:t>CNF</a:t>
            </a:r>
            <a:r>
              <a:rPr lang="en-US" dirty="0"/>
              <a:t>, i.e. a formula consisting of: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 </a:t>
            </a:r>
            <a:r>
              <a:rPr lang="en-US" u="sng" dirty="0"/>
              <a:t>conjunction</a:t>
            </a:r>
            <a:r>
              <a:rPr lang="en-US" dirty="0"/>
              <a:t> of </a:t>
            </a:r>
            <a:r>
              <a:rPr lang="en-US" i="1" dirty="0"/>
              <a:t>clauses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Each conjunction being a </a:t>
            </a:r>
            <a:r>
              <a:rPr lang="en-US" u="sng" dirty="0"/>
              <a:t>disjunction</a:t>
            </a:r>
            <a:r>
              <a:rPr lang="en-US" dirty="0"/>
              <a:t> of </a:t>
            </a:r>
            <a:r>
              <a:rPr lang="en-US" i="1" dirty="0"/>
              <a:t>literals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Examples: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p → 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q		  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≡  </a:t>
            </a:r>
            <a:r>
              <a:rPr lang="en-US" dirty="0">
                <a:solidFill>
                  <a:srgbClr val="FFFF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¬ p  v  q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( p → ¬ 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q ) </a:t>
            </a:r>
            <a:r>
              <a:rPr lang="en-US" b="1" dirty="0">
                <a:latin typeface="Times" panose="02020603050405020304" pitchFamily="18" charset="0"/>
                <a:cs typeface="Times" panose="02020603050405020304" pitchFamily="18" charset="0"/>
              </a:rPr>
              <a:t>↔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 r	  ≡ (( p → ¬ 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q ) 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→ r)   ∧   (r → ( p → ¬ 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q ))</a:t>
            </a:r>
          </a:p>
          <a:p>
            <a:pPr marL="457200" lvl="1" indent="0">
              <a:buNone/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			  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≡ (¬ (¬ p v  ¬ 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q ) 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v r)   ∧   (¬ r v (¬ p v ¬ 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q ))</a:t>
            </a:r>
          </a:p>
          <a:p>
            <a:pPr marL="457200" lvl="1" indent="0">
              <a:buNone/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			  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≡ (( p ∧  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q ) 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v r)   ∧   (¬ r v ¬ p v ¬ 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q ))</a:t>
            </a:r>
          </a:p>
          <a:p>
            <a:pPr marL="457200" lvl="1" indent="0">
              <a:buNone/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			  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≡ </a:t>
            </a:r>
            <a:r>
              <a:rPr lang="en-US" dirty="0">
                <a:solidFill>
                  <a:srgbClr val="FFFF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(( p v r)  ∧  ( p v q)  ∧   (¬ r v ¬ p v ¬ </a:t>
            </a:r>
            <a:r>
              <a:rPr lang="en-US" dirty="0">
                <a:solidFill>
                  <a:srgbClr val="FFFF00"/>
                </a:solidFill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q ))</a:t>
            </a:r>
          </a:p>
          <a:p>
            <a:pPr marL="457200" lvl="1" indent="0">
              <a:buNone/>
            </a:pPr>
            <a:endParaRPr lang="en-US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457200" lvl="1" indent="0">
              <a:buNone/>
            </a:pPr>
            <a:endParaRPr lang="en-US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49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ADD56-AF1B-4C84-9C57-836C203E5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CNF to </a:t>
            </a:r>
            <a:r>
              <a:rPr lang="en-US" dirty="0">
                <a:solidFill>
                  <a:srgbClr val="FFFF00"/>
                </a:solidFill>
              </a:rPr>
              <a:t>Kowalski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0AB86-BD60-4726-977C-FC3527619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76400"/>
            <a:ext cx="8915400" cy="4953000"/>
          </a:xfrm>
        </p:spPr>
        <p:txBody>
          <a:bodyPr/>
          <a:lstStyle/>
          <a:p>
            <a:pPr marL="0" indent="0"/>
            <a:r>
              <a:rPr lang="en-US" dirty="0">
                <a:solidFill>
                  <a:srgbClr val="FFFF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		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(( p v r )  ∧   (q v ¬ r v ¬ p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))</a:t>
            </a:r>
          </a:p>
          <a:p>
            <a:pPr marL="0" indent="0"/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Separate clauses and move negative literals left:</a:t>
            </a:r>
          </a:p>
          <a:p>
            <a:pPr marL="857250" lvl="1" indent="-457200"/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p v r</a:t>
            </a:r>
          </a:p>
          <a:p>
            <a:pPr marL="857250" lvl="1" indent="-457200">
              <a:spcBef>
                <a:spcPts val="0"/>
              </a:spcBef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¬ r v ¬ p v 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q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Transform disjunction of negative literals into conjunction:</a:t>
            </a:r>
          </a:p>
          <a:p>
            <a:pPr marL="857250" lvl="1" indent="-457200"/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p v r</a:t>
            </a:r>
          </a:p>
          <a:p>
            <a:pPr marL="857250" lvl="1" indent="-457200">
              <a:spcBef>
                <a:spcPts val="0"/>
              </a:spcBef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¬ ( r ∧ p ) v 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q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Transform where possible remaining disjunctions into implication:</a:t>
            </a:r>
          </a:p>
          <a:p>
            <a:pPr marL="857250" lvl="1" indent="-457200"/>
            <a:r>
              <a:rPr lang="en-US" dirty="0">
                <a:solidFill>
                  <a:srgbClr val="FFFF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¬ p </a:t>
            </a:r>
            <a:r>
              <a:rPr lang="en-US" dirty="0">
                <a:solidFill>
                  <a:srgbClr val="FFFF00"/>
                </a:solidFill>
              </a:rPr>
              <a:t>→</a:t>
            </a:r>
            <a:r>
              <a:rPr lang="en-US" dirty="0">
                <a:solidFill>
                  <a:srgbClr val="FFFF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r</a:t>
            </a:r>
          </a:p>
          <a:p>
            <a:pPr marL="857250" lvl="1" indent="-457200">
              <a:spcBef>
                <a:spcPts val="0"/>
              </a:spcBef>
            </a:pPr>
            <a:r>
              <a:rPr lang="en-US" dirty="0">
                <a:solidFill>
                  <a:srgbClr val="FFFF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¬ r </a:t>
            </a:r>
            <a:r>
              <a:rPr lang="en-US" dirty="0">
                <a:solidFill>
                  <a:srgbClr val="FFFF00"/>
                </a:solidFill>
              </a:rPr>
              <a:t>→</a:t>
            </a:r>
            <a:r>
              <a:rPr lang="en-US" dirty="0">
                <a:solidFill>
                  <a:srgbClr val="FFFF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p</a:t>
            </a:r>
          </a:p>
          <a:p>
            <a:pPr marL="857250" lvl="1" indent="-457200">
              <a:spcBef>
                <a:spcPts val="0"/>
              </a:spcBef>
            </a:pPr>
            <a:r>
              <a:rPr lang="en-US" dirty="0">
                <a:solidFill>
                  <a:srgbClr val="FFFF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( r ∧ p ) </a:t>
            </a:r>
            <a:r>
              <a:rPr lang="en-US" dirty="0">
                <a:solidFill>
                  <a:srgbClr val="FFFF00"/>
                </a:solidFill>
              </a:rPr>
              <a:t>→ </a:t>
            </a:r>
            <a:r>
              <a:rPr lang="en-US" dirty="0">
                <a:solidFill>
                  <a:srgbClr val="FFFF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 </a:t>
            </a:r>
            <a:r>
              <a:rPr lang="en-US" dirty="0">
                <a:solidFill>
                  <a:srgbClr val="FFFF00"/>
                </a:solidFill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305385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C4E6A-9C99-4D19-BA99-AE40B1C6D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Kowalski rule forms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A70D9-574D-4F7A-B460-5E77FC364B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</p:spPr>
        <p:txBody>
          <a:bodyPr/>
          <a:lstStyle/>
          <a:p>
            <a:pPr algn="ctr"/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( p</a:t>
            </a:r>
            <a:r>
              <a:rPr lang="en-US" sz="3200" baseline="-25000" dirty="0">
                <a:latin typeface="Times" panose="02020603050405020304" pitchFamily="18" charset="0"/>
                <a:cs typeface="Times" panose="02020603050405020304" pitchFamily="18" charset="0"/>
              </a:rPr>
              <a:t>0…n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∧ … )  </a:t>
            </a:r>
            <a:r>
              <a:rPr lang="en-US" sz="3200" dirty="0"/>
              <a:t>→ 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 ( 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q</a:t>
            </a:r>
            <a:r>
              <a:rPr lang="en-US" sz="3200" baseline="-25000" dirty="0">
                <a:latin typeface="Times" panose="02020603050405020304" pitchFamily="18" charset="0"/>
                <a:cs typeface="Times" panose="02020603050405020304" pitchFamily="18" charset="0"/>
              </a:rPr>
              <a:t>0…m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 v 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… )</a:t>
            </a:r>
          </a:p>
          <a:p>
            <a:pPr algn="ctr"/>
            <a:r>
              <a:rPr lang="en-US" sz="2000" dirty="0">
                <a:latin typeface="Times" panose="02020603050405020304" pitchFamily="18" charset="0"/>
                <a:cs typeface="Times" panose="02020603050405020304" pitchFamily="18" charset="0"/>
              </a:rPr>
              <a:t>(not n = m = 0)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If n = 0: TRUE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m = 1  ‘fact’			</a:t>
            </a:r>
            <a:r>
              <a:rPr lang="en-US" dirty="0">
                <a:solidFill>
                  <a:srgbClr val="FFFF00"/>
                </a:solidFill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q</a:t>
            </a:r>
            <a:r>
              <a:rPr lang="en-US" baseline="-25000" dirty="0">
                <a:solidFill>
                  <a:srgbClr val="FFFF00"/>
                </a:solidFill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m &gt; 1  ‘alternative’		</a:t>
            </a:r>
            <a:r>
              <a:rPr lang="en-US" dirty="0">
                <a:solidFill>
                  <a:srgbClr val="FFFF00"/>
                </a:solidFill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q</a:t>
            </a:r>
            <a:r>
              <a:rPr lang="en-US" baseline="-25000" dirty="0">
                <a:solidFill>
                  <a:srgbClr val="FFFF00"/>
                </a:solidFill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en-US" dirty="0">
                <a:solidFill>
                  <a:srgbClr val="FFFF00"/>
                </a:solidFill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 v q</a:t>
            </a:r>
            <a:r>
              <a:rPr lang="en-US" baseline="-25000" dirty="0">
                <a:solidFill>
                  <a:srgbClr val="FFFF00"/>
                </a:solidFill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dirty="0">
                <a:solidFill>
                  <a:srgbClr val="FFFF00"/>
                </a:solidFill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 v 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If m = 0: FALSE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n = 1 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 ‘negative fact’		</a:t>
            </a:r>
            <a:r>
              <a:rPr lang="en-US" dirty="0">
                <a:solidFill>
                  <a:srgbClr val="FFFF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¬ p</a:t>
            </a:r>
            <a:r>
              <a:rPr lang="en-US" baseline="-25000" dirty="0">
                <a:solidFill>
                  <a:srgbClr val="FFFF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1</a:t>
            </a:r>
            <a:endParaRPr lang="en-US" baseline="-25000" dirty="0">
              <a:latin typeface="Times" panose="02020603050405020304" pitchFamily="18" charset="0"/>
              <a:cs typeface="Times" panose="02020603050405020304" pitchFamily="18" charset="0"/>
              <a:sym typeface="Wingdings" panose="05000000000000000000" pitchFamily="2" charset="2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n &gt; 1  ‘falsehood’		</a:t>
            </a:r>
            <a:r>
              <a:rPr lang="en-US" dirty="0">
                <a:solidFill>
                  <a:srgbClr val="FFFF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¬ (p</a:t>
            </a:r>
            <a:r>
              <a:rPr lang="en-US" baseline="-25000" dirty="0">
                <a:solidFill>
                  <a:srgbClr val="FFFF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1 </a:t>
            </a:r>
            <a:r>
              <a:rPr lang="en-US" sz="2400" dirty="0">
                <a:solidFill>
                  <a:srgbClr val="FFFF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∧</a:t>
            </a:r>
            <a:r>
              <a:rPr lang="en-US" dirty="0">
                <a:solidFill>
                  <a:srgbClr val="FFFF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p</a:t>
            </a:r>
            <a:r>
              <a:rPr lang="en-US" baseline="-25000" dirty="0">
                <a:solidFill>
                  <a:srgbClr val="FFFF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2 </a:t>
            </a:r>
            <a:r>
              <a:rPr lang="en-US" sz="2400" dirty="0">
                <a:solidFill>
                  <a:srgbClr val="FFFF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∧</a:t>
            </a:r>
            <a:r>
              <a:rPr lang="en-US" dirty="0">
                <a:solidFill>
                  <a:srgbClr val="FFFF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…)</a:t>
            </a:r>
            <a:r>
              <a:rPr lang="en-US" dirty="0">
                <a:solidFill>
                  <a:srgbClr val="FFFF00"/>
                </a:solidFill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 </a:t>
            </a:r>
            <a:endParaRPr lang="en-US" dirty="0">
              <a:solidFill>
                <a:srgbClr val="FFFF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If n &gt; 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m = 1 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 Horn clause		</a:t>
            </a:r>
            <a:r>
              <a:rPr lang="en-US" dirty="0">
                <a:solidFill>
                  <a:srgbClr val="FFFF00"/>
                </a:solidFill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p</a:t>
            </a:r>
            <a:r>
              <a:rPr lang="en-US" baseline="-25000" dirty="0">
                <a:solidFill>
                  <a:srgbClr val="FFFF00"/>
                </a:solidFill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en-US" dirty="0">
                <a:solidFill>
                  <a:srgbClr val="FFFF00"/>
                </a:solidFill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∧ p</a:t>
            </a:r>
            <a:r>
              <a:rPr lang="en-US" sz="2400" baseline="-25000" dirty="0">
                <a:solidFill>
                  <a:srgbClr val="FFFF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2</a:t>
            </a:r>
            <a:r>
              <a:rPr lang="en-US" sz="2400" dirty="0">
                <a:solidFill>
                  <a:srgbClr val="FFFF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∧ … </a:t>
            </a:r>
            <a:r>
              <a:rPr lang="en-US" dirty="0">
                <a:solidFill>
                  <a:srgbClr val="FFFF00"/>
                </a:solidFill>
              </a:rPr>
              <a:t>→ </a:t>
            </a:r>
            <a:r>
              <a:rPr lang="en-US" dirty="0">
                <a:solidFill>
                  <a:srgbClr val="FFFF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 </a:t>
            </a:r>
            <a:r>
              <a:rPr lang="en-US" dirty="0">
                <a:solidFill>
                  <a:srgbClr val="FFFF00"/>
                </a:solidFill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q</a:t>
            </a:r>
            <a:r>
              <a:rPr lang="en-US" baseline="-25000" dirty="0">
                <a:solidFill>
                  <a:srgbClr val="FFFF00"/>
                </a:solidFill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1</a:t>
            </a:r>
            <a:endParaRPr lang="en-US" dirty="0">
              <a:solidFill>
                <a:srgbClr val="FFFF00"/>
              </a:solidFill>
              <a:latin typeface="Times" panose="02020603050405020304" pitchFamily="18" charset="0"/>
              <a:cs typeface="Times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5652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9927</TotalTime>
  <Words>2550</Words>
  <Application>Microsoft Office PowerPoint</Application>
  <PresentationFormat>On-screen Show (4:3)</PresentationFormat>
  <Paragraphs>322</Paragraphs>
  <Slides>29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2" baseType="lpstr">
      <vt:lpstr>Batang</vt:lpstr>
      <vt:lpstr>Arial</vt:lpstr>
      <vt:lpstr>Calibri</vt:lpstr>
      <vt:lpstr>Courier New</vt:lpstr>
      <vt:lpstr>Georgia</vt:lpstr>
      <vt:lpstr>Source Sans Pro</vt:lpstr>
      <vt:lpstr>Symbol</vt:lpstr>
      <vt:lpstr>Times</vt:lpstr>
      <vt:lpstr>Times New Roman</vt:lpstr>
      <vt:lpstr>Trebuchet MS</vt:lpstr>
      <vt:lpstr>Verdana</vt:lpstr>
      <vt:lpstr>Office Theme</vt:lpstr>
      <vt:lpstr>Photo Editor-foto</vt:lpstr>
      <vt:lpstr>BMI521 – Fall 2025 Logic Programming for Biomedical Informatics  Class 1 – Aug 29, 2025 Logic Essentials for Understanding Prolog   </vt:lpstr>
      <vt:lpstr>Class overview</vt:lpstr>
      <vt:lpstr>What is ‘a logic’</vt:lpstr>
      <vt:lpstr>Language and semantics of Propositional Logic</vt:lpstr>
      <vt:lpstr>PL’s Deductive system:  truth tables</vt:lpstr>
      <vt:lpstr>Some Propositional Logic Laws</vt:lpstr>
      <vt:lpstr>Conversion to Conjunctive Normal Form</vt:lpstr>
      <vt:lpstr>From CNF to Kowalski rules</vt:lpstr>
      <vt:lpstr>Possible Kowalski rule forms</vt:lpstr>
      <vt:lpstr>Equivalent perspective</vt:lpstr>
      <vt:lpstr>Possible Kowalski rule forms</vt:lpstr>
      <vt:lpstr>Equivalent perspective</vt:lpstr>
      <vt:lpstr>Prolog clause schema</vt:lpstr>
      <vt:lpstr>Exercise</vt:lpstr>
      <vt:lpstr>First-Order Logic (FOL) - Syntax</vt:lpstr>
      <vt:lpstr>First-Order Logic (FOL) - Syntax…</vt:lpstr>
      <vt:lpstr>Truth values of quantifiers</vt:lpstr>
      <vt:lpstr>Prolog supports predicates</vt:lpstr>
      <vt:lpstr>Prolog supports predicates</vt:lpstr>
      <vt:lpstr>Note !!!</vt:lpstr>
      <vt:lpstr>Allowed datatypes for predicate arguments</vt:lpstr>
      <vt:lpstr>Quantification in Prolog</vt:lpstr>
      <vt:lpstr>Interpretation</vt:lpstr>
      <vt:lpstr>Prolog’s deductive system:  resolution</vt:lpstr>
      <vt:lpstr>Prolog’s deductive system:  resolution</vt:lpstr>
      <vt:lpstr>Prolog’s deductive system:  resolution</vt:lpstr>
      <vt:lpstr>Prolog’s deductive system:  resolution</vt:lpstr>
      <vt:lpstr>Prolog’s deductive system:  resolution + unification</vt:lpstr>
      <vt:lpstr>Prolog’s deductive system:  resolution + unification + back-tracking</vt:lpstr>
    </vt:vector>
  </TitlesOfParts>
  <Company>SUNY at Buffalo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Creative/News Services</dc:creator>
  <cp:lastModifiedBy>werner</cp:lastModifiedBy>
  <cp:revision>530</cp:revision>
  <dcterms:created xsi:type="dcterms:W3CDTF">2011-06-07T20:07:59Z</dcterms:created>
  <dcterms:modified xsi:type="dcterms:W3CDTF">2025-08-26T20:46:59Z</dcterms:modified>
</cp:coreProperties>
</file>