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1369" r:id="rId2"/>
    <p:sldId id="1702" r:id="rId3"/>
    <p:sldId id="1371" r:id="rId4"/>
    <p:sldId id="1373" r:id="rId5"/>
    <p:sldId id="1375" r:id="rId6"/>
    <p:sldId id="1377" r:id="rId7"/>
    <p:sldId id="1689" r:id="rId8"/>
    <p:sldId id="1690" r:id="rId9"/>
    <p:sldId id="1691" r:id="rId10"/>
    <p:sldId id="1692" r:id="rId11"/>
    <p:sldId id="1622" r:id="rId12"/>
    <p:sldId id="1693" r:id="rId13"/>
    <p:sldId id="1694" r:id="rId14"/>
    <p:sldId id="1695" r:id="rId15"/>
    <p:sldId id="257" r:id="rId16"/>
    <p:sldId id="258" r:id="rId17"/>
    <p:sldId id="1389" r:id="rId18"/>
    <p:sldId id="1696" r:id="rId19"/>
    <p:sldId id="1698" r:id="rId20"/>
    <p:sldId id="1697" r:id="rId21"/>
    <p:sldId id="1699" r:id="rId22"/>
    <p:sldId id="1700" r:id="rId23"/>
    <p:sldId id="170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FF0000"/>
    <a:srgbClr val="ECD63F"/>
    <a:srgbClr val="38558A"/>
    <a:srgbClr val="38558B"/>
    <a:srgbClr val="F6D5A8"/>
    <a:srgbClr val="BBE0E3"/>
    <a:srgbClr val="000D26"/>
    <a:srgbClr val="D5C13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100" d="100"/>
          <a:sy n="100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BC53-9127-4CD1-9E4B-7401A3FE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1E0A-26A3-4194-B709-491B3E950E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1CA5-5430-4714-BE3D-D049041EB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CF0FA-E878-42E6-B1FB-AAF6F1F07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CD65C31-9051-439D-A055-A88DCB79F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8DC4-2924-4EF1-9233-7F48FF47EB0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046-4BED-4E71-A7AC-2F73632D0E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B330-DE50-4CAF-851E-1329D67F37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6F54E-CF1B-488D-8771-D9BD93845F8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524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9261F-A064-4EB6-8552-C1C54E8D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419600"/>
            <a:ext cx="43434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0BC79-B49E-44A3-8ED6-15E6FB87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73863BC-060C-435D-A785-DA5308955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BMI521 – Fall 2024</a:t>
            </a:r>
            <a:br>
              <a:rPr lang="en-US" sz="2400" dirty="0"/>
            </a:br>
            <a:r>
              <a:rPr lang="en-US" sz="2400" dirty="0"/>
              <a:t>Logic Programming for Biomedical Informatics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1 – Aug 30, 2024</a:t>
            </a:r>
            <a:br>
              <a:rPr lang="en-US" sz="4400" dirty="0"/>
            </a:br>
            <a:r>
              <a:rPr lang="en-US" sz="4400" dirty="0"/>
              <a:t>Logic Essentials for Understanding Prolog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4E6A-9C99-4D19-BA99-AE40B1C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Kowalski rule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70D9-574D-4F7A-B460-5E77FC36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 p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∧ … )  </a:t>
            </a:r>
            <a:r>
              <a:rPr lang="en-US" sz="3200" dirty="0"/>
              <a:t>→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 (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∧ … )</a:t>
            </a:r>
          </a:p>
          <a:p>
            <a:pPr algn="ctr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(not n = m = 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If n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= 1  ‘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fact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&gt; 1  ‘alternative’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m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‘negative fact’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n &gt; 1  ‘falsehood’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n &gt;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Horn clause</a:t>
            </a:r>
          </a:p>
          <a:p>
            <a:pPr marL="57150" indent="0" algn="ctr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Allowed rule forms in ‘pure’ Prolog</a:t>
            </a:r>
          </a:p>
        </p:txBody>
      </p:sp>
    </p:spTree>
    <p:extLst>
      <p:ext uri="{BB962C8B-B14F-4D97-AF65-F5344CB8AC3E}">
        <p14:creationId xmlns:p14="http://schemas.microsoft.com/office/powerpoint/2010/main" val="270305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		‘pure’ Prolog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698E-88B4-4B66-8CAD-498A73EC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clause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8784-2069-4B8A-9482-1EDEB135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written in Prolog as: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 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:-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 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‘p’    is the ‘head’</a:t>
            </a:r>
          </a:p>
          <a:p>
            <a:pPr marL="1371600" lvl="3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‘a, b, …’   is the ‘body’.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written in Prolog as: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2800" dirty="0">
                <a:solidFill>
                  <a:srgbClr val="E59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9366-F5AE-40E4-BA44-F1EEDB8B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162E-8C43-4247-9913-BA9D83D9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the following be written in ‘pure’ Prolog clauses 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 r ∧ p ) </a:t>
            </a:r>
            <a:r>
              <a:rPr lang="en-US" dirty="0">
                <a:solidFill>
                  <a:srgbClr val="FFFF00"/>
                </a:solidFill>
              </a:rPr>
              <a:t>→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Solution: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E59C00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a) </a:t>
            </a:r>
            <a:r>
              <a:rPr lang="en-US" dirty="0">
                <a:solidFill>
                  <a:srgbClr val="FFFF00"/>
                </a:solidFill>
              </a:rPr>
              <a:t>r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\+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b)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E59C00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\+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>
                <a:solidFill>
                  <a:srgbClr val="E59C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‘head’ of a clause cannot be a negative literal.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Negative</a:t>
            </a:r>
            <a:r>
              <a:rPr lang="en-US" dirty="0"/>
              <a:t> literals may appear in the ‘body’ of a clause.</a:t>
            </a:r>
          </a:p>
        </p:txBody>
      </p:sp>
    </p:spTree>
    <p:extLst>
      <p:ext uri="{BB962C8B-B14F-4D97-AF65-F5344CB8AC3E}">
        <p14:creationId xmlns:p14="http://schemas.microsoft.com/office/powerpoint/2010/main" val="716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E.g., 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E.g., 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E.g., greater(5,3) = true, 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supports 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facts: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continuant_part_of</a:t>
            </a:r>
            <a:r>
              <a:rPr lang="en-US" dirty="0"/>
              <a:t>(tumor_678, john).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instance_of</a:t>
            </a:r>
            <a:r>
              <a:rPr lang="en-US" dirty="0"/>
              <a:t>(tumor_678, tumor, date_20240829).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clauses: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(X, cancer, T):-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(Y, X, T),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</p:txBody>
      </p:sp>
    </p:spTree>
    <p:extLst>
      <p:ext uri="{BB962C8B-B14F-4D97-AF65-F5344CB8AC3E}">
        <p14:creationId xmlns:p14="http://schemas.microsoft.com/office/powerpoint/2010/main" val="267869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B2DD-4D35-45B2-8197-C8A45BAC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Allowed datatypes for predicate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78D2-0317-4BE1-ADEF-9E33354F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Atoms: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p, q, werner, </a:t>
            </a:r>
            <a:r>
              <a:rPr lang="en-US" sz="2200" dirty="0" err="1"/>
              <a:t>wernerCeusters</a:t>
            </a:r>
            <a:r>
              <a:rPr lang="en-US" sz="2200" dirty="0"/>
              <a:t>, key12, </a:t>
            </a:r>
            <a:r>
              <a:rPr lang="en-US" sz="2200" dirty="0" err="1"/>
              <a:t>malignant_tumor</a:t>
            </a:r>
            <a:r>
              <a:rPr lang="en-US" sz="2200" dirty="0"/>
              <a:t>, ‘malignant tumor’,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Variables: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X, Value, _,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Numbers: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12, -2, 3.142592,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Lists: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[a, b, c], 	[a, 3, [X, werner]],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Compound terms: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/>
              <a:t>father_of</a:t>
            </a:r>
            <a:r>
              <a:rPr lang="en-US" sz="2200" dirty="0"/>
              <a:t>(john),  address(290, </a:t>
            </a:r>
            <a:r>
              <a:rPr lang="en-US" sz="2200" dirty="0" err="1"/>
              <a:t>palmstreet</a:t>
            </a:r>
            <a:r>
              <a:rPr lang="en-US" sz="2200" dirty="0"/>
              <a:t>, 14222, buffalo, </a:t>
            </a:r>
            <a:r>
              <a:rPr lang="en-US" sz="2200" dirty="0" err="1"/>
              <a:t>ny</a:t>
            </a:r>
            <a:r>
              <a:rPr lang="en-US" sz="2200" dirty="0"/>
              <a:t>),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Strings: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“werner ceusters”, …</a:t>
            </a:r>
          </a:p>
        </p:txBody>
      </p:sp>
    </p:spTree>
    <p:extLst>
      <p:ext uri="{BB962C8B-B14F-4D97-AF65-F5344CB8AC3E}">
        <p14:creationId xmlns:p14="http://schemas.microsoft.com/office/powerpoint/2010/main" val="42603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027C-5E31-454C-A3EA-B9703922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7B44-6826-4841-834C-1F28C7A9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Overview and Q/A of syllabus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 of A1 … A4 to A5 and A6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 to Logic relevant to Prolog.</a:t>
            </a:r>
          </a:p>
        </p:txBody>
      </p:sp>
    </p:spTree>
    <p:extLst>
      <p:ext uri="{BB962C8B-B14F-4D97-AF65-F5344CB8AC3E}">
        <p14:creationId xmlns:p14="http://schemas.microsoft.com/office/powerpoint/2010/main" val="315270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A2C-3A97-46D5-B3AA-43015BE2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in 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2DE4-333A-4643-9C7F-D0A59492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cancer, </a:t>
            </a:r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/>
              <a:t>):-</a:t>
            </a: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</a:t>
            </a: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X, T),</a:t>
            </a:r>
          </a:p>
          <a:p>
            <a:pPr marL="0" indent="0"/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Variables introduced in the clause head are </a:t>
            </a:r>
            <a:r>
              <a:rPr lang="en-US" dirty="0">
                <a:solidFill>
                  <a:srgbClr val="FFFF00"/>
                </a:solidFill>
              </a:rPr>
              <a:t>universally</a:t>
            </a:r>
            <a:r>
              <a:rPr lang="en-US" dirty="0"/>
              <a:t> quantified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Variables introduced in the clause body are </a:t>
            </a:r>
            <a:r>
              <a:rPr lang="en-US" dirty="0">
                <a:solidFill>
                  <a:srgbClr val="E59C00"/>
                </a:solidFill>
              </a:rPr>
              <a:t>existentially</a:t>
            </a:r>
            <a:r>
              <a:rPr lang="en-US" dirty="0"/>
              <a:t> quantified.</a:t>
            </a:r>
          </a:p>
        </p:txBody>
      </p:sp>
    </p:spTree>
    <p:extLst>
      <p:ext uri="{BB962C8B-B14F-4D97-AF65-F5344CB8AC3E}">
        <p14:creationId xmlns:p14="http://schemas.microsoft.com/office/powerpoint/2010/main" val="359834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 in general (on CNF):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latin typeface="Trebuchet MS" panose="020B0603020202020204" pitchFamily="34" charset="0"/>
              </a:rPr>
              <a:t>  v </a:t>
            </a: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  </a:t>
            </a:r>
            <a:r>
              <a:rPr lang="en-US" dirty="0">
                <a:latin typeface="Trebuchet MS" panose="020B0603020202020204" pitchFamily="34" charset="0"/>
              </a:rPr>
              <a:t>v  r  v 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q</a:t>
            </a:r>
            <a:r>
              <a:rPr lang="en-US" dirty="0">
                <a:latin typeface="Trebuchet MS" panose="020B0603020202020204" pitchFamily="34" charset="0"/>
              </a:rPr>
              <a:t>  v 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Resolution in Prolog:  </a:t>
            </a:r>
            <a:r>
              <a:rPr lang="en-US" sz="1600" dirty="0">
                <a:latin typeface="Trebuchet MS" panose="020B0603020202020204" pitchFamily="34" charset="0"/>
              </a:rPr>
              <a:t>(BMI521-2024-p1.pl)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 :- p, q.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q :- 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? r.</a:t>
            </a:r>
          </a:p>
          <a:p>
            <a:pPr marL="57150" indent="0" algn="ctr"/>
            <a:r>
              <a:rPr lang="en-US" dirty="0">
                <a:solidFill>
                  <a:srgbClr val="FFFF00"/>
                </a:solidFill>
                <a:latin typeface="Trebuchet MS" panose="020B0603020202020204" pitchFamily="34" charset="0"/>
              </a:rPr>
              <a:t>‘Closed world’ reasoning !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6A70F2D-45D2-46C8-82F5-081CD319DC6F}"/>
              </a:ext>
            </a:extLst>
          </p:cNvPr>
          <p:cNvSpPr/>
          <p:nvPr/>
        </p:nvSpPr>
        <p:spPr bwMode="auto">
          <a:xfrm>
            <a:off x="3733800" y="2667000"/>
            <a:ext cx="304800" cy="838200"/>
          </a:xfrm>
          <a:prstGeom prst="rightBrace">
            <a:avLst>
              <a:gd name="adj1" fmla="val 11458"/>
              <a:gd name="adj2" fmla="val 4886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6AB2D-4C0A-4D06-A73B-4A89897B1780}"/>
              </a:ext>
            </a:extLst>
          </p:cNvPr>
          <p:cNvSpPr txBox="1"/>
          <p:nvPr/>
        </p:nvSpPr>
        <p:spPr>
          <a:xfrm>
            <a:off x="42672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¬p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 v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  v  s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¬o  v 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964455-D2C9-4CBD-BA6A-48E436496C43}"/>
              </a:ext>
            </a:extLst>
          </p:cNvPr>
          <p:cNvGrpSpPr/>
          <p:nvPr/>
        </p:nvGrpSpPr>
        <p:grpSpPr>
          <a:xfrm>
            <a:off x="2667000" y="4419600"/>
            <a:ext cx="3962400" cy="838200"/>
            <a:chOff x="2667000" y="3962400"/>
            <a:chExt cx="3962400" cy="8382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F02F28C-0E49-4B46-8C21-7A1526166BD7}"/>
                </a:ext>
              </a:extLst>
            </p:cNvPr>
            <p:cNvSpPr/>
            <p:nvPr/>
          </p:nvSpPr>
          <p:spPr bwMode="auto">
            <a:xfrm>
              <a:off x="2667000" y="39624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772C62-719F-4AC9-A964-4D0995051020}"/>
                </a:ext>
              </a:extLst>
            </p:cNvPr>
            <p:cNvSpPr txBox="1"/>
            <p:nvPr/>
          </p:nvSpPr>
          <p:spPr>
            <a:xfrm>
              <a:off x="3352800" y="4086226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:- p, 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o.</a:t>
              </a:r>
              <a:endParaRPr 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24CF8-16E7-4AD5-82C1-7D427AA13ABA}"/>
              </a:ext>
            </a:extLst>
          </p:cNvPr>
          <p:cNvGrpSpPr/>
          <p:nvPr/>
        </p:nvGrpSpPr>
        <p:grpSpPr>
          <a:xfrm>
            <a:off x="4876800" y="4610100"/>
            <a:ext cx="1905000" cy="838200"/>
            <a:chOff x="4876800" y="4152900"/>
            <a:chExt cx="1905000" cy="8382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1EC8B99-60DC-41F6-B629-E1E8F05AF6F0}"/>
                </a:ext>
              </a:extLst>
            </p:cNvPr>
            <p:cNvSpPr/>
            <p:nvPr/>
          </p:nvSpPr>
          <p:spPr bwMode="auto">
            <a:xfrm>
              <a:off x="4876800" y="4152900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5165A-FD09-4112-996B-F97E9B0B23C9}"/>
                </a:ext>
              </a:extLst>
            </p:cNvPr>
            <p:cNvSpPr txBox="1"/>
            <p:nvPr/>
          </p:nvSpPr>
          <p:spPr>
            <a:xfrm>
              <a:off x="5448300" y="4317058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  :- p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DB09C6-1B1F-4067-8EC5-1132B9540D85}"/>
              </a:ext>
            </a:extLst>
          </p:cNvPr>
          <p:cNvGrpSpPr/>
          <p:nvPr/>
        </p:nvGrpSpPr>
        <p:grpSpPr>
          <a:xfrm>
            <a:off x="6629400" y="4903961"/>
            <a:ext cx="1790700" cy="838200"/>
            <a:chOff x="6629400" y="4446761"/>
            <a:chExt cx="1790700" cy="83820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BAF55BB1-B8CD-4F85-9C98-DAB3303E30BF}"/>
                </a:ext>
              </a:extLst>
            </p:cNvPr>
            <p:cNvSpPr/>
            <p:nvPr/>
          </p:nvSpPr>
          <p:spPr bwMode="auto">
            <a:xfrm>
              <a:off x="6629400" y="4446761"/>
              <a:ext cx="304800" cy="838200"/>
            </a:xfrm>
            <a:prstGeom prst="rightBrace">
              <a:avLst>
                <a:gd name="adj1" fmla="val 11458"/>
                <a:gd name="adj2" fmla="val 4886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9A30F5-FA5C-4472-8EDE-EECEFE06CC39}"/>
                </a:ext>
              </a:extLst>
            </p:cNvPr>
            <p:cNvSpPr txBox="1"/>
            <p:nvPr/>
          </p:nvSpPr>
          <p:spPr>
            <a:xfrm>
              <a:off x="7086600" y="4572000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Times" panose="02020603050405020304" pitchFamily="18" charset="0"/>
                </a:rPr>
                <a:t> 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false.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3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 + unification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cancer, </a:t>
            </a:r>
            <a:r>
              <a:rPr lang="en-US" sz="2000" dirty="0">
                <a:solidFill>
                  <a:srgbClr val="92D050"/>
                </a:solidFill>
              </a:rPr>
              <a:t>T</a:t>
            </a:r>
            <a:r>
              <a:rPr lang="en-US" sz="2000" dirty="0"/>
              <a:t>):-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dirty="0"/>
              <a:t>, organism, </a:t>
            </a:r>
            <a:r>
              <a:rPr lang="en-US" sz="2000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59C00"/>
                </a:solidFill>
              </a:rPr>
              <a:t>Y</a:t>
            </a:r>
            <a:r>
              <a:rPr lang="en-US" sz="2000" dirty="0"/>
              <a:t>, X,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FF00"/>
                </a:solidFill>
              </a:rPr>
              <a:t>john</a:t>
            </a:r>
            <a:r>
              <a:rPr lang="en-US" sz="2000" dirty="0"/>
              <a:t>, organism, </a:t>
            </a:r>
            <a:r>
              <a:rPr lang="en-US" sz="2000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E59C00"/>
                </a:solidFill>
              </a:rPr>
              <a:t>johns_tumor</a:t>
            </a:r>
            <a:r>
              <a:rPr lang="en-US" sz="2000" dirty="0"/>
              <a:t>, john,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1400" dirty="0">
                <a:latin typeface="Trebuchet MS" panose="020B0603020202020204" pitchFamily="34" charset="0"/>
              </a:rPr>
              <a:t>(BMI521-2024-p2.pl)</a:t>
            </a:r>
          </a:p>
        </p:txBody>
      </p:sp>
    </p:spTree>
    <p:extLst>
      <p:ext uri="{BB962C8B-B14F-4D97-AF65-F5344CB8AC3E}">
        <p14:creationId xmlns:p14="http://schemas.microsoft.com/office/powerpoint/2010/main" val="380153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DC8-CB03-4D5F-9840-79B9CD34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Prolog’s deductive system: </a:t>
            </a:r>
            <a:br>
              <a:rPr lang="en-US" dirty="0"/>
            </a:br>
            <a:r>
              <a:rPr lang="en-US" dirty="0"/>
              <a:t>resolution + unification + back-tracking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C017-2E64-4F31-BFC7-11EBC84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suffers_from</a:t>
            </a:r>
            <a:r>
              <a:rPr lang="en-US" sz="2000" dirty="0"/>
              <a:t>(X, cancer, T):-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(X, organism,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continuant_part_of</a:t>
            </a:r>
            <a:r>
              <a:rPr lang="en-US" sz="2000" dirty="0"/>
              <a:t>(Y, X, 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instance_of</a:t>
            </a:r>
            <a:r>
              <a:rPr lang="en-US" sz="2000" dirty="0"/>
              <a:t>(Y,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instance_of</a:t>
            </a:r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mary</a:t>
            </a:r>
            <a:r>
              <a:rPr lang="en-US" sz="2000" dirty="0">
                <a:solidFill>
                  <a:srgbClr val="FFFF00"/>
                </a:solidFill>
              </a:rPr>
              <a:t>, organism,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(john, organism,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instance_of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</a:t>
            </a:r>
            <a:r>
              <a:rPr lang="en-US" sz="2000" dirty="0" err="1"/>
              <a:t>malignant_tumor</a:t>
            </a:r>
            <a:r>
              <a:rPr lang="en-US" sz="2000" dirty="0"/>
              <a:t>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continuant_part_of</a:t>
            </a:r>
            <a:r>
              <a:rPr lang="en-US" sz="2000" dirty="0"/>
              <a:t>(</a:t>
            </a:r>
            <a:r>
              <a:rPr lang="en-US" sz="2000" dirty="0" err="1"/>
              <a:t>johns_tumor</a:t>
            </a:r>
            <a:r>
              <a:rPr lang="en-US" sz="2000" dirty="0"/>
              <a:t>, john, 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/>
            <a:r>
              <a:rPr lang="en-US" sz="1400" dirty="0">
                <a:latin typeface="Trebuchet MS" panose="020B0603020202020204" pitchFamily="34" charset="0"/>
              </a:rPr>
              <a:t>(BMI521-2024-p2.pl)</a:t>
            </a:r>
          </a:p>
          <a:p>
            <a:pPr marL="0" indent="0"/>
            <a:endParaRPr lang="en-US" sz="2000" dirty="0"/>
          </a:p>
          <a:p>
            <a:pPr marL="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0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</a:t>
            </a:r>
            <a:r>
              <a:rPr lang="en-US" i="1" u="sng" dirty="0"/>
              <a:t>model-theoretic 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Propositional Logic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762000"/>
            <a:ext cx="4343401" cy="762000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9424D-31CB-44EC-AC54-DB0727DA7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38500"/>
            <a:ext cx="2292160" cy="1248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2BD9F-536B-4B7F-911E-9DED233B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2713825"/>
            <a:ext cx="4238625" cy="1984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0A813-921A-40AE-99F9-752CB922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652463"/>
            <a:ext cx="4238624" cy="197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4764B9-F429-4565-AA81-85FDEDC37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" y="4794237"/>
            <a:ext cx="4238625" cy="1835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88488-A3D4-4526-B286-488CE07C9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4794903"/>
            <a:ext cx="4382331" cy="18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Propositional Logic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→ b  =  </a:t>
            </a:r>
            <a:r>
              <a:rPr lang="pt-BR" dirty="0"/>
              <a:t>¬ a V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E234-4F6D-4A45-8DAF-E6375719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Clausal Normal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8C6C-35B9-4F6F-990D-CEE08926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well-formed formula with any combination of logical connectives can be transformed into </a:t>
            </a:r>
            <a:r>
              <a:rPr lang="en-US" dirty="0">
                <a:solidFill>
                  <a:srgbClr val="FFFF00"/>
                </a:solidFill>
              </a:rPr>
              <a:t>CNF</a:t>
            </a:r>
            <a:r>
              <a:rPr lang="en-US" dirty="0"/>
              <a:t>, i.e. a formula consisting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u="sng" dirty="0"/>
              <a:t>conjunction</a:t>
            </a:r>
            <a:r>
              <a:rPr lang="en-US" dirty="0"/>
              <a:t> of </a:t>
            </a:r>
            <a:r>
              <a:rPr lang="en-US" i="1" dirty="0"/>
              <a:t>clauses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conjunction being a </a:t>
            </a:r>
            <a:r>
              <a:rPr lang="en-US" u="sng" dirty="0"/>
              <a:t>disjunction</a:t>
            </a:r>
            <a:r>
              <a:rPr lang="en-US" dirty="0"/>
              <a:t> of </a:t>
            </a:r>
            <a:r>
              <a:rPr lang="en-US" i="1" dirty="0"/>
              <a:t>literals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→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¬ p  v  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↔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r	  ≡ ((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→ r)   ∧   (r → ( p →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(¬ (¬ p v 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 r)   ∧   (¬ r v (¬ p v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(( p ∧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 r)   ∧   (¬ r v ¬ p v ¬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			 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≡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(( p v r)  ∧  ( p v q)  ∧   (¬ r v ¬ p v ¬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 ))</a:t>
            </a:r>
          </a:p>
          <a:p>
            <a:pPr marL="457200" lvl="1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DD56-AF1B-4C84-9C57-836C203E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CNF to </a:t>
            </a:r>
            <a:r>
              <a:rPr lang="en-US" dirty="0">
                <a:solidFill>
                  <a:srgbClr val="FFFF00"/>
                </a:solidFill>
              </a:rPr>
              <a:t>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AB86-BD60-4726-977C-FC352761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(( p v r )  ∧   (q v ¬ r v ¬ p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))</a:t>
            </a:r>
          </a:p>
          <a:p>
            <a:pPr marL="0" indent="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Separate clauses and move negative literals left: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¬ r v ¬ p v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Transform disjunction of negative literals into conjunction: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 marL="857250" lvl="1" indent="-457200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¬ ( r ∧ p ) v 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Transform where possible remaining disjunctions into implication:</a:t>
            </a:r>
          </a:p>
          <a:p>
            <a:pPr marL="857250" lvl="1" indent="-457200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 v r</a:t>
            </a:r>
          </a:p>
          <a:p>
            <a:pPr marL="857250" lvl="1" indent="-457200"/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 r ∧ p ) </a:t>
            </a:r>
            <a:r>
              <a:rPr lang="en-US" dirty="0">
                <a:solidFill>
                  <a:srgbClr val="FFFF00"/>
                </a:solidFill>
              </a:rPr>
              <a:t>→ 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 </a:t>
            </a:r>
            <a:r>
              <a:rPr lang="en-US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538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4E6A-9C99-4D19-BA99-AE40B1C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Kowalski rule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70D9-574D-4F7A-B460-5E77FC36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( p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∧ … )  </a:t>
            </a:r>
            <a:r>
              <a:rPr lang="en-US" sz="3200" dirty="0"/>
              <a:t>→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 (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latin typeface="Times" panose="02020603050405020304" pitchFamily="18" charset="0"/>
                <a:cs typeface="Times" panose="02020603050405020304" pitchFamily="18" charset="0"/>
              </a:rPr>
              <a:t>0…m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V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… )</a:t>
            </a:r>
          </a:p>
          <a:p>
            <a:pPr algn="ctr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(not n = m = 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If n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= 1  ‘fact’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m &gt; 1  ‘alternative’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m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‘negative fact’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n &gt; 1  ‘falsehood’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n &gt;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 = 1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Horn clause</a:t>
            </a:r>
          </a:p>
        </p:txBody>
      </p:sp>
    </p:spTree>
    <p:extLst>
      <p:ext uri="{BB962C8B-B14F-4D97-AF65-F5344CB8AC3E}">
        <p14:creationId xmlns:p14="http://schemas.microsoft.com/office/powerpoint/2010/main" val="7565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9585</TotalTime>
  <Words>1921</Words>
  <Application>Microsoft Office PowerPoint</Application>
  <PresentationFormat>On-screen Show (4:3)</PresentationFormat>
  <Paragraphs>238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Batang</vt:lpstr>
      <vt:lpstr>ＭＳ 明朝</vt:lpstr>
      <vt:lpstr>ＭＳ Ｐゴシック</vt:lpstr>
      <vt:lpstr>Arial</vt:lpstr>
      <vt:lpstr>Calibri</vt:lpstr>
      <vt:lpstr>Courier New</vt:lpstr>
      <vt:lpstr>Georgia</vt:lpstr>
      <vt:lpstr>Source Sans Pro</vt:lpstr>
      <vt:lpstr>Symbol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BMI521 – Fall 2024 Logic Programming for Biomedical Informatics  Class 1 – Aug 30, 2024 Logic Essentials for Understanding Prolog   </vt:lpstr>
      <vt:lpstr>Class overview</vt:lpstr>
      <vt:lpstr>What is ‘a logic’</vt:lpstr>
      <vt:lpstr>Language and semantics of Propositional Logic</vt:lpstr>
      <vt:lpstr>PL’s Deductive system:  truth tables</vt:lpstr>
      <vt:lpstr>Some Propositional Logic Laws</vt:lpstr>
      <vt:lpstr>Conversion to Clausal Normal Form</vt:lpstr>
      <vt:lpstr>From CNF to Kowalski rules</vt:lpstr>
      <vt:lpstr>Possible Kowalski rule forms</vt:lpstr>
      <vt:lpstr>Possible Kowalski rule forms</vt:lpstr>
      <vt:lpstr>Equivalent perspective</vt:lpstr>
      <vt:lpstr>Equivalent perspective</vt:lpstr>
      <vt:lpstr>Prolog clause schema</vt:lpstr>
      <vt:lpstr>Exercise</vt:lpstr>
      <vt:lpstr>First-Order Logic (FOL) - Syntax</vt:lpstr>
      <vt:lpstr>First-Order Logic (FOL) - Syntax…</vt:lpstr>
      <vt:lpstr>Truth values of quantifiers</vt:lpstr>
      <vt:lpstr>Prolog supports predicates</vt:lpstr>
      <vt:lpstr>Allowed datatypes for predicate arguments</vt:lpstr>
      <vt:lpstr>Quantification in Prolog</vt:lpstr>
      <vt:lpstr>Prolog’s deductive system:  resolution</vt:lpstr>
      <vt:lpstr>Prolog’s deductive system:  resolution + unification</vt:lpstr>
      <vt:lpstr>Prolog’s deductive system:  resolution + unification + back-tracking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509</cp:revision>
  <dcterms:created xsi:type="dcterms:W3CDTF">2011-06-07T20:07:59Z</dcterms:created>
  <dcterms:modified xsi:type="dcterms:W3CDTF">2024-09-17T18:34:04Z</dcterms:modified>
</cp:coreProperties>
</file>