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6" r:id="rId1"/>
  </p:sldMasterIdLst>
  <p:notesMasterIdLst>
    <p:notesMasterId r:id="rId43"/>
  </p:notesMasterIdLst>
  <p:handoutMasterIdLst>
    <p:handoutMasterId r:id="rId44"/>
  </p:handoutMasterIdLst>
  <p:sldIdLst>
    <p:sldId id="1369" r:id="rId2"/>
    <p:sldId id="1646" r:id="rId3"/>
    <p:sldId id="1648" r:id="rId4"/>
    <p:sldId id="1627" r:id="rId5"/>
    <p:sldId id="1345" r:id="rId6"/>
    <p:sldId id="1624" r:id="rId7"/>
    <p:sldId id="1628" r:id="rId8"/>
    <p:sldId id="1647" r:id="rId9"/>
    <p:sldId id="1625" r:id="rId10"/>
    <p:sldId id="1632" r:id="rId11"/>
    <p:sldId id="1626" r:id="rId12"/>
    <p:sldId id="1630" r:id="rId13"/>
    <p:sldId id="1636" r:id="rId14"/>
    <p:sldId id="1649" r:id="rId15"/>
    <p:sldId id="1637" r:id="rId16"/>
    <p:sldId id="1638" r:id="rId17"/>
    <p:sldId id="1642" r:id="rId18"/>
    <p:sldId id="1639" r:id="rId19"/>
    <p:sldId id="1640" r:id="rId20"/>
    <p:sldId id="1641" r:id="rId21"/>
    <p:sldId id="368" r:id="rId22"/>
    <p:sldId id="1650" r:id="rId23"/>
    <p:sldId id="415" r:id="rId24"/>
    <p:sldId id="1651" r:id="rId25"/>
    <p:sldId id="1652" r:id="rId26"/>
    <p:sldId id="1089" r:id="rId27"/>
    <p:sldId id="1102" r:id="rId28"/>
    <p:sldId id="1105" r:id="rId29"/>
    <p:sldId id="1107" r:id="rId30"/>
    <p:sldId id="699" r:id="rId31"/>
    <p:sldId id="1654" r:id="rId32"/>
    <p:sldId id="1653" r:id="rId33"/>
    <p:sldId id="1513" r:id="rId34"/>
    <p:sldId id="1635" r:id="rId35"/>
    <p:sldId id="1634" r:id="rId36"/>
    <p:sldId id="1633" r:id="rId37"/>
    <p:sldId id="1106" r:id="rId38"/>
    <p:sldId id="1108" r:id="rId39"/>
    <p:sldId id="1109" r:id="rId40"/>
    <p:sldId id="1110" r:id="rId41"/>
    <p:sldId id="1643" r:id="rId42"/>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0000"/>
    <a:srgbClr val="FF6600"/>
    <a:srgbClr val="1FE115"/>
    <a:srgbClr val="00359E"/>
    <a:srgbClr val="000000"/>
    <a:srgbClr val="92D050"/>
    <a:srgbClr val="DE6A22"/>
    <a:srgbClr val="AAE600"/>
    <a:srgbClr val="A2CC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95119" autoAdjust="0"/>
  </p:normalViewPr>
  <p:slideViewPr>
    <p:cSldViewPr>
      <p:cViewPr varScale="1">
        <p:scale>
          <a:sx n="70" d="100"/>
          <a:sy n="70" d="100"/>
        </p:scale>
        <p:origin x="939" y="33"/>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98" d="100"/>
        <a:sy n="98" d="100"/>
      </p:scale>
      <p:origin x="0" y="0"/>
    </p:cViewPr>
  </p:sorterViewPr>
  <p:notesViewPr>
    <p:cSldViewPr>
      <p:cViewPr varScale="1">
        <p:scale>
          <a:sx n="84" d="100"/>
          <a:sy n="84" d="100"/>
        </p:scale>
        <p:origin x="310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5DB68A-9D44-4073-920F-D08D647C06A7}" type="slidenum">
              <a:rPr lang="en-US" smtClean="0"/>
              <a:t>‹#›</a:t>
            </a:fld>
            <a:endParaRPr lang="en-US" dirty="0"/>
          </a:p>
        </p:txBody>
      </p:sp>
    </p:spTree>
    <p:extLst>
      <p:ext uri="{BB962C8B-B14F-4D97-AF65-F5344CB8AC3E}">
        <p14:creationId xmlns:p14="http://schemas.microsoft.com/office/powerpoint/2010/main" val="15523397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bookcentral-proquest-com.gate.lib.buffalo.edu/lib/buffalo/detail.action?docID=3433795&amp;pq-origsite=primo"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D3674D-E59F-4C2D-95C3-E10A23210743}" type="slidenum">
              <a:rPr lang="en-US"/>
              <a:pPr/>
              <a:t>1</a:t>
            </a:fld>
            <a:endParaRPr lang="en-US" dirty="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n-GB" dirty="0"/>
          </a:p>
        </p:txBody>
      </p:sp>
    </p:spTree>
    <p:extLst>
      <p:ext uri="{BB962C8B-B14F-4D97-AF65-F5344CB8AC3E}">
        <p14:creationId xmlns:p14="http://schemas.microsoft.com/office/powerpoint/2010/main" val="3219078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u="none" dirty="0">
                <a:solidFill>
                  <a:schemeClr val="tx1"/>
                </a:solidFill>
                <a:hlinkClick r:id="rId3">
                  <a:extLst>
                    <a:ext uri="{A12FA001-AC4F-418D-AE19-62706E023703}">
                      <ahyp:hlinkClr xmlns:ahyp="http://schemas.microsoft.com/office/drawing/2018/hyperlinkcolor" val="tx"/>
                    </a:ext>
                  </a:extLst>
                </a:hlinkClick>
              </a:rPr>
              <a:t>Book link:</a:t>
            </a:r>
            <a:r>
              <a:rPr lang="nl-NL" u="none" dirty="0">
                <a:solidFill>
                  <a:schemeClr val="tx1"/>
                </a:solidFill>
              </a:rPr>
              <a:t>https://ebookcentral-proquest-com.gate.lib.buffalo.edu/lib/buffalo/detail.action?docID=3433795&amp;pq-origsite=primo </a:t>
            </a:r>
            <a:endParaRPr lang="en-US" u="none" dirty="0">
              <a:solidFill>
                <a:schemeClr val="tx1"/>
              </a:solidFill>
            </a:endParaRPr>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2</a:t>
            </a:fld>
            <a:endParaRPr lang="en-US"/>
          </a:p>
        </p:txBody>
      </p:sp>
    </p:spTree>
    <p:extLst>
      <p:ext uri="{BB962C8B-B14F-4D97-AF65-F5344CB8AC3E}">
        <p14:creationId xmlns:p14="http://schemas.microsoft.com/office/powerpoint/2010/main" val="1163932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R2b link: https://link.springer.com/chapter/10.1007/978-3-540-92673-3_0</a:t>
            </a:r>
          </a:p>
          <a:p>
            <a:r>
              <a:rPr lang="en-US" dirty="0"/>
              <a:t>R2c link: https://pubmed.ncbi.nlm.nih.gov/34384571/ </a:t>
            </a:r>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3</a:t>
            </a:fld>
            <a:endParaRPr lang="en-US"/>
          </a:p>
        </p:txBody>
      </p:sp>
    </p:spTree>
    <p:extLst>
      <p:ext uri="{BB962C8B-B14F-4D97-AF65-F5344CB8AC3E}">
        <p14:creationId xmlns:p14="http://schemas.microsoft.com/office/powerpoint/2010/main" val="489482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DE52691-C7FE-45C9-A721-70C64DF9BB03}" type="slidenum">
              <a:rPr lang="en-US" altLang="en-US" smtClean="0"/>
              <a:pPr>
                <a:spcBef>
                  <a:spcPct val="0"/>
                </a:spcBef>
              </a:pPr>
              <a:t>5</a:t>
            </a:fld>
            <a:endParaRPr lang="en-US" altLang="en-US"/>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1880726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http://www.iso.org/obp/ui/#search. </a:t>
            </a:r>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26</a:t>
            </a:fld>
            <a:endParaRPr lang="en-US"/>
          </a:p>
        </p:txBody>
      </p:sp>
    </p:spTree>
    <p:extLst>
      <p:ext uri="{BB962C8B-B14F-4D97-AF65-F5344CB8AC3E}">
        <p14:creationId xmlns:p14="http://schemas.microsoft.com/office/powerpoint/2010/main" val="534009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305ACA9-A27D-4159-B806-94BE96EB69B2}" type="slidenum">
              <a:rPr lang="en-US" smtClean="0"/>
              <a:pPr>
                <a:defRPr/>
              </a:pPr>
              <a:t>27</a:t>
            </a:fld>
            <a:endParaRPr lang="en-US"/>
          </a:p>
        </p:txBody>
      </p:sp>
    </p:spTree>
    <p:extLst>
      <p:ext uri="{BB962C8B-B14F-4D97-AF65-F5344CB8AC3E}">
        <p14:creationId xmlns:p14="http://schemas.microsoft.com/office/powerpoint/2010/main" val="4033696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104F2221-7A34-49C6-AFC9-AF3FA7B88A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CBE5F5DD-FF48-4DA5-89BC-7021E010E0F0}" type="slidenum">
              <a:rPr lang="en-US" altLang="en-US" sz="1200" b="0"/>
              <a:pPr eaLnBrk="1" hangingPunct="1"/>
              <a:t>30</a:t>
            </a:fld>
            <a:endParaRPr lang="en-US" altLang="en-US" sz="1200" b="0"/>
          </a:p>
        </p:txBody>
      </p:sp>
      <p:sp>
        <p:nvSpPr>
          <p:cNvPr id="138243" name="Rectangle 2">
            <a:extLst>
              <a:ext uri="{FF2B5EF4-FFF2-40B4-BE49-F238E27FC236}">
                <a16:creationId xmlns:a16="http://schemas.microsoft.com/office/drawing/2014/main" id="{2BE0F78E-4C3B-4F95-8265-A0926DC4861E}"/>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53A9483A-0D5E-42C8-B090-727727ACE7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BA02FC7-860B-478F-9E8F-962A50EFAE32}" type="slidenum">
              <a:rPr lang="en-US" altLang="en-US"/>
              <a:pPr>
                <a:spcBef>
                  <a:spcPct val="0"/>
                </a:spcBef>
              </a:pPr>
              <a:t>33</a:t>
            </a:fld>
            <a:endParaRPr lang="en-US" alt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789878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9504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4"/>
          <p:cNvSpPr>
            <a:spLocks noGrp="1"/>
          </p:cNvSpPr>
          <p:nvPr>
            <p:ph type="sldNum" sz="quarter" idx="3"/>
          </p:nvPr>
        </p:nvSpPr>
        <p:spPr>
          <a:xfrm>
            <a:off x="0" y="6477000"/>
            <a:ext cx="304800" cy="296174"/>
          </a:xfrm>
          <a:prstGeom prst="rect">
            <a:avLst/>
          </a:prstGeom>
        </p:spPr>
        <p:txBody>
          <a:bodyPr vert="horz" lIns="0" tIns="0" rIns="0" bIns="0" rtlCol="0" anchor="b"/>
          <a:lstStyle>
            <a:lvl1pPr algn="r">
              <a:defRPr sz="1200"/>
            </a:lvl1pPr>
          </a:lstStyle>
          <a:p>
            <a:fld id="{7C5DB68A-9D44-4073-920F-D08D647C06A7}" type="slidenum">
              <a:rPr lang="en-US" smtClean="0"/>
              <a:t>‹#›</a:t>
            </a:fld>
            <a:endParaRPr lang="en-US" dirty="0"/>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7772400" cy="1143000"/>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sz="half" idx="1"/>
          </p:nvPr>
        </p:nvSpPr>
        <p:spPr>
          <a:xfrm>
            <a:off x="6858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Rectangle 5"/>
          <p:cNvSpPr>
            <a:spLocks noGrp="1" noChangeArrowheads="1"/>
          </p:cNvSpPr>
          <p:nvPr>
            <p:ph type="sldNum" sz="quarter" idx="10"/>
          </p:nvPr>
        </p:nvSpPr>
        <p:spPr>
          <a:xfrm>
            <a:off x="7239000" y="6553200"/>
            <a:ext cx="1905000" cy="304800"/>
          </a:xfrm>
          <a:prstGeom prst="rect">
            <a:avLst/>
          </a:prstGeom>
          <a:ln/>
        </p:spPr>
        <p:txBody>
          <a:bodyPr/>
          <a:lstStyle>
            <a:lvl1pPr>
              <a:defRPr/>
            </a:lvl1pPr>
          </a:lstStyle>
          <a:p>
            <a:fld id="{F41BC1FE-425B-4D41-9768-47500E60C2C6}" type="slidenum">
              <a:rPr lang="en-US" altLang="en-US"/>
              <a:pPr/>
              <a:t>‹#›</a:t>
            </a:fld>
            <a:endParaRPr lang="en-US" altLang="en-US"/>
          </a:p>
        </p:txBody>
      </p:sp>
    </p:spTree>
    <p:extLst>
      <p:ext uri="{BB962C8B-B14F-4D97-AF65-F5344CB8AC3E}">
        <p14:creationId xmlns:p14="http://schemas.microsoft.com/office/powerpoint/2010/main" val="3295397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1"/>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4" name="Slide Number Placeholder 4"/>
          <p:cNvSpPr>
            <a:spLocks noGrp="1"/>
          </p:cNvSpPr>
          <p:nvPr>
            <p:ph type="sldNum" sz="quarter" idx="4"/>
          </p:nvPr>
        </p:nvSpPr>
        <p:spPr>
          <a:xfrm>
            <a:off x="28755" y="6477000"/>
            <a:ext cx="428445" cy="306387"/>
          </a:xfrm>
          <a:prstGeom prst="rect">
            <a:avLst/>
          </a:prstGeom>
        </p:spPr>
        <p:txBody>
          <a:bodyPr vert="horz" lIns="91440" tIns="45720" rIns="91440" bIns="45720" rtlCol="0" anchor="b"/>
          <a:lstStyle>
            <a:lvl1pPr algn="r">
              <a:defRPr sz="1200">
                <a:solidFill>
                  <a:schemeClr val="bg1"/>
                </a:solidFill>
              </a:defRPr>
            </a:lvl1pPr>
          </a:lstStyle>
          <a:p>
            <a:fld id="{7C5DB68A-9D44-4073-920F-D08D647C06A7}" type="slidenum">
              <a:rPr lang="en-US" smtClean="0"/>
              <a:pPr/>
              <a:t>‹#›</a:t>
            </a:fld>
            <a:endParaRPr lang="en-US" dirty="0"/>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6" r:id="rId9"/>
  </p:sldLayoutIdLst>
  <p:hf hdr="0" ft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hyperlink" Target="http://ontology.buffalo.edu/bfo/Terminology_for_Ontologies.pdf"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ontology.buffalo.edu/bfo/Terminology_for_Ontologies.pdf"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bookcentral-proquest-com.gate.lib.buffalo.edu/lib/buffalo/detail.action?docID=3433795&amp;pq-origsite=primo"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4.w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4.w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www.iso.org/obp/ui/#search."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pubmed.ncbi.nlm.nih.gov/21308002/"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link.springer.com/chapter/10.1007/978-3-540-92673-3_0"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pubmed.ncbi.nlm.nih.gov/34384571/"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hyperlink" Target="https://meshb.nlm.nih.gov/record/ui?ui=D003924" TargetMode="External"/><Relationship Id="rId13" Type="http://schemas.openxmlformats.org/officeDocument/2006/relationships/hyperlink" Target="https://meshb.nlm.nih.gov/record/ui?ui=D004700" TargetMode="External"/><Relationship Id="rId3" Type="http://schemas.openxmlformats.org/officeDocument/2006/relationships/hyperlink" Target="https://meshb.nlm.nih.gov/record/ui?ui=D008659" TargetMode="External"/><Relationship Id="rId7" Type="http://schemas.openxmlformats.org/officeDocument/2006/relationships/hyperlink" Target="https://meshb.nlm.nih.gov/record/ui?ui=D003922" TargetMode="External"/><Relationship Id="rId12" Type="http://schemas.openxmlformats.org/officeDocument/2006/relationships/hyperlink" Target="https://meshb.nlm.nih.gov/record/ui?ui=D011236" TargetMode="External"/><Relationship Id="rId2" Type="http://schemas.openxmlformats.org/officeDocument/2006/relationships/hyperlink" Target="https://meshb.nlm.nih.gov/record/ui?ui=D009750" TargetMode="External"/><Relationship Id="rId16" Type="http://schemas.openxmlformats.org/officeDocument/2006/relationships/hyperlink" Target="https://meshb.nlm.nih.gov/record/ui?ui=D048909" TargetMode="External"/><Relationship Id="rId1" Type="http://schemas.openxmlformats.org/officeDocument/2006/relationships/slideLayout" Target="../slideLayouts/slideLayout4.xml"/><Relationship Id="rId6" Type="http://schemas.openxmlformats.org/officeDocument/2006/relationships/hyperlink" Target="https://meshb.nlm.nih.gov/record/ui?ui=D003921" TargetMode="External"/><Relationship Id="rId11" Type="http://schemas.openxmlformats.org/officeDocument/2006/relationships/hyperlink" Target="https://meshb.nlm.nih.gov/record/ui?ui=D000071698" TargetMode="External"/><Relationship Id="rId5" Type="http://schemas.openxmlformats.org/officeDocument/2006/relationships/hyperlink" Target="https://meshb.nlm.nih.gov/record/ui?ui=D003920" TargetMode="External"/><Relationship Id="rId15" Type="http://schemas.openxmlformats.org/officeDocument/2006/relationships/hyperlink" Target="https://meshb.nlm.nih.gov/record/ui?ui=D001849" TargetMode="External"/><Relationship Id="rId10" Type="http://schemas.openxmlformats.org/officeDocument/2006/relationships/hyperlink" Target="https://meshb.nlm.nih.gov/record/ui?ui=D056731" TargetMode="External"/><Relationship Id="rId4" Type="http://schemas.openxmlformats.org/officeDocument/2006/relationships/hyperlink" Target="https://meshb.nlm.nih.gov/record/ui?ui=D044882" TargetMode="External"/><Relationship Id="rId9" Type="http://schemas.openxmlformats.org/officeDocument/2006/relationships/hyperlink" Target="https://meshb.nlm.nih.gov/record/ui?ui=D016640" TargetMode="External"/><Relationship Id="rId14" Type="http://schemas.openxmlformats.org/officeDocument/2006/relationships/hyperlink" Target="https://meshb.nlm.nih.gov/record/ui?ui=D000307"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meshb.nlm.nih.gov/record/ui?ui=D003924" TargetMode="External"/><Relationship Id="rId13" Type="http://schemas.openxmlformats.org/officeDocument/2006/relationships/hyperlink" Target="https://meshb.nlm.nih.gov/record/ui?ui=D004700" TargetMode="External"/><Relationship Id="rId3" Type="http://schemas.openxmlformats.org/officeDocument/2006/relationships/hyperlink" Target="https://meshb.nlm.nih.gov/record/ui?ui=D008659" TargetMode="External"/><Relationship Id="rId7" Type="http://schemas.openxmlformats.org/officeDocument/2006/relationships/hyperlink" Target="https://meshb.nlm.nih.gov/record/ui?ui=D003922" TargetMode="External"/><Relationship Id="rId12" Type="http://schemas.openxmlformats.org/officeDocument/2006/relationships/hyperlink" Target="https://meshb.nlm.nih.gov/record/ui?ui=D011236" TargetMode="External"/><Relationship Id="rId2" Type="http://schemas.openxmlformats.org/officeDocument/2006/relationships/hyperlink" Target="https://meshb.nlm.nih.gov/record/ui?ui=D009750" TargetMode="External"/><Relationship Id="rId16" Type="http://schemas.openxmlformats.org/officeDocument/2006/relationships/hyperlink" Target="https://meshb.nlm.nih.gov/record/ui?ui=D048909" TargetMode="External"/><Relationship Id="rId1" Type="http://schemas.openxmlformats.org/officeDocument/2006/relationships/slideLayout" Target="../slideLayouts/slideLayout4.xml"/><Relationship Id="rId6" Type="http://schemas.openxmlformats.org/officeDocument/2006/relationships/hyperlink" Target="https://meshb.nlm.nih.gov/record/ui?ui=D003921" TargetMode="External"/><Relationship Id="rId11" Type="http://schemas.openxmlformats.org/officeDocument/2006/relationships/hyperlink" Target="https://meshb.nlm.nih.gov/record/ui?ui=D000071698" TargetMode="External"/><Relationship Id="rId5" Type="http://schemas.openxmlformats.org/officeDocument/2006/relationships/hyperlink" Target="https://meshb.nlm.nih.gov/record/ui?ui=D003920" TargetMode="External"/><Relationship Id="rId15" Type="http://schemas.openxmlformats.org/officeDocument/2006/relationships/hyperlink" Target="https://meshb.nlm.nih.gov/record/ui?ui=D001849" TargetMode="External"/><Relationship Id="rId10" Type="http://schemas.openxmlformats.org/officeDocument/2006/relationships/hyperlink" Target="https://meshb.nlm.nih.gov/record/ui?ui=D056731" TargetMode="External"/><Relationship Id="rId4" Type="http://schemas.openxmlformats.org/officeDocument/2006/relationships/hyperlink" Target="https://meshb.nlm.nih.gov/record/ui?ui=D044882" TargetMode="External"/><Relationship Id="rId9" Type="http://schemas.openxmlformats.org/officeDocument/2006/relationships/hyperlink" Target="https://meshb.nlm.nih.gov/record/ui?ui=D016640" TargetMode="External"/><Relationship Id="rId14" Type="http://schemas.openxmlformats.org/officeDocument/2006/relationships/hyperlink" Target="https://meshb.nlm.nih.gov/record/ui?ui=D000307"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https://meshb.nlm.nih.gov/search" TargetMode="External"/><Relationship Id="rId2" Type="http://schemas.openxmlformats.org/officeDocument/2006/relationships/hyperlink" Target="https://browser.ihtsdotools.org/" TargetMode="External"/><Relationship Id="rId1" Type="http://schemas.openxmlformats.org/officeDocument/2006/relationships/slideLayout" Target="../slideLayouts/slideLayout2.xml"/><Relationship Id="rId6" Type="http://schemas.openxmlformats.org/officeDocument/2006/relationships/hyperlink" Target="https://obofoundry.org/" TargetMode="External"/><Relationship Id="rId5" Type="http://schemas.openxmlformats.org/officeDocument/2006/relationships/hyperlink" Target="https://bioportal.bioontology.org/" TargetMode="External"/><Relationship Id="rId4" Type="http://schemas.openxmlformats.org/officeDocument/2006/relationships/hyperlink" Target="https://www.who.int/standards/classifications/"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mailto:wceusters@gmail.com"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Grp="1" noChangeArrowheads="1"/>
          </p:cNvSpPr>
          <p:nvPr>
            <p:ph type="ctrTitle"/>
          </p:nvPr>
        </p:nvSpPr>
        <p:spPr>
          <a:xfrm>
            <a:off x="5080" y="1600200"/>
            <a:ext cx="9138920" cy="1066800"/>
          </a:xfrm>
          <a:ln/>
        </p:spPr>
        <p:txBody>
          <a:bodyPr/>
          <a:lstStyle/>
          <a:p>
            <a:pPr>
              <a:tabLst>
                <a:tab pos="5376863" algn="l"/>
              </a:tabLst>
            </a:pPr>
            <a:r>
              <a:rPr lang="en-US" sz="2400" dirty="0"/>
              <a:t>BMI508 – Fall 2026</a:t>
            </a:r>
            <a:br>
              <a:rPr lang="en-US" sz="2400" dirty="0"/>
            </a:br>
            <a:r>
              <a:rPr lang="en-US" sz="2400" dirty="0"/>
              <a:t>Introduction to Biomedical Ontology</a:t>
            </a:r>
            <a:br>
              <a:rPr lang="en-US" sz="4400" dirty="0"/>
            </a:br>
            <a:br>
              <a:rPr lang="en-US" sz="4400" dirty="0"/>
            </a:br>
            <a:r>
              <a:rPr lang="en-US" sz="3200" dirty="0"/>
              <a:t>Class 1 – Aug 26, 2026</a:t>
            </a:r>
            <a:br>
              <a:rPr lang="en-US" sz="4400" dirty="0"/>
            </a:br>
            <a:r>
              <a:rPr lang="en-US" sz="4000" dirty="0"/>
              <a:t>Course overview</a:t>
            </a:r>
            <a:br>
              <a:rPr lang="en-US" sz="4000" dirty="0"/>
            </a:br>
            <a:r>
              <a:rPr lang="en-US" sz="4000" dirty="0"/>
              <a:t>Representational systems</a:t>
            </a:r>
            <a:br>
              <a:rPr lang="en-US" dirty="0"/>
            </a:br>
            <a:br>
              <a:rPr lang="en-US" dirty="0"/>
            </a:br>
            <a:br>
              <a:rPr lang="en-US" dirty="0"/>
            </a:br>
            <a:endParaRPr lang="en-US" dirty="0">
              <a:cs typeface="Arial" panose="020B0604020202020204" pitchFamily="34" charset="0"/>
            </a:endParaRPr>
          </a:p>
        </p:txBody>
      </p:sp>
      <p:sp>
        <p:nvSpPr>
          <p:cNvPr id="18435" name="Rectangle 3"/>
          <p:cNvSpPr>
            <a:spLocks noGrp="1" noChangeArrowheads="1"/>
          </p:cNvSpPr>
          <p:nvPr>
            <p:ph type="subTitle" idx="1"/>
          </p:nvPr>
        </p:nvSpPr>
        <p:spPr>
          <a:xfrm>
            <a:off x="0" y="5410200"/>
            <a:ext cx="9144000" cy="1219200"/>
          </a:xfrm>
          <a:ln/>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a:lstStyle/>
          <a:p>
            <a:pPr defTabSz="566738">
              <a:lnSpc>
                <a:spcPct val="80000"/>
              </a:lnSpc>
            </a:pPr>
            <a:r>
              <a:rPr lang="en-GB" altLang="ja-JP" sz="2800" b="1" dirty="0">
                <a:ea typeface="ＭＳ 明朝" panose="02020609040205080304" pitchFamily="49" charset="-128"/>
              </a:rPr>
              <a:t>Werner CEUSTERS</a:t>
            </a:r>
            <a:r>
              <a:rPr lang="en-GB" altLang="ja-JP" sz="2800" b="1" baseline="30000" dirty="0">
                <a:ea typeface="ＭＳ 明朝" panose="02020609040205080304" pitchFamily="49" charset="-128"/>
              </a:rPr>
              <a:t>1,2</a:t>
            </a:r>
            <a:endParaRPr lang="en-US" altLang="ja-JP" sz="1800" i="1" baseline="30000" dirty="0">
              <a:ea typeface="ＭＳ 明朝" panose="02020609040205080304" pitchFamily="49" charset="-128"/>
            </a:endParaRPr>
          </a:p>
          <a:p>
            <a:pPr defTabSz="566738"/>
            <a:r>
              <a:rPr lang="en-GB" sz="1800" i="1" baseline="30000" dirty="0"/>
              <a:t>1</a:t>
            </a:r>
            <a:r>
              <a:rPr lang="en-GB" sz="1800" i="1" dirty="0"/>
              <a:t> Department of Biomedical Informatics, University at Buffalo, USA</a:t>
            </a:r>
          </a:p>
          <a:p>
            <a:pPr defTabSz="566738"/>
            <a:r>
              <a:rPr lang="en-GB" sz="1800" i="1" baseline="30000" dirty="0"/>
              <a:t>2</a:t>
            </a:r>
            <a:r>
              <a:rPr lang="en-GB" sz="1800" i="1" dirty="0"/>
              <a:t> Department of Psychiatry, University at Buffalo, USA</a:t>
            </a:r>
          </a:p>
        </p:txBody>
      </p:sp>
      <p:grpSp>
        <p:nvGrpSpPr>
          <p:cNvPr id="5" name="Group 4"/>
          <p:cNvGrpSpPr/>
          <p:nvPr/>
        </p:nvGrpSpPr>
        <p:grpSpPr>
          <a:xfrm>
            <a:off x="-152400" y="609600"/>
            <a:ext cx="9296400" cy="466726"/>
            <a:chOff x="-152400" y="609600"/>
            <a:chExt cx="9296400" cy="466726"/>
          </a:xfrm>
        </p:grpSpPr>
        <p:sp>
          <p:nvSpPr>
            <p:cNvPr id="6" name="Rectangle 5"/>
            <p:cNvSpPr/>
            <p:nvPr/>
          </p:nvSpPr>
          <p:spPr bwMode="auto">
            <a:xfrm>
              <a:off x="5562600" y="609600"/>
              <a:ext cx="3581400" cy="4667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pic>
          <p:nvPicPr>
            <p:cNvPr id="7" name="Picture 6" descr="Jacobs School of Medicine and Biomedical Sciences 1-line lock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09600"/>
              <a:ext cx="6477000" cy="4667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62957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0A4AB-E9B9-4EA6-8E99-4A3E4E57DF84}"/>
              </a:ext>
            </a:extLst>
          </p:cNvPr>
          <p:cNvSpPr>
            <a:spLocks noGrp="1"/>
          </p:cNvSpPr>
          <p:nvPr>
            <p:ph type="title"/>
          </p:nvPr>
        </p:nvSpPr>
        <p:spPr/>
        <p:txBody>
          <a:bodyPr/>
          <a:lstStyle/>
          <a:p>
            <a:r>
              <a:rPr lang="en-US" dirty="0"/>
              <a:t>Core course output</a:t>
            </a:r>
          </a:p>
        </p:txBody>
      </p:sp>
      <p:sp>
        <p:nvSpPr>
          <p:cNvPr id="3" name="Content Placeholder 2">
            <a:extLst>
              <a:ext uri="{FF2B5EF4-FFF2-40B4-BE49-F238E27FC236}">
                <a16:creationId xmlns:a16="http://schemas.microsoft.com/office/drawing/2014/main" id="{1187646F-55BC-4F06-9E9E-3BF7820EBEB7}"/>
              </a:ext>
            </a:extLst>
          </p:cNvPr>
          <p:cNvSpPr>
            <a:spLocks noGrp="1"/>
          </p:cNvSpPr>
          <p:nvPr>
            <p:ph idx="1"/>
          </p:nvPr>
        </p:nvSpPr>
        <p:spPr/>
        <p:txBody>
          <a:bodyPr/>
          <a:lstStyle/>
          <a:p>
            <a:pPr>
              <a:buFont typeface="Arial" panose="020B0604020202020204" pitchFamily="34" charset="0"/>
              <a:buChar char="•"/>
            </a:pPr>
            <a:r>
              <a:rPr lang="en-US" dirty="0"/>
              <a:t>A (micro-) realism-based ontology:</a:t>
            </a:r>
          </a:p>
          <a:p>
            <a:pPr lvl="1">
              <a:buFont typeface="Arial" panose="020B0604020202020204" pitchFamily="34" charset="0"/>
              <a:buChar char="•"/>
            </a:pPr>
            <a:r>
              <a:rPr lang="en-US" dirty="0"/>
              <a:t>in a domain of your choice,</a:t>
            </a:r>
          </a:p>
          <a:p>
            <a:pPr lvl="1">
              <a:buFont typeface="Arial" panose="020B0604020202020204" pitchFamily="34" charset="0"/>
              <a:buChar char="•"/>
            </a:pPr>
            <a:r>
              <a:rPr lang="en-US" dirty="0"/>
              <a:t>ideally related to your final degree requirement,</a:t>
            </a:r>
          </a:p>
          <a:p>
            <a:pPr lvl="1">
              <a:buFont typeface="Arial" panose="020B0604020202020204" pitchFamily="34" charset="0"/>
              <a:buChar char="•"/>
            </a:pPr>
            <a:r>
              <a:rPr lang="en-US" dirty="0"/>
              <a:t>for a demonstrable purpose, fulfilling some real need.</a:t>
            </a:r>
          </a:p>
          <a:p>
            <a:pPr lvl="1">
              <a:buFont typeface="Arial" panose="020B0604020202020204" pitchFamily="34" charset="0"/>
              <a:buChar char="•"/>
            </a:pPr>
            <a:endParaRPr lang="en-US" dirty="0"/>
          </a:p>
          <a:p>
            <a:pPr marL="0" indent="0"/>
            <a:endParaRPr lang="en-US" dirty="0"/>
          </a:p>
        </p:txBody>
      </p:sp>
      <p:sp>
        <p:nvSpPr>
          <p:cNvPr id="4" name="Slide Number Placeholder 3">
            <a:extLst>
              <a:ext uri="{FF2B5EF4-FFF2-40B4-BE49-F238E27FC236}">
                <a16:creationId xmlns:a16="http://schemas.microsoft.com/office/drawing/2014/main" id="{4E025CAC-C4B3-4AED-9B48-1DA0AD56D647}"/>
              </a:ext>
            </a:extLst>
          </p:cNvPr>
          <p:cNvSpPr>
            <a:spLocks noGrp="1"/>
          </p:cNvSpPr>
          <p:nvPr>
            <p:ph type="sldNum" sz="quarter" idx="3"/>
          </p:nvPr>
        </p:nvSpPr>
        <p:spPr/>
        <p:txBody>
          <a:bodyPr/>
          <a:lstStyle/>
          <a:p>
            <a:fld id="{7C5DB68A-9D44-4073-920F-D08D647C06A7}" type="slidenum">
              <a:rPr lang="en-US" smtClean="0"/>
              <a:t>10</a:t>
            </a:fld>
            <a:endParaRPr lang="en-US" dirty="0"/>
          </a:p>
        </p:txBody>
      </p:sp>
    </p:spTree>
    <p:extLst>
      <p:ext uri="{BB962C8B-B14F-4D97-AF65-F5344CB8AC3E}">
        <p14:creationId xmlns:p14="http://schemas.microsoft.com/office/powerpoint/2010/main" val="2886714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EE6DB-34AE-4FBD-AE42-0D18728370C6}"/>
              </a:ext>
            </a:extLst>
          </p:cNvPr>
          <p:cNvSpPr>
            <a:spLocks noGrp="1"/>
          </p:cNvSpPr>
          <p:nvPr>
            <p:ph type="title"/>
          </p:nvPr>
        </p:nvSpPr>
        <p:spPr/>
        <p:txBody>
          <a:bodyPr/>
          <a:lstStyle/>
          <a:p>
            <a:r>
              <a:rPr lang="en-US" dirty="0"/>
              <a:t>Grading summary</a:t>
            </a:r>
          </a:p>
        </p:txBody>
      </p:sp>
      <p:sp>
        <p:nvSpPr>
          <p:cNvPr id="3" name="Content Placeholder 2">
            <a:extLst>
              <a:ext uri="{FF2B5EF4-FFF2-40B4-BE49-F238E27FC236}">
                <a16:creationId xmlns:a16="http://schemas.microsoft.com/office/drawing/2014/main" id="{3D1EAB84-ABC0-4024-A984-3189A8EDE6FD}"/>
              </a:ext>
            </a:extLst>
          </p:cNvPr>
          <p:cNvSpPr>
            <a:spLocks noGrp="1"/>
          </p:cNvSpPr>
          <p:nvPr>
            <p:ph idx="1"/>
          </p:nvPr>
        </p:nvSpPr>
        <p:spPr/>
        <p:txBody>
          <a:bodyPr/>
          <a:lstStyle/>
          <a:p>
            <a:pPr marL="169863" indent="-169863"/>
            <a:endParaRPr lang="en-US" dirty="0">
              <a:latin typeface="Trebuchet MS" panose="020B0603020202020204" pitchFamily="34" charset="0"/>
              <a:cs typeface="Arial" panose="020B0604020202020204" pitchFamily="34" charset="0"/>
            </a:endParaRPr>
          </a:p>
          <a:p>
            <a:pPr marL="0" marR="0" lvl="1" indent="0" algn="just">
              <a:spcBef>
                <a:spcPts val="0"/>
              </a:spcBef>
              <a:spcAft>
                <a:spcPts val="0"/>
              </a:spcAft>
              <a:buNone/>
            </a:pPr>
            <a:r>
              <a:rPr lang="en-US" dirty="0">
                <a:effectLst/>
                <a:latin typeface="Trebuchet MS" panose="020B0603020202020204" pitchFamily="34" charset="0"/>
                <a:ea typeface="SimSun" panose="02010600030101010101" pitchFamily="2" charset="-122"/>
                <a:cs typeface="Arial" panose="020B0604020202020204" pitchFamily="34" charset="0"/>
              </a:rPr>
              <a:t>Two in-class tests (T1, T2): 			11%</a:t>
            </a:r>
          </a:p>
          <a:p>
            <a:pPr marL="0" marR="0" lvl="1" indent="0" algn="just">
              <a:spcBef>
                <a:spcPts val="0"/>
              </a:spcBef>
              <a:spcAft>
                <a:spcPts val="0"/>
              </a:spcAft>
              <a:buNone/>
            </a:pPr>
            <a:endParaRPr lang="en-US" dirty="0">
              <a:effectLst/>
              <a:latin typeface="Trebuchet MS" panose="020B0603020202020204" pitchFamily="34" charset="0"/>
              <a:ea typeface="SimSun" panose="02010600030101010101" pitchFamily="2" charset="-122"/>
              <a:cs typeface="Arial" panose="020B0604020202020204" pitchFamily="34" charset="0"/>
            </a:endParaRPr>
          </a:p>
          <a:p>
            <a:pPr marL="0" marR="0" lvl="1" indent="0" algn="just">
              <a:spcBef>
                <a:spcPts val="0"/>
              </a:spcBef>
              <a:spcAft>
                <a:spcPts val="0"/>
              </a:spcAft>
              <a:buNone/>
            </a:pPr>
            <a:r>
              <a:rPr lang="en-US" dirty="0">
                <a:effectLst/>
                <a:latin typeface="Trebuchet MS" panose="020B0603020202020204" pitchFamily="34" charset="0"/>
                <a:ea typeface="SimSun" panose="02010600030101010101" pitchFamily="2" charset="-122"/>
                <a:cs typeface="Arial" panose="020B0604020202020204" pitchFamily="34" charset="0"/>
              </a:rPr>
              <a:t>Seven post-class assignments (A1 to A7): 	44%</a:t>
            </a:r>
          </a:p>
          <a:p>
            <a:pPr marL="0" marR="0" lvl="1" indent="0" algn="just">
              <a:spcBef>
                <a:spcPts val="0"/>
              </a:spcBef>
              <a:spcAft>
                <a:spcPts val="0"/>
              </a:spcAft>
              <a:buNone/>
            </a:pPr>
            <a:endParaRPr lang="en-US" dirty="0">
              <a:effectLst/>
              <a:latin typeface="Trebuchet MS" panose="020B0603020202020204" pitchFamily="34" charset="0"/>
              <a:ea typeface="SimSun" panose="02010600030101010101" pitchFamily="2" charset="-122"/>
              <a:cs typeface="Arial" panose="020B0604020202020204" pitchFamily="34" charset="0"/>
            </a:endParaRPr>
          </a:p>
          <a:p>
            <a:pPr marL="0" marR="0" lvl="1" indent="0" algn="just">
              <a:spcBef>
                <a:spcPts val="0"/>
              </a:spcBef>
              <a:spcAft>
                <a:spcPts val="0"/>
              </a:spcAft>
              <a:buNone/>
            </a:pPr>
            <a:r>
              <a:rPr lang="en-US" dirty="0">
                <a:effectLst/>
                <a:latin typeface="Trebuchet MS" panose="020B0603020202020204" pitchFamily="34" charset="0"/>
                <a:ea typeface="SimSun" panose="02010600030101010101" pitchFamily="2" charset="-122"/>
                <a:cs typeface="Arial" panose="020B0604020202020204" pitchFamily="34" charset="0"/>
              </a:rPr>
              <a:t>Final oral presentation (A8):	 		  7%</a:t>
            </a:r>
          </a:p>
          <a:p>
            <a:pPr marL="0" marR="0" lvl="1" indent="0" algn="just">
              <a:spcBef>
                <a:spcPts val="0"/>
              </a:spcBef>
              <a:spcAft>
                <a:spcPts val="0"/>
              </a:spcAft>
              <a:buNone/>
            </a:pPr>
            <a:endParaRPr lang="en-US" dirty="0">
              <a:effectLst/>
              <a:latin typeface="Trebuchet MS" panose="020B0603020202020204" pitchFamily="34" charset="0"/>
              <a:ea typeface="SimSun" panose="02010600030101010101" pitchFamily="2" charset="-122"/>
              <a:cs typeface="Arial" panose="020B0604020202020204" pitchFamily="34" charset="0"/>
            </a:endParaRPr>
          </a:p>
          <a:p>
            <a:pPr marL="0" marR="0" lvl="1" indent="0" algn="just">
              <a:spcBef>
                <a:spcPts val="0"/>
              </a:spcBef>
              <a:spcAft>
                <a:spcPts val="0"/>
              </a:spcAft>
              <a:buNone/>
            </a:pPr>
            <a:r>
              <a:rPr lang="en-US" dirty="0">
                <a:effectLst/>
                <a:latin typeface="Trebuchet MS" panose="020B0603020202020204" pitchFamily="34" charset="0"/>
                <a:ea typeface="SimSun" panose="02010600030101010101" pitchFamily="2" charset="-122"/>
                <a:cs typeface="Arial" panose="020B0604020202020204" pitchFamily="34" charset="0"/>
              </a:rPr>
              <a:t>Final exam:						38%</a:t>
            </a:r>
          </a:p>
          <a:p>
            <a:pPr marL="0" marR="0" lvl="1" indent="0" algn="just">
              <a:spcBef>
                <a:spcPts val="0"/>
              </a:spcBef>
              <a:spcAft>
                <a:spcPts val="0"/>
              </a:spcAft>
              <a:buNone/>
            </a:pPr>
            <a:endParaRPr lang="en-US" dirty="0">
              <a:effectLst/>
              <a:latin typeface="Trebuchet MS" panose="020B0603020202020204" pitchFamily="34" charset="0"/>
              <a:ea typeface="SimSun" panose="02010600030101010101" pitchFamily="2" charset="-122"/>
              <a:cs typeface="Arial" panose="020B0604020202020204" pitchFamily="34" charset="0"/>
            </a:endParaRPr>
          </a:p>
          <a:p>
            <a:pPr marL="0" marR="0" lvl="1" indent="0" algn="just">
              <a:spcBef>
                <a:spcPts val="0"/>
              </a:spcBef>
              <a:spcAft>
                <a:spcPts val="0"/>
              </a:spcAft>
              <a:buNone/>
            </a:pPr>
            <a:r>
              <a:rPr lang="en-US" dirty="0">
                <a:effectLst/>
                <a:latin typeface="Trebuchet MS" panose="020B0603020202020204" pitchFamily="34" charset="0"/>
                <a:ea typeface="SimSun" panose="02010600030101010101" pitchFamily="2" charset="-122"/>
                <a:cs typeface="Arial" panose="020B0604020202020204" pitchFamily="34" charset="0"/>
              </a:rPr>
              <a:t>TOTAL:				       	         100%</a:t>
            </a:r>
          </a:p>
          <a:p>
            <a:endParaRPr lang="en-US" dirty="0">
              <a:latin typeface="Trebuchet MS" panose="020B0603020202020204" pitchFamily="34" charset="0"/>
              <a:cs typeface="Arial" panose="020B0604020202020204" pitchFamily="34" charset="0"/>
            </a:endParaRPr>
          </a:p>
          <a:p>
            <a:endParaRPr lang="en-US" dirty="0">
              <a:latin typeface="Trebuchet MS" panose="020B0603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F658DA5-2433-4213-8189-2A3E43476E60}"/>
              </a:ext>
            </a:extLst>
          </p:cNvPr>
          <p:cNvSpPr>
            <a:spLocks noGrp="1"/>
          </p:cNvSpPr>
          <p:nvPr>
            <p:ph type="sldNum" sz="quarter" idx="3"/>
          </p:nvPr>
        </p:nvSpPr>
        <p:spPr/>
        <p:txBody>
          <a:bodyPr/>
          <a:lstStyle/>
          <a:p>
            <a:fld id="{7C5DB68A-9D44-4073-920F-D08D647C06A7}" type="slidenum">
              <a:rPr lang="en-US" smtClean="0"/>
              <a:t>11</a:t>
            </a:fld>
            <a:endParaRPr lang="en-US" dirty="0"/>
          </a:p>
        </p:txBody>
      </p:sp>
    </p:spTree>
    <p:extLst>
      <p:ext uri="{BB962C8B-B14F-4D97-AF65-F5344CB8AC3E}">
        <p14:creationId xmlns:p14="http://schemas.microsoft.com/office/powerpoint/2010/main" val="772405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2DD3A-945D-4EE9-8DE4-8FBAA7804494}"/>
              </a:ext>
            </a:extLst>
          </p:cNvPr>
          <p:cNvSpPr>
            <a:spLocks noGrp="1"/>
          </p:cNvSpPr>
          <p:nvPr>
            <p:ph type="title"/>
          </p:nvPr>
        </p:nvSpPr>
        <p:spPr/>
        <p:txBody>
          <a:bodyPr/>
          <a:lstStyle/>
          <a:p>
            <a:r>
              <a:rPr lang="en-US" dirty="0"/>
              <a:t>Detailed scores and due dates</a:t>
            </a:r>
          </a:p>
        </p:txBody>
      </p:sp>
      <p:sp>
        <p:nvSpPr>
          <p:cNvPr id="4" name="Slide Number Placeholder 3">
            <a:extLst>
              <a:ext uri="{FF2B5EF4-FFF2-40B4-BE49-F238E27FC236}">
                <a16:creationId xmlns:a16="http://schemas.microsoft.com/office/drawing/2014/main" id="{B1CBBE06-5C49-4260-8A3E-6D5C04AFFF42}"/>
              </a:ext>
            </a:extLst>
          </p:cNvPr>
          <p:cNvSpPr>
            <a:spLocks noGrp="1"/>
          </p:cNvSpPr>
          <p:nvPr>
            <p:ph type="sldNum" sz="quarter" idx="3"/>
          </p:nvPr>
        </p:nvSpPr>
        <p:spPr/>
        <p:txBody>
          <a:bodyPr/>
          <a:lstStyle/>
          <a:p>
            <a:fld id="{7C5DB68A-9D44-4073-920F-D08D647C06A7}" type="slidenum">
              <a:rPr lang="en-US" smtClean="0"/>
              <a:t>12</a:t>
            </a:fld>
            <a:endParaRPr lang="en-US" dirty="0"/>
          </a:p>
        </p:txBody>
      </p:sp>
      <p:graphicFrame>
        <p:nvGraphicFramePr>
          <p:cNvPr id="8" name="Table 7">
            <a:extLst>
              <a:ext uri="{FF2B5EF4-FFF2-40B4-BE49-F238E27FC236}">
                <a16:creationId xmlns:a16="http://schemas.microsoft.com/office/drawing/2014/main" id="{F186B067-84C6-4E71-B8A8-4B2E3E31575B}"/>
              </a:ext>
            </a:extLst>
          </p:cNvPr>
          <p:cNvGraphicFramePr>
            <a:graphicFrameLocks noGrp="1"/>
          </p:cNvGraphicFramePr>
          <p:nvPr>
            <p:extLst>
              <p:ext uri="{D42A27DB-BD31-4B8C-83A1-F6EECF244321}">
                <p14:modId xmlns:p14="http://schemas.microsoft.com/office/powerpoint/2010/main" val="196329196"/>
              </p:ext>
            </p:extLst>
          </p:nvPr>
        </p:nvGraphicFramePr>
        <p:xfrm>
          <a:off x="228600" y="1600200"/>
          <a:ext cx="8839200" cy="5029200"/>
        </p:xfrm>
        <a:graphic>
          <a:graphicData uri="http://schemas.openxmlformats.org/drawingml/2006/table">
            <a:tbl>
              <a:tblPr firstRow="1" firstCol="1" bandRow="1">
                <a:tableStyleId>{5C22544A-7EE6-4342-B048-85BDC9FD1C3A}</a:tableStyleId>
              </a:tblPr>
              <a:tblGrid>
                <a:gridCol w="4219618">
                  <a:extLst>
                    <a:ext uri="{9D8B030D-6E8A-4147-A177-3AD203B41FA5}">
                      <a16:colId xmlns:a16="http://schemas.microsoft.com/office/drawing/2014/main" val="456357249"/>
                    </a:ext>
                  </a:extLst>
                </a:gridCol>
                <a:gridCol w="2505488">
                  <a:extLst>
                    <a:ext uri="{9D8B030D-6E8A-4147-A177-3AD203B41FA5}">
                      <a16:colId xmlns:a16="http://schemas.microsoft.com/office/drawing/2014/main" val="4120538749"/>
                    </a:ext>
                  </a:extLst>
                </a:gridCol>
                <a:gridCol w="2114094">
                  <a:extLst>
                    <a:ext uri="{9D8B030D-6E8A-4147-A177-3AD203B41FA5}">
                      <a16:colId xmlns:a16="http://schemas.microsoft.com/office/drawing/2014/main" val="4232869744"/>
                    </a:ext>
                  </a:extLst>
                </a:gridCol>
              </a:tblGrid>
              <a:tr h="465979">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Assessments</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Due dates</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ctr">
                        <a:lnSpc>
                          <a:spcPct val="100000"/>
                        </a:lnSpc>
                        <a:spcBef>
                          <a:spcPts val="0"/>
                        </a:spcBef>
                        <a:spcAft>
                          <a:spcPts val="0"/>
                        </a:spcAft>
                      </a:pPr>
                      <a:r>
                        <a:rPr lang="en-US" sz="2200" b="0">
                          <a:solidFill>
                            <a:schemeClr val="bg1"/>
                          </a:solidFill>
                          <a:effectLst/>
                          <a:latin typeface="Trebuchet MS" panose="020B0603020202020204" pitchFamily="34" charset="0"/>
                        </a:rPr>
                        <a:t>Final Score </a:t>
                      </a:r>
                    </a:p>
                    <a:p>
                      <a:pPr marL="0" marR="0" indent="228600" algn="ctr">
                        <a:lnSpc>
                          <a:spcPct val="100000"/>
                        </a:lnSpc>
                        <a:spcBef>
                          <a:spcPts val="0"/>
                        </a:spcBef>
                        <a:spcAft>
                          <a:spcPts val="0"/>
                        </a:spcAft>
                      </a:pPr>
                      <a:r>
                        <a:rPr lang="en-US" sz="2200" b="0">
                          <a:solidFill>
                            <a:schemeClr val="bg1"/>
                          </a:solidFill>
                          <a:effectLst/>
                          <a:latin typeface="Trebuchet MS" panose="020B0603020202020204" pitchFamily="34" charset="0"/>
                        </a:rPr>
                        <a:t>weight</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1400697471"/>
                  </a:ext>
                </a:extLst>
              </a:tr>
              <a:tr h="213711">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 </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 </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b">
                    <a:noFill/>
                  </a:tcPr>
                </a:tc>
                <a:tc>
                  <a:txBody>
                    <a:bodyPr/>
                    <a:lstStyle/>
                    <a:p>
                      <a:pPr marL="0" marR="0" indent="228600" algn="ctr">
                        <a:lnSpc>
                          <a:spcPct val="100000"/>
                        </a:lnSpc>
                        <a:spcBef>
                          <a:spcPts val="0"/>
                        </a:spcBef>
                        <a:spcAft>
                          <a:spcPts val="0"/>
                        </a:spcAft>
                      </a:pPr>
                      <a:r>
                        <a:rPr lang="en-US" sz="2200" b="0">
                          <a:solidFill>
                            <a:schemeClr val="bg1"/>
                          </a:solidFill>
                          <a:effectLst/>
                          <a:latin typeface="Trebuchet MS" panose="020B0603020202020204" pitchFamily="34" charset="0"/>
                        </a:rPr>
                        <a:t> </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3710921632"/>
                  </a:ext>
                </a:extLst>
              </a:tr>
              <a:tr h="213711">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Post-class assignment A1</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07-Sep - noon</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b">
                    <a:noFill/>
                  </a:tcPr>
                </a:tc>
                <a:tc>
                  <a:txBody>
                    <a:bodyPr/>
                    <a:lstStyle/>
                    <a:p>
                      <a:pPr marL="0" marR="0" indent="228600" algn="ctr">
                        <a:lnSpc>
                          <a:spcPct val="100000"/>
                        </a:lnSpc>
                        <a:spcBef>
                          <a:spcPts val="0"/>
                        </a:spcBef>
                        <a:spcAft>
                          <a:spcPts val="0"/>
                        </a:spcAft>
                      </a:pPr>
                      <a:r>
                        <a:rPr lang="en-US" sz="2200" b="0">
                          <a:solidFill>
                            <a:schemeClr val="bg1"/>
                          </a:solidFill>
                          <a:effectLst/>
                          <a:latin typeface="Trebuchet MS" panose="020B0603020202020204" pitchFamily="34" charset="0"/>
                        </a:rPr>
                        <a:t>3%</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3082125069"/>
                  </a:ext>
                </a:extLst>
              </a:tr>
              <a:tr h="213711">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Post-class assignment A2</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14-Sep - noon</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b">
                    <a:noFill/>
                  </a:tcPr>
                </a:tc>
                <a:tc>
                  <a:txBody>
                    <a:bodyPr/>
                    <a:lstStyle/>
                    <a:p>
                      <a:pPr marL="0" marR="0" indent="228600" algn="ctr">
                        <a:lnSpc>
                          <a:spcPct val="100000"/>
                        </a:lnSpc>
                        <a:spcBef>
                          <a:spcPts val="0"/>
                        </a:spcBef>
                        <a:spcAft>
                          <a:spcPts val="0"/>
                        </a:spcAft>
                      </a:pPr>
                      <a:r>
                        <a:rPr lang="en-US" sz="2200" b="0">
                          <a:solidFill>
                            <a:schemeClr val="bg1"/>
                          </a:solidFill>
                          <a:effectLst/>
                          <a:latin typeface="Trebuchet MS" panose="020B0603020202020204" pitchFamily="34" charset="0"/>
                        </a:rPr>
                        <a:t>4%</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2186743006"/>
                  </a:ext>
                </a:extLst>
              </a:tr>
              <a:tr h="213711">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In-class open book test T1</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 </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b">
                    <a:noFill/>
                  </a:tcPr>
                </a:tc>
                <a:tc>
                  <a:txBody>
                    <a:bodyPr/>
                    <a:lstStyle/>
                    <a:p>
                      <a:pPr marL="0" marR="0" indent="228600" algn="ctr">
                        <a:lnSpc>
                          <a:spcPct val="100000"/>
                        </a:lnSpc>
                        <a:spcBef>
                          <a:spcPts val="0"/>
                        </a:spcBef>
                        <a:spcAft>
                          <a:spcPts val="0"/>
                        </a:spcAft>
                      </a:pPr>
                      <a:r>
                        <a:rPr lang="en-US" sz="2200" b="0" dirty="0">
                          <a:solidFill>
                            <a:schemeClr val="bg1"/>
                          </a:solidFill>
                          <a:effectLst/>
                          <a:latin typeface="Trebuchet MS" panose="020B0603020202020204" pitchFamily="34" charset="0"/>
                        </a:rPr>
                        <a:t>4%</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377259070"/>
                  </a:ext>
                </a:extLst>
              </a:tr>
              <a:tr h="213711">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Post-class assignment A3</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28-Sep - noon </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b">
                    <a:noFill/>
                  </a:tcPr>
                </a:tc>
                <a:tc>
                  <a:txBody>
                    <a:bodyPr/>
                    <a:lstStyle/>
                    <a:p>
                      <a:pPr marL="0" marR="0" indent="228600" algn="ctr">
                        <a:lnSpc>
                          <a:spcPct val="100000"/>
                        </a:lnSpc>
                        <a:spcBef>
                          <a:spcPts val="0"/>
                        </a:spcBef>
                        <a:spcAft>
                          <a:spcPts val="0"/>
                        </a:spcAft>
                      </a:pPr>
                      <a:r>
                        <a:rPr lang="en-US" sz="2200" b="0" dirty="0">
                          <a:solidFill>
                            <a:schemeClr val="bg1"/>
                          </a:solidFill>
                          <a:effectLst/>
                          <a:latin typeface="Trebuchet MS" panose="020B0603020202020204" pitchFamily="34" charset="0"/>
                        </a:rPr>
                        <a:t>5%</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1249309994"/>
                  </a:ext>
                </a:extLst>
              </a:tr>
              <a:tr h="213711">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Post-class assignment A4</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05-Oct - noon</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b">
                    <a:noFill/>
                  </a:tcPr>
                </a:tc>
                <a:tc>
                  <a:txBody>
                    <a:bodyPr/>
                    <a:lstStyle/>
                    <a:p>
                      <a:pPr marL="0" marR="0" indent="228600" algn="ctr">
                        <a:lnSpc>
                          <a:spcPct val="100000"/>
                        </a:lnSpc>
                        <a:spcBef>
                          <a:spcPts val="0"/>
                        </a:spcBef>
                        <a:spcAft>
                          <a:spcPts val="0"/>
                        </a:spcAft>
                      </a:pPr>
                      <a:r>
                        <a:rPr lang="en-US" sz="2200" b="0" dirty="0">
                          <a:solidFill>
                            <a:schemeClr val="bg1"/>
                          </a:solidFill>
                          <a:effectLst/>
                          <a:latin typeface="Trebuchet MS" panose="020B0603020202020204" pitchFamily="34" charset="0"/>
                        </a:rPr>
                        <a:t>6%</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3013656473"/>
                  </a:ext>
                </a:extLst>
              </a:tr>
              <a:tr h="465979">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In-class open book test T2</a:t>
                      </a:r>
                    </a:p>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Post-class assignment A5</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 </a:t>
                      </a:r>
                    </a:p>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26-Oct - noon</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ctr">
                        <a:lnSpc>
                          <a:spcPct val="100000"/>
                        </a:lnSpc>
                        <a:spcBef>
                          <a:spcPts val="0"/>
                        </a:spcBef>
                        <a:spcAft>
                          <a:spcPts val="0"/>
                        </a:spcAft>
                      </a:pPr>
                      <a:r>
                        <a:rPr lang="en-US" sz="2200" b="0" dirty="0">
                          <a:solidFill>
                            <a:schemeClr val="bg1"/>
                          </a:solidFill>
                          <a:effectLst/>
                          <a:latin typeface="Trebuchet MS" panose="020B0603020202020204" pitchFamily="34" charset="0"/>
                        </a:rPr>
                        <a:t>7%</a:t>
                      </a:r>
                    </a:p>
                    <a:p>
                      <a:pPr marL="0" marR="0" indent="228600" algn="ctr">
                        <a:lnSpc>
                          <a:spcPct val="100000"/>
                        </a:lnSpc>
                        <a:spcBef>
                          <a:spcPts val="0"/>
                        </a:spcBef>
                        <a:spcAft>
                          <a:spcPts val="0"/>
                        </a:spcAft>
                      </a:pPr>
                      <a:r>
                        <a:rPr lang="en-US" sz="2200" b="0" dirty="0">
                          <a:solidFill>
                            <a:schemeClr val="bg1"/>
                          </a:solidFill>
                          <a:effectLst/>
                          <a:latin typeface="Trebuchet MS" panose="020B0603020202020204" pitchFamily="34" charset="0"/>
                        </a:rPr>
                        <a:t>14%</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1994882444"/>
                  </a:ext>
                </a:extLst>
              </a:tr>
              <a:tr h="213711">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Post-class assignment A6</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09-Nov - noon</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ctr">
                        <a:lnSpc>
                          <a:spcPct val="100000"/>
                        </a:lnSpc>
                        <a:spcBef>
                          <a:spcPts val="0"/>
                        </a:spcBef>
                        <a:spcAft>
                          <a:spcPts val="0"/>
                        </a:spcAft>
                      </a:pPr>
                      <a:r>
                        <a:rPr lang="en-US" sz="2200" b="0" dirty="0">
                          <a:solidFill>
                            <a:schemeClr val="bg1"/>
                          </a:solidFill>
                          <a:effectLst/>
                          <a:latin typeface="Trebuchet MS" panose="020B0603020202020204" pitchFamily="34" charset="0"/>
                        </a:rPr>
                        <a:t>8%</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1973548918"/>
                  </a:ext>
                </a:extLst>
              </a:tr>
              <a:tr h="213711">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Post-class assignment A7</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b">
                    <a:noFill/>
                  </a:tcPr>
                </a:tc>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30-Nov – noon</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b">
                    <a:noFill/>
                  </a:tcPr>
                </a:tc>
                <a:tc>
                  <a:txBody>
                    <a:bodyPr/>
                    <a:lstStyle/>
                    <a:p>
                      <a:pPr marL="0" marR="0" indent="228600" algn="ctr">
                        <a:lnSpc>
                          <a:spcPct val="100000"/>
                        </a:lnSpc>
                        <a:spcBef>
                          <a:spcPts val="0"/>
                        </a:spcBef>
                        <a:spcAft>
                          <a:spcPts val="0"/>
                        </a:spcAft>
                      </a:pPr>
                      <a:r>
                        <a:rPr lang="en-US" sz="2200" b="0" dirty="0">
                          <a:solidFill>
                            <a:schemeClr val="bg1"/>
                          </a:solidFill>
                          <a:effectLst/>
                          <a:latin typeface="Trebuchet MS" panose="020B0603020202020204" pitchFamily="34" charset="0"/>
                        </a:rPr>
                        <a:t>4%</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2379331375"/>
                  </a:ext>
                </a:extLst>
              </a:tr>
              <a:tr h="213711">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In-class presentation A8</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 </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b">
                    <a:noFill/>
                  </a:tcPr>
                </a:tc>
                <a:tc>
                  <a:txBody>
                    <a:bodyPr/>
                    <a:lstStyle/>
                    <a:p>
                      <a:pPr marL="0" marR="0" indent="228600" algn="ctr">
                        <a:lnSpc>
                          <a:spcPct val="100000"/>
                        </a:lnSpc>
                        <a:spcBef>
                          <a:spcPts val="0"/>
                        </a:spcBef>
                        <a:spcAft>
                          <a:spcPts val="0"/>
                        </a:spcAft>
                      </a:pPr>
                      <a:r>
                        <a:rPr lang="en-US" sz="2200" b="0" dirty="0">
                          <a:solidFill>
                            <a:schemeClr val="bg1"/>
                          </a:solidFill>
                          <a:effectLst/>
                          <a:latin typeface="Trebuchet MS" panose="020B0603020202020204" pitchFamily="34" charset="0"/>
                        </a:rPr>
                        <a:t>7%</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1215796422"/>
                  </a:ext>
                </a:extLst>
              </a:tr>
              <a:tr h="213711">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In-class open-book exam</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dirty="0">
                          <a:solidFill>
                            <a:schemeClr val="bg1"/>
                          </a:solidFill>
                          <a:effectLst/>
                          <a:latin typeface="Trebuchet MS" panose="020B0603020202020204" pitchFamily="34" charset="0"/>
                        </a:rPr>
                        <a:t> </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ctr">
                        <a:lnSpc>
                          <a:spcPct val="100000"/>
                        </a:lnSpc>
                        <a:spcBef>
                          <a:spcPts val="0"/>
                        </a:spcBef>
                        <a:spcAft>
                          <a:spcPts val="0"/>
                        </a:spcAft>
                      </a:pPr>
                      <a:r>
                        <a:rPr lang="en-US" sz="2200" b="0">
                          <a:solidFill>
                            <a:schemeClr val="bg1"/>
                          </a:solidFill>
                          <a:effectLst/>
                          <a:latin typeface="Trebuchet MS" panose="020B0603020202020204" pitchFamily="34" charset="0"/>
                        </a:rPr>
                        <a:t>38%</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3673060608"/>
                  </a:ext>
                </a:extLst>
              </a:tr>
              <a:tr h="213711">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 </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just">
                        <a:lnSpc>
                          <a:spcPct val="100000"/>
                        </a:lnSpc>
                        <a:spcBef>
                          <a:spcPts val="0"/>
                        </a:spcBef>
                        <a:spcAft>
                          <a:spcPts val="0"/>
                        </a:spcAft>
                      </a:pPr>
                      <a:r>
                        <a:rPr lang="en-US" sz="2200" b="0">
                          <a:solidFill>
                            <a:schemeClr val="bg1"/>
                          </a:solidFill>
                          <a:effectLst/>
                          <a:latin typeface="Trebuchet MS" panose="020B0603020202020204" pitchFamily="34" charset="0"/>
                        </a:rPr>
                        <a:t> </a:t>
                      </a:r>
                      <a:endParaRPr lang="en-US" sz="2200" b="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tc>
                  <a:txBody>
                    <a:bodyPr/>
                    <a:lstStyle/>
                    <a:p>
                      <a:pPr marL="0" marR="0" indent="228600" algn="ctr">
                        <a:lnSpc>
                          <a:spcPct val="100000"/>
                        </a:lnSpc>
                        <a:spcBef>
                          <a:spcPts val="0"/>
                        </a:spcBef>
                        <a:spcAft>
                          <a:spcPts val="0"/>
                        </a:spcAft>
                      </a:pPr>
                      <a:r>
                        <a:rPr lang="en-US" sz="2200" b="0" dirty="0">
                          <a:solidFill>
                            <a:schemeClr val="bg1"/>
                          </a:solidFill>
                          <a:effectLst/>
                          <a:latin typeface="Trebuchet MS" panose="020B0603020202020204" pitchFamily="34" charset="0"/>
                        </a:rPr>
                        <a:t>100%</a:t>
                      </a:r>
                      <a:endParaRPr lang="en-US" sz="2200" b="0" dirty="0">
                        <a:solidFill>
                          <a:schemeClr val="bg1"/>
                        </a:solidFill>
                        <a:effectLst/>
                        <a:latin typeface="Trebuchet MS" panose="020B0603020202020204" pitchFamily="34" charset="0"/>
                        <a:ea typeface="SimSun" panose="02010600030101010101" pitchFamily="2" charset="-122"/>
                        <a:cs typeface="Arial" panose="020B0604020202020204" pitchFamily="34" charset="0"/>
                      </a:endParaRPr>
                    </a:p>
                  </a:txBody>
                  <a:tcPr marL="51600" marR="51600" marT="0" marB="0" anchor="ctr">
                    <a:noFill/>
                  </a:tcPr>
                </a:tc>
                <a:extLst>
                  <a:ext uri="{0D108BD9-81ED-4DB2-BD59-A6C34878D82A}">
                    <a16:rowId xmlns:a16="http://schemas.microsoft.com/office/drawing/2014/main" val="2391256737"/>
                  </a:ext>
                </a:extLst>
              </a:tr>
            </a:tbl>
          </a:graphicData>
        </a:graphic>
      </p:graphicFrame>
    </p:spTree>
    <p:extLst>
      <p:ext uri="{BB962C8B-B14F-4D97-AF65-F5344CB8AC3E}">
        <p14:creationId xmlns:p14="http://schemas.microsoft.com/office/powerpoint/2010/main" val="3131435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2D0372-2482-4EA2-8F4C-A48851144772}"/>
              </a:ext>
            </a:extLst>
          </p:cNvPr>
          <p:cNvSpPr>
            <a:spLocks noGrp="1"/>
          </p:cNvSpPr>
          <p:nvPr>
            <p:ph type="ctrTitle"/>
          </p:nvPr>
        </p:nvSpPr>
        <p:spPr/>
        <p:txBody>
          <a:bodyPr/>
          <a:lstStyle/>
          <a:p>
            <a:r>
              <a:rPr lang="en-US" dirty="0"/>
              <a:t>The basics of representational systems / artifacts</a:t>
            </a:r>
          </a:p>
        </p:txBody>
      </p:sp>
      <p:sp>
        <p:nvSpPr>
          <p:cNvPr id="6" name="Subtitle 5">
            <a:extLst>
              <a:ext uri="{FF2B5EF4-FFF2-40B4-BE49-F238E27FC236}">
                <a16:creationId xmlns:a16="http://schemas.microsoft.com/office/drawing/2014/main" id="{E93EA66A-15E2-4F1D-89C5-D5C93F972BF5}"/>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B92B7B91-91B7-4125-846D-E76D0D46429F}"/>
              </a:ext>
            </a:extLst>
          </p:cNvPr>
          <p:cNvSpPr>
            <a:spLocks noGrp="1"/>
          </p:cNvSpPr>
          <p:nvPr>
            <p:ph type="sldNum" sz="quarter" idx="4294967295"/>
          </p:nvPr>
        </p:nvSpPr>
        <p:spPr>
          <a:xfrm>
            <a:off x="0" y="6477000"/>
            <a:ext cx="381000" cy="296863"/>
          </a:xfrm>
        </p:spPr>
        <p:txBody>
          <a:bodyPr/>
          <a:lstStyle/>
          <a:p>
            <a:fld id="{7C5DB68A-9D44-4073-920F-D08D647C06A7}" type="slidenum">
              <a:rPr lang="en-US" smtClean="0"/>
              <a:t>13</a:t>
            </a:fld>
            <a:endParaRPr lang="en-US" dirty="0"/>
          </a:p>
        </p:txBody>
      </p:sp>
    </p:spTree>
    <p:extLst>
      <p:ext uri="{BB962C8B-B14F-4D97-AF65-F5344CB8AC3E}">
        <p14:creationId xmlns:p14="http://schemas.microsoft.com/office/powerpoint/2010/main" val="1886472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D772B4-8D15-4DB8-A7DE-CEC7C5558B19}"/>
              </a:ext>
            </a:extLst>
          </p:cNvPr>
          <p:cNvSpPr>
            <a:spLocks noGrp="1"/>
          </p:cNvSpPr>
          <p:nvPr>
            <p:ph type="title"/>
          </p:nvPr>
        </p:nvSpPr>
        <p:spPr/>
        <p:txBody>
          <a:bodyPr/>
          <a:lstStyle/>
          <a:p>
            <a:r>
              <a:rPr lang="en-US" dirty="0"/>
              <a:t>‘</a:t>
            </a:r>
            <a:r>
              <a:rPr lang="en-US" i="1" dirty="0"/>
              <a:t>Representational artifact</a:t>
            </a:r>
            <a:r>
              <a:rPr lang="en-US" dirty="0"/>
              <a:t>’</a:t>
            </a:r>
          </a:p>
        </p:txBody>
      </p:sp>
      <p:sp>
        <p:nvSpPr>
          <p:cNvPr id="5" name="Content Placeholder 4">
            <a:extLst>
              <a:ext uri="{FF2B5EF4-FFF2-40B4-BE49-F238E27FC236}">
                <a16:creationId xmlns:a16="http://schemas.microsoft.com/office/drawing/2014/main" id="{A52B326D-D7DE-476E-9073-B5AC15AD2F50}"/>
              </a:ext>
            </a:extLst>
          </p:cNvPr>
          <p:cNvSpPr>
            <a:spLocks noGrp="1"/>
          </p:cNvSpPr>
          <p:nvPr>
            <p:ph idx="1"/>
          </p:nvPr>
        </p:nvSpPr>
        <p:spPr>
          <a:xfrm>
            <a:off x="228600" y="1676400"/>
            <a:ext cx="8686800" cy="4953000"/>
          </a:xfrm>
        </p:spPr>
        <p:txBody>
          <a:bodyPr/>
          <a:lstStyle/>
          <a:p>
            <a:pPr>
              <a:buFont typeface="Arial" panose="020B0604020202020204" pitchFamily="34" charset="0"/>
              <a:buChar char="•"/>
            </a:pPr>
            <a:r>
              <a:rPr lang="en-US" dirty="0"/>
              <a:t>Roughly and broadly: something created to depict, represent, or be about something else.</a:t>
            </a:r>
          </a:p>
          <a:p>
            <a:pPr>
              <a:buFont typeface="Arial" panose="020B0604020202020204" pitchFamily="34" charset="0"/>
              <a:buChar char="•"/>
            </a:pPr>
            <a:r>
              <a:rPr lang="en-US" dirty="0"/>
              <a:t>Examples:</a:t>
            </a:r>
          </a:p>
          <a:p>
            <a:pPr>
              <a:buFont typeface="Arial" panose="020B0604020202020204" pitchFamily="34" charset="0"/>
              <a:buChar char="•"/>
            </a:pPr>
            <a:endParaRPr lang="en-US" dirty="0"/>
          </a:p>
          <a:p>
            <a:pPr lvl="1">
              <a:buFont typeface="Arial" panose="020B0604020202020204" pitchFamily="34" charset="0"/>
              <a:buChar char="•"/>
            </a:pPr>
            <a:endParaRPr lang="en-US" dirty="0"/>
          </a:p>
        </p:txBody>
      </p:sp>
      <p:pic>
        <p:nvPicPr>
          <p:cNvPr id="6146" name="Picture 2" descr="Picture of Werner Ceusters">
            <a:extLst>
              <a:ext uri="{FF2B5EF4-FFF2-40B4-BE49-F238E27FC236}">
                <a16:creationId xmlns:a16="http://schemas.microsoft.com/office/drawing/2014/main" id="{0CE0ACF2-02AC-40E9-A715-5CAB747B9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200400"/>
            <a:ext cx="2174875" cy="32623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8F8589D-4680-47E9-BEB6-3099E6A3DDC9}"/>
              </a:ext>
            </a:extLst>
          </p:cNvPr>
          <p:cNvSpPr txBox="1"/>
          <p:nvPr/>
        </p:nvSpPr>
        <p:spPr>
          <a:xfrm>
            <a:off x="2784475" y="3113804"/>
            <a:ext cx="3313936" cy="1754326"/>
          </a:xfrm>
          <a:prstGeom prst="rect">
            <a:avLst/>
          </a:prstGeom>
          <a:noFill/>
        </p:spPr>
        <p:txBody>
          <a:bodyPr wrap="square" rtlCol="0">
            <a:spAutoFit/>
          </a:bodyPr>
          <a:lstStyle/>
          <a:p>
            <a:pPr marL="285750" indent="-285750" algn="l">
              <a:buFont typeface="Arial" panose="020B0604020202020204" pitchFamily="34" charset="0"/>
              <a:buChar char="•"/>
            </a:pPr>
            <a:r>
              <a:rPr lang="en-US" sz="1800" b="0" dirty="0">
                <a:solidFill>
                  <a:schemeClr val="bg1"/>
                </a:solidFill>
              </a:rPr>
              <a:t>‘Werner Ceusters’</a:t>
            </a:r>
          </a:p>
          <a:p>
            <a:pPr marL="285750" indent="-285750" algn="l">
              <a:buFont typeface="Arial" panose="020B0604020202020204" pitchFamily="34" charset="0"/>
              <a:buChar char="•"/>
            </a:pPr>
            <a:r>
              <a:rPr lang="en-US" sz="1800" b="0" dirty="0">
                <a:solidFill>
                  <a:schemeClr val="bg1"/>
                </a:solidFill>
              </a:rPr>
              <a:t>‘The Division Chief Biomedical Ontology of the UB BMI’</a:t>
            </a:r>
          </a:p>
          <a:p>
            <a:pPr marL="285750" indent="-285750" algn="l">
              <a:buFont typeface="Arial" panose="020B0604020202020204" pitchFamily="34" charset="0"/>
              <a:buChar char="•"/>
            </a:pPr>
            <a:r>
              <a:rPr lang="en-US" sz="1800" b="0" dirty="0">
                <a:solidFill>
                  <a:schemeClr val="bg1"/>
                </a:solidFill>
              </a:rPr>
              <a:t>‘Celtic </a:t>
            </a:r>
            <a:r>
              <a:rPr lang="en-US" sz="1800" b="0" dirty="0" err="1">
                <a:solidFill>
                  <a:schemeClr val="bg1"/>
                </a:solidFill>
              </a:rPr>
              <a:t>Bompa</a:t>
            </a:r>
            <a:r>
              <a:rPr lang="en-US" sz="1800" b="0" dirty="0">
                <a:solidFill>
                  <a:schemeClr val="bg1"/>
                </a:solidFill>
              </a:rPr>
              <a:t>’</a:t>
            </a:r>
          </a:p>
          <a:p>
            <a:pPr marL="285750" indent="-285750" algn="l">
              <a:buFont typeface="Arial" panose="020B0604020202020204" pitchFamily="34" charset="0"/>
              <a:buChar char="•"/>
            </a:pPr>
            <a:endParaRPr lang="en-US" sz="1800" b="0" dirty="0">
              <a:solidFill>
                <a:schemeClr val="bg1"/>
              </a:solidFill>
            </a:endParaRPr>
          </a:p>
        </p:txBody>
      </p:sp>
      <p:sp>
        <p:nvSpPr>
          <p:cNvPr id="2" name="Slide Number Placeholder 1">
            <a:extLst>
              <a:ext uri="{FF2B5EF4-FFF2-40B4-BE49-F238E27FC236}">
                <a16:creationId xmlns:a16="http://schemas.microsoft.com/office/drawing/2014/main" id="{1EBA2393-85DE-42E3-8561-42897A51E874}"/>
              </a:ext>
            </a:extLst>
          </p:cNvPr>
          <p:cNvSpPr>
            <a:spLocks noGrp="1"/>
          </p:cNvSpPr>
          <p:nvPr>
            <p:ph type="sldNum" sz="quarter" idx="3"/>
          </p:nvPr>
        </p:nvSpPr>
        <p:spPr/>
        <p:txBody>
          <a:bodyPr/>
          <a:lstStyle/>
          <a:p>
            <a:fld id="{7C5DB68A-9D44-4073-920F-D08D647C06A7}" type="slidenum">
              <a:rPr lang="en-US" smtClean="0"/>
              <a:t>14</a:t>
            </a:fld>
            <a:endParaRPr lang="en-US" dirty="0"/>
          </a:p>
        </p:txBody>
      </p:sp>
    </p:spTree>
    <p:extLst>
      <p:ext uri="{BB962C8B-B14F-4D97-AF65-F5344CB8AC3E}">
        <p14:creationId xmlns:p14="http://schemas.microsoft.com/office/powerpoint/2010/main" val="1589089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D772B4-8D15-4DB8-A7DE-CEC7C5558B19}"/>
              </a:ext>
            </a:extLst>
          </p:cNvPr>
          <p:cNvSpPr>
            <a:spLocks noGrp="1"/>
          </p:cNvSpPr>
          <p:nvPr>
            <p:ph type="title"/>
          </p:nvPr>
        </p:nvSpPr>
        <p:spPr/>
        <p:txBody>
          <a:bodyPr/>
          <a:lstStyle/>
          <a:p>
            <a:r>
              <a:rPr lang="en-US" dirty="0"/>
              <a:t>‘</a:t>
            </a:r>
            <a:r>
              <a:rPr lang="en-US" i="1" dirty="0"/>
              <a:t>Representational artifact</a:t>
            </a:r>
            <a:r>
              <a:rPr lang="en-US" dirty="0"/>
              <a:t>’</a:t>
            </a:r>
          </a:p>
        </p:txBody>
      </p:sp>
      <p:sp>
        <p:nvSpPr>
          <p:cNvPr id="5" name="Content Placeholder 4">
            <a:extLst>
              <a:ext uri="{FF2B5EF4-FFF2-40B4-BE49-F238E27FC236}">
                <a16:creationId xmlns:a16="http://schemas.microsoft.com/office/drawing/2014/main" id="{A52B326D-D7DE-476E-9073-B5AC15AD2F50}"/>
              </a:ext>
            </a:extLst>
          </p:cNvPr>
          <p:cNvSpPr>
            <a:spLocks noGrp="1"/>
          </p:cNvSpPr>
          <p:nvPr>
            <p:ph idx="1"/>
          </p:nvPr>
        </p:nvSpPr>
        <p:spPr>
          <a:xfrm>
            <a:off x="228600" y="1676400"/>
            <a:ext cx="8686800" cy="4953000"/>
          </a:xfrm>
        </p:spPr>
        <p:txBody>
          <a:bodyPr/>
          <a:lstStyle/>
          <a:p>
            <a:pPr>
              <a:buFont typeface="Arial" panose="020B0604020202020204" pitchFamily="34" charset="0"/>
              <a:buChar char="•"/>
            </a:pPr>
            <a:r>
              <a:rPr lang="en-US" dirty="0"/>
              <a:t>Roughly and broadly: something created to depict, represent, or be about something else.</a:t>
            </a:r>
          </a:p>
          <a:p>
            <a:pPr>
              <a:buFont typeface="Arial" panose="020B0604020202020204" pitchFamily="34" charset="0"/>
              <a:buChar char="•"/>
            </a:pPr>
            <a:r>
              <a:rPr lang="en-US" dirty="0"/>
              <a:t>Examples:</a:t>
            </a:r>
          </a:p>
          <a:p>
            <a:pPr>
              <a:buFont typeface="Arial" panose="020B0604020202020204" pitchFamily="34" charset="0"/>
              <a:buChar char="•"/>
            </a:pPr>
            <a:endParaRPr lang="en-US" dirty="0"/>
          </a:p>
          <a:p>
            <a:pPr lvl="1">
              <a:buFont typeface="Arial" panose="020B0604020202020204" pitchFamily="34" charset="0"/>
              <a:buChar char="•"/>
            </a:pPr>
            <a:endParaRPr lang="en-US" dirty="0"/>
          </a:p>
        </p:txBody>
      </p:sp>
      <p:pic>
        <p:nvPicPr>
          <p:cNvPr id="6146" name="Picture 2" descr="Picture of Werner Ceusters">
            <a:extLst>
              <a:ext uri="{FF2B5EF4-FFF2-40B4-BE49-F238E27FC236}">
                <a16:creationId xmlns:a16="http://schemas.microsoft.com/office/drawing/2014/main" id="{0CE0ACF2-02AC-40E9-A715-5CAB747B9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200400"/>
            <a:ext cx="2174875" cy="326231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8F8589D-4680-47E9-BEB6-3099E6A3DDC9}"/>
              </a:ext>
            </a:extLst>
          </p:cNvPr>
          <p:cNvSpPr txBox="1"/>
          <p:nvPr/>
        </p:nvSpPr>
        <p:spPr>
          <a:xfrm>
            <a:off x="2784475" y="3113804"/>
            <a:ext cx="3313936" cy="1754326"/>
          </a:xfrm>
          <a:prstGeom prst="rect">
            <a:avLst/>
          </a:prstGeom>
          <a:noFill/>
        </p:spPr>
        <p:txBody>
          <a:bodyPr wrap="square" rtlCol="0">
            <a:spAutoFit/>
          </a:bodyPr>
          <a:lstStyle/>
          <a:p>
            <a:pPr marL="285750" indent="-285750" algn="l">
              <a:buFont typeface="Arial" panose="020B0604020202020204" pitchFamily="34" charset="0"/>
              <a:buChar char="•"/>
            </a:pPr>
            <a:r>
              <a:rPr lang="en-US" sz="1800" b="0" dirty="0">
                <a:solidFill>
                  <a:schemeClr val="bg1"/>
                </a:solidFill>
              </a:rPr>
              <a:t>‘Werner Ceusters’</a:t>
            </a:r>
          </a:p>
          <a:p>
            <a:pPr marL="285750" indent="-285750" algn="l">
              <a:buFont typeface="Arial" panose="020B0604020202020204" pitchFamily="34" charset="0"/>
              <a:buChar char="•"/>
            </a:pPr>
            <a:r>
              <a:rPr lang="en-US" sz="1800" b="0" dirty="0">
                <a:solidFill>
                  <a:schemeClr val="bg1"/>
                </a:solidFill>
              </a:rPr>
              <a:t>‘The Division Chief Biomedical Ontology of the UB BMI’</a:t>
            </a:r>
          </a:p>
          <a:p>
            <a:pPr marL="285750" indent="-285750" algn="l">
              <a:buFont typeface="Arial" panose="020B0604020202020204" pitchFamily="34" charset="0"/>
              <a:buChar char="•"/>
            </a:pPr>
            <a:r>
              <a:rPr lang="en-US" sz="1800" b="0" dirty="0">
                <a:solidFill>
                  <a:schemeClr val="bg1"/>
                </a:solidFill>
              </a:rPr>
              <a:t>‘Celtic </a:t>
            </a:r>
            <a:r>
              <a:rPr lang="en-US" sz="1800" b="0" dirty="0" err="1">
                <a:solidFill>
                  <a:schemeClr val="bg1"/>
                </a:solidFill>
              </a:rPr>
              <a:t>Bompa</a:t>
            </a:r>
            <a:r>
              <a:rPr lang="en-US" sz="1800" b="0" dirty="0">
                <a:solidFill>
                  <a:schemeClr val="bg1"/>
                </a:solidFill>
              </a:rPr>
              <a:t>’</a:t>
            </a:r>
          </a:p>
          <a:p>
            <a:pPr marL="285750" indent="-285750" algn="l">
              <a:buFont typeface="Arial" panose="020B0604020202020204" pitchFamily="34" charset="0"/>
              <a:buChar char="•"/>
            </a:pPr>
            <a:endParaRPr lang="en-US" sz="1800" b="0" dirty="0">
              <a:solidFill>
                <a:schemeClr val="bg1"/>
              </a:solidFill>
            </a:endParaRPr>
          </a:p>
        </p:txBody>
      </p:sp>
      <p:grpSp>
        <p:nvGrpSpPr>
          <p:cNvPr id="9" name="Group 8" descr="Painting representing Werner Ceusters through the eyes of European artist DBoss - 2004">
            <a:extLst>
              <a:ext uri="{FF2B5EF4-FFF2-40B4-BE49-F238E27FC236}">
                <a16:creationId xmlns:a16="http://schemas.microsoft.com/office/drawing/2014/main" id="{570FB534-5303-4F81-9FD3-DB263792DE31}"/>
              </a:ext>
            </a:extLst>
          </p:cNvPr>
          <p:cNvGrpSpPr/>
          <p:nvPr/>
        </p:nvGrpSpPr>
        <p:grpSpPr>
          <a:xfrm>
            <a:off x="6098411" y="3159137"/>
            <a:ext cx="2310456" cy="3574427"/>
            <a:chOff x="6098411" y="3159137"/>
            <a:chExt cx="2310456" cy="3574427"/>
          </a:xfrm>
        </p:grpSpPr>
        <p:pic>
          <p:nvPicPr>
            <p:cNvPr id="8" name="Picture 7">
              <a:extLst>
                <a:ext uri="{FF2B5EF4-FFF2-40B4-BE49-F238E27FC236}">
                  <a16:creationId xmlns:a16="http://schemas.microsoft.com/office/drawing/2014/main" id="{A8F92429-B2D4-4C17-B806-DBA0935EE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8411" y="3159137"/>
              <a:ext cx="2310456" cy="3262313"/>
            </a:xfrm>
            <a:prstGeom prst="rect">
              <a:avLst/>
            </a:prstGeom>
          </p:spPr>
        </p:pic>
        <p:sp>
          <p:nvSpPr>
            <p:cNvPr id="7" name="TextBox 6">
              <a:extLst>
                <a:ext uri="{FF2B5EF4-FFF2-40B4-BE49-F238E27FC236}">
                  <a16:creationId xmlns:a16="http://schemas.microsoft.com/office/drawing/2014/main" id="{81105E85-72AF-4C08-ABCE-78B82BCA3DF6}"/>
                </a:ext>
              </a:extLst>
            </p:cNvPr>
            <p:cNvSpPr txBox="1"/>
            <p:nvPr/>
          </p:nvSpPr>
          <p:spPr>
            <a:xfrm>
              <a:off x="6553200" y="6364232"/>
              <a:ext cx="1293944" cy="369332"/>
            </a:xfrm>
            <a:prstGeom prst="rect">
              <a:avLst/>
            </a:prstGeom>
            <a:noFill/>
          </p:spPr>
          <p:txBody>
            <a:bodyPr wrap="none" rtlCol="0">
              <a:spAutoFit/>
            </a:bodyPr>
            <a:lstStyle/>
            <a:p>
              <a:r>
                <a:rPr lang="en-US" sz="1800" b="0" dirty="0" err="1">
                  <a:solidFill>
                    <a:schemeClr val="bg1"/>
                  </a:solidFill>
                </a:rPr>
                <a:t>Dboss</a:t>
              </a:r>
              <a:r>
                <a:rPr lang="en-US" sz="1800" b="0" dirty="0">
                  <a:solidFill>
                    <a:schemeClr val="bg1"/>
                  </a:solidFill>
                </a:rPr>
                <a:t> 2004</a:t>
              </a:r>
            </a:p>
          </p:txBody>
        </p:sp>
      </p:grpSp>
      <p:sp>
        <p:nvSpPr>
          <p:cNvPr id="2" name="Slide Number Placeholder 1">
            <a:extLst>
              <a:ext uri="{FF2B5EF4-FFF2-40B4-BE49-F238E27FC236}">
                <a16:creationId xmlns:a16="http://schemas.microsoft.com/office/drawing/2014/main" id="{1EBA2393-85DE-42E3-8561-42897A51E874}"/>
              </a:ext>
            </a:extLst>
          </p:cNvPr>
          <p:cNvSpPr>
            <a:spLocks noGrp="1"/>
          </p:cNvSpPr>
          <p:nvPr>
            <p:ph type="sldNum" sz="quarter" idx="3"/>
          </p:nvPr>
        </p:nvSpPr>
        <p:spPr/>
        <p:txBody>
          <a:bodyPr/>
          <a:lstStyle/>
          <a:p>
            <a:fld id="{7C5DB68A-9D44-4073-920F-D08D647C06A7}" type="slidenum">
              <a:rPr lang="en-US" smtClean="0"/>
              <a:t>15</a:t>
            </a:fld>
            <a:endParaRPr lang="en-US" dirty="0"/>
          </a:p>
        </p:txBody>
      </p:sp>
    </p:spTree>
    <p:extLst>
      <p:ext uri="{BB962C8B-B14F-4D97-AF65-F5344CB8AC3E}">
        <p14:creationId xmlns:p14="http://schemas.microsoft.com/office/powerpoint/2010/main" val="445051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304C3-25C6-49CD-BD95-EF2632581722}"/>
              </a:ext>
            </a:extLst>
          </p:cNvPr>
          <p:cNvSpPr>
            <a:spLocks noGrp="1"/>
          </p:cNvSpPr>
          <p:nvPr>
            <p:ph type="title"/>
          </p:nvPr>
        </p:nvSpPr>
        <p:spPr/>
        <p:txBody>
          <a:bodyPr/>
          <a:lstStyle/>
          <a:p>
            <a:r>
              <a:rPr lang="en-US" dirty="0"/>
              <a:t>Some rough definitions / elucidations (1)</a:t>
            </a:r>
          </a:p>
        </p:txBody>
      </p:sp>
      <p:sp>
        <p:nvSpPr>
          <p:cNvPr id="3" name="Content Placeholder 2">
            <a:extLst>
              <a:ext uri="{FF2B5EF4-FFF2-40B4-BE49-F238E27FC236}">
                <a16:creationId xmlns:a16="http://schemas.microsoft.com/office/drawing/2014/main" id="{C3EB88F2-C3A8-429F-AAAB-CCE1F8944BF3}"/>
              </a:ext>
            </a:extLst>
          </p:cNvPr>
          <p:cNvSpPr>
            <a:spLocks noGrp="1"/>
          </p:cNvSpPr>
          <p:nvPr>
            <p:ph idx="1"/>
          </p:nvPr>
        </p:nvSpPr>
        <p:spPr/>
        <p:txBody>
          <a:bodyPr/>
          <a:lstStyle/>
          <a:p>
            <a:pPr>
              <a:buFont typeface="Arial" panose="020B0604020202020204" pitchFamily="34" charset="0"/>
              <a:buChar char="•"/>
            </a:pPr>
            <a:r>
              <a:rPr lang="en-US" b="1" u="sng" dirty="0"/>
              <a:t>REPRESENTATION</a:t>
            </a:r>
            <a:r>
              <a:rPr lang="en-US" dirty="0"/>
              <a:t>: an entity, for example an idea, image, record, or description which refers to (is of or about), or is intended to refer to, some entity or entities external to the representation. </a:t>
            </a:r>
          </a:p>
          <a:p>
            <a:pPr>
              <a:buFont typeface="Arial" panose="020B0604020202020204" pitchFamily="34" charset="0"/>
              <a:buChar char="•"/>
            </a:pPr>
            <a:r>
              <a:rPr lang="en-US" b="1" u="sng" dirty="0"/>
              <a:t>COMPOSITE REPRESENTATION</a:t>
            </a:r>
            <a:r>
              <a:rPr lang="en-US" dirty="0"/>
              <a:t>: a representation built out of constituent sub-representations as their parts, in the way in which paragraphs are built out of sentences and sentences out of words. </a:t>
            </a:r>
          </a:p>
          <a:p>
            <a:pPr>
              <a:buFont typeface="Arial" panose="020B0604020202020204" pitchFamily="34" charset="0"/>
              <a:buChar char="•"/>
            </a:pPr>
            <a:r>
              <a:rPr lang="en-US" b="1" u="sng" dirty="0"/>
              <a:t>REPRESENTATIONAL UNIT</a:t>
            </a:r>
            <a:r>
              <a:rPr lang="en-US" dirty="0"/>
              <a:t>: The smallest constituent sub-representations such as icons, names, simple word forms, or the sorts of alphanumeric identifiers we might find in patient records. </a:t>
            </a:r>
          </a:p>
        </p:txBody>
      </p:sp>
      <p:sp>
        <p:nvSpPr>
          <p:cNvPr id="4" name="Slide Number Placeholder 3">
            <a:extLst>
              <a:ext uri="{FF2B5EF4-FFF2-40B4-BE49-F238E27FC236}">
                <a16:creationId xmlns:a16="http://schemas.microsoft.com/office/drawing/2014/main" id="{0B829B55-FDA7-49BE-ACB9-49473F6C356E}"/>
              </a:ext>
            </a:extLst>
          </p:cNvPr>
          <p:cNvSpPr>
            <a:spLocks noGrp="1"/>
          </p:cNvSpPr>
          <p:nvPr>
            <p:ph type="sldNum" sz="quarter" idx="3"/>
          </p:nvPr>
        </p:nvSpPr>
        <p:spPr/>
        <p:txBody>
          <a:bodyPr/>
          <a:lstStyle/>
          <a:p>
            <a:fld id="{7C5DB68A-9D44-4073-920F-D08D647C06A7}" type="slidenum">
              <a:rPr lang="en-US" smtClean="0"/>
              <a:t>16</a:t>
            </a:fld>
            <a:endParaRPr lang="en-US" dirty="0"/>
          </a:p>
        </p:txBody>
      </p:sp>
      <p:sp>
        <p:nvSpPr>
          <p:cNvPr id="5" name="Rectangle 4">
            <a:extLst>
              <a:ext uri="{FF2B5EF4-FFF2-40B4-BE49-F238E27FC236}">
                <a16:creationId xmlns:a16="http://schemas.microsoft.com/office/drawing/2014/main" id="{152E1A69-8891-44ED-9403-D694879C4C65}"/>
              </a:ext>
            </a:extLst>
          </p:cNvPr>
          <p:cNvSpPr/>
          <p:nvPr/>
        </p:nvSpPr>
        <p:spPr>
          <a:xfrm>
            <a:off x="2895600" y="6153834"/>
            <a:ext cx="6187440" cy="646331"/>
          </a:xfrm>
          <a:prstGeom prst="rect">
            <a:avLst/>
          </a:prstGeom>
        </p:spPr>
        <p:txBody>
          <a:bodyPr wrap="square">
            <a:spAutoFit/>
          </a:bodyPr>
          <a:lstStyle/>
          <a:p>
            <a:pPr algn="r"/>
            <a:r>
              <a:rPr lang="en-US" sz="1200" b="0" dirty="0">
                <a:solidFill>
                  <a:schemeClr val="bg1"/>
                </a:solidFill>
                <a:latin typeface="Arial" panose="020B0604020202020204" pitchFamily="34" charset="0"/>
              </a:rPr>
              <a:t>Smith B, </a:t>
            </a:r>
            <a:r>
              <a:rPr lang="en-US" sz="1200" b="0" dirty="0" err="1">
                <a:solidFill>
                  <a:schemeClr val="bg1"/>
                </a:solidFill>
                <a:latin typeface="Arial" panose="020B0604020202020204" pitchFamily="34" charset="0"/>
              </a:rPr>
              <a:t>Kusnierczyk</a:t>
            </a:r>
            <a:r>
              <a:rPr lang="en-US" sz="1200" b="0" dirty="0">
                <a:solidFill>
                  <a:schemeClr val="bg1"/>
                </a:solidFill>
                <a:latin typeface="Arial" panose="020B0604020202020204" pitchFamily="34" charset="0"/>
              </a:rPr>
              <a:t> W, Schober D, Ceusters W. Towards a Reference Terminology for Ontology Research and Development in the Biomedical Domain. Proceedings of KR-MED 2006, Biomedical Ontology in Action, November 8, 2006, Baltimore MD, USA (</a:t>
            </a:r>
            <a:r>
              <a:rPr lang="en-US" sz="1200" b="0" dirty="0">
                <a:solidFill>
                  <a:schemeClr val="bg1"/>
                </a:solidFill>
                <a:latin typeface="Arial" panose="020B0604020202020204" pitchFamily="34" charset="0"/>
                <a:hlinkClick r:id="rId2">
                  <a:extLst>
                    <a:ext uri="{A12FA001-AC4F-418D-AE19-62706E023703}">
                      <ahyp:hlinkClr xmlns:ahyp="http://schemas.microsoft.com/office/drawing/2018/hyperlinkcolor" val="tx"/>
                    </a:ext>
                  </a:extLst>
                </a:hlinkClick>
              </a:rPr>
              <a:t>draft</a:t>
            </a:r>
            <a:r>
              <a:rPr lang="en-US" sz="1200" b="0" dirty="0">
                <a:solidFill>
                  <a:schemeClr val="bg1"/>
                </a:solidFill>
                <a:latin typeface="Arial" panose="020B0604020202020204" pitchFamily="34" charset="0"/>
              </a:rPr>
              <a:t>)</a:t>
            </a:r>
            <a:endParaRPr lang="en-US" sz="1200" dirty="0">
              <a:solidFill>
                <a:schemeClr val="bg1"/>
              </a:solidFill>
            </a:endParaRPr>
          </a:p>
        </p:txBody>
      </p:sp>
    </p:spTree>
    <p:extLst>
      <p:ext uri="{BB962C8B-B14F-4D97-AF65-F5344CB8AC3E}">
        <p14:creationId xmlns:p14="http://schemas.microsoft.com/office/powerpoint/2010/main" val="569667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D8272-66C2-4697-87FA-8F9D3063F031}"/>
              </a:ext>
            </a:extLst>
          </p:cNvPr>
          <p:cNvSpPr>
            <a:spLocks noGrp="1"/>
          </p:cNvSpPr>
          <p:nvPr>
            <p:ph type="title"/>
          </p:nvPr>
        </p:nvSpPr>
        <p:spPr/>
        <p:txBody>
          <a:bodyPr/>
          <a:lstStyle/>
          <a:p>
            <a:r>
              <a:rPr lang="en-US" dirty="0"/>
              <a:t>Some rough definitions / elucidations (2)</a:t>
            </a:r>
          </a:p>
        </p:txBody>
      </p:sp>
      <p:sp>
        <p:nvSpPr>
          <p:cNvPr id="3" name="Content Placeholder 2">
            <a:extLst>
              <a:ext uri="{FF2B5EF4-FFF2-40B4-BE49-F238E27FC236}">
                <a16:creationId xmlns:a16="http://schemas.microsoft.com/office/drawing/2014/main" id="{80F088C1-FD58-4A90-AC1D-F7D8E692E34D}"/>
              </a:ext>
            </a:extLst>
          </p:cNvPr>
          <p:cNvSpPr>
            <a:spLocks noGrp="1"/>
          </p:cNvSpPr>
          <p:nvPr>
            <p:ph idx="1"/>
          </p:nvPr>
        </p:nvSpPr>
        <p:spPr/>
        <p:txBody>
          <a:bodyPr/>
          <a:lstStyle/>
          <a:p>
            <a:pPr>
              <a:buFont typeface="Arial" panose="020B0604020202020204" pitchFamily="34" charset="0"/>
              <a:buChar char="•"/>
            </a:pPr>
            <a:r>
              <a:rPr lang="en-US" b="1" u="sng" dirty="0"/>
              <a:t>COGNITIVE REPRESENTATION</a:t>
            </a:r>
            <a:r>
              <a:rPr lang="en-US" dirty="0"/>
              <a:t>: a representation whose representational units are ideas, thoughts, or beliefs in the mind of some cognitive subject – for example a clinician engaged in applying theoretical (and practical) knowledge to the task of establishing a diagnosis.</a:t>
            </a:r>
          </a:p>
          <a:p>
            <a:pPr>
              <a:buFont typeface="Arial" panose="020B0604020202020204" pitchFamily="34" charset="0"/>
              <a:buChar char="•"/>
            </a:pPr>
            <a:endParaRPr lang="en-US" sz="1000" dirty="0"/>
          </a:p>
          <a:p>
            <a:pPr>
              <a:buFont typeface="Arial" panose="020B0604020202020204" pitchFamily="34" charset="0"/>
              <a:buChar char="•"/>
            </a:pPr>
            <a:r>
              <a:rPr lang="en-US" b="1" u="sng" dirty="0"/>
              <a:t>REPRESENTATIONAL ARTIFACT</a:t>
            </a:r>
            <a:r>
              <a:rPr lang="en-US" dirty="0"/>
              <a:t>: a representation that is fixed in some medium in such a way that it can serve to make the cognitive representations existing in the minds of separate subjects publicly accessible in some enduring fashion. Examples are: a text, a diagram, a map legend, a list, a clinical record, or a controlled vocabulary. </a:t>
            </a:r>
          </a:p>
        </p:txBody>
      </p:sp>
      <p:sp>
        <p:nvSpPr>
          <p:cNvPr id="4" name="Slide Number Placeholder 3">
            <a:extLst>
              <a:ext uri="{FF2B5EF4-FFF2-40B4-BE49-F238E27FC236}">
                <a16:creationId xmlns:a16="http://schemas.microsoft.com/office/drawing/2014/main" id="{F14FCD8E-B36F-4B33-B3EE-74FD1B42B72E}"/>
              </a:ext>
            </a:extLst>
          </p:cNvPr>
          <p:cNvSpPr>
            <a:spLocks noGrp="1"/>
          </p:cNvSpPr>
          <p:nvPr>
            <p:ph type="sldNum" sz="quarter" idx="3"/>
          </p:nvPr>
        </p:nvSpPr>
        <p:spPr/>
        <p:txBody>
          <a:bodyPr/>
          <a:lstStyle/>
          <a:p>
            <a:fld id="{7C5DB68A-9D44-4073-920F-D08D647C06A7}" type="slidenum">
              <a:rPr lang="en-US" smtClean="0"/>
              <a:t>17</a:t>
            </a:fld>
            <a:endParaRPr lang="en-US" dirty="0"/>
          </a:p>
        </p:txBody>
      </p:sp>
      <p:sp>
        <p:nvSpPr>
          <p:cNvPr id="5" name="Rectangle 4">
            <a:extLst>
              <a:ext uri="{FF2B5EF4-FFF2-40B4-BE49-F238E27FC236}">
                <a16:creationId xmlns:a16="http://schemas.microsoft.com/office/drawing/2014/main" id="{8218C383-C6EF-454F-A364-D0E6B2E41D7D}"/>
              </a:ext>
            </a:extLst>
          </p:cNvPr>
          <p:cNvSpPr/>
          <p:nvPr/>
        </p:nvSpPr>
        <p:spPr>
          <a:xfrm>
            <a:off x="2895600" y="6153834"/>
            <a:ext cx="6187440" cy="646331"/>
          </a:xfrm>
          <a:prstGeom prst="rect">
            <a:avLst/>
          </a:prstGeom>
        </p:spPr>
        <p:txBody>
          <a:bodyPr wrap="square">
            <a:spAutoFit/>
          </a:bodyPr>
          <a:lstStyle/>
          <a:p>
            <a:pPr algn="r"/>
            <a:r>
              <a:rPr lang="en-US" sz="1200" b="0" dirty="0">
                <a:solidFill>
                  <a:schemeClr val="bg1"/>
                </a:solidFill>
                <a:latin typeface="Arial" panose="020B0604020202020204" pitchFamily="34" charset="0"/>
              </a:rPr>
              <a:t>Smith B, </a:t>
            </a:r>
            <a:r>
              <a:rPr lang="en-US" sz="1200" b="0" dirty="0" err="1">
                <a:solidFill>
                  <a:schemeClr val="bg1"/>
                </a:solidFill>
                <a:latin typeface="Arial" panose="020B0604020202020204" pitchFamily="34" charset="0"/>
              </a:rPr>
              <a:t>Kusnierczyk</a:t>
            </a:r>
            <a:r>
              <a:rPr lang="en-US" sz="1200" b="0" dirty="0">
                <a:solidFill>
                  <a:schemeClr val="bg1"/>
                </a:solidFill>
                <a:latin typeface="Arial" panose="020B0604020202020204" pitchFamily="34" charset="0"/>
              </a:rPr>
              <a:t> W, Schober D, Ceusters W. Towards a Reference Terminology for Ontology Research and Development in the Biomedical Domain. Proceedings of KR-MED 2006, Biomedical Ontology in Action, November 8, 2006, Baltimore MD, USA (</a:t>
            </a:r>
            <a:r>
              <a:rPr lang="en-US" sz="1200" b="0" dirty="0">
                <a:solidFill>
                  <a:schemeClr val="bg1"/>
                </a:solidFill>
                <a:latin typeface="Arial" panose="020B0604020202020204" pitchFamily="34" charset="0"/>
                <a:hlinkClick r:id="rId2">
                  <a:extLst>
                    <a:ext uri="{A12FA001-AC4F-418D-AE19-62706E023703}">
                      <ahyp:hlinkClr xmlns:ahyp="http://schemas.microsoft.com/office/drawing/2018/hyperlinkcolor" val="tx"/>
                    </a:ext>
                  </a:extLst>
                </a:hlinkClick>
              </a:rPr>
              <a:t>draft</a:t>
            </a:r>
            <a:r>
              <a:rPr lang="en-US" sz="1200" b="0" dirty="0">
                <a:solidFill>
                  <a:schemeClr val="bg1"/>
                </a:solidFill>
                <a:latin typeface="Arial" panose="020B0604020202020204" pitchFamily="34" charset="0"/>
              </a:rPr>
              <a:t>)</a:t>
            </a:r>
            <a:endParaRPr lang="en-US" sz="1200" dirty="0">
              <a:solidFill>
                <a:schemeClr val="bg1"/>
              </a:solidFill>
            </a:endParaRPr>
          </a:p>
        </p:txBody>
      </p:sp>
    </p:spTree>
    <p:extLst>
      <p:ext uri="{BB962C8B-B14F-4D97-AF65-F5344CB8AC3E}">
        <p14:creationId xmlns:p14="http://schemas.microsoft.com/office/powerpoint/2010/main" val="1054367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B8B8F-6183-4C30-B0BC-9C1A595E839D}"/>
              </a:ext>
            </a:extLst>
          </p:cNvPr>
          <p:cNvSpPr>
            <a:spLocks noGrp="1"/>
          </p:cNvSpPr>
          <p:nvPr>
            <p:ph type="title"/>
          </p:nvPr>
        </p:nvSpPr>
        <p:spPr/>
        <p:txBody>
          <a:bodyPr/>
          <a:lstStyle/>
          <a:p>
            <a:r>
              <a:rPr lang="en-US" dirty="0"/>
              <a:t>How many … ?</a:t>
            </a:r>
          </a:p>
        </p:txBody>
      </p:sp>
      <p:sp>
        <p:nvSpPr>
          <p:cNvPr id="4" name="Slide Number Placeholder 3">
            <a:extLst>
              <a:ext uri="{FF2B5EF4-FFF2-40B4-BE49-F238E27FC236}">
                <a16:creationId xmlns:a16="http://schemas.microsoft.com/office/drawing/2014/main" id="{520762AC-3F2E-4513-9787-69B8855B4CB4}"/>
              </a:ext>
            </a:extLst>
          </p:cNvPr>
          <p:cNvSpPr>
            <a:spLocks noGrp="1"/>
          </p:cNvSpPr>
          <p:nvPr>
            <p:ph type="sldNum" sz="quarter" idx="3"/>
          </p:nvPr>
        </p:nvSpPr>
        <p:spPr/>
        <p:txBody>
          <a:bodyPr/>
          <a:lstStyle/>
          <a:p>
            <a:fld id="{7C5DB68A-9D44-4073-920F-D08D647C06A7}" type="slidenum">
              <a:rPr lang="en-US" smtClean="0"/>
              <a:t>18</a:t>
            </a:fld>
            <a:endParaRPr lang="en-US" dirty="0"/>
          </a:p>
        </p:txBody>
      </p:sp>
      <p:pic>
        <p:nvPicPr>
          <p:cNvPr id="5" name="Picture 2" descr="Picture of Werner Ceusters">
            <a:extLst>
              <a:ext uri="{FF2B5EF4-FFF2-40B4-BE49-F238E27FC236}">
                <a16:creationId xmlns:a16="http://schemas.microsoft.com/office/drawing/2014/main" id="{EB065CE3-C7F1-45A4-A797-179B12DCE4B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676400"/>
            <a:ext cx="3352800" cy="5029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BF3B308-26D5-48EC-A15D-4E3CF7A81D33}"/>
              </a:ext>
            </a:extLst>
          </p:cNvPr>
          <p:cNvSpPr txBox="1"/>
          <p:nvPr/>
        </p:nvSpPr>
        <p:spPr>
          <a:xfrm>
            <a:off x="4058892" y="2209800"/>
            <a:ext cx="4552848" cy="2554545"/>
          </a:xfrm>
          <a:prstGeom prst="rect">
            <a:avLst/>
          </a:prstGeom>
          <a:noFill/>
        </p:spPr>
        <p:txBody>
          <a:bodyPr wrap="none" rtlCol="0">
            <a:spAutoFit/>
          </a:bodyPr>
          <a:lstStyle/>
          <a:p>
            <a:r>
              <a:rPr lang="en-US" b="0" dirty="0">
                <a:solidFill>
                  <a:schemeClr val="bg1"/>
                </a:solidFill>
              </a:rPr>
              <a:t>Representations</a:t>
            </a:r>
          </a:p>
          <a:p>
            <a:endParaRPr lang="en-US" b="0" dirty="0">
              <a:solidFill>
                <a:schemeClr val="bg1"/>
              </a:solidFill>
            </a:endParaRPr>
          </a:p>
          <a:p>
            <a:r>
              <a:rPr lang="en-US" b="0" dirty="0">
                <a:solidFill>
                  <a:schemeClr val="bg1"/>
                </a:solidFill>
              </a:rPr>
              <a:t>Composite representations</a:t>
            </a:r>
          </a:p>
          <a:p>
            <a:endParaRPr lang="en-US" b="0" dirty="0">
              <a:solidFill>
                <a:schemeClr val="bg1"/>
              </a:solidFill>
            </a:endParaRPr>
          </a:p>
          <a:p>
            <a:r>
              <a:rPr lang="en-US" b="0" dirty="0">
                <a:solidFill>
                  <a:schemeClr val="bg1"/>
                </a:solidFill>
              </a:rPr>
              <a:t>Representational units</a:t>
            </a:r>
          </a:p>
        </p:txBody>
      </p:sp>
    </p:spTree>
    <p:extLst>
      <p:ext uri="{BB962C8B-B14F-4D97-AF65-F5344CB8AC3E}">
        <p14:creationId xmlns:p14="http://schemas.microsoft.com/office/powerpoint/2010/main" val="37460167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FD492-6340-414F-8130-43C4AB5321EB}"/>
              </a:ext>
            </a:extLst>
          </p:cNvPr>
          <p:cNvSpPr>
            <a:spLocks noGrp="1"/>
          </p:cNvSpPr>
          <p:nvPr>
            <p:ph type="title"/>
          </p:nvPr>
        </p:nvSpPr>
        <p:spPr/>
        <p:txBody>
          <a:bodyPr/>
          <a:lstStyle/>
          <a:p>
            <a:r>
              <a:rPr lang="en-US" dirty="0"/>
              <a:t>And in the frame below ?</a:t>
            </a:r>
          </a:p>
        </p:txBody>
      </p:sp>
      <p:sp>
        <p:nvSpPr>
          <p:cNvPr id="3" name="Content Placeholder 2">
            <a:extLst>
              <a:ext uri="{FF2B5EF4-FFF2-40B4-BE49-F238E27FC236}">
                <a16:creationId xmlns:a16="http://schemas.microsoft.com/office/drawing/2014/main" id="{0C14AF6D-AD22-43B0-86F6-E1EC2E1FE976}"/>
              </a:ext>
            </a:extLst>
          </p:cNvPr>
          <p:cNvSpPr>
            <a:spLocks noGrp="1"/>
          </p:cNvSpPr>
          <p:nvPr>
            <p:ph idx="1"/>
          </p:nvPr>
        </p:nvSpPr>
        <p:spPr>
          <a:xfrm>
            <a:off x="2438400" y="2286000"/>
            <a:ext cx="3962400" cy="3962400"/>
          </a:xfrm>
          <a:ln>
            <a:solidFill>
              <a:schemeClr val="bg1"/>
            </a:solidFill>
          </a:ln>
        </p:spPr>
        <p:txBody>
          <a:bodyPr/>
          <a:lstStyle/>
          <a:p>
            <a:endParaRPr lang="en-US" dirty="0"/>
          </a:p>
          <a:p>
            <a:pPr algn="ctr"/>
            <a:r>
              <a:rPr lang="en-US" sz="4400" dirty="0"/>
              <a:t>Water</a:t>
            </a:r>
          </a:p>
          <a:p>
            <a:pPr algn="ctr"/>
            <a:r>
              <a:rPr lang="en-US" sz="4400" dirty="0"/>
              <a:t>Aqua</a:t>
            </a:r>
          </a:p>
          <a:p>
            <a:pPr algn="ctr"/>
            <a:r>
              <a:rPr lang="en-US" sz="4400" dirty="0" err="1"/>
              <a:t>Eau</a:t>
            </a:r>
            <a:endParaRPr lang="en-US" sz="4400" dirty="0"/>
          </a:p>
          <a:p>
            <a:pPr algn="ctr"/>
            <a:r>
              <a:rPr lang="en-US" sz="4400" dirty="0"/>
              <a:t>H</a:t>
            </a:r>
            <a:r>
              <a:rPr lang="en-US" sz="4400" baseline="-25000" dirty="0"/>
              <a:t>2</a:t>
            </a:r>
            <a:r>
              <a:rPr lang="en-US" sz="4400" dirty="0"/>
              <a:t>O</a:t>
            </a:r>
          </a:p>
          <a:p>
            <a:endParaRPr lang="en-US" dirty="0"/>
          </a:p>
          <a:p>
            <a:endParaRPr lang="en-US" dirty="0"/>
          </a:p>
        </p:txBody>
      </p:sp>
      <p:sp>
        <p:nvSpPr>
          <p:cNvPr id="4" name="Slide Number Placeholder 3">
            <a:extLst>
              <a:ext uri="{FF2B5EF4-FFF2-40B4-BE49-F238E27FC236}">
                <a16:creationId xmlns:a16="http://schemas.microsoft.com/office/drawing/2014/main" id="{0BB3A1DE-0766-4525-A6F3-9EF5753E2AA6}"/>
              </a:ext>
            </a:extLst>
          </p:cNvPr>
          <p:cNvSpPr>
            <a:spLocks noGrp="1"/>
          </p:cNvSpPr>
          <p:nvPr>
            <p:ph type="sldNum" sz="quarter" idx="3"/>
          </p:nvPr>
        </p:nvSpPr>
        <p:spPr/>
        <p:txBody>
          <a:bodyPr/>
          <a:lstStyle/>
          <a:p>
            <a:fld id="{7C5DB68A-9D44-4073-920F-D08D647C06A7}" type="slidenum">
              <a:rPr lang="en-US" smtClean="0"/>
              <a:t>19</a:t>
            </a:fld>
            <a:endParaRPr lang="en-US" dirty="0"/>
          </a:p>
        </p:txBody>
      </p:sp>
      <p:sp>
        <p:nvSpPr>
          <p:cNvPr id="5" name="Content Placeholder 2">
            <a:extLst>
              <a:ext uri="{FF2B5EF4-FFF2-40B4-BE49-F238E27FC236}">
                <a16:creationId xmlns:a16="http://schemas.microsoft.com/office/drawing/2014/main" id="{5F574232-F9A4-4412-9C04-4B8594C41172}"/>
              </a:ext>
            </a:extLst>
          </p:cNvPr>
          <p:cNvSpPr txBox="1">
            <a:spLocks/>
          </p:cNvSpPr>
          <p:nvPr/>
        </p:nvSpPr>
        <p:spPr>
          <a:xfrm>
            <a:off x="2438400" y="2286000"/>
            <a:ext cx="3962400" cy="3962400"/>
          </a:xfrm>
          <a:prstGeom prst="rect">
            <a:avLst/>
          </a:prstGeom>
          <a:ln>
            <a:solidFill>
              <a:schemeClr val="bg1"/>
            </a:solidFill>
          </a:ln>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endParaRPr lang="en-US" kern="0"/>
          </a:p>
          <a:p>
            <a:pPr algn="ctr"/>
            <a:r>
              <a:rPr lang="en-US" sz="4400" kern="0"/>
              <a:t>Water</a:t>
            </a:r>
          </a:p>
          <a:p>
            <a:pPr algn="ctr"/>
            <a:r>
              <a:rPr lang="en-US" sz="4400" kern="0"/>
              <a:t>Aqua</a:t>
            </a:r>
          </a:p>
          <a:p>
            <a:pPr algn="ctr"/>
            <a:r>
              <a:rPr lang="en-US" sz="4400" kern="0"/>
              <a:t>Eau</a:t>
            </a:r>
          </a:p>
          <a:p>
            <a:pPr algn="ctr"/>
            <a:r>
              <a:rPr lang="en-US" sz="4400" kern="0"/>
              <a:t>H</a:t>
            </a:r>
            <a:r>
              <a:rPr lang="en-US" sz="4400" kern="0" baseline="-25000"/>
              <a:t>2</a:t>
            </a:r>
            <a:r>
              <a:rPr lang="en-US" sz="4400" kern="0"/>
              <a:t>O</a:t>
            </a:r>
          </a:p>
          <a:p>
            <a:endParaRPr lang="en-US" kern="0"/>
          </a:p>
          <a:p>
            <a:endParaRPr lang="en-US" kern="0" dirty="0"/>
          </a:p>
        </p:txBody>
      </p:sp>
    </p:spTree>
    <p:extLst>
      <p:ext uri="{BB962C8B-B14F-4D97-AF65-F5344CB8AC3E}">
        <p14:creationId xmlns:p14="http://schemas.microsoft.com/office/powerpoint/2010/main" val="3531280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410A6-AB9A-4D71-9ABB-D694C61B653D}"/>
              </a:ext>
            </a:extLst>
          </p:cNvPr>
          <p:cNvSpPr>
            <a:spLocks noGrp="1"/>
          </p:cNvSpPr>
          <p:nvPr>
            <p:ph type="title"/>
          </p:nvPr>
        </p:nvSpPr>
        <p:spPr/>
        <p:txBody>
          <a:bodyPr/>
          <a:lstStyle/>
          <a:p>
            <a:r>
              <a:rPr lang="en-US" dirty="0"/>
              <a:t>Assignment for next week</a:t>
            </a:r>
          </a:p>
        </p:txBody>
      </p:sp>
      <p:sp>
        <p:nvSpPr>
          <p:cNvPr id="3" name="Content Placeholder 2">
            <a:extLst>
              <a:ext uri="{FF2B5EF4-FFF2-40B4-BE49-F238E27FC236}">
                <a16:creationId xmlns:a16="http://schemas.microsoft.com/office/drawing/2014/main" id="{15AC8C4C-5441-433C-B208-F52443B3CDC8}"/>
              </a:ext>
            </a:extLst>
          </p:cNvPr>
          <p:cNvSpPr>
            <a:spLocks noGrp="1"/>
          </p:cNvSpPr>
          <p:nvPr>
            <p:ph idx="1"/>
          </p:nvPr>
        </p:nvSpPr>
        <p:spPr/>
        <p:txBody>
          <a:bodyPr/>
          <a:lstStyle/>
          <a:p>
            <a:r>
              <a:rPr lang="en-US" b="1" dirty="0"/>
              <a:t>Required reading pre-class: </a:t>
            </a:r>
            <a:endParaRPr lang="en-US" dirty="0"/>
          </a:p>
          <a:p>
            <a:endParaRPr lang="en-US" b="1" dirty="0"/>
          </a:p>
          <a:p>
            <a:r>
              <a:rPr lang="en-US" b="1" dirty="0"/>
              <a:t>R2 </a:t>
            </a:r>
            <a:r>
              <a:rPr lang="en-US" b="1" i="1" dirty="0"/>
              <a:t>What is an ontology? </a:t>
            </a:r>
            <a:r>
              <a:rPr lang="en-US" dirty="0"/>
              <a:t>(pages 1-26) in: Arp, R., B. Smith, and A.D. Spear, </a:t>
            </a:r>
            <a:r>
              <a:rPr lang="en-US" i="1" dirty="0"/>
              <a:t>Building ontologies with basic formal ontology</a:t>
            </a:r>
            <a:r>
              <a:rPr lang="en-US" dirty="0"/>
              <a:t>. 2015, The MIT Press,: Cambridge, Massachusetts. online resource (245 p.) </a:t>
            </a:r>
          </a:p>
          <a:p>
            <a:endParaRPr lang="en-US" dirty="0"/>
          </a:p>
          <a:p>
            <a:r>
              <a:rPr lang="nl-NL" dirty="0">
                <a:hlinkClick r:id="rId3"/>
              </a:rPr>
              <a:t>Access free online reading of this book here</a:t>
            </a:r>
            <a:r>
              <a:rPr lang="nl-NL" dirty="0"/>
              <a:t>.</a:t>
            </a:r>
            <a:endParaRPr lang="en-US" dirty="0"/>
          </a:p>
        </p:txBody>
      </p:sp>
      <p:sp>
        <p:nvSpPr>
          <p:cNvPr id="4" name="Slide Number Placeholder 3">
            <a:extLst>
              <a:ext uri="{FF2B5EF4-FFF2-40B4-BE49-F238E27FC236}">
                <a16:creationId xmlns:a16="http://schemas.microsoft.com/office/drawing/2014/main" id="{E01ED7D1-262B-4563-A6D1-5E02ADC1630C}"/>
              </a:ext>
            </a:extLst>
          </p:cNvPr>
          <p:cNvSpPr>
            <a:spLocks noGrp="1"/>
          </p:cNvSpPr>
          <p:nvPr>
            <p:ph type="sldNum" sz="quarter" idx="3"/>
          </p:nvPr>
        </p:nvSpPr>
        <p:spPr/>
        <p:txBody>
          <a:bodyPr/>
          <a:lstStyle/>
          <a:p>
            <a:fld id="{7C5DB68A-9D44-4073-920F-D08D647C06A7}" type="slidenum">
              <a:rPr lang="en-US" smtClean="0"/>
              <a:t>2</a:t>
            </a:fld>
            <a:endParaRPr lang="en-US" dirty="0"/>
          </a:p>
        </p:txBody>
      </p:sp>
    </p:spTree>
    <p:extLst>
      <p:ext uri="{BB962C8B-B14F-4D97-AF65-F5344CB8AC3E}">
        <p14:creationId xmlns:p14="http://schemas.microsoft.com/office/powerpoint/2010/main" val="5763387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FD492-6340-414F-8130-43C4AB5321EB}"/>
              </a:ext>
            </a:extLst>
          </p:cNvPr>
          <p:cNvSpPr>
            <a:spLocks noGrp="1"/>
          </p:cNvSpPr>
          <p:nvPr>
            <p:ph type="title"/>
          </p:nvPr>
        </p:nvSpPr>
        <p:spPr/>
        <p:txBody>
          <a:bodyPr/>
          <a:lstStyle/>
          <a:p>
            <a:r>
              <a:rPr lang="en-US" dirty="0"/>
              <a:t>What do they mean?</a:t>
            </a:r>
            <a:br>
              <a:rPr lang="en-US" dirty="0"/>
            </a:br>
            <a:r>
              <a:rPr lang="en-US" dirty="0"/>
              <a:t>Do they all represent the same entity?</a:t>
            </a:r>
          </a:p>
        </p:txBody>
      </p:sp>
      <p:sp>
        <p:nvSpPr>
          <p:cNvPr id="3" name="Content Placeholder 2">
            <a:extLst>
              <a:ext uri="{FF2B5EF4-FFF2-40B4-BE49-F238E27FC236}">
                <a16:creationId xmlns:a16="http://schemas.microsoft.com/office/drawing/2014/main" id="{0C14AF6D-AD22-43B0-86F6-E1EC2E1FE976}"/>
              </a:ext>
            </a:extLst>
          </p:cNvPr>
          <p:cNvSpPr>
            <a:spLocks noGrp="1"/>
          </p:cNvSpPr>
          <p:nvPr>
            <p:ph idx="1"/>
          </p:nvPr>
        </p:nvSpPr>
        <p:spPr>
          <a:xfrm>
            <a:off x="2438400" y="2286000"/>
            <a:ext cx="3962400" cy="3962400"/>
          </a:xfrm>
          <a:ln>
            <a:solidFill>
              <a:schemeClr val="bg1"/>
            </a:solidFill>
          </a:ln>
        </p:spPr>
        <p:txBody>
          <a:bodyPr/>
          <a:lstStyle/>
          <a:p>
            <a:endParaRPr lang="en-US" dirty="0"/>
          </a:p>
          <a:p>
            <a:pPr algn="ctr"/>
            <a:r>
              <a:rPr lang="en-US" sz="4400" dirty="0"/>
              <a:t>Water</a:t>
            </a:r>
          </a:p>
          <a:p>
            <a:pPr algn="ctr"/>
            <a:r>
              <a:rPr lang="en-US" sz="4400" dirty="0"/>
              <a:t>Aqua</a:t>
            </a:r>
          </a:p>
          <a:p>
            <a:pPr algn="ctr"/>
            <a:r>
              <a:rPr lang="en-US" sz="4400" dirty="0" err="1"/>
              <a:t>Eau</a:t>
            </a:r>
            <a:endParaRPr lang="en-US" sz="4400" dirty="0"/>
          </a:p>
          <a:p>
            <a:pPr algn="ctr"/>
            <a:r>
              <a:rPr lang="en-US" sz="4400" dirty="0"/>
              <a:t>H</a:t>
            </a:r>
            <a:r>
              <a:rPr lang="en-US" sz="4400" baseline="-25000" dirty="0"/>
              <a:t>2</a:t>
            </a:r>
            <a:r>
              <a:rPr lang="en-US" sz="4400" dirty="0"/>
              <a:t>O</a:t>
            </a:r>
          </a:p>
          <a:p>
            <a:endParaRPr lang="en-US" dirty="0"/>
          </a:p>
          <a:p>
            <a:endParaRPr lang="en-US" dirty="0"/>
          </a:p>
        </p:txBody>
      </p:sp>
      <p:sp>
        <p:nvSpPr>
          <p:cNvPr id="4" name="Slide Number Placeholder 3">
            <a:extLst>
              <a:ext uri="{FF2B5EF4-FFF2-40B4-BE49-F238E27FC236}">
                <a16:creationId xmlns:a16="http://schemas.microsoft.com/office/drawing/2014/main" id="{0BB3A1DE-0766-4525-A6F3-9EF5753E2AA6}"/>
              </a:ext>
            </a:extLst>
          </p:cNvPr>
          <p:cNvSpPr>
            <a:spLocks noGrp="1"/>
          </p:cNvSpPr>
          <p:nvPr>
            <p:ph type="sldNum" sz="quarter" idx="3"/>
          </p:nvPr>
        </p:nvSpPr>
        <p:spPr/>
        <p:txBody>
          <a:bodyPr/>
          <a:lstStyle/>
          <a:p>
            <a:fld id="{7C5DB68A-9D44-4073-920F-D08D647C06A7}" type="slidenum">
              <a:rPr lang="en-US" smtClean="0"/>
              <a:t>20</a:t>
            </a:fld>
            <a:endParaRPr lang="en-US" dirty="0"/>
          </a:p>
        </p:txBody>
      </p:sp>
    </p:spTree>
    <p:extLst>
      <p:ext uri="{BB962C8B-B14F-4D97-AF65-F5344CB8AC3E}">
        <p14:creationId xmlns:p14="http://schemas.microsoft.com/office/powerpoint/2010/main" val="2483822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descr="Triangle"/>
          <p:cNvGrpSpPr>
            <a:grpSpLocks/>
          </p:cNvGrpSpPr>
          <p:nvPr/>
        </p:nvGrpSpPr>
        <p:grpSpPr bwMode="auto">
          <a:xfrm>
            <a:off x="1371600" y="2895600"/>
            <a:ext cx="5334000" cy="2595563"/>
            <a:chOff x="2092504" y="3276600"/>
            <a:chExt cx="5334000" cy="2595265"/>
          </a:xfrm>
        </p:grpSpPr>
        <p:sp>
          <p:nvSpPr>
            <p:cNvPr id="23559" name="Isosceles Triangle 3"/>
            <p:cNvSpPr>
              <a:spLocks noChangeArrowheads="1"/>
            </p:cNvSpPr>
            <p:nvPr/>
          </p:nvSpPr>
          <p:spPr bwMode="auto">
            <a:xfrm>
              <a:off x="2092504" y="3276600"/>
              <a:ext cx="5334000" cy="2590800"/>
            </a:xfrm>
            <a:prstGeom prst="triangle">
              <a:avLst>
                <a:gd name="adj" fmla="val 50000"/>
              </a:avLst>
            </a:prstGeom>
            <a:solidFill>
              <a:srgbClr val="9933FF"/>
            </a:solidFill>
            <a:ln w="9525" algn="ctr">
              <a:noFill/>
              <a:round/>
              <a:headEnd/>
              <a:tailEnd type="triangle" w="med" len="med"/>
            </a:ln>
          </p:spPr>
          <p:txBody>
            <a:bodyPr anchor="ctr"/>
            <a:lstStyle/>
            <a:p>
              <a:endParaRPr lang="en-US"/>
            </a:p>
          </p:txBody>
        </p:sp>
        <p:sp>
          <p:nvSpPr>
            <p:cNvPr id="23560" name="TextBox 4"/>
            <p:cNvSpPr txBox="1">
              <a:spLocks noChangeArrowheads="1"/>
            </p:cNvSpPr>
            <p:nvPr/>
          </p:nvSpPr>
          <p:spPr bwMode="auto">
            <a:xfrm>
              <a:off x="2460351" y="5410200"/>
              <a:ext cx="816249" cy="461665"/>
            </a:xfrm>
            <a:prstGeom prst="rect">
              <a:avLst/>
            </a:prstGeom>
            <a:noFill/>
            <a:ln w="9525">
              <a:noFill/>
              <a:miter lim="800000"/>
              <a:headEnd/>
              <a:tailEnd/>
            </a:ln>
          </p:spPr>
          <p:txBody>
            <a:bodyPr wrap="none">
              <a:spAutoFit/>
            </a:bodyPr>
            <a:lstStyle/>
            <a:p>
              <a:r>
                <a:rPr lang="en-US">
                  <a:solidFill>
                    <a:srgbClr val="FFFF00"/>
                  </a:solidFill>
                </a:rPr>
                <a:t>term</a:t>
              </a:r>
            </a:p>
          </p:txBody>
        </p:sp>
        <p:sp>
          <p:nvSpPr>
            <p:cNvPr id="23561" name="TextBox 5"/>
            <p:cNvSpPr txBox="1">
              <a:spLocks noChangeArrowheads="1"/>
            </p:cNvSpPr>
            <p:nvPr/>
          </p:nvSpPr>
          <p:spPr bwMode="auto">
            <a:xfrm>
              <a:off x="4155047" y="3729335"/>
              <a:ext cx="1192955" cy="461665"/>
            </a:xfrm>
            <a:prstGeom prst="rect">
              <a:avLst/>
            </a:prstGeom>
            <a:noFill/>
            <a:ln w="9525">
              <a:noFill/>
              <a:miter lim="800000"/>
              <a:headEnd/>
              <a:tailEnd/>
            </a:ln>
          </p:spPr>
          <p:txBody>
            <a:bodyPr wrap="none">
              <a:spAutoFit/>
            </a:bodyPr>
            <a:lstStyle/>
            <a:p>
              <a:r>
                <a:rPr lang="en-US">
                  <a:solidFill>
                    <a:srgbClr val="FFFF00"/>
                  </a:solidFill>
                </a:rPr>
                <a:t>concept</a:t>
              </a:r>
            </a:p>
          </p:txBody>
        </p:sp>
        <p:sp>
          <p:nvSpPr>
            <p:cNvPr id="23562" name="TextBox 6"/>
            <p:cNvSpPr txBox="1">
              <a:spLocks noChangeArrowheads="1"/>
            </p:cNvSpPr>
            <p:nvPr/>
          </p:nvSpPr>
          <p:spPr bwMode="auto">
            <a:xfrm>
              <a:off x="5867400" y="5410200"/>
              <a:ext cx="1231492" cy="461665"/>
            </a:xfrm>
            <a:prstGeom prst="rect">
              <a:avLst/>
            </a:prstGeom>
            <a:noFill/>
            <a:ln w="9525">
              <a:noFill/>
              <a:miter lim="800000"/>
              <a:headEnd/>
              <a:tailEnd/>
            </a:ln>
          </p:spPr>
          <p:txBody>
            <a:bodyPr wrap="none">
              <a:spAutoFit/>
            </a:bodyPr>
            <a:lstStyle/>
            <a:p>
              <a:r>
                <a:rPr lang="en-US">
                  <a:solidFill>
                    <a:srgbClr val="FFFF00"/>
                  </a:solidFill>
                </a:rPr>
                <a:t>referent</a:t>
              </a:r>
            </a:p>
          </p:txBody>
        </p:sp>
      </p:grpSp>
      <p:sp>
        <p:nvSpPr>
          <p:cNvPr id="3" name="Title 2"/>
          <p:cNvSpPr>
            <a:spLocks noGrp="1"/>
          </p:cNvSpPr>
          <p:nvPr>
            <p:ph type="title"/>
          </p:nvPr>
        </p:nvSpPr>
        <p:spPr>
          <a:xfrm>
            <a:off x="0" y="762000"/>
            <a:ext cx="9144000" cy="762000"/>
          </a:xfrm>
        </p:spPr>
        <p:txBody>
          <a:bodyPr/>
          <a:lstStyle/>
          <a:p>
            <a:r>
              <a:rPr lang="en-US" altLang="en-US" sz="4400" dirty="0"/>
              <a:t>The semantic triangle</a:t>
            </a:r>
            <a:endParaRPr lang="en-US" sz="4400" b="1" dirty="0"/>
          </a:p>
        </p:txBody>
      </p:sp>
      <p:sp>
        <p:nvSpPr>
          <p:cNvPr id="4" name="Slide Number Placeholder 3">
            <a:extLst>
              <a:ext uri="{FF2B5EF4-FFF2-40B4-BE49-F238E27FC236}">
                <a16:creationId xmlns:a16="http://schemas.microsoft.com/office/drawing/2014/main" id="{F3AF38E6-1815-49BD-9124-B134848849F8}"/>
              </a:ext>
            </a:extLst>
          </p:cNvPr>
          <p:cNvSpPr>
            <a:spLocks noGrp="1"/>
          </p:cNvSpPr>
          <p:nvPr>
            <p:ph type="sldNum" sz="quarter" idx="3"/>
          </p:nvPr>
        </p:nvSpPr>
        <p:spPr/>
        <p:txBody>
          <a:bodyPr/>
          <a:lstStyle/>
          <a:p>
            <a:fld id="{7C5DB68A-9D44-4073-920F-D08D647C06A7}" type="slidenum">
              <a:rPr lang="en-US" smtClean="0"/>
              <a:t>21</a:t>
            </a:fld>
            <a:endParaRPr lang="en-US" dirty="0"/>
          </a:p>
        </p:txBody>
      </p:sp>
      <p:sp>
        <p:nvSpPr>
          <p:cNvPr id="13" name="Rectangle 12">
            <a:extLst>
              <a:ext uri="{FF2B5EF4-FFF2-40B4-BE49-F238E27FC236}">
                <a16:creationId xmlns:a16="http://schemas.microsoft.com/office/drawing/2014/main" id="{0E077EFC-F146-447E-96A9-096403EA3136}"/>
              </a:ext>
            </a:extLst>
          </p:cNvPr>
          <p:cNvSpPr/>
          <p:nvPr/>
        </p:nvSpPr>
        <p:spPr>
          <a:xfrm>
            <a:off x="887858" y="6223412"/>
            <a:ext cx="8229600" cy="523220"/>
          </a:xfrm>
          <a:prstGeom prst="rect">
            <a:avLst/>
          </a:prstGeom>
        </p:spPr>
        <p:txBody>
          <a:bodyPr wrap="square">
            <a:spAutoFit/>
          </a:bodyPr>
          <a:lstStyle/>
          <a:p>
            <a:pPr algn="r"/>
            <a:r>
              <a:rPr lang="en-US" sz="1400" dirty="0">
                <a:solidFill>
                  <a:schemeClr val="bg1"/>
                </a:solidFill>
              </a:rPr>
              <a:t>Ogden, C. K. and I.A. Richards. 1989[1923]. The Meaning of Meaning. </a:t>
            </a:r>
          </a:p>
          <a:p>
            <a:pPr algn="r"/>
            <a:r>
              <a:rPr lang="en-US" sz="1400" dirty="0">
                <a:solidFill>
                  <a:schemeClr val="bg1"/>
                </a:solidFill>
              </a:rPr>
              <a:t>San Diego: Harcourt Brace Jovanovich. (Original published London: Kegan Paul.) </a:t>
            </a:r>
          </a:p>
        </p:txBody>
      </p:sp>
    </p:spTree>
    <p:extLst>
      <p:ext uri="{BB962C8B-B14F-4D97-AF65-F5344CB8AC3E}">
        <p14:creationId xmlns:p14="http://schemas.microsoft.com/office/powerpoint/2010/main" val="1493637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descr="Triangle"/>
          <p:cNvGrpSpPr>
            <a:grpSpLocks/>
          </p:cNvGrpSpPr>
          <p:nvPr/>
        </p:nvGrpSpPr>
        <p:grpSpPr bwMode="auto">
          <a:xfrm>
            <a:off x="1371600" y="2895600"/>
            <a:ext cx="5334000" cy="2595563"/>
            <a:chOff x="2092504" y="3276600"/>
            <a:chExt cx="5334000" cy="2595265"/>
          </a:xfrm>
        </p:grpSpPr>
        <p:sp>
          <p:nvSpPr>
            <p:cNvPr id="23559" name="Isosceles Triangle 3"/>
            <p:cNvSpPr>
              <a:spLocks noChangeArrowheads="1"/>
            </p:cNvSpPr>
            <p:nvPr/>
          </p:nvSpPr>
          <p:spPr bwMode="auto">
            <a:xfrm>
              <a:off x="2092504" y="3276600"/>
              <a:ext cx="5334000" cy="2590800"/>
            </a:xfrm>
            <a:prstGeom prst="triangle">
              <a:avLst>
                <a:gd name="adj" fmla="val 50000"/>
              </a:avLst>
            </a:prstGeom>
            <a:solidFill>
              <a:srgbClr val="9933FF"/>
            </a:solidFill>
            <a:ln w="9525" algn="ctr">
              <a:noFill/>
              <a:round/>
              <a:headEnd/>
              <a:tailEnd type="triangle" w="med" len="med"/>
            </a:ln>
          </p:spPr>
          <p:txBody>
            <a:bodyPr anchor="ctr"/>
            <a:lstStyle/>
            <a:p>
              <a:endParaRPr lang="en-US"/>
            </a:p>
          </p:txBody>
        </p:sp>
        <p:sp>
          <p:nvSpPr>
            <p:cNvPr id="23560" name="TextBox 4"/>
            <p:cNvSpPr txBox="1">
              <a:spLocks noChangeArrowheads="1"/>
            </p:cNvSpPr>
            <p:nvPr/>
          </p:nvSpPr>
          <p:spPr bwMode="auto">
            <a:xfrm>
              <a:off x="2460351" y="5410200"/>
              <a:ext cx="816249" cy="461665"/>
            </a:xfrm>
            <a:prstGeom prst="rect">
              <a:avLst/>
            </a:prstGeom>
            <a:noFill/>
            <a:ln w="9525">
              <a:noFill/>
              <a:miter lim="800000"/>
              <a:headEnd/>
              <a:tailEnd/>
            </a:ln>
          </p:spPr>
          <p:txBody>
            <a:bodyPr wrap="none">
              <a:spAutoFit/>
            </a:bodyPr>
            <a:lstStyle/>
            <a:p>
              <a:r>
                <a:rPr lang="en-US">
                  <a:solidFill>
                    <a:srgbClr val="FFFF00"/>
                  </a:solidFill>
                </a:rPr>
                <a:t>term</a:t>
              </a:r>
            </a:p>
          </p:txBody>
        </p:sp>
        <p:sp>
          <p:nvSpPr>
            <p:cNvPr id="23561" name="TextBox 5"/>
            <p:cNvSpPr txBox="1">
              <a:spLocks noChangeArrowheads="1"/>
            </p:cNvSpPr>
            <p:nvPr/>
          </p:nvSpPr>
          <p:spPr bwMode="auto">
            <a:xfrm>
              <a:off x="4155047" y="3729335"/>
              <a:ext cx="1192955" cy="461665"/>
            </a:xfrm>
            <a:prstGeom prst="rect">
              <a:avLst/>
            </a:prstGeom>
            <a:noFill/>
            <a:ln w="9525">
              <a:noFill/>
              <a:miter lim="800000"/>
              <a:headEnd/>
              <a:tailEnd/>
            </a:ln>
          </p:spPr>
          <p:txBody>
            <a:bodyPr wrap="none">
              <a:spAutoFit/>
            </a:bodyPr>
            <a:lstStyle/>
            <a:p>
              <a:r>
                <a:rPr lang="en-US">
                  <a:solidFill>
                    <a:srgbClr val="FFFF00"/>
                  </a:solidFill>
                </a:rPr>
                <a:t>concept</a:t>
              </a:r>
            </a:p>
          </p:txBody>
        </p:sp>
        <p:sp>
          <p:nvSpPr>
            <p:cNvPr id="23562" name="TextBox 6"/>
            <p:cNvSpPr txBox="1">
              <a:spLocks noChangeArrowheads="1"/>
            </p:cNvSpPr>
            <p:nvPr/>
          </p:nvSpPr>
          <p:spPr bwMode="auto">
            <a:xfrm>
              <a:off x="5867400" y="5410200"/>
              <a:ext cx="1231492" cy="461665"/>
            </a:xfrm>
            <a:prstGeom prst="rect">
              <a:avLst/>
            </a:prstGeom>
            <a:noFill/>
            <a:ln w="9525">
              <a:noFill/>
              <a:miter lim="800000"/>
              <a:headEnd/>
              <a:tailEnd/>
            </a:ln>
          </p:spPr>
          <p:txBody>
            <a:bodyPr wrap="none">
              <a:spAutoFit/>
            </a:bodyPr>
            <a:lstStyle/>
            <a:p>
              <a:r>
                <a:rPr lang="en-US">
                  <a:solidFill>
                    <a:srgbClr val="FFFF00"/>
                  </a:solidFill>
                </a:rPr>
                <a:t>referent</a:t>
              </a:r>
            </a:p>
          </p:txBody>
        </p:sp>
      </p:grpSp>
      <p:grpSp>
        <p:nvGrpSpPr>
          <p:cNvPr id="5" name="Group 4"/>
          <p:cNvGrpSpPr/>
          <p:nvPr/>
        </p:nvGrpSpPr>
        <p:grpSpPr>
          <a:xfrm>
            <a:off x="372171" y="1625600"/>
            <a:ext cx="8024487" cy="4546600"/>
            <a:chOff x="372171" y="2133600"/>
            <a:chExt cx="8024487" cy="4546600"/>
          </a:xfrm>
        </p:grpSpPr>
        <p:pic>
          <p:nvPicPr>
            <p:cNvPr id="244738" name="Picture 2" descr="Picture of painting of van Beethoven (the composer)"/>
            <p:cNvPicPr>
              <a:picLocks noChangeAspect="1" noChangeArrowheads="1"/>
            </p:cNvPicPr>
            <p:nvPr/>
          </p:nvPicPr>
          <p:blipFill>
            <a:blip r:embed="rId2" cstate="print"/>
            <a:srcRect/>
            <a:stretch>
              <a:fillRect/>
            </a:stretch>
          </p:blipFill>
          <p:spPr bwMode="auto">
            <a:xfrm>
              <a:off x="6903146" y="4419600"/>
              <a:ext cx="1354138" cy="2133600"/>
            </a:xfrm>
            <a:prstGeom prst="rect">
              <a:avLst/>
            </a:prstGeom>
            <a:noFill/>
            <a:ln w="9525">
              <a:noFill/>
              <a:miter lim="800000"/>
              <a:headEnd/>
              <a:tailEnd/>
            </a:ln>
          </p:spPr>
        </p:pic>
        <p:sp>
          <p:nvSpPr>
            <p:cNvPr id="23557" name="TextBox 9"/>
            <p:cNvSpPr txBox="1">
              <a:spLocks noChangeArrowheads="1"/>
            </p:cNvSpPr>
            <p:nvPr/>
          </p:nvSpPr>
          <p:spPr bwMode="auto">
            <a:xfrm>
              <a:off x="372171" y="6096000"/>
              <a:ext cx="2236788" cy="584200"/>
            </a:xfrm>
            <a:prstGeom prst="rect">
              <a:avLst/>
            </a:prstGeom>
            <a:noFill/>
            <a:ln w="9525">
              <a:noFill/>
              <a:miter lim="800000"/>
              <a:headEnd/>
              <a:tailEnd/>
            </a:ln>
          </p:spPr>
          <p:txBody>
            <a:bodyPr wrap="none">
              <a:spAutoFit/>
            </a:bodyPr>
            <a:lstStyle/>
            <a:p>
              <a:r>
                <a:rPr lang="en-US">
                  <a:solidFill>
                    <a:schemeClr val="bg1"/>
                  </a:solidFill>
                </a:rPr>
                <a:t>‘</a:t>
              </a:r>
              <a:r>
                <a:rPr lang="en-US" i="1">
                  <a:solidFill>
                    <a:schemeClr val="bg1"/>
                  </a:solidFill>
                </a:rPr>
                <a:t>Beethoven</a:t>
              </a:r>
              <a:r>
                <a:rPr lang="en-US">
                  <a:solidFill>
                    <a:schemeClr val="bg1"/>
                  </a:solidFill>
                </a:rPr>
                <a:t>’</a:t>
              </a:r>
            </a:p>
          </p:txBody>
        </p:sp>
        <p:sp>
          <p:nvSpPr>
            <p:cNvPr id="12" name="TextBox 11"/>
            <p:cNvSpPr txBox="1">
              <a:spLocks noChangeArrowheads="1"/>
            </p:cNvSpPr>
            <p:nvPr/>
          </p:nvSpPr>
          <p:spPr bwMode="auto">
            <a:xfrm>
              <a:off x="1188146" y="2133600"/>
              <a:ext cx="7208512" cy="1384995"/>
            </a:xfrm>
            <a:prstGeom prst="rect">
              <a:avLst/>
            </a:prstGeom>
            <a:noFill/>
            <a:ln w="9525">
              <a:noFill/>
              <a:miter lim="800000"/>
              <a:headEnd/>
              <a:tailEnd/>
            </a:ln>
          </p:spPr>
          <p:txBody>
            <a:bodyPr wrap="none">
              <a:spAutoFit/>
            </a:bodyPr>
            <a:lstStyle/>
            <a:p>
              <a:pPr marL="339725" indent="-339725" algn="l">
                <a:buFont typeface="Arial" charset="0"/>
                <a:buChar char="•"/>
                <a:tabLst>
                  <a:tab pos="339725" algn="l"/>
                </a:tabLst>
              </a:pPr>
              <a:r>
                <a:rPr lang="en-US" sz="2800" b="0" i="1" dirty="0">
                  <a:solidFill>
                    <a:schemeClr val="bg1"/>
                  </a:solidFill>
                </a:rPr>
                <a:t>Ludwig van Beethoven</a:t>
              </a:r>
            </a:p>
            <a:p>
              <a:pPr marL="339725" indent="-339725" algn="l">
                <a:buFont typeface="Arial" charset="0"/>
                <a:buChar char="•"/>
                <a:tabLst>
                  <a:tab pos="339725" algn="l"/>
                </a:tabLst>
              </a:pPr>
              <a:r>
                <a:rPr lang="en-US" sz="2800" b="0" i="1" dirty="0">
                  <a:solidFill>
                    <a:schemeClr val="bg1"/>
                  </a:solidFill>
                </a:rPr>
                <a:t>that great German composer that became deaf</a:t>
              </a:r>
            </a:p>
            <a:p>
              <a:pPr marL="339725" indent="-339725" algn="l">
                <a:buFont typeface="Arial" charset="0"/>
                <a:buChar char="•"/>
                <a:tabLst>
                  <a:tab pos="339725" algn="l"/>
                </a:tabLst>
              </a:pPr>
              <a:r>
                <a:rPr lang="en-US" sz="2800" b="0" dirty="0">
                  <a:solidFill>
                    <a:schemeClr val="bg1"/>
                  </a:solidFill>
                </a:rPr>
                <a:t>…</a:t>
              </a:r>
            </a:p>
          </p:txBody>
        </p:sp>
      </p:grpSp>
      <p:sp>
        <p:nvSpPr>
          <p:cNvPr id="3" name="Title 2"/>
          <p:cNvSpPr>
            <a:spLocks noGrp="1"/>
          </p:cNvSpPr>
          <p:nvPr>
            <p:ph type="title"/>
          </p:nvPr>
        </p:nvSpPr>
        <p:spPr>
          <a:xfrm>
            <a:off x="0" y="762000"/>
            <a:ext cx="9144000" cy="762000"/>
          </a:xfrm>
        </p:spPr>
        <p:txBody>
          <a:bodyPr/>
          <a:lstStyle/>
          <a:p>
            <a:r>
              <a:rPr lang="en-US" altLang="en-US" sz="4400" dirty="0"/>
              <a:t>The semantic triangle</a:t>
            </a:r>
            <a:endParaRPr lang="en-US" sz="4400" b="1" dirty="0"/>
          </a:p>
        </p:txBody>
      </p:sp>
      <p:sp>
        <p:nvSpPr>
          <p:cNvPr id="4" name="Slide Number Placeholder 3">
            <a:extLst>
              <a:ext uri="{FF2B5EF4-FFF2-40B4-BE49-F238E27FC236}">
                <a16:creationId xmlns:a16="http://schemas.microsoft.com/office/drawing/2014/main" id="{F3AF38E6-1815-49BD-9124-B134848849F8}"/>
              </a:ext>
            </a:extLst>
          </p:cNvPr>
          <p:cNvSpPr>
            <a:spLocks noGrp="1"/>
          </p:cNvSpPr>
          <p:nvPr>
            <p:ph type="sldNum" sz="quarter" idx="3"/>
          </p:nvPr>
        </p:nvSpPr>
        <p:spPr/>
        <p:txBody>
          <a:bodyPr/>
          <a:lstStyle/>
          <a:p>
            <a:fld id="{7C5DB68A-9D44-4073-920F-D08D647C06A7}" type="slidenum">
              <a:rPr lang="en-US" smtClean="0"/>
              <a:t>22</a:t>
            </a:fld>
            <a:endParaRPr lang="en-US" dirty="0"/>
          </a:p>
        </p:txBody>
      </p:sp>
      <p:sp>
        <p:nvSpPr>
          <p:cNvPr id="13" name="Rectangle 12">
            <a:extLst>
              <a:ext uri="{FF2B5EF4-FFF2-40B4-BE49-F238E27FC236}">
                <a16:creationId xmlns:a16="http://schemas.microsoft.com/office/drawing/2014/main" id="{0E077EFC-F146-447E-96A9-096403EA3136}"/>
              </a:ext>
            </a:extLst>
          </p:cNvPr>
          <p:cNvSpPr/>
          <p:nvPr/>
        </p:nvSpPr>
        <p:spPr>
          <a:xfrm>
            <a:off x="887858" y="6223412"/>
            <a:ext cx="8229600" cy="523220"/>
          </a:xfrm>
          <a:prstGeom prst="rect">
            <a:avLst/>
          </a:prstGeom>
        </p:spPr>
        <p:txBody>
          <a:bodyPr wrap="square">
            <a:spAutoFit/>
          </a:bodyPr>
          <a:lstStyle/>
          <a:p>
            <a:pPr algn="r"/>
            <a:r>
              <a:rPr lang="en-US" sz="1400" dirty="0">
                <a:solidFill>
                  <a:schemeClr val="bg1"/>
                </a:solidFill>
              </a:rPr>
              <a:t>Ogden, C. K. and I.A. Richards. 1989[1923]. The Meaning of Meaning. </a:t>
            </a:r>
          </a:p>
          <a:p>
            <a:pPr algn="r"/>
            <a:r>
              <a:rPr lang="en-US" sz="1400" dirty="0">
                <a:solidFill>
                  <a:schemeClr val="bg1"/>
                </a:solidFill>
              </a:rPr>
              <a:t>San Diego: Harcourt Brace Jovanovich. (Original published London: Kegan Paul.) </a:t>
            </a:r>
          </a:p>
        </p:txBody>
      </p:sp>
    </p:spTree>
    <p:extLst>
      <p:ext uri="{BB962C8B-B14F-4D97-AF65-F5344CB8AC3E}">
        <p14:creationId xmlns:p14="http://schemas.microsoft.com/office/powerpoint/2010/main" val="2870796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Semantic triangle useful in explaining …</a:t>
            </a:r>
          </a:p>
        </p:txBody>
      </p:sp>
      <p:grpSp>
        <p:nvGrpSpPr>
          <p:cNvPr id="23" name="Group 22" descr="Two overlapping triangles with right bottom corners and top corners in same position respectively."/>
          <p:cNvGrpSpPr/>
          <p:nvPr/>
        </p:nvGrpSpPr>
        <p:grpSpPr>
          <a:xfrm>
            <a:off x="-16164" y="1676400"/>
            <a:ext cx="6169561" cy="3415284"/>
            <a:chOff x="-16164" y="1676400"/>
            <a:chExt cx="6169561" cy="3415284"/>
          </a:xfrm>
        </p:grpSpPr>
        <p:pic>
          <p:nvPicPr>
            <p:cNvPr id="18" name="Picture 17"/>
            <p:cNvPicPr>
              <a:picLocks noChangeAspect="1"/>
            </p:cNvPicPr>
            <p:nvPr/>
          </p:nvPicPr>
          <p:blipFill>
            <a:blip r:embed="rId2"/>
            <a:stretch>
              <a:fillRect/>
            </a:stretch>
          </p:blipFill>
          <p:spPr>
            <a:xfrm>
              <a:off x="-16164" y="1676400"/>
              <a:ext cx="3968496" cy="3415284"/>
            </a:xfrm>
            <a:prstGeom prst="rect">
              <a:avLst/>
            </a:prstGeom>
          </p:spPr>
        </p:pic>
        <p:sp>
          <p:nvSpPr>
            <p:cNvPr id="19" name="TextBox 18"/>
            <p:cNvSpPr txBox="1"/>
            <p:nvPr/>
          </p:nvSpPr>
          <p:spPr>
            <a:xfrm>
              <a:off x="4191000" y="1900534"/>
              <a:ext cx="1962397" cy="584775"/>
            </a:xfrm>
            <a:prstGeom prst="rect">
              <a:avLst/>
            </a:prstGeom>
            <a:noFill/>
          </p:spPr>
          <p:txBody>
            <a:bodyPr wrap="none" rtlCol="0">
              <a:spAutoFit/>
            </a:bodyPr>
            <a:lstStyle/>
            <a:p>
              <a:r>
                <a:rPr lang="en-US" sz="3200" b="1" dirty="0">
                  <a:solidFill>
                    <a:schemeClr val="bg1"/>
                  </a:solidFill>
                </a:rPr>
                <a:t>synonymy</a:t>
              </a:r>
            </a:p>
          </p:txBody>
        </p:sp>
        <p:sp>
          <p:nvSpPr>
            <p:cNvPr id="22" name="Right Arrow 21"/>
            <p:cNvSpPr/>
            <p:nvPr/>
          </p:nvSpPr>
          <p:spPr bwMode="auto">
            <a:xfrm flipH="1">
              <a:off x="3190332" y="2057400"/>
              <a:ext cx="762000" cy="3810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sp>
        <p:nvSpPr>
          <p:cNvPr id="3" name="Slide Number Placeholder 2">
            <a:extLst>
              <a:ext uri="{FF2B5EF4-FFF2-40B4-BE49-F238E27FC236}">
                <a16:creationId xmlns:a16="http://schemas.microsoft.com/office/drawing/2014/main" id="{304BCBF5-4262-4E7D-8137-00461C29B54A}"/>
              </a:ext>
            </a:extLst>
          </p:cNvPr>
          <p:cNvSpPr>
            <a:spLocks noGrp="1"/>
          </p:cNvSpPr>
          <p:nvPr>
            <p:ph type="sldNum" sz="quarter" idx="3"/>
          </p:nvPr>
        </p:nvSpPr>
        <p:spPr/>
        <p:txBody>
          <a:bodyPr/>
          <a:lstStyle/>
          <a:p>
            <a:fld id="{7C5DB68A-9D44-4073-920F-D08D647C06A7}" type="slidenum">
              <a:rPr lang="en-US" smtClean="0"/>
              <a:t>23</a:t>
            </a:fld>
            <a:endParaRPr lang="en-US" dirty="0"/>
          </a:p>
        </p:txBody>
      </p:sp>
    </p:spTree>
    <p:extLst>
      <p:ext uri="{BB962C8B-B14F-4D97-AF65-F5344CB8AC3E}">
        <p14:creationId xmlns:p14="http://schemas.microsoft.com/office/powerpoint/2010/main" val="171814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Semantic triangle useful in explaining …</a:t>
            </a:r>
          </a:p>
        </p:txBody>
      </p:sp>
      <p:grpSp>
        <p:nvGrpSpPr>
          <p:cNvPr id="24" name="Group 23"/>
          <p:cNvGrpSpPr/>
          <p:nvPr/>
        </p:nvGrpSpPr>
        <p:grpSpPr>
          <a:xfrm>
            <a:off x="533400" y="3200400"/>
            <a:ext cx="8530048" cy="3329178"/>
            <a:chOff x="533400" y="3200400"/>
            <a:chExt cx="8530048" cy="3329178"/>
          </a:xfrm>
        </p:grpSpPr>
        <p:pic>
          <p:nvPicPr>
            <p:cNvPr id="17" name="Picture 16" descr="Three overlapping triangles with only the left bottom corner in same position"/>
            <p:cNvPicPr>
              <a:picLocks noChangeAspect="1"/>
            </p:cNvPicPr>
            <p:nvPr/>
          </p:nvPicPr>
          <p:blipFill>
            <a:blip r:embed="rId2"/>
            <a:stretch>
              <a:fillRect/>
            </a:stretch>
          </p:blipFill>
          <p:spPr>
            <a:xfrm>
              <a:off x="3505200" y="3200400"/>
              <a:ext cx="5558248" cy="3329178"/>
            </a:xfrm>
            <a:prstGeom prst="rect">
              <a:avLst/>
            </a:prstGeom>
          </p:spPr>
        </p:pic>
        <p:sp>
          <p:nvSpPr>
            <p:cNvPr id="20" name="TextBox 19"/>
            <p:cNvSpPr txBox="1"/>
            <p:nvPr/>
          </p:nvSpPr>
          <p:spPr>
            <a:xfrm>
              <a:off x="533400" y="5384512"/>
              <a:ext cx="2143536" cy="584775"/>
            </a:xfrm>
            <a:prstGeom prst="rect">
              <a:avLst/>
            </a:prstGeom>
            <a:noFill/>
          </p:spPr>
          <p:txBody>
            <a:bodyPr wrap="none" rtlCol="0">
              <a:spAutoFit/>
            </a:bodyPr>
            <a:lstStyle/>
            <a:p>
              <a:r>
                <a:rPr lang="en-US" sz="3200" b="1" dirty="0">
                  <a:solidFill>
                    <a:schemeClr val="bg1"/>
                  </a:solidFill>
                </a:rPr>
                <a:t>homonymy</a:t>
              </a:r>
            </a:p>
          </p:txBody>
        </p:sp>
        <p:sp>
          <p:nvSpPr>
            <p:cNvPr id="21" name="Right Arrow 20"/>
            <p:cNvSpPr/>
            <p:nvPr/>
          </p:nvSpPr>
          <p:spPr bwMode="auto">
            <a:xfrm>
              <a:off x="2724570" y="5541815"/>
              <a:ext cx="762000" cy="3810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grpSp>
        <p:nvGrpSpPr>
          <p:cNvPr id="23" name="Group 22" descr="Two overlapping triangles with right bottom corners and top corners in same position respectively."/>
          <p:cNvGrpSpPr/>
          <p:nvPr/>
        </p:nvGrpSpPr>
        <p:grpSpPr>
          <a:xfrm>
            <a:off x="-16164" y="1676400"/>
            <a:ext cx="6169561" cy="3415284"/>
            <a:chOff x="-16164" y="1676400"/>
            <a:chExt cx="6169561" cy="3415284"/>
          </a:xfrm>
        </p:grpSpPr>
        <p:pic>
          <p:nvPicPr>
            <p:cNvPr id="18" name="Picture 17"/>
            <p:cNvPicPr>
              <a:picLocks noChangeAspect="1"/>
            </p:cNvPicPr>
            <p:nvPr/>
          </p:nvPicPr>
          <p:blipFill>
            <a:blip r:embed="rId3"/>
            <a:stretch>
              <a:fillRect/>
            </a:stretch>
          </p:blipFill>
          <p:spPr>
            <a:xfrm>
              <a:off x="-16164" y="1676400"/>
              <a:ext cx="3968496" cy="3415284"/>
            </a:xfrm>
            <a:prstGeom prst="rect">
              <a:avLst/>
            </a:prstGeom>
          </p:spPr>
        </p:pic>
        <p:sp>
          <p:nvSpPr>
            <p:cNvPr id="19" name="TextBox 18"/>
            <p:cNvSpPr txBox="1"/>
            <p:nvPr/>
          </p:nvSpPr>
          <p:spPr>
            <a:xfrm>
              <a:off x="4191000" y="1900534"/>
              <a:ext cx="1962397" cy="584775"/>
            </a:xfrm>
            <a:prstGeom prst="rect">
              <a:avLst/>
            </a:prstGeom>
            <a:noFill/>
          </p:spPr>
          <p:txBody>
            <a:bodyPr wrap="none" rtlCol="0">
              <a:spAutoFit/>
            </a:bodyPr>
            <a:lstStyle/>
            <a:p>
              <a:r>
                <a:rPr lang="en-US" sz="3200" b="1" dirty="0">
                  <a:solidFill>
                    <a:schemeClr val="bg1"/>
                  </a:solidFill>
                </a:rPr>
                <a:t>synonymy</a:t>
              </a:r>
            </a:p>
          </p:txBody>
        </p:sp>
        <p:sp>
          <p:nvSpPr>
            <p:cNvPr id="22" name="Right Arrow 21"/>
            <p:cNvSpPr/>
            <p:nvPr/>
          </p:nvSpPr>
          <p:spPr bwMode="auto">
            <a:xfrm flipH="1">
              <a:off x="3190332" y="2057400"/>
              <a:ext cx="762000" cy="3810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sp>
        <p:nvSpPr>
          <p:cNvPr id="3" name="Slide Number Placeholder 2">
            <a:extLst>
              <a:ext uri="{FF2B5EF4-FFF2-40B4-BE49-F238E27FC236}">
                <a16:creationId xmlns:a16="http://schemas.microsoft.com/office/drawing/2014/main" id="{304BCBF5-4262-4E7D-8137-00461C29B54A}"/>
              </a:ext>
            </a:extLst>
          </p:cNvPr>
          <p:cNvSpPr>
            <a:spLocks noGrp="1"/>
          </p:cNvSpPr>
          <p:nvPr>
            <p:ph type="sldNum" sz="quarter" idx="3"/>
          </p:nvPr>
        </p:nvSpPr>
        <p:spPr/>
        <p:txBody>
          <a:bodyPr/>
          <a:lstStyle/>
          <a:p>
            <a:fld id="{7C5DB68A-9D44-4073-920F-D08D647C06A7}" type="slidenum">
              <a:rPr lang="en-US" smtClean="0"/>
              <a:t>24</a:t>
            </a:fld>
            <a:endParaRPr lang="en-US" dirty="0"/>
          </a:p>
        </p:txBody>
      </p:sp>
    </p:spTree>
    <p:extLst>
      <p:ext uri="{BB962C8B-B14F-4D97-AF65-F5344CB8AC3E}">
        <p14:creationId xmlns:p14="http://schemas.microsoft.com/office/powerpoint/2010/main" val="963066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Semantic triangle useful in explaining …</a:t>
            </a:r>
          </a:p>
        </p:txBody>
      </p:sp>
      <p:grpSp>
        <p:nvGrpSpPr>
          <p:cNvPr id="24" name="Group 23"/>
          <p:cNvGrpSpPr/>
          <p:nvPr/>
        </p:nvGrpSpPr>
        <p:grpSpPr>
          <a:xfrm>
            <a:off x="533400" y="3200400"/>
            <a:ext cx="8530048" cy="3329178"/>
            <a:chOff x="533400" y="3200400"/>
            <a:chExt cx="8530048" cy="3329178"/>
          </a:xfrm>
        </p:grpSpPr>
        <p:pic>
          <p:nvPicPr>
            <p:cNvPr id="17" name="Picture 16" descr="Three overlapping triangles with only the left bottom corner in same position"/>
            <p:cNvPicPr>
              <a:picLocks noChangeAspect="1"/>
            </p:cNvPicPr>
            <p:nvPr/>
          </p:nvPicPr>
          <p:blipFill>
            <a:blip r:embed="rId2"/>
            <a:stretch>
              <a:fillRect/>
            </a:stretch>
          </p:blipFill>
          <p:spPr>
            <a:xfrm>
              <a:off x="3505200" y="3200400"/>
              <a:ext cx="5558248" cy="3329178"/>
            </a:xfrm>
            <a:prstGeom prst="rect">
              <a:avLst/>
            </a:prstGeom>
          </p:spPr>
        </p:pic>
        <p:sp>
          <p:nvSpPr>
            <p:cNvPr id="20" name="TextBox 19"/>
            <p:cNvSpPr txBox="1"/>
            <p:nvPr/>
          </p:nvSpPr>
          <p:spPr>
            <a:xfrm>
              <a:off x="533400" y="5384512"/>
              <a:ext cx="2143536" cy="584775"/>
            </a:xfrm>
            <a:prstGeom prst="rect">
              <a:avLst/>
            </a:prstGeom>
            <a:noFill/>
          </p:spPr>
          <p:txBody>
            <a:bodyPr wrap="none" rtlCol="0">
              <a:spAutoFit/>
            </a:bodyPr>
            <a:lstStyle/>
            <a:p>
              <a:r>
                <a:rPr lang="en-US" sz="3200" b="1" dirty="0">
                  <a:solidFill>
                    <a:schemeClr val="bg1"/>
                  </a:solidFill>
                </a:rPr>
                <a:t>homonymy</a:t>
              </a:r>
            </a:p>
          </p:txBody>
        </p:sp>
        <p:sp>
          <p:nvSpPr>
            <p:cNvPr id="21" name="Right Arrow 20"/>
            <p:cNvSpPr/>
            <p:nvPr/>
          </p:nvSpPr>
          <p:spPr bwMode="auto">
            <a:xfrm>
              <a:off x="2724570" y="5541815"/>
              <a:ext cx="762000" cy="3810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grpSp>
        <p:nvGrpSpPr>
          <p:cNvPr id="23" name="Group 22" descr="Two overlapping triangles with right bottom corners and top corners in same position respectively."/>
          <p:cNvGrpSpPr/>
          <p:nvPr/>
        </p:nvGrpSpPr>
        <p:grpSpPr>
          <a:xfrm>
            <a:off x="-16164" y="1676400"/>
            <a:ext cx="6169561" cy="3415284"/>
            <a:chOff x="-16164" y="1676400"/>
            <a:chExt cx="6169561" cy="3415284"/>
          </a:xfrm>
        </p:grpSpPr>
        <p:pic>
          <p:nvPicPr>
            <p:cNvPr id="18" name="Picture 17"/>
            <p:cNvPicPr>
              <a:picLocks noChangeAspect="1"/>
            </p:cNvPicPr>
            <p:nvPr/>
          </p:nvPicPr>
          <p:blipFill>
            <a:blip r:embed="rId3"/>
            <a:stretch>
              <a:fillRect/>
            </a:stretch>
          </p:blipFill>
          <p:spPr>
            <a:xfrm>
              <a:off x="-16164" y="1676400"/>
              <a:ext cx="3968496" cy="3415284"/>
            </a:xfrm>
            <a:prstGeom prst="rect">
              <a:avLst/>
            </a:prstGeom>
          </p:spPr>
        </p:pic>
        <p:sp>
          <p:nvSpPr>
            <p:cNvPr id="19" name="TextBox 18"/>
            <p:cNvSpPr txBox="1"/>
            <p:nvPr/>
          </p:nvSpPr>
          <p:spPr>
            <a:xfrm>
              <a:off x="4191000" y="1900534"/>
              <a:ext cx="1962397" cy="584775"/>
            </a:xfrm>
            <a:prstGeom prst="rect">
              <a:avLst/>
            </a:prstGeom>
            <a:noFill/>
          </p:spPr>
          <p:txBody>
            <a:bodyPr wrap="none" rtlCol="0">
              <a:spAutoFit/>
            </a:bodyPr>
            <a:lstStyle/>
            <a:p>
              <a:r>
                <a:rPr lang="en-US" sz="3200" b="1" dirty="0">
                  <a:solidFill>
                    <a:schemeClr val="bg1"/>
                  </a:solidFill>
                </a:rPr>
                <a:t>synonymy</a:t>
              </a:r>
            </a:p>
          </p:txBody>
        </p:sp>
        <p:sp>
          <p:nvSpPr>
            <p:cNvPr id="22" name="Right Arrow 21"/>
            <p:cNvSpPr/>
            <p:nvPr/>
          </p:nvSpPr>
          <p:spPr bwMode="auto">
            <a:xfrm flipH="1">
              <a:off x="3190332" y="2057400"/>
              <a:ext cx="762000" cy="3810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sp>
        <p:nvSpPr>
          <p:cNvPr id="3" name="Slide Number Placeholder 2">
            <a:extLst>
              <a:ext uri="{FF2B5EF4-FFF2-40B4-BE49-F238E27FC236}">
                <a16:creationId xmlns:a16="http://schemas.microsoft.com/office/drawing/2014/main" id="{304BCBF5-4262-4E7D-8137-00461C29B54A}"/>
              </a:ext>
            </a:extLst>
          </p:cNvPr>
          <p:cNvSpPr>
            <a:spLocks noGrp="1"/>
          </p:cNvSpPr>
          <p:nvPr>
            <p:ph type="sldNum" sz="quarter" idx="3"/>
          </p:nvPr>
        </p:nvSpPr>
        <p:spPr/>
        <p:txBody>
          <a:bodyPr/>
          <a:lstStyle/>
          <a:p>
            <a:fld id="{7C5DB68A-9D44-4073-920F-D08D647C06A7}" type="slidenum">
              <a:rPr lang="en-US" smtClean="0"/>
              <a:t>25</a:t>
            </a:fld>
            <a:endParaRPr lang="en-US" dirty="0"/>
          </a:p>
        </p:txBody>
      </p:sp>
      <p:grpSp>
        <p:nvGrpSpPr>
          <p:cNvPr id="5" name="Group 4" descr="Two ovals pointing out the differences in the two triangle combinations.">
            <a:extLst>
              <a:ext uri="{FF2B5EF4-FFF2-40B4-BE49-F238E27FC236}">
                <a16:creationId xmlns:a16="http://schemas.microsoft.com/office/drawing/2014/main" id="{A43F8ACA-BDC0-41DB-AA7C-4CB3DDC4CDBA}"/>
              </a:ext>
            </a:extLst>
          </p:cNvPr>
          <p:cNvGrpSpPr/>
          <p:nvPr/>
        </p:nvGrpSpPr>
        <p:grpSpPr>
          <a:xfrm>
            <a:off x="1752600" y="1524000"/>
            <a:ext cx="4534705" cy="2637709"/>
            <a:chOff x="1752600" y="1524000"/>
            <a:chExt cx="4534705" cy="2637709"/>
          </a:xfrm>
        </p:grpSpPr>
        <p:sp>
          <p:nvSpPr>
            <p:cNvPr id="4" name="Oval 3">
              <a:extLst>
                <a:ext uri="{FF2B5EF4-FFF2-40B4-BE49-F238E27FC236}">
                  <a16:creationId xmlns:a16="http://schemas.microsoft.com/office/drawing/2014/main" id="{88949764-A799-43EB-BE36-127BF32C668F}"/>
                </a:ext>
              </a:extLst>
            </p:cNvPr>
            <p:cNvSpPr/>
            <p:nvPr/>
          </p:nvSpPr>
          <p:spPr bwMode="auto">
            <a:xfrm>
              <a:off x="1752600" y="1524000"/>
              <a:ext cx="1437732" cy="609600"/>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3" name="Oval 12">
              <a:extLst>
                <a:ext uri="{FF2B5EF4-FFF2-40B4-BE49-F238E27FC236}">
                  <a16:creationId xmlns:a16="http://schemas.microsoft.com/office/drawing/2014/main" id="{C848094C-EB2F-4A28-B842-B06622D09F67}"/>
                </a:ext>
              </a:extLst>
            </p:cNvPr>
            <p:cNvSpPr/>
            <p:nvPr/>
          </p:nvSpPr>
          <p:spPr bwMode="auto">
            <a:xfrm>
              <a:off x="4849573" y="3552109"/>
              <a:ext cx="1437732" cy="609600"/>
            </a:xfrm>
            <a:prstGeom prst="ellipse">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grpSp>
    </p:spTree>
    <p:extLst>
      <p:ext uri="{BB962C8B-B14F-4D97-AF65-F5344CB8AC3E}">
        <p14:creationId xmlns:p14="http://schemas.microsoft.com/office/powerpoint/2010/main" val="475978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7DA29ADB-C4D2-481D-AD9D-7CFF73F962D9}"/>
              </a:ext>
            </a:extLst>
          </p:cNvPr>
          <p:cNvSpPr>
            <a:spLocks noGrp="1"/>
          </p:cNvSpPr>
          <p:nvPr>
            <p:ph type="title"/>
          </p:nvPr>
        </p:nvSpPr>
        <p:spPr>
          <a:xfrm>
            <a:off x="225917" y="609600"/>
            <a:ext cx="8686800" cy="762000"/>
          </a:xfrm>
        </p:spPr>
        <p:txBody>
          <a:bodyPr/>
          <a:lstStyle/>
          <a:p>
            <a:r>
              <a:rPr lang="en-US" altLang="en-US" dirty="0"/>
              <a:t>Active ISO definitions for ‘concept’</a:t>
            </a:r>
          </a:p>
        </p:txBody>
      </p:sp>
      <p:sp>
        <p:nvSpPr>
          <p:cNvPr id="3" name="Content Placeholder 2">
            <a:extLst>
              <a:ext uri="{FF2B5EF4-FFF2-40B4-BE49-F238E27FC236}">
                <a16:creationId xmlns:a16="http://schemas.microsoft.com/office/drawing/2014/main" id="{E22B5179-0F11-4CF5-A11C-5A14F301A564}"/>
              </a:ext>
            </a:extLst>
          </p:cNvPr>
          <p:cNvSpPr>
            <a:spLocks noGrp="1"/>
          </p:cNvSpPr>
          <p:nvPr>
            <p:ph idx="1"/>
          </p:nvPr>
        </p:nvSpPr>
        <p:spPr>
          <a:xfrm>
            <a:off x="228600" y="1447800"/>
            <a:ext cx="8686800" cy="5021674"/>
          </a:xfrm>
        </p:spPr>
        <p:txBody>
          <a:bodyPr>
            <a:normAutofit fontScale="70000" lnSpcReduction="20000"/>
          </a:bodyPr>
          <a:lstStyle/>
          <a:p>
            <a:pPr>
              <a:lnSpc>
                <a:spcPct val="120000"/>
              </a:lnSpc>
              <a:buFont typeface="Arial" panose="020B0604020202020204" pitchFamily="34" charset="0"/>
              <a:buChar char="•"/>
              <a:defRPr/>
            </a:pPr>
            <a:r>
              <a:rPr lang="en-US" dirty="0"/>
              <a:t>a unit of thought (1985-2011, 8)  </a:t>
            </a:r>
            <a:r>
              <a:rPr lang="en-US" dirty="0">
                <a:solidFill>
                  <a:srgbClr val="FFFF00"/>
                </a:solidFill>
              </a:rPr>
              <a:t>- with close variants:</a:t>
            </a:r>
          </a:p>
          <a:p>
            <a:pPr lvl="1">
              <a:lnSpc>
                <a:spcPct val="120000"/>
              </a:lnSpc>
              <a:defRPr/>
            </a:pPr>
            <a:r>
              <a:rPr lang="en-US" dirty="0"/>
              <a:t>a unitary mental representation of a real or abstract thing; an atomic unit of thought (2011, 1)</a:t>
            </a:r>
          </a:p>
          <a:p>
            <a:pPr lvl="1">
              <a:lnSpc>
                <a:spcPct val="120000"/>
              </a:lnSpc>
              <a:defRPr/>
            </a:pPr>
            <a:r>
              <a:rPr lang="en-US" dirty="0"/>
              <a:t>an internal conception of some thing; general notion or idea of some thing (2003, 1)</a:t>
            </a:r>
          </a:p>
          <a:p>
            <a:pPr lvl="1">
              <a:lnSpc>
                <a:spcPct val="120000"/>
              </a:lnSpc>
              <a:defRPr/>
            </a:pPr>
            <a:r>
              <a:rPr lang="en-US" dirty="0"/>
              <a:t>a general notion or idea of something (2003, 1)</a:t>
            </a:r>
          </a:p>
          <a:p>
            <a:pPr lvl="1">
              <a:lnSpc>
                <a:spcPct val="120000"/>
              </a:lnSpc>
              <a:defRPr/>
            </a:pPr>
            <a:r>
              <a:rPr lang="en-US" dirty="0"/>
              <a:t>a unit of thought constituted by a unique set of necessary characteristics (2005-2010, 2)</a:t>
            </a:r>
          </a:p>
          <a:p>
            <a:pPr lvl="1">
              <a:lnSpc>
                <a:spcPct val="120000"/>
              </a:lnSpc>
              <a:defRPr/>
            </a:pPr>
            <a:r>
              <a:rPr lang="en-US" dirty="0"/>
              <a:t>a unit of thought constituted through abstraction on the basis of properties common to a set of objects (2002-2005, 2)</a:t>
            </a:r>
          </a:p>
          <a:p>
            <a:pPr>
              <a:lnSpc>
                <a:spcPct val="120000"/>
              </a:lnSpc>
              <a:buFont typeface="Arial" panose="020B0604020202020204" pitchFamily="34" charset="0"/>
              <a:buChar char="•"/>
              <a:defRPr/>
            </a:pPr>
            <a:r>
              <a:rPr lang="en-US" dirty="0"/>
              <a:t>a unit of knowledge created by a unique combination of characteristics (2000-2011, 13)</a:t>
            </a:r>
          </a:p>
          <a:p>
            <a:pPr>
              <a:lnSpc>
                <a:spcPct val="120000"/>
              </a:lnSpc>
              <a:buFont typeface="Arial" panose="020B0604020202020204" pitchFamily="34" charset="0"/>
              <a:buChar char="•"/>
              <a:defRPr/>
            </a:pPr>
            <a:r>
              <a:rPr lang="en-US" dirty="0"/>
              <a:t>a unit of knowledge pertaining to an action, condition, idea, object, situation or to sets of relationships thereof, which can be designated and defined by words or symbols, or which can be detected by the senses (2009, 1)</a:t>
            </a:r>
          </a:p>
          <a:p>
            <a:pPr>
              <a:lnSpc>
                <a:spcPct val="120000"/>
              </a:lnSpc>
              <a:buFont typeface="Arial" panose="020B0604020202020204" pitchFamily="34" charset="0"/>
              <a:buChar char="•"/>
              <a:defRPr/>
            </a:pPr>
            <a:r>
              <a:rPr lang="en-US" dirty="0"/>
              <a:t>an abstract entity for determining category membership (1997, 1)</a:t>
            </a:r>
          </a:p>
        </p:txBody>
      </p:sp>
      <p:sp>
        <p:nvSpPr>
          <p:cNvPr id="14340" name="Slide Number Placeholder 3">
            <a:extLst>
              <a:ext uri="{FF2B5EF4-FFF2-40B4-BE49-F238E27FC236}">
                <a16:creationId xmlns:a16="http://schemas.microsoft.com/office/drawing/2014/main" id="{3E8D658D-C5B1-4C33-9809-8B972759FA29}"/>
              </a:ext>
            </a:extLst>
          </p:cNvPr>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30F86AF3-55F6-43F5-892B-0104BF0FDF12}" type="slidenum">
              <a:rPr lang="en-US" altLang="en-US" sz="1400" b="0">
                <a:solidFill>
                  <a:schemeClr val="bg1"/>
                </a:solidFill>
              </a:rPr>
              <a:pPr eaLnBrk="1" hangingPunct="1"/>
              <a:t>26</a:t>
            </a:fld>
            <a:endParaRPr lang="en-US" altLang="en-US" sz="1400" b="0">
              <a:solidFill>
                <a:schemeClr val="bg1"/>
              </a:solidFill>
            </a:endParaRPr>
          </a:p>
        </p:txBody>
      </p:sp>
      <p:sp>
        <p:nvSpPr>
          <p:cNvPr id="14341" name="Rectangle 4">
            <a:extLst>
              <a:ext uri="{FF2B5EF4-FFF2-40B4-BE49-F238E27FC236}">
                <a16:creationId xmlns:a16="http://schemas.microsoft.com/office/drawing/2014/main" id="{6D595AF6-3C2F-414A-83D1-8D9C730600B7}"/>
              </a:ext>
            </a:extLst>
          </p:cNvPr>
          <p:cNvSpPr>
            <a:spLocks noChangeArrowheads="1"/>
          </p:cNvSpPr>
          <p:nvPr/>
        </p:nvSpPr>
        <p:spPr bwMode="auto">
          <a:xfrm>
            <a:off x="4662210" y="6469474"/>
            <a:ext cx="44852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r>
              <a:rPr lang="en-US" altLang="en-US" sz="1400" dirty="0">
                <a:solidFill>
                  <a:schemeClr val="bg1"/>
                </a:solidFill>
                <a:hlinkClick r:id="rId3"/>
              </a:rPr>
              <a:t>ISO Online Browsing Platform </a:t>
            </a:r>
            <a:r>
              <a:rPr lang="en-US" altLang="en-US" sz="1400" dirty="0">
                <a:solidFill>
                  <a:schemeClr val="bg1"/>
                </a:solidFill>
              </a:rPr>
              <a:t>. Accessed Feb 29, 2012.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a:extLst>
              <a:ext uri="{FF2B5EF4-FFF2-40B4-BE49-F238E27FC236}">
                <a16:creationId xmlns:a16="http://schemas.microsoft.com/office/drawing/2014/main" id="{7DFBD71A-1705-42DB-AEBD-7DA24E39695A}"/>
              </a:ext>
            </a:extLst>
          </p:cNvPr>
          <p:cNvSpPr>
            <a:spLocks noGrp="1"/>
          </p:cNvSpPr>
          <p:nvPr>
            <p:ph type="sldNum" sz="quarter" idx="10"/>
          </p:nvPr>
        </p:nvSpPr>
        <p:spPr>
          <a:xfrm>
            <a:off x="65964" y="6471748"/>
            <a:ext cx="391236" cy="38625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DD5242DD-8407-469D-AE6C-BB8917F933A7}" type="slidenum">
              <a:rPr lang="en-US" altLang="en-US" sz="1400" b="0">
                <a:solidFill>
                  <a:schemeClr val="bg1"/>
                </a:solidFill>
              </a:rPr>
              <a:pPr eaLnBrk="1" hangingPunct="1"/>
              <a:t>27</a:t>
            </a:fld>
            <a:endParaRPr lang="en-US" altLang="en-US" sz="1400" b="0" dirty="0">
              <a:solidFill>
                <a:schemeClr val="bg1"/>
              </a:solidFill>
            </a:endParaRPr>
          </a:p>
        </p:txBody>
      </p:sp>
      <p:sp>
        <p:nvSpPr>
          <p:cNvPr id="33796" name="Title 1">
            <a:extLst>
              <a:ext uri="{FF2B5EF4-FFF2-40B4-BE49-F238E27FC236}">
                <a16:creationId xmlns:a16="http://schemas.microsoft.com/office/drawing/2014/main" id="{5B644A46-F760-4A15-B6B7-B85B32F7762A}"/>
              </a:ext>
            </a:extLst>
          </p:cNvPr>
          <p:cNvSpPr>
            <a:spLocks noGrp="1"/>
          </p:cNvSpPr>
          <p:nvPr>
            <p:ph type="title"/>
          </p:nvPr>
        </p:nvSpPr>
        <p:spPr>
          <a:xfrm>
            <a:off x="76200" y="509016"/>
            <a:ext cx="8915400" cy="647700"/>
          </a:xfrm>
        </p:spPr>
        <p:txBody>
          <a:bodyPr/>
          <a:lstStyle/>
          <a:p>
            <a:r>
              <a:rPr lang="en-US" altLang="en-US" dirty="0"/>
              <a:t>Concept Systems and Ontologies: Recommendations for Basic Terminology</a:t>
            </a:r>
            <a:br>
              <a:rPr lang="en-US" altLang="en-US" dirty="0"/>
            </a:br>
            <a:r>
              <a:rPr lang="en-US" altLang="en-US" sz="1800" dirty="0">
                <a:hlinkClick r:id="rId3"/>
              </a:rPr>
              <a:t>Gunnar O Klein, Barry Smith</a:t>
            </a:r>
            <a:endParaRPr lang="en-US" altLang="en-US" sz="1800" dirty="0"/>
          </a:p>
        </p:txBody>
      </p:sp>
      <p:sp>
        <p:nvSpPr>
          <p:cNvPr id="7" name="Content Placeholder 2">
            <a:extLst>
              <a:ext uri="{FF2B5EF4-FFF2-40B4-BE49-F238E27FC236}">
                <a16:creationId xmlns:a16="http://schemas.microsoft.com/office/drawing/2014/main" id="{25EC7D8D-26D5-42BE-88A3-AC4DAA84C7C0}"/>
              </a:ext>
            </a:extLst>
          </p:cNvPr>
          <p:cNvSpPr txBox="1">
            <a:spLocks/>
          </p:cNvSpPr>
          <p:nvPr/>
        </p:nvSpPr>
        <p:spPr>
          <a:xfrm>
            <a:off x="228600" y="2209800"/>
            <a:ext cx="8686800" cy="4259674"/>
          </a:xfrm>
          <a:prstGeom prst="rect">
            <a:avLst/>
          </a:prstGeom>
        </p:spPr>
        <p:txBody>
          <a:bodyPr>
            <a:normAutofit fontScale="85000" lnSpcReduction="20000"/>
          </a:bodyPr>
          <a:lst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marL="0" indent="0">
              <a:lnSpc>
                <a:spcPct val="120000"/>
              </a:lnSpc>
              <a:defRPr/>
            </a:pPr>
            <a:r>
              <a:rPr lang="en-US" b="0" i="1" dirty="0">
                <a:effectLst/>
                <a:latin typeface="Trebuchet MS" panose="020B0603020202020204" pitchFamily="34" charset="0"/>
              </a:rPr>
              <a:t>The term "concept" is one of the most misused terns in literature and technical standards which attempt to bring clarity. In this paper we propose to use the term "concept" in the context of producing defined professional terminologies with one specific and consistent meaning which we propose for adoption as the agreed meaning of the term in future terminological research, and specifically in the development of formal terminologies to be used in computer systems. We also discuss and propose new definitions of a set of cognate terms. We describe the relations governing the realm of concepts, and compare these to the richer and more complex set of relations obtaining between entities in the real world. On this basis we also summarize an associated terminology for ontologies as representations of the real world and a partial mapping between the world of concepts and the world of reality.</a:t>
            </a:r>
            <a:endParaRPr lang="en-US" b="0" i="1" kern="0" dirty="0">
              <a:latin typeface="Trebuchet MS" panose="020B0603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9C930D9F-D8A6-4602-B084-1DBCA26C0246}"/>
              </a:ext>
            </a:extLst>
          </p:cNvPr>
          <p:cNvSpPr>
            <a:spLocks noGrp="1"/>
          </p:cNvSpPr>
          <p:nvPr>
            <p:ph type="title"/>
          </p:nvPr>
        </p:nvSpPr>
        <p:spPr/>
        <p:txBody>
          <a:bodyPr/>
          <a:lstStyle/>
          <a:p>
            <a:r>
              <a:rPr lang="en-US" altLang="en-US"/>
              <a:t>‘Concept’ </a:t>
            </a:r>
          </a:p>
        </p:txBody>
      </p:sp>
      <p:sp>
        <p:nvSpPr>
          <p:cNvPr id="34819" name="Content Placeholder 3">
            <a:extLst>
              <a:ext uri="{FF2B5EF4-FFF2-40B4-BE49-F238E27FC236}">
                <a16:creationId xmlns:a16="http://schemas.microsoft.com/office/drawing/2014/main" id="{4C0135D1-DA82-44D1-B556-C1185DDD963A}"/>
              </a:ext>
            </a:extLst>
          </p:cNvPr>
          <p:cNvSpPr>
            <a:spLocks noGrp="1"/>
          </p:cNvSpPr>
          <p:nvPr>
            <p:ph idx="1"/>
          </p:nvPr>
        </p:nvSpPr>
        <p:spPr/>
        <p:txBody>
          <a:bodyPr/>
          <a:lstStyle/>
          <a:p>
            <a:r>
              <a:rPr lang="en-US" altLang="en-US" dirty="0"/>
              <a:t>Definition: </a:t>
            </a:r>
            <a:r>
              <a:rPr lang="en-US" altLang="en-US" i="1" dirty="0"/>
              <a:t>meaning of a term as agreed upon by a group of responsible persons.</a:t>
            </a:r>
          </a:p>
          <a:p>
            <a:pPr lvl="1"/>
            <a:r>
              <a:rPr lang="en-US" altLang="en-US" dirty="0"/>
              <a:t>there can be agreed meanings for terms like “unicorn” which do not correspond to any unit of knowledge;</a:t>
            </a:r>
          </a:p>
          <a:p>
            <a:pPr lvl="1"/>
            <a:r>
              <a:rPr lang="en-US" altLang="en-US" dirty="0"/>
              <a:t>‘concepts’ as common understandings of the meaning of a term distinguishes concepts from ideas in the minds of individual cognitive subjects;</a:t>
            </a:r>
          </a:p>
          <a:p>
            <a:pPr lvl="1"/>
            <a:r>
              <a:rPr lang="en-US" altLang="en-US" dirty="0"/>
              <a:t>the term refers to this meaning itself and not to any specification of this meaning in some natural or artificial language or in some formal model.</a:t>
            </a:r>
          </a:p>
        </p:txBody>
      </p:sp>
      <p:sp>
        <p:nvSpPr>
          <p:cNvPr id="34820" name="Slide Number Placeholder 2">
            <a:extLst>
              <a:ext uri="{FF2B5EF4-FFF2-40B4-BE49-F238E27FC236}">
                <a16:creationId xmlns:a16="http://schemas.microsoft.com/office/drawing/2014/main" id="{789EA658-3F85-471C-B80C-944B455BBF62}"/>
              </a:ext>
            </a:extLst>
          </p:cNvPr>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5382B248-7614-409A-B2CF-101F505B329F}" type="slidenum">
              <a:rPr lang="en-US" altLang="en-US" sz="1400" b="0">
                <a:solidFill>
                  <a:schemeClr val="bg1"/>
                </a:solidFill>
              </a:rPr>
              <a:pPr eaLnBrk="1" hangingPunct="1"/>
              <a:t>28</a:t>
            </a:fld>
            <a:endParaRPr lang="en-US" altLang="en-US" sz="1400" b="0">
              <a:solidFill>
                <a:schemeClr val="bg1"/>
              </a:solidFill>
            </a:endParaRPr>
          </a:p>
        </p:txBody>
      </p:sp>
      <p:sp>
        <p:nvSpPr>
          <p:cNvPr id="2" name="Rectangle 1">
            <a:extLst>
              <a:ext uri="{FF2B5EF4-FFF2-40B4-BE49-F238E27FC236}">
                <a16:creationId xmlns:a16="http://schemas.microsoft.com/office/drawing/2014/main" id="{9A8BAAA4-5273-48EC-86F5-9E298587D328}"/>
              </a:ext>
            </a:extLst>
          </p:cNvPr>
          <p:cNvSpPr/>
          <p:nvPr/>
        </p:nvSpPr>
        <p:spPr>
          <a:xfrm>
            <a:off x="1713571" y="6043136"/>
            <a:ext cx="7391400" cy="738664"/>
          </a:xfrm>
          <a:prstGeom prst="rect">
            <a:avLst/>
          </a:prstGeom>
        </p:spPr>
        <p:txBody>
          <a:bodyPr wrap="square">
            <a:spAutoFit/>
          </a:bodyPr>
          <a:lstStyle/>
          <a:p>
            <a:pPr algn="r"/>
            <a:r>
              <a:rPr lang="en-US" sz="1400" b="0" dirty="0">
                <a:solidFill>
                  <a:schemeClr val="bg1"/>
                </a:solidFill>
                <a:latin typeface="Open Sans"/>
              </a:rPr>
              <a:t>Concept systems and ontologies: Recommendations for basic terminology</a:t>
            </a:r>
          </a:p>
          <a:p>
            <a:pPr algn="r"/>
            <a:r>
              <a:rPr lang="en-US" sz="1400" b="0" dirty="0">
                <a:solidFill>
                  <a:schemeClr val="bg1"/>
                </a:solidFill>
                <a:latin typeface="Open Sans"/>
              </a:rPr>
              <a:t>Gunnar O. Klein &amp; Barry Smith</a:t>
            </a:r>
          </a:p>
          <a:p>
            <a:pPr algn="r"/>
            <a:r>
              <a:rPr lang="en-US" sz="1400" b="0" i="1" dirty="0">
                <a:solidFill>
                  <a:schemeClr val="bg1"/>
                </a:solidFill>
                <a:latin typeface="Open Sans"/>
              </a:rPr>
              <a:t>Transactions of the Japanese Society for Artificial Intelligence</a:t>
            </a:r>
            <a:r>
              <a:rPr lang="en-US" sz="1400" b="0" dirty="0">
                <a:solidFill>
                  <a:schemeClr val="bg1"/>
                </a:solidFill>
                <a:latin typeface="Open Sans"/>
              </a:rPr>
              <a:t> 25 (3):433-441 (2010)</a:t>
            </a:r>
            <a:endParaRPr lang="en-US" sz="1400" b="0" i="0" dirty="0">
              <a:solidFill>
                <a:schemeClr val="bg1"/>
              </a:solidFill>
              <a:effectLst/>
              <a:latin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DCE11DF1-13C2-4A22-AABC-EEF279BBF945}"/>
              </a:ext>
            </a:extLst>
          </p:cNvPr>
          <p:cNvSpPr>
            <a:spLocks noGrp="1"/>
          </p:cNvSpPr>
          <p:nvPr>
            <p:ph type="title"/>
          </p:nvPr>
        </p:nvSpPr>
        <p:spPr/>
        <p:txBody>
          <a:bodyPr/>
          <a:lstStyle/>
          <a:p>
            <a:r>
              <a:rPr lang="en-US" altLang="en-US" dirty="0"/>
              <a:t>‘Concept system’</a:t>
            </a:r>
          </a:p>
        </p:txBody>
      </p:sp>
      <p:sp>
        <p:nvSpPr>
          <p:cNvPr id="36867" name="Content Placeholder 2">
            <a:extLst>
              <a:ext uri="{FF2B5EF4-FFF2-40B4-BE49-F238E27FC236}">
                <a16:creationId xmlns:a16="http://schemas.microsoft.com/office/drawing/2014/main" id="{8F5BA580-EF83-4268-AB7D-55928BA3CD49}"/>
              </a:ext>
            </a:extLst>
          </p:cNvPr>
          <p:cNvSpPr>
            <a:spLocks noGrp="1"/>
          </p:cNvSpPr>
          <p:nvPr>
            <p:ph idx="1"/>
          </p:nvPr>
        </p:nvSpPr>
        <p:spPr/>
        <p:txBody>
          <a:bodyPr/>
          <a:lstStyle/>
          <a:p>
            <a:r>
              <a:rPr lang="en-US" altLang="en-US"/>
              <a:t>Definition: </a:t>
            </a:r>
            <a:r>
              <a:rPr lang="en-US" altLang="en-US" i="1"/>
              <a:t>collection of representations of concepts structured by means of representations of relations</a:t>
            </a:r>
          </a:p>
          <a:p>
            <a:endParaRPr lang="en-US" altLang="en-US" i="1"/>
          </a:p>
          <a:p>
            <a:pPr lvl="1"/>
            <a:r>
              <a:rPr lang="en-US" altLang="en-US"/>
              <a:t>a concept system is a collection of elements (called concept system nodes) which are related together via interconnections representing relations such as </a:t>
            </a:r>
            <a:r>
              <a:rPr lang="en-US" altLang="en-US" i="1"/>
              <a:t>narrower_than and broader_than between the corresponding meanings.</a:t>
            </a:r>
            <a:endParaRPr lang="en-US" altLang="en-US"/>
          </a:p>
        </p:txBody>
      </p:sp>
      <p:sp>
        <p:nvSpPr>
          <p:cNvPr id="36868" name="Slide Number Placeholder 3">
            <a:extLst>
              <a:ext uri="{FF2B5EF4-FFF2-40B4-BE49-F238E27FC236}">
                <a16:creationId xmlns:a16="http://schemas.microsoft.com/office/drawing/2014/main" id="{09318F2D-9B00-4C59-A720-7DB4BAA9B2A6}"/>
              </a:ext>
            </a:extLst>
          </p:cNvPr>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8A66E982-A8EF-4A6A-B665-782FBBEBB459}" type="slidenum">
              <a:rPr lang="en-US" altLang="en-US" sz="1400" b="0">
                <a:solidFill>
                  <a:schemeClr val="bg1"/>
                </a:solidFill>
              </a:rPr>
              <a:pPr eaLnBrk="1" hangingPunct="1"/>
              <a:t>29</a:t>
            </a:fld>
            <a:endParaRPr lang="en-US" altLang="en-US" sz="1400" b="0">
              <a:solidFill>
                <a:schemeClr val="bg1"/>
              </a:solidFill>
            </a:endParaRPr>
          </a:p>
        </p:txBody>
      </p:sp>
      <p:sp>
        <p:nvSpPr>
          <p:cNvPr id="5" name="Rectangle 4">
            <a:extLst>
              <a:ext uri="{FF2B5EF4-FFF2-40B4-BE49-F238E27FC236}">
                <a16:creationId xmlns:a16="http://schemas.microsoft.com/office/drawing/2014/main" id="{41F7A26B-7EE4-4E22-8FA8-0D4AE68A7D4B}"/>
              </a:ext>
            </a:extLst>
          </p:cNvPr>
          <p:cNvSpPr/>
          <p:nvPr/>
        </p:nvSpPr>
        <p:spPr>
          <a:xfrm>
            <a:off x="1713571" y="6043136"/>
            <a:ext cx="7391400" cy="738664"/>
          </a:xfrm>
          <a:prstGeom prst="rect">
            <a:avLst/>
          </a:prstGeom>
        </p:spPr>
        <p:txBody>
          <a:bodyPr wrap="square">
            <a:spAutoFit/>
          </a:bodyPr>
          <a:lstStyle/>
          <a:p>
            <a:pPr algn="r"/>
            <a:r>
              <a:rPr lang="en-US" sz="1400" b="0" dirty="0">
                <a:solidFill>
                  <a:schemeClr val="bg1"/>
                </a:solidFill>
                <a:latin typeface="Open Sans"/>
              </a:rPr>
              <a:t>Concept systems and ontologies: Recommendations for basic terminology</a:t>
            </a:r>
          </a:p>
          <a:p>
            <a:pPr algn="r"/>
            <a:r>
              <a:rPr lang="en-US" sz="1400" b="0" dirty="0">
                <a:solidFill>
                  <a:schemeClr val="bg1"/>
                </a:solidFill>
                <a:latin typeface="Open Sans"/>
              </a:rPr>
              <a:t>Gunnar O. Klein &amp; Barry Smith</a:t>
            </a:r>
          </a:p>
          <a:p>
            <a:pPr algn="r"/>
            <a:r>
              <a:rPr lang="en-US" sz="1400" b="0" i="1" dirty="0">
                <a:solidFill>
                  <a:schemeClr val="bg1"/>
                </a:solidFill>
                <a:latin typeface="Open Sans"/>
              </a:rPr>
              <a:t>Transactions of the Japanese Society for Artificial Intelligence</a:t>
            </a:r>
            <a:r>
              <a:rPr lang="en-US" sz="1400" b="0" dirty="0">
                <a:solidFill>
                  <a:schemeClr val="bg1"/>
                </a:solidFill>
                <a:latin typeface="Open Sans"/>
              </a:rPr>
              <a:t> 25 (3):433-441 (2010)</a:t>
            </a:r>
            <a:endParaRPr lang="en-US" sz="1400" b="0" i="0" dirty="0">
              <a:solidFill>
                <a:schemeClr val="bg1"/>
              </a:solidFill>
              <a:effectLst/>
              <a:latin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68964-06EE-4069-B830-2BFEA01E0D9D}"/>
              </a:ext>
            </a:extLst>
          </p:cNvPr>
          <p:cNvSpPr>
            <a:spLocks noGrp="1"/>
          </p:cNvSpPr>
          <p:nvPr>
            <p:ph type="title"/>
          </p:nvPr>
        </p:nvSpPr>
        <p:spPr/>
        <p:txBody>
          <a:bodyPr/>
          <a:lstStyle/>
          <a:p>
            <a:r>
              <a:rPr lang="en-US" dirty="0"/>
              <a:t>Suggested readings</a:t>
            </a:r>
          </a:p>
        </p:txBody>
      </p:sp>
      <p:sp>
        <p:nvSpPr>
          <p:cNvPr id="3" name="Content Placeholder 2">
            <a:extLst>
              <a:ext uri="{FF2B5EF4-FFF2-40B4-BE49-F238E27FC236}">
                <a16:creationId xmlns:a16="http://schemas.microsoft.com/office/drawing/2014/main" id="{0667DCCA-7611-49D9-8893-2E4563D52A30}"/>
              </a:ext>
            </a:extLst>
          </p:cNvPr>
          <p:cNvSpPr>
            <a:spLocks noGrp="1"/>
          </p:cNvSpPr>
          <p:nvPr>
            <p:ph idx="1"/>
          </p:nvPr>
        </p:nvSpPr>
        <p:spPr/>
        <p:txBody>
          <a:bodyPr/>
          <a:lstStyle/>
          <a:p>
            <a:pPr>
              <a:buFont typeface="Arial" panose="020B0604020202020204" pitchFamily="34" charset="0"/>
              <a:buChar char="•"/>
            </a:pPr>
            <a:r>
              <a:rPr lang="en-US" sz="2000" dirty="0"/>
              <a:t>R2b: Guarino, N., D. </a:t>
            </a:r>
            <a:r>
              <a:rPr lang="en-US" sz="2000" dirty="0" err="1"/>
              <a:t>Oberle</a:t>
            </a:r>
            <a:r>
              <a:rPr lang="en-US" sz="2000" dirty="0"/>
              <a:t>, and S. </a:t>
            </a:r>
            <a:r>
              <a:rPr lang="en-US" sz="2000" dirty="0" err="1"/>
              <a:t>Staab</a:t>
            </a:r>
            <a:r>
              <a:rPr lang="en-US" sz="2000" dirty="0"/>
              <a:t>, </a:t>
            </a:r>
            <a:r>
              <a:rPr lang="en-US" sz="2000" dirty="0">
                <a:hlinkClick r:id="rId3"/>
              </a:rPr>
              <a:t>What Is an Ontology?</a:t>
            </a:r>
            <a:r>
              <a:rPr lang="en-US" sz="2000" dirty="0"/>
              <a:t>, in Handbook on Ontologies, S. </a:t>
            </a:r>
            <a:r>
              <a:rPr lang="en-US" sz="2000" dirty="0" err="1"/>
              <a:t>Staab</a:t>
            </a:r>
            <a:r>
              <a:rPr lang="en-US" sz="2000" dirty="0"/>
              <a:t> and R. Studer, Editors. 2009, Springer Berlin Heidelberg: Berlin, Heidelberg. p. 1-17. [2]</a:t>
            </a:r>
          </a:p>
          <a:p>
            <a:pPr lvl="1">
              <a:buFont typeface="Arial" panose="020B0604020202020204" pitchFamily="34" charset="0"/>
              <a:buChar char="•"/>
            </a:pPr>
            <a:r>
              <a:rPr lang="en-US" sz="2000" dirty="0"/>
              <a:t>This paper focuses on the logical aspects of ontologies. Although the authors take a conceptualist stance, the logical principles they describe are equally applicable to realism-based ontologies.</a:t>
            </a:r>
          </a:p>
          <a:p>
            <a:pPr>
              <a:buFont typeface="Arial" panose="020B0604020202020204" pitchFamily="34" charset="0"/>
              <a:buChar char="•"/>
            </a:pPr>
            <a:endParaRPr lang="en-US" sz="2000" dirty="0"/>
          </a:p>
          <a:p>
            <a:pPr>
              <a:buFont typeface="Arial" panose="020B0604020202020204" pitchFamily="34" charset="0"/>
              <a:buChar char="•"/>
            </a:pPr>
            <a:r>
              <a:rPr lang="en-US" sz="2000" dirty="0"/>
              <a:t>R2c: Rector, A., et al., On beyond Gruber: </a:t>
            </a:r>
            <a:r>
              <a:rPr lang="en-US" sz="2000" dirty="0">
                <a:hlinkClick r:id="rId4"/>
              </a:rPr>
              <a:t>"Ontologies" in today's biomedical information systems and the limits of OWL</a:t>
            </a:r>
            <a:r>
              <a:rPr lang="en-US" sz="2000" dirty="0"/>
              <a:t>. J Biomed Inform, 2019. 100s: p. 100002. [3]</a:t>
            </a:r>
          </a:p>
          <a:p>
            <a:pPr lvl="1">
              <a:buFont typeface="Arial" panose="020B0604020202020204" pitchFamily="34" charset="0"/>
              <a:buChar char="•"/>
            </a:pPr>
            <a:r>
              <a:rPr lang="en-US" sz="2000" dirty="0"/>
              <a:t>This paper clarifies the many confusions about the various artifacts that are nowadays called ‘ontologies’, most of them unwarranted.</a:t>
            </a:r>
          </a:p>
          <a:p>
            <a:pPr>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5B9A0E11-8D14-4C35-AF00-370A772BC25B}"/>
              </a:ext>
            </a:extLst>
          </p:cNvPr>
          <p:cNvSpPr>
            <a:spLocks noGrp="1"/>
          </p:cNvSpPr>
          <p:nvPr>
            <p:ph type="sldNum" sz="quarter" idx="3"/>
          </p:nvPr>
        </p:nvSpPr>
        <p:spPr/>
        <p:txBody>
          <a:bodyPr/>
          <a:lstStyle/>
          <a:p>
            <a:fld id="{7C5DB68A-9D44-4073-920F-D08D647C06A7}" type="slidenum">
              <a:rPr lang="en-US" smtClean="0"/>
              <a:t>3</a:t>
            </a:fld>
            <a:endParaRPr lang="en-US" dirty="0"/>
          </a:p>
        </p:txBody>
      </p:sp>
    </p:spTree>
    <p:extLst>
      <p:ext uri="{BB962C8B-B14F-4D97-AF65-F5344CB8AC3E}">
        <p14:creationId xmlns:p14="http://schemas.microsoft.com/office/powerpoint/2010/main" val="2625994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6" name="AutoShape 11">
            <a:extLst>
              <a:ext uri="{FF2B5EF4-FFF2-40B4-BE49-F238E27FC236}">
                <a16:creationId xmlns:a16="http://schemas.microsoft.com/office/drawing/2014/main" id="{DD77185D-8779-4B72-87DF-C083BC1EACC6}"/>
              </a:ext>
            </a:extLst>
          </p:cNvPr>
          <p:cNvSpPr>
            <a:spLocks noGrp="1" noChangeArrowheads="1"/>
          </p:cNvSpPr>
          <p:nvPr>
            <p:ph type="title"/>
          </p:nvPr>
        </p:nvSpPr>
        <p:spPr/>
        <p:txBody>
          <a:bodyPr/>
          <a:lstStyle/>
          <a:p>
            <a:pPr eaLnBrk="1" hangingPunct="1"/>
            <a:r>
              <a:rPr lang="nl-NL" altLang="en-US"/>
              <a:t>MeSH Tree Structures – 2007 </a:t>
            </a:r>
          </a:p>
        </p:txBody>
      </p:sp>
      <p:sp>
        <p:nvSpPr>
          <p:cNvPr id="51203" name="Rectangle 2">
            <a:extLst>
              <a:ext uri="{FF2B5EF4-FFF2-40B4-BE49-F238E27FC236}">
                <a16:creationId xmlns:a16="http://schemas.microsoft.com/office/drawing/2014/main" id="{BFEB4C29-8FDE-4454-A735-74E825BB8776}"/>
              </a:ext>
            </a:extLst>
          </p:cNvPr>
          <p:cNvSpPr>
            <a:spLocks noGrp="1" noChangeArrowheads="1"/>
          </p:cNvSpPr>
          <p:nvPr>
            <p:ph idx="1"/>
          </p:nvPr>
        </p:nvSpPr>
        <p:spPr/>
        <p:txBody>
          <a:bodyPr/>
          <a:lstStyle/>
          <a:p>
            <a:pPr eaLnBrk="1" hangingPunct="1"/>
            <a:r>
              <a:rPr lang="nl-NL" altLang="en-US" dirty="0"/>
              <a:t>Body Regions [A01]     </a:t>
            </a:r>
          </a:p>
          <a:p>
            <a:pPr lvl="1" eaLnBrk="1" hangingPunct="1"/>
            <a:r>
              <a:rPr lang="nl-NL" altLang="en-US" dirty="0"/>
              <a:t>Extremities [A01.378]     </a:t>
            </a:r>
          </a:p>
          <a:p>
            <a:pPr lvl="2" eaLnBrk="1" hangingPunct="1"/>
            <a:r>
              <a:rPr lang="nl-NL" altLang="en-US" dirty="0"/>
              <a:t>Lower Extremity [A01.378.610]     </a:t>
            </a:r>
          </a:p>
          <a:p>
            <a:pPr lvl="3" eaLnBrk="1" hangingPunct="1"/>
            <a:r>
              <a:rPr lang="nl-NL" altLang="en-US" dirty="0"/>
              <a:t>Buttocks [A01.378.610.100]    </a:t>
            </a:r>
          </a:p>
          <a:p>
            <a:pPr lvl="3" eaLnBrk="1" hangingPunct="1"/>
            <a:r>
              <a:rPr lang="nl-NL" altLang="en-US" dirty="0"/>
              <a:t>Foot [A01.378.610.250]    </a:t>
            </a:r>
          </a:p>
          <a:p>
            <a:pPr lvl="4" eaLnBrk="1" hangingPunct="1"/>
            <a:r>
              <a:rPr lang="nl-NL" altLang="en-US" dirty="0"/>
              <a:t>Ankle [A01.378.610.250.149]   </a:t>
            </a:r>
          </a:p>
          <a:p>
            <a:pPr lvl="4" eaLnBrk="1" hangingPunct="1"/>
            <a:r>
              <a:rPr lang="nl-NL" altLang="en-US" dirty="0"/>
              <a:t>Forefoot, Human [A01.378.610.250.300]  +   </a:t>
            </a:r>
          </a:p>
          <a:p>
            <a:pPr lvl="4" eaLnBrk="1" hangingPunct="1"/>
            <a:r>
              <a:rPr lang="nl-NL" altLang="en-US" dirty="0"/>
              <a:t>Heel [A01.378.610.250.510]   </a:t>
            </a:r>
          </a:p>
          <a:p>
            <a:pPr lvl="3" eaLnBrk="1" hangingPunct="1"/>
            <a:r>
              <a:rPr lang="nl-NL" altLang="en-US" dirty="0"/>
              <a:t>Hip [A01.378.610.400]    </a:t>
            </a:r>
          </a:p>
          <a:p>
            <a:pPr lvl="3" eaLnBrk="1" hangingPunct="1"/>
            <a:r>
              <a:rPr lang="nl-NL" altLang="en-US" dirty="0"/>
              <a:t>Knee [A01.378.610.450]    </a:t>
            </a:r>
          </a:p>
          <a:p>
            <a:pPr lvl="3" eaLnBrk="1" hangingPunct="1"/>
            <a:r>
              <a:rPr lang="nl-NL" altLang="en-US" dirty="0"/>
              <a:t>Leg [A01.378.610.500]    </a:t>
            </a:r>
          </a:p>
          <a:p>
            <a:pPr lvl="3" eaLnBrk="1" hangingPunct="1"/>
            <a:r>
              <a:rPr lang="nl-NL" altLang="en-US" dirty="0"/>
              <a:t>Thigh [A01.378.610.750] </a:t>
            </a:r>
          </a:p>
        </p:txBody>
      </p:sp>
      <p:sp>
        <p:nvSpPr>
          <p:cNvPr id="51202" name="Slide Number Placeholder 3">
            <a:extLst>
              <a:ext uri="{FF2B5EF4-FFF2-40B4-BE49-F238E27FC236}">
                <a16:creationId xmlns:a16="http://schemas.microsoft.com/office/drawing/2014/main" id="{48FBCAEC-CEB9-4F78-9285-18AB7689D1B2}"/>
              </a:ext>
            </a:extLst>
          </p:cNvPr>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804DB32B-DC85-4F03-874D-C325D256EFD1}" type="slidenum">
              <a:rPr lang="en-US" altLang="en-US" sz="1400" b="0">
                <a:solidFill>
                  <a:schemeClr val="bg1"/>
                </a:solidFill>
              </a:rPr>
              <a:pPr eaLnBrk="1" hangingPunct="1"/>
              <a:t>30</a:t>
            </a:fld>
            <a:endParaRPr lang="en-US" altLang="en-US" sz="1400" b="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7750A-C78C-4C50-9244-FB3CF957702D}"/>
              </a:ext>
            </a:extLst>
          </p:cNvPr>
          <p:cNvSpPr>
            <a:spLocks noGrp="1"/>
          </p:cNvSpPr>
          <p:nvPr>
            <p:ph type="title"/>
          </p:nvPr>
        </p:nvSpPr>
        <p:spPr/>
        <p:txBody>
          <a:bodyPr/>
          <a:lstStyle/>
          <a:p>
            <a:r>
              <a:rPr lang="en-US" altLang="en-US" b="0" dirty="0" err="1">
                <a:solidFill>
                  <a:schemeClr val="bg1"/>
                </a:solidFill>
              </a:rPr>
              <a:t>MeSH</a:t>
            </a:r>
            <a:r>
              <a:rPr lang="en-US" altLang="en-US" b="0" dirty="0">
                <a:solidFill>
                  <a:schemeClr val="bg1"/>
                </a:solidFill>
              </a:rPr>
              <a:t> 2026: not always fine for drilling down to find more specific disorders</a:t>
            </a:r>
            <a:br>
              <a:rPr lang="en-US" b="0" dirty="0">
                <a:solidFill>
                  <a:schemeClr val="bg1"/>
                </a:solidFill>
              </a:rPr>
            </a:br>
            <a:endParaRPr lang="en-US" dirty="0"/>
          </a:p>
        </p:txBody>
      </p:sp>
      <p:sp>
        <p:nvSpPr>
          <p:cNvPr id="4" name="Slide Number Placeholder 3">
            <a:extLst>
              <a:ext uri="{FF2B5EF4-FFF2-40B4-BE49-F238E27FC236}">
                <a16:creationId xmlns:a16="http://schemas.microsoft.com/office/drawing/2014/main" id="{79539C22-C419-4BD1-813B-A87F8D131CB7}"/>
              </a:ext>
            </a:extLst>
          </p:cNvPr>
          <p:cNvSpPr>
            <a:spLocks noGrp="1"/>
          </p:cNvSpPr>
          <p:nvPr>
            <p:ph type="sldNum" sz="quarter" idx="3"/>
          </p:nvPr>
        </p:nvSpPr>
        <p:spPr/>
        <p:txBody>
          <a:bodyPr/>
          <a:lstStyle/>
          <a:p>
            <a:fld id="{7C5DB68A-9D44-4073-920F-D08D647C06A7}" type="slidenum">
              <a:rPr lang="en-US" smtClean="0"/>
              <a:t>31</a:t>
            </a:fld>
            <a:endParaRPr lang="en-US" dirty="0"/>
          </a:p>
        </p:txBody>
      </p:sp>
      <p:sp>
        <p:nvSpPr>
          <p:cNvPr id="6" name="TextBox 5">
            <a:extLst>
              <a:ext uri="{FF2B5EF4-FFF2-40B4-BE49-F238E27FC236}">
                <a16:creationId xmlns:a16="http://schemas.microsoft.com/office/drawing/2014/main" id="{8E1CF5E6-1613-439F-93D7-D0404DA1B140}"/>
              </a:ext>
            </a:extLst>
          </p:cNvPr>
          <p:cNvSpPr txBox="1"/>
          <p:nvPr/>
        </p:nvSpPr>
        <p:spPr>
          <a:xfrm>
            <a:off x="155812" y="2210812"/>
            <a:ext cx="4416188" cy="2800767"/>
          </a:xfrm>
          <a:prstGeom prst="rect">
            <a:avLst/>
          </a:prstGeom>
          <a:noFill/>
        </p:spPr>
        <p:txBody>
          <a:bodyPr wrap="square">
            <a:spAutoFit/>
          </a:bodyPr>
          <a:lstStyle/>
          <a:p>
            <a:pPr algn="l"/>
            <a:r>
              <a:rPr lang="en-US" sz="1600" b="0" dirty="0">
                <a:solidFill>
                  <a:srgbClr val="337AB7"/>
                </a:solidFill>
                <a:latin typeface="Helvetica Neue"/>
                <a:hlinkClick r:id="rId2"/>
              </a:rPr>
              <a:t>Nutritional and Metabolic Diseases</a:t>
            </a:r>
            <a:endParaRPr lang="en-US" sz="1600" b="0" i="0" u="none" strike="noStrike" dirty="0">
              <a:solidFill>
                <a:srgbClr val="337AB7"/>
              </a:solidFill>
              <a:effectLst/>
              <a:latin typeface="Helvetica Neue"/>
            </a:endParaRPr>
          </a:p>
          <a:p>
            <a:pPr indent="115888" algn="l"/>
            <a:r>
              <a:rPr lang="en-US" sz="1600" b="0" i="0" u="none" strike="noStrike" dirty="0">
                <a:solidFill>
                  <a:srgbClr val="337AB7"/>
                </a:solidFill>
                <a:effectLst/>
                <a:latin typeface="Helvetica Neue"/>
                <a:hlinkClick r:id="rId3"/>
              </a:rPr>
              <a:t>Metabolic Diseases</a:t>
            </a:r>
            <a:endParaRPr lang="en-US" sz="1600" b="0" i="0" dirty="0">
              <a:solidFill>
                <a:srgbClr val="333333"/>
              </a:solidFill>
              <a:effectLst/>
              <a:latin typeface="Helvetica Neue"/>
            </a:endParaRPr>
          </a:p>
          <a:p>
            <a:pPr lvl="1" indent="-169863" algn="l"/>
            <a:r>
              <a:rPr lang="en-US" sz="1600" b="0" i="0" u="none" strike="noStrike" dirty="0">
                <a:solidFill>
                  <a:srgbClr val="337AB7"/>
                </a:solidFill>
                <a:effectLst/>
                <a:latin typeface="Helvetica Neue"/>
                <a:hlinkClick r:id="rId4"/>
              </a:rPr>
              <a:t>Glucose Metabolism Disorders</a:t>
            </a:r>
            <a:endParaRPr lang="en-US" sz="1600" b="0" i="0" dirty="0">
              <a:solidFill>
                <a:srgbClr val="333333"/>
              </a:solidFill>
              <a:effectLst/>
              <a:latin typeface="Helvetica Neue"/>
            </a:endParaRPr>
          </a:p>
          <a:p>
            <a:pPr lvl="2" indent="-403225" algn="l"/>
            <a:r>
              <a:rPr lang="en-US" sz="1600" b="1" i="0" u="none" strike="noStrike" dirty="0">
                <a:solidFill>
                  <a:srgbClr val="337AB7"/>
                </a:solidFill>
                <a:effectLst/>
                <a:latin typeface="Helvetica Neue"/>
                <a:hlinkClick r:id="rId5"/>
              </a:rPr>
              <a:t>Diabetes Mellitus [C18.452.394.750]</a:t>
            </a:r>
            <a:r>
              <a:rPr lang="en-US" sz="1600" b="0" i="0" u="none" strike="noStrike" dirty="0">
                <a:solidFill>
                  <a:srgbClr val="337AB7"/>
                </a:solidFill>
                <a:effectLst/>
                <a:latin typeface="Helvetica Neue"/>
                <a:hlinkClick r:id="rId5"/>
              </a:rPr>
              <a:t> </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6"/>
              </a:rPr>
              <a:t>Diabetes Mellitus, Experimental</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7"/>
              </a:rPr>
              <a:t>Diabetes Mellitus, Type 1</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8"/>
              </a:rPr>
              <a:t>Diabetes Mellitus, Type 2</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9"/>
              </a:rPr>
              <a:t>Diabetes, Gestational</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10"/>
              </a:rPr>
              <a:t>Donohue Syndrome</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11"/>
              </a:rPr>
              <a:t>Latent Autoimmune Diabetes in Adults</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12"/>
              </a:rPr>
              <a:t>Prediabetic State</a:t>
            </a:r>
            <a:endParaRPr lang="en-US" sz="1600" b="0" i="0" dirty="0">
              <a:solidFill>
                <a:srgbClr val="333333"/>
              </a:solidFill>
              <a:effectLst/>
              <a:latin typeface="Helvetica Neue"/>
            </a:endParaRPr>
          </a:p>
        </p:txBody>
      </p:sp>
      <p:sp>
        <p:nvSpPr>
          <p:cNvPr id="8" name="TextBox 7">
            <a:extLst>
              <a:ext uri="{FF2B5EF4-FFF2-40B4-BE49-F238E27FC236}">
                <a16:creationId xmlns:a16="http://schemas.microsoft.com/office/drawing/2014/main" id="{B313EDEF-4A50-48E2-9145-E7F1525E97EB}"/>
              </a:ext>
            </a:extLst>
          </p:cNvPr>
          <p:cNvSpPr txBox="1"/>
          <p:nvPr/>
        </p:nvSpPr>
        <p:spPr>
          <a:xfrm>
            <a:off x="4457700" y="2210812"/>
            <a:ext cx="4572000" cy="3046988"/>
          </a:xfrm>
          <a:prstGeom prst="rect">
            <a:avLst/>
          </a:prstGeom>
          <a:noFill/>
        </p:spPr>
        <p:txBody>
          <a:bodyPr wrap="square">
            <a:spAutoFit/>
          </a:bodyPr>
          <a:lstStyle/>
          <a:p>
            <a:pPr algn="l"/>
            <a:r>
              <a:rPr lang="en-US" sz="1600" b="0" i="0" u="none" strike="noStrike" dirty="0">
                <a:solidFill>
                  <a:srgbClr val="337AB7"/>
                </a:solidFill>
                <a:effectLst/>
                <a:latin typeface="Helvetica Neue"/>
                <a:hlinkClick r:id="rId13"/>
              </a:rPr>
              <a:t>Endocrine System Diseases</a:t>
            </a:r>
            <a:endParaRPr lang="en-US" sz="1600" b="0" dirty="0">
              <a:solidFill>
                <a:srgbClr val="337AB7"/>
              </a:solidFill>
              <a:latin typeface="Helvetica Neue"/>
            </a:endParaRPr>
          </a:p>
          <a:p>
            <a:pPr indent="169863" algn="l"/>
            <a:r>
              <a:rPr lang="en-US" sz="1600" b="0" dirty="0">
                <a:solidFill>
                  <a:srgbClr val="337AB7"/>
                </a:solidFill>
                <a:latin typeface="Helvetica Neue"/>
                <a:hlinkClick r:id="rId14"/>
              </a:rPr>
              <a:t>Adrenal Gland Diseases</a:t>
            </a:r>
            <a:endParaRPr lang="en-US" sz="1600" b="0" i="0" dirty="0">
              <a:solidFill>
                <a:srgbClr val="333333"/>
              </a:solidFill>
              <a:effectLst/>
              <a:latin typeface="Helvetica Neue"/>
            </a:endParaRPr>
          </a:p>
          <a:p>
            <a:pPr indent="341313" algn="l"/>
            <a:r>
              <a:rPr lang="en-US" sz="1600" b="0" i="0" u="none" strike="noStrike" dirty="0">
                <a:solidFill>
                  <a:srgbClr val="337AB7"/>
                </a:solidFill>
                <a:effectLst/>
                <a:latin typeface="Helvetica Neue"/>
                <a:hlinkClick r:id="rId15"/>
              </a:rPr>
              <a:t>Bone Diseases, Endocrine</a:t>
            </a:r>
            <a:endParaRPr lang="en-US" sz="1600" b="0" i="0" dirty="0">
              <a:solidFill>
                <a:srgbClr val="333333"/>
              </a:solidFill>
              <a:effectLst/>
              <a:latin typeface="Helvetica Neue"/>
            </a:endParaRPr>
          </a:p>
          <a:p>
            <a:pPr indent="573088" algn="l"/>
            <a:r>
              <a:rPr lang="en-US" sz="1600" b="1" i="0" u="none" strike="noStrike" dirty="0">
                <a:solidFill>
                  <a:srgbClr val="337AB7"/>
                </a:solidFill>
                <a:effectLst/>
                <a:latin typeface="Helvetica Neue"/>
                <a:hlinkClick r:id="rId5"/>
              </a:rPr>
              <a:t>Diabetes Mellitus [C19.246]</a:t>
            </a:r>
            <a:r>
              <a:rPr lang="en-US" sz="1600" b="0" i="0" u="none" strike="noStrike" dirty="0">
                <a:solidFill>
                  <a:srgbClr val="337AB7"/>
                </a:solidFill>
                <a:effectLst/>
                <a:latin typeface="Helvetica Neue"/>
                <a:hlinkClick r:id="rId5"/>
              </a:rPr>
              <a:t> </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16"/>
              </a:rPr>
              <a:t>Diabetes Complications</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9"/>
              </a:rPr>
              <a:t>Diabetes, Gestational</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6"/>
              </a:rPr>
              <a:t>Diabetes Mellitus, Experimental</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7"/>
              </a:rPr>
              <a:t>Diabetes Mellitus, Type 1</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8"/>
              </a:rPr>
              <a:t>Diabetes Mellitus, Type 2</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10"/>
              </a:rPr>
              <a:t>Donohue Syndrome</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11"/>
              </a:rPr>
              <a:t>Latent Autoimmune Diabetes in Adults</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12"/>
              </a:rPr>
              <a:t>Prediabetic State</a:t>
            </a:r>
            <a:endParaRPr lang="en-US" sz="1600" b="0" i="0" dirty="0">
              <a:solidFill>
                <a:srgbClr val="333333"/>
              </a:solidFill>
              <a:effectLst/>
              <a:latin typeface="Helvetica Neue"/>
            </a:endParaRPr>
          </a:p>
        </p:txBody>
      </p:sp>
    </p:spTree>
    <p:extLst>
      <p:ext uri="{BB962C8B-B14F-4D97-AF65-F5344CB8AC3E}">
        <p14:creationId xmlns:p14="http://schemas.microsoft.com/office/powerpoint/2010/main" val="3560757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7750A-C78C-4C50-9244-FB3CF957702D}"/>
              </a:ext>
            </a:extLst>
          </p:cNvPr>
          <p:cNvSpPr>
            <a:spLocks noGrp="1"/>
          </p:cNvSpPr>
          <p:nvPr>
            <p:ph type="title"/>
          </p:nvPr>
        </p:nvSpPr>
        <p:spPr/>
        <p:txBody>
          <a:bodyPr/>
          <a:lstStyle/>
          <a:p>
            <a:r>
              <a:rPr lang="en-US" altLang="en-US" b="0" dirty="0" err="1">
                <a:solidFill>
                  <a:schemeClr val="bg1"/>
                </a:solidFill>
              </a:rPr>
              <a:t>MeSH</a:t>
            </a:r>
            <a:r>
              <a:rPr lang="en-US" altLang="en-US" b="0" dirty="0">
                <a:solidFill>
                  <a:schemeClr val="bg1"/>
                </a:solidFill>
              </a:rPr>
              <a:t> 2026: not always fine for drilling down to find more specific disorders</a:t>
            </a:r>
            <a:br>
              <a:rPr lang="en-US" b="0" dirty="0">
                <a:solidFill>
                  <a:schemeClr val="bg1"/>
                </a:solidFill>
              </a:rPr>
            </a:br>
            <a:endParaRPr lang="en-US" dirty="0"/>
          </a:p>
        </p:txBody>
      </p:sp>
      <p:sp>
        <p:nvSpPr>
          <p:cNvPr id="4" name="Slide Number Placeholder 3">
            <a:extLst>
              <a:ext uri="{FF2B5EF4-FFF2-40B4-BE49-F238E27FC236}">
                <a16:creationId xmlns:a16="http://schemas.microsoft.com/office/drawing/2014/main" id="{79539C22-C419-4BD1-813B-A87F8D131CB7}"/>
              </a:ext>
            </a:extLst>
          </p:cNvPr>
          <p:cNvSpPr>
            <a:spLocks noGrp="1"/>
          </p:cNvSpPr>
          <p:nvPr>
            <p:ph type="sldNum" sz="quarter" idx="3"/>
          </p:nvPr>
        </p:nvSpPr>
        <p:spPr/>
        <p:txBody>
          <a:bodyPr/>
          <a:lstStyle/>
          <a:p>
            <a:fld id="{7C5DB68A-9D44-4073-920F-D08D647C06A7}" type="slidenum">
              <a:rPr lang="en-US" smtClean="0"/>
              <a:t>32</a:t>
            </a:fld>
            <a:endParaRPr lang="en-US" dirty="0"/>
          </a:p>
        </p:txBody>
      </p:sp>
      <p:sp>
        <p:nvSpPr>
          <p:cNvPr id="6" name="TextBox 5">
            <a:extLst>
              <a:ext uri="{FF2B5EF4-FFF2-40B4-BE49-F238E27FC236}">
                <a16:creationId xmlns:a16="http://schemas.microsoft.com/office/drawing/2014/main" id="{8E1CF5E6-1613-439F-93D7-D0404DA1B140}"/>
              </a:ext>
            </a:extLst>
          </p:cNvPr>
          <p:cNvSpPr txBox="1"/>
          <p:nvPr/>
        </p:nvSpPr>
        <p:spPr>
          <a:xfrm>
            <a:off x="155812" y="2210812"/>
            <a:ext cx="4416188" cy="2800767"/>
          </a:xfrm>
          <a:prstGeom prst="rect">
            <a:avLst/>
          </a:prstGeom>
          <a:noFill/>
        </p:spPr>
        <p:txBody>
          <a:bodyPr wrap="square">
            <a:spAutoFit/>
          </a:bodyPr>
          <a:lstStyle/>
          <a:p>
            <a:pPr algn="l"/>
            <a:r>
              <a:rPr lang="en-US" sz="1600" b="0" dirty="0">
                <a:solidFill>
                  <a:srgbClr val="337AB7"/>
                </a:solidFill>
                <a:latin typeface="Helvetica Neue"/>
                <a:hlinkClick r:id="rId2"/>
              </a:rPr>
              <a:t>Nutritional and Metabolic Diseases</a:t>
            </a:r>
            <a:endParaRPr lang="en-US" sz="1600" b="0" i="0" u="none" strike="noStrike" dirty="0">
              <a:solidFill>
                <a:srgbClr val="337AB7"/>
              </a:solidFill>
              <a:effectLst/>
              <a:latin typeface="Helvetica Neue"/>
            </a:endParaRPr>
          </a:p>
          <a:p>
            <a:pPr indent="115888" algn="l"/>
            <a:r>
              <a:rPr lang="en-US" sz="1600" b="0" i="0" u="none" strike="noStrike" dirty="0">
                <a:solidFill>
                  <a:srgbClr val="337AB7"/>
                </a:solidFill>
                <a:effectLst/>
                <a:latin typeface="Helvetica Neue"/>
                <a:hlinkClick r:id="rId3"/>
              </a:rPr>
              <a:t>Metabolic Diseases</a:t>
            </a:r>
            <a:endParaRPr lang="en-US" sz="1600" b="0" i="0" dirty="0">
              <a:solidFill>
                <a:srgbClr val="333333"/>
              </a:solidFill>
              <a:effectLst/>
              <a:latin typeface="Helvetica Neue"/>
            </a:endParaRPr>
          </a:p>
          <a:p>
            <a:pPr lvl="1" indent="-169863" algn="l"/>
            <a:r>
              <a:rPr lang="en-US" sz="1600" b="0" i="0" u="none" strike="noStrike" dirty="0">
                <a:solidFill>
                  <a:srgbClr val="337AB7"/>
                </a:solidFill>
                <a:effectLst/>
                <a:latin typeface="Helvetica Neue"/>
                <a:hlinkClick r:id="rId4"/>
              </a:rPr>
              <a:t>Glucose Metabolism Disorders</a:t>
            </a:r>
            <a:endParaRPr lang="en-US" sz="1600" b="0" i="0" dirty="0">
              <a:solidFill>
                <a:srgbClr val="333333"/>
              </a:solidFill>
              <a:effectLst/>
              <a:latin typeface="Helvetica Neue"/>
            </a:endParaRPr>
          </a:p>
          <a:p>
            <a:pPr lvl="2" indent="-403225" algn="l"/>
            <a:r>
              <a:rPr lang="en-US" sz="1600" b="1" i="0" u="none" strike="noStrike" dirty="0">
                <a:solidFill>
                  <a:srgbClr val="337AB7"/>
                </a:solidFill>
                <a:effectLst/>
                <a:latin typeface="Helvetica Neue"/>
                <a:hlinkClick r:id="rId5"/>
              </a:rPr>
              <a:t>Diabetes Mellitus [C18.452.394.750]</a:t>
            </a:r>
            <a:r>
              <a:rPr lang="en-US" sz="1600" b="0" i="0" u="none" strike="noStrike" dirty="0">
                <a:solidFill>
                  <a:srgbClr val="337AB7"/>
                </a:solidFill>
                <a:effectLst/>
                <a:latin typeface="Helvetica Neue"/>
                <a:hlinkClick r:id="rId5"/>
              </a:rPr>
              <a:t> </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6"/>
              </a:rPr>
              <a:t>Diabetes Mellitus, Experimental</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7"/>
              </a:rPr>
              <a:t>Diabetes Mellitus, Type 1</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8"/>
              </a:rPr>
              <a:t>Diabetes Mellitus, Type 2</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9"/>
              </a:rPr>
              <a:t>Diabetes, Gestational</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10"/>
              </a:rPr>
              <a:t>Donohue Syndrome</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11"/>
              </a:rPr>
              <a:t>Latent Autoimmune Diabetes in Adults</a:t>
            </a:r>
            <a:endParaRPr lang="en-US" sz="1600" b="0" i="0" dirty="0">
              <a:solidFill>
                <a:srgbClr val="333333"/>
              </a:solidFill>
              <a:effectLst/>
              <a:latin typeface="Helvetica Neue"/>
            </a:endParaRPr>
          </a:p>
          <a:p>
            <a:pPr lvl="3" indent="-682625" algn="l"/>
            <a:r>
              <a:rPr lang="en-US" sz="1600" b="0" i="0" u="none" strike="noStrike" dirty="0">
                <a:solidFill>
                  <a:srgbClr val="337AB7"/>
                </a:solidFill>
                <a:effectLst/>
                <a:latin typeface="Helvetica Neue"/>
                <a:hlinkClick r:id="rId12"/>
              </a:rPr>
              <a:t>Prediabetic State</a:t>
            </a:r>
            <a:endParaRPr lang="en-US" sz="1600" b="0" i="0" dirty="0">
              <a:solidFill>
                <a:srgbClr val="333333"/>
              </a:solidFill>
              <a:effectLst/>
              <a:latin typeface="Helvetica Neue"/>
            </a:endParaRPr>
          </a:p>
        </p:txBody>
      </p:sp>
      <p:sp>
        <p:nvSpPr>
          <p:cNvPr id="8" name="TextBox 7">
            <a:extLst>
              <a:ext uri="{FF2B5EF4-FFF2-40B4-BE49-F238E27FC236}">
                <a16:creationId xmlns:a16="http://schemas.microsoft.com/office/drawing/2014/main" id="{B313EDEF-4A50-48E2-9145-E7F1525E97EB}"/>
              </a:ext>
            </a:extLst>
          </p:cNvPr>
          <p:cNvSpPr txBox="1"/>
          <p:nvPr/>
        </p:nvSpPr>
        <p:spPr>
          <a:xfrm>
            <a:off x="4457700" y="2210812"/>
            <a:ext cx="4572000" cy="3046988"/>
          </a:xfrm>
          <a:prstGeom prst="rect">
            <a:avLst/>
          </a:prstGeom>
          <a:noFill/>
        </p:spPr>
        <p:txBody>
          <a:bodyPr wrap="square">
            <a:spAutoFit/>
          </a:bodyPr>
          <a:lstStyle/>
          <a:p>
            <a:pPr algn="l"/>
            <a:r>
              <a:rPr lang="en-US" sz="1600" b="0" i="0" u="none" strike="noStrike" dirty="0">
                <a:solidFill>
                  <a:srgbClr val="337AB7"/>
                </a:solidFill>
                <a:effectLst/>
                <a:latin typeface="Helvetica Neue"/>
                <a:hlinkClick r:id="rId13"/>
              </a:rPr>
              <a:t>Endocrine System Diseases</a:t>
            </a:r>
            <a:endParaRPr lang="en-US" sz="1600" b="0" dirty="0">
              <a:solidFill>
                <a:srgbClr val="337AB7"/>
              </a:solidFill>
              <a:latin typeface="Helvetica Neue"/>
            </a:endParaRPr>
          </a:p>
          <a:p>
            <a:pPr indent="169863" algn="l"/>
            <a:r>
              <a:rPr lang="en-US" sz="1600" b="0" dirty="0">
                <a:solidFill>
                  <a:srgbClr val="337AB7"/>
                </a:solidFill>
                <a:latin typeface="Helvetica Neue"/>
                <a:hlinkClick r:id="rId14"/>
              </a:rPr>
              <a:t>Adrenal Gland Diseases</a:t>
            </a:r>
            <a:endParaRPr lang="en-US" sz="1600" b="0" i="0" dirty="0">
              <a:solidFill>
                <a:srgbClr val="333333"/>
              </a:solidFill>
              <a:effectLst/>
              <a:latin typeface="Helvetica Neue"/>
            </a:endParaRPr>
          </a:p>
          <a:p>
            <a:pPr indent="341313" algn="l"/>
            <a:r>
              <a:rPr lang="en-US" sz="1600" b="0" i="0" u="none" strike="noStrike" dirty="0">
                <a:solidFill>
                  <a:srgbClr val="337AB7"/>
                </a:solidFill>
                <a:effectLst/>
                <a:latin typeface="Helvetica Neue"/>
                <a:hlinkClick r:id="rId15"/>
              </a:rPr>
              <a:t>Bone Diseases, Endocrine</a:t>
            </a:r>
            <a:endParaRPr lang="en-US" sz="1600" b="0" i="0" dirty="0">
              <a:solidFill>
                <a:srgbClr val="333333"/>
              </a:solidFill>
              <a:effectLst/>
              <a:latin typeface="Helvetica Neue"/>
            </a:endParaRPr>
          </a:p>
          <a:p>
            <a:pPr indent="573088" algn="l"/>
            <a:r>
              <a:rPr lang="en-US" sz="1600" b="1" i="0" u="none" strike="noStrike" dirty="0">
                <a:solidFill>
                  <a:srgbClr val="337AB7"/>
                </a:solidFill>
                <a:effectLst/>
                <a:latin typeface="Helvetica Neue"/>
                <a:hlinkClick r:id="rId5"/>
              </a:rPr>
              <a:t>Diabetes Mellitus [C19.246]</a:t>
            </a:r>
            <a:r>
              <a:rPr lang="en-US" sz="1600" b="0" i="0" u="none" strike="noStrike" dirty="0">
                <a:solidFill>
                  <a:srgbClr val="337AB7"/>
                </a:solidFill>
                <a:effectLst/>
                <a:latin typeface="Helvetica Neue"/>
                <a:hlinkClick r:id="rId5"/>
              </a:rPr>
              <a:t> </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16"/>
              </a:rPr>
              <a:t>Diabetes Complications</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9"/>
              </a:rPr>
              <a:t>Diabetes, Gestational</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6"/>
              </a:rPr>
              <a:t>Diabetes Mellitus, Experimental</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7"/>
              </a:rPr>
              <a:t>Diabetes Mellitus, Type 1</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8"/>
              </a:rPr>
              <a:t>Diabetes Mellitus, Type 2</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10"/>
              </a:rPr>
              <a:t>Donohue Syndrome</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11"/>
              </a:rPr>
              <a:t>Latent Autoimmune Diabetes in Adults</a:t>
            </a:r>
            <a:endParaRPr lang="en-US" sz="1600" b="0" i="0" dirty="0">
              <a:solidFill>
                <a:srgbClr val="333333"/>
              </a:solidFill>
              <a:effectLst/>
              <a:latin typeface="Helvetica Neue"/>
            </a:endParaRPr>
          </a:p>
          <a:p>
            <a:pPr lvl="1" indent="341313" algn="l"/>
            <a:r>
              <a:rPr lang="en-US" sz="1600" b="0" i="0" u="none" strike="noStrike" dirty="0">
                <a:solidFill>
                  <a:srgbClr val="337AB7"/>
                </a:solidFill>
                <a:effectLst/>
                <a:latin typeface="Helvetica Neue"/>
                <a:hlinkClick r:id="rId12"/>
              </a:rPr>
              <a:t>Prediabetic State</a:t>
            </a:r>
            <a:endParaRPr lang="en-US" sz="1600" b="0" i="0" dirty="0">
              <a:solidFill>
                <a:srgbClr val="333333"/>
              </a:solidFill>
              <a:effectLst/>
              <a:latin typeface="Helvetica Neue"/>
            </a:endParaRPr>
          </a:p>
        </p:txBody>
      </p:sp>
      <p:sp>
        <p:nvSpPr>
          <p:cNvPr id="10" name="TextBox 9">
            <a:extLst>
              <a:ext uri="{FF2B5EF4-FFF2-40B4-BE49-F238E27FC236}">
                <a16:creationId xmlns:a16="http://schemas.microsoft.com/office/drawing/2014/main" id="{9C131B8D-9EB4-4EF6-9EE1-4E1837934689}"/>
              </a:ext>
            </a:extLst>
          </p:cNvPr>
          <p:cNvSpPr txBox="1"/>
          <p:nvPr/>
        </p:nvSpPr>
        <p:spPr>
          <a:xfrm>
            <a:off x="533400" y="5369075"/>
            <a:ext cx="7848600" cy="1077218"/>
          </a:xfrm>
          <a:prstGeom prst="rect">
            <a:avLst/>
          </a:prstGeom>
          <a:noFill/>
        </p:spPr>
        <p:txBody>
          <a:bodyPr wrap="square">
            <a:spAutoFit/>
          </a:bodyPr>
          <a:lstStyle/>
          <a:p>
            <a:pPr algn="ctr" eaLnBrk="1" hangingPunct="1">
              <a:spcBef>
                <a:spcPct val="0"/>
              </a:spcBef>
              <a:buFontTx/>
              <a:buNone/>
            </a:pPr>
            <a:r>
              <a:rPr lang="en-US" altLang="en-US" sz="3200" dirty="0">
                <a:solidFill>
                  <a:schemeClr val="bg1"/>
                </a:solidFill>
              </a:rPr>
              <a:t>Different set of more specific terms when different path from the top is taken.</a:t>
            </a:r>
          </a:p>
        </p:txBody>
      </p:sp>
    </p:spTree>
    <p:extLst>
      <p:ext uri="{BB962C8B-B14F-4D97-AF65-F5344CB8AC3E}">
        <p14:creationId xmlns:p14="http://schemas.microsoft.com/office/powerpoint/2010/main" val="2494238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a:xfrm>
            <a:off x="0" y="654050"/>
            <a:ext cx="9144000" cy="565150"/>
          </a:xfrm>
        </p:spPr>
        <p:txBody>
          <a:bodyPr/>
          <a:lstStyle/>
          <a:p>
            <a:pPr eaLnBrk="1" hangingPunct="1"/>
            <a:r>
              <a:rPr lang="en-US" altLang="en-US" sz="2200" dirty="0"/>
              <a:t>MeSH: perhaps fine for drilling down to find more specific disorders</a:t>
            </a:r>
          </a:p>
        </p:txBody>
      </p:sp>
      <p:grpSp>
        <p:nvGrpSpPr>
          <p:cNvPr id="2" name="Group 58"/>
          <p:cNvGrpSpPr>
            <a:grpSpLocks/>
          </p:cNvGrpSpPr>
          <p:nvPr/>
        </p:nvGrpSpPr>
        <p:grpSpPr bwMode="auto">
          <a:xfrm>
            <a:off x="2514600" y="1254125"/>
            <a:ext cx="2035175" cy="5492750"/>
            <a:chOff x="1584" y="790"/>
            <a:chExt cx="1282" cy="3460"/>
          </a:xfrm>
        </p:grpSpPr>
        <p:sp>
          <p:nvSpPr>
            <p:cNvPr id="33828" name="Rectangle 9"/>
            <p:cNvSpPr>
              <a:spLocks noChangeArrowheads="1"/>
            </p:cNvSpPr>
            <p:nvPr/>
          </p:nvSpPr>
          <p:spPr bwMode="auto">
            <a:xfrm>
              <a:off x="1754" y="3918"/>
              <a:ext cx="942" cy="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a:solidFill>
                    <a:schemeClr val="bg1"/>
                  </a:solidFill>
                </a:rPr>
                <a:t>Wolfram Syndrome</a:t>
              </a:r>
            </a:p>
          </p:txBody>
        </p:sp>
        <p:sp>
          <p:nvSpPr>
            <p:cNvPr id="33829" name="Rectangle 10"/>
            <p:cNvSpPr>
              <a:spLocks noChangeArrowheads="1"/>
            </p:cNvSpPr>
            <p:nvPr/>
          </p:nvSpPr>
          <p:spPr bwMode="auto">
            <a:xfrm>
              <a:off x="1678" y="790"/>
              <a:ext cx="1094" cy="19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dirty="0">
                  <a:solidFill>
                    <a:schemeClr val="bg1"/>
                  </a:solidFill>
                </a:rPr>
                <a:t>All </a:t>
              </a:r>
              <a:r>
                <a:rPr lang="en-US" altLang="en-US" sz="1400" b="0" dirty="0" err="1">
                  <a:solidFill>
                    <a:schemeClr val="bg1"/>
                  </a:solidFill>
                </a:rPr>
                <a:t>MeSH</a:t>
              </a:r>
              <a:r>
                <a:rPr lang="en-US" altLang="en-US" sz="1400" b="0" dirty="0">
                  <a:solidFill>
                    <a:schemeClr val="bg1"/>
                  </a:solidFill>
                </a:rPr>
                <a:t> Categories</a:t>
              </a:r>
            </a:p>
          </p:txBody>
        </p:sp>
        <p:sp>
          <p:nvSpPr>
            <p:cNvPr id="33830" name="Rectangle 11"/>
            <p:cNvSpPr>
              <a:spLocks noChangeArrowheads="1"/>
            </p:cNvSpPr>
            <p:nvPr/>
          </p:nvSpPr>
          <p:spPr bwMode="auto">
            <a:xfrm>
              <a:off x="1748" y="1179"/>
              <a:ext cx="955" cy="19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a:solidFill>
                    <a:schemeClr val="bg1"/>
                  </a:solidFill>
                </a:rPr>
                <a:t>Diseases Category</a:t>
              </a:r>
            </a:p>
          </p:txBody>
        </p:sp>
        <p:sp>
          <p:nvSpPr>
            <p:cNvPr id="33831" name="Rectangle 12"/>
            <p:cNvSpPr>
              <a:spLocks noChangeArrowheads="1"/>
            </p:cNvSpPr>
            <p:nvPr/>
          </p:nvSpPr>
          <p:spPr bwMode="auto">
            <a:xfrm>
              <a:off x="1584" y="1568"/>
              <a:ext cx="1282" cy="19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a:solidFill>
                    <a:schemeClr val="bg1"/>
                  </a:solidFill>
                </a:rPr>
                <a:t>Nervous System Diseases</a:t>
              </a:r>
            </a:p>
          </p:txBody>
        </p:sp>
        <p:sp>
          <p:nvSpPr>
            <p:cNvPr id="33832" name="Rectangle 13"/>
            <p:cNvSpPr>
              <a:spLocks noChangeArrowheads="1"/>
            </p:cNvSpPr>
            <p:nvPr/>
          </p:nvSpPr>
          <p:spPr bwMode="auto">
            <a:xfrm>
              <a:off x="1834" y="1958"/>
              <a:ext cx="782" cy="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a:solidFill>
                    <a:schemeClr val="bg1"/>
                  </a:solidFill>
                </a:rPr>
                <a:t>Cranial Nerve </a:t>
              </a:r>
            </a:p>
            <a:p>
              <a:pPr algn="ctr" eaLnBrk="1" hangingPunct="1">
                <a:spcBef>
                  <a:spcPct val="0"/>
                </a:spcBef>
                <a:buFontTx/>
                <a:buNone/>
              </a:pPr>
              <a:r>
                <a:rPr lang="en-US" altLang="en-US" sz="1400" b="0">
                  <a:solidFill>
                    <a:schemeClr val="bg1"/>
                  </a:solidFill>
                </a:rPr>
                <a:t>Diseases</a:t>
              </a:r>
            </a:p>
          </p:txBody>
        </p:sp>
        <p:sp>
          <p:nvSpPr>
            <p:cNvPr id="33833" name="Rectangle 14"/>
            <p:cNvSpPr>
              <a:spLocks noChangeArrowheads="1"/>
            </p:cNvSpPr>
            <p:nvPr/>
          </p:nvSpPr>
          <p:spPr bwMode="auto">
            <a:xfrm>
              <a:off x="1875" y="2481"/>
              <a:ext cx="701" cy="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a:solidFill>
                    <a:schemeClr val="bg1"/>
                  </a:solidFill>
                </a:rPr>
                <a:t>Optic Nerve </a:t>
              </a:r>
            </a:p>
            <a:p>
              <a:pPr algn="ctr" eaLnBrk="1" hangingPunct="1">
                <a:spcBef>
                  <a:spcPct val="0"/>
                </a:spcBef>
                <a:buFontTx/>
                <a:buNone/>
              </a:pPr>
              <a:r>
                <a:rPr lang="en-US" altLang="en-US" sz="1400" b="0">
                  <a:solidFill>
                    <a:schemeClr val="bg1"/>
                  </a:solidFill>
                </a:rPr>
                <a:t>Diseases</a:t>
              </a:r>
            </a:p>
          </p:txBody>
        </p:sp>
        <p:sp>
          <p:nvSpPr>
            <p:cNvPr id="33834" name="Rectangle 15"/>
            <p:cNvSpPr>
              <a:spLocks noChangeArrowheads="1"/>
            </p:cNvSpPr>
            <p:nvPr/>
          </p:nvSpPr>
          <p:spPr bwMode="auto">
            <a:xfrm>
              <a:off x="1839" y="3005"/>
              <a:ext cx="772" cy="19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a:solidFill>
                    <a:schemeClr val="bg1"/>
                  </a:solidFill>
                </a:rPr>
                <a:t>Optic Atrophy</a:t>
              </a:r>
            </a:p>
          </p:txBody>
        </p:sp>
        <p:sp>
          <p:nvSpPr>
            <p:cNvPr id="33835" name="Rectangle 16"/>
            <p:cNvSpPr>
              <a:spLocks noChangeArrowheads="1"/>
            </p:cNvSpPr>
            <p:nvPr/>
          </p:nvSpPr>
          <p:spPr bwMode="auto">
            <a:xfrm>
              <a:off x="1790" y="3394"/>
              <a:ext cx="869" cy="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a:solidFill>
                    <a:schemeClr val="bg1"/>
                  </a:solidFill>
                </a:rPr>
                <a:t>Optic Atrophies,</a:t>
              </a:r>
            </a:p>
            <a:p>
              <a:pPr algn="ctr" eaLnBrk="1" hangingPunct="1">
                <a:spcBef>
                  <a:spcPct val="0"/>
                </a:spcBef>
                <a:buFontTx/>
                <a:buNone/>
              </a:pPr>
              <a:r>
                <a:rPr lang="en-US" altLang="en-US" sz="1400" b="0">
                  <a:solidFill>
                    <a:schemeClr val="bg1"/>
                  </a:solidFill>
                </a:rPr>
                <a:t>Hereditary</a:t>
              </a:r>
            </a:p>
          </p:txBody>
        </p:sp>
        <p:cxnSp>
          <p:nvCxnSpPr>
            <p:cNvPr id="33836" name="AutoShape 17"/>
            <p:cNvCxnSpPr>
              <a:cxnSpLocks noChangeShapeType="1"/>
              <a:stCxn id="33829" idx="2"/>
              <a:endCxn id="33830" idx="0"/>
            </p:cNvCxnSpPr>
            <p:nvPr/>
          </p:nvCxnSpPr>
          <p:spPr bwMode="auto">
            <a:xfrm>
              <a:off x="2225" y="988"/>
              <a:ext cx="1" cy="191"/>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37" name="AutoShape 18"/>
            <p:cNvCxnSpPr>
              <a:cxnSpLocks noChangeShapeType="1"/>
              <a:stCxn id="33830" idx="2"/>
              <a:endCxn id="33831" idx="0"/>
            </p:cNvCxnSpPr>
            <p:nvPr/>
          </p:nvCxnSpPr>
          <p:spPr bwMode="auto">
            <a:xfrm flipH="1">
              <a:off x="2225" y="1377"/>
              <a:ext cx="1" cy="191"/>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38" name="AutoShape 19"/>
            <p:cNvCxnSpPr>
              <a:cxnSpLocks noChangeShapeType="1"/>
              <a:stCxn id="33831" idx="2"/>
              <a:endCxn id="33832" idx="0"/>
            </p:cNvCxnSpPr>
            <p:nvPr/>
          </p:nvCxnSpPr>
          <p:spPr bwMode="auto">
            <a:xfrm>
              <a:off x="2225" y="1766"/>
              <a:ext cx="0" cy="192"/>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39" name="AutoShape 20"/>
            <p:cNvCxnSpPr>
              <a:cxnSpLocks noChangeShapeType="1"/>
              <a:stCxn id="33832" idx="2"/>
              <a:endCxn id="33833" idx="0"/>
            </p:cNvCxnSpPr>
            <p:nvPr/>
          </p:nvCxnSpPr>
          <p:spPr bwMode="auto">
            <a:xfrm>
              <a:off x="2225" y="2290"/>
              <a:ext cx="1" cy="191"/>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40" name="AutoShape 21"/>
            <p:cNvCxnSpPr>
              <a:cxnSpLocks noChangeShapeType="1"/>
              <a:stCxn id="33833" idx="2"/>
              <a:endCxn id="33834" idx="0"/>
            </p:cNvCxnSpPr>
            <p:nvPr/>
          </p:nvCxnSpPr>
          <p:spPr bwMode="auto">
            <a:xfrm flipH="1">
              <a:off x="2225" y="2813"/>
              <a:ext cx="1" cy="192"/>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41" name="AutoShape 22"/>
            <p:cNvCxnSpPr>
              <a:cxnSpLocks noChangeShapeType="1"/>
              <a:stCxn id="33834" idx="2"/>
              <a:endCxn id="33835" idx="0"/>
            </p:cNvCxnSpPr>
            <p:nvPr/>
          </p:nvCxnSpPr>
          <p:spPr bwMode="auto">
            <a:xfrm>
              <a:off x="2225" y="3203"/>
              <a:ext cx="0" cy="191"/>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42" name="AutoShape 23"/>
            <p:cNvCxnSpPr>
              <a:cxnSpLocks noChangeShapeType="1"/>
              <a:stCxn id="33835" idx="2"/>
              <a:endCxn id="33828" idx="0"/>
            </p:cNvCxnSpPr>
            <p:nvPr/>
          </p:nvCxnSpPr>
          <p:spPr bwMode="auto">
            <a:xfrm>
              <a:off x="2225" y="3726"/>
              <a:ext cx="0" cy="192"/>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grpSp>
      <p:grpSp>
        <p:nvGrpSpPr>
          <p:cNvPr id="3" name="Group 61"/>
          <p:cNvGrpSpPr>
            <a:grpSpLocks/>
          </p:cNvGrpSpPr>
          <p:nvPr/>
        </p:nvGrpSpPr>
        <p:grpSpPr bwMode="auto">
          <a:xfrm>
            <a:off x="3532188" y="2803525"/>
            <a:ext cx="2730500" cy="2584450"/>
            <a:chOff x="2225" y="1766"/>
            <a:chExt cx="1720" cy="1628"/>
          </a:xfrm>
        </p:grpSpPr>
        <p:sp>
          <p:nvSpPr>
            <p:cNvPr id="33823" name="Rectangle 25"/>
            <p:cNvSpPr>
              <a:spLocks noChangeArrowheads="1"/>
            </p:cNvSpPr>
            <p:nvPr/>
          </p:nvSpPr>
          <p:spPr bwMode="auto">
            <a:xfrm>
              <a:off x="2945" y="2323"/>
              <a:ext cx="975" cy="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a:solidFill>
                    <a:schemeClr val="bg1"/>
                  </a:solidFill>
                </a:rPr>
                <a:t>Neurodegenerative</a:t>
              </a:r>
            </a:p>
            <a:p>
              <a:pPr algn="ctr" eaLnBrk="1" hangingPunct="1">
                <a:spcBef>
                  <a:spcPct val="0"/>
                </a:spcBef>
                <a:buFontTx/>
                <a:buNone/>
              </a:pPr>
              <a:r>
                <a:rPr lang="en-US" altLang="en-US" sz="1400" b="0">
                  <a:solidFill>
                    <a:schemeClr val="bg1"/>
                  </a:solidFill>
                </a:rPr>
                <a:t>Diseases</a:t>
              </a:r>
            </a:p>
          </p:txBody>
        </p:sp>
        <p:sp>
          <p:nvSpPr>
            <p:cNvPr id="33824" name="Rectangle 26"/>
            <p:cNvSpPr>
              <a:spLocks noChangeArrowheads="1"/>
            </p:cNvSpPr>
            <p:nvPr/>
          </p:nvSpPr>
          <p:spPr bwMode="auto">
            <a:xfrm>
              <a:off x="2920" y="2806"/>
              <a:ext cx="1025" cy="466"/>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US" altLang="en-US" sz="1400" b="0">
                  <a:solidFill>
                    <a:schemeClr val="bg1"/>
                  </a:solidFill>
                </a:rPr>
                <a:t>Heredodegenerative</a:t>
              </a:r>
            </a:p>
            <a:p>
              <a:pPr algn="ctr" eaLnBrk="1" hangingPunct="1">
                <a:spcBef>
                  <a:spcPct val="0"/>
                </a:spcBef>
                <a:buFontTx/>
                <a:buNone/>
              </a:pPr>
              <a:r>
                <a:rPr lang="en-US" altLang="en-US" sz="1400" b="0">
                  <a:solidFill>
                    <a:schemeClr val="bg1"/>
                  </a:solidFill>
                </a:rPr>
                <a:t>Disorders,</a:t>
              </a:r>
            </a:p>
            <a:p>
              <a:pPr algn="ctr" eaLnBrk="1" hangingPunct="1">
                <a:spcBef>
                  <a:spcPct val="0"/>
                </a:spcBef>
                <a:buFontTx/>
                <a:buNone/>
              </a:pPr>
              <a:r>
                <a:rPr lang="en-US" altLang="en-US" sz="1400" b="0">
                  <a:solidFill>
                    <a:schemeClr val="bg1"/>
                  </a:solidFill>
                </a:rPr>
                <a:t>Nervous System</a:t>
              </a:r>
            </a:p>
          </p:txBody>
        </p:sp>
        <p:cxnSp>
          <p:nvCxnSpPr>
            <p:cNvPr id="33825" name="AutoShape 27"/>
            <p:cNvCxnSpPr>
              <a:cxnSpLocks noChangeShapeType="1"/>
              <a:stCxn id="33823" idx="2"/>
              <a:endCxn id="33824" idx="0"/>
            </p:cNvCxnSpPr>
            <p:nvPr/>
          </p:nvCxnSpPr>
          <p:spPr bwMode="auto">
            <a:xfrm>
              <a:off x="3433" y="2655"/>
              <a:ext cx="0" cy="151"/>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26" name="AutoShape 28"/>
            <p:cNvCxnSpPr>
              <a:cxnSpLocks noChangeShapeType="1"/>
              <a:stCxn id="33831" idx="2"/>
              <a:endCxn id="33823" idx="0"/>
            </p:cNvCxnSpPr>
            <p:nvPr/>
          </p:nvCxnSpPr>
          <p:spPr bwMode="auto">
            <a:xfrm>
              <a:off x="2225" y="1766"/>
              <a:ext cx="1208" cy="557"/>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27" name="AutoShape 29"/>
            <p:cNvCxnSpPr>
              <a:cxnSpLocks noChangeShapeType="1"/>
              <a:stCxn id="33824" idx="2"/>
              <a:endCxn id="33835" idx="0"/>
            </p:cNvCxnSpPr>
            <p:nvPr/>
          </p:nvCxnSpPr>
          <p:spPr bwMode="auto">
            <a:xfrm flipH="1">
              <a:off x="2225" y="3272"/>
              <a:ext cx="1208" cy="122"/>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grpSp>
      <p:grpSp>
        <p:nvGrpSpPr>
          <p:cNvPr id="4" name="Group 64"/>
          <p:cNvGrpSpPr>
            <a:grpSpLocks/>
          </p:cNvGrpSpPr>
          <p:nvPr/>
        </p:nvGrpSpPr>
        <p:grpSpPr bwMode="auto">
          <a:xfrm>
            <a:off x="242888" y="2185988"/>
            <a:ext cx="3290887" cy="3201987"/>
            <a:chOff x="153" y="1377"/>
            <a:chExt cx="2073" cy="2017"/>
          </a:xfrm>
        </p:grpSpPr>
        <p:cxnSp>
          <p:nvCxnSpPr>
            <p:cNvPr id="33814" name="AutoShape 33"/>
            <p:cNvCxnSpPr>
              <a:cxnSpLocks noChangeShapeType="1"/>
              <a:stCxn id="33830" idx="2"/>
              <a:endCxn id="33816" idx="0"/>
            </p:cNvCxnSpPr>
            <p:nvPr/>
          </p:nvCxnSpPr>
          <p:spPr bwMode="auto">
            <a:xfrm flipH="1">
              <a:off x="541" y="1377"/>
              <a:ext cx="1685" cy="405"/>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grpSp>
          <p:nvGrpSpPr>
            <p:cNvPr id="33815" name="Group 60"/>
            <p:cNvGrpSpPr>
              <a:grpSpLocks/>
            </p:cNvGrpSpPr>
            <p:nvPr/>
          </p:nvGrpSpPr>
          <p:grpSpPr bwMode="auto">
            <a:xfrm>
              <a:off x="153" y="1782"/>
              <a:ext cx="2072" cy="1612"/>
              <a:chOff x="153" y="1782"/>
              <a:chExt cx="2072" cy="1612"/>
            </a:xfrm>
          </p:grpSpPr>
          <p:sp>
            <p:nvSpPr>
              <p:cNvPr id="33816" name="Rectangle 31"/>
              <p:cNvSpPr>
                <a:spLocks noChangeArrowheads="1"/>
              </p:cNvSpPr>
              <p:nvPr/>
            </p:nvSpPr>
            <p:spPr bwMode="auto">
              <a:xfrm>
                <a:off x="182" y="1782"/>
                <a:ext cx="718" cy="19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GB" altLang="en-US" sz="1400" b="0">
                    <a:solidFill>
                      <a:schemeClr val="bg1"/>
                    </a:solidFill>
                  </a:rPr>
                  <a:t>Eye Diseases</a:t>
                </a:r>
              </a:p>
            </p:txBody>
          </p:sp>
          <p:sp>
            <p:nvSpPr>
              <p:cNvPr id="33817" name="Rectangle 32"/>
              <p:cNvSpPr>
                <a:spLocks noChangeArrowheads="1"/>
              </p:cNvSpPr>
              <p:nvPr/>
            </p:nvSpPr>
            <p:spPr bwMode="auto">
              <a:xfrm>
                <a:off x="153" y="2824"/>
                <a:ext cx="774" cy="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GB" altLang="en-US" sz="1400" b="0">
                    <a:solidFill>
                      <a:schemeClr val="bg1"/>
                    </a:solidFill>
                  </a:rPr>
                  <a:t>Eye Diseases, </a:t>
                </a:r>
              </a:p>
              <a:p>
                <a:pPr algn="ctr" eaLnBrk="1" hangingPunct="1">
                  <a:spcBef>
                    <a:spcPct val="0"/>
                  </a:spcBef>
                  <a:buFontTx/>
                  <a:buNone/>
                </a:pPr>
                <a:r>
                  <a:rPr lang="en-GB" altLang="en-US" sz="1400" b="0">
                    <a:solidFill>
                      <a:schemeClr val="bg1"/>
                    </a:solidFill>
                  </a:rPr>
                  <a:t>Hereditary</a:t>
                </a:r>
                <a:endParaRPr lang="en-US" altLang="en-US" sz="1400" b="0">
                  <a:solidFill>
                    <a:schemeClr val="bg1"/>
                  </a:solidFill>
                </a:endParaRPr>
              </a:p>
            </p:txBody>
          </p:sp>
          <p:cxnSp>
            <p:nvCxnSpPr>
              <p:cNvPr id="33818" name="AutoShape 34"/>
              <p:cNvCxnSpPr>
                <a:cxnSpLocks noChangeShapeType="1"/>
                <a:stCxn id="33816" idx="2"/>
                <a:endCxn id="33817" idx="0"/>
              </p:cNvCxnSpPr>
              <p:nvPr/>
            </p:nvCxnSpPr>
            <p:spPr bwMode="auto">
              <a:xfrm flipH="1">
                <a:off x="540" y="1980"/>
                <a:ext cx="1" cy="844"/>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19" name="AutoShape 35"/>
              <p:cNvCxnSpPr>
                <a:cxnSpLocks noChangeShapeType="1"/>
                <a:stCxn id="33817" idx="2"/>
                <a:endCxn id="33835" idx="0"/>
              </p:cNvCxnSpPr>
              <p:nvPr/>
            </p:nvCxnSpPr>
            <p:spPr bwMode="auto">
              <a:xfrm>
                <a:off x="540" y="3156"/>
                <a:ext cx="1685" cy="238"/>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sp>
            <p:nvSpPr>
              <p:cNvPr id="33820" name="Rectangle 37"/>
              <p:cNvSpPr>
                <a:spLocks noChangeArrowheads="1"/>
              </p:cNvSpPr>
              <p:nvPr/>
            </p:nvSpPr>
            <p:spPr bwMode="auto">
              <a:xfrm>
                <a:off x="804" y="2358"/>
                <a:ext cx="701" cy="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GB" altLang="en-US" sz="1400" b="0">
                    <a:solidFill>
                      <a:schemeClr val="bg1"/>
                    </a:solidFill>
                  </a:rPr>
                  <a:t>Optic Nerve </a:t>
                </a:r>
              </a:p>
              <a:p>
                <a:pPr algn="ctr" eaLnBrk="1" hangingPunct="1">
                  <a:spcBef>
                    <a:spcPct val="0"/>
                  </a:spcBef>
                  <a:buFontTx/>
                  <a:buNone/>
                </a:pPr>
                <a:r>
                  <a:rPr lang="en-GB" altLang="en-US" sz="1400" b="0">
                    <a:solidFill>
                      <a:schemeClr val="bg1"/>
                    </a:solidFill>
                  </a:rPr>
                  <a:t>Diseases</a:t>
                </a:r>
              </a:p>
            </p:txBody>
          </p:sp>
          <p:cxnSp>
            <p:nvCxnSpPr>
              <p:cNvPr id="33821" name="AutoShape 40"/>
              <p:cNvCxnSpPr>
                <a:cxnSpLocks noChangeShapeType="1"/>
                <a:stCxn id="33820" idx="2"/>
                <a:endCxn id="33834" idx="0"/>
              </p:cNvCxnSpPr>
              <p:nvPr/>
            </p:nvCxnSpPr>
            <p:spPr bwMode="auto">
              <a:xfrm>
                <a:off x="1155" y="2690"/>
                <a:ext cx="1070" cy="315"/>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22" name="AutoShape 41"/>
              <p:cNvCxnSpPr>
                <a:cxnSpLocks noChangeShapeType="1"/>
                <a:stCxn id="33816" idx="2"/>
                <a:endCxn id="33820" idx="0"/>
              </p:cNvCxnSpPr>
              <p:nvPr/>
            </p:nvCxnSpPr>
            <p:spPr bwMode="auto">
              <a:xfrm>
                <a:off x="541" y="1980"/>
                <a:ext cx="614" cy="378"/>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grpSp>
      </p:grpSp>
      <p:grpSp>
        <p:nvGrpSpPr>
          <p:cNvPr id="6" name="Group 62"/>
          <p:cNvGrpSpPr>
            <a:grpSpLocks/>
          </p:cNvGrpSpPr>
          <p:nvPr/>
        </p:nvGrpSpPr>
        <p:grpSpPr bwMode="auto">
          <a:xfrm>
            <a:off x="3532188" y="2185988"/>
            <a:ext cx="5091112" cy="4033837"/>
            <a:chOff x="2225" y="1377"/>
            <a:chExt cx="3207" cy="2541"/>
          </a:xfrm>
        </p:grpSpPr>
        <p:sp>
          <p:nvSpPr>
            <p:cNvPr id="33805" name="Rectangle 43"/>
            <p:cNvSpPr>
              <a:spLocks noChangeArrowheads="1"/>
            </p:cNvSpPr>
            <p:nvPr/>
          </p:nvSpPr>
          <p:spPr bwMode="auto">
            <a:xfrm>
              <a:off x="3078" y="1701"/>
              <a:ext cx="860" cy="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GB" altLang="en-US" sz="1400" b="0">
                  <a:solidFill>
                    <a:schemeClr val="bg1"/>
                  </a:solidFill>
                </a:rPr>
                <a:t>Male Urogenital</a:t>
              </a:r>
            </a:p>
            <a:p>
              <a:pPr algn="ctr" eaLnBrk="1" hangingPunct="1">
                <a:spcBef>
                  <a:spcPct val="0"/>
                </a:spcBef>
                <a:buFontTx/>
                <a:buNone/>
              </a:pPr>
              <a:r>
                <a:rPr lang="en-GB" altLang="en-US" sz="1400" b="0">
                  <a:solidFill>
                    <a:schemeClr val="bg1"/>
                  </a:solidFill>
                </a:rPr>
                <a:t>Diseases</a:t>
              </a:r>
            </a:p>
          </p:txBody>
        </p:sp>
        <p:sp>
          <p:nvSpPr>
            <p:cNvPr id="33806" name="Rectangle 44"/>
            <p:cNvSpPr>
              <a:spLocks noChangeArrowheads="1"/>
            </p:cNvSpPr>
            <p:nvPr/>
          </p:nvSpPr>
          <p:spPr bwMode="auto">
            <a:xfrm>
              <a:off x="4490" y="2749"/>
              <a:ext cx="942" cy="19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GB" altLang="en-US" sz="1400" b="0">
                  <a:solidFill>
                    <a:schemeClr val="bg1"/>
                  </a:solidFill>
                </a:rPr>
                <a:t>Urologic Diseases</a:t>
              </a:r>
              <a:endParaRPr lang="en-US" altLang="en-US" sz="1400" b="0">
                <a:solidFill>
                  <a:schemeClr val="bg1"/>
                </a:solidFill>
              </a:endParaRPr>
            </a:p>
          </p:txBody>
        </p:sp>
        <p:sp>
          <p:nvSpPr>
            <p:cNvPr id="33807" name="Rectangle 45"/>
            <p:cNvSpPr>
              <a:spLocks noChangeArrowheads="1"/>
            </p:cNvSpPr>
            <p:nvPr/>
          </p:nvSpPr>
          <p:spPr bwMode="auto">
            <a:xfrm>
              <a:off x="4523" y="3220"/>
              <a:ext cx="874" cy="19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GB" altLang="en-US" sz="1400" b="0">
                  <a:solidFill>
                    <a:schemeClr val="bg1"/>
                  </a:solidFill>
                </a:rPr>
                <a:t>Kidney Diseases</a:t>
              </a:r>
            </a:p>
          </p:txBody>
        </p:sp>
        <p:sp>
          <p:nvSpPr>
            <p:cNvPr id="33808" name="Rectangle 46"/>
            <p:cNvSpPr>
              <a:spLocks noChangeArrowheads="1"/>
            </p:cNvSpPr>
            <p:nvPr/>
          </p:nvSpPr>
          <p:spPr bwMode="auto">
            <a:xfrm>
              <a:off x="3357" y="3551"/>
              <a:ext cx="954" cy="19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GB" altLang="en-US" sz="1400" b="0">
                  <a:solidFill>
                    <a:schemeClr val="bg1"/>
                  </a:solidFill>
                </a:rPr>
                <a:t>Diabetes Insipidus</a:t>
              </a:r>
              <a:endParaRPr lang="en-US" altLang="en-US" sz="1400" b="0">
                <a:solidFill>
                  <a:schemeClr val="bg1"/>
                </a:solidFill>
              </a:endParaRPr>
            </a:p>
          </p:txBody>
        </p:sp>
        <p:cxnSp>
          <p:nvCxnSpPr>
            <p:cNvPr id="33809" name="AutoShape 47"/>
            <p:cNvCxnSpPr>
              <a:cxnSpLocks noChangeShapeType="1"/>
              <a:stCxn id="33805" idx="2"/>
              <a:endCxn id="33806" idx="0"/>
            </p:cNvCxnSpPr>
            <p:nvPr/>
          </p:nvCxnSpPr>
          <p:spPr bwMode="auto">
            <a:xfrm>
              <a:off x="3508" y="2033"/>
              <a:ext cx="1453" cy="716"/>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10" name="AutoShape 48"/>
            <p:cNvCxnSpPr>
              <a:cxnSpLocks noChangeShapeType="1"/>
              <a:stCxn id="33806" idx="2"/>
              <a:endCxn id="33807" idx="0"/>
            </p:cNvCxnSpPr>
            <p:nvPr/>
          </p:nvCxnSpPr>
          <p:spPr bwMode="auto">
            <a:xfrm flipH="1">
              <a:off x="4960" y="2947"/>
              <a:ext cx="1" cy="273"/>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11" name="AutoShape 49"/>
            <p:cNvCxnSpPr>
              <a:cxnSpLocks noChangeShapeType="1"/>
              <a:stCxn id="33807" idx="2"/>
              <a:endCxn id="33808" idx="0"/>
            </p:cNvCxnSpPr>
            <p:nvPr/>
          </p:nvCxnSpPr>
          <p:spPr bwMode="auto">
            <a:xfrm flipH="1">
              <a:off x="3834" y="3418"/>
              <a:ext cx="1126" cy="133"/>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12" name="AutoShape 50"/>
            <p:cNvCxnSpPr>
              <a:cxnSpLocks noChangeShapeType="1"/>
              <a:stCxn id="33830" idx="2"/>
              <a:endCxn id="33805" idx="0"/>
            </p:cNvCxnSpPr>
            <p:nvPr/>
          </p:nvCxnSpPr>
          <p:spPr bwMode="auto">
            <a:xfrm>
              <a:off x="2226" y="1377"/>
              <a:ext cx="1282" cy="324"/>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13" name="AutoShape 51"/>
            <p:cNvCxnSpPr>
              <a:cxnSpLocks noChangeShapeType="1"/>
              <a:stCxn id="33808" idx="2"/>
              <a:endCxn id="33828" idx="0"/>
            </p:cNvCxnSpPr>
            <p:nvPr/>
          </p:nvCxnSpPr>
          <p:spPr bwMode="auto">
            <a:xfrm flipH="1">
              <a:off x="2225" y="3749"/>
              <a:ext cx="1609" cy="169"/>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grpSp>
      <p:grpSp>
        <p:nvGrpSpPr>
          <p:cNvPr id="7" name="Group 63"/>
          <p:cNvGrpSpPr>
            <a:grpSpLocks/>
          </p:cNvGrpSpPr>
          <p:nvPr/>
        </p:nvGrpSpPr>
        <p:grpSpPr bwMode="auto">
          <a:xfrm>
            <a:off x="3533775" y="2185988"/>
            <a:ext cx="5505450" cy="2178050"/>
            <a:chOff x="2226" y="1377"/>
            <a:chExt cx="3468" cy="1372"/>
          </a:xfrm>
        </p:grpSpPr>
        <p:sp>
          <p:nvSpPr>
            <p:cNvPr id="33800" name="Rectangle 53"/>
            <p:cNvSpPr>
              <a:spLocks noChangeArrowheads="1"/>
            </p:cNvSpPr>
            <p:nvPr/>
          </p:nvSpPr>
          <p:spPr bwMode="auto">
            <a:xfrm>
              <a:off x="4227" y="1596"/>
              <a:ext cx="1467" cy="33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GB" altLang="en-US" sz="1400" b="0">
                  <a:solidFill>
                    <a:schemeClr val="bg1"/>
                  </a:solidFill>
                </a:rPr>
                <a:t>Female Urogenital Diseases</a:t>
              </a:r>
            </a:p>
            <a:p>
              <a:pPr algn="ctr" eaLnBrk="1" hangingPunct="1">
                <a:spcBef>
                  <a:spcPct val="0"/>
                </a:spcBef>
                <a:buFontTx/>
                <a:buNone/>
              </a:pPr>
              <a:r>
                <a:rPr lang="en-GB" altLang="en-US" sz="1400" b="0">
                  <a:solidFill>
                    <a:schemeClr val="bg1"/>
                  </a:solidFill>
                </a:rPr>
                <a:t>and Pregnancy Complications</a:t>
              </a:r>
            </a:p>
          </p:txBody>
        </p:sp>
        <p:sp>
          <p:nvSpPr>
            <p:cNvPr id="33801" name="Rectangle 54"/>
            <p:cNvSpPr>
              <a:spLocks noChangeArrowheads="1"/>
            </p:cNvSpPr>
            <p:nvPr/>
          </p:nvSpPr>
          <p:spPr bwMode="auto">
            <a:xfrm>
              <a:off x="4270" y="2142"/>
              <a:ext cx="1381" cy="19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r>
                <a:rPr lang="en-GB" altLang="en-US" sz="1400" b="0">
                  <a:solidFill>
                    <a:schemeClr val="bg1"/>
                  </a:solidFill>
                </a:rPr>
                <a:t>Female Urogenital Diseases</a:t>
              </a:r>
              <a:endParaRPr lang="en-US" altLang="en-US" sz="1400" b="0">
                <a:solidFill>
                  <a:schemeClr val="bg1"/>
                </a:solidFill>
              </a:endParaRPr>
            </a:p>
          </p:txBody>
        </p:sp>
        <p:cxnSp>
          <p:nvCxnSpPr>
            <p:cNvPr id="33802" name="AutoShape 55"/>
            <p:cNvCxnSpPr>
              <a:cxnSpLocks noChangeShapeType="1"/>
              <a:stCxn id="33800" idx="2"/>
              <a:endCxn id="33801" idx="0"/>
            </p:cNvCxnSpPr>
            <p:nvPr/>
          </p:nvCxnSpPr>
          <p:spPr bwMode="auto">
            <a:xfrm>
              <a:off x="4961" y="1928"/>
              <a:ext cx="0" cy="214"/>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03" name="AutoShape 56"/>
            <p:cNvCxnSpPr>
              <a:cxnSpLocks noChangeShapeType="1"/>
              <a:stCxn id="33830" idx="2"/>
              <a:endCxn id="33800" idx="0"/>
            </p:cNvCxnSpPr>
            <p:nvPr/>
          </p:nvCxnSpPr>
          <p:spPr bwMode="auto">
            <a:xfrm>
              <a:off x="2226" y="1377"/>
              <a:ext cx="2735" cy="219"/>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33804" name="AutoShape 57"/>
            <p:cNvCxnSpPr>
              <a:cxnSpLocks noChangeShapeType="1"/>
              <a:stCxn id="33801" idx="2"/>
              <a:endCxn id="33806" idx="0"/>
            </p:cNvCxnSpPr>
            <p:nvPr/>
          </p:nvCxnSpPr>
          <p:spPr bwMode="auto">
            <a:xfrm>
              <a:off x="4961" y="2340"/>
              <a:ext cx="0" cy="409"/>
            </a:xfrm>
            <a:prstGeom prst="straightConnector1">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cxnSp>
      </p:grpSp>
      <p:sp>
        <p:nvSpPr>
          <p:cNvPr id="5" name="Slide Number Placeholder 4"/>
          <p:cNvSpPr>
            <a:spLocks noGrp="1"/>
          </p:cNvSpPr>
          <p:nvPr>
            <p:ph type="sldNum" sz="quarter" idx="3"/>
          </p:nvPr>
        </p:nvSpPr>
        <p:spPr/>
        <p:txBody>
          <a:bodyPr/>
          <a:lstStyle/>
          <a:p>
            <a:fld id="{7C5DB68A-9D44-4073-920F-D08D647C06A7}" type="slidenum">
              <a:rPr lang="en-US" smtClean="0"/>
              <a:t>33</a:t>
            </a:fld>
            <a:endParaRPr lang="en-US" dirty="0"/>
          </a:p>
        </p:txBody>
      </p:sp>
    </p:spTree>
    <p:extLst>
      <p:ext uri="{BB962C8B-B14F-4D97-AF65-F5344CB8AC3E}">
        <p14:creationId xmlns:p14="http://schemas.microsoft.com/office/powerpoint/2010/main" val="4155070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4E606-0754-4B6B-AD2D-F619E1B8944A}"/>
              </a:ext>
            </a:extLst>
          </p:cNvPr>
          <p:cNvSpPr>
            <a:spLocks noGrp="1"/>
          </p:cNvSpPr>
          <p:nvPr>
            <p:ph type="title"/>
          </p:nvPr>
        </p:nvSpPr>
        <p:spPr>
          <a:xfrm>
            <a:off x="228600" y="609600"/>
            <a:ext cx="8686800" cy="762000"/>
          </a:xfrm>
        </p:spPr>
        <p:txBody>
          <a:bodyPr/>
          <a:lstStyle/>
          <a:p>
            <a:r>
              <a:rPr lang="en-US" dirty="0"/>
              <a:t>Terminological systems</a:t>
            </a:r>
          </a:p>
        </p:txBody>
      </p:sp>
      <p:sp>
        <p:nvSpPr>
          <p:cNvPr id="4" name="Slide Number Placeholder 3">
            <a:extLst>
              <a:ext uri="{FF2B5EF4-FFF2-40B4-BE49-F238E27FC236}">
                <a16:creationId xmlns:a16="http://schemas.microsoft.com/office/drawing/2014/main" id="{D69910B1-CFCC-47A2-8150-115C7F101D7E}"/>
              </a:ext>
            </a:extLst>
          </p:cNvPr>
          <p:cNvSpPr>
            <a:spLocks noGrp="1"/>
          </p:cNvSpPr>
          <p:nvPr>
            <p:ph type="sldNum" sz="quarter" idx="3"/>
          </p:nvPr>
        </p:nvSpPr>
        <p:spPr/>
        <p:txBody>
          <a:bodyPr/>
          <a:lstStyle/>
          <a:p>
            <a:fld id="{7C5DB68A-9D44-4073-920F-D08D647C06A7}" type="slidenum">
              <a:rPr lang="en-US" smtClean="0"/>
              <a:t>34</a:t>
            </a:fld>
            <a:endParaRPr lang="en-US" dirty="0"/>
          </a:p>
        </p:txBody>
      </p:sp>
      <p:sp>
        <p:nvSpPr>
          <p:cNvPr id="5" name="Rectangle 3">
            <a:extLst>
              <a:ext uri="{FF2B5EF4-FFF2-40B4-BE49-F238E27FC236}">
                <a16:creationId xmlns:a16="http://schemas.microsoft.com/office/drawing/2014/main" id="{A65B3364-3C1D-4B71-96D0-3411F8D002A0}"/>
              </a:ext>
            </a:extLst>
          </p:cNvPr>
          <p:cNvSpPr>
            <a:spLocks noChangeArrowheads="1"/>
          </p:cNvSpPr>
          <p:nvPr/>
        </p:nvSpPr>
        <p:spPr bwMode="auto">
          <a:xfrm>
            <a:off x="228600" y="1371600"/>
            <a:ext cx="4305300" cy="53340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085850" indent="-228600">
              <a:defRPr>
                <a:solidFill>
                  <a:schemeClr val="tx1"/>
                </a:solidFill>
                <a:latin typeface="Arial" panose="020B0604020202020204" pitchFamily="34" charset="0"/>
              </a:defRPr>
            </a:lvl3pPr>
            <a:lvl4pPr marL="1428750" indent="-228600">
              <a:defRPr>
                <a:solidFill>
                  <a:schemeClr val="tx1"/>
                </a:solidFill>
                <a:latin typeface="Arial" panose="020B0604020202020204" pitchFamily="34" charset="0"/>
              </a:defRPr>
            </a:lvl4pPr>
            <a:lvl5pPr marL="1847850" indent="-228600">
              <a:defRPr>
                <a:solidFill>
                  <a:schemeClr val="tx1"/>
                </a:solidFill>
                <a:latin typeface="Arial" panose="020B0604020202020204" pitchFamily="34" charset="0"/>
              </a:defRPr>
            </a:lvl5pPr>
            <a:lvl6pPr marL="2305050" indent="-228600" fontAlgn="base">
              <a:spcBef>
                <a:spcPct val="0"/>
              </a:spcBef>
              <a:spcAft>
                <a:spcPct val="0"/>
              </a:spcAft>
              <a:defRPr>
                <a:solidFill>
                  <a:schemeClr val="tx1"/>
                </a:solidFill>
                <a:latin typeface="Arial" panose="020B0604020202020204" pitchFamily="34" charset="0"/>
              </a:defRPr>
            </a:lvl6pPr>
            <a:lvl7pPr marL="2762250" indent="-228600" fontAlgn="base">
              <a:spcBef>
                <a:spcPct val="0"/>
              </a:spcBef>
              <a:spcAft>
                <a:spcPct val="0"/>
              </a:spcAft>
              <a:defRPr>
                <a:solidFill>
                  <a:schemeClr val="tx1"/>
                </a:solidFill>
                <a:latin typeface="Arial" panose="020B0604020202020204" pitchFamily="34" charset="0"/>
              </a:defRPr>
            </a:lvl7pPr>
            <a:lvl8pPr marL="3219450" indent="-228600" fontAlgn="base">
              <a:spcBef>
                <a:spcPct val="0"/>
              </a:spcBef>
              <a:spcAft>
                <a:spcPct val="0"/>
              </a:spcAft>
              <a:defRPr>
                <a:solidFill>
                  <a:schemeClr val="tx1"/>
                </a:solidFill>
                <a:latin typeface="Arial" panose="020B0604020202020204" pitchFamily="34" charset="0"/>
              </a:defRPr>
            </a:lvl8pPr>
            <a:lvl9pPr marL="3676650" indent="-228600" fontAlgn="base">
              <a:spcBef>
                <a:spcPct val="0"/>
              </a:spcBef>
              <a:spcAft>
                <a:spcPct val="0"/>
              </a:spcAft>
              <a:defRPr>
                <a:solidFill>
                  <a:schemeClr val="tx1"/>
                </a:solidFill>
                <a:latin typeface="Arial" panose="020B0604020202020204" pitchFamily="34" charset="0"/>
              </a:defRPr>
            </a:lvl9pPr>
          </a:lstStyle>
          <a:p>
            <a:pPr algn="ctr">
              <a:spcBef>
                <a:spcPct val="20000"/>
              </a:spcBef>
            </a:pPr>
            <a:r>
              <a:rPr lang="en-US" altLang="en-US" sz="2800" u="sng" dirty="0">
                <a:solidFill>
                  <a:schemeClr val="bg1"/>
                </a:solidFill>
                <a:latin typeface="Times New Roman" panose="02020603050405020304" pitchFamily="18" charset="0"/>
              </a:rPr>
              <a:t>1st Generation</a:t>
            </a:r>
          </a:p>
          <a:p>
            <a:pPr>
              <a:spcBef>
                <a:spcPct val="20000"/>
              </a:spcBef>
              <a:buFontTx/>
              <a:buChar char="•"/>
            </a:pPr>
            <a:r>
              <a:rPr lang="en-US" altLang="en-US" sz="2800" b="0" dirty="0">
                <a:solidFill>
                  <a:schemeClr val="bg1"/>
                </a:solidFill>
                <a:latin typeface="Times New Roman" panose="02020603050405020304" pitchFamily="18" charset="0"/>
              </a:rPr>
              <a:t>non-formal</a:t>
            </a:r>
          </a:p>
          <a:p>
            <a:pPr>
              <a:spcBef>
                <a:spcPct val="20000"/>
              </a:spcBef>
              <a:buFontTx/>
              <a:buChar char="•"/>
            </a:pPr>
            <a:r>
              <a:rPr lang="en-US" altLang="en-US" sz="2800" b="0" dirty="0">
                <a:solidFill>
                  <a:schemeClr val="bg1"/>
                </a:solidFill>
                <a:latin typeface="Times New Roman" panose="02020603050405020304" pitchFamily="18" charset="0"/>
              </a:rPr>
              <a:t>children “narrower than” parents</a:t>
            </a:r>
          </a:p>
          <a:p>
            <a:pPr lvl="1">
              <a:spcBef>
                <a:spcPct val="20000"/>
              </a:spcBef>
              <a:buFontTx/>
              <a:buChar char="–"/>
            </a:pPr>
            <a:r>
              <a:rPr lang="en-US" altLang="en-US" sz="2400" b="0" dirty="0">
                <a:solidFill>
                  <a:schemeClr val="bg1"/>
                </a:solidFill>
                <a:latin typeface="Times New Roman" panose="02020603050405020304" pitchFamily="18" charset="0"/>
              </a:rPr>
              <a:t>mixture of kinds-of / parts</a:t>
            </a:r>
          </a:p>
          <a:p>
            <a:pPr>
              <a:spcBef>
                <a:spcPct val="20000"/>
              </a:spcBef>
              <a:buFontTx/>
              <a:buChar char="•"/>
            </a:pPr>
            <a:r>
              <a:rPr lang="en-US" altLang="en-US" sz="2800" b="0" dirty="0">
                <a:solidFill>
                  <a:schemeClr val="bg1"/>
                </a:solidFill>
                <a:latin typeface="Times New Roman" panose="02020603050405020304" pitchFamily="18" charset="0"/>
              </a:rPr>
              <a:t>made for people</a:t>
            </a:r>
          </a:p>
          <a:p>
            <a:pPr>
              <a:spcBef>
                <a:spcPct val="20000"/>
              </a:spcBef>
              <a:buFontTx/>
              <a:buChar char="•"/>
            </a:pPr>
            <a:r>
              <a:rPr lang="en-US" altLang="en-US" sz="2800" b="0" dirty="0">
                <a:solidFill>
                  <a:schemeClr val="bg1"/>
                </a:solidFill>
                <a:latin typeface="Times New Roman" panose="02020603050405020304" pitchFamily="18" charset="0"/>
              </a:rPr>
              <a:t>information is spread over structure and text (rubrics)</a:t>
            </a:r>
          </a:p>
          <a:p>
            <a:pPr>
              <a:spcBef>
                <a:spcPct val="20000"/>
              </a:spcBef>
              <a:buFontTx/>
              <a:buChar char="•"/>
            </a:pPr>
            <a:r>
              <a:rPr lang="en-US" altLang="en-US" sz="2800" b="0" dirty="0">
                <a:solidFill>
                  <a:schemeClr val="bg1"/>
                </a:solidFill>
                <a:latin typeface="Times New Roman" panose="02020603050405020304" pitchFamily="18" charset="0"/>
              </a:rPr>
              <a:t>mono-hierarchical</a:t>
            </a:r>
          </a:p>
          <a:p>
            <a:pPr>
              <a:spcBef>
                <a:spcPct val="20000"/>
              </a:spcBef>
              <a:buFontTx/>
              <a:buChar char="•"/>
            </a:pPr>
            <a:r>
              <a:rPr lang="en-US" altLang="en-US" sz="2800" b="0" dirty="0">
                <a:solidFill>
                  <a:schemeClr val="bg1"/>
                </a:solidFill>
                <a:latin typeface="Times New Roman" panose="02020603050405020304" pitchFamily="18" charset="0"/>
              </a:rPr>
              <a:t>fixed </a:t>
            </a:r>
          </a:p>
        </p:txBody>
      </p:sp>
      <p:sp>
        <p:nvSpPr>
          <p:cNvPr id="6" name="Rectangle 4">
            <a:extLst>
              <a:ext uri="{FF2B5EF4-FFF2-40B4-BE49-F238E27FC236}">
                <a16:creationId xmlns:a16="http://schemas.microsoft.com/office/drawing/2014/main" id="{6BEC4199-AEED-4041-AD75-5B06B3597750}"/>
              </a:ext>
            </a:extLst>
          </p:cNvPr>
          <p:cNvSpPr>
            <a:spLocks noChangeArrowheads="1"/>
          </p:cNvSpPr>
          <p:nvPr/>
        </p:nvSpPr>
        <p:spPr bwMode="auto">
          <a:xfrm>
            <a:off x="4686300" y="1371600"/>
            <a:ext cx="4305300" cy="53340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085850" indent="-228600">
              <a:defRPr>
                <a:solidFill>
                  <a:schemeClr val="tx1"/>
                </a:solidFill>
                <a:latin typeface="Arial" panose="020B0604020202020204" pitchFamily="34" charset="0"/>
              </a:defRPr>
            </a:lvl3pPr>
            <a:lvl4pPr marL="1428750" indent="-228600">
              <a:defRPr>
                <a:solidFill>
                  <a:schemeClr val="tx1"/>
                </a:solidFill>
                <a:latin typeface="Arial" panose="020B0604020202020204" pitchFamily="34" charset="0"/>
              </a:defRPr>
            </a:lvl4pPr>
            <a:lvl5pPr marL="1847850" indent="-228600">
              <a:defRPr>
                <a:solidFill>
                  <a:schemeClr val="tx1"/>
                </a:solidFill>
                <a:latin typeface="Arial" panose="020B0604020202020204" pitchFamily="34" charset="0"/>
              </a:defRPr>
            </a:lvl5pPr>
            <a:lvl6pPr marL="2305050" indent="-228600" fontAlgn="base">
              <a:spcBef>
                <a:spcPct val="0"/>
              </a:spcBef>
              <a:spcAft>
                <a:spcPct val="0"/>
              </a:spcAft>
              <a:defRPr>
                <a:solidFill>
                  <a:schemeClr val="tx1"/>
                </a:solidFill>
                <a:latin typeface="Arial" panose="020B0604020202020204" pitchFamily="34" charset="0"/>
              </a:defRPr>
            </a:lvl6pPr>
            <a:lvl7pPr marL="2762250" indent="-228600" fontAlgn="base">
              <a:spcBef>
                <a:spcPct val="0"/>
              </a:spcBef>
              <a:spcAft>
                <a:spcPct val="0"/>
              </a:spcAft>
              <a:defRPr>
                <a:solidFill>
                  <a:schemeClr val="tx1"/>
                </a:solidFill>
                <a:latin typeface="Arial" panose="020B0604020202020204" pitchFamily="34" charset="0"/>
              </a:defRPr>
            </a:lvl7pPr>
            <a:lvl8pPr marL="3219450" indent="-228600" fontAlgn="base">
              <a:spcBef>
                <a:spcPct val="0"/>
              </a:spcBef>
              <a:spcAft>
                <a:spcPct val="0"/>
              </a:spcAft>
              <a:defRPr>
                <a:solidFill>
                  <a:schemeClr val="tx1"/>
                </a:solidFill>
                <a:latin typeface="Arial" panose="020B0604020202020204" pitchFamily="34" charset="0"/>
              </a:defRPr>
            </a:lvl8pPr>
            <a:lvl9pPr marL="3676650" indent="-228600" fontAlgn="base">
              <a:spcBef>
                <a:spcPct val="0"/>
              </a:spcBef>
              <a:spcAft>
                <a:spcPct val="0"/>
              </a:spcAft>
              <a:defRPr>
                <a:solidFill>
                  <a:schemeClr val="tx1"/>
                </a:solidFill>
                <a:latin typeface="Arial" panose="020B0604020202020204" pitchFamily="34" charset="0"/>
              </a:defRPr>
            </a:lvl9pPr>
          </a:lstStyle>
          <a:p>
            <a:pPr algn="ctr">
              <a:spcBef>
                <a:spcPct val="20000"/>
              </a:spcBef>
            </a:pPr>
            <a:r>
              <a:rPr lang="en-US" altLang="en-US" sz="2800" u="sng" dirty="0">
                <a:solidFill>
                  <a:schemeClr val="bg1"/>
                </a:solidFill>
                <a:latin typeface="Times New Roman" panose="02020603050405020304" pitchFamily="18" charset="0"/>
              </a:rPr>
              <a:t>3rd Generation</a:t>
            </a:r>
          </a:p>
          <a:p>
            <a:pPr>
              <a:spcBef>
                <a:spcPct val="20000"/>
              </a:spcBef>
              <a:buFontTx/>
              <a:buChar char="•"/>
            </a:pPr>
            <a:r>
              <a:rPr lang="en-US" altLang="en-US" sz="2800" b="0" dirty="0">
                <a:solidFill>
                  <a:schemeClr val="bg1"/>
                </a:solidFill>
                <a:latin typeface="Times New Roman" panose="02020603050405020304" pitchFamily="18" charset="0"/>
              </a:rPr>
              <a:t>formal</a:t>
            </a:r>
          </a:p>
          <a:p>
            <a:pPr>
              <a:spcBef>
                <a:spcPct val="20000"/>
              </a:spcBef>
              <a:buFontTx/>
              <a:buChar char="•"/>
            </a:pPr>
            <a:r>
              <a:rPr lang="en-US" altLang="en-US" sz="2800" b="0" dirty="0">
                <a:solidFill>
                  <a:schemeClr val="bg1"/>
                </a:solidFill>
                <a:latin typeface="Times New Roman" panose="02020603050405020304" pitchFamily="18" charset="0"/>
              </a:rPr>
              <a:t>children strictly “kind of” parents</a:t>
            </a:r>
          </a:p>
          <a:p>
            <a:pPr lvl="1">
              <a:spcBef>
                <a:spcPct val="20000"/>
              </a:spcBef>
              <a:buFontTx/>
              <a:buChar char="–"/>
            </a:pPr>
            <a:r>
              <a:rPr lang="en-US" altLang="en-US" sz="2400" b="0" dirty="0">
                <a:solidFill>
                  <a:schemeClr val="bg1"/>
                </a:solidFill>
                <a:latin typeface="Times New Roman" panose="02020603050405020304" pitchFamily="18" charset="0"/>
              </a:rPr>
              <a:t>clean separation</a:t>
            </a:r>
          </a:p>
          <a:p>
            <a:pPr>
              <a:spcBef>
                <a:spcPct val="20000"/>
              </a:spcBef>
              <a:buFontTx/>
              <a:buChar char="•"/>
            </a:pPr>
            <a:r>
              <a:rPr lang="en-US" altLang="en-US" sz="2800" b="0" dirty="0">
                <a:solidFill>
                  <a:schemeClr val="bg1"/>
                </a:solidFill>
                <a:latin typeface="Times New Roman" panose="02020603050405020304" pitchFamily="18" charset="0"/>
              </a:rPr>
              <a:t>to be used by machines</a:t>
            </a:r>
          </a:p>
          <a:p>
            <a:pPr>
              <a:spcBef>
                <a:spcPct val="20000"/>
              </a:spcBef>
              <a:buFontTx/>
              <a:buChar char="•"/>
            </a:pPr>
            <a:r>
              <a:rPr lang="en-US" altLang="en-US" sz="2800" b="0" dirty="0">
                <a:solidFill>
                  <a:schemeClr val="bg1"/>
                </a:solidFill>
                <a:latin typeface="Times New Roman" panose="02020603050405020304" pitchFamily="18" charset="0"/>
              </a:rPr>
              <a:t>all information is in the structure</a:t>
            </a:r>
          </a:p>
          <a:p>
            <a:pPr>
              <a:spcBef>
                <a:spcPct val="20000"/>
              </a:spcBef>
            </a:pPr>
            <a:endParaRPr lang="en-US" altLang="en-US" sz="2000" b="0" dirty="0">
              <a:solidFill>
                <a:schemeClr val="bg1"/>
              </a:solidFill>
              <a:latin typeface="Times New Roman" panose="02020603050405020304" pitchFamily="18" charset="0"/>
            </a:endParaRPr>
          </a:p>
          <a:p>
            <a:pPr>
              <a:spcBef>
                <a:spcPct val="20000"/>
              </a:spcBef>
              <a:buFontTx/>
              <a:buChar char="•"/>
            </a:pPr>
            <a:r>
              <a:rPr lang="en-US" altLang="en-US" sz="2800" b="0" dirty="0">
                <a:solidFill>
                  <a:schemeClr val="bg1"/>
                </a:solidFill>
                <a:latin typeface="Times New Roman" panose="02020603050405020304" pitchFamily="18" charset="0"/>
              </a:rPr>
              <a:t>dynamic reclassification</a:t>
            </a:r>
          </a:p>
          <a:p>
            <a:pPr>
              <a:spcBef>
                <a:spcPct val="20000"/>
              </a:spcBef>
              <a:buFontTx/>
              <a:buChar char="•"/>
            </a:pPr>
            <a:r>
              <a:rPr lang="en-US" altLang="en-US" sz="2800" b="0" dirty="0">
                <a:solidFill>
                  <a:schemeClr val="bg1"/>
                </a:solidFill>
                <a:latin typeface="Times New Roman" panose="02020603050405020304" pitchFamily="18" charset="0"/>
              </a:rPr>
              <a:t>generative</a:t>
            </a:r>
          </a:p>
        </p:txBody>
      </p:sp>
    </p:spTree>
    <p:extLst>
      <p:ext uri="{BB962C8B-B14F-4D97-AF65-F5344CB8AC3E}">
        <p14:creationId xmlns:p14="http://schemas.microsoft.com/office/powerpoint/2010/main" val="1592539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9F6BB-D598-4FC9-9878-FEC47468C4B6}"/>
              </a:ext>
            </a:extLst>
          </p:cNvPr>
          <p:cNvSpPr>
            <a:spLocks noGrp="1"/>
          </p:cNvSpPr>
          <p:nvPr>
            <p:ph type="title"/>
          </p:nvPr>
        </p:nvSpPr>
        <p:spPr/>
        <p:txBody>
          <a:bodyPr/>
          <a:lstStyle/>
          <a:p>
            <a:r>
              <a:rPr lang="en-US" dirty="0"/>
              <a:t>Clean separation of knowledge</a:t>
            </a:r>
            <a:br>
              <a:rPr lang="en-US" dirty="0"/>
            </a:br>
            <a:endParaRPr lang="en-US" dirty="0"/>
          </a:p>
        </p:txBody>
      </p:sp>
      <p:sp>
        <p:nvSpPr>
          <p:cNvPr id="3" name="Content Placeholder 2">
            <a:extLst>
              <a:ext uri="{FF2B5EF4-FFF2-40B4-BE49-F238E27FC236}">
                <a16:creationId xmlns:a16="http://schemas.microsoft.com/office/drawing/2014/main" id="{63780ACF-FF66-4D81-9A1F-324F70D86555}"/>
              </a:ext>
            </a:extLst>
          </p:cNvPr>
          <p:cNvSpPr>
            <a:spLocks noGrp="1"/>
          </p:cNvSpPr>
          <p:nvPr>
            <p:ph idx="1"/>
          </p:nvPr>
        </p:nvSpPr>
        <p:spPr/>
        <p:txBody>
          <a:bodyPr/>
          <a:lstStyle/>
          <a:p>
            <a:pPr>
              <a:buFont typeface="Arial" panose="020B0604020202020204" pitchFamily="34" charset="0"/>
              <a:buChar char="•"/>
            </a:pPr>
            <a:r>
              <a:rPr lang="en-US" b="1" u="sng" dirty="0"/>
              <a:t>Conceptual knowledge</a:t>
            </a:r>
            <a:r>
              <a:rPr lang="en-US" dirty="0"/>
              <a:t>: the knowledge of sensible medical concepts</a:t>
            </a:r>
          </a:p>
          <a:p>
            <a:pPr>
              <a:buFont typeface="Arial" panose="020B0604020202020204" pitchFamily="34" charset="0"/>
              <a:buChar char="•"/>
            </a:pPr>
            <a:r>
              <a:rPr lang="en-US" b="1" u="sng" dirty="0"/>
              <a:t>Knowledge of clinical definitions and crit</a:t>
            </a:r>
            <a:r>
              <a:rPr lang="en-US" u="sng" dirty="0"/>
              <a:t>eria</a:t>
            </a:r>
            <a:r>
              <a:rPr lang="en-US" dirty="0"/>
              <a:t>: how to determine if a concept applies to a particular patient</a:t>
            </a:r>
          </a:p>
          <a:p>
            <a:pPr>
              <a:buFont typeface="Arial" panose="020B0604020202020204" pitchFamily="34" charset="0"/>
              <a:buChar char="•"/>
            </a:pPr>
            <a:r>
              <a:rPr lang="en-US" b="1" u="sng" dirty="0"/>
              <a:t>Surface linguistic knowledge</a:t>
            </a:r>
            <a:r>
              <a:rPr lang="en-US" dirty="0"/>
              <a:t>: how to express the concepts in any given language</a:t>
            </a:r>
          </a:p>
          <a:p>
            <a:pPr>
              <a:buFont typeface="Arial" panose="020B0604020202020204" pitchFamily="34" charset="0"/>
              <a:buChar char="•"/>
            </a:pPr>
            <a:r>
              <a:rPr lang="en-US" b="1" u="sng" dirty="0"/>
              <a:t>Knowledge of classification and coding systems</a:t>
            </a:r>
            <a:r>
              <a:rPr lang="en-US" dirty="0"/>
              <a:t>: how an expression has been classified by such a system</a:t>
            </a:r>
          </a:p>
          <a:p>
            <a:pPr>
              <a:buFont typeface="Arial" panose="020B0604020202020204" pitchFamily="34" charset="0"/>
              <a:buChar char="•"/>
            </a:pPr>
            <a:r>
              <a:rPr lang="en-US" b="1" u="sng" dirty="0"/>
              <a:t>Pragmatic knowledge</a:t>
            </a:r>
            <a:r>
              <a:rPr lang="en-US" dirty="0"/>
              <a:t>: what doctors usually say or think, what they consider important, how to integrate in EHCR</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BF9E88C3-38FE-459A-80FC-8AC1243BE91C}"/>
              </a:ext>
            </a:extLst>
          </p:cNvPr>
          <p:cNvSpPr>
            <a:spLocks noGrp="1"/>
          </p:cNvSpPr>
          <p:nvPr>
            <p:ph type="sldNum" sz="quarter" idx="3"/>
          </p:nvPr>
        </p:nvSpPr>
        <p:spPr/>
        <p:txBody>
          <a:bodyPr/>
          <a:lstStyle/>
          <a:p>
            <a:fld id="{7C5DB68A-9D44-4073-920F-D08D647C06A7}" type="slidenum">
              <a:rPr lang="en-US" smtClean="0"/>
              <a:t>35</a:t>
            </a:fld>
            <a:endParaRPr lang="en-US" dirty="0"/>
          </a:p>
        </p:txBody>
      </p:sp>
      <p:sp>
        <p:nvSpPr>
          <p:cNvPr id="5" name="Rectangle 4">
            <a:extLst>
              <a:ext uri="{FF2B5EF4-FFF2-40B4-BE49-F238E27FC236}">
                <a16:creationId xmlns:a16="http://schemas.microsoft.com/office/drawing/2014/main" id="{43DEEA5C-B439-421F-B279-CEF8D453157A}"/>
              </a:ext>
            </a:extLst>
          </p:cNvPr>
          <p:cNvSpPr/>
          <p:nvPr/>
        </p:nvSpPr>
        <p:spPr>
          <a:xfrm>
            <a:off x="2353056" y="6120384"/>
            <a:ext cx="6781800" cy="461665"/>
          </a:xfrm>
          <a:prstGeom prst="rect">
            <a:avLst/>
          </a:prstGeom>
        </p:spPr>
        <p:txBody>
          <a:bodyPr wrap="square">
            <a:spAutoFit/>
          </a:bodyPr>
          <a:lstStyle/>
          <a:p>
            <a:pPr algn="r"/>
            <a:r>
              <a:rPr lang="en-US" sz="1200" b="0" dirty="0">
                <a:solidFill>
                  <a:schemeClr val="bg1"/>
                </a:solidFill>
                <a:cs typeface="Times New Roman" panose="02020603050405020304" pitchFamily="18" charset="0"/>
              </a:rPr>
              <a:t>Rector AL, </a:t>
            </a:r>
            <a:r>
              <a:rPr lang="en-US" sz="1200" b="0" dirty="0" err="1">
                <a:solidFill>
                  <a:schemeClr val="bg1"/>
                </a:solidFill>
                <a:cs typeface="Times New Roman" panose="02020603050405020304" pitchFamily="18" charset="0"/>
              </a:rPr>
              <a:t>Nowlan</a:t>
            </a:r>
            <a:r>
              <a:rPr lang="en-US" sz="1200" b="0" dirty="0">
                <a:solidFill>
                  <a:schemeClr val="bg1"/>
                </a:solidFill>
                <a:cs typeface="Times New Roman" panose="02020603050405020304" pitchFamily="18" charset="0"/>
              </a:rPr>
              <a:t> WA and Kay S. Conceptual Knowledge: the core of medical information systems. In: </a:t>
            </a:r>
          </a:p>
          <a:p>
            <a:pPr algn="r"/>
            <a:r>
              <a:rPr lang="en-US" sz="1200" b="0" dirty="0" err="1">
                <a:solidFill>
                  <a:schemeClr val="bg1"/>
                </a:solidFill>
                <a:cs typeface="Times New Roman" panose="02020603050405020304" pitchFamily="18" charset="0"/>
              </a:rPr>
              <a:t>Medinfo</a:t>
            </a:r>
            <a:r>
              <a:rPr lang="en-US" sz="1200" b="0" dirty="0">
                <a:solidFill>
                  <a:schemeClr val="bg1"/>
                </a:solidFill>
                <a:cs typeface="Times New Roman" panose="02020603050405020304" pitchFamily="18" charset="0"/>
              </a:rPr>
              <a:t> 92. </a:t>
            </a:r>
            <a:r>
              <a:rPr lang="en-US" sz="1200" b="0" dirty="0" err="1">
                <a:solidFill>
                  <a:schemeClr val="bg1"/>
                </a:solidFill>
                <a:cs typeface="Times New Roman" panose="02020603050405020304" pitchFamily="18" charset="0"/>
              </a:rPr>
              <a:t>Lun</a:t>
            </a:r>
            <a:r>
              <a:rPr lang="en-US" sz="1200" b="0" dirty="0">
                <a:solidFill>
                  <a:schemeClr val="bg1"/>
                </a:solidFill>
                <a:cs typeface="Times New Roman" panose="02020603050405020304" pitchFamily="18" charset="0"/>
              </a:rPr>
              <a:t> KC et al. (eds). North Holland: Elsevier Science Publishers BV, 1992: 1420 - 1426. </a:t>
            </a:r>
            <a:endParaRPr lang="en-US" sz="1200" b="0" i="0" dirty="0">
              <a:solidFill>
                <a:schemeClr val="bg1"/>
              </a:solidFill>
              <a:effectLst/>
              <a:cs typeface="Times New Roman" panose="02020603050405020304" pitchFamily="18" charset="0"/>
            </a:endParaRPr>
          </a:p>
        </p:txBody>
      </p:sp>
    </p:spTree>
    <p:extLst>
      <p:ext uri="{BB962C8B-B14F-4D97-AF65-F5344CB8AC3E}">
        <p14:creationId xmlns:p14="http://schemas.microsoft.com/office/powerpoint/2010/main" val="18869775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94F0A-C663-48E0-8060-1CA52B3631F3}"/>
              </a:ext>
            </a:extLst>
          </p:cNvPr>
          <p:cNvSpPr>
            <a:spLocks noGrp="1"/>
          </p:cNvSpPr>
          <p:nvPr>
            <p:ph type="title"/>
          </p:nvPr>
        </p:nvSpPr>
        <p:spPr/>
        <p:txBody>
          <a:bodyPr/>
          <a:lstStyle/>
          <a:p>
            <a:r>
              <a:rPr lang="en-US" dirty="0"/>
              <a:t>Cimino’s desiderata for concept systems</a:t>
            </a:r>
          </a:p>
        </p:txBody>
      </p:sp>
      <p:sp>
        <p:nvSpPr>
          <p:cNvPr id="3" name="Content Placeholder 2">
            <a:extLst>
              <a:ext uri="{FF2B5EF4-FFF2-40B4-BE49-F238E27FC236}">
                <a16:creationId xmlns:a16="http://schemas.microsoft.com/office/drawing/2014/main" id="{B474C3AD-4367-405A-B1BA-47C0FA8AF08A}"/>
              </a:ext>
            </a:extLst>
          </p:cNvPr>
          <p:cNvSpPr>
            <a:spLocks noGrp="1"/>
          </p:cNvSpPr>
          <p:nvPr>
            <p:ph idx="1"/>
          </p:nvPr>
        </p:nvSpPr>
        <p:spPr>
          <a:xfrm>
            <a:off x="228600" y="1447800"/>
            <a:ext cx="8686800" cy="4953000"/>
          </a:xfrm>
        </p:spPr>
        <p:txBody>
          <a:bodyPr/>
          <a:lstStyle/>
          <a:p>
            <a:pPr>
              <a:buFont typeface="Arial" panose="020B0604020202020204" pitchFamily="34" charset="0"/>
              <a:buChar char="•"/>
            </a:pPr>
            <a:r>
              <a:rPr lang="en-US" sz="2000" b="1" dirty="0"/>
              <a:t>Domain completeness</a:t>
            </a:r>
            <a:r>
              <a:rPr lang="en-US" sz="2000" dirty="0"/>
              <a:t>: coverage of all possible terms that lie within a vocabulary’s domain</a:t>
            </a:r>
          </a:p>
          <a:p>
            <a:pPr>
              <a:buFont typeface="Arial" panose="020B0604020202020204" pitchFamily="34" charset="0"/>
              <a:buChar char="•"/>
            </a:pPr>
            <a:r>
              <a:rPr lang="en-US" sz="2000" b="1" dirty="0"/>
              <a:t>Non-vagueness</a:t>
            </a:r>
            <a:r>
              <a:rPr lang="en-US" sz="2000" dirty="0"/>
              <a:t>: the term should represent the concept behind it as close as possible</a:t>
            </a:r>
          </a:p>
          <a:p>
            <a:pPr>
              <a:buFont typeface="Arial" panose="020B0604020202020204" pitchFamily="34" charset="0"/>
              <a:buChar char="•"/>
            </a:pPr>
            <a:r>
              <a:rPr lang="en-US" sz="2000" b="1" dirty="0"/>
              <a:t>Non-ambiguity</a:t>
            </a:r>
            <a:r>
              <a:rPr lang="en-US" sz="2000" dirty="0"/>
              <a:t>: the same term cannot refer to more than one concept</a:t>
            </a:r>
          </a:p>
          <a:p>
            <a:pPr>
              <a:buFont typeface="Arial" panose="020B0604020202020204" pitchFamily="34" charset="0"/>
              <a:buChar char="•"/>
            </a:pPr>
            <a:r>
              <a:rPr lang="en-US" sz="2000" b="1" dirty="0"/>
              <a:t>Non-redundancy</a:t>
            </a:r>
            <a:r>
              <a:rPr lang="en-US" sz="2000" dirty="0"/>
              <a:t>: each concept must be represented  by one unique identifier</a:t>
            </a:r>
          </a:p>
          <a:p>
            <a:pPr>
              <a:buFont typeface="Arial" panose="020B0604020202020204" pitchFamily="34" charset="0"/>
              <a:buChar char="•"/>
            </a:pPr>
            <a:r>
              <a:rPr lang="en-US" sz="2000" b="1" dirty="0"/>
              <a:t>Synonymy</a:t>
            </a:r>
            <a:r>
              <a:rPr lang="en-US" sz="2000" dirty="0"/>
              <a:t>: multiple ways for expressing a word (or concept) must be allowed</a:t>
            </a:r>
          </a:p>
          <a:p>
            <a:pPr>
              <a:buFont typeface="Arial" panose="020B0604020202020204" pitchFamily="34" charset="0"/>
              <a:buChar char="•"/>
            </a:pPr>
            <a:r>
              <a:rPr lang="en-US" sz="2000" b="1" dirty="0"/>
              <a:t>Multiple classification</a:t>
            </a:r>
            <a:r>
              <a:rPr lang="en-US" sz="2000" dirty="0"/>
              <a:t>: concepts must be allowed to be classified in multiple hierarchies</a:t>
            </a:r>
          </a:p>
          <a:p>
            <a:pPr>
              <a:buFont typeface="Arial" panose="020B0604020202020204" pitchFamily="34" charset="0"/>
              <a:buChar char="•"/>
            </a:pPr>
            <a:r>
              <a:rPr lang="en-US" sz="2000" b="1" dirty="0"/>
              <a:t>Consistency of view</a:t>
            </a:r>
            <a:r>
              <a:rPr lang="en-US" sz="2000" dirty="0"/>
              <a:t>: concepts must have the same relationships in all views</a:t>
            </a:r>
          </a:p>
          <a:p>
            <a:pPr>
              <a:buFont typeface="Arial" panose="020B0604020202020204" pitchFamily="34" charset="0"/>
              <a:buChar char="•"/>
            </a:pPr>
            <a:r>
              <a:rPr lang="en-US" sz="2000" b="1" dirty="0"/>
              <a:t>Explicit relationships</a:t>
            </a:r>
            <a:r>
              <a:rPr lang="en-US" sz="2000" dirty="0"/>
              <a:t>: all relationships (e.g. class, synonymy,…) must be explicitly labelled.</a:t>
            </a:r>
          </a:p>
          <a:p>
            <a:pPr>
              <a:buFont typeface="Arial" panose="020B0604020202020204" pitchFamily="34" charset="0"/>
              <a:buChar char="•"/>
            </a:pPr>
            <a:endParaRPr lang="en-US" sz="2000" dirty="0"/>
          </a:p>
          <a:p>
            <a:pPr>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2F9AD11F-6BF0-46AC-A0CA-F8583088FD35}"/>
              </a:ext>
            </a:extLst>
          </p:cNvPr>
          <p:cNvSpPr>
            <a:spLocks noGrp="1"/>
          </p:cNvSpPr>
          <p:nvPr>
            <p:ph type="sldNum" sz="quarter" idx="3"/>
          </p:nvPr>
        </p:nvSpPr>
        <p:spPr/>
        <p:txBody>
          <a:bodyPr/>
          <a:lstStyle/>
          <a:p>
            <a:fld id="{7C5DB68A-9D44-4073-920F-D08D647C06A7}" type="slidenum">
              <a:rPr lang="en-US" smtClean="0"/>
              <a:t>36</a:t>
            </a:fld>
            <a:endParaRPr lang="en-US" dirty="0"/>
          </a:p>
        </p:txBody>
      </p:sp>
      <p:sp>
        <p:nvSpPr>
          <p:cNvPr id="5" name="Rectangle 4">
            <a:extLst>
              <a:ext uri="{FF2B5EF4-FFF2-40B4-BE49-F238E27FC236}">
                <a16:creationId xmlns:a16="http://schemas.microsoft.com/office/drawing/2014/main" id="{18C9CA18-0195-477E-B324-4C1A59CC952C}"/>
              </a:ext>
            </a:extLst>
          </p:cNvPr>
          <p:cNvSpPr/>
          <p:nvPr/>
        </p:nvSpPr>
        <p:spPr>
          <a:xfrm>
            <a:off x="4419600" y="6208068"/>
            <a:ext cx="4572000" cy="646331"/>
          </a:xfrm>
          <a:prstGeom prst="rect">
            <a:avLst/>
          </a:prstGeom>
        </p:spPr>
        <p:txBody>
          <a:bodyPr>
            <a:spAutoFit/>
          </a:bodyPr>
          <a:lstStyle/>
          <a:p>
            <a:r>
              <a:rPr lang="en-US" sz="1200" dirty="0">
                <a:solidFill>
                  <a:schemeClr val="bg1"/>
                </a:solidFill>
              </a:rPr>
              <a:t>Cimino J. Desiderata for controlled medical vocabularies in the twenty-first century. Methods Inf Med. 1998 Nov;37(4-5):394-403.</a:t>
            </a:r>
          </a:p>
          <a:p>
            <a:r>
              <a:rPr lang="en-US" sz="1200" dirty="0">
                <a:solidFill>
                  <a:schemeClr val="bg1"/>
                </a:solidFill>
              </a:rPr>
              <a:t>https://www.ncbi.nlm.nih.gov/pmc/articles/PMC3415631/</a:t>
            </a:r>
          </a:p>
        </p:txBody>
      </p:sp>
    </p:spTree>
    <p:extLst>
      <p:ext uri="{BB962C8B-B14F-4D97-AF65-F5344CB8AC3E}">
        <p14:creationId xmlns:p14="http://schemas.microsoft.com/office/powerpoint/2010/main" val="38852503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C9C0345B-E8CC-4024-9C0F-47A02A7F38BF}"/>
              </a:ext>
            </a:extLst>
          </p:cNvPr>
          <p:cNvSpPr>
            <a:spLocks noGrp="1"/>
          </p:cNvSpPr>
          <p:nvPr>
            <p:ph type="title"/>
          </p:nvPr>
        </p:nvSpPr>
        <p:spPr/>
        <p:txBody>
          <a:bodyPr/>
          <a:lstStyle/>
          <a:p>
            <a:r>
              <a:rPr lang="en-US" altLang="en-US" dirty="0"/>
              <a:t>‘Concept definition’ </a:t>
            </a:r>
          </a:p>
        </p:txBody>
      </p:sp>
      <p:sp>
        <p:nvSpPr>
          <p:cNvPr id="35843" name="Content Placeholder 2">
            <a:extLst>
              <a:ext uri="{FF2B5EF4-FFF2-40B4-BE49-F238E27FC236}">
                <a16:creationId xmlns:a16="http://schemas.microsoft.com/office/drawing/2014/main" id="{F16AFB6E-CBC6-4824-A615-194A1435DCCC}"/>
              </a:ext>
            </a:extLst>
          </p:cNvPr>
          <p:cNvSpPr>
            <a:spLocks noGrp="1"/>
          </p:cNvSpPr>
          <p:nvPr>
            <p:ph idx="1"/>
          </p:nvPr>
        </p:nvSpPr>
        <p:spPr/>
        <p:txBody>
          <a:bodyPr/>
          <a:lstStyle/>
          <a:p>
            <a:r>
              <a:rPr lang="en-US" altLang="en-US"/>
              <a:t>Definition: </a:t>
            </a:r>
            <a:r>
              <a:rPr lang="en-US" altLang="en-US" i="1"/>
              <a:t>specification of a concept (i.e. of the agreed meaning of a term) by means of a descriptive statement or a formal expression which serves to differentiate it from other concepts</a:t>
            </a:r>
          </a:p>
          <a:p>
            <a:endParaRPr lang="en-US" altLang="en-US"/>
          </a:p>
          <a:p>
            <a:endParaRPr lang="en-US" altLang="en-US"/>
          </a:p>
          <a:p>
            <a:pPr lvl="1"/>
            <a:r>
              <a:rPr lang="en-US" altLang="en-US"/>
              <a:t>There may be more than one definition which captures the same agreed meaning.</a:t>
            </a:r>
          </a:p>
        </p:txBody>
      </p:sp>
      <p:sp>
        <p:nvSpPr>
          <p:cNvPr id="35844" name="Slide Number Placeholder 3">
            <a:extLst>
              <a:ext uri="{FF2B5EF4-FFF2-40B4-BE49-F238E27FC236}">
                <a16:creationId xmlns:a16="http://schemas.microsoft.com/office/drawing/2014/main" id="{991DB359-F82A-4827-9343-C945AE106A0F}"/>
              </a:ext>
            </a:extLst>
          </p:cNvPr>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FC9A82AD-F913-42B8-8468-A536720B9500}" type="slidenum">
              <a:rPr lang="en-US" altLang="en-US" sz="1400" b="0">
                <a:solidFill>
                  <a:schemeClr val="bg1"/>
                </a:solidFill>
              </a:rPr>
              <a:pPr eaLnBrk="1" hangingPunct="1"/>
              <a:t>37</a:t>
            </a:fld>
            <a:endParaRPr lang="en-US" altLang="en-US" sz="1400" b="0">
              <a:solidFill>
                <a:schemeClr val="bg1"/>
              </a:solidFill>
            </a:endParaRPr>
          </a:p>
        </p:txBody>
      </p:sp>
      <p:sp>
        <p:nvSpPr>
          <p:cNvPr id="5" name="Rectangle 4">
            <a:extLst>
              <a:ext uri="{FF2B5EF4-FFF2-40B4-BE49-F238E27FC236}">
                <a16:creationId xmlns:a16="http://schemas.microsoft.com/office/drawing/2014/main" id="{51061A62-E99B-4F36-98D1-4E2A22499D48}"/>
              </a:ext>
            </a:extLst>
          </p:cNvPr>
          <p:cNvSpPr/>
          <p:nvPr/>
        </p:nvSpPr>
        <p:spPr>
          <a:xfrm>
            <a:off x="1713571" y="6043136"/>
            <a:ext cx="7391400" cy="738664"/>
          </a:xfrm>
          <a:prstGeom prst="rect">
            <a:avLst/>
          </a:prstGeom>
        </p:spPr>
        <p:txBody>
          <a:bodyPr wrap="square">
            <a:spAutoFit/>
          </a:bodyPr>
          <a:lstStyle/>
          <a:p>
            <a:pPr algn="r"/>
            <a:r>
              <a:rPr lang="en-US" sz="1400" b="0" dirty="0">
                <a:solidFill>
                  <a:schemeClr val="bg1"/>
                </a:solidFill>
                <a:latin typeface="Open Sans"/>
              </a:rPr>
              <a:t>Concept systems and ontologies: Recommendations for basic terminology</a:t>
            </a:r>
          </a:p>
          <a:p>
            <a:pPr algn="r"/>
            <a:r>
              <a:rPr lang="en-US" sz="1400" b="0" dirty="0">
                <a:solidFill>
                  <a:schemeClr val="bg1"/>
                </a:solidFill>
                <a:latin typeface="Open Sans"/>
              </a:rPr>
              <a:t>Gunnar O. Klein &amp; Barry Smith</a:t>
            </a:r>
          </a:p>
          <a:p>
            <a:pPr algn="r"/>
            <a:r>
              <a:rPr lang="en-US" sz="1400" b="0" i="1" dirty="0">
                <a:solidFill>
                  <a:schemeClr val="bg1"/>
                </a:solidFill>
                <a:latin typeface="Open Sans"/>
              </a:rPr>
              <a:t>Transactions of the Japanese Society for Artificial Intelligence</a:t>
            </a:r>
            <a:r>
              <a:rPr lang="en-US" sz="1400" b="0" dirty="0">
                <a:solidFill>
                  <a:schemeClr val="bg1"/>
                </a:solidFill>
                <a:latin typeface="Open Sans"/>
              </a:rPr>
              <a:t> 25 (3):433-441 (2010)</a:t>
            </a:r>
            <a:endParaRPr lang="en-US" sz="1400" b="0" i="0" dirty="0">
              <a:solidFill>
                <a:schemeClr val="bg1"/>
              </a:solidFill>
              <a:effectLst/>
              <a:latin typeface="Open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569B32B2-1ACF-45FC-B256-501EF51223C8}"/>
              </a:ext>
            </a:extLst>
          </p:cNvPr>
          <p:cNvSpPr>
            <a:spLocks noGrp="1"/>
          </p:cNvSpPr>
          <p:nvPr>
            <p:ph type="title"/>
          </p:nvPr>
        </p:nvSpPr>
        <p:spPr/>
        <p:txBody>
          <a:bodyPr/>
          <a:lstStyle/>
          <a:p>
            <a:r>
              <a:rPr lang="en-US" altLang="en-US" dirty="0"/>
              <a:t>‘Concept system node’</a:t>
            </a:r>
          </a:p>
        </p:txBody>
      </p:sp>
      <p:sp>
        <p:nvSpPr>
          <p:cNvPr id="37891" name="Content Placeholder 2">
            <a:extLst>
              <a:ext uri="{FF2B5EF4-FFF2-40B4-BE49-F238E27FC236}">
                <a16:creationId xmlns:a16="http://schemas.microsoft.com/office/drawing/2014/main" id="{E9435017-A9CE-484A-AB69-F9F99CCEFFA9}"/>
              </a:ext>
            </a:extLst>
          </p:cNvPr>
          <p:cNvSpPr>
            <a:spLocks noGrp="1"/>
          </p:cNvSpPr>
          <p:nvPr>
            <p:ph idx="1"/>
          </p:nvPr>
        </p:nvSpPr>
        <p:spPr/>
        <p:txBody>
          <a:bodyPr/>
          <a:lstStyle/>
          <a:p>
            <a:r>
              <a:rPr lang="en-US" altLang="en-US"/>
              <a:t>Definition: </a:t>
            </a:r>
            <a:r>
              <a:rPr lang="en-US" altLang="en-US" i="1"/>
              <a:t>information element within the structure of a concept system that is a pointer linking one or several synonymous terms with a given concept definition and linked to other such information elements in the representation of relations between the corresponding concepts</a:t>
            </a:r>
          </a:p>
          <a:p>
            <a:endParaRPr lang="en-US" altLang="en-US"/>
          </a:p>
        </p:txBody>
      </p:sp>
      <p:sp>
        <p:nvSpPr>
          <p:cNvPr id="37892" name="Slide Number Placeholder 3">
            <a:extLst>
              <a:ext uri="{FF2B5EF4-FFF2-40B4-BE49-F238E27FC236}">
                <a16:creationId xmlns:a16="http://schemas.microsoft.com/office/drawing/2014/main" id="{082E4561-71F8-41CA-B417-C506CEE4E0F0}"/>
              </a:ext>
            </a:extLst>
          </p:cNvPr>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7017BC34-20E9-4EEF-8F95-EE246789155A}" type="slidenum">
              <a:rPr lang="en-US" altLang="en-US" sz="1400" b="0">
                <a:solidFill>
                  <a:schemeClr val="bg1"/>
                </a:solidFill>
              </a:rPr>
              <a:pPr eaLnBrk="1" hangingPunct="1"/>
              <a:t>38</a:t>
            </a:fld>
            <a:endParaRPr lang="en-US" altLang="en-US" sz="1400" b="0">
              <a:solidFill>
                <a:schemeClr val="bg1"/>
              </a:solidFill>
            </a:endParaRPr>
          </a:p>
        </p:txBody>
      </p:sp>
      <p:sp>
        <p:nvSpPr>
          <p:cNvPr id="5" name="Rectangle 4">
            <a:extLst>
              <a:ext uri="{FF2B5EF4-FFF2-40B4-BE49-F238E27FC236}">
                <a16:creationId xmlns:a16="http://schemas.microsoft.com/office/drawing/2014/main" id="{23A6E3A2-4E36-42E9-BAB4-375BB0878B53}"/>
              </a:ext>
            </a:extLst>
          </p:cNvPr>
          <p:cNvSpPr/>
          <p:nvPr/>
        </p:nvSpPr>
        <p:spPr>
          <a:xfrm>
            <a:off x="1713571" y="6043136"/>
            <a:ext cx="7391400" cy="738664"/>
          </a:xfrm>
          <a:prstGeom prst="rect">
            <a:avLst/>
          </a:prstGeom>
        </p:spPr>
        <p:txBody>
          <a:bodyPr wrap="square">
            <a:spAutoFit/>
          </a:bodyPr>
          <a:lstStyle/>
          <a:p>
            <a:pPr algn="r"/>
            <a:r>
              <a:rPr lang="en-US" sz="1400" b="0" dirty="0">
                <a:solidFill>
                  <a:schemeClr val="bg1"/>
                </a:solidFill>
                <a:latin typeface="Open Sans"/>
              </a:rPr>
              <a:t>Concept systems and ontologies: Recommendations for basic terminology</a:t>
            </a:r>
          </a:p>
          <a:p>
            <a:pPr algn="r"/>
            <a:r>
              <a:rPr lang="en-US" sz="1400" b="0" dirty="0">
                <a:solidFill>
                  <a:schemeClr val="bg1"/>
                </a:solidFill>
                <a:latin typeface="Open Sans"/>
              </a:rPr>
              <a:t>Gunnar O. Klein &amp; Barry Smith</a:t>
            </a:r>
          </a:p>
          <a:p>
            <a:pPr algn="r"/>
            <a:r>
              <a:rPr lang="en-US" sz="1400" b="0" i="1" dirty="0">
                <a:solidFill>
                  <a:schemeClr val="bg1"/>
                </a:solidFill>
                <a:latin typeface="Open Sans"/>
              </a:rPr>
              <a:t>Transactions of the Japanese Society for Artificial Intelligence</a:t>
            </a:r>
            <a:r>
              <a:rPr lang="en-US" sz="1400" b="0" dirty="0">
                <a:solidFill>
                  <a:schemeClr val="bg1"/>
                </a:solidFill>
                <a:latin typeface="Open Sans"/>
              </a:rPr>
              <a:t> 25 (3):433-441 (2010)</a:t>
            </a:r>
            <a:endParaRPr lang="en-US" sz="1400" b="0" i="0" dirty="0">
              <a:solidFill>
                <a:schemeClr val="bg1"/>
              </a:solidFill>
              <a:effectLst/>
              <a:latin typeface="Open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85285898-4ED7-42D0-8DE4-04A904F92A01}"/>
              </a:ext>
            </a:extLst>
          </p:cNvPr>
          <p:cNvSpPr>
            <a:spLocks noGrp="1"/>
          </p:cNvSpPr>
          <p:nvPr>
            <p:ph type="title"/>
          </p:nvPr>
        </p:nvSpPr>
        <p:spPr/>
        <p:txBody>
          <a:bodyPr/>
          <a:lstStyle/>
          <a:p>
            <a:r>
              <a:rPr lang="en-US" altLang="en-US" dirty="0"/>
              <a:t>‘Ontology’</a:t>
            </a:r>
          </a:p>
        </p:txBody>
      </p:sp>
      <p:sp>
        <p:nvSpPr>
          <p:cNvPr id="38915" name="Content Placeholder 2">
            <a:extLst>
              <a:ext uri="{FF2B5EF4-FFF2-40B4-BE49-F238E27FC236}">
                <a16:creationId xmlns:a16="http://schemas.microsoft.com/office/drawing/2014/main" id="{CF617514-824A-421C-A371-A9CA8627AF34}"/>
              </a:ext>
            </a:extLst>
          </p:cNvPr>
          <p:cNvSpPr>
            <a:spLocks noGrp="1"/>
          </p:cNvSpPr>
          <p:nvPr>
            <p:ph idx="1"/>
          </p:nvPr>
        </p:nvSpPr>
        <p:spPr/>
        <p:txBody>
          <a:bodyPr/>
          <a:lstStyle/>
          <a:p>
            <a:r>
              <a:rPr lang="en-US" altLang="en-US"/>
              <a:t>Definition: </a:t>
            </a:r>
            <a:r>
              <a:rPr lang="en-US" altLang="en-US" i="1"/>
              <a:t>a representational artifact, comprising a taxonomy as proper part, whose representational units are intended to designate some combination of types, classes, and certain relations between them</a:t>
            </a:r>
          </a:p>
        </p:txBody>
      </p:sp>
      <p:sp>
        <p:nvSpPr>
          <p:cNvPr id="38916" name="Slide Number Placeholder 3">
            <a:extLst>
              <a:ext uri="{FF2B5EF4-FFF2-40B4-BE49-F238E27FC236}">
                <a16:creationId xmlns:a16="http://schemas.microsoft.com/office/drawing/2014/main" id="{3A92BE48-D98C-457C-9D32-0F7F6B34606C}"/>
              </a:ext>
            </a:extLst>
          </p:cNvPr>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BE77D7D5-6F93-496E-A15E-E484A7166115}" type="slidenum">
              <a:rPr lang="en-US" altLang="en-US" sz="1400" b="0">
                <a:solidFill>
                  <a:schemeClr val="bg1"/>
                </a:solidFill>
              </a:rPr>
              <a:pPr eaLnBrk="1" hangingPunct="1"/>
              <a:t>39</a:t>
            </a:fld>
            <a:endParaRPr lang="en-US" altLang="en-US" sz="1400" b="0">
              <a:solidFill>
                <a:schemeClr val="bg1"/>
              </a:solidFill>
            </a:endParaRPr>
          </a:p>
        </p:txBody>
      </p:sp>
      <p:sp>
        <p:nvSpPr>
          <p:cNvPr id="5" name="Rectangle 4">
            <a:extLst>
              <a:ext uri="{FF2B5EF4-FFF2-40B4-BE49-F238E27FC236}">
                <a16:creationId xmlns:a16="http://schemas.microsoft.com/office/drawing/2014/main" id="{A8625E90-23DD-4F42-95F8-79B0C0CDF812}"/>
              </a:ext>
            </a:extLst>
          </p:cNvPr>
          <p:cNvSpPr/>
          <p:nvPr/>
        </p:nvSpPr>
        <p:spPr>
          <a:xfrm>
            <a:off x="1713571" y="6043136"/>
            <a:ext cx="7391400" cy="738664"/>
          </a:xfrm>
          <a:prstGeom prst="rect">
            <a:avLst/>
          </a:prstGeom>
        </p:spPr>
        <p:txBody>
          <a:bodyPr wrap="square">
            <a:spAutoFit/>
          </a:bodyPr>
          <a:lstStyle/>
          <a:p>
            <a:pPr algn="r"/>
            <a:r>
              <a:rPr lang="en-US" sz="1400" b="0" dirty="0">
                <a:solidFill>
                  <a:schemeClr val="bg1"/>
                </a:solidFill>
                <a:latin typeface="Open Sans"/>
              </a:rPr>
              <a:t>Concept systems and ontologies: Recommendations for basic terminology</a:t>
            </a:r>
          </a:p>
          <a:p>
            <a:pPr algn="r"/>
            <a:r>
              <a:rPr lang="en-US" sz="1400" b="0" dirty="0">
                <a:solidFill>
                  <a:schemeClr val="bg1"/>
                </a:solidFill>
                <a:latin typeface="Open Sans"/>
              </a:rPr>
              <a:t>Gunnar O. Klein &amp; Barry Smith</a:t>
            </a:r>
          </a:p>
          <a:p>
            <a:pPr algn="r"/>
            <a:r>
              <a:rPr lang="en-US" sz="1400" b="0" i="1" dirty="0">
                <a:solidFill>
                  <a:schemeClr val="bg1"/>
                </a:solidFill>
                <a:latin typeface="Open Sans"/>
              </a:rPr>
              <a:t>Transactions of the Japanese Society for Artificial Intelligence</a:t>
            </a:r>
            <a:r>
              <a:rPr lang="en-US" sz="1400" b="0" dirty="0">
                <a:solidFill>
                  <a:schemeClr val="bg1"/>
                </a:solidFill>
                <a:latin typeface="Open Sans"/>
              </a:rPr>
              <a:t> 25 (3):433-441 (2010)</a:t>
            </a:r>
            <a:endParaRPr lang="en-US" sz="1400" b="0" i="0" dirty="0">
              <a:solidFill>
                <a:schemeClr val="bg1"/>
              </a:solidFill>
              <a:effectLst/>
              <a:latin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598C36-EB2E-435F-B34D-4243F3CF4637}"/>
              </a:ext>
            </a:extLst>
          </p:cNvPr>
          <p:cNvSpPr>
            <a:spLocks noGrp="1"/>
          </p:cNvSpPr>
          <p:nvPr>
            <p:ph type="title"/>
          </p:nvPr>
        </p:nvSpPr>
        <p:spPr/>
        <p:txBody>
          <a:bodyPr/>
          <a:lstStyle/>
          <a:p>
            <a:r>
              <a:rPr lang="en-US" dirty="0"/>
              <a:t>Today’s class</a:t>
            </a:r>
          </a:p>
        </p:txBody>
      </p:sp>
      <p:sp>
        <p:nvSpPr>
          <p:cNvPr id="5" name="Content Placeholder 4">
            <a:extLst>
              <a:ext uri="{FF2B5EF4-FFF2-40B4-BE49-F238E27FC236}">
                <a16:creationId xmlns:a16="http://schemas.microsoft.com/office/drawing/2014/main" id="{D8DA3253-48F5-4F6D-B699-B66FD60E05DE}"/>
              </a:ext>
            </a:extLst>
          </p:cNvPr>
          <p:cNvSpPr>
            <a:spLocks noGrp="1"/>
          </p:cNvSpPr>
          <p:nvPr>
            <p:ph idx="1"/>
          </p:nvPr>
        </p:nvSpPr>
        <p:spPr/>
        <p:txBody>
          <a:bodyPr/>
          <a:lstStyle/>
          <a:p>
            <a:pPr marL="457200" indent="-457200">
              <a:buFont typeface="+mj-lt"/>
              <a:buAutoNum type="alphaLcParenR"/>
            </a:pPr>
            <a:r>
              <a:rPr lang="en-US" dirty="0"/>
              <a:t>Participant and instructor introduction;</a:t>
            </a:r>
          </a:p>
          <a:p>
            <a:pPr marL="457200" indent="-457200">
              <a:buFont typeface="+mj-lt"/>
              <a:buAutoNum type="alphaLcParenR"/>
            </a:pPr>
            <a:r>
              <a:rPr lang="en-US" dirty="0"/>
              <a:t>Course introduction, housekeeping rules, expectations, course project work, final exam;</a:t>
            </a:r>
          </a:p>
          <a:p>
            <a:pPr marL="457200" indent="-457200">
              <a:buFont typeface="+mj-lt"/>
              <a:buAutoNum type="alphaLcParenR"/>
            </a:pPr>
            <a:r>
              <a:rPr lang="en-US" dirty="0"/>
              <a:t>Traditional lecture on the basics of representational systems;</a:t>
            </a:r>
          </a:p>
          <a:p>
            <a:pPr marL="457200" indent="-457200">
              <a:buFont typeface="+mj-lt"/>
              <a:buAutoNum type="alphaLcParenR"/>
            </a:pPr>
            <a:r>
              <a:rPr lang="en-US" dirty="0"/>
              <a:t>Guided exercise on on-line available resources;</a:t>
            </a:r>
          </a:p>
        </p:txBody>
      </p:sp>
      <p:sp>
        <p:nvSpPr>
          <p:cNvPr id="6" name="Slide Number Placeholder 5">
            <a:extLst>
              <a:ext uri="{FF2B5EF4-FFF2-40B4-BE49-F238E27FC236}">
                <a16:creationId xmlns:a16="http://schemas.microsoft.com/office/drawing/2014/main" id="{1351DCB7-DD53-4C0C-9094-C5E3B660D6DF}"/>
              </a:ext>
            </a:extLst>
          </p:cNvPr>
          <p:cNvSpPr>
            <a:spLocks noGrp="1"/>
          </p:cNvSpPr>
          <p:nvPr>
            <p:ph type="sldNum" sz="quarter" idx="3"/>
          </p:nvPr>
        </p:nvSpPr>
        <p:spPr/>
        <p:txBody>
          <a:bodyPr/>
          <a:lstStyle/>
          <a:p>
            <a:fld id="{7C5DB68A-9D44-4073-920F-D08D647C06A7}" type="slidenum">
              <a:rPr lang="en-US" smtClean="0"/>
              <a:t>4</a:t>
            </a:fld>
            <a:endParaRPr lang="en-US" dirty="0"/>
          </a:p>
        </p:txBody>
      </p:sp>
    </p:spTree>
    <p:extLst>
      <p:ext uri="{BB962C8B-B14F-4D97-AF65-F5344CB8AC3E}">
        <p14:creationId xmlns:p14="http://schemas.microsoft.com/office/powerpoint/2010/main" val="2118954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92AC4735-7E46-4370-8529-56221E31B900}"/>
              </a:ext>
            </a:extLst>
          </p:cNvPr>
          <p:cNvSpPr>
            <a:spLocks noGrp="1"/>
          </p:cNvSpPr>
          <p:nvPr>
            <p:ph type="title"/>
          </p:nvPr>
        </p:nvSpPr>
        <p:spPr/>
        <p:txBody>
          <a:bodyPr/>
          <a:lstStyle/>
          <a:p>
            <a:r>
              <a:rPr lang="en-US" altLang="en-US" dirty="0"/>
              <a:t>‘Realism-based ontology’</a:t>
            </a:r>
          </a:p>
        </p:txBody>
      </p:sp>
      <p:sp>
        <p:nvSpPr>
          <p:cNvPr id="39939" name="Content Placeholder 2">
            <a:extLst>
              <a:ext uri="{FF2B5EF4-FFF2-40B4-BE49-F238E27FC236}">
                <a16:creationId xmlns:a16="http://schemas.microsoft.com/office/drawing/2014/main" id="{A074BDA4-B907-4573-A356-EF13AD54B8CD}"/>
              </a:ext>
            </a:extLst>
          </p:cNvPr>
          <p:cNvSpPr>
            <a:spLocks noGrp="1"/>
          </p:cNvSpPr>
          <p:nvPr>
            <p:ph idx="1"/>
          </p:nvPr>
        </p:nvSpPr>
        <p:spPr/>
        <p:txBody>
          <a:bodyPr/>
          <a:lstStyle/>
          <a:p>
            <a:r>
              <a:rPr lang="en-US" altLang="en-US"/>
              <a:t>Definition: </a:t>
            </a:r>
            <a:r>
              <a:rPr lang="en-US" altLang="en-US" i="1"/>
              <a:t>an ontology built out of terms which are intended to refer exclusively to types and which correspond to that part of the content of a scientific theory that is captured by its constituent general terms and their interrelations</a:t>
            </a:r>
            <a:r>
              <a:rPr lang="en-US" altLang="en-US"/>
              <a:t>.</a:t>
            </a:r>
          </a:p>
        </p:txBody>
      </p:sp>
      <p:sp>
        <p:nvSpPr>
          <p:cNvPr id="39940" name="Slide Number Placeholder 3">
            <a:extLst>
              <a:ext uri="{FF2B5EF4-FFF2-40B4-BE49-F238E27FC236}">
                <a16:creationId xmlns:a16="http://schemas.microsoft.com/office/drawing/2014/main" id="{ED59CBD3-9008-4C4A-9145-00DD8C508153}"/>
              </a:ext>
            </a:extLst>
          </p:cNvPr>
          <p:cNvSpPr>
            <a:spLocks noGrp="1"/>
          </p:cNvSpPr>
          <p:nvPr>
            <p:ph type="sldNum" sz="quarter" idx="429496729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anose="02020603050405020304" pitchFamily="18" charset="0"/>
              </a:defRPr>
            </a:lvl1pPr>
            <a:lvl2pPr marL="742950" indent="-285750" eaLnBrk="0" hangingPunct="0">
              <a:defRPr sz="2400" b="1">
                <a:solidFill>
                  <a:schemeClr val="tx1"/>
                </a:solidFill>
                <a:latin typeface="Times New Roman" panose="02020603050405020304" pitchFamily="18" charset="0"/>
              </a:defRPr>
            </a:lvl2pPr>
            <a:lvl3pPr marL="1143000" indent="-228600" eaLnBrk="0" hangingPunct="0">
              <a:defRPr sz="2400" b="1">
                <a:solidFill>
                  <a:schemeClr val="tx1"/>
                </a:solidFill>
                <a:latin typeface="Times New Roman" panose="02020603050405020304" pitchFamily="18" charset="0"/>
              </a:defRPr>
            </a:lvl3pPr>
            <a:lvl4pPr marL="1600200" indent="-228600" eaLnBrk="0" hangingPunct="0">
              <a:defRPr sz="2400" b="1">
                <a:solidFill>
                  <a:schemeClr val="tx1"/>
                </a:solidFill>
                <a:latin typeface="Times New Roman" panose="02020603050405020304" pitchFamily="18" charset="0"/>
              </a:defRPr>
            </a:lvl4pPr>
            <a:lvl5pPr marL="2057400" indent="-228600" eaLnBrk="0" hangingPunct="0">
              <a:defRPr sz="2400" b="1">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b="1">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b="1">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b="1">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b="1">
                <a:solidFill>
                  <a:schemeClr val="tx1"/>
                </a:solidFill>
                <a:latin typeface="Times New Roman" panose="02020603050405020304" pitchFamily="18" charset="0"/>
              </a:defRPr>
            </a:lvl9pPr>
          </a:lstStyle>
          <a:p>
            <a:pPr eaLnBrk="1" hangingPunct="1"/>
            <a:fld id="{53A3A1BC-4C4A-40BD-9F4F-751F8627C86C}" type="slidenum">
              <a:rPr lang="en-US" altLang="en-US" sz="1400" b="0">
                <a:solidFill>
                  <a:schemeClr val="bg1"/>
                </a:solidFill>
              </a:rPr>
              <a:pPr eaLnBrk="1" hangingPunct="1"/>
              <a:t>40</a:t>
            </a:fld>
            <a:endParaRPr lang="en-US" altLang="en-US" sz="1400" b="0">
              <a:solidFill>
                <a:schemeClr val="bg1"/>
              </a:solidFill>
            </a:endParaRPr>
          </a:p>
        </p:txBody>
      </p:sp>
      <p:sp>
        <p:nvSpPr>
          <p:cNvPr id="5" name="Rectangle 4">
            <a:extLst>
              <a:ext uri="{FF2B5EF4-FFF2-40B4-BE49-F238E27FC236}">
                <a16:creationId xmlns:a16="http://schemas.microsoft.com/office/drawing/2014/main" id="{4AB27470-BDF0-4FBE-8FC8-15F8AD160A6F}"/>
              </a:ext>
            </a:extLst>
          </p:cNvPr>
          <p:cNvSpPr/>
          <p:nvPr/>
        </p:nvSpPr>
        <p:spPr>
          <a:xfrm>
            <a:off x="1713571" y="6043136"/>
            <a:ext cx="7391400" cy="738664"/>
          </a:xfrm>
          <a:prstGeom prst="rect">
            <a:avLst/>
          </a:prstGeom>
        </p:spPr>
        <p:txBody>
          <a:bodyPr wrap="square">
            <a:spAutoFit/>
          </a:bodyPr>
          <a:lstStyle/>
          <a:p>
            <a:pPr algn="r"/>
            <a:r>
              <a:rPr lang="en-US" sz="1400" b="0" dirty="0">
                <a:solidFill>
                  <a:schemeClr val="bg1"/>
                </a:solidFill>
                <a:latin typeface="Open Sans"/>
              </a:rPr>
              <a:t>Concept systems and ontologies: Recommendations for basic terminology</a:t>
            </a:r>
          </a:p>
          <a:p>
            <a:pPr algn="r"/>
            <a:r>
              <a:rPr lang="en-US" sz="1400" b="0" dirty="0">
                <a:solidFill>
                  <a:schemeClr val="bg1"/>
                </a:solidFill>
                <a:latin typeface="Open Sans"/>
              </a:rPr>
              <a:t>Gunnar O. Klein &amp; Barry Smith</a:t>
            </a:r>
          </a:p>
          <a:p>
            <a:pPr algn="r"/>
            <a:r>
              <a:rPr lang="en-US" sz="1400" b="0" i="1" dirty="0">
                <a:solidFill>
                  <a:schemeClr val="bg1"/>
                </a:solidFill>
                <a:latin typeface="Open Sans"/>
              </a:rPr>
              <a:t>Transactions of the Japanese Society for Artificial Intelligence</a:t>
            </a:r>
            <a:r>
              <a:rPr lang="en-US" sz="1400" b="0" dirty="0">
                <a:solidFill>
                  <a:schemeClr val="bg1"/>
                </a:solidFill>
                <a:latin typeface="Open Sans"/>
              </a:rPr>
              <a:t> 25 (3):433-441 (2010)</a:t>
            </a:r>
            <a:endParaRPr lang="en-US" sz="1400" b="0" i="0" dirty="0">
              <a:solidFill>
                <a:schemeClr val="bg1"/>
              </a:solidFill>
              <a:effectLst/>
              <a:latin typeface="Open San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54D56D6-669F-45F4-8EB0-86465E32340E}"/>
              </a:ext>
            </a:extLst>
          </p:cNvPr>
          <p:cNvSpPr>
            <a:spLocks noGrp="1"/>
          </p:cNvSpPr>
          <p:nvPr>
            <p:ph type="ctrTitle"/>
          </p:nvPr>
        </p:nvSpPr>
        <p:spPr>
          <a:xfrm>
            <a:off x="685800" y="642937"/>
            <a:ext cx="7772400" cy="1470025"/>
          </a:xfrm>
        </p:spPr>
        <p:txBody>
          <a:bodyPr/>
          <a:lstStyle/>
          <a:p>
            <a:r>
              <a:rPr lang="en-US" dirty="0"/>
              <a:t>Guided exercise on</a:t>
            </a:r>
            <a:br>
              <a:rPr lang="en-US" dirty="0"/>
            </a:br>
            <a:r>
              <a:rPr lang="en-US" dirty="0"/>
              <a:t>some important biomedical</a:t>
            </a:r>
            <a:br>
              <a:rPr lang="en-US" dirty="0"/>
            </a:br>
            <a:r>
              <a:rPr lang="en-US" dirty="0"/>
              <a:t>terminological systems</a:t>
            </a:r>
          </a:p>
        </p:txBody>
      </p:sp>
      <p:sp>
        <p:nvSpPr>
          <p:cNvPr id="6" name="Subtitle 5">
            <a:extLst>
              <a:ext uri="{FF2B5EF4-FFF2-40B4-BE49-F238E27FC236}">
                <a16:creationId xmlns:a16="http://schemas.microsoft.com/office/drawing/2014/main" id="{C9418299-71F6-4543-AD4B-5E41FBF0B830}"/>
              </a:ext>
            </a:extLst>
          </p:cNvPr>
          <p:cNvSpPr>
            <a:spLocks noGrp="1"/>
          </p:cNvSpPr>
          <p:nvPr>
            <p:ph type="subTitle" idx="1"/>
          </p:nvPr>
        </p:nvSpPr>
        <p:spPr>
          <a:xfrm>
            <a:off x="190500" y="2112962"/>
            <a:ext cx="8763000" cy="1752600"/>
          </a:xfrm>
        </p:spPr>
        <p:txBody>
          <a:bodyPr/>
          <a:lstStyle/>
          <a:p>
            <a:pPr algn="l"/>
            <a:endParaRPr lang="en-US" dirty="0"/>
          </a:p>
          <a:p>
            <a:pPr algn="l"/>
            <a:r>
              <a:rPr lang="en-US" dirty="0"/>
              <a:t>SNOMED CT     </a:t>
            </a:r>
            <a:r>
              <a:rPr lang="en-US" dirty="0">
                <a:hlinkClick r:id="rId2"/>
              </a:rPr>
              <a:t>https://browser.ihtsdotools.org/</a:t>
            </a:r>
            <a:r>
              <a:rPr lang="en-US" dirty="0"/>
              <a:t>?</a:t>
            </a:r>
          </a:p>
          <a:p>
            <a:pPr algn="l">
              <a:spcBef>
                <a:spcPts val="1800"/>
              </a:spcBef>
            </a:pPr>
            <a:r>
              <a:rPr lang="en-US" dirty="0"/>
              <a:t>Medical Subject Headings  </a:t>
            </a:r>
            <a:r>
              <a:rPr lang="en-US" dirty="0">
                <a:hlinkClick r:id="rId3"/>
              </a:rPr>
              <a:t>https://meshb.nlm.nih.gov/search</a:t>
            </a:r>
            <a:endParaRPr lang="en-US" dirty="0"/>
          </a:p>
          <a:p>
            <a:pPr algn="l">
              <a:spcBef>
                <a:spcPts val="1800"/>
              </a:spcBef>
            </a:pPr>
            <a:r>
              <a:rPr lang="en-US" dirty="0"/>
              <a:t>WHO Classification systems </a:t>
            </a:r>
            <a:r>
              <a:rPr lang="en-US" dirty="0">
                <a:hlinkClick r:id="rId4"/>
              </a:rPr>
              <a:t>https://www.who.int/standards/classifications/</a:t>
            </a:r>
            <a:endParaRPr lang="en-US" dirty="0"/>
          </a:p>
          <a:p>
            <a:pPr algn="l">
              <a:spcBef>
                <a:spcPts val="1800"/>
              </a:spcBef>
            </a:pPr>
            <a:r>
              <a:rPr lang="en-US" dirty="0" err="1"/>
              <a:t>BioPortal</a:t>
            </a:r>
            <a:r>
              <a:rPr lang="en-US" dirty="0"/>
              <a:t> ‘ontologies’  </a:t>
            </a:r>
            <a:r>
              <a:rPr lang="en-US" dirty="0">
                <a:hlinkClick r:id="rId5"/>
              </a:rPr>
              <a:t>https://bioportal.bioontology.org/</a:t>
            </a:r>
            <a:endParaRPr lang="en-US" dirty="0"/>
          </a:p>
          <a:p>
            <a:pPr algn="l">
              <a:spcBef>
                <a:spcPts val="1800"/>
              </a:spcBef>
            </a:pPr>
            <a:r>
              <a:rPr lang="en-US" dirty="0"/>
              <a:t>OBO Foundry: </a:t>
            </a:r>
            <a:r>
              <a:rPr lang="en-US" dirty="0">
                <a:hlinkClick r:id="rId6"/>
              </a:rPr>
              <a:t>https://obofoundry.org/</a:t>
            </a:r>
            <a:r>
              <a:rPr lang="en-US" dirty="0"/>
              <a:t>  </a:t>
            </a:r>
          </a:p>
          <a:p>
            <a:endParaRPr lang="en-US" dirty="0"/>
          </a:p>
          <a:p>
            <a:pPr algn="l"/>
            <a:endParaRPr lang="en-US" dirty="0"/>
          </a:p>
          <a:p>
            <a:pPr algn="l"/>
            <a:endParaRPr lang="en-US" dirty="0"/>
          </a:p>
          <a:p>
            <a:pPr algn="l"/>
            <a:endParaRPr lang="en-US" dirty="0"/>
          </a:p>
        </p:txBody>
      </p:sp>
      <p:sp>
        <p:nvSpPr>
          <p:cNvPr id="4" name="Slide Number Placeholder 3">
            <a:extLst>
              <a:ext uri="{FF2B5EF4-FFF2-40B4-BE49-F238E27FC236}">
                <a16:creationId xmlns:a16="http://schemas.microsoft.com/office/drawing/2014/main" id="{283531D2-5000-4973-9AD1-5A024FF79B05}"/>
              </a:ext>
            </a:extLst>
          </p:cNvPr>
          <p:cNvSpPr>
            <a:spLocks noGrp="1"/>
          </p:cNvSpPr>
          <p:nvPr>
            <p:ph type="sldNum" sz="quarter" idx="4294967295"/>
          </p:nvPr>
        </p:nvSpPr>
        <p:spPr>
          <a:xfrm>
            <a:off x="0" y="6477000"/>
            <a:ext cx="381000" cy="296863"/>
          </a:xfrm>
        </p:spPr>
        <p:txBody>
          <a:bodyPr/>
          <a:lstStyle/>
          <a:p>
            <a:fld id="{7C5DB68A-9D44-4073-920F-D08D647C06A7}" type="slidenum">
              <a:rPr lang="en-US" smtClean="0"/>
              <a:t>41</a:t>
            </a:fld>
            <a:endParaRPr lang="en-US" dirty="0"/>
          </a:p>
        </p:txBody>
      </p:sp>
    </p:spTree>
    <p:extLst>
      <p:ext uri="{BB962C8B-B14F-4D97-AF65-F5344CB8AC3E}">
        <p14:creationId xmlns:p14="http://schemas.microsoft.com/office/powerpoint/2010/main" val="4280695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llection of logos of institutions related to Werner Ceusters, organized historically counter-clockwise, starting upper left corner.">
            <a:extLst>
              <a:ext uri="{FF2B5EF4-FFF2-40B4-BE49-F238E27FC236}">
                <a16:creationId xmlns:a16="http://schemas.microsoft.com/office/drawing/2014/main" id="{DCB75D43-A403-4B91-8B22-037ECEA1B2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1227491"/>
            <a:ext cx="7597907" cy="4403017"/>
          </a:xfrm>
          <a:prstGeom prst="rect">
            <a:avLst/>
          </a:prstGeom>
        </p:spPr>
      </p:pic>
      <p:pic>
        <p:nvPicPr>
          <p:cNvPr id="57" name="Picture 3" descr="Picture of Prof. emeritus Georges Demoor">
            <a:extLst>
              <a:ext uri="{FF2B5EF4-FFF2-40B4-BE49-F238E27FC236}">
                <a16:creationId xmlns:a16="http://schemas.microsoft.com/office/drawing/2014/main" id="{6AE64B00-E8EF-42D7-BDE5-C9A2DE5DA2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928" y="4960980"/>
            <a:ext cx="1038225"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4" descr="Picture of Prof. Barry Smith">
            <a:extLst>
              <a:ext uri="{FF2B5EF4-FFF2-40B4-BE49-F238E27FC236}">
                <a16:creationId xmlns:a16="http://schemas.microsoft.com/office/drawing/2014/main" id="{DFB052F5-04AD-4EA6-A857-4FC3CB846D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2274" y="4848097"/>
            <a:ext cx="121443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descr="Picture of Prof. emeritus Paul Kluyskens">
            <a:extLst>
              <a:ext uri="{FF2B5EF4-FFF2-40B4-BE49-F238E27FC236}">
                <a16:creationId xmlns:a16="http://schemas.microsoft.com/office/drawing/2014/main" id="{07AF82F6-7B7C-4766-894B-B9C0EE75CC23}"/>
              </a:ext>
            </a:extLst>
          </p:cNvPr>
          <p:cNvGrpSpPr/>
          <p:nvPr/>
        </p:nvGrpSpPr>
        <p:grpSpPr>
          <a:xfrm>
            <a:off x="107287" y="657268"/>
            <a:ext cx="1877748" cy="1687221"/>
            <a:chOff x="107287" y="657268"/>
            <a:chExt cx="1877748" cy="1687221"/>
          </a:xfrm>
        </p:grpSpPr>
        <p:pic>
          <p:nvPicPr>
            <p:cNvPr id="56" name="Picture 27" descr="thumbnail">
              <a:extLst>
                <a:ext uri="{FF2B5EF4-FFF2-40B4-BE49-F238E27FC236}">
                  <a16:creationId xmlns:a16="http://schemas.microsoft.com/office/drawing/2014/main" id="{81993135-F15A-4BDD-95E3-F004D1EA439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287" y="702775"/>
              <a:ext cx="1122218" cy="1641714"/>
            </a:xfrm>
            <a:prstGeom prst="rect">
              <a:avLst/>
            </a:prstGeom>
            <a:noFill/>
            <a:extLst>
              <a:ext uri="{909E8E84-426E-40DD-AFC4-6F175D3DCCD1}">
                <a14:hiddenFill xmlns:a14="http://schemas.microsoft.com/office/drawing/2010/main">
                  <a:solidFill>
                    <a:srgbClr val="FFFFFF"/>
                  </a:solidFill>
                </a14:hiddenFill>
              </a:ext>
            </a:extLst>
          </p:spPr>
        </p:pic>
        <p:sp>
          <p:nvSpPr>
            <p:cNvPr id="59" name="TextBox 58">
              <a:extLst>
                <a:ext uri="{FF2B5EF4-FFF2-40B4-BE49-F238E27FC236}">
                  <a16:creationId xmlns:a16="http://schemas.microsoft.com/office/drawing/2014/main" id="{0A128F96-080D-4B03-98BF-9BFA6AB98BEE}"/>
                </a:ext>
              </a:extLst>
            </p:cNvPr>
            <p:cNvSpPr txBox="1"/>
            <p:nvPr/>
          </p:nvSpPr>
          <p:spPr>
            <a:xfrm>
              <a:off x="1205654" y="657268"/>
              <a:ext cx="779381" cy="430887"/>
            </a:xfrm>
            <a:prstGeom prst="rect">
              <a:avLst/>
            </a:prstGeom>
            <a:noFill/>
          </p:spPr>
          <p:txBody>
            <a:bodyPr wrap="none" rtlCol="0">
              <a:spAutoFit/>
            </a:bodyPr>
            <a:lstStyle/>
            <a:p>
              <a:pPr algn="l"/>
              <a:r>
                <a:rPr lang="en-US" sz="1100" b="0" dirty="0">
                  <a:solidFill>
                    <a:schemeClr val="bg1"/>
                  </a:solidFill>
                </a:rPr>
                <a:t>Paul</a:t>
              </a:r>
            </a:p>
            <a:p>
              <a:pPr algn="l"/>
              <a:r>
                <a:rPr lang="en-US" sz="1100" b="0" dirty="0" err="1">
                  <a:solidFill>
                    <a:schemeClr val="bg1"/>
                  </a:solidFill>
                </a:rPr>
                <a:t>Kluyskens</a:t>
              </a:r>
              <a:endParaRPr lang="en-US" sz="1100" b="0" dirty="0">
                <a:solidFill>
                  <a:schemeClr val="bg1"/>
                </a:solidFill>
              </a:endParaRPr>
            </a:p>
          </p:txBody>
        </p:sp>
      </p:grpSp>
      <p:sp>
        <p:nvSpPr>
          <p:cNvPr id="60" name="TextBox 59">
            <a:extLst>
              <a:ext uri="{FF2B5EF4-FFF2-40B4-BE49-F238E27FC236}">
                <a16:creationId xmlns:a16="http://schemas.microsoft.com/office/drawing/2014/main" id="{E4B77C3C-3851-4074-BC6A-4B63ABABF8FA}"/>
              </a:ext>
            </a:extLst>
          </p:cNvPr>
          <p:cNvSpPr txBox="1"/>
          <p:nvPr/>
        </p:nvSpPr>
        <p:spPr>
          <a:xfrm>
            <a:off x="1180331" y="5965025"/>
            <a:ext cx="654346" cy="430887"/>
          </a:xfrm>
          <a:prstGeom prst="rect">
            <a:avLst/>
          </a:prstGeom>
          <a:noFill/>
        </p:spPr>
        <p:txBody>
          <a:bodyPr wrap="none" rtlCol="0">
            <a:spAutoFit/>
          </a:bodyPr>
          <a:lstStyle/>
          <a:p>
            <a:pPr algn="l"/>
            <a:r>
              <a:rPr lang="en-US" sz="1100" b="0" dirty="0">
                <a:solidFill>
                  <a:schemeClr val="bg1"/>
                </a:solidFill>
              </a:rPr>
              <a:t>Georges</a:t>
            </a:r>
          </a:p>
          <a:p>
            <a:pPr algn="l"/>
            <a:r>
              <a:rPr lang="en-US" sz="1100" b="0" dirty="0" err="1">
                <a:solidFill>
                  <a:schemeClr val="bg1"/>
                </a:solidFill>
              </a:rPr>
              <a:t>Demoor</a:t>
            </a:r>
            <a:endParaRPr lang="en-US" sz="1100" b="0" dirty="0">
              <a:solidFill>
                <a:schemeClr val="bg1"/>
              </a:solidFill>
            </a:endParaRPr>
          </a:p>
        </p:txBody>
      </p:sp>
      <p:sp>
        <p:nvSpPr>
          <p:cNvPr id="61" name="TextBox 60">
            <a:extLst>
              <a:ext uri="{FF2B5EF4-FFF2-40B4-BE49-F238E27FC236}">
                <a16:creationId xmlns:a16="http://schemas.microsoft.com/office/drawing/2014/main" id="{352A72E1-01E0-475A-A1C4-AF1368954D2C}"/>
              </a:ext>
            </a:extLst>
          </p:cNvPr>
          <p:cNvSpPr txBox="1"/>
          <p:nvPr/>
        </p:nvSpPr>
        <p:spPr>
          <a:xfrm>
            <a:off x="7258922" y="6074645"/>
            <a:ext cx="519694" cy="430887"/>
          </a:xfrm>
          <a:prstGeom prst="rect">
            <a:avLst/>
          </a:prstGeom>
          <a:noFill/>
        </p:spPr>
        <p:txBody>
          <a:bodyPr wrap="none" rtlCol="0">
            <a:spAutoFit/>
          </a:bodyPr>
          <a:lstStyle/>
          <a:p>
            <a:pPr algn="l"/>
            <a:r>
              <a:rPr lang="en-US" sz="1100" b="0" dirty="0">
                <a:solidFill>
                  <a:schemeClr val="bg1"/>
                </a:solidFill>
              </a:rPr>
              <a:t>Barry</a:t>
            </a:r>
          </a:p>
          <a:p>
            <a:pPr algn="l"/>
            <a:r>
              <a:rPr lang="en-US" sz="1100" b="0" dirty="0">
                <a:solidFill>
                  <a:schemeClr val="bg1"/>
                </a:solidFill>
              </a:rPr>
              <a:t>Smith</a:t>
            </a:r>
          </a:p>
        </p:txBody>
      </p:sp>
      <p:grpSp>
        <p:nvGrpSpPr>
          <p:cNvPr id="8201" name="Group 12"/>
          <p:cNvGrpSpPr>
            <a:grpSpLocks/>
          </p:cNvGrpSpPr>
          <p:nvPr/>
        </p:nvGrpSpPr>
        <p:grpSpPr bwMode="auto">
          <a:xfrm>
            <a:off x="3355975" y="914400"/>
            <a:ext cx="1976438" cy="1930400"/>
            <a:chOff x="2736" y="720"/>
            <a:chExt cx="1245" cy="1216"/>
          </a:xfrm>
        </p:grpSpPr>
        <p:pic>
          <p:nvPicPr>
            <p:cNvPr id="8224" name="Picture 13" descr="Picture of Werner Ceuster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36" y="720"/>
              <a:ext cx="652" cy="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25" name="Text Box 14"/>
            <p:cNvSpPr txBox="1">
              <a:spLocks noChangeArrowheads="1"/>
            </p:cNvSpPr>
            <p:nvPr/>
          </p:nvSpPr>
          <p:spPr bwMode="auto">
            <a:xfrm>
              <a:off x="2782" y="1645"/>
              <a:ext cx="119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  1959</a:t>
              </a:r>
              <a:r>
                <a:rPr lang="nl-BE" altLang="en-US" sz="2400" dirty="0">
                  <a:solidFill>
                    <a:srgbClr val="FF3300"/>
                  </a:solidFill>
                  <a:cs typeface="Times New Roman" panose="02020603050405020304" pitchFamily="18" charset="0"/>
                </a:rPr>
                <a:t>     </a:t>
              </a:r>
              <a:r>
                <a:rPr lang="nl-BE" altLang="en-US" sz="2400" dirty="0">
                  <a:solidFill>
                    <a:schemeClr val="bg1"/>
                  </a:solidFill>
                  <a:cs typeface="Times New Roman" panose="02020603050405020304" pitchFamily="18" charset="0"/>
                </a:rPr>
                <a:t>- </a:t>
              </a:r>
              <a:r>
                <a:rPr lang="nl-BE" altLang="en-US" sz="2400" dirty="0">
                  <a:solidFill>
                    <a:srgbClr val="FF3300"/>
                  </a:solidFill>
                  <a:cs typeface="Times New Roman" panose="02020603050405020304" pitchFamily="18" charset="0"/>
                </a:rPr>
                <a:t>     </a:t>
              </a:r>
              <a:endParaRPr lang="nl-NL" altLang="en-US" sz="2400" dirty="0">
                <a:solidFill>
                  <a:srgbClr val="FF3300"/>
                </a:solidFill>
                <a:cs typeface="Times New Roman" panose="02020603050405020304" pitchFamily="18" charset="0"/>
              </a:endParaRPr>
            </a:p>
          </p:txBody>
        </p:sp>
      </p:grpSp>
      <p:sp>
        <p:nvSpPr>
          <p:cNvPr id="8208" name="Text Box 21"/>
          <p:cNvSpPr txBox="1">
            <a:spLocks noChangeArrowheads="1"/>
          </p:cNvSpPr>
          <p:nvPr/>
        </p:nvSpPr>
        <p:spPr bwMode="auto">
          <a:xfrm>
            <a:off x="1981200" y="205740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a:solidFill>
                  <a:schemeClr val="bg1"/>
                </a:solidFill>
                <a:cs typeface="Times New Roman" panose="02020603050405020304" pitchFamily="18" charset="0"/>
              </a:rPr>
              <a:t>1977</a:t>
            </a:r>
            <a:endParaRPr lang="nl-NL" altLang="en-US" sz="2400">
              <a:solidFill>
                <a:schemeClr val="bg1"/>
              </a:solidFill>
              <a:cs typeface="Times New Roman" panose="02020603050405020304" pitchFamily="18" charset="0"/>
            </a:endParaRPr>
          </a:p>
        </p:txBody>
      </p:sp>
      <p:sp>
        <p:nvSpPr>
          <p:cNvPr id="8209" name="Text Box 22"/>
          <p:cNvSpPr txBox="1">
            <a:spLocks noChangeArrowheads="1"/>
          </p:cNvSpPr>
          <p:nvPr/>
        </p:nvSpPr>
        <p:spPr bwMode="auto">
          <a:xfrm>
            <a:off x="815736" y="3335338"/>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1989</a:t>
            </a:r>
            <a:endParaRPr lang="nl-NL" altLang="en-US" sz="2400" dirty="0">
              <a:solidFill>
                <a:schemeClr val="bg1"/>
              </a:solidFill>
              <a:cs typeface="Times New Roman" panose="02020603050405020304" pitchFamily="18" charset="0"/>
            </a:endParaRPr>
          </a:p>
        </p:txBody>
      </p:sp>
      <p:sp>
        <p:nvSpPr>
          <p:cNvPr id="8210" name="Text Box 23"/>
          <p:cNvSpPr txBox="1">
            <a:spLocks noChangeArrowheads="1"/>
          </p:cNvSpPr>
          <p:nvPr/>
        </p:nvSpPr>
        <p:spPr bwMode="auto">
          <a:xfrm>
            <a:off x="1514237" y="4414668"/>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1992</a:t>
            </a:r>
            <a:endParaRPr lang="nl-NL" altLang="en-US" sz="2400" dirty="0">
              <a:solidFill>
                <a:schemeClr val="bg1"/>
              </a:solidFill>
              <a:cs typeface="Times New Roman" panose="02020603050405020304" pitchFamily="18" charset="0"/>
            </a:endParaRPr>
          </a:p>
        </p:txBody>
      </p:sp>
      <p:sp>
        <p:nvSpPr>
          <p:cNvPr id="8211" name="Text Box 24"/>
          <p:cNvSpPr txBox="1">
            <a:spLocks noChangeArrowheads="1"/>
          </p:cNvSpPr>
          <p:nvPr/>
        </p:nvSpPr>
        <p:spPr bwMode="auto">
          <a:xfrm>
            <a:off x="4392613" y="5660687"/>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1998</a:t>
            </a:r>
            <a:endParaRPr lang="nl-NL" altLang="en-US" sz="2400" dirty="0">
              <a:solidFill>
                <a:schemeClr val="bg1"/>
              </a:solidFill>
              <a:cs typeface="Times New Roman" panose="02020603050405020304" pitchFamily="18" charset="0"/>
            </a:endParaRPr>
          </a:p>
        </p:txBody>
      </p:sp>
      <p:sp>
        <p:nvSpPr>
          <p:cNvPr id="8212" name="Text Box 25"/>
          <p:cNvSpPr txBox="1">
            <a:spLocks noChangeArrowheads="1"/>
          </p:cNvSpPr>
          <p:nvPr/>
        </p:nvSpPr>
        <p:spPr bwMode="auto">
          <a:xfrm>
            <a:off x="5744528" y="5394325"/>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2002</a:t>
            </a:r>
            <a:endParaRPr lang="nl-NL" altLang="en-US" sz="2400" dirty="0">
              <a:solidFill>
                <a:schemeClr val="bg1"/>
              </a:solidFill>
              <a:cs typeface="Times New Roman" panose="02020603050405020304" pitchFamily="18" charset="0"/>
            </a:endParaRPr>
          </a:p>
        </p:txBody>
      </p:sp>
      <p:sp>
        <p:nvSpPr>
          <p:cNvPr id="8213" name="Text Box 26"/>
          <p:cNvSpPr txBox="1">
            <a:spLocks noChangeArrowheads="1"/>
          </p:cNvSpPr>
          <p:nvPr/>
        </p:nvSpPr>
        <p:spPr bwMode="auto">
          <a:xfrm>
            <a:off x="7090886" y="4365625"/>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2004</a:t>
            </a:r>
            <a:endParaRPr lang="nl-NL" altLang="en-US" sz="2400" dirty="0">
              <a:solidFill>
                <a:schemeClr val="bg1"/>
              </a:solidFill>
              <a:cs typeface="Times New Roman" panose="02020603050405020304" pitchFamily="18" charset="0"/>
            </a:endParaRPr>
          </a:p>
        </p:txBody>
      </p:sp>
      <p:sp>
        <p:nvSpPr>
          <p:cNvPr id="8216" name="AutoShape 29"/>
          <p:cNvSpPr>
            <a:spLocks noChangeArrowheads="1"/>
          </p:cNvSpPr>
          <p:nvPr/>
        </p:nvSpPr>
        <p:spPr bwMode="auto">
          <a:xfrm flipV="1">
            <a:off x="609600" y="838200"/>
            <a:ext cx="8001000" cy="54864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0392 h 21600"/>
            </a:gdLst>
            <a:ahLst/>
            <a:cxnLst>
              <a:cxn ang="T8">
                <a:pos x="T0" y="T1"/>
              </a:cxn>
              <a:cxn ang="T9">
                <a:pos x="T2" y="T3"/>
              </a:cxn>
              <a:cxn ang="T10">
                <a:pos x="T4" y="T5"/>
              </a:cxn>
              <a:cxn ang="T11">
                <a:pos x="T6" y="T7"/>
              </a:cxn>
            </a:cxnLst>
            <a:rect l="T12" t="T13" r="T14" b="T15"/>
            <a:pathLst>
              <a:path w="21600" h="21600">
                <a:moveTo>
                  <a:pt x="7701" y="20661"/>
                </a:moveTo>
                <a:cubicBezTo>
                  <a:pt x="3393" y="19307"/>
                  <a:pt x="463" y="15315"/>
                  <a:pt x="463" y="10800"/>
                </a:cubicBezTo>
                <a:cubicBezTo>
                  <a:pt x="463" y="5091"/>
                  <a:pt x="5091" y="463"/>
                  <a:pt x="10800" y="463"/>
                </a:cubicBezTo>
                <a:cubicBezTo>
                  <a:pt x="16508" y="463"/>
                  <a:pt x="21137" y="5091"/>
                  <a:pt x="21137" y="10800"/>
                </a:cubicBezTo>
                <a:cubicBezTo>
                  <a:pt x="21137" y="15315"/>
                  <a:pt x="18206" y="19307"/>
                  <a:pt x="13898" y="20661"/>
                </a:cubicBezTo>
                <a:lnTo>
                  <a:pt x="14037" y="21103"/>
                </a:lnTo>
                <a:cubicBezTo>
                  <a:pt x="18538" y="19689"/>
                  <a:pt x="21600" y="15517"/>
                  <a:pt x="21600" y="10800"/>
                </a:cubicBezTo>
                <a:cubicBezTo>
                  <a:pt x="21600" y="4835"/>
                  <a:pt x="16764" y="0"/>
                  <a:pt x="10800" y="0"/>
                </a:cubicBezTo>
                <a:cubicBezTo>
                  <a:pt x="4835" y="0"/>
                  <a:pt x="0" y="4835"/>
                  <a:pt x="0" y="10800"/>
                </a:cubicBezTo>
                <a:cubicBezTo>
                  <a:pt x="-1" y="15517"/>
                  <a:pt x="3061" y="19689"/>
                  <a:pt x="7562" y="21103"/>
                </a:cubicBezTo>
                <a:lnTo>
                  <a:pt x="7701" y="20661"/>
                </a:lnTo>
                <a:close/>
              </a:path>
            </a:pathLst>
          </a:custGeom>
          <a:gradFill rotWithShape="0">
            <a:gsLst>
              <a:gs pos="0">
                <a:srgbClr val="66FF33"/>
              </a:gs>
              <a:gs pos="100000">
                <a:srgbClr val="FF0000"/>
              </a:gs>
            </a:gsLst>
            <a:lin ang="2700000" scaled="1"/>
          </a:gradFill>
          <a:ln w="9525">
            <a:solidFill>
              <a:schemeClr val="tx1"/>
            </a:solidFill>
            <a:miter lim="800000"/>
            <a:headEnd/>
            <a:tailEnd/>
          </a:ln>
        </p:spPr>
        <p:txBody>
          <a:bodyPr wrap="none" anchor="ctr"/>
          <a:lstStyle/>
          <a:p>
            <a:endParaRPr lang="en-US"/>
          </a:p>
        </p:txBody>
      </p:sp>
      <p:sp>
        <p:nvSpPr>
          <p:cNvPr id="8217" name="AutoShape 30"/>
          <p:cNvSpPr>
            <a:spLocks noChangeArrowheads="1"/>
          </p:cNvSpPr>
          <p:nvPr/>
        </p:nvSpPr>
        <p:spPr bwMode="auto">
          <a:xfrm rot="891021">
            <a:off x="5695950" y="923925"/>
            <a:ext cx="381000" cy="228600"/>
          </a:xfrm>
          <a:prstGeom prst="leftArrow">
            <a:avLst>
              <a:gd name="adj1" fmla="val 50000"/>
              <a:gd name="adj2" fmla="val 41667"/>
            </a:avLst>
          </a:prstGeom>
          <a:gradFill rotWithShape="1">
            <a:gsLst>
              <a:gs pos="0">
                <a:srgbClr val="74DC3A"/>
              </a:gs>
              <a:gs pos="100000">
                <a:srgbClr val="AAE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algn="ctr" eaLnBrk="1" hangingPunct="1">
              <a:spcBef>
                <a:spcPct val="0"/>
              </a:spcBef>
              <a:buFontTx/>
              <a:buNone/>
            </a:pPr>
            <a:endParaRPr lang="en-US" altLang="en-US" sz="2400">
              <a:solidFill>
                <a:schemeClr val="tx1"/>
              </a:solidFill>
            </a:endParaRPr>
          </a:p>
        </p:txBody>
      </p:sp>
      <p:sp>
        <p:nvSpPr>
          <p:cNvPr id="8218" name="Text Box 31"/>
          <p:cNvSpPr txBox="1">
            <a:spLocks noChangeArrowheads="1"/>
          </p:cNvSpPr>
          <p:nvPr/>
        </p:nvSpPr>
        <p:spPr bwMode="auto">
          <a:xfrm>
            <a:off x="6128067" y="318770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2006</a:t>
            </a:r>
            <a:endParaRPr lang="nl-NL" altLang="en-US" sz="2400" dirty="0">
              <a:solidFill>
                <a:schemeClr val="bg1"/>
              </a:solidFill>
              <a:cs typeface="Times New Roman" panose="02020603050405020304" pitchFamily="18" charset="0"/>
            </a:endParaRPr>
          </a:p>
        </p:txBody>
      </p:sp>
      <p:sp>
        <p:nvSpPr>
          <p:cNvPr id="8220" name="Text Box 33"/>
          <p:cNvSpPr txBox="1">
            <a:spLocks noChangeArrowheads="1"/>
          </p:cNvSpPr>
          <p:nvPr/>
        </p:nvSpPr>
        <p:spPr bwMode="auto">
          <a:xfrm>
            <a:off x="1425337" y="5611473"/>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1993</a:t>
            </a:r>
            <a:endParaRPr lang="nl-NL" altLang="en-US" sz="2400" dirty="0">
              <a:solidFill>
                <a:schemeClr val="bg1"/>
              </a:solidFill>
              <a:cs typeface="Times New Roman" panose="02020603050405020304" pitchFamily="18" charset="0"/>
            </a:endParaRPr>
          </a:p>
        </p:txBody>
      </p:sp>
      <p:sp>
        <p:nvSpPr>
          <p:cNvPr id="8221" name="Text Box 34"/>
          <p:cNvSpPr txBox="1">
            <a:spLocks noChangeArrowheads="1"/>
          </p:cNvSpPr>
          <p:nvPr/>
        </p:nvSpPr>
        <p:spPr bwMode="auto">
          <a:xfrm>
            <a:off x="3429000" y="5638800"/>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a:solidFill>
                  <a:schemeClr val="bg1"/>
                </a:solidFill>
                <a:cs typeface="Times New Roman" panose="02020603050405020304" pitchFamily="18" charset="0"/>
              </a:rPr>
              <a:t>1995</a:t>
            </a:r>
            <a:endParaRPr lang="nl-NL" altLang="en-US" sz="2400">
              <a:solidFill>
                <a:schemeClr val="bg1"/>
              </a:solidFill>
              <a:cs typeface="Times New Roman" panose="02020603050405020304" pitchFamily="18" charset="0"/>
            </a:endParaRPr>
          </a:p>
        </p:txBody>
      </p:sp>
      <p:sp>
        <p:nvSpPr>
          <p:cNvPr id="8223" name="Text Box 31"/>
          <p:cNvSpPr txBox="1">
            <a:spLocks noChangeArrowheads="1"/>
          </p:cNvSpPr>
          <p:nvPr/>
        </p:nvSpPr>
        <p:spPr bwMode="auto">
          <a:xfrm>
            <a:off x="6028594" y="2427975"/>
            <a:ext cx="800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2012</a:t>
            </a:r>
            <a:endParaRPr lang="nl-NL" altLang="en-US" sz="2400" dirty="0">
              <a:solidFill>
                <a:schemeClr val="bg1"/>
              </a:solidFill>
              <a:cs typeface="Times New Roman" panose="02020603050405020304" pitchFamily="18" charset="0"/>
            </a:endParaRPr>
          </a:p>
        </p:txBody>
      </p:sp>
      <p:sp>
        <p:nvSpPr>
          <p:cNvPr id="37" name="Text Box 31"/>
          <p:cNvSpPr txBox="1">
            <a:spLocks noChangeArrowheads="1"/>
          </p:cNvSpPr>
          <p:nvPr/>
        </p:nvSpPr>
        <p:spPr bwMode="auto">
          <a:xfrm>
            <a:off x="5838031" y="1984673"/>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rgbClr val="EBE6FC"/>
                </a:solidFill>
                <a:latin typeface="Times New Roman" panose="02020603050405020304" pitchFamily="18" charset="0"/>
              </a:defRPr>
            </a:lvl1pPr>
            <a:lvl2pPr marL="742950" indent="-285750">
              <a:spcBef>
                <a:spcPct val="20000"/>
              </a:spcBef>
              <a:buChar char="–"/>
              <a:defRPr sz="2800">
                <a:solidFill>
                  <a:srgbClr val="EBE6FC"/>
                </a:solidFill>
                <a:latin typeface="Times New Roman" panose="02020603050405020304" pitchFamily="18" charset="0"/>
              </a:defRPr>
            </a:lvl2pPr>
            <a:lvl3pPr marL="1143000" indent="-228600">
              <a:spcBef>
                <a:spcPct val="20000"/>
              </a:spcBef>
              <a:buChar char="•"/>
              <a:defRPr sz="2400">
                <a:solidFill>
                  <a:srgbClr val="EBE6FC"/>
                </a:solidFill>
                <a:latin typeface="Times New Roman" panose="02020603050405020304" pitchFamily="18" charset="0"/>
              </a:defRPr>
            </a:lvl3pPr>
            <a:lvl4pPr marL="1600200" indent="-228600">
              <a:spcBef>
                <a:spcPct val="20000"/>
              </a:spcBef>
              <a:buChar char="–"/>
              <a:defRPr sz="2000">
                <a:solidFill>
                  <a:srgbClr val="EBE6FC"/>
                </a:solidFill>
                <a:latin typeface="Times New Roman" panose="02020603050405020304" pitchFamily="18" charset="0"/>
              </a:defRPr>
            </a:lvl4pPr>
            <a:lvl5pPr marL="2057400" indent="-228600">
              <a:spcBef>
                <a:spcPct val="20000"/>
              </a:spcBef>
              <a:buChar char="»"/>
              <a:defRPr sz="2000">
                <a:solidFill>
                  <a:srgbClr val="EBE6FC"/>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rgbClr val="EBE6FC"/>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rgbClr val="EBE6FC"/>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rgbClr val="EBE6FC"/>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rgbClr val="EBE6FC"/>
                </a:solidFill>
                <a:latin typeface="Times New Roman" panose="02020603050405020304" pitchFamily="18" charset="0"/>
              </a:defRPr>
            </a:lvl9pPr>
          </a:lstStyle>
          <a:p>
            <a:pPr eaLnBrk="1" hangingPunct="1">
              <a:spcBef>
                <a:spcPct val="0"/>
              </a:spcBef>
              <a:buFontTx/>
              <a:buNone/>
            </a:pPr>
            <a:r>
              <a:rPr lang="nl-BE" altLang="en-US" sz="2400" dirty="0">
                <a:solidFill>
                  <a:schemeClr val="bg1"/>
                </a:solidFill>
                <a:cs typeface="Times New Roman" panose="02020603050405020304" pitchFamily="18" charset="0"/>
              </a:rPr>
              <a:t>2014</a:t>
            </a:r>
            <a:endParaRPr lang="nl-NL" altLang="en-US" sz="2400" dirty="0">
              <a:solidFill>
                <a:schemeClr val="bg1"/>
              </a:solidFill>
              <a:cs typeface="Times New Roman" panose="02020603050405020304" pitchFamily="18" charset="0"/>
            </a:endParaRPr>
          </a:p>
        </p:txBody>
      </p:sp>
      <p:sp>
        <p:nvSpPr>
          <p:cNvPr id="3" name="Slide Number Placeholder 2"/>
          <p:cNvSpPr>
            <a:spLocks noGrp="1"/>
          </p:cNvSpPr>
          <p:nvPr>
            <p:ph type="sldNum" sz="quarter" idx="10"/>
          </p:nvPr>
        </p:nvSpPr>
        <p:spPr/>
        <p:txBody>
          <a:bodyPr/>
          <a:lstStyle/>
          <a:p>
            <a:fld id="{F41BC1FE-425B-4D41-9768-47500E60C2C6}" type="slidenum">
              <a:rPr lang="en-US" altLang="en-US" smtClean="0"/>
              <a:pPr/>
              <a:t>5</a:t>
            </a:fld>
            <a:endParaRPr lang="en-US" altLang="en-US"/>
          </a:p>
        </p:txBody>
      </p:sp>
      <p:sp>
        <p:nvSpPr>
          <p:cNvPr id="47" name="AutoShape 11">
            <a:extLst>
              <a:ext uri="{FF2B5EF4-FFF2-40B4-BE49-F238E27FC236}">
                <a16:creationId xmlns:a16="http://schemas.microsoft.com/office/drawing/2014/main" id="{00C27457-EED3-4B22-AF75-41F9025D3140}"/>
              </a:ext>
            </a:extLst>
          </p:cNvPr>
          <p:cNvSpPr>
            <a:spLocks noGrp="1" noChangeArrowheads="1"/>
          </p:cNvSpPr>
          <p:nvPr>
            <p:ph type="title"/>
          </p:nvPr>
        </p:nvSpPr>
        <p:spPr>
          <a:xfrm>
            <a:off x="3200400" y="2990850"/>
            <a:ext cx="2819400" cy="1041400"/>
          </a:xfrm>
        </p:spPr>
        <p:txBody>
          <a:bodyPr/>
          <a:lstStyle/>
          <a:p>
            <a:pPr algn="ctr" eaLnBrk="1" hangingPunct="1"/>
            <a:r>
              <a:rPr lang="nl-BE" altLang="en-US" sz="2800" dirty="0"/>
              <a:t>Educational &amp; </a:t>
            </a:r>
            <a:r>
              <a:rPr lang="nl-BE" altLang="en-US" sz="2800" dirty="0">
                <a:solidFill>
                  <a:schemeClr val="bg1"/>
                </a:solidFill>
              </a:rPr>
              <a:t>professional </a:t>
            </a:r>
            <a:r>
              <a:rPr lang="nl-BE" altLang="en-US" sz="2800" dirty="0"/>
              <a:t>environments</a:t>
            </a:r>
            <a:endParaRPr lang="nl-NL" altLang="en-US" sz="2800" dirty="0">
              <a:solidFill>
                <a:schemeClr val="bg1"/>
              </a:solidFill>
            </a:endParaRPr>
          </a:p>
        </p:txBody>
      </p:sp>
      <p:grpSp>
        <p:nvGrpSpPr>
          <p:cNvPr id="10" name="Group 9" descr="Picture of Alan Ruttenberg">
            <a:extLst>
              <a:ext uri="{FF2B5EF4-FFF2-40B4-BE49-F238E27FC236}">
                <a16:creationId xmlns:a16="http://schemas.microsoft.com/office/drawing/2014/main" id="{33FAB3DD-311B-4F2D-A3AB-395A09F0F21D}"/>
              </a:ext>
            </a:extLst>
          </p:cNvPr>
          <p:cNvGrpSpPr/>
          <p:nvPr/>
        </p:nvGrpSpPr>
        <p:grpSpPr>
          <a:xfrm>
            <a:off x="7162800" y="685800"/>
            <a:ext cx="1846502" cy="1387032"/>
            <a:chOff x="7162800" y="685800"/>
            <a:chExt cx="1846502" cy="1524606"/>
          </a:xfrm>
        </p:grpSpPr>
        <p:pic>
          <p:nvPicPr>
            <p:cNvPr id="7" name="Picture 6">
              <a:extLst>
                <a:ext uri="{FF2B5EF4-FFF2-40B4-BE49-F238E27FC236}">
                  <a16:creationId xmlns:a16="http://schemas.microsoft.com/office/drawing/2014/main" id="{712BEBAD-1CB8-4101-AEF0-ABC440B24D3C}"/>
                </a:ext>
              </a:extLst>
            </p:cNvPr>
            <p:cNvPicPr>
              <a:picLocks noChangeAspect="1"/>
            </p:cNvPicPr>
            <p:nvPr/>
          </p:nvPicPr>
          <p:blipFill>
            <a:blip r:embed="rId8"/>
            <a:stretch>
              <a:fillRect/>
            </a:stretch>
          </p:blipFill>
          <p:spPr>
            <a:xfrm>
              <a:off x="7985722" y="700089"/>
              <a:ext cx="1023580" cy="1510317"/>
            </a:xfrm>
            <a:prstGeom prst="rect">
              <a:avLst/>
            </a:prstGeom>
          </p:spPr>
        </p:pic>
        <p:sp>
          <p:nvSpPr>
            <p:cNvPr id="62" name="TextBox 61">
              <a:extLst>
                <a:ext uri="{FF2B5EF4-FFF2-40B4-BE49-F238E27FC236}">
                  <a16:creationId xmlns:a16="http://schemas.microsoft.com/office/drawing/2014/main" id="{F59A77AC-48C8-4F40-9141-2D1D0DD3CA13}"/>
                </a:ext>
              </a:extLst>
            </p:cNvPr>
            <p:cNvSpPr txBox="1"/>
            <p:nvPr/>
          </p:nvSpPr>
          <p:spPr>
            <a:xfrm>
              <a:off x="7162800" y="685800"/>
              <a:ext cx="809837" cy="430887"/>
            </a:xfrm>
            <a:prstGeom prst="rect">
              <a:avLst/>
            </a:prstGeom>
            <a:noFill/>
          </p:spPr>
          <p:txBody>
            <a:bodyPr wrap="none" rtlCol="0">
              <a:spAutoFit/>
            </a:bodyPr>
            <a:lstStyle/>
            <a:p>
              <a:pPr algn="r"/>
              <a:r>
                <a:rPr lang="en-US" sz="1100" b="0" dirty="0">
                  <a:solidFill>
                    <a:schemeClr val="bg1"/>
                  </a:solidFill>
                </a:rPr>
                <a:t>Alan</a:t>
              </a:r>
            </a:p>
            <a:p>
              <a:pPr algn="r"/>
              <a:r>
                <a:rPr lang="en-US" sz="1100" b="0" dirty="0" err="1">
                  <a:solidFill>
                    <a:schemeClr val="bg1"/>
                  </a:solidFill>
                </a:rPr>
                <a:t>Ruttenberg</a:t>
              </a:r>
              <a:endParaRPr lang="en-US" sz="1100" b="0" dirty="0">
                <a:solidFill>
                  <a:schemeClr val="bg1"/>
                </a:solidFill>
              </a:endParaRPr>
            </a:p>
          </p:txBody>
        </p:sp>
      </p:grpSp>
      <p:pic>
        <p:nvPicPr>
          <p:cNvPr id="6" name="Picture 5" descr="Picture of Werner Ceusters">
            <a:extLst>
              <a:ext uri="{FF2B5EF4-FFF2-40B4-BE49-F238E27FC236}">
                <a16:creationId xmlns:a16="http://schemas.microsoft.com/office/drawing/2014/main" id="{FDACFC46-AD42-4B8C-B5DA-0E023DD6155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29660" y="941369"/>
            <a:ext cx="1006365" cy="1370157"/>
          </a:xfrm>
          <a:prstGeom prst="rect">
            <a:avLst/>
          </a:prstGeom>
          <a:ln w="28575">
            <a:solidFill>
              <a:srgbClr val="FFFFCC"/>
            </a:solidFill>
          </a:ln>
        </p:spPr>
      </p:pic>
    </p:spTree>
    <p:extLst>
      <p:ext uri="{BB962C8B-B14F-4D97-AF65-F5344CB8AC3E}">
        <p14:creationId xmlns:p14="http://schemas.microsoft.com/office/powerpoint/2010/main" val="3544218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FE6D3A-0234-48E3-937A-C370EB148789}"/>
              </a:ext>
            </a:extLst>
          </p:cNvPr>
          <p:cNvSpPr>
            <a:spLocks noGrp="1"/>
          </p:cNvSpPr>
          <p:nvPr>
            <p:ph type="title"/>
          </p:nvPr>
        </p:nvSpPr>
        <p:spPr/>
        <p:txBody>
          <a:bodyPr/>
          <a:lstStyle/>
          <a:p>
            <a:r>
              <a:rPr lang="en-US" dirty="0"/>
              <a:t>Getting to know the students</a:t>
            </a:r>
          </a:p>
        </p:txBody>
      </p:sp>
      <p:sp>
        <p:nvSpPr>
          <p:cNvPr id="5" name="Content Placeholder 4">
            <a:extLst>
              <a:ext uri="{FF2B5EF4-FFF2-40B4-BE49-F238E27FC236}">
                <a16:creationId xmlns:a16="http://schemas.microsoft.com/office/drawing/2014/main" id="{30A02385-0275-4138-8E60-87EF0C4D5034}"/>
              </a:ext>
            </a:extLst>
          </p:cNvPr>
          <p:cNvSpPr>
            <a:spLocks noGrp="1"/>
          </p:cNvSpPr>
          <p:nvPr>
            <p:ph idx="1"/>
          </p:nvPr>
        </p:nvSpPr>
        <p:spPr/>
        <p:txBody>
          <a:bodyPr/>
          <a:lstStyle/>
          <a:p>
            <a:pPr>
              <a:buFont typeface="Arial" panose="020B0604020202020204" pitchFamily="34" charset="0"/>
              <a:buChar char="•"/>
            </a:pPr>
            <a:r>
              <a:rPr lang="en-US" dirty="0"/>
              <a:t>First and last name.</a:t>
            </a:r>
          </a:p>
          <a:p>
            <a:pPr>
              <a:buFont typeface="Arial" panose="020B0604020202020204" pitchFamily="34" charset="0"/>
              <a:buChar char="•"/>
            </a:pPr>
            <a:r>
              <a:rPr lang="en-US" dirty="0"/>
              <a:t>Academic program.</a:t>
            </a:r>
          </a:p>
          <a:p>
            <a:pPr>
              <a:buFont typeface="Arial" panose="020B0604020202020204" pitchFamily="34" charset="0"/>
              <a:buChar char="•"/>
            </a:pPr>
            <a:r>
              <a:rPr lang="en-US" dirty="0"/>
              <a:t>Professional expectations.</a:t>
            </a:r>
          </a:p>
          <a:p>
            <a:pPr>
              <a:buFont typeface="Arial" panose="020B0604020202020204" pitchFamily="34" charset="0"/>
              <a:buChar char="•"/>
            </a:pPr>
            <a:r>
              <a:rPr lang="en-US" dirty="0"/>
              <a:t>Why did you take this course?</a:t>
            </a:r>
          </a:p>
          <a:p>
            <a:pPr>
              <a:buFont typeface="Arial" panose="020B0604020202020204" pitchFamily="34" charset="0"/>
              <a:buChar char="•"/>
            </a:pPr>
            <a:r>
              <a:rPr lang="en-US" dirty="0"/>
              <a:t>Expectations for this course.</a:t>
            </a:r>
          </a:p>
          <a:p>
            <a:pPr>
              <a:buFont typeface="Arial" panose="020B0604020202020204" pitchFamily="34" charset="0"/>
              <a:buChar char="•"/>
            </a:pPr>
            <a:r>
              <a:rPr lang="en-US" dirty="0"/>
              <a:t>What did you learn from the pre-class reading?</a:t>
            </a:r>
          </a:p>
          <a:p>
            <a:pPr>
              <a:buFont typeface="Arial" panose="020B0604020202020204" pitchFamily="34" charset="0"/>
              <a:buChar char="•"/>
            </a:pPr>
            <a:r>
              <a:rPr lang="en-US" dirty="0"/>
              <a:t>Report on pre-class assignment (b) and explain your ideas for your mini-ontology to be developed in this course.</a:t>
            </a:r>
          </a:p>
          <a:p>
            <a:pPr>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A6615739-4E1B-4F41-A513-3636EA638932}"/>
              </a:ext>
            </a:extLst>
          </p:cNvPr>
          <p:cNvSpPr>
            <a:spLocks noGrp="1"/>
          </p:cNvSpPr>
          <p:nvPr>
            <p:ph type="sldNum" sz="quarter" idx="3"/>
          </p:nvPr>
        </p:nvSpPr>
        <p:spPr/>
        <p:txBody>
          <a:bodyPr/>
          <a:lstStyle/>
          <a:p>
            <a:fld id="{F41BC1FE-425B-4D41-9768-47500E60C2C6}" type="slidenum">
              <a:rPr lang="en-US" altLang="en-US" smtClean="0"/>
              <a:pPr/>
              <a:t>6</a:t>
            </a:fld>
            <a:endParaRPr lang="en-US" altLang="en-US"/>
          </a:p>
        </p:txBody>
      </p:sp>
    </p:spTree>
    <p:extLst>
      <p:ext uri="{BB962C8B-B14F-4D97-AF65-F5344CB8AC3E}">
        <p14:creationId xmlns:p14="http://schemas.microsoft.com/office/powerpoint/2010/main" val="3325781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A6C35-EC2A-4670-9EC7-026D7CC38FCD}"/>
              </a:ext>
            </a:extLst>
          </p:cNvPr>
          <p:cNvSpPr>
            <a:spLocks noGrp="1"/>
          </p:cNvSpPr>
          <p:nvPr>
            <p:ph type="title"/>
          </p:nvPr>
        </p:nvSpPr>
        <p:spPr/>
        <p:txBody>
          <a:bodyPr/>
          <a:lstStyle/>
          <a:p>
            <a:r>
              <a:rPr lang="en-US" dirty="0"/>
              <a:t>House keeping</a:t>
            </a:r>
          </a:p>
        </p:txBody>
      </p:sp>
      <p:sp>
        <p:nvSpPr>
          <p:cNvPr id="3" name="Content Placeholder 2">
            <a:extLst>
              <a:ext uri="{FF2B5EF4-FFF2-40B4-BE49-F238E27FC236}">
                <a16:creationId xmlns:a16="http://schemas.microsoft.com/office/drawing/2014/main" id="{7E548262-BA11-4280-A728-48D31D6088D1}"/>
              </a:ext>
            </a:extLst>
          </p:cNvPr>
          <p:cNvSpPr>
            <a:spLocks noGrp="1"/>
          </p:cNvSpPr>
          <p:nvPr>
            <p:ph idx="1"/>
          </p:nvPr>
        </p:nvSpPr>
        <p:spPr>
          <a:xfrm>
            <a:off x="228600" y="1447800"/>
            <a:ext cx="8839200" cy="4953000"/>
          </a:xfrm>
        </p:spPr>
        <p:txBody>
          <a:bodyPr/>
          <a:lstStyle/>
          <a:p>
            <a:pPr>
              <a:buFont typeface="Arial" panose="020B0604020202020204" pitchFamily="34" charset="0"/>
              <a:buChar char="•"/>
            </a:pPr>
            <a:r>
              <a:rPr lang="en-US" dirty="0"/>
              <a:t>The syllabus rules (but can be updated) !!!</a:t>
            </a:r>
          </a:p>
          <a:p>
            <a:pPr lvl="1">
              <a:buFont typeface="Arial" panose="020B0604020202020204" pitchFamily="34" charset="0"/>
              <a:buChar char="•"/>
            </a:pPr>
            <a:r>
              <a:rPr lang="en-US" sz="2000" dirty="0"/>
              <a:t>Exception: assignment descriptions in slides</a:t>
            </a:r>
          </a:p>
          <a:p>
            <a:pPr>
              <a:buFont typeface="Arial" panose="020B0604020202020204" pitchFamily="34" charset="0"/>
              <a:buChar char="•"/>
            </a:pPr>
            <a:r>
              <a:rPr lang="en-US" dirty="0"/>
              <a:t>Mic always off unless you want to speak / Video always on;</a:t>
            </a:r>
          </a:p>
          <a:p>
            <a:pPr>
              <a:buFont typeface="Arial" panose="020B0604020202020204" pitchFamily="34" charset="0"/>
              <a:buChar char="•"/>
            </a:pPr>
            <a:r>
              <a:rPr lang="en-US" dirty="0"/>
              <a:t>You may ask a question at any time but I decide whether and when to answer it;</a:t>
            </a:r>
          </a:p>
          <a:p>
            <a:pPr>
              <a:buFont typeface="Arial" panose="020B0604020202020204" pitchFamily="34" charset="0"/>
              <a:buChar char="•"/>
            </a:pPr>
            <a:r>
              <a:rPr lang="en-US" dirty="0"/>
              <a:t>Attend on time, submit assignments on-time;</a:t>
            </a:r>
          </a:p>
          <a:p>
            <a:pPr>
              <a:buFont typeface="Arial" panose="020B0604020202020204" pitchFamily="34" charset="0"/>
              <a:buChar char="•"/>
            </a:pPr>
            <a:r>
              <a:rPr lang="en-US" dirty="0"/>
              <a:t>All assignments to be uploaded to designated UB Box folder</a:t>
            </a:r>
          </a:p>
          <a:p>
            <a:pPr lvl="1">
              <a:buFont typeface="Arial" panose="020B0604020202020204" pitchFamily="34" charset="0"/>
              <a:buChar char="•"/>
            </a:pPr>
            <a:r>
              <a:rPr lang="en-US" sz="2000" dirty="0"/>
              <a:t>Test UB Box now!</a:t>
            </a:r>
          </a:p>
          <a:p>
            <a:pPr>
              <a:buFont typeface="Arial" panose="020B0604020202020204" pitchFamily="34" charset="0"/>
              <a:buChar char="•"/>
            </a:pPr>
            <a:r>
              <a:rPr lang="en-US" dirty="0"/>
              <a:t>Filenames’ format: “BMI508-A1-ceusters.docx”;</a:t>
            </a:r>
          </a:p>
          <a:p>
            <a:pPr>
              <a:buFont typeface="Arial" panose="020B0604020202020204" pitchFamily="34" charset="0"/>
              <a:buChar char="•"/>
            </a:pPr>
            <a:r>
              <a:rPr lang="en-US" dirty="0"/>
              <a:t>Excuses may be accepted though never after a deadline;</a:t>
            </a:r>
          </a:p>
          <a:p>
            <a:pPr>
              <a:buFont typeface="Arial" panose="020B0604020202020204" pitchFamily="34" charset="0"/>
              <a:buChar char="•"/>
            </a:pPr>
            <a:r>
              <a:rPr lang="en-US" dirty="0"/>
              <a:t>You may email (</a:t>
            </a:r>
            <a:r>
              <a:rPr lang="en-US" dirty="0">
                <a:hlinkClick r:id="rId2"/>
              </a:rPr>
              <a:t>wceusters@gmail.com</a:t>
            </a:r>
            <a:r>
              <a:rPr lang="en-US" dirty="0"/>
              <a:t>) me at all times between classes with questions re the course, subject line must start with 	“BMI508: ”.</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725258A4-A5C1-42FA-9D08-33827C4DC697}"/>
              </a:ext>
            </a:extLst>
          </p:cNvPr>
          <p:cNvSpPr>
            <a:spLocks noGrp="1"/>
          </p:cNvSpPr>
          <p:nvPr>
            <p:ph type="sldNum" sz="quarter" idx="3"/>
          </p:nvPr>
        </p:nvSpPr>
        <p:spPr/>
        <p:txBody>
          <a:bodyPr/>
          <a:lstStyle/>
          <a:p>
            <a:fld id="{7C5DB68A-9D44-4073-920F-D08D647C06A7}" type="slidenum">
              <a:rPr lang="en-US" smtClean="0"/>
              <a:t>7</a:t>
            </a:fld>
            <a:endParaRPr lang="en-US" dirty="0"/>
          </a:p>
        </p:txBody>
      </p:sp>
    </p:spTree>
    <p:extLst>
      <p:ext uri="{BB962C8B-B14F-4D97-AF65-F5344CB8AC3E}">
        <p14:creationId xmlns:p14="http://schemas.microsoft.com/office/powerpoint/2010/main" val="2879342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2EA21-81CE-4782-87F1-5BA79303768A}"/>
              </a:ext>
            </a:extLst>
          </p:cNvPr>
          <p:cNvSpPr>
            <a:spLocks noGrp="1"/>
          </p:cNvSpPr>
          <p:nvPr>
            <p:ph type="title"/>
          </p:nvPr>
        </p:nvSpPr>
        <p:spPr/>
        <p:txBody>
          <a:bodyPr/>
          <a:lstStyle/>
          <a:p>
            <a:r>
              <a:rPr lang="en-US" dirty="0"/>
              <a:t>In case of Zoom interruptions</a:t>
            </a:r>
          </a:p>
        </p:txBody>
      </p:sp>
      <p:sp>
        <p:nvSpPr>
          <p:cNvPr id="3" name="Content Placeholder 2">
            <a:extLst>
              <a:ext uri="{FF2B5EF4-FFF2-40B4-BE49-F238E27FC236}">
                <a16:creationId xmlns:a16="http://schemas.microsoft.com/office/drawing/2014/main" id="{B63C17F3-4AC3-4192-94C1-ACD85E409B31}"/>
              </a:ext>
            </a:extLst>
          </p:cNvPr>
          <p:cNvSpPr>
            <a:spLocks noGrp="1"/>
          </p:cNvSpPr>
          <p:nvPr>
            <p:ph idx="1"/>
          </p:nvPr>
        </p:nvSpPr>
        <p:spPr/>
        <p:txBody>
          <a:bodyPr/>
          <a:lstStyle/>
          <a:p>
            <a:pPr>
              <a:buFont typeface="Arial" panose="020B0604020202020204" pitchFamily="34" charset="0"/>
              <a:buChar char="•"/>
            </a:pPr>
            <a:r>
              <a:rPr lang="en-US" dirty="0"/>
              <a:t>When on a student’s side:</a:t>
            </a:r>
          </a:p>
          <a:p>
            <a:pPr lvl="1">
              <a:buFont typeface="Arial" panose="020B0604020202020204" pitchFamily="34" charset="0"/>
              <a:buChar char="•"/>
            </a:pPr>
            <a:r>
              <a:rPr lang="en-US" dirty="0"/>
              <a:t>Attempt to rejoin ASAP</a:t>
            </a:r>
          </a:p>
          <a:p>
            <a:pPr>
              <a:buFont typeface="Arial" panose="020B0604020202020204" pitchFamily="34" charset="0"/>
              <a:buChar char="•"/>
            </a:pPr>
            <a:r>
              <a:rPr lang="en-US" dirty="0"/>
              <a:t>When on my side:</a:t>
            </a:r>
          </a:p>
          <a:p>
            <a:pPr lvl="1">
              <a:buFont typeface="Arial" panose="020B0604020202020204" pitchFamily="34" charset="0"/>
              <a:buChar char="•"/>
            </a:pPr>
            <a:r>
              <a:rPr lang="en-US" dirty="0"/>
              <a:t>Talk to each other to assess whether it is on my side</a:t>
            </a:r>
          </a:p>
          <a:p>
            <a:pPr lvl="1">
              <a:buFont typeface="Arial" panose="020B0604020202020204" pitchFamily="34" charset="0"/>
              <a:buChar char="•"/>
            </a:pPr>
            <a:r>
              <a:rPr lang="en-US" dirty="0"/>
              <a:t>If so: </a:t>
            </a:r>
          </a:p>
          <a:p>
            <a:pPr marL="1371600" lvl="2" indent="-457200">
              <a:buFont typeface="+mj-lt"/>
              <a:buAutoNum type="arabicPeriod"/>
            </a:pPr>
            <a:r>
              <a:rPr lang="en-US" dirty="0"/>
              <a:t>log all out,</a:t>
            </a:r>
          </a:p>
          <a:p>
            <a:pPr marL="1371600" lvl="2" indent="-457200">
              <a:buFont typeface="+mj-lt"/>
              <a:buAutoNum type="arabicPeriod"/>
            </a:pPr>
            <a:r>
              <a:rPr lang="en-US" dirty="0"/>
              <a:t>Wait one minute</a:t>
            </a:r>
          </a:p>
          <a:p>
            <a:pPr marL="1371600" lvl="2" indent="-457200">
              <a:buFont typeface="+mj-lt"/>
              <a:buAutoNum type="arabicPeriod"/>
            </a:pPr>
            <a:r>
              <a:rPr lang="en-US" dirty="0"/>
              <a:t>Reconnect using the standard link</a:t>
            </a:r>
          </a:p>
          <a:p>
            <a:pPr marL="1371600" lvl="2" indent="-457200">
              <a:buFont typeface="+mj-lt"/>
              <a:buAutoNum type="arabicPeriod"/>
            </a:pPr>
            <a:r>
              <a:rPr lang="en-US" dirty="0"/>
              <a:t>When everybody on and I am not, go back to 1.</a:t>
            </a:r>
          </a:p>
          <a:p>
            <a:pPr lvl="2">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8222CEB-5BA3-469D-928B-9A15B0E39656}"/>
              </a:ext>
            </a:extLst>
          </p:cNvPr>
          <p:cNvSpPr>
            <a:spLocks noGrp="1"/>
          </p:cNvSpPr>
          <p:nvPr>
            <p:ph type="sldNum" sz="quarter" idx="3"/>
          </p:nvPr>
        </p:nvSpPr>
        <p:spPr/>
        <p:txBody>
          <a:bodyPr/>
          <a:lstStyle/>
          <a:p>
            <a:fld id="{7C5DB68A-9D44-4073-920F-D08D647C06A7}" type="slidenum">
              <a:rPr lang="en-US" smtClean="0"/>
              <a:t>8</a:t>
            </a:fld>
            <a:endParaRPr lang="en-US" dirty="0"/>
          </a:p>
        </p:txBody>
      </p:sp>
    </p:spTree>
    <p:extLst>
      <p:ext uri="{BB962C8B-B14F-4D97-AF65-F5344CB8AC3E}">
        <p14:creationId xmlns:p14="http://schemas.microsoft.com/office/powerpoint/2010/main" val="3595151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0CA94-6BB5-4DFF-B296-446731507229}"/>
              </a:ext>
            </a:extLst>
          </p:cNvPr>
          <p:cNvSpPr>
            <a:spLocks noGrp="1"/>
          </p:cNvSpPr>
          <p:nvPr>
            <p:ph type="title"/>
          </p:nvPr>
        </p:nvSpPr>
        <p:spPr/>
        <p:txBody>
          <a:bodyPr/>
          <a:lstStyle/>
          <a:p>
            <a:r>
              <a:rPr lang="en-US" dirty="0"/>
              <a:t>Course overview</a:t>
            </a:r>
          </a:p>
        </p:txBody>
      </p:sp>
      <p:sp>
        <p:nvSpPr>
          <p:cNvPr id="4" name="Slide Number Placeholder 3">
            <a:extLst>
              <a:ext uri="{FF2B5EF4-FFF2-40B4-BE49-F238E27FC236}">
                <a16:creationId xmlns:a16="http://schemas.microsoft.com/office/drawing/2014/main" id="{EA602C7C-97E6-4F10-A9B0-591CF27F9E8F}"/>
              </a:ext>
            </a:extLst>
          </p:cNvPr>
          <p:cNvSpPr>
            <a:spLocks noGrp="1"/>
          </p:cNvSpPr>
          <p:nvPr>
            <p:ph type="sldNum" sz="quarter" idx="3"/>
          </p:nvPr>
        </p:nvSpPr>
        <p:spPr/>
        <p:txBody>
          <a:bodyPr/>
          <a:lstStyle/>
          <a:p>
            <a:fld id="{7C5DB68A-9D44-4073-920F-D08D647C06A7}" type="slidenum">
              <a:rPr lang="en-US" smtClean="0"/>
              <a:t>9</a:t>
            </a:fld>
            <a:endParaRPr lang="en-US" dirty="0"/>
          </a:p>
        </p:txBody>
      </p:sp>
      <p:sp>
        <p:nvSpPr>
          <p:cNvPr id="8" name="TextBox 7">
            <a:extLst>
              <a:ext uri="{FF2B5EF4-FFF2-40B4-BE49-F238E27FC236}">
                <a16:creationId xmlns:a16="http://schemas.microsoft.com/office/drawing/2014/main" id="{2D3CAEB1-B61D-49CA-9324-F437D9A7C597}"/>
              </a:ext>
            </a:extLst>
          </p:cNvPr>
          <p:cNvSpPr txBox="1"/>
          <p:nvPr/>
        </p:nvSpPr>
        <p:spPr>
          <a:xfrm>
            <a:off x="152400" y="1490380"/>
            <a:ext cx="8991600" cy="4770537"/>
          </a:xfrm>
          <a:prstGeom prst="rect">
            <a:avLst/>
          </a:prstGeom>
          <a:noFill/>
        </p:spPr>
        <p:txBody>
          <a:bodyPr wrap="square">
            <a:spAutoFit/>
          </a:bodyPr>
          <a:lstStyle/>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C1.	Aug 26 / Course Introduction – Ontology And Representational Systems</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C2.	Sep 2 / What Is An Ontology? </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C3.	Sep 9 / Logics For Ontology Development And Axiomatization</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C4.	Sep 16 / Basic Formal Ontology: Continuants</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C5.	Sep 23 / Basic Formal Ontology: Occurrents</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C6.	Sep 30 / General Principles For Realism-based Ontology Development</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C7.	Oct 7 / Relations In Biomedical Ontologies</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C8.	Oct 14 / Using The Principles Of Referent Tracking For Ontology 	 	              Development</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C9.	Oct 21 / Realism-based </a:t>
            </a:r>
            <a:r>
              <a:rPr lang="en-US" sz="1900" b="0" dirty="0" err="1">
                <a:solidFill>
                  <a:schemeClr val="bg1"/>
                </a:solidFill>
                <a:latin typeface="Arial" panose="020B0604020202020204" pitchFamily="34" charset="0"/>
                <a:cs typeface="Arial" panose="020B0604020202020204" pitchFamily="34" charset="0"/>
              </a:rPr>
              <a:t>Fol</a:t>
            </a:r>
            <a:r>
              <a:rPr lang="en-US" sz="1900" b="0" dirty="0">
                <a:solidFill>
                  <a:schemeClr val="bg1"/>
                </a:solidFill>
                <a:latin typeface="Arial" panose="020B0604020202020204" pitchFamily="34" charset="0"/>
                <a:cs typeface="Arial" panose="020B0604020202020204" pitchFamily="34" charset="0"/>
              </a:rPr>
              <a:t>-axioms Applied To Student Ontologies</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C10.	Oct 28 / Ontology For General Medical Science</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C11.	Nov 4 / Principles For Change Management In Ontologies</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C12.	Nov 11 / Evaluation Of Ontologies</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C13.	Nov 18 / Evaluation Of Student Ontologies And Wrap-up</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C14.	Dec 2 / Student Presentations And Discussions</a:t>
            </a:r>
          </a:p>
          <a:p>
            <a:pPr algn="l">
              <a:lnSpc>
                <a:spcPts val="2300"/>
              </a:lnSpc>
              <a:spcBef>
                <a:spcPts val="40"/>
              </a:spcBef>
            </a:pPr>
            <a:r>
              <a:rPr lang="en-US" sz="1900" b="0" dirty="0">
                <a:solidFill>
                  <a:schemeClr val="bg1"/>
                </a:solidFill>
                <a:latin typeface="Arial" panose="020B0604020202020204" pitchFamily="34" charset="0"/>
                <a:cs typeface="Arial" panose="020B0604020202020204" pitchFamily="34" charset="0"/>
              </a:rPr>
              <a:t>C15.	Dec 9 / Final Exam</a:t>
            </a:r>
          </a:p>
        </p:txBody>
      </p:sp>
    </p:spTree>
    <p:extLst>
      <p:ext uri="{BB962C8B-B14F-4D97-AF65-F5344CB8AC3E}">
        <p14:creationId xmlns:p14="http://schemas.microsoft.com/office/powerpoint/2010/main" val="2267794872"/>
      </p:ext>
    </p:extLst>
  </p:cSld>
  <p:clrMapOvr>
    <a:masterClrMapping/>
  </p:clrMapOvr>
</p:sld>
</file>

<file path=ppt/theme/theme1.xml><?xml version="1.0" encoding="utf-8"?>
<a:theme xmlns:a="http://schemas.openxmlformats.org/drawingml/2006/main" name="2014-Indianapolis">
  <a:themeElements>
    <a:clrScheme name="Custom 12">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FF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37134</TotalTime>
  <Words>3281</Words>
  <Application>Microsoft Office PowerPoint</Application>
  <PresentationFormat>On-screen Show (4:3)</PresentationFormat>
  <Paragraphs>459</Paragraphs>
  <Slides>41</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Arial</vt:lpstr>
      <vt:lpstr>Georgia</vt:lpstr>
      <vt:lpstr>Helvetica Neue</vt:lpstr>
      <vt:lpstr>Open Sans</vt:lpstr>
      <vt:lpstr>Times</vt:lpstr>
      <vt:lpstr>Times New Roman</vt:lpstr>
      <vt:lpstr>Trebuchet MS</vt:lpstr>
      <vt:lpstr>2014-Indianapolis</vt:lpstr>
      <vt:lpstr>BMI508 – Fall 2026 Introduction to Biomedical Ontology  Class 1 – Aug 26, 2026 Course overview Representational systems   </vt:lpstr>
      <vt:lpstr>Assignment for next week</vt:lpstr>
      <vt:lpstr>Suggested readings</vt:lpstr>
      <vt:lpstr>Today’s class</vt:lpstr>
      <vt:lpstr>Educational &amp; professional environments</vt:lpstr>
      <vt:lpstr>Getting to know the students</vt:lpstr>
      <vt:lpstr>House keeping</vt:lpstr>
      <vt:lpstr>In case of Zoom interruptions</vt:lpstr>
      <vt:lpstr>Course overview</vt:lpstr>
      <vt:lpstr>Core course output</vt:lpstr>
      <vt:lpstr>Grading summary</vt:lpstr>
      <vt:lpstr>Detailed scores and due dates</vt:lpstr>
      <vt:lpstr>The basics of representational systems / artifacts</vt:lpstr>
      <vt:lpstr>‘Representational artifact’</vt:lpstr>
      <vt:lpstr>‘Representational artifact’</vt:lpstr>
      <vt:lpstr>Some rough definitions / elucidations (1)</vt:lpstr>
      <vt:lpstr>Some rough definitions / elucidations (2)</vt:lpstr>
      <vt:lpstr>How many … ?</vt:lpstr>
      <vt:lpstr>And in the frame below ?</vt:lpstr>
      <vt:lpstr>What do they mean? Do they all represent the same entity?</vt:lpstr>
      <vt:lpstr>The semantic triangle</vt:lpstr>
      <vt:lpstr>The semantic triangle</vt:lpstr>
      <vt:lpstr>Semantic triangle useful in explaining …</vt:lpstr>
      <vt:lpstr>Semantic triangle useful in explaining …</vt:lpstr>
      <vt:lpstr>Semantic triangle useful in explaining …</vt:lpstr>
      <vt:lpstr>Active ISO definitions for ‘concept’</vt:lpstr>
      <vt:lpstr>Concept Systems and Ontologies: Recommendations for Basic Terminology Gunnar O Klein, Barry Smith</vt:lpstr>
      <vt:lpstr>‘Concept’ </vt:lpstr>
      <vt:lpstr>‘Concept system’</vt:lpstr>
      <vt:lpstr>MeSH Tree Structures – 2007 </vt:lpstr>
      <vt:lpstr>MeSH 2026: not always fine for drilling down to find more specific disorders </vt:lpstr>
      <vt:lpstr>MeSH 2026: not always fine for drilling down to find more specific disorders </vt:lpstr>
      <vt:lpstr>MeSH: perhaps fine for drilling down to find more specific disorders</vt:lpstr>
      <vt:lpstr>Terminological systems</vt:lpstr>
      <vt:lpstr>Clean separation of knowledge </vt:lpstr>
      <vt:lpstr>Cimino’s desiderata for concept systems</vt:lpstr>
      <vt:lpstr>‘Concept definition’ </vt:lpstr>
      <vt:lpstr>‘Concept system node’</vt:lpstr>
      <vt:lpstr>‘Ontology’</vt:lpstr>
      <vt:lpstr>‘Realism-based ontology’</vt:lpstr>
      <vt:lpstr>Guided exercise on some important biomedical terminological systems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1437</cp:revision>
  <dcterms:created xsi:type="dcterms:W3CDTF">1601-01-01T00:00:00Z</dcterms:created>
  <dcterms:modified xsi:type="dcterms:W3CDTF">2026-08-26T13:09:25Z</dcterms:modified>
</cp:coreProperties>
</file>