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87"/>
  </p:notesMasterIdLst>
  <p:sldIdLst>
    <p:sldId id="1369" r:id="rId2"/>
    <p:sldId id="1587" r:id="rId3"/>
    <p:sldId id="1494" r:id="rId4"/>
    <p:sldId id="1495" r:id="rId5"/>
    <p:sldId id="1500" r:id="rId6"/>
    <p:sldId id="1501" r:id="rId7"/>
    <p:sldId id="1502" r:id="rId8"/>
    <p:sldId id="1503" r:id="rId9"/>
    <p:sldId id="1504" r:id="rId10"/>
    <p:sldId id="1505" r:id="rId11"/>
    <p:sldId id="1506" r:id="rId12"/>
    <p:sldId id="1509" r:id="rId13"/>
    <p:sldId id="1511" r:id="rId14"/>
    <p:sldId id="1512" r:id="rId15"/>
    <p:sldId id="1588" r:id="rId16"/>
    <p:sldId id="1513" r:id="rId17"/>
    <p:sldId id="1515" r:id="rId18"/>
    <p:sldId id="1518" r:id="rId19"/>
    <p:sldId id="1519" r:id="rId20"/>
    <p:sldId id="1520" r:id="rId21"/>
    <p:sldId id="1523" r:id="rId22"/>
    <p:sldId id="1528" r:id="rId23"/>
    <p:sldId id="1530" r:id="rId24"/>
    <p:sldId id="1533" r:id="rId25"/>
    <p:sldId id="1534" r:id="rId26"/>
    <p:sldId id="1535" r:id="rId27"/>
    <p:sldId id="1536" r:id="rId28"/>
    <p:sldId id="1537" r:id="rId29"/>
    <p:sldId id="1538" r:id="rId30"/>
    <p:sldId id="1539" r:id="rId31"/>
    <p:sldId id="1540" r:id="rId32"/>
    <p:sldId id="1541" r:id="rId33"/>
    <p:sldId id="1542" r:id="rId34"/>
    <p:sldId id="1543" r:id="rId35"/>
    <p:sldId id="1544" r:id="rId36"/>
    <p:sldId id="1545" r:id="rId37"/>
    <p:sldId id="1546" r:id="rId38"/>
    <p:sldId id="1547" r:id="rId39"/>
    <p:sldId id="1548" r:id="rId40"/>
    <p:sldId id="1549" r:id="rId41"/>
    <p:sldId id="1550" r:id="rId42"/>
    <p:sldId id="1551" r:id="rId43"/>
    <p:sldId id="1552" r:id="rId44"/>
    <p:sldId id="1553" r:id="rId45"/>
    <p:sldId id="1589" r:id="rId46"/>
    <p:sldId id="1554" r:id="rId47"/>
    <p:sldId id="1556" r:id="rId48"/>
    <p:sldId id="1557" r:id="rId49"/>
    <p:sldId id="1590" r:id="rId50"/>
    <p:sldId id="1558" r:id="rId51"/>
    <p:sldId id="1559" r:id="rId52"/>
    <p:sldId id="1560" r:id="rId53"/>
    <p:sldId id="1561" r:id="rId54"/>
    <p:sldId id="1562" r:id="rId55"/>
    <p:sldId id="1563" r:id="rId56"/>
    <p:sldId id="1564" r:id="rId57"/>
    <p:sldId id="1565" r:id="rId58"/>
    <p:sldId id="1591" r:id="rId59"/>
    <p:sldId id="1566" r:id="rId60"/>
    <p:sldId id="1567" r:id="rId61"/>
    <p:sldId id="1568" r:id="rId62"/>
    <p:sldId id="1569" r:id="rId63"/>
    <p:sldId id="1570" r:id="rId64"/>
    <p:sldId id="1571" r:id="rId65"/>
    <p:sldId id="1572" r:id="rId66"/>
    <p:sldId id="1573" r:id="rId67"/>
    <p:sldId id="1574" r:id="rId68"/>
    <p:sldId id="1575" r:id="rId69"/>
    <p:sldId id="1592" r:id="rId70"/>
    <p:sldId id="1576" r:id="rId71"/>
    <p:sldId id="1577" r:id="rId72"/>
    <p:sldId id="1578" r:id="rId73"/>
    <p:sldId id="1579" r:id="rId74"/>
    <p:sldId id="1580" r:id="rId75"/>
    <p:sldId id="1581" r:id="rId76"/>
    <p:sldId id="1582" r:id="rId77"/>
    <p:sldId id="1583" r:id="rId78"/>
    <p:sldId id="1584" r:id="rId79"/>
    <p:sldId id="1585" r:id="rId80"/>
    <p:sldId id="1586" r:id="rId81"/>
    <p:sldId id="1595" r:id="rId82"/>
    <p:sldId id="1596" r:id="rId83"/>
    <p:sldId id="1594" r:id="rId84"/>
    <p:sldId id="1593" r:id="rId85"/>
    <p:sldId id="1597" r:id="rId8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9C00"/>
    <a:srgbClr val="BBE0E3"/>
    <a:srgbClr val="ECD63F"/>
    <a:srgbClr val="F6D5A8"/>
    <a:srgbClr val="FF0000"/>
    <a:srgbClr val="000D26"/>
    <a:srgbClr val="D5C139"/>
    <a:srgbClr val="CCCC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0" autoAdjust="0"/>
    <p:restoredTop sz="94660"/>
  </p:normalViewPr>
  <p:slideViewPr>
    <p:cSldViewPr>
      <p:cViewPr varScale="1">
        <p:scale>
          <a:sx n="100" d="100"/>
          <a:sy n="100" d="100"/>
        </p:scale>
        <p:origin x="18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-177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AAD61-6DAD-4AB3-A7DC-855B509D5D40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3E3DF-FB59-4075-B972-C0DFEE45D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47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D3674D-E59F-4C2D-95C3-E10A23210743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078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8E5C71-C7AE-4E0C-9F35-0E5AFC59038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Answer the following questions.</a:t>
            </a:r>
          </a:p>
        </p:txBody>
      </p:sp>
    </p:spTree>
    <p:extLst>
      <p:ext uri="{BB962C8B-B14F-4D97-AF65-F5344CB8AC3E}">
        <p14:creationId xmlns:p14="http://schemas.microsoft.com/office/powerpoint/2010/main" val="3663751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6CF7F1-365D-4223-8C47-18066A8532D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font was too small, color inside green boxes was hardly readable</a:t>
            </a:r>
          </a:p>
        </p:txBody>
      </p:sp>
    </p:spTree>
    <p:extLst>
      <p:ext uri="{BB962C8B-B14F-4D97-AF65-F5344CB8AC3E}">
        <p14:creationId xmlns:p14="http://schemas.microsoft.com/office/powerpoint/2010/main" val="2364434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63B917-2881-4DEB-8DD6-D1A42389046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716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6CF7F1-365D-4223-8C47-18066A8532D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font was too small, color inside green boxes was hardly readable</a:t>
            </a:r>
          </a:p>
        </p:txBody>
      </p:sp>
    </p:spTree>
    <p:extLst>
      <p:ext uri="{BB962C8B-B14F-4D97-AF65-F5344CB8AC3E}">
        <p14:creationId xmlns:p14="http://schemas.microsoft.com/office/powerpoint/2010/main" val="13888360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A80AE8-21D5-47F6-BDA2-81C97457DB5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66988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BE782C-4F90-4A12-AC70-C29183C3CD1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0186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8F85B7-7726-418B-8072-719CEEEC9C3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66225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A80AE8-21D5-47F6-BDA2-81C97457DB5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84926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C0EB7A-D83C-4B74-AAEA-A985C820C81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77797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ADA8F3-EDF2-4EE3-B25B-0FF10F2D5B3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462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A0AF5E-9DF6-46D4-9334-25FD8AC2E15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9652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733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6FCF66-9C0D-4979-8640-7D5E9C31465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7601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5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5A4C25-AA79-4E1A-8FC7-D6FB3FC08E1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3686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F1E203-7358-4C6C-B1C7-F93ABFAA339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9130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824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880C84-C942-4A65-9348-552C87A5A21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Answer the following questions.</a:t>
            </a:r>
          </a:p>
        </p:txBody>
      </p:sp>
    </p:spTree>
    <p:extLst>
      <p:ext uri="{BB962C8B-B14F-4D97-AF65-F5344CB8AC3E}">
        <p14:creationId xmlns:p14="http://schemas.microsoft.com/office/powerpoint/2010/main" val="1990421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F54CD3-B112-4961-ABFD-5C57409F6B8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29615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BA8945-E1F8-4770-9ED0-CACADF0D592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29827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456DB6-682D-48EF-8E1E-21568B275B3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93298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D2FC91-7BD5-48BB-980A-42F51100E4D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275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0AD4A3-F18A-4C17-A308-FFFB10CCAD6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48092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BA444E-96BD-4F7F-9B1E-8E62D90B271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57123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A60E0B-D669-4B45-B4AB-36A8723C963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22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52278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AB7337-2B2D-47EA-B6C5-A5628395F60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01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26888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7F8D1E-2C0F-45EE-B9BB-05A512BDD4A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08916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3102F5-E43A-4721-A13A-945EB05830F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5158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ED1680-241A-4F95-978A-42A801E9B08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42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68792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6CF7F1-365D-4223-8C47-18066A8532D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font was too small, color inside green boxes was hardly readable</a:t>
            </a:r>
          </a:p>
        </p:txBody>
      </p:sp>
    </p:spTree>
    <p:extLst>
      <p:ext uri="{BB962C8B-B14F-4D97-AF65-F5344CB8AC3E}">
        <p14:creationId xmlns:p14="http://schemas.microsoft.com/office/powerpoint/2010/main" val="28719249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7FE248-E309-4E39-A844-E01BC012B76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64603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6CF7F1-365D-4223-8C47-18066A8532D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font was too small, color inside green boxes was hardly readable</a:t>
            </a:r>
          </a:p>
        </p:txBody>
      </p:sp>
    </p:spTree>
    <p:extLst>
      <p:ext uri="{BB962C8B-B14F-4D97-AF65-F5344CB8AC3E}">
        <p14:creationId xmlns:p14="http://schemas.microsoft.com/office/powerpoint/2010/main" val="1726437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5C0541-1303-4CAC-AD60-2961DC6FAEF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121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B5DEF1-E0AA-4F91-925A-14BB8A140BB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Answer the following questions.</a:t>
            </a:r>
          </a:p>
        </p:txBody>
      </p:sp>
    </p:spTree>
    <p:extLst>
      <p:ext uri="{BB962C8B-B14F-4D97-AF65-F5344CB8AC3E}">
        <p14:creationId xmlns:p14="http://schemas.microsoft.com/office/powerpoint/2010/main" val="34136980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5C0541-1303-4CAC-AD60-2961DC6FAEF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07356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7500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DBF139-68AB-48D8-946E-5946AD2CB34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8389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1454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4FB671-6E41-48E9-A6D2-02715760A5BD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0956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1454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4FB671-6E41-48E9-A6D2-02715760A5BD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07959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1454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9084E3-04A6-491C-B222-DFA45BFD550B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06403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67939A-4D2C-4B58-B852-F7F74FD6E4F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font was too small, color inside green boxes was hardly readable</a:t>
            </a:r>
          </a:p>
        </p:txBody>
      </p:sp>
    </p:spTree>
    <p:extLst>
      <p:ext uri="{BB962C8B-B14F-4D97-AF65-F5344CB8AC3E}">
        <p14:creationId xmlns:p14="http://schemas.microsoft.com/office/powerpoint/2010/main" val="3251921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B5DEF1-E0AA-4F91-925A-14BB8A140BB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Answer the following questions.</a:t>
            </a:r>
          </a:p>
        </p:txBody>
      </p:sp>
    </p:spTree>
    <p:extLst>
      <p:ext uri="{BB962C8B-B14F-4D97-AF65-F5344CB8AC3E}">
        <p14:creationId xmlns:p14="http://schemas.microsoft.com/office/powerpoint/2010/main" val="269368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B5DEF1-E0AA-4F91-925A-14BB8A140BB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Answer the following questions.</a:t>
            </a:r>
          </a:p>
        </p:txBody>
      </p:sp>
    </p:spTree>
    <p:extLst>
      <p:ext uri="{BB962C8B-B14F-4D97-AF65-F5344CB8AC3E}">
        <p14:creationId xmlns:p14="http://schemas.microsoft.com/office/powerpoint/2010/main" val="833058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http://browser.ihtsdotools.org/?perspective=full&amp;conceptId1=40733004&amp;edition=en-edition&amp;release=v20160731&amp;server=http://browser.ihtsdotools.org/api/snomed&amp;langRefset=900000000000509007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23E3DF-FB59-4075-B972-C0DFEE45DE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896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http://browser.ihtsdotools.org/?perspective=full&amp;conceptId1=40733004&amp;edition=en-edition&amp;release=v20160731&amp;server=http://browser.ihtsdotools.org/api/snomed&amp;langRefset=900000000000509007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23E3DF-FB59-4075-B972-C0DFEE45DE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512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B07EF6-7FC5-4A73-879F-420A05CA8BA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200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6799D-281B-469D-8993-82898B0143E0}" type="slidenum">
              <a:rPr kumimoji="0" lang="it-IT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t-IT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72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 userDrawn="1"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8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 userDrawn="1"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9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 userDrawn="1"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 userDrawn="1"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4BF38A-3DFB-480B-8D89-0595D30524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93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 userDrawn="1"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" name="Text Placeholder 5"/>
          <p:cNvSpPr txBox="1">
            <a:spLocks/>
          </p:cNvSpPr>
          <p:nvPr userDrawn="1"/>
        </p:nvSpPr>
        <p:spPr>
          <a:xfrm>
            <a:off x="23004" y="6553200"/>
            <a:ext cx="357996" cy="228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1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fld id="{973D82C6-82F5-438A-90AD-EA868AC8D099}" type="slidenum">
              <a:rPr lang="en-US" sz="1000" kern="0" smtClean="0"/>
              <a:pPr/>
              <a:t>‹#›</a:t>
            </a:fld>
            <a:endParaRPr lang="en-US" sz="1000" kern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8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9" r:id="rId9"/>
    <p:sldLayoutId id="2147483830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scielo.br/scielo.php?script=sci_arttext&amp;pid=S1677-54492013000400329#aff2" TargetMode="External"/><Relationship Id="rId5" Type="http://schemas.openxmlformats.org/officeDocument/2006/relationships/hyperlink" Target="http://www.scielo.br/scielo.php?script=sci_arttext&amp;pid=S1677-54492013000400329#aff1" TargetMode="External"/><Relationship Id="rId4" Type="http://schemas.openxmlformats.org/officeDocument/2006/relationships/hyperlink" Target="http://www.scielo.br/scielo.php?script=sci_serial&amp;pid=1677-5449&amp;lng=en&amp;nrm=iso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://summit2009.amia.org/" TargetMode="Externa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://summit2009.amia.org/" TargetMode="Externa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://summit2009.amia.org/" TargetMode="Externa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://summit2009.amia.org/" TargetMode="Externa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://summit2009.amia.org/" TargetMode="Externa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://summit2009.amia.org/" TargetMode="Externa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hyperlink" Target="https://bioportal.bioontology.org/search?utf8=%E2%9C%93&amp;query=disease&amp;button" TargetMode="External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s://mondo.monarchinitiative.org/" TargetMode="External"/><Relationship Id="rId2" Type="http://schemas.openxmlformats.org/officeDocument/2006/relationships/hyperlink" Target="http://www.obofoundry.org/ontology/doid.html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bioportal.bioontology.org/ontologies/SIO?p=classes&amp;conceptid=http%3A%2F%2Fsemanticscience.org%2Fresource%2FSIO_010299" TargetMode="External"/><Relationship Id="rId4" Type="http://schemas.openxmlformats.org/officeDocument/2006/relationships/hyperlink" Target="https://www.ebi.ac.uk/ols/ontologies/mondo" TargetMode="Externa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hyperlink" Target="http://ontology.buffalo.edu/smith/articles/fois2014.pdf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5080" y="1600200"/>
            <a:ext cx="8991600" cy="1066800"/>
          </a:xfrm>
          <a:ln/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400" dirty="0"/>
              <a:t>BMI508 – Fall 2024</a:t>
            </a:r>
            <a:br>
              <a:rPr lang="en-US" sz="2400" dirty="0"/>
            </a:br>
            <a:r>
              <a:rPr lang="en-US" sz="2400" dirty="0"/>
              <a:t>Introduction to Biomedical Ontology</a:t>
            </a:r>
            <a:br>
              <a:rPr lang="en-US" sz="4400" dirty="0"/>
            </a:br>
            <a:br>
              <a:rPr lang="en-US" sz="1600" dirty="0"/>
            </a:br>
            <a:r>
              <a:rPr lang="en-US" sz="3200" dirty="0"/>
              <a:t>Class 8 – Oct 16, 2024</a:t>
            </a:r>
            <a:br>
              <a:rPr lang="en-US" sz="3200" dirty="0"/>
            </a:br>
            <a:br>
              <a:rPr lang="en-US" sz="3200" dirty="0"/>
            </a:br>
            <a:r>
              <a:rPr lang="en-US" dirty="0"/>
              <a:t>The Ontology for General Medical Science </a:t>
            </a:r>
            <a:br>
              <a:rPr lang="en-US" dirty="0"/>
            </a:br>
            <a:br>
              <a:rPr lang="en-US" sz="4400" dirty="0"/>
            </a:br>
            <a:br>
              <a:rPr lang="en-US" dirty="0"/>
            </a:br>
            <a:br>
              <a:rPr lang="en-US" dirty="0"/>
            </a:b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029200"/>
            <a:ext cx="9144000" cy="16002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566738">
              <a:lnSpc>
                <a:spcPct val="80000"/>
              </a:lnSpc>
            </a:pPr>
            <a:r>
              <a:rPr lang="en-GB" altLang="ja-JP" sz="2800" b="1" dirty="0">
                <a:ea typeface="ＭＳ 明朝" panose="02020609040205080304" pitchFamily="49" charset="-128"/>
              </a:rPr>
              <a:t>Werner CEUSTERS</a:t>
            </a:r>
            <a:r>
              <a:rPr lang="en-GB" altLang="ja-JP" sz="2800" b="1" baseline="30000" dirty="0">
                <a:ea typeface="ＭＳ 明朝" panose="02020609040205080304" pitchFamily="49" charset="-128"/>
              </a:rPr>
              <a:t>1,2</a:t>
            </a:r>
            <a:endParaRPr lang="en-US" altLang="ja-JP" sz="1800" i="1" baseline="30000" dirty="0">
              <a:ea typeface="ＭＳ 明朝" panose="02020609040205080304" pitchFamily="49" charset="-128"/>
            </a:endParaRPr>
          </a:p>
          <a:p>
            <a:pPr defTabSz="566738"/>
            <a:r>
              <a:rPr lang="en-GB" sz="1800" i="1" baseline="30000" dirty="0"/>
              <a:t>1</a:t>
            </a:r>
            <a:r>
              <a:rPr lang="en-GB" sz="1800" i="1" dirty="0"/>
              <a:t> Department of Biomedical Informatics, University at Buffalo, USA</a:t>
            </a:r>
          </a:p>
          <a:p>
            <a:pPr defTabSz="566738"/>
            <a:r>
              <a:rPr lang="en-GB" sz="1800" i="1" baseline="30000" dirty="0"/>
              <a:t>2</a:t>
            </a:r>
            <a:r>
              <a:rPr lang="en-GB" sz="1800" i="1" dirty="0"/>
              <a:t> Department of Psychiatry, University at Buffalo, USA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152400" y="609600"/>
            <a:ext cx="9296400" cy="466726"/>
            <a:chOff x="-152400" y="609600"/>
            <a:chExt cx="9296400" cy="466726"/>
          </a:xfrm>
        </p:grpSpPr>
        <p:sp>
          <p:nvSpPr>
            <p:cNvPr id="6" name="Rectangle 5"/>
            <p:cNvSpPr/>
            <p:nvPr/>
          </p:nvSpPr>
          <p:spPr bwMode="auto">
            <a:xfrm>
              <a:off x="5562600" y="609600"/>
              <a:ext cx="3581400" cy="46672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pic>
          <p:nvPicPr>
            <p:cNvPr id="7" name="Picture 6" descr="Jacobs School of Medicine and Biomedical Sciences 1-line locku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0" y="609600"/>
              <a:ext cx="6477000" cy="466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62957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SNOMED-CT: abundance of false synonymy</a:t>
            </a: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2352675"/>
            <a:ext cx="8720137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614613" y="3675063"/>
            <a:ext cx="6215062" cy="1022350"/>
            <a:chOff x="1647" y="2315"/>
            <a:chExt cx="3915" cy="644"/>
          </a:xfrm>
        </p:grpSpPr>
        <p:sp>
          <p:nvSpPr>
            <p:cNvPr id="76812" name="Rectangle 6"/>
            <p:cNvSpPr>
              <a:spLocks noChangeArrowheads="1"/>
            </p:cNvSpPr>
            <p:nvPr/>
          </p:nvSpPr>
          <p:spPr bwMode="auto">
            <a:xfrm>
              <a:off x="2699" y="2321"/>
              <a:ext cx="2863" cy="632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6813" name="Rectangle 9"/>
            <p:cNvSpPr>
              <a:spLocks noChangeArrowheads="1"/>
            </p:cNvSpPr>
            <p:nvPr/>
          </p:nvSpPr>
          <p:spPr bwMode="auto">
            <a:xfrm>
              <a:off x="1647" y="2315"/>
              <a:ext cx="969" cy="64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nose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635250" y="3114675"/>
            <a:ext cx="6219825" cy="481013"/>
            <a:chOff x="1660" y="1962"/>
            <a:chExt cx="3918" cy="303"/>
          </a:xfrm>
        </p:grpSpPr>
        <p:sp>
          <p:nvSpPr>
            <p:cNvPr id="76810" name="Rectangle 5"/>
            <p:cNvSpPr>
              <a:spLocks noChangeArrowheads="1"/>
            </p:cNvSpPr>
            <p:nvPr/>
          </p:nvSpPr>
          <p:spPr bwMode="auto">
            <a:xfrm>
              <a:off x="2698" y="1962"/>
              <a:ext cx="2880" cy="302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6811" name="Rectangle 10"/>
            <p:cNvSpPr>
              <a:spLocks noChangeArrowheads="1"/>
            </p:cNvSpPr>
            <p:nvPr/>
          </p:nvSpPr>
          <p:spPr bwMode="auto">
            <a:xfrm>
              <a:off x="1660" y="1964"/>
              <a:ext cx="964" cy="30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bones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625725" y="4745038"/>
            <a:ext cx="6211888" cy="1428750"/>
            <a:chOff x="1654" y="2989"/>
            <a:chExt cx="3913" cy="900"/>
          </a:xfrm>
        </p:grpSpPr>
        <p:sp>
          <p:nvSpPr>
            <p:cNvPr id="76808" name="Rectangle 7"/>
            <p:cNvSpPr>
              <a:spLocks noChangeArrowheads="1"/>
            </p:cNvSpPr>
            <p:nvPr/>
          </p:nvSpPr>
          <p:spPr bwMode="auto">
            <a:xfrm>
              <a:off x="2710" y="2989"/>
              <a:ext cx="2857" cy="90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6809" name="Rectangle 11"/>
            <p:cNvSpPr>
              <a:spLocks noChangeArrowheads="1"/>
            </p:cNvSpPr>
            <p:nvPr/>
          </p:nvSpPr>
          <p:spPr bwMode="auto">
            <a:xfrm>
              <a:off x="1654" y="2994"/>
              <a:ext cx="964" cy="8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fracture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098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EHR Information Models (simplified)</a:t>
            </a:r>
          </a:p>
        </p:txBody>
      </p:sp>
      <p:grpSp>
        <p:nvGrpSpPr>
          <p:cNvPr id="54275" name="Group 41"/>
          <p:cNvGrpSpPr>
            <a:grpSpLocks/>
          </p:cNvGrpSpPr>
          <p:nvPr/>
        </p:nvGrpSpPr>
        <p:grpSpPr bwMode="auto">
          <a:xfrm>
            <a:off x="510886" y="2814223"/>
            <a:ext cx="2891698" cy="3275841"/>
            <a:chOff x="510881" y="2814235"/>
            <a:chExt cx="2891630" cy="3276392"/>
          </a:xfrm>
        </p:grpSpPr>
        <p:sp>
          <p:nvSpPr>
            <p:cNvPr id="54287" name="Rounded Rectangle 3"/>
            <p:cNvSpPr>
              <a:spLocks noChangeArrowheads="1"/>
            </p:cNvSpPr>
            <p:nvPr/>
          </p:nvSpPr>
          <p:spPr bwMode="auto">
            <a:xfrm>
              <a:off x="1519550" y="4185835"/>
              <a:ext cx="907836" cy="533192"/>
            </a:xfrm>
            <a:prstGeom prst="roundRect">
              <a:avLst>
                <a:gd name="adj" fmla="val 23463"/>
              </a:avLst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91440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rPr>
                <a:t>patient</a:t>
              </a:r>
            </a:p>
          </p:txBody>
        </p:sp>
        <p:sp>
          <p:nvSpPr>
            <p:cNvPr id="54288" name="Rounded Rectangle 5"/>
            <p:cNvSpPr>
              <a:spLocks noChangeArrowheads="1"/>
            </p:cNvSpPr>
            <p:nvPr/>
          </p:nvSpPr>
          <p:spPr bwMode="auto">
            <a:xfrm>
              <a:off x="510881" y="2814235"/>
              <a:ext cx="1229585" cy="533192"/>
            </a:xfrm>
            <a:prstGeom prst="roundRect">
              <a:avLst>
                <a:gd name="adj" fmla="val 23463"/>
              </a:avLst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91440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rPr>
                <a:t>diagnosis</a:t>
              </a:r>
            </a:p>
          </p:txBody>
        </p:sp>
        <p:sp>
          <p:nvSpPr>
            <p:cNvPr id="54289" name="Rounded Rectangle 6"/>
            <p:cNvSpPr>
              <a:spLocks noChangeArrowheads="1"/>
            </p:cNvSpPr>
            <p:nvPr/>
          </p:nvSpPr>
          <p:spPr bwMode="auto">
            <a:xfrm>
              <a:off x="1655878" y="5557435"/>
              <a:ext cx="635183" cy="533192"/>
            </a:xfrm>
            <a:prstGeom prst="roundRect">
              <a:avLst>
                <a:gd name="adj" fmla="val 23463"/>
              </a:avLst>
            </a:prstGeom>
            <a:solidFill>
              <a:srgbClr val="0070C0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91440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rPr>
                <a:t>drug</a:t>
              </a:r>
            </a:p>
          </p:txBody>
        </p:sp>
        <p:sp>
          <p:nvSpPr>
            <p:cNvPr id="54290" name="Rounded Rectangle 11"/>
            <p:cNvSpPr>
              <a:spLocks noChangeArrowheads="1"/>
            </p:cNvSpPr>
            <p:nvPr/>
          </p:nvSpPr>
          <p:spPr bwMode="auto">
            <a:xfrm>
              <a:off x="2445761" y="2814235"/>
              <a:ext cx="956750" cy="533192"/>
            </a:xfrm>
            <a:prstGeom prst="roundRect">
              <a:avLst>
                <a:gd name="adj" fmla="val 23463"/>
              </a:avLst>
            </a:prstGeom>
            <a:solidFill>
              <a:srgbClr val="FF5050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91440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rPr>
                <a:t>finding</a:t>
              </a:r>
            </a:p>
          </p:txBody>
        </p:sp>
        <p:cxnSp>
          <p:nvCxnSpPr>
            <p:cNvPr id="54291" name="Elbow Connector 14"/>
            <p:cNvCxnSpPr>
              <a:cxnSpLocks noChangeShapeType="1"/>
              <a:stCxn id="54287" idx="1"/>
              <a:endCxn id="54288" idx="2"/>
            </p:cNvCxnSpPr>
            <p:nvPr/>
          </p:nvCxnSpPr>
          <p:spPr bwMode="auto">
            <a:xfrm rot="10800000">
              <a:off x="1125674" y="3347427"/>
              <a:ext cx="393877" cy="1105004"/>
            </a:xfrm>
            <a:prstGeom prst="bentConnector2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  <p:cxnSp>
          <p:nvCxnSpPr>
            <p:cNvPr id="54292" name="Elbow Connector 16"/>
            <p:cNvCxnSpPr>
              <a:cxnSpLocks noChangeShapeType="1"/>
              <a:stCxn id="54287" idx="3"/>
              <a:endCxn id="54290" idx="2"/>
            </p:cNvCxnSpPr>
            <p:nvPr/>
          </p:nvCxnSpPr>
          <p:spPr bwMode="auto">
            <a:xfrm flipV="1">
              <a:off x="2427386" y="3347427"/>
              <a:ext cx="496750" cy="1105004"/>
            </a:xfrm>
            <a:prstGeom prst="bentConnector2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  <p:cxnSp>
          <p:nvCxnSpPr>
            <p:cNvPr id="54293" name="Elbow Connector 20"/>
            <p:cNvCxnSpPr>
              <a:cxnSpLocks noChangeShapeType="1"/>
            </p:cNvCxnSpPr>
            <p:nvPr/>
          </p:nvCxnSpPr>
          <p:spPr bwMode="auto">
            <a:xfrm rot="16200000" flipH="1">
              <a:off x="1625301" y="5138230"/>
              <a:ext cx="696337" cy="1"/>
            </a:xfrm>
            <a:prstGeom prst="bentConnector3">
              <a:avLst>
                <a:gd name="adj1" fmla="val 50000"/>
              </a:avLst>
            </a:prstGeom>
            <a:noFill/>
            <a:ln w="38100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6896637-59DD-42D1-AC18-24FBFD0B317C}"/>
              </a:ext>
            </a:extLst>
          </p:cNvPr>
          <p:cNvGrpSpPr/>
          <p:nvPr/>
        </p:nvGrpSpPr>
        <p:grpSpPr>
          <a:xfrm>
            <a:off x="4430602" y="2814280"/>
            <a:ext cx="4278092" cy="3276302"/>
            <a:chOff x="4430602" y="2814280"/>
            <a:chExt cx="4278092" cy="3276302"/>
          </a:xfrm>
        </p:grpSpPr>
        <p:sp>
          <p:nvSpPr>
            <p:cNvPr id="54277" name="Rounded Rectangle 7"/>
            <p:cNvSpPr>
              <a:spLocks noChangeArrowheads="1"/>
            </p:cNvSpPr>
            <p:nvPr/>
          </p:nvSpPr>
          <p:spPr bwMode="auto">
            <a:xfrm>
              <a:off x="6054042" y="4181117"/>
              <a:ext cx="1282192" cy="533102"/>
            </a:xfrm>
            <a:prstGeom prst="roundRect">
              <a:avLst>
                <a:gd name="adj" fmla="val 23463"/>
              </a:avLst>
            </a:prstGeom>
            <a:solidFill>
              <a:srgbClr val="FF00FF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91440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rPr>
                <a:t>encounter</a:t>
              </a:r>
            </a:p>
          </p:txBody>
        </p:sp>
        <p:sp>
          <p:nvSpPr>
            <p:cNvPr id="54278" name="Rounded Rectangle 8"/>
            <p:cNvSpPr>
              <a:spLocks noChangeArrowheads="1"/>
            </p:cNvSpPr>
            <p:nvPr/>
          </p:nvSpPr>
          <p:spPr bwMode="auto">
            <a:xfrm>
              <a:off x="4430602" y="4181117"/>
              <a:ext cx="907857" cy="533102"/>
            </a:xfrm>
            <a:prstGeom prst="roundRect">
              <a:avLst>
                <a:gd name="adj" fmla="val 23463"/>
              </a:avLst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91440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rPr>
                <a:t>patient</a:t>
              </a:r>
            </a:p>
          </p:txBody>
        </p:sp>
        <p:sp>
          <p:nvSpPr>
            <p:cNvPr id="54279" name="Rounded Rectangle 9"/>
            <p:cNvSpPr>
              <a:spLocks noChangeArrowheads="1"/>
            </p:cNvSpPr>
            <p:nvPr/>
          </p:nvSpPr>
          <p:spPr bwMode="auto">
            <a:xfrm>
              <a:off x="6080331" y="5557480"/>
              <a:ext cx="1229614" cy="533102"/>
            </a:xfrm>
            <a:prstGeom prst="roundRect">
              <a:avLst>
                <a:gd name="adj" fmla="val 23463"/>
              </a:avLst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91440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rPr>
                <a:t>diagnosis</a:t>
              </a:r>
            </a:p>
          </p:txBody>
        </p:sp>
        <p:sp>
          <p:nvSpPr>
            <p:cNvPr id="54280" name="Rounded Rectangle 10"/>
            <p:cNvSpPr>
              <a:spLocks noChangeArrowheads="1"/>
            </p:cNvSpPr>
            <p:nvPr/>
          </p:nvSpPr>
          <p:spPr bwMode="auto">
            <a:xfrm>
              <a:off x="8073496" y="4181117"/>
              <a:ext cx="635198" cy="533102"/>
            </a:xfrm>
            <a:prstGeom prst="roundRect">
              <a:avLst>
                <a:gd name="adj" fmla="val 23463"/>
              </a:avLst>
            </a:prstGeom>
            <a:solidFill>
              <a:srgbClr val="0070C0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91440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rPr>
                <a:t>drug</a:t>
              </a:r>
            </a:p>
          </p:txBody>
        </p:sp>
        <p:sp>
          <p:nvSpPr>
            <p:cNvPr id="54281" name="Rounded Rectangle 12"/>
            <p:cNvSpPr>
              <a:spLocks noChangeArrowheads="1"/>
            </p:cNvSpPr>
            <p:nvPr/>
          </p:nvSpPr>
          <p:spPr bwMode="auto">
            <a:xfrm>
              <a:off x="6216752" y="2814280"/>
              <a:ext cx="956773" cy="533102"/>
            </a:xfrm>
            <a:prstGeom prst="roundRect">
              <a:avLst>
                <a:gd name="adj" fmla="val 23463"/>
              </a:avLst>
            </a:prstGeom>
            <a:solidFill>
              <a:srgbClr val="FF5050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91440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rPr>
                <a:t>finding</a:t>
              </a:r>
            </a:p>
          </p:txBody>
        </p:sp>
        <p:cxnSp>
          <p:nvCxnSpPr>
            <p:cNvPr id="54282" name="Elbow Connector 25"/>
            <p:cNvCxnSpPr>
              <a:cxnSpLocks noChangeShapeType="1"/>
              <a:stCxn id="54277" idx="2"/>
              <a:endCxn id="54279" idx="0"/>
            </p:cNvCxnSpPr>
            <p:nvPr/>
          </p:nvCxnSpPr>
          <p:spPr bwMode="auto">
            <a:xfrm rot="5400000">
              <a:off x="6273508" y="5135849"/>
              <a:ext cx="843261" cy="12700"/>
            </a:xfrm>
            <a:prstGeom prst="bentConnector3">
              <a:avLst>
                <a:gd name="adj1" fmla="val 50000"/>
              </a:avLst>
            </a:prstGeom>
            <a:noFill/>
            <a:ln w="38100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  <p:cxnSp>
          <p:nvCxnSpPr>
            <p:cNvPr id="54283" name="Elbow Connector 28"/>
            <p:cNvCxnSpPr>
              <a:cxnSpLocks noChangeShapeType="1"/>
            </p:cNvCxnSpPr>
            <p:nvPr/>
          </p:nvCxnSpPr>
          <p:spPr bwMode="auto">
            <a:xfrm rot="10800000">
              <a:off x="5338466" y="4446874"/>
              <a:ext cx="715577" cy="1588"/>
            </a:xfrm>
            <a:prstGeom prst="bentConnector3">
              <a:avLst>
                <a:gd name="adj1" fmla="val 50000"/>
              </a:avLst>
            </a:prstGeom>
            <a:noFill/>
            <a:ln w="38100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  <p:cxnSp>
          <p:nvCxnSpPr>
            <p:cNvPr id="54284" name="Elbow Connector 31"/>
            <p:cNvCxnSpPr>
              <a:cxnSpLocks noChangeShapeType="1"/>
              <a:stCxn id="54277" idx="0"/>
              <a:endCxn id="54281" idx="2"/>
            </p:cNvCxnSpPr>
            <p:nvPr/>
          </p:nvCxnSpPr>
          <p:spPr bwMode="auto">
            <a:xfrm rot="5400000" flipH="1" flipV="1">
              <a:off x="6278271" y="3764250"/>
              <a:ext cx="833735" cy="1"/>
            </a:xfrm>
            <a:prstGeom prst="bentConnector3">
              <a:avLst>
                <a:gd name="adj1" fmla="val 50000"/>
              </a:avLst>
            </a:prstGeom>
            <a:noFill/>
            <a:ln w="38100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  <p:cxnSp>
          <p:nvCxnSpPr>
            <p:cNvPr id="54285" name="Elbow Connector 34"/>
            <p:cNvCxnSpPr>
              <a:cxnSpLocks noChangeShapeType="1"/>
              <a:stCxn id="54277" idx="3"/>
              <a:endCxn id="54280" idx="1"/>
            </p:cNvCxnSpPr>
            <p:nvPr/>
          </p:nvCxnSpPr>
          <p:spPr bwMode="auto">
            <a:xfrm flipV="1">
              <a:off x="7336234" y="4443085"/>
              <a:ext cx="737262" cy="4583"/>
            </a:xfrm>
            <a:prstGeom prst="bentConnector3">
              <a:avLst>
                <a:gd name="adj1" fmla="val 50000"/>
              </a:avLst>
            </a:prstGeom>
            <a:noFill/>
            <a:ln w="38100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cxnSp>
        <p:nvCxnSpPr>
          <p:cNvPr id="54286" name="Straight Connector 38"/>
          <p:cNvCxnSpPr>
            <a:cxnSpLocks noChangeShapeType="1"/>
          </p:cNvCxnSpPr>
          <p:nvPr/>
        </p:nvCxnSpPr>
        <p:spPr bwMode="auto">
          <a:xfrm rot="5400000">
            <a:off x="1866900" y="4381500"/>
            <a:ext cx="4343400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194621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3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Approach of OGMS design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Propose terms and provide definitions for a representational framework drawing on best practices in ontology development as promulgated within the OBO Foundry for: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Etiological process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Disorder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Disease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Pathological process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Sign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Risk factor</a:t>
            </a: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191000" y="3124200"/>
            <a:ext cx="3733800" cy="243840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80000"/>
              <a:buFont typeface="Times" charset="0"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t>Symptom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80000"/>
              <a:buFont typeface="Times" charset="0"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t>Laboratory finding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80000"/>
              <a:buFont typeface="Times" charset="0"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t>Diagnosis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80000"/>
              <a:buFont typeface="Times" charset="0"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t>Pre-disposition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80000"/>
              <a:buFont typeface="Times" charset="0"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t>Clinically abnormal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80000"/>
              <a:buFont typeface="Times" charset="0"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t>Biomarker</a:t>
            </a:r>
          </a:p>
        </p:txBody>
      </p:sp>
    </p:spTree>
    <p:extLst>
      <p:ext uri="{BB962C8B-B14F-4D97-AF65-F5344CB8AC3E}">
        <p14:creationId xmlns:p14="http://schemas.microsoft.com/office/powerpoint/2010/main" val="4065355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37" name="AutoShap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Approach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2400">
                <a:solidFill>
                  <a:schemeClr val="bg1"/>
                </a:solidFill>
              </a:rPr>
              <a:t>a disease is a disposition rooted in a physical disorder in the organism and realized in pathological processes. </a:t>
            </a:r>
          </a:p>
        </p:txBody>
      </p:sp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71438" y="3683000"/>
            <a:ext cx="209550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etiological process</a:t>
            </a:r>
          </a:p>
        </p:txBody>
      </p:sp>
      <p:sp>
        <p:nvSpPr>
          <p:cNvPr id="90116" name="Rectangle 5"/>
          <p:cNvSpPr>
            <a:spLocks noChangeArrowheads="1"/>
          </p:cNvSpPr>
          <p:nvPr/>
        </p:nvSpPr>
        <p:spPr bwMode="auto">
          <a:xfrm>
            <a:off x="1905000" y="2908300"/>
            <a:ext cx="1114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produces</a:t>
            </a:r>
          </a:p>
        </p:txBody>
      </p:sp>
      <p:sp>
        <p:nvSpPr>
          <p:cNvPr id="90117" name="Rectangle 6"/>
          <p:cNvSpPr>
            <a:spLocks noChangeArrowheads="1"/>
          </p:cNvSpPr>
          <p:nvPr/>
        </p:nvSpPr>
        <p:spPr bwMode="auto">
          <a:xfrm>
            <a:off x="2924175" y="3683000"/>
            <a:ext cx="102235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disorder</a:t>
            </a:r>
          </a:p>
        </p:txBody>
      </p:sp>
      <p:sp>
        <p:nvSpPr>
          <p:cNvPr id="90118" name="Rectangle 7"/>
          <p:cNvSpPr>
            <a:spLocks noChangeArrowheads="1"/>
          </p:cNvSpPr>
          <p:nvPr/>
        </p:nvSpPr>
        <p:spPr bwMode="auto">
          <a:xfrm>
            <a:off x="3965575" y="2908300"/>
            <a:ext cx="752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bears</a:t>
            </a:r>
          </a:p>
        </p:txBody>
      </p:sp>
      <p:sp>
        <p:nvSpPr>
          <p:cNvPr id="90119" name="Rectangle 8"/>
          <p:cNvSpPr>
            <a:spLocks noChangeArrowheads="1"/>
          </p:cNvSpPr>
          <p:nvPr/>
        </p:nvSpPr>
        <p:spPr bwMode="auto">
          <a:xfrm>
            <a:off x="4745038" y="3683000"/>
            <a:ext cx="130810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disposition</a:t>
            </a:r>
          </a:p>
        </p:txBody>
      </p:sp>
      <p:sp>
        <p:nvSpPr>
          <p:cNvPr id="90120" name="Rectangle 9"/>
          <p:cNvSpPr>
            <a:spLocks noChangeArrowheads="1"/>
          </p:cNvSpPr>
          <p:nvPr/>
        </p:nvSpPr>
        <p:spPr bwMode="auto">
          <a:xfrm>
            <a:off x="5775325" y="2908300"/>
            <a:ext cx="1327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realized_in</a:t>
            </a:r>
          </a:p>
        </p:txBody>
      </p:sp>
      <p:sp>
        <p:nvSpPr>
          <p:cNvPr id="90121" name="Rectangle 10"/>
          <p:cNvSpPr>
            <a:spLocks noChangeArrowheads="1"/>
          </p:cNvSpPr>
          <p:nvPr/>
        </p:nvSpPr>
        <p:spPr bwMode="auto">
          <a:xfrm>
            <a:off x="6783388" y="3683000"/>
            <a:ext cx="22828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pathological process</a:t>
            </a:r>
          </a:p>
        </p:txBody>
      </p:sp>
      <p:sp>
        <p:nvSpPr>
          <p:cNvPr id="90122" name="Rectangle 11"/>
          <p:cNvSpPr>
            <a:spLocks noChangeArrowheads="1"/>
          </p:cNvSpPr>
          <p:nvPr/>
        </p:nvSpPr>
        <p:spPr bwMode="auto">
          <a:xfrm>
            <a:off x="863600" y="6032500"/>
            <a:ext cx="1114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produces</a:t>
            </a:r>
          </a:p>
        </p:txBody>
      </p:sp>
      <p:sp>
        <p:nvSpPr>
          <p:cNvPr id="90123" name="Rectangle 12"/>
          <p:cNvSpPr>
            <a:spLocks noChangeArrowheads="1"/>
          </p:cNvSpPr>
          <p:nvPr/>
        </p:nvSpPr>
        <p:spPr bwMode="auto">
          <a:xfrm>
            <a:off x="6346825" y="5321300"/>
            <a:ext cx="274320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abnormal bodily features</a:t>
            </a:r>
          </a:p>
        </p:txBody>
      </p:sp>
      <p:sp>
        <p:nvSpPr>
          <p:cNvPr id="90124" name="Rectangle 13"/>
          <p:cNvSpPr>
            <a:spLocks noChangeArrowheads="1"/>
          </p:cNvSpPr>
          <p:nvPr/>
        </p:nvSpPr>
        <p:spPr bwMode="auto">
          <a:xfrm>
            <a:off x="5408613" y="6032500"/>
            <a:ext cx="1654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recognized_as</a:t>
            </a:r>
          </a:p>
        </p:txBody>
      </p:sp>
      <p:sp>
        <p:nvSpPr>
          <p:cNvPr id="90125" name="Rectangle 14"/>
          <p:cNvSpPr>
            <a:spLocks noChangeArrowheads="1"/>
          </p:cNvSpPr>
          <p:nvPr/>
        </p:nvSpPr>
        <p:spPr bwMode="auto">
          <a:xfrm>
            <a:off x="4030663" y="5321300"/>
            <a:ext cx="208915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signs &amp; symptoms</a:t>
            </a:r>
          </a:p>
        </p:txBody>
      </p:sp>
      <p:sp>
        <p:nvSpPr>
          <p:cNvPr id="90126" name="Rectangle 15"/>
          <p:cNvSpPr>
            <a:spLocks noChangeArrowheads="1"/>
          </p:cNvSpPr>
          <p:nvPr/>
        </p:nvSpPr>
        <p:spPr bwMode="auto">
          <a:xfrm>
            <a:off x="1579563" y="5321300"/>
            <a:ext cx="21939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interpretive process</a:t>
            </a:r>
          </a:p>
        </p:txBody>
      </p:sp>
      <p:sp>
        <p:nvSpPr>
          <p:cNvPr id="53263" name="Rectangle 16"/>
          <p:cNvSpPr>
            <a:spLocks noChangeArrowheads="1"/>
          </p:cNvSpPr>
          <p:nvPr/>
        </p:nvSpPr>
        <p:spPr bwMode="auto">
          <a:xfrm>
            <a:off x="7200900" y="4483100"/>
            <a:ext cx="1114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ＭＳ Ｐゴシック" pitchFamily="34" charset="-128"/>
                <a:cs typeface="+mn-cs"/>
              </a:rPr>
              <a:t>produces</a:t>
            </a:r>
          </a:p>
        </p:txBody>
      </p:sp>
      <p:sp>
        <p:nvSpPr>
          <p:cNvPr id="90128" name="Rectangle 17"/>
          <p:cNvSpPr>
            <a:spLocks noChangeArrowheads="1"/>
          </p:cNvSpPr>
          <p:nvPr/>
        </p:nvSpPr>
        <p:spPr bwMode="auto">
          <a:xfrm>
            <a:off x="120650" y="5321300"/>
            <a:ext cx="11525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diagnosis</a:t>
            </a:r>
          </a:p>
        </p:txBody>
      </p:sp>
      <p:sp>
        <p:nvSpPr>
          <p:cNvPr id="90129" name="Rectangle 18"/>
          <p:cNvSpPr>
            <a:spLocks noChangeArrowheads="1"/>
          </p:cNvSpPr>
          <p:nvPr/>
        </p:nvSpPr>
        <p:spPr bwMode="auto">
          <a:xfrm>
            <a:off x="3005138" y="6032500"/>
            <a:ext cx="1733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participates_in</a:t>
            </a:r>
          </a:p>
        </p:txBody>
      </p:sp>
      <p:sp>
        <p:nvSpPr>
          <p:cNvPr id="90130" name="AutoShape 19"/>
          <p:cNvSpPr>
            <a:spLocks noChangeArrowheads="1"/>
          </p:cNvSpPr>
          <p:nvPr/>
        </p:nvSpPr>
        <p:spPr bwMode="auto">
          <a:xfrm>
            <a:off x="1854200" y="33020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1" name="AutoShape 20"/>
          <p:cNvSpPr>
            <a:spLocks noChangeArrowheads="1"/>
          </p:cNvSpPr>
          <p:nvPr/>
        </p:nvSpPr>
        <p:spPr bwMode="auto">
          <a:xfrm>
            <a:off x="3695700" y="33020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2" name="AutoShape 21"/>
          <p:cNvSpPr>
            <a:spLocks noChangeArrowheads="1"/>
          </p:cNvSpPr>
          <p:nvPr/>
        </p:nvSpPr>
        <p:spPr bwMode="auto">
          <a:xfrm>
            <a:off x="5816600" y="33020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3" name="AutoShape 22"/>
          <p:cNvSpPr>
            <a:spLocks noChangeArrowheads="1"/>
          </p:cNvSpPr>
          <p:nvPr/>
        </p:nvSpPr>
        <p:spPr bwMode="auto">
          <a:xfrm flipH="1" flipV="1">
            <a:off x="723900" y="57023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4" name="AutoShape 23"/>
          <p:cNvSpPr>
            <a:spLocks noChangeArrowheads="1"/>
          </p:cNvSpPr>
          <p:nvPr/>
        </p:nvSpPr>
        <p:spPr bwMode="auto">
          <a:xfrm flipH="1" flipV="1">
            <a:off x="3136900" y="57023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5" name="AutoShape 24"/>
          <p:cNvSpPr>
            <a:spLocks noChangeArrowheads="1"/>
          </p:cNvSpPr>
          <p:nvPr/>
        </p:nvSpPr>
        <p:spPr bwMode="auto">
          <a:xfrm flipH="1" flipV="1">
            <a:off x="5537200" y="57023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6" name="AutoShape 25"/>
          <p:cNvSpPr>
            <a:spLocks noChangeArrowheads="1"/>
          </p:cNvSpPr>
          <p:nvPr/>
        </p:nvSpPr>
        <p:spPr bwMode="auto">
          <a:xfrm rot="-5400000" flipH="1" flipV="1">
            <a:off x="7670800" y="45466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516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Cirrhosis - environmental exposure</a:t>
            </a:r>
          </a:p>
        </p:txBody>
      </p:sp>
      <p:sp>
        <p:nvSpPr>
          <p:cNvPr id="9216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4419600" cy="4953000"/>
          </a:xfrm>
          <a:noFill/>
        </p:spPr>
        <p:txBody>
          <a:bodyPr/>
          <a:lstStyle/>
          <a:p>
            <a:pPr eaLnBrk="1" hangingPunct="1"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bg1"/>
                </a:solidFill>
              </a:rPr>
              <a:t>Etiological process - </a:t>
            </a:r>
            <a:r>
              <a:rPr lang="en-US" altLang="en-US" sz="1800" dirty="0" err="1">
                <a:solidFill>
                  <a:schemeClr val="bg1"/>
                </a:solidFill>
              </a:rPr>
              <a:t>phenobarbitol</a:t>
            </a:r>
            <a:r>
              <a:rPr lang="en-US" altLang="en-US" sz="1800" dirty="0">
                <a:solidFill>
                  <a:schemeClr val="bg1"/>
                </a:solidFill>
              </a:rPr>
              <a:t>-induced hepatic cell death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en-US" sz="1800" i="1" dirty="0">
                <a:solidFill>
                  <a:schemeClr val="bg1"/>
                </a:solidFill>
              </a:rPr>
              <a:t>produces</a:t>
            </a:r>
            <a:endParaRPr lang="en-US" altLang="en-US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bg1"/>
                </a:solidFill>
              </a:rPr>
              <a:t>Disorder - necrotic liver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en-US" sz="1800" i="1" dirty="0">
                <a:solidFill>
                  <a:schemeClr val="bg1"/>
                </a:solidFill>
              </a:rPr>
              <a:t>bears</a:t>
            </a:r>
            <a:endParaRPr lang="en-US" altLang="en-US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bg1"/>
                </a:solidFill>
              </a:rPr>
              <a:t>Disposition (disease) - cirrhosis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en-US" sz="1800" i="1" dirty="0" err="1">
                <a:solidFill>
                  <a:schemeClr val="bg1"/>
                </a:solidFill>
              </a:rPr>
              <a:t>realized_in</a:t>
            </a:r>
            <a:endParaRPr lang="en-US" altLang="en-US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bg1"/>
                </a:solidFill>
              </a:rPr>
              <a:t>Pathological process - abnormal tissue repair with cell proliferation and fibrosis that exceed a certain threshold; hypoxia-induced cell death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en-US" sz="1800" i="1" dirty="0">
                <a:solidFill>
                  <a:schemeClr val="bg1"/>
                </a:solidFill>
              </a:rPr>
              <a:t>produces</a:t>
            </a:r>
            <a:endParaRPr lang="en-US" altLang="en-US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bg1"/>
                </a:solidFill>
              </a:rPr>
              <a:t>Abnormal bodily features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en-US" sz="1800" i="1" dirty="0" err="1">
                <a:solidFill>
                  <a:schemeClr val="bg1"/>
                </a:solidFill>
              </a:rPr>
              <a:t>recognized_as</a:t>
            </a:r>
            <a:endParaRPr lang="en-US" altLang="en-US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bg1"/>
                </a:solidFill>
              </a:rPr>
              <a:t>Symptoms - fatigue, anorexia</a:t>
            </a:r>
          </a:p>
          <a:p>
            <a:pPr eaLnBrk="1" hangingPunct="1"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bg1"/>
                </a:solidFill>
              </a:rPr>
              <a:t>Signs - jaundice, splenomegaly</a:t>
            </a:r>
          </a:p>
        </p:txBody>
      </p:sp>
      <p:sp>
        <p:nvSpPr>
          <p:cNvPr id="92163" name="Rectangle 4"/>
          <p:cNvSpPr>
            <a:spLocks noChangeArrowheads="1"/>
          </p:cNvSpPr>
          <p:nvPr/>
        </p:nvSpPr>
        <p:spPr bwMode="auto">
          <a:xfrm>
            <a:off x="4889500" y="1676400"/>
            <a:ext cx="4102100" cy="520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Symptoms &amp; Signs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used_in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Interpretive process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produces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Hypothesis - rule out cirrhosis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suggests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Laboratory tests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produces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Test results – documentation of elevated liver enzymes in serum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used_in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Interpretive process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produces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Result - diagnosis that patient X has a disorder that bears the disease cirrhosis</a:t>
            </a:r>
          </a:p>
        </p:txBody>
      </p:sp>
    </p:spTree>
    <p:extLst>
      <p:ext uri="{BB962C8B-B14F-4D97-AF65-F5344CB8AC3E}">
        <p14:creationId xmlns:p14="http://schemas.microsoft.com/office/powerpoint/2010/main" val="2457766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37" name="AutoShap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Part 1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idx="1"/>
          </p:nvPr>
        </p:nvSpPr>
        <p:spPr>
          <a:xfrm>
            <a:off x="0" y="1676400"/>
            <a:ext cx="9144000" cy="4953000"/>
          </a:xfrm>
          <a:noFill/>
        </p:spPr>
        <p:txBody>
          <a:bodyPr/>
          <a:lstStyle/>
          <a:p>
            <a:pPr algn="ctr" eaLnBrk="1" hangingPunct="1"/>
            <a:r>
              <a:rPr lang="en-US" altLang="en-US" dirty="0"/>
              <a:t>Foundational type-terms for entities </a:t>
            </a:r>
            <a:r>
              <a:rPr lang="en-US" altLang="en-US" u="sng" dirty="0"/>
              <a:t>on the side of the patient</a:t>
            </a:r>
            <a:endParaRPr lang="en-US" altLang="en-US" sz="2400" u="sng" dirty="0"/>
          </a:p>
        </p:txBody>
      </p:sp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71438" y="3683000"/>
            <a:ext cx="209550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etiological process</a:t>
            </a:r>
          </a:p>
        </p:txBody>
      </p:sp>
      <p:sp>
        <p:nvSpPr>
          <p:cNvPr id="90116" name="Rectangle 5"/>
          <p:cNvSpPr>
            <a:spLocks noChangeArrowheads="1"/>
          </p:cNvSpPr>
          <p:nvPr/>
        </p:nvSpPr>
        <p:spPr bwMode="auto">
          <a:xfrm>
            <a:off x="1905000" y="2908300"/>
            <a:ext cx="1114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produces</a:t>
            </a:r>
          </a:p>
        </p:txBody>
      </p:sp>
      <p:sp>
        <p:nvSpPr>
          <p:cNvPr id="90117" name="Rectangle 6"/>
          <p:cNvSpPr>
            <a:spLocks noChangeArrowheads="1"/>
          </p:cNvSpPr>
          <p:nvPr/>
        </p:nvSpPr>
        <p:spPr bwMode="auto">
          <a:xfrm>
            <a:off x="2924175" y="3683000"/>
            <a:ext cx="102235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disorder</a:t>
            </a:r>
          </a:p>
        </p:txBody>
      </p:sp>
      <p:sp>
        <p:nvSpPr>
          <p:cNvPr id="90118" name="Rectangle 7"/>
          <p:cNvSpPr>
            <a:spLocks noChangeArrowheads="1"/>
          </p:cNvSpPr>
          <p:nvPr/>
        </p:nvSpPr>
        <p:spPr bwMode="auto">
          <a:xfrm>
            <a:off x="3965575" y="2908300"/>
            <a:ext cx="752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bears</a:t>
            </a:r>
          </a:p>
        </p:txBody>
      </p:sp>
      <p:sp>
        <p:nvSpPr>
          <p:cNvPr id="90119" name="Rectangle 8"/>
          <p:cNvSpPr>
            <a:spLocks noChangeArrowheads="1"/>
          </p:cNvSpPr>
          <p:nvPr/>
        </p:nvSpPr>
        <p:spPr bwMode="auto">
          <a:xfrm>
            <a:off x="4745038" y="3683000"/>
            <a:ext cx="130810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disposition</a:t>
            </a:r>
          </a:p>
        </p:txBody>
      </p:sp>
      <p:sp>
        <p:nvSpPr>
          <p:cNvPr id="90120" name="Rectangle 9"/>
          <p:cNvSpPr>
            <a:spLocks noChangeArrowheads="1"/>
          </p:cNvSpPr>
          <p:nvPr/>
        </p:nvSpPr>
        <p:spPr bwMode="auto">
          <a:xfrm>
            <a:off x="5775325" y="2908300"/>
            <a:ext cx="1327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realized_in</a:t>
            </a:r>
          </a:p>
        </p:txBody>
      </p:sp>
      <p:sp>
        <p:nvSpPr>
          <p:cNvPr id="90121" name="Rectangle 10"/>
          <p:cNvSpPr>
            <a:spLocks noChangeArrowheads="1"/>
          </p:cNvSpPr>
          <p:nvPr/>
        </p:nvSpPr>
        <p:spPr bwMode="auto">
          <a:xfrm>
            <a:off x="6783388" y="3683000"/>
            <a:ext cx="22828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pathological process</a:t>
            </a:r>
          </a:p>
        </p:txBody>
      </p:sp>
      <p:sp>
        <p:nvSpPr>
          <p:cNvPr id="90122" name="Rectangle 11"/>
          <p:cNvSpPr>
            <a:spLocks noChangeArrowheads="1"/>
          </p:cNvSpPr>
          <p:nvPr/>
        </p:nvSpPr>
        <p:spPr bwMode="auto">
          <a:xfrm>
            <a:off x="863600" y="6032500"/>
            <a:ext cx="1114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produces</a:t>
            </a:r>
          </a:p>
        </p:txBody>
      </p:sp>
      <p:sp>
        <p:nvSpPr>
          <p:cNvPr id="90123" name="Rectangle 12"/>
          <p:cNvSpPr>
            <a:spLocks noChangeArrowheads="1"/>
          </p:cNvSpPr>
          <p:nvPr/>
        </p:nvSpPr>
        <p:spPr bwMode="auto">
          <a:xfrm>
            <a:off x="6346825" y="5321300"/>
            <a:ext cx="274320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abnormal bodily features</a:t>
            </a:r>
          </a:p>
        </p:txBody>
      </p:sp>
      <p:sp>
        <p:nvSpPr>
          <p:cNvPr id="90124" name="Rectangle 13"/>
          <p:cNvSpPr>
            <a:spLocks noChangeArrowheads="1"/>
          </p:cNvSpPr>
          <p:nvPr/>
        </p:nvSpPr>
        <p:spPr bwMode="auto">
          <a:xfrm>
            <a:off x="5408613" y="6032500"/>
            <a:ext cx="1654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recognized_as</a:t>
            </a:r>
          </a:p>
        </p:txBody>
      </p:sp>
      <p:sp>
        <p:nvSpPr>
          <p:cNvPr id="90125" name="Rectangle 14"/>
          <p:cNvSpPr>
            <a:spLocks noChangeArrowheads="1"/>
          </p:cNvSpPr>
          <p:nvPr/>
        </p:nvSpPr>
        <p:spPr bwMode="auto">
          <a:xfrm>
            <a:off x="4030663" y="5321300"/>
            <a:ext cx="208915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signs &amp; symptoms</a:t>
            </a:r>
          </a:p>
        </p:txBody>
      </p:sp>
      <p:sp>
        <p:nvSpPr>
          <p:cNvPr id="90126" name="Rectangle 15"/>
          <p:cNvSpPr>
            <a:spLocks noChangeArrowheads="1"/>
          </p:cNvSpPr>
          <p:nvPr/>
        </p:nvSpPr>
        <p:spPr bwMode="auto">
          <a:xfrm>
            <a:off x="1579563" y="5321300"/>
            <a:ext cx="21939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interpretive process</a:t>
            </a:r>
          </a:p>
        </p:txBody>
      </p:sp>
      <p:sp>
        <p:nvSpPr>
          <p:cNvPr id="53263" name="Rectangle 16"/>
          <p:cNvSpPr>
            <a:spLocks noChangeArrowheads="1"/>
          </p:cNvSpPr>
          <p:nvPr/>
        </p:nvSpPr>
        <p:spPr bwMode="auto">
          <a:xfrm>
            <a:off x="7200900" y="4483100"/>
            <a:ext cx="1114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ＭＳ Ｐゴシック" pitchFamily="34" charset="-128"/>
                <a:cs typeface="+mn-cs"/>
              </a:rPr>
              <a:t>produces</a:t>
            </a:r>
          </a:p>
        </p:txBody>
      </p:sp>
      <p:sp>
        <p:nvSpPr>
          <p:cNvPr id="90128" name="Rectangle 17"/>
          <p:cNvSpPr>
            <a:spLocks noChangeArrowheads="1"/>
          </p:cNvSpPr>
          <p:nvPr/>
        </p:nvSpPr>
        <p:spPr bwMode="auto">
          <a:xfrm>
            <a:off x="120650" y="5321300"/>
            <a:ext cx="11525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diagnosis</a:t>
            </a:r>
          </a:p>
        </p:txBody>
      </p:sp>
      <p:sp>
        <p:nvSpPr>
          <p:cNvPr id="90129" name="Rectangle 18"/>
          <p:cNvSpPr>
            <a:spLocks noChangeArrowheads="1"/>
          </p:cNvSpPr>
          <p:nvPr/>
        </p:nvSpPr>
        <p:spPr bwMode="auto">
          <a:xfrm>
            <a:off x="3005138" y="6032500"/>
            <a:ext cx="1733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participates_in</a:t>
            </a:r>
          </a:p>
        </p:txBody>
      </p:sp>
      <p:sp>
        <p:nvSpPr>
          <p:cNvPr id="90130" name="AutoShape 19"/>
          <p:cNvSpPr>
            <a:spLocks noChangeArrowheads="1"/>
          </p:cNvSpPr>
          <p:nvPr/>
        </p:nvSpPr>
        <p:spPr bwMode="auto">
          <a:xfrm>
            <a:off x="1854200" y="33020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1" name="AutoShape 20"/>
          <p:cNvSpPr>
            <a:spLocks noChangeArrowheads="1"/>
          </p:cNvSpPr>
          <p:nvPr/>
        </p:nvSpPr>
        <p:spPr bwMode="auto">
          <a:xfrm>
            <a:off x="3695700" y="33020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2" name="AutoShape 21"/>
          <p:cNvSpPr>
            <a:spLocks noChangeArrowheads="1"/>
          </p:cNvSpPr>
          <p:nvPr/>
        </p:nvSpPr>
        <p:spPr bwMode="auto">
          <a:xfrm>
            <a:off x="5816600" y="33020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3" name="AutoShape 22"/>
          <p:cNvSpPr>
            <a:spLocks noChangeArrowheads="1"/>
          </p:cNvSpPr>
          <p:nvPr/>
        </p:nvSpPr>
        <p:spPr bwMode="auto">
          <a:xfrm flipH="1" flipV="1">
            <a:off x="723900" y="57023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4" name="AutoShape 23"/>
          <p:cNvSpPr>
            <a:spLocks noChangeArrowheads="1"/>
          </p:cNvSpPr>
          <p:nvPr/>
        </p:nvSpPr>
        <p:spPr bwMode="auto">
          <a:xfrm flipH="1" flipV="1">
            <a:off x="3136900" y="57023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5" name="AutoShape 24"/>
          <p:cNvSpPr>
            <a:spLocks noChangeArrowheads="1"/>
          </p:cNvSpPr>
          <p:nvPr/>
        </p:nvSpPr>
        <p:spPr bwMode="auto">
          <a:xfrm flipH="1" flipV="1">
            <a:off x="5537200" y="57023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6" name="AutoShape 25"/>
          <p:cNvSpPr>
            <a:spLocks noChangeArrowheads="1"/>
          </p:cNvSpPr>
          <p:nvPr/>
        </p:nvSpPr>
        <p:spPr bwMode="auto">
          <a:xfrm rot="-5400000" flipH="1" flipV="1">
            <a:off x="7670800" y="45466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E0C65FE-9778-4D1A-8DF0-DF29CD4A16B3}"/>
              </a:ext>
            </a:extLst>
          </p:cNvPr>
          <p:cNvSpPr/>
          <p:nvPr/>
        </p:nvSpPr>
        <p:spPr bwMode="auto">
          <a:xfrm>
            <a:off x="27432" y="3438144"/>
            <a:ext cx="9070848" cy="2414016"/>
          </a:xfrm>
          <a:custGeom>
            <a:avLst/>
            <a:gdLst>
              <a:gd name="connsiteX0" fmla="*/ 18288 w 9070848"/>
              <a:gd name="connsiteY0" fmla="*/ 0 h 2414016"/>
              <a:gd name="connsiteX1" fmla="*/ 9070848 w 9070848"/>
              <a:gd name="connsiteY1" fmla="*/ 0 h 2414016"/>
              <a:gd name="connsiteX2" fmla="*/ 9070848 w 9070848"/>
              <a:gd name="connsiteY2" fmla="*/ 2414016 h 2414016"/>
              <a:gd name="connsiteX3" fmla="*/ 6227064 w 9070848"/>
              <a:gd name="connsiteY3" fmla="*/ 2414016 h 2414016"/>
              <a:gd name="connsiteX4" fmla="*/ 6227064 w 9070848"/>
              <a:gd name="connsiteY4" fmla="*/ 896112 h 2414016"/>
              <a:gd name="connsiteX5" fmla="*/ 0 w 9070848"/>
              <a:gd name="connsiteY5" fmla="*/ 896112 h 2414016"/>
              <a:gd name="connsiteX6" fmla="*/ 18288 w 9070848"/>
              <a:gd name="connsiteY6" fmla="*/ 0 h 241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70848" h="2414016">
                <a:moveTo>
                  <a:pt x="18288" y="0"/>
                </a:moveTo>
                <a:lnTo>
                  <a:pt x="9070848" y="0"/>
                </a:lnTo>
                <a:lnTo>
                  <a:pt x="9070848" y="2414016"/>
                </a:lnTo>
                <a:lnTo>
                  <a:pt x="6227064" y="2414016"/>
                </a:lnTo>
                <a:lnTo>
                  <a:pt x="6227064" y="896112"/>
                </a:lnTo>
                <a:lnTo>
                  <a:pt x="0" y="896112"/>
                </a:lnTo>
                <a:lnTo>
                  <a:pt x="18288" y="0"/>
                </a:lnTo>
                <a:close/>
              </a:path>
            </a:pathLst>
          </a:cu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472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Foundational Terms (1)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just" eaLnBrk="1" hangingPunct="1">
              <a:spcAft>
                <a:spcPts val="300"/>
              </a:spcAft>
            </a:pPr>
            <a:r>
              <a:rPr lang="en-US" altLang="en-US" sz="2800" b="1" u="sng" dirty="0"/>
              <a:t>Disorder</a:t>
            </a:r>
            <a:r>
              <a:rPr lang="en-US" altLang="en-US" sz="2800" dirty="0"/>
              <a:t> =def. – A causally linked combination of </a:t>
            </a:r>
            <a:r>
              <a:rPr lang="en-US" altLang="en-US" sz="2800" b="1" dirty="0"/>
              <a:t>physical components of the extended organism </a:t>
            </a:r>
            <a:r>
              <a:rPr lang="en-US" altLang="en-US" sz="2800" dirty="0"/>
              <a:t>that is </a:t>
            </a:r>
          </a:p>
          <a:p>
            <a:pPr lvl="1" algn="just" eaLnBrk="1" hangingPunct="1">
              <a:spcAft>
                <a:spcPts val="300"/>
              </a:spcAft>
            </a:pPr>
            <a:r>
              <a:rPr lang="en-US" altLang="en-US" sz="2400" dirty="0"/>
              <a:t>(a) clinically abnormal and </a:t>
            </a:r>
          </a:p>
          <a:p>
            <a:pPr lvl="1" algn="just" eaLnBrk="1" hangingPunct="1">
              <a:spcAft>
                <a:spcPts val="300"/>
              </a:spcAft>
            </a:pPr>
            <a:r>
              <a:rPr lang="en-US" altLang="en-US" sz="2400" dirty="0"/>
              <a:t>(b) maximal, in the sense that it is not a part of some larger such combination. </a:t>
            </a:r>
          </a:p>
        </p:txBody>
      </p:sp>
    </p:spTree>
    <p:extLst>
      <p:ext uri="{BB962C8B-B14F-4D97-AF65-F5344CB8AC3E}">
        <p14:creationId xmlns:p14="http://schemas.microsoft.com/office/powerpoint/2010/main" val="4150217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Physical Disorder</a:t>
            </a:r>
          </a:p>
        </p:txBody>
      </p:sp>
      <p:sp>
        <p:nvSpPr>
          <p:cNvPr id="78851" name="Tex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6043613" cy="4953000"/>
          </a:xfrm>
        </p:spPr>
        <p:txBody>
          <a:bodyPr/>
          <a:lstStyle/>
          <a:p>
            <a:pPr marL="914400" lvl="1" indent="-514350">
              <a:buFontTx/>
              <a:buNone/>
              <a:defRPr/>
            </a:pPr>
            <a:r>
              <a:rPr lang="en-US" sz="4000" dirty="0"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– independent continuant</a:t>
            </a:r>
          </a:p>
          <a:p>
            <a:pPr marL="1606550" lvl="2" indent="-525463"/>
            <a:r>
              <a:rPr lang="en-US" sz="3200" dirty="0"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	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objects</a:t>
            </a:r>
          </a:p>
          <a:p>
            <a:pPr marL="1606550" lvl="2" indent="-525463"/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	fiat object parts</a:t>
            </a:r>
          </a:p>
          <a:p>
            <a:pPr marL="1606550" lvl="2" indent="-525463"/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	object aggregates</a:t>
            </a:r>
            <a:endParaRPr lang="en-US" sz="3200" dirty="0"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514350" lvl="2" indent="-514350">
              <a:buFontTx/>
              <a:buNone/>
              <a:defRPr/>
            </a:pPr>
            <a:r>
              <a:rPr lang="en-US" sz="3200" dirty="0"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	A causally linked combination of physical components of the extended organism.</a:t>
            </a:r>
          </a:p>
          <a:p>
            <a:pPr marL="514350" indent="-514350">
              <a:buFontTx/>
              <a:buAutoNum type="arabicPeriod"/>
              <a:defRPr/>
            </a:pPr>
            <a:endParaRPr lang="en-US" dirty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514350" indent="-514350">
              <a:defRPr/>
            </a:pPr>
            <a:endParaRPr lang="en-US" dirty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514350" indent="-514350">
              <a:defRPr/>
            </a:pPr>
            <a:endParaRPr lang="en-US" dirty="0"/>
          </a:p>
        </p:txBody>
      </p:sp>
      <p:pic>
        <p:nvPicPr>
          <p:cNvPr id="58373" name="Picture 4" descr="Big Picture v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7" t="21719" r="71461" b="51324"/>
          <a:stretch>
            <a:fillRect/>
          </a:stretch>
        </p:blipFill>
        <p:spPr bwMode="auto">
          <a:xfrm>
            <a:off x="6471772" y="1600200"/>
            <a:ext cx="223361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8374" name="Straight Arrow Connector 6"/>
          <p:cNvCxnSpPr>
            <a:cxnSpLocks noChangeShapeType="1"/>
          </p:cNvCxnSpPr>
          <p:nvPr/>
        </p:nvCxnSpPr>
        <p:spPr bwMode="auto">
          <a:xfrm rot="5400000">
            <a:off x="8130168" y="3581400"/>
            <a:ext cx="914400" cy="914400"/>
          </a:xfrm>
          <a:prstGeom prst="straightConnector1">
            <a:avLst/>
          </a:prstGeom>
          <a:noFill/>
          <a:ln w="476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7474346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organism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52" y="1490546"/>
            <a:ext cx="6997095" cy="4491334"/>
          </a:xfrm>
        </p:spPr>
      </p:pic>
      <p:sp>
        <p:nvSpPr>
          <p:cNvPr id="5" name="Rectangle 4"/>
          <p:cNvSpPr/>
          <p:nvPr/>
        </p:nvSpPr>
        <p:spPr>
          <a:xfrm>
            <a:off x="2362200" y="6477000"/>
            <a:ext cx="67055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https://biodesign.asu.edu/sites/default/files/news/AthenaHostcooperation7.png</a:t>
            </a:r>
          </a:p>
        </p:txBody>
      </p:sp>
      <p:sp>
        <p:nvSpPr>
          <p:cNvPr id="6" name="Rectangle 5"/>
          <p:cNvSpPr/>
          <p:nvPr/>
        </p:nvSpPr>
        <p:spPr>
          <a:xfrm>
            <a:off x="3428999" y="6276201"/>
            <a:ext cx="5638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Harth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R. War and peace in the human gut: probing the microbiome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25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/>
              <a:t>Clinically abnormal</a:t>
            </a:r>
            <a:r>
              <a:rPr lang="en-US" altLang="en-US"/>
              <a:t> 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Tx/>
              <a:buChar char="-"/>
            </a:pPr>
            <a:r>
              <a:rPr lang="en-US" altLang="en-US" sz="2800" dirty="0"/>
              <a:t>something is clinically abnormal if:</a:t>
            </a:r>
          </a:p>
          <a:p>
            <a:pPr marL="457200" indent="-457200" eaLnBrk="1" hangingPunct="1">
              <a:buFontTx/>
              <a:buChar char="-"/>
            </a:pPr>
            <a:endParaRPr lang="en-US" altLang="en-US" sz="2800" dirty="0"/>
          </a:p>
          <a:p>
            <a:pPr marL="1085850" lvl="1" indent="-457200" eaLnBrk="1" hangingPunct="1">
              <a:buFont typeface="+mj-lt"/>
              <a:buAutoNum type="arabicPeriod"/>
              <a:tabLst>
                <a:tab pos="1371600" algn="l"/>
              </a:tabLst>
            </a:pPr>
            <a:r>
              <a:rPr lang="en-US" altLang="en-US" dirty="0"/>
              <a:t>is not part of the life plan for an organism of the relevant type (unlike aging or pregnancy), </a:t>
            </a:r>
          </a:p>
          <a:p>
            <a:pPr marL="1085850" lvl="1" indent="-457200" eaLnBrk="1" hangingPunct="1">
              <a:buFont typeface="+mj-lt"/>
              <a:buAutoNum type="arabicPeriod"/>
              <a:tabLst>
                <a:tab pos="1371600" algn="l"/>
              </a:tabLst>
            </a:pPr>
            <a:endParaRPr lang="en-US" altLang="en-US" dirty="0"/>
          </a:p>
          <a:p>
            <a:pPr marL="1085850" lvl="1" indent="-457200" eaLnBrk="1" hangingPunct="1">
              <a:buFont typeface="+mj-lt"/>
              <a:buAutoNum type="arabicPeriod"/>
              <a:tabLst>
                <a:tab pos="1371600" algn="l"/>
              </a:tabLst>
            </a:pPr>
            <a:r>
              <a:rPr lang="en-US" altLang="en-US" dirty="0"/>
              <a:t>is causally linked to an elevated risk either of pain or other feelings of illness, or of death or dysfunction, and </a:t>
            </a:r>
          </a:p>
          <a:p>
            <a:pPr marL="1085850" lvl="1" indent="-457200" eaLnBrk="1" hangingPunct="1">
              <a:buFont typeface="+mj-lt"/>
              <a:buAutoNum type="arabicPeriod"/>
              <a:tabLst>
                <a:tab pos="1371600" algn="l"/>
              </a:tabLst>
            </a:pPr>
            <a:endParaRPr lang="en-US" altLang="en-US" dirty="0"/>
          </a:p>
          <a:p>
            <a:pPr marL="1085850" lvl="1" indent="-457200" eaLnBrk="1" hangingPunct="1">
              <a:buFont typeface="+mj-lt"/>
              <a:buAutoNum type="arabicPeriod"/>
              <a:tabLst>
                <a:tab pos="1371600" algn="l"/>
              </a:tabLst>
            </a:pPr>
            <a:r>
              <a:rPr lang="en-US" altLang="en-US" dirty="0"/>
              <a:t>is such that the elevated risk exceeds a certain threshold level.</a:t>
            </a:r>
          </a:p>
        </p:txBody>
      </p:sp>
    </p:spTree>
    <p:extLst>
      <p:ext uri="{BB962C8B-B14F-4D97-AF65-F5344CB8AC3E}">
        <p14:creationId xmlns:p14="http://schemas.microsoft.com/office/powerpoint/2010/main" val="46083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DA3F2-EC2D-409C-BFCA-F3ECE874F6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reference for OGMS: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4CFB60-23DF-44AB-89DF-44BF7C6201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53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Foundational Terms (2)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just" eaLnBrk="1" hangingPunct="1">
              <a:spcAft>
                <a:spcPts val="300"/>
              </a:spcAft>
            </a:pPr>
            <a:r>
              <a:rPr lang="en-US" altLang="en-US" sz="2800" b="1" u="sng" dirty="0"/>
              <a:t>Disorder</a:t>
            </a:r>
            <a:r>
              <a:rPr lang="en-US" altLang="en-US" sz="2800" dirty="0"/>
              <a:t> =def. – A causally linked combination of physical components of the extended organism that is </a:t>
            </a:r>
          </a:p>
          <a:p>
            <a:pPr lvl="1" algn="just" eaLnBrk="1" hangingPunct="1">
              <a:spcAft>
                <a:spcPts val="300"/>
              </a:spcAft>
            </a:pPr>
            <a:r>
              <a:rPr lang="en-US" altLang="en-US" sz="2400" dirty="0"/>
              <a:t>(a) clinically abnormal and </a:t>
            </a:r>
          </a:p>
          <a:p>
            <a:pPr lvl="1" algn="just" eaLnBrk="1" hangingPunct="1">
              <a:spcAft>
                <a:spcPts val="300"/>
              </a:spcAft>
            </a:pPr>
            <a:r>
              <a:rPr lang="en-US" altLang="en-US" sz="2400" dirty="0"/>
              <a:t>(b) maximal, in the sense that it is not a part of some larger such combination. </a:t>
            </a:r>
          </a:p>
          <a:p>
            <a:pPr lvl="1" algn="just" eaLnBrk="1" hangingPunct="1">
              <a:spcAft>
                <a:spcPts val="300"/>
              </a:spcAft>
            </a:pPr>
            <a:endParaRPr lang="en-US" altLang="en-US" sz="2400" dirty="0"/>
          </a:p>
          <a:p>
            <a:pPr algn="just" eaLnBrk="1" hangingPunct="1">
              <a:spcAft>
                <a:spcPts val="300"/>
              </a:spcAft>
            </a:pPr>
            <a:r>
              <a:rPr lang="en-US" altLang="en-US" sz="2800" b="1" u="sng" dirty="0"/>
              <a:t>Pathological Process</a:t>
            </a:r>
            <a:r>
              <a:rPr lang="en-US" altLang="en-US" sz="2800" dirty="0"/>
              <a:t> =def. – A bodily process that is a manifestation of a </a:t>
            </a:r>
            <a:r>
              <a:rPr lang="en-US" altLang="en-US" sz="2800" b="1" dirty="0"/>
              <a:t>disorder</a:t>
            </a:r>
            <a:r>
              <a:rPr lang="en-US" altLang="en-US" sz="2800" dirty="0"/>
              <a:t> </a:t>
            </a:r>
            <a:r>
              <a:rPr lang="en-US" altLang="en-US" sz="2800" i="1" dirty="0"/>
              <a:t>and is clinically abnormal.</a:t>
            </a:r>
            <a:endParaRPr lang="en-US" altLang="en-US" sz="28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28600" y="4800600"/>
            <a:ext cx="8686800" cy="1676400"/>
          </a:xfrm>
          <a:prstGeom prst="rect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694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Foundational Terms (3)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spcAft>
                <a:spcPts val="300"/>
              </a:spcAft>
              <a:defRPr/>
            </a:pPr>
            <a:r>
              <a:rPr lang="en-US" sz="2600" b="1" u="sng" dirty="0"/>
              <a:t>Disorder</a:t>
            </a:r>
            <a:r>
              <a:rPr lang="en-US" sz="2600" dirty="0"/>
              <a:t> =def. – A causally linked combination of physical components of the extended organism that is (a) clinically abnormal and (b) maximal, in the sense that it is not a part of some larger such combination. </a:t>
            </a:r>
          </a:p>
          <a:p>
            <a:pPr algn="just" eaLnBrk="1" hangingPunct="1">
              <a:spcAft>
                <a:spcPts val="300"/>
              </a:spcAft>
              <a:defRPr/>
            </a:pPr>
            <a:endParaRPr lang="en-US" sz="2600" dirty="0"/>
          </a:p>
          <a:p>
            <a:pPr algn="just" eaLnBrk="1" hangingPunct="1">
              <a:spcAft>
                <a:spcPts val="300"/>
              </a:spcAft>
              <a:defRPr/>
            </a:pPr>
            <a:r>
              <a:rPr lang="en-US" sz="2600" b="1" u="sng" dirty="0"/>
              <a:t>Pathological Process</a:t>
            </a:r>
            <a:r>
              <a:rPr lang="en-US" sz="2600" dirty="0"/>
              <a:t> =def. – A bodily process that is a manifestation of a disorder </a:t>
            </a:r>
            <a:r>
              <a:rPr lang="en-US" sz="2600" i="1" dirty="0"/>
              <a:t>and is clinically abnormal.</a:t>
            </a:r>
            <a:endParaRPr lang="en-US" sz="2600" dirty="0"/>
          </a:p>
          <a:p>
            <a:pPr algn="just" eaLnBrk="1" hangingPunct="1">
              <a:spcAft>
                <a:spcPts val="300"/>
              </a:spcAft>
              <a:defRPr/>
            </a:pPr>
            <a:endParaRPr lang="en-US" sz="2600" b="1" u="sng" dirty="0"/>
          </a:p>
          <a:p>
            <a:pPr algn="just" eaLnBrk="1" hangingPunct="1">
              <a:spcAft>
                <a:spcPts val="300"/>
              </a:spcAft>
              <a:defRPr/>
            </a:pPr>
            <a:r>
              <a:rPr lang="en-US" sz="2600" b="1" u="sng" dirty="0"/>
              <a:t>Disease</a:t>
            </a:r>
            <a:r>
              <a:rPr lang="en-US" sz="2600" b="1" dirty="0"/>
              <a:t> </a:t>
            </a:r>
            <a:r>
              <a:rPr lang="en-US" sz="2600" dirty="0"/>
              <a:t>=def. – A </a:t>
            </a:r>
            <a:r>
              <a:rPr lang="en-US" sz="2600" b="1" dirty="0"/>
              <a:t>disposition</a:t>
            </a:r>
            <a:r>
              <a:rPr lang="en-US" sz="2600" dirty="0"/>
              <a:t> (</a:t>
            </a:r>
            <a:r>
              <a:rPr lang="en-US" sz="2600" dirty="0" err="1"/>
              <a:t>i</a:t>
            </a:r>
            <a:r>
              <a:rPr lang="en-US" sz="2600" dirty="0"/>
              <a:t>) to undergo pathological processes that (ii) exists in an organism because of one or more disorders in that organism. 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28600" y="5029200"/>
            <a:ext cx="8686800" cy="1676400"/>
          </a:xfrm>
          <a:prstGeom prst="rect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40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Disposition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if it ceases to exist, then its bearer and/or its immediate surrounding environment is physically changed;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its realization occurs when its bearer is in some special physical circumstances;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its realization is what it is in virtue of the bearer’s physical make-up.</a:t>
            </a:r>
          </a:p>
        </p:txBody>
      </p:sp>
    </p:spTree>
    <p:extLst>
      <p:ext uri="{BB962C8B-B14F-4D97-AF65-F5344CB8AC3E}">
        <p14:creationId xmlns:p14="http://schemas.microsoft.com/office/powerpoint/2010/main" val="628247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5"/>
          <p:cNvSpPr>
            <a:spLocks noChangeArrowheads="1"/>
          </p:cNvSpPr>
          <p:nvPr/>
        </p:nvSpPr>
        <p:spPr bwMode="auto">
          <a:xfrm>
            <a:off x="384624" y="678544"/>
            <a:ext cx="2133600" cy="1295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333333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333333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independent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continuant</a:t>
            </a:r>
          </a:p>
        </p:txBody>
      </p:sp>
      <p:sp>
        <p:nvSpPr>
          <p:cNvPr id="114691" name="Rectangle 6"/>
          <p:cNvSpPr>
            <a:spLocks noChangeArrowheads="1"/>
          </p:cNvSpPr>
          <p:nvPr/>
        </p:nvSpPr>
        <p:spPr bwMode="auto">
          <a:xfrm>
            <a:off x="3080199" y="678544"/>
            <a:ext cx="1905000" cy="1295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333333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333333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Specifically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dependent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continuant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05587" y="2278744"/>
            <a:ext cx="2057400" cy="8382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disposition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23024" y="3421744"/>
            <a:ext cx="2438400" cy="8382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to go bald</a:t>
            </a:r>
          </a:p>
        </p:txBody>
      </p:sp>
      <p:cxnSp>
        <p:nvCxnSpPr>
          <p:cNvPr id="114694" name="AutoShape 8"/>
          <p:cNvCxnSpPr>
            <a:cxnSpLocks noChangeShapeType="1"/>
            <a:stCxn id="114691" idx="2"/>
            <a:endCxn id="22" idx="0"/>
          </p:cNvCxnSpPr>
          <p:nvPr/>
        </p:nvCxnSpPr>
        <p:spPr bwMode="auto">
          <a:xfrm rot="16200000" flipH="1">
            <a:off x="3881093" y="2125550"/>
            <a:ext cx="304800" cy="1588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4695" name="AutoShape 8"/>
          <p:cNvCxnSpPr>
            <a:cxnSpLocks noChangeShapeType="1"/>
            <a:stCxn id="22" idx="2"/>
            <a:endCxn id="11" idx="0"/>
          </p:cNvCxnSpPr>
          <p:nvPr/>
        </p:nvCxnSpPr>
        <p:spPr bwMode="auto">
          <a:xfrm rot="16200000" flipH="1">
            <a:off x="3885856" y="3265375"/>
            <a:ext cx="304800" cy="7937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4696" name="Line 9"/>
          <p:cNvSpPr>
            <a:spLocks noChangeShapeType="1"/>
          </p:cNvSpPr>
          <p:nvPr/>
        </p:nvSpPr>
        <p:spPr bwMode="auto">
          <a:xfrm flipH="1">
            <a:off x="384624" y="4945744"/>
            <a:ext cx="8458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114697" name="AutoShape 7"/>
          <p:cNvCxnSpPr>
            <a:cxnSpLocks noChangeShapeType="1"/>
            <a:stCxn id="114690" idx="2"/>
            <a:endCxn id="114698" idx="0"/>
          </p:cNvCxnSpPr>
          <p:nvPr/>
        </p:nvCxnSpPr>
        <p:spPr bwMode="auto">
          <a:xfrm>
            <a:off x="1451424" y="1973944"/>
            <a:ext cx="0" cy="8382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4698" name="Rectangle 6"/>
          <p:cNvSpPr>
            <a:spLocks noChangeArrowheads="1"/>
          </p:cNvSpPr>
          <p:nvPr/>
        </p:nvSpPr>
        <p:spPr bwMode="auto">
          <a:xfrm>
            <a:off x="232224" y="2812144"/>
            <a:ext cx="2438400" cy="14462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333333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333333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integumentary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</a:t>
            </a:r>
            <a:endParaRPr kumimoji="0" lang="en-US" altLang="en-US" sz="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14699" name="Rectangle 6"/>
          <p:cNvSpPr>
            <a:spLocks noChangeArrowheads="1"/>
          </p:cNvSpPr>
          <p:nvPr/>
        </p:nvSpPr>
        <p:spPr bwMode="auto">
          <a:xfrm>
            <a:off x="232224" y="5326744"/>
            <a:ext cx="2590800" cy="1455056"/>
          </a:xfrm>
          <a:prstGeom prst="rect">
            <a:avLst/>
          </a:prstGeom>
          <a:noFill/>
          <a:ln w="47625" cmpd="dbl">
            <a:solidFill>
              <a:schemeClr val="bg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333333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333333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John’s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integumentary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system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14700" name="Rectangle 6"/>
          <p:cNvSpPr>
            <a:spLocks noChangeArrowheads="1"/>
          </p:cNvSpPr>
          <p:nvPr/>
        </p:nvSpPr>
        <p:spPr bwMode="auto">
          <a:xfrm>
            <a:off x="3005586" y="5326743"/>
            <a:ext cx="2560637" cy="1455057"/>
          </a:xfrm>
          <a:prstGeom prst="rect">
            <a:avLst/>
          </a:prstGeom>
          <a:noFill/>
          <a:ln w="47625" cmpd="dbl">
            <a:solidFill>
              <a:schemeClr val="bg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333333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333333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John’s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disposition: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to go bald</a:t>
            </a:r>
          </a:p>
        </p:txBody>
      </p:sp>
      <p:sp>
        <p:nvSpPr>
          <p:cNvPr id="114701" name="Rectangle 4"/>
          <p:cNvSpPr>
            <a:spLocks noChangeArrowheads="1"/>
          </p:cNvSpPr>
          <p:nvPr/>
        </p:nvSpPr>
        <p:spPr bwMode="auto">
          <a:xfrm>
            <a:off x="6088512" y="678544"/>
            <a:ext cx="2692400" cy="1295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333333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333333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occurrent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99624" y="2202544"/>
            <a:ext cx="2667000" cy="8382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process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099624" y="3269344"/>
            <a:ext cx="2667000" cy="14478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process of going bald</a:t>
            </a:r>
          </a:p>
        </p:txBody>
      </p:sp>
      <p:cxnSp>
        <p:nvCxnSpPr>
          <p:cNvPr id="114704" name="AutoShape 8"/>
          <p:cNvCxnSpPr>
            <a:cxnSpLocks noChangeShapeType="1"/>
            <a:stCxn id="114701" idx="2"/>
            <a:endCxn id="24" idx="0"/>
          </p:cNvCxnSpPr>
          <p:nvPr/>
        </p:nvCxnSpPr>
        <p:spPr bwMode="auto">
          <a:xfrm rot="5400000">
            <a:off x="7319618" y="2087450"/>
            <a:ext cx="228600" cy="1588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4705" name="AutoShape 8"/>
          <p:cNvCxnSpPr>
            <a:cxnSpLocks noChangeShapeType="1"/>
            <a:stCxn id="24" idx="2"/>
            <a:endCxn id="26" idx="0"/>
          </p:cNvCxnSpPr>
          <p:nvPr/>
        </p:nvCxnSpPr>
        <p:spPr bwMode="auto">
          <a:xfrm rot="5400000">
            <a:off x="7318825" y="3155044"/>
            <a:ext cx="228600" cy="317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4706" name="Line 9"/>
          <p:cNvSpPr>
            <a:spLocks noChangeShapeType="1"/>
          </p:cNvSpPr>
          <p:nvPr/>
        </p:nvSpPr>
        <p:spPr bwMode="auto">
          <a:xfrm>
            <a:off x="5794824" y="609600"/>
            <a:ext cx="0" cy="6172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4707" name="Rectangle 6"/>
          <p:cNvSpPr>
            <a:spLocks noChangeArrowheads="1"/>
          </p:cNvSpPr>
          <p:nvPr/>
        </p:nvSpPr>
        <p:spPr bwMode="auto">
          <a:xfrm>
            <a:off x="6088512" y="5326744"/>
            <a:ext cx="2754312" cy="1455056"/>
          </a:xfrm>
          <a:prstGeom prst="rect">
            <a:avLst/>
          </a:prstGeom>
          <a:noFill/>
          <a:ln w="47625" cmpd="dbl">
            <a:solidFill>
              <a:schemeClr val="bg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333333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333333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John’s going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bald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273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934200"/>
            <a:chOff x="533399" y="138175"/>
            <a:chExt cx="7696201" cy="664362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399" y="138175"/>
              <a:ext cx="7696201" cy="6567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val 4"/>
            <p:cNvSpPr/>
            <p:nvPr/>
          </p:nvSpPr>
          <p:spPr>
            <a:xfrm>
              <a:off x="2819400" y="1676400"/>
              <a:ext cx="1828800" cy="5334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971800" y="2438400"/>
              <a:ext cx="1828800" cy="5334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90800" y="6248400"/>
              <a:ext cx="1828800" cy="5334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209800" y="4953000"/>
              <a:ext cx="1981200" cy="5334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9743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Arterial aneurysm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59312"/>
            <a:ext cx="3992252" cy="4953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559313"/>
            <a:ext cx="4495800" cy="34382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9600" y="5042118"/>
            <a:ext cx="4648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  <a:hlinkClick r:id="rId4"/>
              </a:rPr>
              <a:t>Jornal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  <a:hlinkClick r:id="rId4"/>
              </a:rPr>
              <a:t> Vascular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  <a:hlinkClick r:id="rId4"/>
              </a:rPr>
              <a:t>Brasileiro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Print version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 ISSN 1677-5449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J.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vasc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. bras. vol.12 no.4 Porto Alegre Oct./Dec. 2013  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Epub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 Dec 15, 2013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http://dx.doi.org/10.1590/jvb.2013.054 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Subclavian and axillary arterial aneurysms: two case reports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Fernando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Pinho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 Esteves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  <a:hlinkClick r:id="rId5"/>
              </a:rPr>
              <a:t>1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 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, André Ventura Ferreira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  <a:hlinkClick r:id="rId5"/>
              </a:rPr>
              <a:t>1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 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, Vanessa Prado dos Santos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  <a:hlinkClick r:id="rId6"/>
              </a:rPr>
              <a:t>2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 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, Gabriel Santos Novaes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  <a:hlinkClick r:id="rId5"/>
              </a:rPr>
              <a:t>1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 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, Álvaro 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Razuk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 Filho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  <a:hlinkClick r:id="rId5"/>
              </a:rPr>
              <a:t>1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 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, Roberto Augusto Caffaro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  <a:hlinkClick r:id="rId5"/>
              </a:rPr>
              <a:t>1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 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12538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/>
              <a:t>Arterial Aneurysm</a:t>
            </a:r>
            <a:endParaRPr lang="en-US" altLang="en-US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13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>
                <a:solidFill>
                  <a:srgbClr val="FFFF00"/>
                </a:solidFill>
                <a:latin typeface="Arial" charset="0"/>
                <a:cs typeface="Arial" charset="0"/>
              </a:rPr>
              <a:t>Disposition</a:t>
            </a:r>
            <a:r>
              <a:rPr lang="en-US" sz="2200" dirty="0">
                <a:latin typeface="Arial" charset="0"/>
                <a:cs typeface="Arial" charset="0"/>
              </a:rPr>
              <a:t> – atherosclerosis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i="1" dirty="0">
                <a:latin typeface="Arial" charset="0"/>
                <a:cs typeface="Arial" charset="0"/>
              </a:rPr>
              <a:t>realized in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>
                <a:solidFill>
                  <a:srgbClr val="FF0000"/>
                </a:solidFill>
                <a:latin typeface="Arial" charset="0"/>
                <a:cs typeface="Arial" charset="0"/>
              </a:rPr>
              <a:t>Pathological process </a:t>
            </a:r>
            <a:r>
              <a:rPr lang="en-US" sz="2200" dirty="0">
                <a:latin typeface="Arial" charset="0"/>
                <a:cs typeface="Arial" charset="0"/>
              </a:rPr>
              <a:t>– fatty material collects within the walls of arteries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300" i="1" dirty="0">
                <a:latin typeface="Arial" charset="0"/>
                <a:cs typeface="Arial" charset="0"/>
              </a:rPr>
              <a:t>produces</a:t>
            </a:r>
            <a:endParaRPr lang="en-US" sz="2300" dirty="0">
              <a:latin typeface="Arial" charset="0"/>
              <a:cs typeface="Arial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>
                <a:solidFill>
                  <a:srgbClr val="00B0F0"/>
                </a:solidFill>
                <a:latin typeface="Arial" charset="0"/>
                <a:cs typeface="Arial" charset="0"/>
              </a:rPr>
              <a:t>Disorder</a:t>
            </a:r>
            <a:r>
              <a:rPr lang="en-US" sz="2200" dirty="0">
                <a:latin typeface="Arial" charset="0"/>
                <a:cs typeface="Arial" charset="0"/>
              </a:rPr>
              <a:t> – </a:t>
            </a:r>
            <a:r>
              <a:rPr lang="en-US" sz="2100" dirty="0">
                <a:latin typeface="Arial" charset="0"/>
                <a:cs typeface="Arial" charset="0"/>
              </a:rPr>
              <a:t>artery </a:t>
            </a:r>
            <a:r>
              <a:rPr lang="en-US" sz="2200" dirty="0">
                <a:latin typeface="Arial" charset="0"/>
                <a:cs typeface="Arial" charset="0"/>
              </a:rPr>
              <a:t>with weakened wall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i="1" dirty="0">
                <a:latin typeface="Arial" charset="0"/>
                <a:cs typeface="Arial" charset="0"/>
              </a:rPr>
              <a:t>bears</a:t>
            </a:r>
            <a:endParaRPr lang="en-US" sz="2200" dirty="0">
              <a:latin typeface="Arial" charset="0"/>
              <a:cs typeface="Arial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>
                <a:solidFill>
                  <a:srgbClr val="FFFF00"/>
                </a:solidFill>
                <a:latin typeface="Arial" charset="0"/>
                <a:cs typeface="Arial" charset="0"/>
              </a:rPr>
              <a:t>Disposition</a:t>
            </a:r>
            <a:r>
              <a:rPr lang="en-US" sz="2200" dirty="0">
                <a:latin typeface="Arial" charset="0"/>
                <a:cs typeface="Arial" charset="0"/>
              </a:rPr>
              <a:t> – of artery to become distended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i="1" dirty="0" err="1">
                <a:latin typeface="Arial" charset="0"/>
                <a:cs typeface="Arial" charset="0"/>
              </a:rPr>
              <a:t>realized_in</a:t>
            </a:r>
            <a:endParaRPr lang="en-US" sz="2200" dirty="0">
              <a:latin typeface="Arial" charset="0"/>
              <a:cs typeface="Arial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>
                <a:solidFill>
                  <a:srgbClr val="FF0000"/>
                </a:solidFill>
                <a:latin typeface="Arial" charset="0"/>
                <a:cs typeface="Arial" charset="0"/>
              </a:rPr>
              <a:t>Pathological process </a:t>
            </a:r>
            <a:r>
              <a:rPr lang="en-US" sz="2200" dirty="0">
                <a:latin typeface="Arial" charset="0"/>
                <a:cs typeface="Arial" charset="0"/>
              </a:rPr>
              <a:t>– process of distending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i="1" dirty="0">
                <a:latin typeface="Arial" charset="0"/>
                <a:cs typeface="Arial" charset="0"/>
              </a:rPr>
              <a:t>produces</a:t>
            </a:r>
            <a:endParaRPr lang="en-US" sz="2200" dirty="0">
              <a:latin typeface="Arial" charset="0"/>
              <a:cs typeface="Arial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>
                <a:solidFill>
                  <a:srgbClr val="00B0F0"/>
                </a:solidFill>
                <a:latin typeface="Arial" charset="0"/>
                <a:cs typeface="Arial" charset="0"/>
              </a:rPr>
              <a:t>Disorder</a:t>
            </a:r>
            <a:r>
              <a:rPr lang="en-US" sz="2200" dirty="0">
                <a:latin typeface="Arial" charset="0"/>
                <a:cs typeface="Arial" charset="0"/>
              </a:rPr>
              <a:t> – arterial aneurysm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i="1" dirty="0">
                <a:latin typeface="Arial" charset="0"/>
                <a:cs typeface="Arial" charset="0"/>
              </a:rPr>
              <a:t>bears</a:t>
            </a:r>
            <a:endParaRPr lang="en-US" sz="2200" dirty="0">
              <a:latin typeface="Arial" charset="0"/>
              <a:cs typeface="Arial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>
                <a:solidFill>
                  <a:srgbClr val="FFFF00"/>
                </a:solidFill>
                <a:latin typeface="Arial" charset="0"/>
                <a:cs typeface="Arial" charset="0"/>
              </a:rPr>
              <a:t>Disposition</a:t>
            </a:r>
            <a:r>
              <a:rPr lang="en-US" sz="2200" dirty="0">
                <a:latin typeface="Arial" charset="0"/>
                <a:cs typeface="Arial" charset="0"/>
              </a:rPr>
              <a:t> – of artery to rupture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i="1" dirty="0">
                <a:latin typeface="Arial" charset="0"/>
                <a:cs typeface="Arial" charset="0"/>
              </a:rPr>
              <a:t>realized in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>
                <a:solidFill>
                  <a:srgbClr val="FF0000"/>
                </a:solidFill>
                <a:latin typeface="Arial" charset="0"/>
                <a:cs typeface="Arial" charset="0"/>
              </a:rPr>
              <a:t>Pathological process </a:t>
            </a:r>
            <a:r>
              <a:rPr lang="en-US" sz="2200" dirty="0">
                <a:latin typeface="Arial" charset="0"/>
                <a:cs typeface="Arial" charset="0"/>
              </a:rPr>
              <a:t>– (catastrophic event) of rupturing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i="1" dirty="0">
                <a:latin typeface="Arial" charset="0"/>
                <a:cs typeface="Arial" charset="0"/>
              </a:rPr>
              <a:t>produces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>
                <a:solidFill>
                  <a:srgbClr val="00B0F0"/>
                </a:solidFill>
                <a:latin typeface="Arial" charset="0"/>
                <a:cs typeface="Arial" charset="0"/>
              </a:rPr>
              <a:t>Disorder</a:t>
            </a:r>
            <a:r>
              <a:rPr lang="en-US" sz="2200" dirty="0">
                <a:latin typeface="Arial" charset="0"/>
                <a:cs typeface="Arial" charset="0"/>
              </a:rPr>
              <a:t> – ruptured artery, arterial system with dangerously low blood pressure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i="1" dirty="0">
                <a:latin typeface="Arial" charset="0"/>
                <a:cs typeface="Arial" charset="0"/>
              </a:rPr>
              <a:t>bears</a:t>
            </a:r>
            <a:endParaRPr lang="en-US" sz="2200" dirty="0">
              <a:latin typeface="Arial" charset="0"/>
              <a:cs typeface="Arial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>
                <a:solidFill>
                  <a:srgbClr val="FFFF00"/>
                </a:solidFill>
                <a:latin typeface="Arial" charset="0"/>
                <a:cs typeface="Arial" charset="0"/>
              </a:rPr>
              <a:t>Disposition</a:t>
            </a:r>
            <a:r>
              <a:rPr lang="en-US" sz="2200" dirty="0">
                <a:latin typeface="Arial" charset="0"/>
                <a:cs typeface="Arial" charset="0"/>
              </a:rPr>
              <a:t> – circulatory failure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i="1" dirty="0">
                <a:latin typeface="Arial" charset="0"/>
                <a:cs typeface="Arial" charset="0"/>
              </a:rPr>
              <a:t>realized in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>
                <a:solidFill>
                  <a:srgbClr val="FF0000"/>
                </a:solidFill>
                <a:latin typeface="Arial" charset="0"/>
                <a:cs typeface="Arial" charset="0"/>
              </a:rPr>
              <a:t>Pathological process </a:t>
            </a:r>
            <a:r>
              <a:rPr lang="en-US" sz="2200" dirty="0">
                <a:latin typeface="Arial" charset="0"/>
                <a:cs typeface="Arial" charset="0"/>
              </a:rPr>
              <a:t>– </a:t>
            </a:r>
            <a:r>
              <a:rPr lang="en-US" sz="2200" dirty="0" err="1">
                <a:latin typeface="Arial" charset="0"/>
                <a:cs typeface="Arial" charset="0"/>
              </a:rPr>
              <a:t>exsanguination</a:t>
            </a:r>
            <a:r>
              <a:rPr lang="en-US" sz="2200" dirty="0">
                <a:latin typeface="Arial" charset="0"/>
                <a:cs typeface="Arial" charset="0"/>
              </a:rPr>
              <a:t>, failure of homeostasis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 i="1" dirty="0">
                <a:latin typeface="Arial" charset="0"/>
                <a:cs typeface="Arial" charset="0"/>
              </a:rPr>
              <a:t>produces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300" dirty="0">
                <a:latin typeface="Arial" charset="0"/>
                <a:cs typeface="Arial" charset="0"/>
              </a:rPr>
              <a:t>Death</a:t>
            </a:r>
          </a:p>
        </p:txBody>
      </p:sp>
    </p:spTree>
    <p:extLst>
      <p:ext uri="{BB962C8B-B14F-4D97-AF65-F5344CB8AC3E}">
        <p14:creationId xmlns:p14="http://schemas.microsoft.com/office/powerpoint/2010/main" val="322770551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819400" y="990600"/>
            <a:ext cx="2971800" cy="990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coronary heart disease</a:t>
            </a:r>
          </a:p>
        </p:txBody>
      </p:sp>
      <p:sp>
        <p:nvSpPr>
          <p:cNvPr id="220163" name="Rectangle 6"/>
          <p:cNvSpPr>
            <a:spLocks noChangeArrowheads="1"/>
          </p:cNvSpPr>
          <p:nvPr/>
        </p:nvSpPr>
        <p:spPr bwMode="auto">
          <a:xfrm>
            <a:off x="-228600" y="5486400"/>
            <a:ext cx="9601200" cy="914400"/>
          </a:xfrm>
          <a:prstGeom prst="rect">
            <a:avLst/>
          </a:prstGeom>
          <a:noFill/>
          <a:ln w="47625" cmpd="dbl">
            <a:solidFill>
              <a:schemeClr val="bg1"/>
            </a:solidFill>
            <a:prstDash val="dashDot"/>
            <a:miter lim="800000"/>
            <a:headEnd/>
            <a:tailEnd/>
          </a:ln>
          <a:ex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John’s coronary heart disease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33600" y="2514600"/>
            <a:ext cx="1828800" cy="152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disease associated with asymptomatic (‘silent’) infarction</a:t>
            </a:r>
          </a:p>
        </p:txBody>
      </p:sp>
      <p:cxnSp>
        <p:nvCxnSpPr>
          <p:cNvPr id="220165" name="AutoShape 7"/>
          <p:cNvCxnSpPr>
            <a:cxnSpLocks noChangeShapeType="1"/>
            <a:stCxn id="11" idx="2"/>
            <a:endCxn id="15" idx="0"/>
          </p:cNvCxnSpPr>
          <p:nvPr/>
        </p:nvCxnSpPr>
        <p:spPr bwMode="auto">
          <a:xfrm flipH="1">
            <a:off x="3048000" y="1981200"/>
            <a:ext cx="1257300" cy="5334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Rectangle 20"/>
          <p:cNvSpPr/>
          <p:nvPr/>
        </p:nvSpPr>
        <p:spPr>
          <a:xfrm>
            <a:off x="76200" y="2209800"/>
            <a:ext cx="16764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disease associated with early lesions and small fibrous plaques</a:t>
            </a:r>
          </a:p>
        </p:txBody>
      </p:sp>
      <p:cxnSp>
        <p:nvCxnSpPr>
          <p:cNvPr id="220167" name="AutoShape 7"/>
          <p:cNvCxnSpPr>
            <a:cxnSpLocks noChangeShapeType="1"/>
            <a:stCxn id="11" idx="2"/>
            <a:endCxn id="21" idx="0"/>
          </p:cNvCxnSpPr>
          <p:nvPr/>
        </p:nvCxnSpPr>
        <p:spPr bwMode="auto">
          <a:xfrm flipH="1">
            <a:off x="914400" y="1981200"/>
            <a:ext cx="3390900" cy="2286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Rectangle 22"/>
          <p:cNvSpPr/>
          <p:nvPr/>
        </p:nvSpPr>
        <p:spPr>
          <a:xfrm>
            <a:off x="8001000" y="2819400"/>
            <a:ext cx="1025525" cy="121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stable angina</a:t>
            </a:r>
          </a:p>
        </p:txBody>
      </p:sp>
      <p:cxnSp>
        <p:nvCxnSpPr>
          <p:cNvPr id="220169" name="AutoShape 7"/>
          <p:cNvCxnSpPr>
            <a:cxnSpLocks noChangeShapeType="1"/>
            <a:stCxn id="11" idx="2"/>
            <a:endCxn id="23" idx="0"/>
          </p:cNvCxnSpPr>
          <p:nvPr/>
        </p:nvCxnSpPr>
        <p:spPr bwMode="auto">
          <a:xfrm>
            <a:off x="4305300" y="1981200"/>
            <a:ext cx="4208463" cy="8382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Rectangle 26"/>
          <p:cNvSpPr/>
          <p:nvPr/>
        </p:nvSpPr>
        <p:spPr>
          <a:xfrm>
            <a:off x="4267200" y="2514600"/>
            <a:ext cx="1600200" cy="152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disease associated with surface disruption of plaque</a:t>
            </a:r>
          </a:p>
        </p:txBody>
      </p:sp>
      <p:cxnSp>
        <p:nvCxnSpPr>
          <p:cNvPr id="220171" name="AutoShape 7"/>
          <p:cNvCxnSpPr>
            <a:cxnSpLocks noChangeShapeType="1"/>
            <a:stCxn id="11" idx="2"/>
            <a:endCxn id="27" idx="0"/>
          </p:cNvCxnSpPr>
          <p:nvPr/>
        </p:nvCxnSpPr>
        <p:spPr bwMode="auto">
          <a:xfrm>
            <a:off x="4305300" y="1981200"/>
            <a:ext cx="762000" cy="5334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Rectangle 28"/>
          <p:cNvSpPr/>
          <p:nvPr/>
        </p:nvSpPr>
        <p:spPr>
          <a:xfrm>
            <a:off x="6248400" y="2819400"/>
            <a:ext cx="1295400" cy="121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unstable angina</a:t>
            </a:r>
          </a:p>
        </p:txBody>
      </p:sp>
      <p:cxnSp>
        <p:nvCxnSpPr>
          <p:cNvPr id="220173" name="AutoShape 7"/>
          <p:cNvCxnSpPr>
            <a:cxnSpLocks noChangeShapeType="1"/>
            <a:stCxn id="11" idx="2"/>
            <a:endCxn id="29" idx="0"/>
          </p:cNvCxnSpPr>
          <p:nvPr/>
        </p:nvCxnSpPr>
        <p:spPr bwMode="auto">
          <a:xfrm rot="16200000" flipH="1">
            <a:off x="5181600" y="1104900"/>
            <a:ext cx="838200" cy="25908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0174" name="TextBox 25"/>
          <p:cNvSpPr txBox="1">
            <a:spLocks noChangeArrowheads="1"/>
          </p:cNvSpPr>
          <p:nvPr/>
        </p:nvSpPr>
        <p:spPr bwMode="auto">
          <a:xfrm>
            <a:off x="685800" y="4840288"/>
            <a:ext cx="144780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instantiates at t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220175" name="Straight Arrow Connector 53"/>
          <p:cNvCxnSpPr>
            <a:cxnSpLocks noChangeShapeType="1"/>
          </p:cNvCxnSpPr>
          <p:nvPr/>
        </p:nvCxnSpPr>
        <p:spPr bwMode="auto">
          <a:xfrm rot="5400000" flipH="1" flipV="1">
            <a:off x="24606" y="4749007"/>
            <a:ext cx="1474787" cy="0"/>
          </a:xfrm>
          <a:prstGeom prst="straightConnector1">
            <a:avLst/>
          </a:prstGeom>
          <a:noFill/>
          <a:ln w="476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0176" name="TextBox 25"/>
          <p:cNvSpPr txBox="1">
            <a:spLocks noChangeArrowheads="1"/>
          </p:cNvSpPr>
          <p:nvPr/>
        </p:nvSpPr>
        <p:spPr bwMode="auto">
          <a:xfrm>
            <a:off x="1593057" y="4216913"/>
            <a:ext cx="144780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instantiates at t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220177" name="Straight Arrow Connector 55"/>
          <p:cNvCxnSpPr>
            <a:cxnSpLocks noChangeShapeType="1"/>
          </p:cNvCxnSpPr>
          <p:nvPr/>
        </p:nvCxnSpPr>
        <p:spPr bwMode="auto">
          <a:xfrm rot="5400000" flipH="1" flipV="1">
            <a:off x="2221706" y="4774407"/>
            <a:ext cx="1471613" cy="0"/>
          </a:xfrm>
          <a:prstGeom prst="straightConnector1">
            <a:avLst/>
          </a:prstGeom>
          <a:noFill/>
          <a:ln w="476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0178" name="TextBox 25"/>
          <p:cNvSpPr txBox="1">
            <a:spLocks noChangeArrowheads="1"/>
          </p:cNvSpPr>
          <p:nvPr/>
        </p:nvSpPr>
        <p:spPr bwMode="auto">
          <a:xfrm>
            <a:off x="3278460" y="4462678"/>
            <a:ext cx="144780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instantiates at t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220179" name="Straight Arrow Connector 57"/>
          <p:cNvCxnSpPr>
            <a:cxnSpLocks noChangeShapeType="1"/>
          </p:cNvCxnSpPr>
          <p:nvPr/>
        </p:nvCxnSpPr>
        <p:spPr bwMode="auto">
          <a:xfrm rot="5400000" flipH="1" flipV="1">
            <a:off x="3929063" y="4757738"/>
            <a:ext cx="1438275" cy="3175"/>
          </a:xfrm>
          <a:prstGeom prst="straightConnector1">
            <a:avLst/>
          </a:prstGeom>
          <a:noFill/>
          <a:ln w="476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0180" name="TextBox 25"/>
          <p:cNvSpPr txBox="1">
            <a:spLocks noChangeArrowheads="1"/>
          </p:cNvSpPr>
          <p:nvPr/>
        </p:nvSpPr>
        <p:spPr bwMode="auto">
          <a:xfrm>
            <a:off x="5410200" y="4462678"/>
            <a:ext cx="137160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instantiates at t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220181" name="Straight Arrow Connector 59"/>
          <p:cNvCxnSpPr>
            <a:cxnSpLocks noChangeShapeType="1"/>
          </p:cNvCxnSpPr>
          <p:nvPr/>
        </p:nvCxnSpPr>
        <p:spPr bwMode="auto">
          <a:xfrm rot="5400000" flipH="1" flipV="1">
            <a:off x="6057107" y="4763294"/>
            <a:ext cx="1447800" cy="1587"/>
          </a:xfrm>
          <a:prstGeom prst="straightConnector1">
            <a:avLst/>
          </a:prstGeom>
          <a:noFill/>
          <a:ln w="476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0182" name="TextBox 25"/>
          <p:cNvSpPr txBox="1">
            <a:spLocks noChangeArrowheads="1"/>
          </p:cNvSpPr>
          <p:nvPr/>
        </p:nvSpPr>
        <p:spPr bwMode="auto">
          <a:xfrm>
            <a:off x="7256464" y="4462678"/>
            <a:ext cx="137160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instantiates at t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220183" name="Straight Arrow Connector 61"/>
          <p:cNvCxnSpPr>
            <a:cxnSpLocks noChangeShapeType="1"/>
          </p:cNvCxnSpPr>
          <p:nvPr/>
        </p:nvCxnSpPr>
        <p:spPr bwMode="auto">
          <a:xfrm rot="16200000" flipV="1">
            <a:off x="7913688" y="4735512"/>
            <a:ext cx="1411288" cy="17463"/>
          </a:xfrm>
          <a:prstGeom prst="straightConnector1">
            <a:avLst/>
          </a:prstGeom>
          <a:noFill/>
          <a:ln w="476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0184" name="Straight Arrow Connector 25"/>
          <p:cNvCxnSpPr>
            <a:cxnSpLocks noChangeShapeType="1"/>
          </p:cNvCxnSpPr>
          <p:nvPr/>
        </p:nvCxnSpPr>
        <p:spPr bwMode="auto">
          <a:xfrm>
            <a:off x="2590800" y="6096000"/>
            <a:ext cx="3733800" cy="1588"/>
          </a:xfrm>
          <a:prstGeom prst="straightConnector1">
            <a:avLst/>
          </a:prstGeom>
          <a:noFill/>
          <a:ln w="603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0185" name="Rectangle 27"/>
          <p:cNvSpPr>
            <a:spLocks noChangeArrowheads="1"/>
          </p:cNvSpPr>
          <p:nvPr/>
        </p:nvSpPr>
        <p:spPr bwMode="auto">
          <a:xfrm>
            <a:off x="4191000" y="6324600"/>
            <a:ext cx="625492" cy="400110"/>
          </a:xfrm>
          <a:prstGeom prst="rect">
            <a:avLst/>
          </a:prstGeom>
          <a:noFill/>
          <a:ln>
            <a:solidFill>
              <a:schemeClr val="bg1"/>
            </a:solidFill>
          </a:ln>
          <a:extLst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8363456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5"/>
          <p:cNvSpPr>
            <a:spLocks noChangeArrowheads="1"/>
          </p:cNvSpPr>
          <p:nvPr/>
        </p:nvSpPr>
        <p:spPr bwMode="auto">
          <a:xfrm>
            <a:off x="152400" y="838200"/>
            <a:ext cx="2133600" cy="1295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independent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continuant</a:t>
            </a:r>
          </a:p>
        </p:txBody>
      </p:sp>
      <p:sp>
        <p:nvSpPr>
          <p:cNvPr id="55299" name="Rectangle 6"/>
          <p:cNvSpPr>
            <a:spLocks noChangeArrowheads="1"/>
          </p:cNvSpPr>
          <p:nvPr/>
        </p:nvSpPr>
        <p:spPr bwMode="auto">
          <a:xfrm>
            <a:off x="3009900" y="838200"/>
            <a:ext cx="1905000" cy="1295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specifically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dependent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continuant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933700" y="2438400"/>
            <a:ext cx="2057400" cy="8382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disposition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90800" y="3581400"/>
            <a:ext cx="2743200" cy="8382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coronary heart disease</a:t>
            </a:r>
          </a:p>
        </p:txBody>
      </p:sp>
      <p:cxnSp>
        <p:nvCxnSpPr>
          <p:cNvPr id="55302" name="AutoShape 8"/>
          <p:cNvCxnSpPr>
            <a:cxnSpLocks noChangeShapeType="1"/>
            <a:stCxn id="55299" idx="2"/>
            <a:endCxn id="22" idx="0"/>
          </p:cNvCxnSpPr>
          <p:nvPr/>
        </p:nvCxnSpPr>
        <p:spPr bwMode="auto">
          <a:xfrm>
            <a:off x="3962400" y="2133600"/>
            <a:ext cx="0" cy="3048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03" name="AutoShape 8"/>
          <p:cNvCxnSpPr>
            <a:cxnSpLocks noChangeShapeType="1"/>
            <a:stCxn id="22" idx="2"/>
            <a:endCxn id="11" idx="0"/>
          </p:cNvCxnSpPr>
          <p:nvPr/>
        </p:nvCxnSpPr>
        <p:spPr bwMode="auto">
          <a:xfrm>
            <a:off x="3962400" y="3276600"/>
            <a:ext cx="0" cy="3048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304" name="Line 9"/>
          <p:cNvSpPr>
            <a:spLocks noChangeShapeType="1"/>
          </p:cNvSpPr>
          <p:nvPr/>
        </p:nvSpPr>
        <p:spPr bwMode="auto">
          <a:xfrm flipH="1">
            <a:off x="152400" y="5105400"/>
            <a:ext cx="8458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55305" name="AutoShape 7"/>
          <p:cNvCxnSpPr>
            <a:cxnSpLocks noChangeShapeType="1"/>
            <a:stCxn id="55298" idx="2"/>
            <a:endCxn id="55306" idx="0"/>
          </p:cNvCxnSpPr>
          <p:nvPr/>
        </p:nvCxnSpPr>
        <p:spPr bwMode="auto">
          <a:xfrm rot="16200000" flipH="1">
            <a:off x="804069" y="2548731"/>
            <a:ext cx="838200" cy="7938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306" name="Rectangle 6"/>
          <p:cNvSpPr>
            <a:spLocks noChangeArrowheads="1"/>
          </p:cNvSpPr>
          <p:nvPr/>
        </p:nvSpPr>
        <p:spPr bwMode="auto">
          <a:xfrm>
            <a:off x="274638" y="2971800"/>
            <a:ext cx="1905000" cy="14462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heart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55307" name="Rectangle 6"/>
          <p:cNvSpPr>
            <a:spLocks noChangeArrowheads="1"/>
          </p:cNvSpPr>
          <p:nvPr/>
        </p:nvSpPr>
        <p:spPr bwMode="auto">
          <a:xfrm>
            <a:off x="152400" y="5486400"/>
            <a:ext cx="2057400" cy="1143000"/>
          </a:xfrm>
          <a:prstGeom prst="rect">
            <a:avLst/>
          </a:prstGeom>
          <a:noFill/>
          <a:ln w="47625" cmpd="dbl">
            <a:solidFill>
              <a:schemeClr val="bg1"/>
            </a:solidFill>
            <a:prstDash val="dashDot"/>
            <a:miter lim="800000"/>
            <a:headEnd/>
            <a:tailEnd/>
          </a:ln>
          <a:ex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John’s heart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55308" name="Rectangle 6"/>
          <p:cNvSpPr>
            <a:spLocks noChangeArrowheads="1"/>
          </p:cNvSpPr>
          <p:nvPr/>
        </p:nvSpPr>
        <p:spPr bwMode="auto">
          <a:xfrm>
            <a:off x="2438400" y="5486400"/>
            <a:ext cx="2895600" cy="1143000"/>
          </a:xfrm>
          <a:prstGeom prst="rect">
            <a:avLst/>
          </a:prstGeom>
          <a:noFill/>
          <a:ln w="47625" cmpd="dbl">
            <a:solidFill>
              <a:schemeClr val="bg1"/>
            </a:solidFill>
            <a:prstDash val="dashDot"/>
            <a:miter lim="800000"/>
            <a:headEnd/>
            <a:tailEnd/>
          </a:ln>
          <a:ex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John’s coronary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heart disease</a:t>
            </a:r>
          </a:p>
        </p:txBody>
      </p:sp>
      <p:sp>
        <p:nvSpPr>
          <p:cNvPr id="55309" name="Rectangle 4"/>
          <p:cNvSpPr>
            <a:spLocks noChangeArrowheads="1"/>
          </p:cNvSpPr>
          <p:nvPr/>
        </p:nvSpPr>
        <p:spPr bwMode="auto">
          <a:xfrm>
            <a:off x="5856288" y="838200"/>
            <a:ext cx="2692400" cy="1295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occurrent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867400" y="2362200"/>
            <a:ext cx="2667000" cy="8382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process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867400" y="3429000"/>
            <a:ext cx="2667000" cy="14478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disease course</a:t>
            </a:r>
          </a:p>
        </p:txBody>
      </p:sp>
      <p:cxnSp>
        <p:nvCxnSpPr>
          <p:cNvPr id="55312" name="AutoShape 8"/>
          <p:cNvCxnSpPr>
            <a:cxnSpLocks noChangeShapeType="1"/>
            <a:stCxn id="55309" idx="2"/>
            <a:endCxn id="24" idx="0"/>
          </p:cNvCxnSpPr>
          <p:nvPr/>
        </p:nvCxnSpPr>
        <p:spPr bwMode="auto">
          <a:xfrm rot="5400000">
            <a:off x="7087394" y="2247106"/>
            <a:ext cx="228600" cy="1588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13" name="AutoShape 8"/>
          <p:cNvCxnSpPr>
            <a:cxnSpLocks noChangeShapeType="1"/>
            <a:stCxn id="24" idx="2"/>
            <a:endCxn id="26" idx="0"/>
          </p:cNvCxnSpPr>
          <p:nvPr/>
        </p:nvCxnSpPr>
        <p:spPr bwMode="auto">
          <a:xfrm rot="5400000">
            <a:off x="7086601" y="3314700"/>
            <a:ext cx="228600" cy="317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314" name="Line 9"/>
          <p:cNvSpPr>
            <a:spLocks noChangeShapeType="1"/>
          </p:cNvSpPr>
          <p:nvPr/>
        </p:nvSpPr>
        <p:spPr bwMode="auto">
          <a:xfrm>
            <a:off x="5562600" y="609600"/>
            <a:ext cx="0" cy="6172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15" name="Rectangle 6"/>
          <p:cNvSpPr>
            <a:spLocks noChangeArrowheads="1"/>
          </p:cNvSpPr>
          <p:nvPr/>
        </p:nvSpPr>
        <p:spPr bwMode="auto">
          <a:xfrm>
            <a:off x="5943600" y="5486400"/>
            <a:ext cx="2971800" cy="1143000"/>
          </a:xfrm>
          <a:prstGeom prst="rect">
            <a:avLst/>
          </a:prstGeom>
          <a:noFill/>
          <a:ln w="47625" cmpd="dbl">
            <a:solidFill>
              <a:schemeClr val="bg1"/>
            </a:solidFill>
            <a:prstDash val="dashDot"/>
            <a:miter lim="800000"/>
            <a:headEnd/>
            <a:tailEnd/>
          </a:ln>
          <a:ex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course of John’s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coronary heart disease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8490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Disease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686800" cy="4419600"/>
          </a:xfrm>
        </p:spPr>
        <p:txBody>
          <a:bodyPr/>
          <a:lstStyle/>
          <a:p>
            <a:pPr algn="ctr" eaLnBrk="1" fontAlgn="t" hangingPunct="1"/>
            <a:r>
              <a:rPr lang="en-US" sz="3600" dirty="0"/>
              <a:t>The totality of all </a:t>
            </a:r>
            <a:r>
              <a:rPr lang="en-US" sz="3600" dirty="0" err="1"/>
              <a:t>PROCESSes</a:t>
            </a:r>
            <a:r>
              <a:rPr lang="en-US" sz="3600" dirty="0"/>
              <a:t> through which a given DISEASE instance is realized. </a:t>
            </a:r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21593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3" descr="Big Picture v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7011" r="4861" b="8989"/>
          <a:stretch>
            <a:fillRect/>
          </a:stretch>
        </p:blipFill>
        <p:spPr bwMode="auto">
          <a:xfrm>
            <a:off x="165100" y="1524000"/>
            <a:ext cx="881380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25289928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09600"/>
            <a:ext cx="9144000" cy="6248400"/>
            <a:chOff x="1219200" y="457199"/>
            <a:chExt cx="6172200" cy="573132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00" y="457199"/>
              <a:ext cx="6172200" cy="5731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val 4"/>
            <p:cNvSpPr/>
            <p:nvPr/>
          </p:nvSpPr>
          <p:spPr>
            <a:xfrm>
              <a:off x="3276600" y="4953000"/>
              <a:ext cx="2209800" cy="5334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2438400" y="2819400"/>
              <a:ext cx="2209800" cy="5334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13676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762000"/>
          </a:xfrm>
        </p:spPr>
        <p:txBody>
          <a:bodyPr/>
          <a:lstStyle/>
          <a:p>
            <a:r>
              <a:rPr lang="en-US" dirty="0"/>
              <a:t>Compare with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85" y="1219200"/>
            <a:ext cx="9162585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412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609600"/>
            <a:ext cx="91440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304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596900"/>
            <a:ext cx="7772400" cy="762000"/>
          </a:xfrm>
          <a:noFill/>
        </p:spPr>
        <p:txBody>
          <a:bodyPr/>
          <a:lstStyle/>
          <a:p>
            <a:pPr eaLnBrk="1" hangingPunct="1"/>
            <a:r>
              <a:rPr lang="en-US" altLang="en-US" sz="3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Questions</a:t>
            </a:r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How does one deal with the ever changing nature of the physical disorder?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How does one deal with the evolution of the disposition?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Is an infectious disorder still an infectious disorder even after the pathogenic organism has been sterilized?</a:t>
            </a:r>
          </a:p>
        </p:txBody>
      </p:sp>
    </p:spTree>
    <p:extLst>
      <p:ext uri="{BB962C8B-B14F-4D97-AF65-F5344CB8AC3E}">
        <p14:creationId xmlns:p14="http://schemas.microsoft.com/office/powerpoint/2010/main" val="2347311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ch 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" t="21602" b="29486"/>
          <a:stretch>
            <a:fillRect/>
          </a:stretch>
        </p:blipFill>
        <p:spPr bwMode="auto">
          <a:xfrm>
            <a:off x="1181100" y="866775"/>
            <a:ext cx="69723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236663" y="914400"/>
            <a:ext cx="6284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D700"/>
                </a:solidFill>
                <a:effectLst/>
                <a:uLnTx/>
                <a:uFillTx/>
                <a:latin typeface="Copperplate Gothic Bold" panose="020E0705020206020404" pitchFamily="34" charset="0"/>
                <a:ea typeface="ＭＳ Ｐゴシック" panose="020B0600070205080204" pitchFamily="34" charset="-128"/>
                <a:cs typeface="+mn-cs"/>
              </a:rPr>
              <a:t>Acute Influenza Infection Process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921000" y="4879975"/>
            <a:ext cx="1085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Etiological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Event</a:t>
            </a: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389688" y="4495800"/>
            <a:ext cx="195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Normal Homeostatic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Range</a:t>
            </a: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7439025" y="3962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 rot="-5400000">
            <a:off x="554832" y="3237706"/>
            <a:ext cx="8382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State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4179888" y="6005513"/>
            <a:ext cx="78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Time</a:t>
            </a:r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 flipV="1">
            <a:off x="3454400" y="43815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30730" name="Text Box 4"/>
          <p:cNvSpPr txBox="1">
            <a:spLocks noChangeArrowheads="1"/>
          </p:cNvSpPr>
          <p:nvPr/>
        </p:nvSpPr>
        <p:spPr bwMode="auto">
          <a:xfrm>
            <a:off x="1652588" y="3127375"/>
            <a:ext cx="1895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Viral replication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&amp; tissue destruction</a:t>
            </a:r>
          </a:p>
        </p:txBody>
      </p:sp>
      <p:sp>
        <p:nvSpPr>
          <p:cNvPr id="30731" name="Line 9"/>
          <p:cNvSpPr>
            <a:spLocks noChangeShapeType="1"/>
          </p:cNvSpPr>
          <p:nvPr/>
        </p:nvSpPr>
        <p:spPr bwMode="auto">
          <a:xfrm>
            <a:off x="3086100" y="3670300"/>
            <a:ext cx="3937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30732" name="Text Box 4"/>
          <p:cNvSpPr txBox="1">
            <a:spLocks noChangeArrowheads="1"/>
          </p:cNvSpPr>
          <p:nvPr/>
        </p:nvSpPr>
        <p:spPr bwMode="auto">
          <a:xfrm>
            <a:off x="2017713" y="2593975"/>
            <a:ext cx="1724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Immune response</a:t>
            </a:r>
          </a:p>
        </p:txBody>
      </p:sp>
      <p:sp>
        <p:nvSpPr>
          <p:cNvPr id="30733" name="Line 9"/>
          <p:cNvSpPr>
            <a:spLocks noChangeShapeType="1"/>
          </p:cNvSpPr>
          <p:nvPr/>
        </p:nvSpPr>
        <p:spPr bwMode="auto">
          <a:xfrm>
            <a:off x="3365500" y="2908300"/>
            <a:ext cx="3937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30734" name="Text Box 4"/>
          <p:cNvSpPr txBox="1">
            <a:spLocks noChangeArrowheads="1"/>
          </p:cNvSpPr>
          <p:nvPr/>
        </p:nvSpPr>
        <p:spPr bwMode="auto">
          <a:xfrm>
            <a:off x="5284788" y="2568575"/>
            <a:ext cx="2047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Pathogen sterilization</a:t>
            </a:r>
          </a:p>
        </p:txBody>
      </p:sp>
      <p:sp>
        <p:nvSpPr>
          <p:cNvPr id="30735" name="Line 9"/>
          <p:cNvSpPr>
            <a:spLocks noChangeShapeType="1"/>
          </p:cNvSpPr>
          <p:nvPr/>
        </p:nvSpPr>
        <p:spPr bwMode="auto">
          <a:xfrm flipH="1">
            <a:off x="5575300" y="2882900"/>
            <a:ext cx="431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8729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4" descr="Sch 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" t="13266" b="13039"/>
          <a:stretch>
            <a:fillRect/>
          </a:stretch>
        </p:blipFill>
        <p:spPr bwMode="auto">
          <a:xfrm>
            <a:off x="1200150" y="871538"/>
            <a:ext cx="6953250" cy="513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Text Box 5"/>
          <p:cNvSpPr txBox="1">
            <a:spLocks noChangeArrowheads="1"/>
          </p:cNvSpPr>
          <p:nvPr/>
        </p:nvSpPr>
        <p:spPr bwMode="auto">
          <a:xfrm>
            <a:off x="1257300" y="914400"/>
            <a:ext cx="3551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D700"/>
                </a:solidFill>
                <a:effectLst/>
                <a:uLnTx/>
                <a:uFillTx/>
                <a:latin typeface="Copperplate Gothic Bold" panose="020E0705020206020404" pitchFamily="34" charset="0"/>
                <a:ea typeface="ＭＳ Ｐゴシック" panose="020B0600070205080204" pitchFamily="34" charset="-128"/>
                <a:cs typeface="+mn-cs"/>
              </a:rPr>
              <a:t>Normal Adaptation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7828" name="Text Box 6"/>
          <p:cNvSpPr txBox="1">
            <a:spLocks noChangeArrowheads="1"/>
          </p:cNvSpPr>
          <p:nvPr/>
        </p:nvSpPr>
        <p:spPr bwMode="auto">
          <a:xfrm>
            <a:off x="3086100" y="3371850"/>
            <a:ext cx="984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Etiological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Event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7829" name="Text Box 7"/>
          <p:cNvSpPr txBox="1">
            <a:spLocks noChangeArrowheads="1"/>
          </p:cNvSpPr>
          <p:nvPr/>
        </p:nvSpPr>
        <p:spPr bwMode="auto">
          <a:xfrm>
            <a:off x="3227388" y="4800600"/>
            <a:ext cx="1708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Normal Homeostatic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Range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7830" name="Line 8"/>
          <p:cNvSpPr>
            <a:spLocks noChangeShapeType="1"/>
          </p:cNvSpPr>
          <p:nvPr/>
        </p:nvSpPr>
        <p:spPr bwMode="auto">
          <a:xfrm>
            <a:off x="4076700" y="424815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77831" name="Text Box 9"/>
          <p:cNvSpPr txBox="1">
            <a:spLocks noChangeArrowheads="1"/>
          </p:cNvSpPr>
          <p:nvPr/>
        </p:nvSpPr>
        <p:spPr bwMode="auto">
          <a:xfrm>
            <a:off x="5894388" y="4314825"/>
            <a:ext cx="1708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Normal Homeostatic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Range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7832" name="Line 10"/>
          <p:cNvSpPr>
            <a:spLocks noChangeShapeType="1"/>
          </p:cNvSpPr>
          <p:nvPr/>
        </p:nvSpPr>
        <p:spPr bwMode="auto">
          <a:xfrm>
            <a:off x="6743700" y="37814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77833" name="Text Box 11"/>
          <p:cNvSpPr txBox="1">
            <a:spLocks noChangeArrowheads="1"/>
          </p:cNvSpPr>
          <p:nvPr/>
        </p:nvSpPr>
        <p:spPr bwMode="auto">
          <a:xfrm rot="-5400000">
            <a:off x="672307" y="3242468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D7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State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7834" name="Text Box 12"/>
          <p:cNvSpPr txBox="1">
            <a:spLocks noChangeArrowheads="1"/>
          </p:cNvSpPr>
          <p:nvPr/>
        </p:nvSpPr>
        <p:spPr bwMode="auto">
          <a:xfrm>
            <a:off x="4213225" y="5929313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D7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Time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7835" name="Line 13"/>
          <p:cNvSpPr>
            <a:spLocks noChangeShapeType="1"/>
          </p:cNvSpPr>
          <p:nvPr/>
        </p:nvSpPr>
        <p:spPr bwMode="auto">
          <a:xfrm>
            <a:off x="3581400" y="3810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77836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t"/>
          <a:lstStyle/>
          <a:p>
            <a:pPr eaLnBrk="1" hangingPunct="1"/>
            <a:endParaRPr lang="en-US" altLang="en-US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94911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sch 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" t="21602" b="29486"/>
          <a:stretch>
            <a:fillRect/>
          </a:stretch>
        </p:blipFill>
        <p:spPr bwMode="auto">
          <a:xfrm>
            <a:off x="1181100" y="866775"/>
            <a:ext cx="69723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236663" y="914400"/>
            <a:ext cx="5175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D700"/>
                </a:solidFill>
                <a:effectLst/>
                <a:uLnTx/>
                <a:uFillTx/>
                <a:latin typeface="Copperplate Gothic Bold" panose="020E0705020206020404" pitchFamily="34" charset="0"/>
                <a:ea typeface="ＭＳ Ｐゴシック" panose="020B0600070205080204" pitchFamily="34" charset="-128"/>
                <a:cs typeface="+mn-cs"/>
              </a:rPr>
              <a:t>Acute Pathological Process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2921000" y="3114675"/>
            <a:ext cx="984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Etiological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Event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6513513" y="4495800"/>
            <a:ext cx="1708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Normal Homeostatic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Range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9878" name="Line 6"/>
          <p:cNvSpPr>
            <a:spLocks noChangeShapeType="1"/>
          </p:cNvSpPr>
          <p:nvPr/>
        </p:nvSpPr>
        <p:spPr bwMode="auto">
          <a:xfrm>
            <a:off x="7439025" y="3962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 rot="-5400000">
            <a:off x="672307" y="3242468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D7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State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4213225" y="5929313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D7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Time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9881" name="Line 9"/>
          <p:cNvSpPr>
            <a:spLocks noChangeShapeType="1"/>
          </p:cNvSpPr>
          <p:nvPr/>
        </p:nvSpPr>
        <p:spPr bwMode="auto">
          <a:xfrm>
            <a:off x="3454400" y="3581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7041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sch 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" b="706"/>
          <a:stretch>
            <a:fillRect/>
          </a:stretch>
        </p:blipFill>
        <p:spPr bwMode="auto">
          <a:xfrm>
            <a:off x="1176338" y="873125"/>
            <a:ext cx="6977062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1227138" y="914400"/>
            <a:ext cx="5565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D700"/>
                </a:solidFill>
                <a:effectLst/>
                <a:uLnTx/>
                <a:uFillTx/>
                <a:latin typeface="Copperplate Gothic Bold" panose="020E0705020206020404" pitchFamily="34" charset="0"/>
                <a:ea typeface="ＭＳ Ｐゴシック" panose="020B0600070205080204" pitchFamily="34" charset="-128"/>
                <a:cs typeface="+mn-cs"/>
              </a:rPr>
              <a:t>Chronic Pathological Process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2573338" y="3371850"/>
            <a:ext cx="984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Etiological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Event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2779713" y="4810125"/>
            <a:ext cx="1708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Normal Homeostatic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Range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1926" name="Line 6"/>
          <p:cNvSpPr>
            <a:spLocks noChangeShapeType="1"/>
          </p:cNvSpPr>
          <p:nvPr/>
        </p:nvSpPr>
        <p:spPr bwMode="auto">
          <a:xfrm>
            <a:off x="3638550" y="424815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 rot="-5400000">
            <a:off x="672307" y="3242468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D7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State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4213225" y="5929313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D7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Time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1929" name="Line 9"/>
          <p:cNvSpPr>
            <a:spLocks noChangeShapeType="1"/>
          </p:cNvSpPr>
          <p:nvPr/>
        </p:nvSpPr>
        <p:spPr bwMode="auto">
          <a:xfrm>
            <a:off x="3106738" y="383857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6396038" y="3200400"/>
            <a:ext cx="11239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Abnormal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Homeostatic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Range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1931" name="Line 11"/>
          <p:cNvSpPr>
            <a:spLocks noChangeShapeType="1"/>
          </p:cNvSpPr>
          <p:nvPr/>
        </p:nvSpPr>
        <p:spPr bwMode="auto">
          <a:xfrm>
            <a:off x="6905625" y="27051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7369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sch 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" t="185"/>
          <a:stretch>
            <a:fillRect/>
          </a:stretch>
        </p:blipFill>
        <p:spPr bwMode="auto">
          <a:xfrm>
            <a:off x="1184275" y="855663"/>
            <a:ext cx="6969125" cy="515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1203325" y="914400"/>
            <a:ext cx="6275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D700"/>
                </a:solidFill>
                <a:effectLst/>
                <a:uLnTx/>
                <a:uFillTx/>
                <a:latin typeface="Copperplate Gothic Bold" panose="020E0705020206020404" pitchFamily="34" charset="0"/>
                <a:ea typeface="ＭＳ Ｐゴシック" panose="020B0600070205080204" pitchFamily="34" charset="-128"/>
                <a:cs typeface="+mn-cs"/>
              </a:rPr>
              <a:t>Progressive Pathological Process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3086100" y="3371850"/>
            <a:ext cx="984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Etiological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Event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3265488" y="4572000"/>
            <a:ext cx="1708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Normal Homeostatic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Range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3974" name="Line 7"/>
          <p:cNvSpPr>
            <a:spLocks noChangeShapeType="1"/>
          </p:cNvSpPr>
          <p:nvPr/>
        </p:nvSpPr>
        <p:spPr bwMode="auto">
          <a:xfrm>
            <a:off x="4114800" y="4038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83975" name="Text Box 8"/>
          <p:cNvSpPr txBox="1">
            <a:spLocks noChangeArrowheads="1"/>
          </p:cNvSpPr>
          <p:nvPr/>
        </p:nvSpPr>
        <p:spPr bwMode="auto">
          <a:xfrm rot="-5400000">
            <a:off x="672307" y="3242468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D7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State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3976" name="Text Box 9"/>
          <p:cNvSpPr txBox="1">
            <a:spLocks noChangeArrowheads="1"/>
          </p:cNvSpPr>
          <p:nvPr/>
        </p:nvSpPr>
        <p:spPr bwMode="auto">
          <a:xfrm>
            <a:off x="4213225" y="5929313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D7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Time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3977" name="Line 10"/>
          <p:cNvSpPr>
            <a:spLocks noChangeShapeType="1"/>
          </p:cNvSpPr>
          <p:nvPr/>
        </p:nvSpPr>
        <p:spPr bwMode="auto">
          <a:xfrm>
            <a:off x="3581400" y="3810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83978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t"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67142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Etiology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686800" cy="4953000"/>
          </a:xfrm>
          <a:noFill/>
        </p:spPr>
        <p:txBody>
          <a:bodyPr/>
          <a:lstStyle/>
          <a:p>
            <a:pPr algn="just" eaLnBrk="1" hangingPunct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Etiological Process =def. – </a:t>
            </a: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process in an organism that leads to a subsequent disorder.</a:t>
            </a:r>
          </a:p>
          <a:p>
            <a:pPr algn="just" eaLnBrk="1" hangingPunct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Examples: </a:t>
            </a:r>
          </a:p>
          <a:p>
            <a:pPr lvl="1" algn="just" eaLnBrk="1" hangingPunct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toxic chemical exposure resulting in a mutation in the genomic DNA of a cell; </a:t>
            </a:r>
          </a:p>
          <a:p>
            <a:pPr lvl="1" algn="just" eaLnBrk="1" hangingPunct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infection of a human with a pathogenic virus;</a:t>
            </a:r>
          </a:p>
          <a:p>
            <a:pPr lvl="1" algn="just" eaLnBrk="1" hangingPunct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inheritance of two defective copies of a metabolic gene.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etiological process creates the physical basis of that disposition to pathological processes which is the disease. </a:t>
            </a:r>
          </a:p>
        </p:txBody>
      </p:sp>
    </p:spTree>
    <p:extLst>
      <p:ext uri="{BB962C8B-B14F-4D97-AF65-F5344CB8AC3E}">
        <p14:creationId xmlns:p14="http://schemas.microsoft.com/office/powerpoint/2010/main" val="186975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Motivation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Clarity about:</a:t>
            </a:r>
          </a:p>
          <a:p>
            <a:pPr lvl="2" eaLnBrk="1" hangingPunct="1"/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disease etiology and progression;</a:t>
            </a:r>
          </a:p>
          <a:p>
            <a:pPr lvl="2" eaLnBrk="1" hangingPunct="1"/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disease on the side of the patient and the diagnostic process on the side of the clinician or healthcare system;</a:t>
            </a:r>
          </a:p>
          <a:p>
            <a:pPr lvl="2" eaLnBrk="1" hangingPunct="1"/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phenotype and signs/symptoms;</a:t>
            </a:r>
          </a:p>
          <a:p>
            <a:pPr lvl="2" eaLnBrk="1" hangingPunct="1"/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how the entities relate to each other.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Better support for use of evidence in the context of patient care, clinical research and translational research;</a:t>
            </a:r>
          </a:p>
          <a:p>
            <a:pPr marL="1149350" lvl="2" indent="-234950" eaLnBrk="1" hangingPunct="1">
              <a:buFont typeface="Arial" panose="020B0604020202020204" pitchFamily="34" charset="0"/>
              <a:buChar char="•"/>
              <a:tabLst>
                <a:tab pos="803275" algn="l"/>
              </a:tabLst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Includes use of medical record information in support for clinical and translation research.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Extensibility.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altLang="en-US" sz="32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10381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Dispositions and Predispositions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All diseases are dispositions; not all dispositions are diseases.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predisposition is a disposition.</a:t>
            </a:r>
          </a:p>
          <a:p>
            <a:pPr algn="just" eaLnBrk="1" hangingPunct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Predisposition to Disease of Type X =def.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– 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disposition in an organism that constitutes an increased risk of the organism’s subsequently developing the disease X.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Hereditary Non-polyposis Colorectal Cancer (HNPCC) is caused by a: </a:t>
            </a:r>
          </a:p>
          <a:p>
            <a:pPr lvl="1" eaLnBrk="1" hangingPunct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disorder (mutation) in a DNA mismatch repair gene that </a:t>
            </a:r>
          </a:p>
          <a:p>
            <a:pPr lvl="1" eaLnBrk="1" hangingPunct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disposes to the acquisition of additional mutations from defective DNA repair processes, and thus</a:t>
            </a:r>
          </a:p>
          <a:p>
            <a:pPr lvl="1" eaLnBrk="1" hangingPunct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predisposition to the development of colon cancer.</a:t>
            </a:r>
          </a:p>
        </p:txBody>
      </p:sp>
    </p:spTree>
    <p:extLst>
      <p:ext uri="{BB962C8B-B14F-4D97-AF65-F5344CB8AC3E}">
        <p14:creationId xmlns:p14="http://schemas.microsoft.com/office/powerpoint/2010/main" val="34244759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Hereditary Non-polyposis Colorectal Cancer </a:t>
            </a:r>
            <a:r>
              <a:rPr lang="en-US" altLang="en-US" sz="3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HNPCC - genetic pre-disposition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05000"/>
            <a:ext cx="8686800" cy="4953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Etiological process 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 inheritance of a mutant mismatch repair gene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produces</a:t>
            </a: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B0F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Disorder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- chromosome 3 with abnormal hMLH1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bears</a:t>
            </a: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Disposition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(disease) - Lynch syndrome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realized_in</a:t>
            </a: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Pathological process 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 abnormal repair of DNA mismatches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produces</a:t>
            </a: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B0F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Disorder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- mutations in proto-oncogenes and tumor suppressor genes with microsatellite repeats (e.g. TGF-beta R2)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bears</a:t>
            </a: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Disposition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(disease) - non-polyposis colon cancer</a:t>
            </a:r>
          </a:p>
        </p:txBody>
      </p:sp>
    </p:spTree>
    <p:extLst>
      <p:ext uri="{BB962C8B-B14F-4D97-AF65-F5344CB8AC3E}">
        <p14:creationId xmlns:p14="http://schemas.microsoft.com/office/powerpoint/2010/main" val="34162561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Hemorrhagic stroke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4000"/>
            <a:ext cx="7162800" cy="4569866"/>
          </a:xfrm>
        </p:spPr>
      </p:pic>
      <p:sp>
        <p:nvSpPr>
          <p:cNvPr id="5" name="Rectangle 4"/>
          <p:cNvSpPr/>
          <p:nvPr/>
        </p:nvSpPr>
        <p:spPr>
          <a:xfrm>
            <a:off x="2362200" y="6248400"/>
            <a:ext cx="6858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http://www.tomfit247.com/2013/05/stroke-what-is-it-what-causes-it-and.html</a:t>
            </a:r>
          </a:p>
        </p:txBody>
      </p:sp>
    </p:spTree>
    <p:extLst>
      <p:ext uri="{BB962C8B-B14F-4D97-AF65-F5344CB8AC3E}">
        <p14:creationId xmlns:p14="http://schemas.microsoft.com/office/powerpoint/2010/main" val="13218541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Hemorrhagic stroke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>
                <a:solidFill>
                  <a:srgbClr val="00B0F0"/>
                </a:solidFill>
                <a:latin typeface="Arial" charset="0"/>
                <a:cs typeface="Arial" charset="0"/>
              </a:rPr>
              <a:t>Disorder</a:t>
            </a:r>
            <a:r>
              <a:rPr lang="en-US" sz="2200" dirty="0">
                <a:latin typeface="Arial" charset="0"/>
                <a:cs typeface="Arial" charset="0"/>
              </a:rPr>
              <a:t> – cerebral arterial aneurysm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i="1" dirty="0">
                <a:latin typeface="Arial" charset="0"/>
                <a:cs typeface="Arial" charset="0"/>
              </a:rPr>
              <a:t>bears</a:t>
            </a:r>
            <a:endParaRPr lang="en-US" sz="2200" dirty="0">
              <a:latin typeface="Arial" charset="0"/>
              <a:cs typeface="Arial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>
                <a:solidFill>
                  <a:srgbClr val="FFFF00"/>
                </a:solidFill>
                <a:latin typeface="Arial" charset="0"/>
                <a:cs typeface="Arial" charset="0"/>
              </a:rPr>
              <a:t>Disposition</a:t>
            </a:r>
            <a:r>
              <a:rPr lang="en-US" sz="2200" dirty="0">
                <a:latin typeface="Arial" charset="0"/>
                <a:cs typeface="Arial" charset="0"/>
              </a:rPr>
              <a:t>  – of weakened artery to rupture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i="1" dirty="0">
                <a:latin typeface="Arial" charset="0"/>
                <a:cs typeface="Arial" charset="0"/>
              </a:rPr>
              <a:t>realized in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>
                <a:solidFill>
                  <a:srgbClr val="FF0000"/>
                </a:solidFill>
                <a:latin typeface="Arial" charset="0"/>
                <a:cs typeface="Arial" charset="0"/>
              </a:rPr>
              <a:t>Pathological process </a:t>
            </a:r>
            <a:r>
              <a:rPr lang="en-US" sz="2200" dirty="0">
                <a:latin typeface="Arial" charset="0"/>
                <a:cs typeface="Arial" charset="0"/>
              </a:rPr>
              <a:t>– rupturing of weakened blood vessel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i="1" dirty="0">
                <a:latin typeface="Arial" charset="0"/>
                <a:cs typeface="Arial" charset="0"/>
              </a:rPr>
              <a:t>produces</a:t>
            </a:r>
            <a:endParaRPr lang="en-US" sz="2200" dirty="0">
              <a:latin typeface="Arial" charset="0"/>
              <a:cs typeface="Arial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>
                <a:solidFill>
                  <a:srgbClr val="00B0F0"/>
                </a:solidFill>
                <a:latin typeface="Arial" charset="0"/>
                <a:cs typeface="Arial" charset="0"/>
              </a:rPr>
              <a:t>Disorder</a:t>
            </a:r>
            <a:r>
              <a:rPr lang="en-US" sz="2200" dirty="0">
                <a:latin typeface="Arial" charset="0"/>
                <a:cs typeface="Arial" charset="0"/>
              </a:rPr>
              <a:t> – </a:t>
            </a:r>
            <a:r>
              <a:rPr lang="en-US" sz="2200" dirty="0" err="1">
                <a:latin typeface="Arial" charset="0"/>
                <a:cs typeface="Arial" charset="0"/>
              </a:rPr>
              <a:t>Intraparenchymal</a:t>
            </a:r>
            <a:r>
              <a:rPr lang="en-US" sz="2200" dirty="0">
                <a:latin typeface="Arial" charset="0"/>
                <a:cs typeface="Arial" charset="0"/>
              </a:rPr>
              <a:t> cerebral hemorrhage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i="1" dirty="0">
                <a:latin typeface="Arial" charset="0"/>
                <a:cs typeface="Arial" charset="0"/>
              </a:rPr>
              <a:t>bears</a:t>
            </a:r>
            <a:endParaRPr lang="en-US" sz="2200" dirty="0">
              <a:latin typeface="Arial" charset="0"/>
              <a:cs typeface="Arial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>
                <a:solidFill>
                  <a:srgbClr val="FFFF00"/>
                </a:solidFill>
                <a:latin typeface="Arial" charset="0"/>
                <a:cs typeface="Arial" charset="0"/>
              </a:rPr>
              <a:t>Disposition</a:t>
            </a:r>
            <a:r>
              <a:rPr lang="en-US" sz="2200" dirty="0">
                <a:latin typeface="Arial" charset="0"/>
                <a:cs typeface="Arial" charset="0"/>
              </a:rPr>
              <a:t> (disease) – to increased intra-cranial pressure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i="1" dirty="0">
                <a:latin typeface="Arial" charset="0"/>
                <a:cs typeface="Arial" charset="0"/>
              </a:rPr>
              <a:t>realized in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>
                <a:solidFill>
                  <a:srgbClr val="FF0000"/>
                </a:solidFill>
                <a:latin typeface="Arial" charset="0"/>
                <a:cs typeface="Arial" charset="0"/>
              </a:rPr>
              <a:t>Pathological process </a:t>
            </a:r>
            <a:r>
              <a:rPr lang="en-US" sz="2200" dirty="0">
                <a:latin typeface="Arial" charset="0"/>
                <a:cs typeface="Arial" charset="0"/>
              </a:rPr>
              <a:t>– increasing intra-cranial pressure, compression of brain structures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i="1" dirty="0">
                <a:latin typeface="Arial" charset="0"/>
                <a:cs typeface="Arial" charset="0"/>
              </a:rPr>
              <a:t>produces</a:t>
            </a:r>
            <a:endParaRPr lang="en-US" sz="2200" dirty="0">
              <a:latin typeface="Arial" charset="0"/>
              <a:cs typeface="Arial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>
                <a:solidFill>
                  <a:srgbClr val="00B0F0"/>
                </a:solidFill>
                <a:latin typeface="Arial" charset="0"/>
                <a:cs typeface="Arial" charset="0"/>
              </a:rPr>
              <a:t>Disorder</a:t>
            </a:r>
            <a:r>
              <a:rPr lang="en-US" sz="2200" dirty="0">
                <a:latin typeface="Arial" charset="0"/>
                <a:cs typeface="Arial" charset="0"/>
              </a:rPr>
              <a:t> – Cerebral ischemia, Cerebral neuronal death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i="1" dirty="0">
                <a:latin typeface="Arial" charset="0"/>
                <a:cs typeface="Arial" charset="0"/>
              </a:rPr>
              <a:t>bears</a:t>
            </a:r>
            <a:endParaRPr lang="en-US" sz="2200" dirty="0">
              <a:latin typeface="Arial" charset="0"/>
              <a:cs typeface="Arial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>
                <a:solidFill>
                  <a:srgbClr val="FFFF00"/>
                </a:solidFill>
                <a:latin typeface="Arial" charset="0"/>
                <a:cs typeface="Arial" charset="0"/>
              </a:rPr>
              <a:t>Disposition</a:t>
            </a:r>
            <a:r>
              <a:rPr lang="en-US" sz="2200" dirty="0">
                <a:latin typeface="Arial" charset="0"/>
                <a:cs typeface="Arial" charset="0"/>
              </a:rPr>
              <a:t> (disease) – stroke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i="1" dirty="0">
                <a:latin typeface="Arial" charset="0"/>
                <a:cs typeface="Arial" charset="0"/>
              </a:rPr>
              <a:t>realized in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>
                <a:solidFill>
                  <a:srgbClr val="19FF81"/>
                </a:solidFill>
                <a:latin typeface="Arial" charset="0"/>
                <a:cs typeface="Arial" charset="0"/>
              </a:rPr>
              <a:t>Symptoms</a:t>
            </a:r>
            <a:r>
              <a:rPr lang="en-US" sz="2200" dirty="0">
                <a:latin typeface="Arial" charset="0"/>
                <a:cs typeface="Arial" charset="0"/>
              </a:rPr>
              <a:t> – weakness/paralysis, loss of sensation, etc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510737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3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Definitions - Clinical Evaluation Terms</a:t>
            </a:r>
            <a:br>
              <a:rPr lang="en-US" altLang="en-US" sz="3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sz="16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(on the side of the patient!)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037012"/>
          </a:xfrm>
          <a:noFill/>
        </p:spPr>
        <p:txBody>
          <a:bodyPr/>
          <a:lstStyle/>
          <a:p>
            <a:pPr algn="just" eaLnBrk="1" hangingPunct="1">
              <a:lnSpc>
                <a:spcPct val="90000"/>
              </a:lnSpc>
              <a:spcAft>
                <a:spcPts val="300"/>
              </a:spcAft>
            </a:pPr>
            <a:r>
              <a:rPr lang="en-US" altLang="en-US" sz="2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‘</a:t>
            </a:r>
            <a:r>
              <a:rPr lang="en-US" altLang="en-US" sz="2000" b="1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bodily feature</a:t>
            </a:r>
            <a:r>
              <a:rPr lang="en-US" altLang="en-US" sz="2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’ - an abbreviation for physical component, a bodily quality, or a bodily process.</a:t>
            </a:r>
          </a:p>
          <a:p>
            <a:pPr algn="just" eaLnBrk="1" hangingPunct="1">
              <a:lnSpc>
                <a:spcPct val="90000"/>
              </a:lnSpc>
              <a:spcAft>
                <a:spcPts val="300"/>
              </a:spcAft>
            </a:pPr>
            <a:endParaRPr lang="en-US" altLang="en-US" sz="20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algn="just" eaLnBrk="1" hangingPunct="1">
              <a:lnSpc>
                <a:spcPct val="90000"/>
              </a:lnSpc>
              <a:spcAft>
                <a:spcPts val="300"/>
              </a:spcAft>
            </a:pPr>
            <a:r>
              <a:rPr lang="en-US" altLang="en-US" sz="20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Sign =def. – </a:t>
            </a:r>
            <a:r>
              <a:rPr lang="en-US" altLang="en-US" sz="2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bodily feature of a patient that is observed in a physical examination and is deemed by the clinician to be of clinical significance. </a:t>
            </a:r>
            <a:r>
              <a:rPr lang="en-US" altLang="en-US" sz="20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(Objectively observable features)</a:t>
            </a:r>
            <a:endParaRPr lang="en-US" altLang="en-US" sz="20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algn="just" eaLnBrk="1" hangingPunct="1">
              <a:lnSpc>
                <a:spcPct val="90000"/>
              </a:lnSpc>
              <a:spcAft>
                <a:spcPts val="300"/>
              </a:spcAft>
            </a:pPr>
            <a:r>
              <a:rPr lang="en-US" altLang="en-US" sz="20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Symptom =def. – </a:t>
            </a:r>
            <a:r>
              <a:rPr lang="en-US" altLang="en-US" sz="2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bodily feature of a patient that is observed by the patient and is hypothesized by the patient to be a realization of a disease. </a:t>
            </a:r>
            <a:r>
              <a:rPr lang="en-US" altLang="en-US" sz="20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(a restricted family of phenomena (including pain, nausea, anger, drowsiness), which are of their nature experienced in the first person)</a:t>
            </a:r>
            <a:endParaRPr lang="en-US" altLang="en-US" sz="20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algn="just" eaLnBrk="1" hangingPunct="1">
              <a:lnSpc>
                <a:spcPct val="90000"/>
              </a:lnSpc>
              <a:spcAft>
                <a:spcPts val="300"/>
              </a:spcAft>
            </a:pPr>
            <a:r>
              <a:rPr lang="en-US" altLang="en-US" sz="20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Laboratory Test =def. – </a:t>
            </a:r>
            <a:r>
              <a:rPr lang="en-US" altLang="en-US" sz="2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measurement assay that has as input a patient-derived specimen, and as output a result representing a quality of the specimen.</a:t>
            </a:r>
          </a:p>
          <a:p>
            <a:pPr algn="just" eaLnBrk="1" hangingPunct="1">
              <a:lnSpc>
                <a:spcPct val="90000"/>
              </a:lnSpc>
              <a:spcAft>
                <a:spcPts val="300"/>
              </a:spcAft>
            </a:pPr>
            <a:r>
              <a:rPr lang="en-US" altLang="en-US" sz="20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Laboratory Finding =def. – </a:t>
            </a:r>
            <a:r>
              <a:rPr lang="en-US" altLang="en-US" sz="2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representation of a quality of a specimen that is the output of a laboratory test and that can support an inference to an assertion about some quality of the patient.</a:t>
            </a:r>
          </a:p>
        </p:txBody>
      </p:sp>
    </p:spTree>
    <p:extLst>
      <p:ext uri="{BB962C8B-B14F-4D97-AF65-F5344CB8AC3E}">
        <p14:creationId xmlns:p14="http://schemas.microsoft.com/office/powerpoint/2010/main" val="118018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37" name="AutoShap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Part 2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n-US" altLang="en-US" dirty="0"/>
              <a:t>Foundational type-terms for </a:t>
            </a:r>
            <a:r>
              <a:rPr lang="en-US" altLang="en-US" u="sng" dirty="0"/>
              <a:t>clinical</a:t>
            </a:r>
            <a:r>
              <a:rPr lang="en-US" altLang="en-US" dirty="0"/>
              <a:t> entities on the side of the patient</a:t>
            </a:r>
            <a:endParaRPr lang="en-US" altLang="en-US" sz="2400" dirty="0"/>
          </a:p>
        </p:txBody>
      </p:sp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71438" y="3683000"/>
            <a:ext cx="209550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etiological process</a:t>
            </a:r>
          </a:p>
        </p:txBody>
      </p:sp>
      <p:sp>
        <p:nvSpPr>
          <p:cNvPr id="90116" name="Rectangle 5"/>
          <p:cNvSpPr>
            <a:spLocks noChangeArrowheads="1"/>
          </p:cNvSpPr>
          <p:nvPr/>
        </p:nvSpPr>
        <p:spPr bwMode="auto">
          <a:xfrm>
            <a:off x="1905000" y="2908300"/>
            <a:ext cx="1114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produces</a:t>
            </a:r>
          </a:p>
        </p:txBody>
      </p:sp>
      <p:sp>
        <p:nvSpPr>
          <p:cNvPr id="90117" name="Rectangle 6"/>
          <p:cNvSpPr>
            <a:spLocks noChangeArrowheads="1"/>
          </p:cNvSpPr>
          <p:nvPr/>
        </p:nvSpPr>
        <p:spPr bwMode="auto">
          <a:xfrm>
            <a:off x="2924175" y="3683000"/>
            <a:ext cx="102235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disorder</a:t>
            </a:r>
          </a:p>
        </p:txBody>
      </p:sp>
      <p:sp>
        <p:nvSpPr>
          <p:cNvPr id="90118" name="Rectangle 7"/>
          <p:cNvSpPr>
            <a:spLocks noChangeArrowheads="1"/>
          </p:cNvSpPr>
          <p:nvPr/>
        </p:nvSpPr>
        <p:spPr bwMode="auto">
          <a:xfrm>
            <a:off x="3965575" y="2908300"/>
            <a:ext cx="752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bears</a:t>
            </a:r>
          </a:p>
        </p:txBody>
      </p:sp>
      <p:sp>
        <p:nvSpPr>
          <p:cNvPr id="90119" name="Rectangle 8"/>
          <p:cNvSpPr>
            <a:spLocks noChangeArrowheads="1"/>
          </p:cNvSpPr>
          <p:nvPr/>
        </p:nvSpPr>
        <p:spPr bwMode="auto">
          <a:xfrm>
            <a:off x="4745038" y="3683000"/>
            <a:ext cx="130810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disposition</a:t>
            </a:r>
          </a:p>
        </p:txBody>
      </p:sp>
      <p:sp>
        <p:nvSpPr>
          <p:cNvPr id="90120" name="Rectangle 9"/>
          <p:cNvSpPr>
            <a:spLocks noChangeArrowheads="1"/>
          </p:cNvSpPr>
          <p:nvPr/>
        </p:nvSpPr>
        <p:spPr bwMode="auto">
          <a:xfrm>
            <a:off x="5775325" y="2908300"/>
            <a:ext cx="1327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realized_in</a:t>
            </a:r>
          </a:p>
        </p:txBody>
      </p:sp>
      <p:sp>
        <p:nvSpPr>
          <p:cNvPr id="90121" name="Rectangle 10"/>
          <p:cNvSpPr>
            <a:spLocks noChangeArrowheads="1"/>
          </p:cNvSpPr>
          <p:nvPr/>
        </p:nvSpPr>
        <p:spPr bwMode="auto">
          <a:xfrm>
            <a:off x="6783388" y="3683000"/>
            <a:ext cx="22828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pathological process</a:t>
            </a:r>
          </a:p>
        </p:txBody>
      </p:sp>
      <p:sp>
        <p:nvSpPr>
          <p:cNvPr id="90122" name="Rectangle 11"/>
          <p:cNvSpPr>
            <a:spLocks noChangeArrowheads="1"/>
          </p:cNvSpPr>
          <p:nvPr/>
        </p:nvSpPr>
        <p:spPr bwMode="auto">
          <a:xfrm>
            <a:off x="863600" y="6032500"/>
            <a:ext cx="1114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produces</a:t>
            </a:r>
          </a:p>
        </p:txBody>
      </p:sp>
      <p:sp>
        <p:nvSpPr>
          <p:cNvPr id="90123" name="Rectangle 12"/>
          <p:cNvSpPr>
            <a:spLocks noChangeArrowheads="1"/>
          </p:cNvSpPr>
          <p:nvPr/>
        </p:nvSpPr>
        <p:spPr bwMode="auto">
          <a:xfrm>
            <a:off x="6346825" y="5321300"/>
            <a:ext cx="274320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abnormal bodily features</a:t>
            </a:r>
          </a:p>
        </p:txBody>
      </p:sp>
      <p:sp>
        <p:nvSpPr>
          <p:cNvPr id="90124" name="Rectangle 13"/>
          <p:cNvSpPr>
            <a:spLocks noChangeArrowheads="1"/>
          </p:cNvSpPr>
          <p:nvPr/>
        </p:nvSpPr>
        <p:spPr bwMode="auto">
          <a:xfrm>
            <a:off x="5408613" y="6032500"/>
            <a:ext cx="1654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recognized_as</a:t>
            </a:r>
          </a:p>
        </p:txBody>
      </p:sp>
      <p:sp>
        <p:nvSpPr>
          <p:cNvPr id="90125" name="Rectangle 14"/>
          <p:cNvSpPr>
            <a:spLocks noChangeArrowheads="1"/>
          </p:cNvSpPr>
          <p:nvPr/>
        </p:nvSpPr>
        <p:spPr bwMode="auto">
          <a:xfrm>
            <a:off x="4030663" y="5321300"/>
            <a:ext cx="208915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signs &amp; symptoms</a:t>
            </a:r>
          </a:p>
        </p:txBody>
      </p:sp>
      <p:sp>
        <p:nvSpPr>
          <p:cNvPr id="90126" name="Rectangle 15"/>
          <p:cNvSpPr>
            <a:spLocks noChangeArrowheads="1"/>
          </p:cNvSpPr>
          <p:nvPr/>
        </p:nvSpPr>
        <p:spPr bwMode="auto">
          <a:xfrm>
            <a:off x="1579563" y="5321300"/>
            <a:ext cx="21939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interpretive process</a:t>
            </a:r>
          </a:p>
        </p:txBody>
      </p:sp>
      <p:sp>
        <p:nvSpPr>
          <p:cNvPr id="53263" name="Rectangle 16"/>
          <p:cNvSpPr>
            <a:spLocks noChangeArrowheads="1"/>
          </p:cNvSpPr>
          <p:nvPr/>
        </p:nvSpPr>
        <p:spPr bwMode="auto">
          <a:xfrm>
            <a:off x="7200900" y="4483100"/>
            <a:ext cx="1114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ＭＳ Ｐゴシック" pitchFamily="34" charset="-128"/>
                <a:cs typeface="+mn-cs"/>
              </a:rPr>
              <a:t>produces</a:t>
            </a:r>
          </a:p>
        </p:txBody>
      </p:sp>
      <p:sp>
        <p:nvSpPr>
          <p:cNvPr id="90128" name="Rectangle 17"/>
          <p:cNvSpPr>
            <a:spLocks noChangeArrowheads="1"/>
          </p:cNvSpPr>
          <p:nvPr/>
        </p:nvSpPr>
        <p:spPr bwMode="auto">
          <a:xfrm>
            <a:off x="120650" y="5321300"/>
            <a:ext cx="11525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diagnosis</a:t>
            </a:r>
          </a:p>
        </p:txBody>
      </p:sp>
      <p:sp>
        <p:nvSpPr>
          <p:cNvPr id="90129" name="Rectangle 18"/>
          <p:cNvSpPr>
            <a:spLocks noChangeArrowheads="1"/>
          </p:cNvSpPr>
          <p:nvPr/>
        </p:nvSpPr>
        <p:spPr bwMode="auto">
          <a:xfrm>
            <a:off x="3005138" y="6032500"/>
            <a:ext cx="1733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participates_in</a:t>
            </a:r>
          </a:p>
        </p:txBody>
      </p:sp>
      <p:sp>
        <p:nvSpPr>
          <p:cNvPr id="90130" name="AutoShape 19"/>
          <p:cNvSpPr>
            <a:spLocks noChangeArrowheads="1"/>
          </p:cNvSpPr>
          <p:nvPr/>
        </p:nvSpPr>
        <p:spPr bwMode="auto">
          <a:xfrm>
            <a:off x="1854200" y="33020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1" name="AutoShape 20"/>
          <p:cNvSpPr>
            <a:spLocks noChangeArrowheads="1"/>
          </p:cNvSpPr>
          <p:nvPr/>
        </p:nvSpPr>
        <p:spPr bwMode="auto">
          <a:xfrm>
            <a:off x="3695700" y="33020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2" name="AutoShape 21"/>
          <p:cNvSpPr>
            <a:spLocks noChangeArrowheads="1"/>
          </p:cNvSpPr>
          <p:nvPr/>
        </p:nvSpPr>
        <p:spPr bwMode="auto">
          <a:xfrm>
            <a:off x="5816600" y="33020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3" name="AutoShape 22"/>
          <p:cNvSpPr>
            <a:spLocks noChangeArrowheads="1"/>
          </p:cNvSpPr>
          <p:nvPr/>
        </p:nvSpPr>
        <p:spPr bwMode="auto">
          <a:xfrm flipH="1" flipV="1">
            <a:off x="723900" y="57023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4" name="AutoShape 23"/>
          <p:cNvSpPr>
            <a:spLocks noChangeArrowheads="1"/>
          </p:cNvSpPr>
          <p:nvPr/>
        </p:nvSpPr>
        <p:spPr bwMode="auto">
          <a:xfrm flipH="1" flipV="1">
            <a:off x="3136900" y="57023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5" name="AutoShape 24"/>
          <p:cNvSpPr>
            <a:spLocks noChangeArrowheads="1"/>
          </p:cNvSpPr>
          <p:nvPr/>
        </p:nvSpPr>
        <p:spPr bwMode="auto">
          <a:xfrm flipH="1" flipV="1">
            <a:off x="5537200" y="57023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6" name="AutoShape 25"/>
          <p:cNvSpPr>
            <a:spLocks noChangeArrowheads="1"/>
          </p:cNvSpPr>
          <p:nvPr/>
        </p:nvSpPr>
        <p:spPr bwMode="auto">
          <a:xfrm rot="-5400000" flipH="1" flipV="1">
            <a:off x="7670800" y="45466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4608E4-3F9B-412A-9ACF-E08491C7420C}"/>
              </a:ext>
            </a:extLst>
          </p:cNvPr>
          <p:cNvSpPr/>
          <p:nvPr/>
        </p:nvSpPr>
        <p:spPr bwMode="auto">
          <a:xfrm>
            <a:off x="3946525" y="5035550"/>
            <a:ext cx="5161788" cy="984250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293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3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Definitions - manifestations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037012"/>
          </a:xfrm>
          <a:noFill/>
        </p:spPr>
        <p:txBody>
          <a:bodyPr/>
          <a:lstStyle/>
          <a:p>
            <a:pPr algn="just" eaLnBrk="1" hangingPunct="1">
              <a:lnSpc>
                <a:spcPct val="90000"/>
              </a:lnSpc>
              <a:spcAft>
                <a:spcPts val="300"/>
              </a:spcAft>
            </a:pPr>
            <a:r>
              <a:rPr lang="en-US" altLang="en-US" sz="18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Manifestation of a Disease =def. – </a:t>
            </a:r>
            <a:r>
              <a:rPr lang="en-US" altLang="en-US" sz="1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bodily feature of a patient that is (a) a deviation from clinical normality that exists in virtue of the realization of a disease and (b) is observable.</a:t>
            </a:r>
          </a:p>
          <a:p>
            <a:pPr lvl="1" algn="just" eaLnBrk="1" hangingPunct="1">
              <a:lnSpc>
                <a:spcPct val="90000"/>
              </a:lnSpc>
              <a:spcAft>
                <a:spcPts val="300"/>
              </a:spcAft>
            </a:pPr>
            <a:r>
              <a:rPr lang="en-US" altLang="en-US" sz="16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Observability includes observable through elicitation of response or through the use of special instruments.</a:t>
            </a:r>
          </a:p>
          <a:p>
            <a:pPr lvl="1" algn="just" eaLnBrk="1" hangingPunct="1">
              <a:lnSpc>
                <a:spcPct val="90000"/>
              </a:lnSpc>
              <a:spcAft>
                <a:spcPts val="300"/>
              </a:spcAft>
            </a:pPr>
            <a:endParaRPr lang="en-US" altLang="en-US" sz="16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algn="just" eaLnBrk="1" hangingPunct="1">
              <a:lnSpc>
                <a:spcPct val="90000"/>
              </a:lnSpc>
              <a:spcAft>
                <a:spcPts val="300"/>
              </a:spcAft>
            </a:pPr>
            <a:r>
              <a:rPr lang="en-US" altLang="en-US" sz="18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Preclinical Manifestation of a Disease =def. – </a:t>
            </a:r>
            <a:r>
              <a:rPr lang="en-US" altLang="en-US" sz="1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manifestation of a disease that exists prior to its becoming detectable in a clinical history taking or physical examination.</a:t>
            </a:r>
          </a:p>
          <a:p>
            <a:pPr algn="just" eaLnBrk="1" hangingPunct="1">
              <a:lnSpc>
                <a:spcPct val="90000"/>
              </a:lnSpc>
              <a:spcAft>
                <a:spcPts val="300"/>
              </a:spcAft>
            </a:pPr>
            <a:endParaRPr lang="en-US" altLang="en-US" sz="1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algn="just" eaLnBrk="1" hangingPunct="1">
              <a:lnSpc>
                <a:spcPct val="90000"/>
              </a:lnSpc>
              <a:spcAft>
                <a:spcPts val="300"/>
              </a:spcAft>
            </a:pPr>
            <a:r>
              <a:rPr lang="en-US" altLang="en-US" sz="18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Clinical Manifestation of a Disease =def. – </a:t>
            </a:r>
            <a:r>
              <a:rPr lang="en-US" altLang="en-US" sz="1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manifestation of a disease that is detectable in a clinical history taking or physical examination.</a:t>
            </a:r>
          </a:p>
          <a:p>
            <a:pPr algn="just" eaLnBrk="1" hangingPunct="1">
              <a:lnSpc>
                <a:spcPct val="90000"/>
              </a:lnSpc>
              <a:spcAft>
                <a:spcPts val="300"/>
              </a:spcAft>
            </a:pPr>
            <a:endParaRPr lang="en-US" altLang="en-US" sz="1800" b="1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algn="just" eaLnBrk="1" hangingPunct="1">
              <a:lnSpc>
                <a:spcPct val="90000"/>
              </a:lnSpc>
              <a:spcAft>
                <a:spcPts val="300"/>
              </a:spcAft>
            </a:pPr>
            <a:r>
              <a:rPr lang="en-US" altLang="en-US" sz="18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Phenotype =def. – </a:t>
            </a:r>
            <a:r>
              <a:rPr lang="en-US" altLang="en-US" sz="1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(combination of) bodily feature(s) of an organism determined by the interaction of its genetic make-up and environment.</a:t>
            </a:r>
          </a:p>
          <a:p>
            <a:pPr algn="just" eaLnBrk="1" hangingPunct="1">
              <a:lnSpc>
                <a:spcPct val="90000"/>
              </a:lnSpc>
              <a:spcAft>
                <a:spcPts val="300"/>
              </a:spcAft>
            </a:pPr>
            <a:endParaRPr lang="en-US" altLang="en-US" sz="1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algn="just" eaLnBrk="1" hangingPunct="1">
              <a:lnSpc>
                <a:spcPct val="90000"/>
              </a:lnSpc>
              <a:spcAft>
                <a:spcPts val="300"/>
              </a:spcAft>
            </a:pPr>
            <a:r>
              <a:rPr lang="en-US" altLang="en-US" sz="18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Clinical Phenotype =def.</a:t>
            </a:r>
            <a:r>
              <a:rPr lang="en-US" altLang="en-US" sz="1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– A clinically abnormal phenotype. </a:t>
            </a:r>
            <a:endParaRPr lang="en-US" altLang="en-US" sz="11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564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Phenotype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4114800" cy="4953000"/>
          </a:xfrm>
        </p:spPr>
        <p:txBody>
          <a:bodyPr/>
          <a:lstStyle/>
          <a:p>
            <a:pPr marL="0" algn="ctr">
              <a:lnSpc>
                <a:spcPct val="150000"/>
              </a:lnSpc>
              <a:spcBef>
                <a:spcPts val="0"/>
              </a:spcBef>
            </a:pPr>
            <a:r>
              <a:rPr lang="en-US" b="1" u="sng" dirty="0"/>
              <a:t>On the side of the patient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Bodily features</a:t>
            </a:r>
          </a:p>
          <a:p>
            <a:pPr marL="400050"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Symptoms</a:t>
            </a:r>
          </a:p>
          <a:p>
            <a:pPr marL="400050"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Signs</a:t>
            </a:r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Observed through physical examination</a:t>
            </a:r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Observed through lab test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pPr marL="0">
              <a:lnSpc>
                <a:spcPct val="15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5431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Phenotype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4114800" cy="4953000"/>
          </a:xfrm>
        </p:spPr>
        <p:txBody>
          <a:bodyPr/>
          <a:lstStyle/>
          <a:p>
            <a:pPr marL="0" algn="ctr">
              <a:lnSpc>
                <a:spcPct val="150000"/>
              </a:lnSpc>
              <a:spcBef>
                <a:spcPts val="0"/>
              </a:spcBef>
            </a:pPr>
            <a:r>
              <a:rPr lang="en-US" b="1" u="sng" dirty="0"/>
              <a:t>On the side of the patient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Bodily features</a:t>
            </a:r>
          </a:p>
          <a:p>
            <a:pPr marL="400050"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Symptoms</a:t>
            </a:r>
          </a:p>
          <a:p>
            <a:pPr marL="400050"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Signs</a:t>
            </a:r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Observed through physical examination</a:t>
            </a:r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Observed through lab test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pPr marL="0">
              <a:lnSpc>
                <a:spcPct val="15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55220" y="2286000"/>
            <a:ext cx="3886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Phenotype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=def. – A (combination of) bodily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feature(s) of an organism determined by the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interaction of its genetic make-up and environment.</a:t>
            </a:r>
          </a:p>
        </p:txBody>
      </p:sp>
      <p:sp>
        <p:nvSpPr>
          <p:cNvPr id="5" name="Rectangle 4"/>
          <p:cNvSpPr/>
          <p:nvPr/>
        </p:nvSpPr>
        <p:spPr>
          <a:xfrm>
            <a:off x="495300" y="5702320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Clinical Phenotype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=def. – A clinically abnormal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phenotype.</a:t>
            </a:r>
          </a:p>
        </p:txBody>
      </p:sp>
      <p:sp>
        <p:nvSpPr>
          <p:cNvPr id="6" name="Right Brace 5"/>
          <p:cNvSpPr/>
          <p:nvPr/>
        </p:nvSpPr>
        <p:spPr bwMode="auto">
          <a:xfrm>
            <a:off x="4305300" y="2362200"/>
            <a:ext cx="533400" cy="3048000"/>
          </a:xfrm>
          <a:prstGeom prst="rightBrace">
            <a:avLst>
              <a:gd name="adj1" fmla="val 60598"/>
              <a:gd name="adj2" fmla="val 49634"/>
            </a:avLst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2829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37" name="AutoShap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Part 3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n-US" altLang="en-US" dirty="0"/>
              <a:t>Foundational type-terms for </a:t>
            </a:r>
            <a:r>
              <a:rPr lang="en-US" altLang="en-US" u="sng" dirty="0"/>
              <a:t>representations</a:t>
            </a:r>
            <a:r>
              <a:rPr lang="en-US" altLang="en-US" dirty="0"/>
              <a:t> of entities on the side of the patient</a:t>
            </a:r>
            <a:endParaRPr lang="en-US" altLang="en-US" sz="2400" dirty="0"/>
          </a:p>
        </p:txBody>
      </p:sp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71438" y="3683000"/>
            <a:ext cx="209550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etiological process</a:t>
            </a:r>
          </a:p>
        </p:txBody>
      </p:sp>
      <p:sp>
        <p:nvSpPr>
          <p:cNvPr id="90116" name="Rectangle 5"/>
          <p:cNvSpPr>
            <a:spLocks noChangeArrowheads="1"/>
          </p:cNvSpPr>
          <p:nvPr/>
        </p:nvSpPr>
        <p:spPr bwMode="auto">
          <a:xfrm>
            <a:off x="1905000" y="2908300"/>
            <a:ext cx="1114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produces</a:t>
            </a:r>
          </a:p>
        </p:txBody>
      </p:sp>
      <p:sp>
        <p:nvSpPr>
          <p:cNvPr id="90117" name="Rectangle 6"/>
          <p:cNvSpPr>
            <a:spLocks noChangeArrowheads="1"/>
          </p:cNvSpPr>
          <p:nvPr/>
        </p:nvSpPr>
        <p:spPr bwMode="auto">
          <a:xfrm>
            <a:off x="2924175" y="3683000"/>
            <a:ext cx="102235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disorder</a:t>
            </a:r>
          </a:p>
        </p:txBody>
      </p:sp>
      <p:sp>
        <p:nvSpPr>
          <p:cNvPr id="90118" name="Rectangle 7"/>
          <p:cNvSpPr>
            <a:spLocks noChangeArrowheads="1"/>
          </p:cNvSpPr>
          <p:nvPr/>
        </p:nvSpPr>
        <p:spPr bwMode="auto">
          <a:xfrm>
            <a:off x="3965575" y="2908300"/>
            <a:ext cx="752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bears</a:t>
            </a:r>
          </a:p>
        </p:txBody>
      </p:sp>
      <p:sp>
        <p:nvSpPr>
          <p:cNvPr id="90119" name="Rectangle 8"/>
          <p:cNvSpPr>
            <a:spLocks noChangeArrowheads="1"/>
          </p:cNvSpPr>
          <p:nvPr/>
        </p:nvSpPr>
        <p:spPr bwMode="auto">
          <a:xfrm>
            <a:off x="4745038" y="3683000"/>
            <a:ext cx="130810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disposition</a:t>
            </a:r>
          </a:p>
        </p:txBody>
      </p:sp>
      <p:sp>
        <p:nvSpPr>
          <p:cNvPr id="90120" name="Rectangle 9"/>
          <p:cNvSpPr>
            <a:spLocks noChangeArrowheads="1"/>
          </p:cNvSpPr>
          <p:nvPr/>
        </p:nvSpPr>
        <p:spPr bwMode="auto">
          <a:xfrm>
            <a:off x="5775325" y="2908300"/>
            <a:ext cx="1327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realized_in</a:t>
            </a:r>
          </a:p>
        </p:txBody>
      </p:sp>
      <p:sp>
        <p:nvSpPr>
          <p:cNvPr id="90121" name="Rectangle 10"/>
          <p:cNvSpPr>
            <a:spLocks noChangeArrowheads="1"/>
          </p:cNvSpPr>
          <p:nvPr/>
        </p:nvSpPr>
        <p:spPr bwMode="auto">
          <a:xfrm>
            <a:off x="6783388" y="3683000"/>
            <a:ext cx="22828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pathological process</a:t>
            </a:r>
          </a:p>
        </p:txBody>
      </p:sp>
      <p:sp>
        <p:nvSpPr>
          <p:cNvPr id="90122" name="Rectangle 11"/>
          <p:cNvSpPr>
            <a:spLocks noChangeArrowheads="1"/>
          </p:cNvSpPr>
          <p:nvPr/>
        </p:nvSpPr>
        <p:spPr bwMode="auto">
          <a:xfrm>
            <a:off x="863600" y="6032500"/>
            <a:ext cx="1114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produces</a:t>
            </a:r>
          </a:p>
        </p:txBody>
      </p:sp>
      <p:sp>
        <p:nvSpPr>
          <p:cNvPr id="90123" name="Rectangle 12"/>
          <p:cNvSpPr>
            <a:spLocks noChangeArrowheads="1"/>
          </p:cNvSpPr>
          <p:nvPr/>
        </p:nvSpPr>
        <p:spPr bwMode="auto">
          <a:xfrm>
            <a:off x="6346825" y="5321300"/>
            <a:ext cx="274320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abnormal bodily features</a:t>
            </a:r>
          </a:p>
        </p:txBody>
      </p:sp>
      <p:sp>
        <p:nvSpPr>
          <p:cNvPr id="90124" name="Rectangle 13"/>
          <p:cNvSpPr>
            <a:spLocks noChangeArrowheads="1"/>
          </p:cNvSpPr>
          <p:nvPr/>
        </p:nvSpPr>
        <p:spPr bwMode="auto">
          <a:xfrm>
            <a:off x="5408613" y="6032500"/>
            <a:ext cx="1654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recognized_as</a:t>
            </a:r>
          </a:p>
        </p:txBody>
      </p:sp>
      <p:sp>
        <p:nvSpPr>
          <p:cNvPr id="90125" name="Rectangle 14"/>
          <p:cNvSpPr>
            <a:spLocks noChangeArrowheads="1"/>
          </p:cNvSpPr>
          <p:nvPr/>
        </p:nvSpPr>
        <p:spPr bwMode="auto">
          <a:xfrm>
            <a:off x="4030663" y="5321300"/>
            <a:ext cx="208915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signs &amp; symptoms</a:t>
            </a:r>
          </a:p>
        </p:txBody>
      </p:sp>
      <p:sp>
        <p:nvSpPr>
          <p:cNvPr id="90126" name="Rectangle 15"/>
          <p:cNvSpPr>
            <a:spLocks noChangeArrowheads="1"/>
          </p:cNvSpPr>
          <p:nvPr/>
        </p:nvSpPr>
        <p:spPr bwMode="auto">
          <a:xfrm>
            <a:off x="1579563" y="5321300"/>
            <a:ext cx="21939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interpretive process</a:t>
            </a:r>
          </a:p>
        </p:txBody>
      </p:sp>
      <p:sp>
        <p:nvSpPr>
          <p:cNvPr id="53263" name="Rectangle 16"/>
          <p:cNvSpPr>
            <a:spLocks noChangeArrowheads="1"/>
          </p:cNvSpPr>
          <p:nvPr/>
        </p:nvSpPr>
        <p:spPr bwMode="auto">
          <a:xfrm>
            <a:off x="7200900" y="4483100"/>
            <a:ext cx="1114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ＭＳ Ｐゴシック" pitchFamily="34" charset="-128"/>
                <a:cs typeface="+mn-cs"/>
              </a:rPr>
              <a:t>produces</a:t>
            </a:r>
          </a:p>
        </p:txBody>
      </p:sp>
      <p:sp>
        <p:nvSpPr>
          <p:cNvPr id="90128" name="Rectangle 17"/>
          <p:cNvSpPr>
            <a:spLocks noChangeArrowheads="1"/>
          </p:cNvSpPr>
          <p:nvPr/>
        </p:nvSpPr>
        <p:spPr bwMode="auto">
          <a:xfrm>
            <a:off x="120650" y="5321300"/>
            <a:ext cx="11525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diagnosis</a:t>
            </a:r>
          </a:p>
        </p:txBody>
      </p:sp>
      <p:sp>
        <p:nvSpPr>
          <p:cNvPr id="90129" name="Rectangle 18"/>
          <p:cNvSpPr>
            <a:spLocks noChangeArrowheads="1"/>
          </p:cNvSpPr>
          <p:nvPr/>
        </p:nvSpPr>
        <p:spPr bwMode="auto">
          <a:xfrm>
            <a:off x="3005138" y="6032500"/>
            <a:ext cx="1733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participates_in</a:t>
            </a:r>
          </a:p>
        </p:txBody>
      </p:sp>
      <p:sp>
        <p:nvSpPr>
          <p:cNvPr id="90130" name="AutoShape 19"/>
          <p:cNvSpPr>
            <a:spLocks noChangeArrowheads="1"/>
          </p:cNvSpPr>
          <p:nvPr/>
        </p:nvSpPr>
        <p:spPr bwMode="auto">
          <a:xfrm>
            <a:off x="1854200" y="33020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1" name="AutoShape 20"/>
          <p:cNvSpPr>
            <a:spLocks noChangeArrowheads="1"/>
          </p:cNvSpPr>
          <p:nvPr/>
        </p:nvSpPr>
        <p:spPr bwMode="auto">
          <a:xfrm>
            <a:off x="3695700" y="33020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2" name="AutoShape 21"/>
          <p:cNvSpPr>
            <a:spLocks noChangeArrowheads="1"/>
          </p:cNvSpPr>
          <p:nvPr/>
        </p:nvSpPr>
        <p:spPr bwMode="auto">
          <a:xfrm>
            <a:off x="5816600" y="33020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3" name="AutoShape 22"/>
          <p:cNvSpPr>
            <a:spLocks noChangeArrowheads="1"/>
          </p:cNvSpPr>
          <p:nvPr/>
        </p:nvSpPr>
        <p:spPr bwMode="auto">
          <a:xfrm flipH="1" flipV="1">
            <a:off x="723900" y="57023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4" name="AutoShape 23"/>
          <p:cNvSpPr>
            <a:spLocks noChangeArrowheads="1"/>
          </p:cNvSpPr>
          <p:nvPr/>
        </p:nvSpPr>
        <p:spPr bwMode="auto">
          <a:xfrm flipH="1" flipV="1">
            <a:off x="3136900" y="57023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5" name="AutoShape 24"/>
          <p:cNvSpPr>
            <a:spLocks noChangeArrowheads="1"/>
          </p:cNvSpPr>
          <p:nvPr/>
        </p:nvSpPr>
        <p:spPr bwMode="auto">
          <a:xfrm flipH="1" flipV="1">
            <a:off x="5537200" y="57023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6" name="AutoShape 25"/>
          <p:cNvSpPr>
            <a:spLocks noChangeArrowheads="1"/>
          </p:cNvSpPr>
          <p:nvPr/>
        </p:nvSpPr>
        <p:spPr bwMode="auto">
          <a:xfrm rot="-5400000" flipH="1" flipV="1">
            <a:off x="7670800" y="45466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4608E4-3F9B-412A-9ACF-E08491C7420C}"/>
              </a:ext>
            </a:extLst>
          </p:cNvPr>
          <p:cNvSpPr/>
          <p:nvPr/>
        </p:nvSpPr>
        <p:spPr bwMode="auto">
          <a:xfrm>
            <a:off x="59436" y="5035550"/>
            <a:ext cx="3820414" cy="984250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304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t"/>
          <a:lstStyle/>
          <a:p>
            <a:pPr eaLnBrk="1" hangingPunct="1"/>
            <a:r>
              <a:rPr lang="en-US" altLang="en-US" sz="36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Goals of OGMS (1)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are the fundamental types of things for which we need ontological categories (what’s the domain)?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disease initiation, progression, pathogenesis, signs, symptoms, assessments, clinical and laboratory findings, disease diagnosis, treatment, treatment response and outcome;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normal phenotype, homeostatic (normal) profile.</a:t>
            </a:r>
          </a:p>
        </p:txBody>
      </p:sp>
    </p:spTree>
    <p:extLst>
      <p:ext uri="{BB962C8B-B14F-4D97-AF65-F5344CB8AC3E}">
        <p14:creationId xmlns:p14="http://schemas.microsoft.com/office/powerpoint/2010/main" val="4473878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‘Findings’ / ‘observations’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4114800" cy="4953000"/>
          </a:xfrm>
        </p:spPr>
        <p:txBody>
          <a:bodyPr/>
          <a:lstStyle/>
          <a:p>
            <a:pPr marL="0" algn="ctr">
              <a:lnSpc>
                <a:spcPct val="150000"/>
              </a:lnSpc>
              <a:spcBef>
                <a:spcPts val="0"/>
              </a:spcBef>
            </a:pPr>
            <a:r>
              <a:rPr lang="en-US" b="1" u="sng" dirty="0"/>
              <a:t>On the side of the patient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Bodily features</a:t>
            </a:r>
          </a:p>
          <a:p>
            <a:pPr marL="400050"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Symptoms</a:t>
            </a:r>
          </a:p>
          <a:p>
            <a:pPr marL="400050"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Signs</a:t>
            </a:r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Observed through physical examination</a:t>
            </a:r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Observed through lab test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pPr marL="0">
              <a:lnSpc>
                <a:spcPct val="150000"/>
              </a:lnSpc>
              <a:spcBef>
                <a:spcPts val="0"/>
              </a:spcBef>
            </a:pP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124200" y="1676400"/>
            <a:ext cx="5791200" cy="4953000"/>
            <a:chOff x="3124200" y="1676400"/>
            <a:chExt cx="5791200" cy="4953000"/>
          </a:xfrm>
        </p:grpSpPr>
        <p:sp>
          <p:nvSpPr>
            <p:cNvPr id="4" name="Content Placeholder 2"/>
            <p:cNvSpPr txBox="1">
              <a:spLocks/>
            </p:cNvSpPr>
            <p:nvPr/>
          </p:nvSpPr>
          <p:spPr>
            <a:xfrm>
              <a:off x="5181600" y="1676400"/>
              <a:ext cx="3733800" cy="4953000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4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80000"/>
                <a:buFont typeface="Times" charset="0"/>
                <a:buChar char="•"/>
                <a:defRPr lang="en-US" sz="2400" b="0" i="0" dirty="0" smtClean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 sz="20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5000"/>
                <a:buFont typeface="Times" charset="0"/>
                <a:buChar char="•"/>
                <a:defRPr sz="20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 b="0" i="1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9pPr>
            </a:lstStyle>
            <a:p>
              <a:pPr marL="0" marR="0" lvl="0" indent="-342900" algn="l" defTabSz="914400" rtl="0" eaLnBrk="0" fontAlgn="base" latinLnBrk="0" hangingPunct="0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en-US" sz="2400" b="1" i="0" u="sng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ＭＳ Ｐゴシック" pitchFamily="122" charset="-128"/>
                </a:rPr>
                <a:t>Representations</a:t>
              </a:r>
            </a:p>
            <a:p>
              <a:pPr marL="0" marR="0" lvl="0" indent="-342900" algn="l" defTabSz="914400" rtl="0" eaLnBrk="0" fontAlgn="base" latinLnBrk="0" hangingPunct="0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ＭＳ Ｐゴシック" pitchFamily="122" charset="-128"/>
                </a:rPr>
                <a:t>Findings</a:t>
              </a:r>
            </a:p>
            <a:p>
              <a:pPr marL="400050" marR="0" lvl="1" indent="-285750" algn="l" defTabSz="914400" rtl="0" eaLnBrk="0" fontAlgn="base" latinLnBrk="0" hangingPunct="0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FFFF"/>
                </a:buClr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ＭＳ Ｐゴシック" pitchFamily="122" charset="-128"/>
                </a:rPr>
                <a:t>Anamnestic findings</a:t>
              </a:r>
            </a:p>
            <a:p>
              <a:pPr marL="400050" marR="0" lvl="1" indent="-285750" algn="l" defTabSz="914400" rtl="0" eaLnBrk="0" fontAlgn="base" latinLnBrk="0" hangingPunct="0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FFFF"/>
                </a:buClr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endParaRPr>
            </a:p>
            <a:p>
              <a:pPr marL="800100" marR="0" lvl="2" indent="-228600" algn="l" defTabSz="914400" rtl="0" eaLnBrk="0" fontAlgn="base" latinLnBrk="0" hangingPunct="0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ＭＳ Ｐゴシック" pitchFamily="122" charset="-128"/>
                </a:rPr>
                <a:t>Clinical findings</a:t>
              </a:r>
            </a:p>
            <a:p>
              <a:pPr marL="800100" marR="0" lvl="2" indent="-228600" algn="l" defTabSz="914400" rtl="0" eaLnBrk="0" fontAlgn="base" latinLnBrk="0" hangingPunct="0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endParaRPr>
            </a:p>
            <a:p>
              <a:pPr marL="800100" marR="0" lvl="2" indent="-228600" algn="l" defTabSz="914400" rtl="0" eaLnBrk="0" fontAlgn="base" latinLnBrk="0" hangingPunct="0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ＭＳ Ｐゴシック" pitchFamily="122" charset="-128"/>
                </a:rPr>
                <a:t>Laboratory findings</a:t>
              </a:r>
            </a:p>
          </p:txBody>
        </p:sp>
        <p:sp>
          <p:nvSpPr>
            <p:cNvPr id="5" name="Right Arrow 4"/>
            <p:cNvSpPr/>
            <p:nvPr/>
          </p:nvSpPr>
          <p:spPr bwMode="auto">
            <a:xfrm>
              <a:off x="3124200" y="2483004"/>
              <a:ext cx="1905000" cy="228600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endParaRPr>
            </a:p>
          </p:txBody>
        </p:sp>
        <p:sp>
          <p:nvSpPr>
            <p:cNvPr id="6" name="Right Arrow 5"/>
            <p:cNvSpPr/>
            <p:nvPr/>
          </p:nvSpPr>
          <p:spPr bwMode="auto">
            <a:xfrm>
              <a:off x="3124200" y="3048000"/>
              <a:ext cx="1905000" cy="228600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endParaRPr>
            </a:p>
          </p:txBody>
        </p:sp>
        <p:sp>
          <p:nvSpPr>
            <p:cNvPr id="7" name="Right Arrow 6"/>
            <p:cNvSpPr/>
            <p:nvPr/>
          </p:nvSpPr>
          <p:spPr bwMode="auto">
            <a:xfrm>
              <a:off x="4464204" y="4092498"/>
              <a:ext cx="990600" cy="197004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endParaRPr>
            </a:p>
          </p:txBody>
        </p:sp>
        <p:sp>
          <p:nvSpPr>
            <p:cNvPr id="8" name="Right Arrow 7"/>
            <p:cNvSpPr/>
            <p:nvPr/>
          </p:nvSpPr>
          <p:spPr bwMode="auto">
            <a:xfrm>
              <a:off x="4495800" y="4984596"/>
              <a:ext cx="990600" cy="197004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endParaRP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4648200" y="1676400"/>
            <a:ext cx="76200" cy="46482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185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‘Findings’ / ‘observations’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4114800" cy="4953000"/>
          </a:xfrm>
        </p:spPr>
        <p:txBody>
          <a:bodyPr/>
          <a:lstStyle/>
          <a:p>
            <a:pPr marL="0" algn="ctr">
              <a:lnSpc>
                <a:spcPct val="150000"/>
              </a:lnSpc>
              <a:spcBef>
                <a:spcPts val="0"/>
              </a:spcBef>
            </a:pPr>
            <a:r>
              <a:rPr lang="en-US" b="1" u="sng" dirty="0"/>
              <a:t>On the side of the patient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Bodily features</a:t>
            </a:r>
          </a:p>
          <a:p>
            <a:pPr marL="400050"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Symptoms</a:t>
            </a:r>
          </a:p>
          <a:p>
            <a:pPr marL="400050"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Signs</a:t>
            </a:r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Observed through physical examination</a:t>
            </a:r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Observed through lab test</a:t>
            </a:r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571500" lvl="2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/>
              <a:t>Clinical phenotype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0"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pPr marL="0">
              <a:lnSpc>
                <a:spcPct val="15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81600" y="1676400"/>
            <a:ext cx="37338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0" marR="0" lvl="0" indent="-3429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Representations</a:t>
            </a:r>
          </a:p>
          <a:p>
            <a:pPr marL="0" marR="0" lvl="0" indent="-3429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Findings</a:t>
            </a:r>
          </a:p>
          <a:p>
            <a:pPr marL="400050" marR="0" lvl="1" indent="-28575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Anamnestic findings</a:t>
            </a:r>
          </a:p>
          <a:p>
            <a:pPr marL="400050" marR="0" lvl="1" indent="-28575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800100" marR="0" lvl="2" indent="-2286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Clinical findings</a:t>
            </a:r>
          </a:p>
          <a:p>
            <a:pPr marL="800100" marR="0" lvl="2" indent="-2286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800100" marR="0" lvl="2" indent="-2286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Laboratory findings</a:t>
            </a:r>
          </a:p>
          <a:p>
            <a:pPr marL="800100" marR="0" lvl="2" indent="-2286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571500" marR="0" lvl="2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Clinical picture</a:t>
            </a:r>
          </a:p>
          <a:p>
            <a:pPr marL="800100" marR="0" lvl="2" indent="-2286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3124200" y="2483004"/>
            <a:ext cx="1905000" cy="2286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3124200" y="3048000"/>
            <a:ext cx="1905000" cy="2286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4464204" y="4092498"/>
            <a:ext cx="990600" cy="197004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4495800" y="4984596"/>
            <a:ext cx="990600" cy="197004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10" name="Right Brace 9"/>
          <p:cNvSpPr/>
          <p:nvPr/>
        </p:nvSpPr>
        <p:spPr bwMode="auto">
          <a:xfrm rot="5400000">
            <a:off x="2061117" y="3813717"/>
            <a:ext cx="533400" cy="3573966"/>
          </a:xfrm>
          <a:prstGeom prst="rightBrace">
            <a:avLst>
              <a:gd name="adj1" fmla="val 60598"/>
              <a:gd name="adj2" fmla="val 49634"/>
            </a:avLst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11" name="Right Brace 10"/>
          <p:cNvSpPr/>
          <p:nvPr/>
        </p:nvSpPr>
        <p:spPr bwMode="auto">
          <a:xfrm rot="5400000">
            <a:off x="6633117" y="3813717"/>
            <a:ext cx="533400" cy="3573966"/>
          </a:xfrm>
          <a:prstGeom prst="rightBrace">
            <a:avLst>
              <a:gd name="adj1" fmla="val 60598"/>
              <a:gd name="adj2" fmla="val 49634"/>
            </a:avLst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648200" y="1676400"/>
            <a:ext cx="76200" cy="46482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4544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Clinical picture</a:t>
            </a:r>
          </a:p>
        </p:txBody>
      </p:sp>
      <p:sp>
        <p:nvSpPr>
          <p:cNvPr id="96258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just" eaLnBrk="1" hangingPunct="1">
              <a:spcAft>
                <a:spcPts val="300"/>
              </a:spcAft>
            </a:pPr>
            <a:r>
              <a:rPr lang="en-US" altLang="en-US" b="1" u="sng" dirty="0"/>
              <a:t>Clinical Picture</a:t>
            </a:r>
            <a:r>
              <a:rPr lang="en-US" altLang="en-US" b="1" dirty="0"/>
              <a:t> =def.</a:t>
            </a:r>
            <a:r>
              <a:rPr lang="en-US" altLang="en-US" dirty="0"/>
              <a:t> – A </a:t>
            </a:r>
            <a:r>
              <a:rPr lang="en-US" altLang="en-US" b="1" dirty="0"/>
              <a:t>representation</a:t>
            </a:r>
            <a:r>
              <a:rPr lang="en-US" altLang="en-US" dirty="0"/>
              <a:t> of a clinical phenotype that is inferred from the combination of laboratory, image and clinical findings about a given patient. </a:t>
            </a:r>
          </a:p>
          <a:p>
            <a:pPr algn="just" eaLnBrk="1" hangingPunct="1">
              <a:spcAft>
                <a:spcPts val="300"/>
              </a:spcAft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66189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‘Findings’ / ‘observations’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4114800" cy="4953000"/>
          </a:xfrm>
        </p:spPr>
        <p:txBody>
          <a:bodyPr/>
          <a:lstStyle/>
          <a:p>
            <a:pPr marL="0" algn="ctr">
              <a:lnSpc>
                <a:spcPct val="150000"/>
              </a:lnSpc>
              <a:spcBef>
                <a:spcPts val="0"/>
              </a:spcBef>
            </a:pPr>
            <a:r>
              <a:rPr lang="en-US" b="1" u="sng" dirty="0"/>
              <a:t>On the side of the patient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Bodily features</a:t>
            </a:r>
          </a:p>
          <a:p>
            <a:pPr marL="400050"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Symptoms</a:t>
            </a:r>
          </a:p>
          <a:p>
            <a:pPr marL="400050"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Signs</a:t>
            </a:r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Observed through physical examination</a:t>
            </a:r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Observed through lab test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Diseases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pPr marL="0">
              <a:lnSpc>
                <a:spcPct val="15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81600" y="1676400"/>
            <a:ext cx="37338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0" marR="0" lvl="0" indent="-3429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Representations</a:t>
            </a:r>
          </a:p>
          <a:p>
            <a:pPr marL="0" marR="0" lvl="0" indent="-3429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Findings</a:t>
            </a:r>
          </a:p>
          <a:p>
            <a:pPr marL="400050" marR="0" lvl="1" indent="-28575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Anamnestic findings</a:t>
            </a:r>
          </a:p>
          <a:p>
            <a:pPr marL="400050" marR="0" lvl="1" indent="-28575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800100" marR="0" lvl="2" indent="-2286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Clinical findings</a:t>
            </a:r>
          </a:p>
          <a:p>
            <a:pPr marL="800100" marR="0" lvl="2" indent="-2286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800100" marR="0" lvl="2" indent="-2286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Laboratory findings</a:t>
            </a:r>
          </a:p>
          <a:p>
            <a:pPr marL="0" marR="0" lvl="0" indent="-3429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Diagnoses</a:t>
            </a:r>
          </a:p>
        </p:txBody>
      </p:sp>
      <p:sp>
        <p:nvSpPr>
          <p:cNvPr id="5" name="Right Arrow 4"/>
          <p:cNvSpPr/>
          <p:nvPr/>
        </p:nvSpPr>
        <p:spPr bwMode="auto">
          <a:xfrm>
            <a:off x="3124200" y="2483004"/>
            <a:ext cx="1905000" cy="2286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3124200" y="3048000"/>
            <a:ext cx="1905000" cy="2286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4464204" y="4092498"/>
            <a:ext cx="990600" cy="197004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4495800" y="4984596"/>
            <a:ext cx="990600" cy="197004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3135351" y="5475249"/>
            <a:ext cx="1905000" cy="2286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648200" y="1676400"/>
            <a:ext cx="76200" cy="46482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58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Diagnosis</a:t>
            </a:r>
          </a:p>
        </p:txBody>
      </p:sp>
      <p:sp>
        <p:nvSpPr>
          <p:cNvPr id="96258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just" eaLnBrk="1" hangingPunct="1">
              <a:spcAft>
                <a:spcPts val="300"/>
              </a:spcAft>
            </a:pPr>
            <a:r>
              <a:rPr lang="en-US" altLang="en-US" b="1" u="sng" dirty="0"/>
              <a:t>Clinical Picture</a:t>
            </a:r>
            <a:r>
              <a:rPr lang="en-US" altLang="en-US" b="1" dirty="0"/>
              <a:t> =def.</a:t>
            </a:r>
            <a:r>
              <a:rPr lang="en-US" altLang="en-US" dirty="0"/>
              <a:t> – A </a:t>
            </a:r>
            <a:r>
              <a:rPr lang="en-US" altLang="en-US" b="1" dirty="0"/>
              <a:t>representation</a:t>
            </a:r>
            <a:r>
              <a:rPr lang="en-US" altLang="en-US" dirty="0"/>
              <a:t> of a clinical phenotype that is inferred from the combination of laboratory, image and clinical findings about a given patient. </a:t>
            </a:r>
          </a:p>
          <a:p>
            <a:pPr algn="just" eaLnBrk="1" hangingPunct="1">
              <a:spcAft>
                <a:spcPts val="300"/>
              </a:spcAft>
            </a:pPr>
            <a:endParaRPr lang="en-US" altLang="en-US" dirty="0"/>
          </a:p>
          <a:p>
            <a:pPr algn="just" eaLnBrk="1" hangingPunct="1">
              <a:spcAft>
                <a:spcPts val="300"/>
              </a:spcAft>
            </a:pPr>
            <a:r>
              <a:rPr lang="en-US" altLang="en-US" b="1" u="sng" dirty="0"/>
              <a:t>Diagnosis</a:t>
            </a:r>
            <a:r>
              <a:rPr lang="en-US" altLang="en-US" b="1" dirty="0"/>
              <a:t> =def. – </a:t>
            </a:r>
            <a:r>
              <a:rPr lang="en-US" altLang="en-US" dirty="0"/>
              <a:t>A conclusion of an interpretive process that has as input a </a:t>
            </a:r>
            <a:r>
              <a:rPr lang="en-US" altLang="en-US" b="1" dirty="0"/>
              <a:t>clinical picture </a:t>
            </a:r>
            <a:r>
              <a:rPr lang="en-US" altLang="en-US" dirty="0"/>
              <a:t>of a given patient and as output an assertion to the effect that the patient has a disease of such and such a type.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76200" y="3733800"/>
            <a:ext cx="8915400" cy="17526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80898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09600"/>
            <a:ext cx="9144000" cy="6324600"/>
            <a:chOff x="609600" y="152400"/>
            <a:chExt cx="7584466" cy="64770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" y="152400"/>
              <a:ext cx="7584466" cy="647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val 4"/>
            <p:cNvSpPr/>
            <p:nvPr/>
          </p:nvSpPr>
          <p:spPr>
            <a:xfrm>
              <a:off x="1752600" y="1600200"/>
              <a:ext cx="3962400" cy="2286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819400" y="5410200"/>
              <a:ext cx="2057400" cy="4572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04929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Generically Dependent Continuants</a:t>
            </a:r>
          </a:p>
        </p:txBody>
      </p:sp>
      <p:sp>
        <p:nvSpPr>
          <p:cNvPr id="38915" name="Rectangle 9"/>
          <p:cNvSpPr>
            <a:spLocks noChangeArrowheads="1"/>
          </p:cNvSpPr>
          <p:nvPr/>
        </p:nvSpPr>
        <p:spPr bwMode="auto">
          <a:xfrm>
            <a:off x="6253956" y="1676400"/>
            <a:ext cx="1633538" cy="1600200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Generically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Dependent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Continuant</a:t>
            </a:r>
          </a:p>
        </p:txBody>
      </p:sp>
      <p:sp>
        <p:nvSpPr>
          <p:cNvPr id="38916" name="Rectangle 10"/>
          <p:cNvSpPr>
            <a:spLocks noChangeArrowheads="1"/>
          </p:cNvSpPr>
          <p:nvPr/>
        </p:nvSpPr>
        <p:spPr bwMode="auto">
          <a:xfrm>
            <a:off x="5165725" y="4800600"/>
            <a:ext cx="1905000" cy="1219200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Information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Content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srgbClr val="FFFFFF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Entity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917" name="Rectangle 11"/>
          <p:cNvSpPr>
            <a:spLocks noChangeArrowheads="1"/>
          </p:cNvSpPr>
          <p:nvPr/>
        </p:nvSpPr>
        <p:spPr bwMode="auto">
          <a:xfrm>
            <a:off x="7299325" y="4800600"/>
            <a:ext cx="1616075" cy="838200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Gene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Sequence</a:t>
            </a:r>
          </a:p>
        </p:txBody>
      </p:sp>
      <p:cxnSp>
        <p:nvCxnSpPr>
          <p:cNvPr id="38918" name="AutoShape 12"/>
          <p:cNvCxnSpPr>
            <a:cxnSpLocks noChangeShapeType="1"/>
            <a:stCxn id="38915" idx="2"/>
            <a:endCxn id="38916" idx="0"/>
          </p:cNvCxnSpPr>
          <p:nvPr/>
        </p:nvCxnSpPr>
        <p:spPr bwMode="auto">
          <a:xfrm flipH="1">
            <a:off x="6118225" y="3276600"/>
            <a:ext cx="952500" cy="15240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19" name="AutoShape 13"/>
          <p:cNvCxnSpPr>
            <a:cxnSpLocks noChangeShapeType="1"/>
            <a:stCxn id="38915" idx="2"/>
            <a:endCxn id="38917" idx="0"/>
          </p:cNvCxnSpPr>
          <p:nvPr/>
        </p:nvCxnSpPr>
        <p:spPr bwMode="auto">
          <a:xfrm>
            <a:off x="7070725" y="3276600"/>
            <a:ext cx="1036638" cy="15240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20" name="Text Box 14"/>
          <p:cNvSpPr txBox="1">
            <a:spLocks noChangeArrowheads="1"/>
          </p:cNvSpPr>
          <p:nvPr/>
        </p:nvSpPr>
        <p:spPr bwMode="auto">
          <a:xfrm>
            <a:off x="228600" y="2005548"/>
            <a:ext cx="4953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if one bearer ceases to exist, then the entity can survive, because there are other bearers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(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copyability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the pdf file on my laptop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the DNA (sequence) in this chromosome</a:t>
            </a:r>
          </a:p>
        </p:txBody>
      </p:sp>
    </p:spTree>
    <p:extLst>
      <p:ext uri="{BB962C8B-B14F-4D97-AF65-F5344CB8AC3E}">
        <p14:creationId xmlns:p14="http://schemas.microsoft.com/office/powerpoint/2010/main" val="3364895335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451"/>
            <a:ext cx="3684588" cy="633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8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2" t="30460" b="12846"/>
          <a:stretch>
            <a:fillRect/>
          </a:stretch>
        </p:blipFill>
        <p:spPr bwMode="auto">
          <a:xfrm>
            <a:off x="3684588" y="552450"/>
            <a:ext cx="5453062" cy="633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Connettore 1 5"/>
          <p:cNvCxnSpPr/>
          <p:nvPr/>
        </p:nvCxnSpPr>
        <p:spPr>
          <a:xfrm flipV="1">
            <a:off x="2057400" y="692150"/>
            <a:ext cx="2082800" cy="18986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78B4862F-4AE2-404B-BE9A-0BBADD196DE8}"/>
              </a:ext>
            </a:extLst>
          </p:cNvPr>
          <p:cNvGrpSpPr/>
          <p:nvPr/>
        </p:nvGrpSpPr>
        <p:grpSpPr>
          <a:xfrm>
            <a:off x="1333500" y="692149"/>
            <a:ext cx="6477000" cy="5992812"/>
            <a:chOff x="1333500" y="692149"/>
            <a:chExt cx="6477000" cy="5992812"/>
          </a:xfrm>
        </p:grpSpPr>
        <p:sp>
          <p:nvSpPr>
            <p:cNvPr id="5" name="&quot;Not Allowed&quot; Symbol 4">
              <a:extLst>
                <a:ext uri="{FF2B5EF4-FFF2-40B4-BE49-F238E27FC236}">
                  <a16:creationId xmlns:a16="http://schemas.microsoft.com/office/drawing/2014/main" id="{91415DAF-7398-470A-8C7D-E7B8DFA327C0}"/>
                </a:ext>
              </a:extLst>
            </p:cNvPr>
            <p:cNvSpPr/>
            <p:nvPr/>
          </p:nvSpPr>
          <p:spPr bwMode="auto">
            <a:xfrm>
              <a:off x="1524000" y="692149"/>
              <a:ext cx="5992812" cy="5992812"/>
            </a:xfrm>
            <a:prstGeom prst="noSmoking">
              <a:avLst>
                <a:gd name="adj" fmla="val 9203"/>
              </a:avLst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A28C824-75EA-42FE-BF25-B7F225F21EF7}"/>
                </a:ext>
              </a:extLst>
            </p:cNvPr>
            <p:cNvSpPr txBox="1"/>
            <p:nvPr/>
          </p:nvSpPr>
          <p:spPr>
            <a:xfrm>
              <a:off x="1333500" y="2767075"/>
              <a:ext cx="6477000" cy="156966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Although ontologically correct, it is totally ridiculous to implement this in this fashion, as ridiculous it would be to implement in this way an ontology for natural numbers.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874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451"/>
            <a:ext cx="3684588" cy="633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8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2" t="30460" b="12846"/>
          <a:stretch>
            <a:fillRect/>
          </a:stretch>
        </p:blipFill>
        <p:spPr bwMode="auto">
          <a:xfrm>
            <a:off x="3684588" y="552450"/>
            <a:ext cx="5453062" cy="633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Connettore 1 5"/>
          <p:cNvCxnSpPr/>
          <p:nvPr/>
        </p:nvCxnSpPr>
        <p:spPr>
          <a:xfrm flipV="1">
            <a:off x="2057400" y="692150"/>
            <a:ext cx="2082800" cy="18986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4572000" y="3068638"/>
            <a:ext cx="4032250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16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2" t="30460" b="12846"/>
          <a:stretch>
            <a:fillRect/>
          </a:stretch>
        </p:blipFill>
        <p:spPr bwMode="auto">
          <a:xfrm>
            <a:off x="3684588" y="552450"/>
            <a:ext cx="5453062" cy="633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Connettore 1 5"/>
          <p:cNvCxnSpPr/>
          <p:nvPr/>
        </p:nvCxnSpPr>
        <p:spPr>
          <a:xfrm flipV="1">
            <a:off x="2268538" y="692150"/>
            <a:ext cx="1871662" cy="20891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4572000" y="3068638"/>
            <a:ext cx="4032250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14951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3889375"/>
            <a:ext cx="9099550" cy="298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951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74"/>
          <a:stretch>
            <a:fillRect/>
          </a:stretch>
        </p:blipFill>
        <p:spPr bwMode="auto">
          <a:xfrm>
            <a:off x="12700" y="552450"/>
            <a:ext cx="9096375" cy="333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A144C3-5AEF-4A4D-86B0-E909AD21953E}"/>
              </a:ext>
            </a:extLst>
          </p:cNvPr>
          <p:cNvSpPr txBox="1"/>
          <p:nvPr/>
        </p:nvSpPr>
        <p:spPr>
          <a:xfrm>
            <a:off x="1066800" y="1981200"/>
            <a:ext cx="6477000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It is for sure incorrect when these correspond to GDC instances !!!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2834995-3C79-42AE-ADCF-299AF793702C}"/>
              </a:ext>
            </a:extLst>
          </p:cNvPr>
          <p:cNvSpPr/>
          <p:nvPr/>
        </p:nvSpPr>
        <p:spPr bwMode="auto">
          <a:xfrm rot="3232176">
            <a:off x="3246971" y="4253688"/>
            <a:ext cx="4655098" cy="438739"/>
          </a:xfrm>
          <a:prstGeom prst="rightArrow">
            <a:avLst>
              <a:gd name="adj1" fmla="val 25300"/>
              <a:gd name="adj2" fmla="val 45935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97168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t"/>
          <a:lstStyle/>
          <a:p>
            <a:pPr eaLnBrk="1" hangingPunct="1"/>
            <a:r>
              <a:rPr lang="en-US" altLang="en-US" sz="36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Goals of OGMS (2)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are the fundamental relationships: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between the process of observing, the results of the observation and what is being observed;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between signs/symptoms and disease (no absolutes?);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between clinical and pre-clinical pathological processes, their manifestations and their representations in the EHR.</a:t>
            </a:r>
          </a:p>
        </p:txBody>
      </p:sp>
    </p:spTree>
    <p:extLst>
      <p:ext uri="{BB962C8B-B14F-4D97-AF65-F5344CB8AC3E}">
        <p14:creationId xmlns:p14="http://schemas.microsoft.com/office/powerpoint/2010/main" val="32799502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90837"/>
            <a:ext cx="40386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890837"/>
            <a:ext cx="28860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1" name="Text Box 13"/>
          <p:cNvSpPr txBox="1">
            <a:spLocks noChangeArrowheads="1"/>
          </p:cNvSpPr>
          <p:nvPr/>
        </p:nvSpPr>
        <p:spPr bwMode="auto">
          <a:xfrm>
            <a:off x="4294188" y="1938337"/>
            <a:ext cx="2916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disorder is there</a:t>
            </a:r>
          </a:p>
        </p:txBody>
      </p:sp>
      <p:sp>
        <p:nvSpPr>
          <p:cNvPr id="91142" name="Text Box 14"/>
          <p:cNvSpPr txBox="1">
            <a:spLocks noChangeArrowheads="1"/>
          </p:cNvSpPr>
          <p:nvPr/>
        </p:nvSpPr>
        <p:spPr bwMode="auto">
          <a:xfrm>
            <a:off x="228600" y="1938337"/>
            <a:ext cx="29234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diagnosis is here</a:t>
            </a:r>
          </a:p>
        </p:txBody>
      </p:sp>
      <p:sp>
        <p:nvSpPr>
          <p:cNvPr id="91143" name="Line 15"/>
          <p:cNvSpPr>
            <a:spLocks noChangeShapeType="1"/>
          </p:cNvSpPr>
          <p:nvPr/>
        </p:nvSpPr>
        <p:spPr bwMode="auto">
          <a:xfrm>
            <a:off x="952500" y="2586037"/>
            <a:ext cx="0" cy="1295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91144" name="Line 16"/>
          <p:cNvSpPr>
            <a:spLocks noChangeShapeType="1"/>
          </p:cNvSpPr>
          <p:nvPr/>
        </p:nvSpPr>
        <p:spPr bwMode="auto">
          <a:xfrm>
            <a:off x="6096000" y="2662237"/>
            <a:ext cx="0" cy="1143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91145" name="Right Brace 11"/>
          <p:cNvSpPr>
            <a:spLocks/>
          </p:cNvSpPr>
          <p:nvPr/>
        </p:nvSpPr>
        <p:spPr bwMode="auto">
          <a:xfrm>
            <a:off x="6934200" y="3805237"/>
            <a:ext cx="533400" cy="2660650"/>
          </a:xfrm>
          <a:prstGeom prst="rightBrace">
            <a:avLst>
              <a:gd name="adj1" fmla="val 39651"/>
              <a:gd name="adj2" fmla="val 50000"/>
            </a:avLst>
          </a:prstGeom>
          <a:noFill/>
          <a:ln w="5715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1146" name="Text Box 13"/>
          <p:cNvSpPr txBox="1">
            <a:spLocks noChangeArrowheads="1"/>
          </p:cNvSpPr>
          <p:nvPr/>
        </p:nvSpPr>
        <p:spPr bwMode="auto">
          <a:xfrm>
            <a:off x="7675563" y="4414837"/>
            <a:ext cx="16208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disease is there</a:t>
            </a:r>
          </a:p>
        </p:txBody>
      </p:sp>
      <p:sp>
        <p:nvSpPr>
          <p:cNvPr id="12" name="AutoShape 26"/>
          <p:cNvSpPr txBox="1">
            <a:spLocks noChangeArrowheads="1"/>
          </p:cNvSpPr>
          <p:nvPr/>
        </p:nvSpPr>
        <p:spPr>
          <a:xfrm>
            <a:off x="381000" y="914400"/>
            <a:ext cx="86868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 i="0">
                <a:solidFill>
                  <a:schemeClr val="bg1"/>
                </a:solidFill>
                <a:latin typeface="Georgia"/>
                <a:ea typeface="ＭＳ Ｐゴシック" pitchFamily="122" charset="-128"/>
                <a:cs typeface="Georgi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ＭＳ Ｐゴシック" pitchFamily="122" charset="-128"/>
              </a:rPr>
              <a:t>No conflation of </a:t>
            </a:r>
            <a:r>
              <a:rPr kumimoji="0" lang="en-US" altLang="en-US" sz="2800" b="0" i="1" u="sng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ＭＳ Ｐゴシック" pitchFamily="122" charset="-128"/>
              </a:rPr>
              <a:t>diagnosis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ＭＳ Ｐゴシック" pitchFamily="122" charset="-128"/>
              </a:rPr>
              <a:t>, </a:t>
            </a:r>
            <a:r>
              <a:rPr kumimoji="0" lang="en-US" altLang="en-US" sz="2800" b="0" i="1" u="sng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ＭＳ Ｐゴシック" pitchFamily="122" charset="-128"/>
              </a:rPr>
              <a:t>disease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ＭＳ Ｐゴシック" pitchFamily="122" charset="-128"/>
              </a:rPr>
              <a:t>, and </a:t>
            </a:r>
            <a:r>
              <a:rPr kumimoji="0" lang="en-US" altLang="en-US" sz="2800" b="0" i="1" u="sng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ＭＳ Ｐゴシック" pitchFamily="122" charset="-128"/>
              </a:rPr>
              <a:t>disorder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ＭＳ Ｐゴシック" pitchFamily="12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58975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87313" y="3138488"/>
            <a:ext cx="5800725" cy="2098675"/>
            <a:chOff x="87083" y="3138196"/>
            <a:chExt cx="5800532" cy="2099387"/>
          </a:xfrm>
        </p:grpSpPr>
        <p:sp>
          <p:nvSpPr>
            <p:cNvPr id="29731" name="Rectangle 40"/>
            <p:cNvSpPr>
              <a:spLocks noChangeArrowheads="1"/>
            </p:cNvSpPr>
            <p:nvPr/>
          </p:nvSpPr>
          <p:spPr bwMode="auto">
            <a:xfrm>
              <a:off x="4892350" y="3138196"/>
              <a:ext cx="995265" cy="4665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9732" name="Rectangle 37"/>
            <p:cNvSpPr>
              <a:spLocks noChangeArrowheads="1"/>
            </p:cNvSpPr>
            <p:nvPr/>
          </p:nvSpPr>
          <p:spPr bwMode="auto">
            <a:xfrm>
              <a:off x="87083" y="4771052"/>
              <a:ext cx="1219202" cy="4665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9733" name="Rectangle 36"/>
            <p:cNvSpPr>
              <a:spLocks noChangeArrowheads="1"/>
            </p:cNvSpPr>
            <p:nvPr/>
          </p:nvSpPr>
          <p:spPr bwMode="auto">
            <a:xfrm>
              <a:off x="2883159" y="3144416"/>
              <a:ext cx="1101012" cy="4665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29734" name="Group 35"/>
            <p:cNvGrpSpPr>
              <a:grpSpLocks/>
            </p:cNvGrpSpPr>
            <p:nvPr/>
          </p:nvGrpSpPr>
          <p:grpSpPr bwMode="auto">
            <a:xfrm rot="-1765470">
              <a:off x="889521" y="3934405"/>
              <a:ext cx="2002969" cy="382555"/>
              <a:chOff x="171061" y="4195665"/>
              <a:chExt cx="2002969" cy="382555"/>
            </a:xfrm>
          </p:grpSpPr>
          <p:sp>
            <p:nvSpPr>
              <p:cNvPr id="29738" name="Right Arrow 33"/>
              <p:cNvSpPr>
                <a:spLocks noChangeArrowheads="1"/>
              </p:cNvSpPr>
              <p:nvPr/>
            </p:nvSpPr>
            <p:spPr bwMode="auto">
              <a:xfrm>
                <a:off x="1166324" y="4195665"/>
                <a:ext cx="1007706" cy="38255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739" name="Right Arrow 34"/>
              <p:cNvSpPr>
                <a:spLocks noChangeArrowheads="1"/>
              </p:cNvSpPr>
              <p:nvPr/>
            </p:nvSpPr>
            <p:spPr bwMode="auto">
              <a:xfrm flipH="1">
                <a:off x="171061" y="4195665"/>
                <a:ext cx="1007706" cy="38255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9735" name="Group 42"/>
            <p:cNvGrpSpPr>
              <a:grpSpLocks/>
            </p:cNvGrpSpPr>
            <p:nvPr/>
          </p:nvGrpSpPr>
          <p:grpSpPr bwMode="auto">
            <a:xfrm>
              <a:off x="4002833" y="3200396"/>
              <a:ext cx="889517" cy="382559"/>
              <a:chOff x="171061" y="4195665"/>
              <a:chExt cx="2002969" cy="382555"/>
            </a:xfrm>
          </p:grpSpPr>
          <p:sp>
            <p:nvSpPr>
              <p:cNvPr id="29736" name="Right Arrow 43"/>
              <p:cNvSpPr>
                <a:spLocks noChangeArrowheads="1"/>
              </p:cNvSpPr>
              <p:nvPr/>
            </p:nvSpPr>
            <p:spPr bwMode="auto">
              <a:xfrm>
                <a:off x="1166324" y="4195665"/>
                <a:ext cx="1007706" cy="38255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737" name="Right Arrow 44"/>
              <p:cNvSpPr>
                <a:spLocks noChangeArrowheads="1"/>
              </p:cNvSpPr>
              <p:nvPr/>
            </p:nvSpPr>
            <p:spPr bwMode="auto">
              <a:xfrm flipH="1">
                <a:off x="171061" y="4195665"/>
                <a:ext cx="1007706" cy="38255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71438" y="3170238"/>
            <a:ext cx="209550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etiological process</a:t>
            </a:r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2924175" y="3170238"/>
            <a:ext cx="102235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disorder</a:t>
            </a:r>
          </a:p>
        </p:txBody>
      </p:sp>
      <p:sp>
        <p:nvSpPr>
          <p:cNvPr id="29701" name="Rectangle 8"/>
          <p:cNvSpPr>
            <a:spLocks noChangeArrowheads="1"/>
          </p:cNvSpPr>
          <p:nvPr/>
        </p:nvSpPr>
        <p:spPr bwMode="auto">
          <a:xfrm>
            <a:off x="4937125" y="3170238"/>
            <a:ext cx="9239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disease</a:t>
            </a:r>
          </a:p>
        </p:txBody>
      </p:sp>
      <p:sp>
        <p:nvSpPr>
          <p:cNvPr id="29702" name="Rectangle 10"/>
          <p:cNvSpPr>
            <a:spLocks noChangeArrowheads="1"/>
          </p:cNvSpPr>
          <p:nvPr/>
        </p:nvSpPr>
        <p:spPr bwMode="auto">
          <a:xfrm>
            <a:off x="6783388" y="3170238"/>
            <a:ext cx="22828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pathological process</a:t>
            </a:r>
          </a:p>
        </p:txBody>
      </p:sp>
      <p:sp>
        <p:nvSpPr>
          <p:cNvPr id="29703" name="Rectangle 12"/>
          <p:cNvSpPr>
            <a:spLocks noChangeArrowheads="1"/>
          </p:cNvSpPr>
          <p:nvPr/>
        </p:nvSpPr>
        <p:spPr bwMode="auto">
          <a:xfrm>
            <a:off x="6346825" y="4808538"/>
            <a:ext cx="274320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abnormal bodily features</a:t>
            </a:r>
          </a:p>
        </p:txBody>
      </p:sp>
      <p:sp>
        <p:nvSpPr>
          <p:cNvPr id="29704" name="Rectangle 14"/>
          <p:cNvSpPr>
            <a:spLocks noChangeArrowheads="1"/>
          </p:cNvSpPr>
          <p:nvPr/>
        </p:nvSpPr>
        <p:spPr bwMode="auto">
          <a:xfrm>
            <a:off x="4030663" y="4808538"/>
            <a:ext cx="208915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signs &amp; symptoms</a:t>
            </a:r>
          </a:p>
        </p:txBody>
      </p:sp>
      <p:sp>
        <p:nvSpPr>
          <p:cNvPr id="29705" name="Rectangle 15"/>
          <p:cNvSpPr>
            <a:spLocks noChangeArrowheads="1"/>
          </p:cNvSpPr>
          <p:nvPr/>
        </p:nvSpPr>
        <p:spPr bwMode="auto">
          <a:xfrm>
            <a:off x="1579563" y="4808538"/>
            <a:ext cx="21939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interpretive process</a:t>
            </a:r>
          </a:p>
        </p:txBody>
      </p:sp>
      <p:sp>
        <p:nvSpPr>
          <p:cNvPr id="29706" name="Rectangle 17"/>
          <p:cNvSpPr>
            <a:spLocks noChangeArrowheads="1"/>
          </p:cNvSpPr>
          <p:nvPr/>
        </p:nvSpPr>
        <p:spPr bwMode="auto">
          <a:xfrm>
            <a:off x="120650" y="4808538"/>
            <a:ext cx="11525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diagnosis</a:t>
            </a:r>
          </a:p>
        </p:txBody>
      </p:sp>
      <p:grpSp>
        <p:nvGrpSpPr>
          <p:cNvPr id="29707" name="Group 25"/>
          <p:cNvGrpSpPr>
            <a:grpSpLocks/>
          </p:cNvGrpSpPr>
          <p:nvPr/>
        </p:nvGrpSpPr>
        <p:grpSpPr bwMode="auto">
          <a:xfrm>
            <a:off x="1854200" y="2395538"/>
            <a:ext cx="1346200" cy="749300"/>
            <a:chOff x="1854200" y="2908300"/>
            <a:chExt cx="1346200" cy="749300"/>
          </a:xfrm>
        </p:grpSpPr>
        <p:sp>
          <p:nvSpPr>
            <p:cNvPr id="29729" name="Rectangle 5"/>
            <p:cNvSpPr>
              <a:spLocks noChangeArrowheads="1"/>
            </p:cNvSpPr>
            <p:nvPr/>
          </p:nvSpPr>
          <p:spPr bwMode="auto">
            <a:xfrm>
              <a:off x="1905000" y="2908300"/>
              <a:ext cx="11144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rPr>
                <a:t>produces</a:t>
              </a:r>
            </a:p>
          </p:txBody>
        </p:sp>
        <p:sp>
          <p:nvSpPr>
            <p:cNvPr id="29730" name="AutoShape 19"/>
            <p:cNvSpPr>
              <a:spLocks noChangeArrowheads="1"/>
            </p:cNvSpPr>
            <p:nvPr/>
          </p:nvSpPr>
          <p:spPr bwMode="auto">
            <a:xfrm>
              <a:off x="1854200" y="33020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9708" name="Group 26"/>
          <p:cNvGrpSpPr>
            <a:grpSpLocks/>
          </p:cNvGrpSpPr>
          <p:nvPr/>
        </p:nvGrpSpPr>
        <p:grpSpPr bwMode="auto">
          <a:xfrm>
            <a:off x="3695700" y="2395538"/>
            <a:ext cx="1346200" cy="749300"/>
            <a:chOff x="3695700" y="2908300"/>
            <a:chExt cx="1346200" cy="749300"/>
          </a:xfrm>
        </p:grpSpPr>
        <p:sp>
          <p:nvSpPr>
            <p:cNvPr id="29727" name="Rectangle 7"/>
            <p:cNvSpPr>
              <a:spLocks noChangeArrowheads="1"/>
            </p:cNvSpPr>
            <p:nvPr/>
          </p:nvSpPr>
          <p:spPr bwMode="auto">
            <a:xfrm>
              <a:off x="3965575" y="2908300"/>
              <a:ext cx="752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rPr>
                <a:t>bears</a:t>
              </a:r>
            </a:p>
          </p:txBody>
        </p:sp>
        <p:sp>
          <p:nvSpPr>
            <p:cNvPr id="29728" name="AutoShape 20"/>
            <p:cNvSpPr>
              <a:spLocks noChangeArrowheads="1"/>
            </p:cNvSpPr>
            <p:nvPr/>
          </p:nvSpPr>
          <p:spPr bwMode="auto">
            <a:xfrm>
              <a:off x="3695700" y="33020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9709" name="Group 27"/>
          <p:cNvGrpSpPr>
            <a:grpSpLocks/>
          </p:cNvGrpSpPr>
          <p:nvPr/>
        </p:nvGrpSpPr>
        <p:grpSpPr bwMode="auto">
          <a:xfrm>
            <a:off x="5775325" y="2395538"/>
            <a:ext cx="1387475" cy="749300"/>
            <a:chOff x="5775325" y="2908300"/>
            <a:chExt cx="1387475" cy="749300"/>
          </a:xfrm>
        </p:grpSpPr>
        <p:sp>
          <p:nvSpPr>
            <p:cNvPr id="29725" name="Rectangle 9"/>
            <p:cNvSpPr>
              <a:spLocks noChangeArrowheads="1"/>
            </p:cNvSpPr>
            <p:nvPr/>
          </p:nvSpPr>
          <p:spPr bwMode="auto">
            <a:xfrm>
              <a:off x="5775325" y="2908300"/>
              <a:ext cx="13271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rPr>
                <a:t>realized_in</a:t>
              </a:r>
            </a:p>
          </p:txBody>
        </p:sp>
        <p:sp>
          <p:nvSpPr>
            <p:cNvPr id="29726" name="AutoShape 21"/>
            <p:cNvSpPr>
              <a:spLocks noChangeArrowheads="1"/>
            </p:cNvSpPr>
            <p:nvPr/>
          </p:nvSpPr>
          <p:spPr bwMode="auto">
            <a:xfrm>
              <a:off x="5816600" y="33020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9710" name="Group 31"/>
          <p:cNvGrpSpPr>
            <a:grpSpLocks/>
          </p:cNvGrpSpPr>
          <p:nvPr/>
        </p:nvGrpSpPr>
        <p:grpSpPr bwMode="auto">
          <a:xfrm>
            <a:off x="723900" y="5189538"/>
            <a:ext cx="1346200" cy="730250"/>
            <a:chOff x="723900" y="5702300"/>
            <a:chExt cx="1346200" cy="730250"/>
          </a:xfrm>
        </p:grpSpPr>
        <p:sp>
          <p:nvSpPr>
            <p:cNvPr id="29723" name="Rectangle 11"/>
            <p:cNvSpPr>
              <a:spLocks noChangeArrowheads="1"/>
            </p:cNvSpPr>
            <p:nvPr/>
          </p:nvSpPr>
          <p:spPr bwMode="auto">
            <a:xfrm>
              <a:off x="863600" y="6032500"/>
              <a:ext cx="11144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rPr>
                <a:t>produces</a:t>
              </a:r>
            </a:p>
          </p:txBody>
        </p:sp>
        <p:sp>
          <p:nvSpPr>
            <p:cNvPr id="29724" name="AutoShape 22"/>
            <p:cNvSpPr>
              <a:spLocks noChangeArrowheads="1"/>
            </p:cNvSpPr>
            <p:nvPr/>
          </p:nvSpPr>
          <p:spPr bwMode="auto">
            <a:xfrm flipH="1" flipV="1">
              <a:off x="723900" y="57023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9711" name="Group 30"/>
          <p:cNvGrpSpPr>
            <a:grpSpLocks/>
          </p:cNvGrpSpPr>
          <p:nvPr/>
        </p:nvGrpSpPr>
        <p:grpSpPr bwMode="auto">
          <a:xfrm>
            <a:off x="3005138" y="5189538"/>
            <a:ext cx="1733550" cy="730250"/>
            <a:chOff x="3005138" y="5702300"/>
            <a:chExt cx="1733550" cy="730250"/>
          </a:xfrm>
        </p:grpSpPr>
        <p:sp>
          <p:nvSpPr>
            <p:cNvPr id="29721" name="Rectangle 18"/>
            <p:cNvSpPr>
              <a:spLocks noChangeArrowheads="1"/>
            </p:cNvSpPr>
            <p:nvPr/>
          </p:nvSpPr>
          <p:spPr bwMode="auto">
            <a:xfrm>
              <a:off x="3005138" y="6032500"/>
              <a:ext cx="17335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rPr>
                <a:t>participates_in</a:t>
              </a:r>
            </a:p>
          </p:txBody>
        </p:sp>
        <p:sp>
          <p:nvSpPr>
            <p:cNvPr id="29722" name="AutoShape 23"/>
            <p:cNvSpPr>
              <a:spLocks noChangeArrowheads="1"/>
            </p:cNvSpPr>
            <p:nvPr/>
          </p:nvSpPr>
          <p:spPr bwMode="auto">
            <a:xfrm flipH="1" flipV="1">
              <a:off x="3136900" y="57023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9712" name="Group 29"/>
          <p:cNvGrpSpPr>
            <a:grpSpLocks/>
          </p:cNvGrpSpPr>
          <p:nvPr/>
        </p:nvGrpSpPr>
        <p:grpSpPr bwMode="auto">
          <a:xfrm>
            <a:off x="5408613" y="5189538"/>
            <a:ext cx="1654175" cy="730250"/>
            <a:chOff x="5408613" y="5702300"/>
            <a:chExt cx="1654175" cy="730250"/>
          </a:xfrm>
        </p:grpSpPr>
        <p:sp>
          <p:nvSpPr>
            <p:cNvPr id="29719" name="Rectangle 13"/>
            <p:cNvSpPr>
              <a:spLocks noChangeArrowheads="1"/>
            </p:cNvSpPr>
            <p:nvPr/>
          </p:nvSpPr>
          <p:spPr bwMode="auto">
            <a:xfrm>
              <a:off x="5408613" y="6032500"/>
              <a:ext cx="16541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rPr>
                <a:t>recognized_as</a:t>
              </a:r>
            </a:p>
          </p:txBody>
        </p:sp>
        <p:sp>
          <p:nvSpPr>
            <p:cNvPr id="29720" name="AutoShape 24"/>
            <p:cNvSpPr>
              <a:spLocks noChangeArrowheads="1"/>
            </p:cNvSpPr>
            <p:nvPr/>
          </p:nvSpPr>
          <p:spPr bwMode="auto">
            <a:xfrm flipH="1" flipV="1">
              <a:off x="5537200" y="57023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9713" name="Group 28"/>
          <p:cNvGrpSpPr>
            <a:grpSpLocks/>
          </p:cNvGrpSpPr>
          <p:nvPr/>
        </p:nvGrpSpPr>
        <p:grpSpPr bwMode="auto">
          <a:xfrm>
            <a:off x="7200900" y="3538538"/>
            <a:ext cx="1320800" cy="1346200"/>
            <a:chOff x="7200900" y="4051300"/>
            <a:chExt cx="1320800" cy="1346200"/>
          </a:xfrm>
        </p:grpSpPr>
        <p:sp>
          <p:nvSpPr>
            <p:cNvPr id="53263" name="Rectangle 16"/>
            <p:cNvSpPr>
              <a:spLocks noChangeArrowheads="1"/>
            </p:cNvSpPr>
            <p:nvPr/>
          </p:nvSpPr>
          <p:spPr bwMode="auto">
            <a:xfrm>
              <a:off x="7200900" y="4483100"/>
              <a:ext cx="11144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 charset="0"/>
                  <a:ea typeface="ＭＳ Ｐゴシック" pitchFamily="34" charset="-128"/>
                  <a:cs typeface="+mn-cs"/>
                </a:rPr>
                <a:t>produces</a:t>
              </a:r>
            </a:p>
          </p:txBody>
        </p:sp>
        <p:sp>
          <p:nvSpPr>
            <p:cNvPr id="29718" name="AutoShape 25"/>
            <p:cNvSpPr>
              <a:spLocks noChangeArrowheads="1"/>
            </p:cNvSpPr>
            <p:nvPr/>
          </p:nvSpPr>
          <p:spPr bwMode="auto">
            <a:xfrm rot="-5400000" flipH="1" flipV="1">
              <a:off x="7670800" y="45466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9714" name="AutoShap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No conflation of </a:t>
            </a:r>
            <a:r>
              <a:rPr lang="en-US" altLang="en-US" sz="2800" i="1" u="sng" dirty="0"/>
              <a:t>diagnosis</a:t>
            </a:r>
            <a:r>
              <a:rPr lang="en-US" altLang="en-US" sz="2800" dirty="0"/>
              <a:t>, </a:t>
            </a:r>
            <a:r>
              <a:rPr lang="en-US" altLang="en-US" sz="2800" i="1" u="sng" dirty="0"/>
              <a:t>disease</a:t>
            </a:r>
            <a:r>
              <a:rPr lang="en-US" altLang="en-US" sz="2800" dirty="0"/>
              <a:t>, and </a:t>
            </a:r>
            <a:r>
              <a:rPr lang="en-US" altLang="en-US" sz="2800" i="1" u="sng" dirty="0"/>
              <a:t>disorder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400794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Application of OGMS in medical documentation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2356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OGMS definitions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7199" y="1676400"/>
          <a:ext cx="8229601" cy="39706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0" y="6043136"/>
            <a:ext cx="76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Scheuermann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R, Ceusters W, Smith B.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Toward an Ontological Treatment of Disease and Diagnosis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  <a:hlinkClick r:id="rId2"/>
              </a:rPr>
              <a:t>2009 AMIA Summit on Translational Bioinformatics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, San Francisco, California, March 15-17, 2009;: 116-120.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Omnipress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ISBN:0-9647743-7-2</a:t>
            </a:r>
          </a:p>
        </p:txBody>
      </p:sp>
    </p:spTree>
    <p:extLst>
      <p:ext uri="{BB962C8B-B14F-4D97-AF65-F5344CB8AC3E}">
        <p14:creationId xmlns:p14="http://schemas.microsoft.com/office/powerpoint/2010/main" val="202985409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OGMS definitions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7199" y="1676400"/>
          <a:ext cx="8229601" cy="39806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0" y="6043136"/>
            <a:ext cx="76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Scheuermann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R, Ceusters W, Smith B.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Toward an Ontological Treatment of Disease and Diagnosis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  <a:hlinkClick r:id="rId2"/>
              </a:rPr>
              <a:t>2009 AMIA Summit on Translational Bioinformatics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, San Francisco, California, March 15-17, 2009;: 116-120.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Omnipress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ISBN:0-9647743-7-2</a:t>
            </a:r>
          </a:p>
        </p:txBody>
      </p:sp>
    </p:spTree>
    <p:extLst>
      <p:ext uri="{BB962C8B-B14F-4D97-AF65-F5344CB8AC3E}">
        <p14:creationId xmlns:p14="http://schemas.microsoft.com/office/powerpoint/2010/main" val="354773748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OGMS definitions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PATHOLOGICAL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PROCESSes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0" y="6043136"/>
            <a:ext cx="76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Scheuermann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R, Ceusters W, Smith B.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Toward an Ontological Treatment of Disease and Diagnosis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  <a:hlinkClick r:id="rId2"/>
              </a:rPr>
              <a:t>2009 AMIA Summit on Translational Bioinformatics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, San Francisco, California, March 15-17, 2009;: 116-120.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Omnipress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ISBN:0-9647743-7-2</a:t>
            </a:r>
          </a:p>
        </p:txBody>
      </p:sp>
    </p:spTree>
    <p:extLst>
      <p:ext uri="{BB962C8B-B14F-4D97-AF65-F5344CB8AC3E}">
        <p14:creationId xmlns:p14="http://schemas.microsoft.com/office/powerpoint/2010/main" val="40847612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OGMS definitions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PATHOLOGICAL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PROCESSes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0" y="6043136"/>
            <a:ext cx="76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Scheuermann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R, Ceusters W, Smith B.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Toward an Ontological Treatment of Disease and Diagnosis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  <a:hlinkClick r:id="rId2"/>
              </a:rPr>
              <a:t>2009 AMIA Summit on Translational Bioinformatics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, San Francisco, California, March 15-17, 2009;: 116-120.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Omnipress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ISBN:0-9647743-7-2</a:t>
            </a:r>
          </a:p>
        </p:txBody>
      </p:sp>
    </p:spTree>
    <p:extLst>
      <p:ext uri="{BB962C8B-B14F-4D97-AF65-F5344CB8AC3E}">
        <p14:creationId xmlns:p14="http://schemas.microsoft.com/office/powerpoint/2010/main" val="21913397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OGMS definitions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PATHOLOGICAL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PROCESSes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conclusion of an interpretive PROCESS that has as input a CLINICAL PICTURE of a given patient and as output an assertion (diagnostic statement) to the effect that the patient has a DISEASE of such and such a type.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0" y="6043136"/>
            <a:ext cx="76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Scheuermann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R, Ceusters W, Smith B.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Toward an Ontological Treatment of Disease and Diagnosis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  <a:hlinkClick r:id="rId2"/>
              </a:rPr>
              <a:t>2009 AMIA Summit on Translational Bioinformatics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, San Francisco, California, March 15-17, 2009;: 116-120.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Omnipress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ISBN:0-9647743-7-2</a:t>
            </a:r>
          </a:p>
        </p:txBody>
      </p:sp>
    </p:spTree>
    <p:extLst>
      <p:ext uri="{BB962C8B-B14F-4D97-AF65-F5344CB8AC3E}">
        <p14:creationId xmlns:p14="http://schemas.microsoft.com/office/powerpoint/2010/main" val="213438754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Disorder related configurations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 disorder instance 	</a:t>
            </a:r>
            <a:r>
              <a:rPr lang="en-US" dirty="0">
                <a:sym typeface="Wingdings" panose="05000000000000000000" pitchFamily="2" charset="2"/>
              </a:rPr>
              <a:t> no disease instance,</a:t>
            </a:r>
          </a:p>
          <a:p>
            <a:pPr marL="0" indent="0">
              <a:spcBef>
                <a:spcPts val="0"/>
              </a:spcBef>
            </a:pPr>
            <a:r>
              <a:rPr lang="en-US" dirty="0"/>
              <a:t>				</a:t>
            </a:r>
            <a:r>
              <a:rPr lang="en-US" dirty="0">
                <a:sym typeface="Wingdings" panose="05000000000000000000" pitchFamily="2" charset="2"/>
              </a:rPr>
              <a:t> no pathological processes;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A disorder instance can eliminate the range of circumstances under which another disorder instance can lead to pathological processes	     no disease instance;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Disorders of the same type in distinct patients, or in the same patient at distinct times, may lead to diseases of distinct types;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Diseases of the same type may unfold themselves in disease courses of distinct types;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Diseases of distinct types may unfold themselves in disease courses of the same type;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37529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DDB74E5-B881-4319-AF63-3D53EA48B9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little exercise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5F803575-9F60-4BAD-A76F-207A3955DB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90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t"/>
          <a:lstStyle/>
          <a:p>
            <a:pPr eaLnBrk="1" hangingPunct="1"/>
            <a:r>
              <a:rPr lang="en-US" altLang="en-US" sz="36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Goals of OGMS (3)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How should ontologies be developed - intelligent design or natural selection (evolution)?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is the relationship between </a:t>
            </a:r>
          </a:p>
          <a:p>
            <a:pPr marL="857250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ontologies, </a:t>
            </a:r>
          </a:p>
          <a:p>
            <a:pPr marL="857250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terminologies and </a:t>
            </a:r>
          </a:p>
          <a:p>
            <a:pPr marL="857250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information models?</a:t>
            </a:r>
          </a:p>
        </p:txBody>
      </p:sp>
    </p:spTree>
    <p:extLst>
      <p:ext uri="{BB962C8B-B14F-4D97-AF65-F5344CB8AC3E}">
        <p14:creationId xmlns:p14="http://schemas.microsoft.com/office/powerpoint/2010/main" val="3756234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FF00"/>
                </a:solidFill>
              </a:rPr>
              <a:t>What</a:t>
            </a:r>
            <a:r>
              <a:rPr lang="en-US" sz="3200" dirty="0"/>
              <a:t> are diagnoses in EHRs </a:t>
            </a:r>
            <a:r>
              <a:rPr lang="en-US" sz="3200" dirty="0">
                <a:solidFill>
                  <a:srgbClr val="FFFF00"/>
                </a:solidFill>
              </a:rPr>
              <a:t>about</a:t>
            </a:r>
            <a:r>
              <a:rPr lang="en-US" sz="3200" dirty="0"/>
              <a:t>?</a:t>
            </a:r>
            <a:br>
              <a:rPr lang="en-US" sz="3200" dirty="0"/>
            </a:br>
            <a:r>
              <a:rPr lang="en-US" sz="1600" dirty="0"/>
              <a:t>(What are the options?)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PATHOLOGICAL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PROCESS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conclusion of an interpretive PROCESS that has as input a CLINICAL PICTURE of a given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patient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and as output an assertion (diagnostic statement) to the effect that the patient has a DISEASE of such and such a type.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0" y="6043136"/>
            <a:ext cx="76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Scheuermann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R, Ceusters W, Smith B.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Toward an Ontological Treatment of Disease and Diagnosis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  <a:hlinkClick r:id="rId2"/>
              </a:rPr>
              <a:t>2009 AMIA Summit on Translational Bioinformatics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, San Francisco, California, March 15-17, 2009;: 116-120.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Omnipress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ISBN:0-9647743-7-2</a:t>
            </a:r>
          </a:p>
        </p:txBody>
      </p:sp>
    </p:spTree>
    <p:extLst>
      <p:ext uri="{BB962C8B-B14F-4D97-AF65-F5344CB8AC3E}">
        <p14:creationId xmlns:p14="http://schemas.microsoft.com/office/powerpoint/2010/main" val="73942229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PATHOLOGICAL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PROCESS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conclusion of an interpretive PROCESS that has as input a CLINICAL PICTURE of a given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patient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and as output an assertion (diagnostic statement) to the effect that the patient has a DISEASE of such and such a type.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1219200" y="5943600"/>
            <a:ext cx="5791200" cy="5334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781.2 Abnormality of gait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sz="3200" dirty="0">
                <a:solidFill>
                  <a:srgbClr val="FFFF00"/>
                </a:solidFill>
              </a:rPr>
              <a:t>What</a:t>
            </a:r>
            <a:r>
              <a:rPr lang="en-US" sz="3200" dirty="0"/>
              <a:t> are diagnoses in EHRs </a:t>
            </a:r>
            <a:r>
              <a:rPr lang="en-US" sz="3200" dirty="0">
                <a:solidFill>
                  <a:srgbClr val="FFFF00"/>
                </a:solidFill>
              </a:rPr>
              <a:t>about</a:t>
            </a:r>
            <a:r>
              <a:rPr lang="en-US" sz="3200" dirty="0"/>
              <a:t>?</a:t>
            </a:r>
            <a:br>
              <a:rPr lang="en-US" sz="3200" dirty="0"/>
            </a:br>
            <a:r>
              <a:rPr lang="en-US" sz="1600" dirty="0"/>
              <a:t>(What are the options?)</a:t>
            </a:r>
          </a:p>
        </p:txBody>
      </p:sp>
    </p:spTree>
    <p:extLst>
      <p:ext uri="{BB962C8B-B14F-4D97-AF65-F5344CB8AC3E}">
        <p14:creationId xmlns:p14="http://schemas.microsoft.com/office/powerpoint/2010/main" val="220575731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PATHOLOGICAL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PROCESS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conclusion of an interpretive PROCESS that has as input a CLINICAL PICTURE of a given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patient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and as output an assertion (diagnostic statement) to the effect that the patient has a DISEASE of such and such a type.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5334000" y="2590800"/>
            <a:ext cx="2514600" cy="381000"/>
          </a:xfrm>
          <a:prstGeom prst="rect">
            <a:avLst/>
          </a:prstGeom>
          <a:solidFill>
            <a:srgbClr val="FF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19200" y="5943600"/>
            <a:ext cx="5791200" cy="5334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781.2 Abnormality of gait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sz="3200" dirty="0">
                <a:solidFill>
                  <a:srgbClr val="FFFF00"/>
                </a:solidFill>
              </a:rPr>
              <a:t>What</a:t>
            </a:r>
            <a:r>
              <a:rPr lang="en-US" sz="3200" dirty="0"/>
              <a:t> are diagnoses in EHRs </a:t>
            </a:r>
            <a:r>
              <a:rPr lang="en-US" sz="3200" dirty="0">
                <a:solidFill>
                  <a:srgbClr val="FFFF00"/>
                </a:solidFill>
              </a:rPr>
              <a:t>about</a:t>
            </a:r>
            <a:r>
              <a:rPr lang="en-US" sz="3200" dirty="0"/>
              <a:t>?</a:t>
            </a:r>
            <a:br>
              <a:rPr lang="en-US" sz="3200" dirty="0"/>
            </a:br>
            <a:r>
              <a:rPr lang="en-US" sz="1600" dirty="0"/>
              <a:t>(What are the options?)</a:t>
            </a:r>
          </a:p>
        </p:txBody>
      </p:sp>
    </p:spTree>
    <p:extLst>
      <p:ext uri="{BB962C8B-B14F-4D97-AF65-F5344CB8AC3E}">
        <p14:creationId xmlns:p14="http://schemas.microsoft.com/office/powerpoint/2010/main" val="15449339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PATHOLOGICAL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PROCESS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conclusion of an interpretive PROCESS that has as input a CLINICAL PICTURE of a given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patient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and as output an assertion (diagnostic statement) to the effect that the patient has a DISEASE of such and such a type.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1219200" y="5943600"/>
            <a:ext cx="5791200" cy="5334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256.0 -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Hyperestrogenism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sz="3200" dirty="0">
                <a:solidFill>
                  <a:srgbClr val="FFFF00"/>
                </a:solidFill>
              </a:rPr>
              <a:t>What</a:t>
            </a:r>
            <a:r>
              <a:rPr lang="en-US" sz="3200" dirty="0"/>
              <a:t> are diagnoses in EHRs </a:t>
            </a:r>
            <a:r>
              <a:rPr lang="en-US" sz="3200" dirty="0">
                <a:solidFill>
                  <a:srgbClr val="FFFF00"/>
                </a:solidFill>
              </a:rPr>
              <a:t>about</a:t>
            </a:r>
            <a:r>
              <a:rPr lang="en-US" sz="3200" dirty="0"/>
              <a:t>?</a:t>
            </a:r>
            <a:br>
              <a:rPr lang="en-US" sz="3200" dirty="0"/>
            </a:br>
            <a:r>
              <a:rPr lang="en-US" sz="1600" dirty="0"/>
              <a:t>(What are the options?)</a:t>
            </a:r>
          </a:p>
        </p:txBody>
      </p:sp>
    </p:spTree>
    <p:extLst>
      <p:ext uri="{BB962C8B-B14F-4D97-AF65-F5344CB8AC3E}">
        <p14:creationId xmlns:p14="http://schemas.microsoft.com/office/powerpoint/2010/main" val="62457311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457200" y="2590800"/>
            <a:ext cx="1828800" cy="914400"/>
          </a:xfrm>
          <a:prstGeom prst="rect">
            <a:avLst/>
          </a:prstGeom>
          <a:solidFill>
            <a:srgbClr val="FF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PATHOLOGICAL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PROCESS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conclusion of an interpretive PROCESS that has as input a CLINICAL PICTURE of a given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patient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and as output an assertion (diagnostic statement) to the effect that the patient has a DISEASE of such and such a type.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1219200" y="5943600"/>
            <a:ext cx="5791200" cy="5334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256.0 -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Hyperestrogenism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sz="3200" dirty="0">
                <a:solidFill>
                  <a:srgbClr val="FFFF00"/>
                </a:solidFill>
              </a:rPr>
              <a:t>What</a:t>
            </a:r>
            <a:r>
              <a:rPr lang="en-US" sz="3200" dirty="0"/>
              <a:t> are diagnoses in EHRs </a:t>
            </a:r>
            <a:r>
              <a:rPr lang="en-US" sz="3200" dirty="0">
                <a:solidFill>
                  <a:srgbClr val="FFFF00"/>
                </a:solidFill>
              </a:rPr>
              <a:t>about</a:t>
            </a:r>
            <a:r>
              <a:rPr lang="en-US" sz="3200" dirty="0"/>
              <a:t>?</a:t>
            </a:r>
            <a:br>
              <a:rPr lang="en-US" sz="3200" dirty="0"/>
            </a:br>
            <a:r>
              <a:rPr lang="en-US" sz="1600" dirty="0"/>
              <a:t>(What are the options?)</a:t>
            </a:r>
          </a:p>
        </p:txBody>
      </p:sp>
    </p:spTree>
    <p:extLst>
      <p:ext uri="{BB962C8B-B14F-4D97-AF65-F5344CB8AC3E}">
        <p14:creationId xmlns:p14="http://schemas.microsoft.com/office/powerpoint/2010/main" val="279274143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PATHOLOGICAL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PROCESS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conclusion of an interpretive PROCESS that has as input a CLINICAL PICTURE of a given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patient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and as output an assertion (diagnostic statement) to the effect that the patient has a DISEASE of such and such a type.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0" y="5943600"/>
            <a:ext cx="9144000" cy="5334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250.23 Diabetes with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hyperosmolarity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, type I, uncontrolled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sz="3200" dirty="0">
                <a:solidFill>
                  <a:srgbClr val="FFFF00"/>
                </a:solidFill>
              </a:rPr>
              <a:t>What</a:t>
            </a:r>
            <a:r>
              <a:rPr lang="en-US" sz="3200" dirty="0"/>
              <a:t> are diagnoses in EHRs </a:t>
            </a:r>
            <a:r>
              <a:rPr lang="en-US" sz="3200" dirty="0">
                <a:solidFill>
                  <a:srgbClr val="FFFF00"/>
                </a:solidFill>
              </a:rPr>
              <a:t>about</a:t>
            </a:r>
            <a:r>
              <a:rPr lang="en-US" sz="3200" dirty="0"/>
              <a:t>?</a:t>
            </a:r>
            <a:br>
              <a:rPr lang="en-US" sz="3200" dirty="0"/>
            </a:br>
            <a:r>
              <a:rPr lang="en-US" sz="1600" dirty="0"/>
              <a:t>(What are the options?)</a:t>
            </a:r>
          </a:p>
        </p:txBody>
      </p:sp>
    </p:spTree>
    <p:extLst>
      <p:ext uri="{BB962C8B-B14F-4D97-AF65-F5344CB8AC3E}">
        <p14:creationId xmlns:p14="http://schemas.microsoft.com/office/powerpoint/2010/main" val="348399929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457200" y="3505200"/>
            <a:ext cx="1828800" cy="609600"/>
          </a:xfrm>
          <a:prstGeom prst="rect">
            <a:avLst/>
          </a:prstGeom>
          <a:solidFill>
            <a:srgbClr val="FF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PATHOLOGICAL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PROCESS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conclusion of an interpretive PROCESS that has as input a CLINICAL PICTURE of a given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patient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and as output an assertion (diagnostic statement) to the effect that the patient has a DISEASE of such and such a type.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0" y="5943600"/>
            <a:ext cx="9144000" cy="5334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250.23 Diabetes with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hyperosmolarity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, type I, uncontrolled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sz="3200" dirty="0">
                <a:solidFill>
                  <a:srgbClr val="FFFF00"/>
                </a:solidFill>
              </a:rPr>
              <a:t>What</a:t>
            </a:r>
            <a:r>
              <a:rPr lang="en-US" sz="3200" dirty="0"/>
              <a:t> are diagnoses in EHRs </a:t>
            </a:r>
            <a:r>
              <a:rPr lang="en-US" sz="3200" dirty="0">
                <a:solidFill>
                  <a:srgbClr val="FFFF00"/>
                </a:solidFill>
              </a:rPr>
              <a:t>about</a:t>
            </a:r>
            <a:r>
              <a:rPr lang="en-US" sz="3200" dirty="0"/>
              <a:t>?</a:t>
            </a:r>
            <a:br>
              <a:rPr lang="en-US" sz="3200" dirty="0"/>
            </a:br>
            <a:r>
              <a:rPr lang="en-US" sz="1600" dirty="0"/>
              <a:t>(What are the options?)</a:t>
            </a:r>
          </a:p>
        </p:txBody>
      </p:sp>
    </p:spTree>
    <p:extLst>
      <p:ext uri="{BB962C8B-B14F-4D97-AF65-F5344CB8AC3E}">
        <p14:creationId xmlns:p14="http://schemas.microsoft.com/office/powerpoint/2010/main" val="158786810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PATHOLOGICAL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PROCESS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conclusion of an interpretive PROCESS that has as input a CLINICAL PICTURE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of a given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patient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and as output an assertion (diagnostic statement) to the effect that the patient has a DISEASE of such and such a type.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457200" y="5943600"/>
            <a:ext cx="8229600" cy="5334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749.01 - Cleft palate, unilateral, complete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sz="3200" dirty="0">
                <a:solidFill>
                  <a:srgbClr val="FFFF00"/>
                </a:solidFill>
              </a:rPr>
              <a:t>What</a:t>
            </a:r>
            <a:r>
              <a:rPr lang="en-US" sz="3200" dirty="0"/>
              <a:t> are diagnoses in EHRs </a:t>
            </a:r>
            <a:r>
              <a:rPr lang="en-US" sz="3200" dirty="0">
                <a:solidFill>
                  <a:srgbClr val="FFFF00"/>
                </a:solidFill>
              </a:rPr>
              <a:t>about</a:t>
            </a:r>
            <a:r>
              <a:rPr lang="en-US" sz="3200" dirty="0"/>
              <a:t>?</a:t>
            </a:r>
            <a:br>
              <a:rPr lang="en-US" sz="3200" dirty="0"/>
            </a:br>
            <a:r>
              <a:rPr lang="en-US" sz="1600" dirty="0"/>
              <a:t>(What are the options?)</a:t>
            </a:r>
          </a:p>
        </p:txBody>
      </p:sp>
    </p:spTree>
    <p:extLst>
      <p:ext uri="{BB962C8B-B14F-4D97-AF65-F5344CB8AC3E}">
        <p14:creationId xmlns:p14="http://schemas.microsoft.com/office/powerpoint/2010/main" val="334211085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457200" y="1676400"/>
            <a:ext cx="1828800" cy="914400"/>
          </a:xfrm>
          <a:prstGeom prst="rect">
            <a:avLst/>
          </a:prstGeom>
          <a:solidFill>
            <a:srgbClr val="FF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PATHOLOGICAL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PROCESS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conclusion of an interpretive PROCESS that has as input a CLINICAL PICTURE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of a given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patient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and as output an assertion (diagnostic statement) to the effect that the patient has a DISEASE of such and such a type.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457200" y="5943600"/>
            <a:ext cx="8229600" cy="5334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749.01 - Cleft palate, unilateral, complete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sz="3200" dirty="0">
                <a:solidFill>
                  <a:srgbClr val="FFFF00"/>
                </a:solidFill>
              </a:rPr>
              <a:t>What</a:t>
            </a:r>
            <a:r>
              <a:rPr lang="en-US" sz="3200" dirty="0"/>
              <a:t> are diagnoses in EHRs </a:t>
            </a:r>
            <a:r>
              <a:rPr lang="en-US" sz="3200" dirty="0">
                <a:solidFill>
                  <a:srgbClr val="FFFF00"/>
                </a:solidFill>
              </a:rPr>
              <a:t>about</a:t>
            </a:r>
            <a:r>
              <a:rPr lang="en-US" sz="3200" dirty="0"/>
              <a:t>?</a:t>
            </a:r>
            <a:br>
              <a:rPr lang="en-US" sz="3200" dirty="0"/>
            </a:br>
            <a:r>
              <a:rPr lang="en-US" sz="1600" dirty="0"/>
              <a:t>(What are the options?)</a:t>
            </a:r>
          </a:p>
        </p:txBody>
      </p:sp>
    </p:spTree>
    <p:extLst>
      <p:ext uri="{BB962C8B-B14F-4D97-AF65-F5344CB8AC3E}">
        <p14:creationId xmlns:p14="http://schemas.microsoft.com/office/powerpoint/2010/main" val="144829482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PATHOLOGICAL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PROCESS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conclusion of an interpretive PROCESS that has as input a CLINICAL PICTURE of a given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patient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and as output an assertion (diagnostic statement) to the effect that the patient has a DISEASE of such and such a type.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0" y="5943600"/>
            <a:ext cx="9144000" cy="5334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V65.5 - Person with feared complaint in whom no diagnosis was made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sz="3200" dirty="0">
                <a:solidFill>
                  <a:srgbClr val="FFFF00"/>
                </a:solidFill>
              </a:rPr>
              <a:t>What</a:t>
            </a:r>
            <a:r>
              <a:rPr lang="en-US" sz="3200" dirty="0"/>
              <a:t> are diagnoses in EHRs </a:t>
            </a:r>
            <a:r>
              <a:rPr lang="en-US" sz="3200" dirty="0">
                <a:solidFill>
                  <a:srgbClr val="FFFF00"/>
                </a:solidFill>
              </a:rPr>
              <a:t>about</a:t>
            </a:r>
            <a:r>
              <a:rPr lang="en-US" sz="3200" dirty="0"/>
              <a:t>?</a:t>
            </a:r>
            <a:br>
              <a:rPr lang="en-US" sz="3200" dirty="0"/>
            </a:br>
            <a:r>
              <a:rPr lang="en-US" sz="1600" dirty="0"/>
              <a:t>(What are the options?)</a:t>
            </a:r>
          </a:p>
        </p:txBody>
      </p:sp>
    </p:spTree>
    <p:extLst>
      <p:ext uri="{BB962C8B-B14F-4D97-AF65-F5344CB8AC3E}">
        <p14:creationId xmlns:p14="http://schemas.microsoft.com/office/powerpoint/2010/main" val="36984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Ontology / Terminology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3386" y="1555595"/>
            <a:ext cx="7657227" cy="518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13742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PATHOLOGICAL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PROCESS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conclusion of an interpretive PROCESS that has as input a CLINICAL PICTURE of a given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patient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and as output an assertion (diagnostic statement) to the effect that the patient has a DISEASE of such and such a type.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5257800" y="4495800"/>
            <a:ext cx="762000" cy="304800"/>
          </a:xfrm>
          <a:prstGeom prst="rect">
            <a:avLst/>
          </a:prstGeom>
          <a:solidFill>
            <a:srgbClr val="FF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5943600"/>
            <a:ext cx="9144000" cy="5334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V65.5 - Person with feared complaint in whom no diagnosis was made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sz="3200" dirty="0">
                <a:solidFill>
                  <a:srgbClr val="FFFF00"/>
                </a:solidFill>
              </a:rPr>
              <a:t>What</a:t>
            </a:r>
            <a:r>
              <a:rPr lang="en-US" sz="3200" dirty="0"/>
              <a:t> are diagnoses in EHRs </a:t>
            </a:r>
            <a:r>
              <a:rPr lang="en-US" sz="3200" dirty="0">
                <a:solidFill>
                  <a:srgbClr val="FFFF00"/>
                </a:solidFill>
              </a:rPr>
              <a:t>about</a:t>
            </a:r>
            <a:r>
              <a:rPr lang="en-US" sz="3200" dirty="0"/>
              <a:t>?</a:t>
            </a:r>
            <a:br>
              <a:rPr lang="en-US" sz="3200" dirty="0"/>
            </a:br>
            <a:r>
              <a:rPr lang="en-US" sz="1600" dirty="0"/>
              <a:t>(What are the options?)</a:t>
            </a:r>
          </a:p>
        </p:txBody>
      </p:sp>
    </p:spTree>
    <p:extLst>
      <p:ext uri="{BB962C8B-B14F-4D97-AF65-F5344CB8AC3E}">
        <p14:creationId xmlns:p14="http://schemas.microsoft.com/office/powerpoint/2010/main" val="57999598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0363F3-9A69-44C2-85A2-3AF4135111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Application of OGMS to insights in other disease related ontologies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C6D86AC-06AD-4BF0-8766-D3BAA4294F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2900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871B73-BB34-4CBD-82C5-89DD74F07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‘Disease’ in </a:t>
            </a:r>
            <a:r>
              <a:rPr lang="en-US" dirty="0" err="1"/>
              <a:t>BioPortal</a:t>
            </a:r>
            <a:r>
              <a:rPr lang="en-US" dirty="0"/>
              <a:t> junk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061D6C-E2ED-416F-83BE-BB626B884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https://bioportal.bioontology.org/search?utf8=%E2%9C%93&amp;query=disease&amp;button</a:t>
            </a:r>
            <a:r>
              <a:rPr lang="en-US"/>
              <a:t>=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1752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74CC7-DF1C-44AA-A633-CC2CC9CFA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‘disease ontologies’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0040D-3A6D-4B36-AE8C-866273D92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Despite being listed in the OBO-Foundry: </a:t>
            </a:r>
            <a:r>
              <a:rPr lang="en-US" sz="1600" dirty="0"/>
              <a:t>	</a:t>
            </a:r>
            <a:r>
              <a:rPr lang="en-US" sz="1600" dirty="0">
                <a:hlinkClick r:id="rId2"/>
              </a:rPr>
              <a:t>http://www.obofoundry.org/ontology/doid.html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Mondo Disease Ontology: junky collection of several other ‘ontologies’:</a:t>
            </a:r>
          </a:p>
          <a:p>
            <a:pPr marL="914400" lvl="1" indent="0">
              <a:buNone/>
            </a:pPr>
            <a:r>
              <a:rPr lang="en-US" sz="1600" dirty="0">
                <a:hlinkClick r:id="rId3"/>
              </a:rPr>
              <a:t>https://mondo.monarchinitiative.org/</a:t>
            </a:r>
            <a:endParaRPr lang="en-US" sz="1600" dirty="0"/>
          </a:p>
          <a:p>
            <a:pPr marL="914400" lvl="1" indent="0">
              <a:buNone/>
            </a:pPr>
            <a:r>
              <a:rPr lang="en-US" sz="1600" dirty="0">
                <a:hlinkClick r:id="rId4"/>
              </a:rPr>
              <a:t>https://www.ebi.ac.uk/ols/ontologies/mondo</a:t>
            </a:r>
            <a:r>
              <a:rPr lang="en-US" sz="16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Semantic Science Ontology: junk as a foundation</a:t>
            </a:r>
          </a:p>
          <a:p>
            <a:pPr marL="914400" indent="0"/>
            <a:r>
              <a:rPr lang="en-US" sz="1600" dirty="0">
                <a:hlinkClick r:id="rId5"/>
              </a:rPr>
              <a:t>https://bioportal.bioontology.org/ontologies/SIO?p=classes&amp;conceptid=http%3A%2F%2Fsemanticscience.org%2Fresource%2FSIO_010299</a:t>
            </a:r>
            <a:r>
              <a:rPr lang="en-US" sz="16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09545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9F5032-F384-4E07-81C1-85EB99B25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A7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AAAA10-C955-40D4-94EA-975229A45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Add to (or re-classify in) your ontology 3 (or all such classifiable) terms each one of which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(1) is a subtype of an OGMS entity and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(2) has thus far not been included (classified under OGMS) in your ontology.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Use referent tracking statements for these terms to relate them to relevant existing terms in your ontology and improve where needed the definitions. The result is version 5.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Form: copy your ‘A6’ file to A7-file, in that file, copy the A6-sheet as A7-sheet, and updated that copy, leaving the original A6-sheet untouched.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Upload your work as usual.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Due date: Oct 28 – noon (but preferably earlier !!!!). </a:t>
            </a:r>
          </a:p>
        </p:txBody>
      </p:sp>
    </p:spTree>
    <p:extLst>
      <p:ext uri="{BB962C8B-B14F-4D97-AF65-F5344CB8AC3E}">
        <p14:creationId xmlns:p14="http://schemas.microsoft.com/office/powerpoint/2010/main" val="411914111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48DAC-A342-4757-8AB7-D157125A1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Suggested pre-class reading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81510-73ED-4FA8-BE0B-0B836D10C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R12 </a:t>
            </a:r>
            <a:r>
              <a:rPr lang="en-US" dirty="0" err="1"/>
              <a:t>Seppälä</a:t>
            </a:r>
            <a:r>
              <a:rPr lang="en-US" dirty="0"/>
              <a:t>, S., B. Smith, and W. Ceusters, </a:t>
            </a:r>
            <a:r>
              <a:rPr lang="en-US" i="1" dirty="0"/>
              <a:t>Applying the Realism-Based Ontology-Versioning Method for Tracking Changes in the Basic Formal Ontology</a:t>
            </a:r>
            <a:r>
              <a:rPr lang="en-US" dirty="0"/>
              <a:t>, in </a:t>
            </a:r>
            <a:r>
              <a:rPr lang="en-US" i="1" dirty="0"/>
              <a:t>Formal Ontology in Information Systems (FOIS 2014)</a:t>
            </a:r>
            <a:r>
              <a:rPr lang="en-US" dirty="0"/>
              <a:t>, P. </a:t>
            </a:r>
            <a:r>
              <a:rPr lang="en-US" dirty="0" err="1"/>
              <a:t>Garbacz</a:t>
            </a:r>
            <a:r>
              <a:rPr lang="en-US" dirty="0"/>
              <a:t> and O. </a:t>
            </a:r>
            <a:r>
              <a:rPr lang="en-US" dirty="0" err="1"/>
              <a:t>Kutz</a:t>
            </a:r>
            <a:r>
              <a:rPr lang="en-US" dirty="0"/>
              <a:t>, Editors. 2014, IOS Press. p. 227-240. [9] </a:t>
            </a:r>
          </a:p>
          <a:p>
            <a:endParaRPr lang="en-US" dirty="0"/>
          </a:p>
          <a:p>
            <a:r>
              <a:rPr lang="en-US">
                <a:hlinkClick r:id="rId2"/>
              </a:rPr>
              <a:t>http</a:t>
            </a:r>
            <a:r>
              <a:rPr lang="en-US" dirty="0">
                <a:hlinkClick r:id="rId2"/>
              </a:rPr>
              <a:t>://ontology.buffalo.edu/smith/articles/fois2014</a:t>
            </a:r>
            <a:r>
              <a:rPr lang="en-US">
                <a:hlinkClick r:id="rId2"/>
              </a:rPr>
              <a:t>.pdf</a:t>
            </a:r>
            <a:r>
              <a:rPr lang="en-US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639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Ontology</a:t>
            </a:r>
            <a:r>
              <a:rPr lang="en-US" dirty="0"/>
              <a:t> / </a:t>
            </a:r>
            <a:r>
              <a:rPr lang="en-US" dirty="0">
                <a:solidFill>
                  <a:srgbClr val="FF99CC"/>
                </a:solidFill>
              </a:rPr>
              <a:t>Terminology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3386" y="1555595"/>
            <a:ext cx="7657227" cy="51884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914400" y="1828800"/>
            <a:ext cx="2133600" cy="685800"/>
          </a:xfrm>
          <a:prstGeom prst="rect">
            <a:avLst/>
          </a:prstGeom>
          <a:solidFill>
            <a:srgbClr val="FFFF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800600" y="2743200"/>
            <a:ext cx="3276600" cy="685800"/>
          </a:xfrm>
          <a:prstGeom prst="rect">
            <a:avLst/>
          </a:prstGeom>
          <a:solidFill>
            <a:srgbClr val="FFFF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914400" y="5715000"/>
            <a:ext cx="2133600" cy="838200"/>
          </a:xfrm>
          <a:prstGeom prst="rect">
            <a:avLst/>
          </a:prstGeom>
          <a:solidFill>
            <a:srgbClr val="FFFF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524000" y="4038600"/>
            <a:ext cx="2286000" cy="1371600"/>
          </a:xfrm>
          <a:prstGeom prst="rect">
            <a:avLst/>
          </a:prstGeom>
          <a:solidFill>
            <a:srgbClr val="FF99CC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447800" y="2819400"/>
            <a:ext cx="3124200" cy="1187605"/>
          </a:xfrm>
          <a:prstGeom prst="rect">
            <a:avLst/>
          </a:prstGeom>
          <a:solidFill>
            <a:srgbClr val="FFFF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379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12844</TotalTime>
  <Words>5449</Words>
  <Application>Microsoft Office PowerPoint</Application>
  <PresentationFormat>On-screen Show (4:3)</PresentationFormat>
  <Paragraphs>742</Paragraphs>
  <Slides>85</Slides>
  <Notes>46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104" baseType="lpstr">
      <vt:lpstr>Batang</vt:lpstr>
      <vt:lpstr>ＭＳ 明朝</vt:lpstr>
      <vt:lpstr>ＭＳ 明朝</vt:lpstr>
      <vt:lpstr>MS PGothic</vt:lpstr>
      <vt:lpstr>MS PGothic</vt:lpstr>
      <vt:lpstr>Arial</vt:lpstr>
      <vt:lpstr>Calibri</vt:lpstr>
      <vt:lpstr>Cambria</vt:lpstr>
      <vt:lpstr>Copperplate Gothic Bold</vt:lpstr>
      <vt:lpstr>Georgia</vt:lpstr>
      <vt:lpstr>Helvetica Neue</vt:lpstr>
      <vt:lpstr>Tahoma</vt:lpstr>
      <vt:lpstr>Times</vt:lpstr>
      <vt:lpstr>Times New Roman</vt:lpstr>
      <vt:lpstr>Trebuchet MS</vt:lpstr>
      <vt:lpstr>Verdana</vt:lpstr>
      <vt:lpstr>Wingdings</vt:lpstr>
      <vt:lpstr>Office Theme</vt:lpstr>
      <vt:lpstr>Photo Editor-foto</vt:lpstr>
      <vt:lpstr>BMI508 – Fall 2024 Introduction to Biomedical Ontology  Class 8 – Oct 16, 2024  The Ontology for General Medical Science     </vt:lpstr>
      <vt:lpstr>The reference for OGMS: </vt:lpstr>
      <vt:lpstr>Big Picture</vt:lpstr>
      <vt:lpstr>Motivation</vt:lpstr>
      <vt:lpstr>Goals of OGMS (1)</vt:lpstr>
      <vt:lpstr>Goals of OGMS (2)</vt:lpstr>
      <vt:lpstr>Goals of OGMS (3)</vt:lpstr>
      <vt:lpstr>Ontology / Terminology</vt:lpstr>
      <vt:lpstr>Ontology / Terminology</vt:lpstr>
      <vt:lpstr>SNOMED-CT: abundance of false synonymy</vt:lpstr>
      <vt:lpstr>EHR Information Models (simplified)</vt:lpstr>
      <vt:lpstr>Approach of OGMS design</vt:lpstr>
      <vt:lpstr>Approach</vt:lpstr>
      <vt:lpstr>Cirrhosis - environmental exposure</vt:lpstr>
      <vt:lpstr>Part 1</vt:lpstr>
      <vt:lpstr>Foundational Terms (1)</vt:lpstr>
      <vt:lpstr>Physical Disorder</vt:lpstr>
      <vt:lpstr>Extended organism</vt:lpstr>
      <vt:lpstr>Clinically abnormal </vt:lpstr>
      <vt:lpstr>Foundational Terms (2)</vt:lpstr>
      <vt:lpstr>Foundational Terms (3)</vt:lpstr>
      <vt:lpstr>Disposition</vt:lpstr>
      <vt:lpstr>PowerPoint Presentation</vt:lpstr>
      <vt:lpstr>PowerPoint Presentation</vt:lpstr>
      <vt:lpstr>Arterial aneurysm</vt:lpstr>
      <vt:lpstr>Arterial Aneurysm</vt:lpstr>
      <vt:lpstr>PowerPoint Presentation</vt:lpstr>
      <vt:lpstr>PowerPoint Presentation</vt:lpstr>
      <vt:lpstr>Disease course</vt:lpstr>
      <vt:lpstr>PowerPoint Presentation</vt:lpstr>
      <vt:lpstr>Compare with</vt:lpstr>
      <vt:lpstr>PowerPoint Presentation</vt:lpstr>
      <vt:lpstr>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Etiology</vt:lpstr>
      <vt:lpstr>Dispositions and Predispositions</vt:lpstr>
      <vt:lpstr>Hereditary Non-polyposis Colorectal Cancer HNPCC - genetic pre-disposition</vt:lpstr>
      <vt:lpstr>Hemorrhagic stroke</vt:lpstr>
      <vt:lpstr>Hemorrhagic stroke</vt:lpstr>
      <vt:lpstr>Definitions - Clinical Evaluation Terms (on the side of the patient!)</vt:lpstr>
      <vt:lpstr>Part 2</vt:lpstr>
      <vt:lpstr>Definitions - manifestations</vt:lpstr>
      <vt:lpstr>Phenotype</vt:lpstr>
      <vt:lpstr>Phenotype</vt:lpstr>
      <vt:lpstr>Part 3</vt:lpstr>
      <vt:lpstr>‘Findings’ / ‘observations’</vt:lpstr>
      <vt:lpstr>‘Findings’ / ‘observations’</vt:lpstr>
      <vt:lpstr>Clinical picture</vt:lpstr>
      <vt:lpstr>‘Findings’ / ‘observations’</vt:lpstr>
      <vt:lpstr>Diagnosis</vt:lpstr>
      <vt:lpstr>PowerPoint Presentation</vt:lpstr>
      <vt:lpstr>Generically Dependent Continuants</vt:lpstr>
      <vt:lpstr>PowerPoint Presentation</vt:lpstr>
      <vt:lpstr>PowerPoint Presentation</vt:lpstr>
      <vt:lpstr>PowerPoint Presentation</vt:lpstr>
      <vt:lpstr>PowerPoint Presentation</vt:lpstr>
      <vt:lpstr>No conflation of diagnosis, disease, and disorder</vt:lpstr>
      <vt:lpstr>Application of OGMS in medical documentation</vt:lpstr>
      <vt:lpstr>Key OGMS definitions</vt:lpstr>
      <vt:lpstr>Key OGMS definitions</vt:lpstr>
      <vt:lpstr>Key OGMS definitions</vt:lpstr>
      <vt:lpstr>Key OGMS definitions</vt:lpstr>
      <vt:lpstr>Key OGMS definitions</vt:lpstr>
      <vt:lpstr>Disorder related configurations</vt:lpstr>
      <vt:lpstr>A little exercise</vt:lpstr>
      <vt:lpstr>What are diagnoses in EHRs about? (What are the options?)</vt:lpstr>
      <vt:lpstr>What are diagnoses in EHRs about? (What are the options?)</vt:lpstr>
      <vt:lpstr>What are diagnoses in EHRs about? (What are the options?)</vt:lpstr>
      <vt:lpstr>What are diagnoses in EHRs about? (What are the options?)</vt:lpstr>
      <vt:lpstr>What are diagnoses in EHRs about? (What are the options?)</vt:lpstr>
      <vt:lpstr>What are diagnoses in EHRs about? (What are the options?)</vt:lpstr>
      <vt:lpstr>What are diagnoses in EHRs about? (What are the options?)</vt:lpstr>
      <vt:lpstr>What are diagnoses in EHRs about? (What are the options?)</vt:lpstr>
      <vt:lpstr>What are diagnoses in EHRs about? (What are the options?)</vt:lpstr>
      <vt:lpstr>What are diagnoses in EHRs about? (What are the options?)</vt:lpstr>
      <vt:lpstr>What are diagnoses in EHRs about? (What are the options?)</vt:lpstr>
      <vt:lpstr>Application of OGMS to insights in other disease related ontologies</vt:lpstr>
      <vt:lpstr>‘Disease’ in BioPortal junk</vt:lpstr>
      <vt:lpstr>Bad ‘disease ontologies’</vt:lpstr>
      <vt:lpstr>Assignment A7</vt:lpstr>
      <vt:lpstr>Suggested pre-class reading</vt:lpstr>
    </vt:vector>
  </TitlesOfParts>
  <Company>SUNY at Buffalo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Creative/News Services</dc:creator>
  <cp:lastModifiedBy>werner ceusters</cp:lastModifiedBy>
  <cp:revision>514</cp:revision>
  <dcterms:created xsi:type="dcterms:W3CDTF">2011-06-07T20:07:59Z</dcterms:created>
  <dcterms:modified xsi:type="dcterms:W3CDTF">2024-10-16T12:20:31Z</dcterms:modified>
</cp:coreProperties>
</file>