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78"/>
  </p:notesMasterIdLst>
  <p:handoutMasterIdLst>
    <p:handoutMasterId r:id="rId79"/>
  </p:handoutMasterIdLst>
  <p:sldIdLst>
    <p:sldId id="1369" r:id="rId2"/>
    <p:sldId id="1653" r:id="rId3"/>
    <p:sldId id="1722" r:id="rId4"/>
    <p:sldId id="1703" r:id="rId5"/>
    <p:sldId id="1654" r:id="rId6"/>
    <p:sldId id="1597" r:id="rId7"/>
    <p:sldId id="1655" r:id="rId8"/>
    <p:sldId id="1656" r:id="rId9"/>
    <p:sldId id="1657" r:id="rId10"/>
    <p:sldId id="1658" r:id="rId11"/>
    <p:sldId id="1660" r:id="rId12"/>
    <p:sldId id="1600" r:id="rId13"/>
    <p:sldId id="1706" r:id="rId14"/>
    <p:sldId id="1659" r:id="rId15"/>
    <p:sldId id="1599" r:id="rId16"/>
    <p:sldId id="1330" r:id="rId17"/>
    <p:sldId id="1661" r:id="rId18"/>
    <p:sldId id="1662" r:id="rId19"/>
    <p:sldId id="1663" r:id="rId20"/>
    <p:sldId id="1665" r:id="rId21"/>
    <p:sldId id="1664" r:id="rId22"/>
    <p:sldId id="1699" r:id="rId23"/>
    <p:sldId id="1700" r:id="rId24"/>
    <p:sldId id="1648" r:id="rId25"/>
    <p:sldId id="1678" r:id="rId26"/>
    <p:sldId id="1701" r:id="rId27"/>
    <p:sldId id="1702" r:id="rId28"/>
    <p:sldId id="1704" r:id="rId29"/>
    <p:sldId id="1684" r:id="rId30"/>
    <p:sldId id="1685" r:id="rId31"/>
    <p:sldId id="1707" r:id="rId32"/>
    <p:sldId id="1652" r:id="rId33"/>
    <p:sldId id="1626" r:id="rId34"/>
    <p:sldId id="1716" r:id="rId35"/>
    <p:sldId id="1717" r:id="rId36"/>
    <p:sldId id="1331" r:id="rId37"/>
    <p:sldId id="1708" r:id="rId38"/>
    <p:sldId id="1710" r:id="rId39"/>
    <p:sldId id="1711" r:id="rId40"/>
    <p:sldId id="1712" r:id="rId41"/>
    <p:sldId id="1709" r:id="rId42"/>
    <p:sldId id="1686" r:id="rId43"/>
    <p:sldId id="1669" r:id="rId44"/>
    <p:sldId id="1687" r:id="rId45"/>
    <p:sldId id="1688" r:id="rId46"/>
    <p:sldId id="1689" r:id="rId47"/>
    <p:sldId id="1621" r:id="rId48"/>
    <p:sldId id="1640" r:id="rId49"/>
    <p:sldId id="1628" r:id="rId50"/>
    <p:sldId id="1631" r:id="rId51"/>
    <p:sldId id="1620" r:id="rId52"/>
    <p:sldId id="1670" r:id="rId53"/>
    <p:sldId id="1671" r:id="rId54"/>
    <p:sldId id="1627" r:id="rId55"/>
    <p:sldId id="1604" r:id="rId56"/>
    <p:sldId id="1605" r:id="rId57"/>
    <p:sldId id="1606" r:id="rId58"/>
    <p:sldId id="1607" r:id="rId59"/>
    <p:sldId id="1672" r:id="rId60"/>
    <p:sldId id="1692" r:id="rId61"/>
    <p:sldId id="1693" r:id="rId62"/>
    <p:sldId id="1694" r:id="rId63"/>
    <p:sldId id="1695" r:id="rId64"/>
    <p:sldId id="1629" r:id="rId65"/>
    <p:sldId id="1639" r:id="rId66"/>
    <p:sldId id="1697" r:id="rId67"/>
    <p:sldId id="1698" r:id="rId68"/>
    <p:sldId id="1673" r:id="rId69"/>
    <p:sldId id="1720" r:id="rId70"/>
    <p:sldId id="1723" r:id="rId71"/>
    <p:sldId id="1724" r:id="rId72"/>
    <p:sldId id="1725" r:id="rId73"/>
    <p:sldId id="1726" r:id="rId74"/>
    <p:sldId id="1721" r:id="rId75"/>
    <p:sldId id="1727" r:id="rId76"/>
    <p:sldId id="1674" r:id="rId77"/>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E115"/>
    <a:srgbClr val="FF0000"/>
    <a:srgbClr val="FF6600"/>
    <a:srgbClr val="A2CCE8"/>
    <a:srgbClr val="000000"/>
    <a:srgbClr val="00359E"/>
    <a:srgbClr val="92D050"/>
    <a:srgbClr val="DE6A22"/>
    <a:srgbClr val="AAE600"/>
    <a:srgbClr val="161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5119" autoAdjust="0"/>
  </p:normalViewPr>
  <p:slideViewPr>
    <p:cSldViewPr>
      <p:cViewPr varScale="1">
        <p:scale>
          <a:sx n="100" d="100"/>
          <a:sy n="100" d="100"/>
        </p:scale>
        <p:origin x="15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374"/>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7DFF6E1-14B7-49BD-A52F-B99A41C934D7}" type="slidenum">
              <a:rPr lang="en-US" altLang="en-US" sz="1200" b="0"/>
              <a:pPr eaLnBrk="1" hangingPunct="1"/>
              <a:t>56</a:t>
            </a:fld>
            <a:endParaRPr lang="en-US" altLang="en-US" sz="1200" b="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01565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1A0B662-A4F9-4164-B8B2-31586D3F5E1F}" type="slidenum">
              <a:rPr lang="en-US" altLang="en-US" sz="1200" b="0"/>
              <a:pPr eaLnBrk="1" hangingPunct="1"/>
              <a:t>57</a:t>
            </a:fld>
            <a:endParaRPr lang="en-US" altLang="en-US" sz="1200" b="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63492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B02CD43-2535-4ACE-98C0-8201CE76502F}" type="slidenum">
              <a:rPr lang="en-US" altLang="en-US" sz="1200" b="0"/>
              <a:pPr eaLnBrk="1" hangingPunct="1"/>
              <a:t>58</a:t>
            </a:fld>
            <a:endParaRPr lang="en-US" altLang="en-US" sz="1200" b="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99954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82AD1E-8CB7-4127-AD5A-EA6DEB84D0B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1C99AC-D31B-43BB-AC24-DD2E4C8B774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28034" name="Rectangle 2">
            <a:extLst>
              <a:ext uri="{FF2B5EF4-FFF2-40B4-BE49-F238E27FC236}">
                <a16:creationId xmlns:a16="http://schemas.microsoft.com/office/drawing/2014/main" id="{CD550CB2-D334-4847-B71E-A2986D8691EF}"/>
              </a:ext>
            </a:extLst>
          </p:cNvPr>
          <p:cNvSpPr>
            <a:spLocks noGrp="1" noRot="1" noChangeAspect="1" noChangeArrowheads="1" noTextEdit="1"/>
          </p:cNvSpPr>
          <p:nvPr>
            <p:ph type="sldImg"/>
          </p:nvPr>
        </p:nvSpPr>
        <p:spPr>
          <a:ln/>
        </p:spPr>
      </p:sp>
      <p:sp>
        <p:nvSpPr>
          <p:cNvPr id="428035" name="Rectangle 3">
            <a:extLst>
              <a:ext uri="{FF2B5EF4-FFF2-40B4-BE49-F238E27FC236}">
                <a16:creationId xmlns:a16="http://schemas.microsoft.com/office/drawing/2014/main" id="{35B40A06-46E3-43AE-8172-55AFFD7A1D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0729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60C03D-261E-4E8C-8B1C-4C3C17012E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631F80-9A4A-4DF5-9873-D372478D662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23938" name="Rectangle 2">
            <a:extLst>
              <a:ext uri="{FF2B5EF4-FFF2-40B4-BE49-F238E27FC236}">
                <a16:creationId xmlns:a16="http://schemas.microsoft.com/office/drawing/2014/main" id="{3F78B680-A2F2-4C8F-A58D-5278A44C3B8B}"/>
              </a:ext>
            </a:extLst>
          </p:cNvPr>
          <p:cNvSpPr>
            <a:spLocks noGrp="1" noRot="1" noChangeAspect="1" noChangeArrowheads="1" noTextEdit="1"/>
          </p:cNvSpPr>
          <p:nvPr>
            <p:ph type="sldImg"/>
          </p:nvPr>
        </p:nvSpPr>
        <p:spPr>
          <a:ln/>
        </p:spPr>
      </p:sp>
      <p:sp>
        <p:nvSpPr>
          <p:cNvPr id="423939" name="Rectangle 3">
            <a:extLst>
              <a:ext uri="{FF2B5EF4-FFF2-40B4-BE49-F238E27FC236}">
                <a16:creationId xmlns:a16="http://schemas.microsoft.com/office/drawing/2014/main" id="{DA10558D-64D0-41CD-BFE4-BCE1E1C468A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6483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4BC8718-EA24-4187-BAA9-0B2E79B72D2D}" type="slidenum">
              <a:rPr lang="en-US" smtClean="0"/>
              <a:pPr/>
              <a:t>36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5055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BDB5EF-360A-450E-A59F-2999EA41AB2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E75344-67E0-482E-9DA1-309E2B31740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02" name="Rectangle 2">
            <a:extLst>
              <a:ext uri="{FF2B5EF4-FFF2-40B4-BE49-F238E27FC236}">
                <a16:creationId xmlns:a16="http://schemas.microsoft.com/office/drawing/2014/main" id="{24822C3E-2312-4D2F-8845-C05F67BC5672}"/>
              </a:ext>
            </a:extLst>
          </p:cNvPr>
          <p:cNvSpPr>
            <a:spLocks noGrp="1" noRot="1" noChangeAspect="1" noChangeArrowheads="1" noTextEdit="1"/>
          </p:cNvSpPr>
          <p:nvPr>
            <p:ph type="sldImg"/>
          </p:nvPr>
        </p:nvSpPr>
        <p:spPr>
          <a:ln/>
        </p:spPr>
      </p:sp>
      <p:sp>
        <p:nvSpPr>
          <p:cNvPr id="409603" name="Rectangle 3">
            <a:extLst>
              <a:ext uri="{FF2B5EF4-FFF2-40B4-BE49-F238E27FC236}">
                <a16:creationId xmlns:a16="http://schemas.microsoft.com/office/drawing/2014/main" id="{006FD30C-DA5F-4C1F-960E-E8EA5ED4FFB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0692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3F4588-EF74-44E3-9DAD-C3A07F542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98D4BA-1659-45DF-B3BF-9E115346D66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2482" name="Rectangle 2">
            <a:extLst>
              <a:ext uri="{FF2B5EF4-FFF2-40B4-BE49-F238E27FC236}">
                <a16:creationId xmlns:a16="http://schemas.microsoft.com/office/drawing/2014/main" id="{1115D5E8-4D38-44DF-89AC-F5FA7C6FDA58}"/>
              </a:ext>
            </a:extLst>
          </p:cNvPr>
          <p:cNvSpPr>
            <a:spLocks noGrp="1" noRot="1" noChangeAspect="1" noChangeArrowheads="1" noTextEdit="1"/>
          </p:cNvSpPr>
          <p:nvPr>
            <p:ph type="sldImg"/>
          </p:nvPr>
        </p:nvSpPr>
        <p:spPr>
          <a:ln/>
        </p:spPr>
      </p:sp>
      <p:sp>
        <p:nvSpPr>
          <p:cNvPr id="532483" name="Rectangle 3">
            <a:extLst>
              <a:ext uri="{FF2B5EF4-FFF2-40B4-BE49-F238E27FC236}">
                <a16:creationId xmlns:a16="http://schemas.microsoft.com/office/drawing/2014/main" id="{1AAAC1D6-4210-4D74-BAE3-CCFBD5E365B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48012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25DA38-125D-45FD-9E0B-FCB3F0C7D59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88F58A-EEC3-4010-9C1A-655719D240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8274" name="Rectangle 2">
            <a:extLst>
              <a:ext uri="{FF2B5EF4-FFF2-40B4-BE49-F238E27FC236}">
                <a16:creationId xmlns:a16="http://schemas.microsoft.com/office/drawing/2014/main" id="{F992BC28-980F-45DB-83CB-EF641B498378}"/>
              </a:ext>
            </a:extLst>
          </p:cNvPr>
          <p:cNvSpPr>
            <a:spLocks noGrp="1" noRot="1" noChangeAspect="1" noChangeArrowheads="1" noTextEdit="1"/>
          </p:cNvSpPr>
          <p:nvPr>
            <p:ph type="sldImg"/>
          </p:nvPr>
        </p:nvSpPr>
        <p:spPr>
          <a:ln/>
        </p:spPr>
      </p:sp>
      <p:sp>
        <p:nvSpPr>
          <p:cNvPr id="438275" name="Rectangle 3">
            <a:extLst>
              <a:ext uri="{FF2B5EF4-FFF2-40B4-BE49-F238E27FC236}">
                <a16:creationId xmlns:a16="http://schemas.microsoft.com/office/drawing/2014/main" id="{153DFECE-4FE5-4AF6-B2F0-D51C2FD133D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89183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D36F37-F1EC-4EF9-9195-749F5619D0B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618C94-B743-469A-981A-D9FB0DD485B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1410" name="Rectangle 2">
            <a:extLst>
              <a:ext uri="{FF2B5EF4-FFF2-40B4-BE49-F238E27FC236}">
                <a16:creationId xmlns:a16="http://schemas.microsoft.com/office/drawing/2014/main" id="{AF2B9347-FF9E-47BD-A9FB-EF274E998E9F}"/>
              </a:ext>
            </a:extLst>
          </p:cNvPr>
          <p:cNvSpPr>
            <a:spLocks noGrp="1" noRot="1" noChangeAspect="1" noChangeArrowheads="1" noTextEdit="1"/>
          </p:cNvSpPr>
          <p:nvPr>
            <p:ph type="sldImg"/>
          </p:nvPr>
        </p:nvSpPr>
        <p:spPr>
          <a:ln/>
        </p:spPr>
      </p:sp>
      <p:sp>
        <p:nvSpPr>
          <p:cNvPr id="401411" name="Rectangle 3">
            <a:extLst>
              <a:ext uri="{FF2B5EF4-FFF2-40B4-BE49-F238E27FC236}">
                <a16:creationId xmlns:a16="http://schemas.microsoft.com/office/drawing/2014/main" id="{9FF0FE09-F3E9-4A67-A52A-C52A2737EA8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8672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30CB98-87FA-423D-AB34-9688DED1A53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B7BF1C-BB68-4D31-9D3D-93376D68985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25986" name="Rectangle 2">
            <a:extLst>
              <a:ext uri="{FF2B5EF4-FFF2-40B4-BE49-F238E27FC236}">
                <a16:creationId xmlns:a16="http://schemas.microsoft.com/office/drawing/2014/main" id="{5CD3CDC5-B446-4605-B436-9F3FE0F1548D}"/>
              </a:ext>
            </a:extLst>
          </p:cNvPr>
          <p:cNvSpPr>
            <a:spLocks noGrp="1" noRot="1" noChangeAspect="1" noChangeArrowheads="1" noTextEdit="1"/>
          </p:cNvSpPr>
          <p:nvPr>
            <p:ph type="sldImg"/>
          </p:nvPr>
        </p:nvSpPr>
        <p:spPr>
          <a:ln/>
        </p:spPr>
      </p:sp>
      <p:sp>
        <p:nvSpPr>
          <p:cNvPr id="425987" name="Rectangle 3">
            <a:extLst>
              <a:ext uri="{FF2B5EF4-FFF2-40B4-BE49-F238E27FC236}">
                <a16:creationId xmlns:a16="http://schemas.microsoft.com/office/drawing/2014/main" id="{5137B4FF-0B6F-4E60-A7D0-60850EA10FD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59446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3E8278C-1EED-4705-8B21-03D2E39BC9BC}" type="slidenum">
              <a:rPr lang="en-US" altLang="en-US" sz="1200" b="0"/>
              <a:pPr eaLnBrk="1" hangingPunct="1"/>
              <a:t>55</a:t>
            </a:fld>
            <a:endParaRPr lang="en-US" altLang="en-US" sz="1200" b="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03901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BA6FD65B-CAEB-4D22-AD7E-2F61F22CDE8D}"/>
              </a:ext>
            </a:extLst>
          </p:cNvPr>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7B4A04D-C5B0-4C0C-8315-D9E451E497B1}"/>
              </a:ext>
            </a:extLst>
          </p:cNvPr>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B0960C90-18D7-4F5C-ACCF-F8B8349E202E}"/>
              </a:ext>
            </a:extLst>
          </p:cNvPr>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D564A40-A97D-46B4-A52D-FB3CE8CE8402}"/>
              </a:ext>
            </a:extLst>
          </p:cNvPr>
          <p:cNvSpPr>
            <a:spLocks noGrp="1"/>
          </p:cNvSpPr>
          <p:nvPr>
            <p:ph type="sldNum" sz="quarter" idx="12"/>
          </p:nvPr>
        </p:nvSpPr>
        <p:spPr/>
        <p:txBody>
          <a:bodyPr/>
          <a:lstStyle>
            <a:lvl1pPr>
              <a:defRPr/>
            </a:lvl1pPr>
          </a:lstStyle>
          <a:p>
            <a:fld id="{5239CF04-00E1-4F99-A289-9C215F445602}" type="slidenum">
              <a:rPr lang="en-US" altLang="en-US"/>
              <a:pPr/>
              <a:t>‹#›</a:t>
            </a:fld>
            <a:endParaRPr lang="en-US" altLang="en-US"/>
          </a:p>
        </p:txBody>
      </p:sp>
    </p:spTree>
    <p:extLst>
      <p:ext uri="{BB962C8B-B14F-4D97-AF65-F5344CB8AC3E}">
        <p14:creationId xmlns:p14="http://schemas.microsoft.com/office/powerpoint/2010/main" val="44824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5046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4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hyperlink" Target="BFO-2020-text.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hyperlink" Target="https://osf.io/preprints/osf/q8hts" TargetMode="External"/><Relationship Id="rId2" Type="http://schemas.openxmlformats.org/officeDocument/2006/relationships/hyperlink" Target="http://ebooks.iospress.nl/publication/10278" TargetMode="External"/><Relationship Id="rId1" Type="http://schemas.openxmlformats.org/officeDocument/2006/relationships/slideLayout" Target="../slideLayouts/slideLayout4.xml"/><Relationship Id="rId4" Type="http://schemas.openxmlformats.org/officeDocument/2006/relationships/hyperlink" Target="https://www.sciencedirect.com/science/article/pii/S153204640500075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2024</a:t>
            </a:r>
            <a:br>
              <a:rPr lang="en-US" sz="2400" dirty="0"/>
            </a:br>
            <a:r>
              <a:rPr lang="en-US" sz="2400" dirty="0"/>
              <a:t>Introduction to Biomedical Ontology</a:t>
            </a:r>
            <a:br>
              <a:rPr lang="en-US" sz="4400" dirty="0"/>
            </a:br>
            <a:br>
              <a:rPr lang="en-US" sz="1600" dirty="0"/>
            </a:br>
            <a:r>
              <a:rPr lang="en-US" sz="3200" dirty="0"/>
              <a:t>Class 6 – Oct 2, 2024</a:t>
            </a:r>
            <a:br>
              <a:rPr lang="en-US" sz="4400" dirty="0"/>
            </a:br>
            <a:r>
              <a:rPr lang="en-US" sz="4400" dirty="0"/>
              <a:t>Relations in </a:t>
            </a:r>
            <a:br>
              <a:rPr lang="en-US" sz="4400" dirty="0"/>
            </a:br>
            <a:r>
              <a:rPr lang="en-US" sz="4400" dirty="0"/>
              <a:t>Biomedical Ontologies</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4" name="Slide Number Placeholder 3">
            <a:extLst>
              <a:ext uri="{FF2B5EF4-FFF2-40B4-BE49-F238E27FC236}">
                <a16:creationId xmlns:a16="http://schemas.microsoft.com/office/drawing/2014/main" id="{66A4DE67-817A-43E4-A523-458B25F82478}"/>
              </a:ext>
            </a:extLst>
          </p:cNvPr>
          <p:cNvSpPr>
            <a:spLocks noGrp="1"/>
          </p:cNvSpPr>
          <p:nvPr>
            <p:ph type="sldNum" sz="quarter" idx="3"/>
          </p:nvPr>
        </p:nvSpPr>
        <p:spPr/>
        <p:txBody>
          <a:bodyPr/>
          <a:lstStyle/>
          <a:p>
            <a:fld id="{7C5DB68A-9D44-4073-920F-D08D647C06A7}" type="slidenum">
              <a:rPr lang="en-US" smtClean="0"/>
              <a:t>10</a:t>
            </a:fld>
            <a:endParaRPr lang="en-US" dirty="0"/>
          </a:p>
        </p:txBody>
      </p:sp>
    </p:spTree>
    <p:extLst>
      <p:ext uri="{BB962C8B-B14F-4D97-AF65-F5344CB8AC3E}">
        <p14:creationId xmlns:p14="http://schemas.microsoft.com/office/powerpoint/2010/main" val="34841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34" name="Oval 33"/>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Oval 34"/>
          <p:cNvSpPr/>
          <p:nvPr/>
        </p:nvSpPr>
        <p:spPr bwMode="auto">
          <a:xfrm>
            <a:off x="3565432" y="3405693"/>
            <a:ext cx="2190750" cy="1347756"/>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4083696" y="5791200"/>
            <a:ext cx="4298303" cy="94793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850E98C4-0F14-4931-93A5-A5935FCC5D10}"/>
              </a:ext>
            </a:extLst>
          </p:cNvPr>
          <p:cNvSpPr>
            <a:spLocks noGrp="1"/>
          </p:cNvSpPr>
          <p:nvPr>
            <p:ph type="sldNum" sz="quarter" idx="3"/>
          </p:nvPr>
        </p:nvSpPr>
        <p:spPr/>
        <p:txBody>
          <a:bodyPr/>
          <a:lstStyle/>
          <a:p>
            <a:fld id="{7C5DB68A-9D44-4073-920F-D08D647C06A7}" type="slidenum">
              <a:rPr lang="en-US" smtClean="0"/>
              <a:t>11</a:t>
            </a:fld>
            <a:endParaRPr lang="en-US" dirty="0"/>
          </a:p>
        </p:txBody>
      </p:sp>
    </p:spTree>
    <p:extLst>
      <p:ext uri="{BB962C8B-B14F-4D97-AF65-F5344CB8AC3E}">
        <p14:creationId xmlns:p14="http://schemas.microsoft.com/office/powerpoint/2010/main" val="109483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relations</a:t>
            </a:r>
            <a:br>
              <a:rPr lang="en-US" dirty="0"/>
            </a:br>
            <a:r>
              <a:rPr lang="en-US" sz="2400" dirty="0"/>
              <a:t>‘</a:t>
            </a:r>
            <a:r>
              <a:rPr lang="en-US" sz="2400" i="1" dirty="0"/>
              <a:t>have material structure on their own</a:t>
            </a:r>
            <a:r>
              <a:rPr lang="en-US" sz="2400" dirty="0"/>
              <a:t>’</a:t>
            </a:r>
          </a:p>
        </p:txBody>
      </p:sp>
      <p:sp>
        <p:nvSpPr>
          <p:cNvPr id="3" name="Content Placeholder 2"/>
          <p:cNvSpPr>
            <a:spLocks noGrp="1"/>
          </p:cNvSpPr>
          <p:nvPr>
            <p:ph idx="1"/>
          </p:nvPr>
        </p:nvSpPr>
        <p:spPr>
          <a:xfrm>
            <a:off x="228600" y="2057400"/>
            <a:ext cx="8686800" cy="4572000"/>
          </a:xfrm>
        </p:spPr>
        <p:txBody>
          <a:bodyPr/>
          <a:lstStyle/>
          <a:p>
            <a:pPr>
              <a:buFont typeface="Arial" panose="020B0604020202020204" pitchFamily="34" charset="0"/>
              <a:buChar char="•"/>
            </a:pPr>
            <a:r>
              <a:rPr lang="en-US" dirty="0"/>
              <a:t>Are entities in their own right.</a:t>
            </a:r>
          </a:p>
          <a:p>
            <a:pPr>
              <a:buFont typeface="Arial" panose="020B0604020202020204" pitchFamily="34" charset="0"/>
              <a:buChar char="•"/>
            </a:pPr>
            <a:r>
              <a:rPr lang="en-US" dirty="0"/>
              <a:t>Relate other entities to each other by means of formal relations.</a:t>
            </a:r>
          </a:p>
          <a:p>
            <a:pPr>
              <a:buFont typeface="Arial" panose="020B0604020202020204" pitchFamily="34" charset="0"/>
              <a:buChar char="•"/>
            </a:pPr>
            <a:r>
              <a:rPr lang="en-US" dirty="0"/>
              <a:t>Examples: what might by some be denoted by:</a:t>
            </a:r>
          </a:p>
          <a:p>
            <a:pPr lvl="1">
              <a:buFont typeface="Arial" panose="020B0604020202020204" pitchFamily="34" charset="0"/>
              <a:buChar char="•"/>
            </a:pPr>
            <a:r>
              <a:rPr lang="en-US" dirty="0"/>
              <a:t>‘</a:t>
            </a:r>
            <a:r>
              <a:rPr lang="en-US" i="1" dirty="0"/>
              <a:t>patient</a:t>
            </a:r>
            <a:r>
              <a:rPr lang="en-US" dirty="0"/>
              <a:t>’,</a:t>
            </a:r>
          </a:p>
          <a:p>
            <a:pPr lvl="1">
              <a:buFont typeface="Arial" panose="020B0604020202020204" pitchFamily="34" charset="0"/>
              <a:buChar char="•"/>
            </a:pPr>
            <a:r>
              <a:rPr lang="en-US" dirty="0"/>
              <a:t>‘</a:t>
            </a:r>
            <a:r>
              <a:rPr lang="en-US" i="1" dirty="0"/>
              <a:t>treatment</a:t>
            </a:r>
            <a:r>
              <a:rPr lang="en-US" dirty="0"/>
              <a:t>’,</a:t>
            </a:r>
          </a:p>
          <a:p>
            <a:pPr lvl="1">
              <a:buFont typeface="Arial" panose="020B0604020202020204" pitchFamily="34" charset="0"/>
              <a:buChar char="•"/>
            </a:pPr>
            <a:r>
              <a:rPr lang="en-US" dirty="0"/>
              <a:t>‘</a:t>
            </a:r>
            <a:r>
              <a:rPr lang="en-US" i="1" dirty="0"/>
              <a:t>driver</a:t>
            </a:r>
            <a:r>
              <a:rPr lang="en-US" dirty="0"/>
              <a:t>’.</a:t>
            </a:r>
          </a:p>
          <a:p>
            <a:pPr>
              <a:buFont typeface="Arial" panose="020B0604020202020204" pitchFamily="34" charset="0"/>
              <a:buChar char="•"/>
            </a:pPr>
            <a:r>
              <a:rPr lang="en-US" dirty="0"/>
              <a:t>Examples in BFO: </a:t>
            </a:r>
          </a:p>
          <a:p>
            <a:pPr lvl="1">
              <a:buFont typeface="Arial" panose="020B0604020202020204" pitchFamily="34" charset="0"/>
              <a:buChar char="•"/>
            </a:pPr>
            <a:r>
              <a:rPr lang="en-US" b="1" i="1" dirty="0"/>
              <a:t>relational qualities</a:t>
            </a:r>
          </a:p>
          <a:p>
            <a:pPr lvl="3">
              <a:buFont typeface="Arial" panose="020B0604020202020204" pitchFamily="34" charset="0"/>
              <a:buChar char="•"/>
            </a:pPr>
            <a:r>
              <a:rPr lang="en-US" dirty="0"/>
              <a:t>Have </a:t>
            </a:r>
            <a:r>
              <a:rPr lang="en-US" i="1" u="sng" dirty="0"/>
              <a:t>independent continuants</a:t>
            </a:r>
            <a:r>
              <a:rPr lang="en-US" i="1" dirty="0"/>
              <a:t> </a:t>
            </a:r>
            <a:r>
              <a:rPr lang="en-US" dirty="0"/>
              <a:t>as their bearers.</a:t>
            </a:r>
          </a:p>
          <a:p>
            <a:pPr lvl="1">
              <a:buFont typeface="Arial" panose="020B0604020202020204" pitchFamily="34" charset="0"/>
              <a:buChar char="•"/>
            </a:pPr>
            <a:r>
              <a:rPr lang="en-US" b="1" i="1" dirty="0"/>
              <a:t>relational processes</a:t>
            </a:r>
            <a:r>
              <a:rPr lang="en-US" dirty="0"/>
              <a:t>: kissing, buying, …</a:t>
            </a:r>
          </a:p>
        </p:txBody>
      </p:sp>
      <p:sp>
        <p:nvSpPr>
          <p:cNvPr id="4" name="Slide Number Placeholder 3">
            <a:extLst>
              <a:ext uri="{FF2B5EF4-FFF2-40B4-BE49-F238E27FC236}">
                <a16:creationId xmlns:a16="http://schemas.microsoft.com/office/drawing/2014/main" id="{3C2F23BF-DA58-4064-A9B0-5B74D850B92C}"/>
              </a:ext>
            </a:extLst>
          </p:cNvPr>
          <p:cNvSpPr>
            <a:spLocks noGrp="1"/>
          </p:cNvSpPr>
          <p:nvPr>
            <p:ph type="sldNum" sz="quarter" idx="3"/>
          </p:nvPr>
        </p:nvSpPr>
        <p:spPr/>
        <p:txBody>
          <a:bodyPr/>
          <a:lstStyle/>
          <a:p>
            <a:fld id="{7C5DB68A-9D44-4073-920F-D08D647C06A7}" type="slidenum">
              <a:rPr lang="en-US" smtClean="0"/>
              <a:t>12</a:t>
            </a:fld>
            <a:endParaRPr lang="en-US" dirty="0"/>
          </a:p>
        </p:txBody>
      </p:sp>
    </p:spTree>
    <p:extLst>
      <p:ext uri="{BB962C8B-B14F-4D97-AF65-F5344CB8AC3E}">
        <p14:creationId xmlns:p14="http://schemas.microsoft.com/office/powerpoint/2010/main" val="183312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34" name="Oval 33"/>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Oval 34"/>
          <p:cNvSpPr/>
          <p:nvPr/>
        </p:nvSpPr>
        <p:spPr bwMode="auto">
          <a:xfrm>
            <a:off x="3565432" y="3405693"/>
            <a:ext cx="2190750" cy="1347756"/>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4083696" y="5791200"/>
            <a:ext cx="4298303" cy="94793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C3E387F3-A545-46D2-A0D4-E72BA9367D14}"/>
              </a:ext>
            </a:extLst>
          </p:cNvPr>
          <p:cNvSpPr>
            <a:spLocks noGrp="1"/>
          </p:cNvSpPr>
          <p:nvPr>
            <p:ph type="sldNum" sz="quarter" idx="3"/>
          </p:nvPr>
        </p:nvSpPr>
        <p:spPr/>
        <p:txBody>
          <a:bodyPr/>
          <a:lstStyle/>
          <a:p>
            <a:fld id="{7C5DB68A-9D44-4073-920F-D08D647C06A7}" type="slidenum">
              <a:rPr lang="en-US" smtClean="0"/>
              <a:t>13</a:t>
            </a:fld>
            <a:endParaRPr lang="en-US" dirty="0"/>
          </a:p>
        </p:txBody>
      </p:sp>
    </p:spTree>
    <p:extLst>
      <p:ext uri="{BB962C8B-B14F-4D97-AF65-F5344CB8AC3E}">
        <p14:creationId xmlns:p14="http://schemas.microsoft.com/office/powerpoint/2010/main" val="50682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relations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Oval 34"/>
          <p:cNvSpPr/>
          <p:nvPr/>
        </p:nvSpPr>
        <p:spPr bwMode="auto">
          <a:xfrm>
            <a:off x="2171700" y="3562203"/>
            <a:ext cx="1623956" cy="628797"/>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5334000" y="3581400"/>
            <a:ext cx="1623956" cy="628797"/>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8" name="Oval 37"/>
          <p:cNvSpPr/>
          <p:nvPr/>
        </p:nvSpPr>
        <p:spPr bwMode="auto">
          <a:xfrm>
            <a:off x="6515100" y="5308813"/>
            <a:ext cx="1881244" cy="628797"/>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0" name="Oval 39"/>
          <p:cNvSpPr/>
          <p:nvPr/>
        </p:nvSpPr>
        <p:spPr bwMode="auto">
          <a:xfrm>
            <a:off x="5650503" y="2630016"/>
            <a:ext cx="1881244" cy="628797"/>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231A08E3-F4E9-4F5D-AC29-468B96F80EBD}"/>
              </a:ext>
            </a:extLst>
          </p:cNvPr>
          <p:cNvSpPr>
            <a:spLocks noGrp="1"/>
          </p:cNvSpPr>
          <p:nvPr>
            <p:ph type="sldNum" sz="quarter" idx="3"/>
          </p:nvPr>
        </p:nvSpPr>
        <p:spPr/>
        <p:txBody>
          <a:bodyPr/>
          <a:lstStyle/>
          <a:p>
            <a:fld id="{7C5DB68A-9D44-4073-920F-D08D647C06A7}" type="slidenum">
              <a:rPr lang="en-US" smtClean="0"/>
              <a:t>14</a:t>
            </a:fld>
            <a:endParaRPr lang="en-US" dirty="0"/>
          </a:p>
        </p:txBody>
      </p:sp>
    </p:spTree>
    <p:extLst>
      <p:ext uri="{BB962C8B-B14F-4D97-AF65-F5344CB8AC3E}">
        <p14:creationId xmlns:p14="http://schemas.microsoft.com/office/powerpoint/2010/main" val="306584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relations</a:t>
            </a:r>
            <a:br>
              <a:rPr lang="en-US" dirty="0"/>
            </a:br>
            <a:r>
              <a:rPr lang="en-US" sz="2400" dirty="0"/>
              <a:t>‘</a:t>
            </a:r>
            <a:r>
              <a:rPr lang="en-US" sz="2400" i="1" dirty="0"/>
              <a:t>hold between two or more entities directly, without any further intervening individual</a:t>
            </a:r>
            <a:r>
              <a:rPr lang="en-US" sz="2400" dirty="0"/>
              <a:t>’</a:t>
            </a:r>
            <a:br>
              <a:rPr lang="en-US" sz="2400" dirty="0"/>
            </a:br>
            <a:endParaRPr lang="en-US" sz="2400" dirty="0"/>
          </a:p>
        </p:txBody>
      </p:sp>
      <p:sp>
        <p:nvSpPr>
          <p:cNvPr id="3" name="Content Placeholder 2"/>
          <p:cNvSpPr>
            <a:spLocks noGrp="1"/>
          </p:cNvSpPr>
          <p:nvPr>
            <p:ph idx="1"/>
          </p:nvPr>
        </p:nvSpPr>
        <p:spPr>
          <a:xfrm>
            <a:off x="228600" y="2590800"/>
            <a:ext cx="8686800" cy="3810000"/>
          </a:xfrm>
        </p:spPr>
        <p:txBody>
          <a:bodyPr/>
          <a:lstStyle/>
          <a:p>
            <a:pPr>
              <a:buFont typeface="Arial" panose="020B0604020202020204" pitchFamily="34" charset="0"/>
              <a:buChar char="•"/>
            </a:pPr>
            <a:r>
              <a:rPr lang="en-US" b="1" u="sng" dirty="0"/>
              <a:t>Basic formal relations</a:t>
            </a:r>
            <a:r>
              <a:rPr lang="en-US" dirty="0"/>
              <a:t>:</a:t>
            </a:r>
          </a:p>
          <a:p>
            <a:pPr lvl="1">
              <a:buFont typeface="Arial" panose="020B0604020202020204" pitchFamily="34" charset="0"/>
              <a:buChar char="•"/>
            </a:pPr>
            <a:r>
              <a:rPr lang="en-US" dirty="0"/>
              <a:t>existential dependence, inherence, subtype-of, part-of, subset-of, instantiation, …</a:t>
            </a:r>
          </a:p>
          <a:p>
            <a:pPr lvl="1">
              <a:buFont typeface="Arial" panose="020B0604020202020204" pitchFamily="34" charset="0"/>
              <a:buChar char="•"/>
            </a:pPr>
            <a:endParaRPr lang="en-US" dirty="0"/>
          </a:p>
          <a:p>
            <a:pPr>
              <a:buFont typeface="Arial" panose="020B0604020202020204" pitchFamily="34" charset="0"/>
              <a:buChar char="•"/>
            </a:pPr>
            <a:r>
              <a:rPr lang="en-US" b="1" u="sng" dirty="0"/>
              <a:t>Domain formal relations</a:t>
            </a:r>
            <a:r>
              <a:rPr lang="en-US" dirty="0"/>
              <a:t>:</a:t>
            </a:r>
          </a:p>
          <a:p>
            <a:pPr lvl="1">
              <a:buFont typeface="Arial" panose="020B0604020202020204" pitchFamily="34" charset="0"/>
              <a:buChar char="•"/>
            </a:pPr>
            <a:r>
              <a:rPr lang="en-US" dirty="0"/>
              <a:t>‘</a:t>
            </a:r>
            <a:r>
              <a:rPr lang="en-US" i="1" dirty="0"/>
              <a:t>relations that exhibit similar characteristics, i.e., those relations of comparison such as is taller than, is older than, knows more Greek than</a:t>
            </a:r>
            <a:r>
              <a:rPr lang="en-US" dirty="0"/>
              <a:t>’.</a:t>
            </a:r>
          </a:p>
        </p:txBody>
      </p:sp>
      <p:sp>
        <p:nvSpPr>
          <p:cNvPr id="5" name="Rectangle 4"/>
          <p:cNvSpPr/>
          <p:nvPr/>
        </p:nvSpPr>
        <p:spPr>
          <a:xfrm>
            <a:off x="1676400" y="6135469"/>
            <a:ext cx="7391400" cy="646331"/>
          </a:xfrm>
          <a:prstGeom prst="rect">
            <a:avLst/>
          </a:prstGeom>
        </p:spPr>
        <p:txBody>
          <a:bodyPr wrap="square">
            <a:spAutoFit/>
          </a:bodyPr>
          <a:lstStyle/>
          <a:p>
            <a:pPr marL="0" lvl="2" algn="r"/>
            <a:r>
              <a:rPr lang="en-US" sz="1200" dirty="0" err="1">
                <a:solidFill>
                  <a:schemeClr val="bg1"/>
                </a:solidFill>
              </a:rPr>
              <a:t>Guizzardi</a:t>
            </a:r>
            <a:r>
              <a:rPr lang="en-US" sz="1200" dirty="0">
                <a:solidFill>
                  <a:schemeClr val="bg1"/>
                </a:solidFill>
              </a:rPr>
              <a:t> &amp; Wagner. What’s in a Relationship: An Ontological Analysis. In: Qing Li, Stefano </a:t>
            </a:r>
            <a:r>
              <a:rPr lang="en-US" sz="1200" dirty="0" err="1">
                <a:solidFill>
                  <a:schemeClr val="bg1"/>
                </a:solidFill>
              </a:rPr>
              <a:t>Spaccapietra</a:t>
            </a:r>
            <a:r>
              <a:rPr lang="en-US" sz="1200" dirty="0">
                <a:solidFill>
                  <a:schemeClr val="bg1"/>
                </a:solidFill>
              </a:rPr>
              <a:t>, Eric Yu, Antoni </a:t>
            </a:r>
            <a:r>
              <a:rPr lang="en-US" sz="1200" dirty="0" err="1">
                <a:solidFill>
                  <a:schemeClr val="bg1"/>
                </a:solidFill>
              </a:rPr>
              <a:t>Olivé</a:t>
            </a:r>
            <a:r>
              <a:rPr lang="en-US" sz="1200" dirty="0">
                <a:solidFill>
                  <a:schemeClr val="bg1"/>
                </a:solidFill>
              </a:rPr>
              <a:t> (Eds.), Conceptual Modeling - ER 2008. Lecture Notes in Computer Science, Vol. 5231, 83-97, 2008 https://doi.org/10.1007/978-3-540-87877-3_8↗</a:t>
            </a:r>
          </a:p>
        </p:txBody>
      </p:sp>
      <p:sp>
        <p:nvSpPr>
          <p:cNvPr id="4" name="Slide Number Placeholder 3">
            <a:extLst>
              <a:ext uri="{FF2B5EF4-FFF2-40B4-BE49-F238E27FC236}">
                <a16:creationId xmlns:a16="http://schemas.microsoft.com/office/drawing/2014/main" id="{D4C901DF-A529-4232-9959-B688962FCB72}"/>
              </a:ext>
            </a:extLst>
          </p:cNvPr>
          <p:cNvSpPr>
            <a:spLocks noGrp="1"/>
          </p:cNvSpPr>
          <p:nvPr>
            <p:ph type="sldNum" sz="quarter" idx="3"/>
          </p:nvPr>
        </p:nvSpPr>
        <p:spPr/>
        <p:txBody>
          <a:bodyPr/>
          <a:lstStyle/>
          <a:p>
            <a:fld id="{7C5DB68A-9D44-4073-920F-D08D647C06A7}" type="slidenum">
              <a:rPr lang="en-US" smtClean="0"/>
              <a:t>15</a:t>
            </a:fld>
            <a:endParaRPr lang="en-US" dirty="0"/>
          </a:p>
        </p:txBody>
      </p:sp>
    </p:spTree>
    <p:extLst>
      <p:ext uri="{BB962C8B-B14F-4D97-AF65-F5344CB8AC3E}">
        <p14:creationId xmlns:p14="http://schemas.microsoft.com/office/powerpoint/2010/main" val="979661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533400"/>
            <a:ext cx="8686800" cy="762000"/>
          </a:xfrm>
        </p:spPr>
        <p:txBody>
          <a:bodyPr/>
          <a:lstStyle/>
          <a:p>
            <a:r>
              <a:rPr lang="en-US" altLang="en-US" dirty="0"/>
              <a:t>What is out there …</a:t>
            </a:r>
            <a:br>
              <a:rPr lang="en-US" altLang="en-US" dirty="0"/>
            </a:br>
            <a:r>
              <a:rPr lang="en-US" altLang="en-US" dirty="0"/>
              <a:t>(… we want/need to deal with)?</a:t>
            </a:r>
          </a:p>
        </p:txBody>
      </p:sp>
      <p:sp>
        <p:nvSpPr>
          <p:cNvPr id="19459" name="TextBox 3"/>
          <p:cNvSpPr txBox="1">
            <a:spLocks noChangeArrowheads="1"/>
          </p:cNvSpPr>
          <p:nvPr/>
        </p:nvSpPr>
        <p:spPr bwMode="auto">
          <a:xfrm>
            <a:off x="381000" y="1676400"/>
            <a:ext cx="2536825" cy="51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portions of reality</a:t>
            </a:r>
          </a:p>
        </p:txBody>
      </p:sp>
      <p:sp>
        <p:nvSpPr>
          <p:cNvPr id="19467" name="Rectangle 11"/>
          <p:cNvSpPr>
            <a:spLocks noChangeArrowheads="1"/>
          </p:cNvSpPr>
          <p:nvPr/>
        </p:nvSpPr>
        <p:spPr bwMode="auto">
          <a:xfrm>
            <a:off x="381000" y="1676400"/>
            <a:ext cx="8458200" cy="4953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1" name="TextBox 5"/>
          <p:cNvSpPr txBox="1">
            <a:spLocks noChangeArrowheads="1"/>
          </p:cNvSpPr>
          <p:nvPr/>
        </p:nvSpPr>
        <p:spPr bwMode="auto">
          <a:xfrm>
            <a:off x="3124200" y="330581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particulars</a:t>
            </a:r>
          </a:p>
        </p:txBody>
      </p:sp>
      <p:sp>
        <p:nvSpPr>
          <p:cNvPr id="19462" name="TextBox 6"/>
          <p:cNvSpPr txBox="1">
            <a:spLocks noChangeArrowheads="1"/>
          </p:cNvSpPr>
          <p:nvPr/>
        </p:nvSpPr>
        <p:spPr bwMode="auto">
          <a:xfrm>
            <a:off x="568170" y="3296528"/>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types</a:t>
            </a: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nvGrpSpPr>
          <p:cNvPr id="9" name="Group 8">
            <a:extLst>
              <a:ext uri="{FF2B5EF4-FFF2-40B4-BE49-F238E27FC236}">
                <a16:creationId xmlns:a16="http://schemas.microsoft.com/office/drawing/2014/main" id="{596F751E-6575-4C69-9B37-CEFC2CD7CEC5}"/>
              </a:ext>
            </a:extLst>
          </p:cNvPr>
          <p:cNvGrpSpPr/>
          <p:nvPr/>
        </p:nvGrpSpPr>
        <p:grpSpPr>
          <a:xfrm>
            <a:off x="3124200" y="1747837"/>
            <a:ext cx="1828800" cy="1376363"/>
            <a:chOff x="3124200" y="1747837"/>
            <a:chExt cx="1828800" cy="1376363"/>
          </a:xfrm>
        </p:grpSpPr>
        <p:sp>
          <p:nvSpPr>
            <p:cNvPr id="19464" name="TextBox 8"/>
            <p:cNvSpPr txBox="1">
              <a:spLocks noChangeArrowheads="1"/>
            </p:cNvSpPr>
            <p:nvPr/>
          </p:nvSpPr>
          <p:spPr bwMode="auto">
            <a:xfrm>
              <a:off x="3157349" y="1777528"/>
              <a:ext cx="13236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dirty="0">
                  <a:solidFill>
                    <a:schemeClr val="bg1"/>
                  </a:solidFill>
                </a:rPr>
                <a:t>formal</a:t>
              </a:r>
            </a:p>
            <a:p>
              <a:pPr algn="l" eaLnBrk="1" hangingPunct="1"/>
              <a:r>
                <a:rPr lang="en-US" altLang="en-US" dirty="0">
                  <a:solidFill>
                    <a:schemeClr val="bg1"/>
                  </a:solidFill>
                </a:rPr>
                <a:t>relations</a:t>
              </a:r>
            </a:p>
          </p:txBody>
        </p:sp>
        <p:sp>
          <p:nvSpPr>
            <p:cNvPr id="19470" name="Rectangle 14"/>
            <p:cNvSpPr>
              <a:spLocks noChangeArrowheads="1"/>
            </p:cNvSpPr>
            <p:nvPr/>
          </p:nvSpPr>
          <p:spPr bwMode="auto">
            <a:xfrm>
              <a:off x="3124200" y="1747837"/>
              <a:ext cx="1828800" cy="1376363"/>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nvGrpSpPr>
          <p:cNvPr id="14" name="Group 13">
            <a:extLst>
              <a:ext uri="{FF2B5EF4-FFF2-40B4-BE49-F238E27FC236}">
                <a16:creationId xmlns:a16="http://schemas.microsoft.com/office/drawing/2014/main" id="{640B012F-684D-42A5-89C1-AD405BE056B1}"/>
              </a:ext>
            </a:extLst>
          </p:cNvPr>
          <p:cNvGrpSpPr/>
          <p:nvPr/>
        </p:nvGrpSpPr>
        <p:grpSpPr>
          <a:xfrm>
            <a:off x="3190877" y="3890964"/>
            <a:ext cx="5206360" cy="2128499"/>
            <a:chOff x="3190877" y="3890964"/>
            <a:chExt cx="5206360" cy="2128499"/>
          </a:xfrm>
        </p:grpSpPr>
        <p:sp>
          <p:nvSpPr>
            <p:cNvPr id="19465" name="TextBox 9"/>
            <p:cNvSpPr txBox="1">
              <a:spLocks noChangeArrowheads="1"/>
            </p:cNvSpPr>
            <p:nvPr/>
          </p:nvSpPr>
          <p:spPr bwMode="auto">
            <a:xfrm>
              <a:off x="3241675" y="3947795"/>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71" name="Rectangle 15"/>
            <p:cNvSpPr>
              <a:spLocks noChangeArrowheads="1"/>
            </p:cNvSpPr>
            <p:nvPr/>
          </p:nvSpPr>
          <p:spPr bwMode="auto">
            <a:xfrm>
              <a:off x="3190877" y="3890964"/>
              <a:ext cx="2230435" cy="212612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98474" y="4495463"/>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nvGrpSpPr>
            <p:cNvPr id="7" name="Group 6"/>
            <p:cNvGrpSpPr/>
            <p:nvPr/>
          </p:nvGrpSpPr>
          <p:grpSpPr>
            <a:xfrm>
              <a:off x="3190877" y="4793140"/>
              <a:ext cx="2230435" cy="1083467"/>
              <a:chOff x="3190877" y="4793140"/>
              <a:chExt cx="2230435" cy="1083467"/>
            </a:xfrm>
          </p:grpSpPr>
          <p:sp>
            <p:nvSpPr>
              <p:cNvPr id="33" name="Rectangle 15"/>
              <p:cNvSpPr>
                <a:spLocks noChangeArrowheads="1"/>
              </p:cNvSpPr>
              <p:nvPr/>
            </p:nvSpPr>
            <p:spPr bwMode="auto">
              <a:xfrm>
                <a:off x="3271520" y="4834572"/>
                <a:ext cx="2068512" cy="10420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4" name="TextBox 9"/>
              <p:cNvSpPr txBox="1">
                <a:spLocks noChangeArrowheads="1"/>
              </p:cNvSpPr>
              <p:nvPr/>
            </p:nvSpPr>
            <p:spPr bwMode="auto">
              <a:xfrm>
                <a:off x="3190877" y="4793140"/>
                <a:ext cx="2230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representations</a:t>
                </a:r>
              </a:p>
            </p:txBody>
          </p:sp>
        </p:grpSp>
      </p:grpSp>
      <p:grpSp>
        <p:nvGrpSpPr>
          <p:cNvPr id="12" name="Group 11">
            <a:extLst>
              <a:ext uri="{FF2B5EF4-FFF2-40B4-BE49-F238E27FC236}">
                <a16:creationId xmlns:a16="http://schemas.microsoft.com/office/drawing/2014/main" id="{2DF17F0A-AC41-441E-847A-56DBE21A3748}"/>
              </a:ext>
            </a:extLst>
          </p:cNvPr>
          <p:cNvGrpSpPr/>
          <p:nvPr/>
        </p:nvGrpSpPr>
        <p:grpSpPr>
          <a:xfrm>
            <a:off x="1149604" y="2667000"/>
            <a:ext cx="7251446" cy="3219450"/>
            <a:chOff x="1149604" y="2667000"/>
            <a:chExt cx="7251446" cy="3219450"/>
          </a:xfrm>
        </p:grpSpPr>
        <p:sp>
          <p:nvSpPr>
            <p:cNvPr id="19475" name="TextBox 19"/>
            <p:cNvSpPr txBox="1">
              <a:spLocks noChangeArrowheads="1"/>
            </p:cNvSpPr>
            <p:nvPr/>
          </p:nvSpPr>
          <p:spPr bwMode="auto">
            <a:xfrm>
              <a:off x="3352800" y="2743200"/>
              <a:ext cx="160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participation</a:t>
              </a:r>
            </a:p>
          </p:txBody>
        </p:sp>
        <p:sp>
          <p:nvSpPr>
            <p:cNvPr id="19476" name="TextBox 20"/>
            <p:cNvSpPr txBox="1">
              <a:spLocks noChangeArrowheads="1"/>
            </p:cNvSpPr>
            <p:nvPr/>
          </p:nvSpPr>
          <p:spPr bwMode="auto">
            <a:xfrm>
              <a:off x="5257800" y="2667000"/>
              <a:ext cx="3143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 participating in my life</a:t>
              </a:r>
            </a:p>
          </p:txBody>
        </p:sp>
        <p:sp>
          <p:nvSpPr>
            <p:cNvPr id="19477" name="TextBox 21"/>
            <p:cNvSpPr txBox="1">
              <a:spLocks noChangeArrowheads="1"/>
            </p:cNvSpPr>
            <p:nvPr/>
          </p:nvSpPr>
          <p:spPr bwMode="auto">
            <a:xfrm>
              <a:off x="1149604" y="5072603"/>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organism</a:t>
              </a:r>
            </a:p>
          </p:txBody>
        </p:sp>
        <p:sp>
          <p:nvSpPr>
            <p:cNvPr id="19478" name="TextBox 22"/>
            <p:cNvSpPr txBox="1">
              <a:spLocks noChangeArrowheads="1"/>
            </p:cNvSpPr>
            <p:nvPr/>
          </p:nvSpPr>
          <p:spPr bwMode="auto">
            <a:xfrm>
              <a:off x="4703762" y="4409758"/>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a:t>
              </a:r>
            </a:p>
          </p:txBody>
        </p:sp>
        <p:sp>
          <p:nvSpPr>
            <p:cNvPr id="19479" name="TextBox 23"/>
            <p:cNvSpPr txBox="1">
              <a:spLocks noChangeArrowheads="1"/>
            </p:cNvSpPr>
            <p:nvPr/>
          </p:nvSpPr>
          <p:spPr bwMode="auto">
            <a:xfrm>
              <a:off x="6921500" y="54864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my life</a:t>
              </a:r>
            </a:p>
          </p:txBody>
        </p:sp>
        <p:graphicFrame>
          <p:nvGraphicFramePr>
            <p:cNvPr id="35" name="Object 4"/>
            <p:cNvGraphicFramePr>
              <a:graphicFrameLocks noChangeAspect="1"/>
            </p:cNvGraphicFramePr>
            <p:nvPr>
              <p:extLst>
                <p:ext uri="{D42A27DB-BD31-4B8C-83A1-F6EECF244321}">
                  <p14:modId xmlns:p14="http://schemas.microsoft.com/office/powerpoint/2010/main" val="1878390339"/>
                </p:ext>
              </p:extLst>
            </p:nvPr>
          </p:nvGraphicFramePr>
          <p:xfrm>
            <a:off x="4610100" y="5254645"/>
            <a:ext cx="504457" cy="491182"/>
          </p:xfrm>
          <a:graphic>
            <a:graphicData uri="http://schemas.openxmlformats.org/presentationml/2006/ole">
              <mc:AlternateContent xmlns:mc="http://schemas.openxmlformats.org/markup-compatibility/2006">
                <mc:Choice xmlns:v="urn:schemas-microsoft-com:vml" Requires="v">
                  <p:oleObj spid="_x0000_s5193" name="Photo Editor-foto" r:id="rId3" imgW="5447619" imgH="5304762" progId="MSPhotoEd.3">
                    <p:embed/>
                  </p:oleObj>
                </mc:Choice>
                <mc:Fallback>
                  <p:oleObj name="Photo Editor-foto" r:id="rId3" imgW="5447619" imgH="5304762" progId="MSPhotoEd.3">
                    <p:embed/>
                    <p:pic>
                      <p:nvPicPr>
                        <p:cNvPr id="3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5254645"/>
                          <a:ext cx="504457" cy="491182"/>
                        </a:xfrm>
                        <a:prstGeom prst="rect">
                          <a:avLst/>
                        </a:prstGeom>
                        <a:noFill/>
                        <a:ln w="9525">
                          <a:solidFill>
                            <a:schemeClr val="bg1"/>
                          </a:solidFill>
                          <a:miter lim="800000"/>
                          <a:headEnd/>
                          <a:tailEnd/>
                        </a:ln>
                        <a:effectLst/>
                        <a:extLst/>
                      </p:spPr>
                    </p:pic>
                  </p:oleObj>
                </mc:Fallback>
              </mc:AlternateContent>
            </a:graphicData>
          </a:graphic>
        </p:graphicFrame>
      </p:grpSp>
      <p:grpSp>
        <p:nvGrpSpPr>
          <p:cNvPr id="13" name="Group 12">
            <a:extLst>
              <a:ext uri="{FF2B5EF4-FFF2-40B4-BE49-F238E27FC236}">
                <a16:creationId xmlns:a16="http://schemas.microsoft.com/office/drawing/2014/main" id="{B15F6F9F-DD6B-40AB-A1C1-8C9FDEE9C5B2}"/>
              </a:ext>
            </a:extLst>
          </p:cNvPr>
          <p:cNvGrpSpPr/>
          <p:nvPr/>
        </p:nvGrpSpPr>
        <p:grpSpPr>
          <a:xfrm>
            <a:off x="672337" y="4038599"/>
            <a:ext cx="1677801" cy="2337892"/>
            <a:chOff x="672337" y="4038599"/>
            <a:chExt cx="1677801" cy="2337892"/>
          </a:xfrm>
        </p:grpSpPr>
        <p:sp>
          <p:nvSpPr>
            <p:cNvPr id="37" name="Rectangle 17">
              <a:extLst>
                <a:ext uri="{FF2B5EF4-FFF2-40B4-BE49-F238E27FC236}">
                  <a16:creationId xmlns:a16="http://schemas.microsoft.com/office/drawing/2014/main" id="{B2D2D173-E539-424B-B673-369A089D503A}"/>
                </a:ext>
              </a:extLst>
            </p:cNvPr>
            <p:cNvSpPr>
              <a:spLocks noChangeArrowheads="1"/>
            </p:cNvSpPr>
            <p:nvPr/>
          </p:nvSpPr>
          <p:spPr bwMode="auto">
            <a:xfrm>
              <a:off x="685800" y="4038599"/>
              <a:ext cx="1664338" cy="1434053"/>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8" name="Rectangle 17">
              <a:extLst>
                <a:ext uri="{FF2B5EF4-FFF2-40B4-BE49-F238E27FC236}">
                  <a16:creationId xmlns:a16="http://schemas.microsoft.com/office/drawing/2014/main" id="{88CA446A-B538-471F-B012-82F92EEA2801}"/>
                </a:ext>
              </a:extLst>
            </p:cNvPr>
            <p:cNvSpPr>
              <a:spLocks noChangeArrowheads="1"/>
            </p:cNvSpPr>
            <p:nvPr/>
          </p:nvSpPr>
          <p:spPr bwMode="auto">
            <a:xfrm>
              <a:off x="672337" y="5532978"/>
              <a:ext cx="1664338" cy="795972"/>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9" name="TextBox 6">
              <a:extLst>
                <a:ext uri="{FF2B5EF4-FFF2-40B4-BE49-F238E27FC236}">
                  <a16:creationId xmlns:a16="http://schemas.microsoft.com/office/drawing/2014/main" id="{865E264F-979B-4A1E-B0E5-6D1C226FDA60}"/>
                </a:ext>
              </a:extLst>
            </p:cNvPr>
            <p:cNvSpPr txBox="1">
              <a:spLocks noChangeArrowheads="1"/>
            </p:cNvSpPr>
            <p:nvPr/>
          </p:nvSpPr>
          <p:spPr bwMode="auto">
            <a:xfrm>
              <a:off x="685800" y="4053688"/>
              <a:ext cx="1518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universals</a:t>
              </a:r>
            </a:p>
          </p:txBody>
        </p:sp>
        <p:sp>
          <p:nvSpPr>
            <p:cNvPr id="40" name="TextBox 6">
              <a:extLst>
                <a:ext uri="{FF2B5EF4-FFF2-40B4-BE49-F238E27FC236}">
                  <a16:creationId xmlns:a16="http://schemas.microsoft.com/office/drawing/2014/main" id="{EF1F138C-A6A5-4B35-921A-242D1820D59F}"/>
                </a:ext>
              </a:extLst>
            </p:cNvPr>
            <p:cNvSpPr txBox="1">
              <a:spLocks noChangeArrowheads="1"/>
            </p:cNvSpPr>
            <p:nvPr/>
          </p:nvSpPr>
          <p:spPr bwMode="auto">
            <a:xfrm>
              <a:off x="862291" y="5545494"/>
              <a:ext cx="1159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defined</a:t>
              </a:r>
            </a:p>
            <a:p>
              <a:pPr eaLnBrk="1" hangingPunct="1"/>
              <a:r>
                <a:rPr lang="en-US" altLang="en-US" dirty="0">
                  <a:solidFill>
                    <a:schemeClr val="bg1"/>
                  </a:solidFill>
                </a:rPr>
                <a:t>classes</a:t>
              </a:r>
            </a:p>
          </p:txBody>
        </p:sp>
      </p:grpSp>
      <p:sp>
        <p:nvSpPr>
          <p:cNvPr id="10" name="Slide Number Placeholder 9">
            <a:extLst>
              <a:ext uri="{FF2B5EF4-FFF2-40B4-BE49-F238E27FC236}">
                <a16:creationId xmlns:a16="http://schemas.microsoft.com/office/drawing/2014/main" id="{BA740FF0-4A2F-4CDE-BB30-E743E8A87451}"/>
              </a:ext>
            </a:extLst>
          </p:cNvPr>
          <p:cNvSpPr>
            <a:spLocks noGrp="1"/>
          </p:cNvSpPr>
          <p:nvPr>
            <p:ph type="sldNum" sz="quarter" idx="3"/>
          </p:nvPr>
        </p:nvSpPr>
        <p:spPr/>
        <p:txBody>
          <a:bodyPr/>
          <a:lstStyle/>
          <a:p>
            <a:fld id="{7C5DB68A-9D44-4073-920F-D08D647C06A7}" type="slidenum">
              <a:rPr lang="en-US" smtClean="0"/>
              <a:t>16</a:t>
            </a:fld>
            <a:endParaRPr lang="en-US" dirty="0"/>
          </a:p>
        </p:txBody>
      </p:sp>
      <p:grpSp>
        <p:nvGrpSpPr>
          <p:cNvPr id="11" name="Group 10">
            <a:extLst>
              <a:ext uri="{FF2B5EF4-FFF2-40B4-BE49-F238E27FC236}">
                <a16:creationId xmlns:a16="http://schemas.microsoft.com/office/drawing/2014/main" id="{B3093E52-A58E-4D39-BCDE-DD941A34CDC3}"/>
              </a:ext>
            </a:extLst>
          </p:cNvPr>
          <p:cNvGrpSpPr/>
          <p:nvPr/>
        </p:nvGrpSpPr>
        <p:grpSpPr>
          <a:xfrm>
            <a:off x="5181600" y="1723073"/>
            <a:ext cx="3505200" cy="1401127"/>
            <a:chOff x="5181600" y="1723073"/>
            <a:chExt cx="3505200" cy="1401127"/>
          </a:xfrm>
        </p:grpSpPr>
        <p:sp>
          <p:nvSpPr>
            <p:cNvPr id="19463" name="TextBox 7"/>
            <p:cNvSpPr txBox="1">
              <a:spLocks noChangeArrowheads="1"/>
            </p:cNvSpPr>
            <p:nvPr/>
          </p:nvSpPr>
          <p:spPr bwMode="auto">
            <a:xfrm>
              <a:off x="5205984" y="1723073"/>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configurations</a:t>
              </a:r>
            </a:p>
          </p:txBody>
        </p:sp>
        <p:sp>
          <p:nvSpPr>
            <p:cNvPr id="19469" name="Rectangle 13"/>
            <p:cNvSpPr>
              <a:spLocks noChangeArrowheads="1"/>
            </p:cNvSpPr>
            <p:nvPr/>
          </p:nvSpPr>
          <p:spPr bwMode="auto">
            <a:xfrm>
              <a:off x="5181600" y="1747837"/>
              <a:ext cx="3505200" cy="1376363"/>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44" name="Rectangle 13">
              <a:extLst>
                <a:ext uri="{FF2B5EF4-FFF2-40B4-BE49-F238E27FC236}">
                  <a16:creationId xmlns:a16="http://schemas.microsoft.com/office/drawing/2014/main" id="{BE5C2B33-4D7C-4E3D-A9ED-7DEB4D178069}"/>
                </a:ext>
              </a:extLst>
            </p:cNvPr>
            <p:cNvSpPr>
              <a:spLocks noChangeArrowheads="1"/>
            </p:cNvSpPr>
            <p:nvPr/>
          </p:nvSpPr>
          <p:spPr bwMode="auto">
            <a:xfrm>
              <a:off x="5334000" y="2351677"/>
              <a:ext cx="3149600" cy="7355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45" name="TextBox 7">
              <a:extLst>
                <a:ext uri="{FF2B5EF4-FFF2-40B4-BE49-F238E27FC236}">
                  <a16:creationId xmlns:a16="http://schemas.microsoft.com/office/drawing/2014/main" id="{C7F07291-19D5-4C3B-9D74-2F12344EBC91}"/>
                </a:ext>
              </a:extLst>
            </p:cNvPr>
            <p:cNvSpPr txBox="1">
              <a:spLocks noChangeArrowheads="1"/>
            </p:cNvSpPr>
            <p:nvPr/>
          </p:nvSpPr>
          <p:spPr bwMode="auto">
            <a:xfrm>
              <a:off x="5445823" y="2295639"/>
              <a:ext cx="18718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relationships</a:t>
              </a:r>
            </a:p>
          </p:txBody>
        </p:sp>
      </p:grpSp>
    </p:spTree>
    <p:extLst>
      <p:ext uri="{BB962C8B-B14F-4D97-AF65-F5344CB8AC3E}">
        <p14:creationId xmlns:p14="http://schemas.microsoft.com/office/powerpoint/2010/main" val="211960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a:ln>
                    <a:noFill/>
                  </a:ln>
                  <a:solidFill>
                    <a:schemeClr val="tx1"/>
                  </a:solidFill>
                  <a:effectLst/>
                  <a:latin typeface="Times" pitchFamily="122" charset="0"/>
                </a:rPr>
                <a:t>JM Romantic</a:t>
              </a:r>
              <a:r>
                <a:rPr kumimoji="0" lang="en-US" sz="2100" b="0" i="0" u="none" strike="noStrike" cap="none" normalizeH="0" dirty="0">
                  <a:ln>
                    <a:noFill/>
                  </a:ln>
                  <a:solidFill>
                    <a:schemeClr val="tx1"/>
                  </a:solidFill>
                  <a:effectLst/>
                  <a:latin typeface="Times" pitchFamily="122" charset="0"/>
                </a:rPr>
                <a:t> relationship</a:t>
              </a:r>
              <a:endParaRPr kumimoji="0" lang="en-US" sz="2100" b="0" i="0" u="none" strike="noStrike" cap="none" normalizeH="0" baseline="0" dirty="0">
                <a:ln>
                  <a:noFill/>
                </a:ln>
                <a:solidFill>
                  <a:schemeClr val="tx1"/>
                </a:solidFill>
                <a:effectLst/>
                <a:latin typeface="Times" pitchFamily="122" charset="0"/>
              </a:endParaRP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Oval 34"/>
          <p:cNvSpPr/>
          <p:nvPr/>
        </p:nvSpPr>
        <p:spPr bwMode="auto">
          <a:xfrm rot="19474702">
            <a:off x="1304103" y="3133644"/>
            <a:ext cx="2005285" cy="3902191"/>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3489990" y="3417270"/>
            <a:ext cx="4892010" cy="1461936"/>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0" name="Oval 39"/>
          <p:cNvSpPr/>
          <p:nvPr/>
        </p:nvSpPr>
        <p:spPr bwMode="auto">
          <a:xfrm>
            <a:off x="6652037" y="1446814"/>
            <a:ext cx="1881244" cy="3410876"/>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086F56C7-115A-4353-B675-9E2DC4F62EC8}"/>
              </a:ext>
            </a:extLst>
          </p:cNvPr>
          <p:cNvSpPr>
            <a:spLocks noGrp="1"/>
          </p:cNvSpPr>
          <p:nvPr>
            <p:ph type="sldNum" sz="quarter" idx="3"/>
          </p:nvPr>
        </p:nvSpPr>
        <p:spPr/>
        <p:txBody>
          <a:bodyPr/>
          <a:lstStyle/>
          <a:p>
            <a:fld id="{7C5DB68A-9D44-4073-920F-D08D647C06A7}" type="slidenum">
              <a:rPr lang="en-US" smtClean="0"/>
              <a:t>17</a:t>
            </a:fld>
            <a:endParaRPr lang="en-US" dirty="0"/>
          </a:p>
        </p:txBody>
      </p:sp>
    </p:spTree>
    <p:extLst>
      <p:ext uri="{BB962C8B-B14F-4D97-AF65-F5344CB8AC3E}">
        <p14:creationId xmlns:p14="http://schemas.microsoft.com/office/powerpoint/2010/main" val="2728788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p:cNvSpPr/>
          <p:nvPr/>
        </p:nvSpPr>
        <p:spPr bwMode="auto">
          <a:xfrm>
            <a:off x="228600" y="3164826"/>
            <a:ext cx="8763000" cy="171438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02B1449B-6ABF-43FF-B32F-02B861FFE648}"/>
              </a:ext>
            </a:extLst>
          </p:cNvPr>
          <p:cNvSpPr>
            <a:spLocks noGrp="1"/>
          </p:cNvSpPr>
          <p:nvPr>
            <p:ph type="sldNum" sz="quarter" idx="3"/>
          </p:nvPr>
        </p:nvSpPr>
        <p:spPr/>
        <p:txBody>
          <a:bodyPr/>
          <a:lstStyle/>
          <a:p>
            <a:fld id="{7C5DB68A-9D44-4073-920F-D08D647C06A7}" type="slidenum">
              <a:rPr lang="en-US" smtClean="0"/>
              <a:t>18</a:t>
            </a:fld>
            <a:endParaRPr lang="en-US" dirty="0"/>
          </a:p>
        </p:txBody>
      </p:sp>
    </p:spTree>
    <p:extLst>
      <p:ext uri="{BB962C8B-B14F-4D97-AF65-F5344CB8AC3E}">
        <p14:creationId xmlns:p14="http://schemas.microsoft.com/office/powerpoint/2010/main" val="1963833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100" b="0" dirty="0">
                  <a:solidFill>
                    <a:srgbClr val="000000"/>
                  </a:solidFill>
                  <a:latin typeface="Times" panose="02020603050405020304" pitchFamily="18"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ounded Rectangle 9"/>
          <p:cNvSpPr/>
          <p:nvPr/>
        </p:nvSpPr>
        <p:spPr bwMode="auto">
          <a:xfrm>
            <a:off x="304800" y="1600200"/>
            <a:ext cx="8610600" cy="3352800"/>
          </a:xfrm>
          <a:prstGeom prst="roundRect">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307590D1-4782-491C-92D9-B24B663E6DD3}"/>
              </a:ext>
            </a:extLst>
          </p:cNvPr>
          <p:cNvSpPr>
            <a:spLocks noGrp="1"/>
          </p:cNvSpPr>
          <p:nvPr>
            <p:ph type="sldNum" sz="quarter" idx="3"/>
          </p:nvPr>
        </p:nvSpPr>
        <p:spPr/>
        <p:txBody>
          <a:bodyPr/>
          <a:lstStyle/>
          <a:p>
            <a:fld id="{7C5DB68A-9D44-4073-920F-D08D647C06A7}" type="slidenum">
              <a:rPr lang="en-US" smtClean="0"/>
              <a:t>19</a:t>
            </a:fld>
            <a:endParaRPr lang="en-US" dirty="0"/>
          </a:p>
        </p:txBody>
      </p:sp>
    </p:spTree>
    <p:extLst>
      <p:ext uri="{BB962C8B-B14F-4D97-AF65-F5344CB8AC3E}">
        <p14:creationId xmlns:p14="http://schemas.microsoft.com/office/powerpoint/2010/main" val="168089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Essentials</a:t>
            </a:r>
          </a:p>
        </p:txBody>
      </p:sp>
      <p:sp>
        <p:nvSpPr>
          <p:cNvPr id="5" name="Content Placeholder 4"/>
          <p:cNvSpPr>
            <a:spLocks noGrp="1"/>
          </p:cNvSpPr>
          <p:nvPr>
            <p:ph idx="1"/>
          </p:nvPr>
        </p:nvSpPr>
        <p:spPr>
          <a:xfrm>
            <a:off x="228600" y="1676400"/>
            <a:ext cx="8915400" cy="4953000"/>
          </a:xfrm>
        </p:spPr>
        <p:txBody>
          <a:bodyPr/>
          <a:lstStyle/>
          <a:p>
            <a:pPr marL="457200" indent="-457200">
              <a:buFont typeface="+mj-lt"/>
              <a:buAutoNum type="arabicPeriod"/>
            </a:pPr>
            <a:r>
              <a:rPr lang="en-US" sz="2300" dirty="0"/>
              <a:t>Distinguishing what is denoted by ‘relation’ in technical sense (‘formal relations’) from what is denoted by ‘relation’ in non-formal language (‘material relations’);</a:t>
            </a:r>
          </a:p>
          <a:p>
            <a:pPr marL="457200" indent="-457200">
              <a:buFont typeface="+mj-lt"/>
              <a:buAutoNum type="arabicPeriod"/>
            </a:pPr>
            <a:r>
              <a:rPr lang="en-US" sz="2300" dirty="0"/>
              <a:t>Differences between type-level formal relations, particular-level formal relations and particular-type-level formal relations;</a:t>
            </a:r>
          </a:p>
          <a:p>
            <a:pPr marL="457200" indent="-457200">
              <a:buFont typeface="+mj-lt"/>
              <a:buAutoNum type="arabicPeriod"/>
            </a:pPr>
            <a:r>
              <a:rPr lang="en-US" sz="2300" dirty="0"/>
              <a:t>Arity and other properties of formal relations and differences thereof between particular-type formal relations and their corresponding type-level formal relations;</a:t>
            </a:r>
          </a:p>
          <a:p>
            <a:pPr marL="457200" indent="-457200">
              <a:buFont typeface="+mj-lt"/>
              <a:buAutoNum type="arabicPeriod"/>
            </a:pPr>
            <a:r>
              <a:rPr lang="en-US" sz="2300" dirty="0"/>
              <a:t>Elucidation versus definition of formal relations;</a:t>
            </a:r>
          </a:p>
          <a:p>
            <a:pPr marL="457200" indent="-457200">
              <a:buFont typeface="+mj-lt"/>
              <a:buAutoNum type="arabicPeriod"/>
            </a:pPr>
            <a:r>
              <a:rPr lang="en-US" sz="2300" dirty="0"/>
              <a:t>‘Basic’ formal relations versus ‘shortcut’ formal relations;</a:t>
            </a:r>
          </a:p>
          <a:p>
            <a:pPr marL="457200" indent="-457200">
              <a:buFont typeface="+mj-lt"/>
              <a:buAutoNum type="arabicPeriod"/>
            </a:pPr>
            <a:r>
              <a:rPr lang="en-US" sz="2300" dirty="0"/>
              <a:t>Axiomatic characterization of formal relations (Class C13).</a:t>
            </a:r>
          </a:p>
        </p:txBody>
      </p:sp>
      <p:sp>
        <p:nvSpPr>
          <p:cNvPr id="2" name="Slide Number Placeholder 1">
            <a:extLst>
              <a:ext uri="{FF2B5EF4-FFF2-40B4-BE49-F238E27FC236}">
                <a16:creationId xmlns:a16="http://schemas.microsoft.com/office/drawing/2014/main" id="{AB03C61D-26D4-4015-B01E-787B236DFF69}"/>
              </a:ext>
            </a:extLst>
          </p:cNvPr>
          <p:cNvSpPr>
            <a:spLocks noGrp="1"/>
          </p:cNvSpPr>
          <p:nvPr>
            <p:ph type="sldNum" sz="quarter" idx="3"/>
          </p:nvPr>
        </p:nvSpPr>
        <p:spPr/>
        <p:txBody>
          <a:bodyPr/>
          <a:lstStyle/>
          <a:p>
            <a:fld id="{7C5DB68A-9D44-4073-920F-D08D647C06A7}" type="slidenum">
              <a:rPr lang="en-US" smtClean="0"/>
              <a:t>2</a:t>
            </a:fld>
            <a:endParaRPr lang="en-US" dirty="0"/>
          </a:p>
        </p:txBody>
      </p:sp>
    </p:spTree>
    <p:extLst>
      <p:ext uri="{BB962C8B-B14F-4D97-AF65-F5344CB8AC3E}">
        <p14:creationId xmlns:p14="http://schemas.microsoft.com/office/powerpoint/2010/main" val="65185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ounded Rectangle 9"/>
          <p:cNvSpPr/>
          <p:nvPr/>
        </p:nvSpPr>
        <p:spPr bwMode="auto">
          <a:xfrm>
            <a:off x="304800" y="3276600"/>
            <a:ext cx="8610600" cy="3352800"/>
          </a:xfrm>
          <a:prstGeom prst="roundRect">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D5303312-73E1-449B-A770-892BAA3DCD07}"/>
              </a:ext>
            </a:extLst>
          </p:cNvPr>
          <p:cNvSpPr>
            <a:spLocks noGrp="1"/>
          </p:cNvSpPr>
          <p:nvPr>
            <p:ph type="sldNum" sz="quarter" idx="3"/>
          </p:nvPr>
        </p:nvSpPr>
        <p:spPr/>
        <p:txBody>
          <a:bodyPr/>
          <a:lstStyle/>
          <a:p>
            <a:fld id="{7C5DB68A-9D44-4073-920F-D08D647C06A7}" type="slidenum">
              <a:rPr lang="en-US" smtClean="0"/>
              <a:t>20</a:t>
            </a:fld>
            <a:endParaRPr lang="en-US" dirty="0"/>
          </a:p>
        </p:txBody>
      </p:sp>
    </p:spTree>
    <p:extLst>
      <p:ext uri="{BB962C8B-B14F-4D97-AF65-F5344CB8AC3E}">
        <p14:creationId xmlns:p14="http://schemas.microsoft.com/office/powerpoint/2010/main" val="1656679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Configurations</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6" name="Group 55"/>
          <p:cNvGrpSpPr/>
          <p:nvPr/>
        </p:nvGrpSpPr>
        <p:grpSpPr>
          <a:xfrm>
            <a:off x="457200" y="2133600"/>
            <a:ext cx="8382000" cy="2667000"/>
            <a:chOff x="457200" y="2133600"/>
            <a:chExt cx="8382000" cy="2667000"/>
          </a:xfrm>
        </p:grpSpPr>
        <p:cxnSp>
          <p:nvCxnSpPr>
            <p:cNvPr id="42" name="Straight Connector 41"/>
            <p:cNvCxnSpPr/>
            <p:nvPr/>
          </p:nvCxnSpPr>
          <p:spPr bwMode="auto">
            <a:xfrm>
              <a:off x="990600" y="2133600"/>
              <a:ext cx="7162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44" name="Rounded Rectangle 43"/>
            <p:cNvSpPr/>
            <p:nvPr/>
          </p:nvSpPr>
          <p:spPr bwMode="auto">
            <a:xfrm>
              <a:off x="457200" y="3352800"/>
              <a:ext cx="8382000" cy="1447800"/>
            </a:xfrm>
            <a:prstGeom prst="roundRect">
              <a:avLst/>
            </a:prstGeom>
            <a:noFill/>
            <a:ln w="28575"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p:cNvCxnSpPr/>
            <p:nvPr/>
          </p:nvCxnSpPr>
          <p:spPr bwMode="auto">
            <a:xfrm>
              <a:off x="2919356" y="21336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7" name="Oval 6"/>
          <p:cNvSpPr/>
          <p:nvPr/>
        </p:nvSpPr>
        <p:spPr bwMode="auto">
          <a:xfrm>
            <a:off x="2438400" y="685800"/>
            <a:ext cx="4419600" cy="838200"/>
          </a:xfrm>
          <a:prstGeom prst="ellipse">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ounded Rectangle 9"/>
          <p:cNvSpPr/>
          <p:nvPr/>
        </p:nvSpPr>
        <p:spPr bwMode="auto">
          <a:xfrm>
            <a:off x="304800" y="1600200"/>
            <a:ext cx="8610600" cy="5029200"/>
          </a:xfrm>
          <a:prstGeom prst="roundRect">
            <a:avLst/>
          </a:prstGeom>
          <a:noFill/>
          <a:ln w="28575" cap="flat" cmpd="sng" algn="ctr">
            <a:solidFill>
              <a:srgbClr val="AAE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F5ED6CC3-FDBE-4C79-B8C4-0A66B3FCED71}"/>
              </a:ext>
            </a:extLst>
          </p:cNvPr>
          <p:cNvSpPr>
            <a:spLocks noGrp="1"/>
          </p:cNvSpPr>
          <p:nvPr>
            <p:ph type="sldNum" sz="quarter" idx="3"/>
          </p:nvPr>
        </p:nvSpPr>
        <p:spPr/>
        <p:txBody>
          <a:bodyPr/>
          <a:lstStyle/>
          <a:p>
            <a:fld id="{7C5DB68A-9D44-4073-920F-D08D647C06A7}" type="slidenum">
              <a:rPr lang="en-US" smtClean="0"/>
              <a:t>21</a:t>
            </a:fld>
            <a:endParaRPr lang="en-US" dirty="0"/>
          </a:p>
        </p:txBody>
      </p:sp>
    </p:spTree>
    <p:extLst>
      <p:ext uri="{BB962C8B-B14F-4D97-AF65-F5344CB8AC3E}">
        <p14:creationId xmlns:p14="http://schemas.microsoft.com/office/powerpoint/2010/main" val="730798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5" name="Content Placeholder 2"/>
          <p:cNvSpPr>
            <a:spLocks noGrp="1"/>
          </p:cNvSpPr>
          <p:nvPr>
            <p:ph idx="1"/>
          </p:nvPr>
        </p:nvSpPr>
        <p:spPr>
          <a:xfrm>
            <a:off x="914400" y="1676400"/>
            <a:ext cx="8001000" cy="457200"/>
          </a:xfrm>
        </p:spPr>
        <p:txBody>
          <a:bodyPr/>
          <a:lstStyle/>
          <a:p>
            <a:pPr algn="ctr"/>
            <a:r>
              <a:rPr lang="en-US" sz="3200" dirty="0"/>
              <a:t>‘Mary is patient of John’</a:t>
            </a:r>
          </a:p>
          <a:p>
            <a:pPr algn="ctr"/>
            <a:endParaRPr lang="en-US" dirty="0"/>
          </a:p>
          <a:p>
            <a:pPr algn="ctr"/>
            <a:endParaRPr lang="en-US" dirty="0"/>
          </a:p>
        </p:txBody>
      </p:sp>
      <p:sp>
        <p:nvSpPr>
          <p:cNvPr id="3" name="Slide Number Placeholder 2">
            <a:extLst>
              <a:ext uri="{FF2B5EF4-FFF2-40B4-BE49-F238E27FC236}">
                <a16:creationId xmlns:a16="http://schemas.microsoft.com/office/drawing/2014/main" id="{5DECC2EE-97E6-43C8-893A-D3F176637987}"/>
              </a:ext>
            </a:extLst>
          </p:cNvPr>
          <p:cNvSpPr>
            <a:spLocks noGrp="1"/>
          </p:cNvSpPr>
          <p:nvPr>
            <p:ph type="sldNum" sz="quarter" idx="3"/>
          </p:nvPr>
        </p:nvSpPr>
        <p:spPr/>
        <p:txBody>
          <a:bodyPr/>
          <a:lstStyle/>
          <a:p>
            <a:fld id="{7C5DB68A-9D44-4073-920F-D08D647C06A7}" type="slidenum">
              <a:rPr lang="en-US" smtClean="0"/>
              <a:t>22</a:t>
            </a:fld>
            <a:endParaRPr lang="en-US" dirty="0"/>
          </a:p>
        </p:txBody>
      </p:sp>
      <p:grpSp>
        <p:nvGrpSpPr>
          <p:cNvPr id="7" name="Group 6">
            <a:extLst>
              <a:ext uri="{FF2B5EF4-FFF2-40B4-BE49-F238E27FC236}">
                <a16:creationId xmlns:a16="http://schemas.microsoft.com/office/drawing/2014/main" id="{A917D3DD-81FD-4323-9041-9350935EBB89}"/>
              </a:ext>
            </a:extLst>
          </p:cNvPr>
          <p:cNvGrpSpPr/>
          <p:nvPr/>
        </p:nvGrpSpPr>
        <p:grpSpPr>
          <a:xfrm>
            <a:off x="2590800" y="762000"/>
            <a:ext cx="6477000" cy="1524000"/>
            <a:chOff x="2590800" y="762000"/>
            <a:chExt cx="6477000" cy="1524000"/>
          </a:xfrm>
        </p:grpSpPr>
        <p:sp>
          <p:nvSpPr>
            <p:cNvPr id="4" name="Rectangle: Rounded Corners 3">
              <a:extLst>
                <a:ext uri="{FF2B5EF4-FFF2-40B4-BE49-F238E27FC236}">
                  <a16:creationId xmlns:a16="http://schemas.microsoft.com/office/drawing/2014/main" id="{A30809A4-F0DD-4D46-AB49-002033883579}"/>
                </a:ext>
              </a:extLst>
            </p:cNvPr>
            <p:cNvSpPr/>
            <p:nvPr/>
          </p:nvSpPr>
          <p:spPr bwMode="auto">
            <a:xfrm>
              <a:off x="4419600" y="762000"/>
              <a:ext cx="4648200" cy="6858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Rounded Corners 5">
              <a:extLst>
                <a:ext uri="{FF2B5EF4-FFF2-40B4-BE49-F238E27FC236}">
                  <a16:creationId xmlns:a16="http://schemas.microsoft.com/office/drawing/2014/main" id="{555AED44-7083-4191-819B-9CC75E5A1D68}"/>
                </a:ext>
              </a:extLst>
            </p:cNvPr>
            <p:cNvSpPr/>
            <p:nvPr/>
          </p:nvSpPr>
          <p:spPr bwMode="auto">
            <a:xfrm>
              <a:off x="2590800" y="1600200"/>
              <a:ext cx="4648200" cy="6858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382407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3" name="Content Placeholder 2"/>
          <p:cNvSpPr>
            <a:spLocks noGrp="1"/>
          </p:cNvSpPr>
          <p:nvPr>
            <p:ph idx="1"/>
          </p:nvPr>
        </p:nvSpPr>
        <p:spPr>
          <a:xfrm>
            <a:off x="914400" y="1676400"/>
            <a:ext cx="8001000" cy="457200"/>
          </a:xfrm>
        </p:spPr>
        <p:txBody>
          <a:bodyPr/>
          <a:lstStyle/>
          <a:p>
            <a:pPr algn="ctr"/>
            <a:r>
              <a:rPr lang="en-US" sz="3200" dirty="0"/>
              <a:t>‘Mary is patient of John’</a:t>
            </a:r>
          </a:p>
          <a:p>
            <a:pPr algn="ctr"/>
            <a:endParaRPr lang="en-US" dirty="0"/>
          </a:p>
          <a:p>
            <a:pPr algn="ctr"/>
            <a:endParaRPr lang="en-US" dirty="0"/>
          </a:p>
        </p:txBody>
      </p:sp>
      <p:grpSp>
        <p:nvGrpSpPr>
          <p:cNvPr id="4" name="Group 3"/>
          <p:cNvGrpSpPr/>
          <p:nvPr/>
        </p:nvGrpSpPr>
        <p:grpSpPr>
          <a:xfrm>
            <a:off x="6019800" y="2250208"/>
            <a:ext cx="1295400" cy="1102592"/>
            <a:chOff x="990600" y="2286000"/>
            <a:chExt cx="1295400" cy="1102592"/>
          </a:xfrm>
        </p:grpSpPr>
        <p:sp>
          <p:nvSpPr>
            <p:cNvPr id="5" name="Rounded Rectangle 4"/>
            <p:cNvSpPr/>
            <p:nvPr/>
          </p:nvSpPr>
          <p:spPr bwMode="auto">
            <a:xfrm>
              <a:off x="990600" y="2855192"/>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6" name="Straight Connector 5"/>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7" name="Straight Arrow Connector 6"/>
            <p:cNvCxnSpPr>
              <a:endCxn id="5" idx="0"/>
            </p:cNvCxnSpPr>
            <p:nvPr/>
          </p:nvCxnSpPr>
          <p:spPr bwMode="auto">
            <a:xfrm>
              <a:off x="1638300" y="2286000"/>
              <a:ext cx="0" cy="569192"/>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8" name="Group 7"/>
          <p:cNvGrpSpPr/>
          <p:nvPr/>
        </p:nvGrpSpPr>
        <p:grpSpPr>
          <a:xfrm>
            <a:off x="2667000" y="2269864"/>
            <a:ext cx="1295400" cy="1082936"/>
            <a:chOff x="6858000" y="2269863"/>
            <a:chExt cx="1295400" cy="1082936"/>
          </a:xfrm>
        </p:grpSpPr>
        <p:sp>
          <p:nvSpPr>
            <p:cNvPr id="9" name="Rounded Rectangle 8"/>
            <p:cNvSpPr/>
            <p:nvPr/>
          </p:nvSpPr>
          <p:spPr bwMode="auto">
            <a:xfrm>
              <a:off x="6858000" y="2819399"/>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10" name="Straight Connector 9"/>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p:nvPr/>
          </p:nvCxnSpPr>
          <p:spPr bwMode="auto">
            <a:xfrm flipH="1">
              <a:off x="7494942" y="2269863"/>
              <a:ext cx="3138" cy="54953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sp>
        <p:nvSpPr>
          <p:cNvPr id="16" name="Rounded Rectangle 15"/>
          <p:cNvSpPr/>
          <p:nvPr/>
        </p:nvSpPr>
        <p:spPr bwMode="auto">
          <a:xfrm>
            <a:off x="2457450" y="4267200"/>
            <a:ext cx="1714500" cy="914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Mary’s patient role</a:t>
            </a:r>
          </a:p>
        </p:txBody>
      </p:sp>
      <p:cxnSp>
        <p:nvCxnSpPr>
          <p:cNvPr id="18" name="Straight Arrow Connector 17"/>
          <p:cNvCxnSpPr>
            <a:stCxn id="16" idx="0"/>
            <a:endCxn id="9" idx="2"/>
          </p:cNvCxnSpPr>
          <p:nvPr/>
        </p:nvCxnSpPr>
        <p:spPr bwMode="auto">
          <a:xfrm flipV="1">
            <a:off x="3314700" y="3352800"/>
            <a:ext cx="0" cy="91440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19" name="TextBox 18"/>
          <p:cNvSpPr txBox="1"/>
          <p:nvPr/>
        </p:nvSpPr>
        <p:spPr>
          <a:xfrm>
            <a:off x="2157279" y="3593810"/>
            <a:ext cx="1645194" cy="400110"/>
          </a:xfrm>
          <a:prstGeom prst="rect">
            <a:avLst/>
          </a:prstGeom>
          <a:noFill/>
        </p:spPr>
        <p:txBody>
          <a:bodyPr wrap="none" rtlCol="0">
            <a:spAutoFit/>
          </a:bodyPr>
          <a:lstStyle/>
          <a:p>
            <a:r>
              <a:rPr lang="en-US" sz="2000" dirty="0" err="1">
                <a:solidFill>
                  <a:srgbClr val="FF6600"/>
                </a:solidFill>
              </a:rPr>
              <a:t>inheresIn</a:t>
            </a:r>
            <a:r>
              <a:rPr lang="en-US" sz="2000" dirty="0">
                <a:solidFill>
                  <a:srgbClr val="FF6600"/>
                </a:solidFill>
              </a:rPr>
              <a:t> at t</a:t>
            </a:r>
          </a:p>
        </p:txBody>
      </p:sp>
      <p:cxnSp>
        <p:nvCxnSpPr>
          <p:cNvPr id="20" name="Straight Arrow Connector 19"/>
          <p:cNvCxnSpPr>
            <a:stCxn id="9" idx="3"/>
            <a:endCxn id="5" idx="1"/>
          </p:cNvCxnSpPr>
          <p:nvPr/>
        </p:nvCxnSpPr>
        <p:spPr bwMode="auto">
          <a:xfrm>
            <a:off x="3962400" y="3086100"/>
            <a:ext cx="2057400" cy="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23" name="TextBox 22"/>
          <p:cNvSpPr txBox="1"/>
          <p:nvPr/>
        </p:nvSpPr>
        <p:spPr>
          <a:xfrm>
            <a:off x="4173548" y="3054511"/>
            <a:ext cx="1662635" cy="400110"/>
          </a:xfrm>
          <a:prstGeom prst="rect">
            <a:avLst/>
          </a:prstGeom>
          <a:noFill/>
        </p:spPr>
        <p:txBody>
          <a:bodyPr wrap="none" rtlCol="0">
            <a:spAutoFit/>
          </a:bodyPr>
          <a:lstStyle/>
          <a:p>
            <a:r>
              <a:rPr lang="en-US" sz="2000" dirty="0" err="1">
                <a:solidFill>
                  <a:srgbClr val="FF6600"/>
                </a:solidFill>
              </a:rPr>
              <a:t>patientOf</a:t>
            </a:r>
            <a:r>
              <a:rPr lang="en-US" sz="2000" dirty="0">
                <a:solidFill>
                  <a:srgbClr val="FF6600"/>
                </a:solidFill>
              </a:rPr>
              <a:t> at t</a:t>
            </a:r>
          </a:p>
        </p:txBody>
      </p:sp>
      <p:cxnSp>
        <p:nvCxnSpPr>
          <p:cNvPr id="24" name="Straight Connector 23"/>
          <p:cNvCxnSpPr/>
          <p:nvPr/>
        </p:nvCxnSpPr>
        <p:spPr bwMode="auto">
          <a:xfrm>
            <a:off x="4419600" y="2302137"/>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25" name="Straight Arrow Connector 24"/>
          <p:cNvCxnSpPr/>
          <p:nvPr/>
        </p:nvCxnSpPr>
        <p:spPr bwMode="auto">
          <a:xfrm>
            <a:off x="4983480" y="2286000"/>
            <a:ext cx="2241" cy="709593"/>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27" name="TextBox 26"/>
          <p:cNvSpPr txBox="1"/>
          <p:nvPr/>
        </p:nvSpPr>
        <p:spPr>
          <a:xfrm>
            <a:off x="6667500" y="2296709"/>
            <a:ext cx="1465466" cy="400110"/>
          </a:xfrm>
          <a:prstGeom prst="rect">
            <a:avLst/>
          </a:prstGeom>
          <a:noFill/>
        </p:spPr>
        <p:txBody>
          <a:bodyPr wrap="none" rtlCol="0">
            <a:spAutoFit/>
          </a:bodyPr>
          <a:lstStyle/>
          <a:p>
            <a:r>
              <a:rPr lang="en-US" sz="2000" dirty="0">
                <a:solidFill>
                  <a:schemeClr val="bg1"/>
                </a:solidFill>
              </a:rPr>
              <a:t>isAbout at t</a:t>
            </a:r>
          </a:p>
        </p:txBody>
      </p:sp>
      <p:sp>
        <p:nvSpPr>
          <p:cNvPr id="28" name="Rounded Rectangle 27"/>
          <p:cNvSpPr/>
          <p:nvPr/>
        </p:nvSpPr>
        <p:spPr bwMode="auto">
          <a:xfrm>
            <a:off x="2446692" y="5601008"/>
            <a:ext cx="1714500"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Patient</a:t>
            </a:r>
          </a:p>
        </p:txBody>
      </p:sp>
      <p:sp>
        <p:nvSpPr>
          <p:cNvPr id="30" name="Rounded Rectangle 29"/>
          <p:cNvSpPr/>
          <p:nvPr/>
        </p:nvSpPr>
        <p:spPr bwMode="auto">
          <a:xfrm>
            <a:off x="5836183" y="4267200"/>
            <a:ext cx="1714500" cy="914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patient </a:t>
            </a:r>
          </a:p>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role</a:t>
            </a:r>
          </a:p>
        </p:txBody>
      </p:sp>
      <p:cxnSp>
        <p:nvCxnSpPr>
          <p:cNvPr id="32" name="Straight Arrow Connector 31"/>
          <p:cNvCxnSpPr>
            <a:stCxn id="16" idx="3"/>
            <a:endCxn id="30" idx="1"/>
          </p:cNvCxnSpPr>
          <p:nvPr/>
        </p:nvCxnSpPr>
        <p:spPr bwMode="auto">
          <a:xfrm>
            <a:off x="4171950" y="4724400"/>
            <a:ext cx="1664233" cy="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33" name="TextBox 32"/>
          <p:cNvSpPr txBox="1"/>
          <p:nvPr/>
        </p:nvSpPr>
        <p:spPr>
          <a:xfrm>
            <a:off x="4088042" y="4699322"/>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sp>
        <p:nvSpPr>
          <p:cNvPr id="36" name="TextBox 35"/>
          <p:cNvSpPr txBox="1"/>
          <p:nvPr/>
        </p:nvSpPr>
        <p:spPr>
          <a:xfrm>
            <a:off x="344621" y="4166390"/>
            <a:ext cx="1364476" cy="707886"/>
          </a:xfrm>
          <a:prstGeom prst="rect">
            <a:avLst/>
          </a:prstGeom>
          <a:noFill/>
        </p:spPr>
        <p:txBody>
          <a:bodyPr wrap="none" rtlCol="0">
            <a:spAutoFit/>
          </a:bodyPr>
          <a:lstStyle/>
          <a:p>
            <a:r>
              <a:rPr lang="en-US" sz="2000" dirty="0" err="1">
                <a:solidFill>
                  <a:srgbClr val="FFFF00"/>
                </a:solidFill>
              </a:rPr>
              <a:t>instanceOf</a:t>
            </a:r>
            <a:endParaRPr lang="en-US" sz="2000" dirty="0">
              <a:solidFill>
                <a:srgbClr val="FFFF00"/>
              </a:solidFill>
            </a:endParaRPr>
          </a:p>
          <a:p>
            <a:r>
              <a:rPr lang="en-US" sz="2000" dirty="0">
                <a:solidFill>
                  <a:srgbClr val="FFFF00"/>
                </a:solidFill>
              </a:rPr>
              <a:t> at t</a:t>
            </a:r>
          </a:p>
        </p:txBody>
      </p:sp>
      <p:cxnSp>
        <p:nvCxnSpPr>
          <p:cNvPr id="40" name="Elbow Connector 39"/>
          <p:cNvCxnSpPr>
            <a:stCxn id="9" idx="1"/>
            <a:endCxn id="28" idx="1"/>
          </p:cNvCxnSpPr>
          <p:nvPr/>
        </p:nvCxnSpPr>
        <p:spPr bwMode="auto">
          <a:xfrm rot="10800000" flipV="1">
            <a:off x="2446692" y="3086100"/>
            <a:ext cx="220308" cy="2781608"/>
          </a:xfrm>
          <a:prstGeom prst="bentConnector3">
            <a:avLst>
              <a:gd name="adj1" fmla="val 443031"/>
            </a:avLst>
          </a:prstGeom>
          <a:solidFill>
            <a:schemeClr val="accent1"/>
          </a:solidFill>
          <a:ln w="28575" cap="flat" cmpd="sng" algn="ctr">
            <a:solidFill>
              <a:srgbClr val="FFFF00"/>
            </a:solidFill>
            <a:prstDash val="solid"/>
            <a:round/>
            <a:headEnd type="none" w="med" len="med"/>
            <a:tailEnd type="triangle"/>
          </a:ln>
          <a:effectLst/>
        </p:spPr>
      </p:cxnSp>
      <p:sp>
        <p:nvSpPr>
          <p:cNvPr id="12" name="Slide Number Placeholder 11">
            <a:extLst>
              <a:ext uri="{FF2B5EF4-FFF2-40B4-BE49-F238E27FC236}">
                <a16:creationId xmlns:a16="http://schemas.microsoft.com/office/drawing/2014/main" id="{D1A0D7F5-C930-41A4-BC7E-A28EA950F8CC}"/>
              </a:ext>
            </a:extLst>
          </p:cNvPr>
          <p:cNvSpPr>
            <a:spLocks noGrp="1"/>
          </p:cNvSpPr>
          <p:nvPr>
            <p:ph type="sldNum" sz="quarter" idx="3"/>
          </p:nvPr>
        </p:nvSpPr>
        <p:spPr/>
        <p:txBody>
          <a:bodyPr/>
          <a:lstStyle/>
          <a:p>
            <a:fld id="{7C5DB68A-9D44-4073-920F-D08D647C06A7}" type="slidenum">
              <a:rPr lang="en-US" smtClean="0"/>
              <a:t>23</a:t>
            </a:fld>
            <a:endParaRPr lang="en-US" dirty="0"/>
          </a:p>
        </p:txBody>
      </p:sp>
      <p:sp>
        <p:nvSpPr>
          <p:cNvPr id="13" name="Rectangle: Rounded Corners 12">
            <a:extLst>
              <a:ext uri="{FF2B5EF4-FFF2-40B4-BE49-F238E27FC236}">
                <a16:creationId xmlns:a16="http://schemas.microsoft.com/office/drawing/2014/main" id="{B0879E63-DFD4-4A57-9730-3F88C2591CAA}"/>
              </a:ext>
            </a:extLst>
          </p:cNvPr>
          <p:cNvSpPr/>
          <p:nvPr/>
        </p:nvSpPr>
        <p:spPr bwMode="auto">
          <a:xfrm>
            <a:off x="304800" y="2743319"/>
            <a:ext cx="7543800" cy="3505009"/>
          </a:xfrm>
          <a:prstGeom prst="roundRect">
            <a:avLst/>
          </a:prstGeom>
          <a:noFill/>
          <a:ln w="38100" cap="flat" cmpd="sng" algn="ctr">
            <a:solidFill>
              <a:srgbClr val="1FE115"/>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Rectangle: Rounded Corners 28">
            <a:extLst>
              <a:ext uri="{FF2B5EF4-FFF2-40B4-BE49-F238E27FC236}">
                <a16:creationId xmlns:a16="http://schemas.microsoft.com/office/drawing/2014/main" id="{F20B5C29-B1FC-4822-992E-60B45C62D7B4}"/>
              </a:ext>
            </a:extLst>
          </p:cNvPr>
          <p:cNvSpPr/>
          <p:nvPr/>
        </p:nvSpPr>
        <p:spPr bwMode="auto">
          <a:xfrm>
            <a:off x="152400" y="775352"/>
            <a:ext cx="3352800" cy="627767"/>
          </a:xfrm>
          <a:prstGeom prst="roundRect">
            <a:avLst/>
          </a:pr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754213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z="4800" dirty="0"/>
              <a:t>Role (Externally-Grounded Realizable Entity)</a:t>
            </a:r>
            <a:br>
              <a:rPr lang="en-US" altLang="en-US" sz="6000" b="1" dirty="0"/>
            </a:br>
            <a:endParaRPr lang="en-US" altLang="en-US" dirty="0"/>
          </a:p>
        </p:txBody>
      </p:sp>
      <p:sp>
        <p:nvSpPr>
          <p:cNvPr id="81923" name="Content Placeholder 2"/>
          <p:cNvSpPr>
            <a:spLocks noGrp="1"/>
          </p:cNvSpPr>
          <p:nvPr>
            <p:ph idx="1"/>
          </p:nvPr>
        </p:nvSpPr>
        <p:spPr>
          <a:xfrm>
            <a:off x="228600" y="2514600"/>
            <a:ext cx="8686800" cy="4114800"/>
          </a:xfrm>
        </p:spPr>
        <p:txBody>
          <a:bodyPr/>
          <a:lstStyle/>
          <a:p>
            <a:pPr marL="457200" indent="-457200">
              <a:buFont typeface="Arial" panose="020B0604020202020204" pitchFamily="34" charset="0"/>
              <a:buChar char="•"/>
            </a:pPr>
            <a:r>
              <a:rPr lang="en-US" altLang="en-US" sz="3000" dirty="0"/>
              <a:t>role =def. a realizable entity</a:t>
            </a:r>
          </a:p>
          <a:p>
            <a:pPr marL="857250" lvl="1" indent="-457200">
              <a:buFont typeface="Arial" panose="020B0604020202020204" pitchFamily="34" charset="0"/>
              <a:buChar char="•"/>
            </a:pPr>
            <a:r>
              <a:rPr lang="en-US" altLang="en-US" sz="3000" dirty="0"/>
              <a:t>which exists because the bearer is in some special physical, social, or institutional set of circumstances in which the bearer does not have to be, and</a:t>
            </a:r>
          </a:p>
          <a:p>
            <a:pPr marL="857250" lvl="1" indent="-457200">
              <a:buFont typeface="Arial" panose="020B0604020202020204" pitchFamily="34" charset="0"/>
              <a:buChar char="•"/>
            </a:pPr>
            <a:r>
              <a:rPr lang="en-US" altLang="en-US" sz="3000" dirty="0"/>
              <a:t>is not such that, if it ceases to exist, then the physical make-up of the bearer is thereby changed.</a:t>
            </a:r>
          </a:p>
          <a:p>
            <a:pPr>
              <a:buFont typeface="Arial" panose="020B0604020202020204" pitchFamily="34" charset="0"/>
              <a:buChar char="•"/>
            </a:pPr>
            <a:endParaRPr lang="en-US" altLang="en-US" dirty="0"/>
          </a:p>
        </p:txBody>
      </p:sp>
      <p:sp>
        <p:nvSpPr>
          <p:cNvPr id="3" name="Slide Number Placeholder 2">
            <a:extLst>
              <a:ext uri="{FF2B5EF4-FFF2-40B4-BE49-F238E27FC236}">
                <a16:creationId xmlns:a16="http://schemas.microsoft.com/office/drawing/2014/main" id="{9F144898-08FA-4B38-A595-156E4D458657}"/>
              </a:ext>
            </a:extLst>
          </p:cNvPr>
          <p:cNvSpPr>
            <a:spLocks noGrp="1"/>
          </p:cNvSpPr>
          <p:nvPr>
            <p:ph type="sldNum" sz="quarter" idx="3"/>
          </p:nvPr>
        </p:nvSpPr>
        <p:spPr/>
        <p:txBody>
          <a:bodyPr/>
          <a:lstStyle/>
          <a:p>
            <a:fld id="{7C5DB68A-9D44-4073-920F-D08D647C06A7}" type="slidenum">
              <a:rPr lang="en-US" smtClean="0"/>
              <a:t>24</a:t>
            </a:fld>
            <a:endParaRPr lang="en-US" dirty="0"/>
          </a:p>
        </p:txBody>
      </p:sp>
    </p:spTree>
    <p:extLst>
      <p:ext uri="{BB962C8B-B14F-4D97-AF65-F5344CB8AC3E}">
        <p14:creationId xmlns:p14="http://schemas.microsoft.com/office/powerpoint/2010/main" val="4234011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3" name="Content Placeholder 2"/>
          <p:cNvSpPr>
            <a:spLocks noGrp="1"/>
          </p:cNvSpPr>
          <p:nvPr>
            <p:ph idx="1"/>
          </p:nvPr>
        </p:nvSpPr>
        <p:spPr>
          <a:xfrm>
            <a:off x="533400" y="1447800"/>
            <a:ext cx="8001000" cy="457200"/>
          </a:xfrm>
        </p:spPr>
        <p:txBody>
          <a:bodyPr/>
          <a:lstStyle/>
          <a:p>
            <a:pPr algn="ctr"/>
            <a:r>
              <a:rPr lang="en-US" sz="3200" dirty="0"/>
              <a:t>‘Mary </a:t>
            </a:r>
            <a:r>
              <a:rPr lang="en-US" sz="3200" dirty="0">
                <a:solidFill>
                  <a:srgbClr val="AAE600"/>
                </a:solidFill>
              </a:rPr>
              <a:t>is patient of </a:t>
            </a:r>
            <a:r>
              <a:rPr lang="en-US" sz="3200" dirty="0"/>
              <a:t>John’</a:t>
            </a:r>
          </a:p>
          <a:p>
            <a:pPr algn="ctr"/>
            <a:endParaRPr lang="en-US" dirty="0"/>
          </a:p>
          <a:p>
            <a:pPr algn="ctr"/>
            <a:endParaRPr lang="en-US" dirty="0"/>
          </a:p>
        </p:txBody>
      </p:sp>
      <p:grpSp>
        <p:nvGrpSpPr>
          <p:cNvPr id="4" name="Group 3"/>
          <p:cNvGrpSpPr/>
          <p:nvPr/>
        </p:nvGrpSpPr>
        <p:grpSpPr>
          <a:xfrm>
            <a:off x="5638800" y="2021608"/>
            <a:ext cx="1295400" cy="1102592"/>
            <a:chOff x="990600" y="2286000"/>
            <a:chExt cx="1295400" cy="1102592"/>
          </a:xfrm>
        </p:grpSpPr>
        <p:sp>
          <p:nvSpPr>
            <p:cNvPr id="5" name="Rounded Rectangle 4"/>
            <p:cNvSpPr/>
            <p:nvPr/>
          </p:nvSpPr>
          <p:spPr bwMode="auto">
            <a:xfrm>
              <a:off x="990600" y="2855192"/>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6" name="Straight Connector 5"/>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7" name="Straight Arrow Connector 6"/>
            <p:cNvCxnSpPr>
              <a:endCxn id="5" idx="0"/>
            </p:cNvCxnSpPr>
            <p:nvPr/>
          </p:nvCxnSpPr>
          <p:spPr bwMode="auto">
            <a:xfrm>
              <a:off x="1638300" y="2286000"/>
              <a:ext cx="0" cy="569192"/>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8" name="Group 7"/>
          <p:cNvGrpSpPr/>
          <p:nvPr/>
        </p:nvGrpSpPr>
        <p:grpSpPr>
          <a:xfrm>
            <a:off x="2286000" y="2041264"/>
            <a:ext cx="1295400" cy="1082936"/>
            <a:chOff x="6858000" y="2269863"/>
            <a:chExt cx="1295400" cy="1082936"/>
          </a:xfrm>
        </p:grpSpPr>
        <p:sp>
          <p:nvSpPr>
            <p:cNvPr id="9" name="Rounded Rectangle 8"/>
            <p:cNvSpPr/>
            <p:nvPr/>
          </p:nvSpPr>
          <p:spPr bwMode="auto">
            <a:xfrm>
              <a:off x="6858000" y="2819399"/>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10" name="Straight Connector 9"/>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p:nvPr/>
          </p:nvCxnSpPr>
          <p:spPr bwMode="auto">
            <a:xfrm flipH="1">
              <a:off x="7494942" y="2269863"/>
              <a:ext cx="3138" cy="54953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sp>
        <p:nvSpPr>
          <p:cNvPr id="16" name="Rounded Rectangle 15"/>
          <p:cNvSpPr/>
          <p:nvPr/>
        </p:nvSpPr>
        <p:spPr bwMode="auto">
          <a:xfrm>
            <a:off x="2076450" y="4038600"/>
            <a:ext cx="1714500" cy="914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Mary’s patient role</a:t>
            </a:r>
          </a:p>
        </p:txBody>
      </p:sp>
      <p:cxnSp>
        <p:nvCxnSpPr>
          <p:cNvPr id="18" name="Straight Arrow Connector 17"/>
          <p:cNvCxnSpPr>
            <a:stCxn id="16" idx="0"/>
            <a:endCxn id="9" idx="2"/>
          </p:cNvCxnSpPr>
          <p:nvPr/>
        </p:nvCxnSpPr>
        <p:spPr bwMode="auto">
          <a:xfrm flipV="1">
            <a:off x="2933700" y="3124200"/>
            <a:ext cx="0" cy="91440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19" name="TextBox 18"/>
          <p:cNvSpPr txBox="1"/>
          <p:nvPr/>
        </p:nvSpPr>
        <p:spPr>
          <a:xfrm>
            <a:off x="1776279" y="3365210"/>
            <a:ext cx="1645194" cy="400110"/>
          </a:xfrm>
          <a:prstGeom prst="rect">
            <a:avLst/>
          </a:prstGeom>
          <a:noFill/>
        </p:spPr>
        <p:txBody>
          <a:bodyPr wrap="none" rtlCol="0">
            <a:spAutoFit/>
          </a:bodyPr>
          <a:lstStyle/>
          <a:p>
            <a:r>
              <a:rPr lang="en-US" sz="2000" dirty="0" err="1">
                <a:solidFill>
                  <a:srgbClr val="FF6600"/>
                </a:solidFill>
              </a:rPr>
              <a:t>inheresIn</a:t>
            </a:r>
            <a:r>
              <a:rPr lang="en-US" sz="2000" dirty="0">
                <a:solidFill>
                  <a:srgbClr val="FF6600"/>
                </a:solidFill>
              </a:rPr>
              <a:t> at t</a:t>
            </a:r>
          </a:p>
        </p:txBody>
      </p:sp>
      <p:cxnSp>
        <p:nvCxnSpPr>
          <p:cNvPr id="20" name="Straight Arrow Connector 19"/>
          <p:cNvCxnSpPr>
            <a:stCxn id="9" idx="3"/>
            <a:endCxn id="5" idx="1"/>
          </p:cNvCxnSpPr>
          <p:nvPr/>
        </p:nvCxnSpPr>
        <p:spPr bwMode="auto">
          <a:xfrm>
            <a:off x="3581400" y="2857500"/>
            <a:ext cx="2057400" cy="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23" name="TextBox 22"/>
          <p:cNvSpPr txBox="1"/>
          <p:nvPr/>
        </p:nvSpPr>
        <p:spPr>
          <a:xfrm>
            <a:off x="3792548" y="2825911"/>
            <a:ext cx="1662635" cy="400110"/>
          </a:xfrm>
          <a:prstGeom prst="rect">
            <a:avLst/>
          </a:prstGeom>
          <a:noFill/>
        </p:spPr>
        <p:txBody>
          <a:bodyPr wrap="none" rtlCol="0">
            <a:spAutoFit/>
          </a:bodyPr>
          <a:lstStyle/>
          <a:p>
            <a:r>
              <a:rPr lang="en-US" sz="2000" dirty="0" err="1">
                <a:solidFill>
                  <a:srgbClr val="FF6600"/>
                </a:solidFill>
              </a:rPr>
              <a:t>patientOf</a:t>
            </a:r>
            <a:r>
              <a:rPr lang="en-US" sz="2000" dirty="0">
                <a:solidFill>
                  <a:srgbClr val="FF6600"/>
                </a:solidFill>
              </a:rPr>
              <a:t> at t</a:t>
            </a:r>
          </a:p>
        </p:txBody>
      </p:sp>
      <p:cxnSp>
        <p:nvCxnSpPr>
          <p:cNvPr id="24" name="Straight Connector 23"/>
          <p:cNvCxnSpPr/>
          <p:nvPr/>
        </p:nvCxnSpPr>
        <p:spPr bwMode="auto">
          <a:xfrm>
            <a:off x="4038600" y="2073537"/>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25" name="Straight Arrow Connector 24"/>
          <p:cNvCxnSpPr/>
          <p:nvPr/>
        </p:nvCxnSpPr>
        <p:spPr bwMode="auto">
          <a:xfrm>
            <a:off x="4602480" y="2057400"/>
            <a:ext cx="2241" cy="709593"/>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27" name="TextBox 26"/>
          <p:cNvSpPr txBox="1"/>
          <p:nvPr/>
        </p:nvSpPr>
        <p:spPr>
          <a:xfrm>
            <a:off x="6286500" y="2068109"/>
            <a:ext cx="1465466" cy="400110"/>
          </a:xfrm>
          <a:prstGeom prst="rect">
            <a:avLst/>
          </a:prstGeom>
          <a:noFill/>
        </p:spPr>
        <p:txBody>
          <a:bodyPr wrap="none" rtlCol="0">
            <a:spAutoFit/>
          </a:bodyPr>
          <a:lstStyle/>
          <a:p>
            <a:r>
              <a:rPr lang="en-US" sz="2000" dirty="0">
                <a:solidFill>
                  <a:schemeClr val="bg1"/>
                </a:solidFill>
              </a:rPr>
              <a:t>isAbout at t</a:t>
            </a:r>
          </a:p>
        </p:txBody>
      </p:sp>
      <p:sp>
        <p:nvSpPr>
          <p:cNvPr id="28" name="Rounded Rectangle 27"/>
          <p:cNvSpPr/>
          <p:nvPr/>
        </p:nvSpPr>
        <p:spPr bwMode="auto">
          <a:xfrm>
            <a:off x="2065692" y="5372408"/>
            <a:ext cx="1714500"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Patient</a:t>
            </a:r>
          </a:p>
        </p:txBody>
      </p:sp>
      <p:sp>
        <p:nvSpPr>
          <p:cNvPr id="30" name="Rounded Rectangle 29"/>
          <p:cNvSpPr/>
          <p:nvPr/>
        </p:nvSpPr>
        <p:spPr bwMode="auto">
          <a:xfrm>
            <a:off x="5455183" y="4038600"/>
            <a:ext cx="1714500" cy="914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patient </a:t>
            </a:r>
          </a:p>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role</a:t>
            </a:r>
          </a:p>
        </p:txBody>
      </p:sp>
      <p:cxnSp>
        <p:nvCxnSpPr>
          <p:cNvPr id="32" name="Straight Arrow Connector 31"/>
          <p:cNvCxnSpPr>
            <a:stCxn id="16" idx="3"/>
            <a:endCxn id="30" idx="1"/>
          </p:cNvCxnSpPr>
          <p:nvPr/>
        </p:nvCxnSpPr>
        <p:spPr bwMode="auto">
          <a:xfrm>
            <a:off x="3790950" y="4495800"/>
            <a:ext cx="1664233" cy="0"/>
          </a:xfrm>
          <a:prstGeom prst="straightConnector1">
            <a:avLst/>
          </a:prstGeom>
          <a:solidFill>
            <a:schemeClr val="accent1"/>
          </a:solidFill>
          <a:ln w="28575" cap="flat" cmpd="sng" algn="ctr">
            <a:solidFill>
              <a:srgbClr val="FFC000"/>
            </a:solidFill>
            <a:prstDash val="solid"/>
            <a:round/>
            <a:headEnd type="none" w="med" len="med"/>
            <a:tailEnd type="triangle"/>
          </a:ln>
          <a:effectLst/>
        </p:spPr>
      </p:cxnSp>
      <p:sp>
        <p:nvSpPr>
          <p:cNvPr id="33" name="TextBox 32"/>
          <p:cNvSpPr txBox="1"/>
          <p:nvPr/>
        </p:nvSpPr>
        <p:spPr>
          <a:xfrm>
            <a:off x="3707042" y="4470722"/>
            <a:ext cx="1790875" cy="400110"/>
          </a:xfrm>
          <a:prstGeom prst="rect">
            <a:avLst/>
          </a:prstGeom>
          <a:noFill/>
        </p:spPr>
        <p:txBody>
          <a:bodyPr wrap="none" rtlCol="0">
            <a:spAutoFit/>
          </a:bodyPr>
          <a:lstStyle/>
          <a:p>
            <a:r>
              <a:rPr lang="en-US" sz="2000" dirty="0" err="1">
                <a:solidFill>
                  <a:srgbClr val="FFC000"/>
                </a:solidFill>
              </a:rPr>
              <a:t>instanceOf</a:t>
            </a:r>
            <a:r>
              <a:rPr lang="en-US" sz="2000" dirty="0">
                <a:solidFill>
                  <a:srgbClr val="FFC000"/>
                </a:solidFill>
              </a:rPr>
              <a:t> at t</a:t>
            </a:r>
          </a:p>
        </p:txBody>
      </p:sp>
      <p:sp>
        <p:nvSpPr>
          <p:cNvPr id="36" name="TextBox 35"/>
          <p:cNvSpPr txBox="1"/>
          <p:nvPr/>
        </p:nvSpPr>
        <p:spPr>
          <a:xfrm>
            <a:off x="-36379" y="3937790"/>
            <a:ext cx="1364476" cy="707886"/>
          </a:xfrm>
          <a:prstGeom prst="rect">
            <a:avLst/>
          </a:prstGeom>
          <a:noFill/>
        </p:spPr>
        <p:txBody>
          <a:bodyPr wrap="none" rtlCol="0">
            <a:spAutoFit/>
          </a:bodyPr>
          <a:lstStyle/>
          <a:p>
            <a:r>
              <a:rPr lang="en-US" sz="2000" dirty="0" err="1">
                <a:solidFill>
                  <a:srgbClr val="FFC000"/>
                </a:solidFill>
              </a:rPr>
              <a:t>instanceOf</a:t>
            </a:r>
            <a:endParaRPr lang="en-US" sz="2000" dirty="0">
              <a:solidFill>
                <a:srgbClr val="FFC000"/>
              </a:solidFill>
            </a:endParaRPr>
          </a:p>
          <a:p>
            <a:r>
              <a:rPr lang="en-US" sz="2000" dirty="0">
                <a:solidFill>
                  <a:srgbClr val="FFC000"/>
                </a:solidFill>
              </a:rPr>
              <a:t> at t</a:t>
            </a:r>
          </a:p>
        </p:txBody>
      </p:sp>
      <p:cxnSp>
        <p:nvCxnSpPr>
          <p:cNvPr id="40" name="Elbow Connector 39"/>
          <p:cNvCxnSpPr>
            <a:stCxn id="9" idx="1"/>
            <a:endCxn id="28" idx="1"/>
          </p:cNvCxnSpPr>
          <p:nvPr/>
        </p:nvCxnSpPr>
        <p:spPr bwMode="auto">
          <a:xfrm rot="10800000" flipV="1">
            <a:off x="2065692" y="2857500"/>
            <a:ext cx="220308" cy="2781608"/>
          </a:xfrm>
          <a:prstGeom prst="bentConnector3">
            <a:avLst>
              <a:gd name="adj1" fmla="val 443031"/>
            </a:avLst>
          </a:prstGeom>
          <a:solidFill>
            <a:schemeClr val="accent1"/>
          </a:solidFill>
          <a:ln w="28575" cap="flat" cmpd="sng" algn="ctr">
            <a:solidFill>
              <a:srgbClr val="FFC000"/>
            </a:solidFill>
            <a:prstDash val="solid"/>
            <a:round/>
            <a:headEnd type="none" w="med" len="med"/>
            <a:tailEnd type="triangle"/>
          </a:ln>
          <a:effectLst/>
        </p:spPr>
      </p:cxnSp>
      <p:sp>
        <p:nvSpPr>
          <p:cNvPr id="34" name="Oval 33"/>
          <p:cNvSpPr/>
          <p:nvPr/>
        </p:nvSpPr>
        <p:spPr bwMode="auto">
          <a:xfrm>
            <a:off x="5055332" y="6053916"/>
            <a:ext cx="334759" cy="285442"/>
          </a:xfrm>
          <a:prstGeom prst="ellipse">
            <a:avLst/>
          </a:prstGeom>
          <a:solidFill>
            <a:srgbClr val="AAE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1600" b="0" i="0" u="none" strike="noStrike" cap="none" normalizeH="0" baseline="30000" dirty="0">
                <a:ln>
                  <a:noFill/>
                </a:ln>
                <a:solidFill>
                  <a:schemeClr val="tx1"/>
                </a:solidFill>
                <a:effectLst/>
                <a:latin typeface="Times" pitchFamily="122" charset="0"/>
              </a:rPr>
              <a:t>1</a:t>
            </a:r>
          </a:p>
        </p:txBody>
      </p:sp>
      <p:sp>
        <p:nvSpPr>
          <p:cNvPr id="35" name="Oval 34"/>
          <p:cNvSpPr/>
          <p:nvPr/>
        </p:nvSpPr>
        <p:spPr bwMode="auto">
          <a:xfrm>
            <a:off x="5055332" y="5105708"/>
            <a:ext cx="334759" cy="285442"/>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1600" b="0" i="0" u="none" strike="noStrike" cap="none" normalizeH="0" baseline="30000" dirty="0">
                <a:ln>
                  <a:noFill/>
                </a:ln>
                <a:solidFill>
                  <a:schemeClr val="tx1"/>
                </a:solidFill>
                <a:effectLst/>
                <a:latin typeface="Times" pitchFamily="122" charset="0"/>
              </a:rPr>
              <a:t>2</a:t>
            </a:r>
          </a:p>
        </p:txBody>
      </p:sp>
      <p:sp>
        <p:nvSpPr>
          <p:cNvPr id="37" name="Oval 36"/>
          <p:cNvSpPr/>
          <p:nvPr/>
        </p:nvSpPr>
        <p:spPr bwMode="auto">
          <a:xfrm>
            <a:off x="5055332" y="5419879"/>
            <a:ext cx="334759" cy="28544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1600" b="0" i="0" u="none" strike="noStrike" cap="none" normalizeH="0" baseline="30000" dirty="0">
                <a:ln>
                  <a:noFill/>
                </a:ln>
                <a:solidFill>
                  <a:schemeClr val="tx1"/>
                </a:solidFill>
                <a:effectLst/>
                <a:latin typeface="Times" pitchFamily="122" charset="0"/>
              </a:rPr>
              <a:t>3</a:t>
            </a:r>
          </a:p>
        </p:txBody>
      </p:sp>
      <p:sp>
        <p:nvSpPr>
          <p:cNvPr id="38" name="Oval 37"/>
          <p:cNvSpPr/>
          <p:nvPr/>
        </p:nvSpPr>
        <p:spPr bwMode="auto">
          <a:xfrm>
            <a:off x="5055332" y="5739745"/>
            <a:ext cx="334759" cy="28544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1600" b="0" i="0" u="none" strike="noStrike" cap="none" normalizeH="0" baseline="30000" dirty="0">
                <a:ln>
                  <a:noFill/>
                </a:ln>
                <a:solidFill>
                  <a:schemeClr val="tx1"/>
                </a:solidFill>
                <a:effectLst/>
                <a:latin typeface="Times" pitchFamily="122" charset="0"/>
              </a:rPr>
              <a:t>2</a:t>
            </a:r>
          </a:p>
        </p:txBody>
      </p:sp>
      <p:sp>
        <p:nvSpPr>
          <p:cNvPr id="13" name="Slide Number Placeholder 12">
            <a:extLst>
              <a:ext uri="{FF2B5EF4-FFF2-40B4-BE49-F238E27FC236}">
                <a16:creationId xmlns:a16="http://schemas.microsoft.com/office/drawing/2014/main" id="{52968494-4594-455A-B5EA-A9E3939BBECD}"/>
              </a:ext>
            </a:extLst>
          </p:cNvPr>
          <p:cNvSpPr>
            <a:spLocks noGrp="1"/>
          </p:cNvSpPr>
          <p:nvPr>
            <p:ph type="sldNum" sz="quarter" idx="3"/>
          </p:nvPr>
        </p:nvSpPr>
        <p:spPr/>
        <p:txBody>
          <a:bodyPr/>
          <a:lstStyle/>
          <a:p>
            <a:fld id="{7C5DB68A-9D44-4073-920F-D08D647C06A7}" type="slidenum">
              <a:rPr lang="en-US" smtClean="0"/>
              <a:t>25</a:t>
            </a:fld>
            <a:endParaRPr lang="en-US" dirty="0"/>
          </a:p>
        </p:txBody>
      </p:sp>
      <p:sp>
        <p:nvSpPr>
          <p:cNvPr id="39" name="Oval 38">
            <a:extLst>
              <a:ext uri="{FF2B5EF4-FFF2-40B4-BE49-F238E27FC236}">
                <a16:creationId xmlns:a16="http://schemas.microsoft.com/office/drawing/2014/main" id="{7062956B-EC35-4482-8BB0-8F6C5B19D108}"/>
              </a:ext>
            </a:extLst>
          </p:cNvPr>
          <p:cNvSpPr/>
          <p:nvPr/>
        </p:nvSpPr>
        <p:spPr bwMode="auto">
          <a:xfrm>
            <a:off x="5055332" y="6392174"/>
            <a:ext cx="334759" cy="285442"/>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l" defTabSz="914400" rtl="0" eaLnBrk="0" fontAlgn="base" latinLnBrk="0" hangingPunct="0">
              <a:lnSpc>
                <a:spcPct val="100000"/>
              </a:lnSpc>
              <a:spcBef>
                <a:spcPts val="600"/>
              </a:spcBef>
              <a:spcAft>
                <a:spcPct val="0"/>
              </a:spcAft>
              <a:buClrTx/>
              <a:buSzTx/>
              <a:buFontTx/>
              <a:buNone/>
              <a:tabLst/>
            </a:pPr>
            <a:r>
              <a:rPr kumimoji="0" lang="en-US" sz="1600" b="0" i="0" u="none" strike="noStrike" cap="none" normalizeH="0" baseline="30000" dirty="0">
                <a:ln>
                  <a:noFill/>
                </a:ln>
                <a:solidFill>
                  <a:schemeClr val="tx1"/>
                </a:solidFill>
                <a:effectLst/>
                <a:latin typeface="Times" pitchFamily="122" charset="0"/>
              </a:rPr>
              <a:t>2</a:t>
            </a:r>
          </a:p>
        </p:txBody>
      </p:sp>
      <p:sp>
        <p:nvSpPr>
          <p:cNvPr id="14" name="TextBox 13">
            <a:extLst>
              <a:ext uri="{FF2B5EF4-FFF2-40B4-BE49-F238E27FC236}">
                <a16:creationId xmlns:a16="http://schemas.microsoft.com/office/drawing/2014/main" id="{4A42D35E-4B4A-40CD-8AAC-0FA910949862}"/>
              </a:ext>
            </a:extLst>
          </p:cNvPr>
          <p:cNvSpPr txBox="1"/>
          <p:nvPr/>
        </p:nvSpPr>
        <p:spPr>
          <a:xfrm>
            <a:off x="5455183" y="5046400"/>
            <a:ext cx="2308645" cy="1631216"/>
          </a:xfrm>
          <a:prstGeom prst="rect">
            <a:avLst/>
          </a:prstGeom>
          <a:noFill/>
        </p:spPr>
        <p:txBody>
          <a:bodyPr wrap="none" rtlCol="0">
            <a:spAutoFit/>
          </a:bodyPr>
          <a:lstStyle/>
          <a:p>
            <a:pPr algn="l"/>
            <a:r>
              <a:rPr lang="en-US" sz="2000" b="0" dirty="0">
                <a:solidFill>
                  <a:schemeClr val="bg1"/>
                </a:solidFill>
              </a:rPr>
              <a:t>p to p relations</a:t>
            </a:r>
          </a:p>
          <a:p>
            <a:pPr algn="l"/>
            <a:r>
              <a:rPr lang="en-US" sz="2000" b="0" dirty="0">
                <a:solidFill>
                  <a:schemeClr val="bg1"/>
                </a:solidFill>
              </a:rPr>
              <a:t>particulars</a:t>
            </a:r>
          </a:p>
          <a:p>
            <a:pPr algn="l"/>
            <a:r>
              <a:rPr lang="en-US" sz="2000" b="0" dirty="0">
                <a:solidFill>
                  <a:schemeClr val="bg1"/>
                </a:solidFill>
              </a:rPr>
              <a:t>universals</a:t>
            </a:r>
          </a:p>
          <a:p>
            <a:pPr algn="l"/>
            <a:r>
              <a:rPr lang="en-US" sz="2000" b="0" dirty="0">
                <a:solidFill>
                  <a:schemeClr val="bg1"/>
                </a:solidFill>
              </a:rPr>
              <a:t>relational expression</a:t>
            </a:r>
          </a:p>
          <a:p>
            <a:pPr algn="l"/>
            <a:r>
              <a:rPr lang="en-US" sz="2000" b="0" dirty="0">
                <a:solidFill>
                  <a:schemeClr val="bg1"/>
                </a:solidFill>
              </a:rPr>
              <a:t>p to u relations</a:t>
            </a:r>
          </a:p>
        </p:txBody>
      </p:sp>
    </p:spTree>
    <p:extLst>
      <p:ext uri="{BB962C8B-B14F-4D97-AF65-F5344CB8AC3E}">
        <p14:creationId xmlns:p14="http://schemas.microsoft.com/office/powerpoint/2010/main" val="2419154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3" name="Content Placeholder 2"/>
          <p:cNvSpPr>
            <a:spLocks noGrp="1"/>
          </p:cNvSpPr>
          <p:nvPr>
            <p:ph idx="1"/>
          </p:nvPr>
        </p:nvSpPr>
        <p:spPr>
          <a:xfrm>
            <a:off x="457200" y="1676400"/>
            <a:ext cx="8001000" cy="457200"/>
          </a:xfrm>
        </p:spPr>
        <p:txBody>
          <a:bodyPr/>
          <a:lstStyle/>
          <a:p>
            <a:pPr algn="ctr"/>
            <a:r>
              <a:rPr lang="en-US" sz="3200" dirty="0"/>
              <a:t>‘Mary is friend of John’</a:t>
            </a:r>
          </a:p>
          <a:p>
            <a:pPr algn="ctr"/>
            <a:endParaRPr lang="en-US" dirty="0"/>
          </a:p>
          <a:p>
            <a:pPr algn="ctr"/>
            <a:endParaRPr lang="en-US" dirty="0"/>
          </a:p>
        </p:txBody>
      </p:sp>
      <p:sp>
        <p:nvSpPr>
          <p:cNvPr id="4" name="Slide Number Placeholder 3">
            <a:extLst>
              <a:ext uri="{FF2B5EF4-FFF2-40B4-BE49-F238E27FC236}">
                <a16:creationId xmlns:a16="http://schemas.microsoft.com/office/drawing/2014/main" id="{16A2805B-61E3-4B0C-90F5-5EDDD5608844}"/>
              </a:ext>
            </a:extLst>
          </p:cNvPr>
          <p:cNvSpPr>
            <a:spLocks noGrp="1"/>
          </p:cNvSpPr>
          <p:nvPr>
            <p:ph type="sldNum" sz="quarter" idx="3"/>
          </p:nvPr>
        </p:nvSpPr>
        <p:spPr/>
        <p:txBody>
          <a:bodyPr/>
          <a:lstStyle/>
          <a:p>
            <a:fld id="{7C5DB68A-9D44-4073-920F-D08D647C06A7}" type="slidenum">
              <a:rPr lang="en-US" smtClean="0"/>
              <a:t>26</a:t>
            </a:fld>
            <a:endParaRPr lang="en-US" dirty="0"/>
          </a:p>
        </p:txBody>
      </p:sp>
    </p:spTree>
    <p:extLst>
      <p:ext uri="{BB962C8B-B14F-4D97-AF65-F5344CB8AC3E}">
        <p14:creationId xmlns:p14="http://schemas.microsoft.com/office/powerpoint/2010/main" val="2676104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Relational </a:t>
            </a:r>
            <a:r>
              <a:rPr lang="en-US" dirty="0" err="1"/>
              <a:t>PoRs</a:t>
            </a:r>
            <a:r>
              <a:rPr lang="en-US" dirty="0"/>
              <a:t> </a:t>
            </a:r>
            <a:r>
              <a:rPr lang="en-US" dirty="0">
                <a:sym typeface="Wingdings" panose="05000000000000000000" pitchFamily="2" charset="2"/>
              </a:rPr>
              <a:t> relational expressions</a:t>
            </a:r>
            <a:endParaRPr lang="en-US" dirty="0"/>
          </a:p>
        </p:txBody>
      </p:sp>
      <p:sp>
        <p:nvSpPr>
          <p:cNvPr id="3" name="Content Placeholder 2"/>
          <p:cNvSpPr>
            <a:spLocks noGrp="1"/>
          </p:cNvSpPr>
          <p:nvPr>
            <p:ph idx="1"/>
          </p:nvPr>
        </p:nvSpPr>
        <p:spPr>
          <a:xfrm>
            <a:off x="457200" y="1676400"/>
            <a:ext cx="8001000" cy="457200"/>
          </a:xfrm>
        </p:spPr>
        <p:txBody>
          <a:bodyPr/>
          <a:lstStyle/>
          <a:p>
            <a:pPr algn="ctr"/>
            <a:r>
              <a:rPr lang="en-US" sz="3200" dirty="0"/>
              <a:t>‘Mary is friend of John’</a:t>
            </a:r>
          </a:p>
          <a:p>
            <a:pPr algn="ctr"/>
            <a:endParaRPr lang="en-US" dirty="0"/>
          </a:p>
          <a:p>
            <a:pPr algn="ctr"/>
            <a:endParaRPr lang="en-US" dirty="0"/>
          </a:p>
        </p:txBody>
      </p:sp>
      <p:grpSp>
        <p:nvGrpSpPr>
          <p:cNvPr id="4" name="Group 3"/>
          <p:cNvGrpSpPr/>
          <p:nvPr/>
        </p:nvGrpSpPr>
        <p:grpSpPr>
          <a:xfrm>
            <a:off x="5562600" y="2250208"/>
            <a:ext cx="1295400" cy="1102592"/>
            <a:chOff x="990600" y="2286000"/>
            <a:chExt cx="1295400" cy="1102592"/>
          </a:xfrm>
        </p:grpSpPr>
        <p:sp>
          <p:nvSpPr>
            <p:cNvPr id="5" name="Rounded Rectangle 4"/>
            <p:cNvSpPr/>
            <p:nvPr/>
          </p:nvSpPr>
          <p:spPr bwMode="auto">
            <a:xfrm>
              <a:off x="990600" y="2855192"/>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6" name="Straight Connector 5"/>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7" name="Straight Arrow Connector 6"/>
            <p:cNvCxnSpPr>
              <a:endCxn id="5" idx="0"/>
            </p:cNvCxnSpPr>
            <p:nvPr/>
          </p:nvCxnSpPr>
          <p:spPr bwMode="auto">
            <a:xfrm>
              <a:off x="1638300" y="2286000"/>
              <a:ext cx="0" cy="569192"/>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8" name="Group 7"/>
          <p:cNvGrpSpPr/>
          <p:nvPr/>
        </p:nvGrpSpPr>
        <p:grpSpPr>
          <a:xfrm>
            <a:off x="2209800" y="2269864"/>
            <a:ext cx="1295400" cy="1082936"/>
            <a:chOff x="6858000" y="2269863"/>
            <a:chExt cx="1295400" cy="1082936"/>
          </a:xfrm>
        </p:grpSpPr>
        <p:sp>
          <p:nvSpPr>
            <p:cNvPr id="9" name="Rounded Rectangle 8"/>
            <p:cNvSpPr/>
            <p:nvPr/>
          </p:nvSpPr>
          <p:spPr bwMode="auto">
            <a:xfrm>
              <a:off x="6858000" y="2819399"/>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10" name="Straight Connector 9"/>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p:nvPr/>
          </p:nvCxnSpPr>
          <p:spPr bwMode="auto">
            <a:xfrm flipH="1">
              <a:off x="7494942" y="2269863"/>
              <a:ext cx="3138" cy="54953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sp>
        <p:nvSpPr>
          <p:cNvPr id="16" name="Rounded Rectangle 15"/>
          <p:cNvSpPr/>
          <p:nvPr/>
        </p:nvSpPr>
        <p:spPr bwMode="auto">
          <a:xfrm>
            <a:off x="3689616" y="4215205"/>
            <a:ext cx="1714500" cy="914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M&amp;J’s</a:t>
            </a:r>
            <a:r>
              <a:rPr kumimoji="0" lang="en-US" sz="2400" b="0" i="0" u="none" strike="noStrike" cap="none" normalizeH="0" dirty="0">
                <a:ln>
                  <a:noFill/>
                </a:ln>
                <a:solidFill>
                  <a:schemeClr val="tx1"/>
                </a:solidFill>
                <a:effectLst/>
                <a:latin typeface="Times" pitchFamily="122" charset="0"/>
              </a:rPr>
              <a:t> friendship</a:t>
            </a:r>
            <a:endParaRPr kumimoji="0" lang="en-US" sz="2400" b="0" i="0" u="none" strike="noStrike" cap="none" normalizeH="0" baseline="0" dirty="0">
              <a:ln>
                <a:noFill/>
              </a:ln>
              <a:solidFill>
                <a:schemeClr val="tx1"/>
              </a:solidFill>
              <a:effectLst/>
              <a:latin typeface="Times" pitchFamily="122" charset="0"/>
            </a:endParaRPr>
          </a:p>
        </p:txBody>
      </p:sp>
      <p:cxnSp>
        <p:nvCxnSpPr>
          <p:cNvPr id="18" name="Straight Arrow Connector 17"/>
          <p:cNvCxnSpPr>
            <a:stCxn id="16" idx="0"/>
            <a:endCxn id="9" idx="2"/>
          </p:cNvCxnSpPr>
          <p:nvPr/>
        </p:nvCxnSpPr>
        <p:spPr bwMode="auto">
          <a:xfrm flipH="1" flipV="1">
            <a:off x="2857500" y="3352800"/>
            <a:ext cx="1689366" cy="86240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19" name="TextBox 18"/>
          <p:cNvSpPr txBox="1"/>
          <p:nvPr/>
        </p:nvSpPr>
        <p:spPr>
          <a:xfrm>
            <a:off x="2121742" y="3705063"/>
            <a:ext cx="1645194" cy="400110"/>
          </a:xfrm>
          <a:prstGeom prst="rect">
            <a:avLst/>
          </a:prstGeom>
          <a:noFill/>
        </p:spPr>
        <p:txBody>
          <a:bodyPr wrap="none" rtlCol="0">
            <a:spAutoFit/>
          </a:bodyPr>
          <a:lstStyle/>
          <a:p>
            <a:r>
              <a:rPr lang="en-US" sz="2000" dirty="0" err="1">
                <a:solidFill>
                  <a:srgbClr val="FF6600"/>
                </a:solidFill>
              </a:rPr>
              <a:t>inheresIn</a:t>
            </a:r>
            <a:r>
              <a:rPr lang="en-US" sz="2000" dirty="0">
                <a:solidFill>
                  <a:srgbClr val="FF6600"/>
                </a:solidFill>
              </a:rPr>
              <a:t> at t</a:t>
            </a:r>
          </a:p>
        </p:txBody>
      </p:sp>
      <p:cxnSp>
        <p:nvCxnSpPr>
          <p:cNvPr id="20" name="Straight Arrow Connector 19"/>
          <p:cNvCxnSpPr>
            <a:stCxn id="9" idx="3"/>
            <a:endCxn id="5" idx="1"/>
          </p:cNvCxnSpPr>
          <p:nvPr/>
        </p:nvCxnSpPr>
        <p:spPr bwMode="auto">
          <a:xfrm>
            <a:off x="3505200" y="3086100"/>
            <a:ext cx="2057400" cy="0"/>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23" name="TextBox 22"/>
          <p:cNvSpPr txBox="1"/>
          <p:nvPr/>
        </p:nvSpPr>
        <p:spPr>
          <a:xfrm>
            <a:off x="3766040" y="3054511"/>
            <a:ext cx="1563248" cy="400110"/>
          </a:xfrm>
          <a:prstGeom prst="rect">
            <a:avLst/>
          </a:prstGeom>
          <a:noFill/>
        </p:spPr>
        <p:txBody>
          <a:bodyPr wrap="none" rtlCol="0">
            <a:spAutoFit/>
          </a:bodyPr>
          <a:lstStyle/>
          <a:p>
            <a:r>
              <a:rPr lang="en-US" sz="2000" dirty="0" err="1">
                <a:solidFill>
                  <a:srgbClr val="FF6600"/>
                </a:solidFill>
              </a:rPr>
              <a:t>friendOf</a:t>
            </a:r>
            <a:r>
              <a:rPr lang="en-US" sz="2000" dirty="0">
                <a:solidFill>
                  <a:srgbClr val="FF6600"/>
                </a:solidFill>
              </a:rPr>
              <a:t> at t</a:t>
            </a:r>
          </a:p>
        </p:txBody>
      </p:sp>
      <p:cxnSp>
        <p:nvCxnSpPr>
          <p:cNvPr id="24" name="Straight Connector 23"/>
          <p:cNvCxnSpPr/>
          <p:nvPr/>
        </p:nvCxnSpPr>
        <p:spPr bwMode="auto">
          <a:xfrm>
            <a:off x="3962400" y="2302137"/>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25" name="Straight Arrow Connector 24"/>
          <p:cNvCxnSpPr/>
          <p:nvPr/>
        </p:nvCxnSpPr>
        <p:spPr bwMode="auto">
          <a:xfrm>
            <a:off x="4526280" y="2286000"/>
            <a:ext cx="2241" cy="709593"/>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27" name="TextBox 26"/>
          <p:cNvSpPr txBox="1"/>
          <p:nvPr/>
        </p:nvSpPr>
        <p:spPr>
          <a:xfrm>
            <a:off x="6210300" y="2296709"/>
            <a:ext cx="1465466" cy="400110"/>
          </a:xfrm>
          <a:prstGeom prst="rect">
            <a:avLst/>
          </a:prstGeom>
          <a:noFill/>
        </p:spPr>
        <p:txBody>
          <a:bodyPr wrap="none" rtlCol="0">
            <a:spAutoFit/>
          </a:bodyPr>
          <a:lstStyle/>
          <a:p>
            <a:r>
              <a:rPr lang="en-US" sz="2000" dirty="0">
                <a:solidFill>
                  <a:schemeClr val="bg1"/>
                </a:solidFill>
              </a:rPr>
              <a:t>isAbout at t</a:t>
            </a:r>
          </a:p>
        </p:txBody>
      </p:sp>
      <p:sp>
        <p:nvSpPr>
          <p:cNvPr id="30" name="Rounded Rectangle 29"/>
          <p:cNvSpPr/>
          <p:nvPr/>
        </p:nvSpPr>
        <p:spPr bwMode="auto">
          <a:xfrm>
            <a:off x="3689616" y="5819225"/>
            <a:ext cx="1714500" cy="60707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friendship</a:t>
            </a:r>
          </a:p>
        </p:txBody>
      </p:sp>
      <p:cxnSp>
        <p:nvCxnSpPr>
          <p:cNvPr id="32" name="Straight Arrow Connector 31"/>
          <p:cNvCxnSpPr>
            <a:stCxn id="16" idx="2"/>
            <a:endCxn id="30" idx="0"/>
          </p:cNvCxnSpPr>
          <p:nvPr/>
        </p:nvCxnSpPr>
        <p:spPr bwMode="auto">
          <a:xfrm>
            <a:off x="4546866" y="5129605"/>
            <a:ext cx="0" cy="68962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33" name="TextBox 32"/>
          <p:cNvSpPr txBox="1"/>
          <p:nvPr/>
        </p:nvSpPr>
        <p:spPr>
          <a:xfrm>
            <a:off x="4576450" y="5239637"/>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cxnSp>
        <p:nvCxnSpPr>
          <p:cNvPr id="31" name="Straight Arrow Connector 30"/>
          <p:cNvCxnSpPr>
            <a:stCxn id="16" idx="0"/>
            <a:endCxn id="5" idx="2"/>
          </p:cNvCxnSpPr>
          <p:nvPr/>
        </p:nvCxnSpPr>
        <p:spPr bwMode="auto">
          <a:xfrm flipV="1">
            <a:off x="4546866" y="3352800"/>
            <a:ext cx="1663434" cy="86240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34" name="TextBox 33"/>
          <p:cNvSpPr txBox="1"/>
          <p:nvPr/>
        </p:nvSpPr>
        <p:spPr>
          <a:xfrm>
            <a:off x="5574702" y="3694963"/>
            <a:ext cx="1645194" cy="400110"/>
          </a:xfrm>
          <a:prstGeom prst="rect">
            <a:avLst/>
          </a:prstGeom>
          <a:noFill/>
        </p:spPr>
        <p:txBody>
          <a:bodyPr wrap="none" rtlCol="0">
            <a:spAutoFit/>
          </a:bodyPr>
          <a:lstStyle/>
          <a:p>
            <a:r>
              <a:rPr lang="en-US" sz="2000" dirty="0" err="1">
                <a:solidFill>
                  <a:srgbClr val="FF6600"/>
                </a:solidFill>
              </a:rPr>
              <a:t>inheresIn</a:t>
            </a:r>
            <a:r>
              <a:rPr lang="en-US" sz="2000" dirty="0">
                <a:solidFill>
                  <a:srgbClr val="FF6600"/>
                </a:solidFill>
              </a:rPr>
              <a:t> at t</a:t>
            </a:r>
          </a:p>
        </p:txBody>
      </p:sp>
      <p:sp>
        <p:nvSpPr>
          <p:cNvPr id="12" name="Slide Number Placeholder 11">
            <a:extLst>
              <a:ext uri="{FF2B5EF4-FFF2-40B4-BE49-F238E27FC236}">
                <a16:creationId xmlns:a16="http://schemas.microsoft.com/office/drawing/2014/main" id="{5B3C2CE2-B9A2-4C26-B34E-4EBA90D959BE}"/>
              </a:ext>
            </a:extLst>
          </p:cNvPr>
          <p:cNvSpPr>
            <a:spLocks noGrp="1"/>
          </p:cNvSpPr>
          <p:nvPr>
            <p:ph type="sldNum" sz="quarter" idx="3"/>
          </p:nvPr>
        </p:nvSpPr>
        <p:spPr/>
        <p:txBody>
          <a:bodyPr/>
          <a:lstStyle/>
          <a:p>
            <a:fld id="{7C5DB68A-9D44-4073-920F-D08D647C06A7}" type="slidenum">
              <a:rPr lang="en-US" smtClean="0"/>
              <a:t>27</a:t>
            </a:fld>
            <a:endParaRPr lang="en-US" dirty="0"/>
          </a:p>
        </p:txBody>
      </p:sp>
    </p:spTree>
    <p:extLst>
      <p:ext uri="{BB962C8B-B14F-4D97-AF65-F5344CB8AC3E}">
        <p14:creationId xmlns:p14="http://schemas.microsoft.com/office/powerpoint/2010/main" val="3452557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788EE4-CF3C-49FE-8EB7-86E5713883CC}"/>
              </a:ext>
            </a:extLst>
          </p:cNvPr>
          <p:cNvSpPr>
            <a:spLocks noGrp="1"/>
          </p:cNvSpPr>
          <p:nvPr>
            <p:ph type="ctrTitle"/>
          </p:nvPr>
        </p:nvSpPr>
        <p:spPr/>
        <p:txBody>
          <a:bodyPr/>
          <a:lstStyle/>
          <a:p>
            <a:r>
              <a:rPr lang="en-US" dirty="0"/>
              <a:t>Properties of formal relations</a:t>
            </a:r>
          </a:p>
        </p:txBody>
      </p:sp>
      <p:sp>
        <p:nvSpPr>
          <p:cNvPr id="6" name="Subtitle 5">
            <a:extLst>
              <a:ext uri="{FF2B5EF4-FFF2-40B4-BE49-F238E27FC236}">
                <a16:creationId xmlns:a16="http://schemas.microsoft.com/office/drawing/2014/main" id="{8B9FC5DF-295C-4665-81DD-0FFCB43C5E6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4621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Arity of a relation</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Binary:</a:t>
            </a:r>
          </a:p>
          <a:p>
            <a:pPr lvl="1">
              <a:buFont typeface="Arial" panose="020B0604020202020204" pitchFamily="34" charset="0"/>
              <a:buChar char="•"/>
            </a:pPr>
            <a:r>
              <a:rPr lang="en-US" u="sng" dirty="0"/>
              <a:t>My youth</a:t>
            </a:r>
            <a:r>
              <a:rPr lang="en-US" dirty="0"/>
              <a:t> </a:t>
            </a:r>
            <a:r>
              <a:rPr lang="en-US" dirty="0" err="1"/>
              <a:t>partOf</a:t>
            </a:r>
            <a:r>
              <a:rPr lang="en-US" dirty="0"/>
              <a:t> </a:t>
            </a:r>
            <a:r>
              <a:rPr lang="en-US" u="sng" dirty="0"/>
              <a:t>my life</a:t>
            </a:r>
          </a:p>
          <a:p>
            <a:pPr marL="0" indent="0"/>
            <a:r>
              <a:rPr lang="en-US" dirty="0"/>
              <a:t>	   1			2</a:t>
            </a:r>
          </a:p>
          <a:p>
            <a:pPr>
              <a:buFont typeface="Arial" panose="020B0604020202020204" pitchFamily="34" charset="0"/>
              <a:buChar char="•"/>
            </a:pPr>
            <a:r>
              <a:rPr lang="en-US" dirty="0"/>
              <a:t>Ternary:</a:t>
            </a:r>
          </a:p>
          <a:p>
            <a:pPr lvl="1">
              <a:buFont typeface="Arial" panose="020B0604020202020204" pitchFamily="34" charset="0"/>
              <a:buChar char="•"/>
            </a:pPr>
            <a:r>
              <a:rPr lang="en-US" u="sng" dirty="0"/>
              <a:t>My hand</a:t>
            </a:r>
            <a:r>
              <a:rPr lang="en-US" dirty="0"/>
              <a:t> </a:t>
            </a:r>
            <a:r>
              <a:rPr lang="en-US" dirty="0" err="1"/>
              <a:t>partOf</a:t>
            </a:r>
            <a:r>
              <a:rPr lang="en-US" dirty="0"/>
              <a:t> </a:t>
            </a:r>
            <a:r>
              <a:rPr lang="en-US" u="sng" dirty="0"/>
              <a:t>me</a:t>
            </a:r>
            <a:r>
              <a:rPr lang="en-US" dirty="0"/>
              <a:t> </a:t>
            </a:r>
            <a:r>
              <a:rPr lang="en-US" u="sng" dirty="0"/>
              <a:t>now</a:t>
            </a:r>
          </a:p>
          <a:p>
            <a:pPr marL="0" indent="0"/>
            <a:r>
              <a:rPr lang="en-US" dirty="0"/>
              <a:t>	  1                    2     3</a:t>
            </a:r>
          </a:p>
          <a:p>
            <a:pPr>
              <a:buFont typeface="Arial" panose="020B0604020202020204" pitchFamily="34" charset="0"/>
              <a:buChar char="•"/>
            </a:pPr>
            <a:r>
              <a:rPr lang="en-US" dirty="0"/>
              <a:t>Quaternary:</a:t>
            </a:r>
          </a:p>
          <a:p>
            <a:pPr lvl="1">
              <a:buFont typeface="Arial" panose="020B0604020202020204" pitchFamily="34" charset="0"/>
              <a:buChar char="•"/>
            </a:pPr>
            <a:r>
              <a:rPr lang="en-US" sz="2200" u="sng" dirty="0"/>
              <a:t>My left middle finger</a:t>
            </a:r>
            <a:r>
              <a:rPr lang="en-US" sz="2200" dirty="0"/>
              <a:t> between </a:t>
            </a:r>
            <a:r>
              <a:rPr lang="en-US" sz="2200" u="sng" dirty="0"/>
              <a:t>my left index finger</a:t>
            </a:r>
          </a:p>
          <a:p>
            <a:pPr marL="914400" lvl="2" indent="0">
              <a:buNone/>
            </a:pPr>
            <a:r>
              <a:rPr lang="en-US" dirty="0"/>
              <a:t>        1                                           2                               </a:t>
            </a:r>
          </a:p>
          <a:p>
            <a:pPr marL="457200" lvl="1" indent="0">
              <a:buNone/>
            </a:pPr>
            <a:r>
              <a:rPr lang="en-US" dirty="0"/>
              <a:t>   </a:t>
            </a:r>
            <a:r>
              <a:rPr lang="en-US" sz="2200" dirty="0"/>
              <a:t>and </a:t>
            </a:r>
            <a:r>
              <a:rPr lang="en-US" sz="2200" u="sng" dirty="0"/>
              <a:t>my left ring finger</a:t>
            </a:r>
            <a:r>
              <a:rPr lang="en-US" sz="2200" dirty="0"/>
              <a:t> </a:t>
            </a:r>
            <a:r>
              <a:rPr lang="en-US" sz="2200" u="sng" dirty="0"/>
              <a:t>now</a:t>
            </a:r>
          </a:p>
          <a:p>
            <a:pPr marL="457200" lvl="1" indent="0">
              <a:buNone/>
            </a:pPr>
            <a:r>
              <a:rPr lang="en-US" dirty="0"/>
              <a:t>              3		 4</a:t>
            </a:r>
          </a:p>
          <a:p>
            <a:pPr marL="400050">
              <a:buFont typeface="Arial" panose="020B0604020202020204" pitchFamily="34" charset="0"/>
              <a:buChar char="•"/>
            </a:pPr>
            <a:r>
              <a:rPr lang="en-US" dirty="0"/>
              <a:t>…</a:t>
            </a:r>
          </a:p>
        </p:txBody>
      </p:sp>
      <p:sp>
        <p:nvSpPr>
          <p:cNvPr id="4" name="Slide Number Placeholder 3">
            <a:extLst>
              <a:ext uri="{FF2B5EF4-FFF2-40B4-BE49-F238E27FC236}">
                <a16:creationId xmlns:a16="http://schemas.microsoft.com/office/drawing/2014/main" id="{6A9E66D7-4052-4909-AE0C-A9160D516BBD}"/>
              </a:ext>
            </a:extLst>
          </p:cNvPr>
          <p:cNvSpPr>
            <a:spLocks noGrp="1"/>
          </p:cNvSpPr>
          <p:nvPr>
            <p:ph type="sldNum" sz="quarter" idx="3"/>
          </p:nvPr>
        </p:nvSpPr>
        <p:spPr/>
        <p:txBody>
          <a:bodyPr/>
          <a:lstStyle/>
          <a:p>
            <a:fld id="{7C5DB68A-9D44-4073-920F-D08D647C06A7}" type="slidenum">
              <a:rPr lang="en-US" smtClean="0"/>
              <a:t>29</a:t>
            </a:fld>
            <a:endParaRPr lang="en-US" dirty="0"/>
          </a:p>
        </p:txBody>
      </p:sp>
    </p:spTree>
    <p:extLst>
      <p:ext uri="{BB962C8B-B14F-4D97-AF65-F5344CB8AC3E}">
        <p14:creationId xmlns:p14="http://schemas.microsoft.com/office/powerpoint/2010/main" val="387333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14DF-0C59-4CA3-8BE6-D64D95CBC0EC}"/>
              </a:ext>
            </a:extLst>
          </p:cNvPr>
          <p:cNvSpPr>
            <a:spLocks noGrp="1"/>
          </p:cNvSpPr>
          <p:nvPr>
            <p:ph type="title"/>
          </p:nvPr>
        </p:nvSpPr>
        <p:spPr/>
        <p:txBody>
          <a:bodyPr/>
          <a:lstStyle/>
          <a:p>
            <a:r>
              <a:rPr lang="en-US" dirty="0"/>
              <a:t>Remember !</a:t>
            </a:r>
          </a:p>
        </p:txBody>
      </p:sp>
      <p:sp>
        <p:nvSpPr>
          <p:cNvPr id="3" name="Content Placeholder 2">
            <a:extLst>
              <a:ext uri="{FF2B5EF4-FFF2-40B4-BE49-F238E27FC236}">
                <a16:creationId xmlns:a16="http://schemas.microsoft.com/office/drawing/2014/main" id="{09DFD749-9476-4A2C-A45B-F5E3F8916864}"/>
              </a:ext>
            </a:extLst>
          </p:cNvPr>
          <p:cNvSpPr>
            <a:spLocks noGrp="1"/>
          </p:cNvSpPr>
          <p:nvPr>
            <p:ph idx="1"/>
          </p:nvPr>
        </p:nvSpPr>
        <p:spPr/>
        <p:txBody>
          <a:bodyPr/>
          <a:lstStyle/>
          <a:p>
            <a:pPr>
              <a:buFont typeface="Arial" panose="020B0604020202020204" pitchFamily="34" charset="0"/>
              <a:buChar char="•"/>
            </a:pPr>
            <a:r>
              <a:rPr lang="en-US" dirty="0"/>
              <a:t>BFO2020-FOL’s axiomatization, compared to the definitions in previous versions, changed the arity of some relations.</a:t>
            </a:r>
          </a:p>
          <a:p>
            <a:pPr lvl="1">
              <a:buFont typeface="Arial" panose="020B0604020202020204" pitchFamily="34" charset="0"/>
              <a:buChar char="•"/>
            </a:pPr>
            <a:r>
              <a:rPr lang="en-US" sz="2000" dirty="0"/>
              <a:t>Previous principle: all relations in which at least one continuant is involved, should be time-indexed. </a:t>
            </a:r>
          </a:p>
          <a:p>
            <a:pPr lvl="1">
              <a:buFont typeface="Arial" panose="020B0604020202020204" pitchFamily="34" charset="0"/>
              <a:buChar char="•"/>
            </a:pPr>
            <a:r>
              <a:rPr lang="en-US" sz="2000" dirty="0"/>
              <a:t>Now: only the relations in the relationships table which have a temporalized version, are time-indexed.</a:t>
            </a:r>
          </a:p>
          <a:p>
            <a:pPr>
              <a:buFont typeface="Arial" panose="020B0604020202020204" pitchFamily="34" charset="0"/>
              <a:buChar char="•"/>
            </a:pPr>
            <a:r>
              <a:rPr lang="en-US" dirty="0"/>
              <a:t>For this class, I use the ‘old’ and ‘new’ style randomly.</a:t>
            </a:r>
          </a:p>
          <a:p>
            <a:pPr>
              <a:buFont typeface="Arial" panose="020B0604020202020204" pitchFamily="34" charset="0"/>
              <a:buChar char="•"/>
            </a:pPr>
            <a:r>
              <a:rPr lang="en-US" dirty="0"/>
              <a:t>For your assignments from now on:</a:t>
            </a:r>
          </a:p>
          <a:p>
            <a:pPr lvl="1">
              <a:buFont typeface="Arial" panose="020B0604020202020204" pitchFamily="34" charset="0"/>
              <a:buChar char="•"/>
            </a:pPr>
            <a:r>
              <a:rPr lang="en-US" sz="2000" dirty="0"/>
              <a:t>For any relation defined in BFO, you may either use the above principle, or use the BFO2020-FOL relation;</a:t>
            </a:r>
          </a:p>
          <a:p>
            <a:pPr lvl="1">
              <a:buFont typeface="Arial" panose="020B0604020202020204" pitchFamily="34" charset="0"/>
              <a:buChar char="•"/>
            </a:pPr>
            <a:r>
              <a:rPr lang="en-US" sz="2000" dirty="0"/>
              <a:t>For any relation you introduce and which is not in BFO2020, you MUST use the older principle.</a:t>
            </a:r>
          </a:p>
        </p:txBody>
      </p:sp>
      <p:sp>
        <p:nvSpPr>
          <p:cNvPr id="4" name="Slide Number Placeholder 3">
            <a:extLst>
              <a:ext uri="{FF2B5EF4-FFF2-40B4-BE49-F238E27FC236}">
                <a16:creationId xmlns:a16="http://schemas.microsoft.com/office/drawing/2014/main" id="{EE08EDD2-0081-4836-BF08-772BE8522962}"/>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579876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binary relations</a:t>
            </a:r>
          </a:p>
        </p:txBody>
      </p:sp>
      <p:pic>
        <p:nvPicPr>
          <p:cNvPr id="5" name="Picture 4"/>
          <p:cNvPicPr>
            <a:picLocks noChangeAspect="1"/>
          </p:cNvPicPr>
          <p:nvPr/>
        </p:nvPicPr>
        <p:blipFill>
          <a:blip r:embed="rId2"/>
          <a:stretch>
            <a:fillRect/>
          </a:stretch>
        </p:blipFill>
        <p:spPr>
          <a:xfrm>
            <a:off x="0" y="656412"/>
            <a:ext cx="9144000" cy="6201588"/>
          </a:xfrm>
          <a:prstGeom prst="rect">
            <a:avLst/>
          </a:prstGeom>
        </p:spPr>
      </p:pic>
      <p:sp>
        <p:nvSpPr>
          <p:cNvPr id="6" name="Rectangle 5"/>
          <p:cNvSpPr/>
          <p:nvPr/>
        </p:nvSpPr>
        <p:spPr>
          <a:xfrm>
            <a:off x="5791200" y="1037535"/>
            <a:ext cx="2743200" cy="523220"/>
          </a:xfrm>
          <a:prstGeom prst="rect">
            <a:avLst/>
          </a:prstGeom>
        </p:spPr>
        <p:txBody>
          <a:bodyPr wrap="square">
            <a:spAutoFit/>
          </a:bodyPr>
          <a:lstStyle/>
          <a:p>
            <a:r>
              <a:rPr lang="en-US" sz="1400" dirty="0"/>
              <a:t>http://en.ndncdc.org/page/symmetric-binary-relation-on-set/</a:t>
            </a:r>
          </a:p>
        </p:txBody>
      </p:sp>
      <p:sp>
        <p:nvSpPr>
          <p:cNvPr id="4" name="Slide Number Placeholder 3">
            <a:extLst>
              <a:ext uri="{FF2B5EF4-FFF2-40B4-BE49-F238E27FC236}">
                <a16:creationId xmlns:a16="http://schemas.microsoft.com/office/drawing/2014/main" id="{12AB50BA-5A5B-4AB1-A947-8D88D27A5304}"/>
              </a:ext>
            </a:extLst>
          </p:cNvPr>
          <p:cNvSpPr>
            <a:spLocks noGrp="1"/>
          </p:cNvSpPr>
          <p:nvPr>
            <p:ph type="sldNum" sz="quarter" idx="3"/>
          </p:nvPr>
        </p:nvSpPr>
        <p:spPr/>
        <p:txBody>
          <a:bodyPr/>
          <a:lstStyle/>
          <a:p>
            <a:fld id="{7C5DB68A-9D44-4073-920F-D08D647C06A7}" type="slidenum">
              <a:rPr lang="en-US" smtClean="0"/>
              <a:t>30</a:t>
            </a:fld>
            <a:endParaRPr lang="en-US" dirty="0"/>
          </a:p>
        </p:txBody>
      </p:sp>
    </p:spTree>
    <p:extLst>
      <p:ext uri="{BB962C8B-B14F-4D97-AF65-F5344CB8AC3E}">
        <p14:creationId xmlns:p14="http://schemas.microsoft.com/office/powerpoint/2010/main" val="464007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3501F2-AD07-4E7C-9143-492C9036F10C}"/>
              </a:ext>
            </a:extLst>
          </p:cNvPr>
          <p:cNvSpPr>
            <a:spLocks noGrp="1"/>
          </p:cNvSpPr>
          <p:nvPr>
            <p:ph type="ctrTitle"/>
          </p:nvPr>
        </p:nvSpPr>
        <p:spPr/>
        <p:txBody>
          <a:bodyPr/>
          <a:lstStyle/>
          <a:p>
            <a:r>
              <a:rPr lang="en-US" dirty="0"/>
              <a:t>Distinct levels at which formal relations exist</a:t>
            </a:r>
          </a:p>
        </p:txBody>
      </p:sp>
      <p:sp>
        <p:nvSpPr>
          <p:cNvPr id="6" name="Subtitle 5">
            <a:extLst>
              <a:ext uri="{FF2B5EF4-FFF2-40B4-BE49-F238E27FC236}">
                <a16:creationId xmlns:a16="http://schemas.microsoft.com/office/drawing/2014/main" id="{F8F32782-92FD-4110-9827-B490C014CA6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0641B24D-E53E-4CA7-B8EE-C269AC1DCAA8}"/>
              </a:ext>
            </a:extLst>
          </p:cNvPr>
          <p:cNvSpPr>
            <a:spLocks noGrp="1"/>
          </p:cNvSpPr>
          <p:nvPr>
            <p:ph type="sldNum" sz="quarter" idx="4294967295"/>
          </p:nvPr>
        </p:nvSpPr>
        <p:spPr>
          <a:xfrm>
            <a:off x="0" y="6477000"/>
            <a:ext cx="457200" cy="296863"/>
          </a:xfrm>
        </p:spPr>
        <p:txBody>
          <a:bodyPr/>
          <a:lstStyle/>
          <a:p>
            <a:fld id="{7C5DB68A-9D44-4073-920F-D08D647C06A7}" type="slidenum">
              <a:rPr lang="en-US" smtClean="0"/>
              <a:t>31</a:t>
            </a:fld>
            <a:endParaRPr lang="en-US" dirty="0"/>
          </a:p>
        </p:txBody>
      </p:sp>
    </p:spTree>
    <p:extLst>
      <p:ext uri="{BB962C8B-B14F-4D97-AF65-F5344CB8AC3E}">
        <p14:creationId xmlns:p14="http://schemas.microsoft.com/office/powerpoint/2010/main" val="4112741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 in Ontological Realism</a:t>
            </a:r>
          </a:p>
        </p:txBody>
      </p:sp>
      <p:sp>
        <p:nvSpPr>
          <p:cNvPr id="3" name="Content Placeholder 2"/>
          <p:cNvSpPr>
            <a:spLocks noGrp="1"/>
          </p:cNvSpPr>
          <p:nvPr>
            <p:ph idx="1"/>
          </p:nvPr>
        </p:nvSpPr>
        <p:spPr>
          <a:xfrm>
            <a:off x="228600" y="1524000"/>
            <a:ext cx="8686800" cy="5105400"/>
          </a:xfrm>
        </p:spPr>
        <p:txBody>
          <a:bodyPr/>
          <a:lstStyle/>
          <a:p>
            <a:pPr lvl="0">
              <a:buFont typeface="Arial" panose="020B0604020202020204" pitchFamily="34" charset="0"/>
              <a:buChar char="•"/>
            </a:pPr>
            <a:r>
              <a:rPr lang="en-US" b="1" u="sng" dirty="0"/>
              <a:t>Instance-level relations</a:t>
            </a:r>
          </a:p>
          <a:p>
            <a:pPr lvl="1">
              <a:buFont typeface="Arial" panose="020B0604020202020204" pitchFamily="34" charset="0"/>
              <a:buChar char="•"/>
            </a:pPr>
            <a:r>
              <a:rPr lang="en-US" dirty="0"/>
              <a:t>Your heart (instance-level) </a:t>
            </a:r>
            <a:r>
              <a:rPr lang="en-US" b="1" dirty="0" err="1"/>
              <a:t>continuant_part_of</a:t>
            </a:r>
            <a:r>
              <a:rPr lang="en-US" b="1" dirty="0"/>
              <a:t> </a:t>
            </a:r>
            <a:r>
              <a:rPr lang="en-US" dirty="0"/>
              <a:t>your body </a:t>
            </a:r>
            <a:r>
              <a:rPr lang="en-US" b="1" dirty="0"/>
              <a:t>at </a:t>
            </a:r>
            <a:r>
              <a:rPr lang="en-US" i="1" dirty="0"/>
              <a:t>t</a:t>
            </a:r>
          </a:p>
          <a:p>
            <a:pPr lvl="1">
              <a:buFont typeface="Arial" panose="020B0604020202020204" pitchFamily="34" charset="0"/>
              <a:buChar char="•"/>
            </a:pPr>
            <a:r>
              <a:rPr lang="en-US" dirty="0"/>
              <a:t>Your heart beating (instance-level) </a:t>
            </a:r>
            <a:r>
              <a:rPr lang="en-US" b="1" dirty="0" err="1"/>
              <a:t>has_participant</a:t>
            </a:r>
            <a:r>
              <a:rPr lang="en-US" dirty="0"/>
              <a:t> your heart</a:t>
            </a:r>
            <a:r>
              <a:rPr lang="en-US" b="1" dirty="0"/>
              <a:t> at </a:t>
            </a:r>
            <a:r>
              <a:rPr lang="en-US" i="1" dirty="0"/>
              <a:t>t</a:t>
            </a:r>
            <a:endParaRPr lang="en-US" dirty="0"/>
          </a:p>
          <a:p>
            <a:pPr lvl="0">
              <a:buFont typeface="Arial" panose="020B0604020202020204" pitchFamily="34" charset="0"/>
              <a:buChar char="•"/>
            </a:pPr>
            <a:r>
              <a:rPr lang="en-US" b="1" u="sng" dirty="0"/>
              <a:t>Instance-type relations</a:t>
            </a:r>
            <a:r>
              <a:rPr lang="en-US" dirty="0"/>
              <a:t>	</a:t>
            </a:r>
          </a:p>
          <a:p>
            <a:pPr lvl="1">
              <a:buFont typeface="Arial" panose="020B0604020202020204" pitchFamily="34" charset="0"/>
              <a:buChar char="•"/>
            </a:pPr>
            <a:r>
              <a:rPr lang="en-US" dirty="0"/>
              <a:t>John’s heart </a:t>
            </a:r>
            <a:r>
              <a:rPr lang="en-US" b="1" dirty="0"/>
              <a:t>instantiates </a:t>
            </a:r>
            <a:r>
              <a:rPr lang="en-US" i="1" dirty="0"/>
              <a:t>human heart </a:t>
            </a:r>
            <a:r>
              <a:rPr lang="en-US" b="1" dirty="0"/>
              <a:t>at </a:t>
            </a:r>
            <a:r>
              <a:rPr lang="en-US" i="1" dirty="0"/>
              <a:t>t.</a:t>
            </a:r>
            <a:endParaRPr lang="en-US" dirty="0"/>
          </a:p>
          <a:p>
            <a:pPr lvl="1">
              <a:buFont typeface="Arial" panose="020B0604020202020204" pitchFamily="34" charset="0"/>
              <a:buChar char="•"/>
            </a:pPr>
            <a:r>
              <a:rPr lang="en-US" dirty="0"/>
              <a:t>John’s heart beating </a:t>
            </a:r>
            <a:r>
              <a:rPr lang="en-US" b="1" dirty="0"/>
              <a:t>instantiates </a:t>
            </a:r>
            <a:r>
              <a:rPr lang="en-US" i="1" dirty="0"/>
              <a:t>human heart beating.</a:t>
            </a:r>
            <a:endParaRPr lang="en-US" dirty="0"/>
          </a:p>
          <a:p>
            <a:pPr lvl="0">
              <a:buFont typeface="Arial" panose="020B0604020202020204" pitchFamily="34" charset="0"/>
              <a:buChar char="•"/>
            </a:pPr>
            <a:r>
              <a:rPr lang="en-US" b="1" u="sng" dirty="0"/>
              <a:t>Type-level relations</a:t>
            </a:r>
          </a:p>
          <a:p>
            <a:pPr lvl="1">
              <a:buFont typeface="Arial" panose="020B0604020202020204" pitchFamily="34" charset="0"/>
              <a:buChar char="•"/>
            </a:pPr>
            <a:r>
              <a:rPr lang="en-US" dirty="0"/>
              <a:t>human heart </a:t>
            </a:r>
            <a:r>
              <a:rPr lang="en-US" i="1" dirty="0" err="1"/>
              <a:t>continuant_part­_of</a:t>
            </a:r>
            <a:r>
              <a:rPr lang="en-US" dirty="0"/>
              <a:t> human body</a:t>
            </a:r>
          </a:p>
          <a:p>
            <a:pPr lvl="1">
              <a:buFont typeface="Arial" panose="020B0604020202020204" pitchFamily="34" charset="0"/>
              <a:buChar char="•"/>
            </a:pPr>
            <a:r>
              <a:rPr lang="en-US" dirty="0"/>
              <a:t>human heart beating process </a:t>
            </a:r>
            <a:r>
              <a:rPr lang="en-US" i="1" dirty="0" err="1"/>
              <a:t>has_occurrent_part</a:t>
            </a:r>
            <a:r>
              <a:rPr lang="en-US" dirty="0"/>
              <a:t> beat profile</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C63A5A5-B6E4-4678-B16F-F0663AE61710}"/>
              </a:ext>
            </a:extLst>
          </p:cNvPr>
          <p:cNvSpPr>
            <a:spLocks noGrp="1"/>
          </p:cNvSpPr>
          <p:nvPr>
            <p:ph type="sldNum" sz="quarter" idx="3"/>
          </p:nvPr>
        </p:nvSpPr>
        <p:spPr/>
        <p:txBody>
          <a:bodyPr/>
          <a:lstStyle/>
          <a:p>
            <a:fld id="{7C5DB68A-9D44-4073-920F-D08D647C06A7}" type="slidenum">
              <a:rPr lang="en-US" smtClean="0"/>
              <a:t>32</a:t>
            </a:fld>
            <a:endParaRPr lang="en-US" dirty="0"/>
          </a:p>
        </p:txBody>
      </p:sp>
    </p:spTree>
    <p:extLst>
      <p:ext uri="{BB962C8B-B14F-4D97-AF65-F5344CB8AC3E}">
        <p14:creationId xmlns:p14="http://schemas.microsoft.com/office/powerpoint/2010/main" val="324506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8CDA9034-34F8-498F-A334-49354BDE7FBD}"/>
              </a:ext>
            </a:extLst>
          </p:cNvPr>
          <p:cNvSpPr>
            <a:spLocks noGrp="1" noChangeArrowheads="1"/>
          </p:cNvSpPr>
          <p:nvPr>
            <p:ph type="title"/>
          </p:nvPr>
        </p:nvSpPr>
        <p:spPr/>
        <p:txBody>
          <a:bodyPr/>
          <a:lstStyle/>
          <a:p>
            <a:r>
              <a:rPr lang="en-US" altLang="en-US" sz="4000" dirty="0"/>
              <a:t>Features of relations on the level of instances may not hold on the level of universals</a:t>
            </a:r>
          </a:p>
        </p:txBody>
      </p:sp>
      <p:sp>
        <p:nvSpPr>
          <p:cNvPr id="422915" name="Rectangle 3">
            <a:extLst>
              <a:ext uri="{FF2B5EF4-FFF2-40B4-BE49-F238E27FC236}">
                <a16:creationId xmlns:a16="http://schemas.microsoft.com/office/drawing/2014/main" id="{CDE56239-2B93-4607-B56E-AAEFF0F16FCF}"/>
              </a:ext>
            </a:extLst>
          </p:cNvPr>
          <p:cNvSpPr>
            <a:spLocks noGrp="1" noChangeArrowheads="1"/>
          </p:cNvSpPr>
          <p:nvPr>
            <p:ph idx="1"/>
          </p:nvPr>
        </p:nvSpPr>
        <p:spPr>
          <a:xfrm>
            <a:off x="228600" y="2743200"/>
            <a:ext cx="8686800" cy="3886200"/>
          </a:xfrm>
        </p:spPr>
        <p:txBody>
          <a:bodyPr/>
          <a:lstStyle/>
          <a:p>
            <a:pPr>
              <a:buFont typeface="Arial" panose="020B0604020202020204" pitchFamily="34" charset="0"/>
              <a:buChar char="•"/>
            </a:pPr>
            <a:r>
              <a:rPr lang="en-US" altLang="en-US" sz="2400" i="1" dirty="0"/>
              <a:t>nucleus </a:t>
            </a:r>
            <a:r>
              <a:rPr lang="en-US" altLang="en-US" sz="2400" i="1" dirty="0" err="1"/>
              <a:t>adjacent_to</a:t>
            </a:r>
            <a:r>
              <a:rPr lang="en-US" altLang="en-US" sz="2400" i="1" dirty="0"/>
              <a:t> cytoplasm</a:t>
            </a:r>
          </a:p>
          <a:p>
            <a:pPr lvl="1">
              <a:buFont typeface="Arial" panose="020B0604020202020204" pitchFamily="34" charset="0"/>
              <a:buChar char="•"/>
            </a:pPr>
            <a:r>
              <a:rPr lang="en-US" altLang="en-US" b="1" dirty="0"/>
              <a:t>Not: </a:t>
            </a:r>
            <a:r>
              <a:rPr lang="en-US" altLang="en-US" i="1" dirty="0"/>
              <a:t>cytoplasm </a:t>
            </a:r>
            <a:r>
              <a:rPr lang="en-US" altLang="en-US" i="1" dirty="0" err="1"/>
              <a:t>adjacent_to</a:t>
            </a:r>
            <a:r>
              <a:rPr lang="en-US" altLang="en-US" i="1" dirty="0"/>
              <a:t> nucleus</a:t>
            </a:r>
          </a:p>
          <a:p>
            <a:pPr lvl="2">
              <a:buFont typeface="Arial" panose="020B0604020202020204" pitchFamily="34" charset="0"/>
              <a:buChar char="•"/>
            </a:pPr>
            <a:r>
              <a:rPr lang="en-US" altLang="en-US" i="1" dirty="0"/>
              <a:t>Red blood cells don’t have a nucleus</a:t>
            </a:r>
          </a:p>
          <a:p>
            <a:pPr>
              <a:buFont typeface="Arial" panose="020B0604020202020204" pitchFamily="34" charset="0"/>
              <a:buChar char="•"/>
            </a:pPr>
            <a:r>
              <a:rPr lang="en-US" altLang="en-US" sz="2400" i="1" dirty="0"/>
              <a:t>seminal vesicle </a:t>
            </a:r>
            <a:r>
              <a:rPr lang="en-US" altLang="en-US" sz="2400" i="1" dirty="0" err="1"/>
              <a:t>adjacent_to</a:t>
            </a:r>
            <a:r>
              <a:rPr lang="en-US" altLang="en-US" sz="2400" i="1" dirty="0"/>
              <a:t> urinary bladder</a:t>
            </a:r>
            <a:r>
              <a:rPr lang="en-US" altLang="en-US" sz="2400" dirty="0"/>
              <a:t> </a:t>
            </a:r>
          </a:p>
          <a:p>
            <a:pPr lvl="1">
              <a:buFont typeface="Arial" panose="020B0604020202020204" pitchFamily="34" charset="0"/>
              <a:buChar char="•"/>
            </a:pPr>
            <a:r>
              <a:rPr lang="en-US" altLang="en-US" b="1" dirty="0"/>
              <a:t>Not: </a:t>
            </a:r>
            <a:r>
              <a:rPr lang="en-US" altLang="en-US" i="1" dirty="0"/>
              <a:t>urinary bladder</a:t>
            </a:r>
            <a:r>
              <a:rPr lang="en-US" altLang="en-US" dirty="0"/>
              <a:t> </a:t>
            </a:r>
            <a:r>
              <a:rPr lang="en-US" altLang="en-US" i="1" dirty="0" err="1"/>
              <a:t>adjacent_to</a:t>
            </a:r>
            <a:r>
              <a:rPr lang="en-US" altLang="en-US" i="1" dirty="0"/>
              <a:t> seminal vesicle</a:t>
            </a:r>
          </a:p>
          <a:p>
            <a:pPr lvl="2">
              <a:buFont typeface="Arial" panose="020B0604020202020204" pitchFamily="34" charset="0"/>
              <a:buChar char="•"/>
            </a:pPr>
            <a:r>
              <a:rPr lang="en-US" altLang="en-US" i="1" dirty="0"/>
              <a:t>Women don’t have seminal vesicles</a:t>
            </a:r>
          </a:p>
          <a:p>
            <a:pPr>
              <a:buFont typeface="Arial" panose="020B0604020202020204" pitchFamily="34" charset="0"/>
              <a:buChar char="•"/>
            </a:pPr>
            <a:endParaRPr lang="en-US" altLang="en-US" i="1" dirty="0"/>
          </a:p>
          <a:p>
            <a:pPr>
              <a:buFont typeface="Arial" panose="020B0604020202020204" pitchFamily="34" charset="0"/>
              <a:buChar char="•"/>
            </a:pPr>
            <a:r>
              <a:rPr lang="en-US" altLang="en-US" i="1" dirty="0"/>
              <a:t>Adjacency</a:t>
            </a:r>
            <a:r>
              <a:rPr lang="en-US" altLang="en-US" dirty="0"/>
              <a:t> as a relation between universals is not symmetric while it is symmetric at particular level.</a:t>
            </a:r>
          </a:p>
        </p:txBody>
      </p:sp>
      <p:sp>
        <p:nvSpPr>
          <p:cNvPr id="2" name="Slide Number Placeholder 1">
            <a:extLst>
              <a:ext uri="{FF2B5EF4-FFF2-40B4-BE49-F238E27FC236}">
                <a16:creationId xmlns:a16="http://schemas.microsoft.com/office/drawing/2014/main" id="{B43F2687-E237-4B71-988B-8729B66AD1A1}"/>
              </a:ext>
            </a:extLst>
          </p:cNvPr>
          <p:cNvSpPr>
            <a:spLocks noGrp="1"/>
          </p:cNvSpPr>
          <p:nvPr>
            <p:ph type="sldNum" sz="quarter" idx="3"/>
          </p:nvPr>
        </p:nvSpPr>
        <p:spPr/>
        <p:txBody>
          <a:bodyPr/>
          <a:lstStyle/>
          <a:p>
            <a:fld id="{7C5DB68A-9D44-4073-920F-D08D647C06A7}" type="slidenum">
              <a:rPr lang="en-US" smtClean="0"/>
              <a:t>33</a:t>
            </a:fld>
            <a:endParaRPr lang="en-US" dirty="0"/>
          </a:p>
        </p:txBody>
      </p:sp>
    </p:spTree>
    <p:extLst>
      <p:ext uri="{BB962C8B-B14F-4D97-AF65-F5344CB8AC3E}">
        <p14:creationId xmlns:p14="http://schemas.microsoft.com/office/powerpoint/2010/main" val="259788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2"/>
          <p:cNvGrpSpPr>
            <a:grpSpLocks/>
          </p:cNvGrpSpPr>
          <p:nvPr/>
        </p:nvGrpSpPr>
        <p:grpSpPr bwMode="auto">
          <a:xfrm>
            <a:off x="121969" y="3286780"/>
            <a:ext cx="8728715" cy="3266421"/>
            <a:chOff x="136379" y="2271345"/>
            <a:chExt cx="8729359" cy="3266893"/>
          </a:xfrm>
        </p:grpSpPr>
        <p:sp>
          <p:nvSpPr>
            <p:cNvPr id="68612" name="Rectangle 2"/>
            <p:cNvSpPr>
              <a:spLocks noChangeArrowheads="1"/>
            </p:cNvSpPr>
            <p:nvPr/>
          </p:nvSpPr>
          <p:spPr bwMode="auto">
            <a:xfrm>
              <a:off x="478853" y="4153043"/>
              <a:ext cx="3276842" cy="138519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dirty="0">
                  <a:solidFill>
                    <a:schemeClr val="bg1"/>
                  </a:solidFill>
                </a:rPr>
                <a:t>the particular case of redness (of a particular fly eye)</a:t>
              </a:r>
            </a:p>
          </p:txBody>
        </p:sp>
        <p:sp>
          <p:nvSpPr>
            <p:cNvPr id="68613" name="Rectangle 3"/>
            <p:cNvSpPr>
              <a:spLocks noChangeArrowheads="1"/>
            </p:cNvSpPr>
            <p:nvPr/>
          </p:nvSpPr>
          <p:spPr bwMode="auto">
            <a:xfrm>
              <a:off x="586132" y="2271345"/>
              <a:ext cx="3062284" cy="5232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chemeClr val="bg1"/>
                  </a:solidFill>
                </a:rPr>
                <a:t>the universal </a:t>
              </a:r>
              <a:r>
                <a:rPr lang="en-US" altLang="en-US" sz="2800" i="1">
                  <a:solidFill>
                    <a:schemeClr val="bg1"/>
                  </a:solidFill>
                </a:rPr>
                <a:t>red</a:t>
              </a:r>
              <a:endParaRPr lang="en-US" altLang="en-US" sz="2800">
                <a:solidFill>
                  <a:schemeClr val="bg1"/>
                </a:solidFill>
              </a:endParaRPr>
            </a:p>
          </p:txBody>
        </p:sp>
        <p:sp>
          <p:nvSpPr>
            <p:cNvPr id="68615" name="Text Box 5"/>
            <p:cNvSpPr txBox="1">
              <a:spLocks noChangeArrowheads="1"/>
            </p:cNvSpPr>
            <p:nvPr/>
          </p:nvSpPr>
          <p:spPr bwMode="auto">
            <a:xfrm>
              <a:off x="136379" y="3262089"/>
              <a:ext cx="2621424" cy="523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a:solidFill>
                    <a:schemeClr val="bg1"/>
                  </a:solidFill>
                </a:rPr>
                <a:t>Instantiates at t</a:t>
              </a:r>
            </a:p>
          </p:txBody>
        </p:sp>
        <p:sp>
          <p:nvSpPr>
            <p:cNvPr id="68616" name="Rectangle 6"/>
            <p:cNvSpPr>
              <a:spLocks noChangeArrowheads="1"/>
            </p:cNvSpPr>
            <p:nvPr/>
          </p:nvSpPr>
          <p:spPr bwMode="auto">
            <a:xfrm>
              <a:off x="5665101" y="4153390"/>
              <a:ext cx="3200637" cy="1384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dirty="0">
                  <a:solidFill>
                    <a:schemeClr val="bg1"/>
                  </a:solidFill>
                </a:rPr>
                <a:t>an instance of an eye (in a particular fly)</a:t>
              </a:r>
            </a:p>
          </p:txBody>
        </p:sp>
        <p:sp>
          <p:nvSpPr>
            <p:cNvPr id="68617" name="Rectangle 7"/>
            <p:cNvSpPr>
              <a:spLocks noChangeArrowheads="1"/>
            </p:cNvSpPr>
            <p:nvPr/>
          </p:nvSpPr>
          <p:spPr bwMode="auto">
            <a:xfrm>
              <a:off x="5713436" y="2271345"/>
              <a:ext cx="3103965" cy="5232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chemeClr val="bg1"/>
                  </a:solidFill>
                </a:rPr>
                <a:t>the universal </a:t>
              </a:r>
              <a:r>
                <a:rPr lang="en-US" altLang="en-US" sz="2800" i="1">
                  <a:solidFill>
                    <a:schemeClr val="bg1"/>
                  </a:solidFill>
                </a:rPr>
                <a:t>eye</a:t>
              </a:r>
              <a:endParaRPr lang="en-US" altLang="en-US" sz="2800">
                <a:solidFill>
                  <a:schemeClr val="bg1"/>
                </a:solidFill>
              </a:endParaRPr>
            </a:p>
          </p:txBody>
        </p:sp>
        <p:sp>
          <p:nvSpPr>
            <p:cNvPr id="68619" name="Text Box 9"/>
            <p:cNvSpPr txBox="1">
              <a:spLocks noChangeArrowheads="1"/>
            </p:cNvSpPr>
            <p:nvPr/>
          </p:nvSpPr>
          <p:spPr bwMode="auto">
            <a:xfrm>
              <a:off x="5260600" y="3262089"/>
              <a:ext cx="2621423" cy="523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a:solidFill>
                    <a:schemeClr val="bg1"/>
                  </a:solidFill>
                </a:rPr>
                <a:t>Instantiates at t</a:t>
              </a:r>
            </a:p>
          </p:txBody>
        </p:sp>
        <p:sp>
          <p:nvSpPr>
            <p:cNvPr id="68620" name="Line 10"/>
            <p:cNvSpPr>
              <a:spLocks noChangeShapeType="1"/>
            </p:cNvSpPr>
            <p:nvPr/>
          </p:nvSpPr>
          <p:spPr bwMode="auto">
            <a:xfrm>
              <a:off x="3759588" y="4801183"/>
              <a:ext cx="1828935" cy="0"/>
            </a:xfrm>
            <a:prstGeom prst="line">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68621" name="Text Box 11"/>
            <p:cNvSpPr txBox="1">
              <a:spLocks noChangeArrowheads="1"/>
            </p:cNvSpPr>
            <p:nvPr/>
          </p:nvSpPr>
          <p:spPr bwMode="auto">
            <a:xfrm>
              <a:off x="3683384" y="4267706"/>
              <a:ext cx="2046439" cy="4617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0" dirty="0" err="1">
                  <a:solidFill>
                    <a:schemeClr val="bg1"/>
                  </a:solidFill>
                </a:rPr>
                <a:t>inheresIn</a:t>
              </a:r>
              <a:r>
                <a:rPr lang="en-US" altLang="en-US" sz="2400" b="0" dirty="0">
                  <a:solidFill>
                    <a:schemeClr val="bg1"/>
                  </a:solidFill>
                </a:rPr>
                <a:t> at t</a:t>
              </a:r>
            </a:p>
          </p:txBody>
        </p:sp>
      </p:grpSp>
      <p:sp>
        <p:nvSpPr>
          <p:cNvPr id="3" name="Slide Number Placeholder 2">
            <a:extLst>
              <a:ext uri="{FF2B5EF4-FFF2-40B4-BE49-F238E27FC236}">
                <a16:creationId xmlns:a16="http://schemas.microsoft.com/office/drawing/2014/main" id="{1FDAB897-F7BF-4A44-9898-8ABE54793B5F}"/>
              </a:ext>
            </a:extLst>
          </p:cNvPr>
          <p:cNvSpPr>
            <a:spLocks noGrp="1"/>
          </p:cNvSpPr>
          <p:nvPr>
            <p:ph type="sldNum" sz="quarter" idx="12"/>
          </p:nvPr>
        </p:nvSpPr>
        <p:spPr/>
        <p:txBody>
          <a:bodyPr/>
          <a:lstStyle/>
          <a:p>
            <a:fld id="{5239CF04-00E1-4F99-A289-9C215F445602}" type="slidenum">
              <a:rPr lang="en-US" altLang="en-US" smtClean="0"/>
              <a:pPr/>
              <a:t>34</a:t>
            </a:fld>
            <a:endParaRPr lang="en-US" altLang="en-US"/>
          </a:p>
        </p:txBody>
      </p:sp>
      <p:cxnSp>
        <p:nvCxnSpPr>
          <p:cNvPr id="4" name="Straight Arrow Connector 3">
            <a:extLst>
              <a:ext uri="{FF2B5EF4-FFF2-40B4-BE49-F238E27FC236}">
                <a16:creationId xmlns:a16="http://schemas.microsoft.com/office/drawing/2014/main" id="{B7E2CB26-176A-43D3-A646-BC305EA2F73B}"/>
              </a:ext>
            </a:extLst>
          </p:cNvPr>
          <p:cNvCxnSpPr>
            <a:stCxn id="68612" idx="0"/>
            <a:endCxn id="68613" idx="2"/>
          </p:cNvCxnSpPr>
          <p:nvPr/>
        </p:nvCxnSpPr>
        <p:spPr bwMode="auto">
          <a:xfrm flipH="1" flipV="1">
            <a:off x="2102717" y="3810000"/>
            <a:ext cx="1" cy="1358206"/>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DD18F062-CAF1-449F-8AEB-D42BFC2CF1D3}"/>
              </a:ext>
            </a:extLst>
          </p:cNvPr>
          <p:cNvCxnSpPr>
            <a:cxnSpLocks/>
            <a:stCxn id="68616" idx="0"/>
            <a:endCxn id="68617" idx="2"/>
          </p:cNvCxnSpPr>
          <p:nvPr/>
        </p:nvCxnSpPr>
        <p:spPr bwMode="auto">
          <a:xfrm flipH="1" flipV="1">
            <a:off x="7250482" y="3810000"/>
            <a:ext cx="2" cy="135855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190754788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2"/>
          <p:cNvGrpSpPr>
            <a:grpSpLocks/>
          </p:cNvGrpSpPr>
          <p:nvPr/>
        </p:nvGrpSpPr>
        <p:grpSpPr bwMode="auto">
          <a:xfrm>
            <a:off x="121969" y="3286780"/>
            <a:ext cx="8728715" cy="3266421"/>
            <a:chOff x="136379" y="2271345"/>
            <a:chExt cx="8729359" cy="3266893"/>
          </a:xfrm>
        </p:grpSpPr>
        <p:sp>
          <p:nvSpPr>
            <p:cNvPr id="68612" name="Rectangle 2"/>
            <p:cNvSpPr>
              <a:spLocks noChangeArrowheads="1"/>
            </p:cNvSpPr>
            <p:nvPr/>
          </p:nvSpPr>
          <p:spPr bwMode="auto">
            <a:xfrm>
              <a:off x="478853" y="4153043"/>
              <a:ext cx="3276842" cy="138519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dirty="0">
                  <a:solidFill>
                    <a:schemeClr val="bg1"/>
                  </a:solidFill>
                </a:rPr>
                <a:t>the particular case of redness (of a particular fly eye)</a:t>
              </a:r>
            </a:p>
          </p:txBody>
        </p:sp>
        <p:sp>
          <p:nvSpPr>
            <p:cNvPr id="68613" name="Rectangle 3"/>
            <p:cNvSpPr>
              <a:spLocks noChangeArrowheads="1"/>
            </p:cNvSpPr>
            <p:nvPr/>
          </p:nvSpPr>
          <p:spPr bwMode="auto">
            <a:xfrm>
              <a:off x="586132" y="2271345"/>
              <a:ext cx="3062284" cy="5232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chemeClr val="bg1"/>
                  </a:solidFill>
                </a:rPr>
                <a:t>the universal </a:t>
              </a:r>
              <a:r>
                <a:rPr lang="en-US" altLang="en-US" sz="2800" i="1">
                  <a:solidFill>
                    <a:schemeClr val="bg1"/>
                  </a:solidFill>
                </a:rPr>
                <a:t>red</a:t>
              </a:r>
              <a:endParaRPr lang="en-US" altLang="en-US" sz="2800">
                <a:solidFill>
                  <a:schemeClr val="bg1"/>
                </a:solidFill>
              </a:endParaRPr>
            </a:p>
          </p:txBody>
        </p:sp>
        <p:sp>
          <p:nvSpPr>
            <p:cNvPr id="68615" name="Text Box 5"/>
            <p:cNvSpPr txBox="1">
              <a:spLocks noChangeArrowheads="1"/>
            </p:cNvSpPr>
            <p:nvPr/>
          </p:nvSpPr>
          <p:spPr bwMode="auto">
            <a:xfrm>
              <a:off x="136379" y="3262089"/>
              <a:ext cx="2621424" cy="523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a:solidFill>
                    <a:schemeClr val="bg1"/>
                  </a:solidFill>
                </a:rPr>
                <a:t>Instantiates at t</a:t>
              </a:r>
            </a:p>
          </p:txBody>
        </p:sp>
        <p:sp>
          <p:nvSpPr>
            <p:cNvPr id="68616" name="Rectangle 6"/>
            <p:cNvSpPr>
              <a:spLocks noChangeArrowheads="1"/>
            </p:cNvSpPr>
            <p:nvPr/>
          </p:nvSpPr>
          <p:spPr bwMode="auto">
            <a:xfrm>
              <a:off x="5665101" y="4153390"/>
              <a:ext cx="3200637" cy="1384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dirty="0">
                  <a:solidFill>
                    <a:schemeClr val="bg1"/>
                  </a:solidFill>
                </a:rPr>
                <a:t>an instance of an eye (in a particular fly)</a:t>
              </a:r>
            </a:p>
          </p:txBody>
        </p:sp>
        <p:sp>
          <p:nvSpPr>
            <p:cNvPr id="68617" name="Rectangle 7"/>
            <p:cNvSpPr>
              <a:spLocks noChangeArrowheads="1"/>
            </p:cNvSpPr>
            <p:nvPr/>
          </p:nvSpPr>
          <p:spPr bwMode="auto">
            <a:xfrm>
              <a:off x="5713436" y="2271345"/>
              <a:ext cx="3103965" cy="5232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chemeClr val="bg1"/>
                  </a:solidFill>
                </a:rPr>
                <a:t>the universal </a:t>
              </a:r>
              <a:r>
                <a:rPr lang="en-US" altLang="en-US" sz="2800" i="1">
                  <a:solidFill>
                    <a:schemeClr val="bg1"/>
                  </a:solidFill>
                </a:rPr>
                <a:t>eye</a:t>
              </a:r>
              <a:endParaRPr lang="en-US" altLang="en-US" sz="2800">
                <a:solidFill>
                  <a:schemeClr val="bg1"/>
                </a:solidFill>
              </a:endParaRPr>
            </a:p>
          </p:txBody>
        </p:sp>
        <p:sp>
          <p:nvSpPr>
            <p:cNvPr id="68619" name="Text Box 9"/>
            <p:cNvSpPr txBox="1">
              <a:spLocks noChangeArrowheads="1"/>
            </p:cNvSpPr>
            <p:nvPr/>
          </p:nvSpPr>
          <p:spPr bwMode="auto">
            <a:xfrm>
              <a:off x="5260600" y="3262089"/>
              <a:ext cx="2621423" cy="523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a:solidFill>
                    <a:schemeClr val="bg1"/>
                  </a:solidFill>
                </a:rPr>
                <a:t>Instantiates at t</a:t>
              </a:r>
            </a:p>
          </p:txBody>
        </p:sp>
      </p:grpSp>
      <p:sp>
        <p:nvSpPr>
          <p:cNvPr id="3" name="Slide Number Placeholder 2">
            <a:extLst>
              <a:ext uri="{FF2B5EF4-FFF2-40B4-BE49-F238E27FC236}">
                <a16:creationId xmlns:a16="http://schemas.microsoft.com/office/drawing/2014/main" id="{1FDAB897-F7BF-4A44-9898-8ABE54793B5F}"/>
              </a:ext>
            </a:extLst>
          </p:cNvPr>
          <p:cNvSpPr>
            <a:spLocks noGrp="1"/>
          </p:cNvSpPr>
          <p:nvPr>
            <p:ph type="sldNum" sz="quarter" idx="12"/>
          </p:nvPr>
        </p:nvSpPr>
        <p:spPr/>
        <p:txBody>
          <a:bodyPr/>
          <a:lstStyle/>
          <a:p>
            <a:fld id="{5239CF04-00E1-4F99-A289-9C215F445602}" type="slidenum">
              <a:rPr lang="en-US" altLang="en-US" smtClean="0"/>
              <a:pPr/>
              <a:t>35</a:t>
            </a:fld>
            <a:endParaRPr lang="en-US" altLang="en-US"/>
          </a:p>
        </p:txBody>
      </p:sp>
      <p:cxnSp>
        <p:nvCxnSpPr>
          <p:cNvPr id="4" name="Straight Arrow Connector 3">
            <a:extLst>
              <a:ext uri="{FF2B5EF4-FFF2-40B4-BE49-F238E27FC236}">
                <a16:creationId xmlns:a16="http://schemas.microsoft.com/office/drawing/2014/main" id="{B7E2CB26-176A-43D3-A646-BC305EA2F73B}"/>
              </a:ext>
            </a:extLst>
          </p:cNvPr>
          <p:cNvCxnSpPr>
            <a:stCxn id="68612" idx="0"/>
            <a:endCxn id="68613" idx="2"/>
          </p:cNvCxnSpPr>
          <p:nvPr/>
        </p:nvCxnSpPr>
        <p:spPr bwMode="auto">
          <a:xfrm flipH="1" flipV="1">
            <a:off x="2102717" y="3810000"/>
            <a:ext cx="1" cy="1358206"/>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DD18F062-CAF1-449F-8AEB-D42BFC2CF1D3}"/>
              </a:ext>
            </a:extLst>
          </p:cNvPr>
          <p:cNvCxnSpPr>
            <a:cxnSpLocks/>
            <a:stCxn id="68616" idx="0"/>
            <a:endCxn id="68617" idx="2"/>
          </p:cNvCxnSpPr>
          <p:nvPr/>
        </p:nvCxnSpPr>
        <p:spPr bwMode="auto">
          <a:xfrm flipH="1" flipV="1">
            <a:off x="7250482" y="3810000"/>
            <a:ext cx="2" cy="135855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4" name="Rectangle 3">
            <a:extLst>
              <a:ext uri="{FF2B5EF4-FFF2-40B4-BE49-F238E27FC236}">
                <a16:creationId xmlns:a16="http://schemas.microsoft.com/office/drawing/2014/main" id="{6E2F69FD-0916-4952-BB91-714C900557D4}"/>
              </a:ext>
            </a:extLst>
          </p:cNvPr>
          <p:cNvSpPr>
            <a:spLocks noChangeArrowheads="1"/>
          </p:cNvSpPr>
          <p:nvPr/>
        </p:nvSpPr>
        <p:spPr bwMode="auto">
          <a:xfrm>
            <a:off x="908538" y="1090209"/>
            <a:ext cx="2403222" cy="95410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chemeClr val="bg1"/>
                </a:solidFill>
              </a:rPr>
              <a:t>the universal</a:t>
            </a:r>
          </a:p>
          <a:p>
            <a:r>
              <a:rPr lang="en-US" altLang="en-US" sz="2800" i="1" dirty="0">
                <a:solidFill>
                  <a:schemeClr val="bg1"/>
                </a:solidFill>
              </a:rPr>
              <a:t>color</a:t>
            </a:r>
            <a:endParaRPr lang="en-US" altLang="en-US" sz="2800" dirty="0">
              <a:solidFill>
                <a:schemeClr val="bg1"/>
              </a:solidFill>
            </a:endParaRPr>
          </a:p>
        </p:txBody>
      </p:sp>
      <p:sp>
        <p:nvSpPr>
          <p:cNvPr id="15" name="Rectangle 7">
            <a:extLst>
              <a:ext uri="{FF2B5EF4-FFF2-40B4-BE49-F238E27FC236}">
                <a16:creationId xmlns:a16="http://schemas.microsoft.com/office/drawing/2014/main" id="{51369FFF-04C8-4DAD-B782-F59C34F2B54E}"/>
              </a:ext>
            </a:extLst>
          </p:cNvPr>
          <p:cNvSpPr>
            <a:spLocks noChangeArrowheads="1"/>
          </p:cNvSpPr>
          <p:nvPr/>
        </p:nvSpPr>
        <p:spPr bwMode="auto">
          <a:xfrm>
            <a:off x="6049309" y="1116304"/>
            <a:ext cx="2403222" cy="95410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chemeClr val="bg1"/>
                </a:solidFill>
              </a:rPr>
              <a:t>the universal</a:t>
            </a:r>
          </a:p>
          <a:p>
            <a:r>
              <a:rPr lang="en-US" altLang="en-US" sz="2800" i="1" dirty="0">
                <a:solidFill>
                  <a:schemeClr val="bg1"/>
                </a:solidFill>
              </a:rPr>
              <a:t>object</a:t>
            </a:r>
            <a:endParaRPr lang="en-US" altLang="en-US" sz="2800" dirty="0">
              <a:solidFill>
                <a:schemeClr val="bg1"/>
              </a:solidFill>
            </a:endParaRPr>
          </a:p>
        </p:txBody>
      </p:sp>
      <p:cxnSp>
        <p:nvCxnSpPr>
          <p:cNvPr id="17" name="Straight Arrow Connector 16">
            <a:extLst>
              <a:ext uri="{FF2B5EF4-FFF2-40B4-BE49-F238E27FC236}">
                <a16:creationId xmlns:a16="http://schemas.microsoft.com/office/drawing/2014/main" id="{03168619-3E44-4AA2-92D2-FE9B0527B7F7}"/>
              </a:ext>
            </a:extLst>
          </p:cNvPr>
          <p:cNvCxnSpPr>
            <a:cxnSpLocks/>
            <a:stCxn id="68613" idx="0"/>
            <a:endCxn id="14" idx="2"/>
          </p:cNvCxnSpPr>
          <p:nvPr/>
        </p:nvCxnSpPr>
        <p:spPr bwMode="auto">
          <a:xfrm flipV="1">
            <a:off x="2102718" y="2044316"/>
            <a:ext cx="7431" cy="1242464"/>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3E8F7AC1-2933-48BF-92D2-6B8BBDA11448}"/>
              </a:ext>
            </a:extLst>
          </p:cNvPr>
          <p:cNvCxnSpPr>
            <a:cxnSpLocks/>
            <a:stCxn id="68617" idx="0"/>
            <a:endCxn id="15" idx="2"/>
          </p:cNvCxnSpPr>
          <p:nvPr/>
        </p:nvCxnSpPr>
        <p:spPr bwMode="auto">
          <a:xfrm flipV="1">
            <a:off x="7250483" y="2070411"/>
            <a:ext cx="437" cy="1216369"/>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2" name="Text Box 5">
            <a:extLst>
              <a:ext uri="{FF2B5EF4-FFF2-40B4-BE49-F238E27FC236}">
                <a16:creationId xmlns:a16="http://schemas.microsoft.com/office/drawing/2014/main" id="{AD35E73D-0CFD-45B0-B013-413C2D6EB1C5}"/>
              </a:ext>
            </a:extLst>
          </p:cNvPr>
          <p:cNvSpPr txBox="1">
            <a:spLocks noChangeArrowheads="1"/>
          </p:cNvSpPr>
          <p:nvPr/>
        </p:nvSpPr>
        <p:spPr bwMode="auto">
          <a:xfrm>
            <a:off x="2092273" y="2410461"/>
            <a:ext cx="644728"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err="1">
                <a:solidFill>
                  <a:schemeClr val="bg1"/>
                </a:solidFill>
              </a:rPr>
              <a:t>isa</a:t>
            </a:r>
            <a:endParaRPr lang="en-US" altLang="en-US" sz="2800" b="0" i="1" dirty="0">
              <a:solidFill>
                <a:schemeClr val="bg1"/>
              </a:solidFill>
            </a:endParaRPr>
          </a:p>
        </p:txBody>
      </p:sp>
      <p:sp>
        <p:nvSpPr>
          <p:cNvPr id="23" name="Text Box 5">
            <a:extLst>
              <a:ext uri="{FF2B5EF4-FFF2-40B4-BE49-F238E27FC236}">
                <a16:creationId xmlns:a16="http://schemas.microsoft.com/office/drawing/2014/main" id="{DE863ED6-090B-4870-9305-56D0B0463759}"/>
              </a:ext>
            </a:extLst>
          </p:cNvPr>
          <p:cNvSpPr txBox="1">
            <a:spLocks noChangeArrowheads="1"/>
          </p:cNvSpPr>
          <p:nvPr/>
        </p:nvSpPr>
        <p:spPr bwMode="auto">
          <a:xfrm>
            <a:off x="6538551" y="2410461"/>
            <a:ext cx="644728"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0" i="1" dirty="0" err="1">
                <a:solidFill>
                  <a:schemeClr val="bg1"/>
                </a:solidFill>
              </a:rPr>
              <a:t>isa</a:t>
            </a:r>
            <a:endParaRPr lang="en-US" altLang="en-US" sz="2800" b="0" i="1" dirty="0">
              <a:solidFill>
                <a:schemeClr val="bg1"/>
              </a:solidFill>
            </a:endParaRPr>
          </a:p>
        </p:txBody>
      </p:sp>
      <p:grpSp>
        <p:nvGrpSpPr>
          <p:cNvPr id="8" name="Group 7">
            <a:extLst>
              <a:ext uri="{FF2B5EF4-FFF2-40B4-BE49-F238E27FC236}">
                <a16:creationId xmlns:a16="http://schemas.microsoft.com/office/drawing/2014/main" id="{74B84067-FFD6-4954-AE1D-E4C5CA4D89CA}"/>
              </a:ext>
            </a:extLst>
          </p:cNvPr>
          <p:cNvGrpSpPr/>
          <p:nvPr/>
        </p:nvGrpSpPr>
        <p:grpSpPr>
          <a:xfrm>
            <a:off x="3657600" y="3048000"/>
            <a:ext cx="2046288" cy="533399"/>
            <a:chOff x="3657600" y="3048000"/>
            <a:chExt cx="2046288" cy="533399"/>
          </a:xfrm>
        </p:grpSpPr>
        <p:sp>
          <p:nvSpPr>
            <p:cNvPr id="24" name="Line 10">
              <a:extLst>
                <a:ext uri="{FF2B5EF4-FFF2-40B4-BE49-F238E27FC236}">
                  <a16:creationId xmlns:a16="http://schemas.microsoft.com/office/drawing/2014/main" id="{3A026C42-EB3F-4086-8851-CDD63E237CE8}"/>
                </a:ext>
              </a:extLst>
            </p:cNvPr>
            <p:cNvSpPr>
              <a:spLocks noChangeShapeType="1"/>
            </p:cNvSpPr>
            <p:nvPr/>
          </p:nvSpPr>
          <p:spPr bwMode="auto">
            <a:xfrm>
              <a:off x="3733799" y="3581399"/>
              <a:ext cx="1828800" cy="0"/>
            </a:xfrm>
            <a:prstGeom prst="line">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5" name="Text Box 11">
              <a:extLst>
                <a:ext uri="{FF2B5EF4-FFF2-40B4-BE49-F238E27FC236}">
                  <a16:creationId xmlns:a16="http://schemas.microsoft.com/office/drawing/2014/main" id="{61275069-5D8A-4E89-B975-0449EB28DA65}"/>
                </a:ext>
              </a:extLst>
            </p:cNvPr>
            <p:cNvSpPr txBox="1">
              <a:spLocks noChangeArrowheads="1"/>
            </p:cNvSpPr>
            <p:nvPr/>
          </p:nvSpPr>
          <p:spPr bwMode="auto">
            <a:xfrm>
              <a:off x="3657600" y="3048000"/>
              <a:ext cx="2046288"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0" dirty="0" err="1">
                  <a:solidFill>
                    <a:schemeClr val="bg1"/>
                  </a:solidFill>
                </a:rPr>
                <a:t>inheresIn</a:t>
              </a:r>
              <a:r>
                <a:rPr lang="en-US" altLang="en-US" sz="2400" b="0" dirty="0">
                  <a:solidFill>
                    <a:schemeClr val="bg1"/>
                  </a:solidFill>
                </a:rPr>
                <a:t> ?</a:t>
              </a:r>
            </a:p>
          </p:txBody>
        </p:sp>
      </p:grpSp>
      <p:sp>
        <p:nvSpPr>
          <p:cNvPr id="9" name="&quot;Not Allowed&quot; Symbol 8">
            <a:extLst>
              <a:ext uri="{FF2B5EF4-FFF2-40B4-BE49-F238E27FC236}">
                <a16:creationId xmlns:a16="http://schemas.microsoft.com/office/drawing/2014/main" id="{56169B0D-251E-444C-86E2-0956073D4596}"/>
              </a:ext>
            </a:extLst>
          </p:cNvPr>
          <p:cNvSpPr/>
          <p:nvPr/>
        </p:nvSpPr>
        <p:spPr bwMode="auto">
          <a:xfrm>
            <a:off x="4114800" y="2933681"/>
            <a:ext cx="966746" cy="966746"/>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 name="Line 10">
            <a:extLst>
              <a:ext uri="{FF2B5EF4-FFF2-40B4-BE49-F238E27FC236}">
                <a16:creationId xmlns:a16="http://schemas.microsoft.com/office/drawing/2014/main" id="{EA48F40C-270C-4161-8547-23CF6C31C233}"/>
              </a:ext>
            </a:extLst>
          </p:cNvPr>
          <p:cNvSpPr>
            <a:spLocks noChangeShapeType="1"/>
          </p:cNvSpPr>
          <p:nvPr/>
        </p:nvSpPr>
        <p:spPr bwMode="auto">
          <a:xfrm>
            <a:off x="3744911" y="5816252"/>
            <a:ext cx="1828800" cy="0"/>
          </a:xfrm>
          <a:prstGeom prst="line">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solidFill>
                <a:schemeClr val="bg1"/>
              </a:solidFill>
            </a:endParaRPr>
          </a:p>
        </p:txBody>
      </p:sp>
      <p:sp>
        <p:nvSpPr>
          <p:cNvPr id="27" name="Text Box 11">
            <a:extLst>
              <a:ext uri="{FF2B5EF4-FFF2-40B4-BE49-F238E27FC236}">
                <a16:creationId xmlns:a16="http://schemas.microsoft.com/office/drawing/2014/main" id="{2205911F-F7A3-4418-87E0-0EA17C778A89}"/>
              </a:ext>
            </a:extLst>
          </p:cNvPr>
          <p:cNvSpPr txBox="1">
            <a:spLocks noChangeArrowheads="1"/>
          </p:cNvSpPr>
          <p:nvPr/>
        </p:nvSpPr>
        <p:spPr bwMode="auto">
          <a:xfrm>
            <a:off x="3668712" y="5282853"/>
            <a:ext cx="2046288"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0" dirty="0" err="1">
                <a:solidFill>
                  <a:schemeClr val="bg1"/>
                </a:solidFill>
              </a:rPr>
              <a:t>inheresIn</a:t>
            </a:r>
            <a:r>
              <a:rPr lang="en-US" altLang="en-US" sz="2400" b="0" dirty="0">
                <a:solidFill>
                  <a:schemeClr val="bg1"/>
                </a:solidFill>
              </a:rPr>
              <a:t> at t</a:t>
            </a:r>
          </a:p>
        </p:txBody>
      </p:sp>
    </p:spTree>
    <p:extLst>
      <p:ext uri="{BB962C8B-B14F-4D97-AF65-F5344CB8AC3E}">
        <p14:creationId xmlns:p14="http://schemas.microsoft.com/office/powerpoint/2010/main" val="1909198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en-US" dirty="0"/>
              <a:t>Continuants versus </a:t>
            </a:r>
            <a:r>
              <a:rPr lang="en-US" dirty="0" err="1"/>
              <a:t>Occurrents</a:t>
            </a:r>
            <a:endParaRPr lang="en-US" dirty="0"/>
          </a:p>
        </p:txBody>
      </p:sp>
      <p:sp>
        <p:nvSpPr>
          <p:cNvPr id="31747" name="Rectangle 3"/>
          <p:cNvSpPr>
            <a:spLocks noChangeArrowheads="1"/>
          </p:cNvSpPr>
          <p:nvPr/>
        </p:nvSpPr>
        <p:spPr bwMode="auto">
          <a:xfrm>
            <a:off x="1270000" y="2133600"/>
            <a:ext cx="2743200" cy="609600"/>
          </a:xfrm>
          <a:prstGeom prst="rect">
            <a:avLst/>
          </a:prstGeom>
          <a:noFill/>
          <a:ln w="9525">
            <a:solidFill>
              <a:schemeClr val="bg1"/>
            </a:solidFill>
            <a:miter lim="800000"/>
            <a:headEnd/>
            <a:tailEnd/>
          </a:ln>
        </p:spPr>
        <p:txBody>
          <a:bodyPr wrap="none" anchor="ctr"/>
          <a:lstStyle/>
          <a:p>
            <a:pPr eaLnBrk="0" hangingPunct="0"/>
            <a:r>
              <a:rPr lang="en-US" sz="2400" b="0">
                <a:solidFill>
                  <a:schemeClr val="bg1"/>
                </a:solidFill>
                <a:latin typeface="Tahoma" pitchFamily="34" charset="0"/>
                <a:ea typeface="ＭＳ Ｐゴシック" pitchFamily="34" charset="-128"/>
                <a:cs typeface="Times New Roman" pitchFamily="18" charset="0"/>
              </a:rPr>
              <a:t>Continuant</a:t>
            </a:r>
          </a:p>
        </p:txBody>
      </p:sp>
      <p:sp>
        <p:nvSpPr>
          <p:cNvPr id="31748" name="Rectangle 4"/>
          <p:cNvSpPr>
            <a:spLocks noChangeArrowheads="1"/>
          </p:cNvSpPr>
          <p:nvPr/>
        </p:nvSpPr>
        <p:spPr bwMode="auto">
          <a:xfrm>
            <a:off x="5765800" y="2133600"/>
            <a:ext cx="2692400" cy="2736850"/>
          </a:xfrm>
          <a:prstGeom prst="rect">
            <a:avLst/>
          </a:prstGeom>
          <a:noFill/>
          <a:ln w="9525">
            <a:solidFill>
              <a:schemeClr val="bg1"/>
            </a:solidFill>
            <a:miter lim="800000"/>
            <a:headEnd/>
            <a:tailEnd/>
          </a:ln>
        </p:spPr>
        <p:txBody>
          <a:bodyPr wrap="none" anchor="ctr"/>
          <a:lstStyle/>
          <a:p>
            <a:pPr eaLnBrk="0" hangingPunct="0"/>
            <a:r>
              <a:rPr lang="en-US" sz="2400" b="0" dirty="0">
                <a:solidFill>
                  <a:schemeClr val="bg1"/>
                </a:solidFill>
                <a:latin typeface="Tahoma" pitchFamily="34" charset="0"/>
                <a:ea typeface="ＭＳ Ｐゴシック" pitchFamily="34" charset="-128"/>
                <a:cs typeface="Times New Roman" pitchFamily="18" charset="0"/>
              </a:rPr>
              <a:t>Process</a:t>
            </a:r>
          </a:p>
          <a:p>
            <a:pPr eaLnBrk="0" hangingPunct="0"/>
            <a:endParaRPr lang="en-US" sz="2400" b="0" dirty="0">
              <a:solidFill>
                <a:schemeClr val="bg1"/>
              </a:solidFill>
              <a:latin typeface="Tahoma" pitchFamily="34" charset="0"/>
              <a:ea typeface="ＭＳ Ｐゴシック" pitchFamily="34" charset="-128"/>
              <a:cs typeface="Times New Roman" pitchFamily="18" charset="0"/>
            </a:endParaRPr>
          </a:p>
          <a:p>
            <a:pPr eaLnBrk="0" hangingPunct="0"/>
            <a:endParaRPr lang="en-US" sz="2400" b="0" dirty="0">
              <a:solidFill>
                <a:schemeClr val="bg1"/>
              </a:solidFill>
              <a:latin typeface="Tahoma" pitchFamily="34" charset="0"/>
              <a:ea typeface="ＭＳ Ｐゴシック" pitchFamily="34" charset="-128"/>
              <a:cs typeface="Times New Roman" pitchFamily="18" charset="0"/>
            </a:endParaRPr>
          </a:p>
          <a:p>
            <a:pPr eaLnBrk="0" hangingPunct="0"/>
            <a:endParaRPr lang="en-US" sz="4800" b="0" dirty="0">
              <a:solidFill>
                <a:schemeClr val="bg1"/>
              </a:solidFill>
              <a:latin typeface="Tahoma" pitchFamily="34" charset="0"/>
              <a:ea typeface="ＭＳ Ｐゴシック" pitchFamily="34" charset="-128"/>
              <a:cs typeface="Times New Roman" pitchFamily="18" charset="0"/>
            </a:endParaRPr>
          </a:p>
          <a:p>
            <a:pPr eaLnBrk="0" hangingPunct="0"/>
            <a:r>
              <a:rPr lang="en-US" sz="2000" b="0" dirty="0">
                <a:solidFill>
                  <a:srgbClr val="FFC000"/>
                </a:solidFill>
                <a:latin typeface="Tahoma" pitchFamily="34" charset="0"/>
                <a:ea typeface="ＭＳ Ｐゴシック" pitchFamily="34" charset="-128"/>
                <a:cs typeface="Times New Roman" pitchFamily="18" charset="0"/>
              </a:rPr>
              <a:t>e.g. pathological </a:t>
            </a:r>
          </a:p>
          <a:p>
            <a:pPr eaLnBrk="0" hangingPunct="0"/>
            <a:r>
              <a:rPr lang="en-US" sz="2000" b="0" dirty="0">
                <a:solidFill>
                  <a:srgbClr val="FFC000"/>
                </a:solidFill>
                <a:latin typeface="Tahoma" pitchFamily="34" charset="0"/>
                <a:ea typeface="ＭＳ Ｐゴシック" pitchFamily="34" charset="-128"/>
                <a:cs typeface="Times New Roman" pitchFamily="18" charset="0"/>
              </a:rPr>
              <a:t>process</a:t>
            </a:r>
          </a:p>
        </p:txBody>
      </p:sp>
      <p:sp>
        <p:nvSpPr>
          <p:cNvPr id="31749" name="Rectangle 5"/>
          <p:cNvSpPr>
            <a:spLocks noChangeArrowheads="1"/>
          </p:cNvSpPr>
          <p:nvPr/>
        </p:nvSpPr>
        <p:spPr bwMode="auto">
          <a:xfrm>
            <a:off x="660400" y="3276600"/>
            <a:ext cx="1905000" cy="1828800"/>
          </a:xfrm>
          <a:prstGeom prst="rect">
            <a:avLst/>
          </a:prstGeom>
          <a:noFill/>
          <a:ln w="9525">
            <a:solidFill>
              <a:schemeClr val="bg1"/>
            </a:solidFill>
            <a:miter lim="800000"/>
            <a:headEnd/>
            <a:tailEnd/>
          </a:ln>
        </p:spPr>
        <p:txBody>
          <a:bodyPr wrap="none" anchor="ctr"/>
          <a:lstStyle/>
          <a:p>
            <a:pPr eaLnBrk="0" hangingPunct="0"/>
            <a:r>
              <a:rPr lang="en-US" sz="2400" b="0">
                <a:solidFill>
                  <a:schemeClr val="bg1"/>
                </a:solidFill>
                <a:latin typeface="Tahoma" pitchFamily="34" charset="0"/>
                <a:ea typeface="ＭＳ Ｐゴシック" pitchFamily="34" charset="-128"/>
                <a:cs typeface="Times New Roman" pitchFamily="18" charset="0"/>
              </a:rPr>
              <a:t>Independent</a:t>
            </a:r>
          </a:p>
          <a:p>
            <a:pPr eaLnBrk="0" hangingPunct="0"/>
            <a:r>
              <a:rPr lang="en-US" sz="2400" b="0">
                <a:solidFill>
                  <a:schemeClr val="bg1"/>
                </a:solidFill>
                <a:latin typeface="Tahoma" pitchFamily="34" charset="0"/>
                <a:ea typeface="ＭＳ Ｐゴシック" pitchFamily="34" charset="-128"/>
                <a:cs typeface="Times New Roman" pitchFamily="18" charset="0"/>
              </a:rPr>
              <a:t>Continuant</a:t>
            </a:r>
          </a:p>
          <a:p>
            <a:pPr eaLnBrk="0" hangingPunct="0"/>
            <a:endParaRPr lang="en-US" sz="4000" b="0">
              <a:solidFill>
                <a:schemeClr val="bg1"/>
              </a:solidFill>
              <a:latin typeface="Tahoma" pitchFamily="34" charset="0"/>
              <a:ea typeface="ＭＳ Ｐゴシック" pitchFamily="34" charset="-128"/>
              <a:cs typeface="Times New Roman" pitchFamily="18" charset="0"/>
            </a:endParaRPr>
          </a:p>
          <a:p>
            <a:pPr eaLnBrk="0" hangingPunct="0"/>
            <a:r>
              <a:rPr lang="en-US" sz="2000" b="0">
                <a:solidFill>
                  <a:srgbClr val="FFC000"/>
                </a:solidFill>
                <a:latin typeface="Tahoma" pitchFamily="34" charset="0"/>
                <a:ea typeface="ＭＳ Ｐゴシック" pitchFamily="34" charset="-128"/>
                <a:cs typeface="Times New Roman" pitchFamily="18" charset="0"/>
              </a:rPr>
              <a:t>e.g. organism</a:t>
            </a:r>
          </a:p>
        </p:txBody>
      </p:sp>
      <p:sp>
        <p:nvSpPr>
          <p:cNvPr id="31750" name="Rectangle 6"/>
          <p:cNvSpPr>
            <a:spLocks noChangeArrowheads="1"/>
          </p:cNvSpPr>
          <p:nvPr/>
        </p:nvSpPr>
        <p:spPr bwMode="auto">
          <a:xfrm>
            <a:off x="2793999" y="3276600"/>
            <a:ext cx="2311395" cy="1828800"/>
          </a:xfrm>
          <a:prstGeom prst="rect">
            <a:avLst/>
          </a:prstGeom>
          <a:noFill/>
          <a:ln w="9525">
            <a:solidFill>
              <a:schemeClr val="bg1"/>
            </a:solidFill>
            <a:miter lim="800000"/>
            <a:headEnd/>
            <a:tailEnd/>
          </a:ln>
        </p:spPr>
        <p:txBody>
          <a:bodyPr wrap="none" anchor="ctr"/>
          <a:lstStyle/>
          <a:p>
            <a:pPr eaLnBrk="0" hangingPunct="0"/>
            <a:r>
              <a:rPr lang="en-US" sz="2400" b="0" dirty="0">
                <a:solidFill>
                  <a:schemeClr val="bg1"/>
                </a:solidFill>
                <a:latin typeface="Tahoma" pitchFamily="34" charset="0"/>
                <a:ea typeface="ＭＳ Ｐゴシック" pitchFamily="34" charset="-128"/>
                <a:cs typeface="Times New Roman" pitchFamily="18" charset="0"/>
              </a:rPr>
              <a:t>G or S</a:t>
            </a:r>
          </a:p>
          <a:p>
            <a:pPr eaLnBrk="0" hangingPunct="0"/>
            <a:r>
              <a:rPr lang="en-US" sz="2400" b="0" dirty="0">
                <a:solidFill>
                  <a:schemeClr val="bg1"/>
                </a:solidFill>
                <a:latin typeface="Tahoma" pitchFamily="34" charset="0"/>
                <a:ea typeface="ＭＳ Ｐゴシック" pitchFamily="34" charset="-128"/>
                <a:cs typeface="Times New Roman" pitchFamily="18" charset="0"/>
              </a:rPr>
              <a:t>Dependent</a:t>
            </a:r>
          </a:p>
          <a:p>
            <a:pPr eaLnBrk="0" hangingPunct="0"/>
            <a:r>
              <a:rPr lang="en-US" sz="2400" b="0" dirty="0">
                <a:solidFill>
                  <a:schemeClr val="bg1"/>
                </a:solidFill>
                <a:latin typeface="Tahoma" pitchFamily="34" charset="0"/>
                <a:ea typeface="ＭＳ Ｐゴシック" pitchFamily="34" charset="-128"/>
                <a:cs typeface="Times New Roman" pitchFamily="18" charset="0"/>
              </a:rPr>
              <a:t>Continuant</a:t>
            </a:r>
          </a:p>
          <a:p>
            <a:pPr eaLnBrk="0" hangingPunct="0"/>
            <a:endParaRPr lang="en-US" sz="2400" b="0" dirty="0">
              <a:solidFill>
                <a:schemeClr val="bg1"/>
              </a:solidFill>
              <a:latin typeface="Tahoma" pitchFamily="34" charset="0"/>
              <a:ea typeface="ＭＳ Ｐゴシック" pitchFamily="34" charset="-128"/>
              <a:cs typeface="Times New Roman" pitchFamily="18" charset="0"/>
            </a:endParaRPr>
          </a:p>
          <a:p>
            <a:pPr eaLnBrk="0" hangingPunct="0"/>
            <a:r>
              <a:rPr lang="en-US" sz="2000" b="0" dirty="0">
                <a:solidFill>
                  <a:srgbClr val="FFC000"/>
                </a:solidFill>
                <a:latin typeface="Tahoma" pitchFamily="34" charset="0"/>
                <a:ea typeface="ＭＳ Ｐゴシック" pitchFamily="34" charset="-128"/>
                <a:cs typeface="Times New Roman" pitchFamily="18" charset="0"/>
              </a:rPr>
              <a:t>e.g. patient role</a:t>
            </a:r>
          </a:p>
        </p:txBody>
      </p:sp>
      <p:cxnSp>
        <p:nvCxnSpPr>
          <p:cNvPr id="31751" name="AutoShape 7"/>
          <p:cNvCxnSpPr>
            <a:cxnSpLocks noChangeShapeType="1"/>
            <a:stCxn id="31747" idx="2"/>
            <a:endCxn id="31749" idx="0"/>
          </p:cNvCxnSpPr>
          <p:nvPr/>
        </p:nvCxnSpPr>
        <p:spPr bwMode="auto">
          <a:xfrm flipH="1">
            <a:off x="1612900" y="2743200"/>
            <a:ext cx="1028700" cy="533400"/>
          </a:xfrm>
          <a:prstGeom prst="straightConnector1">
            <a:avLst/>
          </a:prstGeom>
          <a:noFill/>
          <a:ln w="28575">
            <a:solidFill>
              <a:srgbClr val="FFFF00"/>
            </a:solidFill>
            <a:round/>
            <a:headEnd type="triangle" w="med" len="med"/>
            <a:tailEnd/>
          </a:ln>
        </p:spPr>
      </p:cxnSp>
      <p:cxnSp>
        <p:nvCxnSpPr>
          <p:cNvPr id="31752" name="AutoShape 8"/>
          <p:cNvCxnSpPr>
            <a:cxnSpLocks noChangeShapeType="1"/>
            <a:stCxn id="31747" idx="2"/>
            <a:endCxn id="31750" idx="0"/>
          </p:cNvCxnSpPr>
          <p:nvPr/>
        </p:nvCxnSpPr>
        <p:spPr bwMode="auto">
          <a:xfrm>
            <a:off x="2641600" y="2743200"/>
            <a:ext cx="1308097" cy="533400"/>
          </a:xfrm>
          <a:prstGeom prst="straightConnector1">
            <a:avLst/>
          </a:prstGeom>
          <a:noFill/>
          <a:ln w="28575">
            <a:solidFill>
              <a:srgbClr val="FFFF00"/>
            </a:solidFill>
            <a:round/>
            <a:headEnd type="triangle" w="med" len="med"/>
            <a:tailEnd/>
          </a:ln>
        </p:spPr>
      </p:cxnSp>
      <p:sp>
        <p:nvSpPr>
          <p:cNvPr id="31753" name="Line 9"/>
          <p:cNvSpPr>
            <a:spLocks noChangeShapeType="1"/>
          </p:cNvSpPr>
          <p:nvPr/>
        </p:nvSpPr>
        <p:spPr bwMode="auto">
          <a:xfrm>
            <a:off x="0" y="5943600"/>
            <a:ext cx="9144000" cy="0"/>
          </a:xfrm>
          <a:prstGeom prst="line">
            <a:avLst/>
          </a:prstGeom>
          <a:noFill/>
          <a:ln w="9525">
            <a:solidFill>
              <a:schemeClr val="bg1"/>
            </a:solidFill>
            <a:round/>
            <a:headEnd/>
            <a:tailEnd/>
          </a:ln>
        </p:spPr>
        <p:txBody>
          <a:bodyPr/>
          <a:lstStyle/>
          <a:p>
            <a:endParaRPr lang="en-US"/>
          </a:p>
        </p:txBody>
      </p:sp>
      <p:sp>
        <p:nvSpPr>
          <p:cNvPr id="31754" name="Text Box 10"/>
          <p:cNvSpPr txBox="1">
            <a:spLocks noChangeArrowheads="1"/>
          </p:cNvSpPr>
          <p:nvPr/>
        </p:nvSpPr>
        <p:spPr bwMode="auto">
          <a:xfrm>
            <a:off x="76200" y="5562600"/>
            <a:ext cx="9067800" cy="1014413"/>
          </a:xfrm>
          <a:prstGeom prst="rect">
            <a:avLst/>
          </a:prstGeom>
          <a:noFill/>
          <a:ln w="9525">
            <a:noFill/>
            <a:miter lim="800000"/>
            <a:headEnd/>
            <a:tailEnd/>
          </a:ln>
        </p:spPr>
        <p:txBody>
          <a:bodyPr>
            <a:spAutoFit/>
          </a:bodyPr>
          <a:lstStyle/>
          <a:p>
            <a:pPr algn="l" eaLnBrk="0" hangingPunct="0">
              <a:lnSpc>
                <a:spcPct val="55000"/>
              </a:lnSpc>
              <a:spcBef>
                <a:spcPct val="50000"/>
              </a:spcBef>
              <a:buClr>
                <a:srgbClr val="000000"/>
              </a:buClr>
              <a:buSzPct val="100000"/>
              <a:buFont typeface="Times New Roman" pitchFamily="18" charset="0"/>
              <a:buNone/>
            </a:pPr>
            <a:r>
              <a:rPr lang="en-US" sz="11000" b="0">
                <a:solidFill>
                  <a:schemeClr val="bg1"/>
                </a:solidFill>
                <a:cs typeface="Arial" charset="0"/>
              </a:rPr>
              <a:t> ....  .....    .......</a:t>
            </a:r>
          </a:p>
        </p:txBody>
      </p:sp>
      <p:sp>
        <p:nvSpPr>
          <p:cNvPr id="31755" name="TextBox 10"/>
          <p:cNvSpPr txBox="1">
            <a:spLocks noChangeArrowheads="1"/>
          </p:cNvSpPr>
          <p:nvPr/>
        </p:nvSpPr>
        <p:spPr bwMode="auto">
          <a:xfrm>
            <a:off x="7315200" y="5257800"/>
            <a:ext cx="1676400" cy="519113"/>
          </a:xfrm>
          <a:prstGeom prst="rect">
            <a:avLst/>
          </a:prstGeom>
          <a:noFill/>
          <a:ln w="9525">
            <a:noFill/>
            <a:miter lim="800000"/>
            <a:headEnd/>
            <a:tailEnd/>
          </a:ln>
        </p:spPr>
        <p:txBody>
          <a:bodyPr>
            <a:spAutoFit/>
          </a:bodyPr>
          <a:lstStyle/>
          <a:p>
            <a:pPr algn="l" eaLnBrk="0" hangingPunct="0"/>
            <a:r>
              <a:rPr lang="en-US" sz="2800">
                <a:solidFill>
                  <a:schemeClr val="bg1"/>
                </a:solidFill>
                <a:latin typeface="Calibri" pitchFamily="34" charset="0"/>
                <a:cs typeface="Arial" charset="0"/>
              </a:rPr>
              <a:t>universals</a:t>
            </a:r>
            <a:endParaRPr lang="en-US" sz="2000">
              <a:solidFill>
                <a:schemeClr val="bg1"/>
              </a:solidFill>
              <a:latin typeface="Calibri" pitchFamily="34" charset="0"/>
              <a:cs typeface="Arial" charset="0"/>
            </a:endParaRPr>
          </a:p>
        </p:txBody>
      </p:sp>
      <p:sp>
        <p:nvSpPr>
          <p:cNvPr id="31756" name="TextBox 11"/>
          <p:cNvSpPr txBox="1">
            <a:spLocks noChangeArrowheads="1"/>
          </p:cNvSpPr>
          <p:nvPr/>
        </p:nvSpPr>
        <p:spPr bwMode="auto">
          <a:xfrm>
            <a:off x="513616" y="6353235"/>
            <a:ext cx="2362200" cy="519112"/>
          </a:xfrm>
          <a:prstGeom prst="rect">
            <a:avLst/>
          </a:prstGeom>
          <a:noFill/>
          <a:ln w="9525">
            <a:noFill/>
            <a:miter lim="800000"/>
            <a:headEnd/>
            <a:tailEnd/>
          </a:ln>
        </p:spPr>
        <p:txBody>
          <a:bodyPr>
            <a:spAutoFit/>
          </a:bodyPr>
          <a:lstStyle/>
          <a:p>
            <a:pPr algn="l" eaLnBrk="0" hangingPunct="0"/>
            <a:r>
              <a:rPr lang="en-US" sz="2800" dirty="0">
                <a:solidFill>
                  <a:schemeClr val="bg1"/>
                </a:solidFill>
                <a:latin typeface="Calibri" pitchFamily="34" charset="0"/>
                <a:cs typeface="Arial" charset="0"/>
              </a:rPr>
              <a:t>particulars</a:t>
            </a:r>
            <a:endParaRPr lang="en-US" sz="2000" dirty="0">
              <a:solidFill>
                <a:schemeClr val="bg1"/>
              </a:solidFill>
              <a:latin typeface="Calibri" pitchFamily="34" charset="0"/>
              <a:cs typeface="Arial" charset="0"/>
            </a:endParaRPr>
          </a:p>
        </p:txBody>
      </p:sp>
      <p:sp>
        <p:nvSpPr>
          <p:cNvPr id="31757" name="Line 13"/>
          <p:cNvSpPr>
            <a:spLocks noChangeShapeType="1"/>
          </p:cNvSpPr>
          <p:nvPr/>
        </p:nvSpPr>
        <p:spPr bwMode="auto">
          <a:xfrm flipH="1">
            <a:off x="4010025" y="2438400"/>
            <a:ext cx="1752600" cy="0"/>
          </a:xfrm>
          <a:prstGeom prst="line">
            <a:avLst/>
          </a:prstGeom>
          <a:noFill/>
          <a:ln w="38100">
            <a:solidFill>
              <a:schemeClr val="accent1"/>
            </a:solidFill>
            <a:round/>
            <a:headEnd/>
            <a:tailEnd type="triangle" w="med" len="med"/>
          </a:ln>
        </p:spPr>
        <p:txBody>
          <a:bodyPr anchor="ctr"/>
          <a:lstStyle/>
          <a:p>
            <a:endParaRPr lang="en-US"/>
          </a:p>
        </p:txBody>
      </p:sp>
      <p:sp>
        <p:nvSpPr>
          <p:cNvPr id="31758" name="Text Box 14"/>
          <p:cNvSpPr txBox="1">
            <a:spLocks noChangeArrowheads="1"/>
          </p:cNvSpPr>
          <p:nvPr/>
        </p:nvSpPr>
        <p:spPr bwMode="auto">
          <a:xfrm>
            <a:off x="3925242" y="2024063"/>
            <a:ext cx="1906291" cy="400110"/>
          </a:xfrm>
          <a:prstGeom prst="rect">
            <a:avLst/>
          </a:prstGeom>
          <a:noFill/>
          <a:ln w="9525">
            <a:noFill/>
            <a:miter lim="800000"/>
            <a:headEnd/>
            <a:tailEnd/>
          </a:ln>
        </p:spPr>
        <p:txBody>
          <a:bodyPr wrap="none">
            <a:spAutoFit/>
          </a:bodyPr>
          <a:lstStyle/>
          <a:p>
            <a:r>
              <a:rPr lang="en-US" sz="2000" dirty="0" err="1">
                <a:solidFill>
                  <a:schemeClr val="accent1"/>
                </a:solidFill>
              </a:rPr>
              <a:t>has_participant</a:t>
            </a:r>
            <a:endParaRPr lang="en-US" sz="2000" dirty="0">
              <a:solidFill>
                <a:schemeClr val="accent1"/>
              </a:solidFill>
            </a:endParaRPr>
          </a:p>
        </p:txBody>
      </p:sp>
      <p:sp>
        <p:nvSpPr>
          <p:cNvPr id="31759" name="Text Box 15"/>
          <p:cNvSpPr txBox="1">
            <a:spLocks noChangeArrowheads="1"/>
          </p:cNvSpPr>
          <p:nvPr/>
        </p:nvSpPr>
        <p:spPr bwMode="auto">
          <a:xfrm>
            <a:off x="1966634" y="5124450"/>
            <a:ext cx="1318181" cy="400110"/>
          </a:xfrm>
          <a:prstGeom prst="rect">
            <a:avLst/>
          </a:prstGeom>
          <a:noFill/>
          <a:ln w="9525">
            <a:noFill/>
            <a:miter lim="800000"/>
            <a:headEnd/>
            <a:tailEnd/>
          </a:ln>
        </p:spPr>
        <p:txBody>
          <a:bodyPr wrap="none">
            <a:spAutoFit/>
          </a:bodyPr>
          <a:lstStyle/>
          <a:p>
            <a:r>
              <a:rPr lang="en-US" sz="2000" dirty="0" err="1">
                <a:solidFill>
                  <a:schemeClr val="accent1"/>
                </a:solidFill>
              </a:rPr>
              <a:t>inheres_in</a:t>
            </a:r>
            <a:endParaRPr lang="en-US" sz="2000" dirty="0">
              <a:solidFill>
                <a:schemeClr val="accent1"/>
              </a:solidFill>
            </a:endParaRPr>
          </a:p>
        </p:txBody>
      </p:sp>
      <p:sp>
        <p:nvSpPr>
          <p:cNvPr id="31760" name="Line 16"/>
          <p:cNvSpPr>
            <a:spLocks noChangeShapeType="1"/>
          </p:cNvSpPr>
          <p:nvPr/>
        </p:nvSpPr>
        <p:spPr bwMode="auto">
          <a:xfrm flipH="1" flipV="1">
            <a:off x="1371600" y="5105400"/>
            <a:ext cx="0" cy="457200"/>
          </a:xfrm>
          <a:prstGeom prst="line">
            <a:avLst/>
          </a:prstGeom>
          <a:noFill/>
          <a:ln w="38100">
            <a:solidFill>
              <a:schemeClr val="accent1"/>
            </a:solidFill>
            <a:round/>
            <a:headEnd/>
            <a:tailEnd type="triangle" w="med" len="med"/>
          </a:ln>
        </p:spPr>
        <p:txBody>
          <a:bodyPr anchor="ctr"/>
          <a:lstStyle/>
          <a:p>
            <a:endParaRPr lang="en-US"/>
          </a:p>
        </p:txBody>
      </p:sp>
      <p:sp>
        <p:nvSpPr>
          <p:cNvPr id="31761" name="Line 17"/>
          <p:cNvSpPr>
            <a:spLocks noChangeShapeType="1"/>
          </p:cNvSpPr>
          <p:nvPr/>
        </p:nvSpPr>
        <p:spPr bwMode="auto">
          <a:xfrm flipH="1" flipV="1">
            <a:off x="3733800" y="5105400"/>
            <a:ext cx="0" cy="457200"/>
          </a:xfrm>
          <a:prstGeom prst="line">
            <a:avLst/>
          </a:prstGeom>
          <a:noFill/>
          <a:ln w="38100">
            <a:solidFill>
              <a:schemeClr val="accent1"/>
            </a:solidFill>
            <a:round/>
            <a:headEnd/>
            <a:tailEnd/>
          </a:ln>
        </p:spPr>
        <p:txBody>
          <a:bodyPr anchor="ctr"/>
          <a:lstStyle/>
          <a:p>
            <a:endParaRPr lang="en-US"/>
          </a:p>
        </p:txBody>
      </p:sp>
      <p:sp>
        <p:nvSpPr>
          <p:cNvPr id="31762" name="Line 18"/>
          <p:cNvSpPr>
            <a:spLocks noChangeShapeType="1"/>
          </p:cNvSpPr>
          <p:nvPr/>
        </p:nvSpPr>
        <p:spPr bwMode="auto">
          <a:xfrm flipH="1" flipV="1">
            <a:off x="1362075" y="5543550"/>
            <a:ext cx="2362200" cy="0"/>
          </a:xfrm>
          <a:prstGeom prst="line">
            <a:avLst/>
          </a:prstGeom>
          <a:noFill/>
          <a:ln w="38100">
            <a:solidFill>
              <a:schemeClr val="accent1"/>
            </a:solidFill>
            <a:round/>
            <a:headEnd/>
            <a:tailEnd/>
          </a:ln>
        </p:spPr>
        <p:txBody>
          <a:bodyPr anchor="ctr"/>
          <a:lstStyle/>
          <a:p>
            <a:endParaRPr lang="en-US"/>
          </a:p>
        </p:txBody>
      </p:sp>
      <p:sp>
        <p:nvSpPr>
          <p:cNvPr id="31763" name="Line 19"/>
          <p:cNvSpPr>
            <a:spLocks noChangeShapeType="1"/>
          </p:cNvSpPr>
          <p:nvPr/>
        </p:nvSpPr>
        <p:spPr bwMode="auto">
          <a:xfrm flipH="1" flipV="1">
            <a:off x="6858000" y="5048250"/>
            <a:ext cx="0" cy="1066800"/>
          </a:xfrm>
          <a:prstGeom prst="line">
            <a:avLst/>
          </a:prstGeom>
          <a:noFill/>
          <a:ln w="38100">
            <a:solidFill>
              <a:srgbClr val="1FE115"/>
            </a:solidFill>
            <a:round/>
            <a:headEnd/>
            <a:tailEnd type="triangle" w="med" len="med"/>
          </a:ln>
        </p:spPr>
        <p:txBody>
          <a:bodyPr anchor="ctr"/>
          <a:lstStyle/>
          <a:p>
            <a:endParaRPr lang="en-US"/>
          </a:p>
        </p:txBody>
      </p:sp>
      <p:sp>
        <p:nvSpPr>
          <p:cNvPr id="31764" name="Text Box 20"/>
          <p:cNvSpPr txBox="1">
            <a:spLocks noChangeArrowheads="1"/>
          </p:cNvSpPr>
          <p:nvPr/>
        </p:nvSpPr>
        <p:spPr bwMode="auto">
          <a:xfrm>
            <a:off x="5283200" y="5251450"/>
            <a:ext cx="1422400" cy="400050"/>
          </a:xfrm>
          <a:prstGeom prst="rect">
            <a:avLst/>
          </a:prstGeom>
          <a:noFill/>
          <a:ln w="9525">
            <a:noFill/>
            <a:miter lim="800000"/>
            <a:headEnd/>
            <a:tailEnd/>
          </a:ln>
        </p:spPr>
        <p:txBody>
          <a:bodyPr wrap="none">
            <a:spAutoFit/>
          </a:bodyPr>
          <a:lstStyle/>
          <a:p>
            <a:r>
              <a:rPr lang="en-US" sz="2000" dirty="0" err="1">
                <a:solidFill>
                  <a:srgbClr val="1FE115"/>
                </a:solidFill>
              </a:rPr>
              <a:t>instance_of</a:t>
            </a:r>
            <a:endParaRPr lang="en-US" sz="2000" dirty="0">
              <a:solidFill>
                <a:srgbClr val="1FE115"/>
              </a:solidFill>
            </a:endParaRPr>
          </a:p>
        </p:txBody>
      </p:sp>
      <p:sp>
        <p:nvSpPr>
          <p:cNvPr id="31765" name="Text Box 21"/>
          <p:cNvSpPr txBox="1">
            <a:spLocks noChangeArrowheads="1"/>
          </p:cNvSpPr>
          <p:nvPr/>
        </p:nvSpPr>
        <p:spPr bwMode="auto">
          <a:xfrm>
            <a:off x="1295400" y="2819400"/>
            <a:ext cx="609600" cy="400050"/>
          </a:xfrm>
          <a:prstGeom prst="rect">
            <a:avLst/>
          </a:prstGeom>
          <a:noFill/>
          <a:ln w="9525">
            <a:noFill/>
            <a:miter lim="800000"/>
            <a:headEnd/>
            <a:tailEnd/>
          </a:ln>
        </p:spPr>
        <p:txBody>
          <a:bodyPr wrap="none">
            <a:spAutoFit/>
          </a:bodyPr>
          <a:lstStyle/>
          <a:p>
            <a:r>
              <a:rPr lang="en-US" sz="2000">
                <a:solidFill>
                  <a:srgbClr val="FFFF00"/>
                </a:solidFill>
              </a:rPr>
              <a:t>is_a</a:t>
            </a:r>
          </a:p>
        </p:txBody>
      </p:sp>
      <p:sp>
        <p:nvSpPr>
          <p:cNvPr id="31766" name="Text Box 22"/>
          <p:cNvSpPr txBox="1">
            <a:spLocks noChangeArrowheads="1"/>
          </p:cNvSpPr>
          <p:nvPr/>
        </p:nvSpPr>
        <p:spPr bwMode="auto">
          <a:xfrm>
            <a:off x="3581400" y="2819400"/>
            <a:ext cx="609600" cy="400050"/>
          </a:xfrm>
          <a:prstGeom prst="rect">
            <a:avLst/>
          </a:prstGeom>
          <a:noFill/>
          <a:ln w="9525">
            <a:noFill/>
            <a:miter lim="800000"/>
            <a:headEnd/>
            <a:tailEnd/>
          </a:ln>
        </p:spPr>
        <p:txBody>
          <a:bodyPr wrap="none">
            <a:spAutoFit/>
          </a:bodyPr>
          <a:lstStyle/>
          <a:p>
            <a:r>
              <a:rPr lang="en-US" sz="2000" dirty="0" err="1">
                <a:solidFill>
                  <a:srgbClr val="FFFF00"/>
                </a:solidFill>
              </a:rPr>
              <a:t>is_a</a:t>
            </a:r>
            <a:endParaRPr lang="en-US" sz="2000" dirty="0">
              <a:solidFill>
                <a:srgbClr val="FFFF00"/>
              </a:solidFill>
            </a:endParaRPr>
          </a:p>
        </p:txBody>
      </p:sp>
      <p:sp>
        <p:nvSpPr>
          <p:cNvPr id="24" name="Line 19"/>
          <p:cNvSpPr>
            <a:spLocks noChangeShapeType="1"/>
          </p:cNvSpPr>
          <p:nvPr/>
        </p:nvSpPr>
        <p:spPr bwMode="auto">
          <a:xfrm flipH="1" flipV="1">
            <a:off x="419100" y="5029200"/>
            <a:ext cx="0" cy="1066800"/>
          </a:xfrm>
          <a:prstGeom prst="line">
            <a:avLst/>
          </a:prstGeom>
          <a:noFill/>
          <a:ln w="38100">
            <a:solidFill>
              <a:srgbClr val="1FE115"/>
            </a:solidFill>
            <a:round/>
            <a:headEnd/>
            <a:tailEnd type="triangle" w="med" len="med"/>
          </a:ln>
        </p:spPr>
        <p:txBody>
          <a:bodyPr anchor="ctr"/>
          <a:lstStyle/>
          <a:p>
            <a:endParaRPr lang="en-US"/>
          </a:p>
        </p:txBody>
      </p:sp>
      <p:sp>
        <p:nvSpPr>
          <p:cNvPr id="25" name="Text Box 20"/>
          <p:cNvSpPr txBox="1">
            <a:spLocks noChangeArrowheads="1"/>
          </p:cNvSpPr>
          <p:nvPr/>
        </p:nvSpPr>
        <p:spPr bwMode="auto">
          <a:xfrm>
            <a:off x="513616" y="5514975"/>
            <a:ext cx="1848584" cy="400110"/>
          </a:xfrm>
          <a:prstGeom prst="rect">
            <a:avLst/>
          </a:prstGeom>
          <a:noFill/>
          <a:ln w="9525">
            <a:noFill/>
            <a:miter lim="800000"/>
            <a:headEnd/>
            <a:tailEnd/>
          </a:ln>
        </p:spPr>
        <p:txBody>
          <a:bodyPr wrap="none">
            <a:spAutoFit/>
          </a:bodyPr>
          <a:lstStyle/>
          <a:p>
            <a:r>
              <a:rPr lang="en-US" sz="2000" dirty="0" err="1">
                <a:solidFill>
                  <a:srgbClr val="1FE115"/>
                </a:solidFill>
              </a:rPr>
              <a:t>instance_of</a:t>
            </a:r>
            <a:r>
              <a:rPr lang="en-US" sz="2000" dirty="0">
                <a:solidFill>
                  <a:srgbClr val="1FE115"/>
                </a:solidFill>
              </a:rPr>
              <a:t> at t</a:t>
            </a:r>
          </a:p>
        </p:txBody>
      </p:sp>
      <p:sp>
        <p:nvSpPr>
          <p:cNvPr id="2" name="Slide Number Placeholder 1">
            <a:extLst>
              <a:ext uri="{FF2B5EF4-FFF2-40B4-BE49-F238E27FC236}">
                <a16:creationId xmlns:a16="http://schemas.microsoft.com/office/drawing/2014/main" id="{C91A97A9-EBF5-4986-BACA-77057C9B2818}"/>
              </a:ext>
            </a:extLst>
          </p:cNvPr>
          <p:cNvSpPr>
            <a:spLocks noGrp="1"/>
          </p:cNvSpPr>
          <p:nvPr>
            <p:ph type="sldNum" sz="quarter" idx="3"/>
          </p:nvPr>
        </p:nvSpPr>
        <p:spPr/>
        <p:txBody>
          <a:bodyPr/>
          <a:lstStyle/>
          <a:p>
            <a:fld id="{7C5DB68A-9D44-4073-920F-D08D647C06A7}" type="slidenum">
              <a:rPr lang="en-US" smtClean="0"/>
              <a:t>36</a:t>
            </a:fld>
            <a:endParaRPr lang="en-US" dirty="0"/>
          </a:p>
        </p:txBody>
      </p:sp>
    </p:spTree>
    <p:extLst>
      <p:ext uri="{BB962C8B-B14F-4D97-AF65-F5344CB8AC3E}">
        <p14:creationId xmlns:p14="http://schemas.microsoft.com/office/powerpoint/2010/main" val="1133103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BF9E-1200-40B3-833E-B80090DE54A7}"/>
              </a:ext>
            </a:extLst>
          </p:cNvPr>
          <p:cNvSpPr>
            <a:spLocks noGrp="1"/>
          </p:cNvSpPr>
          <p:nvPr>
            <p:ph type="title"/>
          </p:nvPr>
        </p:nvSpPr>
        <p:spPr/>
        <p:txBody>
          <a:bodyPr/>
          <a:lstStyle/>
          <a:p>
            <a:r>
              <a:rPr lang="en-US" dirty="0"/>
              <a:t>Remember forever !!!</a:t>
            </a:r>
          </a:p>
        </p:txBody>
      </p:sp>
      <p:sp>
        <p:nvSpPr>
          <p:cNvPr id="3" name="Content Placeholder 2">
            <a:extLst>
              <a:ext uri="{FF2B5EF4-FFF2-40B4-BE49-F238E27FC236}">
                <a16:creationId xmlns:a16="http://schemas.microsoft.com/office/drawing/2014/main" id="{AEAF1560-A411-4428-AFB6-F00C06320746}"/>
              </a:ext>
            </a:extLst>
          </p:cNvPr>
          <p:cNvSpPr>
            <a:spLocks noGrp="1"/>
          </p:cNvSpPr>
          <p:nvPr>
            <p:ph idx="1"/>
          </p:nvPr>
        </p:nvSpPr>
        <p:spPr/>
        <p:txBody>
          <a:bodyPr/>
          <a:lstStyle/>
          <a:p>
            <a:pPr>
              <a:buFont typeface="Arial" panose="020B0604020202020204" pitchFamily="34" charset="0"/>
              <a:buChar char="•"/>
            </a:pPr>
            <a:r>
              <a:rPr lang="en-US" dirty="0"/>
              <a:t>Formal relations expressed in the BFO are all type-type relations.</a:t>
            </a:r>
          </a:p>
          <a:p>
            <a:pPr lvl="2">
              <a:buFont typeface="Arial" panose="020B0604020202020204" pitchFamily="34" charset="0"/>
              <a:buChar char="•"/>
            </a:pPr>
            <a:r>
              <a:rPr lang="en-US" dirty="0"/>
              <a:t>IC	</a:t>
            </a:r>
            <a:r>
              <a:rPr lang="en-US" dirty="0" err="1"/>
              <a:t>isa</a:t>
            </a:r>
            <a:r>
              <a:rPr lang="en-US" dirty="0"/>
              <a:t> 			     Continuant</a:t>
            </a:r>
          </a:p>
          <a:p>
            <a:pPr lvl="2">
              <a:buFont typeface="Arial" panose="020B0604020202020204" pitchFamily="34" charset="0"/>
              <a:buChar char="•"/>
            </a:pPr>
            <a:r>
              <a:rPr lang="en-US" dirty="0"/>
              <a:t>SDC 	specifically depends on      IC</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E6B468-871B-437C-AAF5-B2DAF3173DA8}"/>
              </a:ext>
            </a:extLst>
          </p:cNvPr>
          <p:cNvSpPr>
            <a:spLocks noGrp="1"/>
          </p:cNvSpPr>
          <p:nvPr>
            <p:ph type="sldNum" sz="quarter" idx="3"/>
          </p:nvPr>
        </p:nvSpPr>
        <p:spPr/>
        <p:txBody>
          <a:bodyPr/>
          <a:lstStyle/>
          <a:p>
            <a:fld id="{7C5DB68A-9D44-4073-920F-D08D647C06A7}" type="slidenum">
              <a:rPr lang="en-US" smtClean="0"/>
              <a:t>37</a:t>
            </a:fld>
            <a:endParaRPr lang="en-US" dirty="0"/>
          </a:p>
        </p:txBody>
      </p:sp>
      <p:grpSp>
        <p:nvGrpSpPr>
          <p:cNvPr id="16" name="Group 15">
            <a:extLst>
              <a:ext uri="{FF2B5EF4-FFF2-40B4-BE49-F238E27FC236}">
                <a16:creationId xmlns:a16="http://schemas.microsoft.com/office/drawing/2014/main" id="{1A064C0E-0443-40B9-BEFE-C7875177401A}"/>
              </a:ext>
            </a:extLst>
          </p:cNvPr>
          <p:cNvGrpSpPr/>
          <p:nvPr/>
        </p:nvGrpSpPr>
        <p:grpSpPr>
          <a:xfrm>
            <a:off x="1371600" y="2438400"/>
            <a:ext cx="6683419" cy="1221432"/>
            <a:chOff x="1371600" y="2438400"/>
            <a:chExt cx="6683419" cy="1221432"/>
          </a:xfrm>
        </p:grpSpPr>
        <p:sp>
          <p:nvSpPr>
            <p:cNvPr id="5" name="Rectangle 4">
              <a:extLst>
                <a:ext uri="{FF2B5EF4-FFF2-40B4-BE49-F238E27FC236}">
                  <a16:creationId xmlns:a16="http://schemas.microsoft.com/office/drawing/2014/main" id="{4A3D24B2-3970-42CB-976D-72B814286284}"/>
                </a:ext>
              </a:extLst>
            </p:cNvPr>
            <p:cNvSpPr/>
            <p:nvPr/>
          </p:nvSpPr>
          <p:spPr bwMode="auto">
            <a:xfrm>
              <a:off x="1371600" y="2438400"/>
              <a:ext cx="609600" cy="83820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E3813D11-0FCC-4811-90A2-82A38DD5D102}"/>
                </a:ext>
              </a:extLst>
            </p:cNvPr>
            <p:cNvSpPr/>
            <p:nvPr/>
          </p:nvSpPr>
          <p:spPr bwMode="auto">
            <a:xfrm>
              <a:off x="5181600" y="2438400"/>
              <a:ext cx="1524000" cy="83820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2744B565-264E-4F7E-BC91-559FB1481837}"/>
                </a:ext>
              </a:extLst>
            </p:cNvPr>
            <p:cNvSpPr txBox="1"/>
            <p:nvPr/>
          </p:nvSpPr>
          <p:spPr>
            <a:xfrm>
              <a:off x="2317189" y="3136612"/>
              <a:ext cx="1260281" cy="523220"/>
            </a:xfrm>
            <a:prstGeom prst="rect">
              <a:avLst/>
            </a:prstGeom>
            <a:noFill/>
          </p:spPr>
          <p:txBody>
            <a:bodyPr wrap="none" rtlCol="0">
              <a:spAutoFit/>
            </a:bodyPr>
            <a:lstStyle/>
            <a:p>
              <a:r>
                <a:rPr lang="en-US" sz="2800" b="0" dirty="0">
                  <a:solidFill>
                    <a:srgbClr val="FFFF00"/>
                  </a:solidFill>
                </a:rPr>
                <a:t>domain</a:t>
              </a:r>
            </a:p>
          </p:txBody>
        </p:sp>
        <p:sp>
          <p:nvSpPr>
            <p:cNvPr id="8" name="TextBox 7">
              <a:extLst>
                <a:ext uri="{FF2B5EF4-FFF2-40B4-BE49-F238E27FC236}">
                  <a16:creationId xmlns:a16="http://schemas.microsoft.com/office/drawing/2014/main" id="{017EC470-7035-42B7-88E8-595D0E9FA76B}"/>
                </a:ext>
              </a:extLst>
            </p:cNvPr>
            <p:cNvSpPr txBox="1"/>
            <p:nvPr/>
          </p:nvSpPr>
          <p:spPr>
            <a:xfrm>
              <a:off x="7073661" y="3124200"/>
              <a:ext cx="981358" cy="523220"/>
            </a:xfrm>
            <a:prstGeom prst="rect">
              <a:avLst/>
            </a:prstGeom>
            <a:noFill/>
          </p:spPr>
          <p:txBody>
            <a:bodyPr wrap="none" rtlCol="0">
              <a:spAutoFit/>
            </a:bodyPr>
            <a:lstStyle/>
            <a:p>
              <a:r>
                <a:rPr lang="en-US" sz="2800" b="0" dirty="0">
                  <a:solidFill>
                    <a:srgbClr val="FFFF00"/>
                  </a:solidFill>
                </a:rPr>
                <a:t>range</a:t>
              </a:r>
            </a:p>
          </p:txBody>
        </p:sp>
        <p:cxnSp>
          <p:nvCxnSpPr>
            <p:cNvPr id="10" name="Connector: Elbow 9">
              <a:extLst>
                <a:ext uri="{FF2B5EF4-FFF2-40B4-BE49-F238E27FC236}">
                  <a16:creationId xmlns:a16="http://schemas.microsoft.com/office/drawing/2014/main" id="{E5CF0746-6423-4338-9CEA-F0F825B428B4}"/>
                </a:ext>
              </a:extLst>
            </p:cNvPr>
            <p:cNvCxnSpPr>
              <a:stCxn id="5" idx="2"/>
              <a:endCxn id="7" idx="1"/>
            </p:cNvCxnSpPr>
            <p:nvPr/>
          </p:nvCxnSpPr>
          <p:spPr bwMode="auto">
            <a:xfrm rot="16200000" flipH="1">
              <a:off x="1935983" y="3017016"/>
              <a:ext cx="121622" cy="640789"/>
            </a:xfrm>
            <a:prstGeom prst="bentConnector2">
              <a:avLst/>
            </a:prstGeom>
            <a:solidFill>
              <a:schemeClr val="accent1"/>
            </a:solidFill>
            <a:ln w="19050" cap="flat" cmpd="sng" algn="ctr">
              <a:solidFill>
                <a:srgbClr val="FFFF00"/>
              </a:solidFill>
              <a:prstDash val="solid"/>
              <a:round/>
              <a:headEnd type="none" w="med" len="med"/>
              <a:tailEnd type="triangle"/>
            </a:ln>
            <a:effectLst/>
          </p:spPr>
        </p:cxnSp>
        <p:cxnSp>
          <p:nvCxnSpPr>
            <p:cNvPr id="11" name="Connector: Elbow 10">
              <a:extLst>
                <a:ext uri="{FF2B5EF4-FFF2-40B4-BE49-F238E27FC236}">
                  <a16:creationId xmlns:a16="http://schemas.microsoft.com/office/drawing/2014/main" id="{C6807292-A9DB-4C7A-9674-5663D10C7BFE}"/>
                </a:ext>
              </a:extLst>
            </p:cNvPr>
            <p:cNvCxnSpPr>
              <a:cxnSpLocks/>
              <a:endCxn id="8" idx="1"/>
            </p:cNvCxnSpPr>
            <p:nvPr/>
          </p:nvCxnSpPr>
          <p:spPr bwMode="auto">
            <a:xfrm>
              <a:off x="5813382" y="3276601"/>
              <a:ext cx="1260279" cy="109209"/>
            </a:xfrm>
            <a:prstGeom prst="bentConnector3">
              <a:avLst>
                <a:gd name="adj1" fmla="val 9369"/>
              </a:avLst>
            </a:prstGeom>
            <a:solidFill>
              <a:schemeClr val="accent1"/>
            </a:solidFill>
            <a:ln w="19050" cap="flat"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31770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Explicit in BFO</a:t>
            </a:r>
          </a:p>
        </p:txBody>
      </p:sp>
      <p:sp>
        <p:nvSpPr>
          <p:cNvPr id="10" name="Slide Number Placeholder 9">
            <a:extLst>
              <a:ext uri="{FF2B5EF4-FFF2-40B4-BE49-F238E27FC236}">
                <a16:creationId xmlns:a16="http://schemas.microsoft.com/office/drawing/2014/main" id="{BA740FF0-4A2F-4CDE-BB30-E743E8A87451}"/>
              </a:ext>
            </a:extLst>
          </p:cNvPr>
          <p:cNvSpPr>
            <a:spLocks noGrp="1"/>
          </p:cNvSpPr>
          <p:nvPr>
            <p:ph type="sldNum" sz="quarter" idx="3"/>
          </p:nvPr>
        </p:nvSpPr>
        <p:spPr/>
        <p:txBody>
          <a:bodyPr/>
          <a:lstStyle/>
          <a:p>
            <a:fld id="{7C5DB68A-9D44-4073-920F-D08D647C06A7}" type="slidenum">
              <a:rPr lang="en-US" smtClean="0"/>
              <a:t>38</a:t>
            </a:fld>
            <a:endParaRPr lang="en-US" dirty="0"/>
          </a:p>
        </p:txBody>
      </p:sp>
      <p:grpSp>
        <p:nvGrpSpPr>
          <p:cNvPr id="4" name="Group 3"/>
          <p:cNvGrpSpPr/>
          <p:nvPr/>
        </p:nvGrpSpPr>
        <p:grpSpPr>
          <a:xfrm>
            <a:off x="381000" y="1676400"/>
            <a:ext cx="8458200" cy="4953000"/>
            <a:chOff x="381000" y="2209800"/>
            <a:chExt cx="8458200" cy="4419600"/>
          </a:xfrm>
        </p:grpSpPr>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portions of reality</a:t>
              </a: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6" name="Group 5"/>
          <p:cNvGrpSpPr/>
          <p:nvPr/>
        </p:nvGrpSpPr>
        <p:grpSpPr>
          <a:xfrm>
            <a:off x="3190877" y="3890964"/>
            <a:ext cx="5206360" cy="2128499"/>
            <a:chOff x="3190877" y="3890964"/>
            <a:chExt cx="5206360" cy="2128499"/>
          </a:xfrm>
        </p:grpSpPr>
        <p:sp>
          <p:nvSpPr>
            <p:cNvPr id="19465" name="TextBox 9"/>
            <p:cNvSpPr txBox="1">
              <a:spLocks noChangeArrowheads="1"/>
            </p:cNvSpPr>
            <p:nvPr/>
          </p:nvSpPr>
          <p:spPr bwMode="auto">
            <a:xfrm>
              <a:off x="3241675" y="3947795"/>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71" name="Rectangle 15"/>
            <p:cNvSpPr>
              <a:spLocks noChangeArrowheads="1"/>
            </p:cNvSpPr>
            <p:nvPr/>
          </p:nvSpPr>
          <p:spPr bwMode="auto">
            <a:xfrm>
              <a:off x="3190877" y="3890964"/>
              <a:ext cx="2230435" cy="212612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98474" y="4495463"/>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5" name="Group 4"/>
          <p:cNvGrpSpPr/>
          <p:nvPr/>
        </p:nvGrpSpPr>
        <p:grpSpPr>
          <a:xfrm>
            <a:off x="533400" y="1723073"/>
            <a:ext cx="8153400" cy="4753927"/>
            <a:chOff x="533400" y="1723073"/>
            <a:chExt cx="8153400" cy="4753927"/>
          </a:xfrm>
        </p:grpSpPr>
        <p:sp>
          <p:nvSpPr>
            <p:cNvPr id="19470" name="Rectangle 14"/>
            <p:cNvSpPr>
              <a:spLocks noChangeArrowheads="1"/>
            </p:cNvSpPr>
            <p:nvPr/>
          </p:nvSpPr>
          <p:spPr bwMode="auto">
            <a:xfrm>
              <a:off x="3161283" y="1759760"/>
              <a:ext cx="1828800" cy="1376363"/>
            </a:xfrm>
            <a:prstGeom prst="rect">
              <a:avLst/>
            </a:prstGeom>
            <a:solidFill>
              <a:srgbClr val="FF0000"/>
            </a:solidFill>
            <a:ln w="9525" algn="ctr">
              <a:solidFill>
                <a:schemeClr val="bg1"/>
              </a:solidFill>
              <a:round/>
              <a:headEnd/>
              <a:tailEnd type="triangle" w="med" len="med"/>
            </a:ln>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dirty="0">
                <a:solidFill>
                  <a:srgbClr val="000066"/>
                </a:solidFill>
              </a:endParaRPr>
            </a:p>
          </p:txBody>
        </p:sp>
        <p:sp>
          <p:nvSpPr>
            <p:cNvPr id="19461" name="TextBox 5"/>
            <p:cNvSpPr txBox="1">
              <a:spLocks noChangeArrowheads="1"/>
            </p:cNvSpPr>
            <p:nvPr/>
          </p:nvSpPr>
          <p:spPr bwMode="auto">
            <a:xfrm>
              <a:off x="3124200" y="330581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particulars</a:t>
              </a:r>
            </a:p>
          </p:txBody>
        </p:sp>
        <p:sp>
          <p:nvSpPr>
            <p:cNvPr id="19462" name="TextBox 6"/>
            <p:cNvSpPr txBox="1">
              <a:spLocks noChangeArrowheads="1"/>
            </p:cNvSpPr>
            <p:nvPr/>
          </p:nvSpPr>
          <p:spPr bwMode="auto">
            <a:xfrm>
              <a:off x="568170" y="3296528"/>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types</a:t>
              </a:r>
            </a:p>
          </p:txBody>
        </p:sp>
        <p:sp>
          <p:nvSpPr>
            <p:cNvPr id="19463" name="TextBox 7"/>
            <p:cNvSpPr txBox="1">
              <a:spLocks noChangeArrowheads="1"/>
            </p:cNvSpPr>
            <p:nvPr/>
          </p:nvSpPr>
          <p:spPr bwMode="auto">
            <a:xfrm>
              <a:off x="5205984" y="1723073"/>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configurations</a:t>
              </a:r>
            </a:p>
          </p:txBody>
        </p:sp>
        <p:sp>
          <p:nvSpPr>
            <p:cNvPr id="19464" name="TextBox 8"/>
            <p:cNvSpPr txBox="1">
              <a:spLocks noChangeArrowheads="1"/>
            </p:cNvSpPr>
            <p:nvPr/>
          </p:nvSpPr>
          <p:spPr bwMode="auto">
            <a:xfrm>
              <a:off x="3157349" y="1777528"/>
              <a:ext cx="13236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dirty="0">
                  <a:solidFill>
                    <a:schemeClr val="bg1"/>
                  </a:solidFill>
                </a:rPr>
                <a:t>formal</a:t>
              </a:r>
            </a:p>
            <a:p>
              <a:pPr algn="l" eaLnBrk="1" hangingPunct="1"/>
              <a:r>
                <a:rPr lang="en-US" altLang="en-US" dirty="0">
                  <a:solidFill>
                    <a:schemeClr val="bg1"/>
                  </a:solidFill>
                </a:rPr>
                <a:t>relations</a:t>
              </a: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1747837"/>
              <a:ext cx="3505200" cy="1376363"/>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7" name="Group 6"/>
          <p:cNvGrpSpPr/>
          <p:nvPr/>
        </p:nvGrpSpPr>
        <p:grpSpPr>
          <a:xfrm>
            <a:off x="3190877" y="4793140"/>
            <a:ext cx="2230435" cy="1083467"/>
            <a:chOff x="3190877" y="4793140"/>
            <a:chExt cx="2230435" cy="1083467"/>
          </a:xfrm>
        </p:grpSpPr>
        <p:sp>
          <p:nvSpPr>
            <p:cNvPr id="33" name="Rectangle 15"/>
            <p:cNvSpPr>
              <a:spLocks noChangeArrowheads="1"/>
            </p:cNvSpPr>
            <p:nvPr/>
          </p:nvSpPr>
          <p:spPr bwMode="auto">
            <a:xfrm>
              <a:off x="3271520" y="4834572"/>
              <a:ext cx="2068512" cy="10420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4" name="TextBox 9"/>
            <p:cNvSpPr txBox="1">
              <a:spLocks noChangeArrowheads="1"/>
            </p:cNvSpPr>
            <p:nvPr/>
          </p:nvSpPr>
          <p:spPr bwMode="auto">
            <a:xfrm>
              <a:off x="3190877" y="4793140"/>
              <a:ext cx="2230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representations</a:t>
              </a:r>
            </a:p>
          </p:txBody>
        </p:sp>
      </p:grpSp>
      <p:grpSp>
        <p:nvGrpSpPr>
          <p:cNvPr id="3" name="Group 2">
            <a:extLst>
              <a:ext uri="{FF2B5EF4-FFF2-40B4-BE49-F238E27FC236}">
                <a16:creationId xmlns:a16="http://schemas.microsoft.com/office/drawing/2014/main" id="{38F89439-599B-44CD-B692-C274D1A83BEF}"/>
              </a:ext>
            </a:extLst>
          </p:cNvPr>
          <p:cNvGrpSpPr/>
          <p:nvPr/>
        </p:nvGrpSpPr>
        <p:grpSpPr>
          <a:xfrm>
            <a:off x="672337" y="4038599"/>
            <a:ext cx="1677801" cy="2337892"/>
            <a:chOff x="672337" y="4038599"/>
            <a:chExt cx="1677801" cy="2337892"/>
          </a:xfrm>
        </p:grpSpPr>
        <p:sp>
          <p:nvSpPr>
            <p:cNvPr id="37" name="Rectangle 17">
              <a:extLst>
                <a:ext uri="{FF2B5EF4-FFF2-40B4-BE49-F238E27FC236}">
                  <a16:creationId xmlns:a16="http://schemas.microsoft.com/office/drawing/2014/main" id="{B2D2D173-E539-424B-B673-369A089D503A}"/>
                </a:ext>
              </a:extLst>
            </p:cNvPr>
            <p:cNvSpPr>
              <a:spLocks noChangeArrowheads="1"/>
            </p:cNvSpPr>
            <p:nvPr/>
          </p:nvSpPr>
          <p:spPr bwMode="auto">
            <a:xfrm>
              <a:off x="685800" y="4038599"/>
              <a:ext cx="1664338" cy="1434053"/>
            </a:xfrm>
            <a:prstGeom prst="rect">
              <a:avLst/>
            </a:prstGeom>
            <a:solidFill>
              <a:srgbClr val="FF0000"/>
            </a:solidFill>
            <a:ln w="9525" algn="ctr">
              <a:solidFill>
                <a:schemeClr val="bg1"/>
              </a:solidFill>
              <a:prstDash val="solid"/>
              <a:round/>
              <a:headEnd/>
              <a:tailEnd type="triangle" w="med" len="med"/>
            </a:ln>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8" name="Rectangle 17">
              <a:extLst>
                <a:ext uri="{FF2B5EF4-FFF2-40B4-BE49-F238E27FC236}">
                  <a16:creationId xmlns:a16="http://schemas.microsoft.com/office/drawing/2014/main" id="{88CA446A-B538-471F-B012-82F92EEA2801}"/>
                </a:ext>
              </a:extLst>
            </p:cNvPr>
            <p:cNvSpPr>
              <a:spLocks noChangeArrowheads="1"/>
            </p:cNvSpPr>
            <p:nvPr/>
          </p:nvSpPr>
          <p:spPr bwMode="auto">
            <a:xfrm>
              <a:off x="672337" y="5532978"/>
              <a:ext cx="1664338" cy="795972"/>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9" name="TextBox 6">
              <a:extLst>
                <a:ext uri="{FF2B5EF4-FFF2-40B4-BE49-F238E27FC236}">
                  <a16:creationId xmlns:a16="http://schemas.microsoft.com/office/drawing/2014/main" id="{865E264F-979B-4A1E-B0E5-6D1C226FDA60}"/>
                </a:ext>
              </a:extLst>
            </p:cNvPr>
            <p:cNvSpPr txBox="1">
              <a:spLocks noChangeArrowheads="1"/>
            </p:cNvSpPr>
            <p:nvPr/>
          </p:nvSpPr>
          <p:spPr bwMode="auto">
            <a:xfrm>
              <a:off x="685800" y="4053688"/>
              <a:ext cx="1518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universals</a:t>
              </a:r>
            </a:p>
          </p:txBody>
        </p:sp>
        <p:sp>
          <p:nvSpPr>
            <p:cNvPr id="40" name="TextBox 6">
              <a:extLst>
                <a:ext uri="{FF2B5EF4-FFF2-40B4-BE49-F238E27FC236}">
                  <a16:creationId xmlns:a16="http://schemas.microsoft.com/office/drawing/2014/main" id="{EF1F138C-A6A5-4B35-921A-242D1820D59F}"/>
                </a:ext>
              </a:extLst>
            </p:cNvPr>
            <p:cNvSpPr txBox="1">
              <a:spLocks noChangeArrowheads="1"/>
            </p:cNvSpPr>
            <p:nvPr/>
          </p:nvSpPr>
          <p:spPr bwMode="auto">
            <a:xfrm>
              <a:off x="862291" y="5545494"/>
              <a:ext cx="1159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defined</a:t>
              </a:r>
            </a:p>
            <a:p>
              <a:pPr eaLnBrk="1" hangingPunct="1"/>
              <a:r>
                <a:rPr lang="en-US" altLang="en-US" dirty="0">
                  <a:solidFill>
                    <a:schemeClr val="bg1"/>
                  </a:solidFill>
                </a:rPr>
                <a:t>classes</a:t>
              </a:r>
            </a:p>
          </p:txBody>
        </p:sp>
      </p:grpSp>
      <p:sp>
        <p:nvSpPr>
          <p:cNvPr id="44" name="Rectangle 13">
            <a:extLst>
              <a:ext uri="{FF2B5EF4-FFF2-40B4-BE49-F238E27FC236}">
                <a16:creationId xmlns:a16="http://schemas.microsoft.com/office/drawing/2014/main" id="{BE5C2B33-4D7C-4E3D-A9ED-7DEB4D178069}"/>
              </a:ext>
            </a:extLst>
          </p:cNvPr>
          <p:cNvSpPr>
            <a:spLocks noChangeArrowheads="1"/>
          </p:cNvSpPr>
          <p:nvPr/>
        </p:nvSpPr>
        <p:spPr bwMode="auto">
          <a:xfrm>
            <a:off x="5334000" y="2351677"/>
            <a:ext cx="3149600" cy="7355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45" name="TextBox 7">
            <a:extLst>
              <a:ext uri="{FF2B5EF4-FFF2-40B4-BE49-F238E27FC236}">
                <a16:creationId xmlns:a16="http://schemas.microsoft.com/office/drawing/2014/main" id="{C7F07291-19D5-4C3B-9D74-2F12344EBC91}"/>
              </a:ext>
            </a:extLst>
          </p:cNvPr>
          <p:cNvSpPr txBox="1">
            <a:spLocks noChangeArrowheads="1"/>
          </p:cNvSpPr>
          <p:nvPr/>
        </p:nvSpPr>
        <p:spPr bwMode="auto">
          <a:xfrm>
            <a:off x="5445823" y="2295639"/>
            <a:ext cx="18718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relationships</a:t>
            </a:r>
          </a:p>
        </p:txBody>
      </p:sp>
    </p:spTree>
    <p:extLst>
      <p:ext uri="{BB962C8B-B14F-4D97-AF65-F5344CB8AC3E}">
        <p14:creationId xmlns:p14="http://schemas.microsoft.com/office/powerpoint/2010/main" val="196846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Explicit in BFO-based domain ontologies</a:t>
            </a:r>
          </a:p>
        </p:txBody>
      </p:sp>
      <p:sp>
        <p:nvSpPr>
          <p:cNvPr id="10" name="Slide Number Placeholder 9">
            <a:extLst>
              <a:ext uri="{FF2B5EF4-FFF2-40B4-BE49-F238E27FC236}">
                <a16:creationId xmlns:a16="http://schemas.microsoft.com/office/drawing/2014/main" id="{BA740FF0-4A2F-4CDE-BB30-E743E8A87451}"/>
              </a:ext>
            </a:extLst>
          </p:cNvPr>
          <p:cNvSpPr>
            <a:spLocks noGrp="1"/>
          </p:cNvSpPr>
          <p:nvPr>
            <p:ph type="sldNum" sz="quarter" idx="3"/>
          </p:nvPr>
        </p:nvSpPr>
        <p:spPr/>
        <p:txBody>
          <a:bodyPr/>
          <a:lstStyle/>
          <a:p>
            <a:fld id="{7C5DB68A-9D44-4073-920F-D08D647C06A7}" type="slidenum">
              <a:rPr lang="en-US" smtClean="0"/>
              <a:t>39</a:t>
            </a:fld>
            <a:endParaRPr lang="en-US" dirty="0"/>
          </a:p>
        </p:txBody>
      </p:sp>
      <p:grpSp>
        <p:nvGrpSpPr>
          <p:cNvPr id="4" name="Group 3"/>
          <p:cNvGrpSpPr/>
          <p:nvPr/>
        </p:nvGrpSpPr>
        <p:grpSpPr>
          <a:xfrm>
            <a:off x="381000" y="1676400"/>
            <a:ext cx="8458200" cy="4953000"/>
            <a:chOff x="381000" y="2209800"/>
            <a:chExt cx="8458200" cy="4419600"/>
          </a:xfrm>
        </p:grpSpPr>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portions of reality</a:t>
              </a: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6" name="Group 5"/>
          <p:cNvGrpSpPr/>
          <p:nvPr/>
        </p:nvGrpSpPr>
        <p:grpSpPr>
          <a:xfrm>
            <a:off x="3190877" y="3890964"/>
            <a:ext cx="5206360" cy="2128499"/>
            <a:chOff x="3190877" y="3890964"/>
            <a:chExt cx="5206360" cy="2128499"/>
          </a:xfrm>
        </p:grpSpPr>
        <p:sp>
          <p:nvSpPr>
            <p:cNvPr id="19465" name="TextBox 9"/>
            <p:cNvSpPr txBox="1">
              <a:spLocks noChangeArrowheads="1"/>
            </p:cNvSpPr>
            <p:nvPr/>
          </p:nvSpPr>
          <p:spPr bwMode="auto">
            <a:xfrm>
              <a:off x="3241675" y="3947795"/>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71" name="Rectangle 15"/>
            <p:cNvSpPr>
              <a:spLocks noChangeArrowheads="1"/>
            </p:cNvSpPr>
            <p:nvPr/>
          </p:nvSpPr>
          <p:spPr bwMode="auto">
            <a:xfrm>
              <a:off x="3190877" y="3890964"/>
              <a:ext cx="2230435" cy="212612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98474" y="4495463"/>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5" name="Group 4"/>
          <p:cNvGrpSpPr/>
          <p:nvPr/>
        </p:nvGrpSpPr>
        <p:grpSpPr>
          <a:xfrm>
            <a:off x="533400" y="1723073"/>
            <a:ext cx="8153400" cy="4753927"/>
            <a:chOff x="533400" y="1723073"/>
            <a:chExt cx="8153400" cy="4753927"/>
          </a:xfrm>
        </p:grpSpPr>
        <p:sp>
          <p:nvSpPr>
            <p:cNvPr id="19470" name="Rectangle 14"/>
            <p:cNvSpPr>
              <a:spLocks noChangeArrowheads="1"/>
            </p:cNvSpPr>
            <p:nvPr/>
          </p:nvSpPr>
          <p:spPr bwMode="auto">
            <a:xfrm>
              <a:off x="3161283" y="1759760"/>
              <a:ext cx="1828800" cy="1376363"/>
            </a:xfrm>
            <a:prstGeom prst="rect">
              <a:avLst/>
            </a:prstGeom>
            <a:solidFill>
              <a:srgbClr val="FF0000"/>
            </a:solidFill>
            <a:ln w="9525" algn="ctr">
              <a:solidFill>
                <a:schemeClr val="bg1"/>
              </a:solidFill>
              <a:round/>
              <a:headEnd/>
              <a:tailEnd type="triangle" w="med" len="med"/>
            </a:ln>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dirty="0">
                <a:solidFill>
                  <a:srgbClr val="000066"/>
                </a:solidFill>
              </a:endParaRPr>
            </a:p>
          </p:txBody>
        </p:sp>
        <p:sp>
          <p:nvSpPr>
            <p:cNvPr id="19461" name="TextBox 5"/>
            <p:cNvSpPr txBox="1">
              <a:spLocks noChangeArrowheads="1"/>
            </p:cNvSpPr>
            <p:nvPr/>
          </p:nvSpPr>
          <p:spPr bwMode="auto">
            <a:xfrm>
              <a:off x="3124200" y="330581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particulars</a:t>
              </a:r>
            </a:p>
          </p:txBody>
        </p:sp>
        <p:sp>
          <p:nvSpPr>
            <p:cNvPr id="19462" name="TextBox 6"/>
            <p:cNvSpPr txBox="1">
              <a:spLocks noChangeArrowheads="1"/>
            </p:cNvSpPr>
            <p:nvPr/>
          </p:nvSpPr>
          <p:spPr bwMode="auto">
            <a:xfrm>
              <a:off x="568170" y="3296528"/>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types</a:t>
              </a:r>
            </a:p>
          </p:txBody>
        </p:sp>
        <p:sp>
          <p:nvSpPr>
            <p:cNvPr id="19463" name="TextBox 7"/>
            <p:cNvSpPr txBox="1">
              <a:spLocks noChangeArrowheads="1"/>
            </p:cNvSpPr>
            <p:nvPr/>
          </p:nvSpPr>
          <p:spPr bwMode="auto">
            <a:xfrm>
              <a:off x="5205984" y="1723073"/>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configurations</a:t>
              </a:r>
            </a:p>
          </p:txBody>
        </p:sp>
        <p:sp>
          <p:nvSpPr>
            <p:cNvPr id="19464" name="TextBox 8"/>
            <p:cNvSpPr txBox="1">
              <a:spLocks noChangeArrowheads="1"/>
            </p:cNvSpPr>
            <p:nvPr/>
          </p:nvSpPr>
          <p:spPr bwMode="auto">
            <a:xfrm>
              <a:off x="3157349" y="1777528"/>
              <a:ext cx="13236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dirty="0">
                  <a:solidFill>
                    <a:schemeClr val="bg1"/>
                  </a:solidFill>
                </a:rPr>
                <a:t>formal</a:t>
              </a:r>
            </a:p>
            <a:p>
              <a:pPr algn="l" eaLnBrk="1" hangingPunct="1"/>
              <a:r>
                <a:rPr lang="en-US" altLang="en-US" dirty="0">
                  <a:solidFill>
                    <a:schemeClr val="bg1"/>
                  </a:solidFill>
                </a:rPr>
                <a:t>relations</a:t>
              </a: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1747837"/>
              <a:ext cx="3505200" cy="1376363"/>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grpSp>
      <p:grpSp>
        <p:nvGrpSpPr>
          <p:cNvPr id="7" name="Group 6"/>
          <p:cNvGrpSpPr/>
          <p:nvPr/>
        </p:nvGrpSpPr>
        <p:grpSpPr>
          <a:xfrm>
            <a:off x="3190877" y="4793140"/>
            <a:ext cx="2230435" cy="1083467"/>
            <a:chOff x="3190877" y="4793140"/>
            <a:chExt cx="2230435" cy="1083467"/>
          </a:xfrm>
        </p:grpSpPr>
        <p:sp>
          <p:nvSpPr>
            <p:cNvPr id="33" name="Rectangle 15"/>
            <p:cNvSpPr>
              <a:spLocks noChangeArrowheads="1"/>
            </p:cNvSpPr>
            <p:nvPr/>
          </p:nvSpPr>
          <p:spPr bwMode="auto">
            <a:xfrm>
              <a:off x="3271520" y="4834572"/>
              <a:ext cx="2068512" cy="10420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4" name="TextBox 9"/>
            <p:cNvSpPr txBox="1">
              <a:spLocks noChangeArrowheads="1"/>
            </p:cNvSpPr>
            <p:nvPr/>
          </p:nvSpPr>
          <p:spPr bwMode="auto">
            <a:xfrm>
              <a:off x="3190877" y="4793140"/>
              <a:ext cx="2230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representations</a:t>
              </a:r>
            </a:p>
          </p:txBody>
        </p:sp>
      </p:grpSp>
      <p:grpSp>
        <p:nvGrpSpPr>
          <p:cNvPr id="3" name="Group 2">
            <a:extLst>
              <a:ext uri="{FF2B5EF4-FFF2-40B4-BE49-F238E27FC236}">
                <a16:creationId xmlns:a16="http://schemas.microsoft.com/office/drawing/2014/main" id="{38F89439-599B-44CD-B692-C274D1A83BEF}"/>
              </a:ext>
            </a:extLst>
          </p:cNvPr>
          <p:cNvGrpSpPr/>
          <p:nvPr/>
        </p:nvGrpSpPr>
        <p:grpSpPr>
          <a:xfrm>
            <a:off x="672337" y="4038599"/>
            <a:ext cx="1677801" cy="2337892"/>
            <a:chOff x="672337" y="4038599"/>
            <a:chExt cx="1677801" cy="2337892"/>
          </a:xfrm>
        </p:grpSpPr>
        <p:sp>
          <p:nvSpPr>
            <p:cNvPr id="37" name="Rectangle 17">
              <a:extLst>
                <a:ext uri="{FF2B5EF4-FFF2-40B4-BE49-F238E27FC236}">
                  <a16:creationId xmlns:a16="http://schemas.microsoft.com/office/drawing/2014/main" id="{B2D2D173-E539-424B-B673-369A089D503A}"/>
                </a:ext>
              </a:extLst>
            </p:cNvPr>
            <p:cNvSpPr>
              <a:spLocks noChangeArrowheads="1"/>
            </p:cNvSpPr>
            <p:nvPr/>
          </p:nvSpPr>
          <p:spPr bwMode="auto">
            <a:xfrm>
              <a:off x="685800" y="4038599"/>
              <a:ext cx="1664338" cy="1434053"/>
            </a:xfrm>
            <a:prstGeom prst="rect">
              <a:avLst/>
            </a:prstGeom>
            <a:solidFill>
              <a:srgbClr val="FF0000"/>
            </a:solidFill>
            <a:ln w="9525" algn="ctr">
              <a:solidFill>
                <a:schemeClr val="bg1"/>
              </a:solidFill>
              <a:prstDash val="solid"/>
              <a:round/>
              <a:headEnd/>
              <a:tailEnd type="triangle" w="med" len="med"/>
            </a:ln>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8" name="Rectangle 17">
              <a:extLst>
                <a:ext uri="{FF2B5EF4-FFF2-40B4-BE49-F238E27FC236}">
                  <a16:creationId xmlns:a16="http://schemas.microsoft.com/office/drawing/2014/main" id="{88CA446A-B538-471F-B012-82F92EEA2801}"/>
                </a:ext>
              </a:extLst>
            </p:cNvPr>
            <p:cNvSpPr>
              <a:spLocks noChangeArrowheads="1"/>
            </p:cNvSpPr>
            <p:nvPr/>
          </p:nvSpPr>
          <p:spPr bwMode="auto">
            <a:xfrm>
              <a:off x="672337" y="5532978"/>
              <a:ext cx="1664338" cy="795972"/>
            </a:xfrm>
            <a:prstGeom prst="rect">
              <a:avLst/>
            </a:prstGeom>
            <a:solidFill>
              <a:srgbClr val="FF6600"/>
            </a:solidFill>
            <a:ln w="9525" algn="ctr">
              <a:solidFill>
                <a:schemeClr val="bg1"/>
              </a:solidFill>
              <a:prstDash val="solid"/>
              <a:round/>
              <a:headEnd/>
              <a:tailEnd type="triangle" w="med" len="med"/>
            </a:ln>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39" name="TextBox 6">
              <a:extLst>
                <a:ext uri="{FF2B5EF4-FFF2-40B4-BE49-F238E27FC236}">
                  <a16:creationId xmlns:a16="http://schemas.microsoft.com/office/drawing/2014/main" id="{865E264F-979B-4A1E-B0E5-6D1C226FDA60}"/>
                </a:ext>
              </a:extLst>
            </p:cNvPr>
            <p:cNvSpPr txBox="1">
              <a:spLocks noChangeArrowheads="1"/>
            </p:cNvSpPr>
            <p:nvPr/>
          </p:nvSpPr>
          <p:spPr bwMode="auto">
            <a:xfrm>
              <a:off x="685800" y="4053688"/>
              <a:ext cx="1518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universals</a:t>
              </a:r>
            </a:p>
          </p:txBody>
        </p:sp>
        <p:sp>
          <p:nvSpPr>
            <p:cNvPr id="40" name="TextBox 6">
              <a:extLst>
                <a:ext uri="{FF2B5EF4-FFF2-40B4-BE49-F238E27FC236}">
                  <a16:creationId xmlns:a16="http://schemas.microsoft.com/office/drawing/2014/main" id="{EF1F138C-A6A5-4B35-921A-242D1820D59F}"/>
                </a:ext>
              </a:extLst>
            </p:cNvPr>
            <p:cNvSpPr txBox="1">
              <a:spLocks noChangeArrowheads="1"/>
            </p:cNvSpPr>
            <p:nvPr/>
          </p:nvSpPr>
          <p:spPr bwMode="auto">
            <a:xfrm>
              <a:off x="862291" y="5545494"/>
              <a:ext cx="1159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defined</a:t>
              </a:r>
            </a:p>
            <a:p>
              <a:pPr eaLnBrk="1" hangingPunct="1"/>
              <a:r>
                <a:rPr lang="en-US" altLang="en-US" dirty="0">
                  <a:solidFill>
                    <a:schemeClr val="bg1"/>
                  </a:solidFill>
                </a:rPr>
                <a:t>classes</a:t>
              </a:r>
            </a:p>
          </p:txBody>
        </p:sp>
      </p:grpSp>
      <p:sp>
        <p:nvSpPr>
          <p:cNvPr id="44" name="Rectangle 13">
            <a:extLst>
              <a:ext uri="{FF2B5EF4-FFF2-40B4-BE49-F238E27FC236}">
                <a16:creationId xmlns:a16="http://schemas.microsoft.com/office/drawing/2014/main" id="{BE5C2B33-4D7C-4E3D-A9ED-7DEB4D178069}"/>
              </a:ext>
            </a:extLst>
          </p:cNvPr>
          <p:cNvSpPr>
            <a:spLocks noChangeArrowheads="1"/>
          </p:cNvSpPr>
          <p:nvPr/>
        </p:nvSpPr>
        <p:spPr bwMode="auto">
          <a:xfrm>
            <a:off x="5334000" y="2351677"/>
            <a:ext cx="3149600" cy="735535"/>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45" name="TextBox 7">
            <a:extLst>
              <a:ext uri="{FF2B5EF4-FFF2-40B4-BE49-F238E27FC236}">
                <a16:creationId xmlns:a16="http://schemas.microsoft.com/office/drawing/2014/main" id="{C7F07291-19D5-4C3B-9D74-2F12344EBC91}"/>
              </a:ext>
            </a:extLst>
          </p:cNvPr>
          <p:cNvSpPr txBox="1">
            <a:spLocks noChangeArrowheads="1"/>
          </p:cNvSpPr>
          <p:nvPr/>
        </p:nvSpPr>
        <p:spPr bwMode="auto">
          <a:xfrm>
            <a:off x="5445823" y="2295639"/>
            <a:ext cx="18718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relationships</a:t>
            </a:r>
          </a:p>
        </p:txBody>
      </p:sp>
    </p:spTree>
    <p:extLst>
      <p:ext uri="{BB962C8B-B14F-4D97-AF65-F5344CB8AC3E}">
        <p14:creationId xmlns:p14="http://schemas.microsoft.com/office/powerpoint/2010/main" val="30993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CF8054-327C-4FD3-9D09-5F080F3582EA}"/>
              </a:ext>
            </a:extLst>
          </p:cNvPr>
          <p:cNvSpPr>
            <a:spLocks noGrp="1"/>
          </p:cNvSpPr>
          <p:nvPr>
            <p:ph type="ctrTitle"/>
          </p:nvPr>
        </p:nvSpPr>
        <p:spPr/>
        <p:txBody>
          <a:bodyPr/>
          <a:lstStyle/>
          <a:p>
            <a:r>
              <a:rPr lang="en-US" dirty="0"/>
              <a:t>Distinguishing what is denoted by ‘relation’ in technical sense from what is denoted by ‘relation’ in non-formal language</a:t>
            </a:r>
            <a:br>
              <a:rPr lang="en-US" dirty="0"/>
            </a:br>
            <a:endParaRPr lang="en-US" dirty="0"/>
          </a:p>
        </p:txBody>
      </p:sp>
    </p:spTree>
    <p:extLst>
      <p:ext uri="{BB962C8B-B14F-4D97-AF65-F5344CB8AC3E}">
        <p14:creationId xmlns:p14="http://schemas.microsoft.com/office/powerpoint/2010/main" val="1750197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BF9E-1200-40B3-833E-B80090DE54A7}"/>
              </a:ext>
            </a:extLst>
          </p:cNvPr>
          <p:cNvSpPr>
            <a:spLocks noGrp="1"/>
          </p:cNvSpPr>
          <p:nvPr>
            <p:ph type="title"/>
          </p:nvPr>
        </p:nvSpPr>
        <p:spPr/>
        <p:txBody>
          <a:bodyPr/>
          <a:lstStyle/>
          <a:p>
            <a:r>
              <a:rPr lang="en-US" dirty="0"/>
              <a:t>Remember !!!</a:t>
            </a:r>
          </a:p>
        </p:txBody>
      </p:sp>
      <p:sp>
        <p:nvSpPr>
          <p:cNvPr id="3" name="Content Placeholder 2">
            <a:extLst>
              <a:ext uri="{FF2B5EF4-FFF2-40B4-BE49-F238E27FC236}">
                <a16:creationId xmlns:a16="http://schemas.microsoft.com/office/drawing/2014/main" id="{AEAF1560-A411-4428-AFB6-F00C06320746}"/>
              </a:ext>
            </a:extLst>
          </p:cNvPr>
          <p:cNvSpPr>
            <a:spLocks noGrp="1"/>
          </p:cNvSpPr>
          <p:nvPr>
            <p:ph idx="1"/>
          </p:nvPr>
        </p:nvSpPr>
        <p:spPr/>
        <p:txBody>
          <a:bodyPr/>
          <a:lstStyle/>
          <a:p>
            <a:pPr>
              <a:buFont typeface="Arial" panose="020B0604020202020204" pitchFamily="34" charset="0"/>
              <a:buChar char="•"/>
            </a:pPr>
            <a:r>
              <a:rPr lang="en-US" dirty="0"/>
              <a:t>Formal relations expressed in the BFO are all type-type relations.</a:t>
            </a:r>
          </a:p>
          <a:p>
            <a:pPr lvl="2">
              <a:buFont typeface="Arial" panose="020B0604020202020204" pitchFamily="34" charset="0"/>
              <a:buChar char="•"/>
            </a:pPr>
            <a:r>
              <a:rPr lang="en-US" dirty="0"/>
              <a:t>IC	</a:t>
            </a:r>
            <a:r>
              <a:rPr lang="en-US" dirty="0" err="1"/>
              <a:t>isa</a:t>
            </a:r>
            <a:r>
              <a:rPr lang="en-US" dirty="0"/>
              <a:t> 			     Continuant</a:t>
            </a:r>
          </a:p>
          <a:p>
            <a:pPr lvl="2">
              <a:buFont typeface="Arial" panose="020B0604020202020204" pitchFamily="34" charset="0"/>
              <a:buChar char="•"/>
            </a:pPr>
            <a:r>
              <a:rPr lang="en-US" dirty="0"/>
              <a:t>SDC 	specifically depends on      IC</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BFO’s type-type relations don’t express anything about types, but only what is the case for all particulars in the domain position of the relation.</a:t>
            </a:r>
          </a:p>
          <a:p>
            <a:pPr>
              <a:buFont typeface="Arial" panose="020B0604020202020204" pitchFamily="34" charset="0"/>
              <a:buChar char="•"/>
            </a:pPr>
            <a:endParaRPr lang="en-US" dirty="0"/>
          </a:p>
          <a:p>
            <a:pPr>
              <a:buFont typeface="Arial" panose="020B0604020202020204" pitchFamily="34" charset="0"/>
              <a:buChar char="•"/>
            </a:pPr>
            <a:r>
              <a:rPr lang="en-US" dirty="0"/>
              <a:t>BFO’s type-type relations are defined / elucidated on the basis of instance-level relations.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E6B468-871B-437C-AAF5-B2DAF3173DA8}"/>
              </a:ext>
            </a:extLst>
          </p:cNvPr>
          <p:cNvSpPr>
            <a:spLocks noGrp="1"/>
          </p:cNvSpPr>
          <p:nvPr>
            <p:ph type="sldNum" sz="quarter" idx="3"/>
          </p:nvPr>
        </p:nvSpPr>
        <p:spPr/>
        <p:txBody>
          <a:bodyPr/>
          <a:lstStyle/>
          <a:p>
            <a:fld id="{7C5DB68A-9D44-4073-920F-D08D647C06A7}" type="slidenum">
              <a:rPr lang="en-US" smtClean="0"/>
              <a:t>40</a:t>
            </a:fld>
            <a:endParaRPr lang="en-US" dirty="0"/>
          </a:p>
        </p:txBody>
      </p:sp>
    </p:spTree>
    <p:extLst>
      <p:ext uri="{BB962C8B-B14F-4D97-AF65-F5344CB8AC3E}">
        <p14:creationId xmlns:p14="http://schemas.microsoft.com/office/powerpoint/2010/main" val="128351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3501F2-AD07-4E7C-9143-492C9036F10C}"/>
              </a:ext>
            </a:extLst>
          </p:cNvPr>
          <p:cNvSpPr>
            <a:spLocks noGrp="1"/>
          </p:cNvSpPr>
          <p:nvPr>
            <p:ph type="ctrTitle"/>
          </p:nvPr>
        </p:nvSpPr>
        <p:spPr/>
        <p:txBody>
          <a:bodyPr/>
          <a:lstStyle/>
          <a:p>
            <a:r>
              <a:rPr lang="en-US" dirty="0"/>
              <a:t>Elucidations and definitions</a:t>
            </a:r>
            <a:br>
              <a:rPr lang="en-US" dirty="0"/>
            </a:br>
            <a:r>
              <a:rPr lang="en-US" dirty="0"/>
              <a:t>of formal relations</a:t>
            </a:r>
          </a:p>
        </p:txBody>
      </p:sp>
      <p:sp>
        <p:nvSpPr>
          <p:cNvPr id="6" name="Subtitle 5">
            <a:extLst>
              <a:ext uri="{FF2B5EF4-FFF2-40B4-BE49-F238E27FC236}">
                <a16:creationId xmlns:a16="http://schemas.microsoft.com/office/drawing/2014/main" id="{F8F32782-92FD-4110-9827-B490C014CA6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0641B24D-E53E-4CA7-B8EE-C269AC1DCAA8}"/>
              </a:ext>
            </a:extLst>
          </p:cNvPr>
          <p:cNvSpPr>
            <a:spLocks noGrp="1"/>
          </p:cNvSpPr>
          <p:nvPr>
            <p:ph type="sldNum" sz="quarter" idx="4294967295"/>
          </p:nvPr>
        </p:nvSpPr>
        <p:spPr>
          <a:xfrm>
            <a:off x="0" y="6477000"/>
            <a:ext cx="457200" cy="296863"/>
          </a:xfrm>
        </p:spPr>
        <p:txBody>
          <a:bodyPr/>
          <a:lstStyle/>
          <a:p>
            <a:fld id="{7C5DB68A-9D44-4073-920F-D08D647C06A7}" type="slidenum">
              <a:rPr lang="en-US" smtClean="0"/>
              <a:t>41</a:t>
            </a:fld>
            <a:endParaRPr lang="en-US" dirty="0"/>
          </a:p>
        </p:txBody>
      </p:sp>
    </p:spTree>
    <p:extLst>
      <p:ext uri="{BB962C8B-B14F-4D97-AF65-F5344CB8AC3E}">
        <p14:creationId xmlns:p14="http://schemas.microsoft.com/office/powerpoint/2010/main" val="4052236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 y="609600"/>
            <a:ext cx="9144000" cy="6248400"/>
          </a:xfrm>
          <a:prstGeom prst="rect">
            <a:avLst/>
          </a:prstGeom>
        </p:spPr>
      </p:pic>
      <p:sp>
        <p:nvSpPr>
          <p:cNvPr id="4" name="Slide Number Placeholder 3">
            <a:extLst>
              <a:ext uri="{FF2B5EF4-FFF2-40B4-BE49-F238E27FC236}">
                <a16:creationId xmlns:a16="http://schemas.microsoft.com/office/drawing/2014/main" id="{F58E05E0-1081-4ABB-9A32-9D9F05F96988}"/>
              </a:ext>
            </a:extLst>
          </p:cNvPr>
          <p:cNvSpPr>
            <a:spLocks noGrp="1"/>
          </p:cNvSpPr>
          <p:nvPr>
            <p:ph type="sldNum" sz="quarter" idx="3"/>
          </p:nvPr>
        </p:nvSpPr>
        <p:spPr/>
        <p:txBody>
          <a:bodyPr/>
          <a:lstStyle/>
          <a:p>
            <a:fld id="{7C5DB68A-9D44-4073-920F-D08D647C06A7}" type="slidenum">
              <a:rPr lang="en-US" smtClean="0"/>
              <a:t>42</a:t>
            </a:fld>
            <a:endParaRPr lang="en-US" dirty="0"/>
          </a:p>
        </p:txBody>
      </p:sp>
    </p:spTree>
    <p:extLst>
      <p:ext uri="{BB962C8B-B14F-4D97-AF65-F5344CB8AC3E}">
        <p14:creationId xmlns:p14="http://schemas.microsoft.com/office/powerpoint/2010/main" val="827834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Elucidation</a:t>
            </a:r>
            <a:r>
              <a:rPr lang="en-US" dirty="0"/>
              <a:t> of a formal relation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err="1"/>
              <a:t>instance_of</a:t>
            </a:r>
            <a:r>
              <a:rPr lang="en-US" dirty="0"/>
              <a:t> relation holds between particulars and universals. It comes in two forms, for continuants (C, C1, …) and </a:t>
            </a:r>
            <a:r>
              <a:rPr lang="en-US" dirty="0" err="1"/>
              <a:t>occurrents</a:t>
            </a:r>
            <a:r>
              <a:rPr lang="en-US" dirty="0"/>
              <a:t> (P, P1, …) as follows:</a:t>
            </a:r>
          </a:p>
          <a:p>
            <a:pPr>
              <a:buFont typeface="Arial" panose="020B0604020202020204" pitchFamily="34" charset="0"/>
              <a:buChar char="•"/>
            </a:pPr>
            <a:endParaRPr lang="en-US" dirty="0"/>
          </a:p>
          <a:p>
            <a:pPr lvl="1">
              <a:buFont typeface="Arial" panose="020B0604020202020204" pitchFamily="34" charset="0"/>
              <a:buChar char="•"/>
            </a:pPr>
            <a:r>
              <a:rPr lang="en-US" dirty="0"/>
              <a:t>c </a:t>
            </a:r>
            <a:r>
              <a:rPr lang="en-US" dirty="0" err="1"/>
              <a:t>instance_of</a:t>
            </a:r>
            <a:r>
              <a:rPr lang="en-US" dirty="0"/>
              <a:t> C at t  </a:t>
            </a:r>
            <a:r>
              <a:rPr lang="en-US" i="1" u="sng" dirty="0">
                <a:solidFill>
                  <a:srgbClr val="FFFF00"/>
                </a:solidFill>
              </a:rPr>
              <a:t>means</a:t>
            </a:r>
            <a:r>
              <a:rPr lang="en-US" dirty="0"/>
              <a:t>: the particular continuant entity c instantiates the universal </a:t>
            </a:r>
            <a:r>
              <a:rPr lang="en-US" dirty="0" err="1"/>
              <a:t>C at</a:t>
            </a:r>
            <a:r>
              <a:rPr lang="en-US" dirty="0"/>
              <a:t> t</a:t>
            </a:r>
          </a:p>
          <a:p>
            <a:pPr lvl="1">
              <a:buFont typeface="Arial" panose="020B0604020202020204" pitchFamily="34" charset="0"/>
              <a:buChar char="•"/>
            </a:pPr>
            <a:endParaRPr lang="en-US" dirty="0"/>
          </a:p>
          <a:p>
            <a:pPr lvl="1">
              <a:buFont typeface="Arial" panose="020B0604020202020204" pitchFamily="34" charset="0"/>
              <a:buChar char="•"/>
            </a:pPr>
            <a:r>
              <a:rPr lang="en-US" dirty="0"/>
              <a:t>BFO2.0:</a:t>
            </a:r>
          </a:p>
          <a:p>
            <a:pPr lvl="2">
              <a:buFont typeface="Arial" panose="020B0604020202020204" pitchFamily="34" charset="0"/>
              <a:buChar char="•"/>
            </a:pPr>
            <a:r>
              <a:rPr lang="en-US" dirty="0"/>
              <a:t>p </a:t>
            </a:r>
            <a:r>
              <a:rPr lang="en-US" dirty="0" err="1"/>
              <a:t>instance_of</a:t>
            </a:r>
            <a:r>
              <a:rPr lang="en-US" dirty="0"/>
              <a:t> P </a:t>
            </a:r>
            <a:r>
              <a:rPr lang="en-US" i="1" u="sng" dirty="0">
                <a:solidFill>
                  <a:srgbClr val="FFFF00"/>
                </a:solidFill>
              </a:rPr>
              <a:t>means</a:t>
            </a:r>
            <a:r>
              <a:rPr lang="en-US" dirty="0"/>
              <a:t>: the particular occurrent entity p instantiates the universal P.</a:t>
            </a:r>
          </a:p>
          <a:p>
            <a:pPr lvl="1">
              <a:buFont typeface="Arial" panose="020B0604020202020204" pitchFamily="34" charset="0"/>
              <a:buChar char="•"/>
            </a:pPr>
            <a:r>
              <a:rPr lang="en-US" dirty="0"/>
              <a:t>BFO2020:</a:t>
            </a:r>
          </a:p>
          <a:p>
            <a:pPr lvl="2">
              <a:buFont typeface="Arial" panose="020B0604020202020204" pitchFamily="34" charset="0"/>
              <a:buChar char="•"/>
            </a:pPr>
            <a:r>
              <a:rPr lang="en-US" dirty="0"/>
              <a:t>p </a:t>
            </a:r>
            <a:r>
              <a:rPr lang="en-US" dirty="0" err="1"/>
              <a:t>instance_of</a:t>
            </a:r>
            <a:r>
              <a:rPr lang="en-US" dirty="0"/>
              <a:t> P at t</a:t>
            </a:r>
          </a:p>
        </p:txBody>
      </p:sp>
      <p:sp>
        <p:nvSpPr>
          <p:cNvPr id="4" name="Slide Number Placeholder 3">
            <a:extLst>
              <a:ext uri="{FF2B5EF4-FFF2-40B4-BE49-F238E27FC236}">
                <a16:creationId xmlns:a16="http://schemas.microsoft.com/office/drawing/2014/main" id="{42D3CA7D-53EC-41D0-8EC4-E225E14E226D}"/>
              </a:ext>
            </a:extLst>
          </p:cNvPr>
          <p:cNvSpPr>
            <a:spLocks noGrp="1"/>
          </p:cNvSpPr>
          <p:nvPr>
            <p:ph type="sldNum" sz="quarter" idx="3"/>
          </p:nvPr>
        </p:nvSpPr>
        <p:spPr/>
        <p:txBody>
          <a:bodyPr/>
          <a:lstStyle/>
          <a:p>
            <a:fld id="{7C5DB68A-9D44-4073-920F-D08D647C06A7}" type="slidenum">
              <a:rPr lang="en-US" smtClean="0"/>
              <a:t>43</a:t>
            </a:fld>
            <a:endParaRPr lang="en-US" dirty="0"/>
          </a:p>
        </p:txBody>
      </p:sp>
    </p:spTree>
    <p:extLst>
      <p:ext uri="{BB962C8B-B14F-4D97-AF65-F5344CB8AC3E}">
        <p14:creationId xmlns:p14="http://schemas.microsoft.com/office/powerpoint/2010/main" val="439127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Elucidation</a:t>
            </a:r>
            <a:r>
              <a:rPr lang="en-US" dirty="0"/>
              <a:t> of a formal relation</a:t>
            </a:r>
            <a:endParaRPr lang="en-US" b="1" i="1" u="sng"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i="1" dirty="0">
                <a:latin typeface="+mn-lt"/>
              </a:rPr>
              <a:t>x </a:t>
            </a:r>
            <a:r>
              <a:rPr lang="en-US" sz="2200" b="1" i="1" dirty="0" err="1">
                <a:latin typeface="+mn-lt"/>
              </a:rPr>
              <a:t>is_about</a:t>
            </a:r>
            <a:r>
              <a:rPr lang="en-US" sz="2200" b="1" i="1" dirty="0">
                <a:latin typeface="+mn-lt"/>
              </a:rPr>
              <a:t> </a:t>
            </a:r>
            <a:r>
              <a:rPr lang="en-US" sz="2200" i="1" dirty="0">
                <a:latin typeface="+mn-lt"/>
              </a:rPr>
              <a:t>y</a:t>
            </a:r>
            <a:r>
              <a:rPr lang="en-US" sz="2200" b="1" dirty="0">
                <a:latin typeface="+mn-lt"/>
              </a:rPr>
              <a:t> </a:t>
            </a:r>
            <a:r>
              <a:rPr lang="en-US" sz="2200" b="1" u="sng" dirty="0">
                <a:solidFill>
                  <a:srgbClr val="FFFF00"/>
                </a:solidFill>
                <a:latin typeface="+mn-lt"/>
              </a:rPr>
              <a:t>means</a:t>
            </a:r>
            <a:r>
              <a:rPr lang="en-US" sz="2200" b="1" dirty="0">
                <a:latin typeface="+mn-lt"/>
              </a:rPr>
              <a:t>: </a:t>
            </a:r>
            <a:endParaRPr lang="en-US" sz="2200" dirty="0">
              <a:latin typeface="+mn-lt"/>
            </a:endParaRPr>
          </a:p>
          <a:p>
            <a:pPr lvl="1">
              <a:buFont typeface="Arial" panose="020B0604020202020204" pitchFamily="34" charset="0"/>
              <a:buChar char="•"/>
            </a:pPr>
            <a:r>
              <a:rPr lang="en-US" sz="2200" i="1" dirty="0">
                <a:latin typeface="+mn-lt"/>
              </a:rPr>
              <a:t>x refers to or is cognitively directed towards y.</a:t>
            </a:r>
          </a:p>
          <a:p>
            <a:pPr lvl="3">
              <a:buFont typeface="Arial" panose="020B0604020202020204" pitchFamily="34" charset="0"/>
              <a:buChar char="•"/>
            </a:pPr>
            <a:r>
              <a:rPr lang="en-US" sz="1800" b="1" dirty="0">
                <a:latin typeface="+mn-lt"/>
              </a:rPr>
              <a:t>Domain:</a:t>
            </a:r>
            <a:r>
              <a:rPr lang="en-US" sz="1800" dirty="0">
                <a:latin typeface="+mn-lt"/>
              </a:rPr>
              <a:t> representations; </a:t>
            </a:r>
          </a:p>
          <a:p>
            <a:pPr lvl="3">
              <a:buFont typeface="Arial" panose="020B0604020202020204" pitchFamily="34" charset="0"/>
              <a:buChar char="•"/>
            </a:pPr>
            <a:r>
              <a:rPr lang="en-US" sz="1800" b="1" dirty="0">
                <a:latin typeface="+mn-lt"/>
              </a:rPr>
              <a:t>Range:</a:t>
            </a:r>
            <a:r>
              <a:rPr lang="en-US" sz="1800" dirty="0">
                <a:latin typeface="+mn-lt"/>
              </a:rPr>
              <a:t> portions of reality. </a:t>
            </a:r>
          </a:p>
          <a:p>
            <a:pPr lvl="3">
              <a:buFont typeface="Arial" panose="020B0604020202020204" pitchFamily="34" charset="0"/>
              <a:buChar char="•"/>
            </a:pPr>
            <a:r>
              <a:rPr lang="en-US" sz="1800" b="1" dirty="0">
                <a:latin typeface="+mn-lt"/>
              </a:rPr>
              <a:t>Axiom:</a:t>
            </a:r>
            <a:r>
              <a:rPr lang="en-US" sz="1800" dirty="0">
                <a:latin typeface="+mn-lt"/>
              </a:rPr>
              <a:t> if</a:t>
            </a:r>
            <a:r>
              <a:rPr lang="en-US" sz="1800" b="1" dirty="0">
                <a:latin typeface="+mn-lt"/>
              </a:rPr>
              <a:t> </a:t>
            </a:r>
            <a:r>
              <a:rPr lang="en-US" sz="1800" i="1" dirty="0">
                <a:latin typeface="+mn-lt"/>
              </a:rPr>
              <a:t>x</a:t>
            </a:r>
            <a:r>
              <a:rPr lang="en-US" sz="1800" b="1" i="1" dirty="0">
                <a:latin typeface="+mn-lt"/>
              </a:rPr>
              <a:t> </a:t>
            </a:r>
            <a:r>
              <a:rPr lang="en-US" sz="1800" b="1" i="1" dirty="0" err="1">
                <a:latin typeface="+mn-lt"/>
              </a:rPr>
              <a:t>is_about</a:t>
            </a:r>
            <a:r>
              <a:rPr lang="en-US" sz="1800" b="1" i="1" dirty="0">
                <a:latin typeface="+mn-lt"/>
              </a:rPr>
              <a:t> </a:t>
            </a:r>
            <a:r>
              <a:rPr lang="en-US" sz="1800" i="1" dirty="0">
                <a:latin typeface="+mn-lt"/>
              </a:rPr>
              <a:t>y </a:t>
            </a:r>
            <a:r>
              <a:rPr lang="en-US" sz="1800" dirty="0">
                <a:latin typeface="+mn-lt"/>
              </a:rPr>
              <a:t>then </a:t>
            </a:r>
            <a:r>
              <a:rPr lang="en-US" sz="1800" i="1" dirty="0">
                <a:latin typeface="+mn-lt"/>
              </a:rPr>
              <a:t>y </a:t>
            </a:r>
            <a:r>
              <a:rPr lang="en-US" sz="1800" dirty="0">
                <a:latin typeface="+mn-lt"/>
              </a:rPr>
              <a:t>exists (veridicality).</a:t>
            </a:r>
          </a:p>
          <a:p>
            <a:pPr lvl="3">
              <a:buFont typeface="Arial" panose="020B0604020202020204" pitchFamily="34" charset="0"/>
              <a:buChar char="•"/>
            </a:pPr>
            <a:endParaRPr lang="en-US" sz="1800" dirty="0">
              <a:latin typeface="+mn-lt"/>
            </a:endParaRPr>
          </a:p>
          <a:p>
            <a:pPr>
              <a:buFont typeface="Arial" panose="020B0604020202020204" pitchFamily="34" charset="0"/>
              <a:buChar char="•"/>
            </a:pPr>
            <a:r>
              <a:rPr lang="en-US" sz="2200" i="1" dirty="0">
                <a:latin typeface="+mn-lt"/>
              </a:rPr>
              <a:t>x </a:t>
            </a:r>
            <a:r>
              <a:rPr lang="en-US" sz="2200" b="1" i="1" dirty="0">
                <a:latin typeface="+mn-lt"/>
              </a:rPr>
              <a:t>concretizes </a:t>
            </a:r>
            <a:r>
              <a:rPr lang="en-US" sz="2200" i="1" dirty="0">
                <a:latin typeface="+mn-lt"/>
              </a:rPr>
              <a:t>y </a:t>
            </a:r>
            <a:r>
              <a:rPr lang="en-US" sz="2200" b="1" i="1" dirty="0">
                <a:latin typeface="+mn-lt"/>
              </a:rPr>
              <a:t>at </a:t>
            </a:r>
            <a:r>
              <a:rPr lang="en-US" sz="2200" i="1" dirty="0">
                <a:latin typeface="+mn-lt"/>
              </a:rPr>
              <a:t>t </a:t>
            </a:r>
            <a:r>
              <a:rPr lang="en-US" sz="2200" b="1" u="sng" dirty="0">
                <a:solidFill>
                  <a:srgbClr val="FFFF00"/>
                </a:solidFill>
                <a:latin typeface="+mn-lt"/>
              </a:rPr>
              <a:t>means</a:t>
            </a:r>
            <a:r>
              <a:rPr lang="en-US" sz="2200" dirty="0">
                <a:latin typeface="+mn-lt"/>
              </a:rPr>
              <a:t>: </a:t>
            </a:r>
          </a:p>
          <a:p>
            <a:pPr lvl="1">
              <a:buFont typeface="Arial" panose="020B0604020202020204" pitchFamily="34" charset="0"/>
              <a:buChar char="•"/>
            </a:pPr>
            <a:r>
              <a:rPr lang="en-US" sz="2200" i="1" dirty="0">
                <a:latin typeface="+mn-lt"/>
              </a:rPr>
              <a:t>x</a:t>
            </a:r>
            <a:r>
              <a:rPr lang="en-US" sz="2200" dirty="0">
                <a:latin typeface="+mn-lt"/>
              </a:rPr>
              <a:t> is a </a:t>
            </a:r>
            <a:r>
              <a:rPr lang="en-US" sz="2200" cap="small" dirty="0">
                <a:latin typeface="+mn-lt"/>
              </a:rPr>
              <a:t>quality </a:t>
            </a:r>
            <a:r>
              <a:rPr lang="en-US" sz="2200" dirty="0">
                <a:latin typeface="+mn-lt"/>
              </a:rPr>
              <a:t>&amp; </a:t>
            </a:r>
            <a:r>
              <a:rPr lang="en-US" sz="2200" i="1" dirty="0">
                <a:latin typeface="+mn-lt"/>
              </a:rPr>
              <a:t>y</a:t>
            </a:r>
            <a:r>
              <a:rPr lang="en-US" sz="2200" dirty="0">
                <a:latin typeface="+mn-lt"/>
              </a:rPr>
              <a:t> is a </a:t>
            </a:r>
            <a:r>
              <a:rPr lang="en-US" sz="2200" cap="small" dirty="0">
                <a:latin typeface="+mn-lt"/>
              </a:rPr>
              <a:t>generically dependent continuant</a:t>
            </a:r>
            <a:r>
              <a:rPr lang="en-US" sz="2200" dirty="0">
                <a:latin typeface="+mn-lt"/>
              </a:rPr>
              <a:t> </a:t>
            </a:r>
          </a:p>
          <a:p>
            <a:pPr lvl="1">
              <a:buFont typeface="Arial" panose="020B0604020202020204" pitchFamily="34" charset="0"/>
              <a:buChar char="•"/>
            </a:pPr>
            <a:r>
              <a:rPr lang="en-US" sz="2200" dirty="0">
                <a:latin typeface="+mn-lt"/>
              </a:rPr>
              <a:t>&amp; for some material entity </a:t>
            </a:r>
            <a:r>
              <a:rPr lang="en-US" sz="2200" i="1" dirty="0">
                <a:latin typeface="+mn-lt"/>
              </a:rPr>
              <a:t>z</a:t>
            </a:r>
            <a:r>
              <a:rPr lang="en-US" sz="2200" dirty="0">
                <a:latin typeface="+mn-lt"/>
              </a:rPr>
              <a:t>, </a:t>
            </a:r>
          </a:p>
          <a:p>
            <a:pPr lvl="2">
              <a:buFont typeface="Arial" panose="020B0604020202020204" pitchFamily="34" charset="0"/>
              <a:buChar char="•"/>
            </a:pPr>
            <a:r>
              <a:rPr lang="en-US" i="1" dirty="0">
                <a:latin typeface="+mn-lt"/>
              </a:rPr>
              <a:t>x</a:t>
            </a:r>
            <a:r>
              <a:rPr lang="en-US" dirty="0">
                <a:latin typeface="+mn-lt"/>
              </a:rPr>
              <a:t> </a:t>
            </a:r>
            <a:r>
              <a:rPr lang="en-US" b="1" i="1" dirty="0" err="1">
                <a:latin typeface="+mn-lt"/>
              </a:rPr>
              <a:t>specifically_depends_on</a:t>
            </a:r>
            <a:r>
              <a:rPr lang="en-US" dirty="0">
                <a:latin typeface="+mn-lt"/>
              </a:rPr>
              <a:t> </a:t>
            </a:r>
            <a:r>
              <a:rPr lang="en-US" i="1" dirty="0">
                <a:latin typeface="+mn-lt"/>
              </a:rPr>
              <a:t>z</a:t>
            </a:r>
            <a:r>
              <a:rPr lang="en-US" dirty="0">
                <a:latin typeface="+mn-lt"/>
              </a:rPr>
              <a:t> at </a:t>
            </a:r>
            <a:r>
              <a:rPr lang="en-US" i="1" dirty="0">
                <a:latin typeface="+mn-lt"/>
              </a:rPr>
              <a:t>t</a:t>
            </a:r>
            <a:r>
              <a:rPr lang="en-US" dirty="0">
                <a:latin typeface="+mn-lt"/>
              </a:rPr>
              <a:t> &amp; </a:t>
            </a:r>
          </a:p>
          <a:p>
            <a:pPr lvl="2">
              <a:buFont typeface="Arial" panose="020B0604020202020204" pitchFamily="34" charset="0"/>
              <a:buChar char="•"/>
            </a:pPr>
            <a:r>
              <a:rPr lang="en-US" i="1" dirty="0">
                <a:latin typeface="+mn-lt"/>
              </a:rPr>
              <a:t>y</a:t>
            </a:r>
            <a:r>
              <a:rPr lang="en-US" dirty="0">
                <a:latin typeface="+mn-lt"/>
              </a:rPr>
              <a:t> </a:t>
            </a:r>
            <a:r>
              <a:rPr lang="en-US" b="1" i="1" dirty="0" err="1">
                <a:latin typeface="+mn-lt"/>
              </a:rPr>
              <a:t>generically_depends_on</a:t>
            </a:r>
            <a:r>
              <a:rPr lang="en-US" dirty="0">
                <a:latin typeface="+mn-lt"/>
              </a:rPr>
              <a:t> </a:t>
            </a:r>
            <a:r>
              <a:rPr lang="en-US" i="1" dirty="0">
                <a:latin typeface="+mn-lt"/>
              </a:rPr>
              <a:t>z</a:t>
            </a:r>
            <a:r>
              <a:rPr lang="en-US" dirty="0">
                <a:latin typeface="+mn-lt"/>
              </a:rPr>
              <a:t> at </a:t>
            </a:r>
            <a:r>
              <a:rPr lang="en-US" i="1" dirty="0">
                <a:latin typeface="+mn-lt"/>
              </a:rPr>
              <a:t>t</a:t>
            </a:r>
            <a:r>
              <a:rPr lang="en-US" dirty="0">
                <a:latin typeface="+mn-lt"/>
              </a:rPr>
              <a:t> </a:t>
            </a:r>
          </a:p>
          <a:p>
            <a:pPr lvl="1">
              <a:buFont typeface="Arial" panose="020B0604020202020204" pitchFamily="34" charset="0"/>
              <a:buChar char="•"/>
            </a:pPr>
            <a:r>
              <a:rPr lang="en-US" sz="2200" dirty="0">
                <a:latin typeface="+mn-lt"/>
              </a:rPr>
              <a:t>&amp; if </a:t>
            </a:r>
            <a:r>
              <a:rPr lang="en-US" sz="2200" i="1" dirty="0">
                <a:latin typeface="+mn-lt"/>
              </a:rPr>
              <a:t>y </a:t>
            </a:r>
            <a:r>
              <a:rPr lang="en-US" sz="2200" dirty="0">
                <a:latin typeface="+mn-lt"/>
              </a:rPr>
              <a:t>migrates from bearer </a:t>
            </a:r>
            <a:r>
              <a:rPr lang="en-US" sz="2200" i="1" dirty="0">
                <a:latin typeface="+mn-lt"/>
              </a:rPr>
              <a:t>z</a:t>
            </a:r>
            <a:r>
              <a:rPr lang="en-US" sz="2200" dirty="0">
                <a:latin typeface="+mn-lt"/>
              </a:rPr>
              <a:t> to another bearer </a:t>
            </a:r>
            <a:r>
              <a:rPr lang="en-US" sz="2200" i="1" dirty="0">
                <a:latin typeface="+mn-lt"/>
              </a:rPr>
              <a:t>w</a:t>
            </a:r>
            <a:r>
              <a:rPr lang="en-US" sz="2200" dirty="0">
                <a:latin typeface="+mn-lt"/>
              </a:rPr>
              <a:t> then a copy of </a:t>
            </a:r>
            <a:r>
              <a:rPr lang="en-US" sz="2200" i="1" dirty="0">
                <a:latin typeface="+mn-lt"/>
              </a:rPr>
              <a:t>x</a:t>
            </a:r>
            <a:r>
              <a:rPr lang="en-US" sz="2200" dirty="0">
                <a:latin typeface="+mn-lt"/>
              </a:rPr>
              <a:t> will be created in </a:t>
            </a:r>
            <a:r>
              <a:rPr lang="en-US" sz="2200" i="1" dirty="0">
                <a:latin typeface="+mn-lt"/>
              </a:rPr>
              <a:t>w</a:t>
            </a:r>
            <a:r>
              <a:rPr lang="en-US" sz="2200" dirty="0">
                <a:latin typeface="+mn-lt"/>
              </a:rPr>
              <a:t>. </a:t>
            </a:r>
          </a:p>
        </p:txBody>
      </p:sp>
      <p:sp>
        <p:nvSpPr>
          <p:cNvPr id="5" name="Rectangle 4"/>
          <p:cNvSpPr/>
          <p:nvPr/>
        </p:nvSpPr>
        <p:spPr>
          <a:xfrm>
            <a:off x="1066800" y="6396335"/>
            <a:ext cx="8077200" cy="461665"/>
          </a:xfrm>
          <a:prstGeom prst="rect">
            <a:avLst/>
          </a:prstGeom>
        </p:spPr>
        <p:txBody>
          <a:bodyPr wrap="square">
            <a:spAutoFit/>
          </a:bodyPr>
          <a:lstStyle/>
          <a:p>
            <a:pPr algn="r"/>
            <a:r>
              <a:rPr lang="en-US" sz="1200" b="0" dirty="0">
                <a:solidFill>
                  <a:schemeClr val="bg1"/>
                </a:solidFill>
              </a:rPr>
              <a:t>Smith B, Ceusters W. </a:t>
            </a:r>
            <a:r>
              <a:rPr lang="en-US" sz="1200" b="0" dirty="0" err="1">
                <a:solidFill>
                  <a:schemeClr val="bg1"/>
                </a:solidFill>
              </a:rPr>
              <a:t>Aboutness</a:t>
            </a:r>
            <a:r>
              <a:rPr lang="en-US" sz="1200" b="0" dirty="0">
                <a:solidFill>
                  <a:schemeClr val="bg1"/>
                </a:solidFill>
              </a:rPr>
              <a:t>: Towards Foundations for the Information Artifact Ontology. International Conference on Biomedical Ontologies, ICBO 2015, Lisbon, Portugal, July 27-30, 2015;47-51.</a:t>
            </a:r>
          </a:p>
        </p:txBody>
      </p:sp>
      <p:sp>
        <p:nvSpPr>
          <p:cNvPr id="4" name="Slide Number Placeholder 3">
            <a:extLst>
              <a:ext uri="{FF2B5EF4-FFF2-40B4-BE49-F238E27FC236}">
                <a16:creationId xmlns:a16="http://schemas.microsoft.com/office/drawing/2014/main" id="{99286D4A-A606-4116-96B2-E42A8A714EB4}"/>
              </a:ext>
            </a:extLst>
          </p:cNvPr>
          <p:cNvSpPr>
            <a:spLocks noGrp="1"/>
          </p:cNvSpPr>
          <p:nvPr>
            <p:ph type="sldNum" sz="quarter" idx="3"/>
          </p:nvPr>
        </p:nvSpPr>
        <p:spPr/>
        <p:txBody>
          <a:bodyPr/>
          <a:lstStyle/>
          <a:p>
            <a:fld id="{7C5DB68A-9D44-4073-920F-D08D647C06A7}" type="slidenum">
              <a:rPr lang="en-US" smtClean="0"/>
              <a:t>44</a:t>
            </a:fld>
            <a:endParaRPr lang="en-US" dirty="0"/>
          </a:p>
        </p:txBody>
      </p:sp>
    </p:spTree>
    <p:extLst>
      <p:ext uri="{BB962C8B-B14F-4D97-AF65-F5344CB8AC3E}">
        <p14:creationId xmlns:p14="http://schemas.microsoft.com/office/powerpoint/2010/main" val="146511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Definition</a:t>
            </a:r>
            <a:r>
              <a:rPr lang="en-US" dirty="0"/>
              <a:t> of a formal relation</a:t>
            </a:r>
            <a:endParaRPr lang="en-US" b="1" i="1" u="sng"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200" i="1" dirty="0">
                <a:latin typeface="+mn-lt"/>
              </a:rPr>
              <a:t>x </a:t>
            </a:r>
            <a:r>
              <a:rPr lang="en-US" sz="2200" b="1" i="1" dirty="0" err="1">
                <a:latin typeface="+mn-lt"/>
              </a:rPr>
              <a:t>is_a_representation_of</a:t>
            </a:r>
            <a:r>
              <a:rPr lang="en-US" sz="2200" i="1" dirty="0">
                <a:latin typeface="+mn-lt"/>
              </a:rPr>
              <a:t> y =</a:t>
            </a:r>
            <a:r>
              <a:rPr lang="en-US" sz="2200" b="1" u="sng" dirty="0">
                <a:solidFill>
                  <a:srgbClr val="FFFF00"/>
                </a:solidFill>
                <a:latin typeface="+mn-lt"/>
              </a:rPr>
              <a:t>def</a:t>
            </a:r>
            <a:r>
              <a:rPr lang="en-US" sz="2200" b="1" u="sng" dirty="0">
                <a:latin typeface="+mn-lt"/>
              </a:rPr>
              <a:t>.</a:t>
            </a:r>
            <a:r>
              <a:rPr lang="en-US" sz="2200" dirty="0">
                <a:latin typeface="+mn-lt"/>
              </a:rPr>
              <a:t> </a:t>
            </a:r>
          </a:p>
          <a:p>
            <a:pPr lvl="1">
              <a:buFont typeface="Arial" panose="020B0604020202020204" pitchFamily="34" charset="0"/>
              <a:buChar char="•"/>
            </a:pPr>
            <a:r>
              <a:rPr lang="en-US" sz="2200" i="1" dirty="0">
                <a:latin typeface="+mn-lt"/>
              </a:rPr>
              <a:t>x </a:t>
            </a:r>
            <a:r>
              <a:rPr lang="en-US" sz="2200" dirty="0">
                <a:latin typeface="+mn-lt"/>
              </a:rPr>
              <a:t>is a </a:t>
            </a:r>
            <a:r>
              <a:rPr lang="en-US" sz="2200" cap="small" dirty="0">
                <a:latin typeface="+mn-lt"/>
              </a:rPr>
              <a:t>representa­tion </a:t>
            </a:r>
            <a:r>
              <a:rPr lang="en-US" sz="2200" dirty="0">
                <a:latin typeface="+mn-lt"/>
              </a:rPr>
              <a:t>&amp; </a:t>
            </a:r>
            <a:r>
              <a:rPr lang="en-US" sz="2200" i="1" dirty="0">
                <a:latin typeface="+mn-lt"/>
              </a:rPr>
              <a:t>x </a:t>
            </a:r>
            <a:r>
              <a:rPr lang="en-US" sz="2200" b="1" i="1" dirty="0" err="1">
                <a:latin typeface="+mn-lt"/>
              </a:rPr>
              <a:t>is_about</a:t>
            </a:r>
            <a:r>
              <a:rPr lang="en-US" sz="2200" dirty="0">
                <a:latin typeface="+mn-lt"/>
              </a:rPr>
              <a:t> </a:t>
            </a:r>
            <a:r>
              <a:rPr lang="en-US" sz="2200" i="1" dirty="0">
                <a:latin typeface="+mn-lt"/>
              </a:rPr>
              <a:t>y</a:t>
            </a:r>
            <a:r>
              <a:rPr lang="en-US" sz="2200" dirty="0">
                <a:latin typeface="+mn-lt"/>
              </a:rPr>
              <a:t> (where </a:t>
            </a:r>
            <a:r>
              <a:rPr lang="en-US" sz="2200" i="1" dirty="0">
                <a:latin typeface="+mn-lt"/>
              </a:rPr>
              <a:t>y </a:t>
            </a:r>
            <a:r>
              <a:rPr lang="en-US" sz="2200" dirty="0">
                <a:latin typeface="+mn-lt"/>
              </a:rPr>
              <a:t>is a portion of reality). Note that not all representations are about something.</a:t>
            </a:r>
            <a:endParaRPr lang="en-US" sz="800" dirty="0">
              <a:latin typeface="+mn-lt"/>
            </a:endParaRPr>
          </a:p>
          <a:p>
            <a:pPr lvl="1">
              <a:buFont typeface="Arial" panose="020B0604020202020204" pitchFamily="34" charset="0"/>
              <a:buChar char="•"/>
            </a:pPr>
            <a:endParaRPr lang="en-US" sz="800" dirty="0">
              <a:latin typeface="+mn-lt"/>
            </a:endParaRPr>
          </a:p>
          <a:p>
            <a:pPr>
              <a:buFont typeface="Arial" panose="020B0604020202020204" pitchFamily="34" charset="0"/>
              <a:buChar char="•"/>
            </a:pPr>
            <a:r>
              <a:rPr lang="en-US" sz="2200" i="1" dirty="0">
                <a:latin typeface="+mn-lt"/>
              </a:rPr>
              <a:t>x</a:t>
            </a:r>
            <a:r>
              <a:rPr lang="en-US" sz="2200" b="1" i="1" dirty="0">
                <a:latin typeface="+mn-lt"/>
              </a:rPr>
              <a:t> </a:t>
            </a:r>
            <a:r>
              <a:rPr lang="en-US" sz="2200" b="1" i="1" dirty="0" err="1">
                <a:latin typeface="+mn-lt"/>
              </a:rPr>
              <a:t>is_conformant_to</a:t>
            </a:r>
            <a:r>
              <a:rPr lang="en-US" sz="2200" dirty="0">
                <a:latin typeface="+mn-lt"/>
              </a:rPr>
              <a:t> </a:t>
            </a:r>
            <a:r>
              <a:rPr lang="en-US" sz="2200" i="1" dirty="0">
                <a:latin typeface="+mn-lt"/>
              </a:rPr>
              <a:t>y</a:t>
            </a:r>
            <a:r>
              <a:rPr lang="en-US" sz="2200" dirty="0">
                <a:latin typeface="+mn-lt"/>
              </a:rPr>
              <a:t> =</a:t>
            </a:r>
            <a:r>
              <a:rPr lang="en-US" sz="2200" b="1" u="sng" dirty="0">
                <a:solidFill>
                  <a:srgbClr val="FFFF00"/>
                </a:solidFill>
                <a:latin typeface="+mn-lt"/>
              </a:rPr>
              <a:t>def</a:t>
            </a:r>
            <a:r>
              <a:rPr lang="en-US" sz="2200" u="sng" dirty="0">
                <a:latin typeface="+mn-lt"/>
              </a:rPr>
              <a:t>.</a:t>
            </a:r>
            <a:r>
              <a:rPr lang="en-US" sz="2200" dirty="0">
                <a:latin typeface="+mn-lt"/>
              </a:rPr>
              <a:t> </a:t>
            </a:r>
          </a:p>
          <a:p>
            <a:pPr lvl="1">
              <a:buFont typeface="Arial" panose="020B0604020202020204" pitchFamily="34" charset="0"/>
              <a:buChar char="•"/>
            </a:pPr>
            <a:r>
              <a:rPr lang="en-US" sz="2200" i="1" dirty="0">
                <a:latin typeface="+mn-lt"/>
              </a:rPr>
              <a:t>x </a:t>
            </a:r>
            <a:r>
              <a:rPr lang="en-US" sz="2200" dirty="0">
                <a:latin typeface="+mn-lt"/>
              </a:rPr>
              <a:t>is an </a:t>
            </a:r>
            <a:r>
              <a:rPr lang="en-US" sz="2200" cap="small" dirty="0">
                <a:latin typeface="+mn-lt"/>
              </a:rPr>
              <a:t>information quality entity </a:t>
            </a:r>
            <a:r>
              <a:rPr lang="en-US" sz="2200" dirty="0">
                <a:latin typeface="+mn-lt"/>
              </a:rPr>
              <a:t>&amp; </a:t>
            </a:r>
          </a:p>
          <a:p>
            <a:pPr lvl="1">
              <a:buFont typeface="Arial" panose="020B0604020202020204" pitchFamily="34" charset="0"/>
              <a:buChar char="•"/>
            </a:pPr>
            <a:r>
              <a:rPr lang="en-US" sz="2200" i="1" dirty="0">
                <a:latin typeface="+mn-lt"/>
              </a:rPr>
              <a:t>y </a:t>
            </a:r>
            <a:r>
              <a:rPr lang="en-US" sz="2200" dirty="0">
                <a:latin typeface="+mn-lt"/>
              </a:rPr>
              <a:t>is a </a:t>
            </a:r>
            <a:r>
              <a:rPr lang="en-US" sz="2200" cap="small" dirty="0">
                <a:latin typeface="+mn-lt"/>
              </a:rPr>
              <a:t>cognitive representa­tion</a:t>
            </a:r>
            <a:r>
              <a:rPr lang="en-US" sz="2200" dirty="0">
                <a:latin typeface="+mn-lt"/>
              </a:rPr>
              <a:t> &amp; </a:t>
            </a:r>
          </a:p>
          <a:p>
            <a:pPr lvl="1">
              <a:buFont typeface="Arial" panose="020B0604020202020204" pitchFamily="34" charset="0"/>
              <a:buChar char="•"/>
            </a:pPr>
            <a:r>
              <a:rPr lang="en-US" sz="2200" dirty="0">
                <a:latin typeface="+mn-lt"/>
              </a:rPr>
              <a:t>there is some GDC </a:t>
            </a:r>
            <a:r>
              <a:rPr lang="en-US" sz="2200" i="1" dirty="0">
                <a:latin typeface="+mn-lt"/>
              </a:rPr>
              <a:t>g</a:t>
            </a:r>
            <a:r>
              <a:rPr lang="en-US" sz="2200" dirty="0">
                <a:latin typeface="+mn-lt"/>
              </a:rPr>
              <a:t> such that </a:t>
            </a:r>
            <a:r>
              <a:rPr lang="en-US" sz="2200" i="1" dirty="0">
                <a:latin typeface="+mn-lt"/>
              </a:rPr>
              <a:t>x</a:t>
            </a:r>
            <a:r>
              <a:rPr lang="en-US" sz="2200" dirty="0">
                <a:latin typeface="+mn-lt"/>
              </a:rPr>
              <a:t> </a:t>
            </a:r>
            <a:r>
              <a:rPr lang="en-US" sz="2200" b="1" i="1" dirty="0">
                <a:latin typeface="+mn-lt"/>
              </a:rPr>
              <a:t>concretizes</a:t>
            </a:r>
            <a:r>
              <a:rPr lang="en-US" sz="2200" dirty="0">
                <a:latin typeface="+mn-lt"/>
              </a:rPr>
              <a:t> </a:t>
            </a:r>
            <a:r>
              <a:rPr lang="en-US" sz="2200" i="1" dirty="0">
                <a:latin typeface="+mn-lt"/>
              </a:rPr>
              <a:t>g</a:t>
            </a:r>
            <a:r>
              <a:rPr lang="en-US" sz="2200" dirty="0">
                <a:latin typeface="+mn-lt"/>
              </a:rPr>
              <a:t> and </a:t>
            </a:r>
            <a:r>
              <a:rPr lang="en-US" sz="2200" i="1" dirty="0">
                <a:latin typeface="+mn-lt"/>
              </a:rPr>
              <a:t>y</a:t>
            </a:r>
            <a:r>
              <a:rPr lang="en-US" sz="2200" dirty="0">
                <a:latin typeface="+mn-lt"/>
              </a:rPr>
              <a:t> </a:t>
            </a:r>
            <a:r>
              <a:rPr lang="en-US" sz="2200" b="1" i="1" dirty="0">
                <a:latin typeface="+mn-lt"/>
              </a:rPr>
              <a:t>concretizes</a:t>
            </a:r>
            <a:r>
              <a:rPr lang="en-US" sz="2200" dirty="0">
                <a:latin typeface="+mn-lt"/>
              </a:rPr>
              <a:t> </a:t>
            </a:r>
            <a:r>
              <a:rPr lang="en-US" sz="2200" i="1" dirty="0">
                <a:latin typeface="+mn-lt"/>
              </a:rPr>
              <a:t>g. </a:t>
            </a:r>
          </a:p>
          <a:p>
            <a:pPr lvl="1">
              <a:buFont typeface="Arial" panose="020B0604020202020204" pitchFamily="34" charset="0"/>
              <a:buChar char="•"/>
            </a:pPr>
            <a:r>
              <a:rPr lang="en-US" sz="2200" b="1" dirty="0">
                <a:latin typeface="+mn-lt"/>
              </a:rPr>
              <a:t>Example:</a:t>
            </a:r>
            <a:r>
              <a:rPr lang="en-US" sz="2200" i="1" dirty="0">
                <a:latin typeface="+mn-lt"/>
              </a:rPr>
              <a:t> x </a:t>
            </a:r>
            <a:r>
              <a:rPr lang="en-US" sz="2200" dirty="0">
                <a:latin typeface="+mn-lt"/>
              </a:rPr>
              <a:t>is a sentence on a piece of paper, </a:t>
            </a:r>
            <a:r>
              <a:rPr lang="en-US" sz="2200" i="1" dirty="0">
                <a:latin typeface="+mn-lt"/>
              </a:rPr>
              <a:t>y </a:t>
            </a:r>
            <a:r>
              <a:rPr lang="en-US" sz="2200" dirty="0">
                <a:latin typeface="+mn-lt"/>
              </a:rPr>
              <a:t>is the belief of the author of the sentence who wrote the sentence as an expression of her belief, and </a:t>
            </a:r>
            <a:r>
              <a:rPr lang="en-US" sz="2200" i="1" dirty="0">
                <a:latin typeface="+mn-lt"/>
              </a:rPr>
              <a:t>g </a:t>
            </a:r>
            <a:r>
              <a:rPr lang="en-US" sz="2200" dirty="0">
                <a:latin typeface="+mn-lt"/>
              </a:rPr>
              <a:t>is the ICE (the content) that belief and sentence share.</a:t>
            </a:r>
            <a:r>
              <a:rPr lang="en-US" sz="2200" i="1" dirty="0">
                <a:latin typeface="+mn-lt"/>
              </a:rPr>
              <a:t> </a:t>
            </a:r>
            <a:endParaRPr lang="en-US" sz="2200" dirty="0">
              <a:latin typeface="+mn-lt"/>
            </a:endParaRPr>
          </a:p>
        </p:txBody>
      </p:sp>
      <p:sp>
        <p:nvSpPr>
          <p:cNvPr id="5" name="Rectangle 4"/>
          <p:cNvSpPr/>
          <p:nvPr/>
        </p:nvSpPr>
        <p:spPr>
          <a:xfrm>
            <a:off x="914400" y="6257684"/>
            <a:ext cx="8077200" cy="523220"/>
          </a:xfrm>
          <a:prstGeom prst="rect">
            <a:avLst/>
          </a:prstGeom>
        </p:spPr>
        <p:txBody>
          <a:bodyPr wrap="square">
            <a:spAutoFit/>
          </a:bodyPr>
          <a:lstStyle/>
          <a:p>
            <a:pPr algn="r"/>
            <a:r>
              <a:rPr lang="en-US" sz="1400" b="0" dirty="0">
                <a:solidFill>
                  <a:schemeClr val="bg1"/>
                </a:solidFill>
              </a:rPr>
              <a:t>Smith B, Ceusters W. </a:t>
            </a:r>
            <a:r>
              <a:rPr lang="en-US" sz="1400" b="0" dirty="0" err="1">
                <a:solidFill>
                  <a:schemeClr val="bg1"/>
                </a:solidFill>
              </a:rPr>
              <a:t>Aboutness</a:t>
            </a:r>
            <a:r>
              <a:rPr lang="en-US" sz="1400" b="0" dirty="0">
                <a:solidFill>
                  <a:schemeClr val="bg1"/>
                </a:solidFill>
              </a:rPr>
              <a:t>: Towards Foundations for the Information Artifact Ontology. International Conference on Biomedical Ontologies, ICBO 2015, Lisbon, Portugal, July 27-30, 2015;47-51.</a:t>
            </a:r>
          </a:p>
        </p:txBody>
      </p:sp>
      <p:sp>
        <p:nvSpPr>
          <p:cNvPr id="4" name="Slide Number Placeholder 3">
            <a:extLst>
              <a:ext uri="{FF2B5EF4-FFF2-40B4-BE49-F238E27FC236}">
                <a16:creationId xmlns:a16="http://schemas.microsoft.com/office/drawing/2014/main" id="{7877B29B-45A1-444F-B2EF-FA3FF6C65977}"/>
              </a:ext>
            </a:extLst>
          </p:cNvPr>
          <p:cNvSpPr>
            <a:spLocks noGrp="1"/>
          </p:cNvSpPr>
          <p:nvPr>
            <p:ph type="sldNum" sz="quarter" idx="3"/>
          </p:nvPr>
        </p:nvSpPr>
        <p:spPr/>
        <p:txBody>
          <a:bodyPr/>
          <a:lstStyle/>
          <a:p>
            <a:fld id="{7C5DB68A-9D44-4073-920F-D08D647C06A7}" type="slidenum">
              <a:rPr lang="en-US" smtClean="0"/>
              <a:t>45</a:t>
            </a:fld>
            <a:endParaRPr lang="en-US" dirty="0"/>
          </a:p>
        </p:txBody>
      </p:sp>
    </p:spTree>
    <p:extLst>
      <p:ext uri="{BB962C8B-B14F-4D97-AF65-F5344CB8AC3E}">
        <p14:creationId xmlns:p14="http://schemas.microsoft.com/office/powerpoint/2010/main" val="417804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Elucidation versus definition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i="1" dirty="0"/>
              <a:t>x </a:t>
            </a:r>
            <a:r>
              <a:rPr lang="en-US" b="1" i="1" dirty="0" err="1"/>
              <a:t>is_about</a:t>
            </a:r>
            <a:r>
              <a:rPr lang="en-US" b="1" i="1" dirty="0"/>
              <a:t> </a:t>
            </a:r>
            <a:r>
              <a:rPr lang="en-US" i="1" dirty="0"/>
              <a:t>y</a:t>
            </a:r>
            <a:r>
              <a:rPr lang="en-US" b="1" dirty="0"/>
              <a:t> </a:t>
            </a:r>
            <a:r>
              <a:rPr lang="en-US" b="1" u="sng" dirty="0">
                <a:solidFill>
                  <a:srgbClr val="FFFF00"/>
                </a:solidFill>
              </a:rPr>
              <a:t>means</a:t>
            </a:r>
            <a:r>
              <a:rPr lang="en-US" b="1" dirty="0"/>
              <a:t>: </a:t>
            </a:r>
            <a:endParaRPr lang="en-US" dirty="0"/>
          </a:p>
          <a:p>
            <a:pPr lvl="1">
              <a:buFont typeface="Arial" panose="020B0604020202020204" pitchFamily="34" charset="0"/>
              <a:buChar char="•"/>
            </a:pPr>
            <a:r>
              <a:rPr lang="en-US" sz="1800" i="1" dirty="0"/>
              <a:t>x refers to or is cognitively directed towards y.</a:t>
            </a:r>
            <a:r>
              <a:rPr lang="en-US" sz="1800" b="1" i="1" dirty="0"/>
              <a:t> </a:t>
            </a:r>
            <a:r>
              <a:rPr lang="en-US" sz="1800" b="1" dirty="0"/>
              <a:t>Domain:</a:t>
            </a:r>
            <a:r>
              <a:rPr lang="en-US" sz="1800" dirty="0"/>
              <a:t> representations; </a:t>
            </a:r>
            <a:r>
              <a:rPr lang="en-US" sz="1800" b="1" dirty="0"/>
              <a:t>Range:</a:t>
            </a:r>
            <a:r>
              <a:rPr lang="en-US" sz="1800" dirty="0"/>
              <a:t> portions of reality. </a:t>
            </a:r>
            <a:r>
              <a:rPr lang="en-US" sz="1800" b="1" dirty="0"/>
              <a:t>Axiom:</a:t>
            </a:r>
            <a:r>
              <a:rPr lang="en-US" sz="1800" dirty="0"/>
              <a:t> if</a:t>
            </a:r>
            <a:r>
              <a:rPr lang="en-US" sz="1800" b="1" dirty="0"/>
              <a:t> </a:t>
            </a:r>
            <a:r>
              <a:rPr lang="en-US" sz="1800" i="1" dirty="0"/>
              <a:t>x</a:t>
            </a:r>
            <a:r>
              <a:rPr lang="en-US" sz="1800" b="1" i="1" dirty="0"/>
              <a:t> </a:t>
            </a:r>
            <a:r>
              <a:rPr lang="en-US" sz="1800" b="1" i="1" dirty="0" err="1"/>
              <a:t>is_about</a:t>
            </a:r>
            <a:r>
              <a:rPr lang="en-US" sz="1800" b="1" i="1" dirty="0"/>
              <a:t> </a:t>
            </a:r>
            <a:r>
              <a:rPr lang="en-US" sz="1800" i="1" dirty="0"/>
              <a:t>y </a:t>
            </a:r>
            <a:r>
              <a:rPr lang="en-US" sz="1800" dirty="0"/>
              <a:t>then </a:t>
            </a:r>
            <a:r>
              <a:rPr lang="en-US" sz="1800" i="1" dirty="0"/>
              <a:t>y </a:t>
            </a:r>
            <a:r>
              <a:rPr lang="en-US" sz="1800" dirty="0"/>
              <a:t>exists (veridicality).</a:t>
            </a:r>
          </a:p>
          <a:p>
            <a:r>
              <a:rPr lang="en-US" dirty="0"/>
              <a:t>		‘A </a:t>
            </a:r>
            <a:r>
              <a:rPr lang="en-US" dirty="0">
                <a:solidFill>
                  <a:srgbClr val="FFFF00"/>
                </a:solidFill>
              </a:rPr>
              <a:t>means</a:t>
            </a:r>
            <a:r>
              <a:rPr lang="en-US" dirty="0"/>
              <a:t> B’: </a:t>
            </a:r>
          </a:p>
          <a:p>
            <a:pPr lvl="2">
              <a:buFont typeface="Arial" panose="020B0604020202020204" pitchFamily="34" charset="0"/>
              <a:buChar char="•"/>
            </a:pPr>
            <a:r>
              <a:rPr lang="en-US" sz="1800" dirty="0"/>
              <a:t>If A is the case, you can conclude that B holds.</a:t>
            </a:r>
          </a:p>
          <a:p>
            <a:pPr lvl="2">
              <a:buFont typeface="Arial" panose="020B0604020202020204" pitchFamily="34" charset="0"/>
              <a:buChar char="•"/>
            </a:pPr>
            <a:r>
              <a:rPr lang="en-US" sz="1800" dirty="0"/>
              <a:t>If B is the case, you cannot conclude anything re A.</a:t>
            </a:r>
          </a:p>
          <a:p>
            <a:pPr>
              <a:buFont typeface="Arial" panose="020B0604020202020204" pitchFamily="34" charset="0"/>
              <a:buChar char="•"/>
            </a:pPr>
            <a:r>
              <a:rPr lang="en-US" i="1" dirty="0"/>
              <a:t>x </a:t>
            </a:r>
            <a:r>
              <a:rPr lang="en-US" b="1" i="1" dirty="0" err="1"/>
              <a:t>is_a_representation_of</a:t>
            </a:r>
            <a:r>
              <a:rPr lang="en-US" i="1" dirty="0"/>
              <a:t> y =</a:t>
            </a:r>
            <a:r>
              <a:rPr lang="en-US" b="1" u="sng" dirty="0">
                <a:solidFill>
                  <a:srgbClr val="FFFF00"/>
                </a:solidFill>
              </a:rPr>
              <a:t>def</a:t>
            </a:r>
            <a:r>
              <a:rPr lang="en-US" b="1" u="sng" dirty="0"/>
              <a:t>.</a:t>
            </a:r>
            <a:r>
              <a:rPr lang="en-US" dirty="0"/>
              <a:t> </a:t>
            </a:r>
          </a:p>
          <a:p>
            <a:pPr lvl="1">
              <a:buFont typeface="Arial" panose="020B0604020202020204" pitchFamily="34" charset="0"/>
              <a:buChar char="•"/>
            </a:pPr>
            <a:r>
              <a:rPr lang="en-US" sz="1800" i="1" dirty="0"/>
              <a:t>x </a:t>
            </a:r>
            <a:r>
              <a:rPr lang="en-US" sz="1800" dirty="0"/>
              <a:t>is a </a:t>
            </a:r>
            <a:r>
              <a:rPr lang="en-US" sz="1800" cap="small" dirty="0"/>
              <a:t>representa­tion </a:t>
            </a:r>
            <a:r>
              <a:rPr lang="en-US" sz="1800" dirty="0"/>
              <a:t>&amp; </a:t>
            </a:r>
            <a:r>
              <a:rPr lang="en-US" sz="1800" i="1" dirty="0"/>
              <a:t>x </a:t>
            </a:r>
            <a:r>
              <a:rPr lang="en-US" sz="1800" b="1" i="1" dirty="0" err="1"/>
              <a:t>is_about</a:t>
            </a:r>
            <a:r>
              <a:rPr lang="en-US" sz="1800" dirty="0"/>
              <a:t> </a:t>
            </a:r>
            <a:r>
              <a:rPr lang="en-US" sz="1800" i="1" dirty="0"/>
              <a:t>y</a:t>
            </a:r>
            <a:r>
              <a:rPr lang="en-US" sz="1800" dirty="0"/>
              <a:t> (where </a:t>
            </a:r>
            <a:r>
              <a:rPr lang="en-US" sz="1800" i="1" dirty="0"/>
              <a:t>y </a:t>
            </a:r>
            <a:r>
              <a:rPr lang="en-US" sz="1800" dirty="0"/>
              <a:t>is a portion of reality). Note that not all representations are about something.</a:t>
            </a:r>
          </a:p>
          <a:p>
            <a:r>
              <a:rPr lang="en-US" dirty="0"/>
              <a:t>		‘A </a:t>
            </a:r>
            <a:r>
              <a:rPr lang="en-US" dirty="0">
                <a:solidFill>
                  <a:srgbClr val="FFFF00"/>
                </a:solidFill>
              </a:rPr>
              <a:t>=def</a:t>
            </a:r>
            <a:r>
              <a:rPr lang="en-US" dirty="0"/>
              <a:t>. B’ : </a:t>
            </a:r>
          </a:p>
          <a:p>
            <a:pPr lvl="2">
              <a:buFont typeface="Arial" panose="020B0604020202020204" pitchFamily="34" charset="0"/>
              <a:buChar char="•"/>
            </a:pPr>
            <a:r>
              <a:rPr lang="en-US" sz="1800" dirty="0"/>
              <a:t>If A is the case, you can conclude that B holds.</a:t>
            </a:r>
          </a:p>
          <a:p>
            <a:pPr lvl="2">
              <a:buFont typeface="Arial" panose="020B0604020202020204" pitchFamily="34" charset="0"/>
              <a:buChar char="•"/>
            </a:pPr>
            <a:r>
              <a:rPr lang="en-US" sz="1800" dirty="0"/>
              <a:t>If B is the case, you can conclude that A holds.</a:t>
            </a:r>
          </a:p>
          <a:p>
            <a:pPr lvl="2">
              <a:buFont typeface="Arial" panose="020B0604020202020204" pitchFamily="34" charset="0"/>
              <a:buChar char="•"/>
            </a:pPr>
            <a:r>
              <a:rPr lang="en-US" sz="1800" dirty="0"/>
              <a:t>If one doesn’t hold, the other one doesn’t hold.</a:t>
            </a:r>
          </a:p>
        </p:txBody>
      </p:sp>
      <p:sp>
        <p:nvSpPr>
          <p:cNvPr id="6" name="Down Arrow 5"/>
          <p:cNvSpPr/>
          <p:nvPr/>
        </p:nvSpPr>
        <p:spPr bwMode="auto">
          <a:xfrm rot="16200000">
            <a:off x="691660" y="2977660"/>
            <a:ext cx="304800"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Down Arrow 6"/>
          <p:cNvSpPr/>
          <p:nvPr/>
        </p:nvSpPr>
        <p:spPr bwMode="auto">
          <a:xfrm rot="16200000">
            <a:off x="723900" y="5246076"/>
            <a:ext cx="304800"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7BBA7CFE-0995-483A-A0BC-3067290FB6EF}"/>
              </a:ext>
            </a:extLst>
          </p:cNvPr>
          <p:cNvSpPr>
            <a:spLocks noGrp="1"/>
          </p:cNvSpPr>
          <p:nvPr>
            <p:ph type="sldNum" sz="quarter" idx="3"/>
          </p:nvPr>
        </p:nvSpPr>
        <p:spPr/>
        <p:txBody>
          <a:bodyPr/>
          <a:lstStyle/>
          <a:p>
            <a:fld id="{7C5DB68A-9D44-4073-920F-D08D647C06A7}" type="slidenum">
              <a:rPr lang="en-US" smtClean="0"/>
              <a:t>46</a:t>
            </a:fld>
            <a:endParaRPr lang="en-US" dirty="0"/>
          </a:p>
        </p:txBody>
      </p:sp>
    </p:spTree>
    <p:extLst>
      <p:ext uri="{BB962C8B-B14F-4D97-AF65-F5344CB8AC3E}">
        <p14:creationId xmlns:p14="http://schemas.microsoft.com/office/powerpoint/2010/main" val="83684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4A0B441C-E9EB-43EC-9CCE-FCDC33CA13C0}"/>
              </a:ext>
            </a:extLst>
          </p:cNvPr>
          <p:cNvSpPr>
            <a:spLocks noGrp="1" noChangeArrowheads="1"/>
          </p:cNvSpPr>
          <p:nvPr>
            <p:ph type="title"/>
          </p:nvPr>
        </p:nvSpPr>
        <p:spPr/>
        <p:txBody>
          <a:bodyPr/>
          <a:lstStyle/>
          <a:p>
            <a:pPr>
              <a:lnSpc>
                <a:spcPct val="80000"/>
              </a:lnSpc>
            </a:pPr>
            <a:r>
              <a:rPr lang="en-US" altLang="en-US"/>
              <a:t>Key idea in defining ontological relations</a:t>
            </a:r>
          </a:p>
        </p:txBody>
      </p:sp>
      <p:sp>
        <p:nvSpPr>
          <p:cNvPr id="408579" name="Rectangle 3">
            <a:extLst>
              <a:ext uri="{FF2B5EF4-FFF2-40B4-BE49-F238E27FC236}">
                <a16:creationId xmlns:a16="http://schemas.microsoft.com/office/drawing/2014/main" id="{27846B3B-CFC8-4249-A381-4CA95470552E}"/>
              </a:ext>
            </a:extLst>
          </p:cNvPr>
          <p:cNvSpPr>
            <a:spLocks noGrp="1" noChangeArrowheads="1"/>
          </p:cNvSpPr>
          <p:nvPr>
            <p:ph idx="1"/>
          </p:nvPr>
        </p:nvSpPr>
        <p:spPr/>
        <p:txBody>
          <a:bodyPr/>
          <a:lstStyle/>
          <a:p>
            <a:pPr>
              <a:buFont typeface="Arial" panose="020B0604020202020204" pitchFamily="34" charset="0"/>
              <a:buChar char="•"/>
            </a:pPr>
            <a:r>
              <a:rPr lang="en-US" altLang="en-US" sz="2800" dirty="0"/>
              <a:t>Not enough to look just at universals or types</a:t>
            </a:r>
          </a:p>
          <a:p>
            <a:pPr>
              <a:buFont typeface="Arial" panose="020B0604020202020204" pitchFamily="34" charset="0"/>
              <a:buChar char="•"/>
            </a:pPr>
            <a:r>
              <a:rPr lang="en-US" altLang="en-US" sz="2800" dirty="0"/>
              <a:t>We need also to take account of </a:t>
            </a:r>
            <a:r>
              <a:rPr lang="en-US" altLang="en-US" sz="2800" i="1" dirty="0"/>
              <a:t>instances </a:t>
            </a:r>
            <a:r>
              <a:rPr lang="en-US" altLang="en-US" sz="2800" dirty="0"/>
              <a:t>and </a:t>
            </a:r>
            <a:r>
              <a:rPr lang="en-US" altLang="en-US" sz="2800" i="1" dirty="0"/>
              <a:t>time.</a:t>
            </a:r>
          </a:p>
          <a:p>
            <a:pPr>
              <a:buFont typeface="Arial" panose="020B0604020202020204" pitchFamily="34" charset="0"/>
              <a:buChar char="•"/>
            </a:pPr>
            <a:r>
              <a:rPr lang="en-US" altLang="en-US" sz="2800" dirty="0"/>
              <a:t>This will yield an automatic bridge to the instance data in information systems, databases, repositories, …</a:t>
            </a:r>
          </a:p>
        </p:txBody>
      </p:sp>
      <p:sp>
        <p:nvSpPr>
          <p:cNvPr id="2" name="Slide Number Placeholder 1">
            <a:extLst>
              <a:ext uri="{FF2B5EF4-FFF2-40B4-BE49-F238E27FC236}">
                <a16:creationId xmlns:a16="http://schemas.microsoft.com/office/drawing/2014/main" id="{A1793B04-C307-4B21-A18F-6C1E97D5FA54}"/>
              </a:ext>
            </a:extLst>
          </p:cNvPr>
          <p:cNvSpPr>
            <a:spLocks noGrp="1"/>
          </p:cNvSpPr>
          <p:nvPr>
            <p:ph type="sldNum" sz="quarter" idx="3"/>
          </p:nvPr>
        </p:nvSpPr>
        <p:spPr/>
        <p:txBody>
          <a:bodyPr/>
          <a:lstStyle/>
          <a:p>
            <a:fld id="{7C5DB68A-9D44-4073-920F-D08D647C06A7}" type="slidenum">
              <a:rPr lang="en-US" smtClean="0"/>
              <a:t>47</a:t>
            </a:fld>
            <a:endParaRPr lang="en-US" dirty="0"/>
          </a:p>
        </p:txBody>
      </p:sp>
    </p:spTree>
    <p:extLst>
      <p:ext uri="{BB962C8B-B14F-4D97-AF65-F5344CB8AC3E}">
        <p14:creationId xmlns:p14="http://schemas.microsoft.com/office/powerpoint/2010/main" val="1297517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z="4000" dirty="0"/>
              <a:t>Type-level relations presuppose the underlying instance-level relations</a:t>
            </a:r>
          </a:p>
        </p:txBody>
      </p:sp>
      <p:sp>
        <p:nvSpPr>
          <p:cNvPr id="44035" name="Content Placeholder 2"/>
          <p:cNvSpPr>
            <a:spLocks noGrp="1"/>
          </p:cNvSpPr>
          <p:nvPr>
            <p:ph idx="1"/>
          </p:nvPr>
        </p:nvSpPr>
        <p:spPr>
          <a:xfrm>
            <a:off x="228600" y="2514600"/>
            <a:ext cx="8686800" cy="4114800"/>
          </a:xfrm>
        </p:spPr>
        <p:txBody>
          <a:bodyPr/>
          <a:lstStyle/>
          <a:p>
            <a:pPr marL="457200" indent="-457200" eaLnBrk="1" hangingPunct="1">
              <a:buFont typeface="Arial" panose="020B0604020202020204" pitchFamily="34" charset="0"/>
              <a:buChar char="•"/>
            </a:pPr>
            <a:r>
              <a:rPr lang="en-US" altLang="en-US" sz="2800" i="1" dirty="0"/>
              <a:t>A </a:t>
            </a:r>
            <a:r>
              <a:rPr lang="en-US" altLang="en-US" sz="2800" i="1" dirty="0" err="1"/>
              <a:t>part_of</a:t>
            </a:r>
            <a:r>
              <a:rPr lang="en-US" altLang="en-US" sz="2800" i="1" dirty="0"/>
              <a:t> B =</a:t>
            </a:r>
            <a:r>
              <a:rPr lang="en-US" altLang="en-US" sz="2800" dirty="0" err="1"/>
              <a:t>def</a:t>
            </a:r>
            <a:r>
              <a:rPr lang="en-US" altLang="en-US" sz="2800" dirty="0"/>
              <a:t>(roughly). </a:t>
            </a:r>
            <a:r>
              <a:rPr lang="en-US" altLang="en-US" sz="2800" b="1" u="sng" dirty="0"/>
              <a:t>All</a:t>
            </a:r>
            <a:r>
              <a:rPr lang="en-US" altLang="en-US" sz="2800" b="1" dirty="0"/>
              <a:t> </a:t>
            </a:r>
            <a:r>
              <a:rPr lang="en-US" altLang="en-US" sz="2800" dirty="0"/>
              <a:t>instances of </a:t>
            </a:r>
            <a:r>
              <a:rPr lang="en-US" altLang="en-US" sz="2800" i="1" dirty="0"/>
              <a:t>A </a:t>
            </a:r>
            <a:r>
              <a:rPr lang="en-US" altLang="en-US" sz="2800" dirty="0"/>
              <a:t>are instance-level-parts-of </a:t>
            </a:r>
            <a:r>
              <a:rPr lang="en-US" altLang="en-US" sz="2800" b="1" u="sng" dirty="0"/>
              <a:t>some</a:t>
            </a:r>
            <a:r>
              <a:rPr lang="en-US" altLang="en-US" sz="2800" dirty="0"/>
              <a:t> instance of </a:t>
            </a:r>
            <a:r>
              <a:rPr lang="en-US" altLang="en-US" sz="2800" i="1" dirty="0"/>
              <a:t>B</a:t>
            </a:r>
          </a:p>
          <a:p>
            <a:pPr marL="857250" lvl="1" indent="-457200">
              <a:buFont typeface="Arial" panose="020B0604020202020204" pitchFamily="34" charset="0"/>
              <a:buChar char="•"/>
            </a:pPr>
            <a:r>
              <a:rPr lang="en-US" altLang="en-US" sz="2800" i="1" dirty="0"/>
              <a:t>e.g. human heart </a:t>
            </a:r>
            <a:r>
              <a:rPr lang="en-US" altLang="en-US" sz="2800" i="1" dirty="0" err="1"/>
              <a:t>part_of</a:t>
            </a:r>
            <a:r>
              <a:rPr lang="en-US" altLang="en-US" sz="2800" i="1" dirty="0"/>
              <a:t> human</a:t>
            </a:r>
          </a:p>
          <a:p>
            <a:pPr marL="857250" lvl="1" indent="-457200">
              <a:buFont typeface="Arial" panose="020B0604020202020204" pitchFamily="34" charset="0"/>
              <a:buChar char="•"/>
            </a:pPr>
            <a:endParaRPr lang="en-US" altLang="en-US" sz="2800" i="1" dirty="0"/>
          </a:p>
          <a:p>
            <a:pPr marL="457200" indent="-457200">
              <a:buFont typeface="Arial" panose="020B0604020202020204" pitchFamily="34" charset="0"/>
              <a:buChar char="•"/>
            </a:pPr>
            <a:r>
              <a:rPr lang="en-US" altLang="en-US" sz="2800" i="1" dirty="0"/>
              <a:t>A </a:t>
            </a:r>
            <a:r>
              <a:rPr lang="en-US" altLang="en-US" sz="2800" i="1" dirty="0" err="1"/>
              <a:t>has_participant</a:t>
            </a:r>
            <a:r>
              <a:rPr lang="en-US" altLang="en-US" sz="2800" i="1" dirty="0"/>
              <a:t> B </a:t>
            </a:r>
            <a:r>
              <a:rPr lang="en-US" altLang="en-US" sz="2800" dirty="0"/>
              <a:t>=</a:t>
            </a:r>
            <a:r>
              <a:rPr lang="en-US" altLang="en-US" sz="2800" dirty="0" err="1"/>
              <a:t>def</a:t>
            </a:r>
            <a:r>
              <a:rPr lang="en-US" altLang="en-US" sz="2800" dirty="0"/>
              <a:t>(roughly). </a:t>
            </a:r>
            <a:r>
              <a:rPr lang="en-US" altLang="en-US" sz="2800" b="1" u="sng" dirty="0"/>
              <a:t>All</a:t>
            </a:r>
            <a:r>
              <a:rPr lang="en-US" altLang="en-US" sz="2800" dirty="0"/>
              <a:t> instances of </a:t>
            </a:r>
            <a:r>
              <a:rPr lang="en-US" altLang="en-US" sz="2800" i="1" dirty="0"/>
              <a:t>A </a:t>
            </a:r>
            <a:r>
              <a:rPr lang="en-US" altLang="en-US" sz="2800" dirty="0"/>
              <a:t>have </a:t>
            </a:r>
            <a:r>
              <a:rPr lang="en-US" altLang="en-US" sz="2800" b="1" u="sng" dirty="0"/>
              <a:t>some</a:t>
            </a:r>
            <a:r>
              <a:rPr lang="en-US" altLang="en-US" sz="2800" dirty="0"/>
              <a:t> instance of </a:t>
            </a:r>
            <a:r>
              <a:rPr lang="en-US" altLang="en-US" sz="2800" i="1" dirty="0"/>
              <a:t>B </a:t>
            </a:r>
            <a:r>
              <a:rPr lang="en-US" altLang="en-US" sz="2800" dirty="0"/>
              <a:t>as instance-level participant </a:t>
            </a:r>
          </a:p>
          <a:p>
            <a:pPr marL="857250" lvl="1" indent="-457200">
              <a:buFont typeface="Arial" panose="020B0604020202020204" pitchFamily="34" charset="0"/>
              <a:buChar char="•"/>
            </a:pPr>
            <a:r>
              <a:rPr lang="en-US" altLang="en-US" sz="2800" dirty="0"/>
              <a:t>e.g. </a:t>
            </a:r>
            <a:r>
              <a:rPr lang="en-US" altLang="en-US" sz="2800" i="1" dirty="0"/>
              <a:t>cell binding </a:t>
            </a:r>
            <a:r>
              <a:rPr lang="en-US" altLang="en-US" sz="2800" i="1" dirty="0" err="1"/>
              <a:t>has_participant</a:t>
            </a:r>
            <a:r>
              <a:rPr lang="en-US" altLang="en-US" sz="2800" i="1" dirty="0"/>
              <a:t> cell</a:t>
            </a:r>
          </a:p>
        </p:txBody>
      </p:sp>
      <p:sp>
        <p:nvSpPr>
          <p:cNvPr id="3" name="Slide Number Placeholder 2">
            <a:extLst>
              <a:ext uri="{FF2B5EF4-FFF2-40B4-BE49-F238E27FC236}">
                <a16:creationId xmlns:a16="http://schemas.microsoft.com/office/drawing/2014/main" id="{C657B8D2-DBE8-4CC0-ABD5-E2D5ABC0AD57}"/>
              </a:ext>
            </a:extLst>
          </p:cNvPr>
          <p:cNvSpPr>
            <a:spLocks noGrp="1"/>
          </p:cNvSpPr>
          <p:nvPr>
            <p:ph type="sldNum" sz="quarter" idx="3"/>
          </p:nvPr>
        </p:nvSpPr>
        <p:spPr/>
        <p:txBody>
          <a:bodyPr/>
          <a:lstStyle/>
          <a:p>
            <a:fld id="{7C5DB68A-9D44-4073-920F-D08D647C06A7}" type="slidenum">
              <a:rPr lang="en-US" smtClean="0"/>
              <a:t>48</a:t>
            </a:fld>
            <a:endParaRPr lang="en-US" dirty="0"/>
          </a:p>
        </p:txBody>
      </p:sp>
    </p:spTree>
    <p:extLst>
      <p:ext uri="{BB962C8B-B14F-4D97-AF65-F5344CB8AC3E}">
        <p14:creationId xmlns:p14="http://schemas.microsoft.com/office/powerpoint/2010/main" val="3569396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a:extLst>
              <a:ext uri="{FF2B5EF4-FFF2-40B4-BE49-F238E27FC236}">
                <a16:creationId xmlns:a16="http://schemas.microsoft.com/office/drawing/2014/main" id="{37289CCA-FAC6-4A2D-B180-268C05CDB1AC}"/>
              </a:ext>
            </a:extLst>
          </p:cNvPr>
          <p:cNvSpPr>
            <a:spLocks noGrp="1" noChangeArrowheads="1"/>
          </p:cNvSpPr>
          <p:nvPr>
            <p:ph type="title"/>
          </p:nvPr>
        </p:nvSpPr>
        <p:spPr/>
        <p:txBody>
          <a:bodyPr/>
          <a:lstStyle/>
          <a:p>
            <a:r>
              <a:rPr lang="en-US" altLang="en-US" i="1"/>
              <a:t>the all-some form</a:t>
            </a:r>
          </a:p>
        </p:txBody>
      </p:sp>
      <p:sp>
        <p:nvSpPr>
          <p:cNvPr id="531459" name="Rectangle 3">
            <a:extLst>
              <a:ext uri="{FF2B5EF4-FFF2-40B4-BE49-F238E27FC236}">
                <a16:creationId xmlns:a16="http://schemas.microsoft.com/office/drawing/2014/main" id="{658C9788-4AE3-4C9B-BF2D-88EBD7D278FF}"/>
              </a:ext>
            </a:extLst>
          </p:cNvPr>
          <p:cNvSpPr>
            <a:spLocks noGrp="1" noChangeArrowheads="1"/>
          </p:cNvSpPr>
          <p:nvPr>
            <p:ph type="body" idx="1"/>
          </p:nvPr>
        </p:nvSpPr>
        <p:spPr>
          <a:xfrm>
            <a:off x="457200" y="1219200"/>
            <a:ext cx="8229600" cy="4906963"/>
          </a:xfrm>
        </p:spPr>
        <p:txBody>
          <a:bodyPr/>
          <a:lstStyle/>
          <a:p>
            <a:endParaRPr lang="en-US" altLang="en-US" sz="2800" i="1" dirty="0"/>
          </a:p>
          <a:p>
            <a:r>
              <a:rPr lang="en-US" altLang="en-US" sz="2800" i="1" dirty="0"/>
              <a:t>A </a:t>
            </a:r>
            <a:r>
              <a:rPr lang="en-US" altLang="en-US" sz="2800" i="1" dirty="0" err="1"/>
              <a:t>continuant_part_of</a:t>
            </a:r>
            <a:r>
              <a:rPr lang="en-US" altLang="en-US" sz="2800" i="1" dirty="0"/>
              <a:t> B</a:t>
            </a:r>
            <a:r>
              <a:rPr lang="en-US" altLang="en-US" sz="2800" dirty="0"/>
              <a:t> =def.</a:t>
            </a:r>
          </a:p>
          <a:p>
            <a:endParaRPr lang="en-US" altLang="en-US" sz="2800" dirty="0"/>
          </a:p>
          <a:p>
            <a:pPr lvl="1">
              <a:buFontTx/>
              <a:buNone/>
            </a:pPr>
            <a:r>
              <a:rPr lang="en-US" altLang="en-US" sz="2400" dirty="0"/>
              <a:t>for  </a:t>
            </a:r>
            <a:r>
              <a:rPr lang="en-US" altLang="en-US" sz="2400" b="1" dirty="0"/>
              <a:t>all  </a:t>
            </a:r>
            <a:r>
              <a:rPr lang="en-US" altLang="en-US" sz="2400" dirty="0"/>
              <a:t>instances </a:t>
            </a:r>
            <a:r>
              <a:rPr lang="en-US" altLang="en-US" sz="2400" i="1" dirty="0"/>
              <a:t>a </a:t>
            </a:r>
            <a:r>
              <a:rPr lang="en-US" altLang="en-US" sz="2400" dirty="0"/>
              <a:t>and times </a:t>
            </a:r>
            <a:r>
              <a:rPr lang="en-US" altLang="en-US" sz="2400" i="1" dirty="0"/>
              <a:t>t</a:t>
            </a:r>
            <a:r>
              <a:rPr lang="en-US" altLang="en-US" sz="2400" dirty="0"/>
              <a:t>, </a:t>
            </a:r>
          </a:p>
          <a:p>
            <a:pPr lvl="1">
              <a:buFontTx/>
              <a:buNone/>
            </a:pPr>
            <a:r>
              <a:rPr lang="en-US" altLang="en-US" sz="2400" dirty="0"/>
              <a:t>If </a:t>
            </a:r>
            <a:r>
              <a:rPr lang="en-US" altLang="en-US" sz="2400" i="1" dirty="0"/>
              <a:t>a</a:t>
            </a:r>
            <a:r>
              <a:rPr lang="en-US" altLang="en-US" sz="2400" dirty="0"/>
              <a:t> is an instance of the universal </a:t>
            </a:r>
            <a:r>
              <a:rPr lang="en-US" altLang="en-US" sz="2400" i="1" dirty="0"/>
              <a:t>A </a:t>
            </a:r>
            <a:r>
              <a:rPr lang="en-US" altLang="en-US" sz="2400" dirty="0"/>
              <a:t>at </a:t>
            </a:r>
            <a:r>
              <a:rPr lang="en-US" altLang="en-US" sz="2400" i="1" dirty="0"/>
              <a:t>t</a:t>
            </a:r>
            <a:r>
              <a:rPr lang="en-US" altLang="en-US" sz="2400" dirty="0"/>
              <a:t>,</a:t>
            </a:r>
          </a:p>
          <a:p>
            <a:pPr lvl="1">
              <a:buFontTx/>
              <a:buNone/>
            </a:pPr>
            <a:r>
              <a:rPr lang="en-US" altLang="en-US" sz="2400" dirty="0"/>
              <a:t>then there is  </a:t>
            </a:r>
            <a:r>
              <a:rPr lang="en-US" altLang="en-US" sz="2400" b="1" dirty="0"/>
              <a:t>some  </a:t>
            </a:r>
            <a:r>
              <a:rPr lang="en-US" altLang="en-US" sz="2400" dirty="0"/>
              <a:t>instance </a:t>
            </a:r>
            <a:r>
              <a:rPr lang="en-US" altLang="en-US" sz="2400" i="1" dirty="0"/>
              <a:t>b </a:t>
            </a:r>
            <a:r>
              <a:rPr lang="en-US" altLang="en-US" sz="2400" dirty="0"/>
              <a:t>of the universal </a:t>
            </a:r>
            <a:r>
              <a:rPr lang="en-US" altLang="en-US" sz="2400" i="1" dirty="0"/>
              <a:t>B </a:t>
            </a:r>
          </a:p>
          <a:p>
            <a:pPr lvl="1">
              <a:buFontTx/>
              <a:buNone/>
            </a:pPr>
            <a:r>
              <a:rPr lang="en-US" altLang="en-US" sz="2400" dirty="0"/>
              <a:t>such that </a:t>
            </a:r>
          </a:p>
          <a:p>
            <a:pPr lvl="1">
              <a:buFontTx/>
              <a:buNone/>
            </a:pPr>
            <a:r>
              <a:rPr lang="en-US" altLang="en-US" sz="2400" i="1" dirty="0"/>
              <a:t>a</a:t>
            </a:r>
            <a:r>
              <a:rPr lang="en-US" altLang="en-US" sz="2400" dirty="0"/>
              <a:t> is an instance-level </a:t>
            </a:r>
            <a:r>
              <a:rPr lang="en-US" altLang="en-US" sz="2400" b="1" dirty="0" err="1"/>
              <a:t>part_of</a:t>
            </a:r>
            <a:r>
              <a:rPr lang="en-US" altLang="en-US" sz="2400" b="1" dirty="0"/>
              <a:t> </a:t>
            </a:r>
            <a:r>
              <a:rPr lang="en-US" altLang="en-US" sz="2400" i="1" dirty="0"/>
              <a:t>b</a:t>
            </a:r>
            <a:r>
              <a:rPr lang="en-US" altLang="en-US" sz="2400" dirty="0"/>
              <a:t> at </a:t>
            </a:r>
            <a:r>
              <a:rPr lang="en-US" altLang="en-US" sz="2400" i="1" dirty="0"/>
              <a:t>t</a:t>
            </a:r>
          </a:p>
          <a:p>
            <a:pPr lvl="1">
              <a:buFontTx/>
              <a:buNone/>
            </a:pPr>
            <a:endParaRPr lang="en-US" altLang="en-US" i="1" dirty="0"/>
          </a:p>
          <a:p>
            <a:r>
              <a:rPr lang="en-US" altLang="en-US" i="1" dirty="0"/>
              <a:t>Domain: Continuant</a:t>
            </a:r>
          </a:p>
          <a:p>
            <a:r>
              <a:rPr lang="en-US" altLang="en-US" i="1" dirty="0"/>
              <a:t>Range: Continuant</a:t>
            </a:r>
          </a:p>
          <a:p>
            <a:pPr lvl="1">
              <a:buFontTx/>
              <a:buNone/>
            </a:pPr>
            <a:endParaRPr lang="en-US" altLang="en-US" sz="2400" i="1" dirty="0"/>
          </a:p>
          <a:p>
            <a:pPr lvl="1">
              <a:buFontTx/>
              <a:buNone/>
            </a:pPr>
            <a:endParaRPr lang="en-US" altLang="en-US" sz="2400" i="1" dirty="0"/>
          </a:p>
        </p:txBody>
      </p:sp>
      <p:grpSp>
        <p:nvGrpSpPr>
          <p:cNvPr id="531462" name="Group 6">
            <a:extLst>
              <a:ext uri="{FF2B5EF4-FFF2-40B4-BE49-F238E27FC236}">
                <a16:creationId xmlns:a16="http://schemas.microsoft.com/office/drawing/2014/main" id="{21DEFE19-C0F8-4D4B-9CF3-E57DF7EB2CD4}"/>
              </a:ext>
            </a:extLst>
          </p:cNvPr>
          <p:cNvGrpSpPr>
            <a:grpSpLocks/>
          </p:cNvGrpSpPr>
          <p:nvPr/>
        </p:nvGrpSpPr>
        <p:grpSpPr bwMode="auto">
          <a:xfrm>
            <a:off x="1528763" y="2667000"/>
            <a:ext cx="2281237" cy="1524000"/>
            <a:chOff x="933" y="1680"/>
            <a:chExt cx="1437" cy="960"/>
          </a:xfrm>
        </p:grpSpPr>
        <p:sp>
          <p:nvSpPr>
            <p:cNvPr id="531460" name="Oval 4">
              <a:extLst>
                <a:ext uri="{FF2B5EF4-FFF2-40B4-BE49-F238E27FC236}">
                  <a16:creationId xmlns:a16="http://schemas.microsoft.com/office/drawing/2014/main" id="{824ACA63-E2E5-47DD-87CC-93FF17C1C9A1}"/>
                </a:ext>
              </a:extLst>
            </p:cNvPr>
            <p:cNvSpPr>
              <a:spLocks noChangeArrowheads="1"/>
            </p:cNvSpPr>
            <p:nvPr/>
          </p:nvSpPr>
          <p:spPr bwMode="auto">
            <a:xfrm>
              <a:off x="933" y="1680"/>
              <a:ext cx="288" cy="384"/>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1461" name="Oval 5">
              <a:extLst>
                <a:ext uri="{FF2B5EF4-FFF2-40B4-BE49-F238E27FC236}">
                  <a16:creationId xmlns:a16="http://schemas.microsoft.com/office/drawing/2014/main" id="{A7F9D4A4-5D0C-4EE9-BD55-DA09BE1CD082}"/>
                </a:ext>
              </a:extLst>
            </p:cNvPr>
            <p:cNvSpPr>
              <a:spLocks noChangeArrowheads="1"/>
            </p:cNvSpPr>
            <p:nvPr/>
          </p:nvSpPr>
          <p:spPr bwMode="auto">
            <a:xfrm>
              <a:off x="1746" y="2256"/>
              <a:ext cx="624" cy="384"/>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 name="Slide Number Placeholder 1">
            <a:extLst>
              <a:ext uri="{FF2B5EF4-FFF2-40B4-BE49-F238E27FC236}">
                <a16:creationId xmlns:a16="http://schemas.microsoft.com/office/drawing/2014/main" id="{C2300FE7-F918-4662-92E3-AAB4A27E5A03}"/>
              </a:ext>
            </a:extLst>
          </p:cNvPr>
          <p:cNvSpPr>
            <a:spLocks noGrp="1"/>
          </p:cNvSpPr>
          <p:nvPr>
            <p:ph type="sldNum" sz="quarter" idx="3"/>
          </p:nvPr>
        </p:nvSpPr>
        <p:spPr/>
        <p:txBody>
          <a:bodyPr/>
          <a:lstStyle/>
          <a:p>
            <a:fld id="{7C5DB68A-9D44-4073-920F-D08D647C06A7}" type="slidenum">
              <a:rPr lang="en-US" smtClean="0"/>
              <a:t>49</a:t>
            </a:fld>
            <a:endParaRPr lang="en-US" dirty="0"/>
          </a:p>
        </p:txBody>
      </p:sp>
    </p:spTree>
    <p:extLst>
      <p:ext uri="{BB962C8B-B14F-4D97-AF65-F5344CB8AC3E}">
        <p14:creationId xmlns:p14="http://schemas.microsoft.com/office/powerpoint/2010/main" val="58020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743200"/>
            <a:ext cx="8686800" cy="1219200"/>
          </a:xfrm>
        </p:spPr>
        <p:txBody>
          <a:bodyPr/>
          <a:lstStyle/>
          <a:p>
            <a:pPr algn="ctr"/>
            <a:r>
              <a:rPr lang="en-US" sz="4000" dirty="0"/>
              <a:t>‘</a:t>
            </a:r>
            <a:r>
              <a:rPr lang="en-US" sz="4000" i="1" dirty="0"/>
              <a:t>John is in a relation with Mary</a:t>
            </a:r>
            <a:r>
              <a:rPr lang="en-US" sz="4000" dirty="0"/>
              <a:t>’</a:t>
            </a:r>
          </a:p>
        </p:txBody>
      </p:sp>
      <p:sp>
        <p:nvSpPr>
          <p:cNvPr id="4" name="Slide Number Placeholder 3">
            <a:extLst>
              <a:ext uri="{FF2B5EF4-FFF2-40B4-BE49-F238E27FC236}">
                <a16:creationId xmlns:a16="http://schemas.microsoft.com/office/drawing/2014/main" id="{7F9C2C23-9B1A-4FE8-97B6-F5DDFD9A3F3D}"/>
              </a:ext>
            </a:extLst>
          </p:cNvPr>
          <p:cNvSpPr>
            <a:spLocks noGrp="1"/>
          </p:cNvSpPr>
          <p:nvPr>
            <p:ph type="sldNum" sz="quarter" idx="3"/>
          </p:nvPr>
        </p:nvSpPr>
        <p:spPr/>
        <p:txBody>
          <a:bodyPr/>
          <a:lstStyle/>
          <a:p>
            <a:fld id="{7C5DB68A-9D44-4073-920F-D08D647C06A7}" type="slidenum">
              <a:rPr lang="en-US" smtClean="0"/>
              <a:t>5</a:t>
            </a:fld>
            <a:endParaRPr lang="en-US" dirty="0"/>
          </a:p>
        </p:txBody>
      </p:sp>
    </p:spTree>
    <p:extLst>
      <p:ext uri="{BB962C8B-B14F-4D97-AF65-F5344CB8AC3E}">
        <p14:creationId xmlns:p14="http://schemas.microsoft.com/office/powerpoint/2010/main" val="2213269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695F9B2D-9B70-4732-AA4E-9C19D9E02E86}"/>
              </a:ext>
            </a:extLst>
          </p:cNvPr>
          <p:cNvSpPr>
            <a:spLocks noGrp="1" noChangeArrowheads="1"/>
          </p:cNvSpPr>
          <p:nvPr>
            <p:ph type="title"/>
          </p:nvPr>
        </p:nvSpPr>
        <p:spPr/>
        <p:txBody>
          <a:bodyPr/>
          <a:lstStyle/>
          <a:p>
            <a:r>
              <a:rPr lang="en-US" altLang="en-US" sz="4000"/>
              <a:t>Definitions of the </a:t>
            </a:r>
            <a:r>
              <a:rPr lang="en-US" altLang="en-US" sz="4000" b="1"/>
              <a:t>all-some</a:t>
            </a:r>
            <a:r>
              <a:rPr lang="en-US" altLang="en-US" sz="4000"/>
              <a:t> form allow cascading inferences</a:t>
            </a:r>
          </a:p>
        </p:txBody>
      </p:sp>
      <p:sp>
        <p:nvSpPr>
          <p:cNvPr id="437251" name="Rectangle 3">
            <a:extLst>
              <a:ext uri="{FF2B5EF4-FFF2-40B4-BE49-F238E27FC236}">
                <a16:creationId xmlns:a16="http://schemas.microsoft.com/office/drawing/2014/main" id="{9DD60348-18FB-43F2-87C3-EB18DECA3289}"/>
              </a:ext>
            </a:extLst>
          </p:cNvPr>
          <p:cNvSpPr>
            <a:spLocks noGrp="1" noChangeArrowheads="1"/>
          </p:cNvSpPr>
          <p:nvPr>
            <p:ph idx="1"/>
          </p:nvPr>
        </p:nvSpPr>
        <p:spPr>
          <a:xfrm>
            <a:off x="228600" y="2438400"/>
            <a:ext cx="8686800" cy="4191000"/>
          </a:xfrm>
        </p:spPr>
        <p:txBody>
          <a:bodyPr/>
          <a:lstStyle/>
          <a:p>
            <a:pPr>
              <a:buFont typeface="Arial" panose="020B0604020202020204" pitchFamily="34" charset="0"/>
              <a:buChar char="•"/>
            </a:pPr>
            <a:r>
              <a:rPr lang="en-US" altLang="en-US" dirty="0"/>
              <a:t>If </a:t>
            </a:r>
            <a:r>
              <a:rPr lang="en-US" altLang="en-US" i="1" dirty="0"/>
              <a:t>A R</a:t>
            </a:r>
            <a:r>
              <a:rPr lang="en-US" altLang="en-US" i="1" baseline="-25000" dirty="0"/>
              <a:t>1</a:t>
            </a:r>
            <a:r>
              <a:rPr lang="en-US" altLang="en-US" i="1" dirty="0"/>
              <a:t> B </a:t>
            </a:r>
            <a:r>
              <a:rPr lang="en-US" altLang="en-US" dirty="0"/>
              <a:t>and </a:t>
            </a:r>
            <a:r>
              <a:rPr lang="en-US" altLang="en-US" i="1" dirty="0"/>
              <a:t>B R</a:t>
            </a:r>
            <a:r>
              <a:rPr lang="en-US" altLang="en-US" i="1" baseline="-25000" dirty="0"/>
              <a:t>2 </a:t>
            </a:r>
            <a:r>
              <a:rPr lang="en-US" altLang="en-US" i="1" dirty="0"/>
              <a:t>C, </a:t>
            </a:r>
            <a:r>
              <a:rPr lang="en-US" altLang="en-US" dirty="0"/>
              <a:t>then we know that: </a:t>
            </a:r>
          </a:p>
          <a:p>
            <a:pPr lvl="1">
              <a:buFont typeface="Arial" panose="020B0604020202020204" pitchFamily="34" charset="0"/>
              <a:buChar char="•"/>
            </a:pPr>
            <a:r>
              <a:rPr lang="en-US" altLang="en-US" dirty="0"/>
              <a:t>every </a:t>
            </a:r>
            <a:r>
              <a:rPr lang="en-US" altLang="en-US" i="1" dirty="0"/>
              <a:t>A </a:t>
            </a:r>
            <a:r>
              <a:rPr lang="en-US" altLang="en-US" dirty="0"/>
              <a:t>stands in </a:t>
            </a:r>
            <a:r>
              <a:rPr lang="en-US" altLang="en-US" i="1" dirty="0"/>
              <a:t>R</a:t>
            </a:r>
            <a:r>
              <a:rPr lang="en-US" altLang="en-US" i="1" baseline="-25000" dirty="0"/>
              <a:t>1</a:t>
            </a:r>
            <a:r>
              <a:rPr lang="en-US" altLang="en-US" i="1" dirty="0"/>
              <a:t> </a:t>
            </a:r>
            <a:r>
              <a:rPr lang="en-US" altLang="en-US" dirty="0"/>
              <a:t>to </a:t>
            </a:r>
            <a:r>
              <a:rPr lang="en-US" altLang="en-US" i="1" dirty="0"/>
              <a:t>some B</a:t>
            </a:r>
            <a:r>
              <a:rPr lang="en-US" altLang="en-US" dirty="0"/>
              <a:t>, </a:t>
            </a:r>
          </a:p>
          <a:p>
            <a:pPr lvl="1">
              <a:buFont typeface="Arial" panose="020B0604020202020204" pitchFamily="34" charset="0"/>
              <a:buChar char="•"/>
            </a:pPr>
            <a:r>
              <a:rPr lang="en-US" altLang="en-US" dirty="0"/>
              <a:t>whichever </a:t>
            </a:r>
            <a:r>
              <a:rPr lang="en-US" altLang="en-US" i="1" dirty="0"/>
              <a:t>B </a:t>
            </a:r>
            <a:r>
              <a:rPr lang="en-US" altLang="en-US" dirty="0"/>
              <a:t>this is, it can be plugged into the </a:t>
            </a:r>
            <a:r>
              <a:rPr lang="en-US" altLang="en-US" i="1" dirty="0"/>
              <a:t>R</a:t>
            </a:r>
            <a:r>
              <a:rPr lang="en-US" altLang="en-US" i="1" baseline="-25000" dirty="0"/>
              <a:t>2 </a:t>
            </a:r>
            <a:r>
              <a:rPr lang="en-US" altLang="en-US" dirty="0"/>
              <a:t>relation, because </a:t>
            </a:r>
            <a:r>
              <a:rPr lang="en-US" altLang="en-US" i="1" dirty="0"/>
              <a:t>R</a:t>
            </a:r>
            <a:r>
              <a:rPr lang="en-US" altLang="en-US" i="1" baseline="-25000" dirty="0"/>
              <a:t>2 </a:t>
            </a:r>
            <a:r>
              <a:rPr lang="en-US" altLang="en-US" dirty="0"/>
              <a:t>is defined for </a:t>
            </a:r>
            <a:r>
              <a:rPr lang="en-US" altLang="en-US" i="1" dirty="0"/>
              <a:t>every </a:t>
            </a:r>
            <a:r>
              <a:rPr lang="en-US" altLang="en-US" dirty="0"/>
              <a:t>B.</a:t>
            </a:r>
            <a:r>
              <a:rPr lang="en-US" altLang="en-US" i="1" baseline="-25000" dirty="0"/>
              <a:t> </a:t>
            </a:r>
          </a:p>
          <a:p>
            <a:pPr lvl="1">
              <a:buFont typeface="Arial" panose="020B0604020202020204" pitchFamily="34" charset="0"/>
              <a:buChar char="•"/>
            </a:pPr>
            <a:endParaRPr lang="en-US" altLang="en-US" i="1" baseline="-25000" dirty="0"/>
          </a:p>
          <a:p>
            <a:pPr>
              <a:buFont typeface="Arial" panose="020B0604020202020204" pitchFamily="34" charset="0"/>
              <a:buChar char="•"/>
            </a:pPr>
            <a:r>
              <a:rPr lang="en-US" altLang="en-US" dirty="0"/>
              <a:t>Also allows for the definition of ‘shortcut’ relations:</a:t>
            </a:r>
          </a:p>
          <a:p>
            <a:pPr lvl="1">
              <a:buFont typeface="Arial" panose="020B0604020202020204" pitchFamily="34" charset="0"/>
              <a:buChar char="•"/>
            </a:pPr>
            <a:r>
              <a:rPr lang="en-US" altLang="en-US" dirty="0"/>
              <a:t>A </a:t>
            </a:r>
            <a:r>
              <a:rPr lang="en-US" altLang="en-US" i="1" dirty="0"/>
              <a:t>R</a:t>
            </a:r>
            <a:r>
              <a:rPr lang="en-US" altLang="en-US" i="1" baseline="-25000" dirty="0"/>
              <a:t>3</a:t>
            </a:r>
            <a:r>
              <a:rPr lang="en-US" altLang="en-US" dirty="0"/>
              <a:t> C =def. </a:t>
            </a:r>
            <a:r>
              <a:rPr lang="en-US" altLang="en-US" i="1" dirty="0"/>
              <a:t>A R</a:t>
            </a:r>
            <a:r>
              <a:rPr lang="en-US" altLang="en-US" i="1" baseline="-25000" dirty="0"/>
              <a:t>1</a:t>
            </a:r>
            <a:r>
              <a:rPr lang="en-US" altLang="en-US" i="1" dirty="0"/>
              <a:t> B </a:t>
            </a:r>
            <a:r>
              <a:rPr lang="en-US" altLang="en-US" dirty="0"/>
              <a:t>and </a:t>
            </a:r>
            <a:r>
              <a:rPr lang="en-US" altLang="en-US" i="1" dirty="0"/>
              <a:t>B R</a:t>
            </a:r>
            <a:r>
              <a:rPr lang="en-US" altLang="en-US" i="1" baseline="-25000" dirty="0"/>
              <a:t>2 </a:t>
            </a:r>
            <a:r>
              <a:rPr lang="en-US" altLang="en-US" i="1" dirty="0"/>
              <a:t>C</a:t>
            </a:r>
            <a:endParaRPr lang="en-US" altLang="en-US" dirty="0"/>
          </a:p>
        </p:txBody>
      </p:sp>
      <p:sp>
        <p:nvSpPr>
          <p:cNvPr id="2" name="Slide Number Placeholder 1">
            <a:extLst>
              <a:ext uri="{FF2B5EF4-FFF2-40B4-BE49-F238E27FC236}">
                <a16:creationId xmlns:a16="http://schemas.microsoft.com/office/drawing/2014/main" id="{431F9C91-C72D-40B5-85D8-ABDEB8EDD824}"/>
              </a:ext>
            </a:extLst>
          </p:cNvPr>
          <p:cNvSpPr>
            <a:spLocks noGrp="1"/>
          </p:cNvSpPr>
          <p:nvPr>
            <p:ph type="sldNum" sz="quarter" idx="3"/>
          </p:nvPr>
        </p:nvSpPr>
        <p:spPr/>
        <p:txBody>
          <a:bodyPr/>
          <a:lstStyle/>
          <a:p>
            <a:fld id="{7C5DB68A-9D44-4073-920F-D08D647C06A7}" type="slidenum">
              <a:rPr lang="en-US" smtClean="0"/>
              <a:t>50</a:t>
            </a:fld>
            <a:endParaRPr lang="en-US" dirty="0"/>
          </a:p>
        </p:txBody>
      </p:sp>
    </p:spTree>
    <p:extLst>
      <p:ext uri="{BB962C8B-B14F-4D97-AF65-F5344CB8AC3E}">
        <p14:creationId xmlns:p14="http://schemas.microsoft.com/office/powerpoint/2010/main" val="3093690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FEF0AA8F-0E5E-4273-BDA9-A2F291228863}"/>
              </a:ext>
            </a:extLst>
          </p:cNvPr>
          <p:cNvSpPr>
            <a:spLocks noGrp="1" noChangeArrowheads="1"/>
          </p:cNvSpPr>
          <p:nvPr>
            <p:ph type="title"/>
          </p:nvPr>
        </p:nvSpPr>
        <p:spPr/>
        <p:txBody>
          <a:bodyPr/>
          <a:lstStyle/>
          <a:p>
            <a:r>
              <a:rPr lang="en-US" altLang="en-US"/>
              <a:t>How to define </a:t>
            </a:r>
            <a:r>
              <a:rPr lang="en-US" altLang="en-US" i="1"/>
              <a:t>A is_a B</a:t>
            </a:r>
          </a:p>
        </p:txBody>
      </p:sp>
      <p:sp>
        <p:nvSpPr>
          <p:cNvPr id="400387" name="Rectangle 3">
            <a:extLst>
              <a:ext uri="{FF2B5EF4-FFF2-40B4-BE49-F238E27FC236}">
                <a16:creationId xmlns:a16="http://schemas.microsoft.com/office/drawing/2014/main" id="{A9DD4483-4CA4-4B45-9F23-A901B46CF574}"/>
              </a:ext>
            </a:extLst>
          </p:cNvPr>
          <p:cNvSpPr>
            <a:spLocks noGrp="1" noChangeArrowheads="1"/>
          </p:cNvSpPr>
          <p:nvPr>
            <p:ph idx="1"/>
          </p:nvPr>
        </p:nvSpPr>
        <p:spPr/>
        <p:txBody>
          <a:bodyPr/>
          <a:lstStyle/>
          <a:p>
            <a:pPr marL="609600" indent="-609600">
              <a:buFont typeface="Arial" panose="020B0604020202020204" pitchFamily="34" charset="0"/>
              <a:buChar char="•"/>
            </a:pPr>
            <a:r>
              <a:rPr lang="en-US" altLang="en-US" sz="2800" i="1" dirty="0"/>
              <a:t>A </a:t>
            </a:r>
            <a:r>
              <a:rPr lang="en-US" altLang="en-US" sz="2800" i="1" dirty="0" err="1"/>
              <a:t>is_a</a:t>
            </a:r>
            <a:r>
              <a:rPr lang="en-US" altLang="en-US" sz="2800" i="1" dirty="0"/>
              <a:t> B </a:t>
            </a:r>
            <a:r>
              <a:rPr lang="en-US" altLang="en-US" sz="2800" dirty="0"/>
              <a:t>=def. </a:t>
            </a:r>
            <a:endParaRPr lang="en-US" altLang="en-US" sz="2800" i="1" dirty="0"/>
          </a:p>
          <a:p>
            <a:pPr marL="609600" indent="-609600">
              <a:buFont typeface="Arial" panose="020B0604020202020204" pitchFamily="34" charset="0"/>
              <a:buChar char="•"/>
            </a:pPr>
            <a:endParaRPr lang="en-US" altLang="en-US" sz="2800" i="1" dirty="0"/>
          </a:p>
          <a:p>
            <a:pPr marL="1009650" lvl="1" indent="-609600">
              <a:buFont typeface="Arial" panose="020B0604020202020204" pitchFamily="34" charset="0"/>
              <a:buChar char="•"/>
            </a:pPr>
            <a:r>
              <a:rPr lang="en-US" altLang="en-US" sz="2800" i="1" dirty="0"/>
              <a:t>A </a:t>
            </a:r>
            <a:r>
              <a:rPr lang="en-US" altLang="en-US" sz="2800" dirty="0"/>
              <a:t>and </a:t>
            </a:r>
            <a:r>
              <a:rPr lang="en-US" altLang="en-US" sz="2800" i="1" dirty="0"/>
              <a:t>B </a:t>
            </a:r>
            <a:r>
              <a:rPr lang="en-US" altLang="en-US" sz="2800" dirty="0"/>
              <a:t>are names of universals (natural kinds, types) in reality or of defined classes</a:t>
            </a:r>
          </a:p>
          <a:p>
            <a:pPr marL="1009650" lvl="1" indent="-609600">
              <a:buFont typeface="Arial" panose="020B0604020202020204" pitchFamily="34" charset="0"/>
              <a:buChar char="•"/>
            </a:pPr>
            <a:r>
              <a:rPr lang="en-US" altLang="en-US" sz="2800" dirty="0"/>
              <a:t>all instances of </a:t>
            </a:r>
            <a:r>
              <a:rPr lang="en-US" altLang="en-US" sz="2800" i="1" dirty="0"/>
              <a:t>A </a:t>
            </a:r>
            <a:r>
              <a:rPr lang="en-US" altLang="en-US" sz="2800" dirty="0"/>
              <a:t>are as a matter of science also instances of B</a:t>
            </a:r>
          </a:p>
          <a:p>
            <a:pPr marL="1009650" lvl="1" indent="-609600">
              <a:buFont typeface="Arial" panose="020B0604020202020204" pitchFamily="34" charset="0"/>
              <a:buChar char="•"/>
            </a:pPr>
            <a:r>
              <a:rPr lang="en-US" altLang="en-US" sz="2800" dirty="0"/>
              <a:t>for all times </a:t>
            </a:r>
            <a:r>
              <a:rPr lang="en-US" altLang="en-US" sz="2800" i="1" dirty="0"/>
              <a:t>t, </a:t>
            </a:r>
            <a:r>
              <a:rPr lang="en-US" altLang="en-US" sz="2800" dirty="0"/>
              <a:t>all instances of </a:t>
            </a:r>
            <a:r>
              <a:rPr lang="en-US" altLang="en-US" sz="2800" i="1" dirty="0"/>
              <a:t>A </a:t>
            </a:r>
            <a:r>
              <a:rPr lang="en-US" altLang="en-US" sz="2800" dirty="0"/>
              <a:t>at </a:t>
            </a:r>
            <a:r>
              <a:rPr lang="en-US" altLang="en-US" sz="2800" i="1" dirty="0"/>
              <a:t>t </a:t>
            </a:r>
            <a:r>
              <a:rPr lang="en-US" altLang="en-US" sz="2800" dirty="0"/>
              <a:t>are as a matter of science also instances of B at </a:t>
            </a:r>
            <a:r>
              <a:rPr lang="en-US" altLang="en-US" sz="2800" i="1" dirty="0"/>
              <a:t>t</a:t>
            </a:r>
            <a:endParaRPr lang="en-US" altLang="en-US" sz="2800" dirty="0"/>
          </a:p>
          <a:p>
            <a:pPr marL="609600" indent="-609600">
              <a:buFont typeface="Arial" panose="020B0604020202020204" pitchFamily="34" charset="0"/>
              <a:buChar char="•"/>
            </a:pPr>
            <a:endParaRPr lang="en-US" altLang="en-US" sz="2800" dirty="0"/>
          </a:p>
        </p:txBody>
      </p:sp>
      <p:sp>
        <p:nvSpPr>
          <p:cNvPr id="2" name="Slide Number Placeholder 1">
            <a:extLst>
              <a:ext uri="{FF2B5EF4-FFF2-40B4-BE49-F238E27FC236}">
                <a16:creationId xmlns:a16="http://schemas.microsoft.com/office/drawing/2014/main" id="{E7F93BCF-FCA6-459F-BA31-99E3A0D5717B}"/>
              </a:ext>
            </a:extLst>
          </p:cNvPr>
          <p:cNvSpPr>
            <a:spLocks noGrp="1"/>
          </p:cNvSpPr>
          <p:nvPr>
            <p:ph type="sldNum" sz="quarter" idx="3"/>
          </p:nvPr>
        </p:nvSpPr>
        <p:spPr/>
        <p:txBody>
          <a:bodyPr/>
          <a:lstStyle/>
          <a:p>
            <a:fld id="{7C5DB68A-9D44-4073-920F-D08D647C06A7}" type="slidenum">
              <a:rPr lang="en-US" smtClean="0"/>
              <a:t>51</a:t>
            </a:fld>
            <a:endParaRPr lang="en-US" dirty="0"/>
          </a:p>
        </p:txBody>
      </p:sp>
    </p:spTree>
    <p:extLst>
      <p:ext uri="{BB962C8B-B14F-4D97-AF65-F5344CB8AC3E}">
        <p14:creationId xmlns:p14="http://schemas.microsoft.com/office/powerpoint/2010/main" val="2421474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0387">
                                            <p:txEl>
                                              <p:pRg st="3" end="3"/>
                                            </p:txEl>
                                          </p:spTgt>
                                        </p:tgtEl>
                                        <p:attrNameLst>
                                          <p:attrName>style.visibility</p:attrName>
                                        </p:attrNameLst>
                                      </p:cBhvr>
                                      <p:to>
                                        <p:strVal val="visible"/>
                                      </p:to>
                                    </p:set>
                                    <p:animEffect transition="in" filter="wipe(up)">
                                      <p:cBhvr>
                                        <p:cTn id="7" dur="500"/>
                                        <p:tgtEl>
                                          <p:spTgt spid="400387">
                                            <p:txEl>
                                              <p:pRg st="3" end="3"/>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00387">
                                            <p:txEl>
                                              <p:pRg st="4" end="4"/>
                                            </p:txEl>
                                          </p:spTgt>
                                        </p:tgtEl>
                                        <p:attrNameLst>
                                          <p:attrName>style.visibility</p:attrName>
                                        </p:attrNameLst>
                                      </p:cBhvr>
                                      <p:to>
                                        <p:strVal val="visible"/>
                                      </p:to>
                                    </p:set>
                                    <p:animEffect transition="in" filter="wipe(up)">
                                      <p:cBhvr>
                                        <p:cTn id="10" dur="500"/>
                                        <p:tgtEl>
                                          <p:spTgt spid="400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BFO definition for </a:t>
            </a:r>
            <a:r>
              <a:rPr lang="en-US" dirty="0" err="1"/>
              <a:t>is_a</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err="1"/>
              <a:t>is_a</a:t>
            </a:r>
            <a:r>
              <a:rPr lang="en-US" dirty="0"/>
              <a:t> relation is the subtype or </a:t>
            </a:r>
            <a:r>
              <a:rPr lang="en-US" dirty="0" err="1"/>
              <a:t>subuniversal</a:t>
            </a:r>
            <a:r>
              <a:rPr lang="en-US" dirty="0"/>
              <a:t> relation between universals or types. </a:t>
            </a:r>
          </a:p>
          <a:p>
            <a:pPr>
              <a:buFont typeface="Arial" panose="020B0604020202020204" pitchFamily="34" charset="0"/>
              <a:buChar char="•"/>
            </a:pPr>
            <a:endParaRPr lang="en-US" dirty="0"/>
          </a:p>
          <a:p>
            <a:pPr lvl="1">
              <a:buFont typeface="Arial" panose="020B0604020202020204" pitchFamily="34" charset="0"/>
              <a:buChar char="•"/>
            </a:pPr>
            <a:r>
              <a:rPr lang="en-US" dirty="0"/>
              <a:t>C </a:t>
            </a:r>
            <a:r>
              <a:rPr lang="en-US" dirty="0" err="1">
                <a:solidFill>
                  <a:srgbClr val="FFFF00"/>
                </a:solidFill>
              </a:rPr>
              <a:t>is_a</a:t>
            </a:r>
            <a:r>
              <a:rPr lang="en-US" dirty="0"/>
              <a:t> C1 =def.:</a:t>
            </a:r>
          </a:p>
          <a:p>
            <a:pPr lvl="2">
              <a:buFont typeface="Arial" panose="020B0604020202020204" pitchFamily="34" charset="0"/>
              <a:buChar char="•"/>
            </a:pPr>
            <a:r>
              <a:rPr lang="en-US" dirty="0"/>
              <a:t>C and C1  are continuant universals, and </a:t>
            </a:r>
          </a:p>
          <a:p>
            <a:pPr lvl="2">
              <a:buFont typeface="Arial" panose="020B0604020202020204" pitchFamily="34" charset="0"/>
              <a:buChar char="•"/>
            </a:pPr>
            <a:r>
              <a:rPr lang="en-US" dirty="0"/>
              <a:t>for all c, t, if c </a:t>
            </a:r>
            <a:r>
              <a:rPr lang="en-US" dirty="0" err="1">
                <a:solidFill>
                  <a:srgbClr val="FFFF00"/>
                </a:solidFill>
              </a:rPr>
              <a:t>instance_of</a:t>
            </a:r>
            <a:r>
              <a:rPr lang="en-US" dirty="0">
                <a:solidFill>
                  <a:srgbClr val="FFFF00"/>
                </a:solidFill>
              </a:rPr>
              <a:t> </a:t>
            </a:r>
            <a:r>
              <a:rPr lang="en-US" dirty="0"/>
              <a:t>C </a:t>
            </a:r>
            <a:r>
              <a:rPr lang="en-US" dirty="0">
                <a:solidFill>
                  <a:srgbClr val="FFFF00"/>
                </a:solidFill>
              </a:rPr>
              <a:t>at</a:t>
            </a:r>
            <a:r>
              <a:rPr lang="en-US" dirty="0"/>
              <a:t> t then c </a:t>
            </a:r>
            <a:r>
              <a:rPr lang="en-US" dirty="0" err="1">
                <a:solidFill>
                  <a:srgbClr val="FFFF00"/>
                </a:solidFill>
              </a:rPr>
              <a:t>instance_of</a:t>
            </a:r>
            <a:r>
              <a:rPr lang="en-US" dirty="0">
                <a:solidFill>
                  <a:srgbClr val="FFFF00"/>
                </a:solidFill>
              </a:rPr>
              <a:t> </a:t>
            </a:r>
            <a:r>
              <a:rPr lang="en-US" dirty="0"/>
              <a:t>C1 </a:t>
            </a:r>
            <a:r>
              <a:rPr lang="en-US" dirty="0">
                <a:solidFill>
                  <a:srgbClr val="FFFF00"/>
                </a:solidFill>
              </a:rPr>
              <a:t>at</a:t>
            </a:r>
            <a:r>
              <a:rPr lang="en-US" dirty="0"/>
              <a:t> t</a:t>
            </a:r>
          </a:p>
          <a:p>
            <a:pPr lvl="1">
              <a:buFont typeface="Arial" panose="020B0604020202020204" pitchFamily="34" charset="0"/>
              <a:buChar char="•"/>
            </a:pPr>
            <a:endParaRPr lang="en-US" dirty="0"/>
          </a:p>
          <a:p>
            <a:pPr lvl="1">
              <a:buFont typeface="Arial" panose="020B0604020202020204" pitchFamily="34" charset="0"/>
              <a:buChar char="•"/>
            </a:pPr>
            <a:r>
              <a:rPr lang="en-US" dirty="0"/>
              <a:t>P </a:t>
            </a:r>
            <a:r>
              <a:rPr lang="en-US" dirty="0" err="1">
                <a:solidFill>
                  <a:srgbClr val="FFFF00"/>
                </a:solidFill>
              </a:rPr>
              <a:t>is_a</a:t>
            </a:r>
            <a:r>
              <a:rPr lang="en-US" dirty="0">
                <a:solidFill>
                  <a:srgbClr val="FFFF00"/>
                </a:solidFill>
              </a:rPr>
              <a:t> </a:t>
            </a:r>
            <a:r>
              <a:rPr lang="en-US" dirty="0"/>
              <a:t>P1 =def.:</a:t>
            </a:r>
          </a:p>
          <a:p>
            <a:pPr lvl="2">
              <a:buFont typeface="Arial" panose="020B0604020202020204" pitchFamily="34" charset="0"/>
              <a:buChar char="•"/>
            </a:pPr>
            <a:r>
              <a:rPr lang="en-US" dirty="0"/>
              <a:t>P and P1  are </a:t>
            </a:r>
            <a:r>
              <a:rPr lang="en-US" dirty="0" err="1"/>
              <a:t>occurrent</a:t>
            </a:r>
            <a:r>
              <a:rPr lang="en-US" dirty="0"/>
              <a:t> universals, and </a:t>
            </a:r>
          </a:p>
          <a:p>
            <a:pPr lvl="2">
              <a:buFont typeface="Arial" panose="020B0604020202020204" pitchFamily="34" charset="0"/>
              <a:buChar char="•"/>
            </a:pPr>
            <a:r>
              <a:rPr lang="en-US" dirty="0"/>
              <a:t>for all p, if p </a:t>
            </a:r>
            <a:r>
              <a:rPr lang="en-US" dirty="0" err="1">
                <a:solidFill>
                  <a:srgbClr val="FFFF00"/>
                </a:solidFill>
              </a:rPr>
              <a:t>instance_of</a:t>
            </a:r>
            <a:r>
              <a:rPr lang="en-US" dirty="0">
                <a:solidFill>
                  <a:srgbClr val="FFFF00"/>
                </a:solidFill>
              </a:rPr>
              <a:t> </a:t>
            </a:r>
            <a:r>
              <a:rPr lang="en-US" dirty="0"/>
              <a:t>P then p </a:t>
            </a:r>
            <a:r>
              <a:rPr lang="en-US" dirty="0" err="1"/>
              <a:t>instance_of</a:t>
            </a:r>
            <a:r>
              <a:rPr lang="en-US" dirty="0"/>
              <a:t> P1</a:t>
            </a:r>
          </a:p>
          <a:p>
            <a:pPr lvl="2">
              <a:buFont typeface="Arial" panose="020B0604020202020204" pitchFamily="34" charset="0"/>
              <a:buChar char="•"/>
            </a:pPr>
            <a:endParaRPr lang="en-US" dirty="0"/>
          </a:p>
          <a:p>
            <a:pPr>
              <a:buFont typeface="Arial" panose="020B0604020202020204" pitchFamily="34" charset="0"/>
              <a:buChar char="•"/>
            </a:pPr>
            <a:r>
              <a:rPr lang="en-US" dirty="0" err="1"/>
              <a:t>Is_a</a:t>
            </a:r>
            <a:r>
              <a:rPr lang="en-US" dirty="0"/>
              <a:t> is NOT used in BFO2020-FOL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9DF6BBA-FCBE-40B7-BF90-89DE3DF79BC1}"/>
              </a:ext>
            </a:extLst>
          </p:cNvPr>
          <p:cNvSpPr>
            <a:spLocks noGrp="1"/>
          </p:cNvSpPr>
          <p:nvPr>
            <p:ph type="sldNum" sz="quarter" idx="3"/>
          </p:nvPr>
        </p:nvSpPr>
        <p:spPr/>
        <p:txBody>
          <a:bodyPr/>
          <a:lstStyle/>
          <a:p>
            <a:fld id="{7C5DB68A-9D44-4073-920F-D08D647C06A7}" type="slidenum">
              <a:rPr lang="en-US" smtClean="0"/>
              <a:t>52</a:t>
            </a:fld>
            <a:endParaRPr lang="en-US" dirty="0"/>
          </a:p>
        </p:txBody>
      </p:sp>
    </p:spTree>
    <p:extLst>
      <p:ext uri="{BB962C8B-B14F-4D97-AF65-F5344CB8AC3E}">
        <p14:creationId xmlns:p14="http://schemas.microsoft.com/office/powerpoint/2010/main" val="15196826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with RDFS / OWL</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AXIOM SCHEMA: class description </a:t>
            </a:r>
            <a:r>
              <a:rPr lang="en-US" dirty="0" err="1"/>
              <a:t>rdfs:subClassOf</a:t>
            </a:r>
            <a:r>
              <a:rPr lang="en-US" dirty="0"/>
              <a:t> class description </a:t>
            </a:r>
          </a:p>
          <a:p>
            <a:pPr>
              <a:buFont typeface="Arial" panose="020B0604020202020204" pitchFamily="34" charset="0"/>
              <a:buChar char="•"/>
            </a:pPr>
            <a:r>
              <a:rPr lang="en-US" dirty="0"/>
              <a:t>The </a:t>
            </a:r>
            <a:r>
              <a:rPr lang="en-US" dirty="0" err="1"/>
              <a:t>rdfs:subClassOf</a:t>
            </a:r>
            <a:r>
              <a:rPr lang="en-US" dirty="0"/>
              <a:t> construct is defined as part of RDF Schema [RDF Vocabulary]. Its meaning in OWL is exactly the same: if the class description C1 is defined as a subclass of class description C2, then the set of individuals in the class extension of C1 should be a subset of the set of individuals in the class extension of C2. </a:t>
            </a:r>
          </a:p>
          <a:p>
            <a:pPr>
              <a:buFont typeface="Arial" panose="020B0604020202020204" pitchFamily="34" charset="0"/>
              <a:buChar char="•"/>
            </a:pPr>
            <a:r>
              <a:rPr lang="en-US" dirty="0"/>
              <a:t>Differences with BFO:</a:t>
            </a:r>
          </a:p>
          <a:p>
            <a:pPr lvl="1">
              <a:buFont typeface="Arial" panose="020B0604020202020204" pitchFamily="34" charset="0"/>
              <a:buChar char="•"/>
            </a:pPr>
            <a:r>
              <a:rPr lang="en-US" dirty="0" err="1"/>
              <a:t>subClass</a:t>
            </a:r>
            <a:r>
              <a:rPr lang="en-US" dirty="0"/>
              <a:t> is primitive, being a subset is a consequence</a:t>
            </a:r>
          </a:p>
          <a:p>
            <a:pPr lvl="1">
              <a:buFont typeface="Arial" panose="020B0604020202020204" pitchFamily="34" charset="0"/>
              <a:buChar char="•"/>
            </a:pPr>
            <a:r>
              <a:rPr lang="en-US" dirty="0"/>
              <a:t>You just have to declare it </a:t>
            </a:r>
            <a:r>
              <a:rPr lang="en-US" dirty="0">
                <a:sym typeface="Wingdings" panose="05000000000000000000" pitchFamily="2" charset="2"/>
              </a:rPr>
              <a:t> how do you want the domain to be, not how the domain is!</a:t>
            </a:r>
          </a:p>
          <a:p>
            <a:pPr lvl="1">
              <a:buFont typeface="Arial" panose="020B0604020202020204" pitchFamily="34" charset="0"/>
              <a:buChar char="•"/>
            </a:pPr>
            <a:r>
              <a:rPr lang="en-US" dirty="0">
                <a:sym typeface="Wingdings" panose="05000000000000000000" pitchFamily="2" charset="2"/>
              </a:rPr>
              <a:t>No time indexing.</a:t>
            </a:r>
            <a:endParaRPr lang="en-US" dirty="0"/>
          </a:p>
        </p:txBody>
      </p:sp>
      <p:sp>
        <p:nvSpPr>
          <p:cNvPr id="4" name="Slide Number Placeholder 3">
            <a:extLst>
              <a:ext uri="{FF2B5EF4-FFF2-40B4-BE49-F238E27FC236}">
                <a16:creationId xmlns:a16="http://schemas.microsoft.com/office/drawing/2014/main" id="{EF8C762F-824C-45CC-A06F-A444C73770FB}"/>
              </a:ext>
            </a:extLst>
          </p:cNvPr>
          <p:cNvSpPr>
            <a:spLocks noGrp="1"/>
          </p:cNvSpPr>
          <p:nvPr>
            <p:ph type="sldNum" sz="quarter" idx="3"/>
          </p:nvPr>
        </p:nvSpPr>
        <p:spPr/>
        <p:txBody>
          <a:bodyPr/>
          <a:lstStyle/>
          <a:p>
            <a:fld id="{7C5DB68A-9D44-4073-920F-D08D647C06A7}" type="slidenum">
              <a:rPr lang="en-US" smtClean="0"/>
              <a:t>53</a:t>
            </a:fld>
            <a:endParaRPr lang="en-US" dirty="0"/>
          </a:p>
        </p:txBody>
      </p:sp>
    </p:spTree>
    <p:extLst>
      <p:ext uri="{BB962C8B-B14F-4D97-AF65-F5344CB8AC3E}">
        <p14:creationId xmlns:p14="http://schemas.microsoft.com/office/powerpoint/2010/main" val="3069388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4C6958E9-45D0-42F3-840C-5A804D91F2CD}"/>
              </a:ext>
            </a:extLst>
          </p:cNvPr>
          <p:cNvSpPr>
            <a:spLocks noGrp="1" noChangeArrowheads="1"/>
          </p:cNvSpPr>
          <p:nvPr>
            <p:ph type="title"/>
          </p:nvPr>
        </p:nvSpPr>
        <p:spPr/>
        <p:txBody>
          <a:bodyPr/>
          <a:lstStyle/>
          <a:p>
            <a:r>
              <a:rPr lang="en-US" altLang="en-US" i="1"/>
              <a:t>part_of</a:t>
            </a:r>
          </a:p>
        </p:txBody>
      </p:sp>
      <p:sp>
        <p:nvSpPr>
          <p:cNvPr id="424963" name="Rectangle 3">
            <a:extLst>
              <a:ext uri="{FF2B5EF4-FFF2-40B4-BE49-F238E27FC236}">
                <a16:creationId xmlns:a16="http://schemas.microsoft.com/office/drawing/2014/main" id="{0508AA87-973F-4E64-AC1B-5CBE3D336CE0}"/>
              </a:ext>
            </a:extLst>
          </p:cNvPr>
          <p:cNvSpPr>
            <a:spLocks noGrp="1" noChangeArrowheads="1"/>
          </p:cNvSpPr>
          <p:nvPr>
            <p:ph type="body" idx="1"/>
          </p:nvPr>
        </p:nvSpPr>
        <p:spPr>
          <a:xfrm>
            <a:off x="457200" y="1524000"/>
            <a:ext cx="8229600" cy="4602163"/>
          </a:xfrm>
        </p:spPr>
        <p:txBody>
          <a:bodyPr/>
          <a:lstStyle/>
          <a:p>
            <a:pPr marL="457200" indent="-457200">
              <a:buFont typeface="Arial" panose="020B0604020202020204" pitchFamily="34" charset="0"/>
              <a:buChar char="•"/>
            </a:pPr>
            <a:r>
              <a:rPr lang="en-US" altLang="en-US" sz="2800" dirty="0"/>
              <a:t>organisms and other continuant entities may lose and gain parts over time</a:t>
            </a:r>
          </a:p>
          <a:p>
            <a:pPr marL="457200" indent="-457200">
              <a:buFont typeface="Arial" panose="020B0604020202020204" pitchFamily="34" charset="0"/>
              <a:buChar char="•"/>
            </a:pPr>
            <a:endParaRPr lang="en-US" altLang="en-US" sz="2800" i="1" dirty="0"/>
          </a:p>
          <a:p>
            <a:pPr marL="457200" indent="-457200">
              <a:buFont typeface="Arial" panose="020B0604020202020204" pitchFamily="34" charset="0"/>
              <a:buChar char="•"/>
            </a:pPr>
            <a:r>
              <a:rPr lang="en-US" altLang="en-US" sz="2800" i="1" dirty="0" err="1"/>
              <a:t>part_of</a:t>
            </a:r>
            <a:r>
              <a:rPr lang="en-US" altLang="en-US" sz="2800" dirty="0"/>
              <a:t> must be time-indexed for continuants</a:t>
            </a:r>
          </a:p>
          <a:p>
            <a:pPr marL="457200" indent="-457200">
              <a:buFont typeface="Arial" panose="020B0604020202020204" pitchFamily="34" charset="0"/>
              <a:buChar char="•"/>
            </a:pPr>
            <a:r>
              <a:rPr lang="en-US" altLang="en-US" sz="2800" i="1" dirty="0"/>
              <a:t>A </a:t>
            </a:r>
            <a:r>
              <a:rPr lang="en-US" altLang="en-US" sz="2800" i="1" dirty="0" err="1"/>
              <a:t>part_of</a:t>
            </a:r>
            <a:r>
              <a:rPr lang="en-US" altLang="en-US" sz="2800" i="1" dirty="0"/>
              <a:t> B</a:t>
            </a:r>
            <a:r>
              <a:rPr lang="en-US" altLang="en-US" sz="2800" dirty="0"/>
              <a:t> is defined as:</a:t>
            </a:r>
          </a:p>
          <a:p>
            <a:pPr lvl="1"/>
            <a:r>
              <a:rPr lang="en-US" altLang="en-US" sz="2400" dirty="0"/>
              <a:t>Given any instance </a:t>
            </a:r>
            <a:r>
              <a:rPr lang="en-US" altLang="en-US" sz="2400" i="1" dirty="0"/>
              <a:t>a </a:t>
            </a:r>
            <a:r>
              <a:rPr lang="en-US" altLang="en-US" sz="2400" dirty="0"/>
              <a:t>and any time </a:t>
            </a:r>
            <a:r>
              <a:rPr lang="en-US" altLang="en-US" sz="2400" i="1" dirty="0"/>
              <a:t>t</a:t>
            </a:r>
            <a:r>
              <a:rPr lang="en-US" altLang="en-US" sz="2400" dirty="0"/>
              <a:t>, </a:t>
            </a:r>
          </a:p>
          <a:p>
            <a:pPr lvl="1"/>
            <a:r>
              <a:rPr lang="en-US" altLang="en-US" sz="2400" dirty="0"/>
              <a:t>If </a:t>
            </a:r>
            <a:r>
              <a:rPr lang="en-US" altLang="en-US" sz="2400" i="1" dirty="0"/>
              <a:t>a</a:t>
            </a:r>
            <a:r>
              <a:rPr lang="en-US" altLang="en-US" sz="2400" dirty="0"/>
              <a:t> is an instance of the universal </a:t>
            </a:r>
            <a:r>
              <a:rPr lang="en-US" altLang="en-US" sz="2400" i="1" dirty="0"/>
              <a:t>A </a:t>
            </a:r>
            <a:r>
              <a:rPr lang="en-US" altLang="en-US" sz="2400" dirty="0"/>
              <a:t>at </a:t>
            </a:r>
            <a:r>
              <a:rPr lang="en-US" altLang="en-US" sz="2400" i="1" dirty="0"/>
              <a:t>t</a:t>
            </a:r>
            <a:r>
              <a:rPr lang="en-US" altLang="en-US" sz="2400" dirty="0"/>
              <a:t>,</a:t>
            </a:r>
          </a:p>
          <a:p>
            <a:pPr lvl="1"/>
            <a:r>
              <a:rPr lang="en-US" altLang="en-US" sz="2400" dirty="0"/>
              <a:t>then there is some instance </a:t>
            </a:r>
            <a:r>
              <a:rPr lang="en-US" altLang="en-US" sz="2400" i="1" dirty="0"/>
              <a:t>b </a:t>
            </a:r>
            <a:r>
              <a:rPr lang="en-US" altLang="en-US" sz="2400" dirty="0"/>
              <a:t>of the universal </a:t>
            </a:r>
            <a:r>
              <a:rPr lang="en-US" altLang="en-US" sz="2400" i="1" dirty="0"/>
              <a:t>B </a:t>
            </a:r>
          </a:p>
          <a:p>
            <a:pPr lvl="1"/>
            <a:r>
              <a:rPr lang="en-US" altLang="en-US" sz="2400" dirty="0"/>
              <a:t>such that </a:t>
            </a:r>
          </a:p>
          <a:p>
            <a:pPr lvl="1"/>
            <a:r>
              <a:rPr lang="en-US" altLang="en-US" sz="2400" i="1" dirty="0"/>
              <a:t>a</a:t>
            </a:r>
            <a:r>
              <a:rPr lang="en-US" altLang="en-US" sz="2400" dirty="0"/>
              <a:t> is an instance-level </a:t>
            </a:r>
            <a:r>
              <a:rPr lang="en-US" altLang="en-US" sz="2400" b="1" dirty="0" err="1"/>
              <a:t>part_of</a:t>
            </a:r>
            <a:r>
              <a:rPr lang="en-US" altLang="en-US" sz="2400" b="1" dirty="0"/>
              <a:t> </a:t>
            </a:r>
            <a:r>
              <a:rPr lang="en-US" altLang="en-US" sz="2400" i="1" dirty="0"/>
              <a:t>b</a:t>
            </a:r>
            <a:r>
              <a:rPr lang="en-US" altLang="en-US" sz="2400" dirty="0"/>
              <a:t> at </a:t>
            </a:r>
            <a:r>
              <a:rPr lang="en-US" altLang="en-US" sz="2400" i="1" dirty="0"/>
              <a:t>t</a:t>
            </a:r>
          </a:p>
          <a:p>
            <a:pPr lvl="1"/>
            <a:endParaRPr lang="en-US" altLang="en-US" sz="2400" i="1" dirty="0"/>
          </a:p>
          <a:p>
            <a:pPr lvl="1"/>
            <a:endParaRPr lang="en-US" altLang="en-US" sz="2400" i="1" dirty="0"/>
          </a:p>
        </p:txBody>
      </p:sp>
      <p:sp>
        <p:nvSpPr>
          <p:cNvPr id="2" name="Slide Number Placeholder 1">
            <a:extLst>
              <a:ext uri="{FF2B5EF4-FFF2-40B4-BE49-F238E27FC236}">
                <a16:creationId xmlns:a16="http://schemas.microsoft.com/office/drawing/2014/main" id="{C8B28EA9-359B-4CE1-A4B0-0F6C3378144F}"/>
              </a:ext>
            </a:extLst>
          </p:cNvPr>
          <p:cNvSpPr>
            <a:spLocks noGrp="1"/>
          </p:cNvSpPr>
          <p:nvPr>
            <p:ph type="sldNum" sz="quarter" idx="3"/>
          </p:nvPr>
        </p:nvSpPr>
        <p:spPr/>
        <p:txBody>
          <a:bodyPr/>
          <a:lstStyle/>
          <a:p>
            <a:fld id="{7C5DB68A-9D44-4073-920F-D08D647C06A7}" type="slidenum">
              <a:rPr lang="en-US" smtClean="0"/>
              <a:t>54</a:t>
            </a:fld>
            <a:endParaRPr lang="en-US" dirty="0"/>
          </a:p>
        </p:txBody>
      </p:sp>
    </p:spTree>
    <p:extLst>
      <p:ext uri="{BB962C8B-B14F-4D97-AF65-F5344CB8AC3E}">
        <p14:creationId xmlns:p14="http://schemas.microsoft.com/office/powerpoint/2010/main" val="1099467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AutoShape 2"/>
          <p:cNvSpPr>
            <a:spLocks noGrp="1" noChangeArrowheads="1"/>
          </p:cNvSpPr>
          <p:nvPr>
            <p:ph type="title"/>
          </p:nvPr>
        </p:nvSpPr>
        <p:spPr/>
        <p:txBody>
          <a:bodyPr/>
          <a:lstStyle/>
          <a:p>
            <a:pPr eaLnBrk="1" hangingPunct="1"/>
            <a:r>
              <a:rPr lang="en-US" altLang="en-US" i="1"/>
              <a:t>Part-of</a:t>
            </a:r>
            <a:r>
              <a:rPr lang="en-US" altLang="en-US"/>
              <a:t> different for continuants and occurrents</a:t>
            </a:r>
          </a:p>
        </p:txBody>
      </p:sp>
      <p:sp>
        <p:nvSpPr>
          <p:cNvPr id="118788" name="Text Box 3"/>
          <p:cNvSpPr txBox="1">
            <a:spLocks noChangeArrowheads="1"/>
          </p:cNvSpPr>
          <p:nvPr/>
        </p:nvSpPr>
        <p:spPr bwMode="auto">
          <a:xfrm>
            <a:off x="685800" y="6324600"/>
            <a:ext cx="5143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me</a:t>
            </a:r>
          </a:p>
        </p:txBody>
      </p:sp>
      <p:sp>
        <p:nvSpPr>
          <p:cNvPr id="118789" name="Text Box 4"/>
          <p:cNvSpPr txBox="1">
            <a:spLocks noChangeArrowheads="1"/>
          </p:cNvSpPr>
          <p:nvPr/>
        </p:nvSpPr>
        <p:spPr bwMode="auto">
          <a:xfrm>
            <a:off x="6858000" y="6324600"/>
            <a:ext cx="1409700" cy="404813"/>
          </a:xfrm>
          <a:prstGeom prst="rect">
            <a:avLst/>
          </a:prstGeom>
          <a:solidFill>
            <a:schemeClr val="accent1"/>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this walking</a:t>
            </a:r>
          </a:p>
        </p:txBody>
      </p:sp>
      <p:sp>
        <p:nvSpPr>
          <p:cNvPr id="118790" name="Text Box 5"/>
          <p:cNvSpPr txBox="1">
            <a:spLocks noChangeArrowheads="1"/>
          </p:cNvSpPr>
          <p:nvPr/>
        </p:nvSpPr>
        <p:spPr bwMode="auto">
          <a:xfrm>
            <a:off x="177800" y="3352800"/>
            <a:ext cx="14986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human</a:t>
            </a:r>
            <a:r>
              <a:rPr lang="en-US" altLang="en-US" sz="1800">
                <a:solidFill>
                  <a:schemeClr val="bg1"/>
                </a:solidFill>
              </a:rPr>
              <a:t> </a:t>
            </a:r>
            <a:r>
              <a:rPr lang="en-US" altLang="en-US" sz="1800">
                <a:solidFill>
                  <a:schemeClr val="accent2"/>
                </a:solidFill>
              </a:rPr>
              <a:t>being</a:t>
            </a:r>
          </a:p>
        </p:txBody>
      </p:sp>
      <p:cxnSp>
        <p:nvCxnSpPr>
          <p:cNvPr id="118791" name="AutoShape 6"/>
          <p:cNvCxnSpPr>
            <a:cxnSpLocks noChangeShapeType="1"/>
            <a:stCxn id="118788" idx="0"/>
            <a:endCxn id="118790" idx="2"/>
          </p:cNvCxnSpPr>
          <p:nvPr/>
        </p:nvCxnSpPr>
        <p:spPr bwMode="auto">
          <a:xfrm flipH="1" flipV="1">
            <a:off x="927100" y="3776663"/>
            <a:ext cx="15875" cy="25288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792" name="Text Box 7"/>
          <p:cNvSpPr txBox="1">
            <a:spLocks noChangeArrowheads="1"/>
          </p:cNvSpPr>
          <p:nvPr/>
        </p:nvSpPr>
        <p:spPr bwMode="auto">
          <a:xfrm>
            <a:off x="990600" y="4114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18793" name="Text Box 8"/>
          <p:cNvSpPr txBox="1">
            <a:spLocks noChangeArrowheads="1"/>
          </p:cNvSpPr>
          <p:nvPr/>
        </p:nvSpPr>
        <p:spPr bwMode="auto">
          <a:xfrm>
            <a:off x="111125" y="2209800"/>
            <a:ext cx="16510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living creature</a:t>
            </a:r>
          </a:p>
        </p:txBody>
      </p:sp>
      <p:cxnSp>
        <p:nvCxnSpPr>
          <p:cNvPr id="118794" name="AutoShape 9"/>
          <p:cNvCxnSpPr>
            <a:cxnSpLocks noChangeShapeType="1"/>
            <a:stCxn id="118790" idx="0"/>
            <a:endCxn id="118793" idx="2"/>
          </p:cNvCxnSpPr>
          <p:nvPr/>
        </p:nvCxnSpPr>
        <p:spPr bwMode="auto">
          <a:xfrm flipV="1">
            <a:off x="927100" y="2633663"/>
            <a:ext cx="952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795" name="Text Box 10"/>
          <p:cNvSpPr txBox="1">
            <a:spLocks noChangeArrowheads="1"/>
          </p:cNvSpPr>
          <p:nvPr/>
        </p:nvSpPr>
        <p:spPr bwMode="auto">
          <a:xfrm>
            <a:off x="1066800" y="28194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18796" name="Text Box 11"/>
          <p:cNvSpPr txBox="1">
            <a:spLocks noChangeArrowheads="1"/>
          </p:cNvSpPr>
          <p:nvPr/>
        </p:nvSpPr>
        <p:spPr bwMode="auto">
          <a:xfrm>
            <a:off x="7804150" y="3352800"/>
            <a:ext cx="996950" cy="404813"/>
          </a:xfrm>
          <a:prstGeom prst="rect">
            <a:avLst/>
          </a:prstGeom>
          <a:solidFill>
            <a:srgbClr val="FFFF00"/>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walking</a:t>
            </a:r>
          </a:p>
        </p:txBody>
      </p:sp>
      <p:sp>
        <p:nvSpPr>
          <p:cNvPr id="118797" name="Text Box 12"/>
          <p:cNvSpPr txBox="1">
            <a:spLocks noChangeArrowheads="1"/>
          </p:cNvSpPr>
          <p:nvPr/>
        </p:nvSpPr>
        <p:spPr bwMode="auto">
          <a:xfrm>
            <a:off x="7772400" y="52578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p:txBody>
      </p:sp>
      <p:cxnSp>
        <p:nvCxnSpPr>
          <p:cNvPr id="118798" name="AutoShape 13"/>
          <p:cNvCxnSpPr>
            <a:cxnSpLocks noChangeShapeType="1"/>
            <a:stCxn id="118789" idx="0"/>
            <a:endCxn id="118796" idx="2"/>
          </p:cNvCxnSpPr>
          <p:nvPr/>
        </p:nvCxnSpPr>
        <p:spPr bwMode="auto">
          <a:xfrm flipV="1">
            <a:off x="7562850" y="3776663"/>
            <a:ext cx="739775" cy="25288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799" name="Text Box 14"/>
          <p:cNvSpPr txBox="1">
            <a:spLocks noChangeArrowheads="1"/>
          </p:cNvSpPr>
          <p:nvPr/>
        </p:nvSpPr>
        <p:spPr bwMode="auto">
          <a:xfrm>
            <a:off x="2603500" y="5715000"/>
            <a:ext cx="12382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my left leg</a:t>
            </a:r>
          </a:p>
        </p:txBody>
      </p:sp>
      <p:sp>
        <p:nvSpPr>
          <p:cNvPr id="118800" name="Text Box 15"/>
          <p:cNvSpPr txBox="1">
            <a:spLocks noChangeArrowheads="1"/>
          </p:cNvSpPr>
          <p:nvPr/>
        </p:nvSpPr>
        <p:spPr bwMode="auto">
          <a:xfrm>
            <a:off x="5905500" y="4495800"/>
            <a:ext cx="1695450" cy="404813"/>
          </a:xfrm>
          <a:prstGeom prst="rect">
            <a:avLst/>
          </a:prstGeom>
          <a:solidFill>
            <a:schemeClr val="accent1"/>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this leg moving</a:t>
            </a:r>
          </a:p>
        </p:txBody>
      </p:sp>
      <p:sp>
        <p:nvSpPr>
          <p:cNvPr id="118801" name="Text Box 16"/>
          <p:cNvSpPr txBox="1">
            <a:spLocks noChangeArrowheads="1"/>
          </p:cNvSpPr>
          <p:nvPr/>
        </p:nvSpPr>
        <p:spPr bwMode="auto">
          <a:xfrm>
            <a:off x="6096000" y="3352800"/>
            <a:ext cx="1282700" cy="404813"/>
          </a:xfrm>
          <a:prstGeom prst="rect">
            <a:avLst/>
          </a:prstGeom>
          <a:solidFill>
            <a:srgbClr val="FFFF00"/>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r>
              <a:rPr lang="en-US" altLang="en-US" sz="1800">
                <a:solidFill>
                  <a:schemeClr val="bg1"/>
                </a:solidFill>
              </a:rPr>
              <a:t> </a:t>
            </a:r>
            <a:r>
              <a:rPr lang="en-US" altLang="en-US" sz="1800">
                <a:solidFill>
                  <a:schemeClr val="accent2"/>
                </a:solidFill>
              </a:rPr>
              <a:t>moving</a:t>
            </a:r>
          </a:p>
        </p:txBody>
      </p:sp>
      <p:cxnSp>
        <p:nvCxnSpPr>
          <p:cNvPr id="118802" name="AutoShape 17"/>
          <p:cNvCxnSpPr>
            <a:cxnSpLocks noChangeShapeType="1"/>
            <a:stCxn id="118800" idx="0"/>
            <a:endCxn id="118801" idx="2"/>
          </p:cNvCxnSpPr>
          <p:nvPr/>
        </p:nvCxnSpPr>
        <p:spPr bwMode="auto">
          <a:xfrm flipH="1" flipV="1">
            <a:off x="6737350" y="3776663"/>
            <a:ext cx="1587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803" name="Text Box 18"/>
          <p:cNvSpPr txBox="1">
            <a:spLocks noChangeArrowheads="1"/>
          </p:cNvSpPr>
          <p:nvPr/>
        </p:nvSpPr>
        <p:spPr bwMode="auto">
          <a:xfrm>
            <a:off x="2971800" y="2667000"/>
            <a:ext cx="50165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p>
        </p:txBody>
      </p:sp>
      <p:cxnSp>
        <p:nvCxnSpPr>
          <p:cNvPr id="118804" name="AutoShape 19"/>
          <p:cNvCxnSpPr>
            <a:cxnSpLocks noChangeShapeType="1"/>
            <a:stCxn id="118799" idx="0"/>
            <a:endCxn id="118803" idx="2"/>
          </p:cNvCxnSpPr>
          <p:nvPr/>
        </p:nvCxnSpPr>
        <p:spPr bwMode="auto">
          <a:xfrm flipV="1">
            <a:off x="3222625" y="3090863"/>
            <a:ext cx="0" cy="2605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805" name="Text Box 20"/>
          <p:cNvSpPr txBox="1">
            <a:spLocks noChangeArrowheads="1"/>
          </p:cNvSpPr>
          <p:nvPr/>
        </p:nvSpPr>
        <p:spPr bwMode="auto">
          <a:xfrm>
            <a:off x="6629400" y="2057400"/>
            <a:ext cx="946150" cy="404813"/>
          </a:xfrm>
          <a:prstGeom prst="rect">
            <a:avLst/>
          </a:prstGeom>
          <a:solidFill>
            <a:srgbClr val="FFFF00"/>
          </a:solidFill>
          <a:ln w="38100">
            <a:solidFill>
              <a:srgbClr val="FF9900"/>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process</a:t>
            </a:r>
          </a:p>
        </p:txBody>
      </p:sp>
      <p:cxnSp>
        <p:nvCxnSpPr>
          <p:cNvPr id="118806" name="AutoShape 21"/>
          <p:cNvCxnSpPr>
            <a:cxnSpLocks noChangeShapeType="1"/>
            <a:stCxn id="118801" idx="0"/>
            <a:endCxn id="118805" idx="2"/>
          </p:cNvCxnSpPr>
          <p:nvPr/>
        </p:nvCxnSpPr>
        <p:spPr bwMode="auto">
          <a:xfrm flipV="1">
            <a:off x="6737350" y="2481263"/>
            <a:ext cx="365125" cy="8524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18807" name="AutoShape 22"/>
          <p:cNvCxnSpPr>
            <a:cxnSpLocks noChangeShapeType="1"/>
            <a:stCxn id="118796" idx="0"/>
            <a:endCxn id="118805" idx="2"/>
          </p:cNvCxnSpPr>
          <p:nvPr/>
        </p:nvCxnSpPr>
        <p:spPr bwMode="auto">
          <a:xfrm flipH="1" flipV="1">
            <a:off x="7102475" y="2481263"/>
            <a:ext cx="1200150" cy="8524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808" name="Text Box 23"/>
          <p:cNvSpPr txBox="1">
            <a:spLocks noChangeArrowheads="1"/>
          </p:cNvSpPr>
          <p:nvPr/>
        </p:nvSpPr>
        <p:spPr bwMode="auto">
          <a:xfrm>
            <a:off x="2286000" y="36576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18809" name="Text Box 24"/>
          <p:cNvSpPr txBox="1">
            <a:spLocks noChangeArrowheads="1"/>
          </p:cNvSpPr>
          <p:nvPr/>
        </p:nvSpPr>
        <p:spPr bwMode="auto">
          <a:xfrm>
            <a:off x="6172200" y="25146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18810" name="Text Box 25"/>
          <p:cNvSpPr txBox="1">
            <a:spLocks noChangeArrowheads="1"/>
          </p:cNvSpPr>
          <p:nvPr/>
        </p:nvSpPr>
        <p:spPr bwMode="auto">
          <a:xfrm>
            <a:off x="7620000" y="25146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18811" name="Text Box 26"/>
          <p:cNvSpPr txBox="1">
            <a:spLocks noChangeArrowheads="1"/>
          </p:cNvSpPr>
          <p:nvPr/>
        </p:nvSpPr>
        <p:spPr bwMode="auto">
          <a:xfrm>
            <a:off x="5715000" y="38862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p:txBody>
      </p:sp>
      <p:sp>
        <p:nvSpPr>
          <p:cNvPr id="118812" name="Oval 27"/>
          <p:cNvSpPr>
            <a:spLocks noChangeArrowheads="1"/>
          </p:cNvSpPr>
          <p:nvPr/>
        </p:nvSpPr>
        <p:spPr bwMode="auto">
          <a:xfrm>
            <a:off x="8077200" y="228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 name="Group 28"/>
          <p:cNvGrpSpPr>
            <a:grpSpLocks/>
          </p:cNvGrpSpPr>
          <p:nvPr/>
        </p:nvGrpSpPr>
        <p:grpSpPr bwMode="auto">
          <a:xfrm>
            <a:off x="1143000" y="5334000"/>
            <a:ext cx="1441450" cy="1193800"/>
            <a:chOff x="720" y="3360"/>
            <a:chExt cx="908" cy="752"/>
          </a:xfrm>
        </p:grpSpPr>
        <p:grpSp>
          <p:nvGrpSpPr>
            <p:cNvPr id="118819" name="Group 29"/>
            <p:cNvGrpSpPr>
              <a:grpSpLocks/>
            </p:cNvGrpSpPr>
            <p:nvPr/>
          </p:nvGrpSpPr>
          <p:grpSpPr bwMode="auto">
            <a:xfrm>
              <a:off x="768" y="3408"/>
              <a:ext cx="860" cy="704"/>
              <a:chOff x="768" y="3408"/>
              <a:chExt cx="860" cy="704"/>
            </a:xfrm>
          </p:grpSpPr>
          <p:cxnSp>
            <p:nvCxnSpPr>
              <p:cNvPr id="118821" name="AutoShape 30"/>
              <p:cNvCxnSpPr>
                <a:cxnSpLocks noChangeShapeType="1"/>
                <a:stCxn id="118799" idx="1"/>
                <a:endCxn id="118788" idx="3"/>
              </p:cNvCxnSpPr>
              <p:nvPr/>
            </p:nvCxnSpPr>
            <p:spPr bwMode="auto">
              <a:xfrm flipH="1">
                <a:off x="768" y="3728"/>
                <a:ext cx="860" cy="38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8822" name="Text Box 31"/>
              <p:cNvSpPr txBox="1">
                <a:spLocks noChangeArrowheads="1"/>
              </p:cNvSpPr>
              <p:nvPr/>
            </p:nvSpPr>
            <p:spPr bwMode="auto">
              <a:xfrm>
                <a:off x="864" y="3408"/>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part-of</a:t>
                </a:r>
              </a:p>
              <a:p>
                <a:pPr eaLnBrk="1" hangingPunct="1"/>
                <a:r>
                  <a:rPr lang="en-US" altLang="en-US" sz="1800">
                    <a:solidFill>
                      <a:schemeClr val="bg1"/>
                    </a:solidFill>
                  </a:rPr>
                  <a:t>at t </a:t>
                </a:r>
              </a:p>
            </p:txBody>
          </p:sp>
        </p:grpSp>
        <p:sp>
          <p:nvSpPr>
            <p:cNvPr id="118820" name="Oval 32"/>
            <p:cNvSpPr>
              <a:spLocks noChangeArrowheads="1"/>
            </p:cNvSpPr>
            <p:nvPr/>
          </p:nvSpPr>
          <p:spPr bwMode="auto">
            <a:xfrm>
              <a:off x="720" y="3360"/>
              <a:ext cx="816" cy="48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nvGrpSpPr>
          <p:cNvPr id="4" name="Group 33"/>
          <p:cNvGrpSpPr>
            <a:grpSpLocks/>
          </p:cNvGrpSpPr>
          <p:nvPr/>
        </p:nvGrpSpPr>
        <p:grpSpPr bwMode="auto">
          <a:xfrm>
            <a:off x="6400800" y="4919663"/>
            <a:ext cx="1295400" cy="1385887"/>
            <a:chOff x="4032" y="3099"/>
            <a:chExt cx="816" cy="873"/>
          </a:xfrm>
        </p:grpSpPr>
        <p:grpSp>
          <p:nvGrpSpPr>
            <p:cNvPr id="118815" name="Group 34"/>
            <p:cNvGrpSpPr>
              <a:grpSpLocks/>
            </p:cNvGrpSpPr>
            <p:nvPr/>
          </p:nvGrpSpPr>
          <p:grpSpPr bwMode="auto">
            <a:xfrm>
              <a:off x="4176" y="3099"/>
              <a:ext cx="588" cy="873"/>
              <a:chOff x="4176" y="3099"/>
              <a:chExt cx="588" cy="873"/>
            </a:xfrm>
          </p:grpSpPr>
          <p:sp>
            <p:nvSpPr>
              <p:cNvPr id="118817" name="Text Box 35"/>
              <p:cNvSpPr txBox="1">
                <a:spLocks noChangeArrowheads="1"/>
              </p:cNvSpPr>
              <p:nvPr/>
            </p:nvSpPr>
            <p:spPr bwMode="auto">
              <a:xfrm>
                <a:off x="4176" y="3408"/>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part-of</a:t>
                </a:r>
              </a:p>
            </p:txBody>
          </p:sp>
          <p:cxnSp>
            <p:nvCxnSpPr>
              <p:cNvPr id="118818" name="AutoShape 36"/>
              <p:cNvCxnSpPr>
                <a:cxnSpLocks noChangeShapeType="1"/>
                <a:stCxn id="118800" idx="2"/>
                <a:endCxn id="118789" idx="0"/>
              </p:cNvCxnSpPr>
              <p:nvPr/>
            </p:nvCxnSpPr>
            <p:spPr bwMode="auto">
              <a:xfrm>
                <a:off x="4254" y="3099"/>
                <a:ext cx="510" cy="87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118816" name="Oval 37"/>
            <p:cNvSpPr>
              <a:spLocks noChangeArrowheads="1"/>
            </p:cNvSpPr>
            <p:nvPr/>
          </p:nvSpPr>
          <p:spPr bwMode="auto">
            <a:xfrm>
              <a:off x="4032" y="3312"/>
              <a:ext cx="816" cy="48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5" name="Slide Number Placeholder 4">
            <a:extLst>
              <a:ext uri="{FF2B5EF4-FFF2-40B4-BE49-F238E27FC236}">
                <a16:creationId xmlns:a16="http://schemas.microsoft.com/office/drawing/2014/main" id="{F661ED0E-89C6-47E3-9147-76C21017E783}"/>
              </a:ext>
            </a:extLst>
          </p:cNvPr>
          <p:cNvSpPr>
            <a:spLocks noGrp="1"/>
          </p:cNvSpPr>
          <p:nvPr>
            <p:ph type="sldNum" sz="quarter" idx="3"/>
          </p:nvPr>
        </p:nvSpPr>
        <p:spPr/>
        <p:txBody>
          <a:bodyPr/>
          <a:lstStyle/>
          <a:p>
            <a:fld id="{7C5DB68A-9D44-4073-920F-D08D647C06A7}" type="slidenum">
              <a:rPr lang="en-US" smtClean="0"/>
              <a:t>55</a:t>
            </a:fld>
            <a:endParaRPr lang="en-US" dirty="0"/>
          </a:p>
        </p:txBody>
      </p:sp>
    </p:spTree>
    <p:extLst>
      <p:ext uri="{BB962C8B-B14F-4D97-AF65-F5344CB8AC3E}">
        <p14:creationId xmlns:p14="http://schemas.microsoft.com/office/powerpoint/2010/main" val="4274853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AutoShape 2"/>
          <p:cNvSpPr>
            <a:spLocks noGrp="1" noChangeArrowheads="1"/>
          </p:cNvSpPr>
          <p:nvPr>
            <p:ph type="title"/>
          </p:nvPr>
        </p:nvSpPr>
        <p:spPr/>
        <p:txBody>
          <a:bodyPr/>
          <a:lstStyle/>
          <a:p>
            <a:pPr eaLnBrk="1" hangingPunct="1"/>
            <a:r>
              <a:rPr lang="en-US" altLang="en-US" dirty="0"/>
              <a:t>Part-of can be generalized, … with care !</a:t>
            </a:r>
          </a:p>
        </p:txBody>
      </p:sp>
      <p:sp>
        <p:nvSpPr>
          <p:cNvPr id="119812" name="Text Box 3"/>
          <p:cNvSpPr txBox="1">
            <a:spLocks noChangeArrowheads="1"/>
          </p:cNvSpPr>
          <p:nvPr/>
        </p:nvSpPr>
        <p:spPr bwMode="auto">
          <a:xfrm>
            <a:off x="685800" y="6324600"/>
            <a:ext cx="5143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me</a:t>
            </a:r>
          </a:p>
        </p:txBody>
      </p:sp>
      <p:sp>
        <p:nvSpPr>
          <p:cNvPr id="119813" name="Text Box 4"/>
          <p:cNvSpPr txBox="1">
            <a:spLocks noChangeArrowheads="1"/>
          </p:cNvSpPr>
          <p:nvPr/>
        </p:nvSpPr>
        <p:spPr bwMode="auto">
          <a:xfrm>
            <a:off x="177800" y="3352800"/>
            <a:ext cx="14986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human</a:t>
            </a:r>
            <a:r>
              <a:rPr lang="en-US" altLang="en-US" sz="1800">
                <a:solidFill>
                  <a:schemeClr val="bg1"/>
                </a:solidFill>
              </a:rPr>
              <a:t> </a:t>
            </a:r>
            <a:r>
              <a:rPr lang="en-US" altLang="en-US" sz="1800">
                <a:solidFill>
                  <a:schemeClr val="accent2"/>
                </a:solidFill>
              </a:rPr>
              <a:t>being</a:t>
            </a:r>
          </a:p>
        </p:txBody>
      </p:sp>
      <p:cxnSp>
        <p:nvCxnSpPr>
          <p:cNvPr id="119814" name="AutoShape 5"/>
          <p:cNvCxnSpPr>
            <a:cxnSpLocks noChangeShapeType="1"/>
            <a:stCxn id="119812" idx="0"/>
            <a:endCxn id="119813" idx="2"/>
          </p:cNvCxnSpPr>
          <p:nvPr/>
        </p:nvCxnSpPr>
        <p:spPr bwMode="auto">
          <a:xfrm flipH="1" flipV="1">
            <a:off x="927100" y="3776663"/>
            <a:ext cx="15875" cy="25288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9815" name="Text Box 6"/>
          <p:cNvSpPr txBox="1">
            <a:spLocks noChangeArrowheads="1"/>
          </p:cNvSpPr>
          <p:nvPr/>
        </p:nvSpPr>
        <p:spPr bwMode="auto">
          <a:xfrm>
            <a:off x="990600" y="4114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19816" name="Text Box 7"/>
          <p:cNvSpPr txBox="1">
            <a:spLocks noChangeArrowheads="1"/>
          </p:cNvSpPr>
          <p:nvPr/>
        </p:nvSpPr>
        <p:spPr bwMode="auto">
          <a:xfrm>
            <a:off x="111125" y="2209800"/>
            <a:ext cx="16510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living creature</a:t>
            </a:r>
          </a:p>
        </p:txBody>
      </p:sp>
      <p:cxnSp>
        <p:nvCxnSpPr>
          <p:cNvPr id="119817" name="AutoShape 8"/>
          <p:cNvCxnSpPr>
            <a:cxnSpLocks noChangeShapeType="1"/>
            <a:stCxn id="119813" idx="0"/>
            <a:endCxn id="119816" idx="2"/>
          </p:cNvCxnSpPr>
          <p:nvPr/>
        </p:nvCxnSpPr>
        <p:spPr bwMode="auto">
          <a:xfrm flipV="1">
            <a:off x="927100" y="2633663"/>
            <a:ext cx="952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9818" name="Text Box 9"/>
          <p:cNvSpPr txBox="1">
            <a:spLocks noChangeArrowheads="1"/>
          </p:cNvSpPr>
          <p:nvPr/>
        </p:nvSpPr>
        <p:spPr bwMode="auto">
          <a:xfrm>
            <a:off x="1066800" y="28194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19819" name="Text Box 10"/>
          <p:cNvSpPr txBox="1">
            <a:spLocks noChangeArrowheads="1"/>
          </p:cNvSpPr>
          <p:nvPr/>
        </p:nvSpPr>
        <p:spPr bwMode="auto">
          <a:xfrm>
            <a:off x="2603500" y="5715000"/>
            <a:ext cx="12382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my left leg</a:t>
            </a:r>
          </a:p>
        </p:txBody>
      </p:sp>
      <p:grpSp>
        <p:nvGrpSpPr>
          <p:cNvPr id="119820" name="Group 11"/>
          <p:cNvGrpSpPr>
            <a:grpSpLocks/>
          </p:cNvGrpSpPr>
          <p:nvPr/>
        </p:nvGrpSpPr>
        <p:grpSpPr bwMode="auto">
          <a:xfrm>
            <a:off x="1219200" y="5410200"/>
            <a:ext cx="1365250" cy="1117600"/>
            <a:chOff x="768" y="3408"/>
            <a:chExt cx="860" cy="704"/>
          </a:xfrm>
        </p:grpSpPr>
        <p:cxnSp>
          <p:nvCxnSpPr>
            <p:cNvPr id="119828" name="AutoShape 12"/>
            <p:cNvCxnSpPr>
              <a:cxnSpLocks noChangeShapeType="1"/>
              <a:stCxn id="119819" idx="1"/>
              <a:endCxn id="119812" idx="3"/>
            </p:cNvCxnSpPr>
            <p:nvPr/>
          </p:nvCxnSpPr>
          <p:spPr bwMode="auto">
            <a:xfrm flipH="1">
              <a:off x="768" y="3728"/>
              <a:ext cx="860" cy="38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9829" name="Text Box 13"/>
            <p:cNvSpPr txBox="1">
              <a:spLocks noChangeArrowheads="1"/>
            </p:cNvSpPr>
            <p:nvPr/>
          </p:nvSpPr>
          <p:spPr bwMode="auto">
            <a:xfrm>
              <a:off x="864" y="3408"/>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part-of</a:t>
              </a:r>
            </a:p>
            <a:p>
              <a:pPr eaLnBrk="1" hangingPunct="1"/>
              <a:r>
                <a:rPr lang="en-US" altLang="en-US" sz="1800">
                  <a:solidFill>
                    <a:schemeClr val="bg1"/>
                  </a:solidFill>
                </a:rPr>
                <a:t>at t </a:t>
              </a:r>
            </a:p>
          </p:txBody>
        </p:sp>
      </p:grpSp>
      <p:sp>
        <p:nvSpPr>
          <p:cNvPr id="119821" name="Text Box 14"/>
          <p:cNvSpPr txBox="1">
            <a:spLocks noChangeArrowheads="1"/>
          </p:cNvSpPr>
          <p:nvPr/>
        </p:nvSpPr>
        <p:spPr bwMode="auto">
          <a:xfrm>
            <a:off x="2971800" y="2667000"/>
            <a:ext cx="50165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p>
        </p:txBody>
      </p:sp>
      <p:cxnSp>
        <p:nvCxnSpPr>
          <p:cNvPr id="119822" name="AutoShape 15"/>
          <p:cNvCxnSpPr>
            <a:cxnSpLocks noChangeShapeType="1"/>
            <a:stCxn id="119819" idx="0"/>
            <a:endCxn id="119821" idx="2"/>
          </p:cNvCxnSpPr>
          <p:nvPr/>
        </p:nvCxnSpPr>
        <p:spPr bwMode="auto">
          <a:xfrm flipV="1">
            <a:off x="3222625" y="3090863"/>
            <a:ext cx="0" cy="2605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19823" name="Text Box 16"/>
          <p:cNvSpPr txBox="1">
            <a:spLocks noChangeArrowheads="1"/>
          </p:cNvSpPr>
          <p:nvPr/>
        </p:nvSpPr>
        <p:spPr bwMode="auto">
          <a:xfrm>
            <a:off x="2286000" y="36576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19824" name="Oval 17"/>
          <p:cNvSpPr>
            <a:spLocks noChangeArrowheads="1"/>
          </p:cNvSpPr>
          <p:nvPr/>
        </p:nvSpPr>
        <p:spPr bwMode="auto">
          <a:xfrm>
            <a:off x="8077200" y="228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19827" name="Oval 20"/>
          <p:cNvSpPr>
            <a:spLocks noChangeArrowheads="1"/>
          </p:cNvSpPr>
          <p:nvPr/>
        </p:nvSpPr>
        <p:spPr bwMode="auto">
          <a:xfrm>
            <a:off x="1143000" y="5334000"/>
            <a:ext cx="12954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 name="Slide Number Placeholder 2">
            <a:extLst>
              <a:ext uri="{FF2B5EF4-FFF2-40B4-BE49-F238E27FC236}">
                <a16:creationId xmlns:a16="http://schemas.microsoft.com/office/drawing/2014/main" id="{A9E68813-EBEE-464D-95DC-4C9A6AC04D98}"/>
              </a:ext>
            </a:extLst>
          </p:cNvPr>
          <p:cNvSpPr>
            <a:spLocks noGrp="1"/>
          </p:cNvSpPr>
          <p:nvPr>
            <p:ph type="sldNum" sz="quarter" idx="3"/>
          </p:nvPr>
        </p:nvSpPr>
        <p:spPr/>
        <p:txBody>
          <a:bodyPr/>
          <a:lstStyle/>
          <a:p>
            <a:fld id="{7C5DB68A-9D44-4073-920F-D08D647C06A7}" type="slidenum">
              <a:rPr lang="en-US" smtClean="0"/>
              <a:t>56</a:t>
            </a:fld>
            <a:endParaRPr lang="en-US" dirty="0"/>
          </a:p>
        </p:txBody>
      </p:sp>
      <p:sp>
        <p:nvSpPr>
          <p:cNvPr id="5" name="Content Placeholder 4">
            <a:extLst>
              <a:ext uri="{FF2B5EF4-FFF2-40B4-BE49-F238E27FC236}">
                <a16:creationId xmlns:a16="http://schemas.microsoft.com/office/drawing/2014/main" id="{B9DE0920-F472-4C8A-8250-91F731935404}"/>
              </a:ext>
            </a:extLst>
          </p:cNvPr>
          <p:cNvSpPr>
            <a:spLocks noGrp="1"/>
          </p:cNvSpPr>
          <p:nvPr>
            <p:ph idx="1"/>
          </p:nvPr>
        </p:nvSpPr>
        <p:spPr/>
        <p:txBody>
          <a:bodyPr/>
          <a:lstStyle/>
          <a:p>
            <a:endParaRPr lang="en-US"/>
          </a:p>
        </p:txBody>
      </p:sp>
      <p:sp>
        <p:nvSpPr>
          <p:cNvPr id="25" name="Rectangle 18">
            <a:extLst>
              <a:ext uri="{FF2B5EF4-FFF2-40B4-BE49-F238E27FC236}">
                <a16:creationId xmlns:a16="http://schemas.microsoft.com/office/drawing/2014/main" id="{74FC4928-EAE1-4A2D-B152-1E82741A33AC}"/>
              </a:ext>
            </a:extLst>
          </p:cNvPr>
          <p:cNvSpPr txBox="1">
            <a:spLocks noChangeArrowheads="1"/>
          </p:cNvSpPr>
          <p:nvPr/>
        </p:nvSpPr>
        <p:spPr>
          <a:xfrm>
            <a:off x="4302124" y="1676400"/>
            <a:ext cx="4730749"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altLang="en-US" i="1" kern="0"/>
              <a:t>C part_of C</a:t>
            </a:r>
            <a:r>
              <a:rPr lang="en-US" altLang="en-US" kern="0"/>
              <a:t>1 = [def] </a:t>
            </a:r>
          </a:p>
          <a:p>
            <a:pPr marL="0" indent="0"/>
            <a:r>
              <a:rPr lang="en-US" altLang="en-US" kern="0"/>
              <a:t>for all </a:t>
            </a:r>
            <a:r>
              <a:rPr lang="en-US" altLang="en-US" i="1" kern="0"/>
              <a:t>c</a:t>
            </a:r>
            <a:r>
              <a:rPr lang="en-US" altLang="en-US" kern="0"/>
              <a:t>, </a:t>
            </a:r>
            <a:r>
              <a:rPr lang="en-US" altLang="en-US" i="1" kern="0"/>
              <a:t>t</a:t>
            </a:r>
            <a:r>
              <a:rPr lang="en-US" altLang="en-US" kern="0"/>
              <a:t>, </a:t>
            </a:r>
          </a:p>
          <a:p>
            <a:pPr marL="0" indent="0"/>
            <a:r>
              <a:rPr lang="en-US" altLang="en-US" kern="0"/>
              <a:t>  if </a:t>
            </a:r>
            <a:r>
              <a:rPr lang="en-US" altLang="en-US" i="1" kern="0"/>
              <a:t>c instanceOf C at t </a:t>
            </a:r>
          </a:p>
          <a:p>
            <a:pPr marL="0" indent="0"/>
            <a:r>
              <a:rPr lang="en-US" altLang="en-US" kern="0"/>
              <a:t>  then there is some </a:t>
            </a:r>
            <a:r>
              <a:rPr lang="en-US" altLang="en-US" i="1" kern="0"/>
              <a:t>c</a:t>
            </a:r>
            <a:r>
              <a:rPr lang="en-US" altLang="en-US" kern="0"/>
              <a:t>1 such that</a:t>
            </a:r>
          </a:p>
          <a:p>
            <a:pPr marL="0" indent="0"/>
            <a:r>
              <a:rPr lang="en-US" altLang="en-US" kern="0"/>
              <a:t>  c1 instanceOf </a:t>
            </a:r>
            <a:r>
              <a:rPr lang="en-US" altLang="en-US" i="1" kern="0"/>
              <a:t>C</a:t>
            </a:r>
            <a:r>
              <a:rPr lang="en-US" altLang="en-US" kern="0"/>
              <a:t>1 at </a:t>
            </a:r>
            <a:r>
              <a:rPr lang="en-US" altLang="en-US" i="1" kern="0"/>
              <a:t>t </a:t>
            </a:r>
          </a:p>
          <a:p>
            <a:pPr marL="0" indent="0"/>
            <a:r>
              <a:rPr lang="en-US" altLang="en-US" i="1" kern="0"/>
              <a:t>  </a:t>
            </a:r>
            <a:r>
              <a:rPr lang="en-US" altLang="en-US" kern="0"/>
              <a:t>and </a:t>
            </a:r>
            <a:r>
              <a:rPr lang="en-US" altLang="en-US" i="1" kern="0"/>
              <a:t>c </a:t>
            </a:r>
            <a:r>
              <a:rPr lang="en-US" altLang="en-US" b="1" kern="0"/>
              <a:t>part_of </a:t>
            </a:r>
            <a:r>
              <a:rPr lang="en-US" altLang="en-US" i="1" kern="0"/>
              <a:t>c</a:t>
            </a:r>
            <a:r>
              <a:rPr lang="en-US" altLang="en-US" kern="0"/>
              <a:t>1 </a:t>
            </a:r>
            <a:r>
              <a:rPr lang="en-US" altLang="en-US" b="1" kern="0"/>
              <a:t>at </a:t>
            </a:r>
            <a:r>
              <a:rPr lang="en-US" altLang="en-US" i="1" kern="0"/>
              <a:t>t</a:t>
            </a:r>
            <a:r>
              <a:rPr lang="en-US" altLang="en-US" kern="0"/>
              <a:t>. </a:t>
            </a:r>
            <a:endParaRPr lang="en-US" altLang="en-US" kern="0" dirty="0"/>
          </a:p>
        </p:txBody>
      </p:sp>
    </p:spTree>
    <p:extLst>
      <p:ext uri="{BB962C8B-B14F-4D97-AF65-F5344CB8AC3E}">
        <p14:creationId xmlns:p14="http://schemas.microsoft.com/office/powerpoint/2010/main" val="471800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AutoShape 2"/>
          <p:cNvSpPr>
            <a:spLocks noGrp="1" noChangeArrowheads="1"/>
          </p:cNvSpPr>
          <p:nvPr>
            <p:ph type="title"/>
          </p:nvPr>
        </p:nvSpPr>
        <p:spPr/>
        <p:txBody>
          <a:bodyPr/>
          <a:lstStyle/>
          <a:p>
            <a:pPr eaLnBrk="1" hangingPunct="1"/>
            <a:r>
              <a:rPr lang="en-US" altLang="en-US" dirty="0"/>
              <a:t>Part-of can be generalized, … with care !</a:t>
            </a:r>
          </a:p>
        </p:txBody>
      </p:sp>
      <p:sp>
        <p:nvSpPr>
          <p:cNvPr id="120836" name="Text Box 3"/>
          <p:cNvSpPr txBox="1">
            <a:spLocks noChangeArrowheads="1"/>
          </p:cNvSpPr>
          <p:nvPr/>
        </p:nvSpPr>
        <p:spPr bwMode="auto">
          <a:xfrm>
            <a:off x="685800" y="6324600"/>
            <a:ext cx="5143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me</a:t>
            </a:r>
          </a:p>
        </p:txBody>
      </p:sp>
      <p:sp>
        <p:nvSpPr>
          <p:cNvPr id="120837" name="Text Box 4"/>
          <p:cNvSpPr txBox="1">
            <a:spLocks noChangeArrowheads="1"/>
          </p:cNvSpPr>
          <p:nvPr/>
        </p:nvSpPr>
        <p:spPr bwMode="auto">
          <a:xfrm>
            <a:off x="177800" y="3352800"/>
            <a:ext cx="14986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human</a:t>
            </a:r>
            <a:r>
              <a:rPr lang="en-US" altLang="en-US" sz="1800">
                <a:solidFill>
                  <a:schemeClr val="bg1"/>
                </a:solidFill>
              </a:rPr>
              <a:t> </a:t>
            </a:r>
            <a:r>
              <a:rPr lang="en-US" altLang="en-US" sz="1800">
                <a:solidFill>
                  <a:schemeClr val="accent2"/>
                </a:solidFill>
              </a:rPr>
              <a:t>being</a:t>
            </a:r>
          </a:p>
        </p:txBody>
      </p:sp>
      <p:cxnSp>
        <p:nvCxnSpPr>
          <p:cNvPr id="120838" name="AutoShape 5"/>
          <p:cNvCxnSpPr>
            <a:cxnSpLocks noChangeShapeType="1"/>
            <a:stCxn id="120836" idx="0"/>
            <a:endCxn id="120837" idx="2"/>
          </p:cNvCxnSpPr>
          <p:nvPr/>
        </p:nvCxnSpPr>
        <p:spPr bwMode="auto">
          <a:xfrm flipH="1" flipV="1">
            <a:off x="927100" y="3776663"/>
            <a:ext cx="15875" cy="25288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0839" name="Text Box 6"/>
          <p:cNvSpPr txBox="1">
            <a:spLocks noChangeArrowheads="1"/>
          </p:cNvSpPr>
          <p:nvPr/>
        </p:nvSpPr>
        <p:spPr bwMode="auto">
          <a:xfrm>
            <a:off x="990600" y="4114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20840" name="Text Box 7"/>
          <p:cNvSpPr txBox="1">
            <a:spLocks noChangeArrowheads="1"/>
          </p:cNvSpPr>
          <p:nvPr/>
        </p:nvSpPr>
        <p:spPr bwMode="auto">
          <a:xfrm>
            <a:off x="111125" y="2209800"/>
            <a:ext cx="16510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living creature</a:t>
            </a:r>
          </a:p>
        </p:txBody>
      </p:sp>
      <p:cxnSp>
        <p:nvCxnSpPr>
          <p:cNvPr id="120841" name="AutoShape 8"/>
          <p:cNvCxnSpPr>
            <a:cxnSpLocks noChangeShapeType="1"/>
            <a:stCxn id="120837" idx="0"/>
            <a:endCxn id="120840" idx="2"/>
          </p:cNvCxnSpPr>
          <p:nvPr/>
        </p:nvCxnSpPr>
        <p:spPr bwMode="auto">
          <a:xfrm flipV="1">
            <a:off x="927100" y="2633663"/>
            <a:ext cx="952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0842" name="Text Box 9"/>
          <p:cNvSpPr txBox="1">
            <a:spLocks noChangeArrowheads="1"/>
          </p:cNvSpPr>
          <p:nvPr/>
        </p:nvSpPr>
        <p:spPr bwMode="auto">
          <a:xfrm>
            <a:off x="1066800" y="28194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20843" name="Text Box 10"/>
          <p:cNvSpPr txBox="1">
            <a:spLocks noChangeArrowheads="1"/>
          </p:cNvSpPr>
          <p:nvPr/>
        </p:nvSpPr>
        <p:spPr bwMode="auto">
          <a:xfrm>
            <a:off x="2603500" y="5715000"/>
            <a:ext cx="12382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my left leg</a:t>
            </a:r>
          </a:p>
        </p:txBody>
      </p:sp>
      <p:grpSp>
        <p:nvGrpSpPr>
          <p:cNvPr id="120844" name="Group 11"/>
          <p:cNvGrpSpPr>
            <a:grpSpLocks/>
          </p:cNvGrpSpPr>
          <p:nvPr/>
        </p:nvGrpSpPr>
        <p:grpSpPr bwMode="auto">
          <a:xfrm>
            <a:off x="1219200" y="5410200"/>
            <a:ext cx="1365250" cy="1117600"/>
            <a:chOff x="768" y="3408"/>
            <a:chExt cx="860" cy="704"/>
          </a:xfrm>
        </p:grpSpPr>
        <p:cxnSp>
          <p:nvCxnSpPr>
            <p:cNvPr id="120856" name="AutoShape 12"/>
            <p:cNvCxnSpPr>
              <a:cxnSpLocks noChangeShapeType="1"/>
              <a:stCxn id="120843" idx="1"/>
              <a:endCxn id="120836" idx="3"/>
            </p:cNvCxnSpPr>
            <p:nvPr/>
          </p:nvCxnSpPr>
          <p:spPr bwMode="auto">
            <a:xfrm flipH="1">
              <a:off x="768" y="3728"/>
              <a:ext cx="860" cy="38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0857" name="Text Box 13"/>
            <p:cNvSpPr txBox="1">
              <a:spLocks noChangeArrowheads="1"/>
            </p:cNvSpPr>
            <p:nvPr/>
          </p:nvSpPr>
          <p:spPr bwMode="auto">
            <a:xfrm>
              <a:off x="864" y="3408"/>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part-of</a:t>
              </a:r>
            </a:p>
            <a:p>
              <a:pPr eaLnBrk="1" hangingPunct="1"/>
              <a:r>
                <a:rPr lang="en-US" altLang="en-US" sz="1800">
                  <a:solidFill>
                    <a:schemeClr val="bg1"/>
                  </a:solidFill>
                </a:rPr>
                <a:t>at t </a:t>
              </a:r>
            </a:p>
          </p:txBody>
        </p:sp>
      </p:grpSp>
      <p:sp>
        <p:nvSpPr>
          <p:cNvPr id="120845" name="Text Box 14"/>
          <p:cNvSpPr txBox="1">
            <a:spLocks noChangeArrowheads="1"/>
          </p:cNvSpPr>
          <p:nvPr/>
        </p:nvSpPr>
        <p:spPr bwMode="auto">
          <a:xfrm>
            <a:off x="2971800" y="2667000"/>
            <a:ext cx="50165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p>
        </p:txBody>
      </p:sp>
      <p:cxnSp>
        <p:nvCxnSpPr>
          <p:cNvPr id="120846" name="AutoShape 15"/>
          <p:cNvCxnSpPr>
            <a:cxnSpLocks noChangeShapeType="1"/>
            <a:stCxn id="120843" idx="0"/>
            <a:endCxn id="120845" idx="2"/>
          </p:cNvCxnSpPr>
          <p:nvPr/>
        </p:nvCxnSpPr>
        <p:spPr bwMode="auto">
          <a:xfrm flipV="1">
            <a:off x="3222625" y="3090863"/>
            <a:ext cx="0" cy="2605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0847" name="Text Box 16"/>
          <p:cNvSpPr txBox="1">
            <a:spLocks noChangeArrowheads="1"/>
          </p:cNvSpPr>
          <p:nvPr/>
        </p:nvSpPr>
        <p:spPr bwMode="auto">
          <a:xfrm>
            <a:off x="2286000" y="36576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20848" name="Oval 17"/>
          <p:cNvSpPr>
            <a:spLocks noChangeArrowheads="1"/>
          </p:cNvSpPr>
          <p:nvPr/>
        </p:nvSpPr>
        <p:spPr bwMode="auto">
          <a:xfrm>
            <a:off x="8077200" y="228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20851" name="Oval 20"/>
          <p:cNvSpPr>
            <a:spLocks noChangeArrowheads="1"/>
          </p:cNvSpPr>
          <p:nvPr/>
        </p:nvSpPr>
        <p:spPr bwMode="auto">
          <a:xfrm>
            <a:off x="1143000" y="5334000"/>
            <a:ext cx="12954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3" name="Group 21"/>
          <p:cNvGrpSpPr>
            <a:grpSpLocks/>
          </p:cNvGrpSpPr>
          <p:nvPr/>
        </p:nvGrpSpPr>
        <p:grpSpPr bwMode="auto">
          <a:xfrm>
            <a:off x="1695450" y="2468563"/>
            <a:ext cx="1416050" cy="1204912"/>
            <a:chOff x="1068" y="1555"/>
            <a:chExt cx="892" cy="759"/>
          </a:xfrm>
        </p:grpSpPr>
        <p:cxnSp>
          <p:nvCxnSpPr>
            <p:cNvPr id="120853" name="AutoShape 22"/>
            <p:cNvCxnSpPr>
              <a:cxnSpLocks noChangeShapeType="1"/>
            </p:cNvCxnSpPr>
            <p:nvPr/>
          </p:nvCxnSpPr>
          <p:spPr bwMode="auto">
            <a:xfrm flipH="1">
              <a:off x="1068" y="1808"/>
              <a:ext cx="792" cy="432"/>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20854" name="Text Box 23"/>
            <p:cNvSpPr txBox="1">
              <a:spLocks noChangeArrowheads="1"/>
            </p:cNvSpPr>
            <p:nvPr/>
          </p:nvSpPr>
          <p:spPr bwMode="auto">
            <a:xfrm>
              <a:off x="1356" y="2064"/>
              <a:ext cx="6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0000"/>
                  </a:solidFill>
                </a:rPr>
                <a:t>Part-of</a:t>
              </a:r>
            </a:p>
          </p:txBody>
        </p:sp>
        <p:sp>
          <p:nvSpPr>
            <p:cNvPr id="120855" name="Text Box 24"/>
            <p:cNvSpPr txBox="1">
              <a:spLocks noChangeArrowheads="1"/>
            </p:cNvSpPr>
            <p:nvPr/>
          </p:nvSpPr>
          <p:spPr bwMode="auto">
            <a:xfrm>
              <a:off x="1372" y="1555"/>
              <a:ext cx="2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3600">
                  <a:solidFill>
                    <a:srgbClr val="FF0000"/>
                  </a:solidFill>
                </a:rPr>
                <a:t>?</a:t>
              </a:r>
            </a:p>
          </p:txBody>
        </p:sp>
      </p:grpSp>
      <p:sp>
        <p:nvSpPr>
          <p:cNvPr id="27" name="Rectangle 18"/>
          <p:cNvSpPr>
            <a:spLocks noGrp="1" noChangeArrowheads="1"/>
          </p:cNvSpPr>
          <p:nvPr>
            <p:ph idx="1"/>
          </p:nvPr>
        </p:nvSpPr>
        <p:spPr>
          <a:xfrm>
            <a:off x="4302124" y="1676400"/>
            <a:ext cx="4730749" cy="4953000"/>
          </a:xfrm>
        </p:spPr>
        <p:txBody>
          <a:bodyPr/>
          <a:lstStyle/>
          <a:p>
            <a:pPr marL="0" indent="0" eaLnBrk="1" hangingPunct="1">
              <a:buFontTx/>
              <a:buNone/>
            </a:pPr>
            <a:r>
              <a:rPr lang="en-US" altLang="en-US" i="1" dirty="0"/>
              <a:t>C </a:t>
            </a:r>
            <a:r>
              <a:rPr lang="en-US" altLang="en-US" i="1" dirty="0" err="1"/>
              <a:t>part_of</a:t>
            </a:r>
            <a:r>
              <a:rPr lang="en-US" altLang="en-US" i="1" dirty="0"/>
              <a:t> C</a:t>
            </a:r>
            <a:r>
              <a:rPr lang="en-US" altLang="en-US" dirty="0"/>
              <a:t>1 = [</a:t>
            </a:r>
            <a:r>
              <a:rPr lang="en-US" altLang="en-US" dirty="0" err="1"/>
              <a:t>def</a:t>
            </a:r>
            <a:r>
              <a:rPr lang="en-US" altLang="en-US" dirty="0"/>
              <a:t>] </a:t>
            </a:r>
          </a:p>
          <a:p>
            <a:pPr marL="0" indent="0" eaLnBrk="1" hangingPunct="1">
              <a:buFontTx/>
              <a:buNone/>
            </a:pPr>
            <a:r>
              <a:rPr lang="en-US" altLang="en-US" dirty="0"/>
              <a:t>for all </a:t>
            </a:r>
            <a:r>
              <a:rPr lang="en-US" altLang="en-US" i="1" dirty="0"/>
              <a:t>c</a:t>
            </a:r>
            <a:r>
              <a:rPr lang="en-US" altLang="en-US" dirty="0"/>
              <a:t>, </a:t>
            </a:r>
            <a:r>
              <a:rPr lang="en-US" altLang="en-US" i="1" dirty="0"/>
              <a:t>t</a:t>
            </a:r>
            <a:r>
              <a:rPr lang="en-US" altLang="en-US" dirty="0"/>
              <a:t>, </a:t>
            </a:r>
          </a:p>
          <a:p>
            <a:pPr marL="0" indent="0" eaLnBrk="1" hangingPunct="1">
              <a:buFontTx/>
              <a:buNone/>
            </a:pPr>
            <a:r>
              <a:rPr lang="en-US" altLang="en-US" dirty="0"/>
              <a:t>  if </a:t>
            </a:r>
            <a:r>
              <a:rPr lang="en-US" altLang="en-US" i="1" dirty="0"/>
              <a:t>c </a:t>
            </a:r>
            <a:r>
              <a:rPr lang="en-US" altLang="en-US" i="1" dirty="0" err="1"/>
              <a:t>instanceOf</a:t>
            </a:r>
            <a:r>
              <a:rPr lang="en-US" altLang="en-US" i="1" dirty="0"/>
              <a:t> C at t </a:t>
            </a:r>
          </a:p>
          <a:p>
            <a:pPr marL="0" indent="0" eaLnBrk="1" hangingPunct="1">
              <a:buFontTx/>
              <a:buNone/>
            </a:pPr>
            <a:r>
              <a:rPr lang="en-US" altLang="en-US" dirty="0"/>
              <a:t>  then there is some </a:t>
            </a:r>
            <a:r>
              <a:rPr lang="en-US" altLang="en-US" i="1" dirty="0"/>
              <a:t>c</a:t>
            </a:r>
            <a:r>
              <a:rPr lang="en-US" altLang="en-US" dirty="0"/>
              <a:t>1 such that</a:t>
            </a:r>
          </a:p>
          <a:p>
            <a:pPr marL="0" indent="0" eaLnBrk="1" hangingPunct="1">
              <a:buFontTx/>
              <a:buNone/>
            </a:pPr>
            <a:r>
              <a:rPr lang="en-US" altLang="en-US" dirty="0"/>
              <a:t>  c1 </a:t>
            </a:r>
            <a:r>
              <a:rPr lang="en-US" altLang="en-US" dirty="0" err="1"/>
              <a:t>instanceOf</a:t>
            </a:r>
            <a:r>
              <a:rPr lang="en-US" altLang="en-US" dirty="0"/>
              <a:t> </a:t>
            </a:r>
            <a:r>
              <a:rPr lang="en-US" altLang="en-US" i="1" dirty="0"/>
              <a:t>C</a:t>
            </a:r>
            <a:r>
              <a:rPr lang="en-US" altLang="en-US" dirty="0"/>
              <a:t>1 at </a:t>
            </a:r>
            <a:r>
              <a:rPr lang="en-US" altLang="en-US" i="1" dirty="0"/>
              <a:t>t </a:t>
            </a:r>
          </a:p>
          <a:p>
            <a:pPr marL="0" indent="0" eaLnBrk="1" hangingPunct="1">
              <a:buFontTx/>
              <a:buNone/>
            </a:pPr>
            <a:r>
              <a:rPr lang="en-US" altLang="en-US" i="1" dirty="0"/>
              <a:t>  </a:t>
            </a:r>
            <a:r>
              <a:rPr lang="en-US" altLang="en-US" dirty="0"/>
              <a:t>and </a:t>
            </a:r>
            <a:r>
              <a:rPr lang="en-US" altLang="en-US" i="1" dirty="0"/>
              <a:t>c </a:t>
            </a:r>
            <a:r>
              <a:rPr lang="en-US" altLang="en-US" b="1" dirty="0" err="1"/>
              <a:t>part_of</a:t>
            </a:r>
            <a:r>
              <a:rPr lang="en-US" altLang="en-US" b="1" dirty="0"/>
              <a:t> </a:t>
            </a:r>
            <a:r>
              <a:rPr lang="en-US" altLang="en-US" i="1" dirty="0"/>
              <a:t>c</a:t>
            </a:r>
            <a:r>
              <a:rPr lang="en-US" altLang="en-US" dirty="0"/>
              <a:t>1 </a:t>
            </a:r>
            <a:r>
              <a:rPr lang="en-US" altLang="en-US" b="1" dirty="0"/>
              <a:t>at </a:t>
            </a:r>
            <a:r>
              <a:rPr lang="en-US" altLang="en-US" i="1" dirty="0"/>
              <a:t>t</a:t>
            </a:r>
            <a:r>
              <a:rPr lang="en-US" altLang="en-US" dirty="0"/>
              <a:t>. </a:t>
            </a:r>
          </a:p>
        </p:txBody>
      </p:sp>
      <p:sp>
        <p:nvSpPr>
          <p:cNvPr id="4" name="Slide Number Placeholder 3">
            <a:extLst>
              <a:ext uri="{FF2B5EF4-FFF2-40B4-BE49-F238E27FC236}">
                <a16:creationId xmlns:a16="http://schemas.microsoft.com/office/drawing/2014/main" id="{4C4A2C61-6DCD-4B83-80AD-BBD07D56E658}"/>
              </a:ext>
            </a:extLst>
          </p:cNvPr>
          <p:cNvSpPr>
            <a:spLocks noGrp="1"/>
          </p:cNvSpPr>
          <p:nvPr>
            <p:ph type="sldNum" sz="quarter" idx="3"/>
          </p:nvPr>
        </p:nvSpPr>
        <p:spPr/>
        <p:txBody>
          <a:bodyPr/>
          <a:lstStyle/>
          <a:p>
            <a:fld id="{7C5DB68A-9D44-4073-920F-D08D647C06A7}" type="slidenum">
              <a:rPr lang="en-US" smtClean="0"/>
              <a:t>57</a:t>
            </a:fld>
            <a:endParaRPr lang="en-US" dirty="0"/>
          </a:p>
        </p:txBody>
      </p:sp>
    </p:spTree>
    <p:extLst>
      <p:ext uri="{BB962C8B-B14F-4D97-AF65-F5344CB8AC3E}">
        <p14:creationId xmlns:p14="http://schemas.microsoft.com/office/powerpoint/2010/main" val="2111892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AutoShape 2"/>
          <p:cNvSpPr>
            <a:spLocks noGrp="1" noChangeArrowheads="1"/>
          </p:cNvSpPr>
          <p:nvPr>
            <p:ph type="title"/>
          </p:nvPr>
        </p:nvSpPr>
        <p:spPr/>
        <p:txBody>
          <a:bodyPr/>
          <a:lstStyle/>
          <a:p>
            <a:pPr eaLnBrk="1" hangingPunct="1"/>
            <a:r>
              <a:rPr lang="en-US" altLang="en-US"/>
              <a:t>Part-of can be generalized, … with care !</a:t>
            </a:r>
          </a:p>
        </p:txBody>
      </p:sp>
      <p:sp>
        <p:nvSpPr>
          <p:cNvPr id="1947666" name="Rectangle 18"/>
          <p:cNvSpPr>
            <a:spLocks noGrp="1" noChangeArrowheads="1"/>
          </p:cNvSpPr>
          <p:nvPr>
            <p:ph idx="1"/>
          </p:nvPr>
        </p:nvSpPr>
        <p:spPr>
          <a:xfrm>
            <a:off x="4518024" y="1676400"/>
            <a:ext cx="4397375" cy="4953000"/>
          </a:xfrm>
        </p:spPr>
        <p:txBody>
          <a:bodyPr/>
          <a:lstStyle/>
          <a:p>
            <a:pPr marL="288925" indent="-288925" eaLnBrk="1" hangingPunct="1"/>
            <a:r>
              <a:rPr lang="en-US" altLang="en-US" b="1" i="1" dirty="0"/>
              <a:t>Horse legs</a:t>
            </a:r>
            <a:r>
              <a:rPr lang="en-US" altLang="en-US" dirty="0"/>
              <a:t> are not parts of human beings</a:t>
            </a:r>
          </a:p>
          <a:p>
            <a:pPr marL="288925" indent="-288925" eaLnBrk="1" hangingPunct="1"/>
            <a:r>
              <a:rPr lang="en-US" altLang="en-US" b="1" i="1" dirty="0"/>
              <a:t>Amputated legs</a:t>
            </a:r>
            <a:r>
              <a:rPr lang="en-US" altLang="en-US" dirty="0"/>
              <a:t> are not parts of human beings</a:t>
            </a:r>
          </a:p>
          <a:p>
            <a:pPr marL="288925" indent="-288925" eaLnBrk="1" hangingPunct="1"/>
            <a:r>
              <a:rPr lang="en-US" altLang="en-US" dirty="0"/>
              <a:t>‘</a:t>
            </a:r>
            <a:r>
              <a:rPr lang="en-US" altLang="en-US" b="1" i="1" dirty="0"/>
              <a:t>Canonical leg is part of canonical human being</a:t>
            </a:r>
            <a:r>
              <a:rPr lang="en-US" altLang="en-US" dirty="0"/>
              <a:t>’, but…, there are (very likely) no such particulars</a:t>
            </a:r>
          </a:p>
          <a:p>
            <a:pPr marL="288925" indent="-288925" eaLnBrk="1" hangingPunct="1"/>
            <a:r>
              <a:rPr lang="en-US" altLang="en-US" dirty="0"/>
              <a:t>…</a:t>
            </a:r>
          </a:p>
        </p:txBody>
      </p:sp>
      <p:sp>
        <p:nvSpPr>
          <p:cNvPr id="121860" name="Text Box 3"/>
          <p:cNvSpPr txBox="1">
            <a:spLocks noChangeArrowheads="1"/>
          </p:cNvSpPr>
          <p:nvPr/>
        </p:nvSpPr>
        <p:spPr bwMode="auto">
          <a:xfrm>
            <a:off x="685800" y="6324600"/>
            <a:ext cx="5143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me</a:t>
            </a:r>
          </a:p>
        </p:txBody>
      </p:sp>
      <p:sp>
        <p:nvSpPr>
          <p:cNvPr id="121861" name="Text Box 4"/>
          <p:cNvSpPr txBox="1">
            <a:spLocks noChangeArrowheads="1"/>
          </p:cNvSpPr>
          <p:nvPr/>
        </p:nvSpPr>
        <p:spPr bwMode="auto">
          <a:xfrm>
            <a:off x="177800" y="3352800"/>
            <a:ext cx="14986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human</a:t>
            </a:r>
            <a:r>
              <a:rPr lang="en-US" altLang="en-US" sz="1800">
                <a:solidFill>
                  <a:schemeClr val="bg1"/>
                </a:solidFill>
              </a:rPr>
              <a:t> </a:t>
            </a:r>
            <a:r>
              <a:rPr lang="en-US" altLang="en-US" sz="1800">
                <a:solidFill>
                  <a:schemeClr val="accent2"/>
                </a:solidFill>
              </a:rPr>
              <a:t>being</a:t>
            </a:r>
          </a:p>
        </p:txBody>
      </p:sp>
      <p:cxnSp>
        <p:nvCxnSpPr>
          <p:cNvPr id="121862" name="AutoShape 5"/>
          <p:cNvCxnSpPr>
            <a:cxnSpLocks noChangeShapeType="1"/>
            <a:stCxn id="121860" idx="0"/>
            <a:endCxn id="121861" idx="2"/>
          </p:cNvCxnSpPr>
          <p:nvPr/>
        </p:nvCxnSpPr>
        <p:spPr bwMode="auto">
          <a:xfrm flipH="1" flipV="1">
            <a:off x="927100" y="3776663"/>
            <a:ext cx="15875" cy="25288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1863" name="Text Box 6"/>
          <p:cNvSpPr txBox="1">
            <a:spLocks noChangeArrowheads="1"/>
          </p:cNvSpPr>
          <p:nvPr/>
        </p:nvSpPr>
        <p:spPr bwMode="auto">
          <a:xfrm>
            <a:off x="990600" y="4114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21864" name="Text Box 7"/>
          <p:cNvSpPr txBox="1">
            <a:spLocks noChangeArrowheads="1"/>
          </p:cNvSpPr>
          <p:nvPr/>
        </p:nvSpPr>
        <p:spPr bwMode="auto">
          <a:xfrm>
            <a:off x="111125" y="2209800"/>
            <a:ext cx="165100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living creature</a:t>
            </a:r>
          </a:p>
        </p:txBody>
      </p:sp>
      <p:cxnSp>
        <p:nvCxnSpPr>
          <p:cNvPr id="121865" name="AutoShape 8"/>
          <p:cNvCxnSpPr>
            <a:cxnSpLocks noChangeShapeType="1"/>
            <a:stCxn id="121861" idx="0"/>
            <a:endCxn id="121864" idx="2"/>
          </p:cNvCxnSpPr>
          <p:nvPr/>
        </p:nvCxnSpPr>
        <p:spPr bwMode="auto">
          <a:xfrm flipV="1">
            <a:off x="927100" y="2633663"/>
            <a:ext cx="9525" cy="700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1866" name="Text Box 9"/>
          <p:cNvSpPr txBox="1">
            <a:spLocks noChangeArrowheads="1"/>
          </p:cNvSpPr>
          <p:nvPr/>
        </p:nvSpPr>
        <p:spPr bwMode="auto">
          <a:xfrm>
            <a:off x="1066800" y="2819400"/>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Is_a</a:t>
            </a:r>
            <a:endParaRPr lang="en-US" altLang="en-US" sz="1800" baseline="-25000">
              <a:solidFill>
                <a:schemeClr val="bg1"/>
              </a:solidFill>
            </a:endParaRPr>
          </a:p>
        </p:txBody>
      </p:sp>
      <p:sp>
        <p:nvSpPr>
          <p:cNvPr id="121867" name="Text Box 10"/>
          <p:cNvSpPr txBox="1">
            <a:spLocks noChangeArrowheads="1"/>
          </p:cNvSpPr>
          <p:nvPr/>
        </p:nvSpPr>
        <p:spPr bwMode="auto">
          <a:xfrm>
            <a:off x="2603500" y="5715000"/>
            <a:ext cx="1238250" cy="404813"/>
          </a:xfrm>
          <a:prstGeom prst="rect">
            <a:avLst/>
          </a:prstGeom>
          <a:solidFill>
            <a:schemeClr val="accent1"/>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my left leg</a:t>
            </a:r>
          </a:p>
        </p:txBody>
      </p:sp>
      <p:grpSp>
        <p:nvGrpSpPr>
          <p:cNvPr id="121868" name="Group 11"/>
          <p:cNvGrpSpPr>
            <a:grpSpLocks/>
          </p:cNvGrpSpPr>
          <p:nvPr/>
        </p:nvGrpSpPr>
        <p:grpSpPr bwMode="auto">
          <a:xfrm>
            <a:off x="1219200" y="5410200"/>
            <a:ext cx="1365250" cy="1117600"/>
            <a:chOff x="768" y="3408"/>
            <a:chExt cx="860" cy="704"/>
          </a:xfrm>
        </p:grpSpPr>
        <p:cxnSp>
          <p:nvCxnSpPr>
            <p:cNvPr id="121879" name="AutoShape 12"/>
            <p:cNvCxnSpPr>
              <a:cxnSpLocks noChangeShapeType="1"/>
              <a:stCxn id="121867" idx="1"/>
              <a:endCxn id="121860" idx="3"/>
            </p:cNvCxnSpPr>
            <p:nvPr/>
          </p:nvCxnSpPr>
          <p:spPr bwMode="auto">
            <a:xfrm flipH="1">
              <a:off x="768" y="3728"/>
              <a:ext cx="860" cy="38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1880" name="Text Box 13"/>
            <p:cNvSpPr txBox="1">
              <a:spLocks noChangeArrowheads="1"/>
            </p:cNvSpPr>
            <p:nvPr/>
          </p:nvSpPr>
          <p:spPr bwMode="auto">
            <a:xfrm>
              <a:off x="864" y="3408"/>
              <a:ext cx="5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part-of</a:t>
              </a:r>
            </a:p>
            <a:p>
              <a:pPr eaLnBrk="1" hangingPunct="1"/>
              <a:r>
                <a:rPr lang="en-US" altLang="en-US" sz="1800">
                  <a:solidFill>
                    <a:schemeClr val="bg1"/>
                  </a:solidFill>
                </a:rPr>
                <a:t>at t </a:t>
              </a:r>
            </a:p>
          </p:txBody>
        </p:sp>
      </p:grpSp>
      <p:sp>
        <p:nvSpPr>
          <p:cNvPr id="121869" name="Text Box 14"/>
          <p:cNvSpPr txBox="1">
            <a:spLocks noChangeArrowheads="1"/>
          </p:cNvSpPr>
          <p:nvPr/>
        </p:nvSpPr>
        <p:spPr bwMode="auto">
          <a:xfrm>
            <a:off x="2971800" y="2667000"/>
            <a:ext cx="501650" cy="404813"/>
          </a:xfrm>
          <a:prstGeom prst="rect">
            <a:avLst/>
          </a:prstGeom>
          <a:solidFill>
            <a:srgbClr val="FFFF00"/>
          </a:solidFill>
          <a:ln w="38100">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accent2"/>
                </a:solidFill>
              </a:rPr>
              <a:t>leg</a:t>
            </a:r>
          </a:p>
        </p:txBody>
      </p:sp>
      <p:cxnSp>
        <p:nvCxnSpPr>
          <p:cNvPr id="121870" name="AutoShape 15"/>
          <p:cNvCxnSpPr>
            <a:cxnSpLocks noChangeShapeType="1"/>
            <a:stCxn id="121867" idx="0"/>
            <a:endCxn id="121869" idx="2"/>
          </p:cNvCxnSpPr>
          <p:nvPr/>
        </p:nvCxnSpPr>
        <p:spPr bwMode="auto">
          <a:xfrm flipV="1">
            <a:off x="3222625" y="3090863"/>
            <a:ext cx="0" cy="260508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21871" name="Text Box 16"/>
          <p:cNvSpPr txBox="1">
            <a:spLocks noChangeArrowheads="1"/>
          </p:cNvSpPr>
          <p:nvPr/>
        </p:nvSpPr>
        <p:spPr bwMode="auto">
          <a:xfrm>
            <a:off x="2286000" y="36576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Instance-of</a:t>
            </a:r>
          </a:p>
          <a:p>
            <a:pPr eaLnBrk="1" hangingPunct="1"/>
            <a:r>
              <a:rPr lang="en-US" altLang="en-US" sz="1800">
                <a:solidFill>
                  <a:schemeClr val="bg1"/>
                </a:solidFill>
              </a:rPr>
              <a:t>at t </a:t>
            </a:r>
          </a:p>
        </p:txBody>
      </p:sp>
      <p:sp>
        <p:nvSpPr>
          <p:cNvPr id="121872" name="Oval 17"/>
          <p:cNvSpPr>
            <a:spLocks noChangeArrowheads="1"/>
          </p:cNvSpPr>
          <p:nvPr/>
        </p:nvSpPr>
        <p:spPr bwMode="auto">
          <a:xfrm>
            <a:off x="8077200" y="2286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121874" name="Group 19"/>
          <p:cNvGrpSpPr>
            <a:grpSpLocks/>
          </p:cNvGrpSpPr>
          <p:nvPr/>
        </p:nvGrpSpPr>
        <p:grpSpPr bwMode="auto">
          <a:xfrm>
            <a:off x="1695450" y="2468563"/>
            <a:ext cx="1416050" cy="1204912"/>
            <a:chOff x="1068" y="1555"/>
            <a:chExt cx="892" cy="759"/>
          </a:xfrm>
        </p:grpSpPr>
        <p:cxnSp>
          <p:nvCxnSpPr>
            <p:cNvPr id="121876" name="AutoShape 20"/>
            <p:cNvCxnSpPr>
              <a:cxnSpLocks noChangeShapeType="1"/>
              <a:stCxn id="121869" idx="1"/>
              <a:endCxn id="121861" idx="3"/>
            </p:cNvCxnSpPr>
            <p:nvPr/>
          </p:nvCxnSpPr>
          <p:spPr bwMode="auto">
            <a:xfrm flipH="1">
              <a:off x="1068" y="1808"/>
              <a:ext cx="792" cy="432"/>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21877" name="Text Box 21"/>
            <p:cNvSpPr txBox="1">
              <a:spLocks noChangeArrowheads="1"/>
            </p:cNvSpPr>
            <p:nvPr/>
          </p:nvSpPr>
          <p:spPr bwMode="auto">
            <a:xfrm>
              <a:off x="1356" y="2064"/>
              <a:ext cx="6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0000"/>
                  </a:solidFill>
                </a:rPr>
                <a:t>Part-of</a:t>
              </a:r>
            </a:p>
          </p:txBody>
        </p:sp>
        <p:sp>
          <p:nvSpPr>
            <p:cNvPr id="121878" name="Text Box 22"/>
            <p:cNvSpPr txBox="1">
              <a:spLocks noChangeArrowheads="1"/>
            </p:cNvSpPr>
            <p:nvPr/>
          </p:nvSpPr>
          <p:spPr bwMode="auto">
            <a:xfrm>
              <a:off x="1372" y="1555"/>
              <a:ext cx="2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3600">
                  <a:solidFill>
                    <a:srgbClr val="FF0000"/>
                  </a:solidFill>
                </a:rPr>
                <a:t>?</a:t>
              </a:r>
            </a:p>
          </p:txBody>
        </p:sp>
      </p:grpSp>
      <p:sp>
        <p:nvSpPr>
          <p:cNvPr id="121875" name="Oval 23"/>
          <p:cNvSpPr>
            <a:spLocks noChangeArrowheads="1"/>
          </p:cNvSpPr>
          <p:nvPr/>
        </p:nvSpPr>
        <p:spPr bwMode="auto">
          <a:xfrm>
            <a:off x="1143000" y="5334000"/>
            <a:ext cx="12954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 name="Slide Number Placeholder 2">
            <a:extLst>
              <a:ext uri="{FF2B5EF4-FFF2-40B4-BE49-F238E27FC236}">
                <a16:creationId xmlns:a16="http://schemas.microsoft.com/office/drawing/2014/main" id="{1B33DC7D-1C61-417E-A653-A78B86E2EEF5}"/>
              </a:ext>
            </a:extLst>
          </p:cNvPr>
          <p:cNvSpPr>
            <a:spLocks noGrp="1"/>
          </p:cNvSpPr>
          <p:nvPr>
            <p:ph type="sldNum" sz="quarter" idx="3"/>
          </p:nvPr>
        </p:nvSpPr>
        <p:spPr/>
        <p:txBody>
          <a:bodyPr/>
          <a:lstStyle/>
          <a:p>
            <a:fld id="{7C5DB68A-9D44-4073-920F-D08D647C06A7}" type="slidenum">
              <a:rPr lang="en-US" smtClean="0"/>
              <a:t>58</a:t>
            </a:fld>
            <a:endParaRPr lang="en-US" dirty="0"/>
          </a:p>
        </p:txBody>
      </p:sp>
    </p:spTree>
    <p:extLst>
      <p:ext uri="{BB962C8B-B14F-4D97-AF65-F5344CB8AC3E}">
        <p14:creationId xmlns:p14="http://schemas.microsoft.com/office/powerpoint/2010/main" val="1696795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76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76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76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76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66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Parthood as partial ordering</a:t>
            </a:r>
          </a:p>
        </p:txBody>
      </p:sp>
      <p:sp>
        <p:nvSpPr>
          <p:cNvPr id="3" name="Content Placeholder 2"/>
          <p:cNvSpPr>
            <a:spLocks noGrp="1"/>
          </p:cNvSpPr>
          <p:nvPr>
            <p:ph idx="1"/>
          </p:nvPr>
        </p:nvSpPr>
        <p:spPr/>
        <p:txBody>
          <a:bodyPr/>
          <a:lstStyle/>
          <a:p>
            <a:pPr marL="0" indent="0"/>
            <a:r>
              <a:rPr lang="en-US" dirty="0"/>
              <a:t>Partial ordering:</a:t>
            </a:r>
          </a:p>
          <a:p>
            <a:pPr lvl="1">
              <a:buFont typeface="Arial" panose="020B0604020202020204" pitchFamily="34" charset="0"/>
              <a:buChar char="•"/>
            </a:pPr>
            <a:r>
              <a:rPr lang="en-US" dirty="0"/>
              <a:t>a reflexive, transitive, antisymmetric relation</a:t>
            </a:r>
          </a:p>
          <a:p>
            <a:pPr marL="0" indent="0"/>
            <a:endParaRPr lang="en-US" dirty="0"/>
          </a:p>
          <a:p>
            <a:pPr marL="0" indent="0"/>
            <a:endParaRPr lang="en-US" dirty="0"/>
          </a:p>
          <a:p>
            <a:pPr marL="0" indent="0"/>
            <a:r>
              <a:rPr lang="en-US" dirty="0"/>
              <a:t>Axioms:</a:t>
            </a:r>
          </a:p>
          <a:p>
            <a:pPr>
              <a:buFont typeface="Arial" panose="020B0604020202020204" pitchFamily="34" charset="0"/>
              <a:buChar char="•"/>
            </a:pPr>
            <a:endParaRPr lang="en-US" dirty="0"/>
          </a:p>
          <a:p>
            <a:pPr>
              <a:buFont typeface="Arial" panose="020B0604020202020204" pitchFamily="34" charset="0"/>
              <a:buChar char="•"/>
            </a:pPr>
            <a:r>
              <a:rPr lang="en-US" dirty="0"/>
              <a:t>Everything is part of itself. </a:t>
            </a:r>
          </a:p>
          <a:p>
            <a:pPr>
              <a:buFont typeface="Arial" panose="020B0604020202020204" pitchFamily="34" charset="0"/>
              <a:buChar char="•"/>
            </a:pPr>
            <a:r>
              <a:rPr lang="en-US" dirty="0"/>
              <a:t>Any part of any part of a thing is itself part of that thing. </a:t>
            </a:r>
          </a:p>
          <a:p>
            <a:pPr>
              <a:buFont typeface="Arial" panose="020B0604020202020204" pitchFamily="34" charset="0"/>
              <a:buChar char="•"/>
            </a:pPr>
            <a:r>
              <a:rPr lang="en-US" dirty="0"/>
              <a:t>Two distinct things cannot be part of each other.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BDE5A71-82EA-4CFA-B330-0CA10C7A2E9E}"/>
              </a:ext>
            </a:extLst>
          </p:cNvPr>
          <p:cNvSpPr>
            <a:spLocks noGrp="1"/>
          </p:cNvSpPr>
          <p:nvPr>
            <p:ph type="sldNum" sz="quarter" idx="3"/>
          </p:nvPr>
        </p:nvSpPr>
        <p:spPr/>
        <p:txBody>
          <a:bodyPr/>
          <a:lstStyle/>
          <a:p>
            <a:fld id="{7C5DB68A-9D44-4073-920F-D08D647C06A7}" type="slidenum">
              <a:rPr lang="en-US" smtClean="0"/>
              <a:t>59</a:t>
            </a:fld>
            <a:endParaRPr lang="en-US" dirty="0"/>
          </a:p>
        </p:txBody>
      </p:sp>
    </p:spTree>
    <p:extLst>
      <p:ext uri="{BB962C8B-B14F-4D97-AF65-F5344CB8AC3E}">
        <p14:creationId xmlns:p14="http://schemas.microsoft.com/office/powerpoint/2010/main" val="45045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‘Relations’</a:t>
            </a:r>
            <a:br>
              <a:rPr lang="en-US" dirty="0"/>
            </a:br>
            <a:r>
              <a:rPr lang="en-US" sz="2400" dirty="0"/>
              <a:t>(mainstream view)</a:t>
            </a:r>
          </a:p>
        </p:txBody>
      </p:sp>
      <p:sp>
        <p:nvSpPr>
          <p:cNvPr id="5" name="Content Placeholder 4"/>
          <p:cNvSpPr>
            <a:spLocks noGrp="1"/>
          </p:cNvSpPr>
          <p:nvPr>
            <p:ph idx="1"/>
          </p:nvPr>
        </p:nvSpPr>
        <p:spPr>
          <a:xfrm>
            <a:off x="228600" y="1676400"/>
            <a:ext cx="8686800" cy="4953000"/>
          </a:xfrm>
        </p:spPr>
        <p:txBody>
          <a:bodyPr/>
          <a:lstStyle/>
          <a:p>
            <a:pPr>
              <a:buFont typeface="Arial" panose="020B0604020202020204" pitchFamily="34" charset="0"/>
              <a:buChar char="•"/>
            </a:pPr>
            <a:r>
              <a:rPr lang="en-US" sz="2800" b="1" u="sng" dirty="0"/>
              <a:t>Relations</a:t>
            </a:r>
            <a:r>
              <a:rPr lang="en-US" sz="2800" dirty="0"/>
              <a:t>:</a:t>
            </a:r>
          </a:p>
          <a:p>
            <a:pPr lvl="1">
              <a:buFont typeface="Arial" panose="020B0604020202020204" pitchFamily="34" charset="0"/>
              <a:buChar char="•"/>
            </a:pPr>
            <a:r>
              <a:rPr lang="en-US" sz="2800" dirty="0"/>
              <a:t>‘</a:t>
            </a:r>
            <a:r>
              <a:rPr lang="en-US" sz="2800" i="1" dirty="0"/>
              <a:t>entities that glue together other entities</a:t>
            </a:r>
            <a:r>
              <a:rPr lang="en-US" sz="2800" dirty="0"/>
              <a:t>’</a:t>
            </a:r>
          </a:p>
          <a:p>
            <a:pPr lvl="1">
              <a:buFont typeface="Arial" panose="020B0604020202020204" pitchFamily="34" charset="0"/>
              <a:buChar char="•"/>
            </a:pPr>
            <a:endParaRPr lang="en-US" sz="800" dirty="0"/>
          </a:p>
          <a:p>
            <a:pPr lvl="1">
              <a:buFont typeface="Arial" panose="020B0604020202020204" pitchFamily="34" charset="0"/>
              <a:buChar char="•"/>
            </a:pPr>
            <a:r>
              <a:rPr lang="en-US" sz="2800" i="1" dirty="0"/>
              <a:t>Formal relations</a:t>
            </a:r>
            <a:r>
              <a:rPr lang="en-US" sz="2800" dirty="0"/>
              <a:t>:</a:t>
            </a:r>
          </a:p>
          <a:p>
            <a:pPr lvl="2">
              <a:buFont typeface="Arial" panose="020B0604020202020204" pitchFamily="34" charset="0"/>
              <a:buChar char="•"/>
            </a:pPr>
            <a:r>
              <a:rPr lang="en-US" sz="2800" dirty="0"/>
              <a:t>‘</a:t>
            </a:r>
            <a:r>
              <a:rPr lang="en-US" sz="2800" i="1" dirty="0"/>
              <a:t>hold between two or more entities directly, without any further intervening individual</a:t>
            </a:r>
            <a:r>
              <a:rPr lang="en-US" sz="2800" dirty="0"/>
              <a:t>’.</a:t>
            </a:r>
          </a:p>
          <a:p>
            <a:pPr lvl="2">
              <a:buFont typeface="Arial" panose="020B0604020202020204" pitchFamily="34" charset="0"/>
              <a:buChar char="•"/>
            </a:pPr>
            <a:endParaRPr lang="en-US" sz="800" dirty="0"/>
          </a:p>
          <a:p>
            <a:pPr lvl="1">
              <a:buFont typeface="Arial" panose="020B0604020202020204" pitchFamily="34" charset="0"/>
              <a:buChar char="•"/>
            </a:pPr>
            <a:r>
              <a:rPr lang="en-US" sz="2800" i="1" dirty="0"/>
              <a:t>Material relations</a:t>
            </a:r>
            <a:r>
              <a:rPr lang="en-US" sz="2800" dirty="0"/>
              <a:t>:</a:t>
            </a:r>
          </a:p>
          <a:p>
            <a:pPr lvl="2">
              <a:buFont typeface="Arial" panose="020B0604020202020204" pitchFamily="34" charset="0"/>
              <a:buChar char="•"/>
            </a:pPr>
            <a:r>
              <a:rPr lang="en-US" sz="2800" dirty="0"/>
              <a:t>‘</a:t>
            </a:r>
            <a:r>
              <a:rPr lang="en-US" sz="2800" i="1" dirty="0"/>
              <a:t>have material structure on their own</a:t>
            </a:r>
            <a:r>
              <a:rPr lang="en-US" sz="2800" dirty="0"/>
              <a:t>’.</a:t>
            </a:r>
          </a:p>
          <a:p>
            <a:pPr marL="1828800" lvl="4" indent="0"/>
            <a:r>
              <a:rPr lang="en-US" sz="2800" dirty="0"/>
              <a:t> = </a:t>
            </a:r>
            <a:r>
              <a:rPr lang="en-US" sz="2400" dirty="0"/>
              <a:t>are entities</a:t>
            </a:r>
          </a:p>
          <a:p>
            <a:pPr lvl="1">
              <a:buFont typeface="Arial" panose="020B0604020202020204" pitchFamily="34" charset="0"/>
              <a:buChar char="•"/>
            </a:pPr>
            <a:endParaRPr lang="en-US" sz="2800" dirty="0"/>
          </a:p>
        </p:txBody>
      </p:sp>
      <p:sp>
        <p:nvSpPr>
          <p:cNvPr id="6" name="Rectangle 5"/>
          <p:cNvSpPr/>
          <p:nvPr/>
        </p:nvSpPr>
        <p:spPr>
          <a:xfrm>
            <a:off x="1676400" y="6135469"/>
            <a:ext cx="7391400" cy="646331"/>
          </a:xfrm>
          <a:prstGeom prst="rect">
            <a:avLst/>
          </a:prstGeom>
        </p:spPr>
        <p:txBody>
          <a:bodyPr wrap="square">
            <a:spAutoFit/>
          </a:bodyPr>
          <a:lstStyle/>
          <a:p>
            <a:pPr marL="0" lvl="2" algn="r"/>
            <a:r>
              <a:rPr lang="en-US" sz="1200" dirty="0" err="1">
                <a:solidFill>
                  <a:schemeClr val="bg1"/>
                </a:solidFill>
              </a:rPr>
              <a:t>Guizzardi</a:t>
            </a:r>
            <a:r>
              <a:rPr lang="en-US" sz="1200" dirty="0">
                <a:solidFill>
                  <a:schemeClr val="bg1"/>
                </a:solidFill>
              </a:rPr>
              <a:t> &amp; Wagner. What’s in a Relationship: An Ontological Analysis. In: Qing Li, Stefano </a:t>
            </a:r>
            <a:r>
              <a:rPr lang="en-US" sz="1200" dirty="0" err="1">
                <a:solidFill>
                  <a:schemeClr val="bg1"/>
                </a:solidFill>
              </a:rPr>
              <a:t>Spaccapietra</a:t>
            </a:r>
            <a:r>
              <a:rPr lang="en-US" sz="1200" dirty="0">
                <a:solidFill>
                  <a:schemeClr val="bg1"/>
                </a:solidFill>
              </a:rPr>
              <a:t>, Eric Yu, Antoni </a:t>
            </a:r>
            <a:r>
              <a:rPr lang="en-US" sz="1200" dirty="0" err="1">
                <a:solidFill>
                  <a:schemeClr val="bg1"/>
                </a:solidFill>
              </a:rPr>
              <a:t>Olivé</a:t>
            </a:r>
            <a:r>
              <a:rPr lang="en-US" sz="1200" dirty="0">
                <a:solidFill>
                  <a:schemeClr val="bg1"/>
                </a:solidFill>
              </a:rPr>
              <a:t> (Eds.), Conceptual Modeling - ER 2008. Lecture Notes in Computer Science, Vol. 5231, 83-97, 2008 https://doi.org/10.1007/978-3-540-87877-3_8↗</a:t>
            </a:r>
          </a:p>
        </p:txBody>
      </p:sp>
      <p:grpSp>
        <p:nvGrpSpPr>
          <p:cNvPr id="15" name="Group 14">
            <a:extLst>
              <a:ext uri="{FF2B5EF4-FFF2-40B4-BE49-F238E27FC236}">
                <a16:creationId xmlns:a16="http://schemas.microsoft.com/office/drawing/2014/main" id="{4E6F9ED2-2304-48DA-B4D8-9A439F419B14}"/>
              </a:ext>
            </a:extLst>
          </p:cNvPr>
          <p:cNvGrpSpPr/>
          <p:nvPr/>
        </p:nvGrpSpPr>
        <p:grpSpPr>
          <a:xfrm>
            <a:off x="1600200" y="5413248"/>
            <a:ext cx="3733800" cy="377952"/>
            <a:chOff x="1600200" y="5413248"/>
            <a:chExt cx="3733800" cy="377952"/>
          </a:xfrm>
        </p:grpSpPr>
        <p:cxnSp>
          <p:nvCxnSpPr>
            <p:cNvPr id="8" name="Straight Connector 7">
              <a:extLst>
                <a:ext uri="{FF2B5EF4-FFF2-40B4-BE49-F238E27FC236}">
                  <a16:creationId xmlns:a16="http://schemas.microsoft.com/office/drawing/2014/main" id="{56A7C218-CC4B-47C4-A293-F067837D7507}"/>
                </a:ext>
              </a:extLst>
            </p:cNvPr>
            <p:cNvCxnSpPr>
              <a:cxnSpLocks/>
            </p:cNvCxnSpPr>
            <p:nvPr/>
          </p:nvCxnSpPr>
          <p:spPr bwMode="auto">
            <a:xfrm>
              <a:off x="1600200" y="5413248"/>
              <a:ext cx="373380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11" name="Connector: Elbow 10">
              <a:extLst>
                <a:ext uri="{FF2B5EF4-FFF2-40B4-BE49-F238E27FC236}">
                  <a16:creationId xmlns:a16="http://schemas.microsoft.com/office/drawing/2014/main" id="{32FED117-E18D-4AC6-8890-29231E821770}"/>
                </a:ext>
              </a:extLst>
            </p:cNvPr>
            <p:cNvCxnSpPr>
              <a:cxnSpLocks/>
            </p:cNvCxnSpPr>
            <p:nvPr/>
          </p:nvCxnSpPr>
          <p:spPr bwMode="auto">
            <a:xfrm rot="16200000" flipH="1">
              <a:off x="1792224" y="5449824"/>
              <a:ext cx="377952" cy="304800"/>
            </a:xfrm>
            <a:prstGeom prst="bentConnector3">
              <a:avLst>
                <a:gd name="adj1" fmla="val 98387"/>
              </a:avLst>
            </a:prstGeom>
            <a:solidFill>
              <a:schemeClr val="accent1"/>
            </a:solidFill>
            <a:ln w="28575" cap="flat" cmpd="sng" algn="ctr">
              <a:solidFill>
                <a:schemeClr val="bg1"/>
              </a:solidFill>
              <a:prstDash val="solid"/>
              <a:round/>
              <a:headEnd type="none" w="med" len="med"/>
              <a:tailEnd type="triangle"/>
            </a:ln>
            <a:effectLst/>
          </p:spPr>
        </p:cxnSp>
      </p:grpSp>
      <p:sp>
        <p:nvSpPr>
          <p:cNvPr id="2" name="Slide Number Placeholder 1">
            <a:extLst>
              <a:ext uri="{FF2B5EF4-FFF2-40B4-BE49-F238E27FC236}">
                <a16:creationId xmlns:a16="http://schemas.microsoft.com/office/drawing/2014/main" id="{A7A8BDAB-C403-4968-8007-9A62198A7E33}"/>
              </a:ext>
            </a:extLst>
          </p:cNvPr>
          <p:cNvSpPr>
            <a:spLocks noGrp="1"/>
          </p:cNvSpPr>
          <p:nvPr>
            <p:ph type="sldNum" sz="quarter" idx="3"/>
          </p:nvPr>
        </p:nvSpPr>
        <p:spPr/>
        <p:txBody>
          <a:bodyPr/>
          <a:lstStyle/>
          <a:p>
            <a:fld id="{7C5DB68A-9D44-4073-920F-D08D647C06A7}" type="slidenum">
              <a:rPr lang="en-US" smtClean="0"/>
              <a:t>6</a:t>
            </a:fld>
            <a:endParaRPr lang="en-US" dirty="0"/>
          </a:p>
        </p:txBody>
      </p:sp>
    </p:spTree>
    <p:extLst>
      <p:ext uri="{BB962C8B-B14F-4D97-AF65-F5344CB8AC3E}">
        <p14:creationId xmlns:p14="http://schemas.microsoft.com/office/powerpoint/2010/main" val="34566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a:t>
            </a:r>
          </a:p>
        </p:txBody>
      </p:sp>
      <p:sp>
        <p:nvSpPr>
          <p:cNvPr id="3" name="Content Placeholder 2"/>
          <p:cNvSpPr>
            <a:spLocks noGrp="1"/>
          </p:cNvSpPr>
          <p:nvPr>
            <p:ph idx="1"/>
          </p:nvPr>
        </p:nvSpPr>
        <p:spPr/>
        <p:txBody>
          <a:bodyPr/>
          <a:lstStyle/>
          <a:p>
            <a:r>
              <a:rPr lang="en-US" dirty="0"/>
              <a:t>of </a:t>
            </a:r>
            <a:r>
              <a:rPr lang="en-US" b="1" u="sng" dirty="0"/>
              <a:t>independent continuant</a:t>
            </a:r>
            <a:r>
              <a:rPr lang="en-US" dirty="0"/>
              <a:t> in </a:t>
            </a:r>
            <a:r>
              <a:rPr lang="en-US" b="1" u="sng" dirty="0"/>
              <a:t>process</a:t>
            </a:r>
          </a:p>
        </p:txBody>
      </p:sp>
      <p:pic>
        <p:nvPicPr>
          <p:cNvPr id="5" name="Picture 4"/>
          <p:cNvPicPr>
            <a:picLocks noChangeAspect="1"/>
          </p:cNvPicPr>
          <p:nvPr/>
        </p:nvPicPr>
        <p:blipFill>
          <a:blip r:embed="rId2"/>
          <a:stretch>
            <a:fillRect/>
          </a:stretch>
        </p:blipFill>
        <p:spPr>
          <a:xfrm>
            <a:off x="243254" y="2335813"/>
            <a:ext cx="8672146" cy="3634174"/>
          </a:xfrm>
          <a:prstGeom prst="rect">
            <a:avLst/>
          </a:prstGeom>
        </p:spPr>
      </p:pic>
      <p:sp>
        <p:nvSpPr>
          <p:cNvPr id="6" name="Rectangle 5"/>
          <p:cNvSpPr/>
          <p:nvPr/>
        </p:nvSpPr>
        <p:spPr>
          <a:xfrm>
            <a:off x="4419600" y="6097369"/>
            <a:ext cx="4572000" cy="646331"/>
          </a:xfrm>
          <a:prstGeom prst="rect">
            <a:avLst/>
          </a:prstGeom>
        </p:spPr>
        <p:txBody>
          <a:bodyPr>
            <a:spAutoFit/>
          </a:bodyPr>
          <a:lstStyle/>
          <a:p>
            <a:pPr algn="r"/>
            <a:r>
              <a:rPr lang="en-US" sz="1200" b="0" dirty="0">
                <a:solidFill>
                  <a:schemeClr val="bg1"/>
                </a:solidFill>
                <a:cs typeface="Times New Roman" panose="02020603050405020304" pitchFamily="18" charset="0"/>
              </a:rPr>
              <a:t>Barry SMITH and Pierre GRENON.</a:t>
            </a:r>
            <a:endParaRPr lang="en-US" sz="1200" dirty="0">
              <a:solidFill>
                <a:schemeClr val="bg1"/>
              </a:solidFill>
              <a:cs typeface="Times New Roman" panose="02020603050405020304" pitchFamily="18" charset="0"/>
            </a:endParaRPr>
          </a:p>
          <a:p>
            <a:pPr algn="r"/>
            <a:r>
              <a:rPr lang="en-US" sz="1200" b="0" dirty="0">
                <a:solidFill>
                  <a:schemeClr val="bg1"/>
                </a:solidFill>
                <a:cs typeface="Times New Roman" panose="02020603050405020304" pitchFamily="18" charset="0"/>
              </a:rPr>
              <a:t>The Cornucopia of Formal-Ontological Relations. </a:t>
            </a:r>
          </a:p>
          <a:p>
            <a:pPr algn="r"/>
            <a:r>
              <a:rPr lang="en-US" sz="1200" b="0" i="1" dirty="0" err="1">
                <a:solidFill>
                  <a:schemeClr val="bg1"/>
                </a:solidFill>
                <a:cs typeface="Times New Roman" panose="02020603050405020304" pitchFamily="18" charset="0"/>
              </a:rPr>
              <a:t>Dialectica</a:t>
            </a:r>
            <a:r>
              <a:rPr lang="en-US" sz="1200" b="0" i="1" dirty="0">
                <a:solidFill>
                  <a:schemeClr val="bg1"/>
                </a:solidFill>
                <a:cs typeface="Times New Roman" panose="02020603050405020304" pitchFamily="18" charset="0"/>
              </a:rPr>
              <a:t> </a:t>
            </a:r>
            <a:r>
              <a:rPr lang="en-US" sz="1200" b="0" dirty="0">
                <a:solidFill>
                  <a:schemeClr val="bg1"/>
                </a:solidFill>
                <a:cs typeface="Times New Roman" panose="02020603050405020304" pitchFamily="18" charset="0"/>
              </a:rPr>
              <a:t>Vol. 58, No 3 (2004), pp. 279-296</a:t>
            </a:r>
          </a:p>
        </p:txBody>
      </p:sp>
      <p:sp>
        <p:nvSpPr>
          <p:cNvPr id="4" name="Slide Number Placeholder 3">
            <a:extLst>
              <a:ext uri="{FF2B5EF4-FFF2-40B4-BE49-F238E27FC236}">
                <a16:creationId xmlns:a16="http://schemas.microsoft.com/office/drawing/2014/main" id="{44EC649D-7757-4BDB-B213-C3B2BCC56061}"/>
              </a:ext>
            </a:extLst>
          </p:cNvPr>
          <p:cNvSpPr>
            <a:spLocks noGrp="1"/>
          </p:cNvSpPr>
          <p:nvPr>
            <p:ph type="sldNum" sz="quarter" idx="3"/>
          </p:nvPr>
        </p:nvSpPr>
        <p:spPr/>
        <p:txBody>
          <a:bodyPr/>
          <a:lstStyle/>
          <a:p>
            <a:fld id="{7C5DB68A-9D44-4073-920F-D08D647C06A7}" type="slidenum">
              <a:rPr lang="en-US" smtClean="0"/>
              <a:t>60</a:t>
            </a:fld>
            <a:endParaRPr lang="en-US" dirty="0"/>
          </a:p>
        </p:txBody>
      </p:sp>
    </p:spTree>
    <p:extLst>
      <p:ext uri="{BB962C8B-B14F-4D97-AF65-F5344CB8AC3E}">
        <p14:creationId xmlns:p14="http://schemas.microsoft.com/office/powerpoint/2010/main" val="580220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Involvement</a:t>
            </a:r>
          </a:p>
        </p:txBody>
      </p:sp>
      <p:sp>
        <p:nvSpPr>
          <p:cNvPr id="3" name="Content Placeholder 2"/>
          <p:cNvSpPr>
            <a:spLocks noGrp="1"/>
          </p:cNvSpPr>
          <p:nvPr>
            <p:ph idx="1"/>
          </p:nvPr>
        </p:nvSpPr>
        <p:spPr/>
        <p:txBody>
          <a:bodyPr/>
          <a:lstStyle/>
          <a:p>
            <a:r>
              <a:rPr lang="en-US" dirty="0"/>
              <a:t>of </a:t>
            </a:r>
            <a:r>
              <a:rPr lang="en-US" b="1" u="sng" dirty="0"/>
              <a:t>process</a:t>
            </a:r>
            <a:r>
              <a:rPr lang="en-US" dirty="0"/>
              <a:t> in </a:t>
            </a:r>
            <a:r>
              <a:rPr lang="en-US" b="1" u="sng" dirty="0"/>
              <a:t>independent continuant</a:t>
            </a:r>
          </a:p>
        </p:txBody>
      </p:sp>
      <p:pic>
        <p:nvPicPr>
          <p:cNvPr id="5" name="Picture 4"/>
          <p:cNvPicPr>
            <a:picLocks noChangeAspect="1"/>
          </p:cNvPicPr>
          <p:nvPr/>
        </p:nvPicPr>
        <p:blipFill>
          <a:blip r:embed="rId2"/>
          <a:stretch>
            <a:fillRect/>
          </a:stretch>
        </p:blipFill>
        <p:spPr>
          <a:xfrm>
            <a:off x="104775" y="2743200"/>
            <a:ext cx="8934450" cy="2343150"/>
          </a:xfrm>
          <a:prstGeom prst="rect">
            <a:avLst/>
          </a:prstGeom>
        </p:spPr>
      </p:pic>
      <p:sp>
        <p:nvSpPr>
          <p:cNvPr id="6" name="Rectangle 5"/>
          <p:cNvSpPr/>
          <p:nvPr/>
        </p:nvSpPr>
        <p:spPr>
          <a:xfrm>
            <a:off x="4419600" y="6097369"/>
            <a:ext cx="4572000" cy="646331"/>
          </a:xfrm>
          <a:prstGeom prst="rect">
            <a:avLst/>
          </a:prstGeom>
        </p:spPr>
        <p:txBody>
          <a:bodyPr>
            <a:spAutoFit/>
          </a:bodyPr>
          <a:lstStyle/>
          <a:p>
            <a:pPr algn="r"/>
            <a:r>
              <a:rPr lang="en-US" sz="1200" b="0" dirty="0">
                <a:solidFill>
                  <a:schemeClr val="bg1"/>
                </a:solidFill>
                <a:cs typeface="Times New Roman" panose="02020603050405020304" pitchFamily="18" charset="0"/>
              </a:rPr>
              <a:t>Barry SMITH and Pierre GRENON.</a:t>
            </a:r>
            <a:endParaRPr lang="en-US" sz="1200" dirty="0">
              <a:solidFill>
                <a:schemeClr val="bg1"/>
              </a:solidFill>
              <a:cs typeface="Times New Roman" panose="02020603050405020304" pitchFamily="18" charset="0"/>
            </a:endParaRPr>
          </a:p>
          <a:p>
            <a:pPr algn="r"/>
            <a:r>
              <a:rPr lang="en-US" sz="1200" b="0" dirty="0">
                <a:solidFill>
                  <a:schemeClr val="bg1"/>
                </a:solidFill>
                <a:cs typeface="Times New Roman" panose="02020603050405020304" pitchFamily="18" charset="0"/>
              </a:rPr>
              <a:t>The Cornucopia of Formal-Ontological Relations. </a:t>
            </a:r>
          </a:p>
          <a:p>
            <a:pPr algn="r"/>
            <a:r>
              <a:rPr lang="en-US" sz="1200" b="0" i="1" dirty="0" err="1">
                <a:solidFill>
                  <a:schemeClr val="bg1"/>
                </a:solidFill>
                <a:cs typeface="Times New Roman" panose="02020603050405020304" pitchFamily="18" charset="0"/>
              </a:rPr>
              <a:t>Dialectica</a:t>
            </a:r>
            <a:r>
              <a:rPr lang="en-US" sz="1200" b="0" i="1" dirty="0">
                <a:solidFill>
                  <a:schemeClr val="bg1"/>
                </a:solidFill>
                <a:cs typeface="Times New Roman" panose="02020603050405020304" pitchFamily="18" charset="0"/>
              </a:rPr>
              <a:t> </a:t>
            </a:r>
            <a:r>
              <a:rPr lang="en-US" sz="1200" b="0" dirty="0">
                <a:solidFill>
                  <a:schemeClr val="bg1"/>
                </a:solidFill>
                <a:cs typeface="Times New Roman" panose="02020603050405020304" pitchFamily="18" charset="0"/>
              </a:rPr>
              <a:t>Vol. 58, No 3 (2004), pp. 279-296</a:t>
            </a:r>
          </a:p>
        </p:txBody>
      </p:sp>
      <p:sp>
        <p:nvSpPr>
          <p:cNvPr id="4" name="Slide Number Placeholder 3">
            <a:extLst>
              <a:ext uri="{FF2B5EF4-FFF2-40B4-BE49-F238E27FC236}">
                <a16:creationId xmlns:a16="http://schemas.microsoft.com/office/drawing/2014/main" id="{E9455785-0DE8-4BFE-AE43-4F3525FD4E51}"/>
              </a:ext>
            </a:extLst>
          </p:cNvPr>
          <p:cNvSpPr>
            <a:spLocks noGrp="1"/>
          </p:cNvSpPr>
          <p:nvPr>
            <p:ph type="sldNum" sz="quarter" idx="3"/>
          </p:nvPr>
        </p:nvSpPr>
        <p:spPr/>
        <p:txBody>
          <a:bodyPr/>
          <a:lstStyle/>
          <a:p>
            <a:fld id="{7C5DB68A-9D44-4073-920F-D08D647C06A7}" type="slidenum">
              <a:rPr lang="en-US" smtClean="0"/>
              <a:t>61</a:t>
            </a:fld>
            <a:endParaRPr lang="en-US" dirty="0"/>
          </a:p>
        </p:txBody>
      </p:sp>
    </p:spTree>
    <p:extLst>
      <p:ext uri="{BB962C8B-B14F-4D97-AF65-F5344CB8AC3E}">
        <p14:creationId xmlns:p14="http://schemas.microsoft.com/office/powerpoint/2010/main" val="41400031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Realization</a:t>
            </a:r>
          </a:p>
        </p:txBody>
      </p:sp>
      <p:sp>
        <p:nvSpPr>
          <p:cNvPr id="3" name="Content Placeholder 2"/>
          <p:cNvSpPr>
            <a:spLocks noGrp="1"/>
          </p:cNvSpPr>
          <p:nvPr>
            <p:ph idx="1"/>
          </p:nvPr>
        </p:nvSpPr>
        <p:spPr/>
        <p:txBody>
          <a:bodyPr/>
          <a:lstStyle/>
          <a:p>
            <a:r>
              <a:rPr lang="en-US" dirty="0"/>
              <a:t>Of </a:t>
            </a:r>
            <a:r>
              <a:rPr lang="en-US" b="1" u="sng" dirty="0"/>
              <a:t>dependent continuant</a:t>
            </a:r>
            <a:r>
              <a:rPr lang="en-US" dirty="0"/>
              <a:t> in </a:t>
            </a:r>
            <a:r>
              <a:rPr lang="en-US" b="1" u="sng" dirty="0"/>
              <a:t>process</a:t>
            </a:r>
          </a:p>
        </p:txBody>
      </p:sp>
      <p:pic>
        <p:nvPicPr>
          <p:cNvPr id="5" name="Picture 4"/>
          <p:cNvPicPr>
            <a:picLocks noChangeAspect="1"/>
          </p:cNvPicPr>
          <p:nvPr/>
        </p:nvPicPr>
        <p:blipFill>
          <a:blip r:embed="rId2"/>
          <a:stretch>
            <a:fillRect/>
          </a:stretch>
        </p:blipFill>
        <p:spPr>
          <a:xfrm>
            <a:off x="762000" y="2895600"/>
            <a:ext cx="7429500" cy="2105025"/>
          </a:xfrm>
          <a:prstGeom prst="rect">
            <a:avLst/>
          </a:prstGeom>
        </p:spPr>
      </p:pic>
      <p:sp>
        <p:nvSpPr>
          <p:cNvPr id="6" name="Rectangle 5"/>
          <p:cNvSpPr/>
          <p:nvPr/>
        </p:nvSpPr>
        <p:spPr>
          <a:xfrm>
            <a:off x="4419600" y="6097369"/>
            <a:ext cx="4572000" cy="646331"/>
          </a:xfrm>
          <a:prstGeom prst="rect">
            <a:avLst/>
          </a:prstGeom>
        </p:spPr>
        <p:txBody>
          <a:bodyPr>
            <a:spAutoFit/>
          </a:bodyPr>
          <a:lstStyle/>
          <a:p>
            <a:pPr algn="r"/>
            <a:r>
              <a:rPr lang="en-US" sz="1200" b="0" dirty="0">
                <a:solidFill>
                  <a:schemeClr val="bg1"/>
                </a:solidFill>
                <a:cs typeface="Times New Roman" panose="02020603050405020304" pitchFamily="18" charset="0"/>
              </a:rPr>
              <a:t>Barry SMITH and Pierre GRENON.</a:t>
            </a:r>
            <a:endParaRPr lang="en-US" sz="1200" dirty="0">
              <a:solidFill>
                <a:schemeClr val="bg1"/>
              </a:solidFill>
              <a:cs typeface="Times New Roman" panose="02020603050405020304" pitchFamily="18" charset="0"/>
            </a:endParaRPr>
          </a:p>
          <a:p>
            <a:pPr algn="r"/>
            <a:r>
              <a:rPr lang="en-US" sz="1200" b="0" dirty="0">
                <a:solidFill>
                  <a:schemeClr val="bg1"/>
                </a:solidFill>
                <a:cs typeface="Times New Roman" panose="02020603050405020304" pitchFamily="18" charset="0"/>
              </a:rPr>
              <a:t>The Cornucopia of Formal-Ontological Relations. </a:t>
            </a:r>
          </a:p>
          <a:p>
            <a:pPr algn="r"/>
            <a:r>
              <a:rPr lang="en-US" sz="1200" b="0" i="1" dirty="0" err="1">
                <a:solidFill>
                  <a:schemeClr val="bg1"/>
                </a:solidFill>
                <a:cs typeface="Times New Roman" panose="02020603050405020304" pitchFamily="18" charset="0"/>
              </a:rPr>
              <a:t>Dialectica</a:t>
            </a:r>
            <a:r>
              <a:rPr lang="en-US" sz="1200" b="0" i="1" dirty="0">
                <a:solidFill>
                  <a:schemeClr val="bg1"/>
                </a:solidFill>
                <a:cs typeface="Times New Roman" panose="02020603050405020304" pitchFamily="18" charset="0"/>
              </a:rPr>
              <a:t> </a:t>
            </a:r>
            <a:r>
              <a:rPr lang="en-US" sz="1200" b="0" dirty="0">
                <a:solidFill>
                  <a:schemeClr val="bg1"/>
                </a:solidFill>
                <a:cs typeface="Times New Roman" panose="02020603050405020304" pitchFamily="18" charset="0"/>
              </a:rPr>
              <a:t>Vol. 58, No 3 (2004), pp. 279-296</a:t>
            </a:r>
          </a:p>
        </p:txBody>
      </p:sp>
      <p:sp>
        <p:nvSpPr>
          <p:cNvPr id="4" name="Slide Number Placeholder 3">
            <a:extLst>
              <a:ext uri="{FF2B5EF4-FFF2-40B4-BE49-F238E27FC236}">
                <a16:creationId xmlns:a16="http://schemas.microsoft.com/office/drawing/2014/main" id="{6DB78527-5136-44A4-9545-A1FC35219BF5}"/>
              </a:ext>
            </a:extLst>
          </p:cNvPr>
          <p:cNvSpPr>
            <a:spLocks noGrp="1"/>
          </p:cNvSpPr>
          <p:nvPr>
            <p:ph type="sldNum" sz="quarter" idx="3"/>
          </p:nvPr>
        </p:nvSpPr>
        <p:spPr/>
        <p:txBody>
          <a:bodyPr/>
          <a:lstStyle/>
          <a:p>
            <a:fld id="{7C5DB68A-9D44-4073-920F-D08D647C06A7}" type="slidenum">
              <a:rPr lang="en-US" smtClean="0"/>
              <a:t>62</a:t>
            </a:fld>
            <a:endParaRPr lang="en-US" dirty="0"/>
          </a:p>
        </p:txBody>
      </p:sp>
    </p:spTree>
    <p:extLst>
      <p:ext uri="{BB962C8B-B14F-4D97-AF65-F5344CB8AC3E}">
        <p14:creationId xmlns:p14="http://schemas.microsoft.com/office/powerpoint/2010/main" val="4023722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Various forms of realization per type of dependent continuant as recognized in language  </a:t>
            </a:r>
          </a:p>
        </p:txBody>
      </p:sp>
      <p:sp>
        <p:nvSpPr>
          <p:cNvPr id="3" name="Content Placeholder 2"/>
          <p:cNvSpPr>
            <a:spLocks noGrp="1"/>
          </p:cNvSpPr>
          <p:nvPr>
            <p:ph idx="1"/>
          </p:nvPr>
        </p:nvSpPr>
        <p:spPr>
          <a:xfrm>
            <a:off x="228600" y="2133600"/>
            <a:ext cx="8686800" cy="4495800"/>
          </a:xfrm>
        </p:spPr>
        <p:txBody>
          <a:bodyPr/>
          <a:lstStyle/>
          <a:p>
            <a:r>
              <a:rPr lang="en-US" dirty="0"/>
              <a:t>– execution (of a plan)</a:t>
            </a:r>
          </a:p>
          <a:p>
            <a:r>
              <a:rPr lang="en-US" dirty="0"/>
              <a:t>– performance (of an act, of a symphony)</a:t>
            </a:r>
          </a:p>
          <a:p>
            <a:r>
              <a:rPr lang="en-US" dirty="0"/>
              <a:t>– expression (of a function, of a character, of an emotion)</a:t>
            </a:r>
          </a:p>
          <a:p>
            <a:r>
              <a:rPr lang="en-US" dirty="0"/>
              <a:t>– exercise (of a power, of a role)</a:t>
            </a:r>
          </a:p>
          <a:p>
            <a:r>
              <a:rPr lang="en-US" dirty="0"/>
              <a:t>– actualization (of a disposition)</a:t>
            </a:r>
          </a:p>
          <a:p>
            <a:r>
              <a:rPr lang="en-US" dirty="0"/>
              <a:t>– utterance (of a sentence)</a:t>
            </a:r>
          </a:p>
          <a:p>
            <a:r>
              <a:rPr lang="en-US" dirty="0"/>
              <a:t>– application (of a therapy, of a law)</a:t>
            </a:r>
          </a:p>
          <a:p>
            <a:r>
              <a:rPr lang="en-US" dirty="0"/>
              <a:t>– course (of a disease)</a:t>
            </a:r>
          </a:p>
          <a:p>
            <a:r>
              <a:rPr lang="en-US" dirty="0"/>
              <a:t>– increase (in temperature)</a:t>
            </a:r>
          </a:p>
        </p:txBody>
      </p:sp>
      <p:sp>
        <p:nvSpPr>
          <p:cNvPr id="5" name="Rectangle 4"/>
          <p:cNvSpPr/>
          <p:nvPr/>
        </p:nvSpPr>
        <p:spPr>
          <a:xfrm>
            <a:off x="4419600" y="6097369"/>
            <a:ext cx="4572000" cy="646331"/>
          </a:xfrm>
          <a:prstGeom prst="rect">
            <a:avLst/>
          </a:prstGeom>
        </p:spPr>
        <p:txBody>
          <a:bodyPr>
            <a:spAutoFit/>
          </a:bodyPr>
          <a:lstStyle/>
          <a:p>
            <a:pPr algn="r"/>
            <a:r>
              <a:rPr lang="en-US" sz="1200" b="0" dirty="0">
                <a:solidFill>
                  <a:schemeClr val="bg1"/>
                </a:solidFill>
                <a:cs typeface="Times New Roman" panose="02020603050405020304" pitchFamily="18" charset="0"/>
              </a:rPr>
              <a:t>Barry SMITH and Pierre GRENON.</a:t>
            </a:r>
            <a:endParaRPr lang="en-US" sz="1200" dirty="0">
              <a:solidFill>
                <a:schemeClr val="bg1"/>
              </a:solidFill>
              <a:cs typeface="Times New Roman" panose="02020603050405020304" pitchFamily="18" charset="0"/>
            </a:endParaRPr>
          </a:p>
          <a:p>
            <a:pPr algn="r"/>
            <a:r>
              <a:rPr lang="en-US" sz="1200" b="0" dirty="0">
                <a:solidFill>
                  <a:schemeClr val="bg1"/>
                </a:solidFill>
                <a:cs typeface="Times New Roman" panose="02020603050405020304" pitchFamily="18" charset="0"/>
              </a:rPr>
              <a:t>The Cornucopia of Formal-Ontological Relations. </a:t>
            </a:r>
          </a:p>
          <a:p>
            <a:pPr algn="r"/>
            <a:r>
              <a:rPr lang="en-US" sz="1200" b="0" i="1" dirty="0" err="1">
                <a:solidFill>
                  <a:schemeClr val="bg1"/>
                </a:solidFill>
                <a:cs typeface="Times New Roman" panose="02020603050405020304" pitchFamily="18" charset="0"/>
              </a:rPr>
              <a:t>Dialectica</a:t>
            </a:r>
            <a:r>
              <a:rPr lang="en-US" sz="1200" b="0" i="1" dirty="0">
                <a:solidFill>
                  <a:schemeClr val="bg1"/>
                </a:solidFill>
                <a:cs typeface="Times New Roman" panose="02020603050405020304" pitchFamily="18" charset="0"/>
              </a:rPr>
              <a:t> </a:t>
            </a:r>
            <a:r>
              <a:rPr lang="en-US" sz="1200" b="0" dirty="0">
                <a:solidFill>
                  <a:schemeClr val="bg1"/>
                </a:solidFill>
                <a:cs typeface="Times New Roman" panose="02020603050405020304" pitchFamily="18" charset="0"/>
              </a:rPr>
              <a:t>Vol. 58, No 3 (2004), pp. 279-296</a:t>
            </a:r>
          </a:p>
        </p:txBody>
      </p:sp>
      <p:sp>
        <p:nvSpPr>
          <p:cNvPr id="4" name="Slide Number Placeholder 3">
            <a:extLst>
              <a:ext uri="{FF2B5EF4-FFF2-40B4-BE49-F238E27FC236}">
                <a16:creationId xmlns:a16="http://schemas.microsoft.com/office/drawing/2014/main" id="{BD04F683-B7DC-46FD-AD5F-58420347A370}"/>
              </a:ext>
            </a:extLst>
          </p:cNvPr>
          <p:cNvSpPr>
            <a:spLocks noGrp="1"/>
          </p:cNvSpPr>
          <p:nvPr>
            <p:ph type="sldNum" sz="quarter" idx="3"/>
          </p:nvPr>
        </p:nvSpPr>
        <p:spPr/>
        <p:txBody>
          <a:bodyPr/>
          <a:lstStyle/>
          <a:p>
            <a:fld id="{7C5DB68A-9D44-4073-920F-D08D647C06A7}" type="slidenum">
              <a:rPr lang="en-US" smtClean="0"/>
              <a:t>63</a:t>
            </a:fld>
            <a:endParaRPr lang="en-US" dirty="0"/>
          </a:p>
        </p:txBody>
      </p:sp>
    </p:spTree>
    <p:extLst>
      <p:ext uri="{BB962C8B-B14F-4D97-AF65-F5344CB8AC3E}">
        <p14:creationId xmlns:p14="http://schemas.microsoft.com/office/powerpoint/2010/main" val="37701757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Line 2">
            <a:extLst>
              <a:ext uri="{FF2B5EF4-FFF2-40B4-BE49-F238E27FC236}">
                <a16:creationId xmlns:a16="http://schemas.microsoft.com/office/drawing/2014/main" id="{0A9D40AD-148E-4077-9497-80FD2EA01D4F}"/>
              </a:ext>
            </a:extLst>
          </p:cNvPr>
          <p:cNvSpPr>
            <a:spLocks noChangeShapeType="1"/>
          </p:cNvSpPr>
          <p:nvPr/>
        </p:nvSpPr>
        <p:spPr bwMode="auto">
          <a:xfrm>
            <a:off x="1171575" y="2209800"/>
            <a:ext cx="7208838" cy="0"/>
          </a:xfrm>
          <a:prstGeom prst="line">
            <a:avLst/>
          </a:prstGeom>
          <a:noFill/>
          <a:ln w="57150">
            <a:solidFill>
              <a:schemeClr val="bg1"/>
            </a:solidFill>
            <a:round/>
            <a:headEnd/>
            <a:tailEnd type="stealth" w="lg" len="lg"/>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1" name="Line 3">
            <a:extLst>
              <a:ext uri="{FF2B5EF4-FFF2-40B4-BE49-F238E27FC236}">
                <a16:creationId xmlns:a16="http://schemas.microsoft.com/office/drawing/2014/main" id="{E6429D08-9F80-4F03-A766-47BB608E4680}"/>
              </a:ext>
            </a:extLst>
          </p:cNvPr>
          <p:cNvSpPr>
            <a:spLocks noChangeShapeType="1"/>
          </p:cNvSpPr>
          <p:nvPr/>
        </p:nvSpPr>
        <p:spPr bwMode="auto">
          <a:xfrm flipV="1">
            <a:off x="1657350" y="2228850"/>
            <a:ext cx="5029200" cy="21336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2" name="Line 4">
            <a:extLst>
              <a:ext uri="{FF2B5EF4-FFF2-40B4-BE49-F238E27FC236}">
                <a16:creationId xmlns:a16="http://schemas.microsoft.com/office/drawing/2014/main" id="{E2DBD08A-DDB8-471A-9305-FCB97A844066}"/>
              </a:ext>
            </a:extLst>
          </p:cNvPr>
          <p:cNvSpPr>
            <a:spLocks noChangeShapeType="1"/>
          </p:cNvSpPr>
          <p:nvPr/>
        </p:nvSpPr>
        <p:spPr bwMode="auto">
          <a:xfrm flipV="1">
            <a:off x="6240463" y="2209800"/>
            <a:ext cx="465137" cy="22860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3" name="Text Box 5">
            <a:extLst>
              <a:ext uri="{FF2B5EF4-FFF2-40B4-BE49-F238E27FC236}">
                <a16:creationId xmlns:a16="http://schemas.microsoft.com/office/drawing/2014/main" id="{D09E37E7-7434-4BE0-AADD-1A8DEBB0C52E}"/>
              </a:ext>
            </a:extLst>
          </p:cNvPr>
          <p:cNvSpPr txBox="1">
            <a:spLocks noChangeArrowheads="1"/>
          </p:cNvSpPr>
          <p:nvPr/>
        </p:nvSpPr>
        <p:spPr bwMode="auto">
          <a:xfrm>
            <a:off x="2209800" y="1752600"/>
            <a:ext cx="969963" cy="10223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409" tIns="35204" rIns="70409" bIns="35204"/>
          <a:lstStyle/>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altLang="en-US" sz="2400" b="0" i="1" u="none" strike="noStrike" kern="1200" cap="none" spc="0" normalizeH="0" baseline="0" noProof="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C </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altLang="en-US" sz="2400" b="0" i="1" u="none" strike="noStrike" kern="1200" cap="none" spc="0" normalizeH="0" baseline="0" noProof="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c </a:t>
            </a:r>
            <a:r>
              <a:rPr kumimoji="0" lang="en-US" altLang="en-US" sz="2400" b="1" i="0" u="none" strike="noStrike" kern="1200" cap="none" spc="0" normalizeH="0" baseline="0" noProof="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at</a:t>
            </a:r>
            <a:r>
              <a:rPr kumimoji="0" lang="en-US" altLang="en-US" sz="2400" b="0" i="0" u="none" strike="noStrike" kern="1200" cap="none" spc="0" normalizeH="0" baseline="0" noProof="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a:t>
            </a:r>
            <a:r>
              <a:rPr kumimoji="0" lang="en-US" altLang="en-US" sz="2400" b="0" i="1" u="none" strike="noStrike" kern="1200" cap="none" spc="0" normalizeH="0" baseline="0" noProof="0">
                <a:ln>
                  <a:noFill/>
                </a:ln>
                <a:solidFill>
                  <a:schemeClr val="bg1"/>
                </a:solidFill>
                <a:effectLst/>
                <a:uLnTx/>
                <a:uFillTx/>
                <a:ea typeface="ＭＳ Ｐゴシック" panose="020B0600070205080204" pitchFamily="34" charset="-128"/>
                <a:cs typeface="Arial" panose="020B0604020202020204" pitchFamily="34" charset="0"/>
              </a:rPr>
              <a:t>t</a:t>
            </a:r>
            <a:endParaRPr kumimoji="0" lang="en-US" altLang="en-US" sz="2400" b="0" i="0" u="none" strike="noStrike" kern="1200" cap="none" spc="0" normalizeH="0" baseline="0" noProof="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27014" name="Line 6">
            <a:extLst>
              <a:ext uri="{FF2B5EF4-FFF2-40B4-BE49-F238E27FC236}">
                <a16:creationId xmlns:a16="http://schemas.microsoft.com/office/drawing/2014/main" id="{A5FC78FD-D11F-444D-8E72-7D2193D58F7C}"/>
              </a:ext>
            </a:extLst>
          </p:cNvPr>
          <p:cNvSpPr>
            <a:spLocks noChangeShapeType="1"/>
          </p:cNvSpPr>
          <p:nvPr/>
        </p:nvSpPr>
        <p:spPr bwMode="auto">
          <a:xfrm>
            <a:off x="2660650" y="2078038"/>
            <a:ext cx="0" cy="15081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5" name="Line 7">
            <a:extLst>
              <a:ext uri="{FF2B5EF4-FFF2-40B4-BE49-F238E27FC236}">
                <a16:creationId xmlns:a16="http://schemas.microsoft.com/office/drawing/2014/main" id="{8DBFF03B-3CFF-43AD-A85A-FA7BB4991B4E}"/>
              </a:ext>
            </a:extLst>
          </p:cNvPr>
          <p:cNvSpPr>
            <a:spLocks noChangeShapeType="1"/>
          </p:cNvSpPr>
          <p:nvPr/>
        </p:nvSpPr>
        <p:spPr bwMode="auto">
          <a:xfrm>
            <a:off x="6864350" y="2071688"/>
            <a:ext cx="1588" cy="153987"/>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6" name="Line 8">
            <a:extLst>
              <a:ext uri="{FF2B5EF4-FFF2-40B4-BE49-F238E27FC236}">
                <a16:creationId xmlns:a16="http://schemas.microsoft.com/office/drawing/2014/main" id="{02D30458-25E6-4E29-A3D0-C4579D358A3E}"/>
              </a:ext>
            </a:extLst>
          </p:cNvPr>
          <p:cNvSpPr>
            <a:spLocks noChangeShapeType="1"/>
          </p:cNvSpPr>
          <p:nvPr/>
        </p:nvSpPr>
        <p:spPr bwMode="auto">
          <a:xfrm>
            <a:off x="2570163" y="3776663"/>
            <a:ext cx="1587" cy="1524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17" name="Text Box 9">
            <a:extLst>
              <a:ext uri="{FF2B5EF4-FFF2-40B4-BE49-F238E27FC236}">
                <a16:creationId xmlns:a16="http://schemas.microsoft.com/office/drawing/2014/main" id="{29143AAE-080D-4FEF-85E8-EAB83F71C1A0}"/>
              </a:ext>
            </a:extLst>
          </p:cNvPr>
          <p:cNvSpPr txBox="1">
            <a:spLocks noChangeArrowheads="1"/>
          </p:cNvSpPr>
          <p:nvPr/>
        </p:nvSpPr>
        <p:spPr bwMode="auto">
          <a:xfrm>
            <a:off x="6400800" y="1676400"/>
            <a:ext cx="1093788" cy="12271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0409" tIns="35204" rIns="70409" bIns="35204"/>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C</a:t>
            </a:r>
            <a:r>
              <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1</a:t>
            </a:r>
            <a:r>
              <a:rPr kumimoji="0" lang="en-US" altLang="en-US" sz="2400" b="1"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a:t>
            </a:r>
            <a:endPar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c</a:t>
            </a:r>
            <a:r>
              <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1</a:t>
            </a: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a:t>
            </a:r>
            <a:r>
              <a:rPr kumimoji="0" lang="en-US"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at</a:t>
            </a:r>
            <a:r>
              <a:rPr kumimoji="0" lang="en-US" altLang="en-US" sz="2400" b="0" i="0"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 </a:t>
            </a: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t</a:t>
            </a:r>
            <a:r>
              <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1</a:t>
            </a:r>
          </a:p>
        </p:txBody>
      </p:sp>
      <p:sp>
        <p:nvSpPr>
          <p:cNvPr id="427018" name="Text Box 10">
            <a:extLst>
              <a:ext uri="{FF2B5EF4-FFF2-40B4-BE49-F238E27FC236}">
                <a16:creationId xmlns:a16="http://schemas.microsoft.com/office/drawing/2014/main" id="{C49FEB84-3746-4E97-84F6-55051481B285}"/>
              </a:ext>
            </a:extLst>
          </p:cNvPr>
          <p:cNvSpPr txBox="1">
            <a:spLocks noChangeArrowheads="1"/>
          </p:cNvSpPr>
          <p:nvPr/>
        </p:nvSpPr>
        <p:spPr bwMode="auto">
          <a:xfrm>
            <a:off x="2100263" y="3529013"/>
            <a:ext cx="152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C'</a:t>
            </a:r>
            <a:endParaRPr kumimoji="0" lang="en-US" altLang="en-US" sz="2400" b="0" i="0" u="none" strike="noStrike" kern="1200" cap="none" spc="0" normalizeH="0" baseline="-2500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c' </a:t>
            </a:r>
            <a:r>
              <a:rPr kumimoji="0" lang="en-US" altLang="en-US" sz="2400" b="1" i="0"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at</a:t>
            </a:r>
            <a:r>
              <a:rPr kumimoji="0" lang="en-US" altLang="en-US" sz="2400" b="0" i="0"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kumimoji="0" lang="en-US" altLang="en-US" sz="2400" b="0" i="1" u="none" strike="noStrike" kern="1200" cap="none" spc="0" normalizeH="0" baseline="0" noProof="0" dirty="0">
                <a:ln>
                  <a:noFill/>
                </a:ln>
                <a:solidFill>
                  <a:schemeClr val="bg1"/>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t</a:t>
            </a:r>
          </a:p>
        </p:txBody>
      </p:sp>
      <p:sp>
        <p:nvSpPr>
          <p:cNvPr id="427019" name="Text Box 11">
            <a:extLst>
              <a:ext uri="{FF2B5EF4-FFF2-40B4-BE49-F238E27FC236}">
                <a16:creationId xmlns:a16="http://schemas.microsoft.com/office/drawing/2014/main" id="{C363D2BB-E470-4E47-9249-27E530D2690A}"/>
              </a:ext>
            </a:extLst>
          </p:cNvPr>
          <p:cNvSpPr txBox="1">
            <a:spLocks noChangeArrowheads="1"/>
          </p:cNvSpPr>
          <p:nvPr/>
        </p:nvSpPr>
        <p:spPr bwMode="auto">
          <a:xfrm>
            <a:off x="7467600" y="2514600"/>
            <a:ext cx="104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1"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time</a:t>
            </a:r>
          </a:p>
        </p:txBody>
      </p:sp>
      <p:grpSp>
        <p:nvGrpSpPr>
          <p:cNvPr id="427020" name="Group 12">
            <a:extLst>
              <a:ext uri="{FF2B5EF4-FFF2-40B4-BE49-F238E27FC236}">
                <a16:creationId xmlns:a16="http://schemas.microsoft.com/office/drawing/2014/main" id="{0BC7AF04-4506-4D9E-BC19-E5B69EF16820}"/>
              </a:ext>
            </a:extLst>
          </p:cNvPr>
          <p:cNvGrpSpPr>
            <a:grpSpLocks/>
          </p:cNvGrpSpPr>
          <p:nvPr/>
        </p:nvGrpSpPr>
        <p:grpSpPr bwMode="auto">
          <a:xfrm>
            <a:off x="2971800" y="2406650"/>
            <a:ext cx="4267200" cy="2241550"/>
            <a:chOff x="1680" y="1632"/>
            <a:chExt cx="2688" cy="1412"/>
          </a:xfrm>
        </p:grpSpPr>
        <p:sp>
          <p:nvSpPr>
            <p:cNvPr id="427021" name="Line 13">
              <a:extLst>
                <a:ext uri="{FF2B5EF4-FFF2-40B4-BE49-F238E27FC236}">
                  <a16:creationId xmlns:a16="http://schemas.microsoft.com/office/drawing/2014/main" id="{12EEFE9A-244F-4C3E-9B6A-45B6BE285E28}"/>
                </a:ext>
              </a:extLst>
            </p:cNvPr>
            <p:cNvSpPr>
              <a:spLocks noChangeShapeType="1"/>
            </p:cNvSpPr>
            <p:nvPr/>
          </p:nvSpPr>
          <p:spPr bwMode="auto">
            <a:xfrm flipH="1">
              <a:off x="3072" y="1824"/>
              <a:ext cx="1056" cy="816"/>
            </a:xfrm>
            <a:prstGeom prst="line">
              <a:avLst/>
            </a:prstGeom>
            <a:noFill/>
            <a:ln w="76200" cmpd="tri">
              <a:solidFill>
                <a:srgbClr val="FF66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nvGrpSpPr>
            <p:cNvPr id="427022" name="Group 14">
              <a:extLst>
                <a:ext uri="{FF2B5EF4-FFF2-40B4-BE49-F238E27FC236}">
                  <a16:creationId xmlns:a16="http://schemas.microsoft.com/office/drawing/2014/main" id="{94DD563F-23AD-45BC-961D-C51695292AFF}"/>
                </a:ext>
              </a:extLst>
            </p:cNvPr>
            <p:cNvGrpSpPr>
              <a:grpSpLocks/>
            </p:cNvGrpSpPr>
            <p:nvPr/>
          </p:nvGrpSpPr>
          <p:grpSpPr bwMode="auto">
            <a:xfrm>
              <a:off x="1680" y="1632"/>
              <a:ext cx="2688" cy="1412"/>
              <a:chOff x="1680" y="1632"/>
              <a:chExt cx="2688" cy="1412"/>
            </a:xfrm>
          </p:grpSpPr>
          <p:sp>
            <p:nvSpPr>
              <p:cNvPr id="427023" name="Text Box 15">
                <a:extLst>
                  <a:ext uri="{FF2B5EF4-FFF2-40B4-BE49-F238E27FC236}">
                    <a16:creationId xmlns:a16="http://schemas.microsoft.com/office/drawing/2014/main" id="{20A8B3DB-4451-4768-83DA-A36679679C9A}"/>
                  </a:ext>
                </a:extLst>
              </p:cNvPr>
              <p:cNvSpPr txBox="1">
                <a:spLocks noChangeArrowheads="1"/>
              </p:cNvSpPr>
              <p:nvPr/>
            </p:nvSpPr>
            <p:spPr bwMode="auto">
              <a:xfrm>
                <a:off x="2400" y="2640"/>
                <a:ext cx="19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1"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instances</a:t>
                </a:r>
              </a:p>
            </p:txBody>
          </p:sp>
          <p:sp>
            <p:nvSpPr>
              <p:cNvPr id="427024" name="Line 16">
                <a:extLst>
                  <a:ext uri="{FF2B5EF4-FFF2-40B4-BE49-F238E27FC236}">
                    <a16:creationId xmlns:a16="http://schemas.microsoft.com/office/drawing/2014/main" id="{440D46D6-25C6-46F9-9DA0-3340B586C02F}"/>
                  </a:ext>
                </a:extLst>
              </p:cNvPr>
              <p:cNvSpPr>
                <a:spLocks noChangeShapeType="1"/>
              </p:cNvSpPr>
              <p:nvPr/>
            </p:nvSpPr>
            <p:spPr bwMode="auto">
              <a:xfrm>
                <a:off x="1680" y="1632"/>
                <a:ext cx="1392" cy="1008"/>
              </a:xfrm>
              <a:prstGeom prst="line">
                <a:avLst/>
              </a:prstGeom>
              <a:noFill/>
              <a:ln w="76200" cmpd="tri">
                <a:solidFill>
                  <a:srgbClr val="FF66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27025" name="Line 17">
                <a:extLst>
                  <a:ext uri="{FF2B5EF4-FFF2-40B4-BE49-F238E27FC236}">
                    <a16:creationId xmlns:a16="http://schemas.microsoft.com/office/drawing/2014/main" id="{C0AC0384-8892-497B-A780-7A29F9025973}"/>
                  </a:ext>
                </a:extLst>
              </p:cNvPr>
              <p:cNvSpPr>
                <a:spLocks noChangeShapeType="1"/>
              </p:cNvSpPr>
              <p:nvPr/>
            </p:nvSpPr>
            <p:spPr bwMode="auto">
              <a:xfrm>
                <a:off x="1680" y="2736"/>
                <a:ext cx="624" cy="48"/>
              </a:xfrm>
              <a:prstGeom prst="line">
                <a:avLst/>
              </a:prstGeom>
              <a:noFill/>
              <a:ln w="76200" cmpd="tri">
                <a:solidFill>
                  <a:srgbClr val="FF6600"/>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grpSp>
      <p:sp>
        <p:nvSpPr>
          <p:cNvPr id="427026" name="Text Box 18">
            <a:extLst>
              <a:ext uri="{FF2B5EF4-FFF2-40B4-BE49-F238E27FC236}">
                <a16:creationId xmlns:a16="http://schemas.microsoft.com/office/drawing/2014/main" id="{31DFF3DA-0D77-48CF-87B5-B5C472A3691D}"/>
              </a:ext>
            </a:extLst>
          </p:cNvPr>
          <p:cNvSpPr txBox="1">
            <a:spLocks noChangeArrowheads="1"/>
          </p:cNvSpPr>
          <p:nvPr/>
        </p:nvSpPr>
        <p:spPr bwMode="auto">
          <a:xfrm>
            <a:off x="1179513" y="5380038"/>
            <a:ext cx="4130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zygote </a:t>
            </a:r>
            <a:r>
              <a:rPr kumimoji="0" lang="en-US" altLang="en-US" sz="3200" b="1" i="1"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derives_from</a:t>
            </a:r>
          </a:p>
        </p:txBody>
      </p:sp>
      <p:sp>
        <p:nvSpPr>
          <p:cNvPr id="427027" name="Text Box 19">
            <a:extLst>
              <a:ext uri="{FF2B5EF4-FFF2-40B4-BE49-F238E27FC236}">
                <a16:creationId xmlns:a16="http://schemas.microsoft.com/office/drawing/2014/main" id="{F98690E5-668A-4634-AEAB-17EE210D0E9D}"/>
              </a:ext>
            </a:extLst>
          </p:cNvPr>
          <p:cNvSpPr txBox="1">
            <a:spLocks noChangeArrowheads="1"/>
          </p:cNvSpPr>
          <p:nvPr/>
        </p:nvSpPr>
        <p:spPr bwMode="auto">
          <a:xfrm>
            <a:off x="5246688" y="5089525"/>
            <a:ext cx="12668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ovum</a:t>
            </a:r>
          </a:p>
        </p:txBody>
      </p:sp>
      <p:sp>
        <p:nvSpPr>
          <p:cNvPr id="427028" name="Text Box 20">
            <a:extLst>
              <a:ext uri="{FF2B5EF4-FFF2-40B4-BE49-F238E27FC236}">
                <a16:creationId xmlns:a16="http://schemas.microsoft.com/office/drawing/2014/main" id="{5DC490B0-13D7-473F-9455-5AF7D704ADAF}"/>
              </a:ext>
            </a:extLst>
          </p:cNvPr>
          <p:cNvSpPr txBox="1">
            <a:spLocks noChangeArrowheads="1"/>
          </p:cNvSpPr>
          <p:nvPr/>
        </p:nvSpPr>
        <p:spPr bwMode="auto">
          <a:xfrm>
            <a:off x="5200650" y="5668963"/>
            <a:ext cx="1403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chemeClr val="bg1"/>
                </a:solidFill>
                <a:effectLst/>
                <a:uLnTx/>
                <a:uFillTx/>
                <a:latin typeface="Eurostile" charset="0"/>
                <a:ea typeface="ＭＳ Ｐゴシック" panose="020B0600070205080204" pitchFamily="34" charset="-128"/>
                <a:cs typeface="Arial" panose="020B0604020202020204" pitchFamily="34" charset="0"/>
              </a:rPr>
              <a:t>sperm</a:t>
            </a:r>
          </a:p>
        </p:txBody>
      </p:sp>
      <p:sp>
        <p:nvSpPr>
          <p:cNvPr id="427029" name="Rectangle 21">
            <a:extLst>
              <a:ext uri="{FF2B5EF4-FFF2-40B4-BE49-F238E27FC236}">
                <a16:creationId xmlns:a16="http://schemas.microsoft.com/office/drawing/2014/main" id="{CAD9ED2B-CE92-4CCB-9D70-C55387BFCCD3}"/>
              </a:ext>
            </a:extLst>
          </p:cNvPr>
          <p:cNvSpPr>
            <a:spLocks noGrp="1" noChangeArrowheads="1"/>
          </p:cNvSpPr>
          <p:nvPr>
            <p:ph type="title"/>
          </p:nvPr>
        </p:nvSpPr>
        <p:spPr/>
        <p:txBody>
          <a:bodyPr/>
          <a:lstStyle/>
          <a:p>
            <a:r>
              <a:rPr lang="en-US" altLang="en-US" i="1" dirty="0" err="1"/>
              <a:t>derives_from</a:t>
            </a:r>
            <a:r>
              <a:rPr lang="en-US" altLang="en-US" dirty="0"/>
              <a:t> </a:t>
            </a:r>
          </a:p>
        </p:txBody>
      </p:sp>
      <p:sp>
        <p:nvSpPr>
          <p:cNvPr id="2" name="Slide Number Placeholder 1">
            <a:extLst>
              <a:ext uri="{FF2B5EF4-FFF2-40B4-BE49-F238E27FC236}">
                <a16:creationId xmlns:a16="http://schemas.microsoft.com/office/drawing/2014/main" id="{68C11935-AC9A-4DB6-8EA3-B3FFC1FBBA47}"/>
              </a:ext>
            </a:extLst>
          </p:cNvPr>
          <p:cNvSpPr>
            <a:spLocks noGrp="1"/>
          </p:cNvSpPr>
          <p:nvPr>
            <p:ph type="sldNum" sz="quarter" idx="3"/>
          </p:nvPr>
        </p:nvSpPr>
        <p:spPr/>
        <p:txBody>
          <a:bodyPr/>
          <a:lstStyle/>
          <a:p>
            <a:fld id="{7C5DB68A-9D44-4073-920F-D08D647C06A7}" type="slidenum">
              <a:rPr lang="en-US" smtClean="0"/>
              <a:t>64</a:t>
            </a:fld>
            <a:endParaRPr lang="en-US" dirty="0"/>
          </a:p>
        </p:txBody>
      </p:sp>
    </p:spTree>
    <p:extLst>
      <p:ext uri="{BB962C8B-B14F-4D97-AF65-F5344CB8AC3E}">
        <p14:creationId xmlns:p14="http://schemas.microsoft.com/office/powerpoint/2010/main" val="344033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Extending ‘at’ with other time-specifiers</a:t>
            </a:r>
          </a:p>
        </p:txBody>
      </p:sp>
      <p:pic>
        <p:nvPicPr>
          <p:cNvPr id="103426" name="Picture 2"/>
          <p:cNvPicPr>
            <a:picLocks noChangeAspect="1" noChangeArrowheads="1"/>
          </p:cNvPicPr>
          <p:nvPr/>
        </p:nvPicPr>
        <p:blipFill>
          <a:blip r:embed="rId2" cstate="print"/>
          <a:srcRect/>
          <a:stretch>
            <a:fillRect/>
          </a:stretch>
        </p:blipFill>
        <p:spPr bwMode="auto">
          <a:xfrm>
            <a:off x="459409" y="1409007"/>
            <a:ext cx="8227391" cy="5160819"/>
          </a:xfrm>
          <a:prstGeom prst="rect">
            <a:avLst/>
          </a:prstGeom>
          <a:noFill/>
          <a:ln w="9525" cap="flat" cmpd="sng">
            <a:noFill/>
            <a:prstDash val="solid"/>
            <a:miter lim="800000"/>
            <a:headEnd type="none" w="med" len="med"/>
            <a:tailEnd type="none" w="med" len="med"/>
          </a:ln>
        </p:spPr>
      </p:pic>
      <p:sp>
        <p:nvSpPr>
          <p:cNvPr id="2" name="Slide Number Placeholder 1">
            <a:extLst>
              <a:ext uri="{FF2B5EF4-FFF2-40B4-BE49-F238E27FC236}">
                <a16:creationId xmlns:a16="http://schemas.microsoft.com/office/drawing/2014/main" id="{762853D9-B368-4B18-A785-72CA693F7A4A}"/>
              </a:ext>
            </a:extLst>
          </p:cNvPr>
          <p:cNvSpPr>
            <a:spLocks noGrp="1"/>
          </p:cNvSpPr>
          <p:nvPr>
            <p:ph type="sldNum" sz="quarter" idx="3"/>
          </p:nvPr>
        </p:nvSpPr>
        <p:spPr/>
        <p:txBody>
          <a:bodyPr/>
          <a:lstStyle/>
          <a:p>
            <a:fld id="{7C5DB68A-9D44-4073-920F-D08D647C06A7}" type="slidenum">
              <a:rPr lang="en-US" smtClean="0"/>
              <a:t>65</a:t>
            </a:fld>
            <a:endParaRPr lang="en-US" dirty="0"/>
          </a:p>
        </p:txBody>
      </p:sp>
    </p:spTree>
    <p:extLst>
      <p:ext uri="{BB962C8B-B14F-4D97-AF65-F5344CB8AC3E}">
        <p14:creationId xmlns:p14="http://schemas.microsoft.com/office/powerpoint/2010/main" val="2568443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58" y="531935"/>
            <a:ext cx="8686800" cy="762000"/>
          </a:xfrm>
        </p:spPr>
        <p:txBody>
          <a:bodyPr/>
          <a:lstStyle/>
          <a:p>
            <a:r>
              <a:rPr lang="en-US" dirty="0"/>
              <a:t>Relations in SNOMED CT</a:t>
            </a:r>
          </a:p>
        </p:txBody>
      </p:sp>
      <p:pic>
        <p:nvPicPr>
          <p:cNvPr id="4" name="Picture 3"/>
          <p:cNvPicPr>
            <a:picLocks noChangeAspect="1"/>
          </p:cNvPicPr>
          <p:nvPr/>
        </p:nvPicPr>
        <p:blipFill>
          <a:blip r:embed="rId2"/>
          <a:stretch>
            <a:fillRect/>
          </a:stretch>
        </p:blipFill>
        <p:spPr>
          <a:xfrm>
            <a:off x="133350" y="1932110"/>
            <a:ext cx="3105150" cy="4305300"/>
          </a:xfrm>
          <a:prstGeom prst="rect">
            <a:avLst/>
          </a:prstGeom>
        </p:spPr>
      </p:pic>
      <p:pic>
        <p:nvPicPr>
          <p:cNvPr id="5" name="Picture 4"/>
          <p:cNvPicPr>
            <a:picLocks noChangeAspect="1"/>
          </p:cNvPicPr>
          <p:nvPr/>
        </p:nvPicPr>
        <p:blipFill>
          <a:blip r:embed="rId3"/>
          <a:stretch>
            <a:fillRect/>
          </a:stretch>
        </p:blipFill>
        <p:spPr>
          <a:xfrm>
            <a:off x="3276600" y="1143000"/>
            <a:ext cx="3438525" cy="5581650"/>
          </a:xfrm>
          <a:prstGeom prst="rect">
            <a:avLst/>
          </a:prstGeom>
        </p:spPr>
      </p:pic>
      <p:pic>
        <p:nvPicPr>
          <p:cNvPr id="6" name="Picture 5"/>
          <p:cNvPicPr>
            <a:picLocks noChangeAspect="1"/>
          </p:cNvPicPr>
          <p:nvPr/>
        </p:nvPicPr>
        <p:blipFill>
          <a:blip r:embed="rId4"/>
          <a:stretch>
            <a:fillRect/>
          </a:stretch>
        </p:blipFill>
        <p:spPr>
          <a:xfrm>
            <a:off x="6753225" y="1143000"/>
            <a:ext cx="2371725" cy="5591175"/>
          </a:xfrm>
          <a:prstGeom prst="rect">
            <a:avLst/>
          </a:prstGeom>
        </p:spPr>
      </p:pic>
      <p:sp>
        <p:nvSpPr>
          <p:cNvPr id="7" name="TextBox 6"/>
          <p:cNvSpPr txBox="1"/>
          <p:nvPr/>
        </p:nvSpPr>
        <p:spPr>
          <a:xfrm>
            <a:off x="1219200" y="6139875"/>
            <a:ext cx="76200" cy="584775"/>
          </a:xfrm>
          <a:prstGeom prst="rect">
            <a:avLst/>
          </a:prstGeom>
          <a:noFill/>
        </p:spPr>
        <p:txBody>
          <a:bodyPr wrap="square" rtlCol="0">
            <a:spAutoFit/>
          </a:bodyPr>
          <a:lstStyle/>
          <a:p>
            <a:r>
              <a:rPr lang="en-US" dirty="0">
                <a:solidFill>
                  <a:schemeClr val="bg1"/>
                </a:solidFill>
              </a:rPr>
              <a:t>…</a:t>
            </a:r>
          </a:p>
        </p:txBody>
      </p:sp>
      <p:sp>
        <p:nvSpPr>
          <p:cNvPr id="3" name="Slide Number Placeholder 2">
            <a:extLst>
              <a:ext uri="{FF2B5EF4-FFF2-40B4-BE49-F238E27FC236}">
                <a16:creationId xmlns:a16="http://schemas.microsoft.com/office/drawing/2014/main" id="{BA516995-E289-4394-9958-3D5820FD43A3}"/>
              </a:ext>
            </a:extLst>
          </p:cNvPr>
          <p:cNvSpPr>
            <a:spLocks noGrp="1"/>
          </p:cNvSpPr>
          <p:nvPr>
            <p:ph type="sldNum" sz="quarter" idx="3"/>
          </p:nvPr>
        </p:nvSpPr>
        <p:spPr/>
        <p:txBody>
          <a:bodyPr/>
          <a:lstStyle/>
          <a:p>
            <a:fld id="{7C5DB68A-9D44-4073-920F-D08D647C06A7}" type="slidenum">
              <a:rPr lang="en-US" smtClean="0"/>
              <a:t>66</a:t>
            </a:fld>
            <a:endParaRPr lang="en-US" dirty="0"/>
          </a:p>
        </p:txBody>
      </p:sp>
    </p:spTree>
    <p:extLst>
      <p:ext uri="{BB962C8B-B14F-4D97-AF65-F5344CB8AC3E}">
        <p14:creationId xmlns:p14="http://schemas.microsoft.com/office/powerpoint/2010/main" val="12718080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Avoid at all cost!!!</a:t>
            </a:r>
          </a:p>
        </p:txBody>
      </p:sp>
      <p:sp>
        <p:nvSpPr>
          <p:cNvPr id="3" name="Content Placeholder 2"/>
          <p:cNvSpPr>
            <a:spLocks noGrp="1"/>
          </p:cNvSpPr>
          <p:nvPr>
            <p:ph idx="1"/>
          </p:nvPr>
        </p:nvSpPr>
        <p:spPr>
          <a:xfrm>
            <a:off x="228600" y="2362200"/>
            <a:ext cx="8686800" cy="4267200"/>
          </a:xfrm>
        </p:spPr>
        <p:txBody>
          <a:bodyPr/>
          <a:lstStyle/>
          <a:p>
            <a:pPr algn="ctr"/>
            <a:r>
              <a:rPr lang="en-US" sz="4800" dirty="0"/>
              <a:t>X </a:t>
            </a:r>
            <a:r>
              <a:rPr lang="en-US" sz="4800" dirty="0" err="1"/>
              <a:t>hasY</a:t>
            </a:r>
            <a:r>
              <a:rPr lang="en-US" sz="4800" dirty="0"/>
              <a:t> Y</a:t>
            </a:r>
          </a:p>
          <a:p>
            <a:endParaRPr lang="en-US" dirty="0"/>
          </a:p>
          <a:p>
            <a:pPr>
              <a:buFont typeface="Arial" panose="020B0604020202020204" pitchFamily="34" charset="0"/>
              <a:buChar char="•"/>
            </a:pPr>
            <a:r>
              <a:rPr lang="en-US" dirty="0"/>
              <a:t>Disease </a:t>
            </a:r>
            <a:r>
              <a:rPr lang="en-US" dirty="0" err="1"/>
              <a:t>hasSymptom</a:t>
            </a:r>
            <a:r>
              <a:rPr lang="en-US" dirty="0"/>
              <a:t> Symptom</a:t>
            </a:r>
          </a:p>
          <a:p>
            <a:pPr>
              <a:buFont typeface="Arial" panose="020B0604020202020204" pitchFamily="34" charset="0"/>
              <a:buChar char="•"/>
            </a:pPr>
            <a:r>
              <a:rPr lang="en-US" dirty="0"/>
              <a:t>Object </a:t>
            </a:r>
            <a:r>
              <a:rPr lang="en-US" dirty="0" err="1"/>
              <a:t>hasTemperature</a:t>
            </a:r>
            <a:r>
              <a:rPr lang="en-US" dirty="0"/>
              <a:t> Temperature</a:t>
            </a:r>
          </a:p>
          <a:p>
            <a:pPr>
              <a:buFont typeface="Arial" panose="020B0604020202020204" pitchFamily="34" charset="0"/>
              <a:buChar char="•"/>
            </a:pPr>
            <a:r>
              <a:rPr lang="en-US" dirty="0"/>
              <a:t>…</a:t>
            </a:r>
          </a:p>
        </p:txBody>
      </p:sp>
      <p:sp>
        <p:nvSpPr>
          <p:cNvPr id="4" name="Slide Number Placeholder 3">
            <a:extLst>
              <a:ext uri="{FF2B5EF4-FFF2-40B4-BE49-F238E27FC236}">
                <a16:creationId xmlns:a16="http://schemas.microsoft.com/office/drawing/2014/main" id="{47EECAAF-D0F2-4030-B172-0AA329543B48}"/>
              </a:ext>
            </a:extLst>
          </p:cNvPr>
          <p:cNvSpPr>
            <a:spLocks noGrp="1"/>
          </p:cNvSpPr>
          <p:nvPr>
            <p:ph type="sldNum" sz="quarter" idx="3"/>
          </p:nvPr>
        </p:nvSpPr>
        <p:spPr/>
        <p:txBody>
          <a:bodyPr/>
          <a:lstStyle/>
          <a:p>
            <a:fld id="{7C5DB68A-9D44-4073-920F-D08D647C06A7}" type="slidenum">
              <a:rPr lang="en-US" smtClean="0"/>
              <a:t>67</a:t>
            </a:fld>
            <a:endParaRPr lang="en-US" dirty="0"/>
          </a:p>
        </p:txBody>
      </p:sp>
    </p:spTree>
    <p:extLst>
      <p:ext uri="{BB962C8B-B14F-4D97-AF65-F5344CB8AC3E}">
        <p14:creationId xmlns:p14="http://schemas.microsoft.com/office/powerpoint/2010/main" val="13882427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C4C08-5FF3-4B10-917F-3A4ADE001236}"/>
              </a:ext>
            </a:extLst>
          </p:cNvPr>
          <p:cNvSpPr>
            <a:spLocks noGrp="1"/>
          </p:cNvSpPr>
          <p:nvPr>
            <p:ph type="title"/>
          </p:nvPr>
        </p:nvSpPr>
        <p:spPr/>
        <p:txBody>
          <a:bodyPr/>
          <a:lstStyle/>
          <a:p>
            <a:r>
              <a:rPr lang="en-US" dirty="0"/>
              <a:t>Assignment</a:t>
            </a:r>
          </a:p>
        </p:txBody>
      </p:sp>
      <p:sp>
        <p:nvSpPr>
          <p:cNvPr id="5" name="Content Placeholder 4">
            <a:extLst>
              <a:ext uri="{FF2B5EF4-FFF2-40B4-BE49-F238E27FC236}">
                <a16:creationId xmlns:a16="http://schemas.microsoft.com/office/drawing/2014/main" id="{0F0EDC6E-1DFB-4D14-99A1-7516737B9B5C}"/>
              </a:ext>
            </a:extLst>
          </p:cNvPr>
          <p:cNvSpPr>
            <a:spLocks noGrp="1"/>
          </p:cNvSpPr>
          <p:nvPr>
            <p:ph idx="1"/>
          </p:nvPr>
        </p:nvSpPr>
        <p:spPr/>
        <p:txBody>
          <a:bodyPr/>
          <a:lstStyle/>
          <a:p>
            <a:pPr>
              <a:buFont typeface="Arial" panose="020B0604020202020204" pitchFamily="34" charset="0"/>
              <a:buChar char="•"/>
            </a:pPr>
            <a:r>
              <a:rPr lang="en-US" dirty="0"/>
              <a:t>A5: Apply a relational dependency analysis to the definitions (to be corrected from assignment A4) indicated by the instructor so as to create one large relational </a:t>
            </a:r>
            <a:r>
              <a:rPr lang="en-US" dirty="0" err="1"/>
              <a:t>PoR</a:t>
            </a:r>
            <a:r>
              <a:rPr lang="en-US" dirty="0"/>
              <a:t> as exemplified in slide 23.  This may require further entities to be defined to tie the entities referenced in the definitions together by means of relations. All relations used must either have been taken from a realism-based source in which the relation is formally defined, OR you create a relation and define it appropriately. </a:t>
            </a:r>
          </a:p>
          <a:p>
            <a:pPr>
              <a:buFont typeface="Arial" panose="020B0604020202020204" pitchFamily="34" charset="0"/>
              <a:buChar char="•"/>
            </a:pPr>
            <a:r>
              <a:rPr lang="en-US" dirty="0"/>
              <a:t>Upload your work to the dedicated UB Box folder. </a:t>
            </a:r>
          </a:p>
          <a:p>
            <a:pPr>
              <a:buFont typeface="Arial" panose="020B0604020202020204" pitchFamily="34" charset="0"/>
              <a:buChar char="•"/>
            </a:pPr>
            <a:r>
              <a:rPr lang="en-US" dirty="0"/>
              <a:t>Name of the file: ‘BMI508-A5-[your </a:t>
            </a:r>
            <a:r>
              <a:rPr lang="en-US" dirty="0" err="1"/>
              <a:t>UBITname</a:t>
            </a:r>
            <a:r>
              <a:rPr lang="en-US" dirty="0"/>
              <a:t>].XXX’ where ‘XXX’ conforms to the format selected (Excel or Word).</a:t>
            </a:r>
          </a:p>
          <a:p>
            <a:pPr>
              <a:buFont typeface="Arial" panose="020B0604020202020204" pitchFamily="34" charset="0"/>
              <a:buChar char="•"/>
            </a:pPr>
            <a:r>
              <a:rPr lang="en-US" dirty="0"/>
              <a:t>Due date: Oct 7 – noon!</a:t>
            </a:r>
          </a:p>
        </p:txBody>
      </p:sp>
      <p:sp>
        <p:nvSpPr>
          <p:cNvPr id="2" name="Slide Number Placeholder 1">
            <a:extLst>
              <a:ext uri="{FF2B5EF4-FFF2-40B4-BE49-F238E27FC236}">
                <a16:creationId xmlns:a16="http://schemas.microsoft.com/office/drawing/2014/main" id="{57D91FA8-2F32-4319-8CDA-1AAC717A4C08}"/>
              </a:ext>
            </a:extLst>
          </p:cNvPr>
          <p:cNvSpPr>
            <a:spLocks noGrp="1"/>
          </p:cNvSpPr>
          <p:nvPr>
            <p:ph type="sldNum" sz="quarter" idx="3"/>
          </p:nvPr>
        </p:nvSpPr>
        <p:spPr/>
        <p:txBody>
          <a:bodyPr/>
          <a:lstStyle/>
          <a:p>
            <a:fld id="{7C5DB68A-9D44-4073-920F-D08D647C06A7}" type="slidenum">
              <a:rPr lang="en-US" smtClean="0"/>
              <a:t>68</a:t>
            </a:fld>
            <a:endParaRPr lang="en-US" dirty="0"/>
          </a:p>
        </p:txBody>
      </p:sp>
    </p:spTree>
    <p:extLst>
      <p:ext uri="{BB962C8B-B14F-4D97-AF65-F5344CB8AC3E}">
        <p14:creationId xmlns:p14="http://schemas.microsoft.com/office/powerpoint/2010/main" val="15774162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5758-4B8C-4AFF-87A8-C5A929D02264}"/>
              </a:ext>
            </a:extLst>
          </p:cNvPr>
          <p:cNvSpPr>
            <a:spLocks noGrp="1"/>
          </p:cNvSpPr>
          <p:nvPr>
            <p:ph type="title"/>
          </p:nvPr>
        </p:nvSpPr>
        <p:spPr/>
        <p:txBody>
          <a:bodyPr/>
          <a:lstStyle/>
          <a:p>
            <a:r>
              <a:rPr lang="en-US" dirty="0"/>
              <a:t>All BFO2020 relations</a:t>
            </a:r>
          </a:p>
        </p:txBody>
      </p:sp>
      <p:sp>
        <p:nvSpPr>
          <p:cNvPr id="4" name="Slide Number Placeholder 3">
            <a:extLst>
              <a:ext uri="{FF2B5EF4-FFF2-40B4-BE49-F238E27FC236}">
                <a16:creationId xmlns:a16="http://schemas.microsoft.com/office/drawing/2014/main" id="{22205771-6304-4E8B-8C36-5DEFD04CF714}"/>
              </a:ext>
            </a:extLst>
          </p:cNvPr>
          <p:cNvSpPr>
            <a:spLocks noGrp="1"/>
          </p:cNvSpPr>
          <p:nvPr>
            <p:ph type="sldNum" sz="quarter" idx="3"/>
          </p:nvPr>
        </p:nvSpPr>
        <p:spPr/>
        <p:txBody>
          <a:bodyPr/>
          <a:lstStyle/>
          <a:p>
            <a:fld id="{7C5DB68A-9D44-4073-920F-D08D647C06A7}" type="slidenum">
              <a:rPr lang="en-US" smtClean="0"/>
              <a:t>69</a:t>
            </a:fld>
            <a:endParaRPr lang="en-US" dirty="0"/>
          </a:p>
        </p:txBody>
      </p:sp>
      <p:graphicFrame>
        <p:nvGraphicFramePr>
          <p:cNvPr id="6" name="Table 5">
            <a:extLst>
              <a:ext uri="{FF2B5EF4-FFF2-40B4-BE49-F238E27FC236}">
                <a16:creationId xmlns:a16="http://schemas.microsoft.com/office/drawing/2014/main" id="{E2018673-0E08-4861-ABBB-35EEDBF26FBE}"/>
              </a:ext>
            </a:extLst>
          </p:cNvPr>
          <p:cNvGraphicFramePr>
            <a:graphicFrameLocks noGrp="1"/>
          </p:cNvGraphicFramePr>
          <p:nvPr>
            <p:extLst>
              <p:ext uri="{D42A27DB-BD31-4B8C-83A1-F6EECF244321}">
                <p14:modId xmlns:p14="http://schemas.microsoft.com/office/powerpoint/2010/main" val="2472371833"/>
              </p:ext>
            </p:extLst>
          </p:nvPr>
        </p:nvGraphicFramePr>
        <p:xfrm>
          <a:off x="228600" y="1450824"/>
          <a:ext cx="2895600" cy="4848768"/>
        </p:xfrm>
        <a:graphic>
          <a:graphicData uri="http://schemas.openxmlformats.org/drawingml/2006/table">
            <a:tbl>
              <a:tblPr/>
              <a:tblGrid>
                <a:gridCol w="2895600">
                  <a:extLst>
                    <a:ext uri="{9D8B030D-6E8A-4147-A177-3AD203B41FA5}">
                      <a16:colId xmlns:a16="http://schemas.microsoft.com/office/drawing/2014/main" val="1917032910"/>
                    </a:ext>
                  </a:extLst>
                </a:gridCol>
              </a:tblGrid>
              <a:tr h="110067">
                <a:tc>
                  <a:txBody>
                    <a:bodyPr/>
                    <a:lstStyle/>
                    <a:p>
                      <a:pPr algn="l" fontAlgn="b"/>
                      <a:r>
                        <a:rPr lang="en-US" sz="1600" b="0" i="0" u="none" strike="noStrike" dirty="0">
                          <a:solidFill>
                            <a:schemeClr val="bg1"/>
                          </a:solidFill>
                          <a:effectLst/>
                          <a:latin typeface="Calibri" panose="020F0502020204030204" pitchFamily="34" charset="0"/>
                        </a:rPr>
                        <a:t>bearer of</a:t>
                      </a:r>
                    </a:p>
                  </a:txBody>
                  <a:tcPr marL="4403" marR="4403" marT="4403" marB="21133" anchor="b">
                    <a:lnL>
                      <a:noFill/>
                    </a:lnL>
                    <a:lnR>
                      <a:noFill/>
                    </a:lnR>
                    <a:lnT>
                      <a:noFill/>
                    </a:lnT>
                    <a:lnB>
                      <a:noFill/>
                    </a:lnB>
                  </a:tcPr>
                </a:tc>
                <a:extLst>
                  <a:ext uri="{0D108BD9-81ED-4DB2-BD59-A6C34878D82A}">
                    <a16:rowId xmlns:a16="http://schemas.microsoft.com/office/drawing/2014/main" val="3290050844"/>
                  </a:ext>
                </a:extLst>
              </a:tr>
              <a:tr h="110067">
                <a:tc>
                  <a:txBody>
                    <a:bodyPr/>
                    <a:lstStyle/>
                    <a:p>
                      <a:pPr algn="l" fontAlgn="b"/>
                      <a:r>
                        <a:rPr lang="en-US" sz="1600" b="0" i="0" u="none" strike="noStrike" dirty="0">
                          <a:solidFill>
                            <a:schemeClr val="bg1"/>
                          </a:solidFill>
                          <a:effectLst/>
                          <a:latin typeface="Calibri" panose="020F0502020204030204" pitchFamily="34" charset="0"/>
                        </a:rPr>
                        <a:t>concretizes at</a:t>
                      </a:r>
                    </a:p>
                  </a:txBody>
                  <a:tcPr marL="4403" marR="4403" marT="4403" marB="21133" anchor="b">
                    <a:lnL>
                      <a:noFill/>
                    </a:lnL>
                    <a:lnR>
                      <a:noFill/>
                    </a:lnR>
                    <a:lnT>
                      <a:noFill/>
                    </a:lnT>
                    <a:lnB>
                      <a:noFill/>
                    </a:lnB>
                  </a:tcPr>
                </a:tc>
                <a:extLst>
                  <a:ext uri="{0D108BD9-81ED-4DB2-BD59-A6C34878D82A}">
                    <a16:rowId xmlns:a16="http://schemas.microsoft.com/office/drawing/2014/main" val="4102046356"/>
                  </a:ext>
                </a:extLst>
              </a:tr>
              <a:tr h="110067">
                <a:tc>
                  <a:txBody>
                    <a:bodyPr/>
                    <a:lstStyle/>
                    <a:p>
                      <a:pPr algn="l" fontAlgn="b"/>
                      <a:r>
                        <a:rPr lang="en-US" sz="1600" b="0" i="0" u="none" strike="noStrike" dirty="0">
                          <a:solidFill>
                            <a:schemeClr val="bg1"/>
                          </a:solidFill>
                          <a:effectLst/>
                          <a:latin typeface="Calibri" panose="020F0502020204030204" pitchFamily="34" charset="0"/>
                        </a:rPr>
                        <a:t>continuant part of at</a:t>
                      </a:r>
                    </a:p>
                  </a:txBody>
                  <a:tcPr marL="4403" marR="4403" marT="4403" marB="21133" anchor="b">
                    <a:lnL>
                      <a:noFill/>
                    </a:lnL>
                    <a:lnR>
                      <a:noFill/>
                    </a:lnR>
                    <a:lnT>
                      <a:noFill/>
                    </a:lnT>
                    <a:lnB>
                      <a:noFill/>
                    </a:lnB>
                  </a:tcPr>
                </a:tc>
                <a:extLst>
                  <a:ext uri="{0D108BD9-81ED-4DB2-BD59-A6C34878D82A}">
                    <a16:rowId xmlns:a16="http://schemas.microsoft.com/office/drawing/2014/main" val="1289873284"/>
                  </a:ext>
                </a:extLst>
              </a:tr>
              <a:tr h="110067">
                <a:tc>
                  <a:txBody>
                    <a:bodyPr/>
                    <a:lstStyle/>
                    <a:p>
                      <a:pPr algn="l" fontAlgn="b"/>
                      <a:r>
                        <a:rPr lang="en-US" sz="1600" b="0" i="0" u="none" strike="noStrike" dirty="0">
                          <a:solidFill>
                            <a:schemeClr val="bg1"/>
                          </a:solidFill>
                          <a:effectLst/>
                          <a:latin typeface="Calibri" panose="020F0502020204030204" pitchFamily="34" charset="0"/>
                        </a:rPr>
                        <a:t>environs</a:t>
                      </a:r>
                    </a:p>
                  </a:txBody>
                  <a:tcPr marL="4403" marR="4403" marT="4403" marB="21133" anchor="b">
                    <a:lnL>
                      <a:noFill/>
                    </a:lnL>
                    <a:lnR>
                      <a:noFill/>
                    </a:lnR>
                    <a:lnT>
                      <a:noFill/>
                    </a:lnT>
                    <a:lnB>
                      <a:noFill/>
                    </a:lnB>
                  </a:tcPr>
                </a:tc>
                <a:extLst>
                  <a:ext uri="{0D108BD9-81ED-4DB2-BD59-A6C34878D82A}">
                    <a16:rowId xmlns:a16="http://schemas.microsoft.com/office/drawing/2014/main" val="1690896697"/>
                  </a:ext>
                </a:extLst>
              </a:tr>
              <a:tr h="110067">
                <a:tc>
                  <a:txBody>
                    <a:bodyPr/>
                    <a:lstStyle/>
                    <a:p>
                      <a:pPr algn="l" fontAlgn="b"/>
                      <a:r>
                        <a:rPr lang="en-US" sz="1600" b="0" i="0" u="none" strike="noStrike" dirty="0">
                          <a:solidFill>
                            <a:schemeClr val="bg1"/>
                          </a:solidFill>
                          <a:effectLst/>
                          <a:latin typeface="Calibri" panose="020F0502020204030204" pitchFamily="34" charset="0"/>
                        </a:rPr>
                        <a:t>first instant of</a:t>
                      </a:r>
                    </a:p>
                  </a:txBody>
                  <a:tcPr marL="4403" marR="4403" marT="4403" marB="21133" anchor="b">
                    <a:lnL>
                      <a:noFill/>
                    </a:lnL>
                    <a:lnR>
                      <a:noFill/>
                    </a:lnR>
                    <a:lnT>
                      <a:noFill/>
                    </a:lnT>
                    <a:lnB>
                      <a:noFill/>
                    </a:lnB>
                  </a:tcPr>
                </a:tc>
                <a:extLst>
                  <a:ext uri="{0D108BD9-81ED-4DB2-BD59-A6C34878D82A}">
                    <a16:rowId xmlns:a16="http://schemas.microsoft.com/office/drawing/2014/main" val="35399172"/>
                  </a:ext>
                </a:extLst>
              </a:tr>
              <a:tr h="110067">
                <a:tc>
                  <a:txBody>
                    <a:bodyPr/>
                    <a:lstStyle/>
                    <a:p>
                      <a:pPr algn="l" fontAlgn="b"/>
                      <a:r>
                        <a:rPr lang="en-US" sz="1600" b="0" i="0" u="none" strike="noStrike" dirty="0">
                          <a:solidFill>
                            <a:schemeClr val="bg1"/>
                          </a:solidFill>
                          <a:effectLst/>
                          <a:latin typeface="Calibri" panose="020F0502020204030204" pitchFamily="34" charset="0"/>
                        </a:rPr>
                        <a:t>generically depends on at</a:t>
                      </a:r>
                    </a:p>
                  </a:txBody>
                  <a:tcPr marL="4403" marR="4403" marT="4403" marB="21133" anchor="b">
                    <a:lnL>
                      <a:noFill/>
                    </a:lnL>
                    <a:lnR>
                      <a:noFill/>
                    </a:lnR>
                    <a:lnT>
                      <a:noFill/>
                    </a:lnT>
                    <a:lnB>
                      <a:noFill/>
                    </a:lnB>
                  </a:tcPr>
                </a:tc>
                <a:extLst>
                  <a:ext uri="{0D108BD9-81ED-4DB2-BD59-A6C34878D82A}">
                    <a16:rowId xmlns:a16="http://schemas.microsoft.com/office/drawing/2014/main" val="1673278513"/>
                  </a:ext>
                </a:extLst>
              </a:tr>
              <a:tr h="110067">
                <a:tc>
                  <a:txBody>
                    <a:bodyPr/>
                    <a:lstStyle/>
                    <a:p>
                      <a:pPr algn="l" fontAlgn="b"/>
                      <a:r>
                        <a:rPr lang="en-US" sz="1600" b="0" i="0" u="none" strike="noStrike" dirty="0">
                          <a:solidFill>
                            <a:schemeClr val="bg1"/>
                          </a:solidFill>
                          <a:effectLst/>
                          <a:latin typeface="Calibri" panose="020F0502020204030204" pitchFamily="34" charset="0"/>
                        </a:rPr>
                        <a:t>has continuant part at</a:t>
                      </a:r>
                    </a:p>
                  </a:txBody>
                  <a:tcPr marL="4403" marR="4403" marT="4403" marB="21133" anchor="b">
                    <a:lnL>
                      <a:noFill/>
                    </a:lnL>
                    <a:lnR>
                      <a:noFill/>
                    </a:lnR>
                    <a:lnT>
                      <a:noFill/>
                    </a:lnT>
                    <a:lnB>
                      <a:noFill/>
                    </a:lnB>
                  </a:tcPr>
                </a:tc>
                <a:extLst>
                  <a:ext uri="{0D108BD9-81ED-4DB2-BD59-A6C34878D82A}">
                    <a16:rowId xmlns:a16="http://schemas.microsoft.com/office/drawing/2014/main" val="2045630468"/>
                  </a:ext>
                </a:extLst>
              </a:tr>
              <a:tr h="110067">
                <a:tc>
                  <a:txBody>
                    <a:bodyPr/>
                    <a:lstStyle/>
                    <a:p>
                      <a:pPr algn="l" fontAlgn="b"/>
                      <a:r>
                        <a:rPr lang="en-US" sz="1600" b="0" i="0" u="none" strike="noStrike" dirty="0">
                          <a:solidFill>
                            <a:schemeClr val="bg1"/>
                          </a:solidFill>
                          <a:effectLst/>
                          <a:latin typeface="Calibri" panose="020F0502020204030204" pitchFamily="34" charset="0"/>
                        </a:rPr>
                        <a:t>has first instant</a:t>
                      </a:r>
                    </a:p>
                  </a:txBody>
                  <a:tcPr marL="4403" marR="4403" marT="4403" marB="21133" anchor="b">
                    <a:lnL>
                      <a:noFill/>
                    </a:lnL>
                    <a:lnR>
                      <a:noFill/>
                    </a:lnR>
                    <a:lnT>
                      <a:noFill/>
                    </a:lnT>
                    <a:lnB>
                      <a:noFill/>
                    </a:lnB>
                  </a:tcPr>
                </a:tc>
                <a:extLst>
                  <a:ext uri="{0D108BD9-81ED-4DB2-BD59-A6C34878D82A}">
                    <a16:rowId xmlns:a16="http://schemas.microsoft.com/office/drawing/2014/main" val="1028998877"/>
                  </a:ext>
                </a:extLst>
              </a:tr>
              <a:tr h="110067">
                <a:tc>
                  <a:txBody>
                    <a:bodyPr/>
                    <a:lstStyle/>
                    <a:p>
                      <a:pPr algn="l" fontAlgn="b"/>
                      <a:r>
                        <a:rPr lang="en-US" sz="1600" b="0" i="0" u="none" strike="noStrike" dirty="0">
                          <a:solidFill>
                            <a:schemeClr val="bg1"/>
                          </a:solidFill>
                          <a:effectLst/>
                          <a:latin typeface="Calibri" panose="020F0502020204030204" pitchFamily="34" charset="0"/>
                        </a:rPr>
                        <a:t>has history</a:t>
                      </a:r>
                    </a:p>
                  </a:txBody>
                  <a:tcPr marL="4403" marR="4403" marT="4403" marB="21133" anchor="b">
                    <a:lnL>
                      <a:noFill/>
                    </a:lnL>
                    <a:lnR>
                      <a:noFill/>
                    </a:lnR>
                    <a:lnT>
                      <a:noFill/>
                    </a:lnT>
                    <a:lnB>
                      <a:noFill/>
                    </a:lnB>
                  </a:tcPr>
                </a:tc>
                <a:extLst>
                  <a:ext uri="{0D108BD9-81ED-4DB2-BD59-A6C34878D82A}">
                    <a16:rowId xmlns:a16="http://schemas.microsoft.com/office/drawing/2014/main" val="2880075315"/>
                  </a:ext>
                </a:extLst>
              </a:tr>
              <a:tr h="110067">
                <a:tc>
                  <a:txBody>
                    <a:bodyPr/>
                    <a:lstStyle/>
                    <a:p>
                      <a:pPr algn="l" fontAlgn="b"/>
                      <a:r>
                        <a:rPr lang="en-US" sz="1600" b="0" i="0" u="none" strike="noStrike" dirty="0">
                          <a:solidFill>
                            <a:schemeClr val="bg1"/>
                          </a:solidFill>
                          <a:effectLst/>
                          <a:latin typeface="Calibri" panose="020F0502020204030204" pitchFamily="34" charset="0"/>
                        </a:rPr>
                        <a:t>has last instant</a:t>
                      </a:r>
                    </a:p>
                  </a:txBody>
                  <a:tcPr marL="4403" marR="4403" marT="4403" marB="21133" anchor="b">
                    <a:lnL>
                      <a:noFill/>
                    </a:lnL>
                    <a:lnR>
                      <a:noFill/>
                    </a:lnR>
                    <a:lnT>
                      <a:noFill/>
                    </a:lnT>
                    <a:lnB>
                      <a:noFill/>
                    </a:lnB>
                  </a:tcPr>
                </a:tc>
                <a:extLst>
                  <a:ext uri="{0D108BD9-81ED-4DB2-BD59-A6C34878D82A}">
                    <a16:rowId xmlns:a16="http://schemas.microsoft.com/office/drawing/2014/main" val="3860965455"/>
                  </a:ext>
                </a:extLst>
              </a:tr>
              <a:tr h="110067">
                <a:tc>
                  <a:txBody>
                    <a:bodyPr/>
                    <a:lstStyle/>
                    <a:p>
                      <a:pPr algn="l" fontAlgn="b"/>
                      <a:r>
                        <a:rPr lang="en-US" sz="1600" b="0" i="0" u="none" strike="noStrike" dirty="0">
                          <a:solidFill>
                            <a:schemeClr val="bg1"/>
                          </a:solidFill>
                          <a:effectLst/>
                          <a:latin typeface="Calibri" panose="020F0502020204030204" pitchFamily="34" charset="0"/>
                        </a:rPr>
                        <a:t>has location at</a:t>
                      </a:r>
                    </a:p>
                  </a:txBody>
                  <a:tcPr marL="4403" marR="4403" marT="4403" marB="21133" anchor="b">
                    <a:lnL>
                      <a:noFill/>
                    </a:lnL>
                    <a:lnR>
                      <a:noFill/>
                    </a:lnR>
                    <a:lnT>
                      <a:noFill/>
                    </a:lnT>
                    <a:lnB>
                      <a:noFill/>
                    </a:lnB>
                  </a:tcPr>
                </a:tc>
                <a:extLst>
                  <a:ext uri="{0D108BD9-81ED-4DB2-BD59-A6C34878D82A}">
                    <a16:rowId xmlns:a16="http://schemas.microsoft.com/office/drawing/2014/main" val="1134080601"/>
                  </a:ext>
                </a:extLst>
              </a:tr>
              <a:tr h="110067">
                <a:tc>
                  <a:txBody>
                    <a:bodyPr/>
                    <a:lstStyle/>
                    <a:p>
                      <a:pPr algn="l" fontAlgn="b"/>
                      <a:r>
                        <a:rPr lang="en-US" sz="1600" b="0" i="0" u="none" strike="noStrike" dirty="0">
                          <a:solidFill>
                            <a:schemeClr val="bg1"/>
                          </a:solidFill>
                          <a:effectLst/>
                          <a:latin typeface="Calibri" panose="020F0502020204030204" pitchFamily="34" charset="0"/>
                        </a:rPr>
                        <a:t>has material basis at</a:t>
                      </a:r>
                    </a:p>
                  </a:txBody>
                  <a:tcPr marL="4403" marR="4403" marT="4403" marB="21133" anchor="b">
                    <a:lnL>
                      <a:noFill/>
                    </a:lnL>
                    <a:lnR>
                      <a:noFill/>
                    </a:lnR>
                    <a:lnT>
                      <a:noFill/>
                    </a:lnT>
                    <a:lnB>
                      <a:noFill/>
                    </a:lnB>
                  </a:tcPr>
                </a:tc>
                <a:extLst>
                  <a:ext uri="{0D108BD9-81ED-4DB2-BD59-A6C34878D82A}">
                    <a16:rowId xmlns:a16="http://schemas.microsoft.com/office/drawing/2014/main" val="2375225856"/>
                  </a:ext>
                </a:extLst>
              </a:tr>
              <a:tr h="110067">
                <a:tc>
                  <a:txBody>
                    <a:bodyPr/>
                    <a:lstStyle/>
                    <a:p>
                      <a:pPr algn="l" fontAlgn="b"/>
                      <a:r>
                        <a:rPr lang="en-US" sz="1600" b="0" i="0" u="none" strike="noStrike" dirty="0">
                          <a:solidFill>
                            <a:schemeClr val="bg1"/>
                          </a:solidFill>
                          <a:effectLst/>
                          <a:latin typeface="Calibri" panose="020F0502020204030204" pitchFamily="34" charset="0"/>
                        </a:rPr>
                        <a:t>has member part at</a:t>
                      </a:r>
                    </a:p>
                  </a:txBody>
                  <a:tcPr marL="4403" marR="4403" marT="4403" marB="21133" anchor="b">
                    <a:lnL>
                      <a:noFill/>
                    </a:lnL>
                    <a:lnR>
                      <a:noFill/>
                    </a:lnR>
                    <a:lnT>
                      <a:noFill/>
                    </a:lnT>
                    <a:lnB>
                      <a:noFill/>
                    </a:lnB>
                  </a:tcPr>
                </a:tc>
                <a:extLst>
                  <a:ext uri="{0D108BD9-81ED-4DB2-BD59-A6C34878D82A}">
                    <a16:rowId xmlns:a16="http://schemas.microsoft.com/office/drawing/2014/main" val="3584738298"/>
                  </a:ext>
                </a:extLst>
              </a:tr>
              <a:tr h="110067">
                <a:tc>
                  <a:txBody>
                    <a:bodyPr/>
                    <a:lstStyle/>
                    <a:p>
                      <a:pPr algn="l" fontAlgn="b"/>
                      <a:r>
                        <a:rPr lang="en-US" sz="1600" b="0" i="0" u="none" strike="noStrike" dirty="0">
                          <a:solidFill>
                            <a:schemeClr val="bg1"/>
                          </a:solidFill>
                          <a:effectLst/>
                          <a:latin typeface="Calibri" panose="020F0502020204030204" pitchFamily="34" charset="0"/>
                        </a:rPr>
                        <a:t>has occurrent part</a:t>
                      </a:r>
                    </a:p>
                  </a:txBody>
                  <a:tcPr marL="4403" marR="4403" marT="4403" marB="21133" anchor="b">
                    <a:lnL>
                      <a:noFill/>
                    </a:lnL>
                    <a:lnR>
                      <a:noFill/>
                    </a:lnR>
                    <a:lnT>
                      <a:noFill/>
                    </a:lnT>
                    <a:lnB>
                      <a:noFill/>
                    </a:lnB>
                  </a:tcPr>
                </a:tc>
                <a:extLst>
                  <a:ext uri="{0D108BD9-81ED-4DB2-BD59-A6C34878D82A}">
                    <a16:rowId xmlns:a16="http://schemas.microsoft.com/office/drawing/2014/main" val="2559185002"/>
                  </a:ext>
                </a:extLst>
              </a:tr>
              <a:tr h="110067">
                <a:tc>
                  <a:txBody>
                    <a:bodyPr/>
                    <a:lstStyle/>
                    <a:p>
                      <a:pPr algn="l" fontAlgn="b"/>
                      <a:r>
                        <a:rPr lang="en-US" sz="1600" b="0" i="0" u="none" strike="noStrike" dirty="0">
                          <a:solidFill>
                            <a:schemeClr val="bg1"/>
                          </a:solidFill>
                          <a:effectLst/>
                          <a:latin typeface="Calibri" panose="020F0502020204030204" pitchFamily="34" charset="0"/>
                        </a:rPr>
                        <a:t>has participant at</a:t>
                      </a:r>
                    </a:p>
                  </a:txBody>
                  <a:tcPr marL="4403" marR="4403" marT="4403" marB="21133" anchor="b">
                    <a:lnL>
                      <a:noFill/>
                    </a:lnL>
                    <a:lnR>
                      <a:noFill/>
                    </a:lnR>
                    <a:lnT>
                      <a:noFill/>
                    </a:lnT>
                    <a:lnB>
                      <a:noFill/>
                    </a:lnB>
                  </a:tcPr>
                </a:tc>
                <a:extLst>
                  <a:ext uri="{0D108BD9-81ED-4DB2-BD59-A6C34878D82A}">
                    <a16:rowId xmlns:a16="http://schemas.microsoft.com/office/drawing/2014/main" val="3197294594"/>
                  </a:ext>
                </a:extLst>
              </a:tr>
              <a:tr h="110067">
                <a:tc>
                  <a:txBody>
                    <a:bodyPr/>
                    <a:lstStyle/>
                    <a:p>
                      <a:pPr algn="l" fontAlgn="b"/>
                      <a:r>
                        <a:rPr lang="en-US" sz="1600" b="0" i="0" u="none" strike="noStrike" dirty="0">
                          <a:solidFill>
                            <a:schemeClr val="bg1"/>
                          </a:solidFill>
                          <a:effectLst/>
                          <a:latin typeface="Calibri" panose="020F0502020204030204" pitchFamily="34" charset="0"/>
                        </a:rPr>
                        <a:t>has proper continuant part at</a:t>
                      </a:r>
                    </a:p>
                  </a:txBody>
                  <a:tcPr marL="4403" marR="4403" marT="4403" marB="21133" anchor="b">
                    <a:lnL>
                      <a:noFill/>
                    </a:lnL>
                    <a:lnR>
                      <a:noFill/>
                    </a:lnR>
                    <a:lnT>
                      <a:noFill/>
                    </a:lnT>
                    <a:lnB>
                      <a:noFill/>
                    </a:lnB>
                  </a:tcPr>
                </a:tc>
                <a:extLst>
                  <a:ext uri="{0D108BD9-81ED-4DB2-BD59-A6C34878D82A}">
                    <a16:rowId xmlns:a16="http://schemas.microsoft.com/office/drawing/2014/main" val="3057352570"/>
                  </a:ext>
                </a:extLst>
              </a:tr>
              <a:tr h="110067">
                <a:tc>
                  <a:txBody>
                    <a:bodyPr/>
                    <a:lstStyle/>
                    <a:p>
                      <a:pPr algn="l" fontAlgn="b"/>
                      <a:r>
                        <a:rPr lang="en-US" sz="1600" b="0" i="0" u="none" strike="noStrike" dirty="0">
                          <a:solidFill>
                            <a:schemeClr val="bg1"/>
                          </a:solidFill>
                          <a:effectLst/>
                          <a:latin typeface="Calibri" panose="020F0502020204030204" pitchFamily="34" charset="0"/>
                        </a:rPr>
                        <a:t>has proper occurrent part</a:t>
                      </a:r>
                    </a:p>
                  </a:txBody>
                  <a:tcPr marL="4403" marR="4403" marT="4403" marB="21133" anchor="b">
                    <a:lnL>
                      <a:noFill/>
                    </a:lnL>
                    <a:lnR>
                      <a:noFill/>
                    </a:lnR>
                    <a:lnT>
                      <a:noFill/>
                    </a:lnT>
                    <a:lnB>
                      <a:noFill/>
                    </a:lnB>
                  </a:tcPr>
                </a:tc>
                <a:extLst>
                  <a:ext uri="{0D108BD9-81ED-4DB2-BD59-A6C34878D82A}">
                    <a16:rowId xmlns:a16="http://schemas.microsoft.com/office/drawing/2014/main" val="1527217278"/>
                  </a:ext>
                </a:extLst>
              </a:tr>
              <a:tr h="110067">
                <a:tc>
                  <a:txBody>
                    <a:bodyPr/>
                    <a:lstStyle/>
                    <a:p>
                      <a:pPr algn="l" fontAlgn="b"/>
                      <a:r>
                        <a:rPr lang="en-US" sz="1600" b="0" i="0" u="none" strike="noStrike" dirty="0">
                          <a:solidFill>
                            <a:schemeClr val="bg1"/>
                          </a:solidFill>
                          <a:effectLst/>
                          <a:latin typeface="Calibri" panose="020F0502020204030204" pitchFamily="34" charset="0"/>
                        </a:rPr>
                        <a:t>has proper temporal part</a:t>
                      </a:r>
                    </a:p>
                  </a:txBody>
                  <a:tcPr marL="4403" marR="4403" marT="4403" marB="21133" anchor="b">
                    <a:lnL>
                      <a:noFill/>
                    </a:lnL>
                    <a:lnR>
                      <a:noFill/>
                    </a:lnR>
                    <a:lnT>
                      <a:noFill/>
                    </a:lnT>
                    <a:lnB>
                      <a:noFill/>
                    </a:lnB>
                  </a:tcPr>
                </a:tc>
                <a:extLst>
                  <a:ext uri="{0D108BD9-81ED-4DB2-BD59-A6C34878D82A}">
                    <a16:rowId xmlns:a16="http://schemas.microsoft.com/office/drawing/2014/main" val="203205253"/>
                  </a:ext>
                </a:extLst>
              </a:tr>
            </a:tbl>
          </a:graphicData>
        </a:graphic>
      </p:graphicFrame>
      <p:graphicFrame>
        <p:nvGraphicFramePr>
          <p:cNvPr id="7" name="Table 6">
            <a:extLst>
              <a:ext uri="{FF2B5EF4-FFF2-40B4-BE49-F238E27FC236}">
                <a16:creationId xmlns:a16="http://schemas.microsoft.com/office/drawing/2014/main" id="{F6DFD3FB-168D-440C-A119-E04976F4EDDD}"/>
              </a:ext>
            </a:extLst>
          </p:cNvPr>
          <p:cNvGraphicFramePr>
            <a:graphicFrameLocks noGrp="1"/>
          </p:cNvGraphicFramePr>
          <p:nvPr>
            <p:extLst>
              <p:ext uri="{D42A27DB-BD31-4B8C-83A1-F6EECF244321}">
                <p14:modId xmlns:p14="http://schemas.microsoft.com/office/powerpoint/2010/main" val="574425405"/>
              </p:ext>
            </p:extLst>
          </p:nvPr>
        </p:nvGraphicFramePr>
        <p:xfrm>
          <a:off x="3099816" y="1450824"/>
          <a:ext cx="3015234" cy="4310016"/>
        </p:xfrm>
        <a:graphic>
          <a:graphicData uri="http://schemas.openxmlformats.org/drawingml/2006/table">
            <a:tbl>
              <a:tblPr/>
              <a:tblGrid>
                <a:gridCol w="3015234">
                  <a:extLst>
                    <a:ext uri="{9D8B030D-6E8A-4147-A177-3AD203B41FA5}">
                      <a16:colId xmlns:a16="http://schemas.microsoft.com/office/drawing/2014/main" val="2647426650"/>
                    </a:ext>
                  </a:extLst>
                </a:gridCol>
              </a:tblGrid>
              <a:tr h="110067">
                <a:tc>
                  <a:txBody>
                    <a:bodyPr/>
                    <a:lstStyle/>
                    <a:p>
                      <a:pPr algn="l" fontAlgn="b"/>
                      <a:r>
                        <a:rPr lang="en-US" sz="1600" b="0" i="0" u="none" strike="noStrike" dirty="0">
                          <a:solidFill>
                            <a:schemeClr val="bg1"/>
                          </a:solidFill>
                          <a:effectLst/>
                          <a:latin typeface="Calibri" panose="020F0502020204030204" pitchFamily="34" charset="0"/>
                        </a:rPr>
                        <a:t>is concretized by at</a:t>
                      </a:r>
                    </a:p>
                  </a:txBody>
                  <a:tcPr marL="4403" marR="4403" marT="4403" marB="21133" anchor="b">
                    <a:lnL>
                      <a:noFill/>
                    </a:lnL>
                    <a:lnR>
                      <a:noFill/>
                    </a:lnR>
                    <a:lnT>
                      <a:noFill/>
                    </a:lnT>
                    <a:lnB>
                      <a:noFill/>
                    </a:lnB>
                  </a:tcPr>
                </a:tc>
                <a:extLst>
                  <a:ext uri="{0D108BD9-81ED-4DB2-BD59-A6C34878D82A}">
                    <a16:rowId xmlns:a16="http://schemas.microsoft.com/office/drawing/2014/main" val="3199319478"/>
                  </a:ext>
                </a:extLst>
              </a:tr>
              <a:tr h="110067">
                <a:tc>
                  <a:txBody>
                    <a:bodyPr/>
                    <a:lstStyle/>
                    <a:p>
                      <a:pPr algn="l" fontAlgn="b"/>
                      <a:r>
                        <a:rPr lang="en-US" sz="1600" b="0" i="0" u="none" strike="noStrike" dirty="0">
                          <a:solidFill>
                            <a:schemeClr val="bg1"/>
                          </a:solidFill>
                          <a:effectLst/>
                          <a:latin typeface="Calibri" panose="020F0502020204030204" pitchFamily="34" charset="0"/>
                        </a:rPr>
                        <a:t>last instant of</a:t>
                      </a:r>
                    </a:p>
                  </a:txBody>
                  <a:tcPr marL="4403" marR="4403" marT="4403" marB="21133" anchor="b">
                    <a:lnL>
                      <a:noFill/>
                    </a:lnL>
                    <a:lnR>
                      <a:noFill/>
                    </a:lnR>
                    <a:lnT>
                      <a:noFill/>
                    </a:lnT>
                    <a:lnB>
                      <a:noFill/>
                    </a:lnB>
                  </a:tcPr>
                </a:tc>
                <a:extLst>
                  <a:ext uri="{0D108BD9-81ED-4DB2-BD59-A6C34878D82A}">
                    <a16:rowId xmlns:a16="http://schemas.microsoft.com/office/drawing/2014/main" val="2327246919"/>
                  </a:ext>
                </a:extLst>
              </a:tr>
              <a:tr h="110067">
                <a:tc>
                  <a:txBody>
                    <a:bodyPr/>
                    <a:lstStyle/>
                    <a:p>
                      <a:pPr algn="l" fontAlgn="b"/>
                      <a:r>
                        <a:rPr lang="en-US" sz="1600" b="0" i="0" u="none" strike="noStrike" dirty="0">
                          <a:solidFill>
                            <a:schemeClr val="bg1"/>
                          </a:solidFill>
                          <a:effectLst/>
                          <a:latin typeface="Calibri" panose="020F0502020204030204" pitchFamily="34" charset="0"/>
                        </a:rPr>
                        <a:t>located in at</a:t>
                      </a:r>
                    </a:p>
                  </a:txBody>
                  <a:tcPr marL="4403" marR="4403" marT="4403" marB="21133" anchor="b">
                    <a:lnL>
                      <a:noFill/>
                    </a:lnL>
                    <a:lnR>
                      <a:noFill/>
                    </a:lnR>
                    <a:lnT>
                      <a:noFill/>
                    </a:lnT>
                    <a:lnB>
                      <a:noFill/>
                    </a:lnB>
                  </a:tcPr>
                </a:tc>
                <a:extLst>
                  <a:ext uri="{0D108BD9-81ED-4DB2-BD59-A6C34878D82A}">
                    <a16:rowId xmlns:a16="http://schemas.microsoft.com/office/drawing/2014/main" val="822444344"/>
                  </a:ext>
                </a:extLst>
              </a:tr>
              <a:tr h="110067">
                <a:tc>
                  <a:txBody>
                    <a:bodyPr/>
                    <a:lstStyle/>
                    <a:p>
                      <a:pPr algn="l" fontAlgn="b"/>
                      <a:r>
                        <a:rPr lang="en-US" sz="1600" b="0" i="0" u="none" strike="noStrike" dirty="0">
                          <a:solidFill>
                            <a:schemeClr val="bg1"/>
                          </a:solidFill>
                          <a:effectLst/>
                          <a:latin typeface="Calibri" panose="020F0502020204030204" pitchFamily="34" charset="0"/>
                        </a:rPr>
                        <a:t>material basis of at</a:t>
                      </a:r>
                    </a:p>
                  </a:txBody>
                  <a:tcPr marL="4403" marR="4403" marT="4403" marB="21133" anchor="b">
                    <a:lnL>
                      <a:noFill/>
                    </a:lnL>
                    <a:lnR>
                      <a:noFill/>
                    </a:lnR>
                    <a:lnT>
                      <a:noFill/>
                    </a:lnT>
                    <a:lnB>
                      <a:noFill/>
                    </a:lnB>
                  </a:tcPr>
                </a:tc>
                <a:extLst>
                  <a:ext uri="{0D108BD9-81ED-4DB2-BD59-A6C34878D82A}">
                    <a16:rowId xmlns:a16="http://schemas.microsoft.com/office/drawing/2014/main" val="240731054"/>
                  </a:ext>
                </a:extLst>
              </a:tr>
              <a:tr h="110067">
                <a:tc>
                  <a:txBody>
                    <a:bodyPr/>
                    <a:lstStyle/>
                    <a:p>
                      <a:pPr algn="l" fontAlgn="b"/>
                      <a:r>
                        <a:rPr lang="en-US" sz="1600" b="0" i="0" u="none" strike="noStrike" dirty="0">
                          <a:solidFill>
                            <a:schemeClr val="bg1"/>
                          </a:solidFill>
                          <a:effectLst/>
                          <a:latin typeface="Calibri" panose="020F0502020204030204" pitchFamily="34" charset="0"/>
                        </a:rPr>
                        <a:t>member part of at</a:t>
                      </a:r>
                    </a:p>
                  </a:txBody>
                  <a:tcPr marL="4403" marR="4403" marT="4403" marB="21133" anchor="b">
                    <a:lnL>
                      <a:noFill/>
                    </a:lnL>
                    <a:lnR>
                      <a:noFill/>
                    </a:lnR>
                    <a:lnT>
                      <a:noFill/>
                    </a:lnT>
                    <a:lnB>
                      <a:noFill/>
                    </a:lnB>
                  </a:tcPr>
                </a:tc>
                <a:extLst>
                  <a:ext uri="{0D108BD9-81ED-4DB2-BD59-A6C34878D82A}">
                    <a16:rowId xmlns:a16="http://schemas.microsoft.com/office/drawing/2014/main" val="3894349525"/>
                  </a:ext>
                </a:extLst>
              </a:tr>
              <a:tr h="110067">
                <a:tc>
                  <a:txBody>
                    <a:bodyPr/>
                    <a:lstStyle/>
                    <a:p>
                      <a:pPr algn="l" fontAlgn="b"/>
                      <a:r>
                        <a:rPr lang="en-US" sz="1600" b="0" i="0" u="none" strike="noStrike" dirty="0">
                          <a:solidFill>
                            <a:schemeClr val="bg1"/>
                          </a:solidFill>
                          <a:effectLst/>
                          <a:latin typeface="Calibri" panose="020F0502020204030204" pitchFamily="34" charset="0"/>
                        </a:rPr>
                        <a:t>occupies spatial region at</a:t>
                      </a:r>
                    </a:p>
                  </a:txBody>
                  <a:tcPr marL="4403" marR="4403" marT="4403" marB="21133" anchor="b">
                    <a:lnL>
                      <a:noFill/>
                    </a:lnL>
                    <a:lnR>
                      <a:noFill/>
                    </a:lnR>
                    <a:lnT>
                      <a:noFill/>
                    </a:lnT>
                    <a:lnB>
                      <a:noFill/>
                    </a:lnB>
                  </a:tcPr>
                </a:tc>
                <a:extLst>
                  <a:ext uri="{0D108BD9-81ED-4DB2-BD59-A6C34878D82A}">
                    <a16:rowId xmlns:a16="http://schemas.microsoft.com/office/drawing/2014/main" val="1308611267"/>
                  </a:ext>
                </a:extLst>
              </a:tr>
              <a:tr h="110067">
                <a:tc>
                  <a:txBody>
                    <a:bodyPr/>
                    <a:lstStyle/>
                    <a:p>
                      <a:pPr algn="l" fontAlgn="b"/>
                      <a:r>
                        <a:rPr lang="en-US" sz="1600" b="0" i="0" u="none" strike="noStrike" dirty="0">
                          <a:solidFill>
                            <a:schemeClr val="bg1"/>
                          </a:solidFill>
                          <a:effectLst/>
                          <a:latin typeface="Calibri" panose="020F0502020204030204" pitchFamily="34" charset="0"/>
                        </a:rPr>
                        <a:t>occupies spatiotemporal region</a:t>
                      </a:r>
                    </a:p>
                  </a:txBody>
                  <a:tcPr marL="4403" marR="4403" marT="4403" marB="21133" anchor="b">
                    <a:lnL>
                      <a:noFill/>
                    </a:lnL>
                    <a:lnR>
                      <a:noFill/>
                    </a:lnR>
                    <a:lnT>
                      <a:noFill/>
                    </a:lnT>
                    <a:lnB>
                      <a:noFill/>
                    </a:lnB>
                  </a:tcPr>
                </a:tc>
                <a:extLst>
                  <a:ext uri="{0D108BD9-81ED-4DB2-BD59-A6C34878D82A}">
                    <a16:rowId xmlns:a16="http://schemas.microsoft.com/office/drawing/2014/main" val="1595150228"/>
                  </a:ext>
                </a:extLst>
              </a:tr>
              <a:tr h="110067">
                <a:tc>
                  <a:txBody>
                    <a:bodyPr/>
                    <a:lstStyle/>
                    <a:p>
                      <a:pPr algn="l" fontAlgn="b"/>
                      <a:r>
                        <a:rPr lang="en-US" sz="1600" b="0" i="0" u="none" strike="noStrike" dirty="0">
                          <a:solidFill>
                            <a:schemeClr val="bg1"/>
                          </a:solidFill>
                          <a:effectLst/>
                          <a:latin typeface="Calibri" panose="020F0502020204030204" pitchFamily="34" charset="0"/>
                        </a:rPr>
                        <a:t>occupies temporal region</a:t>
                      </a:r>
                    </a:p>
                  </a:txBody>
                  <a:tcPr marL="4403" marR="4403" marT="4403" marB="21133" anchor="b">
                    <a:lnL>
                      <a:noFill/>
                    </a:lnL>
                    <a:lnR>
                      <a:noFill/>
                    </a:lnR>
                    <a:lnT>
                      <a:noFill/>
                    </a:lnT>
                    <a:lnB>
                      <a:noFill/>
                    </a:lnB>
                  </a:tcPr>
                </a:tc>
                <a:extLst>
                  <a:ext uri="{0D108BD9-81ED-4DB2-BD59-A6C34878D82A}">
                    <a16:rowId xmlns:a16="http://schemas.microsoft.com/office/drawing/2014/main" val="4128819092"/>
                  </a:ext>
                </a:extLst>
              </a:tr>
              <a:tr h="110067">
                <a:tc>
                  <a:txBody>
                    <a:bodyPr/>
                    <a:lstStyle/>
                    <a:p>
                      <a:pPr algn="l" fontAlgn="b"/>
                      <a:r>
                        <a:rPr lang="en-US" sz="1600" b="0" i="0" u="none" strike="noStrike" dirty="0">
                          <a:solidFill>
                            <a:schemeClr val="bg1"/>
                          </a:solidFill>
                          <a:effectLst/>
                          <a:latin typeface="Calibri" panose="020F0502020204030204" pitchFamily="34" charset="0"/>
                        </a:rPr>
                        <a:t>occurrent part of</a:t>
                      </a:r>
                    </a:p>
                  </a:txBody>
                  <a:tcPr marL="4403" marR="4403" marT="4403" marB="21133" anchor="b">
                    <a:lnL>
                      <a:noFill/>
                    </a:lnL>
                    <a:lnR>
                      <a:noFill/>
                    </a:lnR>
                    <a:lnT>
                      <a:noFill/>
                    </a:lnT>
                    <a:lnB>
                      <a:noFill/>
                    </a:lnB>
                  </a:tcPr>
                </a:tc>
                <a:extLst>
                  <a:ext uri="{0D108BD9-81ED-4DB2-BD59-A6C34878D82A}">
                    <a16:rowId xmlns:a16="http://schemas.microsoft.com/office/drawing/2014/main" val="2709195535"/>
                  </a:ext>
                </a:extLst>
              </a:tr>
              <a:tr h="110067">
                <a:tc>
                  <a:txBody>
                    <a:bodyPr/>
                    <a:lstStyle/>
                    <a:p>
                      <a:pPr algn="l" fontAlgn="b"/>
                      <a:r>
                        <a:rPr lang="en-US" sz="1600" b="0" i="0" u="none" strike="noStrike" dirty="0">
                          <a:solidFill>
                            <a:schemeClr val="bg1"/>
                          </a:solidFill>
                          <a:effectLst/>
                          <a:latin typeface="Calibri" panose="020F0502020204030204" pitchFamily="34" charset="0"/>
                        </a:rPr>
                        <a:t>occurs in</a:t>
                      </a:r>
                    </a:p>
                  </a:txBody>
                  <a:tcPr marL="4403" marR="4403" marT="4403" marB="21133" anchor="b">
                    <a:lnL>
                      <a:noFill/>
                    </a:lnL>
                    <a:lnR>
                      <a:noFill/>
                    </a:lnR>
                    <a:lnT>
                      <a:noFill/>
                    </a:lnT>
                    <a:lnB>
                      <a:noFill/>
                    </a:lnB>
                  </a:tcPr>
                </a:tc>
                <a:extLst>
                  <a:ext uri="{0D108BD9-81ED-4DB2-BD59-A6C34878D82A}">
                    <a16:rowId xmlns:a16="http://schemas.microsoft.com/office/drawing/2014/main" val="2433523093"/>
                  </a:ext>
                </a:extLst>
              </a:tr>
              <a:tr h="110067">
                <a:tc>
                  <a:txBody>
                    <a:bodyPr/>
                    <a:lstStyle/>
                    <a:p>
                      <a:pPr algn="l" fontAlgn="b"/>
                      <a:r>
                        <a:rPr lang="en-US" sz="1600" b="0" i="0" u="none" strike="noStrike" dirty="0">
                          <a:solidFill>
                            <a:schemeClr val="bg1"/>
                          </a:solidFill>
                          <a:effectLst/>
                          <a:latin typeface="Calibri" panose="020F0502020204030204" pitchFamily="34" charset="0"/>
                        </a:rPr>
                        <a:t>participates in at</a:t>
                      </a:r>
                    </a:p>
                  </a:txBody>
                  <a:tcPr marL="4403" marR="4403" marT="4403" marB="21133" anchor="b">
                    <a:lnL>
                      <a:noFill/>
                    </a:lnL>
                    <a:lnR>
                      <a:noFill/>
                    </a:lnR>
                    <a:lnT>
                      <a:noFill/>
                    </a:lnT>
                    <a:lnB>
                      <a:noFill/>
                    </a:lnB>
                  </a:tcPr>
                </a:tc>
                <a:extLst>
                  <a:ext uri="{0D108BD9-81ED-4DB2-BD59-A6C34878D82A}">
                    <a16:rowId xmlns:a16="http://schemas.microsoft.com/office/drawing/2014/main" val="1856017970"/>
                  </a:ext>
                </a:extLst>
              </a:tr>
              <a:tr h="110067">
                <a:tc>
                  <a:txBody>
                    <a:bodyPr/>
                    <a:lstStyle/>
                    <a:p>
                      <a:pPr algn="l" fontAlgn="b"/>
                      <a:r>
                        <a:rPr lang="en-US" sz="1600" b="0" i="0" u="none" strike="noStrike" dirty="0">
                          <a:solidFill>
                            <a:schemeClr val="bg1"/>
                          </a:solidFill>
                          <a:effectLst/>
                          <a:latin typeface="Calibri" panose="020F0502020204030204" pitchFamily="34" charset="0"/>
                        </a:rPr>
                        <a:t>preceded by</a:t>
                      </a:r>
                    </a:p>
                  </a:txBody>
                  <a:tcPr marL="4403" marR="4403" marT="4403" marB="21133" anchor="b">
                    <a:lnL>
                      <a:noFill/>
                    </a:lnL>
                    <a:lnR>
                      <a:noFill/>
                    </a:lnR>
                    <a:lnT>
                      <a:noFill/>
                    </a:lnT>
                    <a:lnB>
                      <a:noFill/>
                    </a:lnB>
                  </a:tcPr>
                </a:tc>
                <a:extLst>
                  <a:ext uri="{0D108BD9-81ED-4DB2-BD59-A6C34878D82A}">
                    <a16:rowId xmlns:a16="http://schemas.microsoft.com/office/drawing/2014/main" val="3868287129"/>
                  </a:ext>
                </a:extLst>
              </a:tr>
              <a:tr h="110067">
                <a:tc>
                  <a:txBody>
                    <a:bodyPr/>
                    <a:lstStyle/>
                    <a:p>
                      <a:pPr algn="l" fontAlgn="b"/>
                      <a:r>
                        <a:rPr lang="en-US" sz="1600" b="0" i="0" u="none" strike="noStrike" dirty="0">
                          <a:solidFill>
                            <a:schemeClr val="bg1"/>
                          </a:solidFill>
                          <a:effectLst/>
                          <a:latin typeface="Calibri" panose="020F0502020204030204" pitchFamily="34" charset="0"/>
                        </a:rPr>
                        <a:t>precedes</a:t>
                      </a:r>
                    </a:p>
                  </a:txBody>
                  <a:tcPr marL="4403" marR="4403" marT="4403" marB="21133" anchor="b">
                    <a:lnL>
                      <a:noFill/>
                    </a:lnL>
                    <a:lnR>
                      <a:noFill/>
                    </a:lnR>
                    <a:lnT>
                      <a:noFill/>
                    </a:lnT>
                    <a:lnB>
                      <a:noFill/>
                    </a:lnB>
                  </a:tcPr>
                </a:tc>
                <a:extLst>
                  <a:ext uri="{0D108BD9-81ED-4DB2-BD59-A6C34878D82A}">
                    <a16:rowId xmlns:a16="http://schemas.microsoft.com/office/drawing/2014/main" val="1400407751"/>
                  </a:ext>
                </a:extLst>
              </a:tr>
              <a:tr h="110067">
                <a:tc>
                  <a:txBody>
                    <a:bodyPr/>
                    <a:lstStyle/>
                    <a:p>
                      <a:pPr algn="l" fontAlgn="b"/>
                      <a:r>
                        <a:rPr lang="en-US" sz="1600" b="0" i="0" u="none" strike="noStrike" dirty="0">
                          <a:solidFill>
                            <a:schemeClr val="bg1"/>
                          </a:solidFill>
                          <a:effectLst/>
                          <a:latin typeface="Calibri" panose="020F0502020204030204" pitchFamily="34" charset="0"/>
                        </a:rPr>
                        <a:t>proper continuant part of at</a:t>
                      </a:r>
                    </a:p>
                  </a:txBody>
                  <a:tcPr marL="4403" marR="4403" marT="4403" marB="21133" anchor="b">
                    <a:lnL>
                      <a:noFill/>
                    </a:lnL>
                    <a:lnR>
                      <a:noFill/>
                    </a:lnR>
                    <a:lnT>
                      <a:noFill/>
                    </a:lnT>
                    <a:lnB>
                      <a:noFill/>
                    </a:lnB>
                  </a:tcPr>
                </a:tc>
                <a:extLst>
                  <a:ext uri="{0D108BD9-81ED-4DB2-BD59-A6C34878D82A}">
                    <a16:rowId xmlns:a16="http://schemas.microsoft.com/office/drawing/2014/main" val="1048191550"/>
                  </a:ext>
                </a:extLst>
              </a:tr>
              <a:tr h="110067">
                <a:tc>
                  <a:txBody>
                    <a:bodyPr/>
                    <a:lstStyle/>
                    <a:p>
                      <a:pPr algn="l" fontAlgn="b"/>
                      <a:r>
                        <a:rPr lang="en-US" sz="1600" b="0" i="0" u="none" strike="noStrike" dirty="0">
                          <a:solidFill>
                            <a:schemeClr val="bg1"/>
                          </a:solidFill>
                          <a:effectLst/>
                          <a:latin typeface="Calibri" panose="020F0502020204030204" pitchFamily="34" charset="0"/>
                        </a:rPr>
                        <a:t>proper occurrent part of</a:t>
                      </a:r>
                    </a:p>
                  </a:txBody>
                  <a:tcPr marL="4403" marR="4403" marT="4403" marB="21133" anchor="b">
                    <a:lnL>
                      <a:noFill/>
                    </a:lnL>
                    <a:lnR>
                      <a:noFill/>
                    </a:lnR>
                    <a:lnT>
                      <a:noFill/>
                    </a:lnT>
                    <a:lnB>
                      <a:noFill/>
                    </a:lnB>
                  </a:tcPr>
                </a:tc>
                <a:extLst>
                  <a:ext uri="{0D108BD9-81ED-4DB2-BD59-A6C34878D82A}">
                    <a16:rowId xmlns:a16="http://schemas.microsoft.com/office/drawing/2014/main" val="3024116661"/>
                  </a:ext>
                </a:extLst>
              </a:tr>
              <a:tr h="110067">
                <a:tc>
                  <a:txBody>
                    <a:bodyPr/>
                    <a:lstStyle/>
                    <a:p>
                      <a:pPr algn="l" fontAlgn="b"/>
                      <a:r>
                        <a:rPr lang="en-US" sz="1600" b="0" i="0" u="none" strike="noStrike" dirty="0">
                          <a:solidFill>
                            <a:schemeClr val="bg1"/>
                          </a:solidFill>
                          <a:effectLst/>
                          <a:latin typeface="Calibri" panose="020F0502020204030204" pitchFamily="34" charset="0"/>
                        </a:rPr>
                        <a:t>proper temporal part of</a:t>
                      </a:r>
                    </a:p>
                  </a:txBody>
                  <a:tcPr marL="4403" marR="4403" marT="4403" marB="21133" anchor="b">
                    <a:lnL>
                      <a:noFill/>
                    </a:lnL>
                    <a:lnR>
                      <a:noFill/>
                    </a:lnR>
                    <a:lnT>
                      <a:noFill/>
                    </a:lnT>
                    <a:lnB>
                      <a:noFill/>
                    </a:lnB>
                  </a:tcPr>
                </a:tc>
                <a:extLst>
                  <a:ext uri="{0D108BD9-81ED-4DB2-BD59-A6C34878D82A}">
                    <a16:rowId xmlns:a16="http://schemas.microsoft.com/office/drawing/2014/main" val="3775393212"/>
                  </a:ext>
                </a:extLst>
              </a:tr>
            </a:tbl>
          </a:graphicData>
        </a:graphic>
      </p:graphicFrame>
      <p:graphicFrame>
        <p:nvGraphicFramePr>
          <p:cNvPr id="10" name="Table 9">
            <a:extLst>
              <a:ext uri="{FF2B5EF4-FFF2-40B4-BE49-F238E27FC236}">
                <a16:creationId xmlns:a16="http://schemas.microsoft.com/office/drawing/2014/main" id="{B7CC2BDF-F659-468A-87BC-005602715D4F}"/>
              </a:ext>
            </a:extLst>
          </p:cNvPr>
          <p:cNvGraphicFramePr>
            <a:graphicFrameLocks noGrp="1"/>
          </p:cNvGraphicFramePr>
          <p:nvPr>
            <p:extLst>
              <p:ext uri="{D42A27DB-BD31-4B8C-83A1-F6EECF244321}">
                <p14:modId xmlns:p14="http://schemas.microsoft.com/office/powerpoint/2010/main" val="3415203177"/>
              </p:ext>
            </p:extLst>
          </p:nvPr>
        </p:nvGraphicFramePr>
        <p:xfrm>
          <a:off x="6108954" y="2797704"/>
          <a:ext cx="2585466" cy="1616256"/>
        </p:xfrm>
        <a:graphic>
          <a:graphicData uri="http://schemas.openxmlformats.org/drawingml/2006/table">
            <a:tbl>
              <a:tblPr/>
              <a:tblGrid>
                <a:gridCol w="2585466">
                  <a:extLst>
                    <a:ext uri="{9D8B030D-6E8A-4147-A177-3AD203B41FA5}">
                      <a16:colId xmlns:a16="http://schemas.microsoft.com/office/drawing/2014/main" val="2594622750"/>
                    </a:ext>
                  </a:extLst>
                </a:gridCol>
              </a:tblGrid>
              <a:tr h="110067">
                <a:tc>
                  <a:txBody>
                    <a:bodyPr/>
                    <a:lstStyle/>
                    <a:p>
                      <a:pPr algn="l" fontAlgn="b"/>
                      <a:r>
                        <a:rPr lang="en-US" sz="1600" b="0" i="0" u="none" strike="noStrike" dirty="0">
                          <a:solidFill>
                            <a:schemeClr val="bg1"/>
                          </a:solidFill>
                          <a:effectLst/>
                          <a:latin typeface="Calibri" panose="020F0502020204030204" pitchFamily="34" charset="0"/>
                        </a:rPr>
                        <a:t>realizes</a:t>
                      </a:r>
                    </a:p>
                  </a:txBody>
                  <a:tcPr marL="4403" marR="4403" marT="4403" marB="21133" anchor="b">
                    <a:lnL>
                      <a:noFill/>
                    </a:lnL>
                    <a:lnR>
                      <a:noFill/>
                    </a:lnR>
                    <a:lnT>
                      <a:noFill/>
                    </a:lnT>
                    <a:lnB>
                      <a:noFill/>
                    </a:lnB>
                  </a:tcPr>
                </a:tc>
                <a:extLst>
                  <a:ext uri="{0D108BD9-81ED-4DB2-BD59-A6C34878D82A}">
                    <a16:rowId xmlns:a16="http://schemas.microsoft.com/office/drawing/2014/main" val="3048043804"/>
                  </a:ext>
                </a:extLst>
              </a:tr>
              <a:tr h="110067">
                <a:tc>
                  <a:txBody>
                    <a:bodyPr/>
                    <a:lstStyle/>
                    <a:p>
                      <a:pPr algn="l" fontAlgn="b"/>
                      <a:r>
                        <a:rPr lang="en-US" sz="1600" b="0" i="0" u="none" strike="noStrike" dirty="0">
                          <a:solidFill>
                            <a:schemeClr val="bg1"/>
                          </a:solidFill>
                          <a:effectLst/>
                          <a:latin typeface="Calibri" panose="020F0502020204030204" pitchFamily="34" charset="0"/>
                        </a:rPr>
                        <a:t>spatially projects onto at</a:t>
                      </a:r>
                    </a:p>
                  </a:txBody>
                  <a:tcPr marL="4403" marR="4403" marT="4403" marB="21133" anchor="b">
                    <a:lnL>
                      <a:noFill/>
                    </a:lnL>
                    <a:lnR>
                      <a:noFill/>
                    </a:lnR>
                    <a:lnT>
                      <a:noFill/>
                    </a:lnT>
                    <a:lnB>
                      <a:noFill/>
                    </a:lnB>
                  </a:tcPr>
                </a:tc>
                <a:extLst>
                  <a:ext uri="{0D108BD9-81ED-4DB2-BD59-A6C34878D82A}">
                    <a16:rowId xmlns:a16="http://schemas.microsoft.com/office/drawing/2014/main" val="2009852250"/>
                  </a:ext>
                </a:extLst>
              </a:tr>
              <a:tr h="110067">
                <a:tc>
                  <a:txBody>
                    <a:bodyPr/>
                    <a:lstStyle/>
                    <a:p>
                      <a:pPr algn="l" fontAlgn="b"/>
                      <a:r>
                        <a:rPr lang="en-US" sz="1600" b="0" i="0" u="none" strike="noStrike" dirty="0">
                          <a:solidFill>
                            <a:schemeClr val="bg1"/>
                          </a:solidFill>
                          <a:effectLst/>
                          <a:latin typeface="Calibri" panose="020F0502020204030204" pitchFamily="34" charset="0"/>
                        </a:rPr>
                        <a:t>specifically-depended on by</a:t>
                      </a:r>
                    </a:p>
                  </a:txBody>
                  <a:tcPr marL="4403" marR="4403" marT="4403" marB="21133" anchor="b">
                    <a:lnL>
                      <a:noFill/>
                    </a:lnL>
                    <a:lnR>
                      <a:noFill/>
                    </a:lnR>
                    <a:lnT>
                      <a:noFill/>
                    </a:lnT>
                    <a:lnB>
                      <a:noFill/>
                    </a:lnB>
                  </a:tcPr>
                </a:tc>
                <a:extLst>
                  <a:ext uri="{0D108BD9-81ED-4DB2-BD59-A6C34878D82A}">
                    <a16:rowId xmlns:a16="http://schemas.microsoft.com/office/drawing/2014/main" val="3491554888"/>
                  </a:ext>
                </a:extLst>
              </a:tr>
              <a:tr h="110067">
                <a:tc>
                  <a:txBody>
                    <a:bodyPr/>
                    <a:lstStyle/>
                    <a:p>
                      <a:pPr algn="l" fontAlgn="b"/>
                      <a:r>
                        <a:rPr lang="en-US" sz="1600" b="0" i="0" u="none" strike="noStrike" dirty="0">
                          <a:solidFill>
                            <a:schemeClr val="bg1"/>
                          </a:solidFill>
                          <a:effectLst/>
                          <a:latin typeface="Calibri" panose="020F0502020204030204" pitchFamily="34" charset="0"/>
                        </a:rPr>
                        <a:t>specifically-depends on</a:t>
                      </a:r>
                    </a:p>
                  </a:txBody>
                  <a:tcPr marL="4403" marR="4403" marT="4403" marB="21133" anchor="b">
                    <a:lnL>
                      <a:noFill/>
                    </a:lnL>
                    <a:lnR>
                      <a:noFill/>
                    </a:lnR>
                    <a:lnT>
                      <a:noFill/>
                    </a:lnT>
                    <a:lnB>
                      <a:noFill/>
                    </a:lnB>
                  </a:tcPr>
                </a:tc>
                <a:extLst>
                  <a:ext uri="{0D108BD9-81ED-4DB2-BD59-A6C34878D82A}">
                    <a16:rowId xmlns:a16="http://schemas.microsoft.com/office/drawing/2014/main" val="4189020864"/>
                  </a:ext>
                </a:extLst>
              </a:tr>
              <a:tr h="110067">
                <a:tc>
                  <a:txBody>
                    <a:bodyPr/>
                    <a:lstStyle/>
                    <a:p>
                      <a:pPr algn="l" fontAlgn="b"/>
                      <a:r>
                        <a:rPr lang="en-US" sz="1600" b="0" i="0" u="none" strike="noStrike" dirty="0">
                          <a:solidFill>
                            <a:schemeClr val="bg1"/>
                          </a:solidFill>
                          <a:effectLst/>
                          <a:latin typeface="Calibri" panose="020F0502020204030204" pitchFamily="34" charset="0"/>
                        </a:rPr>
                        <a:t>temporal part of</a:t>
                      </a:r>
                    </a:p>
                  </a:txBody>
                  <a:tcPr marL="4403" marR="4403" marT="4403" marB="21133" anchor="b">
                    <a:lnL>
                      <a:noFill/>
                    </a:lnL>
                    <a:lnR>
                      <a:noFill/>
                    </a:lnR>
                    <a:lnT>
                      <a:noFill/>
                    </a:lnT>
                    <a:lnB>
                      <a:noFill/>
                    </a:lnB>
                  </a:tcPr>
                </a:tc>
                <a:extLst>
                  <a:ext uri="{0D108BD9-81ED-4DB2-BD59-A6C34878D82A}">
                    <a16:rowId xmlns:a16="http://schemas.microsoft.com/office/drawing/2014/main" val="1656623074"/>
                  </a:ext>
                </a:extLst>
              </a:tr>
              <a:tr h="110067">
                <a:tc>
                  <a:txBody>
                    <a:bodyPr/>
                    <a:lstStyle/>
                    <a:p>
                      <a:pPr algn="l" fontAlgn="b"/>
                      <a:r>
                        <a:rPr lang="en-US" sz="1600" b="0" i="0" u="none" strike="noStrike" dirty="0">
                          <a:solidFill>
                            <a:schemeClr val="bg1"/>
                          </a:solidFill>
                          <a:effectLst/>
                          <a:latin typeface="Calibri" panose="020F0502020204030204" pitchFamily="34" charset="0"/>
                        </a:rPr>
                        <a:t>temporally projects onto</a:t>
                      </a:r>
                    </a:p>
                  </a:txBody>
                  <a:tcPr marL="4403" marR="4403" marT="4403" marB="21133" anchor="b">
                    <a:lnL>
                      <a:noFill/>
                    </a:lnL>
                    <a:lnR>
                      <a:noFill/>
                    </a:lnR>
                    <a:lnT>
                      <a:noFill/>
                    </a:lnT>
                    <a:lnB>
                      <a:noFill/>
                    </a:lnB>
                  </a:tcPr>
                </a:tc>
                <a:extLst>
                  <a:ext uri="{0D108BD9-81ED-4DB2-BD59-A6C34878D82A}">
                    <a16:rowId xmlns:a16="http://schemas.microsoft.com/office/drawing/2014/main" val="1681956296"/>
                  </a:ext>
                </a:extLst>
              </a:tr>
            </a:tbl>
          </a:graphicData>
        </a:graphic>
      </p:graphicFrame>
      <p:graphicFrame>
        <p:nvGraphicFramePr>
          <p:cNvPr id="11" name="Table 10">
            <a:extLst>
              <a:ext uri="{FF2B5EF4-FFF2-40B4-BE49-F238E27FC236}">
                <a16:creationId xmlns:a16="http://schemas.microsoft.com/office/drawing/2014/main" id="{B4C13C7A-A686-446C-9586-D10DAA8B876D}"/>
              </a:ext>
            </a:extLst>
          </p:cNvPr>
          <p:cNvGraphicFramePr>
            <a:graphicFrameLocks noGrp="1"/>
          </p:cNvGraphicFramePr>
          <p:nvPr>
            <p:extLst>
              <p:ext uri="{D42A27DB-BD31-4B8C-83A1-F6EECF244321}">
                <p14:modId xmlns:p14="http://schemas.microsoft.com/office/powerpoint/2010/main" val="2980517013"/>
              </p:ext>
            </p:extLst>
          </p:nvPr>
        </p:nvGraphicFramePr>
        <p:xfrm>
          <a:off x="6115050" y="1450824"/>
          <a:ext cx="2800350" cy="1346880"/>
        </p:xfrm>
        <a:graphic>
          <a:graphicData uri="http://schemas.openxmlformats.org/drawingml/2006/table">
            <a:tbl>
              <a:tblPr/>
              <a:tblGrid>
                <a:gridCol w="2800350">
                  <a:extLst>
                    <a:ext uri="{9D8B030D-6E8A-4147-A177-3AD203B41FA5}">
                      <a16:colId xmlns:a16="http://schemas.microsoft.com/office/drawing/2014/main" val="3748907116"/>
                    </a:ext>
                  </a:extLst>
                </a:gridCol>
              </a:tblGrid>
              <a:tr h="110067">
                <a:tc>
                  <a:txBody>
                    <a:bodyPr/>
                    <a:lstStyle/>
                    <a:p>
                      <a:pPr algn="l" fontAlgn="b"/>
                      <a:r>
                        <a:rPr lang="en-US" sz="1600" b="0" i="0" u="none" strike="noStrike" dirty="0">
                          <a:solidFill>
                            <a:schemeClr val="bg1"/>
                          </a:solidFill>
                          <a:effectLst/>
                          <a:latin typeface="Calibri" panose="020F0502020204030204" pitchFamily="34" charset="0"/>
                        </a:rPr>
                        <a:t>has realization </a:t>
                      </a:r>
                    </a:p>
                  </a:txBody>
                  <a:tcPr marL="4403" marR="4403" marT="4403" marB="21133" anchor="b">
                    <a:lnL>
                      <a:noFill/>
                    </a:lnL>
                    <a:lnR>
                      <a:noFill/>
                    </a:lnR>
                    <a:lnT>
                      <a:noFill/>
                    </a:lnT>
                    <a:lnB>
                      <a:noFill/>
                    </a:lnB>
                  </a:tcPr>
                </a:tc>
                <a:extLst>
                  <a:ext uri="{0D108BD9-81ED-4DB2-BD59-A6C34878D82A}">
                    <a16:rowId xmlns:a16="http://schemas.microsoft.com/office/drawing/2014/main" val="1963468690"/>
                  </a:ext>
                </a:extLst>
              </a:tr>
              <a:tr h="110067">
                <a:tc>
                  <a:txBody>
                    <a:bodyPr/>
                    <a:lstStyle/>
                    <a:p>
                      <a:pPr algn="l" fontAlgn="b"/>
                      <a:r>
                        <a:rPr lang="en-US" sz="1600" b="0" i="0" u="none" strike="noStrike" dirty="0">
                          <a:solidFill>
                            <a:schemeClr val="bg1"/>
                          </a:solidFill>
                          <a:effectLst/>
                          <a:latin typeface="Calibri" panose="020F0502020204030204" pitchFamily="34" charset="0"/>
                        </a:rPr>
                        <a:t>has temporal part</a:t>
                      </a:r>
                    </a:p>
                  </a:txBody>
                  <a:tcPr marL="4403" marR="4403" marT="4403" marB="21133" anchor="b">
                    <a:lnL>
                      <a:noFill/>
                    </a:lnL>
                    <a:lnR>
                      <a:noFill/>
                    </a:lnR>
                    <a:lnT>
                      <a:noFill/>
                    </a:lnT>
                    <a:lnB>
                      <a:noFill/>
                    </a:lnB>
                  </a:tcPr>
                </a:tc>
                <a:extLst>
                  <a:ext uri="{0D108BD9-81ED-4DB2-BD59-A6C34878D82A}">
                    <a16:rowId xmlns:a16="http://schemas.microsoft.com/office/drawing/2014/main" val="2749250369"/>
                  </a:ext>
                </a:extLst>
              </a:tr>
              <a:tr h="110067">
                <a:tc>
                  <a:txBody>
                    <a:bodyPr/>
                    <a:lstStyle/>
                    <a:p>
                      <a:pPr algn="l" fontAlgn="b"/>
                      <a:r>
                        <a:rPr lang="en-US" sz="1600" b="0" i="0" u="none" strike="noStrike" dirty="0">
                          <a:solidFill>
                            <a:schemeClr val="bg1"/>
                          </a:solidFill>
                          <a:effectLst/>
                          <a:latin typeface="Calibri" panose="020F0502020204030204" pitchFamily="34" charset="0"/>
                        </a:rPr>
                        <a:t>history of</a:t>
                      </a:r>
                    </a:p>
                  </a:txBody>
                  <a:tcPr marL="4403" marR="4403" marT="4403" marB="21133" anchor="b">
                    <a:lnL>
                      <a:noFill/>
                    </a:lnL>
                    <a:lnR>
                      <a:noFill/>
                    </a:lnR>
                    <a:lnT>
                      <a:noFill/>
                    </a:lnT>
                    <a:lnB>
                      <a:noFill/>
                    </a:lnB>
                  </a:tcPr>
                </a:tc>
                <a:extLst>
                  <a:ext uri="{0D108BD9-81ED-4DB2-BD59-A6C34878D82A}">
                    <a16:rowId xmlns:a16="http://schemas.microsoft.com/office/drawing/2014/main" val="2621933237"/>
                  </a:ext>
                </a:extLst>
              </a:tr>
              <a:tr h="110067">
                <a:tc>
                  <a:txBody>
                    <a:bodyPr/>
                    <a:lstStyle/>
                    <a:p>
                      <a:pPr algn="l" fontAlgn="b"/>
                      <a:r>
                        <a:rPr lang="en-US" sz="1600" b="0" i="0" u="none" strike="noStrike" dirty="0">
                          <a:solidFill>
                            <a:schemeClr val="bg1"/>
                          </a:solidFill>
                          <a:effectLst/>
                          <a:latin typeface="Calibri" panose="020F0502020204030204" pitchFamily="34" charset="0"/>
                        </a:rPr>
                        <a:t>inheres in</a:t>
                      </a:r>
                    </a:p>
                  </a:txBody>
                  <a:tcPr marL="4403" marR="4403" marT="4403" marB="21133" anchor="b">
                    <a:lnL>
                      <a:noFill/>
                    </a:lnL>
                    <a:lnR>
                      <a:noFill/>
                    </a:lnR>
                    <a:lnT>
                      <a:noFill/>
                    </a:lnT>
                    <a:lnB>
                      <a:noFill/>
                    </a:lnB>
                  </a:tcPr>
                </a:tc>
                <a:extLst>
                  <a:ext uri="{0D108BD9-81ED-4DB2-BD59-A6C34878D82A}">
                    <a16:rowId xmlns:a16="http://schemas.microsoft.com/office/drawing/2014/main" val="548968967"/>
                  </a:ext>
                </a:extLst>
              </a:tr>
              <a:tr h="110067">
                <a:tc>
                  <a:txBody>
                    <a:bodyPr/>
                    <a:lstStyle/>
                    <a:p>
                      <a:pPr algn="l" fontAlgn="b"/>
                      <a:r>
                        <a:rPr lang="en-US" sz="1600" b="0" i="0" u="none" strike="noStrike" dirty="0">
                          <a:solidFill>
                            <a:schemeClr val="bg1"/>
                          </a:solidFill>
                          <a:effectLst/>
                          <a:latin typeface="Calibri" panose="020F0502020204030204" pitchFamily="34" charset="0"/>
                        </a:rPr>
                        <a:t>is carrier of at</a:t>
                      </a:r>
                    </a:p>
                  </a:txBody>
                  <a:tcPr marL="4403" marR="4403" marT="4403" marB="21133" anchor="b">
                    <a:lnL>
                      <a:noFill/>
                    </a:lnL>
                    <a:lnR>
                      <a:noFill/>
                    </a:lnR>
                    <a:lnT>
                      <a:noFill/>
                    </a:lnT>
                    <a:lnB>
                      <a:noFill/>
                    </a:lnB>
                  </a:tcPr>
                </a:tc>
                <a:extLst>
                  <a:ext uri="{0D108BD9-81ED-4DB2-BD59-A6C34878D82A}">
                    <a16:rowId xmlns:a16="http://schemas.microsoft.com/office/drawing/2014/main" val="2200331448"/>
                  </a:ext>
                </a:extLst>
              </a:tr>
            </a:tbl>
          </a:graphicData>
        </a:graphic>
      </p:graphicFrame>
      <p:sp>
        <p:nvSpPr>
          <p:cNvPr id="12" name="TextBox 11">
            <a:extLst>
              <a:ext uri="{FF2B5EF4-FFF2-40B4-BE49-F238E27FC236}">
                <a16:creationId xmlns:a16="http://schemas.microsoft.com/office/drawing/2014/main" id="{312E286D-034A-4033-8950-F5A998C60A29}"/>
              </a:ext>
            </a:extLst>
          </p:cNvPr>
          <p:cNvSpPr txBox="1"/>
          <p:nvPr/>
        </p:nvSpPr>
        <p:spPr>
          <a:xfrm>
            <a:off x="1029628" y="6230557"/>
            <a:ext cx="7914347" cy="584775"/>
          </a:xfrm>
          <a:prstGeom prst="rect">
            <a:avLst/>
          </a:prstGeom>
          <a:noFill/>
        </p:spPr>
        <p:txBody>
          <a:bodyPr wrap="none" rtlCol="0">
            <a:spAutoFit/>
          </a:bodyPr>
          <a:lstStyle/>
          <a:p>
            <a:r>
              <a:rPr lang="en-US" b="0" dirty="0">
                <a:solidFill>
                  <a:srgbClr val="FFFF00"/>
                </a:solidFill>
              </a:rPr>
              <a:t>Definitions: see </a:t>
            </a:r>
            <a:r>
              <a:rPr lang="en-US" b="0" dirty="0">
                <a:solidFill>
                  <a:srgbClr val="FFFF00"/>
                </a:solidFill>
                <a:hlinkClick r:id="rId2" action="ppaction://hlinkfile"/>
              </a:rPr>
              <a:t>BFO-2020-text.pdf </a:t>
            </a:r>
            <a:r>
              <a:rPr lang="en-US" b="0" dirty="0">
                <a:solidFill>
                  <a:srgbClr val="FFFF00"/>
                </a:solidFill>
              </a:rPr>
              <a:t>in UB Box</a:t>
            </a:r>
          </a:p>
        </p:txBody>
      </p:sp>
    </p:spTree>
    <p:extLst>
      <p:ext uri="{BB962C8B-B14F-4D97-AF65-F5344CB8AC3E}">
        <p14:creationId xmlns:p14="http://schemas.microsoft.com/office/powerpoint/2010/main" val="2889605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58" name="Group 57"/>
          <p:cNvGrpSpPr/>
          <p:nvPr/>
        </p:nvGrpSpPr>
        <p:grpSpPr>
          <a:xfrm>
            <a:off x="990600" y="2285999"/>
            <a:ext cx="7162800" cy="2238259"/>
            <a:chOff x="990600" y="2285999"/>
            <a:chExt cx="7162800" cy="2238259"/>
          </a:xfrm>
        </p:grpSpPr>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sp>
        <p:nvSpPr>
          <p:cNvPr id="4" name="Slide Number Placeholder 3">
            <a:extLst>
              <a:ext uri="{FF2B5EF4-FFF2-40B4-BE49-F238E27FC236}">
                <a16:creationId xmlns:a16="http://schemas.microsoft.com/office/drawing/2014/main" id="{4EB73E99-6FB2-4411-B735-5A264A5FE6E8}"/>
              </a:ext>
            </a:extLst>
          </p:cNvPr>
          <p:cNvSpPr>
            <a:spLocks noGrp="1"/>
          </p:cNvSpPr>
          <p:nvPr>
            <p:ph type="sldNum" sz="quarter" idx="3"/>
          </p:nvPr>
        </p:nvSpPr>
        <p:spPr/>
        <p:txBody>
          <a:bodyPr/>
          <a:lstStyle/>
          <a:p>
            <a:fld id="{7C5DB68A-9D44-4073-920F-D08D647C06A7}" type="slidenum">
              <a:rPr lang="en-US" smtClean="0"/>
              <a:t>7</a:t>
            </a:fld>
            <a:endParaRPr lang="en-US" dirty="0"/>
          </a:p>
        </p:txBody>
      </p:sp>
    </p:spTree>
    <p:extLst>
      <p:ext uri="{BB962C8B-B14F-4D97-AF65-F5344CB8AC3E}">
        <p14:creationId xmlns:p14="http://schemas.microsoft.com/office/powerpoint/2010/main" val="85871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0BAA7-2C71-41D6-A7EA-CF63DF719DBE}"/>
              </a:ext>
            </a:extLst>
          </p:cNvPr>
          <p:cNvSpPr>
            <a:spLocks noGrp="1"/>
          </p:cNvSpPr>
          <p:nvPr>
            <p:ph type="title"/>
          </p:nvPr>
        </p:nvSpPr>
        <p:spPr/>
        <p:txBody>
          <a:bodyPr/>
          <a:lstStyle/>
          <a:p>
            <a:r>
              <a:rPr lang="en-US" dirty="0"/>
              <a:t>Starting definitions for Abdul</a:t>
            </a:r>
          </a:p>
        </p:txBody>
      </p:sp>
      <p:sp>
        <p:nvSpPr>
          <p:cNvPr id="3" name="Content Placeholder 2">
            <a:extLst>
              <a:ext uri="{FF2B5EF4-FFF2-40B4-BE49-F238E27FC236}">
                <a16:creationId xmlns:a16="http://schemas.microsoft.com/office/drawing/2014/main" id="{14785612-9931-4B1B-BBE3-D8FD9B9289DF}"/>
              </a:ext>
            </a:extLst>
          </p:cNvPr>
          <p:cNvSpPr>
            <a:spLocks noGrp="1"/>
          </p:cNvSpPr>
          <p:nvPr>
            <p:ph idx="1"/>
          </p:nvPr>
        </p:nvSpPr>
        <p:spPr/>
        <p:txBody>
          <a:bodyPr/>
          <a:lstStyle/>
          <a:p>
            <a:pPr>
              <a:buFont typeface="Arial" panose="020B0604020202020204" pitchFamily="34" charset="0"/>
              <a:buChar char="•"/>
            </a:pPr>
            <a:r>
              <a:rPr lang="en-US" u="sng" dirty="0"/>
              <a:t>Biomaterial</a:t>
            </a:r>
            <a:r>
              <a:rPr lang="en-US" dirty="0"/>
              <a:t>: A substance that has been engineered to interact with biological systems for a medical purpose</a:t>
            </a:r>
          </a:p>
          <a:p>
            <a:pPr>
              <a:buFont typeface="Arial" panose="020B0604020202020204" pitchFamily="34" charset="0"/>
              <a:buChar char="•"/>
            </a:pPr>
            <a:endParaRPr lang="en-US" dirty="0"/>
          </a:p>
          <a:p>
            <a:pPr>
              <a:buFont typeface="Arial" panose="020B0604020202020204" pitchFamily="34" charset="0"/>
              <a:buChar char="•"/>
            </a:pPr>
            <a:r>
              <a:rPr lang="en-US" u="sng" dirty="0"/>
              <a:t>Implanting</a:t>
            </a:r>
            <a:r>
              <a:rPr lang="en-US" dirty="0"/>
              <a:t>: to insert a biomaterial into an organism </a:t>
            </a:r>
          </a:p>
          <a:p>
            <a:pPr>
              <a:buFont typeface="Arial" panose="020B0604020202020204" pitchFamily="34" charset="0"/>
              <a:buChar char="•"/>
            </a:pPr>
            <a:endParaRPr lang="en-US" dirty="0"/>
          </a:p>
          <a:p>
            <a:pPr>
              <a:buFont typeface="Arial" panose="020B0604020202020204" pitchFamily="34" charset="0"/>
              <a:buChar char="•"/>
            </a:pPr>
            <a:r>
              <a:rPr lang="en-US" u="sng" dirty="0"/>
              <a:t>Biocompatible</a:t>
            </a:r>
            <a:r>
              <a:rPr lang="en-US" dirty="0"/>
              <a:t>: Any material that is safely implanted and used in contact with biological tissues without causing immunological rejection </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032D81D-5D1F-4954-8CEF-8A43A8A56DCA}"/>
              </a:ext>
            </a:extLst>
          </p:cNvPr>
          <p:cNvSpPr>
            <a:spLocks noGrp="1"/>
          </p:cNvSpPr>
          <p:nvPr>
            <p:ph type="sldNum" sz="quarter" idx="3"/>
          </p:nvPr>
        </p:nvSpPr>
        <p:spPr/>
        <p:txBody>
          <a:bodyPr/>
          <a:lstStyle/>
          <a:p>
            <a:fld id="{7C5DB68A-9D44-4073-920F-D08D647C06A7}" type="slidenum">
              <a:rPr lang="en-US" smtClean="0"/>
              <a:t>70</a:t>
            </a:fld>
            <a:endParaRPr lang="en-US" dirty="0"/>
          </a:p>
        </p:txBody>
      </p:sp>
    </p:spTree>
    <p:extLst>
      <p:ext uri="{BB962C8B-B14F-4D97-AF65-F5344CB8AC3E}">
        <p14:creationId xmlns:p14="http://schemas.microsoft.com/office/powerpoint/2010/main" val="1850645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0BAA7-2C71-41D6-A7EA-CF63DF719DBE}"/>
              </a:ext>
            </a:extLst>
          </p:cNvPr>
          <p:cNvSpPr>
            <a:spLocks noGrp="1"/>
          </p:cNvSpPr>
          <p:nvPr>
            <p:ph type="title"/>
          </p:nvPr>
        </p:nvSpPr>
        <p:spPr/>
        <p:txBody>
          <a:bodyPr/>
          <a:lstStyle/>
          <a:p>
            <a:r>
              <a:rPr lang="en-US" dirty="0"/>
              <a:t>Starting definitions for </a:t>
            </a:r>
            <a:r>
              <a:rPr lang="en-US" dirty="0" err="1"/>
              <a:t>Madhuvanti</a:t>
            </a:r>
            <a:endParaRPr lang="en-US" dirty="0"/>
          </a:p>
        </p:txBody>
      </p:sp>
      <p:sp>
        <p:nvSpPr>
          <p:cNvPr id="3" name="Content Placeholder 2">
            <a:extLst>
              <a:ext uri="{FF2B5EF4-FFF2-40B4-BE49-F238E27FC236}">
                <a16:creationId xmlns:a16="http://schemas.microsoft.com/office/drawing/2014/main" id="{14785612-9931-4B1B-BBE3-D8FD9B9289DF}"/>
              </a:ext>
            </a:extLst>
          </p:cNvPr>
          <p:cNvSpPr>
            <a:spLocks noGrp="1"/>
          </p:cNvSpPr>
          <p:nvPr>
            <p:ph idx="1"/>
          </p:nvPr>
        </p:nvSpPr>
        <p:spPr/>
        <p:txBody>
          <a:bodyPr/>
          <a:lstStyle/>
          <a:p>
            <a:pPr>
              <a:buFont typeface="Arial" panose="020B0604020202020204" pitchFamily="34" charset="0"/>
              <a:buChar char="•"/>
            </a:pPr>
            <a:r>
              <a:rPr lang="en-US" sz="2000" u="sng" dirty="0"/>
              <a:t>Proliferating</a:t>
            </a:r>
            <a:r>
              <a:rPr lang="en-US" sz="2000" dirty="0"/>
              <a:t>: The biological process of quickly dividing cells to reproduce or multiply them. Proliferating, as used in relation to cancer, describes the unrestricted of tumor cells, which helps in the spread and development of the tumor.</a:t>
            </a:r>
          </a:p>
          <a:p>
            <a:pPr>
              <a:buFont typeface="Arial" panose="020B0604020202020204" pitchFamily="34" charset="0"/>
              <a:buChar char="•"/>
            </a:pPr>
            <a:r>
              <a:rPr lang="en-US" sz="2000" u="sng" dirty="0"/>
              <a:t>Tumor</a:t>
            </a:r>
            <a:r>
              <a:rPr lang="en-US" sz="2000" dirty="0"/>
              <a:t>: An unusual mass of tissue that develops when cells proliferate and divide more than they should to or fail to die when they ought to. Malignant tumors have the ability to invade adjacent tissues and spread to other parts of the body (metastasis). Benign tumors are non-cancerous, while malignant tumors are cancerous.</a:t>
            </a:r>
          </a:p>
          <a:p>
            <a:pPr>
              <a:buFont typeface="Arial" panose="020B0604020202020204" pitchFamily="34" charset="0"/>
              <a:buChar char="•"/>
            </a:pPr>
            <a:r>
              <a:rPr lang="en-US" sz="2000" u="sng" dirty="0"/>
              <a:t>Metastasis</a:t>
            </a:r>
            <a:r>
              <a:rPr lang="en-US" sz="2000" dirty="0"/>
              <a:t>: The process that indicates an advanced stage of cancer and involves the migration of cancer cells from the primary tumor location to other bodily areas, usually through the lymphatic or circulatory systems. </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5032D81D-5D1F-4954-8CEF-8A43A8A56DCA}"/>
              </a:ext>
            </a:extLst>
          </p:cNvPr>
          <p:cNvSpPr>
            <a:spLocks noGrp="1"/>
          </p:cNvSpPr>
          <p:nvPr>
            <p:ph type="sldNum" sz="quarter" idx="3"/>
          </p:nvPr>
        </p:nvSpPr>
        <p:spPr/>
        <p:txBody>
          <a:bodyPr/>
          <a:lstStyle/>
          <a:p>
            <a:fld id="{7C5DB68A-9D44-4073-920F-D08D647C06A7}" type="slidenum">
              <a:rPr lang="en-US" smtClean="0"/>
              <a:t>71</a:t>
            </a:fld>
            <a:endParaRPr lang="en-US" dirty="0"/>
          </a:p>
        </p:txBody>
      </p:sp>
    </p:spTree>
    <p:extLst>
      <p:ext uri="{BB962C8B-B14F-4D97-AF65-F5344CB8AC3E}">
        <p14:creationId xmlns:p14="http://schemas.microsoft.com/office/powerpoint/2010/main" val="19634870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0BAA7-2C71-41D6-A7EA-CF63DF719DBE}"/>
              </a:ext>
            </a:extLst>
          </p:cNvPr>
          <p:cNvSpPr>
            <a:spLocks noGrp="1"/>
          </p:cNvSpPr>
          <p:nvPr>
            <p:ph type="title"/>
          </p:nvPr>
        </p:nvSpPr>
        <p:spPr/>
        <p:txBody>
          <a:bodyPr/>
          <a:lstStyle/>
          <a:p>
            <a:r>
              <a:rPr lang="en-US" dirty="0"/>
              <a:t>Starting definitions for </a:t>
            </a:r>
            <a:r>
              <a:rPr lang="en-US" dirty="0" err="1"/>
              <a:t>Saha</a:t>
            </a:r>
            <a:endParaRPr lang="en-US" dirty="0"/>
          </a:p>
        </p:txBody>
      </p:sp>
      <p:sp>
        <p:nvSpPr>
          <p:cNvPr id="3" name="Content Placeholder 2">
            <a:extLst>
              <a:ext uri="{FF2B5EF4-FFF2-40B4-BE49-F238E27FC236}">
                <a16:creationId xmlns:a16="http://schemas.microsoft.com/office/drawing/2014/main" id="{14785612-9931-4B1B-BBE3-D8FD9B9289DF}"/>
              </a:ext>
            </a:extLst>
          </p:cNvPr>
          <p:cNvSpPr>
            <a:spLocks noGrp="1"/>
          </p:cNvSpPr>
          <p:nvPr>
            <p:ph idx="1"/>
          </p:nvPr>
        </p:nvSpPr>
        <p:spPr/>
        <p:txBody>
          <a:bodyPr/>
          <a:lstStyle/>
          <a:p>
            <a:pPr>
              <a:buFont typeface="Arial" panose="020B0604020202020204" pitchFamily="34" charset="0"/>
              <a:buChar char="•"/>
            </a:pPr>
            <a:r>
              <a:rPr lang="en-US" sz="2000" u="sng" dirty="0"/>
              <a:t>Brain</a:t>
            </a:r>
            <a:r>
              <a:rPr lang="en-US" sz="2000" dirty="0"/>
              <a:t> (Object):  The brain is the organ of the central nervous system responsible for controlling bodily functions, processing sensory information, and facilitating cognitive processes, such as thought and memory. </a:t>
            </a:r>
          </a:p>
          <a:p>
            <a:pPr>
              <a:buFont typeface="Arial" panose="020B0604020202020204" pitchFamily="34" charset="0"/>
              <a:buChar char="•"/>
            </a:pPr>
            <a:r>
              <a:rPr lang="en-US" sz="2000" u="sng" dirty="0"/>
              <a:t>mental representation </a:t>
            </a:r>
            <a:r>
              <a:rPr lang="en-US" sz="2000" dirty="0"/>
              <a:t>(information content entity): a mental representation is a cognitive entity formed in the mind that corresponds to an external object, event, or concept, allowing individuals to think, reason, and make decisions based on stored information. </a:t>
            </a:r>
          </a:p>
          <a:p>
            <a:pPr>
              <a:buFont typeface="Arial" panose="020B0604020202020204" pitchFamily="34" charset="0"/>
              <a:buChar char="•"/>
            </a:pPr>
            <a:r>
              <a:rPr lang="en-US" sz="2000" u="sng" dirty="0"/>
              <a:t>cognitive process </a:t>
            </a:r>
            <a:r>
              <a:rPr lang="en-US" sz="2000" dirty="0"/>
              <a:t>(mental process): a cognitive process is a mental activity that involves the acquisition, manipulation, and application of knowledge, enabling functions such as reasoning, memory, and decision-making. </a:t>
            </a:r>
          </a:p>
        </p:txBody>
      </p:sp>
      <p:sp>
        <p:nvSpPr>
          <p:cNvPr id="4" name="Slide Number Placeholder 3">
            <a:extLst>
              <a:ext uri="{FF2B5EF4-FFF2-40B4-BE49-F238E27FC236}">
                <a16:creationId xmlns:a16="http://schemas.microsoft.com/office/drawing/2014/main" id="{5032D81D-5D1F-4954-8CEF-8A43A8A56DCA}"/>
              </a:ext>
            </a:extLst>
          </p:cNvPr>
          <p:cNvSpPr>
            <a:spLocks noGrp="1"/>
          </p:cNvSpPr>
          <p:nvPr>
            <p:ph type="sldNum" sz="quarter" idx="3"/>
          </p:nvPr>
        </p:nvSpPr>
        <p:spPr/>
        <p:txBody>
          <a:bodyPr/>
          <a:lstStyle/>
          <a:p>
            <a:fld id="{7C5DB68A-9D44-4073-920F-D08D647C06A7}" type="slidenum">
              <a:rPr lang="en-US" smtClean="0"/>
              <a:t>72</a:t>
            </a:fld>
            <a:endParaRPr lang="en-US" dirty="0"/>
          </a:p>
        </p:txBody>
      </p:sp>
    </p:spTree>
    <p:extLst>
      <p:ext uri="{BB962C8B-B14F-4D97-AF65-F5344CB8AC3E}">
        <p14:creationId xmlns:p14="http://schemas.microsoft.com/office/powerpoint/2010/main" val="4000325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2D5C-5553-4903-9C37-994029FFFBDC}"/>
              </a:ext>
            </a:extLst>
          </p:cNvPr>
          <p:cNvSpPr>
            <a:spLocks noGrp="1"/>
          </p:cNvSpPr>
          <p:nvPr>
            <p:ph type="title"/>
          </p:nvPr>
        </p:nvSpPr>
        <p:spPr/>
        <p:txBody>
          <a:bodyPr/>
          <a:lstStyle/>
          <a:p>
            <a:r>
              <a:rPr lang="en-US" dirty="0"/>
              <a:t>For each one of you:</a:t>
            </a:r>
          </a:p>
        </p:txBody>
      </p:sp>
      <p:sp>
        <p:nvSpPr>
          <p:cNvPr id="3" name="Content Placeholder 2">
            <a:extLst>
              <a:ext uri="{FF2B5EF4-FFF2-40B4-BE49-F238E27FC236}">
                <a16:creationId xmlns:a16="http://schemas.microsoft.com/office/drawing/2014/main" id="{9E0F0346-0AE5-4BE3-ABB7-95B912C9A168}"/>
              </a:ext>
            </a:extLst>
          </p:cNvPr>
          <p:cNvSpPr>
            <a:spLocks noGrp="1"/>
          </p:cNvSpPr>
          <p:nvPr>
            <p:ph idx="1"/>
          </p:nvPr>
        </p:nvSpPr>
        <p:spPr/>
        <p:txBody>
          <a:bodyPr/>
          <a:lstStyle/>
          <a:p>
            <a:pPr>
              <a:buFont typeface="Arial" panose="020B0604020202020204" pitchFamily="34" charset="0"/>
              <a:buChar char="•"/>
            </a:pPr>
            <a:r>
              <a:rPr lang="en-US" dirty="0"/>
              <a:t>Think of a scenario with ‘concrete’ particulars each one of which instantiates a type that is mentioned in your definitions.</a:t>
            </a:r>
          </a:p>
          <a:p>
            <a:pPr>
              <a:buFont typeface="Arial" panose="020B0604020202020204" pitchFamily="34" charset="0"/>
              <a:buChar char="•"/>
            </a:pPr>
            <a:r>
              <a:rPr lang="en-US" dirty="0" err="1"/>
              <a:t>Eg</a:t>
            </a:r>
            <a:r>
              <a:rPr lang="en-US" dirty="0"/>
              <a:t>: </a:t>
            </a:r>
            <a:r>
              <a:rPr lang="en-US" sz="1800" dirty="0"/>
              <a:t>mutating: the mechanism by which an organism's genetic material, usually DNA, changes, either on its own or as a result of external factors. It is changes in the DNA sequence that can cause uncontrolled cell division, treatment resistance, and tumor development. </a:t>
            </a:r>
          </a:p>
          <a:p>
            <a:pPr>
              <a:buFont typeface="Arial" panose="020B0604020202020204" pitchFamily="34" charset="0"/>
              <a:buChar char="•"/>
            </a:pPr>
            <a:r>
              <a:rPr lang="en-US" sz="1800" dirty="0"/>
              <a:t>Scenario particulars:</a:t>
            </a:r>
          </a:p>
          <a:p>
            <a:pPr lvl="1">
              <a:buFont typeface="Arial" panose="020B0604020202020204" pitchFamily="34" charset="0"/>
              <a:buChar char="•"/>
            </a:pPr>
            <a:r>
              <a:rPr lang="en-US" sz="1800" dirty="0"/>
              <a:t>John</a:t>
            </a:r>
          </a:p>
          <a:p>
            <a:pPr lvl="1">
              <a:buFont typeface="Arial" panose="020B0604020202020204" pitchFamily="34" charset="0"/>
              <a:buChar char="•"/>
            </a:pPr>
            <a:r>
              <a:rPr lang="en-US" sz="1800" dirty="0"/>
              <a:t>The mutation occurring (?) in John at some time</a:t>
            </a:r>
          </a:p>
          <a:p>
            <a:pPr lvl="1">
              <a:buFont typeface="Arial" panose="020B0604020202020204" pitchFamily="34" charset="0"/>
              <a:buChar char="•"/>
            </a:pPr>
            <a:r>
              <a:rPr lang="en-US" sz="1800" dirty="0"/>
              <a:t>John’s DNA</a:t>
            </a:r>
          </a:p>
          <a:p>
            <a:pPr lvl="1">
              <a:buFont typeface="Arial" panose="020B0604020202020204" pitchFamily="34" charset="0"/>
              <a:buChar char="•"/>
            </a:pPr>
            <a:r>
              <a:rPr lang="en-US" sz="1800" dirty="0"/>
              <a:t>A particular sequence in John’s DNA</a:t>
            </a:r>
          </a:p>
          <a:p>
            <a:pPr lvl="1">
              <a:buFont typeface="Arial" panose="020B0604020202020204" pitchFamily="34" charset="0"/>
              <a:buChar char="•"/>
            </a:pPr>
            <a:r>
              <a:rPr lang="en-US" sz="1800" dirty="0"/>
              <a:t>The external factor that caused the mutation in John.</a:t>
            </a:r>
          </a:p>
          <a:p>
            <a:pPr>
              <a:buFont typeface="Arial" panose="020B0604020202020204" pitchFamily="34" charset="0"/>
              <a:buChar char="•"/>
            </a:pPr>
            <a:r>
              <a:rPr lang="en-US" sz="1800" dirty="0"/>
              <a:t>These particulars need to be related to each other where relevant/possible and this cross the three definitions!</a:t>
            </a:r>
          </a:p>
        </p:txBody>
      </p:sp>
      <p:sp>
        <p:nvSpPr>
          <p:cNvPr id="4" name="Slide Number Placeholder 3">
            <a:extLst>
              <a:ext uri="{FF2B5EF4-FFF2-40B4-BE49-F238E27FC236}">
                <a16:creationId xmlns:a16="http://schemas.microsoft.com/office/drawing/2014/main" id="{E97A1060-626A-4C9D-A175-5DB733E66EED}"/>
              </a:ext>
            </a:extLst>
          </p:cNvPr>
          <p:cNvSpPr>
            <a:spLocks noGrp="1"/>
          </p:cNvSpPr>
          <p:nvPr>
            <p:ph type="sldNum" sz="quarter" idx="3"/>
          </p:nvPr>
        </p:nvSpPr>
        <p:spPr/>
        <p:txBody>
          <a:bodyPr/>
          <a:lstStyle/>
          <a:p>
            <a:fld id="{7C5DB68A-9D44-4073-920F-D08D647C06A7}" type="slidenum">
              <a:rPr lang="en-US" smtClean="0"/>
              <a:t>73</a:t>
            </a:fld>
            <a:endParaRPr lang="en-US" dirty="0"/>
          </a:p>
        </p:txBody>
      </p:sp>
    </p:spTree>
    <p:extLst>
      <p:ext uri="{BB962C8B-B14F-4D97-AF65-F5344CB8AC3E}">
        <p14:creationId xmlns:p14="http://schemas.microsoft.com/office/powerpoint/2010/main" val="27409993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0FC1-65D1-40D1-B7EA-8EB131049C80}"/>
              </a:ext>
            </a:extLst>
          </p:cNvPr>
          <p:cNvSpPr>
            <a:spLocks noGrp="1"/>
          </p:cNvSpPr>
          <p:nvPr>
            <p:ph type="title"/>
          </p:nvPr>
        </p:nvSpPr>
        <p:spPr/>
        <p:txBody>
          <a:bodyPr/>
          <a:lstStyle/>
          <a:p>
            <a:r>
              <a:rPr lang="en-US" dirty="0"/>
              <a:t>Important !</a:t>
            </a:r>
          </a:p>
        </p:txBody>
      </p:sp>
      <p:sp>
        <p:nvSpPr>
          <p:cNvPr id="3" name="Content Placeholder 2">
            <a:extLst>
              <a:ext uri="{FF2B5EF4-FFF2-40B4-BE49-F238E27FC236}">
                <a16:creationId xmlns:a16="http://schemas.microsoft.com/office/drawing/2014/main" id="{8BD2EA3E-C1CA-47D3-A93D-FB1EC181B2EE}"/>
              </a:ext>
            </a:extLst>
          </p:cNvPr>
          <p:cNvSpPr>
            <a:spLocks noGrp="1"/>
          </p:cNvSpPr>
          <p:nvPr>
            <p:ph idx="1"/>
          </p:nvPr>
        </p:nvSpPr>
        <p:spPr/>
        <p:txBody>
          <a:bodyPr/>
          <a:lstStyle/>
          <a:p>
            <a:r>
              <a:rPr lang="en-US" dirty="0"/>
              <a:t>Do not forget to provide full Aristotelian definitions for all new type-terms you introduce as part of this and forthcoming assignments!</a:t>
            </a:r>
          </a:p>
          <a:p>
            <a:endParaRPr lang="en-US" dirty="0"/>
          </a:p>
          <a:p>
            <a:r>
              <a:rPr lang="en-US" dirty="0"/>
              <a:t>Assessment:</a:t>
            </a:r>
          </a:p>
          <a:p>
            <a:pPr lvl="1"/>
            <a:r>
              <a:rPr lang="en-US" sz="2200" dirty="0"/>
              <a:t>Definitions appropriately corrected in Aristotelian form and jointly complete: 20% </a:t>
            </a:r>
          </a:p>
          <a:p>
            <a:pPr lvl="2"/>
            <a:r>
              <a:rPr lang="en-US" sz="1800" dirty="0"/>
              <a:t>(note: this means that all entities must be subsumed by the appropriate lowest level BFO universal)</a:t>
            </a:r>
          </a:p>
          <a:p>
            <a:pPr lvl="1"/>
            <a:r>
              <a:rPr lang="en-US" sz="2200" dirty="0"/>
              <a:t>BFO relations correctly applied or new ones correctly defined (this requires to introduce a certain number of particulars): 40%</a:t>
            </a:r>
          </a:p>
          <a:p>
            <a:pPr lvl="1"/>
            <a:r>
              <a:rPr lang="en-US" sz="2200" dirty="0"/>
              <a:t>Adequate motivations for decisions made in (1) and (2): 40%.</a:t>
            </a:r>
          </a:p>
          <a:p>
            <a:endParaRPr lang="en-US" dirty="0"/>
          </a:p>
        </p:txBody>
      </p:sp>
      <p:sp>
        <p:nvSpPr>
          <p:cNvPr id="4" name="Slide Number Placeholder 3">
            <a:extLst>
              <a:ext uri="{FF2B5EF4-FFF2-40B4-BE49-F238E27FC236}">
                <a16:creationId xmlns:a16="http://schemas.microsoft.com/office/drawing/2014/main" id="{0E312FF0-59FB-4DF7-9E7F-F9F5494B84FF}"/>
              </a:ext>
            </a:extLst>
          </p:cNvPr>
          <p:cNvSpPr>
            <a:spLocks noGrp="1"/>
          </p:cNvSpPr>
          <p:nvPr>
            <p:ph type="sldNum" sz="quarter" idx="3"/>
          </p:nvPr>
        </p:nvSpPr>
        <p:spPr/>
        <p:txBody>
          <a:bodyPr/>
          <a:lstStyle/>
          <a:p>
            <a:fld id="{7C5DB68A-9D44-4073-920F-D08D647C06A7}" type="slidenum">
              <a:rPr lang="en-US" smtClean="0"/>
              <a:t>74</a:t>
            </a:fld>
            <a:endParaRPr lang="en-US" dirty="0"/>
          </a:p>
        </p:txBody>
      </p:sp>
    </p:spTree>
    <p:extLst>
      <p:ext uri="{BB962C8B-B14F-4D97-AF65-F5344CB8AC3E}">
        <p14:creationId xmlns:p14="http://schemas.microsoft.com/office/powerpoint/2010/main" val="10806641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0FCE-FD5D-4C1B-80CE-AA21C7F32B1E}"/>
              </a:ext>
            </a:extLst>
          </p:cNvPr>
          <p:cNvSpPr>
            <a:spLocks noGrp="1"/>
          </p:cNvSpPr>
          <p:nvPr>
            <p:ph type="title"/>
          </p:nvPr>
        </p:nvSpPr>
        <p:spPr/>
        <p:txBody>
          <a:bodyPr/>
          <a:lstStyle/>
          <a:p>
            <a:r>
              <a:rPr lang="en-US" dirty="0"/>
              <a:t>Demo</a:t>
            </a:r>
          </a:p>
        </p:txBody>
      </p:sp>
      <p:sp>
        <p:nvSpPr>
          <p:cNvPr id="3" name="Content Placeholder 2">
            <a:extLst>
              <a:ext uri="{FF2B5EF4-FFF2-40B4-BE49-F238E27FC236}">
                <a16:creationId xmlns:a16="http://schemas.microsoft.com/office/drawing/2014/main" id="{9519C861-3CB2-4FD7-9A84-71B3EFEF5EB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6C3D1BE-6C06-481A-BAEA-7E563CCB52DC}"/>
              </a:ext>
            </a:extLst>
          </p:cNvPr>
          <p:cNvSpPr>
            <a:spLocks noGrp="1"/>
          </p:cNvSpPr>
          <p:nvPr>
            <p:ph type="sldNum" sz="quarter" idx="3"/>
          </p:nvPr>
        </p:nvSpPr>
        <p:spPr/>
        <p:txBody>
          <a:bodyPr/>
          <a:lstStyle/>
          <a:p>
            <a:fld id="{7C5DB68A-9D44-4073-920F-D08D647C06A7}" type="slidenum">
              <a:rPr lang="en-US" smtClean="0"/>
              <a:t>75</a:t>
            </a:fld>
            <a:endParaRPr lang="en-US" dirty="0"/>
          </a:p>
        </p:txBody>
      </p:sp>
    </p:spTree>
    <p:extLst>
      <p:ext uri="{BB962C8B-B14F-4D97-AF65-F5344CB8AC3E}">
        <p14:creationId xmlns:p14="http://schemas.microsoft.com/office/powerpoint/2010/main" val="1785118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71ED-D6B8-4160-807C-27D37FEB3172}"/>
              </a:ext>
            </a:extLst>
          </p:cNvPr>
          <p:cNvSpPr>
            <a:spLocks noGrp="1"/>
          </p:cNvSpPr>
          <p:nvPr>
            <p:ph type="title"/>
          </p:nvPr>
        </p:nvSpPr>
        <p:spPr/>
        <p:txBody>
          <a:bodyPr/>
          <a:lstStyle/>
          <a:p>
            <a:r>
              <a:rPr lang="en-US" dirty="0"/>
              <a:t>Reading pre-class!</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A4BD9CB9-9DF2-4D4F-A9FE-45C58C7EEF7B}"/>
              </a:ext>
            </a:extLst>
          </p:cNvPr>
          <p:cNvSpPr>
            <a:spLocks noGrp="1"/>
          </p:cNvSpPr>
          <p:nvPr>
            <p:ph idx="1"/>
          </p:nvPr>
        </p:nvSpPr>
        <p:spPr>
          <a:xfrm>
            <a:off x="228600" y="1554480"/>
            <a:ext cx="8686800" cy="2895600"/>
          </a:xfrm>
        </p:spPr>
        <p:txBody>
          <a:bodyPr/>
          <a:lstStyle/>
          <a:p>
            <a:pPr>
              <a:buFont typeface="Arial" panose="020B0604020202020204" pitchFamily="34" charset="0"/>
              <a:buChar char="•"/>
            </a:pPr>
            <a:r>
              <a:rPr lang="en-US" sz="2000" dirty="0"/>
              <a:t>Required reading pre-class:</a:t>
            </a:r>
          </a:p>
          <a:p>
            <a:pPr lvl="1">
              <a:buFont typeface="Arial" panose="020B0604020202020204" pitchFamily="34" charset="0"/>
              <a:buChar char="•"/>
            </a:pPr>
            <a:r>
              <a:rPr lang="en-US" sz="2000" b="1" dirty="0"/>
              <a:t>R7</a:t>
            </a:r>
            <a:r>
              <a:rPr lang="en-US" sz="2000" dirty="0"/>
              <a:t> Ceusters, W. and B. Smith, Tracking referents in electronic health records. Stud Health Technol Inform, 2005. 116: p. 71-6.[3]</a:t>
            </a:r>
          </a:p>
          <a:p>
            <a:pPr lvl="1">
              <a:buFont typeface="Arial" panose="020B0604020202020204" pitchFamily="34" charset="0"/>
              <a:buChar char="•"/>
            </a:pPr>
            <a:r>
              <a:rPr lang="en-US" sz="2000" dirty="0"/>
              <a:t>PDF downloadable from: </a:t>
            </a:r>
            <a:r>
              <a:rPr lang="en-US" sz="2000" dirty="0">
                <a:hlinkClick r:id="rId2"/>
              </a:rPr>
              <a:t>http://ebooks.iospress.nl/publication</a:t>
            </a:r>
            <a:r>
              <a:rPr lang="en-US" sz="2000">
                <a:hlinkClick r:id="rId2"/>
              </a:rPr>
              <a:t>/10278</a:t>
            </a:r>
            <a:r>
              <a:rPr lang="en-US" sz="2000"/>
              <a:t> </a:t>
            </a:r>
            <a:endParaRPr lang="en-US" sz="2000" dirty="0"/>
          </a:p>
          <a:p>
            <a:pPr>
              <a:buFont typeface="Arial" panose="020B0604020202020204" pitchFamily="34" charset="0"/>
              <a:buChar char="•"/>
            </a:pPr>
            <a:r>
              <a:rPr lang="en-US" sz="2000" dirty="0"/>
              <a:t>More in detail: </a:t>
            </a:r>
          </a:p>
          <a:p>
            <a:pPr lvl="1">
              <a:buFont typeface="Arial" panose="020B0604020202020204" pitchFamily="34" charset="0"/>
              <a:buChar char="•"/>
            </a:pPr>
            <a:r>
              <a:rPr lang="en-US" sz="2000" dirty="0">
                <a:hlinkClick r:id="rId3"/>
              </a:rPr>
              <a:t>https://osf.io/preprints/osf/q8hts</a:t>
            </a:r>
            <a:r>
              <a:rPr lang="en-US" sz="2000" dirty="0"/>
              <a:t> </a:t>
            </a:r>
          </a:p>
          <a:p>
            <a:pPr>
              <a:buFont typeface="Arial" panose="020B0604020202020204" pitchFamily="34" charset="0"/>
              <a:buChar char="•"/>
            </a:pPr>
            <a:r>
              <a:rPr lang="en-US" sz="2000" dirty="0"/>
              <a:t>Suggested additional reading (for sure for students with concentration in Biomedical Ontology):</a:t>
            </a:r>
          </a:p>
          <a:p>
            <a:pPr lvl="1">
              <a:buFont typeface="Arial" panose="020B0604020202020204" pitchFamily="34" charset="0"/>
              <a:buChar char="•"/>
            </a:pPr>
            <a:r>
              <a:rPr lang="en-US" sz="2000" b="1" dirty="0"/>
              <a:t>R8</a:t>
            </a:r>
            <a:r>
              <a:rPr lang="en-US" sz="2000" dirty="0"/>
              <a:t> Ceusters, W. and B. Smith, Strategies for referent tracking in electronic health records. J Biomed Inform, 2006. 39(3): p. 362-78.[4]</a:t>
            </a:r>
          </a:p>
          <a:p>
            <a:pPr lvl="1">
              <a:buFont typeface="Arial" panose="020B0604020202020204" pitchFamily="34" charset="0"/>
              <a:buChar char="•"/>
            </a:pPr>
            <a:r>
              <a:rPr lang="en-US" sz="2000" dirty="0">
                <a:hlinkClick r:id="rId4"/>
              </a:rPr>
              <a:t>https://www.sciencedirect.com/science/article/pii/S1532046405000754</a:t>
            </a:r>
            <a:r>
              <a:rPr lang="en-US" sz="2000" dirty="0"/>
              <a:t> </a:t>
            </a:r>
          </a:p>
        </p:txBody>
      </p:sp>
      <p:sp>
        <p:nvSpPr>
          <p:cNvPr id="4" name="Slide Number Placeholder 3">
            <a:extLst>
              <a:ext uri="{FF2B5EF4-FFF2-40B4-BE49-F238E27FC236}">
                <a16:creationId xmlns:a16="http://schemas.microsoft.com/office/drawing/2014/main" id="{21E4C6D7-1CFE-4A92-8A8B-FCFCF8666E48}"/>
              </a:ext>
            </a:extLst>
          </p:cNvPr>
          <p:cNvSpPr>
            <a:spLocks noGrp="1"/>
          </p:cNvSpPr>
          <p:nvPr>
            <p:ph type="sldNum" sz="quarter" idx="3"/>
          </p:nvPr>
        </p:nvSpPr>
        <p:spPr/>
        <p:txBody>
          <a:bodyPr/>
          <a:lstStyle/>
          <a:p>
            <a:fld id="{7C5DB68A-9D44-4073-920F-D08D647C06A7}" type="slidenum">
              <a:rPr lang="en-US" smtClean="0"/>
              <a:t>76</a:t>
            </a:fld>
            <a:endParaRPr lang="en-US" dirty="0"/>
          </a:p>
        </p:txBody>
      </p:sp>
    </p:spTree>
    <p:extLst>
      <p:ext uri="{BB962C8B-B14F-4D97-AF65-F5344CB8AC3E}">
        <p14:creationId xmlns:p14="http://schemas.microsoft.com/office/powerpoint/2010/main" val="4278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sp>
        <p:nvSpPr>
          <p:cNvPr id="4" name="Slide Number Placeholder 3">
            <a:extLst>
              <a:ext uri="{FF2B5EF4-FFF2-40B4-BE49-F238E27FC236}">
                <a16:creationId xmlns:a16="http://schemas.microsoft.com/office/drawing/2014/main" id="{54E48952-D01C-44D3-97CF-2316A495B6AA}"/>
              </a:ext>
            </a:extLst>
          </p:cNvPr>
          <p:cNvSpPr>
            <a:spLocks noGrp="1"/>
          </p:cNvSpPr>
          <p:nvPr>
            <p:ph type="sldNum" sz="quarter" idx="3"/>
          </p:nvPr>
        </p:nvSpPr>
        <p:spPr/>
        <p:txBody>
          <a:bodyPr/>
          <a:lstStyle/>
          <a:p>
            <a:fld id="{7C5DB68A-9D44-4073-920F-D08D647C06A7}" type="slidenum">
              <a:rPr lang="en-US" smtClean="0"/>
              <a:t>8</a:t>
            </a:fld>
            <a:endParaRPr lang="en-US" dirty="0"/>
          </a:p>
        </p:txBody>
      </p:sp>
    </p:spTree>
    <p:extLst>
      <p:ext uri="{BB962C8B-B14F-4D97-AF65-F5344CB8AC3E}">
        <p14:creationId xmlns:p14="http://schemas.microsoft.com/office/powerpoint/2010/main" val="22843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relation</a:t>
            </a:r>
          </a:p>
        </p:txBody>
      </p:sp>
      <p:sp>
        <p:nvSpPr>
          <p:cNvPr id="3" name="Content Placeholder 2"/>
          <p:cNvSpPr>
            <a:spLocks noGrp="1"/>
          </p:cNvSpPr>
          <p:nvPr>
            <p:ph idx="1"/>
          </p:nvPr>
        </p:nvSpPr>
        <p:spPr>
          <a:xfrm>
            <a:off x="152400" y="1524000"/>
            <a:ext cx="8686800" cy="1219200"/>
          </a:xfrm>
        </p:spPr>
        <p:txBody>
          <a:bodyPr/>
          <a:lstStyle/>
          <a:p>
            <a:pPr algn="ctr"/>
            <a:r>
              <a:rPr lang="en-US" sz="4000" dirty="0"/>
              <a:t>‘</a:t>
            </a:r>
            <a:r>
              <a:rPr lang="en-US" sz="4000" i="1" dirty="0"/>
              <a:t>John is in a relation with Mary</a:t>
            </a:r>
            <a:r>
              <a:rPr lang="en-US" sz="4000" dirty="0"/>
              <a:t>’</a:t>
            </a:r>
          </a:p>
        </p:txBody>
      </p:sp>
      <p:grpSp>
        <p:nvGrpSpPr>
          <p:cNvPr id="24" name="Group 23"/>
          <p:cNvGrpSpPr/>
          <p:nvPr/>
        </p:nvGrpSpPr>
        <p:grpSpPr>
          <a:xfrm>
            <a:off x="990600" y="2285999"/>
            <a:ext cx="1295400" cy="2052787"/>
            <a:chOff x="990600" y="2285999"/>
            <a:chExt cx="1295400" cy="2052787"/>
          </a:xfrm>
        </p:grpSpPr>
        <p:sp>
          <p:nvSpPr>
            <p:cNvPr id="5" name="Rounded Rectangle 4"/>
            <p:cNvSpPr/>
            <p:nvPr/>
          </p:nvSpPr>
          <p:spPr bwMode="auto">
            <a:xfrm>
              <a:off x="9906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John</a:t>
              </a:r>
            </a:p>
          </p:txBody>
        </p:sp>
        <p:cxnSp>
          <p:nvCxnSpPr>
            <p:cNvPr id="8" name="Straight Connector 7"/>
            <p:cNvCxnSpPr/>
            <p:nvPr/>
          </p:nvCxnSpPr>
          <p:spPr bwMode="auto">
            <a:xfrm>
              <a:off x="11049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1" name="Straight Arrow Connector 10"/>
            <p:cNvCxnSpPr>
              <a:endCxn id="5" idx="0"/>
            </p:cNvCxnSpPr>
            <p:nvPr/>
          </p:nvCxnSpPr>
          <p:spPr bwMode="auto">
            <a:xfrm flipH="1">
              <a:off x="1638300" y="2285999"/>
              <a:ext cx="3810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6" name="Group 25"/>
          <p:cNvGrpSpPr/>
          <p:nvPr/>
        </p:nvGrpSpPr>
        <p:grpSpPr>
          <a:xfrm>
            <a:off x="6858000" y="2285999"/>
            <a:ext cx="1295400" cy="2052787"/>
            <a:chOff x="6858000" y="2285999"/>
            <a:chExt cx="1295400" cy="2052787"/>
          </a:xfrm>
        </p:grpSpPr>
        <p:sp>
          <p:nvSpPr>
            <p:cNvPr id="6" name="Rounded Rectangle 5"/>
            <p:cNvSpPr/>
            <p:nvPr/>
          </p:nvSpPr>
          <p:spPr bwMode="auto">
            <a:xfrm>
              <a:off x="6858000" y="3805386"/>
              <a:ext cx="12954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Mary</a:t>
              </a:r>
            </a:p>
          </p:txBody>
        </p:sp>
        <p:cxnSp>
          <p:nvCxnSpPr>
            <p:cNvPr id="9" name="Straight Connector 8"/>
            <p:cNvCxnSpPr/>
            <p:nvPr/>
          </p:nvCxnSpPr>
          <p:spPr bwMode="auto">
            <a:xfrm>
              <a:off x="6934200" y="2286000"/>
              <a:ext cx="1066800"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2" name="Straight Arrow Connector 11"/>
            <p:cNvCxnSpPr/>
            <p:nvPr/>
          </p:nvCxnSpPr>
          <p:spPr bwMode="auto">
            <a:xfrm>
              <a:off x="7524750" y="2285999"/>
              <a:ext cx="0" cy="151938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29" name="Group 28"/>
          <p:cNvGrpSpPr/>
          <p:nvPr/>
        </p:nvGrpSpPr>
        <p:grpSpPr>
          <a:xfrm>
            <a:off x="3693235" y="2285999"/>
            <a:ext cx="1945565" cy="2238259"/>
            <a:chOff x="3693235" y="2285999"/>
            <a:chExt cx="1945565" cy="2238259"/>
          </a:xfrm>
        </p:grpSpPr>
        <p:sp>
          <p:nvSpPr>
            <p:cNvPr id="14" name="Rounded Rectangle 13"/>
            <p:cNvSpPr/>
            <p:nvPr/>
          </p:nvSpPr>
          <p:spPr bwMode="auto">
            <a:xfrm>
              <a:off x="3771900" y="3605244"/>
              <a:ext cx="1752600" cy="91901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100" b="0" dirty="0">
                  <a:solidFill>
                    <a:schemeClr val="tx1"/>
                  </a:solidFill>
                  <a:latin typeface="Times" pitchFamily="122" charset="0"/>
                </a:rPr>
                <a:t>JM Romantic relationship</a:t>
              </a:r>
            </a:p>
          </p:txBody>
        </p:sp>
        <p:cxnSp>
          <p:nvCxnSpPr>
            <p:cNvPr id="15" name="Straight Connector 14"/>
            <p:cNvCxnSpPr/>
            <p:nvPr/>
          </p:nvCxnSpPr>
          <p:spPr bwMode="auto">
            <a:xfrm>
              <a:off x="3693235" y="2286000"/>
              <a:ext cx="1945565"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7" name="Straight Arrow Connector 16"/>
            <p:cNvCxnSpPr>
              <a:endCxn id="14" idx="0"/>
            </p:cNvCxnSpPr>
            <p:nvPr/>
          </p:nvCxnSpPr>
          <p:spPr bwMode="auto">
            <a:xfrm>
              <a:off x="4648200" y="2285999"/>
              <a:ext cx="0" cy="131924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grpSp>
      <p:grpSp>
        <p:nvGrpSpPr>
          <p:cNvPr id="57" name="Group 56"/>
          <p:cNvGrpSpPr/>
          <p:nvPr/>
        </p:nvGrpSpPr>
        <p:grpSpPr>
          <a:xfrm>
            <a:off x="1638300" y="4338786"/>
            <a:ext cx="6743700" cy="2138214"/>
            <a:chOff x="1638300" y="4338786"/>
            <a:chExt cx="6743700" cy="2138214"/>
          </a:xfrm>
        </p:grpSpPr>
        <p:sp>
          <p:nvSpPr>
            <p:cNvPr id="20" name="Rounded Rectangle 19"/>
            <p:cNvSpPr/>
            <p:nvPr/>
          </p:nvSpPr>
          <p:spPr bwMode="auto">
            <a:xfrm>
              <a:off x="2028712" y="5943600"/>
              <a:ext cx="1781287"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BFO:Object</a:t>
              </a:r>
              <a:endParaRPr kumimoji="0" lang="en-US" sz="2400" b="0" i="0" u="none" strike="noStrike" cap="none" normalizeH="0" baseline="0" dirty="0">
                <a:ln>
                  <a:noFill/>
                </a:ln>
                <a:solidFill>
                  <a:schemeClr val="tx1"/>
                </a:solidFill>
                <a:effectLst/>
                <a:latin typeface="Times" pitchFamily="122" charset="0"/>
              </a:endParaRPr>
            </a:p>
          </p:txBody>
        </p:sp>
        <p:sp>
          <p:nvSpPr>
            <p:cNvPr id="21" name="Rounded Rectangle 20"/>
            <p:cNvSpPr/>
            <p:nvPr/>
          </p:nvSpPr>
          <p:spPr bwMode="auto">
            <a:xfrm>
              <a:off x="4543425" y="5943600"/>
              <a:ext cx="3228975" cy="533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Times" pitchFamily="122" charset="0"/>
                </a:rPr>
                <a:t>BFO:Relational</a:t>
              </a:r>
              <a:r>
                <a:rPr kumimoji="0" lang="en-US" sz="2400" b="0" i="0" u="none" strike="noStrike" cap="none" normalizeH="0" dirty="0">
                  <a:ln>
                    <a:noFill/>
                  </a:ln>
                  <a:solidFill>
                    <a:schemeClr val="tx1"/>
                  </a:solidFill>
                  <a:effectLst/>
                  <a:latin typeface="Times" pitchFamily="122" charset="0"/>
                </a:rPr>
                <a:t> Quality</a:t>
              </a:r>
              <a:endParaRPr kumimoji="0" lang="en-US" sz="2400" b="0" i="0" u="none" strike="noStrike" cap="none" normalizeH="0" baseline="0" dirty="0">
                <a:ln>
                  <a:noFill/>
                </a:ln>
                <a:solidFill>
                  <a:schemeClr val="tx1"/>
                </a:solidFill>
                <a:effectLst/>
                <a:latin typeface="Times" pitchFamily="122" charset="0"/>
              </a:endParaRPr>
            </a:p>
          </p:txBody>
        </p:sp>
        <p:cxnSp>
          <p:nvCxnSpPr>
            <p:cNvPr id="31" name="Straight Arrow Connector 30"/>
            <p:cNvCxnSpPr>
              <a:stCxn id="5" idx="2"/>
              <a:endCxn id="20" idx="0"/>
            </p:cNvCxnSpPr>
            <p:nvPr/>
          </p:nvCxnSpPr>
          <p:spPr bwMode="auto">
            <a:xfrm>
              <a:off x="1638300" y="4338786"/>
              <a:ext cx="1281056"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2" name="Straight Arrow Connector 31"/>
            <p:cNvCxnSpPr>
              <a:stCxn id="6" idx="2"/>
              <a:endCxn id="20" idx="0"/>
            </p:cNvCxnSpPr>
            <p:nvPr/>
          </p:nvCxnSpPr>
          <p:spPr bwMode="auto">
            <a:xfrm flipH="1">
              <a:off x="2919356" y="4338786"/>
              <a:ext cx="4586344" cy="1604814"/>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6" name="Straight Arrow Connector 35"/>
            <p:cNvCxnSpPr>
              <a:stCxn id="14" idx="2"/>
              <a:endCxn id="21" idx="0"/>
            </p:cNvCxnSpPr>
            <p:nvPr/>
          </p:nvCxnSpPr>
          <p:spPr bwMode="auto">
            <a:xfrm>
              <a:off x="4648200" y="4524258"/>
              <a:ext cx="1509713" cy="1419342"/>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9" name="TextBox 38"/>
            <p:cNvSpPr txBox="1"/>
            <p:nvPr/>
          </p:nvSpPr>
          <p:spPr>
            <a:xfrm>
              <a:off x="6591125" y="5391090"/>
              <a:ext cx="1790875" cy="400110"/>
            </a:xfrm>
            <a:prstGeom prst="rect">
              <a:avLst/>
            </a:prstGeom>
            <a:noFill/>
          </p:spPr>
          <p:txBody>
            <a:bodyPr wrap="none" rtlCol="0">
              <a:spAutoFit/>
            </a:bodyPr>
            <a:lstStyle/>
            <a:p>
              <a:r>
                <a:rPr lang="en-US" sz="2000" dirty="0" err="1">
                  <a:solidFill>
                    <a:srgbClr val="FFFF00"/>
                  </a:solidFill>
                </a:rPr>
                <a:t>instanceOf</a:t>
              </a:r>
              <a:r>
                <a:rPr lang="en-US" sz="2000" dirty="0">
                  <a:solidFill>
                    <a:srgbClr val="FFFF00"/>
                  </a:solidFill>
                </a:rPr>
                <a:t> at t</a:t>
              </a:r>
            </a:p>
          </p:txBody>
        </p:sp>
      </p:grpSp>
      <p:sp>
        <p:nvSpPr>
          <p:cNvPr id="41" name="TextBox 40"/>
          <p:cNvSpPr txBox="1"/>
          <p:nvPr/>
        </p:nvSpPr>
        <p:spPr>
          <a:xfrm>
            <a:off x="5915718" y="2764716"/>
            <a:ext cx="1465466" cy="400110"/>
          </a:xfrm>
          <a:prstGeom prst="rect">
            <a:avLst/>
          </a:prstGeom>
          <a:noFill/>
        </p:spPr>
        <p:txBody>
          <a:bodyPr wrap="none" rtlCol="0">
            <a:spAutoFit/>
          </a:bodyPr>
          <a:lstStyle/>
          <a:p>
            <a:r>
              <a:rPr lang="en-US" sz="2000" dirty="0">
                <a:solidFill>
                  <a:schemeClr val="bg1"/>
                </a:solidFill>
              </a:rPr>
              <a:t>isAbout at t</a:t>
            </a:r>
          </a:p>
        </p:txBody>
      </p:sp>
      <p:grpSp>
        <p:nvGrpSpPr>
          <p:cNvPr id="55" name="Group 54"/>
          <p:cNvGrpSpPr/>
          <p:nvPr/>
        </p:nvGrpSpPr>
        <p:grpSpPr>
          <a:xfrm>
            <a:off x="2286000" y="3657600"/>
            <a:ext cx="4674004" cy="414486"/>
            <a:chOff x="2286000" y="3657600"/>
            <a:chExt cx="4674004" cy="414486"/>
          </a:xfrm>
        </p:grpSpPr>
        <p:cxnSp>
          <p:nvCxnSpPr>
            <p:cNvPr id="47" name="Straight Arrow Connector 46"/>
            <p:cNvCxnSpPr>
              <a:stCxn id="14" idx="1"/>
              <a:endCxn id="5" idx="3"/>
            </p:cNvCxnSpPr>
            <p:nvPr/>
          </p:nvCxnSpPr>
          <p:spPr bwMode="auto">
            <a:xfrm flipH="1">
              <a:off x="2286000" y="4064751"/>
              <a:ext cx="14859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cxnSp>
          <p:nvCxnSpPr>
            <p:cNvPr id="50" name="Straight Arrow Connector 49"/>
            <p:cNvCxnSpPr>
              <a:stCxn id="14" idx="3"/>
              <a:endCxn id="6" idx="1"/>
            </p:cNvCxnSpPr>
            <p:nvPr/>
          </p:nvCxnSpPr>
          <p:spPr bwMode="auto">
            <a:xfrm>
              <a:off x="5524500" y="4064751"/>
              <a:ext cx="1333500" cy="7335"/>
            </a:xfrm>
            <a:prstGeom prst="straightConnector1">
              <a:avLst/>
            </a:prstGeom>
            <a:solidFill>
              <a:schemeClr val="accent1"/>
            </a:solidFill>
            <a:ln w="28575" cap="flat" cmpd="sng" algn="ctr">
              <a:solidFill>
                <a:srgbClr val="FF6600"/>
              </a:solidFill>
              <a:prstDash val="solid"/>
              <a:round/>
              <a:headEnd type="none" w="med" len="med"/>
              <a:tailEnd type="triangle"/>
            </a:ln>
            <a:effectLst/>
          </p:spPr>
        </p:cxnSp>
        <p:sp>
          <p:nvSpPr>
            <p:cNvPr id="53" name="TextBox 52"/>
            <p:cNvSpPr txBox="1"/>
            <p:nvPr/>
          </p:nvSpPr>
          <p:spPr>
            <a:xfrm>
              <a:off x="2298344" y="3668707"/>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sp>
          <p:nvSpPr>
            <p:cNvPr id="54" name="TextBox 53"/>
            <p:cNvSpPr txBox="1"/>
            <p:nvPr/>
          </p:nvSpPr>
          <p:spPr>
            <a:xfrm>
              <a:off x="5458632" y="3657600"/>
              <a:ext cx="1501372" cy="369332"/>
            </a:xfrm>
            <a:prstGeom prst="rect">
              <a:avLst/>
            </a:prstGeom>
            <a:noFill/>
          </p:spPr>
          <p:txBody>
            <a:bodyPr wrap="none" rtlCol="0">
              <a:spAutoFit/>
            </a:bodyPr>
            <a:lstStyle/>
            <a:p>
              <a:r>
                <a:rPr lang="en-US" sz="1800" dirty="0" err="1">
                  <a:solidFill>
                    <a:srgbClr val="FF6600"/>
                  </a:solidFill>
                </a:rPr>
                <a:t>inheresIn</a:t>
              </a:r>
              <a:r>
                <a:rPr lang="en-US" sz="1800" dirty="0">
                  <a:solidFill>
                    <a:srgbClr val="FF6600"/>
                  </a:solidFill>
                </a:rPr>
                <a:t> at t</a:t>
              </a:r>
            </a:p>
          </p:txBody>
        </p:sp>
      </p:grpSp>
      <p:sp>
        <p:nvSpPr>
          <p:cNvPr id="4" name="Slide Number Placeholder 3">
            <a:extLst>
              <a:ext uri="{FF2B5EF4-FFF2-40B4-BE49-F238E27FC236}">
                <a16:creationId xmlns:a16="http://schemas.microsoft.com/office/drawing/2014/main" id="{7D493C00-125C-4451-8694-A9353E875FA0}"/>
              </a:ext>
            </a:extLst>
          </p:cNvPr>
          <p:cNvSpPr>
            <a:spLocks noGrp="1"/>
          </p:cNvSpPr>
          <p:nvPr>
            <p:ph type="sldNum" sz="quarter" idx="3"/>
          </p:nvPr>
        </p:nvSpPr>
        <p:spPr/>
        <p:txBody>
          <a:bodyPr/>
          <a:lstStyle/>
          <a:p>
            <a:fld id="{7C5DB68A-9D44-4073-920F-D08D647C06A7}" type="slidenum">
              <a:rPr lang="en-US" smtClean="0"/>
              <a:t>9</a:t>
            </a:fld>
            <a:endParaRPr lang="en-US" dirty="0"/>
          </a:p>
        </p:txBody>
      </p:sp>
    </p:spTree>
    <p:extLst>
      <p:ext uri="{BB962C8B-B14F-4D97-AF65-F5344CB8AC3E}">
        <p14:creationId xmlns:p14="http://schemas.microsoft.com/office/powerpoint/2010/main" val="188379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out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41299</TotalTime>
  <Words>4576</Words>
  <Application>Microsoft Office PowerPoint</Application>
  <PresentationFormat>On-screen Show (4:3)</PresentationFormat>
  <Paragraphs>809</Paragraphs>
  <Slides>76</Slides>
  <Notes>13</Notes>
  <HiddenSlides>2</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9" baseType="lpstr">
      <vt:lpstr>ＭＳ 明朝</vt:lpstr>
      <vt:lpstr>MS PGothic</vt:lpstr>
      <vt:lpstr>Arial</vt:lpstr>
      <vt:lpstr>Calibri</vt:lpstr>
      <vt:lpstr>Eurostile</vt:lpstr>
      <vt:lpstr>Georgia</vt:lpstr>
      <vt:lpstr>Tahoma</vt:lpstr>
      <vt:lpstr>Times</vt:lpstr>
      <vt:lpstr>Times New Roman</vt:lpstr>
      <vt:lpstr>Trebuchet MS</vt:lpstr>
      <vt:lpstr>Wingdings</vt:lpstr>
      <vt:lpstr>2014-Indianapolis</vt:lpstr>
      <vt:lpstr>Photo Editor-foto</vt:lpstr>
      <vt:lpstr>BMI508 – Fall 2024 Introduction to Biomedical Ontology  Class 6 – Oct 2, 2024 Relations in  Biomedical Ontologies   </vt:lpstr>
      <vt:lpstr>Essentials</vt:lpstr>
      <vt:lpstr>Remember !</vt:lpstr>
      <vt:lpstr>Distinguishing what is denoted by ‘relation’ in technical sense from what is denoted by ‘relation’ in non-formal language </vt:lpstr>
      <vt:lpstr>PowerPoint Presentation</vt:lpstr>
      <vt:lpstr>‘Relations’ (mainstream view)</vt:lpstr>
      <vt:lpstr>Material relation</vt:lpstr>
      <vt:lpstr>Material relation</vt:lpstr>
      <vt:lpstr>Material relation</vt:lpstr>
      <vt:lpstr>Material relation</vt:lpstr>
      <vt:lpstr>Material relation</vt:lpstr>
      <vt:lpstr>Material relations ‘have material structure on their own’</vt:lpstr>
      <vt:lpstr>Material relation</vt:lpstr>
      <vt:lpstr>Formal relations</vt:lpstr>
      <vt:lpstr>Formal relations ‘hold between two or more entities directly, without any further intervening individual’ </vt:lpstr>
      <vt:lpstr>What is out there … (… we want/need to deal with)?</vt:lpstr>
      <vt:lpstr>Relationships</vt:lpstr>
      <vt:lpstr>Configurations</vt:lpstr>
      <vt:lpstr>Configurations</vt:lpstr>
      <vt:lpstr>Configurations</vt:lpstr>
      <vt:lpstr>Configurations</vt:lpstr>
      <vt:lpstr>Relational PoRs  relational expressions</vt:lpstr>
      <vt:lpstr>Relational PoRs  relational expressions</vt:lpstr>
      <vt:lpstr>Role (Externally-Grounded Realizable Entity) </vt:lpstr>
      <vt:lpstr>Relational PoRs  relational expressions</vt:lpstr>
      <vt:lpstr>Relational PoRs  relational expressions</vt:lpstr>
      <vt:lpstr>Relational PoRs  relational expressions</vt:lpstr>
      <vt:lpstr>Properties of formal relations</vt:lpstr>
      <vt:lpstr>Arity of a relation</vt:lpstr>
      <vt:lpstr>Properties of binary relations</vt:lpstr>
      <vt:lpstr>Distinct levels at which formal relations exist</vt:lpstr>
      <vt:lpstr>Relations in Ontological Realism</vt:lpstr>
      <vt:lpstr>Features of relations on the level of instances may not hold on the level of universals</vt:lpstr>
      <vt:lpstr>PowerPoint Presentation</vt:lpstr>
      <vt:lpstr>PowerPoint Presentation</vt:lpstr>
      <vt:lpstr>Continuants versus Occurrents</vt:lpstr>
      <vt:lpstr>Remember forever !!!</vt:lpstr>
      <vt:lpstr>Explicit in BFO</vt:lpstr>
      <vt:lpstr>Explicit in BFO-based domain ontologies</vt:lpstr>
      <vt:lpstr>Remember !!!</vt:lpstr>
      <vt:lpstr>Elucidations and definitions of formal relations</vt:lpstr>
      <vt:lpstr>PowerPoint Presentation</vt:lpstr>
      <vt:lpstr>Elucidation of a formal relation</vt:lpstr>
      <vt:lpstr>Elucidation of a formal relation</vt:lpstr>
      <vt:lpstr>Definition of a formal relation</vt:lpstr>
      <vt:lpstr>Elucidation versus definition</vt:lpstr>
      <vt:lpstr>Key idea in defining ontological relations</vt:lpstr>
      <vt:lpstr>Type-level relations presuppose the underlying instance-level relations</vt:lpstr>
      <vt:lpstr>the all-some form</vt:lpstr>
      <vt:lpstr>Definitions of the all-some form allow cascading inferences</vt:lpstr>
      <vt:lpstr>How to define A is_a B</vt:lpstr>
      <vt:lpstr>Formal BFO definition for is_a</vt:lpstr>
      <vt:lpstr>Compare with RDFS / OWL</vt:lpstr>
      <vt:lpstr>part_of</vt:lpstr>
      <vt:lpstr>Part-of different for continuants and occurrents</vt:lpstr>
      <vt:lpstr>Part-of can be generalized, … with care !</vt:lpstr>
      <vt:lpstr>Part-of can be generalized, … with care !</vt:lpstr>
      <vt:lpstr>Part-of can be generalized, … with care !</vt:lpstr>
      <vt:lpstr>Parthood as partial ordering</vt:lpstr>
      <vt:lpstr>Participation</vt:lpstr>
      <vt:lpstr>Involvement</vt:lpstr>
      <vt:lpstr>Realization</vt:lpstr>
      <vt:lpstr>Various forms of realization per type of dependent continuant as recognized in language  </vt:lpstr>
      <vt:lpstr>derives_from </vt:lpstr>
      <vt:lpstr>Extending ‘at’ with other time-specifiers</vt:lpstr>
      <vt:lpstr>Relations in SNOMED CT</vt:lpstr>
      <vt:lpstr>Avoid at all cost!!!</vt:lpstr>
      <vt:lpstr>Assignment</vt:lpstr>
      <vt:lpstr>All BFO2020 relations</vt:lpstr>
      <vt:lpstr>Starting definitions for Abdul</vt:lpstr>
      <vt:lpstr>Starting definitions for Madhuvanti</vt:lpstr>
      <vt:lpstr>Starting definitions for Saha</vt:lpstr>
      <vt:lpstr>For each one of you:</vt:lpstr>
      <vt:lpstr>Important !</vt:lpstr>
      <vt:lpstr>Demo</vt:lpstr>
      <vt:lpstr>Reading pre-class!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1561</cp:revision>
  <dcterms:created xsi:type="dcterms:W3CDTF">1601-01-01T00:00:00Z</dcterms:created>
  <dcterms:modified xsi:type="dcterms:W3CDTF">2024-10-02T17:38:28Z</dcterms:modified>
</cp:coreProperties>
</file>