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4026" r:id="rId1"/>
    <p:sldMasterId id="2147484035" r:id="rId2"/>
  </p:sldMasterIdLst>
  <p:notesMasterIdLst>
    <p:notesMasterId r:id="rId33"/>
  </p:notesMasterIdLst>
  <p:handoutMasterIdLst>
    <p:handoutMasterId r:id="rId34"/>
  </p:handoutMasterIdLst>
  <p:sldIdLst>
    <p:sldId id="1369" r:id="rId3"/>
    <p:sldId id="1673" r:id="rId4"/>
    <p:sldId id="1735" r:id="rId5"/>
    <p:sldId id="1736" r:id="rId6"/>
    <p:sldId id="1748" r:id="rId7"/>
    <p:sldId id="1674" r:id="rId8"/>
    <p:sldId id="1714" r:id="rId9"/>
    <p:sldId id="1698" r:id="rId10"/>
    <p:sldId id="1691" r:id="rId11"/>
    <p:sldId id="1212" r:id="rId12"/>
    <p:sldId id="1685" r:id="rId13"/>
    <p:sldId id="1732" r:id="rId14"/>
    <p:sldId id="1741" r:id="rId15"/>
    <p:sldId id="1742" r:id="rId16"/>
    <p:sldId id="1737" r:id="rId17"/>
    <p:sldId id="1738" r:id="rId18"/>
    <p:sldId id="1722" r:id="rId19"/>
    <p:sldId id="1723" r:id="rId20"/>
    <p:sldId id="1724" r:id="rId21"/>
    <p:sldId id="1725" r:id="rId22"/>
    <p:sldId id="1733" r:id="rId23"/>
    <p:sldId id="1734" r:id="rId24"/>
    <p:sldId id="1686" r:id="rId25"/>
    <p:sldId id="1731" r:id="rId26"/>
    <p:sldId id="1739" r:id="rId27"/>
    <p:sldId id="1743" r:id="rId28"/>
    <p:sldId id="1744" r:id="rId29"/>
    <p:sldId id="1745" r:id="rId30"/>
    <p:sldId id="1746" r:id="rId31"/>
    <p:sldId id="1747" r:id="rId3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E115"/>
    <a:srgbClr val="16165D"/>
    <a:srgbClr val="DE6A22"/>
    <a:srgbClr val="FF0000"/>
    <a:srgbClr val="A2CCE8"/>
    <a:srgbClr val="000000"/>
    <a:srgbClr val="FF6600"/>
    <a:srgbClr val="00359E"/>
    <a:srgbClr val="92D050"/>
    <a:srgbClr val="AAE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2" autoAdjust="0"/>
    <p:restoredTop sz="95119" autoAdjust="0"/>
  </p:normalViewPr>
  <p:slideViewPr>
    <p:cSldViewPr>
      <p:cViewPr varScale="1">
        <p:scale>
          <a:sx n="100" d="100"/>
          <a:sy n="100" d="100"/>
        </p:scale>
        <p:origin x="158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950"/>
    </p:cViewPr>
  </p:sorterViewPr>
  <p:notesViewPr>
    <p:cSldViewPr>
      <p:cViewPr varScale="1">
        <p:scale>
          <a:sx n="84" d="100"/>
          <a:sy n="84" d="100"/>
        </p:scale>
        <p:origin x="310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DB68A-9D44-4073-920F-D08D647C06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397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D3674D-E59F-4C2D-95C3-E10A23210743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078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6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41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-76200" y="6491968"/>
            <a:ext cx="457200" cy="365125"/>
          </a:xfrm>
        </p:spPr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7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71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04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85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30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6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7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19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4125-E3D1-4ED8-8187-4993DEAD4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58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934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0" y="6477000"/>
            <a:ext cx="304800" cy="2961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7C5DB68A-9D44-4073-920F-D08D647C06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4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7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85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9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8755" y="6477000"/>
            <a:ext cx="428445" cy="3063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C5DB68A-9D44-4073-920F-D08D647C06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 userDrawn="1"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491968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1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5080" y="1600200"/>
            <a:ext cx="8991600" cy="1066800"/>
          </a:xfrm>
          <a:ln/>
        </p:spPr>
        <p:txBody>
          <a:bodyPr/>
          <a:lstStyle/>
          <a:p>
            <a:pPr>
              <a:tabLst>
                <a:tab pos="5376863" algn="l"/>
              </a:tabLst>
            </a:pPr>
            <a:r>
              <a:rPr lang="en-US" sz="2400" dirty="0"/>
              <a:t>BMI508 – Fall 2024</a:t>
            </a:r>
            <a:br>
              <a:rPr lang="en-US" sz="2400" dirty="0"/>
            </a:br>
            <a:r>
              <a:rPr lang="en-US" sz="2400" dirty="0"/>
              <a:t>Introduction to Biomedical Ontology</a:t>
            </a:r>
            <a:br>
              <a:rPr lang="en-US" sz="4400" dirty="0"/>
            </a:br>
            <a:br>
              <a:rPr lang="en-US" sz="1600" dirty="0"/>
            </a:br>
            <a:r>
              <a:rPr lang="en-US" sz="3200" dirty="0"/>
              <a:t>Class 4 – Sept 18, 2024</a:t>
            </a:r>
            <a:br>
              <a:rPr lang="en-US" sz="4400" dirty="0"/>
            </a:br>
            <a:r>
              <a:rPr lang="en-US" sz="4400" dirty="0"/>
              <a:t>Basic Formal Ontology II:</a:t>
            </a:r>
            <a:br>
              <a:rPr lang="en-US" sz="4400" dirty="0"/>
            </a:br>
            <a:r>
              <a:rPr lang="en-US" sz="4400" dirty="0"/>
              <a:t>occurrents</a:t>
            </a:r>
            <a:br>
              <a:rPr lang="en-US" sz="4400" dirty="0"/>
            </a:br>
            <a:br>
              <a:rPr lang="en-US" dirty="0"/>
            </a:br>
            <a:br>
              <a:rPr lang="en-US" dirty="0"/>
            </a:b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029200"/>
            <a:ext cx="9144000" cy="16002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566738">
              <a:lnSpc>
                <a:spcPct val="80000"/>
              </a:lnSpc>
            </a:pPr>
            <a:r>
              <a:rPr lang="en-GB" altLang="ja-JP" sz="2800" b="1" dirty="0">
                <a:ea typeface="ＭＳ 明朝" panose="02020609040205080304" pitchFamily="49" charset="-128"/>
              </a:rPr>
              <a:t>Werner CEUSTERS</a:t>
            </a:r>
            <a:r>
              <a:rPr lang="en-GB" altLang="ja-JP" sz="2800" b="1" baseline="30000" dirty="0">
                <a:ea typeface="ＭＳ 明朝" panose="02020609040205080304" pitchFamily="49" charset="-128"/>
              </a:rPr>
              <a:t>1,2</a:t>
            </a:r>
            <a:endParaRPr lang="en-US" altLang="ja-JP" sz="1800" i="1" baseline="30000" dirty="0">
              <a:ea typeface="ＭＳ 明朝" panose="02020609040205080304" pitchFamily="49" charset="-128"/>
            </a:endParaRPr>
          </a:p>
          <a:p>
            <a:pPr defTabSz="566738"/>
            <a:r>
              <a:rPr lang="en-GB" sz="1800" i="1" baseline="30000" dirty="0"/>
              <a:t>1</a:t>
            </a:r>
            <a:r>
              <a:rPr lang="en-GB" sz="1800" i="1" dirty="0"/>
              <a:t> Department of Biomedical Informatics, University at Buffalo, USA</a:t>
            </a:r>
          </a:p>
          <a:p>
            <a:pPr defTabSz="566738"/>
            <a:r>
              <a:rPr lang="en-GB" sz="1800" i="1" baseline="30000" dirty="0"/>
              <a:t>2</a:t>
            </a:r>
            <a:r>
              <a:rPr lang="en-GB" sz="1800" i="1" dirty="0"/>
              <a:t> Department of Psychiatry, University at Buffalo, USA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152400" y="609600"/>
            <a:ext cx="9296400" cy="466726"/>
            <a:chOff x="-152400" y="609600"/>
            <a:chExt cx="9296400" cy="466726"/>
          </a:xfrm>
        </p:grpSpPr>
        <p:sp>
          <p:nvSpPr>
            <p:cNvPr id="6" name="Rectangle 5"/>
            <p:cNvSpPr/>
            <p:nvPr/>
          </p:nvSpPr>
          <p:spPr bwMode="auto">
            <a:xfrm>
              <a:off x="5562600" y="609600"/>
              <a:ext cx="3581400" cy="46672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pic>
          <p:nvPicPr>
            <p:cNvPr id="7" name="Picture 6" descr="Jacobs School of Medicine and Biomedical Sciences 1-line locku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0" y="609600"/>
              <a:ext cx="6477000" cy="466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62957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Occurrent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35A291-364B-4735-A4D2-315C35570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Elucidation</a:t>
            </a:r>
            <a:r>
              <a:rPr lang="en-US" dirty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an </a:t>
            </a:r>
            <a:r>
              <a:rPr lang="en-US" i="1" dirty="0"/>
              <a:t>occurrent </a:t>
            </a:r>
            <a:r>
              <a:rPr lang="en-US" dirty="0"/>
              <a:t>is an </a:t>
            </a:r>
            <a:r>
              <a:rPr lang="en-US" i="1" dirty="0"/>
              <a:t>entity </a:t>
            </a:r>
            <a:r>
              <a:rPr lang="en-US" dirty="0"/>
              <a:t>that:</a:t>
            </a:r>
          </a:p>
          <a:p>
            <a:pPr marL="1427163" lvl="1" indent="-457200">
              <a:buFont typeface="+mj-lt"/>
              <a:buAutoNum type="alphaLcParenR"/>
            </a:pPr>
            <a:r>
              <a:rPr lang="en-US" dirty="0"/>
              <a:t>unfolds itself in time, or </a:t>
            </a:r>
          </a:p>
          <a:p>
            <a:pPr marL="1427163" lvl="1" indent="-457200">
              <a:buFont typeface="+mj-lt"/>
              <a:buAutoNum type="alphaLcParenR"/>
            </a:pPr>
            <a:r>
              <a:rPr lang="en-US" dirty="0"/>
              <a:t>it is the start or end of such an </a:t>
            </a:r>
            <a:r>
              <a:rPr lang="en-US" i="1" dirty="0"/>
              <a:t>entity, </a:t>
            </a:r>
            <a:r>
              <a:rPr lang="en-US" dirty="0"/>
              <a:t>or </a:t>
            </a:r>
          </a:p>
          <a:p>
            <a:pPr marL="1427163" lvl="1" indent="-457200">
              <a:buFont typeface="+mj-lt"/>
              <a:buAutoNum type="alphaLcParenR"/>
            </a:pPr>
            <a:r>
              <a:rPr lang="en-US" dirty="0"/>
              <a:t>it is a </a:t>
            </a:r>
            <a:r>
              <a:rPr lang="en-US" i="1" dirty="0"/>
              <a:t>temporal </a:t>
            </a:r>
            <a:r>
              <a:rPr lang="en-US" dirty="0"/>
              <a:t>or </a:t>
            </a:r>
            <a:r>
              <a:rPr lang="en-US" i="1" dirty="0"/>
              <a:t>spatiotemporal region.</a:t>
            </a:r>
          </a:p>
          <a:p>
            <a:pPr marL="1427163" lvl="1" indent="-457200">
              <a:buFont typeface="+mj-lt"/>
              <a:buAutoNum type="alphaLcParenR"/>
            </a:pPr>
            <a:endParaRPr lang="en-US" i="1" kern="1200" dirty="0">
              <a:solidFill>
                <a:srgbClr val="FFFFFF"/>
              </a:solidFill>
              <a:latin typeface="Times New Roman" pitchFamily="18" charset="0"/>
            </a:endParaRPr>
          </a:p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rgbClr val="FFFFFF"/>
                </a:solidFill>
                <a:latin typeface="Trebuchet MS" panose="020B0603020202020204" pitchFamily="34" charset="0"/>
              </a:rPr>
              <a:t>However</a:t>
            </a:r>
            <a:r>
              <a:rPr lang="en-US" kern="1200" dirty="0">
                <a:solidFill>
                  <a:srgbClr val="FFFFFF"/>
                </a:solidFill>
                <a:latin typeface="Times New Roman" pitchFamily="18" charset="0"/>
              </a:rPr>
              <a:t>: </a:t>
            </a:r>
          </a:p>
          <a:p>
            <a:pPr marL="747713" lvl="1" indent="-347663"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rgbClr val="FFFFFF"/>
                </a:solidFill>
                <a:latin typeface="Times New Roman" pitchFamily="18" charset="0"/>
              </a:rPr>
              <a:t>‘</a:t>
            </a:r>
            <a:r>
              <a:rPr lang="en-US" i="1" dirty="0"/>
              <a:t>19. Do not create terms for universals through logical combination.</a:t>
            </a:r>
            <a:r>
              <a:rPr lang="en-US" dirty="0"/>
              <a:t>’ </a:t>
            </a:r>
            <a:br>
              <a:rPr lang="en-US" dirty="0"/>
            </a:br>
            <a:r>
              <a:rPr lang="en-US" sz="1400" dirty="0"/>
              <a:t>Arp, Robert, et al. </a:t>
            </a:r>
            <a:r>
              <a:rPr lang="en-US" sz="1400" i="1" dirty="0"/>
              <a:t>Building Ontologies with Basic Formal Ontology</a:t>
            </a:r>
            <a:r>
              <a:rPr lang="en-US" sz="1400" dirty="0"/>
              <a:t>, MIT Press, 2015. ProQuest </a:t>
            </a:r>
            <a:r>
              <a:rPr lang="en-US" sz="1400" dirty="0" err="1"/>
              <a:t>Ebook</a:t>
            </a:r>
            <a:r>
              <a:rPr lang="en-US" sz="1400" dirty="0"/>
              <a:t> Central, http://ebookcentral.proquest.com/lib/buffalo/detail.action?docID=3433795.</a:t>
            </a:r>
            <a:br>
              <a:rPr lang="en-US" sz="1400" dirty="0"/>
            </a:br>
            <a:endParaRPr lang="en-US" sz="1400" i="1" u="sng" kern="1200" dirty="0">
              <a:solidFill>
                <a:srgbClr val="FFFFFF"/>
              </a:solidFill>
              <a:latin typeface="Times New Roman" pitchFamily="18" charset="0"/>
            </a:endParaRPr>
          </a:p>
          <a:p>
            <a:pPr lvl="1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kern="1200" dirty="0">
                <a:solidFill>
                  <a:srgbClr val="FFFFFF"/>
                </a:solidFill>
                <a:latin typeface="Times New Roman" pitchFamily="18" charset="0"/>
              </a:rPr>
              <a:t>Contradiction?</a:t>
            </a:r>
          </a:p>
          <a:p>
            <a:pPr lvl="0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endParaRPr lang="en-US" sz="1400" i="1" u="sng" kern="1200" dirty="0">
              <a:solidFill>
                <a:srgbClr val="FFFFFF"/>
              </a:solidFill>
              <a:latin typeface="Times New Roman" pitchFamily="18" charset="0"/>
            </a:endParaRPr>
          </a:p>
          <a:p>
            <a:pPr lvl="0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endParaRPr lang="en-US" sz="1400" i="1" u="sng" kern="1200" dirty="0">
              <a:solidFill>
                <a:srgbClr val="FFFFFF"/>
              </a:solidFill>
              <a:latin typeface="Times New Roman" pitchFamily="18" charset="0"/>
            </a:endParaRPr>
          </a:p>
          <a:p>
            <a:pPr lvl="0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endParaRPr lang="en-US" sz="1400" kern="1200" dirty="0">
              <a:solidFill>
                <a:srgbClr val="FFFFFF"/>
              </a:solidFill>
              <a:latin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5DB68A-9D44-4073-920F-D08D647C06A7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91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AF11-A30B-482D-A9A1-D0DBFE1BA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Occurrent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D5621-C3F2-4898-A01A-2C4B4F8F5D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7077EDA-64CB-463A-ABE6-609E622D4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6630" y="806445"/>
            <a:ext cx="2057400" cy="673109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Occurrent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B55F98-3878-47A6-8BD4-2654609E5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2730" y="2399454"/>
            <a:ext cx="2042160" cy="622292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Temporal Region</a:t>
            </a:r>
          </a:p>
        </p:txBody>
      </p:sp>
      <p:cxnSp>
        <p:nvCxnSpPr>
          <p:cNvPr id="15" name="AutoShape 9">
            <a:extLst>
              <a:ext uri="{FF2B5EF4-FFF2-40B4-BE49-F238E27FC236}">
                <a16:creationId xmlns:a16="http://schemas.microsoft.com/office/drawing/2014/main" id="{994A01B4-6B1A-4E6B-BE20-B218567B320D}"/>
              </a:ext>
            </a:extLst>
          </p:cNvPr>
          <p:cNvCxnSpPr>
            <a:cxnSpLocks noChangeShapeType="1"/>
            <a:stCxn id="7" idx="0"/>
            <a:endCxn id="5" idx="2"/>
          </p:cNvCxnSpPr>
          <p:nvPr/>
        </p:nvCxnSpPr>
        <p:spPr bwMode="auto">
          <a:xfrm flipH="1" flipV="1">
            <a:off x="4545330" y="1479554"/>
            <a:ext cx="3078480" cy="9199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BF244AEA-145B-4F72-9B76-F47F90D6D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897200"/>
            <a:ext cx="2042160" cy="683457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Spatiotemporal</a:t>
            </a:r>
          </a:p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Region</a:t>
            </a:r>
          </a:p>
        </p:txBody>
      </p:sp>
      <p:cxnSp>
        <p:nvCxnSpPr>
          <p:cNvPr id="20" name="AutoShape 9">
            <a:extLst>
              <a:ext uri="{FF2B5EF4-FFF2-40B4-BE49-F238E27FC236}">
                <a16:creationId xmlns:a16="http://schemas.microsoft.com/office/drawing/2014/main" id="{6E727A58-0ABF-4812-82FA-253E5C9AFD32}"/>
              </a:ext>
            </a:extLst>
          </p:cNvPr>
          <p:cNvCxnSpPr>
            <a:cxnSpLocks noChangeShapeType="1"/>
            <a:stCxn id="5" idx="2"/>
            <a:endCxn id="22" idx="0"/>
          </p:cNvCxnSpPr>
          <p:nvPr/>
        </p:nvCxnSpPr>
        <p:spPr bwMode="auto">
          <a:xfrm flipH="1">
            <a:off x="2670810" y="1479554"/>
            <a:ext cx="1874520" cy="2427995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>
            <a:extLst>
              <a:ext uri="{FF2B5EF4-FFF2-40B4-BE49-F238E27FC236}">
                <a16:creationId xmlns:a16="http://schemas.microsoft.com/office/drawing/2014/main" id="{A592D790-0890-459B-9FE5-022C03023794}"/>
              </a:ext>
            </a:extLst>
          </p:cNvPr>
          <p:cNvCxnSpPr>
            <a:cxnSpLocks noChangeShapeType="1"/>
            <a:stCxn id="5" idx="2"/>
            <a:endCxn id="19" idx="0"/>
          </p:cNvCxnSpPr>
          <p:nvPr/>
        </p:nvCxnSpPr>
        <p:spPr bwMode="auto">
          <a:xfrm>
            <a:off x="4545330" y="1479554"/>
            <a:ext cx="1657350" cy="2417646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Rectangle 3">
            <a:extLst>
              <a:ext uri="{FF2B5EF4-FFF2-40B4-BE49-F238E27FC236}">
                <a16:creationId xmlns:a16="http://schemas.microsoft.com/office/drawing/2014/main" id="{CEEAB129-BD7B-41CE-BCC8-EC2ADB9F5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110" y="2379220"/>
            <a:ext cx="2057400" cy="673109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Process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6DD899D2-E8BD-43C5-859A-C8FC4F9E3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2110" y="3907549"/>
            <a:ext cx="2057400" cy="673109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Process</a:t>
            </a:r>
          </a:p>
          <a:p>
            <a:pPr algn="ctr"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Boundary</a:t>
            </a:r>
          </a:p>
        </p:txBody>
      </p:sp>
      <p:cxnSp>
        <p:nvCxnSpPr>
          <p:cNvPr id="25" name="AutoShape 9">
            <a:extLst>
              <a:ext uri="{FF2B5EF4-FFF2-40B4-BE49-F238E27FC236}">
                <a16:creationId xmlns:a16="http://schemas.microsoft.com/office/drawing/2014/main" id="{2BCBF7BE-CD9C-49CF-B7B5-8F56BB08931C}"/>
              </a:ext>
            </a:extLst>
          </p:cNvPr>
          <p:cNvCxnSpPr>
            <a:cxnSpLocks noChangeShapeType="1"/>
            <a:stCxn id="5" idx="2"/>
            <a:endCxn id="21" idx="0"/>
          </p:cNvCxnSpPr>
          <p:nvPr/>
        </p:nvCxnSpPr>
        <p:spPr bwMode="auto">
          <a:xfrm flipH="1">
            <a:off x="1527810" y="1479554"/>
            <a:ext cx="3017520" cy="899666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7E410CE-F7E2-4EBD-A140-80BFB4517063}"/>
              </a:ext>
            </a:extLst>
          </p:cNvPr>
          <p:cNvGrpSpPr/>
          <p:nvPr/>
        </p:nvGrpSpPr>
        <p:grpSpPr>
          <a:xfrm>
            <a:off x="3516630" y="1479554"/>
            <a:ext cx="2057400" cy="4463086"/>
            <a:chOff x="3516630" y="1479554"/>
            <a:chExt cx="2057400" cy="4463086"/>
          </a:xfrm>
        </p:grpSpPr>
        <p:cxnSp>
          <p:nvCxnSpPr>
            <p:cNvPr id="38" name="AutoShape 9">
              <a:extLst>
                <a:ext uri="{FF2B5EF4-FFF2-40B4-BE49-F238E27FC236}">
                  <a16:creationId xmlns:a16="http://schemas.microsoft.com/office/drawing/2014/main" id="{CDF71736-E7E5-4D94-874A-2E958E127981}"/>
                </a:ext>
              </a:extLst>
            </p:cNvPr>
            <p:cNvCxnSpPr>
              <a:cxnSpLocks noChangeShapeType="1"/>
              <a:stCxn id="5" idx="2"/>
              <a:endCxn id="40" idx="0"/>
            </p:cNvCxnSpPr>
            <p:nvPr/>
          </p:nvCxnSpPr>
          <p:spPr bwMode="auto">
            <a:xfrm>
              <a:off x="4545330" y="1479554"/>
              <a:ext cx="0" cy="3789977"/>
            </a:xfrm>
            <a:prstGeom prst="straightConnector1">
              <a:avLst/>
            </a:prstGeom>
            <a:noFill/>
            <a:ln w="28575">
              <a:solidFill>
                <a:schemeClr val="bg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" name="Rectangle 3">
              <a:extLst>
                <a:ext uri="{FF2B5EF4-FFF2-40B4-BE49-F238E27FC236}">
                  <a16:creationId xmlns:a16="http://schemas.microsoft.com/office/drawing/2014/main" id="{B56C657F-E814-4D0F-90B7-7FDFE0DF10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6630" y="5269531"/>
              <a:ext cx="2057400" cy="673109"/>
            </a:xfrm>
            <a:prstGeom prst="rect">
              <a:avLst/>
            </a:prstGeom>
            <a:solidFill>
              <a:srgbClr val="A2CCE8"/>
            </a:solidFill>
            <a:ln w="28575">
              <a:solidFill>
                <a:schemeClr val="bg1"/>
              </a:solidFill>
              <a:prstDash val="dashDot"/>
              <a:miter lim="800000"/>
              <a:headEnd/>
              <a:tailEnd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>
                <a:spcBef>
                  <a:spcPct val="0"/>
                </a:spcBef>
                <a:buNone/>
              </a:pPr>
              <a:r>
                <a:rPr lang="en-US" altLang="en-US" sz="1800" b="0" dirty="0">
                  <a:latin typeface="Tahoma" panose="020B0604030504040204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…</a:t>
              </a:r>
            </a:p>
          </p:txBody>
        </p:sp>
        <p:sp>
          <p:nvSpPr>
            <p:cNvPr id="43" name="&quot;Not Allowed&quot; Symbol 42">
              <a:extLst>
                <a:ext uri="{FF2B5EF4-FFF2-40B4-BE49-F238E27FC236}">
                  <a16:creationId xmlns:a16="http://schemas.microsoft.com/office/drawing/2014/main" id="{017992F1-0E18-4A19-B1FC-7CDFF5B29968}"/>
                </a:ext>
              </a:extLst>
            </p:cNvPr>
            <p:cNvSpPr/>
            <p:nvPr/>
          </p:nvSpPr>
          <p:spPr bwMode="auto">
            <a:xfrm>
              <a:off x="4114800" y="2910334"/>
              <a:ext cx="899666" cy="899666"/>
            </a:xfrm>
            <a:prstGeom prst="noSmoking">
              <a:avLst/>
            </a:prstGeom>
            <a:solidFill>
              <a:srgbClr val="FF0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699A21DE-DE48-449D-96E0-6BC106F9AB7A}"/>
              </a:ext>
            </a:extLst>
          </p:cNvPr>
          <p:cNvSpPr/>
          <p:nvPr/>
        </p:nvSpPr>
        <p:spPr>
          <a:xfrm>
            <a:off x="363767" y="3052329"/>
            <a:ext cx="23070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</a:rPr>
              <a:t>unfolds itself in time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08C473D-64F7-4C99-8504-02C59522A43B}"/>
              </a:ext>
            </a:extLst>
          </p:cNvPr>
          <p:cNvSpPr/>
          <p:nvPr/>
        </p:nvSpPr>
        <p:spPr>
          <a:xfrm>
            <a:off x="1466654" y="4614322"/>
            <a:ext cx="24449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</a:rPr>
              <a:t>start or end of process</a:t>
            </a:r>
          </a:p>
        </p:txBody>
      </p:sp>
    </p:spTree>
    <p:extLst>
      <p:ext uri="{BB962C8B-B14F-4D97-AF65-F5344CB8AC3E}">
        <p14:creationId xmlns:p14="http://schemas.microsoft.com/office/powerpoint/2010/main" val="4452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C12A8-8C2D-4F50-BB1A-6790A8318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E6718-E064-4C33-963E-608046EAF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u="sng" dirty="0"/>
              <a:t>Elucidation</a:t>
            </a:r>
            <a:r>
              <a:rPr lang="en-US" dirty="0"/>
              <a:t>: </a:t>
            </a:r>
            <a:r>
              <a:rPr lang="en-US" i="1" dirty="0"/>
              <a:t>p </a:t>
            </a:r>
            <a:r>
              <a:rPr lang="en-US" dirty="0"/>
              <a:t>is a </a:t>
            </a:r>
            <a:r>
              <a:rPr lang="en-US" i="1" dirty="0"/>
              <a:t>process </a:t>
            </a:r>
            <a:r>
              <a:rPr lang="en-US" dirty="0"/>
              <a:t>=Def. </a:t>
            </a:r>
            <a:r>
              <a:rPr lang="en-US" i="1" dirty="0"/>
              <a:t>p </a:t>
            </a:r>
            <a:r>
              <a:rPr lang="en-US" dirty="0"/>
              <a:t>is an </a:t>
            </a:r>
            <a:r>
              <a:rPr lang="en-US" i="1" dirty="0"/>
              <a:t>occurrent </a:t>
            </a:r>
            <a:r>
              <a:rPr lang="en-US" dirty="0"/>
              <a:t>that </a:t>
            </a:r>
            <a:r>
              <a:rPr lang="en-US" b="1" dirty="0"/>
              <a:t>has </a:t>
            </a:r>
            <a:r>
              <a:rPr lang="en-US" dirty="0"/>
              <a:t>some </a:t>
            </a:r>
            <a:r>
              <a:rPr lang="en-US" b="1" dirty="0"/>
              <a:t>temporal proper part </a:t>
            </a:r>
            <a:r>
              <a:rPr lang="en-US" dirty="0"/>
              <a:t>and for some time </a:t>
            </a:r>
            <a:r>
              <a:rPr lang="en-US" i="1" dirty="0"/>
              <a:t>t</a:t>
            </a:r>
            <a:r>
              <a:rPr lang="en-US" dirty="0"/>
              <a:t>, </a:t>
            </a:r>
            <a:r>
              <a:rPr lang="en-US" i="1" dirty="0"/>
              <a:t>p </a:t>
            </a:r>
            <a:r>
              <a:rPr lang="en-US" b="1" dirty="0"/>
              <a:t>has </a:t>
            </a:r>
            <a:r>
              <a:rPr lang="en-US" dirty="0"/>
              <a:t>some </a:t>
            </a:r>
            <a:r>
              <a:rPr lang="en-US" i="1" dirty="0"/>
              <a:t>material entity </a:t>
            </a:r>
            <a:r>
              <a:rPr lang="en-US" dirty="0"/>
              <a:t>as </a:t>
            </a:r>
            <a:r>
              <a:rPr lang="en-US" b="1" dirty="0"/>
              <a:t>participant</a:t>
            </a:r>
            <a:endParaRPr lang="en-US" b="1" dirty="0">
              <a:solidFill>
                <a:srgbClr val="FFFF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cap="small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u="sng" cap="small" dirty="0"/>
              <a:t>Definition</a:t>
            </a:r>
            <a:r>
              <a:rPr lang="en-US" dirty="0"/>
              <a:t>: </a:t>
            </a:r>
            <a:r>
              <a:rPr lang="en-US" i="1" dirty="0"/>
              <a:t>p </a:t>
            </a:r>
            <a:r>
              <a:rPr lang="en-US" dirty="0"/>
              <a:t>is a </a:t>
            </a:r>
            <a:r>
              <a:rPr lang="en-US" i="1" dirty="0"/>
              <a:t>process</a:t>
            </a:r>
            <a:r>
              <a:rPr lang="en-US" dirty="0"/>
              <a:t> = Def. </a:t>
            </a:r>
            <a:r>
              <a:rPr lang="en-US" i="1" dirty="0"/>
              <a:t>p </a:t>
            </a:r>
            <a:r>
              <a:rPr lang="en-US" dirty="0"/>
              <a:t>is an </a:t>
            </a:r>
            <a:r>
              <a:rPr lang="en-US" i="1" dirty="0"/>
              <a:t>occurrent</a:t>
            </a:r>
            <a:r>
              <a:rPr lang="en-US" dirty="0"/>
              <a:t> that has </a:t>
            </a:r>
            <a:r>
              <a:rPr lang="en-US" b="1" dirty="0"/>
              <a:t>temporal proper parts</a:t>
            </a:r>
            <a:r>
              <a:rPr lang="en-US" dirty="0"/>
              <a:t> and for some time </a:t>
            </a:r>
            <a:r>
              <a:rPr lang="en-US" i="1" dirty="0"/>
              <a:t>t</a:t>
            </a:r>
            <a:r>
              <a:rPr lang="en-US" dirty="0"/>
              <a:t>,</a:t>
            </a:r>
            <a:r>
              <a:rPr lang="en-US" i="1" dirty="0"/>
              <a:t> p </a:t>
            </a:r>
            <a:r>
              <a:rPr lang="en-US" b="1" dirty="0"/>
              <a:t>s-</a:t>
            </a:r>
            <a:r>
              <a:rPr lang="en-US" b="1" dirty="0" err="1"/>
              <a:t>depends_on</a:t>
            </a:r>
            <a:r>
              <a:rPr lang="en-US" dirty="0"/>
              <a:t> some</a:t>
            </a:r>
            <a:r>
              <a:rPr lang="en-US" i="1" dirty="0"/>
              <a:t> material entity</a:t>
            </a:r>
            <a:r>
              <a:rPr lang="en-US" dirty="0"/>
              <a:t> </a:t>
            </a:r>
            <a:r>
              <a:rPr lang="en-US" b="1" dirty="0"/>
              <a:t>at </a:t>
            </a:r>
            <a:r>
              <a:rPr lang="en-US" i="1" dirty="0"/>
              <a:t>t</a:t>
            </a:r>
            <a:r>
              <a:rPr lang="en-US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Examples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An act of selling, the life of an organism, a process of sleeping, a process of cell-division, a beating of the heart,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355507-19FB-4BDB-9CE8-C7F844EF7D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652AA1-D2F0-4A57-AFF3-13B24408E4BB}"/>
              </a:ext>
            </a:extLst>
          </p:cNvPr>
          <p:cNvSpPr/>
          <p:nvPr/>
        </p:nvSpPr>
        <p:spPr>
          <a:xfrm>
            <a:off x="6379464" y="2895600"/>
            <a:ext cx="2505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>
              <a:defRPr/>
            </a:pPr>
            <a:r>
              <a:rPr lang="en-GB" sz="1400" b="0" dirty="0">
                <a:solidFill>
                  <a:schemeClr val="bg1"/>
                </a:solidFill>
              </a:rPr>
              <a:t>ISO/IEC PRF 21838-2:2020(E)</a:t>
            </a:r>
            <a:r>
              <a:rPr lang="en-US" sz="1400" b="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637A5A-E6C8-432A-A988-ADF06A0C101B}"/>
              </a:ext>
            </a:extLst>
          </p:cNvPr>
          <p:cNvSpPr/>
          <p:nvPr/>
        </p:nvSpPr>
        <p:spPr>
          <a:xfrm>
            <a:off x="6477000" y="4425625"/>
            <a:ext cx="19111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BFO 2.0 Specifications </a:t>
            </a:r>
          </a:p>
        </p:txBody>
      </p:sp>
    </p:spTree>
    <p:extLst>
      <p:ext uri="{BB962C8B-B14F-4D97-AF65-F5344CB8AC3E}">
        <p14:creationId xmlns:p14="http://schemas.microsoft.com/office/powerpoint/2010/main" val="3985639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C12A8-8C2D-4F50-BB1A-6790A8318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the ‘Process’ definition?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E6718-E064-4C33-963E-608046EAF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u="sng" dirty="0"/>
              <a:t>Elucidation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(?)</a:t>
            </a:r>
            <a:r>
              <a:rPr lang="en-US" dirty="0"/>
              <a:t>: </a:t>
            </a:r>
            <a:r>
              <a:rPr lang="en-US" i="1" dirty="0"/>
              <a:t>p </a:t>
            </a:r>
            <a:r>
              <a:rPr lang="en-US" dirty="0"/>
              <a:t>is a </a:t>
            </a:r>
            <a:r>
              <a:rPr lang="en-US" i="1" dirty="0"/>
              <a:t>process </a:t>
            </a:r>
            <a:r>
              <a:rPr lang="en-US" dirty="0"/>
              <a:t>=Def. </a:t>
            </a:r>
            <a:r>
              <a:rPr lang="en-US" i="1" dirty="0"/>
              <a:t>p </a:t>
            </a:r>
            <a:r>
              <a:rPr lang="en-US" dirty="0"/>
              <a:t>is an </a:t>
            </a:r>
            <a:r>
              <a:rPr lang="en-US" i="1" dirty="0"/>
              <a:t>occurrent </a:t>
            </a:r>
            <a:r>
              <a:rPr lang="en-US" dirty="0"/>
              <a:t>that </a:t>
            </a:r>
            <a:r>
              <a:rPr lang="en-US" b="1" dirty="0"/>
              <a:t>has </a:t>
            </a:r>
            <a:r>
              <a:rPr lang="en-US" dirty="0"/>
              <a:t>some </a:t>
            </a:r>
            <a:r>
              <a:rPr lang="en-US" b="1" dirty="0"/>
              <a:t>temporal proper part </a:t>
            </a:r>
            <a:r>
              <a:rPr lang="en-US" dirty="0"/>
              <a:t>and for some time </a:t>
            </a:r>
            <a:r>
              <a:rPr lang="en-US" i="1" dirty="0"/>
              <a:t>t</a:t>
            </a:r>
            <a:r>
              <a:rPr lang="en-US" dirty="0"/>
              <a:t>, </a:t>
            </a:r>
            <a:r>
              <a:rPr lang="en-US" i="1" dirty="0"/>
              <a:t>p </a:t>
            </a:r>
            <a:r>
              <a:rPr lang="en-US" b="1" dirty="0"/>
              <a:t>has </a:t>
            </a:r>
            <a:r>
              <a:rPr lang="en-US" dirty="0"/>
              <a:t>some </a:t>
            </a:r>
            <a:r>
              <a:rPr lang="en-US" i="1" dirty="0"/>
              <a:t>material entity </a:t>
            </a:r>
            <a:r>
              <a:rPr lang="en-US" dirty="0"/>
              <a:t>as </a:t>
            </a:r>
            <a:r>
              <a:rPr lang="en-US" b="1" dirty="0"/>
              <a:t>participant </a:t>
            </a:r>
            <a:r>
              <a:rPr lang="en-US" b="1" dirty="0">
                <a:solidFill>
                  <a:srgbClr val="FFFF00"/>
                </a:solidFill>
              </a:rPr>
              <a:t>(?)</a:t>
            </a:r>
          </a:p>
          <a:p>
            <a:pPr>
              <a:buFont typeface="Arial" panose="020B0604020202020204" pitchFamily="34" charset="0"/>
              <a:buChar char="•"/>
            </a:pPr>
            <a:endParaRPr lang="en-US" cap="small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u="sng" cap="small" dirty="0"/>
              <a:t>Definition</a:t>
            </a:r>
            <a:r>
              <a:rPr lang="en-US" dirty="0"/>
              <a:t>: </a:t>
            </a:r>
            <a:r>
              <a:rPr lang="en-US" i="1" dirty="0"/>
              <a:t>p </a:t>
            </a:r>
            <a:r>
              <a:rPr lang="en-US" dirty="0"/>
              <a:t>is a </a:t>
            </a:r>
            <a:r>
              <a:rPr lang="en-US" i="1" dirty="0"/>
              <a:t>process</a:t>
            </a:r>
            <a:r>
              <a:rPr lang="en-US" dirty="0"/>
              <a:t> = Def. </a:t>
            </a:r>
            <a:r>
              <a:rPr lang="en-US" i="1" dirty="0"/>
              <a:t>p </a:t>
            </a:r>
            <a:r>
              <a:rPr lang="en-US" dirty="0"/>
              <a:t>is an </a:t>
            </a:r>
            <a:r>
              <a:rPr lang="en-US" i="1" dirty="0"/>
              <a:t>occurrent</a:t>
            </a:r>
            <a:r>
              <a:rPr lang="en-US" dirty="0"/>
              <a:t> that has </a:t>
            </a:r>
            <a:r>
              <a:rPr lang="en-US" b="1" dirty="0"/>
              <a:t>temporal proper parts</a:t>
            </a:r>
            <a:r>
              <a:rPr lang="en-US" dirty="0"/>
              <a:t> and for some time </a:t>
            </a:r>
            <a:r>
              <a:rPr lang="en-US" i="1" dirty="0"/>
              <a:t>t</a:t>
            </a:r>
            <a:r>
              <a:rPr lang="en-US" dirty="0"/>
              <a:t>,</a:t>
            </a:r>
            <a:r>
              <a:rPr lang="en-US" i="1" dirty="0"/>
              <a:t> p </a:t>
            </a:r>
            <a:r>
              <a:rPr lang="en-US" b="1" dirty="0"/>
              <a:t>s-</a:t>
            </a:r>
            <a:r>
              <a:rPr lang="en-US" b="1" dirty="0" err="1"/>
              <a:t>depends_on</a:t>
            </a:r>
            <a:r>
              <a:rPr lang="en-US" dirty="0"/>
              <a:t> some</a:t>
            </a:r>
            <a:r>
              <a:rPr lang="en-US" i="1" dirty="0"/>
              <a:t> material entity</a:t>
            </a:r>
            <a:r>
              <a:rPr lang="en-US" dirty="0"/>
              <a:t> </a:t>
            </a:r>
            <a:r>
              <a:rPr lang="en-US" b="1" dirty="0"/>
              <a:t>at </a:t>
            </a:r>
            <a:r>
              <a:rPr lang="en-US" i="1" dirty="0"/>
              <a:t>t</a:t>
            </a:r>
            <a:r>
              <a:rPr lang="en-US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Examples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An act of selling, the life of an organism, a process of sleeping, a process of cell-division, a beating of the heart,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355507-19FB-4BDB-9CE8-C7F844EF7D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652AA1-D2F0-4A57-AFF3-13B24408E4BB}"/>
              </a:ext>
            </a:extLst>
          </p:cNvPr>
          <p:cNvSpPr/>
          <p:nvPr/>
        </p:nvSpPr>
        <p:spPr>
          <a:xfrm>
            <a:off x="6379464" y="2895600"/>
            <a:ext cx="2505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>
              <a:defRPr/>
            </a:pPr>
            <a:r>
              <a:rPr lang="en-GB" sz="1400" b="0" dirty="0">
                <a:solidFill>
                  <a:schemeClr val="bg1"/>
                </a:solidFill>
              </a:rPr>
              <a:t>ISO/IEC PRF 21838-2:2020(E)</a:t>
            </a:r>
            <a:r>
              <a:rPr lang="en-US" sz="1400" b="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637A5A-E6C8-432A-A988-ADF06A0C101B}"/>
              </a:ext>
            </a:extLst>
          </p:cNvPr>
          <p:cNvSpPr/>
          <p:nvPr/>
        </p:nvSpPr>
        <p:spPr>
          <a:xfrm>
            <a:off x="6477000" y="4425625"/>
            <a:ext cx="19111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BFO 2.0 Specifications </a:t>
            </a:r>
          </a:p>
        </p:txBody>
      </p:sp>
    </p:spTree>
    <p:extLst>
      <p:ext uri="{BB962C8B-B14F-4D97-AF65-F5344CB8AC3E}">
        <p14:creationId xmlns:p14="http://schemas.microsoft.com/office/powerpoint/2010/main" val="3995230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9283B-C693-46B6-A70C-CBAC29050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Seems to be suggested: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76733-B3F4-4228-A26D-62243BCC1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A process can only have material entities as participants.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 process can have temporal parts during which there is no participant.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/>
            <a:r>
              <a:rPr lang="en-US" dirty="0"/>
              <a:t>But that is not the case!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C9EF2-B0CA-4434-9CAB-6C4D1BB452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96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6C3E0-F2F9-4025-81E9-9A68E4D8E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Axioms are important (Class C13)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FC44D-3AC0-4B08-A06D-F6642C413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‘Participates in’ is time indexed and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has domain: independent continuant but not spatial region or specifically dependent continuant or generically dependent continuant and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range: process</a:t>
            </a:r>
          </a:p>
          <a:p>
            <a:pPr marL="857250" lvl="1" indent="-457200"/>
            <a:r>
              <a:rPr lang="en-US" sz="1800" dirty="0"/>
              <a:t>∀</a:t>
            </a:r>
            <a:r>
              <a:rPr lang="en-US" sz="1800" dirty="0" err="1"/>
              <a:t>a,b,t</a:t>
            </a:r>
            <a:r>
              <a:rPr lang="en-US" sz="1800" dirty="0"/>
              <a:t> (</a:t>
            </a:r>
            <a:r>
              <a:rPr lang="en-US" sz="1800" dirty="0" err="1"/>
              <a:t>participatesIn</a:t>
            </a:r>
            <a:r>
              <a:rPr lang="en-US" sz="1800" dirty="0"/>
              <a:t>(</a:t>
            </a:r>
            <a:r>
              <a:rPr lang="en-US" sz="1800" dirty="0" err="1"/>
              <a:t>a,b,t</a:t>
            </a:r>
            <a:r>
              <a:rPr lang="en-US" sz="1800" dirty="0"/>
              <a:t>)→</a:t>
            </a:r>
          </a:p>
          <a:p>
            <a:pPr marL="1257300" lvl="2" indent="-457200"/>
            <a:r>
              <a:rPr lang="en-US" sz="1800" dirty="0"/>
              <a:t>((</a:t>
            </a:r>
            <a:r>
              <a:rPr lang="en-US" sz="1800" dirty="0" err="1"/>
              <a:t>instanceOf</a:t>
            </a:r>
            <a:r>
              <a:rPr lang="en-US" sz="1800" dirty="0"/>
              <a:t>(</a:t>
            </a:r>
            <a:r>
              <a:rPr lang="en-US" sz="1800" dirty="0" err="1"/>
              <a:t>a,independentContinuant,t</a:t>
            </a:r>
            <a:r>
              <a:rPr lang="en-US" sz="1800" dirty="0"/>
              <a:t>)	∧¬</a:t>
            </a:r>
            <a:r>
              <a:rPr lang="en-US" sz="1800" dirty="0" err="1"/>
              <a:t>instanceOf</a:t>
            </a:r>
            <a:r>
              <a:rPr lang="en-US" sz="1800" dirty="0"/>
              <a:t>(</a:t>
            </a:r>
            <a:r>
              <a:rPr lang="en-US" sz="1800" dirty="0" err="1"/>
              <a:t>a,spatialRegion,t</a:t>
            </a:r>
            <a:r>
              <a:rPr lang="en-US" sz="1800" dirty="0"/>
              <a:t>)) ∨ </a:t>
            </a:r>
            <a:r>
              <a:rPr lang="en-US" sz="1800" dirty="0" err="1"/>
              <a:t>instanceOf</a:t>
            </a:r>
            <a:r>
              <a:rPr lang="en-US" sz="1800" dirty="0"/>
              <a:t>(</a:t>
            </a:r>
            <a:r>
              <a:rPr lang="en-US" sz="1800" dirty="0" err="1"/>
              <a:t>a,specificallyDependentContinuant,t</a:t>
            </a:r>
            <a:r>
              <a:rPr lang="en-US" sz="1800" dirty="0"/>
              <a:t>) ∨ </a:t>
            </a:r>
            <a:r>
              <a:rPr lang="en-US" sz="1800" dirty="0" err="1"/>
              <a:t>instanceOf</a:t>
            </a:r>
            <a:r>
              <a:rPr lang="en-US" sz="1800" dirty="0"/>
              <a:t>(</a:t>
            </a:r>
            <a:r>
              <a:rPr lang="en-US" sz="1800" dirty="0" err="1"/>
              <a:t>a,genericallyDependentContinuant,t</a:t>
            </a:r>
            <a:r>
              <a:rPr lang="en-US" sz="1800" dirty="0"/>
              <a:t>))</a:t>
            </a:r>
          </a:p>
          <a:p>
            <a:pPr marL="1257300" lvl="2" indent="-457200"/>
            <a:r>
              <a:rPr lang="en-US" sz="1800" dirty="0"/>
              <a:t>∧ </a:t>
            </a:r>
            <a:r>
              <a:rPr lang="en-US" sz="1800" dirty="0" err="1"/>
              <a:t>instanceOf</a:t>
            </a:r>
            <a:r>
              <a:rPr lang="en-US" sz="1800" dirty="0"/>
              <a:t>(</a:t>
            </a:r>
            <a:r>
              <a:rPr lang="en-US" sz="1800" dirty="0" err="1"/>
              <a:t>b,process,t</a:t>
            </a:r>
            <a:r>
              <a:rPr lang="en-US" sz="1800" dirty="0"/>
              <a:t>) ∧ </a:t>
            </a:r>
            <a:r>
              <a:rPr lang="en-US" sz="1800" dirty="0" err="1"/>
              <a:t>instanceOf</a:t>
            </a:r>
            <a:r>
              <a:rPr lang="en-US" sz="1800" dirty="0"/>
              <a:t>(</a:t>
            </a:r>
            <a:r>
              <a:rPr lang="en-US" sz="1800" dirty="0" err="1"/>
              <a:t>t,temporalRegion,t</a:t>
            </a:r>
            <a:r>
              <a:rPr lang="en-US" sz="1800" dirty="0"/>
              <a:t>))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At every time a process exists it has a participant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∀</a:t>
            </a:r>
            <a:r>
              <a:rPr lang="en-US" sz="1800" dirty="0" err="1"/>
              <a:t>p,t</a:t>
            </a:r>
            <a:r>
              <a:rPr lang="en-US" sz="1800" dirty="0"/>
              <a:t> (</a:t>
            </a:r>
            <a:r>
              <a:rPr lang="en-US" sz="1800" dirty="0" err="1"/>
              <a:t>instanceOf</a:t>
            </a:r>
            <a:r>
              <a:rPr lang="en-US" sz="1800" dirty="0"/>
              <a:t>(</a:t>
            </a:r>
            <a:r>
              <a:rPr lang="en-US" sz="1800" dirty="0" err="1"/>
              <a:t>p,process,t</a:t>
            </a:r>
            <a:r>
              <a:rPr lang="en-US" sz="1800" dirty="0"/>
              <a:t>)→∃c </a:t>
            </a:r>
            <a:r>
              <a:rPr lang="en-US" sz="1800" dirty="0" err="1"/>
              <a:t>participatesIn</a:t>
            </a:r>
            <a:r>
              <a:rPr lang="en-US" sz="1800" dirty="0"/>
              <a:t>(</a:t>
            </a:r>
            <a:r>
              <a:rPr lang="en-US" sz="1800" dirty="0" err="1"/>
              <a:t>c,p,t</a:t>
            </a:r>
            <a:r>
              <a:rPr lang="en-US" sz="1800" dirty="0"/>
              <a:t>))</a:t>
            </a:r>
          </a:p>
          <a:p>
            <a:pPr marL="457200" indent="-45720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090EA-F448-4D9B-A801-5AB359AACD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2D0D39-79AF-4F5E-8F62-F8370C9E8F9A}"/>
              </a:ext>
            </a:extLst>
          </p:cNvPr>
          <p:cNvSpPr/>
          <p:nvPr/>
        </p:nvSpPr>
        <p:spPr>
          <a:xfrm>
            <a:off x="6379464" y="6397823"/>
            <a:ext cx="2505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>
              <a:defRPr/>
            </a:pPr>
            <a:r>
              <a:rPr lang="en-GB" sz="1400" b="0" dirty="0">
                <a:solidFill>
                  <a:schemeClr val="bg1"/>
                </a:solidFill>
              </a:rPr>
              <a:t>ISO/IEC PRF 21838-2:2020(E)</a:t>
            </a:r>
            <a:r>
              <a:rPr lang="en-US" sz="1400" b="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461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343CA-4F7A-42B6-832E-4AA945E01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participants of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DE0C9-E3B9-4B41-9F01-0410B93E6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2418D-A99B-49AE-B739-5FE6D30D3B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3B2015-E1CD-4192-80C5-D0E871098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4688"/>
            <a:ext cx="9144000" cy="4844503"/>
          </a:xfrm>
          <a:prstGeom prst="rect">
            <a:avLst/>
          </a:prstGeom>
        </p:spPr>
      </p:pic>
      <p:sp>
        <p:nvSpPr>
          <p:cNvPr id="23" name="&quot;Not Allowed&quot; Symbol 22">
            <a:extLst>
              <a:ext uri="{FF2B5EF4-FFF2-40B4-BE49-F238E27FC236}">
                <a16:creationId xmlns:a16="http://schemas.microsoft.com/office/drawing/2014/main" id="{26829BBC-F05E-4A61-BA83-FE753086A9A1}"/>
              </a:ext>
            </a:extLst>
          </p:cNvPr>
          <p:cNvSpPr/>
          <p:nvPr/>
        </p:nvSpPr>
        <p:spPr bwMode="auto">
          <a:xfrm>
            <a:off x="4800600" y="4800600"/>
            <a:ext cx="1371600" cy="1524000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492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C4EB6-F6F9-4969-8D46-862575C6B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‘Change in color’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061AEB-7380-4734-84CE-A7EB98DD1C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B23C1D-F49A-47BC-8710-73D3DF96D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4863193"/>
            <a:ext cx="2181225" cy="16287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D7D41B-99A2-431F-9692-3A2754C93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828800"/>
            <a:ext cx="1828800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Object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29EDA0-CDE8-4890-A2A6-AF72BBFC3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048000"/>
            <a:ext cx="1828800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Banana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D10FAD-3DB4-45F9-8E76-0B5674AF4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227" y="1828800"/>
            <a:ext cx="1828800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Quality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6D506D-C7B4-4653-80DD-8743C3798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227" y="3048000"/>
            <a:ext cx="1828800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Color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41AC35-F9B0-4657-B33F-CA49D36E4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810000"/>
            <a:ext cx="990600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Green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40FCD8-159E-4FE9-ADB3-062131375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9592" y="4519476"/>
            <a:ext cx="1054608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Yellow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E4FD1E-C411-4431-859D-CA04ED1D5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5299764"/>
            <a:ext cx="1054608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Brown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32AC58-E120-4170-AA41-D053C6614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8521" y="6025624"/>
            <a:ext cx="1054608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Black</a:t>
            </a:r>
          </a:p>
        </p:txBody>
      </p:sp>
      <p:cxnSp>
        <p:nvCxnSpPr>
          <p:cNvPr id="15" name="AutoShape 9">
            <a:extLst>
              <a:ext uri="{FF2B5EF4-FFF2-40B4-BE49-F238E27FC236}">
                <a16:creationId xmlns:a16="http://schemas.microsoft.com/office/drawing/2014/main" id="{32FE2A67-D5A8-46A3-BA1C-C846E3589266}"/>
              </a:ext>
            </a:extLst>
          </p:cNvPr>
          <p:cNvCxnSpPr>
            <a:cxnSpLocks noChangeShapeType="1"/>
            <a:stCxn id="7" idx="2"/>
            <a:endCxn id="8" idx="0"/>
          </p:cNvCxnSpPr>
          <p:nvPr/>
        </p:nvCxnSpPr>
        <p:spPr bwMode="auto">
          <a:xfrm>
            <a:off x="1600200" y="2286000"/>
            <a:ext cx="0" cy="7620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9">
            <a:extLst>
              <a:ext uri="{FF2B5EF4-FFF2-40B4-BE49-F238E27FC236}">
                <a16:creationId xmlns:a16="http://schemas.microsoft.com/office/drawing/2014/main" id="{98A82C67-5F6C-4603-9042-12DD7402BD2D}"/>
              </a:ext>
            </a:extLst>
          </p:cNvPr>
          <p:cNvCxnSpPr>
            <a:cxnSpLocks noChangeShapeType="1"/>
            <a:stCxn id="9" idx="2"/>
            <a:endCxn id="10" idx="0"/>
          </p:cNvCxnSpPr>
          <p:nvPr/>
        </p:nvCxnSpPr>
        <p:spPr bwMode="auto">
          <a:xfrm>
            <a:off x="7687627" y="2286000"/>
            <a:ext cx="0" cy="7620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9">
            <a:extLst>
              <a:ext uri="{FF2B5EF4-FFF2-40B4-BE49-F238E27FC236}">
                <a16:creationId xmlns:a16="http://schemas.microsoft.com/office/drawing/2014/main" id="{29132600-4B46-4C3A-889D-33B4E5440CDD}"/>
              </a:ext>
            </a:extLst>
          </p:cNvPr>
          <p:cNvCxnSpPr>
            <a:cxnSpLocks noChangeShapeType="1"/>
            <a:stCxn id="10" idx="1"/>
            <a:endCxn id="11" idx="0"/>
          </p:cNvCxnSpPr>
          <p:nvPr/>
        </p:nvCxnSpPr>
        <p:spPr bwMode="auto">
          <a:xfrm flipH="1">
            <a:off x="4762500" y="3276600"/>
            <a:ext cx="2010727" cy="5334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9">
            <a:extLst>
              <a:ext uri="{FF2B5EF4-FFF2-40B4-BE49-F238E27FC236}">
                <a16:creationId xmlns:a16="http://schemas.microsoft.com/office/drawing/2014/main" id="{CD93E610-0C09-4CCF-94BA-5621DE91CC20}"/>
              </a:ext>
            </a:extLst>
          </p:cNvPr>
          <p:cNvCxnSpPr>
            <a:cxnSpLocks noChangeShapeType="1"/>
            <a:stCxn id="10" idx="2"/>
            <a:endCxn id="12" idx="0"/>
          </p:cNvCxnSpPr>
          <p:nvPr/>
        </p:nvCxnSpPr>
        <p:spPr bwMode="auto">
          <a:xfrm flipH="1">
            <a:off x="6406896" y="3505200"/>
            <a:ext cx="1280731" cy="1014276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9">
            <a:extLst>
              <a:ext uri="{FF2B5EF4-FFF2-40B4-BE49-F238E27FC236}">
                <a16:creationId xmlns:a16="http://schemas.microsoft.com/office/drawing/2014/main" id="{65661BBB-4A06-4490-B41A-F6B25F637EE4}"/>
              </a:ext>
            </a:extLst>
          </p:cNvPr>
          <p:cNvCxnSpPr>
            <a:cxnSpLocks noChangeShapeType="1"/>
            <a:stCxn id="10" idx="2"/>
            <a:endCxn id="13" idx="0"/>
          </p:cNvCxnSpPr>
          <p:nvPr/>
        </p:nvCxnSpPr>
        <p:spPr bwMode="auto">
          <a:xfrm flipH="1">
            <a:off x="7385304" y="3505200"/>
            <a:ext cx="302323" cy="1794564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9">
            <a:extLst>
              <a:ext uri="{FF2B5EF4-FFF2-40B4-BE49-F238E27FC236}">
                <a16:creationId xmlns:a16="http://schemas.microsoft.com/office/drawing/2014/main" id="{F8B9605A-B220-4E3D-B185-A26138A8AA6A}"/>
              </a:ext>
            </a:extLst>
          </p:cNvPr>
          <p:cNvCxnSpPr>
            <a:cxnSpLocks noChangeShapeType="1"/>
            <a:stCxn id="10" idx="2"/>
            <a:endCxn id="14" idx="0"/>
          </p:cNvCxnSpPr>
          <p:nvPr/>
        </p:nvCxnSpPr>
        <p:spPr bwMode="auto">
          <a:xfrm>
            <a:off x="7687627" y="3505200"/>
            <a:ext cx="818198" cy="2520424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6EBA881C-52B5-4627-AD75-C6A491DA60A7}"/>
              </a:ext>
            </a:extLst>
          </p:cNvPr>
          <p:cNvSpPr txBox="1"/>
          <p:nvPr/>
        </p:nvSpPr>
        <p:spPr>
          <a:xfrm>
            <a:off x="1600200" y="2362200"/>
            <a:ext cx="5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</a:rPr>
              <a:t>isa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2C72CFA-F733-427B-AF70-D7DF4B9BD890}"/>
              </a:ext>
            </a:extLst>
          </p:cNvPr>
          <p:cNvSpPr txBox="1"/>
          <p:nvPr/>
        </p:nvSpPr>
        <p:spPr>
          <a:xfrm>
            <a:off x="7703495" y="2438400"/>
            <a:ext cx="5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</a:rPr>
              <a:t>isa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B35C47-D191-44DD-AB47-688A6AD2F477}"/>
              </a:ext>
            </a:extLst>
          </p:cNvPr>
          <p:cNvSpPr txBox="1"/>
          <p:nvPr/>
        </p:nvSpPr>
        <p:spPr>
          <a:xfrm>
            <a:off x="5486400" y="3043535"/>
            <a:ext cx="5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</a:rPr>
              <a:t>isa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C705827-CCBA-4491-8AFE-E7B65C9E887D}"/>
              </a:ext>
            </a:extLst>
          </p:cNvPr>
          <p:cNvSpPr txBox="1"/>
          <p:nvPr/>
        </p:nvSpPr>
        <p:spPr>
          <a:xfrm>
            <a:off x="6560495" y="3653135"/>
            <a:ext cx="5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</a:rPr>
              <a:t>isa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6C085A4-1EAD-4425-A625-07FA52B29D98}"/>
              </a:ext>
            </a:extLst>
          </p:cNvPr>
          <p:cNvSpPr txBox="1"/>
          <p:nvPr/>
        </p:nvSpPr>
        <p:spPr>
          <a:xfrm>
            <a:off x="7010400" y="4110335"/>
            <a:ext cx="5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</a:rPr>
              <a:t>isa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AE82B8E-903F-4BAD-BEDF-DE0EC56D9AD7}"/>
              </a:ext>
            </a:extLst>
          </p:cNvPr>
          <p:cNvSpPr txBox="1"/>
          <p:nvPr/>
        </p:nvSpPr>
        <p:spPr>
          <a:xfrm>
            <a:off x="8236895" y="4643735"/>
            <a:ext cx="5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</a:rPr>
              <a:t>isa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426EF75-0A9F-4724-AD7C-CB081D1E1D1B}"/>
              </a:ext>
            </a:extLst>
          </p:cNvPr>
          <p:cNvSpPr txBox="1"/>
          <p:nvPr/>
        </p:nvSpPr>
        <p:spPr>
          <a:xfrm>
            <a:off x="515920" y="4012338"/>
            <a:ext cx="1191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FF00"/>
                </a:solidFill>
              </a:rPr>
              <a:t>instance</a:t>
            </a:r>
          </a:p>
          <a:p>
            <a:r>
              <a:rPr lang="en-US" sz="2400" b="0" dirty="0">
                <a:solidFill>
                  <a:srgbClr val="FFFF00"/>
                </a:solidFill>
              </a:rPr>
              <a:t>of at t</a:t>
            </a:r>
            <a:r>
              <a:rPr lang="en-US" sz="2400" b="0" baseline="-25000" dirty="0">
                <a:solidFill>
                  <a:srgbClr val="FFFF00"/>
                </a:solidFill>
              </a:rPr>
              <a:t>1</a:t>
            </a:r>
          </a:p>
        </p:txBody>
      </p:sp>
      <p:cxnSp>
        <p:nvCxnSpPr>
          <p:cNvPr id="44" name="AutoShape 9">
            <a:extLst>
              <a:ext uri="{FF2B5EF4-FFF2-40B4-BE49-F238E27FC236}">
                <a16:creationId xmlns:a16="http://schemas.microsoft.com/office/drawing/2014/main" id="{C74FD8F8-5990-4B14-808C-34FA8DB06C9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00200" y="3505200"/>
            <a:ext cx="1066800" cy="2209800"/>
          </a:xfrm>
          <a:prstGeom prst="straightConnector1">
            <a:avLst/>
          </a:prstGeom>
          <a:noFill/>
          <a:ln w="28575">
            <a:solidFill>
              <a:srgbClr val="FFFF00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B04F1885-FF9F-4490-9156-BD0EB866C102}"/>
              </a:ext>
            </a:extLst>
          </p:cNvPr>
          <p:cNvSpPr/>
          <p:nvPr/>
        </p:nvSpPr>
        <p:spPr bwMode="auto">
          <a:xfrm rot="20223121">
            <a:off x="3243480" y="5935879"/>
            <a:ext cx="167777" cy="16122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48" name="AutoShape 9">
            <a:extLst>
              <a:ext uri="{FF2B5EF4-FFF2-40B4-BE49-F238E27FC236}">
                <a16:creationId xmlns:a16="http://schemas.microsoft.com/office/drawing/2014/main" id="{62DB982B-5FA3-41F2-9C49-DF8597954D82}"/>
              </a:ext>
            </a:extLst>
          </p:cNvPr>
          <p:cNvCxnSpPr>
            <a:cxnSpLocks noChangeShapeType="1"/>
            <a:stCxn id="11" idx="2"/>
            <a:endCxn id="47" idx="3"/>
          </p:cNvCxnSpPr>
          <p:nvPr/>
        </p:nvCxnSpPr>
        <p:spPr bwMode="auto">
          <a:xfrm flipH="1">
            <a:off x="3404618" y="4267200"/>
            <a:ext cx="1357882" cy="1716584"/>
          </a:xfrm>
          <a:prstGeom prst="straightConnector1">
            <a:avLst/>
          </a:prstGeom>
          <a:noFill/>
          <a:ln w="28575">
            <a:solidFill>
              <a:srgbClr val="FFFF00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E090CB27-D92D-493C-B5BA-9CD526A54375}"/>
              </a:ext>
            </a:extLst>
          </p:cNvPr>
          <p:cNvSpPr txBox="1"/>
          <p:nvPr/>
        </p:nvSpPr>
        <p:spPr>
          <a:xfrm>
            <a:off x="2314005" y="4270647"/>
            <a:ext cx="2181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FFFF00"/>
                </a:solidFill>
              </a:rPr>
              <a:t>instance of at t</a:t>
            </a:r>
            <a:r>
              <a:rPr lang="en-US" sz="2400" b="0" baseline="-25000" dirty="0">
                <a:solidFill>
                  <a:srgbClr val="FFFF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15222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C4EB6-F6F9-4969-8D46-862575C6B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‘Change in color’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061AEB-7380-4734-84CE-A7EB98DD1C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7DC7E8-4B3B-43F8-95FC-42BFB86B8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4847953"/>
            <a:ext cx="2200275" cy="16287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EB2C140-4DFF-4C26-B6ED-E35AC9FB7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828800"/>
            <a:ext cx="1828800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Object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373F75-1058-4FE4-B592-9ACDC1830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048000"/>
            <a:ext cx="1828800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Banana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77EBC5-B413-47FE-B73B-4D786F07C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227" y="1828800"/>
            <a:ext cx="1828800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Quality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B8EB61-D287-49B9-B19A-065F0D9D0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227" y="3048000"/>
            <a:ext cx="1828800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Color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6C448F-BE2A-4C10-A5F2-3087959ED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810000"/>
            <a:ext cx="990600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Green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BB29D1-C045-4A1A-B2F4-CAE5AE76D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9592" y="4519476"/>
            <a:ext cx="1054608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Yellow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69D48D-1CD2-47C4-BA69-A7C77000B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5299764"/>
            <a:ext cx="1054608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Brown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19B421-4693-4826-BF90-5966A29F5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8521" y="6025624"/>
            <a:ext cx="1054608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Black</a:t>
            </a:r>
          </a:p>
        </p:txBody>
      </p:sp>
      <p:cxnSp>
        <p:nvCxnSpPr>
          <p:cNvPr id="16" name="AutoShape 9">
            <a:extLst>
              <a:ext uri="{FF2B5EF4-FFF2-40B4-BE49-F238E27FC236}">
                <a16:creationId xmlns:a16="http://schemas.microsoft.com/office/drawing/2014/main" id="{D4DFA7A0-4355-4B39-BE63-CC54E7249B87}"/>
              </a:ext>
            </a:extLst>
          </p:cNvPr>
          <p:cNvCxnSpPr>
            <a:cxnSpLocks noChangeShapeType="1"/>
            <a:stCxn id="8" idx="2"/>
            <a:endCxn id="9" idx="0"/>
          </p:cNvCxnSpPr>
          <p:nvPr/>
        </p:nvCxnSpPr>
        <p:spPr bwMode="auto">
          <a:xfrm>
            <a:off x="1600200" y="2286000"/>
            <a:ext cx="0" cy="7620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9">
            <a:extLst>
              <a:ext uri="{FF2B5EF4-FFF2-40B4-BE49-F238E27FC236}">
                <a16:creationId xmlns:a16="http://schemas.microsoft.com/office/drawing/2014/main" id="{6769683A-0F48-40AF-A3C1-A1AD9BC43730}"/>
              </a:ext>
            </a:extLst>
          </p:cNvPr>
          <p:cNvCxnSpPr>
            <a:cxnSpLocks noChangeShapeType="1"/>
            <a:stCxn id="10" idx="2"/>
            <a:endCxn id="11" idx="0"/>
          </p:cNvCxnSpPr>
          <p:nvPr/>
        </p:nvCxnSpPr>
        <p:spPr bwMode="auto">
          <a:xfrm>
            <a:off x="7687627" y="2286000"/>
            <a:ext cx="0" cy="7620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9">
            <a:extLst>
              <a:ext uri="{FF2B5EF4-FFF2-40B4-BE49-F238E27FC236}">
                <a16:creationId xmlns:a16="http://schemas.microsoft.com/office/drawing/2014/main" id="{C95FDE94-E7B0-4775-9F01-858E5B0DC0AB}"/>
              </a:ext>
            </a:extLst>
          </p:cNvPr>
          <p:cNvCxnSpPr>
            <a:cxnSpLocks noChangeShapeType="1"/>
            <a:stCxn id="11" idx="1"/>
            <a:endCxn id="12" idx="0"/>
          </p:cNvCxnSpPr>
          <p:nvPr/>
        </p:nvCxnSpPr>
        <p:spPr bwMode="auto">
          <a:xfrm flipH="1">
            <a:off x="4762500" y="3276600"/>
            <a:ext cx="2010727" cy="5334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9">
            <a:extLst>
              <a:ext uri="{FF2B5EF4-FFF2-40B4-BE49-F238E27FC236}">
                <a16:creationId xmlns:a16="http://schemas.microsoft.com/office/drawing/2014/main" id="{9CD6DA0B-9122-4CFC-945E-5C14F89B0C99}"/>
              </a:ext>
            </a:extLst>
          </p:cNvPr>
          <p:cNvCxnSpPr>
            <a:cxnSpLocks noChangeShapeType="1"/>
            <a:stCxn id="11" idx="2"/>
            <a:endCxn id="13" idx="0"/>
          </p:cNvCxnSpPr>
          <p:nvPr/>
        </p:nvCxnSpPr>
        <p:spPr bwMode="auto">
          <a:xfrm flipH="1">
            <a:off x="6406896" y="3505200"/>
            <a:ext cx="1280731" cy="1014276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9">
            <a:extLst>
              <a:ext uri="{FF2B5EF4-FFF2-40B4-BE49-F238E27FC236}">
                <a16:creationId xmlns:a16="http://schemas.microsoft.com/office/drawing/2014/main" id="{A72E2672-1016-4F08-94EE-BE5BAB64438A}"/>
              </a:ext>
            </a:extLst>
          </p:cNvPr>
          <p:cNvCxnSpPr>
            <a:cxnSpLocks noChangeShapeType="1"/>
            <a:stCxn id="11" idx="2"/>
            <a:endCxn id="14" idx="0"/>
          </p:cNvCxnSpPr>
          <p:nvPr/>
        </p:nvCxnSpPr>
        <p:spPr bwMode="auto">
          <a:xfrm flipH="1">
            <a:off x="7385304" y="3505200"/>
            <a:ext cx="302323" cy="1794564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9">
            <a:extLst>
              <a:ext uri="{FF2B5EF4-FFF2-40B4-BE49-F238E27FC236}">
                <a16:creationId xmlns:a16="http://schemas.microsoft.com/office/drawing/2014/main" id="{AB7BC9DF-81FE-4204-9AB7-04010BEFC04C}"/>
              </a:ext>
            </a:extLst>
          </p:cNvPr>
          <p:cNvCxnSpPr>
            <a:cxnSpLocks noChangeShapeType="1"/>
            <a:stCxn id="11" idx="2"/>
            <a:endCxn id="15" idx="0"/>
          </p:cNvCxnSpPr>
          <p:nvPr/>
        </p:nvCxnSpPr>
        <p:spPr bwMode="auto">
          <a:xfrm>
            <a:off x="7687627" y="3505200"/>
            <a:ext cx="818198" cy="2520424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5B30006-5345-4527-8387-73A9701C4105}"/>
              </a:ext>
            </a:extLst>
          </p:cNvPr>
          <p:cNvSpPr txBox="1"/>
          <p:nvPr/>
        </p:nvSpPr>
        <p:spPr>
          <a:xfrm>
            <a:off x="1600200" y="2362200"/>
            <a:ext cx="5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</a:rPr>
              <a:t>isa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D0D689-4DDE-4022-AC0C-BBFC55555284}"/>
              </a:ext>
            </a:extLst>
          </p:cNvPr>
          <p:cNvSpPr txBox="1"/>
          <p:nvPr/>
        </p:nvSpPr>
        <p:spPr>
          <a:xfrm>
            <a:off x="7703495" y="2438400"/>
            <a:ext cx="5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</a:rPr>
              <a:t>isa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CFCB1D-CAE6-4A85-86E9-18958137F921}"/>
              </a:ext>
            </a:extLst>
          </p:cNvPr>
          <p:cNvSpPr txBox="1"/>
          <p:nvPr/>
        </p:nvSpPr>
        <p:spPr>
          <a:xfrm>
            <a:off x="5486400" y="3043535"/>
            <a:ext cx="5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</a:rPr>
              <a:t>isa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7BDBF5-6C7C-4CA4-AE98-90683B4667D4}"/>
              </a:ext>
            </a:extLst>
          </p:cNvPr>
          <p:cNvSpPr txBox="1"/>
          <p:nvPr/>
        </p:nvSpPr>
        <p:spPr>
          <a:xfrm>
            <a:off x="6560495" y="3653135"/>
            <a:ext cx="5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</a:rPr>
              <a:t>isa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D175E9-2217-492D-A50F-DEDA91F5BDD2}"/>
              </a:ext>
            </a:extLst>
          </p:cNvPr>
          <p:cNvSpPr txBox="1"/>
          <p:nvPr/>
        </p:nvSpPr>
        <p:spPr>
          <a:xfrm>
            <a:off x="7010400" y="4110335"/>
            <a:ext cx="5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</a:rPr>
              <a:t>isa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437B5EB-35BB-433C-8D9B-D8135110D098}"/>
              </a:ext>
            </a:extLst>
          </p:cNvPr>
          <p:cNvSpPr txBox="1"/>
          <p:nvPr/>
        </p:nvSpPr>
        <p:spPr>
          <a:xfrm>
            <a:off x="8236895" y="4643735"/>
            <a:ext cx="5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</a:rPr>
              <a:t>isa</a:t>
            </a:r>
            <a:endParaRPr lang="en-US" sz="2400" b="0" dirty="0">
              <a:solidFill>
                <a:schemeClr val="bg1"/>
              </a:solidFill>
            </a:endParaRPr>
          </a:p>
        </p:txBody>
      </p:sp>
      <p:cxnSp>
        <p:nvCxnSpPr>
          <p:cNvPr id="29" name="AutoShape 9">
            <a:extLst>
              <a:ext uri="{FF2B5EF4-FFF2-40B4-BE49-F238E27FC236}">
                <a16:creationId xmlns:a16="http://schemas.microsoft.com/office/drawing/2014/main" id="{F0855BB3-A36C-46BA-AAF6-A251568EFF8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00200" y="3505200"/>
            <a:ext cx="1066800" cy="2209800"/>
          </a:xfrm>
          <a:prstGeom prst="straightConnector1">
            <a:avLst/>
          </a:prstGeom>
          <a:noFill/>
          <a:ln w="28575">
            <a:solidFill>
              <a:srgbClr val="FFFF00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E13C658-F89C-498B-84EB-887B46D561AD}"/>
              </a:ext>
            </a:extLst>
          </p:cNvPr>
          <p:cNvSpPr txBox="1"/>
          <p:nvPr/>
        </p:nvSpPr>
        <p:spPr>
          <a:xfrm>
            <a:off x="515920" y="4012338"/>
            <a:ext cx="1191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FF00"/>
                </a:solidFill>
              </a:rPr>
              <a:t>instance</a:t>
            </a:r>
          </a:p>
          <a:p>
            <a:r>
              <a:rPr lang="en-US" sz="2400" b="0" dirty="0">
                <a:solidFill>
                  <a:srgbClr val="FFFF00"/>
                </a:solidFill>
              </a:rPr>
              <a:t>of at t</a:t>
            </a:r>
            <a:r>
              <a:rPr lang="en-US" sz="2400" b="0" baseline="-250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E46A609-8F90-4761-A565-5BEF1C43C1B4}"/>
              </a:ext>
            </a:extLst>
          </p:cNvPr>
          <p:cNvSpPr/>
          <p:nvPr/>
        </p:nvSpPr>
        <p:spPr bwMode="auto">
          <a:xfrm rot="20223121">
            <a:off x="3243480" y="5935879"/>
            <a:ext cx="167777" cy="16122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34" name="AutoShape 9">
            <a:extLst>
              <a:ext uri="{FF2B5EF4-FFF2-40B4-BE49-F238E27FC236}">
                <a16:creationId xmlns:a16="http://schemas.microsoft.com/office/drawing/2014/main" id="{5637DCE8-2442-4E86-9940-3B8252287349}"/>
              </a:ext>
            </a:extLst>
          </p:cNvPr>
          <p:cNvCxnSpPr>
            <a:cxnSpLocks noChangeShapeType="1"/>
            <a:stCxn id="13" idx="1"/>
            <a:endCxn id="33" idx="3"/>
          </p:cNvCxnSpPr>
          <p:nvPr/>
        </p:nvCxnSpPr>
        <p:spPr bwMode="auto">
          <a:xfrm flipH="1">
            <a:off x="3404618" y="4748076"/>
            <a:ext cx="2474974" cy="1235708"/>
          </a:xfrm>
          <a:prstGeom prst="straightConnector1">
            <a:avLst/>
          </a:prstGeom>
          <a:noFill/>
          <a:ln w="28575">
            <a:solidFill>
              <a:srgbClr val="FFFF00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97CE5E3-6E87-4CA3-9C61-E15FBB754DA0}"/>
              </a:ext>
            </a:extLst>
          </p:cNvPr>
          <p:cNvSpPr txBox="1"/>
          <p:nvPr/>
        </p:nvSpPr>
        <p:spPr>
          <a:xfrm>
            <a:off x="3523679" y="4395678"/>
            <a:ext cx="2181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FFFF00"/>
                </a:solidFill>
              </a:rPr>
              <a:t>instance of at t</a:t>
            </a:r>
            <a:r>
              <a:rPr lang="en-US" sz="2400" b="0" baseline="-25000" dirty="0">
                <a:solidFill>
                  <a:srgbClr val="FFFF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08075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C4EB6-F6F9-4969-8D46-862575C6B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‘Change in color’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061AEB-7380-4734-84CE-A7EB98DD1C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DA45C5-6190-4F5F-8227-A16C1E405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4847952"/>
            <a:ext cx="2181225" cy="16287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D845F36-EDC2-43FE-A9D4-DF1FC110A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828800"/>
            <a:ext cx="1828800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Object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90B6E9-60E8-4E57-A4D4-92F111971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048000"/>
            <a:ext cx="1828800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Banana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4EE42B-DCB6-4A36-885B-AC6850824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227" y="1828800"/>
            <a:ext cx="1828800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Quality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7EE9F3-0ED5-4A64-914D-2F5C11D16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227" y="3048000"/>
            <a:ext cx="1828800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Color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17ABDD-B0D1-4D90-8CA8-0935E97A6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810000"/>
            <a:ext cx="990600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Green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ED5751-7BE5-4016-8945-339394766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9592" y="4519476"/>
            <a:ext cx="1054608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Yellow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4DD685-DB92-49A0-A70A-2AD8FC6E3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5299764"/>
            <a:ext cx="1054608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Brown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119073-7DE4-4FC6-B773-2DA925179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8521" y="6025624"/>
            <a:ext cx="1054608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Black</a:t>
            </a:r>
          </a:p>
        </p:txBody>
      </p:sp>
      <p:cxnSp>
        <p:nvCxnSpPr>
          <p:cNvPr id="16" name="AutoShape 9">
            <a:extLst>
              <a:ext uri="{FF2B5EF4-FFF2-40B4-BE49-F238E27FC236}">
                <a16:creationId xmlns:a16="http://schemas.microsoft.com/office/drawing/2014/main" id="{75FEEC49-1C57-484D-8B8B-5014DE388F68}"/>
              </a:ext>
            </a:extLst>
          </p:cNvPr>
          <p:cNvCxnSpPr>
            <a:cxnSpLocks noChangeShapeType="1"/>
            <a:stCxn id="8" idx="2"/>
            <a:endCxn id="9" idx="0"/>
          </p:cNvCxnSpPr>
          <p:nvPr/>
        </p:nvCxnSpPr>
        <p:spPr bwMode="auto">
          <a:xfrm>
            <a:off x="1600200" y="2286000"/>
            <a:ext cx="0" cy="7620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9">
            <a:extLst>
              <a:ext uri="{FF2B5EF4-FFF2-40B4-BE49-F238E27FC236}">
                <a16:creationId xmlns:a16="http://schemas.microsoft.com/office/drawing/2014/main" id="{217556E8-1BF8-41DF-B832-E2BE3227EBA1}"/>
              </a:ext>
            </a:extLst>
          </p:cNvPr>
          <p:cNvCxnSpPr>
            <a:cxnSpLocks noChangeShapeType="1"/>
            <a:stCxn id="10" idx="2"/>
            <a:endCxn id="11" idx="0"/>
          </p:cNvCxnSpPr>
          <p:nvPr/>
        </p:nvCxnSpPr>
        <p:spPr bwMode="auto">
          <a:xfrm>
            <a:off x="7687627" y="2286000"/>
            <a:ext cx="0" cy="7620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9">
            <a:extLst>
              <a:ext uri="{FF2B5EF4-FFF2-40B4-BE49-F238E27FC236}">
                <a16:creationId xmlns:a16="http://schemas.microsoft.com/office/drawing/2014/main" id="{53AF2D2C-325E-467A-8804-ABF05E8EC36A}"/>
              </a:ext>
            </a:extLst>
          </p:cNvPr>
          <p:cNvCxnSpPr>
            <a:cxnSpLocks noChangeShapeType="1"/>
            <a:stCxn id="11" idx="1"/>
            <a:endCxn id="12" idx="0"/>
          </p:cNvCxnSpPr>
          <p:nvPr/>
        </p:nvCxnSpPr>
        <p:spPr bwMode="auto">
          <a:xfrm flipH="1">
            <a:off x="4762500" y="3276600"/>
            <a:ext cx="2010727" cy="5334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9">
            <a:extLst>
              <a:ext uri="{FF2B5EF4-FFF2-40B4-BE49-F238E27FC236}">
                <a16:creationId xmlns:a16="http://schemas.microsoft.com/office/drawing/2014/main" id="{47377F81-BB39-448F-93E7-74AD227A0B76}"/>
              </a:ext>
            </a:extLst>
          </p:cNvPr>
          <p:cNvCxnSpPr>
            <a:cxnSpLocks noChangeShapeType="1"/>
            <a:stCxn id="11" idx="2"/>
            <a:endCxn id="13" idx="0"/>
          </p:cNvCxnSpPr>
          <p:nvPr/>
        </p:nvCxnSpPr>
        <p:spPr bwMode="auto">
          <a:xfrm flipH="1">
            <a:off x="6406896" y="3505200"/>
            <a:ext cx="1280731" cy="1014276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9">
            <a:extLst>
              <a:ext uri="{FF2B5EF4-FFF2-40B4-BE49-F238E27FC236}">
                <a16:creationId xmlns:a16="http://schemas.microsoft.com/office/drawing/2014/main" id="{925347CA-D383-484E-A620-5E062569EB13}"/>
              </a:ext>
            </a:extLst>
          </p:cNvPr>
          <p:cNvCxnSpPr>
            <a:cxnSpLocks noChangeShapeType="1"/>
            <a:stCxn id="11" idx="2"/>
            <a:endCxn id="14" idx="0"/>
          </p:cNvCxnSpPr>
          <p:nvPr/>
        </p:nvCxnSpPr>
        <p:spPr bwMode="auto">
          <a:xfrm flipH="1">
            <a:off x="7385304" y="3505200"/>
            <a:ext cx="302323" cy="1794564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9">
            <a:extLst>
              <a:ext uri="{FF2B5EF4-FFF2-40B4-BE49-F238E27FC236}">
                <a16:creationId xmlns:a16="http://schemas.microsoft.com/office/drawing/2014/main" id="{01FA3B3F-F84D-4632-ABC0-F2D2863B132F}"/>
              </a:ext>
            </a:extLst>
          </p:cNvPr>
          <p:cNvCxnSpPr>
            <a:cxnSpLocks noChangeShapeType="1"/>
            <a:stCxn id="11" idx="2"/>
            <a:endCxn id="15" idx="0"/>
          </p:cNvCxnSpPr>
          <p:nvPr/>
        </p:nvCxnSpPr>
        <p:spPr bwMode="auto">
          <a:xfrm>
            <a:off x="7687627" y="3505200"/>
            <a:ext cx="818198" cy="2520424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0F36139-F3D6-4B46-91D8-631E66E16B0B}"/>
              </a:ext>
            </a:extLst>
          </p:cNvPr>
          <p:cNvSpPr txBox="1"/>
          <p:nvPr/>
        </p:nvSpPr>
        <p:spPr>
          <a:xfrm>
            <a:off x="1600200" y="2362200"/>
            <a:ext cx="5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</a:rPr>
              <a:t>isa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64CC43-890D-47B5-9B74-82999FF71E8E}"/>
              </a:ext>
            </a:extLst>
          </p:cNvPr>
          <p:cNvSpPr txBox="1"/>
          <p:nvPr/>
        </p:nvSpPr>
        <p:spPr>
          <a:xfrm>
            <a:off x="7703495" y="2438400"/>
            <a:ext cx="5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</a:rPr>
              <a:t>isa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B61D17-575C-4DFC-A017-40E642D85729}"/>
              </a:ext>
            </a:extLst>
          </p:cNvPr>
          <p:cNvSpPr txBox="1"/>
          <p:nvPr/>
        </p:nvSpPr>
        <p:spPr>
          <a:xfrm>
            <a:off x="5486400" y="3043535"/>
            <a:ext cx="5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</a:rPr>
              <a:t>isa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7AFCA8-8E56-40C8-AEF7-D6AB7411628F}"/>
              </a:ext>
            </a:extLst>
          </p:cNvPr>
          <p:cNvSpPr txBox="1"/>
          <p:nvPr/>
        </p:nvSpPr>
        <p:spPr>
          <a:xfrm>
            <a:off x="6560495" y="3653135"/>
            <a:ext cx="5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</a:rPr>
              <a:t>isa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686F18-076C-4D02-9273-8951E999542C}"/>
              </a:ext>
            </a:extLst>
          </p:cNvPr>
          <p:cNvSpPr txBox="1"/>
          <p:nvPr/>
        </p:nvSpPr>
        <p:spPr>
          <a:xfrm>
            <a:off x="7010400" y="4110335"/>
            <a:ext cx="5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</a:rPr>
              <a:t>isa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953828-5687-4020-92BB-B13E947585D0}"/>
              </a:ext>
            </a:extLst>
          </p:cNvPr>
          <p:cNvSpPr txBox="1"/>
          <p:nvPr/>
        </p:nvSpPr>
        <p:spPr>
          <a:xfrm>
            <a:off x="8236895" y="4643735"/>
            <a:ext cx="5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</a:rPr>
              <a:t>isa</a:t>
            </a:r>
            <a:endParaRPr lang="en-US" sz="2400" b="0" dirty="0">
              <a:solidFill>
                <a:schemeClr val="bg1"/>
              </a:solidFill>
            </a:endParaRPr>
          </a:p>
        </p:txBody>
      </p:sp>
      <p:cxnSp>
        <p:nvCxnSpPr>
          <p:cNvPr id="29" name="AutoShape 9">
            <a:extLst>
              <a:ext uri="{FF2B5EF4-FFF2-40B4-BE49-F238E27FC236}">
                <a16:creationId xmlns:a16="http://schemas.microsoft.com/office/drawing/2014/main" id="{E6BFA493-ED67-4FF4-99D6-0F02459722A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00200" y="3505200"/>
            <a:ext cx="1066800" cy="2209800"/>
          </a:xfrm>
          <a:prstGeom prst="straightConnector1">
            <a:avLst/>
          </a:prstGeom>
          <a:noFill/>
          <a:ln w="28575">
            <a:solidFill>
              <a:srgbClr val="FFFF00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8500163-8164-445E-A2C8-1C7D0091E87E}"/>
              </a:ext>
            </a:extLst>
          </p:cNvPr>
          <p:cNvSpPr txBox="1"/>
          <p:nvPr/>
        </p:nvSpPr>
        <p:spPr>
          <a:xfrm>
            <a:off x="515920" y="4012338"/>
            <a:ext cx="1191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FF00"/>
                </a:solidFill>
              </a:rPr>
              <a:t>instance</a:t>
            </a:r>
          </a:p>
          <a:p>
            <a:r>
              <a:rPr lang="en-US" sz="2400" b="0" dirty="0">
                <a:solidFill>
                  <a:srgbClr val="FFFF00"/>
                </a:solidFill>
              </a:rPr>
              <a:t>of at t</a:t>
            </a:r>
            <a:r>
              <a:rPr lang="en-US" sz="2400" b="0" baseline="-25000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6A80B3F-3C51-45C9-BF47-E418EBAF7612}"/>
              </a:ext>
            </a:extLst>
          </p:cNvPr>
          <p:cNvSpPr/>
          <p:nvPr/>
        </p:nvSpPr>
        <p:spPr bwMode="auto">
          <a:xfrm rot="20223121">
            <a:off x="3243480" y="5935879"/>
            <a:ext cx="167777" cy="16122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34" name="AutoShape 9">
            <a:extLst>
              <a:ext uri="{FF2B5EF4-FFF2-40B4-BE49-F238E27FC236}">
                <a16:creationId xmlns:a16="http://schemas.microsoft.com/office/drawing/2014/main" id="{825F295A-98B1-43E2-85E6-C34364453B95}"/>
              </a:ext>
            </a:extLst>
          </p:cNvPr>
          <p:cNvCxnSpPr>
            <a:cxnSpLocks noChangeShapeType="1"/>
            <a:endCxn id="33" idx="3"/>
          </p:cNvCxnSpPr>
          <p:nvPr/>
        </p:nvCxnSpPr>
        <p:spPr bwMode="auto">
          <a:xfrm flipH="1">
            <a:off x="3404618" y="5528364"/>
            <a:ext cx="3453382" cy="455420"/>
          </a:xfrm>
          <a:prstGeom prst="straightConnector1">
            <a:avLst/>
          </a:prstGeom>
          <a:noFill/>
          <a:ln w="28575">
            <a:solidFill>
              <a:srgbClr val="FFFF00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7228D63-701C-47C5-B457-DBA06C141D20}"/>
              </a:ext>
            </a:extLst>
          </p:cNvPr>
          <p:cNvSpPr txBox="1"/>
          <p:nvPr/>
        </p:nvSpPr>
        <p:spPr>
          <a:xfrm>
            <a:off x="4592002" y="5715000"/>
            <a:ext cx="2181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FFFF00"/>
                </a:solidFill>
              </a:rPr>
              <a:t>instance of at t</a:t>
            </a:r>
            <a:r>
              <a:rPr lang="en-US" sz="2400" b="0" baseline="-25000" dirty="0">
                <a:solidFill>
                  <a:srgbClr val="FFFF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8773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0C4C08-5FF3-4B10-917F-3A4ADE001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" y="609600"/>
            <a:ext cx="8686800" cy="762000"/>
          </a:xfrm>
        </p:spPr>
        <p:txBody>
          <a:bodyPr/>
          <a:lstStyle/>
          <a:p>
            <a:r>
              <a:rPr lang="en-US" dirty="0"/>
              <a:t>Assignment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0EDC6E-1DFB-4D14-99A1-7516737B9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8574" y="1371600"/>
            <a:ext cx="9143999" cy="5029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b="1" dirty="0"/>
              <a:t>A3</a:t>
            </a:r>
            <a:r>
              <a:rPr lang="en-US" sz="2200" dirty="0"/>
              <a:t>: Create a first version of your ontology consisting of at least 5 continuants and 5 occurrents satisfying the following requirements: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(1) they belong to your selected research domain presented in A2,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(2) they have not been discussed in class as part of A1, although they might have been mentioned,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(3) they are not terms from BFO,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(4) they are not all present in one single ontology published on the </a:t>
            </a:r>
            <a:r>
              <a:rPr lang="en-US" sz="2000" dirty="0" err="1"/>
              <a:t>BioPortal</a:t>
            </a:r>
            <a:r>
              <a:rPr lang="en-US" sz="2000" dirty="0"/>
              <a:t> or anywhere else,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(5) no two entity types you selected may be directly subsumed by the same BFO universal.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For each term, indicate the most specific BFO-term by which it is subsumed.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Upload your work in an Excel file to UB Box as ‘BMI508-A3-[UBITNAME].xlsx’.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Due date: Sep 23 – noon.</a:t>
            </a:r>
          </a:p>
        </p:txBody>
      </p:sp>
    </p:spTree>
    <p:extLst>
      <p:ext uri="{BB962C8B-B14F-4D97-AF65-F5344CB8AC3E}">
        <p14:creationId xmlns:p14="http://schemas.microsoft.com/office/powerpoint/2010/main" val="1577416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C4EB6-F6F9-4969-8D46-862575C6B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‘Change in color’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061AEB-7380-4734-84CE-A7EB98DD1C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475DEB-3BB9-489E-A299-1E285FE82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4844143"/>
            <a:ext cx="2209800" cy="16478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B8FB37C-13E7-4B44-B551-54F8DE434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828800"/>
            <a:ext cx="1828800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Object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BE71A7-E36C-41CF-8AF3-E16095109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048000"/>
            <a:ext cx="1828800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Banana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A3F374-943D-4E4D-BA41-CF1711444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227" y="1828800"/>
            <a:ext cx="1828800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Quality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92D278-E814-4504-BC98-E8B7CC6C5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227" y="3048000"/>
            <a:ext cx="1828800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Color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3E43EC-BC49-419E-A8BC-F7ADE6B6C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810000"/>
            <a:ext cx="990600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Green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38EC35-82E3-4203-8674-356EF2FFA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9592" y="4519476"/>
            <a:ext cx="1054608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Yellow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2E5097-311D-4E75-9DFA-56DB2C326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5299764"/>
            <a:ext cx="1054608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Brown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746547-1AFE-4E29-81B2-88EF443CC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8521" y="6025624"/>
            <a:ext cx="1054608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Black</a:t>
            </a:r>
          </a:p>
        </p:txBody>
      </p:sp>
      <p:cxnSp>
        <p:nvCxnSpPr>
          <p:cNvPr id="17" name="AutoShape 9">
            <a:extLst>
              <a:ext uri="{FF2B5EF4-FFF2-40B4-BE49-F238E27FC236}">
                <a16:creationId xmlns:a16="http://schemas.microsoft.com/office/drawing/2014/main" id="{8179CFEB-ADE3-4FD0-8401-DDC44FB38996}"/>
              </a:ext>
            </a:extLst>
          </p:cNvPr>
          <p:cNvCxnSpPr>
            <a:cxnSpLocks noChangeShapeType="1"/>
            <a:stCxn id="9" idx="2"/>
            <a:endCxn id="10" idx="0"/>
          </p:cNvCxnSpPr>
          <p:nvPr/>
        </p:nvCxnSpPr>
        <p:spPr bwMode="auto">
          <a:xfrm>
            <a:off x="1600200" y="2286000"/>
            <a:ext cx="0" cy="7620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9">
            <a:extLst>
              <a:ext uri="{FF2B5EF4-FFF2-40B4-BE49-F238E27FC236}">
                <a16:creationId xmlns:a16="http://schemas.microsoft.com/office/drawing/2014/main" id="{1E22EAE4-E3EF-4AEF-8E08-E5CBD12B7248}"/>
              </a:ext>
            </a:extLst>
          </p:cNvPr>
          <p:cNvCxnSpPr>
            <a:cxnSpLocks noChangeShapeType="1"/>
            <a:stCxn id="11" idx="2"/>
            <a:endCxn id="12" idx="0"/>
          </p:cNvCxnSpPr>
          <p:nvPr/>
        </p:nvCxnSpPr>
        <p:spPr bwMode="auto">
          <a:xfrm>
            <a:off x="7687627" y="2286000"/>
            <a:ext cx="0" cy="7620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9">
            <a:extLst>
              <a:ext uri="{FF2B5EF4-FFF2-40B4-BE49-F238E27FC236}">
                <a16:creationId xmlns:a16="http://schemas.microsoft.com/office/drawing/2014/main" id="{C39F16E7-D97A-4A23-BD6F-BA4B3C0911D5}"/>
              </a:ext>
            </a:extLst>
          </p:cNvPr>
          <p:cNvCxnSpPr>
            <a:cxnSpLocks noChangeShapeType="1"/>
            <a:stCxn id="12" idx="1"/>
            <a:endCxn id="13" idx="0"/>
          </p:cNvCxnSpPr>
          <p:nvPr/>
        </p:nvCxnSpPr>
        <p:spPr bwMode="auto">
          <a:xfrm flipH="1">
            <a:off x="4762500" y="3276600"/>
            <a:ext cx="2010727" cy="5334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9">
            <a:extLst>
              <a:ext uri="{FF2B5EF4-FFF2-40B4-BE49-F238E27FC236}">
                <a16:creationId xmlns:a16="http://schemas.microsoft.com/office/drawing/2014/main" id="{AB056357-AC02-4B4E-86E2-4194675B9A2C}"/>
              </a:ext>
            </a:extLst>
          </p:cNvPr>
          <p:cNvCxnSpPr>
            <a:cxnSpLocks noChangeShapeType="1"/>
            <a:stCxn id="12" idx="2"/>
            <a:endCxn id="14" idx="0"/>
          </p:cNvCxnSpPr>
          <p:nvPr/>
        </p:nvCxnSpPr>
        <p:spPr bwMode="auto">
          <a:xfrm flipH="1">
            <a:off x="6406896" y="3505200"/>
            <a:ext cx="1280731" cy="1014276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9">
            <a:extLst>
              <a:ext uri="{FF2B5EF4-FFF2-40B4-BE49-F238E27FC236}">
                <a16:creationId xmlns:a16="http://schemas.microsoft.com/office/drawing/2014/main" id="{CCAC7B60-69CB-49ED-B34D-D3CB9FF1D9ED}"/>
              </a:ext>
            </a:extLst>
          </p:cNvPr>
          <p:cNvCxnSpPr>
            <a:cxnSpLocks noChangeShapeType="1"/>
            <a:stCxn id="12" idx="2"/>
            <a:endCxn id="15" idx="0"/>
          </p:cNvCxnSpPr>
          <p:nvPr/>
        </p:nvCxnSpPr>
        <p:spPr bwMode="auto">
          <a:xfrm flipH="1">
            <a:off x="7385304" y="3505200"/>
            <a:ext cx="302323" cy="1794564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9">
            <a:extLst>
              <a:ext uri="{FF2B5EF4-FFF2-40B4-BE49-F238E27FC236}">
                <a16:creationId xmlns:a16="http://schemas.microsoft.com/office/drawing/2014/main" id="{FA4F8C40-2CF8-4D28-8A30-3921D9B5B098}"/>
              </a:ext>
            </a:extLst>
          </p:cNvPr>
          <p:cNvCxnSpPr>
            <a:cxnSpLocks noChangeShapeType="1"/>
            <a:stCxn id="12" idx="2"/>
            <a:endCxn id="16" idx="0"/>
          </p:cNvCxnSpPr>
          <p:nvPr/>
        </p:nvCxnSpPr>
        <p:spPr bwMode="auto">
          <a:xfrm>
            <a:off x="7687627" y="3505200"/>
            <a:ext cx="818198" cy="2520424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EF622D6-FBAD-45C4-A3F0-C12CB97205C5}"/>
              </a:ext>
            </a:extLst>
          </p:cNvPr>
          <p:cNvSpPr txBox="1"/>
          <p:nvPr/>
        </p:nvSpPr>
        <p:spPr>
          <a:xfrm>
            <a:off x="1600200" y="2362200"/>
            <a:ext cx="5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</a:rPr>
              <a:t>isa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FEFB1A-1B1C-4CB7-AABD-046D31A67764}"/>
              </a:ext>
            </a:extLst>
          </p:cNvPr>
          <p:cNvSpPr txBox="1"/>
          <p:nvPr/>
        </p:nvSpPr>
        <p:spPr>
          <a:xfrm>
            <a:off x="7703495" y="2438400"/>
            <a:ext cx="5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</a:rPr>
              <a:t>isa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EAF18D-BA36-4C5D-A81A-BBF64743D236}"/>
              </a:ext>
            </a:extLst>
          </p:cNvPr>
          <p:cNvSpPr txBox="1"/>
          <p:nvPr/>
        </p:nvSpPr>
        <p:spPr>
          <a:xfrm>
            <a:off x="5486400" y="3043535"/>
            <a:ext cx="5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</a:rPr>
              <a:t>isa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185DEE-6FF6-4660-8E4D-D8C750542CAC}"/>
              </a:ext>
            </a:extLst>
          </p:cNvPr>
          <p:cNvSpPr txBox="1"/>
          <p:nvPr/>
        </p:nvSpPr>
        <p:spPr>
          <a:xfrm>
            <a:off x="6560495" y="3653135"/>
            <a:ext cx="5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</a:rPr>
              <a:t>isa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31B0DA-916B-4EC8-A2BD-EA860BDB1889}"/>
              </a:ext>
            </a:extLst>
          </p:cNvPr>
          <p:cNvSpPr txBox="1"/>
          <p:nvPr/>
        </p:nvSpPr>
        <p:spPr>
          <a:xfrm>
            <a:off x="7010400" y="4110335"/>
            <a:ext cx="5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</a:rPr>
              <a:t>isa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121CA3-8768-400B-9198-D90B895CC0E1}"/>
              </a:ext>
            </a:extLst>
          </p:cNvPr>
          <p:cNvSpPr txBox="1"/>
          <p:nvPr/>
        </p:nvSpPr>
        <p:spPr>
          <a:xfrm>
            <a:off x="8236895" y="4643735"/>
            <a:ext cx="5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</a:rPr>
              <a:t>isa</a:t>
            </a:r>
            <a:endParaRPr lang="en-US" sz="2400" b="0" dirty="0">
              <a:solidFill>
                <a:schemeClr val="bg1"/>
              </a:solidFill>
            </a:endParaRPr>
          </a:p>
        </p:txBody>
      </p:sp>
      <p:cxnSp>
        <p:nvCxnSpPr>
          <p:cNvPr id="30" name="AutoShape 9">
            <a:extLst>
              <a:ext uri="{FF2B5EF4-FFF2-40B4-BE49-F238E27FC236}">
                <a16:creationId xmlns:a16="http://schemas.microsoft.com/office/drawing/2014/main" id="{6520194A-681D-4DAB-93AB-128702E9B14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00200" y="3505200"/>
            <a:ext cx="1066800" cy="2209800"/>
          </a:xfrm>
          <a:prstGeom prst="straightConnector1">
            <a:avLst/>
          </a:prstGeom>
          <a:noFill/>
          <a:ln w="28575">
            <a:solidFill>
              <a:srgbClr val="FFFF00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158602C-5924-428A-BE76-26F8B4AE3709}"/>
              </a:ext>
            </a:extLst>
          </p:cNvPr>
          <p:cNvSpPr txBox="1"/>
          <p:nvPr/>
        </p:nvSpPr>
        <p:spPr>
          <a:xfrm>
            <a:off x="515920" y="4012338"/>
            <a:ext cx="1191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FF00"/>
                </a:solidFill>
              </a:rPr>
              <a:t>instance</a:t>
            </a:r>
          </a:p>
          <a:p>
            <a:r>
              <a:rPr lang="en-US" sz="2400" b="0" dirty="0">
                <a:solidFill>
                  <a:srgbClr val="FFFF00"/>
                </a:solidFill>
              </a:rPr>
              <a:t>of at t</a:t>
            </a:r>
            <a:r>
              <a:rPr lang="en-US" sz="2400" b="0" baseline="-25000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6F77F79-9A58-4A21-91CC-FCBD8F29C59F}"/>
              </a:ext>
            </a:extLst>
          </p:cNvPr>
          <p:cNvSpPr/>
          <p:nvPr/>
        </p:nvSpPr>
        <p:spPr bwMode="auto">
          <a:xfrm rot="20223121">
            <a:off x="3243480" y="5935879"/>
            <a:ext cx="167777" cy="16122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33" name="AutoShape 9">
            <a:extLst>
              <a:ext uri="{FF2B5EF4-FFF2-40B4-BE49-F238E27FC236}">
                <a16:creationId xmlns:a16="http://schemas.microsoft.com/office/drawing/2014/main" id="{4835F9A0-5CEE-4EA4-89C8-75ABE30C4908}"/>
              </a:ext>
            </a:extLst>
          </p:cNvPr>
          <p:cNvCxnSpPr>
            <a:cxnSpLocks noChangeShapeType="1"/>
            <a:stCxn id="16" idx="1"/>
            <a:endCxn id="32" idx="3"/>
          </p:cNvCxnSpPr>
          <p:nvPr/>
        </p:nvCxnSpPr>
        <p:spPr bwMode="auto">
          <a:xfrm flipH="1" flipV="1">
            <a:off x="3404618" y="5983784"/>
            <a:ext cx="4573903" cy="270440"/>
          </a:xfrm>
          <a:prstGeom prst="straightConnector1">
            <a:avLst/>
          </a:prstGeom>
          <a:noFill/>
          <a:ln w="28575">
            <a:solidFill>
              <a:srgbClr val="FFFF00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F97DC08-0115-419E-8643-4A2CFED7AE92}"/>
              </a:ext>
            </a:extLst>
          </p:cNvPr>
          <p:cNvSpPr txBox="1"/>
          <p:nvPr/>
        </p:nvSpPr>
        <p:spPr>
          <a:xfrm>
            <a:off x="5522270" y="6173559"/>
            <a:ext cx="2181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FFFF00"/>
                </a:solidFill>
              </a:rPr>
              <a:t>instance of at t</a:t>
            </a:r>
            <a:r>
              <a:rPr lang="en-US" sz="2400" b="0" baseline="-25000" dirty="0">
                <a:solidFill>
                  <a:srgbClr val="FFFF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3756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F6ABA-ECF0-410B-B686-202E69493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‘Change in color’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3688BA-0536-4C4B-864B-BCDF9DE76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EB837E-E029-4E07-92D8-D250B148B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u="sng" dirty="0"/>
              <a:t>Elucidation</a:t>
            </a:r>
            <a:r>
              <a:rPr lang="en-US" dirty="0"/>
              <a:t>: </a:t>
            </a:r>
            <a:r>
              <a:rPr lang="en-US" i="1" dirty="0"/>
              <a:t>p </a:t>
            </a:r>
            <a:r>
              <a:rPr lang="en-US" dirty="0"/>
              <a:t>is a </a:t>
            </a:r>
            <a:r>
              <a:rPr lang="en-US" i="1" dirty="0"/>
              <a:t>process </a:t>
            </a:r>
            <a:r>
              <a:rPr lang="en-US" dirty="0"/>
              <a:t>=Def. </a:t>
            </a:r>
            <a:r>
              <a:rPr lang="en-US" i="1" dirty="0"/>
              <a:t>p </a:t>
            </a:r>
            <a:r>
              <a:rPr lang="en-US" dirty="0"/>
              <a:t>is an </a:t>
            </a:r>
            <a:r>
              <a:rPr lang="en-US" i="1" dirty="0"/>
              <a:t>occurrent </a:t>
            </a:r>
            <a:r>
              <a:rPr lang="en-US" dirty="0"/>
              <a:t>that </a:t>
            </a:r>
            <a:r>
              <a:rPr lang="en-US" b="1" dirty="0"/>
              <a:t>has </a:t>
            </a:r>
            <a:r>
              <a:rPr lang="en-US" dirty="0"/>
              <a:t>some </a:t>
            </a:r>
            <a:r>
              <a:rPr lang="en-US" b="1" dirty="0"/>
              <a:t>temporal proper part </a:t>
            </a:r>
            <a:r>
              <a:rPr lang="en-US" dirty="0"/>
              <a:t>and for some time </a:t>
            </a:r>
            <a:r>
              <a:rPr lang="en-US" i="1" dirty="0"/>
              <a:t>t</a:t>
            </a:r>
            <a:r>
              <a:rPr lang="en-US" dirty="0"/>
              <a:t>, </a:t>
            </a:r>
            <a:r>
              <a:rPr lang="en-US" i="1" dirty="0"/>
              <a:t>p </a:t>
            </a:r>
            <a:r>
              <a:rPr lang="en-US" b="1" dirty="0"/>
              <a:t>has </a:t>
            </a:r>
            <a:r>
              <a:rPr lang="en-US" dirty="0"/>
              <a:t>some </a:t>
            </a:r>
            <a:r>
              <a:rPr lang="en-US" i="1" dirty="0"/>
              <a:t>material entity </a:t>
            </a:r>
            <a:r>
              <a:rPr lang="en-US" dirty="0"/>
              <a:t>as </a:t>
            </a:r>
            <a:r>
              <a:rPr lang="en-US" b="1" dirty="0"/>
              <a:t>participant.</a:t>
            </a:r>
            <a:endParaRPr lang="en-US" b="1" dirty="0">
              <a:solidFill>
                <a:srgbClr val="FFFF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FF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At every time a specific dependent s participates in a process p there’s a part of that time, during which there’s an independent continuant that s s-depends on, and that participates in p at that time.</a:t>
            </a:r>
            <a:r>
              <a:rPr lang="en-US" b="1" dirty="0">
                <a:solidFill>
                  <a:srgbClr val="FFFF00"/>
                </a:solidFill>
              </a:rPr>
              <a:t> (?)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815744-4516-4F4E-B838-DBDB4CD9FBD3}"/>
              </a:ext>
            </a:extLst>
          </p:cNvPr>
          <p:cNvSpPr/>
          <p:nvPr/>
        </p:nvSpPr>
        <p:spPr>
          <a:xfrm>
            <a:off x="6422136" y="5172456"/>
            <a:ext cx="2505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>
              <a:defRPr/>
            </a:pPr>
            <a:r>
              <a:rPr lang="en-GB" sz="1400" b="0" dirty="0">
                <a:solidFill>
                  <a:schemeClr val="bg1"/>
                </a:solidFill>
              </a:rPr>
              <a:t>ISO/IEC PRF 21838-2:2020(E)</a:t>
            </a:r>
            <a:r>
              <a:rPr lang="en-US" sz="1400" b="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5755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2AACA-D204-49F8-AC07-404F555E1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6809D-39D5-4520-BAEA-31F9BA2E4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u="sng" dirty="0"/>
              <a:t>Elucidation</a:t>
            </a:r>
            <a:r>
              <a:rPr lang="en-GB" cap="small" dirty="0"/>
              <a:t>:</a:t>
            </a:r>
            <a:r>
              <a:rPr lang="en-GB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A </a:t>
            </a:r>
            <a:r>
              <a:rPr lang="en-GB" i="1" dirty="0"/>
              <a:t>history</a:t>
            </a:r>
            <a:r>
              <a:rPr lang="en-GB" dirty="0"/>
              <a:t> is a </a:t>
            </a:r>
            <a:r>
              <a:rPr lang="en-GB" i="1" dirty="0"/>
              <a:t>process</a:t>
            </a:r>
            <a:r>
              <a:rPr lang="en-GB" dirty="0"/>
              <a:t> that is the sum of the totality of </a:t>
            </a:r>
            <a:r>
              <a:rPr lang="en-GB" i="1" dirty="0"/>
              <a:t>processes</a:t>
            </a:r>
            <a:r>
              <a:rPr lang="en-GB" dirty="0"/>
              <a:t> taking place in the </a:t>
            </a:r>
            <a:r>
              <a:rPr lang="en-GB" i="1" dirty="0"/>
              <a:t>spatiotemporal region</a:t>
            </a:r>
            <a:r>
              <a:rPr lang="en-GB" dirty="0"/>
              <a:t> occupied by the material part of a </a:t>
            </a:r>
            <a:r>
              <a:rPr lang="en-GB" i="1" dirty="0"/>
              <a:t>material entity.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i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relation between a material entity and its history is one-to-one.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Histories are very special kinds of processes: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for any material entity </a:t>
            </a:r>
            <a:r>
              <a:rPr lang="en-US" i="1" dirty="0"/>
              <a:t>a</a:t>
            </a:r>
            <a:r>
              <a:rPr lang="en-US" dirty="0"/>
              <a:t>, there is exactly one process which is the history of </a:t>
            </a:r>
            <a:r>
              <a:rPr lang="en-US" i="1" dirty="0"/>
              <a:t>a</a:t>
            </a:r>
            <a:r>
              <a:rPr lang="en-US" dirty="0"/>
              <a:t>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for every history there is exactly one material entity which it is the history of.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FDA76-A614-480C-9F33-2BE630DED9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7C6DEC-0834-4162-958E-78B595DB2D0E}"/>
              </a:ext>
            </a:extLst>
          </p:cNvPr>
          <p:cNvSpPr/>
          <p:nvPr/>
        </p:nvSpPr>
        <p:spPr>
          <a:xfrm>
            <a:off x="6379464" y="3273623"/>
            <a:ext cx="2505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>
              <a:defRPr/>
            </a:pPr>
            <a:r>
              <a:rPr lang="en-GB" sz="1400" b="0" dirty="0">
                <a:solidFill>
                  <a:schemeClr val="bg1"/>
                </a:solidFill>
              </a:rPr>
              <a:t>ISO/IEC PRF 21838-2:2020(E)</a:t>
            </a:r>
            <a:r>
              <a:rPr lang="en-US" sz="1400" b="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30EB0C-0FAA-48DA-AC5E-8EF862000047}"/>
              </a:ext>
            </a:extLst>
          </p:cNvPr>
          <p:cNvSpPr/>
          <p:nvPr/>
        </p:nvSpPr>
        <p:spPr>
          <a:xfrm>
            <a:off x="6477000" y="6397823"/>
            <a:ext cx="19111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BFO 2.0 Specifications </a:t>
            </a:r>
          </a:p>
        </p:txBody>
      </p:sp>
    </p:spTree>
    <p:extLst>
      <p:ext uri="{BB962C8B-B14F-4D97-AF65-F5344CB8AC3E}">
        <p14:creationId xmlns:p14="http://schemas.microsoft.com/office/powerpoint/2010/main" val="1399081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B270-BEE7-4FD9-93E1-0E05ECCC0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‘exists at’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42E9F-E9F7-4934-8102-6644E44C7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u="sng" dirty="0"/>
              <a:t>Elucidation</a:t>
            </a:r>
            <a:r>
              <a:rPr lang="en-GB" dirty="0"/>
              <a:t>: </a:t>
            </a:r>
            <a:r>
              <a:rPr lang="en-GB" b="1" dirty="0"/>
              <a:t>exists at</a:t>
            </a:r>
            <a:r>
              <a:rPr lang="en-GB" dirty="0"/>
              <a:t> is a </a:t>
            </a:r>
            <a:r>
              <a:rPr lang="en-GB" i="1" dirty="0"/>
              <a:t>relation</a:t>
            </a:r>
            <a:r>
              <a:rPr lang="en-GB" dirty="0"/>
              <a:t> between a </a:t>
            </a:r>
            <a:r>
              <a:rPr lang="en-GB" i="1" dirty="0"/>
              <a:t>particular</a:t>
            </a:r>
            <a:r>
              <a:rPr lang="en-GB" dirty="0"/>
              <a:t> and some </a:t>
            </a:r>
            <a:r>
              <a:rPr lang="en-GB" i="1" dirty="0"/>
              <a:t>temporal region</a:t>
            </a:r>
            <a:r>
              <a:rPr lang="en-GB" dirty="0"/>
              <a:t> </a:t>
            </a:r>
            <a:r>
              <a:rPr lang="en-GB" b="1" dirty="0"/>
              <a:t>at</a:t>
            </a:r>
            <a:r>
              <a:rPr lang="en-GB" dirty="0"/>
              <a:t> which the particular </a:t>
            </a:r>
            <a:r>
              <a:rPr lang="en-GB" b="1" dirty="0"/>
              <a:t>exists.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u="sng" dirty="0"/>
              <a:t>Domain</a:t>
            </a:r>
            <a:r>
              <a:rPr lang="en-GB" cap="small" dirty="0"/>
              <a:t>:</a:t>
            </a:r>
            <a:r>
              <a:rPr lang="en-GB" dirty="0"/>
              <a:t> </a:t>
            </a:r>
            <a:r>
              <a:rPr lang="en-GB" i="1" dirty="0"/>
              <a:t>entity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GB" u="sng" dirty="0"/>
              <a:t>Range</a:t>
            </a:r>
            <a:r>
              <a:rPr lang="en-GB" dirty="0"/>
              <a:t>: </a:t>
            </a:r>
            <a:r>
              <a:rPr lang="en-GB" i="1" dirty="0"/>
              <a:t>temporal region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GB" u="sng" dirty="0"/>
              <a:t>Examples</a:t>
            </a:r>
            <a:r>
              <a:rPr lang="en-GB" dirty="0"/>
              <a:t>: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First World War exists at 1914-1916,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Mexico exists at January 1, 2000.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28AAF1-6A93-4599-A3F9-A5932A0A19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FCAED7-96FD-426E-81EB-6FABAD8DEFA0}"/>
              </a:ext>
            </a:extLst>
          </p:cNvPr>
          <p:cNvSpPr/>
          <p:nvPr/>
        </p:nvSpPr>
        <p:spPr>
          <a:xfrm>
            <a:off x="6629400" y="6435469"/>
            <a:ext cx="2505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>
              <a:defRPr/>
            </a:pPr>
            <a:r>
              <a:rPr lang="en-GB" sz="1400" b="0" dirty="0">
                <a:solidFill>
                  <a:schemeClr val="bg1"/>
                </a:solidFill>
              </a:rPr>
              <a:t>ISO/IEC PRF 21838-2:2020(E)</a:t>
            </a:r>
            <a:r>
              <a:rPr lang="en-US" sz="1400" b="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6684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AF11-A30B-482D-A9A1-D0DBFE1BA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Occurrent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98E99180-F8C3-4EBC-ACF8-B691242A8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162563"/>
            <a:ext cx="8686800" cy="108583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Temporal instants do not have temporal parts.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1-dimensional temporal regions have at least two temporal instants as temporal part.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 temporal interval is self-connected.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D5621-C3F2-4898-A01A-2C4B4F8F5D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7077EDA-64CB-463A-ABE6-609E622D4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6630" y="806445"/>
            <a:ext cx="2057400" cy="673109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Occurrent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B55F98-3878-47A6-8BD4-2654609E5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4030" y="2214379"/>
            <a:ext cx="2042160" cy="622292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Temporal Region</a:t>
            </a:r>
          </a:p>
        </p:txBody>
      </p:sp>
      <p:cxnSp>
        <p:nvCxnSpPr>
          <p:cNvPr id="15" name="AutoShape 9">
            <a:extLst>
              <a:ext uri="{FF2B5EF4-FFF2-40B4-BE49-F238E27FC236}">
                <a16:creationId xmlns:a16="http://schemas.microsoft.com/office/drawing/2014/main" id="{994A01B4-6B1A-4E6B-BE20-B218567B320D}"/>
              </a:ext>
            </a:extLst>
          </p:cNvPr>
          <p:cNvCxnSpPr>
            <a:cxnSpLocks noChangeShapeType="1"/>
            <a:stCxn id="7" idx="0"/>
            <a:endCxn id="5" idx="2"/>
          </p:cNvCxnSpPr>
          <p:nvPr/>
        </p:nvCxnSpPr>
        <p:spPr bwMode="auto">
          <a:xfrm flipH="1" flipV="1">
            <a:off x="4545330" y="1479554"/>
            <a:ext cx="2049780" cy="734825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AA373702-84DF-484D-8E34-41E7FEEB3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2175" y="3420326"/>
            <a:ext cx="2042160" cy="9144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Temporal Instant</a:t>
            </a:r>
          </a:p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(0-dimensional</a:t>
            </a:r>
          </a:p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temporal region)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244AEA-145B-4F72-9B76-F47F90D6D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420076"/>
            <a:ext cx="2042160" cy="622292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1-dimensional</a:t>
            </a:r>
          </a:p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temporal region</a:t>
            </a:r>
          </a:p>
        </p:txBody>
      </p:sp>
      <p:cxnSp>
        <p:nvCxnSpPr>
          <p:cNvPr id="20" name="AutoShape 9">
            <a:extLst>
              <a:ext uri="{FF2B5EF4-FFF2-40B4-BE49-F238E27FC236}">
                <a16:creationId xmlns:a16="http://schemas.microsoft.com/office/drawing/2014/main" id="{6E727A58-0ABF-4812-82FA-253E5C9AFD32}"/>
              </a:ext>
            </a:extLst>
          </p:cNvPr>
          <p:cNvCxnSpPr>
            <a:cxnSpLocks noChangeShapeType="1"/>
            <a:stCxn id="7" idx="2"/>
            <a:endCxn id="18" idx="0"/>
          </p:cNvCxnSpPr>
          <p:nvPr/>
        </p:nvCxnSpPr>
        <p:spPr bwMode="auto">
          <a:xfrm flipH="1">
            <a:off x="3183255" y="2836671"/>
            <a:ext cx="3411855" cy="583655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>
            <a:extLst>
              <a:ext uri="{FF2B5EF4-FFF2-40B4-BE49-F238E27FC236}">
                <a16:creationId xmlns:a16="http://schemas.microsoft.com/office/drawing/2014/main" id="{A592D790-0890-459B-9FE5-022C03023794}"/>
              </a:ext>
            </a:extLst>
          </p:cNvPr>
          <p:cNvCxnSpPr>
            <a:cxnSpLocks noChangeShapeType="1"/>
            <a:stCxn id="7" idx="2"/>
            <a:endCxn id="19" idx="0"/>
          </p:cNvCxnSpPr>
          <p:nvPr/>
        </p:nvCxnSpPr>
        <p:spPr bwMode="auto">
          <a:xfrm>
            <a:off x="6595110" y="2836671"/>
            <a:ext cx="750570" cy="583405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Rectangle 3">
            <a:extLst>
              <a:ext uri="{FF2B5EF4-FFF2-40B4-BE49-F238E27FC236}">
                <a16:creationId xmlns:a16="http://schemas.microsoft.com/office/drawing/2014/main" id="{CEEAB129-BD7B-41CE-BCC8-EC2ADB9F5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" y="2188971"/>
            <a:ext cx="2057400" cy="673109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Process</a:t>
            </a:r>
          </a:p>
        </p:txBody>
      </p:sp>
      <p:cxnSp>
        <p:nvCxnSpPr>
          <p:cNvPr id="14" name="AutoShape 9">
            <a:extLst>
              <a:ext uri="{FF2B5EF4-FFF2-40B4-BE49-F238E27FC236}">
                <a16:creationId xmlns:a16="http://schemas.microsoft.com/office/drawing/2014/main" id="{D4AC3732-1B12-47F3-B28E-F7CE58FF6300}"/>
              </a:ext>
            </a:extLst>
          </p:cNvPr>
          <p:cNvCxnSpPr>
            <a:cxnSpLocks noChangeShapeType="1"/>
            <a:stCxn id="7" idx="1"/>
            <a:endCxn id="21" idx="3"/>
          </p:cNvCxnSpPr>
          <p:nvPr/>
        </p:nvCxnSpPr>
        <p:spPr bwMode="auto">
          <a:xfrm flipH="1">
            <a:off x="2834640" y="2525525"/>
            <a:ext cx="2739390" cy="1"/>
          </a:xfrm>
          <a:prstGeom prst="straightConnector1">
            <a:avLst/>
          </a:prstGeom>
          <a:noFill/>
          <a:ln w="28575">
            <a:solidFill>
              <a:srgbClr val="FFC000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43A3A62-AD04-4683-976E-4AEE34B6395B}"/>
              </a:ext>
            </a:extLst>
          </p:cNvPr>
          <p:cNvSpPr txBox="1"/>
          <p:nvPr/>
        </p:nvSpPr>
        <p:spPr>
          <a:xfrm>
            <a:off x="3395853" y="2040325"/>
            <a:ext cx="1616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FFC000"/>
                </a:solidFill>
              </a:rPr>
              <a:t>exists at</a:t>
            </a:r>
            <a:endParaRPr lang="en-US" sz="1800" b="0" baseline="-25000" dirty="0">
              <a:solidFill>
                <a:srgbClr val="FFC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554A422-C606-44D2-A994-EBA8DDF38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764540"/>
            <a:ext cx="2042160" cy="622292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Temporal interval</a:t>
            </a:r>
          </a:p>
        </p:txBody>
      </p:sp>
      <p:cxnSp>
        <p:nvCxnSpPr>
          <p:cNvPr id="25" name="AutoShape 9">
            <a:extLst>
              <a:ext uri="{FF2B5EF4-FFF2-40B4-BE49-F238E27FC236}">
                <a16:creationId xmlns:a16="http://schemas.microsoft.com/office/drawing/2014/main" id="{2845E1AA-36F0-41E9-876A-1C68A8720DC9}"/>
              </a:ext>
            </a:extLst>
          </p:cNvPr>
          <p:cNvCxnSpPr>
            <a:cxnSpLocks noChangeShapeType="1"/>
            <a:stCxn id="24" idx="0"/>
            <a:endCxn id="19" idx="2"/>
          </p:cNvCxnSpPr>
          <p:nvPr/>
        </p:nvCxnSpPr>
        <p:spPr bwMode="auto">
          <a:xfrm flipV="1">
            <a:off x="7345680" y="4042368"/>
            <a:ext cx="0" cy="722172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272284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6AF33-30CE-4ECB-96CF-EFFD3F270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Temporal region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D3501-79C3-4926-A07E-58B42EF74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Given a temporal reference frame R, ‘</a:t>
            </a:r>
            <a:r>
              <a:rPr lang="en-US" dirty="0" err="1"/>
              <a:t>time</a:t>
            </a:r>
            <a:r>
              <a:rPr lang="en-US" baseline="-25000" dirty="0" err="1"/>
              <a:t>R</a:t>
            </a:r>
            <a:r>
              <a:rPr lang="en-US" dirty="0"/>
              <a:t>’ is defined as </a:t>
            </a:r>
            <a:r>
              <a:rPr lang="en-US" i="1" dirty="0"/>
              <a:t>the maximal instance of the universal temporal region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u="sng" dirty="0"/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Elucidation</a:t>
            </a:r>
            <a:r>
              <a:rPr lang="en-US" dirty="0"/>
              <a:t>: A temporal region is an occurrent entity that is part of time as defined relative to some reference frame.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temporal region is an occurrent entity upon which a process can be projected. Temporal regions are introduced in BFO to provide a basis for consistent representation of temporal data.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FE705-12F9-4819-9D3A-D337283AB7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19BD7E-D4EF-483F-A225-D1AAE2EC3BC7}"/>
              </a:ext>
            </a:extLst>
          </p:cNvPr>
          <p:cNvSpPr/>
          <p:nvPr/>
        </p:nvSpPr>
        <p:spPr>
          <a:xfrm>
            <a:off x="6477000" y="6397823"/>
            <a:ext cx="19111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BFO 2.0 Specifications </a:t>
            </a:r>
          </a:p>
        </p:txBody>
      </p:sp>
    </p:spTree>
    <p:extLst>
      <p:ext uri="{BB962C8B-B14F-4D97-AF65-F5344CB8AC3E}">
        <p14:creationId xmlns:p14="http://schemas.microsoft.com/office/powerpoint/2010/main" val="1687898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AD938-2FC6-4C21-8E88-B0169EB22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Boundary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0F533-489B-4D31-935C-26063C86D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u="sng" dirty="0">
                <a:latin typeface="+mn-lt"/>
              </a:rPr>
              <a:t>Definition</a:t>
            </a:r>
            <a:r>
              <a:rPr lang="en-US" dirty="0">
                <a:latin typeface="+mn-lt"/>
              </a:rPr>
              <a:t>: </a:t>
            </a:r>
            <a:r>
              <a:rPr lang="en-US" i="1" dirty="0">
                <a:latin typeface="+mn-lt"/>
              </a:rPr>
              <a:t>p </a:t>
            </a:r>
            <a:r>
              <a:rPr lang="en-US" dirty="0">
                <a:latin typeface="+mn-lt"/>
              </a:rPr>
              <a:t>is a</a:t>
            </a:r>
            <a:r>
              <a:rPr lang="en-US" i="1" dirty="0">
                <a:latin typeface="+mn-lt"/>
              </a:rPr>
              <a:t> process boundary</a:t>
            </a:r>
            <a:r>
              <a:rPr lang="en-US" dirty="0">
                <a:latin typeface="+mn-lt"/>
              </a:rPr>
              <a:t> =Def.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>
                <a:latin typeface="+mn-lt"/>
              </a:rPr>
              <a:t>p </a:t>
            </a:r>
            <a:r>
              <a:rPr lang="en-US" dirty="0">
                <a:latin typeface="+mn-lt"/>
              </a:rPr>
              <a:t>is a </a:t>
            </a:r>
            <a:r>
              <a:rPr lang="en-US" b="1" dirty="0">
                <a:latin typeface="+mn-lt"/>
              </a:rPr>
              <a:t>temporal part </a:t>
            </a:r>
            <a:r>
              <a:rPr lang="en-US" dirty="0">
                <a:latin typeface="+mn-lt"/>
              </a:rPr>
              <a:t>of a</a:t>
            </a:r>
            <a:r>
              <a:rPr lang="en-US" b="1" i="1" dirty="0">
                <a:latin typeface="+mn-lt"/>
              </a:rPr>
              <a:t> </a:t>
            </a:r>
            <a:r>
              <a:rPr lang="en-US" i="1" dirty="0">
                <a:latin typeface="+mn-lt"/>
              </a:rPr>
              <a:t>process </a:t>
            </a:r>
            <a:r>
              <a:rPr lang="en-US" dirty="0">
                <a:latin typeface="+mn-lt"/>
              </a:rPr>
              <a:t>&amp; </a:t>
            </a:r>
            <a:r>
              <a:rPr lang="en-US" i="1" dirty="0">
                <a:latin typeface="+mn-lt"/>
              </a:rPr>
              <a:t>p </a:t>
            </a:r>
            <a:r>
              <a:rPr lang="en-US" dirty="0">
                <a:latin typeface="+mn-lt"/>
              </a:rPr>
              <a:t>has no</a:t>
            </a:r>
            <a:r>
              <a:rPr lang="en-US" i="1" dirty="0">
                <a:latin typeface="+mn-lt"/>
              </a:rPr>
              <a:t> </a:t>
            </a:r>
            <a:r>
              <a:rPr lang="en-US" b="1" dirty="0">
                <a:latin typeface="+mn-lt"/>
              </a:rPr>
              <a:t>proper temporal parts.</a:t>
            </a:r>
            <a:endParaRPr lang="en-US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i="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u="sng" dirty="0">
                <a:latin typeface="+mn-lt"/>
              </a:rPr>
              <a:t>Example</a:t>
            </a:r>
            <a:r>
              <a:rPr lang="en-US" i="1" dirty="0">
                <a:latin typeface="+mn-lt"/>
              </a:rPr>
              <a:t>: </a:t>
            </a:r>
            <a:r>
              <a:rPr lang="en-US" dirty="0">
                <a:latin typeface="+mn-lt"/>
              </a:rPr>
              <a:t>the boundary between the 2nd and 3rd year of your life.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9B2B2F-243E-4509-8922-404FF4BF24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782B22-2672-489E-952A-0B822B17E8B0}"/>
              </a:ext>
            </a:extLst>
          </p:cNvPr>
          <p:cNvSpPr/>
          <p:nvPr/>
        </p:nvSpPr>
        <p:spPr>
          <a:xfrm>
            <a:off x="6477000" y="6397823"/>
            <a:ext cx="19111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BFO 2.0 Specifications </a:t>
            </a:r>
          </a:p>
        </p:txBody>
      </p:sp>
    </p:spTree>
    <p:extLst>
      <p:ext uri="{BB962C8B-B14F-4D97-AF65-F5344CB8AC3E}">
        <p14:creationId xmlns:p14="http://schemas.microsoft.com/office/powerpoint/2010/main" val="17398330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3227F-A58A-461D-A02A-E5D918007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0" y="762000"/>
            <a:ext cx="2667000" cy="762000"/>
          </a:xfrm>
        </p:spPr>
        <p:txBody>
          <a:bodyPr/>
          <a:lstStyle/>
          <a:p>
            <a:r>
              <a:rPr lang="en-US" dirty="0"/>
              <a:t>Meiosis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6CEDF-9C5A-4878-A8FE-23CFE1BE6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187AC-CCAD-4DDE-9500-C3B62BF6A9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023E8C-BDB5-459C-B661-41DB6039F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6096000" cy="30557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A8E388-01B4-4959-A8D3-7B1E0E78B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65355"/>
            <a:ext cx="6096000" cy="31917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062C8BA-D36C-4CE8-B09A-38F04E707487}"/>
              </a:ext>
            </a:extLst>
          </p:cNvPr>
          <p:cNvSpPr/>
          <p:nvPr/>
        </p:nvSpPr>
        <p:spPr bwMode="auto">
          <a:xfrm>
            <a:off x="0" y="3657597"/>
            <a:ext cx="3276600" cy="7620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F79940-37B7-44EA-BC93-BD5122188134}"/>
              </a:ext>
            </a:extLst>
          </p:cNvPr>
          <p:cNvSpPr/>
          <p:nvPr/>
        </p:nvSpPr>
        <p:spPr bwMode="auto">
          <a:xfrm>
            <a:off x="0" y="3886200"/>
            <a:ext cx="381000" cy="2439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0DA31E-A315-4007-949E-AD2251ACE526}"/>
              </a:ext>
            </a:extLst>
          </p:cNvPr>
          <p:cNvSpPr/>
          <p:nvPr/>
        </p:nvSpPr>
        <p:spPr bwMode="auto">
          <a:xfrm>
            <a:off x="5096256" y="725424"/>
            <a:ext cx="999744" cy="28068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FCF1E9-6C54-47AD-A578-F1FEE5F7E012}"/>
              </a:ext>
            </a:extLst>
          </p:cNvPr>
          <p:cNvSpPr txBox="1"/>
          <p:nvPr/>
        </p:nvSpPr>
        <p:spPr>
          <a:xfrm>
            <a:off x="-33528" y="558225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5578DB-B071-414A-A83C-4DE8702038FE}"/>
              </a:ext>
            </a:extLst>
          </p:cNvPr>
          <p:cNvSpPr txBox="1"/>
          <p:nvPr/>
        </p:nvSpPr>
        <p:spPr>
          <a:xfrm>
            <a:off x="3276600" y="532538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2B91DA-2144-43BF-B8A8-BA3679A5B551}"/>
              </a:ext>
            </a:extLst>
          </p:cNvPr>
          <p:cNvSpPr txBox="1"/>
          <p:nvPr/>
        </p:nvSpPr>
        <p:spPr>
          <a:xfrm>
            <a:off x="-8851" y="3701927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9A1A0D-1FA1-445F-BAEB-AE96B1C02CEB}"/>
              </a:ext>
            </a:extLst>
          </p:cNvPr>
          <p:cNvSpPr txBox="1"/>
          <p:nvPr/>
        </p:nvSpPr>
        <p:spPr>
          <a:xfrm>
            <a:off x="3310274" y="3701926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CF6EEC-0ABD-4D89-A103-29AF56B50C30}"/>
              </a:ext>
            </a:extLst>
          </p:cNvPr>
          <p:cNvSpPr/>
          <p:nvPr/>
        </p:nvSpPr>
        <p:spPr>
          <a:xfrm>
            <a:off x="6068275" y="2137477"/>
            <a:ext cx="30937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From </a:t>
            </a:r>
            <a:r>
              <a:rPr lang="en-US" b="0" dirty="0" err="1">
                <a:solidFill>
                  <a:schemeClr val="bg1"/>
                </a:solidFill>
              </a:rPr>
              <a:t>Encyclopædia</a:t>
            </a:r>
            <a:r>
              <a:rPr lang="en-US" b="0" dirty="0">
                <a:solidFill>
                  <a:schemeClr val="bg1"/>
                </a:solidFill>
              </a:rPr>
              <a:t> Britannica</a:t>
            </a:r>
          </a:p>
          <a:p>
            <a:r>
              <a:rPr lang="en-US" b="0" dirty="0">
                <a:solidFill>
                  <a:schemeClr val="bg1"/>
                </a:solidFill>
              </a:rPr>
              <a:t>2012</a:t>
            </a:r>
          </a:p>
          <a:p>
            <a:endParaRPr lang="en-US" b="0" dirty="0">
              <a:solidFill>
                <a:schemeClr val="bg1"/>
              </a:solidFill>
            </a:endParaRPr>
          </a:p>
          <a:p>
            <a:r>
              <a:rPr lang="en-US" sz="2000" b="0" dirty="0">
                <a:solidFill>
                  <a:schemeClr val="bg1"/>
                </a:solidFill>
              </a:rPr>
              <a:t>https://www.britannica.com/science/cell-biology/Meiosis</a:t>
            </a:r>
          </a:p>
        </p:txBody>
      </p:sp>
    </p:spTree>
    <p:extLst>
      <p:ext uri="{BB962C8B-B14F-4D97-AF65-F5344CB8AC3E}">
        <p14:creationId xmlns:p14="http://schemas.microsoft.com/office/powerpoint/2010/main" val="2109781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7040B-797F-4B33-BCB0-151C6B109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parts of ‘</a:t>
            </a:r>
            <a:r>
              <a:rPr lang="en-US" i="1" dirty="0"/>
              <a:t>this class C4</a:t>
            </a:r>
            <a:r>
              <a:rPr lang="en-US" dirty="0"/>
              <a:t>’ (1)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638DBCB4-01CF-4A19-ABC7-057F5E554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4800600"/>
            <a:ext cx="8686800" cy="1676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Temporal parts of a process (   ) are phases ‘</a:t>
            </a:r>
            <a:r>
              <a:rPr lang="en-US" i="1" dirty="0"/>
              <a:t>sliced vertically’</a:t>
            </a:r>
            <a:r>
              <a:rPr lang="en-US" dirty="0"/>
              <a:t> through the entire ‘</a:t>
            </a:r>
            <a:r>
              <a:rPr lang="en-US" i="1" dirty="0"/>
              <a:t>thickness</a:t>
            </a:r>
            <a:r>
              <a:rPr lang="en-US" dirty="0"/>
              <a:t>’ of the process: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Discussion of test T1 part of class C4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Student proposal presentation part of class C4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/>
              <a:t>BFO:occurrents</a:t>
            </a:r>
            <a:r>
              <a:rPr lang="en-US" dirty="0"/>
              <a:t> teaching part of class C4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94C074-5FBA-4AE4-BC32-D771D7286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C008A0-5BCA-4C6A-AECF-C4CC78A53A4B}"/>
              </a:ext>
            </a:extLst>
          </p:cNvPr>
          <p:cNvSpPr/>
          <p:nvPr/>
        </p:nvSpPr>
        <p:spPr bwMode="auto">
          <a:xfrm>
            <a:off x="609600" y="1828800"/>
            <a:ext cx="7924800" cy="2590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7ECBD5F-E7A9-4028-AF04-7CE25D712F25}"/>
              </a:ext>
            </a:extLst>
          </p:cNvPr>
          <p:cNvSpPr/>
          <p:nvPr/>
        </p:nvSpPr>
        <p:spPr bwMode="auto">
          <a:xfrm>
            <a:off x="381000" y="1524000"/>
            <a:ext cx="8610600" cy="2286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18254B-983A-48AE-A7A6-3C66B4B55F69}"/>
              </a:ext>
            </a:extLst>
          </p:cNvPr>
          <p:cNvSpPr txBox="1"/>
          <p:nvPr/>
        </p:nvSpPr>
        <p:spPr>
          <a:xfrm>
            <a:off x="8641081" y="1091625"/>
            <a:ext cx="45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54F305-EB2A-4968-9DDB-65A4C208BFFE}"/>
              </a:ext>
            </a:extLst>
          </p:cNvPr>
          <p:cNvSpPr/>
          <p:nvPr/>
        </p:nvSpPr>
        <p:spPr bwMode="auto">
          <a:xfrm>
            <a:off x="682752" y="1865376"/>
            <a:ext cx="7775448" cy="133502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59E4AC-BF36-42F4-B763-B9FEAEBD9008}"/>
              </a:ext>
            </a:extLst>
          </p:cNvPr>
          <p:cNvSpPr/>
          <p:nvPr/>
        </p:nvSpPr>
        <p:spPr bwMode="auto">
          <a:xfrm>
            <a:off x="762000" y="2036064"/>
            <a:ext cx="7620000" cy="762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BD8C4D-42E8-4ECD-959B-56D9963A8BDF}"/>
              </a:ext>
            </a:extLst>
          </p:cNvPr>
          <p:cNvSpPr/>
          <p:nvPr/>
        </p:nvSpPr>
        <p:spPr bwMode="auto">
          <a:xfrm>
            <a:off x="838200" y="2087438"/>
            <a:ext cx="533400" cy="63442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B9DE08-FB30-4BF4-88A8-E12D96142E28}"/>
              </a:ext>
            </a:extLst>
          </p:cNvPr>
          <p:cNvSpPr/>
          <p:nvPr/>
        </p:nvSpPr>
        <p:spPr bwMode="auto">
          <a:xfrm>
            <a:off x="1524000" y="2087438"/>
            <a:ext cx="3810000" cy="40582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083FD8-76EC-41D1-BF6B-90B33F785911}"/>
              </a:ext>
            </a:extLst>
          </p:cNvPr>
          <p:cNvSpPr/>
          <p:nvPr/>
        </p:nvSpPr>
        <p:spPr bwMode="auto">
          <a:xfrm>
            <a:off x="5410200" y="2078294"/>
            <a:ext cx="2892552" cy="63442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B982BE-493D-4EC4-8BF0-36B05642F71C}"/>
              </a:ext>
            </a:extLst>
          </p:cNvPr>
          <p:cNvSpPr/>
          <p:nvPr/>
        </p:nvSpPr>
        <p:spPr bwMode="auto">
          <a:xfrm>
            <a:off x="1600200" y="2895600"/>
            <a:ext cx="304800" cy="228600"/>
          </a:xfrm>
          <a:prstGeom prst="rect">
            <a:avLst/>
          </a:prstGeom>
          <a:solidFill>
            <a:srgbClr val="DE6A2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9AB2A9-5ACF-4EB3-869F-188AB2AEF122}"/>
              </a:ext>
            </a:extLst>
          </p:cNvPr>
          <p:cNvSpPr/>
          <p:nvPr/>
        </p:nvSpPr>
        <p:spPr bwMode="auto">
          <a:xfrm>
            <a:off x="682752" y="3331464"/>
            <a:ext cx="7775448" cy="47853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64B329E-012E-4CEC-B2C6-D36CA233CB2E}"/>
              </a:ext>
            </a:extLst>
          </p:cNvPr>
          <p:cNvSpPr/>
          <p:nvPr/>
        </p:nvSpPr>
        <p:spPr bwMode="auto">
          <a:xfrm>
            <a:off x="609600" y="1828800"/>
            <a:ext cx="835152" cy="2590800"/>
          </a:xfrm>
          <a:prstGeom prst="rect">
            <a:avLst/>
          </a:prstGeom>
          <a:noFill/>
          <a:ln w="28575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B10940-AEE7-4657-A389-13EAF9907F53}"/>
              </a:ext>
            </a:extLst>
          </p:cNvPr>
          <p:cNvSpPr/>
          <p:nvPr/>
        </p:nvSpPr>
        <p:spPr bwMode="auto">
          <a:xfrm>
            <a:off x="1459992" y="1828800"/>
            <a:ext cx="3950208" cy="2590800"/>
          </a:xfrm>
          <a:prstGeom prst="rect">
            <a:avLst/>
          </a:prstGeom>
          <a:noFill/>
          <a:ln w="19050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518A57-D3B2-4BAF-B2D5-5AD938A3C53F}"/>
              </a:ext>
            </a:extLst>
          </p:cNvPr>
          <p:cNvSpPr/>
          <p:nvPr/>
        </p:nvSpPr>
        <p:spPr bwMode="auto">
          <a:xfrm>
            <a:off x="5425440" y="1828800"/>
            <a:ext cx="3108960" cy="2590800"/>
          </a:xfrm>
          <a:prstGeom prst="rect">
            <a:avLst/>
          </a:prstGeom>
          <a:noFill/>
          <a:ln w="28575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0" name="Arrow: Left-Right 19">
            <a:extLst>
              <a:ext uri="{FF2B5EF4-FFF2-40B4-BE49-F238E27FC236}">
                <a16:creationId xmlns:a16="http://schemas.microsoft.com/office/drawing/2014/main" id="{C47CE3A1-E260-46D6-A0AB-81DE4EB75B00}"/>
              </a:ext>
            </a:extLst>
          </p:cNvPr>
          <p:cNvSpPr/>
          <p:nvPr/>
        </p:nvSpPr>
        <p:spPr bwMode="auto">
          <a:xfrm>
            <a:off x="609600" y="4470974"/>
            <a:ext cx="850392" cy="177226"/>
          </a:xfrm>
          <a:prstGeom prst="leftRightArrow">
            <a:avLst/>
          </a:prstGeom>
          <a:solidFill>
            <a:srgbClr val="1FE1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1" name="Arrow: Left-Right 20">
            <a:extLst>
              <a:ext uri="{FF2B5EF4-FFF2-40B4-BE49-F238E27FC236}">
                <a16:creationId xmlns:a16="http://schemas.microsoft.com/office/drawing/2014/main" id="{3A390695-1C15-4685-A800-7669879209B8}"/>
              </a:ext>
            </a:extLst>
          </p:cNvPr>
          <p:cNvSpPr/>
          <p:nvPr/>
        </p:nvSpPr>
        <p:spPr bwMode="auto">
          <a:xfrm>
            <a:off x="1487424" y="4470974"/>
            <a:ext cx="3922776" cy="177226"/>
          </a:xfrm>
          <a:prstGeom prst="leftRightArrow">
            <a:avLst/>
          </a:prstGeom>
          <a:solidFill>
            <a:srgbClr val="1FE1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2" name="Arrow: Left-Right 21">
            <a:extLst>
              <a:ext uri="{FF2B5EF4-FFF2-40B4-BE49-F238E27FC236}">
                <a16:creationId xmlns:a16="http://schemas.microsoft.com/office/drawing/2014/main" id="{824330A3-9574-4B86-8545-061128207E0B}"/>
              </a:ext>
            </a:extLst>
          </p:cNvPr>
          <p:cNvSpPr/>
          <p:nvPr/>
        </p:nvSpPr>
        <p:spPr bwMode="auto">
          <a:xfrm>
            <a:off x="5437632" y="4470974"/>
            <a:ext cx="3108960" cy="177226"/>
          </a:xfrm>
          <a:prstGeom prst="leftRightArrow">
            <a:avLst/>
          </a:prstGeom>
          <a:solidFill>
            <a:srgbClr val="1FE1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4" name="Arrow: Left-Right 23">
            <a:extLst>
              <a:ext uri="{FF2B5EF4-FFF2-40B4-BE49-F238E27FC236}">
                <a16:creationId xmlns:a16="http://schemas.microsoft.com/office/drawing/2014/main" id="{1228D5AE-EC22-4E0F-8CFD-7EB6DF1102B5}"/>
              </a:ext>
            </a:extLst>
          </p:cNvPr>
          <p:cNvSpPr/>
          <p:nvPr/>
        </p:nvSpPr>
        <p:spPr bwMode="auto">
          <a:xfrm>
            <a:off x="4657344" y="4980211"/>
            <a:ext cx="304800" cy="164813"/>
          </a:xfrm>
          <a:prstGeom prst="leftRightArrow">
            <a:avLst/>
          </a:prstGeom>
          <a:solidFill>
            <a:srgbClr val="1FE1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6191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7040B-797F-4B33-BCB0-151C6B109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parts of ‘</a:t>
            </a:r>
            <a:r>
              <a:rPr lang="en-US" i="1" dirty="0"/>
              <a:t>this class C4</a:t>
            </a:r>
            <a:r>
              <a:rPr lang="en-US" dirty="0"/>
              <a:t>’ (2)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638DBCB4-01CF-4A19-ABC7-057F5E554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4800600"/>
            <a:ext cx="8686800" cy="1676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Occurrent parts are ‘</a:t>
            </a:r>
            <a:r>
              <a:rPr lang="en-US" i="1" dirty="0"/>
              <a:t>thin horizontally sliced</a:t>
            </a:r>
            <a:r>
              <a:rPr lang="en-US" dirty="0"/>
              <a:t>’ parts:</a:t>
            </a:r>
          </a:p>
          <a:p>
            <a:pPr marL="914400" lvl="2" indent="0">
              <a:buNone/>
            </a:pPr>
            <a:r>
              <a:rPr lang="en-US" dirty="0"/>
              <a:t> Ceusters’ history part during class C4;       his teaching;</a:t>
            </a:r>
          </a:p>
          <a:p>
            <a:pPr marL="914400" lvl="2" indent="0">
              <a:buNone/>
            </a:pPr>
            <a:r>
              <a:rPr lang="en-US" dirty="0"/>
              <a:t> his T1 explaining;       his first sneezing during class;        his     </a:t>
            </a:r>
          </a:p>
          <a:p>
            <a:pPr marL="914400" lvl="2" indent="0">
              <a:buNone/>
            </a:pPr>
            <a:r>
              <a:rPr lang="en-US" dirty="0"/>
              <a:t> listening to the students presentation, …</a:t>
            </a:r>
          </a:p>
          <a:p>
            <a:pPr marL="914400" lvl="2" indent="0">
              <a:buNone/>
            </a:pPr>
            <a:r>
              <a:rPr lang="en-US" dirty="0"/>
              <a:t> student X’s participation in class C4.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94C074-5FBA-4AE4-BC32-D771D7286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C008A0-5BCA-4C6A-AECF-C4CC78A53A4B}"/>
              </a:ext>
            </a:extLst>
          </p:cNvPr>
          <p:cNvSpPr/>
          <p:nvPr/>
        </p:nvSpPr>
        <p:spPr bwMode="auto">
          <a:xfrm>
            <a:off x="609600" y="1828800"/>
            <a:ext cx="7924800" cy="2590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7ECBD5F-E7A9-4028-AF04-7CE25D712F25}"/>
              </a:ext>
            </a:extLst>
          </p:cNvPr>
          <p:cNvSpPr/>
          <p:nvPr/>
        </p:nvSpPr>
        <p:spPr bwMode="auto">
          <a:xfrm>
            <a:off x="381000" y="1524000"/>
            <a:ext cx="8610600" cy="2286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18254B-983A-48AE-A7A6-3C66B4B55F69}"/>
              </a:ext>
            </a:extLst>
          </p:cNvPr>
          <p:cNvSpPr txBox="1"/>
          <p:nvPr/>
        </p:nvSpPr>
        <p:spPr>
          <a:xfrm>
            <a:off x="8641081" y="1091625"/>
            <a:ext cx="45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54F305-EB2A-4968-9DDB-65A4C208BFFE}"/>
              </a:ext>
            </a:extLst>
          </p:cNvPr>
          <p:cNvSpPr/>
          <p:nvPr/>
        </p:nvSpPr>
        <p:spPr bwMode="auto">
          <a:xfrm>
            <a:off x="682752" y="1865376"/>
            <a:ext cx="7775448" cy="133502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59E4AC-BF36-42F4-B763-B9FEAEBD9008}"/>
              </a:ext>
            </a:extLst>
          </p:cNvPr>
          <p:cNvSpPr/>
          <p:nvPr/>
        </p:nvSpPr>
        <p:spPr bwMode="auto">
          <a:xfrm>
            <a:off x="762000" y="2036064"/>
            <a:ext cx="7620000" cy="762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BD8C4D-42E8-4ECD-959B-56D9963A8BDF}"/>
              </a:ext>
            </a:extLst>
          </p:cNvPr>
          <p:cNvSpPr/>
          <p:nvPr/>
        </p:nvSpPr>
        <p:spPr bwMode="auto">
          <a:xfrm>
            <a:off x="838200" y="2087438"/>
            <a:ext cx="533400" cy="634426"/>
          </a:xfrm>
          <a:prstGeom prst="rect">
            <a:avLst/>
          </a:prstGeom>
          <a:solidFill>
            <a:srgbClr val="16165D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B9DE08-FB30-4BF4-88A8-E12D96142E28}"/>
              </a:ext>
            </a:extLst>
          </p:cNvPr>
          <p:cNvSpPr/>
          <p:nvPr/>
        </p:nvSpPr>
        <p:spPr bwMode="auto">
          <a:xfrm>
            <a:off x="1524000" y="2087438"/>
            <a:ext cx="3810000" cy="40582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083FD8-76EC-41D1-BF6B-90B33F785911}"/>
              </a:ext>
            </a:extLst>
          </p:cNvPr>
          <p:cNvSpPr/>
          <p:nvPr/>
        </p:nvSpPr>
        <p:spPr bwMode="auto">
          <a:xfrm>
            <a:off x="5446776" y="2078294"/>
            <a:ext cx="2892552" cy="634426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B982BE-493D-4EC4-8BF0-36B05642F71C}"/>
              </a:ext>
            </a:extLst>
          </p:cNvPr>
          <p:cNvSpPr/>
          <p:nvPr/>
        </p:nvSpPr>
        <p:spPr bwMode="auto">
          <a:xfrm>
            <a:off x="1600200" y="2895600"/>
            <a:ext cx="304800" cy="228600"/>
          </a:xfrm>
          <a:prstGeom prst="rect">
            <a:avLst/>
          </a:prstGeom>
          <a:solidFill>
            <a:srgbClr val="DE6A2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9AB2A9-5ACF-4EB3-869F-188AB2AEF122}"/>
              </a:ext>
            </a:extLst>
          </p:cNvPr>
          <p:cNvSpPr/>
          <p:nvPr/>
        </p:nvSpPr>
        <p:spPr bwMode="auto">
          <a:xfrm>
            <a:off x="682752" y="3331464"/>
            <a:ext cx="7775448" cy="47853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64B329E-012E-4CEC-B2C6-D36CA233CB2E}"/>
              </a:ext>
            </a:extLst>
          </p:cNvPr>
          <p:cNvSpPr/>
          <p:nvPr/>
        </p:nvSpPr>
        <p:spPr bwMode="auto">
          <a:xfrm>
            <a:off x="609600" y="1828800"/>
            <a:ext cx="835152" cy="2590800"/>
          </a:xfrm>
          <a:prstGeom prst="rect">
            <a:avLst/>
          </a:prstGeom>
          <a:noFill/>
          <a:ln w="28575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B10940-AEE7-4657-A389-13EAF9907F53}"/>
              </a:ext>
            </a:extLst>
          </p:cNvPr>
          <p:cNvSpPr/>
          <p:nvPr/>
        </p:nvSpPr>
        <p:spPr bwMode="auto">
          <a:xfrm>
            <a:off x="1459992" y="1828800"/>
            <a:ext cx="3950208" cy="2590800"/>
          </a:xfrm>
          <a:prstGeom prst="rect">
            <a:avLst/>
          </a:prstGeom>
          <a:noFill/>
          <a:ln w="19050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518A57-D3B2-4BAF-B2D5-5AD938A3C53F}"/>
              </a:ext>
            </a:extLst>
          </p:cNvPr>
          <p:cNvSpPr/>
          <p:nvPr/>
        </p:nvSpPr>
        <p:spPr bwMode="auto">
          <a:xfrm>
            <a:off x="5425440" y="1828800"/>
            <a:ext cx="3108960" cy="2590800"/>
          </a:xfrm>
          <a:prstGeom prst="rect">
            <a:avLst/>
          </a:prstGeom>
          <a:noFill/>
          <a:ln w="28575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0" name="Arrow: Left-Right 19">
            <a:extLst>
              <a:ext uri="{FF2B5EF4-FFF2-40B4-BE49-F238E27FC236}">
                <a16:creationId xmlns:a16="http://schemas.microsoft.com/office/drawing/2014/main" id="{C47CE3A1-E260-46D6-A0AB-81DE4EB75B00}"/>
              </a:ext>
            </a:extLst>
          </p:cNvPr>
          <p:cNvSpPr/>
          <p:nvPr/>
        </p:nvSpPr>
        <p:spPr bwMode="auto">
          <a:xfrm>
            <a:off x="609600" y="4470974"/>
            <a:ext cx="850392" cy="177226"/>
          </a:xfrm>
          <a:prstGeom prst="leftRightArrow">
            <a:avLst/>
          </a:prstGeom>
          <a:solidFill>
            <a:srgbClr val="1FE1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1" name="Arrow: Left-Right 20">
            <a:extLst>
              <a:ext uri="{FF2B5EF4-FFF2-40B4-BE49-F238E27FC236}">
                <a16:creationId xmlns:a16="http://schemas.microsoft.com/office/drawing/2014/main" id="{3A390695-1C15-4685-A800-7669879209B8}"/>
              </a:ext>
            </a:extLst>
          </p:cNvPr>
          <p:cNvSpPr/>
          <p:nvPr/>
        </p:nvSpPr>
        <p:spPr bwMode="auto">
          <a:xfrm>
            <a:off x="1487424" y="4470974"/>
            <a:ext cx="3922776" cy="177226"/>
          </a:xfrm>
          <a:prstGeom prst="leftRightArrow">
            <a:avLst/>
          </a:prstGeom>
          <a:solidFill>
            <a:srgbClr val="1FE1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2" name="Arrow: Left-Right 21">
            <a:extLst>
              <a:ext uri="{FF2B5EF4-FFF2-40B4-BE49-F238E27FC236}">
                <a16:creationId xmlns:a16="http://schemas.microsoft.com/office/drawing/2014/main" id="{824330A3-9574-4B86-8545-061128207E0B}"/>
              </a:ext>
            </a:extLst>
          </p:cNvPr>
          <p:cNvSpPr/>
          <p:nvPr/>
        </p:nvSpPr>
        <p:spPr bwMode="auto">
          <a:xfrm>
            <a:off x="5437632" y="4470974"/>
            <a:ext cx="3108960" cy="177226"/>
          </a:xfrm>
          <a:prstGeom prst="leftRightArrow">
            <a:avLst/>
          </a:prstGeom>
          <a:solidFill>
            <a:srgbClr val="1FE1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044D38A-1B28-4064-839B-EDC4E02AECAC}"/>
              </a:ext>
            </a:extLst>
          </p:cNvPr>
          <p:cNvSpPr/>
          <p:nvPr/>
        </p:nvSpPr>
        <p:spPr bwMode="auto">
          <a:xfrm>
            <a:off x="762000" y="5334000"/>
            <a:ext cx="460248" cy="219456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F272913-7361-478A-B487-382A87018263}"/>
              </a:ext>
            </a:extLst>
          </p:cNvPr>
          <p:cNvSpPr/>
          <p:nvPr/>
        </p:nvSpPr>
        <p:spPr bwMode="auto">
          <a:xfrm>
            <a:off x="5715000" y="5324856"/>
            <a:ext cx="381000" cy="23774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E8411A3-CD65-494E-8C06-C1BED0CC491C}"/>
              </a:ext>
            </a:extLst>
          </p:cNvPr>
          <p:cNvSpPr/>
          <p:nvPr/>
        </p:nvSpPr>
        <p:spPr bwMode="auto">
          <a:xfrm>
            <a:off x="760476" y="5681251"/>
            <a:ext cx="460248" cy="219456"/>
          </a:xfrm>
          <a:prstGeom prst="rect">
            <a:avLst/>
          </a:prstGeom>
          <a:solidFill>
            <a:srgbClr val="16165D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7CDE040-2CE8-4B06-8322-3838AF8D26EB}"/>
              </a:ext>
            </a:extLst>
          </p:cNvPr>
          <p:cNvSpPr/>
          <p:nvPr/>
        </p:nvSpPr>
        <p:spPr bwMode="auto">
          <a:xfrm>
            <a:off x="3429000" y="5690393"/>
            <a:ext cx="304800" cy="219457"/>
          </a:xfrm>
          <a:prstGeom prst="rect">
            <a:avLst/>
          </a:prstGeom>
          <a:solidFill>
            <a:srgbClr val="DE6A2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8625F6E-0C4E-4E32-BAEC-43DAE8E9641F}"/>
              </a:ext>
            </a:extLst>
          </p:cNvPr>
          <p:cNvSpPr/>
          <p:nvPr/>
        </p:nvSpPr>
        <p:spPr bwMode="auto">
          <a:xfrm>
            <a:off x="7315200" y="5678203"/>
            <a:ext cx="420624" cy="21945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83D2CB6-662C-4B71-894A-B647FA39EDF1}"/>
              </a:ext>
            </a:extLst>
          </p:cNvPr>
          <p:cNvSpPr/>
          <p:nvPr/>
        </p:nvSpPr>
        <p:spPr bwMode="auto">
          <a:xfrm>
            <a:off x="766572" y="6431280"/>
            <a:ext cx="457200" cy="21945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062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343CA-4F7A-42B6-832E-4AA945E0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/>
              <a:t>Allowed choices for continuant </a:t>
            </a:r>
            <a:r>
              <a:rPr lang="en-US" dirty="0" err="1"/>
              <a:t>subsumers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DE0C9-E3B9-4B41-9F01-0410B93E6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2418D-A99B-49AE-B739-5FE6D30D3B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3B2015-E1CD-4192-80C5-D0E871098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4688"/>
            <a:ext cx="9144000" cy="48445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5E4701E-D4AF-476B-9919-6AB6C3AA06F3}"/>
              </a:ext>
            </a:extLst>
          </p:cNvPr>
          <p:cNvSpPr/>
          <p:nvPr/>
        </p:nvSpPr>
        <p:spPr bwMode="auto">
          <a:xfrm>
            <a:off x="515112" y="6062472"/>
            <a:ext cx="1143000" cy="405384"/>
          </a:xfrm>
          <a:prstGeom prst="rect">
            <a:avLst/>
          </a:prstGeom>
          <a:solidFill>
            <a:srgbClr val="1FE115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422371-7526-46B0-988E-661AB5E84F86}"/>
              </a:ext>
            </a:extLst>
          </p:cNvPr>
          <p:cNvSpPr/>
          <p:nvPr/>
        </p:nvSpPr>
        <p:spPr bwMode="auto">
          <a:xfrm>
            <a:off x="1752600" y="6068568"/>
            <a:ext cx="1143000" cy="405384"/>
          </a:xfrm>
          <a:prstGeom prst="rect">
            <a:avLst/>
          </a:prstGeom>
          <a:solidFill>
            <a:srgbClr val="1FE115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CF0CFC-FD3C-4FD2-BD5A-05CFD65E224C}"/>
              </a:ext>
            </a:extLst>
          </p:cNvPr>
          <p:cNvSpPr/>
          <p:nvPr/>
        </p:nvSpPr>
        <p:spPr bwMode="auto">
          <a:xfrm>
            <a:off x="3048000" y="6071616"/>
            <a:ext cx="1143000" cy="405384"/>
          </a:xfrm>
          <a:prstGeom prst="rect">
            <a:avLst/>
          </a:prstGeom>
          <a:solidFill>
            <a:srgbClr val="1FE115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80CE83-4840-4D79-B293-EEF1D658A264}"/>
              </a:ext>
            </a:extLst>
          </p:cNvPr>
          <p:cNvSpPr/>
          <p:nvPr/>
        </p:nvSpPr>
        <p:spPr bwMode="auto">
          <a:xfrm>
            <a:off x="146304" y="4696968"/>
            <a:ext cx="548640" cy="405384"/>
          </a:xfrm>
          <a:prstGeom prst="rect">
            <a:avLst/>
          </a:prstGeom>
          <a:solidFill>
            <a:srgbClr val="1FE115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09C08C-760F-40C7-AD29-D929D05A8517}"/>
              </a:ext>
            </a:extLst>
          </p:cNvPr>
          <p:cNvSpPr/>
          <p:nvPr/>
        </p:nvSpPr>
        <p:spPr bwMode="auto">
          <a:xfrm>
            <a:off x="822960" y="4706112"/>
            <a:ext cx="624840" cy="627888"/>
          </a:xfrm>
          <a:prstGeom prst="rect">
            <a:avLst/>
          </a:prstGeom>
          <a:solidFill>
            <a:srgbClr val="1FE115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3C2E15-C40E-4994-A85C-4B760E903DF7}"/>
              </a:ext>
            </a:extLst>
          </p:cNvPr>
          <p:cNvSpPr/>
          <p:nvPr/>
        </p:nvSpPr>
        <p:spPr bwMode="auto">
          <a:xfrm>
            <a:off x="1539240" y="4696968"/>
            <a:ext cx="908304" cy="484632"/>
          </a:xfrm>
          <a:prstGeom prst="rect">
            <a:avLst/>
          </a:prstGeom>
          <a:solidFill>
            <a:srgbClr val="1FE115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603E26-8149-4112-A960-654990D38169}"/>
              </a:ext>
            </a:extLst>
          </p:cNvPr>
          <p:cNvSpPr/>
          <p:nvPr/>
        </p:nvSpPr>
        <p:spPr bwMode="auto">
          <a:xfrm>
            <a:off x="3837432" y="4696968"/>
            <a:ext cx="438912" cy="396240"/>
          </a:xfrm>
          <a:prstGeom prst="rect">
            <a:avLst/>
          </a:prstGeom>
          <a:solidFill>
            <a:srgbClr val="1FE115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581B14-9DFC-4AE6-8B38-E027F2589D58}"/>
              </a:ext>
            </a:extLst>
          </p:cNvPr>
          <p:cNvSpPr/>
          <p:nvPr/>
        </p:nvSpPr>
        <p:spPr bwMode="auto">
          <a:xfrm>
            <a:off x="4629912" y="6062472"/>
            <a:ext cx="493776" cy="323704"/>
          </a:xfrm>
          <a:prstGeom prst="rect">
            <a:avLst/>
          </a:prstGeom>
          <a:solidFill>
            <a:srgbClr val="1FE115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3E6E11-A998-44BB-A838-CC6ADF537608}"/>
              </a:ext>
            </a:extLst>
          </p:cNvPr>
          <p:cNvSpPr/>
          <p:nvPr/>
        </p:nvSpPr>
        <p:spPr bwMode="auto">
          <a:xfrm>
            <a:off x="5297424" y="6059424"/>
            <a:ext cx="493776" cy="323704"/>
          </a:xfrm>
          <a:prstGeom prst="rect">
            <a:avLst/>
          </a:prstGeom>
          <a:solidFill>
            <a:srgbClr val="1FE115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4E0DC4-8727-4FEC-A0BE-C9D5C927EB0F}"/>
              </a:ext>
            </a:extLst>
          </p:cNvPr>
          <p:cNvSpPr/>
          <p:nvPr/>
        </p:nvSpPr>
        <p:spPr bwMode="auto">
          <a:xfrm>
            <a:off x="5907024" y="6077096"/>
            <a:ext cx="417576" cy="323704"/>
          </a:xfrm>
          <a:prstGeom prst="rect">
            <a:avLst/>
          </a:prstGeom>
          <a:solidFill>
            <a:srgbClr val="1FE115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6C96AC2-5034-4176-BD82-80E841D2E71F}"/>
              </a:ext>
            </a:extLst>
          </p:cNvPr>
          <p:cNvSpPr/>
          <p:nvPr/>
        </p:nvSpPr>
        <p:spPr bwMode="auto">
          <a:xfrm>
            <a:off x="6477000" y="6077712"/>
            <a:ext cx="417576" cy="323704"/>
          </a:xfrm>
          <a:prstGeom prst="rect">
            <a:avLst/>
          </a:prstGeom>
          <a:solidFill>
            <a:srgbClr val="1FE115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C6337F-351D-46C4-99C9-582FB2D24D80}"/>
              </a:ext>
            </a:extLst>
          </p:cNvPr>
          <p:cNvSpPr/>
          <p:nvPr/>
        </p:nvSpPr>
        <p:spPr bwMode="auto">
          <a:xfrm>
            <a:off x="6134100" y="4706112"/>
            <a:ext cx="778764" cy="551688"/>
          </a:xfrm>
          <a:prstGeom prst="rect">
            <a:avLst/>
          </a:prstGeom>
          <a:solidFill>
            <a:srgbClr val="1FE115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E5CB2F-70DB-4710-A66D-7AFDB8789C45}"/>
              </a:ext>
            </a:extLst>
          </p:cNvPr>
          <p:cNvSpPr/>
          <p:nvPr/>
        </p:nvSpPr>
        <p:spPr bwMode="auto">
          <a:xfrm>
            <a:off x="7296912" y="4706112"/>
            <a:ext cx="533400" cy="246888"/>
          </a:xfrm>
          <a:prstGeom prst="rect">
            <a:avLst/>
          </a:prstGeom>
          <a:solidFill>
            <a:srgbClr val="1FE115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709A9F-A41B-4210-BBD0-A0CD3CE52EFC}"/>
              </a:ext>
            </a:extLst>
          </p:cNvPr>
          <p:cNvSpPr/>
          <p:nvPr/>
        </p:nvSpPr>
        <p:spPr bwMode="auto">
          <a:xfrm>
            <a:off x="6137148" y="3793850"/>
            <a:ext cx="757428" cy="378862"/>
          </a:xfrm>
          <a:prstGeom prst="rect">
            <a:avLst/>
          </a:prstGeom>
          <a:solidFill>
            <a:srgbClr val="1FE115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946A7E-F15F-4C04-B8D2-4DF296018646}"/>
              </a:ext>
            </a:extLst>
          </p:cNvPr>
          <p:cNvSpPr/>
          <p:nvPr/>
        </p:nvSpPr>
        <p:spPr bwMode="auto">
          <a:xfrm>
            <a:off x="8185404" y="4726538"/>
            <a:ext cx="858012" cy="378862"/>
          </a:xfrm>
          <a:prstGeom prst="rect">
            <a:avLst/>
          </a:prstGeom>
          <a:solidFill>
            <a:srgbClr val="1FE115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B5A4529-B3CE-4585-B668-8A778F67C88C}"/>
              </a:ext>
            </a:extLst>
          </p:cNvPr>
          <p:cNvSpPr/>
          <p:nvPr/>
        </p:nvSpPr>
        <p:spPr bwMode="auto">
          <a:xfrm>
            <a:off x="8185404" y="5379720"/>
            <a:ext cx="858012" cy="378862"/>
          </a:xfrm>
          <a:prstGeom prst="rect">
            <a:avLst/>
          </a:prstGeom>
          <a:solidFill>
            <a:srgbClr val="1FE115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5F935B0-A3E0-47BB-9795-48F2921ACC02}"/>
              </a:ext>
            </a:extLst>
          </p:cNvPr>
          <p:cNvSpPr/>
          <p:nvPr/>
        </p:nvSpPr>
        <p:spPr bwMode="auto">
          <a:xfrm>
            <a:off x="861060" y="3838808"/>
            <a:ext cx="797052" cy="405384"/>
          </a:xfrm>
          <a:prstGeom prst="rect">
            <a:avLst/>
          </a:prstGeom>
          <a:solidFill>
            <a:srgbClr val="1FE115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50FF235-AFE2-4C25-ABB7-F083B7041974}"/>
              </a:ext>
            </a:extLst>
          </p:cNvPr>
          <p:cNvSpPr/>
          <p:nvPr/>
        </p:nvSpPr>
        <p:spPr bwMode="auto">
          <a:xfrm>
            <a:off x="146304" y="1783228"/>
            <a:ext cx="797052" cy="405384"/>
          </a:xfrm>
          <a:prstGeom prst="rect">
            <a:avLst/>
          </a:prstGeom>
          <a:solidFill>
            <a:srgbClr val="1FE115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78DA69-69D2-429E-8DE3-2F56B9DEACB6}"/>
              </a:ext>
            </a:extLst>
          </p:cNvPr>
          <p:cNvSpPr txBox="1"/>
          <p:nvPr/>
        </p:nvSpPr>
        <p:spPr>
          <a:xfrm>
            <a:off x="935480" y="1748933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allowed</a:t>
            </a:r>
          </a:p>
        </p:txBody>
      </p:sp>
    </p:spTree>
    <p:extLst>
      <p:ext uri="{BB962C8B-B14F-4D97-AF65-F5344CB8AC3E}">
        <p14:creationId xmlns:p14="http://schemas.microsoft.com/office/powerpoint/2010/main" val="15252802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0F19B-C23A-44C2-AF72-F4494AD26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Spatiotemporal region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0AD3D-717D-4698-8116-B9DE5E2FD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38968"/>
            <a:ext cx="8686800" cy="4953000"/>
          </a:xfrm>
        </p:spPr>
        <p:txBody>
          <a:bodyPr/>
          <a:lstStyle/>
          <a:p>
            <a:pPr marL="401638" indent="-401638">
              <a:buFont typeface="Arial" panose="020B0604020202020204" pitchFamily="34" charset="0"/>
              <a:buChar char="•"/>
            </a:pPr>
            <a:r>
              <a:rPr lang="en-US" sz="2000" dirty="0"/>
              <a:t>A </a:t>
            </a:r>
            <a:r>
              <a:rPr lang="en-US" sz="2000" i="1" dirty="0"/>
              <a:t>spatiotemporal region </a:t>
            </a:r>
            <a:r>
              <a:rPr lang="en-US" sz="2000" dirty="0"/>
              <a:t>is an </a:t>
            </a:r>
            <a:r>
              <a:rPr lang="en-US" sz="2000" i="1" dirty="0"/>
              <a:t>occurrent</a:t>
            </a:r>
            <a:r>
              <a:rPr lang="en-US" sz="2000" dirty="0"/>
              <a:t> entity that is </a:t>
            </a:r>
            <a:r>
              <a:rPr lang="en-US" sz="2000" b="1" dirty="0"/>
              <a:t>part </a:t>
            </a:r>
            <a:r>
              <a:rPr lang="en-US" sz="2000" dirty="0"/>
              <a:t>of spacetime. ‘Spacetime’ here refers to the maximal instance of the universal </a:t>
            </a:r>
            <a:r>
              <a:rPr lang="en-US" sz="2000" i="1" dirty="0"/>
              <a:t>spatiotemporal region.</a:t>
            </a:r>
            <a:endParaRPr lang="en-US" sz="2000" dirty="0"/>
          </a:p>
          <a:p>
            <a:pPr marL="401638" indent="-401638">
              <a:buFont typeface="Arial" panose="020B0604020202020204" pitchFamily="34" charset="0"/>
              <a:buChar char="•"/>
            </a:pPr>
            <a:r>
              <a:rPr lang="en-US" sz="2000" cap="small" dirty="0"/>
              <a:t>S</a:t>
            </a:r>
            <a:r>
              <a:rPr lang="en-US" sz="2000" dirty="0"/>
              <a:t>patiotemporal regions are such that they can be </a:t>
            </a:r>
            <a:r>
              <a:rPr lang="en-US" sz="2000" b="1" dirty="0" err="1"/>
              <a:t>occupied_by</a:t>
            </a:r>
            <a:r>
              <a:rPr lang="en-US" sz="2000" b="1" dirty="0"/>
              <a:t> </a:t>
            </a:r>
            <a:r>
              <a:rPr lang="en-US" sz="2000" dirty="0"/>
              <a:t>processes.</a:t>
            </a:r>
          </a:p>
          <a:p>
            <a:pPr marL="401638" indent="-401638">
              <a:buFont typeface="Arial" panose="020B0604020202020204" pitchFamily="34" charset="0"/>
              <a:buChar char="•"/>
            </a:pPr>
            <a:r>
              <a:rPr lang="en-US" sz="2000" cap="small" dirty="0"/>
              <a:t>Examples</a:t>
            </a:r>
            <a:r>
              <a:rPr lang="en-US" sz="2000" dirty="0"/>
              <a:t>: </a:t>
            </a:r>
          </a:p>
          <a:p>
            <a:pPr marL="1201738" lvl="2" indent="-401638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i="1" dirty="0"/>
              <a:t>spatiotemporal region</a:t>
            </a:r>
            <a:r>
              <a:rPr lang="en-US" dirty="0"/>
              <a:t> </a:t>
            </a:r>
            <a:r>
              <a:rPr lang="en-US" b="1" dirty="0"/>
              <a:t>occupied</a:t>
            </a:r>
            <a:r>
              <a:rPr lang="en-US" dirty="0"/>
              <a:t> by a human life, </a:t>
            </a:r>
          </a:p>
          <a:p>
            <a:pPr marL="1201738" lvl="2" indent="-401638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i="1" dirty="0"/>
              <a:t>spatiotemporal region</a:t>
            </a:r>
            <a:r>
              <a:rPr lang="en-US" dirty="0"/>
              <a:t> </a:t>
            </a:r>
            <a:r>
              <a:rPr lang="en-US" b="1" dirty="0"/>
              <a:t>occupied</a:t>
            </a:r>
            <a:r>
              <a:rPr lang="en-US" dirty="0"/>
              <a:t> by the development of a cancer tumor, </a:t>
            </a:r>
          </a:p>
          <a:p>
            <a:pPr marL="1201738" lvl="2" indent="-401638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i="1" dirty="0"/>
              <a:t>spatiotemporal region</a:t>
            </a:r>
            <a:r>
              <a:rPr lang="en-US" dirty="0"/>
              <a:t> </a:t>
            </a:r>
            <a:r>
              <a:rPr lang="en-US" b="1" dirty="0"/>
              <a:t>occupied</a:t>
            </a:r>
            <a:r>
              <a:rPr lang="en-US" dirty="0"/>
              <a:t> by a </a:t>
            </a:r>
            <a:r>
              <a:rPr lang="en-US" i="1" dirty="0"/>
              <a:t>process</a:t>
            </a:r>
            <a:r>
              <a:rPr lang="en-US" dirty="0"/>
              <a:t> of cellular meiosis.</a:t>
            </a:r>
          </a:p>
          <a:p>
            <a:pPr marL="401638" indent="-401638">
              <a:buFont typeface="Arial" panose="020B0604020202020204" pitchFamily="34" charset="0"/>
              <a:buChar char="•"/>
            </a:pPr>
            <a:r>
              <a:rPr lang="en-US" sz="2000" dirty="0"/>
              <a:t>Each spatiotemporal region </a:t>
            </a:r>
            <a:r>
              <a:rPr lang="en-US" sz="2000" b="1" dirty="0" err="1"/>
              <a:t>projects_onto</a:t>
            </a:r>
            <a:r>
              <a:rPr lang="en-US" sz="2000" b="1" dirty="0"/>
              <a:t> </a:t>
            </a:r>
            <a:r>
              <a:rPr lang="en-US" sz="2000" dirty="0"/>
              <a:t>some temporal region. </a:t>
            </a:r>
          </a:p>
          <a:p>
            <a:pPr marL="401638" indent="-401638">
              <a:buFont typeface="Arial" panose="020B0604020202020204" pitchFamily="34" charset="0"/>
              <a:buChar char="•"/>
            </a:pPr>
            <a:r>
              <a:rPr lang="en-US" sz="2000" dirty="0"/>
              <a:t>Each spatiotemporal region at any time </a:t>
            </a:r>
            <a:r>
              <a:rPr lang="en-US" sz="2000" i="1" dirty="0"/>
              <a:t>t </a:t>
            </a:r>
            <a:r>
              <a:rPr lang="en-US" sz="2000" b="1" dirty="0" err="1"/>
              <a:t>projects_onto</a:t>
            </a:r>
            <a:r>
              <a:rPr lang="en-US" sz="2000" b="1" dirty="0"/>
              <a:t> </a:t>
            </a:r>
            <a:r>
              <a:rPr lang="en-US" sz="2000" dirty="0"/>
              <a:t>some</a:t>
            </a:r>
            <a:r>
              <a:rPr lang="en-US" sz="2000" b="1" dirty="0"/>
              <a:t> </a:t>
            </a:r>
            <a:r>
              <a:rPr lang="en-US" sz="2000" dirty="0"/>
              <a:t>spatial region </a:t>
            </a:r>
            <a:r>
              <a:rPr lang="en-US" sz="2000" b="1" dirty="0"/>
              <a:t>at </a:t>
            </a:r>
            <a:r>
              <a:rPr lang="en-US" sz="2000" i="1" dirty="0"/>
              <a:t>t</a:t>
            </a:r>
            <a:r>
              <a:rPr lang="en-US" sz="20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27372-B8ED-447F-9D88-489D7BE7F7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537300-5E1C-452B-A7C5-853BB38A0DA4}"/>
              </a:ext>
            </a:extLst>
          </p:cNvPr>
          <p:cNvSpPr/>
          <p:nvPr/>
        </p:nvSpPr>
        <p:spPr>
          <a:xfrm>
            <a:off x="7080499" y="6550223"/>
            <a:ext cx="19111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BFO 2.0 Specifications </a:t>
            </a:r>
          </a:p>
        </p:txBody>
      </p:sp>
    </p:spTree>
    <p:extLst>
      <p:ext uri="{BB962C8B-B14F-4D97-AF65-F5344CB8AC3E}">
        <p14:creationId xmlns:p14="http://schemas.microsoft.com/office/powerpoint/2010/main" val="4025318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3B5FE-A01D-4BD0-BE25-4F0C192B0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863C5-9385-4B78-A518-3228F4582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6ADAE4-3427-426A-9224-FC76AA7E18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533DA2B-8DC4-4CCD-9FD9-393725ACE866}"/>
              </a:ext>
            </a:extLst>
          </p:cNvPr>
          <p:cNvGrpSpPr/>
          <p:nvPr/>
        </p:nvGrpSpPr>
        <p:grpSpPr>
          <a:xfrm>
            <a:off x="114300" y="1563106"/>
            <a:ext cx="8915400" cy="4581525"/>
            <a:chOff x="114300" y="1563106"/>
            <a:chExt cx="8915400" cy="45815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14BF016-21C2-4CA9-8C9D-5283336FC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00" y="1563106"/>
              <a:ext cx="8915400" cy="4581525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A92AB90-9C31-479C-8A10-7A1FD2D93787}"/>
                </a:ext>
              </a:extLst>
            </p:cNvPr>
            <p:cNvSpPr/>
            <p:nvPr/>
          </p:nvSpPr>
          <p:spPr bwMode="auto">
            <a:xfrm>
              <a:off x="5314950" y="2333625"/>
              <a:ext cx="3276600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solidFill>
                    <a:schemeClr val="tx1"/>
                  </a:solidFill>
                  <a:latin typeface="Times" pitchFamily="122" charset="0"/>
                </a:rPr>
                <a:t>M</a:t>
              </a:r>
              <a:r>
                <a: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otivation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4116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2CE1D-E780-40E9-B4FE-4FDF0B5FB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160F1-EF08-40CF-88DE-3BFBDCF5D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1)	The ten terms satisfy the five requirements: 40% (1% loss for each requirement not satisfied)</a:t>
            </a:r>
          </a:p>
          <a:p>
            <a:r>
              <a:rPr lang="en-US" dirty="0"/>
              <a:t>2)	The ten terms are corrected classified in BFO at the appropriate level according to Fig 5.1 (p. 88) in R3 for the continuants, and the terms listed in R4: 40% (% loss for magnitude of the difference between selected level and correct level)</a:t>
            </a:r>
          </a:p>
          <a:p>
            <a:r>
              <a:rPr lang="en-US" dirty="0"/>
              <a:t>3)	Motivation for your decisions: 20%.  (2% for each term) A motivation which is plausible or for which reasonable arguments are provided may be positively scored, despite the wrong classification of the term.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DD649-307A-4CD4-AB4C-C3131BCF53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227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71ED-D6B8-4160-807C-27D37FEB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reading pre-class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9CB9-9DF2-4D4F-A9FE-45C58C7EE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R9 </a:t>
            </a:r>
            <a:r>
              <a:rPr lang="en-US" b="1" i="1" dirty="0"/>
              <a:t>Principles of best practice I and II. </a:t>
            </a:r>
            <a:r>
              <a:rPr lang="en-US" dirty="0"/>
              <a:t>(pages 43-84) in: </a:t>
            </a:r>
          </a:p>
          <a:p>
            <a:endParaRPr lang="en-US" dirty="0"/>
          </a:p>
          <a:p>
            <a:r>
              <a:rPr lang="en-US" dirty="0"/>
              <a:t>Arp, R., B. Smith, and A.D. Spear, </a:t>
            </a:r>
            <a:r>
              <a:rPr lang="en-US" i="1" dirty="0"/>
              <a:t>Building ontologies with basic formal ontology</a:t>
            </a:r>
            <a:r>
              <a:rPr lang="en-US" dirty="0"/>
              <a:t>. 2015, The MIT Press,: Cambridge, Massachusetts. p. 1 online resource (245 p.)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21E8D-188E-4CB7-9C91-060A3F444F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5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EBAA5-F74E-4507-8ED3-6268F64B3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E37EC-4FBB-4861-BE04-3AFE6DDD4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Answers to Test T1.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Presentation of students’ ontology proposals.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Lecture on occurrents.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A4935-868F-469B-B63B-A1F011E411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675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388E6-8243-44B1-AE05-7C038206A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56D6C-7371-46E8-A366-88BE8A859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BFO 2.0 Specifications (last update: June 26, 2015)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‘BFO-book’ (July 2015)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ISO-standard (2020):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147041-663D-4F61-B18D-19DAF9EAEB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9C0660-DE34-4BBF-99D8-B54C1C869993}"/>
              </a:ext>
            </a:extLst>
          </p:cNvPr>
          <p:cNvSpPr/>
          <p:nvPr/>
        </p:nvSpPr>
        <p:spPr>
          <a:xfrm>
            <a:off x="914400" y="3505200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b="0" dirty="0">
                <a:solidFill>
                  <a:schemeClr val="bg1"/>
                </a:solidFill>
                <a:latin typeface="Arial" panose="020B0604020202020204" pitchFamily="34" charset="0"/>
              </a:rPr>
              <a:t>Arp, R., B. Smith, and A.D. Spear, </a:t>
            </a:r>
          </a:p>
          <a:p>
            <a:pPr algn="l"/>
            <a:r>
              <a:rPr lang="en-US" sz="1600" b="0" dirty="0">
                <a:solidFill>
                  <a:schemeClr val="bg1"/>
                </a:solidFill>
                <a:latin typeface="Arial" panose="020B0604020202020204" pitchFamily="34" charset="0"/>
              </a:rPr>
              <a:t>Building ontologies with basic formal ontology. 2015, </a:t>
            </a:r>
          </a:p>
          <a:p>
            <a:pPr algn="l"/>
            <a:r>
              <a:rPr lang="en-US" sz="1600" b="0" dirty="0">
                <a:solidFill>
                  <a:schemeClr val="bg1"/>
                </a:solidFill>
                <a:latin typeface="Arial" panose="020B0604020202020204" pitchFamily="34" charset="0"/>
              </a:rPr>
              <a:t>The MIT Press,: Cambridge, Massachusetts. p. 1 online resource (245 p).</a:t>
            </a:r>
            <a:endParaRPr lang="en-US" sz="1600" b="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FF83D4-090D-43E3-A0DB-6AC22FC19E6A}"/>
              </a:ext>
            </a:extLst>
          </p:cNvPr>
          <p:cNvSpPr/>
          <p:nvPr/>
        </p:nvSpPr>
        <p:spPr>
          <a:xfrm>
            <a:off x="914400" y="2133600"/>
            <a:ext cx="716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https://github.com/BFO-ontology/BFO/raw/master/docs/bfo2-reference/BFO2-Reference.docx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E00D44-5439-44D6-9CBE-437F8CD2F55F}"/>
              </a:ext>
            </a:extLst>
          </p:cNvPr>
          <p:cNvSpPr/>
          <p:nvPr/>
        </p:nvSpPr>
        <p:spPr>
          <a:xfrm>
            <a:off x="914400" y="5181600"/>
            <a:ext cx="510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l">
              <a:defRPr/>
            </a:pPr>
            <a:r>
              <a:rPr lang="en-GB" sz="16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ISO/IEC PRF 21838-2:2020(E)</a:t>
            </a:r>
          </a:p>
          <a:p>
            <a:pPr marL="0" lvl="1" algn="l">
              <a:defRPr/>
            </a:pPr>
            <a:r>
              <a:rPr lang="en-US" sz="16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https://standards.iso.org/iso-iec/21838/-2/ed-1/en/ </a:t>
            </a:r>
          </a:p>
        </p:txBody>
      </p:sp>
    </p:spTree>
    <p:extLst>
      <p:ext uri="{BB962C8B-B14F-4D97-AF65-F5344CB8AC3E}">
        <p14:creationId xmlns:p14="http://schemas.microsoft.com/office/powerpoint/2010/main" val="2963109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AF11-A30B-482D-A9A1-D0DBFE1BA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BFO top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9E922A2C-E0BC-4988-92BB-125F345F9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4648199"/>
            <a:ext cx="8991601" cy="19811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Winston Churchill 	        Churchill’s life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				         end of his life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		            the time during which Churchill lived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                       the spatiotemporal region in which he lived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D5621-C3F2-4898-A01A-2C4B4F8F5D9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7077EDA-64CB-463A-ABE6-609E622D4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828800"/>
            <a:ext cx="2057400" cy="97155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Entity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D4EDBB-FE20-49DC-9302-2A593E568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549777"/>
            <a:ext cx="1428750" cy="9144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Continuant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B55F98-3878-47A6-8BD4-2654609E5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548634"/>
            <a:ext cx="1314450" cy="908304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Occurrent</a:t>
            </a:r>
          </a:p>
        </p:txBody>
      </p:sp>
      <p:cxnSp>
        <p:nvCxnSpPr>
          <p:cNvPr id="8" name="AutoShape 9">
            <a:extLst>
              <a:ext uri="{FF2B5EF4-FFF2-40B4-BE49-F238E27FC236}">
                <a16:creationId xmlns:a16="http://schemas.microsoft.com/office/drawing/2014/main" id="{123EE43E-80D6-4C7F-A055-F3AFDC447B08}"/>
              </a:ext>
            </a:extLst>
          </p:cNvPr>
          <p:cNvCxnSpPr>
            <a:cxnSpLocks noChangeShapeType="1"/>
            <a:stCxn id="5" idx="2"/>
            <a:endCxn id="6" idx="0"/>
          </p:cNvCxnSpPr>
          <p:nvPr/>
        </p:nvCxnSpPr>
        <p:spPr bwMode="auto">
          <a:xfrm flipH="1">
            <a:off x="1857375" y="2800350"/>
            <a:ext cx="1990725" cy="749427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9">
            <a:extLst>
              <a:ext uri="{FF2B5EF4-FFF2-40B4-BE49-F238E27FC236}">
                <a16:creationId xmlns:a16="http://schemas.microsoft.com/office/drawing/2014/main" id="{994A01B4-6B1A-4E6B-BE20-B218567B320D}"/>
              </a:ext>
            </a:extLst>
          </p:cNvPr>
          <p:cNvCxnSpPr>
            <a:cxnSpLocks noChangeShapeType="1"/>
            <a:stCxn id="7" idx="0"/>
            <a:endCxn id="5" idx="2"/>
          </p:cNvCxnSpPr>
          <p:nvPr/>
        </p:nvCxnSpPr>
        <p:spPr bwMode="auto">
          <a:xfrm flipH="1" flipV="1">
            <a:off x="3848100" y="2800350"/>
            <a:ext cx="1838325" cy="748284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255542662"/>
      </p:ext>
    </p:extLst>
  </p:cSld>
  <p:clrMapOvr>
    <a:masterClrMapping/>
  </p:clrMapOvr>
</p:sld>
</file>

<file path=ppt/theme/theme1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44251</TotalTime>
  <Words>1905</Words>
  <Application>Microsoft Office PowerPoint</Application>
  <PresentationFormat>On-screen Show (4:3)</PresentationFormat>
  <Paragraphs>298</Paragraphs>
  <Slides>30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Batang</vt:lpstr>
      <vt:lpstr>ＭＳ 明朝</vt:lpstr>
      <vt:lpstr>MS PGothic</vt:lpstr>
      <vt:lpstr>MS PGothic</vt:lpstr>
      <vt:lpstr>Arial</vt:lpstr>
      <vt:lpstr>Georgia</vt:lpstr>
      <vt:lpstr>Tahoma</vt:lpstr>
      <vt:lpstr>Times</vt:lpstr>
      <vt:lpstr>Times New Roman</vt:lpstr>
      <vt:lpstr>Trebuchet MS</vt:lpstr>
      <vt:lpstr>Verdana</vt:lpstr>
      <vt:lpstr>2014-Indianapolis</vt:lpstr>
      <vt:lpstr>1_2014-Indianapolis</vt:lpstr>
      <vt:lpstr>Photo Editor-foto</vt:lpstr>
      <vt:lpstr>BMI508 – Fall 2024 Introduction to Biomedical Ontology  Class 4 – Sept 18, 2024 Basic Formal Ontology II: occurrents   </vt:lpstr>
      <vt:lpstr>Assignment</vt:lpstr>
      <vt:lpstr>Allowed choices for continuant subsumers</vt:lpstr>
      <vt:lpstr>Format</vt:lpstr>
      <vt:lpstr>Assessment</vt:lpstr>
      <vt:lpstr>Required reading pre-class </vt:lpstr>
      <vt:lpstr>Today’s class</vt:lpstr>
      <vt:lpstr>Major references</vt:lpstr>
      <vt:lpstr>BFO top</vt:lpstr>
      <vt:lpstr>Occurrent</vt:lpstr>
      <vt:lpstr>Occurrent</vt:lpstr>
      <vt:lpstr>Process</vt:lpstr>
      <vt:lpstr>Issues with the ‘Process’ definition?</vt:lpstr>
      <vt:lpstr>Seems to be suggested:</vt:lpstr>
      <vt:lpstr>Axioms are important (Class C13)</vt:lpstr>
      <vt:lpstr>Possible participants of process</vt:lpstr>
      <vt:lpstr>‘Change in color’</vt:lpstr>
      <vt:lpstr>‘Change in color’</vt:lpstr>
      <vt:lpstr>‘Change in color’</vt:lpstr>
      <vt:lpstr>‘Change in color’</vt:lpstr>
      <vt:lpstr>‘Change in color’</vt:lpstr>
      <vt:lpstr>History</vt:lpstr>
      <vt:lpstr>Remember ‘exists at’</vt:lpstr>
      <vt:lpstr>Occurrent</vt:lpstr>
      <vt:lpstr>Temporal region </vt:lpstr>
      <vt:lpstr>Process Boundary</vt:lpstr>
      <vt:lpstr>Meiosis</vt:lpstr>
      <vt:lpstr>Process parts of ‘this class C4’ (1)</vt:lpstr>
      <vt:lpstr>Process parts of ‘this class C4’ (2)</vt:lpstr>
      <vt:lpstr>Spatiotemporal region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werner ceusters</cp:lastModifiedBy>
  <cp:revision>1648</cp:revision>
  <dcterms:created xsi:type="dcterms:W3CDTF">1601-01-01T00:00:00Z</dcterms:created>
  <dcterms:modified xsi:type="dcterms:W3CDTF">2024-09-17T18:06:09Z</dcterms:modified>
</cp:coreProperties>
</file>