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26" r:id="rId1"/>
  </p:sldMasterIdLst>
  <p:notesMasterIdLst>
    <p:notesMasterId r:id="rId41"/>
  </p:notesMasterIdLst>
  <p:handoutMasterIdLst>
    <p:handoutMasterId r:id="rId42"/>
  </p:handoutMasterIdLst>
  <p:sldIdLst>
    <p:sldId id="1369" r:id="rId2"/>
    <p:sldId id="1646" r:id="rId3"/>
    <p:sldId id="1648" r:id="rId4"/>
    <p:sldId id="1627" r:id="rId5"/>
    <p:sldId id="1345" r:id="rId6"/>
    <p:sldId id="1624" r:id="rId7"/>
    <p:sldId id="1628" r:id="rId8"/>
    <p:sldId id="1647" r:id="rId9"/>
    <p:sldId id="1625" r:id="rId10"/>
    <p:sldId id="1629" r:id="rId11"/>
    <p:sldId id="1626" r:id="rId12"/>
    <p:sldId id="1632" r:id="rId13"/>
    <p:sldId id="1630" r:id="rId14"/>
    <p:sldId id="1631" r:id="rId15"/>
    <p:sldId id="1636" r:id="rId16"/>
    <p:sldId id="1637" r:id="rId17"/>
    <p:sldId id="1638" r:id="rId18"/>
    <p:sldId id="1642" r:id="rId19"/>
    <p:sldId id="1639" r:id="rId20"/>
    <p:sldId id="1640" r:id="rId21"/>
    <p:sldId id="1641" r:id="rId22"/>
    <p:sldId id="368" r:id="rId23"/>
    <p:sldId id="415" r:id="rId24"/>
    <p:sldId id="1089" r:id="rId25"/>
    <p:sldId id="1102" r:id="rId26"/>
    <p:sldId id="1105" r:id="rId27"/>
    <p:sldId id="1107" r:id="rId28"/>
    <p:sldId id="699" r:id="rId29"/>
    <p:sldId id="1082" r:id="rId30"/>
    <p:sldId id="1635" r:id="rId31"/>
    <p:sldId id="1634" r:id="rId32"/>
    <p:sldId id="1633" r:id="rId33"/>
    <p:sldId id="1106" r:id="rId34"/>
    <p:sldId id="1108" r:id="rId35"/>
    <p:sldId id="1109" r:id="rId36"/>
    <p:sldId id="1110" r:id="rId37"/>
    <p:sldId id="1643" r:id="rId38"/>
    <p:sldId id="1515" r:id="rId39"/>
    <p:sldId id="1513" r:id="rId40"/>
  </p:sldIdLst>
  <p:sldSz cx="9144000" cy="6858000" type="screen4x3"/>
  <p:notesSz cx="6858000" cy="9144000"/>
  <p:defaultTextStyle>
    <a:defPPr>
      <a:defRPr lang="en-US"/>
    </a:defPPr>
    <a:lvl1pPr algn="ctr" rtl="0" fontAlgn="base">
      <a:spcBef>
        <a:spcPct val="0"/>
      </a:spcBef>
      <a:spcAft>
        <a:spcPct val="0"/>
      </a:spcAft>
      <a:defRPr sz="3200" b="1" kern="1200">
        <a:solidFill>
          <a:srgbClr val="000066"/>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0000"/>
    <a:srgbClr val="FF6600"/>
    <a:srgbClr val="1FE115"/>
    <a:srgbClr val="00359E"/>
    <a:srgbClr val="000000"/>
    <a:srgbClr val="92D050"/>
    <a:srgbClr val="DE6A22"/>
    <a:srgbClr val="AAE600"/>
    <a:srgbClr val="A2CC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2" autoAdjust="0"/>
    <p:restoredTop sz="95119" autoAdjust="0"/>
  </p:normalViewPr>
  <p:slideViewPr>
    <p:cSldViewPr>
      <p:cViewPr varScale="1">
        <p:scale>
          <a:sx n="100" d="100"/>
          <a:sy n="100" d="100"/>
        </p:scale>
        <p:origin x="158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8" d="100"/>
        <a:sy n="98" d="100"/>
      </p:scale>
      <p:origin x="0" y="-4314"/>
    </p:cViewPr>
  </p:sorterViewPr>
  <p:notesViewPr>
    <p:cSldViewPr>
      <p:cViewPr varScale="1">
        <p:scale>
          <a:sx n="84" d="100"/>
          <a:sy n="84" d="100"/>
        </p:scale>
        <p:origin x="310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C5DB68A-9D44-4073-920F-D08D647C06A7}" type="slidenum">
              <a:rPr lang="en-US" smtClean="0"/>
              <a:t>‹#›</a:t>
            </a:fld>
            <a:endParaRPr lang="en-US" dirty="0"/>
          </a:p>
        </p:txBody>
      </p:sp>
    </p:spTree>
    <p:extLst>
      <p:ext uri="{BB962C8B-B14F-4D97-AF65-F5344CB8AC3E}">
        <p14:creationId xmlns:p14="http://schemas.microsoft.com/office/powerpoint/2010/main" val="15523397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pPr>
              <a:defRPr/>
            </a:pPr>
            <a:endParaRPr lang="en-US"/>
          </a:p>
        </p:txBody>
      </p:sp>
      <p:sp>
        <p:nvSpPr>
          <p:cNvPr id="176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a:t>Klik om de opmaakprofielen van de modeltekst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pPr>
              <a:defRPr/>
            </a:pPr>
            <a:fld id="{1305ACA9-A27D-4159-B806-94BE96EB69B2}" type="slidenum">
              <a:rPr lang="en-US"/>
              <a:pPr>
                <a:defRPr/>
              </a:pPr>
              <a:t>‹#›</a:t>
            </a:fld>
            <a:endParaRPr lang="en-US"/>
          </a:p>
        </p:txBody>
      </p:sp>
    </p:spTree>
    <p:extLst>
      <p:ext uri="{BB962C8B-B14F-4D97-AF65-F5344CB8AC3E}">
        <p14:creationId xmlns:p14="http://schemas.microsoft.com/office/powerpoint/2010/main" val="82759825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D3674D-E59F-4C2D-95C3-E10A23210743}" type="slidenum">
              <a:rPr lang="en-US"/>
              <a:pPr/>
              <a:t>1</a:t>
            </a:fld>
            <a:endParaRPr lang="en-US" dirty="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3219078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DE52691-C7FE-45C9-A721-70C64DF9BB03}" type="slidenum">
              <a:rPr lang="en-US" altLang="en-US" smtClean="0"/>
              <a:pPr>
                <a:spcBef>
                  <a:spcPct val="0"/>
                </a:spcBef>
              </a:pPr>
              <a:t>5</a:t>
            </a:fld>
            <a:endParaRPr lang="en-US" altLang="en-U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1880726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a:extLst>
              <a:ext uri="{FF2B5EF4-FFF2-40B4-BE49-F238E27FC236}">
                <a16:creationId xmlns:a16="http://schemas.microsoft.com/office/drawing/2014/main" id="{104F2221-7A34-49C6-AFC9-AF3FA7B88A9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CBE5F5DD-FF48-4DA5-89BC-7021E010E0F0}" type="slidenum">
              <a:rPr lang="en-US" altLang="en-US" sz="1200" b="0"/>
              <a:pPr eaLnBrk="1" hangingPunct="1"/>
              <a:t>28</a:t>
            </a:fld>
            <a:endParaRPr lang="en-US" altLang="en-US" sz="1200" b="0"/>
          </a:p>
        </p:txBody>
      </p:sp>
      <p:sp>
        <p:nvSpPr>
          <p:cNvPr id="138243" name="Rectangle 2">
            <a:extLst>
              <a:ext uri="{FF2B5EF4-FFF2-40B4-BE49-F238E27FC236}">
                <a16:creationId xmlns:a16="http://schemas.microsoft.com/office/drawing/2014/main" id="{2BE0F78E-4C3B-4F95-8265-A0926DC4861E}"/>
              </a:ext>
            </a:extLst>
          </p:cNvPr>
          <p:cNvSpPr>
            <a:spLocks noGrp="1" noRot="1" noChangeAspect="1" noChangeArrowheads="1" noTextEdit="1"/>
          </p:cNvSpPr>
          <p:nvPr>
            <p:ph type="sldImg"/>
          </p:nvPr>
        </p:nvSpPr>
        <p:spPr>
          <a:ln/>
        </p:spPr>
      </p:sp>
      <p:sp>
        <p:nvSpPr>
          <p:cNvPr id="138244" name="Rectangle 3">
            <a:extLst>
              <a:ext uri="{FF2B5EF4-FFF2-40B4-BE49-F238E27FC236}">
                <a16:creationId xmlns:a16="http://schemas.microsoft.com/office/drawing/2014/main" id="{53A9483A-0D5E-42C8-B090-727727ACE77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7760FE2-0A3E-4211-A9C6-8D8BB273B74E}" type="slidenum">
              <a:rPr lang="en-US" altLang="en-US"/>
              <a:pPr>
                <a:spcBef>
                  <a:spcPct val="0"/>
                </a:spcBef>
              </a:pPr>
              <a:t>38</a:t>
            </a:fld>
            <a:endParaRPr lang="en-US" alt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286195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BA02FC7-860B-478F-9E8F-962A50EFAE32}" type="slidenum">
              <a:rPr lang="en-US" altLang="en-US"/>
              <a:pPr>
                <a:spcBef>
                  <a:spcPct val="0"/>
                </a:spcBef>
              </a:pPr>
              <a:t>39</a:t>
            </a:fld>
            <a:endParaRPr lang="en-US" alt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789878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9504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3094482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339341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a:t>Click to edit Master title style</a:t>
            </a:r>
            <a:endParaRPr lang="en-US" dirty="0"/>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4"/>
          <p:cNvSpPr>
            <a:spLocks noGrp="1"/>
          </p:cNvSpPr>
          <p:nvPr>
            <p:ph type="sldNum" sz="quarter" idx="3"/>
          </p:nvPr>
        </p:nvSpPr>
        <p:spPr>
          <a:xfrm>
            <a:off x="0" y="6477000"/>
            <a:ext cx="304800" cy="296174"/>
          </a:xfrm>
          <a:prstGeom prst="rect">
            <a:avLst/>
          </a:prstGeom>
        </p:spPr>
        <p:txBody>
          <a:bodyPr vert="horz" lIns="0" tIns="0" rIns="0" bIns="0" rtlCol="0" anchor="b"/>
          <a:lstStyle>
            <a:lvl1pPr algn="r">
              <a:defRPr sz="1200"/>
            </a:lvl1pPr>
          </a:lstStyle>
          <a:p>
            <a:fld id="{7C5DB68A-9D44-4073-920F-D08D647C06A7}" type="slidenum">
              <a:rPr lang="en-US" smtClean="0"/>
              <a:t>‹#›</a:t>
            </a:fld>
            <a:endParaRPr lang="en-US" dirty="0"/>
          </a:p>
        </p:txBody>
      </p:sp>
    </p:spTree>
    <p:extLst>
      <p:ext uri="{BB962C8B-B14F-4D97-AF65-F5344CB8AC3E}">
        <p14:creationId xmlns:p14="http://schemas.microsoft.com/office/powerpoint/2010/main" val="1113466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1143000"/>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Content Placeholder 2"/>
          <p:cNvSpPr>
            <a:spLocks noGrp="1"/>
          </p:cNvSpPr>
          <p:nvPr>
            <p:ph sz="half" idx="1"/>
          </p:nvPr>
        </p:nvSpPr>
        <p:spPr>
          <a:xfrm>
            <a:off x="6858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11243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19277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a:t>Click to edit Master title style</a:t>
            </a:r>
            <a:endParaRPr lang="en-US" dirty="0"/>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37853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a:t>Click to edit Master title style</a:t>
            </a:r>
            <a:endParaRPr lang="en-US" dirty="0"/>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247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a:t>Click to edit Master title style</a:t>
            </a:r>
          </a:p>
        </p:txBody>
      </p:sp>
      <p:sp>
        <p:nvSpPr>
          <p:cNvPr id="3" name="Rectangle 5"/>
          <p:cNvSpPr>
            <a:spLocks noGrp="1" noChangeArrowheads="1"/>
          </p:cNvSpPr>
          <p:nvPr>
            <p:ph type="sldNum" sz="quarter" idx="10"/>
          </p:nvPr>
        </p:nvSpPr>
        <p:spPr>
          <a:xfrm>
            <a:off x="7239000" y="6553200"/>
            <a:ext cx="1905000" cy="304800"/>
          </a:xfrm>
          <a:prstGeom prst="rect">
            <a:avLst/>
          </a:prstGeom>
          <a:ln/>
        </p:spPr>
        <p:txBody>
          <a:bodyPr/>
          <a:lstStyle>
            <a:lvl1pPr>
              <a:defRPr/>
            </a:lvl1pPr>
          </a:lstStyle>
          <a:p>
            <a:fld id="{F41BC1FE-425B-4D41-9768-47500E60C2C6}" type="slidenum">
              <a:rPr lang="en-US" altLang="en-US"/>
              <a:pPr/>
              <a:t>‹#›</a:t>
            </a:fld>
            <a:endParaRPr lang="en-US" altLang="en-US"/>
          </a:p>
        </p:txBody>
      </p:sp>
    </p:spTree>
    <p:extLst>
      <p:ext uri="{BB962C8B-B14F-4D97-AF65-F5344CB8AC3E}">
        <p14:creationId xmlns:p14="http://schemas.microsoft.com/office/powerpoint/2010/main" val="3295397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p:nvPicPr>
        <p:blipFill>
          <a:blip r:embed="rId11"/>
          <a:srcRect/>
          <a:stretch>
            <a:fillRect/>
          </a:stretch>
        </p:blipFill>
        <p:spPr bwMode="auto">
          <a:xfrm>
            <a:off x="0" y="0"/>
            <a:ext cx="9144000" cy="6858000"/>
          </a:xfrm>
          <a:prstGeom prst="rect">
            <a:avLst/>
          </a:prstGeom>
          <a:noFill/>
          <a:ln w="9525">
            <a:noFill/>
            <a:miter lim="800000"/>
            <a:headEnd/>
            <a:tailEnd/>
          </a:ln>
        </p:spPr>
      </p:pic>
      <p:sp>
        <p:nvSpPr>
          <p:cNvPr id="2" name="Rectangle 1"/>
          <p:cNvSpPr/>
          <p:nvPr/>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 name="Slide Number Placeholder 4"/>
          <p:cNvSpPr>
            <a:spLocks noGrp="1"/>
          </p:cNvSpPr>
          <p:nvPr>
            <p:ph type="sldNum" sz="quarter" idx="4"/>
          </p:nvPr>
        </p:nvSpPr>
        <p:spPr>
          <a:xfrm>
            <a:off x="28755" y="6477000"/>
            <a:ext cx="428445" cy="306387"/>
          </a:xfrm>
          <a:prstGeom prst="rect">
            <a:avLst/>
          </a:prstGeom>
        </p:spPr>
        <p:txBody>
          <a:bodyPr vert="horz" lIns="91440" tIns="45720" rIns="91440" bIns="45720" rtlCol="0" anchor="b"/>
          <a:lstStyle>
            <a:lvl1pPr algn="r">
              <a:defRPr sz="1200">
                <a:solidFill>
                  <a:schemeClr val="bg1"/>
                </a:solidFill>
              </a:defRPr>
            </a:lvl1pPr>
          </a:lstStyle>
          <a:p>
            <a:fld id="{7C5DB68A-9D44-4073-920F-D08D647C06A7}" type="slidenum">
              <a:rPr lang="en-US" smtClean="0"/>
              <a:pPr/>
              <a:t>‹#›</a:t>
            </a:fld>
            <a:endParaRPr lang="en-US" dirty="0"/>
          </a:p>
        </p:txBody>
      </p:sp>
    </p:spTree>
    <p:extLst>
      <p:ext uri="{BB962C8B-B14F-4D97-AF65-F5344CB8AC3E}">
        <p14:creationId xmlns:p14="http://schemas.microsoft.com/office/powerpoint/2010/main" val="1387459220"/>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6" r:id="rId9"/>
  </p:sldLayoutIdLst>
  <p:hf hdr="0" ftr="0" dt="0"/>
  <p:txStyles>
    <p:titleStyle>
      <a:lvl1pPr algn="l" rtl="0" eaLnBrk="1" fontAlgn="base" hangingPunct="1">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p:titleStyle>
    <p:body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hyperlink" Target="http://ontology.buffalo.edu/bfo/Terminology_for_Ontologies.pdf"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hyperlink" Target="http://ontology.buffalo.edu/bfo/Terminology_for_Ontologies.pdf"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hyperlink" Target="https://ebookcentral-proquest-com.gate.lib.buffalo.edu/lib/buffalo/detail.action?docID=3433795&amp;pq-origsite=primo" TargetMode="Externa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hyperlink" Target="http://www.iso.org/obp/ui/#search" TargetMode="Externa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pubmed.ncbi.nlm.nih.gov/34384571/" TargetMode="External"/><Relationship Id="rId2" Type="http://schemas.openxmlformats.org/officeDocument/2006/relationships/hyperlink" Target="https://link.springer.com/chapter/10.1007/978-3-540-92673-3_0" TargetMode="Externa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hyperlink" Target="https://meshb.nlm.nih.gov/search" TargetMode="External"/><Relationship Id="rId2" Type="http://schemas.openxmlformats.org/officeDocument/2006/relationships/hyperlink" Target="https://browser.ihtsdotools.org/" TargetMode="External"/><Relationship Id="rId1" Type="http://schemas.openxmlformats.org/officeDocument/2006/relationships/slideLayout" Target="../slideLayouts/slideLayout2.xml"/><Relationship Id="rId5" Type="http://schemas.openxmlformats.org/officeDocument/2006/relationships/hyperlink" Target="https://bioportal.bioontology.org/" TargetMode="External"/><Relationship Id="rId4" Type="http://schemas.openxmlformats.org/officeDocument/2006/relationships/hyperlink" Target="https://www.who.int/standards/classifications/"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oleObject" Target="../embeddings/oleObject1.bin"/><Relationship Id="rId18" Type="http://schemas.openxmlformats.org/officeDocument/2006/relationships/hyperlink" Target="http://images.google.be/imgres?imgurl=http://www.guido.be/imagegallery/Onderwijs/rug.jpg&amp;imgrefurl=http://www.guido.be/desktopmodules/articledetail.aspx?mid%3D361%26itemid%3D768%26tabid%3D69%26pageid%3D100&amp;h=180&amp;w=180&amp;sz=8&amp;hl=nl&amp;start=11&amp;tbnid=p1yWKTqCineCgM:&amp;tbnh=101&amp;tbnw=101&amp;prev=/images?q%3Drug%2Bgent%26svnum%3D10%26hl%3Dnl%26lr%3D%26rls%3DGGLJ,GGLJ:2006-09,GGLJ:en%26sa%3DN" TargetMode="External"/><Relationship Id="rId3" Type="http://schemas.openxmlformats.org/officeDocument/2006/relationships/notesSlide" Target="../notesSlides/notesSlide2.xml"/><Relationship Id="rId21" Type="http://schemas.openxmlformats.org/officeDocument/2006/relationships/image" Target="../media/image17.png"/><Relationship Id="rId7" Type="http://schemas.openxmlformats.org/officeDocument/2006/relationships/image" Target="../media/image7.png"/><Relationship Id="rId12" Type="http://schemas.openxmlformats.org/officeDocument/2006/relationships/image" Target="../media/image12.jpeg"/><Relationship Id="rId17" Type="http://schemas.openxmlformats.org/officeDocument/2006/relationships/image" Target="../media/image14.jpeg"/><Relationship Id="rId25" Type="http://schemas.openxmlformats.org/officeDocument/2006/relationships/image" Target="../media/image20.jpeg"/><Relationship Id="rId2" Type="http://schemas.openxmlformats.org/officeDocument/2006/relationships/slideLayout" Target="../slideLayouts/slideLayout9.xml"/><Relationship Id="rId16" Type="http://schemas.openxmlformats.org/officeDocument/2006/relationships/hyperlink" Target="http://www.ifomis.org/" TargetMode="External"/><Relationship Id="rId20" Type="http://schemas.openxmlformats.org/officeDocument/2006/relationships/image" Target="../media/image16.png"/><Relationship Id="rId1" Type="http://schemas.openxmlformats.org/officeDocument/2006/relationships/vmlDrawing" Target="../drawings/vmlDrawing1.vml"/><Relationship Id="rId6" Type="http://schemas.openxmlformats.org/officeDocument/2006/relationships/image" Target="../media/image6.jpeg"/><Relationship Id="rId11" Type="http://schemas.openxmlformats.org/officeDocument/2006/relationships/image" Target="../media/image11.png"/><Relationship Id="rId24" Type="http://schemas.openxmlformats.org/officeDocument/2006/relationships/image" Target="../media/image19.png"/><Relationship Id="rId5" Type="http://schemas.openxmlformats.org/officeDocument/2006/relationships/image" Target="../media/image5.jpeg"/><Relationship Id="rId15" Type="http://schemas.openxmlformats.org/officeDocument/2006/relationships/image" Target="../media/image13.jpeg"/><Relationship Id="rId23" Type="http://schemas.openxmlformats.org/officeDocument/2006/relationships/image" Target="../media/image18.png"/><Relationship Id="rId10" Type="http://schemas.openxmlformats.org/officeDocument/2006/relationships/image" Target="../media/image10.png"/><Relationship Id="rId19" Type="http://schemas.openxmlformats.org/officeDocument/2006/relationships/image" Target="../media/image15.jpeg"/><Relationship Id="rId4" Type="http://schemas.openxmlformats.org/officeDocument/2006/relationships/image" Target="../media/image4.jpeg"/><Relationship Id="rId9" Type="http://schemas.openxmlformats.org/officeDocument/2006/relationships/image" Target="../media/image9.jpeg"/><Relationship Id="rId14" Type="http://schemas.openxmlformats.org/officeDocument/2006/relationships/image" Target="../media/image3.png"/><Relationship Id="rId22" Type="http://schemas.openxmlformats.org/officeDocument/2006/relationships/hyperlink" Target="http://nl.prorec.be/index.cf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hyperlink" Target="mailto:wceusters@gmail.com"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Grp="1" noChangeArrowheads="1"/>
          </p:cNvSpPr>
          <p:nvPr>
            <p:ph type="ctrTitle"/>
          </p:nvPr>
        </p:nvSpPr>
        <p:spPr>
          <a:xfrm>
            <a:off x="5080" y="1600200"/>
            <a:ext cx="8991600" cy="1066800"/>
          </a:xfrm>
          <a:ln/>
        </p:spPr>
        <p:txBody>
          <a:bodyPr/>
          <a:lstStyle/>
          <a:p>
            <a:pPr>
              <a:tabLst>
                <a:tab pos="5376863" algn="l"/>
              </a:tabLst>
            </a:pPr>
            <a:r>
              <a:rPr lang="en-US" sz="2400" dirty="0"/>
              <a:t>BMI508 – Fall 2024</a:t>
            </a:r>
            <a:br>
              <a:rPr lang="en-US" sz="2400" dirty="0"/>
            </a:br>
            <a:r>
              <a:rPr lang="en-US" sz="2400" dirty="0"/>
              <a:t>Introduction to Biomedical Ontology</a:t>
            </a:r>
            <a:br>
              <a:rPr lang="en-US" sz="4400" dirty="0"/>
            </a:br>
            <a:br>
              <a:rPr lang="en-US" sz="4400" dirty="0"/>
            </a:br>
            <a:r>
              <a:rPr lang="en-US" sz="3200" dirty="0"/>
              <a:t>Class 1 – Aug 28, 2024</a:t>
            </a:r>
            <a:br>
              <a:rPr lang="en-US" sz="4400" dirty="0"/>
            </a:br>
            <a:r>
              <a:rPr lang="en-US" sz="4000" dirty="0"/>
              <a:t>Course overview</a:t>
            </a:r>
            <a:br>
              <a:rPr lang="en-US" sz="4000" dirty="0"/>
            </a:br>
            <a:r>
              <a:rPr lang="en-US" sz="4000" dirty="0"/>
              <a:t>Representational systems</a:t>
            </a:r>
            <a:br>
              <a:rPr lang="en-US" dirty="0"/>
            </a:br>
            <a:br>
              <a:rPr lang="en-US" dirty="0"/>
            </a:br>
            <a:br>
              <a:rPr lang="en-US" dirty="0"/>
            </a:br>
            <a:endParaRPr lang="en-US" dirty="0">
              <a:cs typeface="Arial" panose="020B0604020202020204" pitchFamily="34" charset="0"/>
            </a:endParaRPr>
          </a:p>
        </p:txBody>
      </p:sp>
      <p:sp>
        <p:nvSpPr>
          <p:cNvPr id="18435" name="Rectangle 3"/>
          <p:cNvSpPr>
            <a:spLocks noGrp="1" noChangeArrowheads="1"/>
          </p:cNvSpPr>
          <p:nvPr>
            <p:ph type="subTitle" idx="1"/>
          </p:nvPr>
        </p:nvSpPr>
        <p:spPr>
          <a:xfrm>
            <a:off x="0" y="5410200"/>
            <a:ext cx="9144000" cy="1219200"/>
          </a:xfrm>
          <a:ln/>
          <a:extLst>
            <a:ext uri="{91240B29-F687-4F45-9708-019B960494DF}">
              <a14:hiddenLine xmlns:a14="http://schemas.microsoft.com/office/drawing/2010/main" w="9525">
                <a:solidFill>
                  <a:schemeClr val="tx1"/>
                </a:solidFill>
                <a:miter lim="800000"/>
                <a:headEnd type="none" w="med" len="med"/>
                <a:tailEnd type="none" w="med" len="med"/>
              </a14:hiddenLine>
            </a:ext>
          </a:extLst>
        </p:spPr>
        <p:txBody>
          <a:bodyPr/>
          <a:lstStyle/>
          <a:p>
            <a:pPr defTabSz="566738">
              <a:lnSpc>
                <a:spcPct val="80000"/>
              </a:lnSpc>
            </a:pPr>
            <a:r>
              <a:rPr lang="en-GB" altLang="ja-JP" sz="2800" b="1" dirty="0">
                <a:ea typeface="ＭＳ 明朝" panose="02020609040205080304" pitchFamily="49" charset="-128"/>
              </a:rPr>
              <a:t>Werner CEUSTERS</a:t>
            </a:r>
            <a:r>
              <a:rPr lang="en-GB" altLang="ja-JP" sz="2800" b="1" baseline="30000" dirty="0">
                <a:ea typeface="ＭＳ 明朝" panose="02020609040205080304" pitchFamily="49" charset="-128"/>
              </a:rPr>
              <a:t>1,2</a:t>
            </a:r>
            <a:endParaRPr lang="en-US" altLang="ja-JP" sz="1800" i="1" baseline="30000" dirty="0">
              <a:ea typeface="ＭＳ 明朝" panose="02020609040205080304" pitchFamily="49" charset="-128"/>
            </a:endParaRPr>
          </a:p>
          <a:p>
            <a:pPr defTabSz="566738"/>
            <a:r>
              <a:rPr lang="en-GB" sz="1800" i="1" baseline="30000" dirty="0"/>
              <a:t>1</a:t>
            </a:r>
            <a:r>
              <a:rPr lang="en-GB" sz="1800" i="1" dirty="0"/>
              <a:t> Department of Biomedical Informatics, University at Buffalo, USA</a:t>
            </a:r>
          </a:p>
          <a:p>
            <a:pPr defTabSz="566738"/>
            <a:r>
              <a:rPr lang="en-GB" sz="1800" i="1" baseline="30000" dirty="0"/>
              <a:t>2</a:t>
            </a:r>
            <a:r>
              <a:rPr lang="en-GB" sz="1800" i="1" dirty="0"/>
              <a:t> Department of Psychiatry, University at Buffalo, USA</a:t>
            </a:r>
          </a:p>
        </p:txBody>
      </p:sp>
      <p:grpSp>
        <p:nvGrpSpPr>
          <p:cNvPr id="5" name="Group 4"/>
          <p:cNvGrpSpPr/>
          <p:nvPr/>
        </p:nvGrpSpPr>
        <p:grpSpPr>
          <a:xfrm>
            <a:off x="-152400" y="609600"/>
            <a:ext cx="9296400" cy="466726"/>
            <a:chOff x="-152400" y="609600"/>
            <a:chExt cx="9296400" cy="466726"/>
          </a:xfrm>
        </p:grpSpPr>
        <p:sp>
          <p:nvSpPr>
            <p:cNvPr id="6" name="Rectangle 5"/>
            <p:cNvSpPr/>
            <p:nvPr/>
          </p:nvSpPr>
          <p:spPr bwMode="auto">
            <a:xfrm>
              <a:off x="5562600" y="609600"/>
              <a:ext cx="3581400" cy="46672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pic>
          <p:nvPicPr>
            <p:cNvPr id="7" name="Picture 6" descr="Jacobs School of Medicine and Biomedical Sciences 1-line lock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09600"/>
              <a:ext cx="6477000" cy="46672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62957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E6E4D-4DA7-4158-975D-6304EF3D829D}"/>
              </a:ext>
            </a:extLst>
          </p:cNvPr>
          <p:cNvSpPr>
            <a:spLocks noGrp="1"/>
          </p:cNvSpPr>
          <p:nvPr>
            <p:ph type="title"/>
          </p:nvPr>
        </p:nvSpPr>
        <p:spPr>
          <a:xfrm>
            <a:off x="228600" y="609600"/>
            <a:ext cx="8686800" cy="762000"/>
          </a:xfrm>
        </p:spPr>
        <p:txBody>
          <a:bodyPr/>
          <a:lstStyle/>
          <a:p>
            <a:r>
              <a:rPr lang="en-US" dirty="0"/>
              <a:t>Tasks and grading</a:t>
            </a:r>
          </a:p>
        </p:txBody>
      </p:sp>
      <p:sp>
        <p:nvSpPr>
          <p:cNvPr id="4" name="Slide Number Placeholder 3">
            <a:extLst>
              <a:ext uri="{FF2B5EF4-FFF2-40B4-BE49-F238E27FC236}">
                <a16:creationId xmlns:a16="http://schemas.microsoft.com/office/drawing/2014/main" id="{79E928AF-B54A-4384-80D7-DD3B6599BC5E}"/>
              </a:ext>
            </a:extLst>
          </p:cNvPr>
          <p:cNvSpPr>
            <a:spLocks noGrp="1"/>
          </p:cNvSpPr>
          <p:nvPr>
            <p:ph type="sldNum" sz="quarter" idx="3"/>
          </p:nvPr>
        </p:nvSpPr>
        <p:spPr/>
        <p:txBody>
          <a:bodyPr/>
          <a:lstStyle/>
          <a:p>
            <a:fld id="{7C5DB68A-9D44-4073-920F-D08D647C06A7}" type="slidenum">
              <a:rPr lang="en-US" smtClean="0"/>
              <a:t>10</a:t>
            </a:fld>
            <a:endParaRPr lang="en-US" dirty="0"/>
          </a:p>
        </p:txBody>
      </p:sp>
      <p:graphicFrame>
        <p:nvGraphicFramePr>
          <p:cNvPr id="6" name="Content Placeholder 5">
            <a:extLst>
              <a:ext uri="{FF2B5EF4-FFF2-40B4-BE49-F238E27FC236}">
                <a16:creationId xmlns:a16="http://schemas.microsoft.com/office/drawing/2014/main" id="{E31723D5-65D6-41AE-8CC9-34951DEFDB2A}"/>
              </a:ext>
            </a:extLst>
          </p:cNvPr>
          <p:cNvGraphicFramePr>
            <a:graphicFrameLocks noGrp="1"/>
          </p:cNvGraphicFramePr>
          <p:nvPr>
            <p:ph idx="1"/>
            <p:extLst>
              <p:ext uri="{D42A27DB-BD31-4B8C-83A1-F6EECF244321}">
                <p14:modId xmlns:p14="http://schemas.microsoft.com/office/powerpoint/2010/main" val="1502986184"/>
              </p:ext>
            </p:extLst>
          </p:nvPr>
        </p:nvGraphicFramePr>
        <p:xfrm>
          <a:off x="0" y="1330072"/>
          <a:ext cx="9144001" cy="5527928"/>
        </p:xfrm>
        <a:graphic>
          <a:graphicData uri="http://schemas.openxmlformats.org/drawingml/2006/table">
            <a:tbl>
              <a:tblPr firstRow="1" firstCol="1" bandRow="1">
                <a:tableStyleId>{5C22544A-7EE6-4342-B048-85BDC9FD1C3A}</a:tableStyleId>
              </a:tblPr>
              <a:tblGrid>
                <a:gridCol w="990600">
                  <a:extLst>
                    <a:ext uri="{9D8B030D-6E8A-4147-A177-3AD203B41FA5}">
                      <a16:colId xmlns:a16="http://schemas.microsoft.com/office/drawing/2014/main" val="1041599038"/>
                    </a:ext>
                  </a:extLst>
                </a:gridCol>
                <a:gridCol w="990600">
                  <a:extLst>
                    <a:ext uri="{9D8B030D-6E8A-4147-A177-3AD203B41FA5}">
                      <a16:colId xmlns:a16="http://schemas.microsoft.com/office/drawing/2014/main" val="2380896523"/>
                    </a:ext>
                  </a:extLst>
                </a:gridCol>
                <a:gridCol w="1604242">
                  <a:extLst>
                    <a:ext uri="{9D8B030D-6E8A-4147-A177-3AD203B41FA5}">
                      <a16:colId xmlns:a16="http://schemas.microsoft.com/office/drawing/2014/main" val="2644129267"/>
                    </a:ext>
                  </a:extLst>
                </a:gridCol>
                <a:gridCol w="2486441">
                  <a:extLst>
                    <a:ext uri="{9D8B030D-6E8A-4147-A177-3AD203B41FA5}">
                      <a16:colId xmlns:a16="http://schemas.microsoft.com/office/drawing/2014/main" val="3713878829"/>
                    </a:ext>
                  </a:extLst>
                </a:gridCol>
                <a:gridCol w="1581036">
                  <a:extLst>
                    <a:ext uri="{9D8B030D-6E8A-4147-A177-3AD203B41FA5}">
                      <a16:colId xmlns:a16="http://schemas.microsoft.com/office/drawing/2014/main" val="1695745202"/>
                    </a:ext>
                  </a:extLst>
                </a:gridCol>
                <a:gridCol w="1491082">
                  <a:extLst>
                    <a:ext uri="{9D8B030D-6E8A-4147-A177-3AD203B41FA5}">
                      <a16:colId xmlns:a16="http://schemas.microsoft.com/office/drawing/2014/main" val="2748930455"/>
                    </a:ext>
                  </a:extLst>
                </a:gridCol>
              </a:tblGrid>
              <a:tr h="264049">
                <a:tc>
                  <a:txBody>
                    <a:bodyPr/>
                    <a:lstStyle/>
                    <a:p>
                      <a:pPr marL="0" marR="0" indent="0" algn="l">
                        <a:lnSpc>
                          <a:spcPct val="100000"/>
                        </a:lnSpc>
                        <a:spcBef>
                          <a:spcPts val="0"/>
                        </a:spcBef>
                        <a:spcAft>
                          <a:spcPts val="0"/>
                        </a:spcAft>
                      </a:pPr>
                      <a:r>
                        <a:rPr lang="en-US" sz="1600">
                          <a:solidFill>
                            <a:schemeClr val="tx1"/>
                          </a:solidFill>
                          <a:effectLst/>
                        </a:rPr>
                        <a:t>Class</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9144" marR="9144" marT="0" marB="0"/>
                </a:tc>
                <a:tc>
                  <a:txBody>
                    <a:bodyPr/>
                    <a:lstStyle/>
                    <a:p>
                      <a:pPr marL="0" marR="0" indent="0" algn="l">
                        <a:lnSpc>
                          <a:spcPct val="100000"/>
                        </a:lnSpc>
                        <a:spcBef>
                          <a:spcPts val="0"/>
                        </a:spcBef>
                        <a:spcAft>
                          <a:spcPts val="0"/>
                        </a:spcAft>
                      </a:pPr>
                      <a:r>
                        <a:rPr lang="en-US" sz="1600">
                          <a:solidFill>
                            <a:schemeClr val="tx1"/>
                          </a:solidFill>
                          <a:effectLst/>
                        </a:rPr>
                        <a:t>Date</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9144" marR="9144" marT="0" marB="0"/>
                </a:tc>
                <a:tc>
                  <a:txBody>
                    <a:bodyPr/>
                    <a:lstStyle/>
                    <a:p>
                      <a:pPr marL="0" marR="0" indent="0" algn="l">
                        <a:lnSpc>
                          <a:spcPct val="100000"/>
                        </a:lnSpc>
                        <a:spcBef>
                          <a:spcPts val="0"/>
                        </a:spcBef>
                        <a:spcAft>
                          <a:spcPts val="0"/>
                        </a:spcAft>
                      </a:pPr>
                      <a:r>
                        <a:rPr lang="en-US" sz="1600">
                          <a:solidFill>
                            <a:schemeClr val="tx1"/>
                          </a:solidFill>
                          <a:effectLst/>
                        </a:rPr>
                        <a:t>Pre-class</a:t>
                      </a:r>
                    </a:p>
                    <a:p>
                      <a:pPr marL="0" marR="0" indent="0" algn="l">
                        <a:lnSpc>
                          <a:spcPct val="100000"/>
                        </a:lnSpc>
                        <a:spcBef>
                          <a:spcPts val="0"/>
                        </a:spcBef>
                        <a:spcAft>
                          <a:spcPts val="0"/>
                        </a:spcAft>
                      </a:pPr>
                      <a:r>
                        <a:rPr lang="en-US" sz="1600">
                          <a:solidFill>
                            <a:schemeClr val="tx1"/>
                          </a:solidFill>
                          <a:effectLst/>
                        </a:rPr>
                        <a:t>readings</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9144" marR="9144" marT="0" marB="0"/>
                </a:tc>
                <a:tc>
                  <a:txBody>
                    <a:bodyPr/>
                    <a:lstStyle/>
                    <a:p>
                      <a:pPr marL="0" marR="0" indent="0" algn="l">
                        <a:lnSpc>
                          <a:spcPct val="100000"/>
                        </a:lnSpc>
                        <a:spcBef>
                          <a:spcPts val="0"/>
                        </a:spcBef>
                        <a:spcAft>
                          <a:spcPts val="0"/>
                        </a:spcAft>
                      </a:pPr>
                      <a:r>
                        <a:rPr lang="en-US" sz="1600">
                          <a:solidFill>
                            <a:schemeClr val="tx1"/>
                          </a:solidFill>
                          <a:effectLst/>
                        </a:rPr>
                        <a:t>Assessments</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9144" marR="9144" marT="0" marB="0"/>
                </a:tc>
                <a:tc>
                  <a:txBody>
                    <a:bodyPr/>
                    <a:lstStyle/>
                    <a:p>
                      <a:pPr marL="0" marR="0" indent="0" algn="l">
                        <a:lnSpc>
                          <a:spcPct val="100000"/>
                        </a:lnSpc>
                        <a:spcBef>
                          <a:spcPts val="0"/>
                        </a:spcBef>
                        <a:spcAft>
                          <a:spcPts val="0"/>
                        </a:spcAft>
                      </a:pPr>
                      <a:r>
                        <a:rPr lang="en-US" sz="1600">
                          <a:solidFill>
                            <a:schemeClr val="tx1"/>
                          </a:solidFill>
                          <a:effectLst/>
                        </a:rPr>
                        <a:t>Due dates</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9144" marR="9144" marT="0" marB="0"/>
                </a:tc>
                <a:tc>
                  <a:txBody>
                    <a:bodyPr/>
                    <a:lstStyle/>
                    <a:p>
                      <a:pPr marL="0" marR="0" indent="0" algn="l">
                        <a:lnSpc>
                          <a:spcPct val="100000"/>
                        </a:lnSpc>
                        <a:spcBef>
                          <a:spcPts val="0"/>
                        </a:spcBef>
                        <a:spcAft>
                          <a:spcPts val="0"/>
                        </a:spcAft>
                      </a:pPr>
                      <a:r>
                        <a:rPr lang="en-US" sz="1600">
                          <a:solidFill>
                            <a:schemeClr val="tx1"/>
                          </a:solidFill>
                          <a:effectLst/>
                        </a:rPr>
                        <a:t>Final Score weight</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9144" marR="9144" marT="0" marB="0"/>
                </a:tc>
                <a:extLst>
                  <a:ext uri="{0D108BD9-81ED-4DB2-BD59-A6C34878D82A}">
                    <a16:rowId xmlns:a16="http://schemas.microsoft.com/office/drawing/2014/main" val="3473217839"/>
                  </a:ext>
                </a:extLst>
              </a:tr>
              <a:tr h="264049">
                <a:tc>
                  <a:txBody>
                    <a:bodyPr/>
                    <a:lstStyle/>
                    <a:p>
                      <a:pPr marL="0" marR="0" indent="0" algn="l">
                        <a:lnSpc>
                          <a:spcPct val="100000"/>
                        </a:lnSpc>
                        <a:spcBef>
                          <a:spcPts val="0"/>
                        </a:spcBef>
                        <a:spcAft>
                          <a:spcPts val="0"/>
                        </a:spcAft>
                      </a:pPr>
                      <a:r>
                        <a:rPr lang="en-US" sz="1600">
                          <a:solidFill>
                            <a:schemeClr val="tx1"/>
                          </a:solidFill>
                          <a:effectLst/>
                        </a:rPr>
                        <a:t>C1</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9144" marR="9144" marT="0" marB="0"/>
                </a:tc>
                <a:tc>
                  <a:txBody>
                    <a:bodyPr/>
                    <a:lstStyle/>
                    <a:p>
                      <a:pPr marL="0" marR="0" indent="0" algn="l">
                        <a:lnSpc>
                          <a:spcPct val="100000"/>
                        </a:lnSpc>
                        <a:spcBef>
                          <a:spcPts val="0"/>
                        </a:spcBef>
                        <a:spcAft>
                          <a:spcPts val="0"/>
                        </a:spcAft>
                      </a:pPr>
                      <a:r>
                        <a:rPr lang="en-US" sz="1600">
                          <a:solidFill>
                            <a:schemeClr val="tx1"/>
                          </a:solidFill>
                          <a:effectLst/>
                        </a:rPr>
                        <a:t>28-Aug</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9144" marR="9144" marT="0" marB="0"/>
                </a:tc>
                <a:tc>
                  <a:txBody>
                    <a:bodyPr/>
                    <a:lstStyle/>
                    <a:p>
                      <a:pPr marL="0" marR="0" indent="0" algn="l">
                        <a:lnSpc>
                          <a:spcPct val="100000"/>
                        </a:lnSpc>
                        <a:spcBef>
                          <a:spcPts val="0"/>
                        </a:spcBef>
                        <a:spcAft>
                          <a:spcPts val="0"/>
                        </a:spcAft>
                      </a:pPr>
                      <a:r>
                        <a:rPr lang="en-US" sz="1600">
                          <a:solidFill>
                            <a:schemeClr val="tx1"/>
                          </a:solidFill>
                          <a:effectLst/>
                        </a:rPr>
                        <a:t>R1</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9144" marR="9144" marT="0" marB="0"/>
                </a:tc>
                <a:tc>
                  <a:txBody>
                    <a:bodyPr/>
                    <a:lstStyle/>
                    <a:p>
                      <a:pPr marL="0" marR="0" indent="0" algn="l">
                        <a:lnSpc>
                          <a:spcPct val="100000"/>
                        </a:lnSpc>
                        <a:spcBef>
                          <a:spcPts val="0"/>
                        </a:spcBef>
                        <a:spcAft>
                          <a:spcPts val="0"/>
                        </a:spcAft>
                      </a:pPr>
                      <a:r>
                        <a:rPr lang="en-US" sz="1600">
                          <a:solidFill>
                            <a:schemeClr val="tx1"/>
                          </a:solidFill>
                          <a:effectLst/>
                        </a:rPr>
                        <a:t> </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9144" marR="9144" marT="0" marB="0"/>
                </a:tc>
                <a:tc>
                  <a:txBody>
                    <a:bodyPr/>
                    <a:lstStyle/>
                    <a:p>
                      <a:pPr marL="0" marR="0" indent="0" algn="l">
                        <a:lnSpc>
                          <a:spcPct val="100000"/>
                        </a:lnSpc>
                        <a:spcBef>
                          <a:spcPts val="0"/>
                        </a:spcBef>
                        <a:spcAft>
                          <a:spcPts val="0"/>
                        </a:spcAft>
                      </a:pPr>
                      <a:r>
                        <a:rPr lang="en-US" sz="1600">
                          <a:solidFill>
                            <a:schemeClr val="tx1"/>
                          </a:solidFill>
                          <a:effectLst/>
                        </a:rPr>
                        <a:t> </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9144" marR="9144" marT="0" marB="0"/>
                </a:tc>
                <a:tc>
                  <a:txBody>
                    <a:bodyPr/>
                    <a:lstStyle/>
                    <a:p>
                      <a:pPr marL="0" marR="0" indent="0" algn="l">
                        <a:lnSpc>
                          <a:spcPct val="100000"/>
                        </a:lnSpc>
                        <a:spcBef>
                          <a:spcPts val="0"/>
                        </a:spcBef>
                        <a:spcAft>
                          <a:spcPts val="0"/>
                        </a:spcAft>
                      </a:pPr>
                      <a:r>
                        <a:rPr lang="en-US" sz="1600">
                          <a:solidFill>
                            <a:schemeClr val="tx1"/>
                          </a:solidFill>
                          <a:effectLst/>
                        </a:rPr>
                        <a:t> </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9144" marR="9144" marT="0" marB="0"/>
                </a:tc>
                <a:extLst>
                  <a:ext uri="{0D108BD9-81ED-4DB2-BD59-A6C34878D82A}">
                    <a16:rowId xmlns:a16="http://schemas.microsoft.com/office/drawing/2014/main" val="711450814"/>
                  </a:ext>
                </a:extLst>
              </a:tr>
              <a:tr h="264049">
                <a:tc>
                  <a:txBody>
                    <a:bodyPr/>
                    <a:lstStyle/>
                    <a:p>
                      <a:pPr marL="0" marR="0" indent="0" algn="l">
                        <a:lnSpc>
                          <a:spcPct val="100000"/>
                        </a:lnSpc>
                        <a:spcBef>
                          <a:spcPts val="0"/>
                        </a:spcBef>
                        <a:spcAft>
                          <a:spcPts val="0"/>
                        </a:spcAft>
                      </a:pPr>
                      <a:r>
                        <a:rPr lang="en-US" sz="1600">
                          <a:solidFill>
                            <a:schemeClr val="tx1"/>
                          </a:solidFill>
                          <a:effectLst/>
                        </a:rPr>
                        <a:t>C2</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9144" marR="9144" marT="0" marB="0"/>
                </a:tc>
                <a:tc>
                  <a:txBody>
                    <a:bodyPr/>
                    <a:lstStyle/>
                    <a:p>
                      <a:pPr marL="0" marR="0" indent="0" algn="l">
                        <a:lnSpc>
                          <a:spcPct val="100000"/>
                        </a:lnSpc>
                        <a:spcBef>
                          <a:spcPts val="0"/>
                        </a:spcBef>
                        <a:spcAft>
                          <a:spcPts val="0"/>
                        </a:spcAft>
                      </a:pPr>
                      <a:r>
                        <a:rPr lang="en-US" sz="1600">
                          <a:solidFill>
                            <a:schemeClr val="tx1"/>
                          </a:solidFill>
                          <a:effectLst/>
                        </a:rPr>
                        <a:t>04-Sep</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9144" marR="9144" marT="0" marB="0"/>
                </a:tc>
                <a:tc>
                  <a:txBody>
                    <a:bodyPr/>
                    <a:lstStyle/>
                    <a:p>
                      <a:pPr marL="0" marR="0" indent="0" algn="l">
                        <a:lnSpc>
                          <a:spcPct val="100000"/>
                        </a:lnSpc>
                        <a:spcBef>
                          <a:spcPts val="0"/>
                        </a:spcBef>
                        <a:spcAft>
                          <a:spcPts val="0"/>
                        </a:spcAft>
                      </a:pPr>
                      <a:r>
                        <a:rPr lang="en-US" sz="1600">
                          <a:solidFill>
                            <a:schemeClr val="tx1"/>
                          </a:solidFill>
                          <a:effectLst/>
                        </a:rPr>
                        <a:t>R2 (R2b, R2c)</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9144" marR="9144" marT="0" marB="0"/>
                </a:tc>
                <a:tc>
                  <a:txBody>
                    <a:bodyPr/>
                    <a:lstStyle/>
                    <a:p>
                      <a:pPr marL="0" marR="0" indent="0" algn="l">
                        <a:lnSpc>
                          <a:spcPct val="100000"/>
                        </a:lnSpc>
                        <a:spcBef>
                          <a:spcPts val="0"/>
                        </a:spcBef>
                        <a:spcAft>
                          <a:spcPts val="0"/>
                        </a:spcAft>
                      </a:pPr>
                      <a:r>
                        <a:rPr lang="en-US" sz="1600">
                          <a:solidFill>
                            <a:schemeClr val="tx1"/>
                          </a:solidFill>
                          <a:effectLst/>
                        </a:rPr>
                        <a:t>Post-class assignment A1</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9144" marR="9144" marT="0" marB="0"/>
                </a:tc>
                <a:tc>
                  <a:txBody>
                    <a:bodyPr/>
                    <a:lstStyle/>
                    <a:p>
                      <a:pPr marL="0" marR="0" indent="0" algn="l">
                        <a:lnSpc>
                          <a:spcPct val="100000"/>
                        </a:lnSpc>
                        <a:spcBef>
                          <a:spcPts val="0"/>
                        </a:spcBef>
                        <a:spcAft>
                          <a:spcPts val="0"/>
                        </a:spcAft>
                      </a:pPr>
                      <a:r>
                        <a:rPr lang="en-US" sz="1600">
                          <a:solidFill>
                            <a:schemeClr val="tx1"/>
                          </a:solidFill>
                          <a:effectLst/>
                        </a:rPr>
                        <a:t>11-Sep - noon</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9144" marR="9144" marT="0" marB="0"/>
                </a:tc>
                <a:tc>
                  <a:txBody>
                    <a:bodyPr/>
                    <a:lstStyle/>
                    <a:p>
                      <a:pPr marL="0" marR="0" indent="0" algn="l">
                        <a:lnSpc>
                          <a:spcPct val="100000"/>
                        </a:lnSpc>
                        <a:spcBef>
                          <a:spcPts val="0"/>
                        </a:spcBef>
                        <a:spcAft>
                          <a:spcPts val="0"/>
                        </a:spcAft>
                      </a:pPr>
                      <a:r>
                        <a:rPr lang="en-US" sz="1600">
                          <a:solidFill>
                            <a:schemeClr val="tx1"/>
                          </a:solidFill>
                          <a:effectLst/>
                        </a:rPr>
                        <a:t>2%</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9144" marR="9144" marT="0" marB="0"/>
                </a:tc>
                <a:extLst>
                  <a:ext uri="{0D108BD9-81ED-4DB2-BD59-A6C34878D82A}">
                    <a16:rowId xmlns:a16="http://schemas.microsoft.com/office/drawing/2014/main" val="2462146128"/>
                  </a:ext>
                </a:extLst>
              </a:tr>
              <a:tr h="549861">
                <a:tc>
                  <a:txBody>
                    <a:bodyPr/>
                    <a:lstStyle/>
                    <a:p>
                      <a:pPr marL="0" marR="0" indent="0" algn="l">
                        <a:lnSpc>
                          <a:spcPct val="100000"/>
                        </a:lnSpc>
                        <a:spcBef>
                          <a:spcPts val="0"/>
                        </a:spcBef>
                        <a:spcAft>
                          <a:spcPts val="0"/>
                        </a:spcAft>
                      </a:pPr>
                      <a:r>
                        <a:rPr lang="en-US" sz="1600">
                          <a:solidFill>
                            <a:schemeClr val="tx1"/>
                          </a:solidFill>
                          <a:effectLst/>
                        </a:rPr>
                        <a:t>C3</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9144" marR="9144" marT="0" marB="0"/>
                </a:tc>
                <a:tc>
                  <a:txBody>
                    <a:bodyPr/>
                    <a:lstStyle/>
                    <a:p>
                      <a:pPr marL="0" marR="0" indent="0" algn="l">
                        <a:lnSpc>
                          <a:spcPct val="100000"/>
                        </a:lnSpc>
                        <a:spcBef>
                          <a:spcPts val="0"/>
                        </a:spcBef>
                        <a:spcAft>
                          <a:spcPts val="0"/>
                        </a:spcAft>
                      </a:pPr>
                      <a:r>
                        <a:rPr lang="en-US" sz="1600">
                          <a:solidFill>
                            <a:schemeClr val="tx1"/>
                          </a:solidFill>
                          <a:effectLst/>
                        </a:rPr>
                        <a:t>11-Sep</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9144" marR="9144" marT="0" marB="0"/>
                </a:tc>
                <a:tc>
                  <a:txBody>
                    <a:bodyPr/>
                    <a:lstStyle/>
                    <a:p>
                      <a:pPr marL="0" marR="0" indent="0" algn="l">
                        <a:lnSpc>
                          <a:spcPct val="100000"/>
                        </a:lnSpc>
                        <a:spcBef>
                          <a:spcPts val="0"/>
                        </a:spcBef>
                        <a:spcAft>
                          <a:spcPts val="0"/>
                        </a:spcAft>
                      </a:pPr>
                      <a:r>
                        <a:rPr lang="en-US" sz="1600">
                          <a:solidFill>
                            <a:schemeClr val="tx1"/>
                          </a:solidFill>
                          <a:effectLst/>
                        </a:rPr>
                        <a:t>R3</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9144" marR="9144" marT="0" marB="0"/>
                </a:tc>
                <a:tc>
                  <a:txBody>
                    <a:bodyPr/>
                    <a:lstStyle/>
                    <a:p>
                      <a:pPr marL="0" marR="0" indent="0" algn="l">
                        <a:lnSpc>
                          <a:spcPct val="100000"/>
                        </a:lnSpc>
                        <a:spcBef>
                          <a:spcPts val="0"/>
                        </a:spcBef>
                        <a:spcAft>
                          <a:spcPts val="0"/>
                        </a:spcAft>
                      </a:pPr>
                      <a:r>
                        <a:rPr lang="en-US" sz="1600">
                          <a:solidFill>
                            <a:schemeClr val="tx1"/>
                          </a:solidFill>
                          <a:effectLst/>
                        </a:rPr>
                        <a:t>In-class open book test T1</a:t>
                      </a:r>
                    </a:p>
                    <a:p>
                      <a:pPr marL="0" marR="0" indent="0" algn="l">
                        <a:lnSpc>
                          <a:spcPct val="100000"/>
                        </a:lnSpc>
                        <a:spcBef>
                          <a:spcPts val="0"/>
                        </a:spcBef>
                        <a:spcAft>
                          <a:spcPts val="0"/>
                        </a:spcAft>
                      </a:pPr>
                      <a:r>
                        <a:rPr lang="en-US" sz="1600">
                          <a:solidFill>
                            <a:schemeClr val="tx1"/>
                          </a:solidFill>
                          <a:effectLst/>
                        </a:rPr>
                        <a:t>Post-class assignment A2</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9144" marR="9144" marT="0" marB="0"/>
                </a:tc>
                <a:tc>
                  <a:txBody>
                    <a:bodyPr/>
                    <a:lstStyle/>
                    <a:p>
                      <a:pPr marL="0" marR="0" indent="0" algn="l">
                        <a:lnSpc>
                          <a:spcPct val="100000"/>
                        </a:lnSpc>
                        <a:spcBef>
                          <a:spcPts val="0"/>
                        </a:spcBef>
                        <a:spcAft>
                          <a:spcPts val="0"/>
                        </a:spcAft>
                      </a:pPr>
                      <a:r>
                        <a:rPr lang="en-US" sz="1600">
                          <a:solidFill>
                            <a:schemeClr val="tx1"/>
                          </a:solidFill>
                          <a:effectLst/>
                        </a:rPr>
                        <a:t>18-Sep - noon</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9144" marR="9144" marT="0" marB="0"/>
                </a:tc>
                <a:tc>
                  <a:txBody>
                    <a:bodyPr/>
                    <a:lstStyle/>
                    <a:p>
                      <a:pPr marL="0" marR="0" indent="0" algn="l">
                        <a:lnSpc>
                          <a:spcPct val="100000"/>
                        </a:lnSpc>
                        <a:spcBef>
                          <a:spcPts val="0"/>
                        </a:spcBef>
                        <a:spcAft>
                          <a:spcPts val="0"/>
                        </a:spcAft>
                      </a:pPr>
                      <a:r>
                        <a:rPr lang="en-US" sz="1600">
                          <a:solidFill>
                            <a:schemeClr val="tx1"/>
                          </a:solidFill>
                          <a:effectLst/>
                        </a:rPr>
                        <a:t>4%</a:t>
                      </a:r>
                    </a:p>
                    <a:p>
                      <a:pPr marL="0" marR="0" indent="0" algn="l">
                        <a:lnSpc>
                          <a:spcPct val="100000"/>
                        </a:lnSpc>
                        <a:spcBef>
                          <a:spcPts val="0"/>
                        </a:spcBef>
                        <a:spcAft>
                          <a:spcPts val="0"/>
                        </a:spcAft>
                      </a:pPr>
                      <a:r>
                        <a:rPr lang="en-US" sz="1600">
                          <a:solidFill>
                            <a:schemeClr val="tx1"/>
                          </a:solidFill>
                          <a:effectLst/>
                        </a:rPr>
                        <a:t>4%</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9144" marR="9144" marT="0" marB="0"/>
                </a:tc>
                <a:extLst>
                  <a:ext uri="{0D108BD9-81ED-4DB2-BD59-A6C34878D82A}">
                    <a16:rowId xmlns:a16="http://schemas.microsoft.com/office/drawing/2014/main" val="734215630"/>
                  </a:ext>
                </a:extLst>
              </a:tr>
              <a:tr h="264049">
                <a:tc>
                  <a:txBody>
                    <a:bodyPr/>
                    <a:lstStyle/>
                    <a:p>
                      <a:pPr marL="0" marR="0" indent="0" algn="l">
                        <a:lnSpc>
                          <a:spcPct val="100000"/>
                        </a:lnSpc>
                        <a:spcBef>
                          <a:spcPts val="0"/>
                        </a:spcBef>
                        <a:spcAft>
                          <a:spcPts val="0"/>
                        </a:spcAft>
                      </a:pPr>
                      <a:r>
                        <a:rPr lang="en-US" sz="1600">
                          <a:solidFill>
                            <a:schemeClr val="tx1"/>
                          </a:solidFill>
                          <a:effectLst/>
                        </a:rPr>
                        <a:t>C4</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9144" marR="9144" marT="0" marB="0"/>
                </a:tc>
                <a:tc>
                  <a:txBody>
                    <a:bodyPr/>
                    <a:lstStyle/>
                    <a:p>
                      <a:pPr marL="0" marR="0" indent="0" algn="l">
                        <a:lnSpc>
                          <a:spcPct val="100000"/>
                        </a:lnSpc>
                        <a:spcBef>
                          <a:spcPts val="0"/>
                        </a:spcBef>
                        <a:spcAft>
                          <a:spcPts val="0"/>
                        </a:spcAft>
                      </a:pPr>
                      <a:r>
                        <a:rPr lang="en-US" sz="1600">
                          <a:solidFill>
                            <a:schemeClr val="tx1"/>
                          </a:solidFill>
                          <a:effectLst/>
                        </a:rPr>
                        <a:t>18-Sep</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9144" marR="9144" marT="0" marB="0"/>
                </a:tc>
                <a:tc>
                  <a:txBody>
                    <a:bodyPr/>
                    <a:lstStyle/>
                    <a:p>
                      <a:pPr marL="0" marR="0" indent="0" algn="l">
                        <a:lnSpc>
                          <a:spcPct val="100000"/>
                        </a:lnSpc>
                        <a:spcBef>
                          <a:spcPts val="0"/>
                        </a:spcBef>
                        <a:spcAft>
                          <a:spcPts val="0"/>
                        </a:spcAft>
                      </a:pPr>
                      <a:r>
                        <a:rPr lang="en-US" sz="1600">
                          <a:solidFill>
                            <a:schemeClr val="tx1"/>
                          </a:solidFill>
                          <a:effectLst/>
                        </a:rPr>
                        <a:t>R4</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9144" marR="9144" marT="0" marB="0"/>
                </a:tc>
                <a:tc>
                  <a:txBody>
                    <a:bodyPr/>
                    <a:lstStyle/>
                    <a:p>
                      <a:pPr marL="0" marR="0" indent="0" algn="l">
                        <a:lnSpc>
                          <a:spcPct val="100000"/>
                        </a:lnSpc>
                        <a:spcBef>
                          <a:spcPts val="0"/>
                        </a:spcBef>
                        <a:spcAft>
                          <a:spcPts val="0"/>
                        </a:spcAft>
                      </a:pPr>
                      <a:r>
                        <a:rPr lang="en-US" sz="1600">
                          <a:solidFill>
                            <a:schemeClr val="tx1"/>
                          </a:solidFill>
                          <a:effectLst/>
                        </a:rPr>
                        <a:t>Post-class assignment A3</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9144" marR="9144" marT="0" marB="0"/>
                </a:tc>
                <a:tc>
                  <a:txBody>
                    <a:bodyPr/>
                    <a:lstStyle/>
                    <a:p>
                      <a:pPr marL="0" marR="0" indent="0" algn="l">
                        <a:lnSpc>
                          <a:spcPct val="100000"/>
                        </a:lnSpc>
                        <a:spcBef>
                          <a:spcPts val="0"/>
                        </a:spcBef>
                        <a:spcAft>
                          <a:spcPts val="0"/>
                        </a:spcAft>
                      </a:pPr>
                      <a:r>
                        <a:rPr lang="en-US" sz="1600">
                          <a:solidFill>
                            <a:schemeClr val="tx1"/>
                          </a:solidFill>
                          <a:effectLst/>
                        </a:rPr>
                        <a:t>25-Sep - noon</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9144" marR="9144" marT="0" marB="0"/>
                </a:tc>
                <a:tc>
                  <a:txBody>
                    <a:bodyPr/>
                    <a:lstStyle/>
                    <a:p>
                      <a:pPr marL="0" marR="0" indent="0" algn="l">
                        <a:lnSpc>
                          <a:spcPct val="100000"/>
                        </a:lnSpc>
                        <a:spcBef>
                          <a:spcPts val="0"/>
                        </a:spcBef>
                        <a:spcAft>
                          <a:spcPts val="0"/>
                        </a:spcAft>
                      </a:pPr>
                      <a:r>
                        <a:rPr lang="en-US" sz="1600">
                          <a:solidFill>
                            <a:schemeClr val="tx1"/>
                          </a:solidFill>
                          <a:effectLst/>
                        </a:rPr>
                        <a:t>2%</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9144" marR="9144" marT="0" marB="0"/>
                </a:tc>
                <a:extLst>
                  <a:ext uri="{0D108BD9-81ED-4DB2-BD59-A6C34878D82A}">
                    <a16:rowId xmlns:a16="http://schemas.microsoft.com/office/drawing/2014/main" val="927050051"/>
                  </a:ext>
                </a:extLst>
              </a:tr>
              <a:tr h="264049">
                <a:tc>
                  <a:txBody>
                    <a:bodyPr/>
                    <a:lstStyle/>
                    <a:p>
                      <a:pPr marL="0" marR="0" indent="0" algn="l">
                        <a:lnSpc>
                          <a:spcPct val="100000"/>
                        </a:lnSpc>
                        <a:spcBef>
                          <a:spcPts val="0"/>
                        </a:spcBef>
                        <a:spcAft>
                          <a:spcPts val="0"/>
                        </a:spcAft>
                      </a:pPr>
                      <a:r>
                        <a:rPr lang="en-US" sz="1600">
                          <a:solidFill>
                            <a:schemeClr val="tx1"/>
                          </a:solidFill>
                          <a:effectLst/>
                        </a:rPr>
                        <a:t>C5</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9144" marR="9144" marT="0" marB="0"/>
                </a:tc>
                <a:tc>
                  <a:txBody>
                    <a:bodyPr/>
                    <a:lstStyle/>
                    <a:p>
                      <a:pPr marL="0" marR="0" indent="0" algn="l">
                        <a:lnSpc>
                          <a:spcPct val="100000"/>
                        </a:lnSpc>
                        <a:spcBef>
                          <a:spcPts val="0"/>
                        </a:spcBef>
                        <a:spcAft>
                          <a:spcPts val="0"/>
                        </a:spcAft>
                      </a:pPr>
                      <a:r>
                        <a:rPr lang="en-US" sz="1600">
                          <a:solidFill>
                            <a:schemeClr val="tx1"/>
                          </a:solidFill>
                          <a:effectLst/>
                        </a:rPr>
                        <a:t>25-Sep</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9144" marR="9144" marT="0" marB="0"/>
                </a:tc>
                <a:tc>
                  <a:txBody>
                    <a:bodyPr/>
                    <a:lstStyle/>
                    <a:p>
                      <a:pPr marL="0" marR="0" indent="0" algn="l">
                        <a:lnSpc>
                          <a:spcPct val="100000"/>
                        </a:lnSpc>
                        <a:spcBef>
                          <a:spcPts val="0"/>
                        </a:spcBef>
                        <a:spcAft>
                          <a:spcPts val="0"/>
                        </a:spcAft>
                      </a:pPr>
                      <a:r>
                        <a:rPr lang="en-US" sz="1600">
                          <a:solidFill>
                            <a:schemeClr val="tx1"/>
                          </a:solidFill>
                          <a:effectLst/>
                        </a:rPr>
                        <a:t>R9</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9144" marR="9144" marT="0" marB="0"/>
                </a:tc>
                <a:tc>
                  <a:txBody>
                    <a:bodyPr/>
                    <a:lstStyle/>
                    <a:p>
                      <a:pPr marL="0" marR="0" indent="0" algn="l">
                        <a:lnSpc>
                          <a:spcPct val="100000"/>
                        </a:lnSpc>
                        <a:spcBef>
                          <a:spcPts val="0"/>
                        </a:spcBef>
                        <a:spcAft>
                          <a:spcPts val="0"/>
                        </a:spcAft>
                      </a:pPr>
                      <a:r>
                        <a:rPr lang="en-US" sz="1600">
                          <a:solidFill>
                            <a:schemeClr val="tx1"/>
                          </a:solidFill>
                          <a:effectLst/>
                        </a:rPr>
                        <a:t>Post-class assignment A4</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9144" marR="9144" marT="0" marB="0"/>
                </a:tc>
                <a:tc>
                  <a:txBody>
                    <a:bodyPr/>
                    <a:lstStyle/>
                    <a:p>
                      <a:pPr marL="0" marR="0" indent="0" algn="l">
                        <a:lnSpc>
                          <a:spcPct val="100000"/>
                        </a:lnSpc>
                        <a:spcBef>
                          <a:spcPts val="0"/>
                        </a:spcBef>
                        <a:spcAft>
                          <a:spcPts val="0"/>
                        </a:spcAft>
                      </a:pPr>
                      <a:r>
                        <a:rPr lang="en-US" sz="1600">
                          <a:solidFill>
                            <a:schemeClr val="tx1"/>
                          </a:solidFill>
                          <a:effectLst/>
                        </a:rPr>
                        <a:t>02-Oct - noon</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9144" marR="9144" marT="0" marB="0"/>
                </a:tc>
                <a:tc>
                  <a:txBody>
                    <a:bodyPr/>
                    <a:lstStyle/>
                    <a:p>
                      <a:pPr marL="0" marR="0" indent="0" algn="l">
                        <a:lnSpc>
                          <a:spcPct val="100000"/>
                        </a:lnSpc>
                        <a:spcBef>
                          <a:spcPts val="0"/>
                        </a:spcBef>
                        <a:spcAft>
                          <a:spcPts val="0"/>
                        </a:spcAft>
                      </a:pPr>
                      <a:r>
                        <a:rPr lang="en-US" sz="1600">
                          <a:solidFill>
                            <a:schemeClr val="tx1"/>
                          </a:solidFill>
                          <a:effectLst/>
                        </a:rPr>
                        <a:t>4%</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9144" marR="9144" marT="0" marB="0"/>
                </a:tc>
                <a:extLst>
                  <a:ext uri="{0D108BD9-81ED-4DB2-BD59-A6C34878D82A}">
                    <a16:rowId xmlns:a16="http://schemas.microsoft.com/office/drawing/2014/main" val="2173938953"/>
                  </a:ext>
                </a:extLst>
              </a:tr>
              <a:tr h="264049">
                <a:tc>
                  <a:txBody>
                    <a:bodyPr/>
                    <a:lstStyle/>
                    <a:p>
                      <a:pPr marL="0" marR="0" indent="0" algn="l">
                        <a:lnSpc>
                          <a:spcPct val="100000"/>
                        </a:lnSpc>
                        <a:spcBef>
                          <a:spcPts val="0"/>
                        </a:spcBef>
                        <a:spcAft>
                          <a:spcPts val="0"/>
                        </a:spcAft>
                      </a:pPr>
                      <a:r>
                        <a:rPr lang="en-US" sz="1600">
                          <a:solidFill>
                            <a:schemeClr val="tx1"/>
                          </a:solidFill>
                          <a:effectLst/>
                        </a:rPr>
                        <a:t>C6</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9144" marR="9144" marT="0" marB="0"/>
                </a:tc>
                <a:tc>
                  <a:txBody>
                    <a:bodyPr/>
                    <a:lstStyle/>
                    <a:p>
                      <a:pPr marL="0" marR="0" indent="0" algn="l">
                        <a:lnSpc>
                          <a:spcPct val="100000"/>
                        </a:lnSpc>
                        <a:spcBef>
                          <a:spcPts val="0"/>
                        </a:spcBef>
                        <a:spcAft>
                          <a:spcPts val="0"/>
                        </a:spcAft>
                      </a:pPr>
                      <a:r>
                        <a:rPr lang="en-US" sz="1600">
                          <a:solidFill>
                            <a:schemeClr val="tx1"/>
                          </a:solidFill>
                          <a:effectLst/>
                        </a:rPr>
                        <a:t>02-Oct</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9144" marR="9144" marT="0" marB="0"/>
                </a:tc>
                <a:tc>
                  <a:txBody>
                    <a:bodyPr/>
                    <a:lstStyle/>
                    <a:p>
                      <a:pPr marL="0" marR="0" indent="0" algn="l">
                        <a:lnSpc>
                          <a:spcPct val="100000"/>
                        </a:lnSpc>
                        <a:spcBef>
                          <a:spcPts val="0"/>
                        </a:spcBef>
                        <a:spcAft>
                          <a:spcPts val="0"/>
                        </a:spcAft>
                      </a:pPr>
                      <a:r>
                        <a:rPr lang="en-US" sz="1600">
                          <a:solidFill>
                            <a:schemeClr val="tx1"/>
                          </a:solidFill>
                          <a:effectLst/>
                        </a:rPr>
                        <a:t>R5, (R6)</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9144" marR="9144" marT="0" marB="0"/>
                </a:tc>
                <a:tc>
                  <a:txBody>
                    <a:bodyPr/>
                    <a:lstStyle/>
                    <a:p>
                      <a:pPr marL="0" marR="0" indent="0" algn="l">
                        <a:lnSpc>
                          <a:spcPct val="100000"/>
                        </a:lnSpc>
                        <a:spcBef>
                          <a:spcPts val="0"/>
                        </a:spcBef>
                        <a:spcAft>
                          <a:spcPts val="0"/>
                        </a:spcAft>
                      </a:pPr>
                      <a:r>
                        <a:rPr lang="en-US" sz="1600">
                          <a:solidFill>
                            <a:schemeClr val="tx1"/>
                          </a:solidFill>
                          <a:effectLst/>
                        </a:rPr>
                        <a:t>Post-class assignment A5</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9144" marR="9144" marT="0" marB="0"/>
                </a:tc>
                <a:tc>
                  <a:txBody>
                    <a:bodyPr/>
                    <a:lstStyle/>
                    <a:p>
                      <a:pPr marL="0" marR="0" indent="0" algn="l">
                        <a:lnSpc>
                          <a:spcPct val="100000"/>
                        </a:lnSpc>
                        <a:spcBef>
                          <a:spcPts val="0"/>
                        </a:spcBef>
                        <a:spcAft>
                          <a:spcPts val="0"/>
                        </a:spcAft>
                      </a:pPr>
                      <a:r>
                        <a:rPr lang="en-US" sz="1600">
                          <a:solidFill>
                            <a:schemeClr val="tx1"/>
                          </a:solidFill>
                          <a:effectLst/>
                        </a:rPr>
                        <a:t>09-Oct - noon</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9144" marR="9144" marT="0" marB="0"/>
                </a:tc>
                <a:tc>
                  <a:txBody>
                    <a:bodyPr/>
                    <a:lstStyle/>
                    <a:p>
                      <a:pPr marL="0" marR="0" indent="0" algn="l">
                        <a:lnSpc>
                          <a:spcPct val="100000"/>
                        </a:lnSpc>
                        <a:spcBef>
                          <a:spcPts val="0"/>
                        </a:spcBef>
                        <a:spcAft>
                          <a:spcPts val="0"/>
                        </a:spcAft>
                      </a:pPr>
                      <a:r>
                        <a:rPr lang="en-US" sz="1600">
                          <a:solidFill>
                            <a:schemeClr val="tx1"/>
                          </a:solidFill>
                          <a:effectLst/>
                        </a:rPr>
                        <a:t>2%</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9144" marR="9144" marT="0" marB="0"/>
                </a:tc>
                <a:extLst>
                  <a:ext uri="{0D108BD9-81ED-4DB2-BD59-A6C34878D82A}">
                    <a16:rowId xmlns:a16="http://schemas.microsoft.com/office/drawing/2014/main" val="2656245909"/>
                  </a:ext>
                </a:extLst>
              </a:tr>
              <a:tr h="264049">
                <a:tc>
                  <a:txBody>
                    <a:bodyPr/>
                    <a:lstStyle/>
                    <a:p>
                      <a:pPr marL="0" marR="0" indent="0" algn="l">
                        <a:lnSpc>
                          <a:spcPct val="100000"/>
                        </a:lnSpc>
                        <a:spcBef>
                          <a:spcPts val="0"/>
                        </a:spcBef>
                        <a:spcAft>
                          <a:spcPts val="0"/>
                        </a:spcAft>
                      </a:pPr>
                      <a:r>
                        <a:rPr lang="en-US" sz="1600">
                          <a:solidFill>
                            <a:schemeClr val="tx1"/>
                          </a:solidFill>
                          <a:effectLst/>
                        </a:rPr>
                        <a:t>C7</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9144" marR="9144" marT="0" marB="0"/>
                </a:tc>
                <a:tc>
                  <a:txBody>
                    <a:bodyPr/>
                    <a:lstStyle/>
                    <a:p>
                      <a:pPr marL="0" marR="0" indent="0" algn="l">
                        <a:lnSpc>
                          <a:spcPct val="100000"/>
                        </a:lnSpc>
                        <a:spcBef>
                          <a:spcPts val="0"/>
                        </a:spcBef>
                        <a:spcAft>
                          <a:spcPts val="0"/>
                        </a:spcAft>
                      </a:pPr>
                      <a:r>
                        <a:rPr lang="en-US" sz="1600">
                          <a:solidFill>
                            <a:schemeClr val="tx1"/>
                          </a:solidFill>
                          <a:effectLst/>
                        </a:rPr>
                        <a:t>09-Oct</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9144" marR="9144" marT="0" marB="0"/>
                </a:tc>
                <a:tc>
                  <a:txBody>
                    <a:bodyPr/>
                    <a:lstStyle/>
                    <a:p>
                      <a:pPr marL="0" marR="0" indent="0" algn="l">
                        <a:lnSpc>
                          <a:spcPct val="100000"/>
                        </a:lnSpc>
                        <a:spcBef>
                          <a:spcPts val="0"/>
                        </a:spcBef>
                        <a:spcAft>
                          <a:spcPts val="0"/>
                        </a:spcAft>
                      </a:pPr>
                      <a:r>
                        <a:rPr lang="en-US" sz="1600">
                          <a:solidFill>
                            <a:schemeClr val="tx1"/>
                          </a:solidFill>
                          <a:effectLst/>
                        </a:rPr>
                        <a:t>R7, (R8)</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9144" marR="9144" marT="0" marB="0"/>
                </a:tc>
                <a:tc>
                  <a:txBody>
                    <a:bodyPr/>
                    <a:lstStyle/>
                    <a:p>
                      <a:pPr marL="0" marR="0" indent="0" algn="l">
                        <a:lnSpc>
                          <a:spcPct val="100000"/>
                        </a:lnSpc>
                        <a:spcBef>
                          <a:spcPts val="0"/>
                        </a:spcBef>
                        <a:spcAft>
                          <a:spcPts val="0"/>
                        </a:spcAft>
                      </a:pPr>
                      <a:r>
                        <a:rPr lang="en-US" sz="1600">
                          <a:solidFill>
                            <a:schemeClr val="tx1"/>
                          </a:solidFill>
                          <a:effectLst/>
                        </a:rPr>
                        <a:t>Post-class assignment A6</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9144" marR="9144" marT="0" marB="0"/>
                </a:tc>
                <a:tc>
                  <a:txBody>
                    <a:bodyPr/>
                    <a:lstStyle/>
                    <a:p>
                      <a:pPr marL="0" marR="0" indent="0" algn="l">
                        <a:lnSpc>
                          <a:spcPct val="100000"/>
                        </a:lnSpc>
                        <a:spcBef>
                          <a:spcPts val="0"/>
                        </a:spcBef>
                        <a:spcAft>
                          <a:spcPts val="0"/>
                        </a:spcAft>
                      </a:pPr>
                      <a:r>
                        <a:rPr lang="en-US" sz="1600">
                          <a:solidFill>
                            <a:schemeClr val="tx1"/>
                          </a:solidFill>
                          <a:effectLst/>
                        </a:rPr>
                        <a:t>16-Oct - noon</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9144" marR="9144" marT="0" marB="0"/>
                </a:tc>
                <a:tc>
                  <a:txBody>
                    <a:bodyPr/>
                    <a:lstStyle/>
                    <a:p>
                      <a:pPr marL="0" marR="0" indent="0" algn="l">
                        <a:lnSpc>
                          <a:spcPct val="100000"/>
                        </a:lnSpc>
                        <a:spcBef>
                          <a:spcPts val="0"/>
                        </a:spcBef>
                        <a:spcAft>
                          <a:spcPts val="0"/>
                        </a:spcAft>
                      </a:pPr>
                      <a:r>
                        <a:rPr lang="en-US" sz="1600">
                          <a:solidFill>
                            <a:schemeClr val="tx1"/>
                          </a:solidFill>
                          <a:effectLst/>
                        </a:rPr>
                        <a:t>5%</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9144" marR="9144" marT="0" marB="0"/>
                </a:tc>
                <a:extLst>
                  <a:ext uri="{0D108BD9-81ED-4DB2-BD59-A6C34878D82A}">
                    <a16:rowId xmlns:a16="http://schemas.microsoft.com/office/drawing/2014/main" val="1357442420"/>
                  </a:ext>
                </a:extLst>
              </a:tr>
              <a:tr h="264049">
                <a:tc>
                  <a:txBody>
                    <a:bodyPr/>
                    <a:lstStyle/>
                    <a:p>
                      <a:pPr marL="0" marR="0" indent="0" algn="l">
                        <a:lnSpc>
                          <a:spcPct val="100000"/>
                        </a:lnSpc>
                        <a:spcBef>
                          <a:spcPts val="0"/>
                        </a:spcBef>
                        <a:spcAft>
                          <a:spcPts val="0"/>
                        </a:spcAft>
                      </a:pPr>
                      <a:r>
                        <a:rPr lang="en-US" sz="1600">
                          <a:solidFill>
                            <a:schemeClr val="tx1"/>
                          </a:solidFill>
                          <a:effectLst/>
                        </a:rPr>
                        <a:t>C8</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9144" marR="9144" marT="0" marB="0"/>
                </a:tc>
                <a:tc>
                  <a:txBody>
                    <a:bodyPr/>
                    <a:lstStyle/>
                    <a:p>
                      <a:pPr marL="0" marR="0" indent="0" algn="l">
                        <a:lnSpc>
                          <a:spcPct val="100000"/>
                        </a:lnSpc>
                        <a:spcBef>
                          <a:spcPts val="0"/>
                        </a:spcBef>
                        <a:spcAft>
                          <a:spcPts val="0"/>
                        </a:spcAft>
                      </a:pPr>
                      <a:r>
                        <a:rPr lang="en-US" sz="1600">
                          <a:solidFill>
                            <a:schemeClr val="tx1"/>
                          </a:solidFill>
                          <a:effectLst/>
                        </a:rPr>
                        <a:t>16-Oct</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9144" marR="9144" marT="0" marB="0"/>
                </a:tc>
                <a:tc>
                  <a:txBody>
                    <a:bodyPr/>
                    <a:lstStyle/>
                    <a:p>
                      <a:pPr marL="0" marR="0" indent="0" algn="l">
                        <a:lnSpc>
                          <a:spcPct val="100000"/>
                        </a:lnSpc>
                        <a:spcBef>
                          <a:spcPts val="0"/>
                        </a:spcBef>
                        <a:spcAft>
                          <a:spcPts val="0"/>
                        </a:spcAft>
                      </a:pPr>
                      <a:r>
                        <a:rPr lang="en-US" sz="1600">
                          <a:solidFill>
                            <a:schemeClr val="tx1"/>
                          </a:solidFill>
                          <a:effectLst/>
                        </a:rPr>
                        <a:t>(R10), (R11)</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9144" marR="9144" marT="0" marB="0"/>
                </a:tc>
                <a:tc>
                  <a:txBody>
                    <a:bodyPr/>
                    <a:lstStyle/>
                    <a:p>
                      <a:pPr marL="0" marR="0" indent="0" algn="l">
                        <a:lnSpc>
                          <a:spcPct val="100000"/>
                        </a:lnSpc>
                        <a:spcBef>
                          <a:spcPts val="0"/>
                        </a:spcBef>
                        <a:spcAft>
                          <a:spcPts val="0"/>
                        </a:spcAft>
                      </a:pPr>
                      <a:r>
                        <a:rPr lang="en-US" sz="1600">
                          <a:solidFill>
                            <a:schemeClr val="tx1"/>
                          </a:solidFill>
                          <a:effectLst/>
                        </a:rPr>
                        <a:t>Post-class assignment A7</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9144" marR="9144" marT="0" marB="0"/>
                </a:tc>
                <a:tc>
                  <a:txBody>
                    <a:bodyPr/>
                    <a:lstStyle/>
                    <a:p>
                      <a:pPr marL="0" marR="0" indent="0" algn="l">
                        <a:lnSpc>
                          <a:spcPct val="100000"/>
                        </a:lnSpc>
                        <a:spcBef>
                          <a:spcPts val="0"/>
                        </a:spcBef>
                        <a:spcAft>
                          <a:spcPts val="0"/>
                        </a:spcAft>
                      </a:pPr>
                      <a:r>
                        <a:rPr lang="en-US" sz="1600">
                          <a:solidFill>
                            <a:schemeClr val="tx1"/>
                          </a:solidFill>
                          <a:effectLst/>
                        </a:rPr>
                        <a:t>23-Oct - noon</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9144" marR="9144" marT="0" marB="0"/>
                </a:tc>
                <a:tc>
                  <a:txBody>
                    <a:bodyPr/>
                    <a:lstStyle/>
                    <a:p>
                      <a:pPr marL="0" marR="0" indent="0" algn="l">
                        <a:lnSpc>
                          <a:spcPct val="100000"/>
                        </a:lnSpc>
                        <a:spcBef>
                          <a:spcPts val="0"/>
                        </a:spcBef>
                        <a:spcAft>
                          <a:spcPts val="0"/>
                        </a:spcAft>
                      </a:pPr>
                      <a:r>
                        <a:rPr lang="en-US" sz="1600">
                          <a:solidFill>
                            <a:schemeClr val="tx1"/>
                          </a:solidFill>
                          <a:effectLst/>
                        </a:rPr>
                        <a:t>6%</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9144" marR="9144" marT="0" marB="0"/>
                </a:tc>
                <a:extLst>
                  <a:ext uri="{0D108BD9-81ED-4DB2-BD59-A6C34878D82A}">
                    <a16:rowId xmlns:a16="http://schemas.microsoft.com/office/drawing/2014/main" val="1390433720"/>
                  </a:ext>
                </a:extLst>
              </a:tr>
              <a:tr h="264049">
                <a:tc>
                  <a:txBody>
                    <a:bodyPr/>
                    <a:lstStyle/>
                    <a:p>
                      <a:pPr marL="0" marR="0" indent="0" algn="l">
                        <a:lnSpc>
                          <a:spcPct val="100000"/>
                        </a:lnSpc>
                        <a:spcBef>
                          <a:spcPts val="0"/>
                        </a:spcBef>
                        <a:spcAft>
                          <a:spcPts val="0"/>
                        </a:spcAft>
                      </a:pPr>
                      <a:r>
                        <a:rPr lang="en-US" sz="1600">
                          <a:solidFill>
                            <a:schemeClr val="tx1"/>
                          </a:solidFill>
                          <a:effectLst/>
                        </a:rPr>
                        <a:t>C9</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9144" marR="9144" marT="0" marB="0"/>
                </a:tc>
                <a:tc>
                  <a:txBody>
                    <a:bodyPr/>
                    <a:lstStyle/>
                    <a:p>
                      <a:pPr marL="0" marR="0" indent="0" algn="l">
                        <a:lnSpc>
                          <a:spcPct val="100000"/>
                        </a:lnSpc>
                        <a:spcBef>
                          <a:spcPts val="0"/>
                        </a:spcBef>
                        <a:spcAft>
                          <a:spcPts val="0"/>
                        </a:spcAft>
                      </a:pPr>
                      <a:r>
                        <a:rPr lang="en-US" sz="1600">
                          <a:solidFill>
                            <a:schemeClr val="tx1"/>
                          </a:solidFill>
                          <a:effectLst/>
                        </a:rPr>
                        <a:t>23-Oct</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9144" marR="9144" marT="0" marB="0"/>
                </a:tc>
                <a:tc>
                  <a:txBody>
                    <a:bodyPr/>
                    <a:lstStyle/>
                    <a:p>
                      <a:pPr marL="0" marR="0" indent="0" algn="l">
                        <a:lnSpc>
                          <a:spcPct val="100000"/>
                        </a:lnSpc>
                        <a:spcBef>
                          <a:spcPts val="0"/>
                        </a:spcBef>
                        <a:spcAft>
                          <a:spcPts val="0"/>
                        </a:spcAft>
                      </a:pPr>
                      <a:r>
                        <a:rPr lang="en-US" sz="1600">
                          <a:solidFill>
                            <a:schemeClr val="tx1"/>
                          </a:solidFill>
                          <a:effectLst/>
                        </a:rPr>
                        <a:t>(R12)</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9144" marR="9144" marT="0" marB="0"/>
                </a:tc>
                <a:tc>
                  <a:txBody>
                    <a:bodyPr/>
                    <a:lstStyle/>
                    <a:p>
                      <a:pPr marL="0" marR="0" indent="0" algn="l">
                        <a:lnSpc>
                          <a:spcPct val="100000"/>
                        </a:lnSpc>
                        <a:spcBef>
                          <a:spcPts val="0"/>
                        </a:spcBef>
                        <a:spcAft>
                          <a:spcPts val="0"/>
                        </a:spcAft>
                      </a:pPr>
                      <a:r>
                        <a:rPr lang="en-US" sz="1600">
                          <a:solidFill>
                            <a:schemeClr val="tx1"/>
                          </a:solidFill>
                          <a:effectLst/>
                        </a:rPr>
                        <a:t> </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9144" marR="9144" marT="0" marB="0"/>
                </a:tc>
                <a:tc>
                  <a:txBody>
                    <a:bodyPr/>
                    <a:lstStyle/>
                    <a:p>
                      <a:pPr marL="0" marR="0" indent="0" algn="l">
                        <a:lnSpc>
                          <a:spcPct val="100000"/>
                        </a:lnSpc>
                        <a:spcBef>
                          <a:spcPts val="0"/>
                        </a:spcBef>
                        <a:spcAft>
                          <a:spcPts val="0"/>
                        </a:spcAft>
                      </a:pPr>
                      <a:r>
                        <a:rPr lang="en-US" sz="1600">
                          <a:solidFill>
                            <a:schemeClr val="tx1"/>
                          </a:solidFill>
                          <a:effectLst/>
                        </a:rPr>
                        <a:t> </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9144" marR="9144" marT="0" marB="0"/>
                </a:tc>
                <a:tc>
                  <a:txBody>
                    <a:bodyPr/>
                    <a:lstStyle/>
                    <a:p>
                      <a:pPr marL="0" marR="0" indent="0" algn="l">
                        <a:lnSpc>
                          <a:spcPct val="100000"/>
                        </a:lnSpc>
                        <a:spcBef>
                          <a:spcPts val="0"/>
                        </a:spcBef>
                        <a:spcAft>
                          <a:spcPts val="0"/>
                        </a:spcAft>
                      </a:pPr>
                      <a:r>
                        <a:rPr lang="en-US" sz="1600">
                          <a:solidFill>
                            <a:schemeClr val="tx1"/>
                          </a:solidFill>
                          <a:effectLst/>
                        </a:rPr>
                        <a:t> </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9144" marR="9144" marT="0" marB="0"/>
                </a:tc>
                <a:extLst>
                  <a:ext uri="{0D108BD9-81ED-4DB2-BD59-A6C34878D82A}">
                    <a16:rowId xmlns:a16="http://schemas.microsoft.com/office/drawing/2014/main" val="4256370482"/>
                  </a:ext>
                </a:extLst>
              </a:tr>
              <a:tr h="549861">
                <a:tc>
                  <a:txBody>
                    <a:bodyPr/>
                    <a:lstStyle/>
                    <a:p>
                      <a:pPr marL="0" marR="0" indent="0" algn="l">
                        <a:lnSpc>
                          <a:spcPct val="100000"/>
                        </a:lnSpc>
                        <a:spcBef>
                          <a:spcPts val="0"/>
                        </a:spcBef>
                        <a:spcAft>
                          <a:spcPts val="0"/>
                        </a:spcAft>
                      </a:pPr>
                      <a:r>
                        <a:rPr lang="en-US" sz="1600">
                          <a:solidFill>
                            <a:schemeClr val="tx1"/>
                          </a:solidFill>
                          <a:effectLst/>
                        </a:rPr>
                        <a:t>C10</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9144" marR="9144" marT="0" marB="0"/>
                </a:tc>
                <a:tc>
                  <a:txBody>
                    <a:bodyPr/>
                    <a:lstStyle/>
                    <a:p>
                      <a:pPr marL="0" marR="0" indent="0" algn="l">
                        <a:lnSpc>
                          <a:spcPct val="100000"/>
                        </a:lnSpc>
                        <a:spcBef>
                          <a:spcPts val="0"/>
                        </a:spcBef>
                        <a:spcAft>
                          <a:spcPts val="0"/>
                        </a:spcAft>
                      </a:pPr>
                      <a:r>
                        <a:rPr lang="en-US" sz="1600">
                          <a:solidFill>
                            <a:schemeClr val="tx1"/>
                          </a:solidFill>
                          <a:effectLst/>
                        </a:rPr>
                        <a:t>30-Oct</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9144" marR="9144" marT="0" marB="0"/>
                </a:tc>
                <a:tc>
                  <a:txBody>
                    <a:bodyPr/>
                    <a:lstStyle/>
                    <a:p>
                      <a:pPr marL="0" marR="0" indent="0" algn="l">
                        <a:lnSpc>
                          <a:spcPct val="100000"/>
                        </a:lnSpc>
                        <a:spcBef>
                          <a:spcPts val="0"/>
                        </a:spcBef>
                        <a:spcAft>
                          <a:spcPts val="0"/>
                        </a:spcAft>
                      </a:pPr>
                      <a:r>
                        <a:rPr lang="en-US" sz="1600">
                          <a:solidFill>
                            <a:schemeClr val="tx1"/>
                          </a:solidFill>
                          <a:effectLst/>
                        </a:rPr>
                        <a:t>R13</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9144" marR="9144" marT="0" marB="0"/>
                </a:tc>
                <a:tc>
                  <a:txBody>
                    <a:bodyPr/>
                    <a:lstStyle/>
                    <a:p>
                      <a:pPr marL="0" marR="0" indent="0" algn="l">
                        <a:lnSpc>
                          <a:spcPct val="100000"/>
                        </a:lnSpc>
                        <a:spcBef>
                          <a:spcPts val="0"/>
                        </a:spcBef>
                        <a:spcAft>
                          <a:spcPts val="0"/>
                        </a:spcAft>
                      </a:pPr>
                      <a:r>
                        <a:rPr lang="en-US" sz="1600">
                          <a:solidFill>
                            <a:schemeClr val="tx1"/>
                          </a:solidFill>
                          <a:effectLst/>
                        </a:rPr>
                        <a:t>In-class open book test T2</a:t>
                      </a:r>
                    </a:p>
                    <a:p>
                      <a:pPr marL="0" marR="0" indent="0" algn="l">
                        <a:lnSpc>
                          <a:spcPct val="100000"/>
                        </a:lnSpc>
                        <a:spcBef>
                          <a:spcPts val="0"/>
                        </a:spcBef>
                        <a:spcAft>
                          <a:spcPts val="0"/>
                        </a:spcAft>
                      </a:pPr>
                      <a:r>
                        <a:rPr lang="en-US" sz="1600">
                          <a:solidFill>
                            <a:schemeClr val="tx1"/>
                          </a:solidFill>
                          <a:effectLst/>
                        </a:rPr>
                        <a:t>Post-class assignment A8</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9144" marR="9144" marT="0" marB="0"/>
                </a:tc>
                <a:tc>
                  <a:txBody>
                    <a:bodyPr/>
                    <a:lstStyle/>
                    <a:p>
                      <a:pPr marL="0" marR="0" indent="0" algn="l">
                        <a:lnSpc>
                          <a:spcPct val="100000"/>
                        </a:lnSpc>
                        <a:spcBef>
                          <a:spcPts val="0"/>
                        </a:spcBef>
                        <a:spcAft>
                          <a:spcPts val="0"/>
                        </a:spcAft>
                      </a:pPr>
                      <a:r>
                        <a:rPr lang="en-US" sz="1600">
                          <a:solidFill>
                            <a:schemeClr val="tx1"/>
                          </a:solidFill>
                          <a:effectLst/>
                        </a:rPr>
                        <a:t> </a:t>
                      </a:r>
                    </a:p>
                    <a:p>
                      <a:pPr marL="0" marR="0" indent="0" algn="l">
                        <a:lnSpc>
                          <a:spcPct val="100000"/>
                        </a:lnSpc>
                        <a:spcBef>
                          <a:spcPts val="0"/>
                        </a:spcBef>
                        <a:spcAft>
                          <a:spcPts val="0"/>
                        </a:spcAft>
                      </a:pPr>
                      <a:r>
                        <a:rPr lang="en-US" sz="1600">
                          <a:solidFill>
                            <a:schemeClr val="tx1"/>
                          </a:solidFill>
                          <a:effectLst/>
                        </a:rPr>
                        <a:t>06-Nov - noon</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9144" marR="9144" marT="0" marB="0"/>
                </a:tc>
                <a:tc>
                  <a:txBody>
                    <a:bodyPr/>
                    <a:lstStyle/>
                    <a:p>
                      <a:pPr marL="0" marR="0" indent="0" algn="l">
                        <a:lnSpc>
                          <a:spcPct val="100000"/>
                        </a:lnSpc>
                        <a:spcBef>
                          <a:spcPts val="0"/>
                        </a:spcBef>
                        <a:spcAft>
                          <a:spcPts val="0"/>
                        </a:spcAft>
                      </a:pPr>
                      <a:r>
                        <a:rPr lang="en-US" sz="1600">
                          <a:solidFill>
                            <a:schemeClr val="tx1"/>
                          </a:solidFill>
                          <a:effectLst/>
                        </a:rPr>
                        <a:t>7%</a:t>
                      </a:r>
                    </a:p>
                    <a:p>
                      <a:pPr marL="0" marR="0" indent="0" algn="l">
                        <a:lnSpc>
                          <a:spcPct val="100000"/>
                        </a:lnSpc>
                        <a:spcBef>
                          <a:spcPts val="0"/>
                        </a:spcBef>
                        <a:spcAft>
                          <a:spcPts val="0"/>
                        </a:spcAft>
                      </a:pPr>
                      <a:r>
                        <a:rPr lang="en-US" sz="1600">
                          <a:solidFill>
                            <a:schemeClr val="tx1"/>
                          </a:solidFill>
                          <a:effectLst/>
                        </a:rPr>
                        <a:t>1%</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9144" marR="9144" marT="0" marB="0"/>
                </a:tc>
                <a:extLst>
                  <a:ext uri="{0D108BD9-81ED-4DB2-BD59-A6C34878D82A}">
                    <a16:rowId xmlns:a16="http://schemas.microsoft.com/office/drawing/2014/main" val="3381389144"/>
                  </a:ext>
                </a:extLst>
              </a:tr>
              <a:tr h="264049">
                <a:tc>
                  <a:txBody>
                    <a:bodyPr/>
                    <a:lstStyle/>
                    <a:p>
                      <a:pPr marL="0" marR="0" indent="0" algn="l">
                        <a:lnSpc>
                          <a:spcPct val="100000"/>
                        </a:lnSpc>
                        <a:spcBef>
                          <a:spcPts val="0"/>
                        </a:spcBef>
                        <a:spcAft>
                          <a:spcPts val="0"/>
                        </a:spcAft>
                      </a:pPr>
                      <a:r>
                        <a:rPr lang="en-US" sz="1600">
                          <a:solidFill>
                            <a:schemeClr val="tx1"/>
                          </a:solidFill>
                          <a:effectLst/>
                        </a:rPr>
                        <a:t>C11</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9144" marR="9144" marT="0" marB="0"/>
                </a:tc>
                <a:tc>
                  <a:txBody>
                    <a:bodyPr/>
                    <a:lstStyle/>
                    <a:p>
                      <a:pPr marL="0" marR="0" indent="0" algn="l">
                        <a:lnSpc>
                          <a:spcPct val="100000"/>
                        </a:lnSpc>
                        <a:spcBef>
                          <a:spcPts val="0"/>
                        </a:spcBef>
                        <a:spcAft>
                          <a:spcPts val="0"/>
                        </a:spcAft>
                      </a:pPr>
                      <a:r>
                        <a:rPr lang="en-US" sz="1600">
                          <a:solidFill>
                            <a:schemeClr val="tx1"/>
                          </a:solidFill>
                          <a:effectLst/>
                        </a:rPr>
                        <a:t>06-Nov</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9144" marR="9144" marT="0" marB="0"/>
                </a:tc>
                <a:tc>
                  <a:txBody>
                    <a:bodyPr/>
                    <a:lstStyle/>
                    <a:p>
                      <a:pPr marL="0" marR="0" indent="0" algn="l">
                        <a:lnSpc>
                          <a:spcPct val="100000"/>
                        </a:lnSpc>
                        <a:spcBef>
                          <a:spcPts val="0"/>
                        </a:spcBef>
                        <a:spcAft>
                          <a:spcPts val="0"/>
                        </a:spcAft>
                      </a:pPr>
                      <a:r>
                        <a:rPr lang="en-US" sz="1600">
                          <a:solidFill>
                            <a:schemeClr val="tx1"/>
                          </a:solidFill>
                          <a:effectLst/>
                        </a:rPr>
                        <a:t>R14 (R15)</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9144" marR="9144" marT="0" marB="0"/>
                </a:tc>
                <a:tc>
                  <a:txBody>
                    <a:bodyPr/>
                    <a:lstStyle/>
                    <a:p>
                      <a:pPr marL="0" marR="0" indent="0" algn="l">
                        <a:lnSpc>
                          <a:spcPct val="100000"/>
                        </a:lnSpc>
                        <a:spcBef>
                          <a:spcPts val="0"/>
                        </a:spcBef>
                        <a:spcAft>
                          <a:spcPts val="0"/>
                        </a:spcAft>
                      </a:pPr>
                      <a:r>
                        <a:rPr lang="en-US" sz="1600">
                          <a:solidFill>
                            <a:schemeClr val="tx1"/>
                          </a:solidFill>
                          <a:effectLst/>
                        </a:rPr>
                        <a:t> </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9144" marR="9144" marT="0" marB="0"/>
                </a:tc>
                <a:tc>
                  <a:txBody>
                    <a:bodyPr/>
                    <a:lstStyle/>
                    <a:p>
                      <a:pPr marL="0" marR="0" indent="0" algn="l">
                        <a:lnSpc>
                          <a:spcPct val="100000"/>
                        </a:lnSpc>
                        <a:spcBef>
                          <a:spcPts val="0"/>
                        </a:spcBef>
                        <a:spcAft>
                          <a:spcPts val="0"/>
                        </a:spcAft>
                      </a:pPr>
                      <a:r>
                        <a:rPr lang="en-US" sz="1600">
                          <a:solidFill>
                            <a:schemeClr val="tx1"/>
                          </a:solidFill>
                          <a:effectLst/>
                        </a:rPr>
                        <a:t> </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9144" marR="9144" marT="0" marB="0"/>
                </a:tc>
                <a:tc>
                  <a:txBody>
                    <a:bodyPr/>
                    <a:lstStyle/>
                    <a:p>
                      <a:pPr marL="0" marR="0" indent="0" algn="l">
                        <a:lnSpc>
                          <a:spcPct val="100000"/>
                        </a:lnSpc>
                        <a:spcBef>
                          <a:spcPts val="0"/>
                        </a:spcBef>
                        <a:spcAft>
                          <a:spcPts val="0"/>
                        </a:spcAft>
                      </a:pPr>
                      <a:r>
                        <a:rPr lang="en-US" sz="1600">
                          <a:solidFill>
                            <a:schemeClr val="tx1"/>
                          </a:solidFill>
                          <a:effectLst/>
                        </a:rPr>
                        <a:t> </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9144" marR="9144" marT="0" marB="0"/>
                </a:tc>
                <a:extLst>
                  <a:ext uri="{0D108BD9-81ED-4DB2-BD59-A6C34878D82A}">
                    <a16:rowId xmlns:a16="http://schemas.microsoft.com/office/drawing/2014/main" val="3777580670"/>
                  </a:ext>
                </a:extLst>
              </a:tr>
              <a:tr h="264049">
                <a:tc>
                  <a:txBody>
                    <a:bodyPr/>
                    <a:lstStyle/>
                    <a:p>
                      <a:pPr marL="0" marR="0" indent="0" algn="l">
                        <a:lnSpc>
                          <a:spcPct val="100000"/>
                        </a:lnSpc>
                        <a:spcBef>
                          <a:spcPts val="0"/>
                        </a:spcBef>
                        <a:spcAft>
                          <a:spcPts val="0"/>
                        </a:spcAft>
                      </a:pPr>
                      <a:r>
                        <a:rPr lang="en-US" sz="1600">
                          <a:solidFill>
                            <a:schemeClr val="tx1"/>
                          </a:solidFill>
                          <a:effectLst/>
                        </a:rPr>
                        <a:t>C12</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9144" marR="9144" marT="0" marB="0"/>
                </a:tc>
                <a:tc>
                  <a:txBody>
                    <a:bodyPr/>
                    <a:lstStyle/>
                    <a:p>
                      <a:pPr marL="0" marR="0" indent="0" algn="l">
                        <a:lnSpc>
                          <a:spcPct val="100000"/>
                        </a:lnSpc>
                        <a:spcBef>
                          <a:spcPts val="0"/>
                        </a:spcBef>
                        <a:spcAft>
                          <a:spcPts val="0"/>
                        </a:spcAft>
                      </a:pPr>
                      <a:r>
                        <a:rPr lang="en-US" sz="1600">
                          <a:solidFill>
                            <a:schemeClr val="tx1"/>
                          </a:solidFill>
                          <a:effectLst/>
                        </a:rPr>
                        <a:t>13-Nov</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9144" marR="9144" marT="0" marB="0"/>
                </a:tc>
                <a:tc>
                  <a:txBody>
                    <a:bodyPr/>
                    <a:lstStyle/>
                    <a:p>
                      <a:pPr marL="0" marR="0" indent="0" algn="l">
                        <a:lnSpc>
                          <a:spcPct val="100000"/>
                        </a:lnSpc>
                        <a:spcBef>
                          <a:spcPts val="0"/>
                        </a:spcBef>
                        <a:spcAft>
                          <a:spcPts val="0"/>
                        </a:spcAft>
                      </a:pPr>
                      <a:r>
                        <a:rPr lang="en-US" sz="1600">
                          <a:solidFill>
                            <a:schemeClr val="tx1"/>
                          </a:solidFill>
                          <a:effectLst/>
                        </a:rPr>
                        <a:t> </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9144" marR="9144" marT="0" marB="0"/>
                </a:tc>
                <a:tc>
                  <a:txBody>
                    <a:bodyPr/>
                    <a:lstStyle/>
                    <a:p>
                      <a:pPr marL="0" marR="0" indent="0" algn="l">
                        <a:lnSpc>
                          <a:spcPct val="100000"/>
                        </a:lnSpc>
                        <a:spcBef>
                          <a:spcPts val="0"/>
                        </a:spcBef>
                        <a:spcAft>
                          <a:spcPts val="0"/>
                        </a:spcAft>
                      </a:pPr>
                      <a:r>
                        <a:rPr lang="en-US" sz="1600">
                          <a:solidFill>
                            <a:schemeClr val="tx1"/>
                          </a:solidFill>
                          <a:effectLst/>
                        </a:rPr>
                        <a:t>Post-class assignment A9</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9144" marR="9144" marT="0" marB="0"/>
                </a:tc>
                <a:tc>
                  <a:txBody>
                    <a:bodyPr/>
                    <a:lstStyle/>
                    <a:p>
                      <a:pPr marL="0" marR="0" indent="0" algn="l">
                        <a:lnSpc>
                          <a:spcPct val="100000"/>
                        </a:lnSpc>
                        <a:spcBef>
                          <a:spcPts val="0"/>
                        </a:spcBef>
                        <a:spcAft>
                          <a:spcPts val="0"/>
                        </a:spcAft>
                      </a:pPr>
                      <a:r>
                        <a:rPr lang="en-US" sz="1600">
                          <a:solidFill>
                            <a:schemeClr val="tx1"/>
                          </a:solidFill>
                          <a:effectLst/>
                        </a:rPr>
                        <a:t>27-Nov - noon</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9144" marR="9144" marT="0" marB="0"/>
                </a:tc>
                <a:tc>
                  <a:txBody>
                    <a:bodyPr/>
                    <a:lstStyle/>
                    <a:p>
                      <a:pPr marL="0" marR="0" indent="0" algn="l">
                        <a:lnSpc>
                          <a:spcPct val="100000"/>
                        </a:lnSpc>
                        <a:spcBef>
                          <a:spcPts val="0"/>
                        </a:spcBef>
                        <a:spcAft>
                          <a:spcPts val="0"/>
                        </a:spcAft>
                      </a:pPr>
                      <a:r>
                        <a:rPr lang="en-US" sz="1600">
                          <a:solidFill>
                            <a:schemeClr val="tx1"/>
                          </a:solidFill>
                          <a:effectLst/>
                        </a:rPr>
                        <a:t>3%</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9144" marR="9144" marT="0" marB="0"/>
                </a:tc>
                <a:extLst>
                  <a:ext uri="{0D108BD9-81ED-4DB2-BD59-A6C34878D82A}">
                    <a16:rowId xmlns:a16="http://schemas.microsoft.com/office/drawing/2014/main" val="251728948"/>
                  </a:ext>
                </a:extLst>
              </a:tr>
              <a:tr h="264049">
                <a:tc>
                  <a:txBody>
                    <a:bodyPr/>
                    <a:lstStyle/>
                    <a:p>
                      <a:pPr marL="0" marR="0" indent="0" algn="l">
                        <a:lnSpc>
                          <a:spcPct val="100000"/>
                        </a:lnSpc>
                        <a:spcBef>
                          <a:spcPts val="0"/>
                        </a:spcBef>
                        <a:spcAft>
                          <a:spcPts val="0"/>
                        </a:spcAft>
                      </a:pPr>
                      <a:r>
                        <a:rPr lang="en-US" sz="1600">
                          <a:solidFill>
                            <a:schemeClr val="tx1"/>
                          </a:solidFill>
                          <a:effectLst/>
                        </a:rPr>
                        <a:t>C13</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9144" marR="9144" marT="0" marB="0"/>
                </a:tc>
                <a:tc>
                  <a:txBody>
                    <a:bodyPr/>
                    <a:lstStyle/>
                    <a:p>
                      <a:pPr marL="0" marR="0" indent="0" algn="l">
                        <a:lnSpc>
                          <a:spcPct val="100000"/>
                        </a:lnSpc>
                        <a:spcBef>
                          <a:spcPts val="0"/>
                        </a:spcBef>
                        <a:spcAft>
                          <a:spcPts val="0"/>
                        </a:spcAft>
                      </a:pPr>
                      <a:r>
                        <a:rPr lang="en-US" sz="1600">
                          <a:solidFill>
                            <a:schemeClr val="tx1"/>
                          </a:solidFill>
                          <a:effectLst/>
                        </a:rPr>
                        <a:t>20-Nov</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9144" marR="9144" marT="0" marB="0"/>
                </a:tc>
                <a:tc>
                  <a:txBody>
                    <a:bodyPr/>
                    <a:lstStyle/>
                    <a:p>
                      <a:pPr marL="0" marR="0" indent="0" algn="l">
                        <a:lnSpc>
                          <a:spcPct val="100000"/>
                        </a:lnSpc>
                        <a:spcBef>
                          <a:spcPts val="0"/>
                        </a:spcBef>
                        <a:spcAft>
                          <a:spcPts val="0"/>
                        </a:spcAft>
                      </a:pPr>
                      <a:r>
                        <a:rPr lang="en-US" sz="1600">
                          <a:solidFill>
                            <a:schemeClr val="tx1"/>
                          </a:solidFill>
                          <a:effectLst/>
                        </a:rPr>
                        <a:t> </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9144" marR="9144" marT="0" marB="0"/>
                </a:tc>
                <a:tc>
                  <a:txBody>
                    <a:bodyPr/>
                    <a:lstStyle/>
                    <a:p>
                      <a:pPr marL="0" marR="0" indent="0" algn="l">
                        <a:lnSpc>
                          <a:spcPct val="100000"/>
                        </a:lnSpc>
                        <a:spcBef>
                          <a:spcPts val="0"/>
                        </a:spcBef>
                        <a:spcAft>
                          <a:spcPts val="0"/>
                        </a:spcAft>
                      </a:pPr>
                      <a:r>
                        <a:rPr lang="en-US" sz="1600">
                          <a:solidFill>
                            <a:schemeClr val="tx1"/>
                          </a:solidFill>
                          <a:effectLst/>
                        </a:rPr>
                        <a:t>Post-class assignment A10</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9144" marR="9144" marT="0" marB="0"/>
                </a:tc>
                <a:tc>
                  <a:txBody>
                    <a:bodyPr/>
                    <a:lstStyle/>
                    <a:p>
                      <a:pPr marL="0" marR="0" indent="0" algn="l">
                        <a:lnSpc>
                          <a:spcPct val="100000"/>
                        </a:lnSpc>
                        <a:spcBef>
                          <a:spcPts val="0"/>
                        </a:spcBef>
                        <a:spcAft>
                          <a:spcPts val="0"/>
                        </a:spcAft>
                      </a:pPr>
                      <a:r>
                        <a:rPr lang="en-US" sz="1600">
                          <a:solidFill>
                            <a:schemeClr val="tx1"/>
                          </a:solidFill>
                          <a:effectLst/>
                        </a:rPr>
                        <a:t>04-Dec – noon</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9144" marR="9144" marT="0" marB="0"/>
                </a:tc>
                <a:tc>
                  <a:txBody>
                    <a:bodyPr/>
                    <a:lstStyle/>
                    <a:p>
                      <a:pPr marL="0" marR="0" indent="0" algn="l">
                        <a:lnSpc>
                          <a:spcPct val="100000"/>
                        </a:lnSpc>
                        <a:spcBef>
                          <a:spcPts val="0"/>
                        </a:spcBef>
                        <a:spcAft>
                          <a:spcPts val="0"/>
                        </a:spcAft>
                      </a:pPr>
                      <a:r>
                        <a:rPr lang="en-US" sz="1600">
                          <a:solidFill>
                            <a:schemeClr val="tx1"/>
                          </a:solidFill>
                          <a:effectLst/>
                        </a:rPr>
                        <a:t>17%</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9144" marR="9144" marT="0" marB="0"/>
                </a:tc>
                <a:extLst>
                  <a:ext uri="{0D108BD9-81ED-4DB2-BD59-A6C34878D82A}">
                    <a16:rowId xmlns:a16="http://schemas.microsoft.com/office/drawing/2014/main" val="4228965431"/>
                  </a:ext>
                </a:extLst>
              </a:tr>
              <a:tr h="264049">
                <a:tc>
                  <a:txBody>
                    <a:bodyPr/>
                    <a:lstStyle/>
                    <a:p>
                      <a:pPr marL="0" marR="0" indent="0" algn="l">
                        <a:lnSpc>
                          <a:spcPct val="100000"/>
                        </a:lnSpc>
                        <a:spcBef>
                          <a:spcPts val="0"/>
                        </a:spcBef>
                        <a:spcAft>
                          <a:spcPts val="0"/>
                        </a:spcAft>
                      </a:pPr>
                      <a:r>
                        <a:rPr lang="en-US" sz="1600">
                          <a:solidFill>
                            <a:schemeClr val="tx1"/>
                          </a:solidFill>
                          <a:effectLst/>
                        </a:rPr>
                        <a:t>No class</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9144" marR="9144" marT="0" marB="0"/>
                </a:tc>
                <a:tc>
                  <a:txBody>
                    <a:bodyPr/>
                    <a:lstStyle/>
                    <a:p>
                      <a:pPr marL="0" marR="0" indent="0" algn="l">
                        <a:lnSpc>
                          <a:spcPct val="100000"/>
                        </a:lnSpc>
                        <a:spcBef>
                          <a:spcPts val="0"/>
                        </a:spcBef>
                        <a:spcAft>
                          <a:spcPts val="0"/>
                        </a:spcAft>
                      </a:pPr>
                      <a:r>
                        <a:rPr lang="en-US" sz="1600">
                          <a:solidFill>
                            <a:schemeClr val="tx1"/>
                          </a:solidFill>
                          <a:effectLst/>
                        </a:rPr>
                        <a:t>27-Nov</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9144" marR="9144" marT="0" marB="0"/>
                </a:tc>
                <a:tc>
                  <a:txBody>
                    <a:bodyPr/>
                    <a:lstStyle/>
                    <a:p>
                      <a:pPr marL="0" marR="0" indent="0" algn="l">
                        <a:lnSpc>
                          <a:spcPct val="100000"/>
                        </a:lnSpc>
                        <a:spcBef>
                          <a:spcPts val="0"/>
                        </a:spcBef>
                        <a:spcAft>
                          <a:spcPts val="0"/>
                        </a:spcAft>
                      </a:pPr>
                      <a:r>
                        <a:rPr lang="en-US" sz="1600">
                          <a:solidFill>
                            <a:schemeClr val="tx1"/>
                          </a:solidFill>
                          <a:effectLst/>
                        </a:rPr>
                        <a:t> </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9144" marR="9144" marT="0" marB="0"/>
                </a:tc>
                <a:tc>
                  <a:txBody>
                    <a:bodyPr/>
                    <a:lstStyle/>
                    <a:p>
                      <a:pPr marL="0" marR="0" indent="0" algn="l">
                        <a:lnSpc>
                          <a:spcPct val="100000"/>
                        </a:lnSpc>
                        <a:spcBef>
                          <a:spcPts val="0"/>
                        </a:spcBef>
                        <a:spcAft>
                          <a:spcPts val="0"/>
                        </a:spcAft>
                      </a:pPr>
                      <a:r>
                        <a:rPr lang="en-US" sz="1600">
                          <a:solidFill>
                            <a:schemeClr val="tx1"/>
                          </a:solidFill>
                          <a:effectLst/>
                        </a:rPr>
                        <a:t> </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9144" marR="9144" marT="0" marB="0"/>
                </a:tc>
                <a:tc>
                  <a:txBody>
                    <a:bodyPr/>
                    <a:lstStyle/>
                    <a:p>
                      <a:pPr marL="0" marR="0" indent="0" algn="l">
                        <a:lnSpc>
                          <a:spcPct val="100000"/>
                        </a:lnSpc>
                        <a:spcBef>
                          <a:spcPts val="0"/>
                        </a:spcBef>
                        <a:spcAft>
                          <a:spcPts val="0"/>
                        </a:spcAft>
                      </a:pPr>
                      <a:r>
                        <a:rPr lang="en-US" sz="1600">
                          <a:solidFill>
                            <a:schemeClr val="tx1"/>
                          </a:solidFill>
                          <a:effectLst/>
                        </a:rPr>
                        <a:t> </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9144" marR="9144" marT="0" marB="0"/>
                </a:tc>
                <a:tc>
                  <a:txBody>
                    <a:bodyPr/>
                    <a:lstStyle/>
                    <a:p>
                      <a:pPr marL="0" marR="0" indent="0" algn="l">
                        <a:lnSpc>
                          <a:spcPct val="100000"/>
                        </a:lnSpc>
                        <a:spcBef>
                          <a:spcPts val="0"/>
                        </a:spcBef>
                        <a:spcAft>
                          <a:spcPts val="0"/>
                        </a:spcAft>
                      </a:pPr>
                      <a:r>
                        <a:rPr lang="en-US" sz="1600">
                          <a:solidFill>
                            <a:schemeClr val="tx1"/>
                          </a:solidFill>
                          <a:effectLst/>
                        </a:rPr>
                        <a:t> </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9144" marR="9144" marT="0" marB="0"/>
                </a:tc>
                <a:extLst>
                  <a:ext uri="{0D108BD9-81ED-4DB2-BD59-A6C34878D82A}">
                    <a16:rowId xmlns:a16="http://schemas.microsoft.com/office/drawing/2014/main" val="661886708"/>
                  </a:ext>
                </a:extLst>
              </a:tr>
              <a:tr h="264049">
                <a:tc>
                  <a:txBody>
                    <a:bodyPr/>
                    <a:lstStyle/>
                    <a:p>
                      <a:pPr marL="0" marR="0" indent="0" algn="l">
                        <a:lnSpc>
                          <a:spcPct val="100000"/>
                        </a:lnSpc>
                        <a:spcBef>
                          <a:spcPts val="0"/>
                        </a:spcBef>
                        <a:spcAft>
                          <a:spcPts val="0"/>
                        </a:spcAft>
                      </a:pPr>
                      <a:r>
                        <a:rPr lang="en-US" sz="1600">
                          <a:solidFill>
                            <a:schemeClr val="tx1"/>
                          </a:solidFill>
                          <a:effectLst/>
                        </a:rPr>
                        <a:t>C14</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9144" marR="9144" marT="0" marB="0"/>
                </a:tc>
                <a:tc>
                  <a:txBody>
                    <a:bodyPr/>
                    <a:lstStyle/>
                    <a:p>
                      <a:pPr marL="0" marR="0" indent="0" algn="l">
                        <a:lnSpc>
                          <a:spcPct val="100000"/>
                        </a:lnSpc>
                        <a:spcBef>
                          <a:spcPts val="0"/>
                        </a:spcBef>
                        <a:spcAft>
                          <a:spcPts val="0"/>
                        </a:spcAft>
                      </a:pPr>
                      <a:r>
                        <a:rPr lang="en-US" sz="1600">
                          <a:solidFill>
                            <a:schemeClr val="tx1"/>
                          </a:solidFill>
                          <a:effectLst/>
                        </a:rPr>
                        <a:t>04-Dec</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9144" marR="9144" marT="0" marB="0"/>
                </a:tc>
                <a:tc>
                  <a:txBody>
                    <a:bodyPr/>
                    <a:lstStyle/>
                    <a:p>
                      <a:pPr marL="0" marR="0" indent="0" algn="l">
                        <a:lnSpc>
                          <a:spcPct val="100000"/>
                        </a:lnSpc>
                        <a:spcBef>
                          <a:spcPts val="0"/>
                        </a:spcBef>
                        <a:spcAft>
                          <a:spcPts val="0"/>
                        </a:spcAft>
                      </a:pPr>
                      <a:r>
                        <a:rPr lang="en-US" sz="1600">
                          <a:solidFill>
                            <a:schemeClr val="tx1"/>
                          </a:solidFill>
                          <a:effectLst/>
                        </a:rPr>
                        <a:t> </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9144" marR="9144" marT="0" marB="0"/>
                </a:tc>
                <a:tc>
                  <a:txBody>
                    <a:bodyPr/>
                    <a:lstStyle/>
                    <a:p>
                      <a:pPr marL="0" marR="0" indent="0" algn="l">
                        <a:lnSpc>
                          <a:spcPct val="100000"/>
                        </a:lnSpc>
                        <a:spcBef>
                          <a:spcPts val="0"/>
                        </a:spcBef>
                        <a:spcAft>
                          <a:spcPts val="0"/>
                        </a:spcAft>
                      </a:pPr>
                      <a:r>
                        <a:rPr lang="en-US" sz="1600">
                          <a:solidFill>
                            <a:schemeClr val="tx1"/>
                          </a:solidFill>
                          <a:effectLst/>
                        </a:rPr>
                        <a:t>In-class presentation A11</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9144" marR="9144" marT="0" marB="0"/>
                </a:tc>
                <a:tc>
                  <a:txBody>
                    <a:bodyPr/>
                    <a:lstStyle/>
                    <a:p>
                      <a:pPr marL="0" marR="0" indent="0" algn="l">
                        <a:lnSpc>
                          <a:spcPct val="100000"/>
                        </a:lnSpc>
                        <a:spcBef>
                          <a:spcPts val="0"/>
                        </a:spcBef>
                        <a:spcAft>
                          <a:spcPts val="0"/>
                        </a:spcAft>
                      </a:pPr>
                      <a:r>
                        <a:rPr lang="en-US" sz="1600">
                          <a:solidFill>
                            <a:schemeClr val="tx1"/>
                          </a:solidFill>
                          <a:effectLst/>
                        </a:rPr>
                        <a:t> </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9144" marR="9144" marT="0" marB="0"/>
                </a:tc>
                <a:tc>
                  <a:txBody>
                    <a:bodyPr/>
                    <a:lstStyle/>
                    <a:p>
                      <a:pPr marL="0" marR="0" indent="0" algn="l">
                        <a:lnSpc>
                          <a:spcPct val="100000"/>
                        </a:lnSpc>
                        <a:spcBef>
                          <a:spcPts val="0"/>
                        </a:spcBef>
                        <a:spcAft>
                          <a:spcPts val="0"/>
                        </a:spcAft>
                      </a:pPr>
                      <a:r>
                        <a:rPr lang="en-US" sz="1600">
                          <a:solidFill>
                            <a:schemeClr val="tx1"/>
                          </a:solidFill>
                          <a:effectLst/>
                        </a:rPr>
                        <a:t>13%</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9144" marR="9144" marT="0" marB="0"/>
                </a:tc>
                <a:extLst>
                  <a:ext uri="{0D108BD9-81ED-4DB2-BD59-A6C34878D82A}">
                    <a16:rowId xmlns:a16="http://schemas.microsoft.com/office/drawing/2014/main" val="1446905485"/>
                  </a:ext>
                </a:extLst>
              </a:tr>
              <a:tr h="264049">
                <a:tc>
                  <a:txBody>
                    <a:bodyPr/>
                    <a:lstStyle/>
                    <a:p>
                      <a:pPr marL="0" marR="0" indent="0" algn="l">
                        <a:lnSpc>
                          <a:spcPct val="100000"/>
                        </a:lnSpc>
                        <a:spcBef>
                          <a:spcPts val="0"/>
                        </a:spcBef>
                        <a:spcAft>
                          <a:spcPts val="0"/>
                        </a:spcAft>
                      </a:pPr>
                      <a:r>
                        <a:rPr lang="en-US" sz="1600">
                          <a:solidFill>
                            <a:schemeClr val="tx1"/>
                          </a:solidFill>
                          <a:effectLst/>
                        </a:rPr>
                        <a:t>EXAM</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9144" marR="9144" marT="0" marB="0"/>
                </a:tc>
                <a:tc>
                  <a:txBody>
                    <a:bodyPr/>
                    <a:lstStyle/>
                    <a:p>
                      <a:pPr marL="0" marR="0" indent="0" algn="l">
                        <a:lnSpc>
                          <a:spcPct val="100000"/>
                        </a:lnSpc>
                        <a:spcBef>
                          <a:spcPts val="0"/>
                        </a:spcBef>
                        <a:spcAft>
                          <a:spcPts val="0"/>
                        </a:spcAft>
                      </a:pPr>
                      <a:r>
                        <a:rPr lang="en-US" sz="1600">
                          <a:solidFill>
                            <a:schemeClr val="tx1"/>
                          </a:solidFill>
                          <a:effectLst/>
                        </a:rPr>
                        <a:t>11-Dec</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9144" marR="9144" marT="0" marB="0"/>
                </a:tc>
                <a:tc>
                  <a:txBody>
                    <a:bodyPr/>
                    <a:lstStyle/>
                    <a:p>
                      <a:pPr marL="0" marR="0" indent="0" algn="l">
                        <a:lnSpc>
                          <a:spcPct val="100000"/>
                        </a:lnSpc>
                        <a:spcBef>
                          <a:spcPts val="0"/>
                        </a:spcBef>
                        <a:spcAft>
                          <a:spcPts val="0"/>
                        </a:spcAft>
                      </a:pPr>
                      <a:r>
                        <a:rPr lang="en-US" sz="1600">
                          <a:solidFill>
                            <a:schemeClr val="tx1"/>
                          </a:solidFill>
                          <a:effectLst/>
                        </a:rPr>
                        <a:t> </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9144" marR="9144" marT="0" marB="0"/>
                </a:tc>
                <a:tc>
                  <a:txBody>
                    <a:bodyPr/>
                    <a:lstStyle/>
                    <a:p>
                      <a:pPr marL="0" marR="0" indent="0" algn="l">
                        <a:lnSpc>
                          <a:spcPct val="100000"/>
                        </a:lnSpc>
                        <a:spcBef>
                          <a:spcPts val="0"/>
                        </a:spcBef>
                        <a:spcAft>
                          <a:spcPts val="0"/>
                        </a:spcAft>
                      </a:pPr>
                      <a:r>
                        <a:rPr lang="en-US" sz="1600">
                          <a:solidFill>
                            <a:schemeClr val="tx1"/>
                          </a:solidFill>
                          <a:effectLst/>
                        </a:rPr>
                        <a:t>In-class open-book exam</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9144" marR="9144" marT="0" marB="0"/>
                </a:tc>
                <a:tc>
                  <a:txBody>
                    <a:bodyPr/>
                    <a:lstStyle/>
                    <a:p>
                      <a:pPr marL="0" marR="0" indent="0" algn="l">
                        <a:lnSpc>
                          <a:spcPct val="100000"/>
                        </a:lnSpc>
                        <a:spcBef>
                          <a:spcPts val="0"/>
                        </a:spcBef>
                        <a:spcAft>
                          <a:spcPts val="0"/>
                        </a:spcAft>
                      </a:pPr>
                      <a:r>
                        <a:rPr lang="en-US" sz="1600">
                          <a:solidFill>
                            <a:schemeClr val="tx1"/>
                          </a:solidFill>
                          <a:effectLst/>
                        </a:rPr>
                        <a:t> </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9144" marR="9144" marT="0" marB="0"/>
                </a:tc>
                <a:tc>
                  <a:txBody>
                    <a:bodyPr/>
                    <a:lstStyle/>
                    <a:p>
                      <a:pPr marL="0" marR="0" indent="0" algn="l">
                        <a:lnSpc>
                          <a:spcPct val="100000"/>
                        </a:lnSpc>
                        <a:spcBef>
                          <a:spcPts val="0"/>
                        </a:spcBef>
                        <a:spcAft>
                          <a:spcPts val="0"/>
                        </a:spcAft>
                      </a:pPr>
                      <a:r>
                        <a:rPr lang="en-US" sz="1600">
                          <a:solidFill>
                            <a:schemeClr val="tx1"/>
                          </a:solidFill>
                          <a:effectLst/>
                        </a:rPr>
                        <a:t>30%</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9144" marR="9144" marT="0" marB="0"/>
                </a:tc>
                <a:extLst>
                  <a:ext uri="{0D108BD9-81ED-4DB2-BD59-A6C34878D82A}">
                    <a16:rowId xmlns:a16="http://schemas.microsoft.com/office/drawing/2014/main" val="2032681248"/>
                  </a:ext>
                </a:extLst>
              </a:tr>
              <a:tr h="121142">
                <a:tc gridSpan="6">
                  <a:txBody>
                    <a:bodyPr/>
                    <a:lstStyle/>
                    <a:p>
                      <a:pPr marL="0" marR="0" indent="0" algn="l">
                        <a:lnSpc>
                          <a:spcPct val="100000"/>
                        </a:lnSpc>
                        <a:spcBef>
                          <a:spcPts val="0"/>
                        </a:spcBef>
                        <a:spcAft>
                          <a:spcPts val="0"/>
                        </a:spcAft>
                      </a:pPr>
                      <a:r>
                        <a:rPr lang="en-US" sz="1600" dirty="0">
                          <a:solidFill>
                            <a:schemeClr val="tx1"/>
                          </a:solidFill>
                          <a:effectLst/>
                        </a:rPr>
                        <a:t>                                                                                                                                                  100%</a:t>
                      </a:r>
                      <a:endParaRPr lang="en-US" sz="1600" dirty="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9144" marR="9144"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07204918"/>
                  </a:ext>
                </a:extLst>
              </a:tr>
            </a:tbl>
          </a:graphicData>
        </a:graphic>
      </p:graphicFrame>
    </p:spTree>
    <p:extLst>
      <p:ext uri="{BB962C8B-B14F-4D97-AF65-F5344CB8AC3E}">
        <p14:creationId xmlns:p14="http://schemas.microsoft.com/office/powerpoint/2010/main" val="3664919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EE6DB-34AE-4FBD-AE42-0D18728370C6}"/>
              </a:ext>
            </a:extLst>
          </p:cNvPr>
          <p:cNvSpPr>
            <a:spLocks noGrp="1"/>
          </p:cNvSpPr>
          <p:nvPr>
            <p:ph type="title"/>
          </p:nvPr>
        </p:nvSpPr>
        <p:spPr/>
        <p:txBody>
          <a:bodyPr/>
          <a:lstStyle/>
          <a:p>
            <a:r>
              <a:rPr lang="en-US" dirty="0"/>
              <a:t>Grading summary</a:t>
            </a:r>
          </a:p>
        </p:txBody>
      </p:sp>
      <p:sp>
        <p:nvSpPr>
          <p:cNvPr id="3" name="Content Placeholder 2">
            <a:extLst>
              <a:ext uri="{FF2B5EF4-FFF2-40B4-BE49-F238E27FC236}">
                <a16:creationId xmlns:a16="http://schemas.microsoft.com/office/drawing/2014/main" id="{3D1EAB84-ABC0-4024-A984-3189A8EDE6FD}"/>
              </a:ext>
            </a:extLst>
          </p:cNvPr>
          <p:cNvSpPr>
            <a:spLocks noGrp="1"/>
          </p:cNvSpPr>
          <p:nvPr>
            <p:ph idx="1"/>
          </p:nvPr>
        </p:nvSpPr>
        <p:spPr/>
        <p:txBody>
          <a:bodyPr/>
          <a:lstStyle/>
          <a:p>
            <a:endParaRPr lang="en-US" dirty="0"/>
          </a:p>
          <a:p>
            <a:pPr>
              <a:buFont typeface="Arial" panose="020B0604020202020204" pitchFamily="34" charset="0"/>
              <a:buChar char="•"/>
            </a:pPr>
            <a:r>
              <a:rPr lang="en-US" dirty="0"/>
              <a:t>Two in-class tests (T1, T2): 			11% </a:t>
            </a:r>
          </a:p>
          <a:p>
            <a:pPr>
              <a:buFont typeface="Arial" panose="020B0604020202020204" pitchFamily="34" charset="0"/>
              <a:buChar char="•"/>
            </a:pPr>
            <a:r>
              <a:rPr lang="en-US" dirty="0"/>
              <a:t>Ten post-class assignments (A1 toA10): 	46% </a:t>
            </a:r>
          </a:p>
          <a:p>
            <a:pPr>
              <a:buFont typeface="Arial" panose="020B0604020202020204" pitchFamily="34" charset="0"/>
              <a:buChar char="•"/>
            </a:pPr>
            <a:r>
              <a:rPr lang="pt-BR" dirty="0"/>
              <a:t>Final oral presentation (A11): 			13% </a:t>
            </a:r>
          </a:p>
          <a:p>
            <a:pPr>
              <a:buFont typeface="Arial" panose="020B0604020202020204" pitchFamily="34" charset="0"/>
              <a:buChar char="•"/>
            </a:pPr>
            <a:r>
              <a:rPr lang="en-US" dirty="0"/>
              <a:t>Final exam: 					30% </a:t>
            </a:r>
          </a:p>
          <a:p>
            <a:pPr>
              <a:buFont typeface="Arial" panose="020B0604020202020204" pitchFamily="34" charset="0"/>
              <a:buChar char="•"/>
            </a:pPr>
            <a:r>
              <a:rPr lang="en-US" dirty="0"/>
              <a:t>					TOTAL:       100% </a:t>
            </a:r>
          </a:p>
          <a:p>
            <a:endParaRPr lang="en-US" dirty="0"/>
          </a:p>
          <a:p>
            <a:endParaRPr lang="en-US" dirty="0"/>
          </a:p>
        </p:txBody>
      </p:sp>
      <p:sp>
        <p:nvSpPr>
          <p:cNvPr id="4" name="Slide Number Placeholder 3">
            <a:extLst>
              <a:ext uri="{FF2B5EF4-FFF2-40B4-BE49-F238E27FC236}">
                <a16:creationId xmlns:a16="http://schemas.microsoft.com/office/drawing/2014/main" id="{AF658DA5-2433-4213-8189-2A3E43476E60}"/>
              </a:ext>
            </a:extLst>
          </p:cNvPr>
          <p:cNvSpPr>
            <a:spLocks noGrp="1"/>
          </p:cNvSpPr>
          <p:nvPr>
            <p:ph type="sldNum" sz="quarter" idx="3"/>
          </p:nvPr>
        </p:nvSpPr>
        <p:spPr/>
        <p:txBody>
          <a:bodyPr/>
          <a:lstStyle/>
          <a:p>
            <a:fld id="{7C5DB68A-9D44-4073-920F-D08D647C06A7}" type="slidenum">
              <a:rPr lang="en-US" smtClean="0"/>
              <a:t>11</a:t>
            </a:fld>
            <a:endParaRPr lang="en-US" dirty="0"/>
          </a:p>
        </p:txBody>
      </p:sp>
    </p:spTree>
    <p:extLst>
      <p:ext uri="{BB962C8B-B14F-4D97-AF65-F5344CB8AC3E}">
        <p14:creationId xmlns:p14="http://schemas.microsoft.com/office/powerpoint/2010/main" val="7724051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0A4AB-E9B9-4EA6-8E99-4A3E4E57DF84}"/>
              </a:ext>
            </a:extLst>
          </p:cNvPr>
          <p:cNvSpPr>
            <a:spLocks noGrp="1"/>
          </p:cNvSpPr>
          <p:nvPr>
            <p:ph type="title"/>
          </p:nvPr>
        </p:nvSpPr>
        <p:spPr/>
        <p:txBody>
          <a:bodyPr/>
          <a:lstStyle/>
          <a:p>
            <a:r>
              <a:rPr lang="en-US" dirty="0"/>
              <a:t>Core course output</a:t>
            </a:r>
          </a:p>
        </p:txBody>
      </p:sp>
      <p:sp>
        <p:nvSpPr>
          <p:cNvPr id="3" name="Content Placeholder 2">
            <a:extLst>
              <a:ext uri="{FF2B5EF4-FFF2-40B4-BE49-F238E27FC236}">
                <a16:creationId xmlns:a16="http://schemas.microsoft.com/office/drawing/2014/main" id="{1187646F-55BC-4F06-9E9E-3BF7820EBEB7}"/>
              </a:ext>
            </a:extLst>
          </p:cNvPr>
          <p:cNvSpPr>
            <a:spLocks noGrp="1"/>
          </p:cNvSpPr>
          <p:nvPr>
            <p:ph idx="1"/>
          </p:nvPr>
        </p:nvSpPr>
        <p:spPr/>
        <p:txBody>
          <a:bodyPr/>
          <a:lstStyle/>
          <a:p>
            <a:pPr>
              <a:buFont typeface="Arial" panose="020B0604020202020204" pitchFamily="34" charset="0"/>
              <a:buChar char="•"/>
            </a:pPr>
            <a:r>
              <a:rPr lang="en-US" dirty="0"/>
              <a:t>A (micro-) realism-based ontology:</a:t>
            </a:r>
          </a:p>
          <a:p>
            <a:pPr lvl="1">
              <a:buFont typeface="Arial" panose="020B0604020202020204" pitchFamily="34" charset="0"/>
              <a:buChar char="•"/>
            </a:pPr>
            <a:r>
              <a:rPr lang="en-US" dirty="0"/>
              <a:t>in a domain of your choice,</a:t>
            </a:r>
          </a:p>
          <a:p>
            <a:pPr lvl="1">
              <a:buFont typeface="Arial" panose="020B0604020202020204" pitchFamily="34" charset="0"/>
              <a:buChar char="•"/>
            </a:pPr>
            <a:r>
              <a:rPr lang="en-US" dirty="0"/>
              <a:t>ideally related to your final degree requirement,</a:t>
            </a:r>
          </a:p>
          <a:p>
            <a:pPr lvl="1">
              <a:buFont typeface="Arial" panose="020B0604020202020204" pitchFamily="34" charset="0"/>
              <a:buChar char="•"/>
            </a:pPr>
            <a:r>
              <a:rPr lang="en-US" dirty="0"/>
              <a:t>for a demonstrable purpose, fulfilling some real need.</a:t>
            </a:r>
          </a:p>
          <a:p>
            <a:pPr lvl="1">
              <a:buFont typeface="Arial" panose="020B0604020202020204" pitchFamily="34" charset="0"/>
              <a:buChar char="•"/>
            </a:pPr>
            <a:endParaRPr lang="en-US" dirty="0"/>
          </a:p>
          <a:p>
            <a:pPr marL="0" indent="0"/>
            <a:endParaRPr lang="en-US" dirty="0"/>
          </a:p>
        </p:txBody>
      </p:sp>
      <p:sp>
        <p:nvSpPr>
          <p:cNvPr id="4" name="Slide Number Placeholder 3">
            <a:extLst>
              <a:ext uri="{FF2B5EF4-FFF2-40B4-BE49-F238E27FC236}">
                <a16:creationId xmlns:a16="http://schemas.microsoft.com/office/drawing/2014/main" id="{4E025CAC-C4B3-4AED-9B48-1DA0AD56D647}"/>
              </a:ext>
            </a:extLst>
          </p:cNvPr>
          <p:cNvSpPr>
            <a:spLocks noGrp="1"/>
          </p:cNvSpPr>
          <p:nvPr>
            <p:ph type="sldNum" sz="quarter" idx="3"/>
          </p:nvPr>
        </p:nvSpPr>
        <p:spPr/>
        <p:txBody>
          <a:bodyPr/>
          <a:lstStyle/>
          <a:p>
            <a:fld id="{7C5DB68A-9D44-4073-920F-D08D647C06A7}" type="slidenum">
              <a:rPr lang="en-US" smtClean="0"/>
              <a:t>12</a:t>
            </a:fld>
            <a:endParaRPr lang="en-US" dirty="0"/>
          </a:p>
        </p:txBody>
      </p:sp>
    </p:spTree>
    <p:extLst>
      <p:ext uri="{BB962C8B-B14F-4D97-AF65-F5344CB8AC3E}">
        <p14:creationId xmlns:p14="http://schemas.microsoft.com/office/powerpoint/2010/main" val="28867146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2DD3A-945D-4EE9-8DE4-8FBAA7804494}"/>
              </a:ext>
            </a:extLst>
          </p:cNvPr>
          <p:cNvSpPr>
            <a:spLocks noGrp="1"/>
          </p:cNvSpPr>
          <p:nvPr>
            <p:ph type="title"/>
          </p:nvPr>
        </p:nvSpPr>
        <p:spPr/>
        <p:txBody>
          <a:bodyPr/>
          <a:lstStyle/>
          <a:p>
            <a:r>
              <a:rPr lang="en-US" dirty="0"/>
              <a:t>Ontology design assignments</a:t>
            </a:r>
          </a:p>
        </p:txBody>
      </p:sp>
      <p:sp>
        <p:nvSpPr>
          <p:cNvPr id="3" name="Content Placeholder 2">
            <a:extLst>
              <a:ext uri="{FF2B5EF4-FFF2-40B4-BE49-F238E27FC236}">
                <a16:creationId xmlns:a16="http://schemas.microsoft.com/office/drawing/2014/main" id="{92D45DE6-5F4D-4640-99CC-A9415FF82813}"/>
              </a:ext>
            </a:extLst>
          </p:cNvPr>
          <p:cNvSpPr>
            <a:spLocks noGrp="1"/>
          </p:cNvSpPr>
          <p:nvPr>
            <p:ph idx="1"/>
          </p:nvPr>
        </p:nvSpPr>
        <p:spPr/>
        <p:txBody>
          <a:bodyPr/>
          <a:lstStyle/>
          <a:p>
            <a:pPr>
              <a:buFont typeface="Arial" panose="020B0604020202020204" pitchFamily="34" charset="0"/>
              <a:buChar char="•"/>
              <a:tabLst>
                <a:tab pos="2230438" algn="l"/>
              </a:tabLst>
            </a:pPr>
            <a:r>
              <a:rPr lang="en-US" dirty="0"/>
              <a:t>A2 – Sep 16: 	PP presentation (5 min.) about domain, 		purpose, challenges, some example terms.</a:t>
            </a:r>
          </a:p>
          <a:p>
            <a:pPr>
              <a:buFont typeface="Arial" panose="020B0604020202020204" pitchFamily="34" charset="0"/>
              <a:buChar char="•"/>
              <a:tabLst>
                <a:tab pos="2230438" algn="l"/>
              </a:tabLst>
            </a:pPr>
            <a:r>
              <a:rPr lang="en-US" dirty="0"/>
              <a:t>A3 – Sep 23: 	V1 </a:t>
            </a:r>
            <a:r>
              <a:rPr lang="en-US" dirty="0">
                <a:sym typeface="Wingdings" panose="05000000000000000000" pitchFamily="2" charset="2"/>
              </a:rPr>
              <a:t> 5 continuants / 5 occurrents</a:t>
            </a:r>
          </a:p>
          <a:p>
            <a:pPr>
              <a:buFont typeface="Arial" panose="020B0604020202020204" pitchFamily="34" charset="0"/>
              <a:buChar char="•"/>
              <a:tabLst>
                <a:tab pos="2230438" algn="l"/>
              </a:tabLst>
            </a:pPr>
            <a:r>
              <a:rPr lang="en-US" dirty="0">
                <a:sym typeface="Wingdings" panose="05000000000000000000" pitchFamily="2" charset="2"/>
              </a:rPr>
              <a:t>A4 – Sep 30: 	V2  term and </a:t>
            </a:r>
            <a:r>
              <a:rPr lang="en-US" dirty="0" err="1">
                <a:sym typeface="Wingdings" panose="05000000000000000000" pitchFamily="2" charset="2"/>
              </a:rPr>
              <a:t>defs</a:t>
            </a:r>
            <a:r>
              <a:rPr lang="en-US" dirty="0">
                <a:sym typeface="Wingdings" panose="05000000000000000000" pitchFamily="2" charset="2"/>
              </a:rPr>
              <a:t> principles applied</a:t>
            </a:r>
          </a:p>
          <a:p>
            <a:pPr>
              <a:buFont typeface="Arial" panose="020B0604020202020204" pitchFamily="34" charset="0"/>
              <a:buChar char="•"/>
              <a:tabLst>
                <a:tab pos="2230438" algn="l"/>
              </a:tabLst>
            </a:pPr>
            <a:r>
              <a:rPr lang="en-US" dirty="0">
                <a:sym typeface="Wingdings" panose="05000000000000000000" pitchFamily="2" charset="2"/>
              </a:rPr>
              <a:t>A5 – Oct 7: 	V3  relational dependency analysis</a:t>
            </a:r>
          </a:p>
          <a:p>
            <a:pPr>
              <a:buFont typeface="Arial" panose="020B0604020202020204" pitchFamily="34" charset="0"/>
              <a:buChar char="•"/>
              <a:tabLst>
                <a:tab pos="2230438" algn="l"/>
              </a:tabLst>
            </a:pPr>
            <a:r>
              <a:rPr lang="en-US" dirty="0">
                <a:sym typeface="Wingdings" panose="05000000000000000000" pitchFamily="2" charset="2"/>
              </a:rPr>
              <a:t>A6 – Oct 14: 	V4  Referent tracking analysis</a:t>
            </a:r>
          </a:p>
          <a:p>
            <a:pPr>
              <a:buFont typeface="Arial" panose="020B0604020202020204" pitchFamily="34" charset="0"/>
              <a:buChar char="•"/>
              <a:tabLst>
                <a:tab pos="2230438" algn="l"/>
              </a:tabLst>
            </a:pPr>
            <a:r>
              <a:rPr lang="en-US" dirty="0">
                <a:sym typeface="Wingdings" panose="05000000000000000000" pitchFamily="2" charset="2"/>
              </a:rPr>
              <a:t>A7 – Oct 21:	V5  Link to OGMS (or other for non-BMI)</a:t>
            </a:r>
          </a:p>
          <a:p>
            <a:pPr>
              <a:buFont typeface="Arial" panose="020B0604020202020204" pitchFamily="34" charset="0"/>
              <a:buChar char="•"/>
              <a:tabLst>
                <a:tab pos="2230438" algn="l"/>
              </a:tabLst>
            </a:pPr>
            <a:r>
              <a:rPr lang="en-US" dirty="0">
                <a:sym typeface="Wingdings" panose="05000000000000000000" pitchFamily="2" charset="2"/>
              </a:rPr>
              <a:t>A8 – Nov 4: 	formal version history V1  V5</a:t>
            </a:r>
          </a:p>
          <a:p>
            <a:pPr>
              <a:buFont typeface="Arial" panose="020B0604020202020204" pitchFamily="34" charset="0"/>
              <a:buChar char="•"/>
              <a:tabLst>
                <a:tab pos="2230438" algn="l"/>
              </a:tabLst>
            </a:pPr>
            <a:r>
              <a:rPr lang="en-US" dirty="0">
                <a:sym typeface="Wingdings" panose="05000000000000000000" pitchFamily="2" charset="2"/>
              </a:rPr>
              <a:t>A9 – Nov 18: 	merging of all students’ ontologies</a:t>
            </a:r>
          </a:p>
          <a:p>
            <a:pPr>
              <a:buFont typeface="Arial" panose="020B0604020202020204" pitchFamily="34" charset="0"/>
              <a:buChar char="•"/>
              <a:tabLst>
                <a:tab pos="2230438" algn="l"/>
              </a:tabLst>
            </a:pPr>
            <a:r>
              <a:rPr lang="en-US" dirty="0">
                <a:sym typeface="Wingdings" panose="05000000000000000000" pitchFamily="2" charset="2"/>
              </a:rPr>
              <a:t>A10 – Dec 2:	PP presentation ready</a:t>
            </a:r>
          </a:p>
          <a:p>
            <a:pPr>
              <a:buFont typeface="Arial" panose="020B0604020202020204" pitchFamily="34" charset="0"/>
              <a:buChar char="•"/>
              <a:tabLst>
                <a:tab pos="2230438" algn="l"/>
              </a:tabLst>
            </a:pPr>
            <a:r>
              <a:rPr lang="en-US" dirty="0">
                <a:sym typeface="Wingdings" panose="05000000000000000000" pitchFamily="2" charset="2"/>
              </a:rPr>
              <a:t>A11 – Dec 4: 	oral presentation of PP / discussion</a:t>
            </a:r>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B1CBBE06-5C49-4260-8A3E-6D5C04AFFF42}"/>
              </a:ext>
            </a:extLst>
          </p:cNvPr>
          <p:cNvSpPr>
            <a:spLocks noGrp="1"/>
          </p:cNvSpPr>
          <p:nvPr>
            <p:ph type="sldNum" sz="quarter" idx="3"/>
          </p:nvPr>
        </p:nvSpPr>
        <p:spPr/>
        <p:txBody>
          <a:bodyPr/>
          <a:lstStyle/>
          <a:p>
            <a:fld id="{7C5DB68A-9D44-4073-920F-D08D647C06A7}" type="slidenum">
              <a:rPr lang="en-US" smtClean="0"/>
              <a:t>13</a:t>
            </a:fld>
            <a:endParaRPr lang="en-US" dirty="0"/>
          </a:p>
        </p:txBody>
      </p:sp>
    </p:spTree>
    <p:extLst>
      <p:ext uri="{BB962C8B-B14F-4D97-AF65-F5344CB8AC3E}">
        <p14:creationId xmlns:p14="http://schemas.microsoft.com/office/powerpoint/2010/main" val="31314357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D77C6-4BD0-48E0-92FE-890F4F27F4AE}"/>
              </a:ext>
            </a:extLst>
          </p:cNvPr>
          <p:cNvSpPr>
            <a:spLocks noGrp="1"/>
          </p:cNvSpPr>
          <p:nvPr>
            <p:ph type="title"/>
          </p:nvPr>
        </p:nvSpPr>
        <p:spPr/>
        <p:txBody>
          <a:bodyPr/>
          <a:lstStyle/>
          <a:p>
            <a:r>
              <a:rPr lang="en-US" dirty="0"/>
              <a:t>Final Exam Dec 11</a:t>
            </a:r>
          </a:p>
        </p:txBody>
      </p:sp>
      <p:sp>
        <p:nvSpPr>
          <p:cNvPr id="3" name="Content Placeholder 2">
            <a:extLst>
              <a:ext uri="{FF2B5EF4-FFF2-40B4-BE49-F238E27FC236}">
                <a16:creationId xmlns:a16="http://schemas.microsoft.com/office/drawing/2014/main" id="{B8E08A26-F915-43E0-9660-F370E9C99354}"/>
              </a:ext>
            </a:extLst>
          </p:cNvPr>
          <p:cNvSpPr>
            <a:spLocks noGrp="1"/>
          </p:cNvSpPr>
          <p:nvPr>
            <p:ph idx="1"/>
          </p:nvPr>
        </p:nvSpPr>
        <p:spPr/>
        <p:txBody>
          <a:bodyPr/>
          <a:lstStyle/>
          <a:p>
            <a:pPr marL="457200" indent="-457200">
              <a:buAutoNum type="arabicParenR"/>
            </a:pPr>
            <a:r>
              <a:rPr lang="en-US" dirty="0"/>
              <a:t>Max 90 minutes: group work on solving some ontology problems</a:t>
            </a:r>
          </a:p>
          <a:p>
            <a:pPr marL="0" indent="0"/>
            <a:r>
              <a:rPr lang="en-US" dirty="0"/>
              <a:t>	output: one document D with problems identified and 		  solved</a:t>
            </a:r>
          </a:p>
          <a:p>
            <a:pPr marL="0" indent="0"/>
            <a:endParaRPr lang="en-US" dirty="0"/>
          </a:p>
          <a:p>
            <a:pPr marL="457200" indent="-457200">
              <a:buFont typeface="+mj-lt"/>
              <a:buAutoNum type="arabicParenR" startAt="2"/>
            </a:pPr>
            <a:r>
              <a:rPr lang="en-US" dirty="0"/>
              <a:t>Max 45 minutes: your personal reflections on D, indicating what you agree/disagree with, alternative better solution.</a:t>
            </a:r>
          </a:p>
          <a:p>
            <a:pPr marL="457200" indent="-457200">
              <a:buFont typeface="+mj-lt"/>
              <a:buAutoNum type="arabicParenR" startAt="2"/>
            </a:pPr>
            <a:endParaRPr lang="en-US" dirty="0"/>
          </a:p>
          <a:p>
            <a:pPr marL="457200" indent="-457200">
              <a:buFont typeface="+mj-lt"/>
              <a:buAutoNum type="arabicParenR" startAt="2"/>
            </a:pPr>
            <a:r>
              <a:rPr lang="en-US" dirty="0"/>
              <a:t>Max 45 minutes: questions on the basis of D.</a:t>
            </a:r>
          </a:p>
        </p:txBody>
      </p:sp>
      <p:sp>
        <p:nvSpPr>
          <p:cNvPr id="4" name="Slide Number Placeholder 3">
            <a:extLst>
              <a:ext uri="{FF2B5EF4-FFF2-40B4-BE49-F238E27FC236}">
                <a16:creationId xmlns:a16="http://schemas.microsoft.com/office/drawing/2014/main" id="{FA54BDA1-790E-4AB4-A525-328B4F70332C}"/>
              </a:ext>
            </a:extLst>
          </p:cNvPr>
          <p:cNvSpPr>
            <a:spLocks noGrp="1"/>
          </p:cNvSpPr>
          <p:nvPr>
            <p:ph type="sldNum" sz="quarter" idx="3"/>
          </p:nvPr>
        </p:nvSpPr>
        <p:spPr/>
        <p:txBody>
          <a:bodyPr/>
          <a:lstStyle/>
          <a:p>
            <a:fld id="{7C5DB68A-9D44-4073-920F-D08D647C06A7}" type="slidenum">
              <a:rPr lang="en-US" smtClean="0"/>
              <a:t>14</a:t>
            </a:fld>
            <a:endParaRPr lang="en-US" dirty="0"/>
          </a:p>
        </p:txBody>
      </p:sp>
    </p:spTree>
    <p:extLst>
      <p:ext uri="{BB962C8B-B14F-4D97-AF65-F5344CB8AC3E}">
        <p14:creationId xmlns:p14="http://schemas.microsoft.com/office/powerpoint/2010/main" val="26890438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B2D0372-2482-4EA2-8F4C-A48851144772}"/>
              </a:ext>
            </a:extLst>
          </p:cNvPr>
          <p:cNvSpPr>
            <a:spLocks noGrp="1"/>
          </p:cNvSpPr>
          <p:nvPr>
            <p:ph type="ctrTitle"/>
          </p:nvPr>
        </p:nvSpPr>
        <p:spPr/>
        <p:txBody>
          <a:bodyPr/>
          <a:lstStyle/>
          <a:p>
            <a:r>
              <a:rPr lang="en-US" dirty="0"/>
              <a:t>The basics of representational systems / artifacts</a:t>
            </a:r>
          </a:p>
        </p:txBody>
      </p:sp>
      <p:sp>
        <p:nvSpPr>
          <p:cNvPr id="6" name="Subtitle 5">
            <a:extLst>
              <a:ext uri="{FF2B5EF4-FFF2-40B4-BE49-F238E27FC236}">
                <a16:creationId xmlns:a16="http://schemas.microsoft.com/office/drawing/2014/main" id="{E93EA66A-15E2-4F1D-89C5-D5C93F972BF5}"/>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B92B7B91-91B7-4125-846D-E76D0D46429F}"/>
              </a:ext>
            </a:extLst>
          </p:cNvPr>
          <p:cNvSpPr>
            <a:spLocks noGrp="1"/>
          </p:cNvSpPr>
          <p:nvPr>
            <p:ph type="sldNum" sz="quarter" idx="4294967295"/>
          </p:nvPr>
        </p:nvSpPr>
        <p:spPr>
          <a:xfrm>
            <a:off x="0" y="6477000"/>
            <a:ext cx="381000" cy="296863"/>
          </a:xfrm>
        </p:spPr>
        <p:txBody>
          <a:bodyPr/>
          <a:lstStyle/>
          <a:p>
            <a:fld id="{7C5DB68A-9D44-4073-920F-D08D647C06A7}" type="slidenum">
              <a:rPr lang="en-US" smtClean="0"/>
              <a:t>15</a:t>
            </a:fld>
            <a:endParaRPr lang="en-US" dirty="0"/>
          </a:p>
        </p:txBody>
      </p:sp>
    </p:spTree>
    <p:extLst>
      <p:ext uri="{BB962C8B-B14F-4D97-AF65-F5344CB8AC3E}">
        <p14:creationId xmlns:p14="http://schemas.microsoft.com/office/powerpoint/2010/main" val="18864729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8D772B4-8D15-4DB8-A7DE-CEC7C5558B19}"/>
              </a:ext>
            </a:extLst>
          </p:cNvPr>
          <p:cNvSpPr>
            <a:spLocks noGrp="1"/>
          </p:cNvSpPr>
          <p:nvPr>
            <p:ph type="title"/>
          </p:nvPr>
        </p:nvSpPr>
        <p:spPr/>
        <p:txBody>
          <a:bodyPr/>
          <a:lstStyle/>
          <a:p>
            <a:r>
              <a:rPr lang="en-US" dirty="0"/>
              <a:t>‘</a:t>
            </a:r>
            <a:r>
              <a:rPr lang="en-US" i="1" dirty="0"/>
              <a:t>Representational artifact</a:t>
            </a:r>
            <a:r>
              <a:rPr lang="en-US" dirty="0"/>
              <a:t>’</a:t>
            </a:r>
          </a:p>
        </p:txBody>
      </p:sp>
      <p:sp>
        <p:nvSpPr>
          <p:cNvPr id="5" name="Content Placeholder 4">
            <a:extLst>
              <a:ext uri="{FF2B5EF4-FFF2-40B4-BE49-F238E27FC236}">
                <a16:creationId xmlns:a16="http://schemas.microsoft.com/office/drawing/2014/main" id="{A52B326D-D7DE-476E-9073-B5AC15AD2F50}"/>
              </a:ext>
            </a:extLst>
          </p:cNvPr>
          <p:cNvSpPr>
            <a:spLocks noGrp="1"/>
          </p:cNvSpPr>
          <p:nvPr>
            <p:ph idx="1"/>
          </p:nvPr>
        </p:nvSpPr>
        <p:spPr>
          <a:xfrm>
            <a:off x="228600" y="1676400"/>
            <a:ext cx="8686800" cy="4953000"/>
          </a:xfrm>
        </p:spPr>
        <p:txBody>
          <a:bodyPr/>
          <a:lstStyle/>
          <a:p>
            <a:pPr>
              <a:buFont typeface="Arial" panose="020B0604020202020204" pitchFamily="34" charset="0"/>
              <a:buChar char="•"/>
            </a:pPr>
            <a:r>
              <a:rPr lang="en-US" dirty="0"/>
              <a:t>Roughly and broadly: something created to depict/represent/be about something else.</a:t>
            </a:r>
          </a:p>
          <a:p>
            <a:pPr>
              <a:buFont typeface="Arial" panose="020B0604020202020204" pitchFamily="34" charset="0"/>
              <a:buChar char="•"/>
            </a:pPr>
            <a:r>
              <a:rPr lang="en-US" dirty="0"/>
              <a:t>Examples:</a:t>
            </a:r>
          </a:p>
          <a:p>
            <a:pPr>
              <a:buFont typeface="Arial" panose="020B0604020202020204" pitchFamily="34" charset="0"/>
              <a:buChar char="•"/>
            </a:pPr>
            <a:endParaRPr lang="en-US" dirty="0"/>
          </a:p>
          <a:p>
            <a:pPr lvl="1">
              <a:buFont typeface="Arial" panose="020B0604020202020204" pitchFamily="34" charset="0"/>
              <a:buChar char="•"/>
            </a:pPr>
            <a:endParaRPr lang="en-US" dirty="0"/>
          </a:p>
        </p:txBody>
      </p:sp>
      <p:pic>
        <p:nvPicPr>
          <p:cNvPr id="6146" name="Picture 2" descr="Faculty Profile - Jacobs School of Medicine and Biomedical Sciences -  University at Buffalo">
            <a:extLst>
              <a:ext uri="{FF2B5EF4-FFF2-40B4-BE49-F238E27FC236}">
                <a16:creationId xmlns:a16="http://schemas.microsoft.com/office/drawing/2014/main" id="{0CE0ACF2-02AC-40E9-A715-5CAB747B9F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200400"/>
            <a:ext cx="2174875" cy="326231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8F8589D-4680-47E9-BEB6-3099E6A3DDC9}"/>
              </a:ext>
            </a:extLst>
          </p:cNvPr>
          <p:cNvSpPr txBox="1"/>
          <p:nvPr/>
        </p:nvSpPr>
        <p:spPr>
          <a:xfrm>
            <a:off x="2784475" y="3113804"/>
            <a:ext cx="3313936" cy="1754326"/>
          </a:xfrm>
          <a:prstGeom prst="rect">
            <a:avLst/>
          </a:prstGeom>
          <a:noFill/>
        </p:spPr>
        <p:txBody>
          <a:bodyPr wrap="square" rtlCol="0">
            <a:spAutoFit/>
          </a:bodyPr>
          <a:lstStyle/>
          <a:p>
            <a:pPr marL="285750" indent="-285750" algn="l">
              <a:buFont typeface="Arial" panose="020B0604020202020204" pitchFamily="34" charset="0"/>
              <a:buChar char="•"/>
            </a:pPr>
            <a:r>
              <a:rPr lang="en-US" sz="1800" b="0" dirty="0">
                <a:solidFill>
                  <a:schemeClr val="bg1"/>
                </a:solidFill>
              </a:rPr>
              <a:t>‘Werner Ceusters’</a:t>
            </a:r>
          </a:p>
          <a:p>
            <a:pPr marL="285750" indent="-285750" algn="l">
              <a:buFont typeface="Arial" panose="020B0604020202020204" pitchFamily="34" charset="0"/>
              <a:buChar char="•"/>
            </a:pPr>
            <a:r>
              <a:rPr lang="en-US" sz="1800" b="0" dirty="0">
                <a:solidFill>
                  <a:schemeClr val="bg1"/>
                </a:solidFill>
              </a:rPr>
              <a:t>‘The Division Chief Biomedical Ontology of the UB BMI’</a:t>
            </a:r>
          </a:p>
          <a:p>
            <a:pPr marL="285750" indent="-285750" algn="l">
              <a:buFont typeface="Arial" panose="020B0604020202020204" pitchFamily="34" charset="0"/>
              <a:buChar char="•"/>
            </a:pPr>
            <a:r>
              <a:rPr lang="en-US" sz="1800" b="0" dirty="0">
                <a:solidFill>
                  <a:schemeClr val="bg1"/>
                </a:solidFill>
              </a:rPr>
              <a:t>‘Celtic </a:t>
            </a:r>
            <a:r>
              <a:rPr lang="en-US" sz="1800" b="0" dirty="0" err="1">
                <a:solidFill>
                  <a:schemeClr val="bg1"/>
                </a:solidFill>
              </a:rPr>
              <a:t>Bompa</a:t>
            </a:r>
            <a:r>
              <a:rPr lang="en-US" sz="1800" b="0" dirty="0">
                <a:solidFill>
                  <a:schemeClr val="bg1"/>
                </a:solidFill>
              </a:rPr>
              <a:t>’</a:t>
            </a:r>
          </a:p>
          <a:p>
            <a:pPr marL="285750" indent="-285750" algn="l">
              <a:buFont typeface="Arial" panose="020B0604020202020204" pitchFamily="34" charset="0"/>
              <a:buChar char="•"/>
            </a:pPr>
            <a:endParaRPr lang="en-US" sz="1800" b="0" dirty="0">
              <a:solidFill>
                <a:schemeClr val="bg1"/>
              </a:solidFill>
            </a:endParaRPr>
          </a:p>
        </p:txBody>
      </p:sp>
      <p:grpSp>
        <p:nvGrpSpPr>
          <p:cNvPr id="9" name="Group 8">
            <a:extLst>
              <a:ext uri="{FF2B5EF4-FFF2-40B4-BE49-F238E27FC236}">
                <a16:creationId xmlns:a16="http://schemas.microsoft.com/office/drawing/2014/main" id="{570FB534-5303-4F81-9FD3-DB263792DE31}"/>
              </a:ext>
            </a:extLst>
          </p:cNvPr>
          <p:cNvGrpSpPr/>
          <p:nvPr/>
        </p:nvGrpSpPr>
        <p:grpSpPr>
          <a:xfrm>
            <a:off x="6098411" y="3159137"/>
            <a:ext cx="2310456" cy="3574427"/>
            <a:chOff x="6098411" y="3159137"/>
            <a:chExt cx="2310456" cy="3574427"/>
          </a:xfrm>
        </p:grpSpPr>
        <p:pic>
          <p:nvPicPr>
            <p:cNvPr id="8" name="Picture 7">
              <a:extLst>
                <a:ext uri="{FF2B5EF4-FFF2-40B4-BE49-F238E27FC236}">
                  <a16:creationId xmlns:a16="http://schemas.microsoft.com/office/drawing/2014/main" id="{A8F92429-B2D4-4C17-B806-DBA0935EEF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8411" y="3159137"/>
              <a:ext cx="2310456" cy="3262313"/>
            </a:xfrm>
            <a:prstGeom prst="rect">
              <a:avLst/>
            </a:prstGeom>
          </p:spPr>
        </p:pic>
        <p:sp>
          <p:nvSpPr>
            <p:cNvPr id="7" name="TextBox 6">
              <a:extLst>
                <a:ext uri="{FF2B5EF4-FFF2-40B4-BE49-F238E27FC236}">
                  <a16:creationId xmlns:a16="http://schemas.microsoft.com/office/drawing/2014/main" id="{81105E85-72AF-4C08-ABCE-78B82BCA3DF6}"/>
                </a:ext>
              </a:extLst>
            </p:cNvPr>
            <p:cNvSpPr txBox="1"/>
            <p:nvPr/>
          </p:nvSpPr>
          <p:spPr>
            <a:xfrm>
              <a:off x="6553200" y="6364232"/>
              <a:ext cx="1293944" cy="369332"/>
            </a:xfrm>
            <a:prstGeom prst="rect">
              <a:avLst/>
            </a:prstGeom>
            <a:noFill/>
          </p:spPr>
          <p:txBody>
            <a:bodyPr wrap="none" rtlCol="0">
              <a:spAutoFit/>
            </a:bodyPr>
            <a:lstStyle/>
            <a:p>
              <a:r>
                <a:rPr lang="en-US" sz="1800" b="0" dirty="0" err="1">
                  <a:solidFill>
                    <a:schemeClr val="bg1"/>
                  </a:solidFill>
                </a:rPr>
                <a:t>Dboss</a:t>
              </a:r>
              <a:r>
                <a:rPr lang="en-US" sz="1800" b="0" dirty="0">
                  <a:solidFill>
                    <a:schemeClr val="bg1"/>
                  </a:solidFill>
                </a:rPr>
                <a:t> 2004</a:t>
              </a:r>
            </a:p>
          </p:txBody>
        </p:sp>
      </p:grpSp>
      <p:sp>
        <p:nvSpPr>
          <p:cNvPr id="2" name="Slide Number Placeholder 1">
            <a:extLst>
              <a:ext uri="{FF2B5EF4-FFF2-40B4-BE49-F238E27FC236}">
                <a16:creationId xmlns:a16="http://schemas.microsoft.com/office/drawing/2014/main" id="{1EBA2393-85DE-42E3-8561-42897A51E874}"/>
              </a:ext>
            </a:extLst>
          </p:cNvPr>
          <p:cNvSpPr>
            <a:spLocks noGrp="1"/>
          </p:cNvSpPr>
          <p:nvPr>
            <p:ph type="sldNum" sz="quarter" idx="3"/>
          </p:nvPr>
        </p:nvSpPr>
        <p:spPr/>
        <p:txBody>
          <a:bodyPr/>
          <a:lstStyle/>
          <a:p>
            <a:fld id="{7C5DB68A-9D44-4073-920F-D08D647C06A7}" type="slidenum">
              <a:rPr lang="en-US" smtClean="0"/>
              <a:t>16</a:t>
            </a:fld>
            <a:endParaRPr lang="en-US" dirty="0"/>
          </a:p>
        </p:txBody>
      </p:sp>
    </p:spTree>
    <p:extLst>
      <p:ext uri="{BB962C8B-B14F-4D97-AF65-F5344CB8AC3E}">
        <p14:creationId xmlns:p14="http://schemas.microsoft.com/office/powerpoint/2010/main" val="445051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304C3-25C6-49CD-BD95-EF2632581722}"/>
              </a:ext>
            </a:extLst>
          </p:cNvPr>
          <p:cNvSpPr>
            <a:spLocks noGrp="1"/>
          </p:cNvSpPr>
          <p:nvPr>
            <p:ph type="title"/>
          </p:nvPr>
        </p:nvSpPr>
        <p:spPr/>
        <p:txBody>
          <a:bodyPr/>
          <a:lstStyle/>
          <a:p>
            <a:r>
              <a:rPr lang="en-US" dirty="0"/>
              <a:t>Some rough definitions / elucidations (1)</a:t>
            </a:r>
          </a:p>
        </p:txBody>
      </p:sp>
      <p:sp>
        <p:nvSpPr>
          <p:cNvPr id="3" name="Content Placeholder 2">
            <a:extLst>
              <a:ext uri="{FF2B5EF4-FFF2-40B4-BE49-F238E27FC236}">
                <a16:creationId xmlns:a16="http://schemas.microsoft.com/office/drawing/2014/main" id="{C3EB88F2-C3A8-429F-AAAB-CCE1F8944BF3}"/>
              </a:ext>
            </a:extLst>
          </p:cNvPr>
          <p:cNvSpPr>
            <a:spLocks noGrp="1"/>
          </p:cNvSpPr>
          <p:nvPr>
            <p:ph idx="1"/>
          </p:nvPr>
        </p:nvSpPr>
        <p:spPr/>
        <p:txBody>
          <a:bodyPr/>
          <a:lstStyle/>
          <a:p>
            <a:pPr>
              <a:buFont typeface="Arial" panose="020B0604020202020204" pitchFamily="34" charset="0"/>
              <a:buChar char="•"/>
            </a:pPr>
            <a:r>
              <a:rPr lang="en-US" b="1" u="sng" dirty="0"/>
              <a:t>REPRESENTATION</a:t>
            </a:r>
            <a:r>
              <a:rPr lang="en-US" dirty="0"/>
              <a:t>: an entity, for example an idea, image, record, or description which refers to (is of or about), or is intended to refer to, some entity or entities external to the representation. </a:t>
            </a:r>
          </a:p>
          <a:p>
            <a:pPr>
              <a:buFont typeface="Arial" panose="020B0604020202020204" pitchFamily="34" charset="0"/>
              <a:buChar char="•"/>
            </a:pPr>
            <a:r>
              <a:rPr lang="en-US" b="1" u="sng" dirty="0"/>
              <a:t>COMPOSITE REPRESENTATION</a:t>
            </a:r>
            <a:r>
              <a:rPr lang="en-US" dirty="0"/>
              <a:t>: a representation built out of constituent sub-representations as their parts, in the way in which paragraphs are built out of sentences and sentences out of words. </a:t>
            </a:r>
          </a:p>
          <a:p>
            <a:pPr>
              <a:buFont typeface="Arial" panose="020B0604020202020204" pitchFamily="34" charset="0"/>
              <a:buChar char="•"/>
            </a:pPr>
            <a:r>
              <a:rPr lang="en-US" b="1" u="sng" dirty="0"/>
              <a:t>REPRESENTATIONAL UNIT</a:t>
            </a:r>
            <a:r>
              <a:rPr lang="en-US" dirty="0"/>
              <a:t>: The smallest constituent sub-representations such as icons, names, simple word forms, or the sorts of alphanumeric identifiers we might find in patient records. </a:t>
            </a:r>
          </a:p>
        </p:txBody>
      </p:sp>
      <p:sp>
        <p:nvSpPr>
          <p:cNvPr id="4" name="Slide Number Placeholder 3">
            <a:extLst>
              <a:ext uri="{FF2B5EF4-FFF2-40B4-BE49-F238E27FC236}">
                <a16:creationId xmlns:a16="http://schemas.microsoft.com/office/drawing/2014/main" id="{0B829B55-FDA7-49BE-ACB9-49473F6C356E}"/>
              </a:ext>
            </a:extLst>
          </p:cNvPr>
          <p:cNvSpPr>
            <a:spLocks noGrp="1"/>
          </p:cNvSpPr>
          <p:nvPr>
            <p:ph type="sldNum" sz="quarter" idx="3"/>
          </p:nvPr>
        </p:nvSpPr>
        <p:spPr/>
        <p:txBody>
          <a:bodyPr/>
          <a:lstStyle/>
          <a:p>
            <a:fld id="{7C5DB68A-9D44-4073-920F-D08D647C06A7}" type="slidenum">
              <a:rPr lang="en-US" smtClean="0"/>
              <a:t>17</a:t>
            </a:fld>
            <a:endParaRPr lang="en-US" dirty="0"/>
          </a:p>
        </p:txBody>
      </p:sp>
      <p:sp>
        <p:nvSpPr>
          <p:cNvPr id="5" name="Rectangle 4">
            <a:extLst>
              <a:ext uri="{FF2B5EF4-FFF2-40B4-BE49-F238E27FC236}">
                <a16:creationId xmlns:a16="http://schemas.microsoft.com/office/drawing/2014/main" id="{152E1A69-8891-44ED-9403-D694879C4C65}"/>
              </a:ext>
            </a:extLst>
          </p:cNvPr>
          <p:cNvSpPr/>
          <p:nvPr/>
        </p:nvSpPr>
        <p:spPr>
          <a:xfrm>
            <a:off x="2895600" y="6153834"/>
            <a:ext cx="6187440" cy="646331"/>
          </a:xfrm>
          <a:prstGeom prst="rect">
            <a:avLst/>
          </a:prstGeom>
        </p:spPr>
        <p:txBody>
          <a:bodyPr wrap="square">
            <a:spAutoFit/>
          </a:bodyPr>
          <a:lstStyle/>
          <a:p>
            <a:pPr algn="r"/>
            <a:r>
              <a:rPr lang="en-US" sz="1200" b="0" dirty="0">
                <a:solidFill>
                  <a:schemeClr val="bg1"/>
                </a:solidFill>
                <a:latin typeface="Arial" panose="020B0604020202020204" pitchFamily="34" charset="0"/>
              </a:rPr>
              <a:t>Smith B, </a:t>
            </a:r>
            <a:r>
              <a:rPr lang="en-US" sz="1200" b="0" dirty="0" err="1">
                <a:solidFill>
                  <a:schemeClr val="bg1"/>
                </a:solidFill>
                <a:latin typeface="Arial" panose="020B0604020202020204" pitchFamily="34" charset="0"/>
              </a:rPr>
              <a:t>Kusnierczyk</a:t>
            </a:r>
            <a:r>
              <a:rPr lang="en-US" sz="1200" b="0" dirty="0">
                <a:solidFill>
                  <a:schemeClr val="bg1"/>
                </a:solidFill>
                <a:latin typeface="Arial" panose="020B0604020202020204" pitchFamily="34" charset="0"/>
              </a:rPr>
              <a:t> W, Schober D, Ceusters W. Towards a Reference Terminology for Ontology Research and Development in the Biomedical Domain. Proceedings of KR-MED 2006, Biomedical Ontology in Action, November 8, 2006, Baltimore MD, USA (</a:t>
            </a:r>
            <a:r>
              <a:rPr lang="en-US" sz="1200" b="0" dirty="0">
                <a:solidFill>
                  <a:schemeClr val="bg1"/>
                </a:solidFill>
                <a:latin typeface="Arial" panose="020B0604020202020204" pitchFamily="34" charset="0"/>
                <a:hlinkClick r:id="rId2">
                  <a:extLst>
                    <a:ext uri="{A12FA001-AC4F-418D-AE19-62706E023703}">
                      <ahyp:hlinkClr xmlns:ahyp="http://schemas.microsoft.com/office/drawing/2018/hyperlinkcolor" val="tx"/>
                    </a:ext>
                  </a:extLst>
                </a:hlinkClick>
              </a:rPr>
              <a:t>draft</a:t>
            </a:r>
            <a:r>
              <a:rPr lang="en-US" sz="1200" b="0" dirty="0">
                <a:solidFill>
                  <a:schemeClr val="bg1"/>
                </a:solidFill>
                <a:latin typeface="Arial" panose="020B0604020202020204" pitchFamily="34" charset="0"/>
              </a:rPr>
              <a:t>)</a:t>
            </a:r>
            <a:endParaRPr lang="en-US" sz="1200" dirty="0">
              <a:solidFill>
                <a:schemeClr val="bg1"/>
              </a:solidFill>
            </a:endParaRPr>
          </a:p>
        </p:txBody>
      </p:sp>
    </p:spTree>
    <p:extLst>
      <p:ext uri="{BB962C8B-B14F-4D97-AF65-F5344CB8AC3E}">
        <p14:creationId xmlns:p14="http://schemas.microsoft.com/office/powerpoint/2010/main" val="569667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D8272-66C2-4697-87FA-8F9D3063F031}"/>
              </a:ext>
            </a:extLst>
          </p:cNvPr>
          <p:cNvSpPr>
            <a:spLocks noGrp="1"/>
          </p:cNvSpPr>
          <p:nvPr>
            <p:ph type="title"/>
          </p:nvPr>
        </p:nvSpPr>
        <p:spPr/>
        <p:txBody>
          <a:bodyPr/>
          <a:lstStyle/>
          <a:p>
            <a:r>
              <a:rPr lang="en-US" dirty="0"/>
              <a:t>Some rough definitions / elucidations (2)</a:t>
            </a:r>
          </a:p>
        </p:txBody>
      </p:sp>
      <p:sp>
        <p:nvSpPr>
          <p:cNvPr id="3" name="Content Placeholder 2">
            <a:extLst>
              <a:ext uri="{FF2B5EF4-FFF2-40B4-BE49-F238E27FC236}">
                <a16:creationId xmlns:a16="http://schemas.microsoft.com/office/drawing/2014/main" id="{80F088C1-FD58-4A90-AC1D-F7D8E692E34D}"/>
              </a:ext>
            </a:extLst>
          </p:cNvPr>
          <p:cNvSpPr>
            <a:spLocks noGrp="1"/>
          </p:cNvSpPr>
          <p:nvPr>
            <p:ph idx="1"/>
          </p:nvPr>
        </p:nvSpPr>
        <p:spPr/>
        <p:txBody>
          <a:bodyPr/>
          <a:lstStyle/>
          <a:p>
            <a:pPr>
              <a:buFont typeface="Arial" panose="020B0604020202020204" pitchFamily="34" charset="0"/>
              <a:buChar char="•"/>
            </a:pPr>
            <a:r>
              <a:rPr lang="en-US" b="1" u="sng" dirty="0"/>
              <a:t>COGNITIVE REPRESENTATION</a:t>
            </a:r>
            <a:r>
              <a:rPr lang="en-US" dirty="0"/>
              <a:t>: a representation whose representational units are ideas, thoughts, or beliefs in the mind of some cognitive subject – for example a clinician engaged in applying theoretical (and practical) knowledge to the task of establishing a diagnosis.</a:t>
            </a:r>
          </a:p>
          <a:p>
            <a:pPr>
              <a:buFont typeface="Arial" panose="020B0604020202020204" pitchFamily="34" charset="0"/>
              <a:buChar char="•"/>
            </a:pPr>
            <a:endParaRPr lang="en-US" sz="1000" dirty="0"/>
          </a:p>
          <a:p>
            <a:pPr>
              <a:buFont typeface="Arial" panose="020B0604020202020204" pitchFamily="34" charset="0"/>
              <a:buChar char="•"/>
            </a:pPr>
            <a:r>
              <a:rPr lang="en-US" b="1" u="sng" dirty="0"/>
              <a:t>REPRESENTATIONAL ARTIFACT</a:t>
            </a:r>
            <a:r>
              <a:rPr lang="en-US" dirty="0"/>
              <a:t>: a representation that is fixed in some medium in such a way that it can serve to make the cognitive representations existing in the minds of separate subjects publicly accessible in some enduring fashion. Examples are: a text, a diagram, a map legend, a list, a clinical record, or a controlled vocabulary. </a:t>
            </a:r>
          </a:p>
        </p:txBody>
      </p:sp>
      <p:sp>
        <p:nvSpPr>
          <p:cNvPr id="4" name="Slide Number Placeholder 3">
            <a:extLst>
              <a:ext uri="{FF2B5EF4-FFF2-40B4-BE49-F238E27FC236}">
                <a16:creationId xmlns:a16="http://schemas.microsoft.com/office/drawing/2014/main" id="{F14FCD8E-B36F-4B33-B3EE-74FD1B42B72E}"/>
              </a:ext>
            </a:extLst>
          </p:cNvPr>
          <p:cNvSpPr>
            <a:spLocks noGrp="1"/>
          </p:cNvSpPr>
          <p:nvPr>
            <p:ph type="sldNum" sz="quarter" idx="3"/>
          </p:nvPr>
        </p:nvSpPr>
        <p:spPr/>
        <p:txBody>
          <a:bodyPr/>
          <a:lstStyle/>
          <a:p>
            <a:fld id="{7C5DB68A-9D44-4073-920F-D08D647C06A7}" type="slidenum">
              <a:rPr lang="en-US" smtClean="0"/>
              <a:t>18</a:t>
            </a:fld>
            <a:endParaRPr lang="en-US" dirty="0"/>
          </a:p>
        </p:txBody>
      </p:sp>
      <p:sp>
        <p:nvSpPr>
          <p:cNvPr id="5" name="Rectangle 4">
            <a:extLst>
              <a:ext uri="{FF2B5EF4-FFF2-40B4-BE49-F238E27FC236}">
                <a16:creationId xmlns:a16="http://schemas.microsoft.com/office/drawing/2014/main" id="{8218C383-C6EF-454F-A364-D0E6B2E41D7D}"/>
              </a:ext>
            </a:extLst>
          </p:cNvPr>
          <p:cNvSpPr/>
          <p:nvPr/>
        </p:nvSpPr>
        <p:spPr>
          <a:xfrm>
            <a:off x="2895600" y="6153834"/>
            <a:ext cx="6187440" cy="646331"/>
          </a:xfrm>
          <a:prstGeom prst="rect">
            <a:avLst/>
          </a:prstGeom>
        </p:spPr>
        <p:txBody>
          <a:bodyPr wrap="square">
            <a:spAutoFit/>
          </a:bodyPr>
          <a:lstStyle/>
          <a:p>
            <a:pPr algn="r"/>
            <a:r>
              <a:rPr lang="en-US" sz="1200" b="0" dirty="0">
                <a:solidFill>
                  <a:schemeClr val="bg1"/>
                </a:solidFill>
                <a:latin typeface="Arial" panose="020B0604020202020204" pitchFamily="34" charset="0"/>
              </a:rPr>
              <a:t>Smith B, </a:t>
            </a:r>
            <a:r>
              <a:rPr lang="en-US" sz="1200" b="0" dirty="0" err="1">
                <a:solidFill>
                  <a:schemeClr val="bg1"/>
                </a:solidFill>
                <a:latin typeface="Arial" panose="020B0604020202020204" pitchFamily="34" charset="0"/>
              </a:rPr>
              <a:t>Kusnierczyk</a:t>
            </a:r>
            <a:r>
              <a:rPr lang="en-US" sz="1200" b="0" dirty="0">
                <a:solidFill>
                  <a:schemeClr val="bg1"/>
                </a:solidFill>
                <a:latin typeface="Arial" panose="020B0604020202020204" pitchFamily="34" charset="0"/>
              </a:rPr>
              <a:t> W, Schober D, Ceusters W. Towards a Reference Terminology for Ontology Research and Development in the Biomedical Domain. Proceedings of KR-MED 2006, Biomedical Ontology in Action, November 8, 2006, Baltimore MD, USA (</a:t>
            </a:r>
            <a:r>
              <a:rPr lang="en-US" sz="1200" b="0" dirty="0">
                <a:solidFill>
                  <a:schemeClr val="bg1"/>
                </a:solidFill>
                <a:latin typeface="Arial" panose="020B0604020202020204" pitchFamily="34" charset="0"/>
                <a:hlinkClick r:id="rId2">
                  <a:extLst>
                    <a:ext uri="{A12FA001-AC4F-418D-AE19-62706E023703}">
                      <ahyp:hlinkClr xmlns:ahyp="http://schemas.microsoft.com/office/drawing/2018/hyperlinkcolor" val="tx"/>
                    </a:ext>
                  </a:extLst>
                </a:hlinkClick>
              </a:rPr>
              <a:t>draft</a:t>
            </a:r>
            <a:r>
              <a:rPr lang="en-US" sz="1200" b="0" dirty="0">
                <a:solidFill>
                  <a:schemeClr val="bg1"/>
                </a:solidFill>
                <a:latin typeface="Arial" panose="020B0604020202020204" pitchFamily="34" charset="0"/>
              </a:rPr>
              <a:t>)</a:t>
            </a:r>
            <a:endParaRPr lang="en-US" sz="1200" dirty="0">
              <a:solidFill>
                <a:schemeClr val="bg1"/>
              </a:solidFill>
            </a:endParaRPr>
          </a:p>
        </p:txBody>
      </p:sp>
    </p:spTree>
    <p:extLst>
      <p:ext uri="{BB962C8B-B14F-4D97-AF65-F5344CB8AC3E}">
        <p14:creationId xmlns:p14="http://schemas.microsoft.com/office/powerpoint/2010/main" val="10543671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B8B8F-6183-4C30-B0BC-9C1A595E839D}"/>
              </a:ext>
            </a:extLst>
          </p:cNvPr>
          <p:cNvSpPr>
            <a:spLocks noGrp="1"/>
          </p:cNvSpPr>
          <p:nvPr>
            <p:ph type="title"/>
          </p:nvPr>
        </p:nvSpPr>
        <p:spPr/>
        <p:txBody>
          <a:bodyPr/>
          <a:lstStyle/>
          <a:p>
            <a:r>
              <a:rPr lang="en-US" dirty="0"/>
              <a:t>How many … ?</a:t>
            </a:r>
          </a:p>
        </p:txBody>
      </p:sp>
      <p:sp>
        <p:nvSpPr>
          <p:cNvPr id="4" name="Slide Number Placeholder 3">
            <a:extLst>
              <a:ext uri="{FF2B5EF4-FFF2-40B4-BE49-F238E27FC236}">
                <a16:creationId xmlns:a16="http://schemas.microsoft.com/office/drawing/2014/main" id="{520762AC-3F2E-4513-9787-69B8855B4CB4}"/>
              </a:ext>
            </a:extLst>
          </p:cNvPr>
          <p:cNvSpPr>
            <a:spLocks noGrp="1"/>
          </p:cNvSpPr>
          <p:nvPr>
            <p:ph type="sldNum" sz="quarter" idx="3"/>
          </p:nvPr>
        </p:nvSpPr>
        <p:spPr/>
        <p:txBody>
          <a:bodyPr/>
          <a:lstStyle/>
          <a:p>
            <a:fld id="{7C5DB68A-9D44-4073-920F-D08D647C06A7}" type="slidenum">
              <a:rPr lang="en-US" smtClean="0"/>
              <a:t>19</a:t>
            </a:fld>
            <a:endParaRPr lang="en-US" dirty="0"/>
          </a:p>
        </p:txBody>
      </p:sp>
      <p:pic>
        <p:nvPicPr>
          <p:cNvPr id="5" name="Picture 2" descr="Faculty Profile - Jacobs School of Medicine and Biomedical Sciences -  University at Buffalo">
            <a:extLst>
              <a:ext uri="{FF2B5EF4-FFF2-40B4-BE49-F238E27FC236}">
                <a16:creationId xmlns:a16="http://schemas.microsoft.com/office/drawing/2014/main" id="{EB065CE3-C7F1-45A4-A797-179B12DCE4B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1676400"/>
            <a:ext cx="3352800" cy="50292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BF3B308-26D5-48EC-A15D-4E3CF7A81D33}"/>
              </a:ext>
            </a:extLst>
          </p:cNvPr>
          <p:cNvSpPr txBox="1"/>
          <p:nvPr/>
        </p:nvSpPr>
        <p:spPr>
          <a:xfrm>
            <a:off x="4058892" y="2209800"/>
            <a:ext cx="4552848" cy="2554545"/>
          </a:xfrm>
          <a:prstGeom prst="rect">
            <a:avLst/>
          </a:prstGeom>
          <a:noFill/>
        </p:spPr>
        <p:txBody>
          <a:bodyPr wrap="none" rtlCol="0">
            <a:spAutoFit/>
          </a:bodyPr>
          <a:lstStyle/>
          <a:p>
            <a:r>
              <a:rPr lang="en-US" b="0" dirty="0">
                <a:solidFill>
                  <a:schemeClr val="bg1"/>
                </a:solidFill>
              </a:rPr>
              <a:t>Representations</a:t>
            </a:r>
          </a:p>
          <a:p>
            <a:endParaRPr lang="en-US" b="0" dirty="0">
              <a:solidFill>
                <a:schemeClr val="bg1"/>
              </a:solidFill>
            </a:endParaRPr>
          </a:p>
          <a:p>
            <a:r>
              <a:rPr lang="en-US" b="0" dirty="0">
                <a:solidFill>
                  <a:schemeClr val="bg1"/>
                </a:solidFill>
              </a:rPr>
              <a:t>Composite representations</a:t>
            </a:r>
          </a:p>
          <a:p>
            <a:endParaRPr lang="en-US" b="0" dirty="0">
              <a:solidFill>
                <a:schemeClr val="bg1"/>
              </a:solidFill>
            </a:endParaRPr>
          </a:p>
          <a:p>
            <a:r>
              <a:rPr lang="en-US" b="0" dirty="0">
                <a:solidFill>
                  <a:schemeClr val="bg1"/>
                </a:solidFill>
              </a:rPr>
              <a:t>Representational units</a:t>
            </a:r>
          </a:p>
        </p:txBody>
      </p:sp>
    </p:spTree>
    <p:extLst>
      <p:ext uri="{BB962C8B-B14F-4D97-AF65-F5344CB8AC3E}">
        <p14:creationId xmlns:p14="http://schemas.microsoft.com/office/powerpoint/2010/main" val="3746016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410A6-AB9A-4D71-9ABB-D694C61B653D}"/>
              </a:ext>
            </a:extLst>
          </p:cNvPr>
          <p:cNvSpPr>
            <a:spLocks noGrp="1"/>
          </p:cNvSpPr>
          <p:nvPr>
            <p:ph type="title"/>
          </p:nvPr>
        </p:nvSpPr>
        <p:spPr/>
        <p:txBody>
          <a:bodyPr/>
          <a:lstStyle/>
          <a:p>
            <a:r>
              <a:rPr lang="en-US" dirty="0"/>
              <a:t>Assignment for next week</a:t>
            </a:r>
          </a:p>
        </p:txBody>
      </p:sp>
      <p:sp>
        <p:nvSpPr>
          <p:cNvPr id="3" name="Content Placeholder 2">
            <a:extLst>
              <a:ext uri="{FF2B5EF4-FFF2-40B4-BE49-F238E27FC236}">
                <a16:creationId xmlns:a16="http://schemas.microsoft.com/office/drawing/2014/main" id="{15AC8C4C-5441-433C-B208-F52443B3CDC8}"/>
              </a:ext>
            </a:extLst>
          </p:cNvPr>
          <p:cNvSpPr>
            <a:spLocks noGrp="1"/>
          </p:cNvSpPr>
          <p:nvPr>
            <p:ph idx="1"/>
          </p:nvPr>
        </p:nvSpPr>
        <p:spPr/>
        <p:txBody>
          <a:bodyPr/>
          <a:lstStyle/>
          <a:p>
            <a:r>
              <a:rPr lang="en-US" b="1" dirty="0"/>
              <a:t>Required reading pre-class: </a:t>
            </a:r>
            <a:endParaRPr lang="en-US" dirty="0"/>
          </a:p>
          <a:p>
            <a:endParaRPr lang="en-US" b="1" dirty="0"/>
          </a:p>
          <a:p>
            <a:r>
              <a:rPr lang="en-US" b="1" dirty="0"/>
              <a:t>R2 </a:t>
            </a:r>
            <a:r>
              <a:rPr lang="en-US" b="1" i="1" dirty="0"/>
              <a:t>What is an ontology? </a:t>
            </a:r>
            <a:r>
              <a:rPr lang="en-US" dirty="0"/>
              <a:t>(pages 1-26) in: Arp, R., B. Smith, and A.D. Spear, </a:t>
            </a:r>
            <a:r>
              <a:rPr lang="en-US" i="1" dirty="0"/>
              <a:t>Building ontologies with basic formal ontology</a:t>
            </a:r>
            <a:r>
              <a:rPr lang="en-US" dirty="0"/>
              <a:t>. 2015, The MIT Press,: Cambridge, Massachusetts. online resource (245 p.) </a:t>
            </a:r>
          </a:p>
          <a:p>
            <a:r>
              <a:rPr lang="nl-NL" dirty="0"/>
              <a:t>UB login: </a:t>
            </a:r>
            <a:r>
              <a:rPr lang="nl-NL" dirty="0">
                <a:hlinkClick r:id="rId2"/>
              </a:rPr>
              <a:t>https://ebookcentral-proquest-com.gate.lib.buffalo.edu/lib/buffalo/detail.action?docID=3433795&amp;pq-origsite=primo</a:t>
            </a:r>
            <a:r>
              <a:rPr lang="nl-NL" dirty="0"/>
              <a:t>  </a:t>
            </a:r>
            <a:endParaRPr lang="en-US" dirty="0"/>
          </a:p>
        </p:txBody>
      </p:sp>
      <p:sp>
        <p:nvSpPr>
          <p:cNvPr id="4" name="Slide Number Placeholder 3">
            <a:extLst>
              <a:ext uri="{FF2B5EF4-FFF2-40B4-BE49-F238E27FC236}">
                <a16:creationId xmlns:a16="http://schemas.microsoft.com/office/drawing/2014/main" id="{E01ED7D1-262B-4563-A6D1-5E02ADC1630C}"/>
              </a:ext>
            </a:extLst>
          </p:cNvPr>
          <p:cNvSpPr>
            <a:spLocks noGrp="1"/>
          </p:cNvSpPr>
          <p:nvPr>
            <p:ph type="sldNum" sz="quarter" idx="3"/>
          </p:nvPr>
        </p:nvSpPr>
        <p:spPr/>
        <p:txBody>
          <a:bodyPr/>
          <a:lstStyle/>
          <a:p>
            <a:fld id="{7C5DB68A-9D44-4073-920F-D08D647C06A7}" type="slidenum">
              <a:rPr lang="en-US" smtClean="0"/>
              <a:t>2</a:t>
            </a:fld>
            <a:endParaRPr lang="en-US" dirty="0"/>
          </a:p>
        </p:txBody>
      </p:sp>
    </p:spTree>
    <p:extLst>
      <p:ext uri="{BB962C8B-B14F-4D97-AF65-F5344CB8AC3E}">
        <p14:creationId xmlns:p14="http://schemas.microsoft.com/office/powerpoint/2010/main" val="5763387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FD492-6340-414F-8130-43C4AB5321EB}"/>
              </a:ext>
            </a:extLst>
          </p:cNvPr>
          <p:cNvSpPr>
            <a:spLocks noGrp="1"/>
          </p:cNvSpPr>
          <p:nvPr>
            <p:ph type="title"/>
          </p:nvPr>
        </p:nvSpPr>
        <p:spPr/>
        <p:txBody>
          <a:bodyPr/>
          <a:lstStyle/>
          <a:p>
            <a:r>
              <a:rPr lang="en-US" dirty="0"/>
              <a:t>And in the frame below ?</a:t>
            </a:r>
          </a:p>
        </p:txBody>
      </p:sp>
      <p:sp>
        <p:nvSpPr>
          <p:cNvPr id="3" name="Content Placeholder 2">
            <a:extLst>
              <a:ext uri="{FF2B5EF4-FFF2-40B4-BE49-F238E27FC236}">
                <a16:creationId xmlns:a16="http://schemas.microsoft.com/office/drawing/2014/main" id="{0C14AF6D-AD22-43B0-86F6-E1EC2E1FE976}"/>
              </a:ext>
            </a:extLst>
          </p:cNvPr>
          <p:cNvSpPr>
            <a:spLocks noGrp="1"/>
          </p:cNvSpPr>
          <p:nvPr>
            <p:ph idx="1"/>
          </p:nvPr>
        </p:nvSpPr>
        <p:spPr>
          <a:xfrm>
            <a:off x="2438400" y="1981200"/>
            <a:ext cx="3962400" cy="4267200"/>
          </a:xfrm>
          <a:ln>
            <a:solidFill>
              <a:schemeClr val="bg1"/>
            </a:solidFill>
          </a:ln>
        </p:spPr>
        <p:txBody>
          <a:bodyPr/>
          <a:lstStyle/>
          <a:p>
            <a:endParaRPr lang="en-US" dirty="0"/>
          </a:p>
          <a:p>
            <a:pPr algn="ctr"/>
            <a:r>
              <a:rPr lang="en-US" sz="4400" dirty="0"/>
              <a:t>Water</a:t>
            </a:r>
          </a:p>
          <a:p>
            <a:pPr algn="ctr"/>
            <a:r>
              <a:rPr lang="en-US" sz="4400" dirty="0"/>
              <a:t>Aqua</a:t>
            </a:r>
          </a:p>
          <a:p>
            <a:pPr algn="ctr"/>
            <a:r>
              <a:rPr lang="en-US" sz="4400" dirty="0" err="1"/>
              <a:t>Eau</a:t>
            </a:r>
            <a:endParaRPr lang="en-US" sz="4400" dirty="0"/>
          </a:p>
          <a:p>
            <a:pPr algn="ctr"/>
            <a:r>
              <a:rPr lang="en-US" sz="4400" dirty="0"/>
              <a:t>H</a:t>
            </a:r>
            <a:r>
              <a:rPr lang="en-US" sz="4400" baseline="-25000" dirty="0"/>
              <a:t>2</a:t>
            </a:r>
            <a:r>
              <a:rPr lang="en-US" sz="4400" dirty="0"/>
              <a:t>O</a:t>
            </a:r>
          </a:p>
          <a:p>
            <a:endParaRPr lang="en-US" dirty="0"/>
          </a:p>
          <a:p>
            <a:endParaRPr lang="en-US" dirty="0"/>
          </a:p>
        </p:txBody>
      </p:sp>
      <p:sp>
        <p:nvSpPr>
          <p:cNvPr id="4" name="Slide Number Placeholder 3">
            <a:extLst>
              <a:ext uri="{FF2B5EF4-FFF2-40B4-BE49-F238E27FC236}">
                <a16:creationId xmlns:a16="http://schemas.microsoft.com/office/drawing/2014/main" id="{0BB3A1DE-0766-4525-A6F3-9EF5753E2AA6}"/>
              </a:ext>
            </a:extLst>
          </p:cNvPr>
          <p:cNvSpPr>
            <a:spLocks noGrp="1"/>
          </p:cNvSpPr>
          <p:nvPr>
            <p:ph type="sldNum" sz="quarter" idx="3"/>
          </p:nvPr>
        </p:nvSpPr>
        <p:spPr/>
        <p:txBody>
          <a:bodyPr/>
          <a:lstStyle/>
          <a:p>
            <a:fld id="{7C5DB68A-9D44-4073-920F-D08D647C06A7}" type="slidenum">
              <a:rPr lang="en-US" smtClean="0"/>
              <a:t>20</a:t>
            </a:fld>
            <a:endParaRPr lang="en-US" dirty="0"/>
          </a:p>
        </p:txBody>
      </p:sp>
    </p:spTree>
    <p:extLst>
      <p:ext uri="{BB962C8B-B14F-4D97-AF65-F5344CB8AC3E}">
        <p14:creationId xmlns:p14="http://schemas.microsoft.com/office/powerpoint/2010/main" val="35312808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FD492-6340-414F-8130-43C4AB5321EB}"/>
              </a:ext>
            </a:extLst>
          </p:cNvPr>
          <p:cNvSpPr>
            <a:spLocks noGrp="1"/>
          </p:cNvSpPr>
          <p:nvPr>
            <p:ph type="title"/>
          </p:nvPr>
        </p:nvSpPr>
        <p:spPr/>
        <p:txBody>
          <a:bodyPr/>
          <a:lstStyle/>
          <a:p>
            <a:r>
              <a:rPr lang="en-US" dirty="0"/>
              <a:t>What do they mean?</a:t>
            </a:r>
            <a:br>
              <a:rPr lang="en-US" dirty="0"/>
            </a:br>
            <a:r>
              <a:rPr lang="en-US" dirty="0"/>
              <a:t>Do they all represent the same entity?</a:t>
            </a:r>
          </a:p>
        </p:txBody>
      </p:sp>
      <p:sp>
        <p:nvSpPr>
          <p:cNvPr id="3" name="Content Placeholder 2">
            <a:extLst>
              <a:ext uri="{FF2B5EF4-FFF2-40B4-BE49-F238E27FC236}">
                <a16:creationId xmlns:a16="http://schemas.microsoft.com/office/drawing/2014/main" id="{0C14AF6D-AD22-43B0-86F6-E1EC2E1FE976}"/>
              </a:ext>
            </a:extLst>
          </p:cNvPr>
          <p:cNvSpPr>
            <a:spLocks noGrp="1"/>
          </p:cNvSpPr>
          <p:nvPr>
            <p:ph idx="1"/>
          </p:nvPr>
        </p:nvSpPr>
        <p:spPr>
          <a:xfrm>
            <a:off x="2438400" y="2286000"/>
            <a:ext cx="3962400" cy="3962400"/>
          </a:xfrm>
          <a:ln>
            <a:solidFill>
              <a:schemeClr val="bg1"/>
            </a:solidFill>
          </a:ln>
        </p:spPr>
        <p:txBody>
          <a:bodyPr/>
          <a:lstStyle/>
          <a:p>
            <a:endParaRPr lang="en-US" dirty="0"/>
          </a:p>
          <a:p>
            <a:pPr algn="ctr"/>
            <a:r>
              <a:rPr lang="en-US" sz="4400" dirty="0"/>
              <a:t>Water</a:t>
            </a:r>
          </a:p>
          <a:p>
            <a:pPr algn="ctr"/>
            <a:r>
              <a:rPr lang="en-US" sz="4400" dirty="0"/>
              <a:t>Aqua</a:t>
            </a:r>
          </a:p>
          <a:p>
            <a:pPr algn="ctr"/>
            <a:r>
              <a:rPr lang="en-US" sz="4400" dirty="0" err="1"/>
              <a:t>Eau</a:t>
            </a:r>
            <a:endParaRPr lang="en-US" sz="4400" dirty="0"/>
          </a:p>
          <a:p>
            <a:pPr algn="ctr"/>
            <a:r>
              <a:rPr lang="en-US" sz="4400" dirty="0"/>
              <a:t>H</a:t>
            </a:r>
            <a:r>
              <a:rPr lang="en-US" sz="4400" baseline="-25000" dirty="0"/>
              <a:t>2</a:t>
            </a:r>
            <a:r>
              <a:rPr lang="en-US" sz="4400" dirty="0"/>
              <a:t>O</a:t>
            </a:r>
          </a:p>
          <a:p>
            <a:endParaRPr lang="en-US" dirty="0"/>
          </a:p>
          <a:p>
            <a:endParaRPr lang="en-US" dirty="0"/>
          </a:p>
        </p:txBody>
      </p:sp>
      <p:sp>
        <p:nvSpPr>
          <p:cNvPr id="4" name="Slide Number Placeholder 3">
            <a:extLst>
              <a:ext uri="{FF2B5EF4-FFF2-40B4-BE49-F238E27FC236}">
                <a16:creationId xmlns:a16="http://schemas.microsoft.com/office/drawing/2014/main" id="{0BB3A1DE-0766-4525-A6F3-9EF5753E2AA6}"/>
              </a:ext>
            </a:extLst>
          </p:cNvPr>
          <p:cNvSpPr>
            <a:spLocks noGrp="1"/>
          </p:cNvSpPr>
          <p:nvPr>
            <p:ph type="sldNum" sz="quarter" idx="3"/>
          </p:nvPr>
        </p:nvSpPr>
        <p:spPr/>
        <p:txBody>
          <a:bodyPr/>
          <a:lstStyle/>
          <a:p>
            <a:fld id="{7C5DB68A-9D44-4073-920F-D08D647C06A7}" type="slidenum">
              <a:rPr lang="en-US" smtClean="0"/>
              <a:t>21</a:t>
            </a:fld>
            <a:endParaRPr lang="en-US" dirty="0"/>
          </a:p>
        </p:txBody>
      </p:sp>
    </p:spTree>
    <p:extLst>
      <p:ext uri="{BB962C8B-B14F-4D97-AF65-F5344CB8AC3E}">
        <p14:creationId xmlns:p14="http://schemas.microsoft.com/office/powerpoint/2010/main" val="24838229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1416746" y="2895600"/>
            <a:ext cx="5334000" cy="2595563"/>
            <a:chOff x="2092504" y="3276600"/>
            <a:chExt cx="5334000" cy="2595265"/>
          </a:xfrm>
        </p:grpSpPr>
        <p:sp>
          <p:nvSpPr>
            <p:cNvPr id="23559" name="Isosceles Triangle 3"/>
            <p:cNvSpPr>
              <a:spLocks noChangeArrowheads="1"/>
            </p:cNvSpPr>
            <p:nvPr/>
          </p:nvSpPr>
          <p:spPr bwMode="auto">
            <a:xfrm>
              <a:off x="2092504" y="3276600"/>
              <a:ext cx="5334000" cy="2590800"/>
            </a:xfrm>
            <a:prstGeom prst="triangle">
              <a:avLst>
                <a:gd name="adj" fmla="val 50000"/>
              </a:avLst>
            </a:prstGeom>
            <a:solidFill>
              <a:srgbClr val="9933FF"/>
            </a:solidFill>
            <a:ln w="9525" algn="ctr">
              <a:noFill/>
              <a:round/>
              <a:headEnd/>
              <a:tailEnd type="triangle" w="med" len="med"/>
            </a:ln>
          </p:spPr>
          <p:txBody>
            <a:bodyPr anchor="ctr"/>
            <a:lstStyle/>
            <a:p>
              <a:endParaRPr lang="en-US"/>
            </a:p>
          </p:txBody>
        </p:sp>
        <p:sp>
          <p:nvSpPr>
            <p:cNvPr id="23560" name="TextBox 4"/>
            <p:cNvSpPr txBox="1">
              <a:spLocks noChangeArrowheads="1"/>
            </p:cNvSpPr>
            <p:nvPr/>
          </p:nvSpPr>
          <p:spPr bwMode="auto">
            <a:xfrm>
              <a:off x="2460351" y="5410200"/>
              <a:ext cx="816249" cy="461665"/>
            </a:xfrm>
            <a:prstGeom prst="rect">
              <a:avLst/>
            </a:prstGeom>
            <a:noFill/>
            <a:ln w="9525">
              <a:noFill/>
              <a:miter lim="800000"/>
              <a:headEnd/>
              <a:tailEnd/>
            </a:ln>
          </p:spPr>
          <p:txBody>
            <a:bodyPr wrap="none">
              <a:spAutoFit/>
            </a:bodyPr>
            <a:lstStyle/>
            <a:p>
              <a:r>
                <a:rPr lang="en-US">
                  <a:solidFill>
                    <a:srgbClr val="FFFF00"/>
                  </a:solidFill>
                </a:rPr>
                <a:t>term</a:t>
              </a:r>
            </a:p>
          </p:txBody>
        </p:sp>
        <p:sp>
          <p:nvSpPr>
            <p:cNvPr id="23561" name="TextBox 5"/>
            <p:cNvSpPr txBox="1">
              <a:spLocks noChangeArrowheads="1"/>
            </p:cNvSpPr>
            <p:nvPr/>
          </p:nvSpPr>
          <p:spPr bwMode="auto">
            <a:xfrm>
              <a:off x="4155047" y="3729335"/>
              <a:ext cx="1192955" cy="461665"/>
            </a:xfrm>
            <a:prstGeom prst="rect">
              <a:avLst/>
            </a:prstGeom>
            <a:noFill/>
            <a:ln w="9525">
              <a:noFill/>
              <a:miter lim="800000"/>
              <a:headEnd/>
              <a:tailEnd/>
            </a:ln>
          </p:spPr>
          <p:txBody>
            <a:bodyPr wrap="none">
              <a:spAutoFit/>
            </a:bodyPr>
            <a:lstStyle/>
            <a:p>
              <a:r>
                <a:rPr lang="en-US">
                  <a:solidFill>
                    <a:srgbClr val="FFFF00"/>
                  </a:solidFill>
                </a:rPr>
                <a:t>concept</a:t>
              </a:r>
            </a:p>
          </p:txBody>
        </p:sp>
        <p:sp>
          <p:nvSpPr>
            <p:cNvPr id="23562" name="TextBox 6"/>
            <p:cNvSpPr txBox="1">
              <a:spLocks noChangeArrowheads="1"/>
            </p:cNvSpPr>
            <p:nvPr/>
          </p:nvSpPr>
          <p:spPr bwMode="auto">
            <a:xfrm>
              <a:off x="5867400" y="5410200"/>
              <a:ext cx="1231492" cy="461665"/>
            </a:xfrm>
            <a:prstGeom prst="rect">
              <a:avLst/>
            </a:prstGeom>
            <a:noFill/>
            <a:ln w="9525">
              <a:noFill/>
              <a:miter lim="800000"/>
              <a:headEnd/>
              <a:tailEnd/>
            </a:ln>
          </p:spPr>
          <p:txBody>
            <a:bodyPr wrap="none">
              <a:spAutoFit/>
            </a:bodyPr>
            <a:lstStyle/>
            <a:p>
              <a:r>
                <a:rPr lang="en-US">
                  <a:solidFill>
                    <a:srgbClr val="FFFF00"/>
                  </a:solidFill>
                </a:rPr>
                <a:t>referent</a:t>
              </a:r>
            </a:p>
          </p:txBody>
        </p:sp>
      </p:grpSp>
      <p:grpSp>
        <p:nvGrpSpPr>
          <p:cNvPr id="5" name="Group 4"/>
          <p:cNvGrpSpPr/>
          <p:nvPr/>
        </p:nvGrpSpPr>
        <p:grpSpPr>
          <a:xfrm>
            <a:off x="372171" y="1625600"/>
            <a:ext cx="8024487" cy="4546600"/>
            <a:chOff x="372171" y="2133600"/>
            <a:chExt cx="8024487" cy="4546600"/>
          </a:xfrm>
        </p:grpSpPr>
        <p:pic>
          <p:nvPicPr>
            <p:cNvPr id="244738" name="Picture 2" descr="http://www.kunstderfuge.com/images/beethoven-.jpg"/>
            <p:cNvPicPr>
              <a:picLocks noChangeAspect="1" noChangeArrowheads="1"/>
            </p:cNvPicPr>
            <p:nvPr/>
          </p:nvPicPr>
          <p:blipFill>
            <a:blip r:embed="rId2" cstate="print"/>
            <a:srcRect/>
            <a:stretch>
              <a:fillRect/>
            </a:stretch>
          </p:blipFill>
          <p:spPr bwMode="auto">
            <a:xfrm>
              <a:off x="6903146" y="4419600"/>
              <a:ext cx="1354138" cy="2133600"/>
            </a:xfrm>
            <a:prstGeom prst="rect">
              <a:avLst/>
            </a:prstGeom>
            <a:noFill/>
            <a:ln w="9525">
              <a:noFill/>
              <a:miter lim="800000"/>
              <a:headEnd/>
              <a:tailEnd/>
            </a:ln>
          </p:spPr>
        </p:pic>
        <p:sp>
          <p:nvSpPr>
            <p:cNvPr id="23557" name="TextBox 9"/>
            <p:cNvSpPr txBox="1">
              <a:spLocks noChangeArrowheads="1"/>
            </p:cNvSpPr>
            <p:nvPr/>
          </p:nvSpPr>
          <p:spPr bwMode="auto">
            <a:xfrm>
              <a:off x="372171" y="6096000"/>
              <a:ext cx="2236788" cy="584200"/>
            </a:xfrm>
            <a:prstGeom prst="rect">
              <a:avLst/>
            </a:prstGeom>
            <a:noFill/>
            <a:ln w="9525">
              <a:noFill/>
              <a:miter lim="800000"/>
              <a:headEnd/>
              <a:tailEnd/>
            </a:ln>
          </p:spPr>
          <p:txBody>
            <a:bodyPr wrap="none">
              <a:spAutoFit/>
            </a:bodyPr>
            <a:lstStyle/>
            <a:p>
              <a:r>
                <a:rPr lang="en-US">
                  <a:solidFill>
                    <a:schemeClr val="bg1"/>
                  </a:solidFill>
                </a:rPr>
                <a:t>‘</a:t>
              </a:r>
              <a:r>
                <a:rPr lang="en-US" i="1">
                  <a:solidFill>
                    <a:schemeClr val="bg1"/>
                  </a:solidFill>
                </a:rPr>
                <a:t>Beethoven</a:t>
              </a:r>
              <a:r>
                <a:rPr lang="en-US">
                  <a:solidFill>
                    <a:schemeClr val="bg1"/>
                  </a:solidFill>
                </a:rPr>
                <a:t>’</a:t>
              </a:r>
            </a:p>
          </p:txBody>
        </p:sp>
        <p:sp>
          <p:nvSpPr>
            <p:cNvPr id="12" name="TextBox 11"/>
            <p:cNvSpPr txBox="1">
              <a:spLocks noChangeArrowheads="1"/>
            </p:cNvSpPr>
            <p:nvPr/>
          </p:nvSpPr>
          <p:spPr bwMode="auto">
            <a:xfrm>
              <a:off x="1188146" y="2133600"/>
              <a:ext cx="7208512" cy="1384995"/>
            </a:xfrm>
            <a:prstGeom prst="rect">
              <a:avLst/>
            </a:prstGeom>
            <a:noFill/>
            <a:ln w="9525">
              <a:noFill/>
              <a:miter lim="800000"/>
              <a:headEnd/>
              <a:tailEnd/>
            </a:ln>
          </p:spPr>
          <p:txBody>
            <a:bodyPr wrap="none">
              <a:spAutoFit/>
            </a:bodyPr>
            <a:lstStyle/>
            <a:p>
              <a:pPr marL="339725" indent="-339725" algn="l">
                <a:buFont typeface="Arial" charset="0"/>
                <a:buChar char="•"/>
                <a:tabLst>
                  <a:tab pos="339725" algn="l"/>
                </a:tabLst>
              </a:pPr>
              <a:r>
                <a:rPr lang="en-US" sz="2800" b="0" i="1" dirty="0">
                  <a:solidFill>
                    <a:schemeClr val="bg1"/>
                  </a:solidFill>
                </a:rPr>
                <a:t>Ludwig van Beethoven</a:t>
              </a:r>
            </a:p>
            <a:p>
              <a:pPr marL="339725" indent="-339725" algn="l">
                <a:buFont typeface="Arial" charset="0"/>
                <a:buChar char="•"/>
                <a:tabLst>
                  <a:tab pos="339725" algn="l"/>
                </a:tabLst>
              </a:pPr>
              <a:r>
                <a:rPr lang="en-US" sz="2800" b="0" i="1" dirty="0">
                  <a:solidFill>
                    <a:schemeClr val="bg1"/>
                  </a:solidFill>
                </a:rPr>
                <a:t>that great German composer that became deaf</a:t>
              </a:r>
            </a:p>
            <a:p>
              <a:pPr marL="339725" indent="-339725" algn="l">
                <a:buFont typeface="Arial" charset="0"/>
                <a:buChar char="•"/>
                <a:tabLst>
                  <a:tab pos="339725" algn="l"/>
                </a:tabLst>
              </a:pPr>
              <a:r>
                <a:rPr lang="en-US" sz="2800" b="0" dirty="0">
                  <a:solidFill>
                    <a:schemeClr val="bg1"/>
                  </a:solidFill>
                </a:rPr>
                <a:t>…</a:t>
              </a:r>
            </a:p>
          </p:txBody>
        </p:sp>
      </p:grpSp>
      <p:sp>
        <p:nvSpPr>
          <p:cNvPr id="3" name="Title 2"/>
          <p:cNvSpPr>
            <a:spLocks noGrp="1"/>
          </p:cNvSpPr>
          <p:nvPr>
            <p:ph type="title"/>
          </p:nvPr>
        </p:nvSpPr>
        <p:spPr>
          <a:xfrm>
            <a:off x="0" y="762000"/>
            <a:ext cx="9144000" cy="762000"/>
          </a:xfrm>
        </p:spPr>
        <p:txBody>
          <a:bodyPr/>
          <a:lstStyle/>
          <a:p>
            <a:r>
              <a:rPr lang="en-US" altLang="en-US" sz="4400" dirty="0"/>
              <a:t>The semantic triangle</a:t>
            </a:r>
            <a:endParaRPr lang="en-US" sz="4400" b="1" dirty="0"/>
          </a:p>
        </p:txBody>
      </p:sp>
      <p:sp>
        <p:nvSpPr>
          <p:cNvPr id="4" name="Slide Number Placeholder 3">
            <a:extLst>
              <a:ext uri="{FF2B5EF4-FFF2-40B4-BE49-F238E27FC236}">
                <a16:creationId xmlns:a16="http://schemas.microsoft.com/office/drawing/2014/main" id="{F3AF38E6-1815-49BD-9124-B134848849F8}"/>
              </a:ext>
            </a:extLst>
          </p:cNvPr>
          <p:cNvSpPr>
            <a:spLocks noGrp="1"/>
          </p:cNvSpPr>
          <p:nvPr>
            <p:ph type="sldNum" sz="quarter" idx="3"/>
          </p:nvPr>
        </p:nvSpPr>
        <p:spPr/>
        <p:txBody>
          <a:bodyPr/>
          <a:lstStyle/>
          <a:p>
            <a:fld id="{7C5DB68A-9D44-4073-920F-D08D647C06A7}" type="slidenum">
              <a:rPr lang="en-US" smtClean="0"/>
              <a:t>22</a:t>
            </a:fld>
            <a:endParaRPr lang="en-US" dirty="0"/>
          </a:p>
        </p:txBody>
      </p:sp>
      <p:sp>
        <p:nvSpPr>
          <p:cNvPr id="13" name="Rectangle 12">
            <a:extLst>
              <a:ext uri="{FF2B5EF4-FFF2-40B4-BE49-F238E27FC236}">
                <a16:creationId xmlns:a16="http://schemas.microsoft.com/office/drawing/2014/main" id="{0E077EFC-F146-447E-96A9-096403EA3136}"/>
              </a:ext>
            </a:extLst>
          </p:cNvPr>
          <p:cNvSpPr/>
          <p:nvPr/>
        </p:nvSpPr>
        <p:spPr>
          <a:xfrm>
            <a:off x="887858" y="6223412"/>
            <a:ext cx="8229600" cy="523220"/>
          </a:xfrm>
          <a:prstGeom prst="rect">
            <a:avLst/>
          </a:prstGeom>
        </p:spPr>
        <p:txBody>
          <a:bodyPr wrap="square">
            <a:spAutoFit/>
          </a:bodyPr>
          <a:lstStyle/>
          <a:p>
            <a:pPr algn="r"/>
            <a:r>
              <a:rPr lang="en-US" sz="1400" dirty="0">
                <a:solidFill>
                  <a:schemeClr val="bg1"/>
                </a:solidFill>
              </a:rPr>
              <a:t>Ogden, C. K. and I.A. Richards. 1989[1923]. The Meaning of Meaning. </a:t>
            </a:r>
          </a:p>
          <a:p>
            <a:pPr algn="r"/>
            <a:r>
              <a:rPr lang="en-US" sz="1400" dirty="0">
                <a:solidFill>
                  <a:schemeClr val="bg1"/>
                </a:solidFill>
              </a:rPr>
              <a:t>San Diego: Harcourt Brace Jovanovich. (Original published London: Kegan Paul.) </a:t>
            </a:r>
          </a:p>
        </p:txBody>
      </p:sp>
    </p:spTree>
    <p:extLst>
      <p:ext uri="{BB962C8B-B14F-4D97-AF65-F5344CB8AC3E}">
        <p14:creationId xmlns:p14="http://schemas.microsoft.com/office/powerpoint/2010/main" val="1493637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Semantic triangle useful in explaining …</a:t>
            </a:r>
          </a:p>
        </p:txBody>
      </p:sp>
      <p:grpSp>
        <p:nvGrpSpPr>
          <p:cNvPr id="24" name="Group 23"/>
          <p:cNvGrpSpPr/>
          <p:nvPr/>
        </p:nvGrpSpPr>
        <p:grpSpPr>
          <a:xfrm>
            <a:off x="533400" y="3200400"/>
            <a:ext cx="8530048" cy="3329178"/>
            <a:chOff x="533400" y="3200400"/>
            <a:chExt cx="8530048" cy="3329178"/>
          </a:xfrm>
        </p:grpSpPr>
        <p:pic>
          <p:nvPicPr>
            <p:cNvPr id="17" name="Picture 16"/>
            <p:cNvPicPr>
              <a:picLocks noChangeAspect="1"/>
            </p:cNvPicPr>
            <p:nvPr/>
          </p:nvPicPr>
          <p:blipFill>
            <a:blip r:embed="rId2"/>
            <a:stretch>
              <a:fillRect/>
            </a:stretch>
          </p:blipFill>
          <p:spPr>
            <a:xfrm>
              <a:off x="3505200" y="3200400"/>
              <a:ext cx="5558248" cy="3329178"/>
            </a:xfrm>
            <a:prstGeom prst="rect">
              <a:avLst/>
            </a:prstGeom>
          </p:spPr>
        </p:pic>
        <p:sp>
          <p:nvSpPr>
            <p:cNvPr id="20" name="TextBox 19"/>
            <p:cNvSpPr txBox="1"/>
            <p:nvPr/>
          </p:nvSpPr>
          <p:spPr>
            <a:xfrm>
              <a:off x="533400" y="5384512"/>
              <a:ext cx="2143536" cy="584775"/>
            </a:xfrm>
            <a:prstGeom prst="rect">
              <a:avLst/>
            </a:prstGeom>
            <a:noFill/>
          </p:spPr>
          <p:txBody>
            <a:bodyPr wrap="none" rtlCol="0">
              <a:spAutoFit/>
            </a:bodyPr>
            <a:lstStyle/>
            <a:p>
              <a:r>
                <a:rPr lang="en-US" sz="3200" b="1" dirty="0">
                  <a:solidFill>
                    <a:schemeClr val="bg1"/>
                  </a:solidFill>
                </a:rPr>
                <a:t>homonymy</a:t>
              </a:r>
            </a:p>
          </p:txBody>
        </p:sp>
        <p:sp>
          <p:nvSpPr>
            <p:cNvPr id="21" name="Right Arrow 20"/>
            <p:cNvSpPr/>
            <p:nvPr/>
          </p:nvSpPr>
          <p:spPr bwMode="auto">
            <a:xfrm>
              <a:off x="2724570" y="5541815"/>
              <a:ext cx="762000" cy="3810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grpSp>
        <p:nvGrpSpPr>
          <p:cNvPr id="23" name="Group 22"/>
          <p:cNvGrpSpPr/>
          <p:nvPr/>
        </p:nvGrpSpPr>
        <p:grpSpPr>
          <a:xfrm>
            <a:off x="-16164" y="1676400"/>
            <a:ext cx="6169561" cy="3415284"/>
            <a:chOff x="-16164" y="1676400"/>
            <a:chExt cx="6169561" cy="3415284"/>
          </a:xfrm>
        </p:grpSpPr>
        <p:pic>
          <p:nvPicPr>
            <p:cNvPr id="18" name="Picture 17"/>
            <p:cNvPicPr>
              <a:picLocks noChangeAspect="1"/>
            </p:cNvPicPr>
            <p:nvPr/>
          </p:nvPicPr>
          <p:blipFill>
            <a:blip r:embed="rId3"/>
            <a:stretch>
              <a:fillRect/>
            </a:stretch>
          </p:blipFill>
          <p:spPr>
            <a:xfrm>
              <a:off x="-16164" y="1676400"/>
              <a:ext cx="3968496" cy="3415284"/>
            </a:xfrm>
            <a:prstGeom prst="rect">
              <a:avLst/>
            </a:prstGeom>
          </p:spPr>
        </p:pic>
        <p:sp>
          <p:nvSpPr>
            <p:cNvPr id="19" name="TextBox 18"/>
            <p:cNvSpPr txBox="1"/>
            <p:nvPr/>
          </p:nvSpPr>
          <p:spPr>
            <a:xfrm>
              <a:off x="4191000" y="1900534"/>
              <a:ext cx="1962397" cy="584775"/>
            </a:xfrm>
            <a:prstGeom prst="rect">
              <a:avLst/>
            </a:prstGeom>
            <a:noFill/>
          </p:spPr>
          <p:txBody>
            <a:bodyPr wrap="none" rtlCol="0">
              <a:spAutoFit/>
            </a:bodyPr>
            <a:lstStyle/>
            <a:p>
              <a:r>
                <a:rPr lang="en-US" sz="3200" b="1" dirty="0">
                  <a:solidFill>
                    <a:schemeClr val="bg1"/>
                  </a:solidFill>
                </a:rPr>
                <a:t>synonymy</a:t>
              </a:r>
            </a:p>
          </p:txBody>
        </p:sp>
        <p:sp>
          <p:nvSpPr>
            <p:cNvPr id="22" name="Right Arrow 21"/>
            <p:cNvSpPr/>
            <p:nvPr/>
          </p:nvSpPr>
          <p:spPr bwMode="auto">
            <a:xfrm flipH="1">
              <a:off x="3190332" y="2057400"/>
              <a:ext cx="762000" cy="3810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sp>
        <p:nvSpPr>
          <p:cNvPr id="3" name="Slide Number Placeholder 2">
            <a:extLst>
              <a:ext uri="{FF2B5EF4-FFF2-40B4-BE49-F238E27FC236}">
                <a16:creationId xmlns:a16="http://schemas.microsoft.com/office/drawing/2014/main" id="{304BCBF5-4262-4E7D-8137-00461C29B54A}"/>
              </a:ext>
            </a:extLst>
          </p:cNvPr>
          <p:cNvSpPr>
            <a:spLocks noGrp="1"/>
          </p:cNvSpPr>
          <p:nvPr>
            <p:ph type="sldNum" sz="quarter" idx="3"/>
          </p:nvPr>
        </p:nvSpPr>
        <p:spPr/>
        <p:txBody>
          <a:bodyPr/>
          <a:lstStyle/>
          <a:p>
            <a:fld id="{7C5DB68A-9D44-4073-920F-D08D647C06A7}" type="slidenum">
              <a:rPr lang="en-US" smtClean="0"/>
              <a:t>23</a:t>
            </a:fld>
            <a:endParaRPr lang="en-US" dirty="0"/>
          </a:p>
        </p:txBody>
      </p:sp>
      <p:grpSp>
        <p:nvGrpSpPr>
          <p:cNvPr id="5" name="Group 4">
            <a:extLst>
              <a:ext uri="{FF2B5EF4-FFF2-40B4-BE49-F238E27FC236}">
                <a16:creationId xmlns:a16="http://schemas.microsoft.com/office/drawing/2014/main" id="{A43F8ACA-BDC0-41DB-AA7C-4CB3DDC4CDBA}"/>
              </a:ext>
            </a:extLst>
          </p:cNvPr>
          <p:cNvGrpSpPr/>
          <p:nvPr/>
        </p:nvGrpSpPr>
        <p:grpSpPr>
          <a:xfrm>
            <a:off x="1752600" y="1524000"/>
            <a:ext cx="4534705" cy="2637709"/>
            <a:chOff x="1752600" y="1524000"/>
            <a:chExt cx="4534705" cy="2637709"/>
          </a:xfrm>
        </p:grpSpPr>
        <p:sp>
          <p:nvSpPr>
            <p:cNvPr id="4" name="Oval 3">
              <a:extLst>
                <a:ext uri="{FF2B5EF4-FFF2-40B4-BE49-F238E27FC236}">
                  <a16:creationId xmlns:a16="http://schemas.microsoft.com/office/drawing/2014/main" id="{88949764-A799-43EB-BE36-127BF32C668F}"/>
                </a:ext>
              </a:extLst>
            </p:cNvPr>
            <p:cNvSpPr/>
            <p:nvPr/>
          </p:nvSpPr>
          <p:spPr bwMode="auto">
            <a:xfrm>
              <a:off x="1752600" y="1524000"/>
              <a:ext cx="1437732" cy="609600"/>
            </a:xfrm>
            <a:prstGeom prst="ellipse">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3" name="Oval 12">
              <a:extLst>
                <a:ext uri="{FF2B5EF4-FFF2-40B4-BE49-F238E27FC236}">
                  <a16:creationId xmlns:a16="http://schemas.microsoft.com/office/drawing/2014/main" id="{C848094C-EB2F-4A28-B842-B06622D09F67}"/>
                </a:ext>
              </a:extLst>
            </p:cNvPr>
            <p:cNvSpPr/>
            <p:nvPr/>
          </p:nvSpPr>
          <p:spPr bwMode="auto">
            <a:xfrm>
              <a:off x="4849573" y="3552109"/>
              <a:ext cx="1437732" cy="609600"/>
            </a:xfrm>
            <a:prstGeom prst="ellipse">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spTree>
    <p:extLst>
      <p:ext uri="{BB962C8B-B14F-4D97-AF65-F5344CB8AC3E}">
        <p14:creationId xmlns:p14="http://schemas.microsoft.com/office/powerpoint/2010/main" val="17181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7DA29ADB-C4D2-481D-AD9D-7CFF73F962D9}"/>
              </a:ext>
            </a:extLst>
          </p:cNvPr>
          <p:cNvSpPr>
            <a:spLocks noGrp="1"/>
          </p:cNvSpPr>
          <p:nvPr>
            <p:ph type="title"/>
          </p:nvPr>
        </p:nvSpPr>
        <p:spPr/>
        <p:txBody>
          <a:bodyPr/>
          <a:lstStyle/>
          <a:p>
            <a:r>
              <a:rPr lang="en-US" altLang="en-US"/>
              <a:t>Active ISO definitions for ‘concept’</a:t>
            </a:r>
          </a:p>
        </p:txBody>
      </p:sp>
      <p:sp>
        <p:nvSpPr>
          <p:cNvPr id="3" name="Content Placeholder 2">
            <a:extLst>
              <a:ext uri="{FF2B5EF4-FFF2-40B4-BE49-F238E27FC236}">
                <a16:creationId xmlns:a16="http://schemas.microsoft.com/office/drawing/2014/main" id="{E22B5179-0F11-4CF5-A11C-5A14F301A564}"/>
              </a:ext>
            </a:extLst>
          </p:cNvPr>
          <p:cNvSpPr>
            <a:spLocks noGrp="1"/>
          </p:cNvSpPr>
          <p:nvPr>
            <p:ph idx="1"/>
          </p:nvPr>
        </p:nvSpPr>
        <p:spPr/>
        <p:txBody>
          <a:bodyPr>
            <a:normAutofit fontScale="85000" lnSpcReduction="20000"/>
          </a:bodyPr>
          <a:lstStyle/>
          <a:p>
            <a:pPr>
              <a:buFont typeface="Arial" panose="020B0604020202020204" pitchFamily="34" charset="0"/>
              <a:buChar char="•"/>
              <a:defRPr/>
            </a:pPr>
            <a:r>
              <a:rPr lang="en-US" dirty="0"/>
              <a:t>a unit of thought (1985-2011, 8)  </a:t>
            </a:r>
            <a:r>
              <a:rPr lang="en-US" dirty="0">
                <a:solidFill>
                  <a:srgbClr val="FFFF00"/>
                </a:solidFill>
              </a:rPr>
              <a:t>- with close variants:</a:t>
            </a:r>
          </a:p>
          <a:p>
            <a:pPr lvl="1">
              <a:defRPr/>
            </a:pPr>
            <a:r>
              <a:rPr lang="en-US" dirty="0"/>
              <a:t>a unitary mental representation of a real or abstract thing; an atomic unit of thought (2011, 1)</a:t>
            </a:r>
          </a:p>
          <a:p>
            <a:pPr lvl="1">
              <a:defRPr/>
            </a:pPr>
            <a:r>
              <a:rPr lang="en-US" dirty="0"/>
              <a:t>an internal conception of some thing; general notion or idea of some thing (2003, 1)</a:t>
            </a:r>
          </a:p>
          <a:p>
            <a:pPr lvl="1">
              <a:defRPr/>
            </a:pPr>
            <a:r>
              <a:rPr lang="en-US" dirty="0"/>
              <a:t>a general notion or idea of something (2003, 1)</a:t>
            </a:r>
          </a:p>
          <a:p>
            <a:pPr lvl="1">
              <a:defRPr/>
            </a:pPr>
            <a:r>
              <a:rPr lang="en-US" dirty="0"/>
              <a:t>a unit of thought constituted by a unique set of necessary characteristics (2005-2010, 2)</a:t>
            </a:r>
          </a:p>
          <a:p>
            <a:pPr lvl="1">
              <a:defRPr/>
            </a:pPr>
            <a:r>
              <a:rPr lang="en-US" dirty="0"/>
              <a:t>a unit of thought constituted through abstraction on the basis of properties common to a set of objects (2002-2005, 2)</a:t>
            </a:r>
          </a:p>
          <a:p>
            <a:pPr>
              <a:buFont typeface="Arial" panose="020B0604020202020204" pitchFamily="34" charset="0"/>
              <a:buChar char="•"/>
              <a:defRPr/>
            </a:pPr>
            <a:r>
              <a:rPr lang="en-US" dirty="0"/>
              <a:t>a unit of knowledge created by a unique combination of characteristics (2000-2011, 13)</a:t>
            </a:r>
          </a:p>
          <a:p>
            <a:pPr>
              <a:buFont typeface="Arial" panose="020B0604020202020204" pitchFamily="34" charset="0"/>
              <a:buChar char="•"/>
              <a:defRPr/>
            </a:pPr>
            <a:r>
              <a:rPr lang="en-US" dirty="0"/>
              <a:t>a unit of knowledge pertaining to an action, condition, idea, object, situation or to sets of relationships thereof, which can be designated and defined by words or symbols, or which can be detected by the senses (2009, 1)</a:t>
            </a:r>
          </a:p>
          <a:p>
            <a:pPr>
              <a:buFont typeface="Arial" panose="020B0604020202020204" pitchFamily="34" charset="0"/>
              <a:buChar char="•"/>
              <a:defRPr/>
            </a:pPr>
            <a:r>
              <a:rPr lang="en-US" dirty="0"/>
              <a:t>an abstract entity for determining category membership (1997, 1)</a:t>
            </a:r>
          </a:p>
        </p:txBody>
      </p:sp>
      <p:sp>
        <p:nvSpPr>
          <p:cNvPr id="14340" name="Slide Number Placeholder 3">
            <a:extLst>
              <a:ext uri="{FF2B5EF4-FFF2-40B4-BE49-F238E27FC236}">
                <a16:creationId xmlns:a16="http://schemas.microsoft.com/office/drawing/2014/main" id="{3E8D658D-C5B1-4C33-9809-8B972759FA29}"/>
              </a:ext>
            </a:extLst>
          </p:cNvPr>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30F86AF3-55F6-43F5-892B-0104BF0FDF12}" type="slidenum">
              <a:rPr lang="en-US" altLang="en-US" sz="1400" b="0">
                <a:solidFill>
                  <a:schemeClr val="bg1"/>
                </a:solidFill>
              </a:rPr>
              <a:pPr eaLnBrk="1" hangingPunct="1"/>
              <a:t>24</a:t>
            </a:fld>
            <a:endParaRPr lang="en-US" altLang="en-US" sz="1400" b="0">
              <a:solidFill>
                <a:schemeClr val="bg1"/>
              </a:solidFill>
            </a:endParaRPr>
          </a:p>
        </p:txBody>
      </p:sp>
      <p:sp>
        <p:nvSpPr>
          <p:cNvPr id="14341" name="Rectangle 4">
            <a:extLst>
              <a:ext uri="{FF2B5EF4-FFF2-40B4-BE49-F238E27FC236}">
                <a16:creationId xmlns:a16="http://schemas.microsoft.com/office/drawing/2014/main" id="{6D595AF6-3C2F-414A-83D1-8D9C730600B7}"/>
              </a:ext>
            </a:extLst>
          </p:cNvPr>
          <p:cNvSpPr>
            <a:spLocks noChangeArrowheads="1"/>
          </p:cNvSpPr>
          <p:nvPr/>
        </p:nvSpPr>
        <p:spPr bwMode="auto">
          <a:xfrm>
            <a:off x="1636713" y="6550025"/>
            <a:ext cx="75072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400">
                <a:solidFill>
                  <a:schemeClr val="bg1"/>
                </a:solidFill>
              </a:rPr>
              <a:t>ISO Online Browsing Platform (beta). </a:t>
            </a:r>
            <a:r>
              <a:rPr lang="en-US" altLang="en-US" sz="1400">
                <a:solidFill>
                  <a:schemeClr val="bg1"/>
                </a:solidFill>
                <a:hlinkClick r:id="rId2"/>
              </a:rPr>
              <a:t>http://www.iso.org/obp/ui/#search</a:t>
            </a:r>
            <a:r>
              <a:rPr lang="en-US" altLang="en-US" sz="1400">
                <a:solidFill>
                  <a:schemeClr val="bg1"/>
                </a:solidFill>
              </a:rPr>
              <a:t>. Accessed Feb 29, 2012.</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3">
            <a:extLst>
              <a:ext uri="{FF2B5EF4-FFF2-40B4-BE49-F238E27FC236}">
                <a16:creationId xmlns:a16="http://schemas.microsoft.com/office/drawing/2014/main" id="{7DFBD71A-1705-42DB-AEBD-7DA24E39695A}"/>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DD5242DD-8407-469D-AE6C-BB8917F933A7}" type="slidenum">
              <a:rPr lang="en-US" altLang="en-US" sz="1400" b="0">
                <a:solidFill>
                  <a:schemeClr val="bg1"/>
                </a:solidFill>
              </a:rPr>
              <a:pPr eaLnBrk="1" hangingPunct="1"/>
              <a:t>25</a:t>
            </a:fld>
            <a:endParaRPr lang="en-US" altLang="en-US" sz="1400" b="0">
              <a:solidFill>
                <a:schemeClr val="bg1"/>
              </a:solidFill>
            </a:endParaRPr>
          </a:p>
        </p:txBody>
      </p:sp>
      <p:pic>
        <p:nvPicPr>
          <p:cNvPr id="33795" name="Picture 2">
            <a:extLst>
              <a:ext uri="{FF2B5EF4-FFF2-40B4-BE49-F238E27FC236}">
                <a16:creationId xmlns:a16="http://schemas.microsoft.com/office/drawing/2014/main" id="{D90A56EB-BF4E-48F2-991A-115F0CC233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81100"/>
            <a:ext cx="9144000" cy="567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3796" name="Title 1">
            <a:extLst>
              <a:ext uri="{FF2B5EF4-FFF2-40B4-BE49-F238E27FC236}">
                <a16:creationId xmlns:a16="http://schemas.microsoft.com/office/drawing/2014/main" id="{5B644A46-F760-4A15-B6B7-B85B32F7762A}"/>
              </a:ext>
            </a:extLst>
          </p:cNvPr>
          <p:cNvSpPr>
            <a:spLocks noGrp="1"/>
          </p:cNvSpPr>
          <p:nvPr>
            <p:ph type="title"/>
          </p:nvPr>
        </p:nvSpPr>
        <p:spPr>
          <a:xfrm>
            <a:off x="1447800" y="509016"/>
            <a:ext cx="5867400" cy="647700"/>
          </a:xfrm>
        </p:spPr>
        <p:txBody>
          <a:bodyPr/>
          <a:lstStyle/>
          <a:p>
            <a:r>
              <a:rPr lang="en-US" altLang="en-US" dirty="0"/>
              <a:t>A house keeping proposal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9C930D9F-D8A6-4602-B084-1DBCA26C0246}"/>
              </a:ext>
            </a:extLst>
          </p:cNvPr>
          <p:cNvSpPr>
            <a:spLocks noGrp="1"/>
          </p:cNvSpPr>
          <p:nvPr>
            <p:ph type="title"/>
          </p:nvPr>
        </p:nvSpPr>
        <p:spPr/>
        <p:txBody>
          <a:bodyPr/>
          <a:lstStyle/>
          <a:p>
            <a:r>
              <a:rPr lang="en-US" altLang="en-US"/>
              <a:t>‘Concept’ </a:t>
            </a:r>
          </a:p>
        </p:txBody>
      </p:sp>
      <p:sp>
        <p:nvSpPr>
          <p:cNvPr id="34819" name="Content Placeholder 3">
            <a:extLst>
              <a:ext uri="{FF2B5EF4-FFF2-40B4-BE49-F238E27FC236}">
                <a16:creationId xmlns:a16="http://schemas.microsoft.com/office/drawing/2014/main" id="{4C0135D1-DA82-44D1-B556-C1185DDD963A}"/>
              </a:ext>
            </a:extLst>
          </p:cNvPr>
          <p:cNvSpPr>
            <a:spLocks noGrp="1"/>
          </p:cNvSpPr>
          <p:nvPr>
            <p:ph idx="1"/>
          </p:nvPr>
        </p:nvSpPr>
        <p:spPr/>
        <p:txBody>
          <a:bodyPr/>
          <a:lstStyle/>
          <a:p>
            <a:r>
              <a:rPr lang="en-US" altLang="en-US" dirty="0"/>
              <a:t>Definition: </a:t>
            </a:r>
            <a:r>
              <a:rPr lang="en-US" altLang="en-US" i="1" dirty="0"/>
              <a:t>meaning of a term as agreed upon by a group of responsible persons.</a:t>
            </a:r>
          </a:p>
          <a:p>
            <a:pPr lvl="1"/>
            <a:r>
              <a:rPr lang="en-US" altLang="en-US" dirty="0"/>
              <a:t>there can be agreed meanings for terms like “unicorn” which do not correspond to any unit of knowledge;</a:t>
            </a:r>
          </a:p>
          <a:p>
            <a:pPr lvl="1"/>
            <a:r>
              <a:rPr lang="en-US" altLang="en-US" dirty="0"/>
              <a:t>‘concepts’ as common understandings of the meaning of a term distinguishes concepts from ideas in the minds of individual cognitive subjects;</a:t>
            </a:r>
          </a:p>
          <a:p>
            <a:pPr lvl="1"/>
            <a:r>
              <a:rPr lang="en-US" altLang="en-US" dirty="0"/>
              <a:t>the term refers to this meaning itself and not to any specification of this meaning in some natural or artificial language or in some formal model.</a:t>
            </a:r>
          </a:p>
        </p:txBody>
      </p:sp>
      <p:sp>
        <p:nvSpPr>
          <p:cNvPr id="34820" name="Slide Number Placeholder 2">
            <a:extLst>
              <a:ext uri="{FF2B5EF4-FFF2-40B4-BE49-F238E27FC236}">
                <a16:creationId xmlns:a16="http://schemas.microsoft.com/office/drawing/2014/main" id="{789EA658-3F85-471C-B80C-944B455BBF62}"/>
              </a:ext>
            </a:extLst>
          </p:cNvPr>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5382B248-7614-409A-B2CF-101F505B329F}" type="slidenum">
              <a:rPr lang="en-US" altLang="en-US" sz="1400" b="0">
                <a:solidFill>
                  <a:schemeClr val="bg1"/>
                </a:solidFill>
              </a:rPr>
              <a:pPr eaLnBrk="1" hangingPunct="1"/>
              <a:t>26</a:t>
            </a:fld>
            <a:endParaRPr lang="en-US" altLang="en-US" sz="1400" b="0">
              <a:solidFill>
                <a:schemeClr val="bg1"/>
              </a:solidFill>
            </a:endParaRPr>
          </a:p>
        </p:txBody>
      </p:sp>
      <p:sp>
        <p:nvSpPr>
          <p:cNvPr id="2" name="Rectangle 1">
            <a:extLst>
              <a:ext uri="{FF2B5EF4-FFF2-40B4-BE49-F238E27FC236}">
                <a16:creationId xmlns:a16="http://schemas.microsoft.com/office/drawing/2014/main" id="{9A8BAAA4-5273-48EC-86F5-9E298587D328}"/>
              </a:ext>
            </a:extLst>
          </p:cNvPr>
          <p:cNvSpPr/>
          <p:nvPr/>
        </p:nvSpPr>
        <p:spPr>
          <a:xfrm>
            <a:off x="1713571" y="6043136"/>
            <a:ext cx="7391400" cy="738664"/>
          </a:xfrm>
          <a:prstGeom prst="rect">
            <a:avLst/>
          </a:prstGeom>
        </p:spPr>
        <p:txBody>
          <a:bodyPr wrap="square">
            <a:spAutoFit/>
          </a:bodyPr>
          <a:lstStyle/>
          <a:p>
            <a:pPr algn="r"/>
            <a:r>
              <a:rPr lang="en-US" sz="1400" b="0" dirty="0">
                <a:solidFill>
                  <a:schemeClr val="bg1"/>
                </a:solidFill>
                <a:latin typeface="Open Sans"/>
              </a:rPr>
              <a:t>Concept systems and ontologies: Recommendations for basic terminology</a:t>
            </a:r>
          </a:p>
          <a:p>
            <a:pPr algn="r"/>
            <a:r>
              <a:rPr lang="en-US" sz="1400" b="0" dirty="0">
                <a:solidFill>
                  <a:schemeClr val="bg1"/>
                </a:solidFill>
                <a:latin typeface="Open Sans"/>
              </a:rPr>
              <a:t>Gunnar O. Klein &amp; Barry Smith</a:t>
            </a:r>
          </a:p>
          <a:p>
            <a:pPr algn="r"/>
            <a:r>
              <a:rPr lang="en-US" sz="1400" b="0" i="1" dirty="0">
                <a:solidFill>
                  <a:schemeClr val="bg1"/>
                </a:solidFill>
                <a:latin typeface="Open Sans"/>
              </a:rPr>
              <a:t>Transactions of the Japanese Society for Artificial Intelligence</a:t>
            </a:r>
            <a:r>
              <a:rPr lang="en-US" sz="1400" b="0" dirty="0">
                <a:solidFill>
                  <a:schemeClr val="bg1"/>
                </a:solidFill>
                <a:latin typeface="Open Sans"/>
              </a:rPr>
              <a:t> 25 (3):433-441 (2010)</a:t>
            </a:r>
            <a:endParaRPr lang="en-US" sz="1400" b="0" i="0" dirty="0">
              <a:solidFill>
                <a:schemeClr val="bg1"/>
              </a:solidFill>
              <a:effectLst/>
              <a:latin typeface="Open San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DCE11DF1-13C2-4A22-AABC-EEF279BBF945}"/>
              </a:ext>
            </a:extLst>
          </p:cNvPr>
          <p:cNvSpPr>
            <a:spLocks noGrp="1"/>
          </p:cNvSpPr>
          <p:nvPr>
            <p:ph type="title"/>
          </p:nvPr>
        </p:nvSpPr>
        <p:spPr/>
        <p:txBody>
          <a:bodyPr/>
          <a:lstStyle/>
          <a:p>
            <a:r>
              <a:rPr lang="en-US" altLang="en-US"/>
              <a:t>Concept system</a:t>
            </a:r>
          </a:p>
        </p:txBody>
      </p:sp>
      <p:sp>
        <p:nvSpPr>
          <p:cNvPr id="36867" name="Content Placeholder 2">
            <a:extLst>
              <a:ext uri="{FF2B5EF4-FFF2-40B4-BE49-F238E27FC236}">
                <a16:creationId xmlns:a16="http://schemas.microsoft.com/office/drawing/2014/main" id="{8F5BA580-EF83-4268-AB7D-55928BA3CD49}"/>
              </a:ext>
            </a:extLst>
          </p:cNvPr>
          <p:cNvSpPr>
            <a:spLocks noGrp="1"/>
          </p:cNvSpPr>
          <p:nvPr>
            <p:ph idx="1"/>
          </p:nvPr>
        </p:nvSpPr>
        <p:spPr/>
        <p:txBody>
          <a:bodyPr/>
          <a:lstStyle/>
          <a:p>
            <a:r>
              <a:rPr lang="en-US" altLang="en-US"/>
              <a:t>Definition: </a:t>
            </a:r>
            <a:r>
              <a:rPr lang="en-US" altLang="en-US" i="1"/>
              <a:t>collection of representations of concepts structured by means of representations of relations</a:t>
            </a:r>
          </a:p>
          <a:p>
            <a:endParaRPr lang="en-US" altLang="en-US" i="1"/>
          </a:p>
          <a:p>
            <a:pPr lvl="1"/>
            <a:r>
              <a:rPr lang="en-US" altLang="en-US"/>
              <a:t>a concept system is a collection of elements (called concept system nodes) which are related together via interconnections representing relations such as </a:t>
            </a:r>
            <a:r>
              <a:rPr lang="en-US" altLang="en-US" i="1"/>
              <a:t>narrower_than and broader_than between the corresponding meanings.</a:t>
            </a:r>
            <a:endParaRPr lang="en-US" altLang="en-US"/>
          </a:p>
        </p:txBody>
      </p:sp>
      <p:sp>
        <p:nvSpPr>
          <p:cNvPr id="36868" name="Slide Number Placeholder 3">
            <a:extLst>
              <a:ext uri="{FF2B5EF4-FFF2-40B4-BE49-F238E27FC236}">
                <a16:creationId xmlns:a16="http://schemas.microsoft.com/office/drawing/2014/main" id="{09318F2D-9B00-4C59-A720-7DB4BAA9B2A6}"/>
              </a:ext>
            </a:extLst>
          </p:cNvPr>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8A66E982-A8EF-4A6A-B665-782FBBEBB459}" type="slidenum">
              <a:rPr lang="en-US" altLang="en-US" sz="1400" b="0">
                <a:solidFill>
                  <a:schemeClr val="bg1"/>
                </a:solidFill>
              </a:rPr>
              <a:pPr eaLnBrk="1" hangingPunct="1"/>
              <a:t>27</a:t>
            </a:fld>
            <a:endParaRPr lang="en-US" altLang="en-US" sz="1400" b="0">
              <a:solidFill>
                <a:schemeClr val="bg1"/>
              </a:solidFill>
            </a:endParaRPr>
          </a:p>
        </p:txBody>
      </p:sp>
      <p:sp>
        <p:nvSpPr>
          <p:cNvPr id="5" name="Rectangle 4">
            <a:extLst>
              <a:ext uri="{FF2B5EF4-FFF2-40B4-BE49-F238E27FC236}">
                <a16:creationId xmlns:a16="http://schemas.microsoft.com/office/drawing/2014/main" id="{41F7A26B-7EE4-4E22-8FA8-0D4AE68A7D4B}"/>
              </a:ext>
            </a:extLst>
          </p:cNvPr>
          <p:cNvSpPr/>
          <p:nvPr/>
        </p:nvSpPr>
        <p:spPr>
          <a:xfrm>
            <a:off x="1713571" y="6043136"/>
            <a:ext cx="7391400" cy="738664"/>
          </a:xfrm>
          <a:prstGeom prst="rect">
            <a:avLst/>
          </a:prstGeom>
        </p:spPr>
        <p:txBody>
          <a:bodyPr wrap="square">
            <a:spAutoFit/>
          </a:bodyPr>
          <a:lstStyle/>
          <a:p>
            <a:pPr algn="r"/>
            <a:r>
              <a:rPr lang="en-US" sz="1400" b="0" dirty="0">
                <a:solidFill>
                  <a:schemeClr val="bg1"/>
                </a:solidFill>
                <a:latin typeface="Open Sans"/>
              </a:rPr>
              <a:t>Concept systems and ontologies: Recommendations for basic terminology</a:t>
            </a:r>
          </a:p>
          <a:p>
            <a:pPr algn="r"/>
            <a:r>
              <a:rPr lang="en-US" sz="1400" b="0" dirty="0">
                <a:solidFill>
                  <a:schemeClr val="bg1"/>
                </a:solidFill>
                <a:latin typeface="Open Sans"/>
              </a:rPr>
              <a:t>Gunnar O. Klein &amp; Barry Smith</a:t>
            </a:r>
          </a:p>
          <a:p>
            <a:pPr algn="r"/>
            <a:r>
              <a:rPr lang="en-US" sz="1400" b="0" i="1" dirty="0">
                <a:solidFill>
                  <a:schemeClr val="bg1"/>
                </a:solidFill>
                <a:latin typeface="Open Sans"/>
              </a:rPr>
              <a:t>Transactions of the Japanese Society for Artificial Intelligence</a:t>
            </a:r>
            <a:r>
              <a:rPr lang="en-US" sz="1400" b="0" dirty="0">
                <a:solidFill>
                  <a:schemeClr val="bg1"/>
                </a:solidFill>
                <a:latin typeface="Open Sans"/>
              </a:rPr>
              <a:t> 25 (3):433-441 (2010)</a:t>
            </a:r>
            <a:endParaRPr lang="en-US" sz="1400" b="0" i="0" dirty="0">
              <a:solidFill>
                <a:schemeClr val="bg1"/>
              </a:solidFill>
              <a:effectLst/>
              <a:latin typeface="Open San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6" name="AutoShape 11">
            <a:extLst>
              <a:ext uri="{FF2B5EF4-FFF2-40B4-BE49-F238E27FC236}">
                <a16:creationId xmlns:a16="http://schemas.microsoft.com/office/drawing/2014/main" id="{DD77185D-8779-4B72-87DF-C083BC1EACC6}"/>
              </a:ext>
            </a:extLst>
          </p:cNvPr>
          <p:cNvSpPr>
            <a:spLocks noGrp="1" noChangeArrowheads="1"/>
          </p:cNvSpPr>
          <p:nvPr>
            <p:ph type="title"/>
          </p:nvPr>
        </p:nvSpPr>
        <p:spPr/>
        <p:txBody>
          <a:bodyPr/>
          <a:lstStyle/>
          <a:p>
            <a:pPr eaLnBrk="1" hangingPunct="1"/>
            <a:r>
              <a:rPr lang="nl-NL" altLang="en-US"/>
              <a:t>MeSH Tree Structures – 2007 </a:t>
            </a:r>
          </a:p>
        </p:txBody>
      </p:sp>
      <p:sp>
        <p:nvSpPr>
          <p:cNvPr id="51203" name="Rectangle 2">
            <a:extLst>
              <a:ext uri="{FF2B5EF4-FFF2-40B4-BE49-F238E27FC236}">
                <a16:creationId xmlns:a16="http://schemas.microsoft.com/office/drawing/2014/main" id="{BFEB4C29-8FDE-4454-A735-74E825BB8776}"/>
              </a:ext>
            </a:extLst>
          </p:cNvPr>
          <p:cNvSpPr>
            <a:spLocks noGrp="1" noChangeArrowheads="1"/>
          </p:cNvSpPr>
          <p:nvPr>
            <p:ph idx="1"/>
          </p:nvPr>
        </p:nvSpPr>
        <p:spPr/>
        <p:txBody>
          <a:bodyPr/>
          <a:lstStyle/>
          <a:p>
            <a:pPr eaLnBrk="1" hangingPunct="1"/>
            <a:r>
              <a:rPr lang="nl-NL" altLang="en-US" dirty="0"/>
              <a:t>Body Regions [A01]     </a:t>
            </a:r>
          </a:p>
          <a:p>
            <a:pPr lvl="1" eaLnBrk="1" hangingPunct="1"/>
            <a:r>
              <a:rPr lang="nl-NL" altLang="en-US" dirty="0"/>
              <a:t>Extremities [A01.378]     </a:t>
            </a:r>
          </a:p>
          <a:p>
            <a:pPr lvl="2" eaLnBrk="1" hangingPunct="1"/>
            <a:r>
              <a:rPr lang="nl-NL" altLang="en-US" dirty="0"/>
              <a:t>Lower Extremity [A01.378.610]     </a:t>
            </a:r>
          </a:p>
          <a:p>
            <a:pPr lvl="3" eaLnBrk="1" hangingPunct="1"/>
            <a:r>
              <a:rPr lang="nl-NL" altLang="en-US" dirty="0"/>
              <a:t>Buttocks [A01.378.610.100]    </a:t>
            </a:r>
          </a:p>
          <a:p>
            <a:pPr lvl="3" eaLnBrk="1" hangingPunct="1"/>
            <a:r>
              <a:rPr lang="nl-NL" altLang="en-US" dirty="0"/>
              <a:t>Foot [A01.378.610.250]    </a:t>
            </a:r>
          </a:p>
          <a:p>
            <a:pPr lvl="4" eaLnBrk="1" hangingPunct="1"/>
            <a:r>
              <a:rPr lang="nl-NL" altLang="en-US" dirty="0"/>
              <a:t>Ankle [A01.378.610.250.149]   </a:t>
            </a:r>
          </a:p>
          <a:p>
            <a:pPr lvl="4" eaLnBrk="1" hangingPunct="1"/>
            <a:r>
              <a:rPr lang="nl-NL" altLang="en-US" dirty="0"/>
              <a:t>Forefoot, Human [A01.378.610.250.300]  +   </a:t>
            </a:r>
          </a:p>
          <a:p>
            <a:pPr lvl="4" eaLnBrk="1" hangingPunct="1"/>
            <a:r>
              <a:rPr lang="nl-NL" altLang="en-US" dirty="0"/>
              <a:t>Heel [A01.378.610.250.510]   </a:t>
            </a:r>
          </a:p>
          <a:p>
            <a:pPr lvl="3" eaLnBrk="1" hangingPunct="1"/>
            <a:r>
              <a:rPr lang="nl-NL" altLang="en-US" dirty="0"/>
              <a:t>Hip [A01.378.610.400]    </a:t>
            </a:r>
          </a:p>
          <a:p>
            <a:pPr lvl="3" eaLnBrk="1" hangingPunct="1"/>
            <a:r>
              <a:rPr lang="nl-NL" altLang="en-US" dirty="0"/>
              <a:t>Knee [A01.378.610.450]    </a:t>
            </a:r>
          </a:p>
          <a:p>
            <a:pPr lvl="3" eaLnBrk="1" hangingPunct="1"/>
            <a:r>
              <a:rPr lang="nl-NL" altLang="en-US" dirty="0"/>
              <a:t>Leg [A01.378.610.500]    </a:t>
            </a:r>
          </a:p>
          <a:p>
            <a:pPr lvl="3" eaLnBrk="1" hangingPunct="1"/>
            <a:r>
              <a:rPr lang="nl-NL" altLang="en-US" dirty="0"/>
              <a:t>Thigh [A01.378.610.750] </a:t>
            </a:r>
          </a:p>
        </p:txBody>
      </p:sp>
      <p:sp>
        <p:nvSpPr>
          <p:cNvPr id="51202" name="Slide Number Placeholder 3">
            <a:extLst>
              <a:ext uri="{FF2B5EF4-FFF2-40B4-BE49-F238E27FC236}">
                <a16:creationId xmlns:a16="http://schemas.microsoft.com/office/drawing/2014/main" id="{48FBCAEC-CEB9-4F78-9285-18AB7689D1B2}"/>
              </a:ext>
            </a:extLst>
          </p:cNvPr>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804DB32B-DC85-4F03-874D-C325D256EFD1}" type="slidenum">
              <a:rPr lang="en-US" altLang="en-US" sz="1400" b="0">
                <a:solidFill>
                  <a:schemeClr val="bg1"/>
                </a:solidFill>
              </a:rPr>
              <a:pPr eaLnBrk="1" hangingPunct="1"/>
              <a:t>28</a:t>
            </a:fld>
            <a:endParaRPr lang="en-US" altLang="en-US" sz="1400" b="0">
              <a:solidFill>
                <a:schemeClr val="bg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60EE2E05-CE36-43CC-86DD-6E3C5F45F56E}"/>
              </a:ext>
            </a:extLst>
          </p:cNvPr>
          <p:cNvSpPr>
            <a:spLocks noGrp="1"/>
          </p:cNvSpPr>
          <p:nvPr>
            <p:ph type="title"/>
          </p:nvPr>
        </p:nvSpPr>
        <p:spPr/>
        <p:txBody>
          <a:bodyPr/>
          <a:lstStyle/>
          <a:p>
            <a:r>
              <a:rPr lang="en-US" altLang="en-US" sz="3000" dirty="0"/>
              <a:t>The world of ‘terminological systems’</a:t>
            </a:r>
          </a:p>
        </p:txBody>
      </p:sp>
      <p:sp>
        <p:nvSpPr>
          <p:cNvPr id="3" name="Content Placeholder 2">
            <a:extLst>
              <a:ext uri="{FF2B5EF4-FFF2-40B4-BE49-F238E27FC236}">
                <a16:creationId xmlns:a16="http://schemas.microsoft.com/office/drawing/2014/main" id="{79111450-E449-45E7-82F3-921C17CCDD24}"/>
              </a:ext>
            </a:extLst>
          </p:cNvPr>
          <p:cNvSpPr>
            <a:spLocks noGrp="1"/>
          </p:cNvSpPr>
          <p:nvPr>
            <p:ph idx="1"/>
          </p:nvPr>
        </p:nvSpPr>
        <p:spPr>
          <a:xfrm>
            <a:off x="3810000" y="1676400"/>
            <a:ext cx="5105400" cy="4953000"/>
          </a:xfrm>
        </p:spPr>
        <p:txBody>
          <a:bodyPr>
            <a:normAutofit/>
          </a:bodyPr>
          <a:lstStyle/>
          <a:p>
            <a:pPr>
              <a:defRPr/>
            </a:pPr>
            <a:r>
              <a:rPr lang="en-US" dirty="0"/>
              <a:t>Use of ‘</a:t>
            </a:r>
            <a:r>
              <a:rPr lang="en-US" i="1" dirty="0"/>
              <a:t>terminological systems</a:t>
            </a:r>
            <a:r>
              <a:rPr lang="en-US" dirty="0"/>
              <a:t>’</a:t>
            </a:r>
          </a:p>
          <a:p>
            <a:pPr lvl="1">
              <a:defRPr/>
            </a:pPr>
            <a:r>
              <a:rPr lang="pt-BR" i="1" dirty="0"/>
              <a:t>A terminological system </a:t>
            </a:r>
            <a:r>
              <a:rPr lang="pt-BR" b="1" i="1" u="sng" dirty="0"/>
              <a:t>relates concepts</a:t>
            </a:r>
            <a:r>
              <a:rPr lang="pt-BR" i="1" dirty="0"/>
              <a:t>, </a:t>
            </a:r>
            <a:r>
              <a:rPr lang="en-US" i="1" dirty="0"/>
              <a:t>of a particular domain, among themselves and provides their terms and possibly their definitions and codes</a:t>
            </a:r>
            <a:r>
              <a:rPr lang="en-US" dirty="0"/>
              <a:t>.</a:t>
            </a:r>
          </a:p>
          <a:p>
            <a:pPr>
              <a:defRPr/>
            </a:pPr>
            <a:r>
              <a:rPr lang="en-US" dirty="0"/>
              <a:t>Based on CEN/ISO standards</a:t>
            </a:r>
          </a:p>
        </p:txBody>
      </p:sp>
      <p:pic>
        <p:nvPicPr>
          <p:cNvPr id="13317" name="Picture 2">
            <a:extLst>
              <a:ext uri="{FF2B5EF4-FFF2-40B4-BE49-F238E27FC236}">
                <a16:creationId xmlns:a16="http://schemas.microsoft.com/office/drawing/2014/main" id="{9321C61F-286D-47FA-9680-66F6AC4C49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0"/>
            <a:ext cx="3276600" cy="494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3318" name="Rectangle 5">
            <a:extLst>
              <a:ext uri="{FF2B5EF4-FFF2-40B4-BE49-F238E27FC236}">
                <a16:creationId xmlns:a16="http://schemas.microsoft.com/office/drawing/2014/main" id="{E7EB0E89-FE4B-4672-BBD2-0EBB1D45F4B6}"/>
              </a:ext>
            </a:extLst>
          </p:cNvPr>
          <p:cNvSpPr>
            <a:spLocks noChangeArrowheads="1"/>
          </p:cNvSpPr>
          <p:nvPr/>
        </p:nvSpPr>
        <p:spPr bwMode="auto">
          <a:xfrm>
            <a:off x="3330575" y="6396038"/>
            <a:ext cx="58134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r" eaLnBrk="1" hangingPunct="1"/>
            <a:r>
              <a:rPr lang="en-US" altLang="en-US" sz="1200" b="0">
                <a:solidFill>
                  <a:schemeClr val="bg1"/>
                </a:solidFill>
              </a:rPr>
              <a:t>N. F. de Keizer, A. Abu-Hanna, J. H. M. Zwetsloot-Schonk. Understanding Terminological Systems I: Terminology and Typology. Methods of Information in Medicine 2000;39:16-21.</a:t>
            </a:r>
          </a:p>
        </p:txBody>
      </p:sp>
      <p:sp>
        <p:nvSpPr>
          <p:cNvPr id="2" name="Slide Number Placeholder 1">
            <a:extLst>
              <a:ext uri="{FF2B5EF4-FFF2-40B4-BE49-F238E27FC236}">
                <a16:creationId xmlns:a16="http://schemas.microsoft.com/office/drawing/2014/main" id="{DAED85E6-CC1A-4EAB-9D25-352D8FD05968}"/>
              </a:ext>
            </a:extLst>
          </p:cNvPr>
          <p:cNvSpPr>
            <a:spLocks noGrp="1"/>
          </p:cNvSpPr>
          <p:nvPr>
            <p:ph type="sldNum" sz="quarter" idx="3"/>
          </p:nvPr>
        </p:nvSpPr>
        <p:spPr/>
        <p:txBody>
          <a:bodyPr/>
          <a:lstStyle/>
          <a:p>
            <a:fld id="{7C5DB68A-9D44-4073-920F-D08D647C06A7}" type="slidenum">
              <a:rPr lang="en-US" smtClean="0"/>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68964-06EE-4069-B830-2BFEA01E0D9D}"/>
              </a:ext>
            </a:extLst>
          </p:cNvPr>
          <p:cNvSpPr>
            <a:spLocks noGrp="1"/>
          </p:cNvSpPr>
          <p:nvPr>
            <p:ph type="title"/>
          </p:nvPr>
        </p:nvSpPr>
        <p:spPr/>
        <p:txBody>
          <a:bodyPr/>
          <a:lstStyle/>
          <a:p>
            <a:r>
              <a:rPr lang="en-US" dirty="0"/>
              <a:t>Suggested readings</a:t>
            </a:r>
          </a:p>
        </p:txBody>
      </p:sp>
      <p:sp>
        <p:nvSpPr>
          <p:cNvPr id="3" name="Content Placeholder 2">
            <a:extLst>
              <a:ext uri="{FF2B5EF4-FFF2-40B4-BE49-F238E27FC236}">
                <a16:creationId xmlns:a16="http://schemas.microsoft.com/office/drawing/2014/main" id="{0667DCCA-7611-49D9-8893-2E4563D52A30}"/>
              </a:ext>
            </a:extLst>
          </p:cNvPr>
          <p:cNvSpPr>
            <a:spLocks noGrp="1"/>
          </p:cNvSpPr>
          <p:nvPr>
            <p:ph idx="1"/>
          </p:nvPr>
        </p:nvSpPr>
        <p:spPr/>
        <p:txBody>
          <a:bodyPr/>
          <a:lstStyle/>
          <a:p>
            <a:pPr>
              <a:buFont typeface="Arial" panose="020B0604020202020204" pitchFamily="34" charset="0"/>
              <a:buChar char="•"/>
            </a:pPr>
            <a:r>
              <a:rPr lang="en-US" sz="2000" dirty="0"/>
              <a:t>R2b: Guarino, N., D. </a:t>
            </a:r>
            <a:r>
              <a:rPr lang="en-US" sz="2000" dirty="0" err="1"/>
              <a:t>Oberle</a:t>
            </a:r>
            <a:r>
              <a:rPr lang="en-US" sz="2000" dirty="0"/>
              <a:t>, and S. </a:t>
            </a:r>
            <a:r>
              <a:rPr lang="en-US" sz="2000" dirty="0" err="1"/>
              <a:t>Staab</a:t>
            </a:r>
            <a:r>
              <a:rPr lang="en-US" sz="2000" dirty="0"/>
              <a:t>, What Is an Ontology?, in Handbook on Ontologies, S. </a:t>
            </a:r>
            <a:r>
              <a:rPr lang="en-US" sz="2000" dirty="0" err="1"/>
              <a:t>Staab</a:t>
            </a:r>
            <a:r>
              <a:rPr lang="en-US" sz="2000" dirty="0"/>
              <a:t> and R. Studer, Editors. 2009, Springer Berlin Heidelberg: Berlin, Heidelberg. p. 1-17. [2]</a:t>
            </a:r>
          </a:p>
          <a:p>
            <a:pPr lvl="1">
              <a:buFont typeface="Arial" panose="020B0604020202020204" pitchFamily="34" charset="0"/>
              <a:buChar char="•"/>
            </a:pPr>
            <a:r>
              <a:rPr lang="en-US" sz="2000" dirty="0">
                <a:hlinkClick r:id="rId2"/>
              </a:rPr>
              <a:t>https://link.springer.com/chapter/10.1007/978-3-540-92673-3_0</a:t>
            </a:r>
            <a:r>
              <a:rPr lang="en-US" sz="2000" dirty="0"/>
              <a:t>  </a:t>
            </a:r>
          </a:p>
          <a:p>
            <a:pPr lvl="1">
              <a:buFont typeface="Arial" panose="020B0604020202020204" pitchFamily="34" charset="0"/>
              <a:buChar char="•"/>
            </a:pPr>
            <a:r>
              <a:rPr lang="en-US" sz="2000" dirty="0"/>
              <a:t>This paper focuses on the logical aspects of ontologies. Although the authors take a conceptualist stance, the logical principles they describe are equally applicable to realism-based ontologies.</a:t>
            </a:r>
          </a:p>
          <a:p>
            <a:pPr>
              <a:buFont typeface="Arial" panose="020B0604020202020204" pitchFamily="34" charset="0"/>
              <a:buChar char="•"/>
            </a:pPr>
            <a:endParaRPr lang="en-US" sz="2000" dirty="0"/>
          </a:p>
          <a:p>
            <a:pPr>
              <a:buFont typeface="Arial" panose="020B0604020202020204" pitchFamily="34" charset="0"/>
              <a:buChar char="•"/>
            </a:pPr>
            <a:r>
              <a:rPr lang="en-US" sz="2000" dirty="0"/>
              <a:t>R2c: Rector, A., et al., On beyond Gruber: "Ontologies" in today's biomedical information systems and the limits of OWL. J Biomed Inform, 2019. 100s: p. 100002. [3]</a:t>
            </a:r>
          </a:p>
          <a:p>
            <a:pPr lvl="1">
              <a:buFont typeface="Arial" panose="020B0604020202020204" pitchFamily="34" charset="0"/>
              <a:buChar char="•"/>
            </a:pPr>
            <a:r>
              <a:rPr lang="en-US" sz="2000" dirty="0">
                <a:hlinkClick r:id="rId3"/>
              </a:rPr>
              <a:t>https://pubmed.ncbi.nlm.nih.gov/34384571/</a:t>
            </a:r>
            <a:r>
              <a:rPr lang="en-US" sz="2000" dirty="0"/>
              <a:t>  </a:t>
            </a:r>
          </a:p>
          <a:p>
            <a:pPr lvl="1">
              <a:buFont typeface="Arial" panose="020B0604020202020204" pitchFamily="34" charset="0"/>
              <a:buChar char="•"/>
            </a:pPr>
            <a:r>
              <a:rPr lang="en-US" sz="2000" dirty="0"/>
              <a:t>This paper clarifies the many confusions about the various artifacts that are nowadays called ‘ontologies’, most of them unwarranted.</a:t>
            </a:r>
          </a:p>
          <a:p>
            <a:pPr>
              <a:buFont typeface="Arial" panose="020B0604020202020204" pitchFamily="34" charset="0"/>
              <a:buChar char="•"/>
            </a:pPr>
            <a:endParaRPr lang="en-US" sz="2000" dirty="0"/>
          </a:p>
        </p:txBody>
      </p:sp>
      <p:sp>
        <p:nvSpPr>
          <p:cNvPr id="4" name="Slide Number Placeholder 3">
            <a:extLst>
              <a:ext uri="{FF2B5EF4-FFF2-40B4-BE49-F238E27FC236}">
                <a16:creationId xmlns:a16="http://schemas.microsoft.com/office/drawing/2014/main" id="{5B9A0E11-8D14-4C35-AF00-370A772BC25B}"/>
              </a:ext>
            </a:extLst>
          </p:cNvPr>
          <p:cNvSpPr>
            <a:spLocks noGrp="1"/>
          </p:cNvSpPr>
          <p:nvPr>
            <p:ph type="sldNum" sz="quarter" idx="3"/>
          </p:nvPr>
        </p:nvSpPr>
        <p:spPr/>
        <p:txBody>
          <a:bodyPr/>
          <a:lstStyle/>
          <a:p>
            <a:fld id="{7C5DB68A-9D44-4073-920F-D08D647C06A7}" type="slidenum">
              <a:rPr lang="en-US" smtClean="0"/>
              <a:t>3</a:t>
            </a:fld>
            <a:endParaRPr lang="en-US" dirty="0"/>
          </a:p>
        </p:txBody>
      </p:sp>
    </p:spTree>
    <p:extLst>
      <p:ext uri="{BB962C8B-B14F-4D97-AF65-F5344CB8AC3E}">
        <p14:creationId xmlns:p14="http://schemas.microsoft.com/office/powerpoint/2010/main" val="26259940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4E606-0754-4B6B-AD2D-F619E1B8944A}"/>
              </a:ext>
            </a:extLst>
          </p:cNvPr>
          <p:cNvSpPr>
            <a:spLocks noGrp="1"/>
          </p:cNvSpPr>
          <p:nvPr>
            <p:ph type="title"/>
          </p:nvPr>
        </p:nvSpPr>
        <p:spPr>
          <a:xfrm>
            <a:off x="228600" y="609600"/>
            <a:ext cx="8686800" cy="762000"/>
          </a:xfrm>
        </p:spPr>
        <p:txBody>
          <a:bodyPr/>
          <a:lstStyle/>
          <a:p>
            <a:r>
              <a:rPr lang="en-US" dirty="0"/>
              <a:t>Terminological systems</a:t>
            </a:r>
          </a:p>
        </p:txBody>
      </p:sp>
      <p:sp>
        <p:nvSpPr>
          <p:cNvPr id="4" name="Slide Number Placeholder 3">
            <a:extLst>
              <a:ext uri="{FF2B5EF4-FFF2-40B4-BE49-F238E27FC236}">
                <a16:creationId xmlns:a16="http://schemas.microsoft.com/office/drawing/2014/main" id="{D69910B1-CFCC-47A2-8150-115C7F101D7E}"/>
              </a:ext>
            </a:extLst>
          </p:cNvPr>
          <p:cNvSpPr>
            <a:spLocks noGrp="1"/>
          </p:cNvSpPr>
          <p:nvPr>
            <p:ph type="sldNum" sz="quarter" idx="3"/>
          </p:nvPr>
        </p:nvSpPr>
        <p:spPr/>
        <p:txBody>
          <a:bodyPr/>
          <a:lstStyle/>
          <a:p>
            <a:fld id="{7C5DB68A-9D44-4073-920F-D08D647C06A7}" type="slidenum">
              <a:rPr lang="en-US" smtClean="0"/>
              <a:t>30</a:t>
            </a:fld>
            <a:endParaRPr lang="en-US" dirty="0"/>
          </a:p>
        </p:txBody>
      </p:sp>
      <p:sp>
        <p:nvSpPr>
          <p:cNvPr id="5" name="Rectangle 3">
            <a:extLst>
              <a:ext uri="{FF2B5EF4-FFF2-40B4-BE49-F238E27FC236}">
                <a16:creationId xmlns:a16="http://schemas.microsoft.com/office/drawing/2014/main" id="{A65B3364-3C1D-4B71-96D0-3411F8D002A0}"/>
              </a:ext>
            </a:extLst>
          </p:cNvPr>
          <p:cNvSpPr>
            <a:spLocks noChangeArrowheads="1"/>
          </p:cNvSpPr>
          <p:nvPr/>
        </p:nvSpPr>
        <p:spPr bwMode="auto">
          <a:xfrm>
            <a:off x="228600" y="1371600"/>
            <a:ext cx="4305300" cy="533400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085850" indent="-228600">
              <a:defRPr>
                <a:solidFill>
                  <a:schemeClr val="tx1"/>
                </a:solidFill>
                <a:latin typeface="Arial" panose="020B0604020202020204" pitchFamily="34" charset="0"/>
              </a:defRPr>
            </a:lvl3pPr>
            <a:lvl4pPr marL="1428750" indent="-228600">
              <a:defRPr>
                <a:solidFill>
                  <a:schemeClr val="tx1"/>
                </a:solidFill>
                <a:latin typeface="Arial" panose="020B0604020202020204" pitchFamily="34" charset="0"/>
              </a:defRPr>
            </a:lvl4pPr>
            <a:lvl5pPr marL="1847850" indent="-228600">
              <a:defRPr>
                <a:solidFill>
                  <a:schemeClr val="tx1"/>
                </a:solidFill>
                <a:latin typeface="Arial" panose="020B0604020202020204" pitchFamily="34" charset="0"/>
              </a:defRPr>
            </a:lvl5pPr>
            <a:lvl6pPr marL="2305050" indent="-228600" fontAlgn="base">
              <a:spcBef>
                <a:spcPct val="0"/>
              </a:spcBef>
              <a:spcAft>
                <a:spcPct val="0"/>
              </a:spcAft>
              <a:defRPr>
                <a:solidFill>
                  <a:schemeClr val="tx1"/>
                </a:solidFill>
                <a:latin typeface="Arial" panose="020B0604020202020204" pitchFamily="34" charset="0"/>
              </a:defRPr>
            </a:lvl6pPr>
            <a:lvl7pPr marL="2762250" indent="-228600" fontAlgn="base">
              <a:spcBef>
                <a:spcPct val="0"/>
              </a:spcBef>
              <a:spcAft>
                <a:spcPct val="0"/>
              </a:spcAft>
              <a:defRPr>
                <a:solidFill>
                  <a:schemeClr val="tx1"/>
                </a:solidFill>
                <a:latin typeface="Arial" panose="020B0604020202020204" pitchFamily="34" charset="0"/>
              </a:defRPr>
            </a:lvl7pPr>
            <a:lvl8pPr marL="3219450" indent="-228600" fontAlgn="base">
              <a:spcBef>
                <a:spcPct val="0"/>
              </a:spcBef>
              <a:spcAft>
                <a:spcPct val="0"/>
              </a:spcAft>
              <a:defRPr>
                <a:solidFill>
                  <a:schemeClr val="tx1"/>
                </a:solidFill>
                <a:latin typeface="Arial" panose="020B0604020202020204" pitchFamily="34" charset="0"/>
              </a:defRPr>
            </a:lvl8pPr>
            <a:lvl9pPr marL="3676650" indent="-228600" fontAlgn="base">
              <a:spcBef>
                <a:spcPct val="0"/>
              </a:spcBef>
              <a:spcAft>
                <a:spcPct val="0"/>
              </a:spcAft>
              <a:defRPr>
                <a:solidFill>
                  <a:schemeClr val="tx1"/>
                </a:solidFill>
                <a:latin typeface="Arial" panose="020B0604020202020204" pitchFamily="34" charset="0"/>
              </a:defRPr>
            </a:lvl9pPr>
          </a:lstStyle>
          <a:p>
            <a:pPr algn="ctr">
              <a:spcBef>
                <a:spcPct val="20000"/>
              </a:spcBef>
            </a:pPr>
            <a:r>
              <a:rPr lang="en-US" altLang="en-US" sz="2800" u="sng" dirty="0">
                <a:solidFill>
                  <a:schemeClr val="bg1"/>
                </a:solidFill>
                <a:latin typeface="Times New Roman" panose="02020603050405020304" pitchFamily="18" charset="0"/>
              </a:rPr>
              <a:t>1st Generation</a:t>
            </a:r>
          </a:p>
          <a:p>
            <a:pPr>
              <a:spcBef>
                <a:spcPct val="20000"/>
              </a:spcBef>
              <a:buFontTx/>
              <a:buChar char="•"/>
            </a:pPr>
            <a:r>
              <a:rPr lang="en-US" altLang="en-US" sz="2800" b="0" dirty="0">
                <a:solidFill>
                  <a:schemeClr val="bg1"/>
                </a:solidFill>
                <a:latin typeface="Times New Roman" panose="02020603050405020304" pitchFamily="18" charset="0"/>
              </a:rPr>
              <a:t>non-formal</a:t>
            </a:r>
          </a:p>
          <a:p>
            <a:pPr>
              <a:spcBef>
                <a:spcPct val="20000"/>
              </a:spcBef>
              <a:buFontTx/>
              <a:buChar char="•"/>
            </a:pPr>
            <a:r>
              <a:rPr lang="en-US" altLang="en-US" sz="2800" b="0" dirty="0">
                <a:solidFill>
                  <a:schemeClr val="bg1"/>
                </a:solidFill>
                <a:latin typeface="Times New Roman" panose="02020603050405020304" pitchFamily="18" charset="0"/>
              </a:rPr>
              <a:t>children “narrower than” parents</a:t>
            </a:r>
          </a:p>
          <a:p>
            <a:pPr lvl="1">
              <a:spcBef>
                <a:spcPct val="20000"/>
              </a:spcBef>
              <a:buFontTx/>
              <a:buChar char="–"/>
            </a:pPr>
            <a:r>
              <a:rPr lang="en-US" altLang="en-US" sz="2400" b="0" dirty="0">
                <a:solidFill>
                  <a:schemeClr val="bg1"/>
                </a:solidFill>
                <a:latin typeface="Times New Roman" panose="02020603050405020304" pitchFamily="18" charset="0"/>
              </a:rPr>
              <a:t>mixture of kinds-of / parts</a:t>
            </a:r>
          </a:p>
          <a:p>
            <a:pPr>
              <a:spcBef>
                <a:spcPct val="20000"/>
              </a:spcBef>
              <a:buFontTx/>
              <a:buChar char="•"/>
            </a:pPr>
            <a:r>
              <a:rPr lang="en-US" altLang="en-US" sz="2800" b="0" dirty="0">
                <a:solidFill>
                  <a:schemeClr val="bg1"/>
                </a:solidFill>
                <a:latin typeface="Times New Roman" panose="02020603050405020304" pitchFamily="18" charset="0"/>
              </a:rPr>
              <a:t>made for people</a:t>
            </a:r>
          </a:p>
          <a:p>
            <a:pPr>
              <a:spcBef>
                <a:spcPct val="20000"/>
              </a:spcBef>
              <a:buFontTx/>
              <a:buChar char="•"/>
            </a:pPr>
            <a:r>
              <a:rPr lang="en-US" altLang="en-US" sz="2800" b="0" dirty="0">
                <a:solidFill>
                  <a:schemeClr val="bg1"/>
                </a:solidFill>
                <a:latin typeface="Times New Roman" panose="02020603050405020304" pitchFamily="18" charset="0"/>
              </a:rPr>
              <a:t>information is spread over structure and text (rubrics)</a:t>
            </a:r>
          </a:p>
          <a:p>
            <a:pPr>
              <a:spcBef>
                <a:spcPct val="20000"/>
              </a:spcBef>
              <a:buFontTx/>
              <a:buChar char="•"/>
            </a:pPr>
            <a:r>
              <a:rPr lang="en-US" altLang="en-US" sz="2800" b="0" dirty="0">
                <a:solidFill>
                  <a:schemeClr val="bg1"/>
                </a:solidFill>
                <a:latin typeface="Times New Roman" panose="02020603050405020304" pitchFamily="18" charset="0"/>
              </a:rPr>
              <a:t>mono-hierarchical</a:t>
            </a:r>
          </a:p>
          <a:p>
            <a:pPr>
              <a:spcBef>
                <a:spcPct val="20000"/>
              </a:spcBef>
              <a:buFontTx/>
              <a:buChar char="•"/>
            </a:pPr>
            <a:r>
              <a:rPr lang="en-US" altLang="en-US" sz="2800" b="0" dirty="0">
                <a:solidFill>
                  <a:schemeClr val="bg1"/>
                </a:solidFill>
                <a:latin typeface="Times New Roman" panose="02020603050405020304" pitchFamily="18" charset="0"/>
              </a:rPr>
              <a:t>fixed </a:t>
            </a:r>
          </a:p>
        </p:txBody>
      </p:sp>
      <p:sp>
        <p:nvSpPr>
          <p:cNvPr id="6" name="Rectangle 4">
            <a:extLst>
              <a:ext uri="{FF2B5EF4-FFF2-40B4-BE49-F238E27FC236}">
                <a16:creationId xmlns:a16="http://schemas.microsoft.com/office/drawing/2014/main" id="{6BEC4199-AEED-4041-AD75-5B06B3597750}"/>
              </a:ext>
            </a:extLst>
          </p:cNvPr>
          <p:cNvSpPr>
            <a:spLocks noChangeArrowheads="1"/>
          </p:cNvSpPr>
          <p:nvPr/>
        </p:nvSpPr>
        <p:spPr bwMode="auto">
          <a:xfrm>
            <a:off x="4686300" y="1371600"/>
            <a:ext cx="4305300" cy="533400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085850" indent="-228600">
              <a:defRPr>
                <a:solidFill>
                  <a:schemeClr val="tx1"/>
                </a:solidFill>
                <a:latin typeface="Arial" panose="020B0604020202020204" pitchFamily="34" charset="0"/>
              </a:defRPr>
            </a:lvl3pPr>
            <a:lvl4pPr marL="1428750" indent="-228600">
              <a:defRPr>
                <a:solidFill>
                  <a:schemeClr val="tx1"/>
                </a:solidFill>
                <a:latin typeface="Arial" panose="020B0604020202020204" pitchFamily="34" charset="0"/>
              </a:defRPr>
            </a:lvl4pPr>
            <a:lvl5pPr marL="1847850" indent="-228600">
              <a:defRPr>
                <a:solidFill>
                  <a:schemeClr val="tx1"/>
                </a:solidFill>
                <a:latin typeface="Arial" panose="020B0604020202020204" pitchFamily="34" charset="0"/>
              </a:defRPr>
            </a:lvl5pPr>
            <a:lvl6pPr marL="2305050" indent="-228600" fontAlgn="base">
              <a:spcBef>
                <a:spcPct val="0"/>
              </a:spcBef>
              <a:spcAft>
                <a:spcPct val="0"/>
              </a:spcAft>
              <a:defRPr>
                <a:solidFill>
                  <a:schemeClr val="tx1"/>
                </a:solidFill>
                <a:latin typeface="Arial" panose="020B0604020202020204" pitchFamily="34" charset="0"/>
              </a:defRPr>
            </a:lvl6pPr>
            <a:lvl7pPr marL="2762250" indent="-228600" fontAlgn="base">
              <a:spcBef>
                <a:spcPct val="0"/>
              </a:spcBef>
              <a:spcAft>
                <a:spcPct val="0"/>
              </a:spcAft>
              <a:defRPr>
                <a:solidFill>
                  <a:schemeClr val="tx1"/>
                </a:solidFill>
                <a:latin typeface="Arial" panose="020B0604020202020204" pitchFamily="34" charset="0"/>
              </a:defRPr>
            </a:lvl7pPr>
            <a:lvl8pPr marL="3219450" indent="-228600" fontAlgn="base">
              <a:spcBef>
                <a:spcPct val="0"/>
              </a:spcBef>
              <a:spcAft>
                <a:spcPct val="0"/>
              </a:spcAft>
              <a:defRPr>
                <a:solidFill>
                  <a:schemeClr val="tx1"/>
                </a:solidFill>
                <a:latin typeface="Arial" panose="020B0604020202020204" pitchFamily="34" charset="0"/>
              </a:defRPr>
            </a:lvl8pPr>
            <a:lvl9pPr marL="3676650" indent="-228600" fontAlgn="base">
              <a:spcBef>
                <a:spcPct val="0"/>
              </a:spcBef>
              <a:spcAft>
                <a:spcPct val="0"/>
              </a:spcAft>
              <a:defRPr>
                <a:solidFill>
                  <a:schemeClr val="tx1"/>
                </a:solidFill>
                <a:latin typeface="Arial" panose="020B0604020202020204" pitchFamily="34" charset="0"/>
              </a:defRPr>
            </a:lvl9pPr>
          </a:lstStyle>
          <a:p>
            <a:pPr algn="ctr">
              <a:spcBef>
                <a:spcPct val="20000"/>
              </a:spcBef>
            </a:pPr>
            <a:r>
              <a:rPr lang="en-US" altLang="en-US" sz="2800" u="sng" dirty="0">
                <a:solidFill>
                  <a:schemeClr val="bg1"/>
                </a:solidFill>
                <a:latin typeface="Times New Roman" panose="02020603050405020304" pitchFamily="18" charset="0"/>
              </a:rPr>
              <a:t>3rd Generation</a:t>
            </a:r>
          </a:p>
          <a:p>
            <a:pPr>
              <a:spcBef>
                <a:spcPct val="20000"/>
              </a:spcBef>
              <a:buFontTx/>
              <a:buChar char="•"/>
            </a:pPr>
            <a:r>
              <a:rPr lang="en-US" altLang="en-US" sz="2800" b="0" dirty="0">
                <a:solidFill>
                  <a:schemeClr val="bg1"/>
                </a:solidFill>
                <a:latin typeface="Times New Roman" panose="02020603050405020304" pitchFamily="18" charset="0"/>
              </a:rPr>
              <a:t>formal</a:t>
            </a:r>
          </a:p>
          <a:p>
            <a:pPr>
              <a:spcBef>
                <a:spcPct val="20000"/>
              </a:spcBef>
              <a:buFontTx/>
              <a:buChar char="•"/>
            </a:pPr>
            <a:r>
              <a:rPr lang="en-US" altLang="en-US" sz="2800" b="0" dirty="0">
                <a:solidFill>
                  <a:schemeClr val="bg1"/>
                </a:solidFill>
                <a:latin typeface="Times New Roman" panose="02020603050405020304" pitchFamily="18" charset="0"/>
              </a:rPr>
              <a:t>children strictly “kind of” parents</a:t>
            </a:r>
          </a:p>
          <a:p>
            <a:pPr lvl="1">
              <a:spcBef>
                <a:spcPct val="20000"/>
              </a:spcBef>
              <a:buFontTx/>
              <a:buChar char="–"/>
            </a:pPr>
            <a:r>
              <a:rPr lang="en-US" altLang="en-US" sz="2400" b="0" dirty="0">
                <a:solidFill>
                  <a:schemeClr val="bg1"/>
                </a:solidFill>
                <a:latin typeface="Times New Roman" panose="02020603050405020304" pitchFamily="18" charset="0"/>
              </a:rPr>
              <a:t>clean separation</a:t>
            </a:r>
          </a:p>
          <a:p>
            <a:pPr>
              <a:spcBef>
                <a:spcPct val="20000"/>
              </a:spcBef>
              <a:buFontTx/>
              <a:buChar char="•"/>
            </a:pPr>
            <a:r>
              <a:rPr lang="en-US" altLang="en-US" sz="2800" b="0" dirty="0">
                <a:solidFill>
                  <a:schemeClr val="bg1"/>
                </a:solidFill>
                <a:latin typeface="Times New Roman" panose="02020603050405020304" pitchFamily="18" charset="0"/>
              </a:rPr>
              <a:t>to be used by machines</a:t>
            </a:r>
          </a:p>
          <a:p>
            <a:pPr>
              <a:spcBef>
                <a:spcPct val="20000"/>
              </a:spcBef>
              <a:buFontTx/>
              <a:buChar char="•"/>
            </a:pPr>
            <a:r>
              <a:rPr lang="en-US" altLang="en-US" sz="2800" b="0" dirty="0">
                <a:solidFill>
                  <a:schemeClr val="bg1"/>
                </a:solidFill>
                <a:latin typeface="Times New Roman" panose="02020603050405020304" pitchFamily="18" charset="0"/>
              </a:rPr>
              <a:t>all information is in the structure</a:t>
            </a:r>
          </a:p>
          <a:p>
            <a:pPr>
              <a:spcBef>
                <a:spcPct val="20000"/>
              </a:spcBef>
            </a:pPr>
            <a:endParaRPr lang="en-US" altLang="en-US" sz="2000" b="0" dirty="0">
              <a:solidFill>
                <a:schemeClr val="bg1"/>
              </a:solidFill>
              <a:latin typeface="Times New Roman" panose="02020603050405020304" pitchFamily="18" charset="0"/>
            </a:endParaRPr>
          </a:p>
          <a:p>
            <a:pPr>
              <a:spcBef>
                <a:spcPct val="20000"/>
              </a:spcBef>
              <a:buFontTx/>
              <a:buChar char="•"/>
            </a:pPr>
            <a:r>
              <a:rPr lang="en-US" altLang="en-US" sz="2800" b="0" dirty="0">
                <a:solidFill>
                  <a:schemeClr val="bg1"/>
                </a:solidFill>
                <a:latin typeface="Times New Roman" panose="02020603050405020304" pitchFamily="18" charset="0"/>
              </a:rPr>
              <a:t>dynamic reclassification</a:t>
            </a:r>
          </a:p>
          <a:p>
            <a:pPr>
              <a:spcBef>
                <a:spcPct val="20000"/>
              </a:spcBef>
              <a:buFontTx/>
              <a:buChar char="•"/>
            </a:pPr>
            <a:r>
              <a:rPr lang="en-US" altLang="en-US" sz="2800" b="0" dirty="0">
                <a:solidFill>
                  <a:schemeClr val="bg1"/>
                </a:solidFill>
                <a:latin typeface="Times New Roman" panose="02020603050405020304" pitchFamily="18" charset="0"/>
              </a:rPr>
              <a:t>generative</a:t>
            </a:r>
          </a:p>
        </p:txBody>
      </p:sp>
    </p:spTree>
    <p:extLst>
      <p:ext uri="{BB962C8B-B14F-4D97-AF65-F5344CB8AC3E}">
        <p14:creationId xmlns:p14="http://schemas.microsoft.com/office/powerpoint/2010/main" val="15925392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9F6BB-D598-4FC9-9878-FEC47468C4B6}"/>
              </a:ext>
            </a:extLst>
          </p:cNvPr>
          <p:cNvSpPr>
            <a:spLocks noGrp="1"/>
          </p:cNvSpPr>
          <p:nvPr>
            <p:ph type="title"/>
          </p:nvPr>
        </p:nvSpPr>
        <p:spPr/>
        <p:txBody>
          <a:bodyPr/>
          <a:lstStyle/>
          <a:p>
            <a:r>
              <a:rPr lang="en-US" dirty="0"/>
              <a:t>Clean separation of knowledge</a:t>
            </a:r>
            <a:br>
              <a:rPr lang="en-US" dirty="0"/>
            </a:br>
            <a:endParaRPr lang="en-US" dirty="0"/>
          </a:p>
        </p:txBody>
      </p:sp>
      <p:sp>
        <p:nvSpPr>
          <p:cNvPr id="3" name="Content Placeholder 2">
            <a:extLst>
              <a:ext uri="{FF2B5EF4-FFF2-40B4-BE49-F238E27FC236}">
                <a16:creationId xmlns:a16="http://schemas.microsoft.com/office/drawing/2014/main" id="{63780ACF-FF66-4D81-9A1F-324F70D86555}"/>
              </a:ext>
            </a:extLst>
          </p:cNvPr>
          <p:cNvSpPr>
            <a:spLocks noGrp="1"/>
          </p:cNvSpPr>
          <p:nvPr>
            <p:ph idx="1"/>
          </p:nvPr>
        </p:nvSpPr>
        <p:spPr/>
        <p:txBody>
          <a:bodyPr/>
          <a:lstStyle/>
          <a:p>
            <a:pPr>
              <a:buFont typeface="Arial" panose="020B0604020202020204" pitchFamily="34" charset="0"/>
              <a:buChar char="•"/>
            </a:pPr>
            <a:r>
              <a:rPr lang="en-US" b="1" u="sng" dirty="0"/>
              <a:t>Conceptual knowledge</a:t>
            </a:r>
            <a:r>
              <a:rPr lang="en-US" dirty="0"/>
              <a:t>: the knowledge of sensible medical concepts</a:t>
            </a:r>
          </a:p>
          <a:p>
            <a:pPr>
              <a:buFont typeface="Arial" panose="020B0604020202020204" pitchFamily="34" charset="0"/>
              <a:buChar char="•"/>
            </a:pPr>
            <a:r>
              <a:rPr lang="en-US" b="1" u="sng" dirty="0"/>
              <a:t>Knowledge of clinical definitions and cr</a:t>
            </a:r>
            <a:r>
              <a:rPr lang="en-US" b="1" dirty="0"/>
              <a:t>it</a:t>
            </a:r>
            <a:r>
              <a:rPr lang="en-US" dirty="0"/>
              <a:t>eria: how to determine if a concept applies to a particular patient</a:t>
            </a:r>
          </a:p>
          <a:p>
            <a:pPr>
              <a:buFont typeface="Arial" panose="020B0604020202020204" pitchFamily="34" charset="0"/>
              <a:buChar char="•"/>
            </a:pPr>
            <a:r>
              <a:rPr lang="en-US" b="1" u="sng" dirty="0"/>
              <a:t>Surface linguistic knowledge</a:t>
            </a:r>
            <a:r>
              <a:rPr lang="en-US" dirty="0"/>
              <a:t>: how to express the concepts in any given language</a:t>
            </a:r>
          </a:p>
          <a:p>
            <a:pPr>
              <a:buFont typeface="Arial" panose="020B0604020202020204" pitchFamily="34" charset="0"/>
              <a:buChar char="•"/>
            </a:pPr>
            <a:r>
              <a:rPr lang="en-US" b="1" u="sng" dirty="0"/>
              <a:t>Knowledge of classification and coding systems</a:t>
            </a:r>
            <a:r>
              <a:rPr lang="en-US" dirty="0"/>
              <a:t>: how an expression has been classified by such a system</a:t>
            </a:r>
          </a:p>
          <a:p>
            <a:pPr>
              <a:buFont typeface="Arial" panose="020B0604020202020204" pitchFamily="34" charset="0"/>
              <a:buChar char="•"/>
            </a:pPr>
            <a:r>
              <a:rPr lang="en-US" b="1" u="sng" dirty="0"/>
              <a:t>Pragmatic knowledge</a:t>
            </a:r>
            <a:r>
              <a:rPr lang="en-US" dirty="0"/>
              <a:t>: what doctors usually say or think, what they consider important, how to integrate in EHCR</a:t>
            </a:r>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BF9E88C3-38FE-459A-80FC-8AC1243BE91C}"/>
              </a:ext>
            </a:extLst>
          </p:cNvPr>
          <p:cNvSpPr>
            <a:spLocks noGrp="1"/>
          </p:cNvSpPr>
          <p:nvPr>
            <p:ph type="sldNum" sz="quarter" idx="3"/>
          </p:nvPr>
        </p:nvSpPr>
        <p:spPr/>
        <p:txBody>
          <a:bodyPr/>
          <a:lstStyle/>
          <a:p>
            <a:fld id="{7C5DB68A-9D44-4073-920F-D08D647C06A7}" type="slidenum">
              <a:rPr lang="en-US" smtClean="0"/>
              <a:t>31</a:t>
            </a:fld>
            <a:endParaRPr lang="en-US" dirty="0"/>
          </a:p>
        </p:txBody>
      </p:sp>
      <p:sp>
        <p:nvSpPr>
          <p:cNvPr id="5" name="Rectangle 4">
            <a:extLst>
              <a:ext uri="{FF2B5EF4-FFF2-40B4-BE49-F238E27FC236}">
                <a16:creationId xmlns:a16="http://schemas.microsoft.com/office/drawing/2014/main" id="{43DEEA5C-B439-421F-B279-CEF8D453157A}"/>
              </a:ext>
            </a:extLst>
          </p:cNvPr>
          <p:cNvSpPr/>
          <p:nvPr/>
        </p:nvSpPr>
        <p:spPr>
          <a:xfrm>
            <a:off x="2353056" y="6120384"/>
            <a:ext cx="6781800" cy="461665"/>
          </a:xfrm>
          <a:prstGeom prst="rect">
            <a:avLst/>
          </a:prstGeom>
        </p:spPr>
        <p:txBody>
          <a:bodyPr wrap="square">
            <a:spAutoFit/>
          </a:bodyPr>
          <a:lstStyle/>
          <a:p>
            <a:pPr algn="r"/>
            <a:r>
              <a:rPr lang="en-US" sz="1200" b="0" dirty="0">
                <a:solidFill>
                  <a:schemeClr val="bg1"/>
                </a:solidFill>
                <a:cs typeface="Times New Roman" panose="02020603050405020304" pitchFamily="18" charset="0"/>
              </a:rPr>
              <a:t>Rector AL, </a:t>
            </a:r>
            <a:r>
              <a:rPr lang="en-US" sz="1200" b="0" dirty="0" err="1">
                <a:solidFill>
                  <a:schemeClr val="bg1"/>
                </a:solidFill>
                <a:cs typeface="Times New Roman" panose="02020603050405020304" pitchFamily="18" charset="0"/>
              </a:rPr>
              <a:t>Nowlan</a:t>
            </a:r>
            <a:r>
              <a:rPr lang="en-US" sz="1200" b="0" dirty="0">
                <a:solidFill>
                  <a:schemeClr val="bg1"/>
                </a:solidFill>
                <a:cs typeface="Times New Roman" panose="02020603050405020304" pitchFamily="18" charset="0"/>
              </a:rPr>
              <a:t> WA and Kay S. Conceptual Knowledge: the core of medical information systems. In: </a:t>
            </a:r>
          </a:p>
          <a:p>
            <a:pPr algn="r"/>
            <a:r>
              <a:rPr lang="en-US" sz="1200" b="0" dirty="0" err="1">
                <a:solidFill>
                  <a:schemeClr val="bg1"/>
                </a:solidFill>
                <a:cs typeface="Times New Roman" panose="02020603050405020304" pitchFamily="18" charset="0"/>
              </a:rPr>
              <a:t>Medinfo</a:t>
            </a:r>
            <a:r>
              <a:rPr lang="en-US" sz="1200" b="0" dirty="0">
                <a:solidFill>
                  <a:schemeClr val="bg1"/>
                </a:solidFill>
                <a:cs typeface="Times New Roman" panose="02020603050405020304" pitchFamily="18" charset="0"/>
              </a:rPr>
              <a:t> 92. </a:t>
            </a:r>
            <a:r>
              <a:rPr lang="en-US" sz="1200" b="0" dirty="0" err="1">
                <a:solidFill>
                  <a:schemeClr val="bg1"/>
                </a:solidFill>
                <a:cs typeface="Times New Roman" panose="02020603050405020304" pitchFamily="18" charset="0"/>
              </a:rPr>
              <a:t>Lun</a:t>
            </a:r>
            <a:r>
              <a:rPr lang="en-US" sz="1200" b="0" dirty="0">
                <a:solidFill>
                  <a:schemeClr val="bg1"/>
                </a:solidFill>
                <a:cs typeface="Times New Roman" panose="02020603050405020304" pitchFamily="18" charset="0"/>
              </a:rPr>
              <a:t> KC et al. (eds). North Holland: Elsevier Science Publishers BV, 1992: 1420 - 1426. </a:t>
            </a:r>
            <a:endParaRPr lang="en-US" sz="1200" b="0" i="0" dirty="0">
              <a:solidFill>
                <a:schemeClr val="bg1"/>
              </a:solidFill>
              <a:effectLst/>
              <a:cs typeface="Times New Roman" panose="02020603050405020304" pitchFamily="18" charset="0"/>
            </a:endParaRPr>
          </a:p>
        </p:txBody>
      </p:sp>
    </p:spTree>
    <p:extLst>
      <p:ext uri="{BB962C8B-B14F-4D97-AF65-F5344CB8AC3E}">
        <p14:creationId xmlns:p14="http://schemas.microsoft.com/office/powerpoint/2010/main" val="18869775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94F0A-C663-48E0-8060-1CA52B3631F3}"/>
              </a:ext>
            </a:extLst>
          </p:cNvPr>
          <p:cNvSpPr>
            <a:spLocks noGrp="1"/>
          </p:cNvSpPr>
          <p:nvPr>
            <p:ph type="title"/>
          </p:nvPr>
        </p:nvSpPr>
        <p:spPr/>
        <p:txBody>
          <a:bodyPr/>
          <a:lstStyle/>
          <a:p>
            <a:r>
              <a:rPr lang="en-US" dirty="0"/>
              <a:t>Cimino’s desiderata for concept systems</a:t>
            </a:r>
          </a:p>
        </p:txBody>
      </p:sp>
      <p:sp>
        <p:nvSpPr>
          <p:cNvPr id="3" name="Content Placeholder 2">
            <a:extLst>
              <a:ext uri="{FF2B5EF4-FFF2-40B4-BE49-F238E27FC236}">
                <a16:creationId xmlns:a16="http://schemas.microsoft.com/office/drawing/2014/main" id="{B474C3AD-4367-405A-B1BA-47C0FA8AF08A}"/>
              </a:ext>
            </a:extLst>
          </p:cNvPr>
          <p:cNvSpPr>
            <a:spLocks noGrp="1"/>
          </p:cNvSpPr>
          <p:nvPr>
            <p:ph idx="1"/>
          </p:nvPr>
        </p:nvSpPr>
        <p:spPr>
          <a:xfrm>
            <a:off x="228600" y="1447800"/>
            <a:ext cx="8686800" cy="4953000"/>
          </a:xfrm>
        </p:spPr>
        <p:txBody>
          <a:bodyPr/>
          <a:lstStyle/>
          <a:p>
            <a:pPr>
              <a:buFont typeface="Arial" panose="020B0604020202020204" pitchFamily="34" charset="0"/>
              <a:buChar char="•"/>
            </a:pPr>
            <a:r>
              <a:rPr lang="en-US" sz="2000" b="1" dirty="0"/>
              <a:t>Domain completeness</a:t>
            </a:r>
            <a:r>
              <a:rPr lang="en-US" sz="2000" dirty="0"/>
              <a:t>: coverage of all possible terms that lie within a vocabulary’s domain</a:t>
            </a:r>
          </a:p>
          <a:p>
            <a:pPr>
              <a:buFont typeface="Arial" panose="020B0604020202020204" pitchFamily="34" charset="0"/>
              <a:buChar char="•"/>
            </a:pPr>
            <a:r>
              <a:rPr lang="en-US" sz="2000" b="1" dirty="0"/>
              <a:t>Non-vagueness</a:t>
            </a:r>
            <a:r>
              <a:rPr lang="en-US" sz="2000" dirty="0"/>
              <a:t>: the term should represent the concept behind it as close as possible</a:t>
            </a:r>
          </a:p>
          <a:p>
            <a:pPr>
              <a:buFont typeface="Arial" panose="020B0604020202020204" pitchFamily="34" charset="0"/>
              <a:buChar char="•"/>
            </a:pPr>
            <a:r>
              <a:rPr lang="en-US" sz="2000" b="1" dirty="0"/>
              <a:t>Non-ambiguity</a:t>
            </a:r>
            <a:r>
              <a:rPr lang="en-US" sz="2000" dirty="0"/>
              <a:t>: the same term cannot refer to more than one concept</a:t>
            </a:r>
          </a:p>
          <a:p>
            <a:pPr>
              <a:buFont typeface="Arial" panose="020B0604020202020204" pitchFamily="34" charset="0"/>
              <a:buChar char="•"/>
            </a:pPr>
            <a:r>
              <a:rPr lang="en-US" sz="2000" b="1" dirty="0"/>
              <a:t>Non-redundancy</a:t>
            </a:r>
            <a:r>
              <a:rPr lang="en-US" sz="2000" dirty="0"/>
              <a:t>: each concept must be represented  by one unique identifier</a:t>
            </a:r>
          </a:p>
          <a:p>
            <a:pPr>
              <a:buFont typeface="Arial" panose="020B0604020202020204" pitchFamily="34" charset="0"/>
              <a:buChar char="•"/>
            </a:pPr>
            <a:r>
              <a:rPr lang="en-US" sz="2000" b="1" dirty="0"/>
              <a:t>Synonymy</a:t>
            </a:r>
            <a:r>
              <a:rPr lang="en-US" sz="2000" dirty="0"/>
              <a:t>: multiple ways for expressing a word (or concept) must be allowed</a:t>
            </a:r>
          </a:p>
          <a:p>
            <a:pPr>
              <a:buFont typeface="Arial" panose="020B0604020202020204" pitchFamily="34" charset="0"/>
              <a:buChar char="•"/>
            </a:pPr>
            <a:r>
              <a:rPr lang="en-US" sz="2000" b="1" dirty="0"/>
              <a:t>Multiple classification</a:t>
            </a:r>
            <a:r>
              <a:rPr lang="en-US" sz="2000" dirty="0"/>
              <a:t>: concepts must be allowed to be classified in multiple hierarchies</a:t>
            </a:r>
          </a:p>
          <a:p>
            <a:pPr>
              <a:buFont typeface="Arial" panose="020B0604020202020204" pitchFamily="34" charset="0"/>
              <a:buChar char="•"/>
            </a:pPr>
            <a:r>
              <a:rPr lang="en-US" sz="2000" b="1" dirty="0"/>
              <a:t>Consistency of view</a:t>
            </a:r>
            <a:r>
              <a:rPr lang="en-US" sz="2000" dirty="0"/>
              <a:t>: concepts must have the same relationships in all views</a:t>
            </a:r>
          </a:p>
          <a:p>
            <a:pPr>
              <a:buFont typeface="Arial" panose="020B0604020202020204" pitchFamily="34" charset="0"/>
              <a:buChar char="•"/>
            </a:pPr>
            <a:r>
              <a:rPr lang="en-US" sz="2000" b="1" dirty="0"/>
              <a:t>Explicit relationships</a:t>
            </a:r>
            <a:r>
              <a:rPr lang="en-US" sz="2000" dirty="0"/>
              <a:t>: all relationships (e.g. class, synonymy,…) must be explicitly labelled.</a:t>
            </a:r>
          </a:p>
          <a:p>
            <a:pPr>
              <a:buFont typeface="Arial" panose="020B0604020202020204" pitchFamily="34" charset="0"/>
              <a:buChar char="•"/>
            </a:pPr>
            <a:endParaRPr lang="en-US" sz="2000" dirty="0"/>
          </a:p>
          <a:p>
            <a:pPr>
              <a:buFont typeface="Arial" panose="020B0604020202020204" pitchFamily="34" charset="0"/>
              <a:buChar char="•"/>
            </a:pPr>
            <a:endParaRPr lang="en-US" sz="2000" dirty="0"/>
          </a:p>
        </p:txBody>
      </p:sp>
      <p:sp>
        <p:nvSpPr>
          <p:cNvPr id="4" name="Slide Number Placeholder 3">
            <a:extLst>
              <a:ext uri="{FF2B5EF4-FFF2-40B4-BE49-F238E27FC236}">
                <a16:creationId xmlns:a16="http://schemas.microsoft.com/office/drawing/2014/main" id="{2F9AD11F-6BF0-46AC-A0CA-F8583088FD35}"/>
              </a:ext>
            </a:extLst>
          </p:cNvPr>
          <p:cNvSpPr>
            <a:spLocks noGrp="1"/>
          </p:cNvSpPr>
          <p:nvPr>
            <p:ph type="sldNum" sz="quarter" idx="3"/>
          </p:nvPr>
        </p:nvSpPr>
        <p:spPr/>
        <p:txBody>
          <a:bodyPr/>
          <a:lstStyle/>
          <a:p>
            <a:fld id="{7C5DB68A-9D44-4073-920F-D08D647C06A7}" type="slidenum">
              <a:rPr lang="en-US" smtClean="0"/>
              <a:t>32</a:t>
            </a:fld>
            <a:endParaRPr lang="en-US" dirty="0"/>
          </a:p>
        </p:txBody>
      </p:sp>
      <p:sp>
        <p:nvSpPr>
          <p:cNvPr id="5" name="Rectangle 4">
            <a:extLst>
              <a:ext uri="{FF2B5EF4-FFF2-40B4-BE49-F238E27FC236}">
                <a16:creationId xmlns:a16="http://schemas.microsoft.com/office/drawing/2014/main" id="{18C9CA18-0195-477E-B324-4C1A59CC952C}"/>
              </a:ext>
            </a:extLst>
          </p:cNvPr>
          <p:cNvSpPr/>
          <p:nvPr/>
        </p:nvSpPr>
        <p:spPr>
          <a:xfrm>
            <a:off x="4419600" y="6208068"/>
            <a:ext cx="4572000" cy="646331"/>
          </a:xfrm>
          <a:prstGeom prst="rect">
            <a:avLst/>
          </a:prstGeom>
        </p:spPr>
        <p:txBody>
          <a:bodyPr>
            <a:spAutoFit/>
          </a:bodyPr>
          <a:lstStyle/>
          <a:p>
            <a:r>
              <a:rPr lang="en-US" sz="1200" dirty="0">
                <a:solidFill>
                  <a:schemeClr val="bg1"/>
                </a:solidFill>
              </a:rPr>
              <a:t>Cimino J. Desiderata for controlled medical vocabularies in the twenty-first century. Methods Inf Med. 1998 Nov;37(4-5):394-403.</a:t>
            </a:r>
          </a:p>
          <a:p>
            <a:r>
              <a:rPr lang="en-US" sz="1200" dirty="0">
                <a:solidFill>
                  <a:schemeClr val="bg1"/>
                </a:solidFill>
              </a:rPr>
              <a:t>https://www.ncbi.nlm.nih.gov/pmc/articles/PMC3415631/</a:t>
            </a:r>
          </a:p>
        </p:txBody>
      </p:sp>
    </p:spTree>
    <p:extLst>
      <p:ext uri="{BB962C8B-B14F-4D97-AF65-F5344CB8AC3E}">
        <p14:creationId xmlns:p14="http://schemas.microsoft.com/office/powerpoint/2010/main" val="38852503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C9C0345B-E8CC-4024-9C0F-47A02A7F38BF}"/>
              </a:ext>
            </a:extLst>
          </p:cNvPr>
          <p:cNvSpPr>
            <a:spLocks noGrp="1"/>
          </p:cNvSpPr>
          <p:nvPr>
            <p:ph type="title"/>
          </p:nvPr>
        </p:nvSpPr>
        <p:spPr/>
        <p:txBody>
          <a:bodyPr/>
          <a:lstStyle/>
          <a:p>
            <a:r>
              <a:rPr lang="en-US" altLang="en-US"/>
              <a:t>Concept definition </a:t>
            </a:r>
          </a:p>
        </p:txBody>
      </p:sp>
      <p:sp>
        <p:nvSpPr>
          <p:cNvPr id="35843" name="Content Placeholder 2">
            <a:extLst>
              <a:ext uri="{FF2B5EF4-FFF2-40B4-BE49-F238E27FC236}">
                <a16:creationId xmlns:a16="http://schemas.microsoft.com/office/drawing/2014/main" id="{F16AFB6E-CBC6-4824-A615-194A1435DCCC}"/>
              </a:ext>
            </a:extLst>
          </p:cNvPr>
          <p:cNvSpPr>
            <a:spLocks noGrp="1"/>
          </p:cNvSpPr>
          <p:nvPr>
            <p:ph idx="1"/>
          </p:nvPr>
        </p:nvSpPr>
        <p:spPr/>
        <p:txBody>
          <a:bodyPr/>
          <a:lstStyle/>
          <a:p>
            <a:r>
              <a:rPr lang="en-US" altLang="en-US"/>
              <a:t>Definition: </a:t>
            </a:r>
            <a:r>
              <a:rPr lang="en-US" altLang="en-US" i="1"/>
              <a:t>specification of a concept (i.e. of the agreed meaning of a term) by means of a descriptive statement or a formal expression which serves to differentiate it from other concepts</a:t>
            </a:r>
          </a:p>
          <a:p>
            <a:endParaRPr lang="en-US" altLang="en-US"/>
          </a:p>
          <a:p>
            <a:endParaRPr lang="en-US" altLang="en-US"/>
          </a:p>
          <a:p>
            <a:pPr lvl="1"/>
            <a:r>
              <a:rPr lang="en-US" altLang="en-US"/>
              <a:t>There may be more than one definition which captures the same agreed meaning.</a:t>
            </a:r>
          </a:p>
        </p:txBody>
      </p:sp>
      <p:sp>
        <p:nvSpPr>
          <p:cNvPr id="35844" name="Slide Number Placeholder 3">
            <a:extLst>
              <a:ext uri="{FF2B5EF4-FFF2-40B4-BE49-F238E27FC236}">
                <a16:creationId xmlns:a16="http://schemas.microsoft.com/office/drawing/2014/main" id="{991DB359-F82A-4827-9343-C945AE106A0F}"/>
              </a:ext>
            </a:extLst>
          </p:cNvPr>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FC9A82AD-F913-42B8-8468-A536720B9500}" type="slidenum">
              <a:rPr lang="en-US" altLang="en-US" sz="1400" b="0">
                <a:solidFill>
                  <a:schemeClr val="bg1"/>
                </a:solidFill>
              </a:rPr>
              <a:pPr eaLnBrk="1" hangingPunct="1"/>
              <a:t>33</a:t>
            </a:fld>
            <a:endParaRPr lang="en-US" altLang="en-US" sz="1400" b="0">
              <a:solidFill>
                <a:schemeClr val="bg1"/>
              </a:solidFill>
            </a:endParaRPr>
          </a:p>
        </p:txBody>
      </p:sp>
      <p:sp>
        <p:nvSpPr>
          <p:cNvPr id="5" name="Rectangle 4">
            <a:extLst>
              <a:ext uri="{FF2B5EF4-FFF2-40B4-BE49-F238E27FC236}">
                <a16:creationId xmlns:a16="http://schemas.microsoft.com/office/drawing/2014/main" id="{51061A62-E99B-4F36-98D1-4E2A22499D48}"/>
              </a:ext>
            </a:extLst>
          </p:cNvPr>
          <p:cNvSpPr/>
          <p:nvPr/>
        </p:nvSpPr>
        <p:spPr>
          <a:xfrm>
            <a:off x="1713571" y="6043136"/>
            <a:ext cx="7391400" cy="738664"/>
          </a:xfrm>
          <a:prstGeom prst="rect">
            <a:avLst/>
          </a:prstGeom>
        </p:spPr>
        <p:txBody>
          <a:bodyPr wrap="square">
            <a:spAutoFit/>
          </a:bodyPr>
          <a:lstStyle/>
          <a:p>
            <a:pPr algn="r"/>
            <a:r>
              <a:rPr lang="en-US" sz="1400" b="0" dirty="0">
                <a:solidFill>
                  <a:schemeClr val="bg1"/>
                </a:solidFill>
                <a:latin typeface="Open Sans"/>
              </a:rPr>
              <a:t>Concept systems and ontologies: Recommendations for basic terminology</a:t>
            </a:r>
          </a:p>
          <a:p>
            <a:pPr algn="r"/>
            <a:r>
              <a:rPr lang="en-US" sz="1400" b="0" dirty="0">
                <a:solidFill>
                  <a:schemeClr val="bg1"/>
                </a:solidFill>
                <a:latin typeface="Open Sans"/>
              </a:rPr>
              <a:t>Gunnar O. Klein &amp; Barry Smith</a:t>
            </a:r>
          </a:p>
          <a:p>
            <a:pPr algn="r"/>
            <a:r>
              <a:rPr lang="en-US" sz="1400" b="0" i="1" dirty="0">
                <a:solidFill>
                  <a:schemeClr val="bg1"/>
                </a:solidFill>
                <a:latin typeface="Open Sans"/>
              </a:rPr>
              <a:t>Transactions of the Japanese Society for Artificial Intelligence</a:t>
            </a:r>
            <a:r>
              <a:rPr lang="en-US" sz="1400" b="0" dirty="0">
                <a:solidFill>
                  <a:schemeClr val="bg1"/>
                </a:solidFill>
                <a:latin typeface="Open Sans"/>
              </a:rPr>
              <a:t> 25 (3):433-441 (2010)</a:t>
            </a:r>
            <a:endParaRPr lang="en-US" sz="1400" b="0" i="0" dirty="0">
              <a:solidFill>
                <a:schemeClr val="bg1"/>
              </a:solidFill>
              <a:effectLst/>
              <a:latin typeface="Open San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569B32B2-1ACF-45FC-B256-501EF51223C8}"/>
              </a:ext>
            </a:extLst>
          </p:cNvPr>
          <p:cNvSpPr>
            <a:spLocks noGrp="1"/>
          </p:cNvSpPr>
          <p:nvPr>
            <p:ph type="title"/>
          </p:nvPr>
        </p:nvSpPr>
        <p:spPr/>
        <p:txBody>
          <a:bodyPr/>
          <a:lstStyle/>
          <a:p>
            <a:r>
              <a:rPr lang="en-US" altLang="en-US"/>
              <a:t>Concept system node</a:t>
            </a:r>
          </a:p>
        </p:txBody>
      </p:sp>
      <p:sp>
        <p:nvSpPr>
          <p:cNvPr id="37891" name="Content Placeholder 2">
            <a:extLst>
              <a:ext uri="{FF2B5EF4-FFF2-40B4-BE49-F238E27FC236}">
                <a16:creationId xmlns:a16="http://schemas.microsoft.com/office/drawing/2014/main" id="{E9435017-A9CE-484A-AB69-F9F99CCEFFA9}"/>
              </a:ext>
            </a:extLst>
          </p:cNvPr>
          <p:cNvSpPr>
            <a:spLocks noGrp="1"/>
          </p:cNvSpPr>
          <p:nvPr>
            <p:ph idx="1"/>
          </p:nvPr>
        </p:nvSpPr>
        <p:spPr/>
        <p:txBody>
          <a:bodyPr/>
          <a:lstStyle/>
          <a:p>
            <a:r>
              <a:rPr lang="en-US" altLang="en-US"/>
              <a:t>Definition: </a:t>
            </a:r>
            <a:r>
              <a:rPr lang="en-US" altLang="en-US" i="1"/>
              <a:t>information element within the structure of a concept system that is a pointer linking one or several synonymous terms with a given concept definition and linked to other such information elements in the representation of relations between the corresponding concepts</a:t>
            </a:r>
          </a:p>
          <a:p>
            <a:endParaRPr lang="en-US" altLang="en-US"/>
          </a:p>
        </p:txBody>
      </p:sp>
      <p:sp>
        <p:nvSpPr>
          <p:cNvPr id="37892" name="Slide Number Placeholder 3">
            <a:extLst>
              <a:ext uri="{FF2B5EF4-FFF2-40B4-BE49-F238E27FC236}">
                <a16:creationId xmlns:a16="http://schemas.microsoft.com/office/drawing/2014/main" id="{082E4561-71F8-41CA-B417-C506CEE4E0F0}"/>
              </a:ext>
            </a:extLst>
          </p:cNvPr>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7017BC34-20E9-4EEF-8F95-EE246789155A}" type="slidenum">
              <a:rPr lang="en-US" altLang="en-US" sz="1400" b="0">
                <a:solidFill>
                  <a:schemeClr val="bg1"/>
                </a:solidFill>
              </a:rPr>
              <a:pPr eaLnBrk="1" hangingPunct="1"/>
              <a:t>34</a:t>
            </a:fld>
            <a:endParaRPr lang="en-US" altLang="en-US" sz="1400" b="0">
              <a:solidFill>
                <a:schemeClr val="bg1"/>
              </a:solidFill>
            </a:endParaRPr>
          </a:p>
        </p:txBody>
      </p:sp>
      <p:sp>
        <p:nvSpPr>
          <p:cNvPr id="5" name="Rectangle 4">
            <a:extLst>
              <a:ext uri="{FF2B5EF4-FFF2-40B4-BE49-F238E27FC236}">
                <a16:creationId xmlns:a16="http://schemas.microsoft.com/office/drawing/2014/main" id="{23A6E3A2-4E36-42E9-BAB4-375BB0878B53}"/>
              </a:ext>
            </a:extLst>
          </p:cNvPr>
          <p:cNvSpPr/>
          <p:nvPr/>
        </p:nvSpPr>
        <p:spPr>
          <a:xfrm>
            <a:off x="1713571" y="6043136"/>
            <a:ext cx="7391400" cy="738664"/>
          </a:xfrm>
          <a:prstGeom prst="rect">
            <a:avLst/>
          </a:prstGeom>
        </p:spPr>
        <p:txBody>
          <a:bodyPr wrap="square">
            <a:spAutoFit/>
          </a:bodyPr>
          <a:lstStyle/>
          <a:p>
            <a:pPr algn="r"/>
            <a:r>
              <a:rPr lang="en-US" sz="1400" b="0" dirty="0">
                <a:solidFill>
                  <a:schemeClr val="bg1"/>
                </a:solidFill>
                <a:latin typeface="Open Sans"/>
              </a:rPr>
              <a:t>Concept systems and ontologies: Recommendations for basic terminology</a:t>
            </a:r>
          </a:p>
          <a:p>
            <a:pPr algn="r"/>
            <a:r>
              <a:rPr lang="en-US" sz="1400" b="0" dirty="0">
                <a:solidFill>
                  <a:schemeClr val="bg1"/>
                </a:solidFill>
                <a:latin typeface="Open Sans"/>
              </a:rPr>
              <a:t>Gunnar O. Klein &amp; Barry Smith</a:t>
            </a:r>
          </a:p>
          <a:p>
            <a:pPr algn="r"/>
            <a:r>
              <a:rPr lang="en-US" sz="1400" b="0" i="1" dirty="0">
                <a:solidFill>
                  <a:schemeClr val="bg1"/>
                </a:solidFill>
                <a:latin typeface="Open Sans"/>
              </a:rPr>
              <a:t>Transactions of the Japanese Society for Artificial Intelligence</a:t>
            </a:r>
            <a:r>
              <a:rPr lang="en-US" sz="1400" b="0" dirty="0">
                <a:solidFill>
                  <a:schemeClr val="bg1"/>
                </a:solidFill>
                <a:latin typeface="Open Sans"/>
              </a:rPr>
              <a:t> 25 (3):433-441 (2010)</a:t>
            </a:r>
            <a:endParaRPr lang="en-US" sz="1400" b="0" i="0" dirty="0">
              <a:solidFill>
                <a:schemeClr val="bg1"/>
              </a:solidFill>
              <a:effectLst/>
              <a:latin typeface="Open San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85285898-4ED7-42D0-8DE4-04A904F92A01}"/>
              </a:ext>
            </a:extLst>
          </p:cNvPr>
          <p:cNvSpPr>
            <a:spLocks noGrp="1"/>
          </p:cNvSpPr>
          <p:nvPr>
            <p:ph type="title"/>
          </p:nvPr>
        </p:nvSpPr>
        <p:spPr/>
        <p:txBody>
          <a:bodyPr/>
          <a:lstStyle/>
          <a:p>
            <a:r>
              <a:rPr lang="en-US" altLang="en-US"/>
              <a:t>Ontology</a:t>
            </a:r>
          </a:p>
        </p:txBody>
      </p:sp>
      <p:sp>
        <p:nvSpPr>
          <p:cNvPr id="38915" name="Content Placeholder 2">
            <a:extLst>
              <a:ext uri="{FF2B5EF4-FFF2-40B4-BE49-F238E27FC236}">
                <a16:creationId xmlns:a16="http://schemas.microsoft.com/office/drawing/2014/main" id="{CF617514-824A-421C-A371-A9CA8627AF34}"/>
              </a:ext>
            </a:extLst>
          </p:cNvPr>
          <p:cNvSpPr>
            <a:spLocks noGrp="1"/>
          </p:cNvSpPr>
          <p:nvPr>
            <p:ph idx="1"/>
          </p:nvPr>
        </p:nvSpPr>
        <p:spPr/>
        <p:txBody>
          <a:bodyPr/>
          <a:lstStyle/>
          <a:p>
            <a:r>
              <a:rPr lang="en-US" altLang="en-US"/>
              <a:t>Definition: </a:t>
            </a:r>
            <a:r>
              <a:rPr lang="en-US" altLang="en-US" i="1"/>
              <a:t>a representational artifact, comprising a taxonomy as proper part, whose representational units are intended to designate some combination of types, classes, and certain relations between them</a:t>
            </a:r>
          </a:p>
        </p:txBody>
      </p:sp>
      <p:sp>
        <p:nvSpPr>
          <p:cNvPr id="38916" name="Slide Number Placeholder 3">
            <a:extLst>
              <a:ext uri="{FF2B5EF4-FFF2-40B4-BE49-F238E27FC236}">
                <a16:creationId xmlns:a16="http://schemas.microsoft.com/office/drawing/2014/main" id="{3A92BE48-D98C-457C-9D32-0F7F6B34606C}"/>
              </a:ext>
            </a:extLst>
          </p:cNvPr>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BE77D7D5-6F93-496E-A15E-E484A7166115}" type="slidenum">
              <a:rPr lang="en-US" altLang="en-US" sz="1400" b="0">
                <a:solidFill>
                  <a:schemeClr val="bg1"/>
                </a:solidFill>
              </a:rPr>
              <a:pPr eaLnBrk="1" hangingPunct="1"/>
              <a:t>35</a:t>
            </a:fld>
            <a:endParaRPr lang="en-US" altLang="en-US" sz="1400" b="0">
              <a:solidFill>
                <a:schemeClr val="bg1"/>
              </a:solidFill>
            </a:endParaRPr>
          </a:p>
        </p:txBody>
      </p:sp>
      <p:sp>
        <p:nvSpPr>
          <p:cNvPr id="5" name="Rectangle 4">
            <a:extLst>
              <a:ext uri="{FF2B5EF4-FFF2-40B4-BE49-F238E27FC236}">
                <a16:creationId xmlns:a16="http://schemas.microsoft.com/office/drawing/2014/main" id="{A8625E90-23DD-4F42-95F8-79B0C0CDF812}"/>
              </a:ext>
            </a:extLst>
          </p:cNvPr>
          <p:cNvSpPr/>
          <p:nvPr/>
        </p:nvSpPr>
        <p:spPr>
          <a:xfrm>
            <a:off x="1713571" y="6043136"/>
            <a:ext cx="7391400" cy="738664"/>
          </a:xfrm>
          <a:prstGeom prst="rect">
            <a:avLst/>
          </a:prstGeom>
        </p:spPr>
        <p:txBody>
          <a:bodyPr wrap="square">
            <a:spAutoFit/>
          </a:bodyPr>
          <a:lstStyle/>
          <a:p>
            <a:pPr algn="r"/>
            <a:r>
              <a:rPr lang="en-US" sz="1400" b="0" dirty="0">
                <a:solidFill>
                  <a:schemeClr val="bg1"/>
                </a:solidFill>
                <a:latin typeface="Open Sans"/>
              </a:rPr>
              <a:t>Concept systems and ontologies: Recommendations for basic terminology</a:t>
            </a:r>
          </a:p>
          <a:p>
            <a:pPr algn="r"/>
            <a:r>
              <a:rPr lang="en-US" sz="1400" b="0" dirty="0">
                <a:solidFill>
                  <a:schemeClr val="bg1"/>
                </a:solidFill>
                <a:latin typeface="Open Sans"/>
              </a:rPr>
              <a:t>Gunnar O. Klein &amp; Barry Smith</a:t>
            </a:r>
          </a:p>
          <a:p>
            <a:pPr algn="r"/>
            <a:r>
              <a:rPr lang="en-US" sz="1400" b="0" i="1" dirty="0">
                <a:solidFill>
                  <a:schemeClr val="bg1"/>
                </a:solidFill>
                <a:latin typeface="Open Sans"/>
              </a:rPr>
              <a:t>Transactions of the Japanese Society for Artificial Intelligence</a:t>
            </a:r>
            <a:r>
              <a:rPr lang="en-US" sz="1400" b="0" dirty="0">
                <a:solidFill>
                  <a:schemeClr val="bg1"/>
                </a:solidFill>
                <a:latin typeface="Open Sans"/>
              </a:rPr>
              <a:t> 25 (3):433-441 (2010)</a:t>
            </a:r>
            <a:endParaRPr lang="en-US" sz="1400" b="0" i="0" dirty="0">
              <a:solidFill>
                <a:schemeClr val="bg1"/>
              </a:solidFill>
              <a:effectLst/>
              <a:latin typeface="Open San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92AC4735-7E46-4370-8529-56221E31B900}"/>
              </a:ext>
            </a:extLst>
          </p:cNvPr>
          <p:cNvSpPr>
            <a:spLocks noGrp="1"/>
          </p:cNvSpPr>
          <p:nvPr>
            <p:ph type="title"/>
          </p:nvPr>
        </p:nvSpPr>
        <p:spPr/>
        <p:txBody>
          <a:bodyPr/>
          <a:lstStyle/>
          <a:p>
            <a:r>
              <a:rPr lang="en-US" altLang="en-US"/>
              <a:t>Realism-based ontology</a:t>
            </a:r>
          </a:p>
        </p:txBody>
      </p:sp>
      <p:sp>
        <p:nvSpPr>
          <p:cNvPr id="39939" name="Content Placeholder 2">
            <a:extLst>
              <a:ext uri="{FF2B5EF4-FFF2-40B4-BE49-F238E27FC236}">
                <a16:creationId xmlns:a16="http://schemas.microsoft.com/office/drawing/2014/main" id="{A074BDA4-B907-4573-A356-EF13AD54B8CD}"/>
              </a:ext>
            </a:extLst>
          </p:cNvPr>
          <p:cNvSpPr>
            <a:spLocks noGrp="1"/>
          </p:cNvSpPr>
          <p:nvPr>
            <p:ph idx="1"/>
          </p:nvPr>
        </p:nvSpPr>
        <p:spPr/>
        <p:txBody>
          <a:bodyPr/>
          <a:lstStyle/>
          <a:p>
            <a:r>
              <a:rPr lang="en-US" altLang="en-US"/>
              <a:t>Definition: </a:t>
            </a:r>
            <a:r>
              <a:rPr lang="en-US" altLang="en-US" i="1"/>
              <a:t>an ontology built out of terms which are intended to refer exclusively to types and which correspond to that part of the content of a scientific theory that is captured by its constituent general terms and their interrelations</a:t>
            </a:r>
            <a:r>
              <a:rPr lang="en-US" altLang="en-US"/>
              <a:t>.</a:t>
            </a:r>
          </a:p>
        </p:txBody>
      </p:sp>
      <p:sp>
        <p:nvSpPr>
          <p:cNvPr id="39940" name="Slide Number Placeholder 3">
            <a:extLst>
              <a:ext uri="{FF2B5EF4-FFF2-40B4-BE49-F238E27FC236}">
                <a16:creationId xmlns:a16="http://schemas.microsoft.com/office/drawing/2014/main" id="{ED59CBD3-9008-4C4A-9145-00DD8C508153}"/>
              </a:ext>
            </a:extLst>
          </p:cNvPr>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53A3A1BC-4C4A-40BD-9F4F-751F8627C86C}" type="slidenum">
              <a:rPr lang="en-US" altLang="en-US" sz="1400" b="0">
                <a:solidFill>
                  <a:schemeClr val="bg1"/>
                </a:solidFill>
              </a:rPr>
              <a:pPr eaLnBrk="1" hangingPunct="1"/>
              <a:t>36</a:t>
            </a:fld>
            <a:endParaRPr lang="en-US" altLang="en-US" sz="1400" b="0">
              <a:solidFill>
                <a:schemeClr val="bg1"/>
              </a:solidFill>
            </a:endParaRPr>
          </a:p>
        </p:txBody>
      </p:sp>
      <p:sp>
        <p:nvSpPr>
          <p:cNvPr id="5" name="Rectangle 4">
            <a:extLst>
              <a:ext uri="{FF2B5EF4-FFF2-40B4-BE49-F238E27FC236}">
                <a16:creationId xmlns:a16="http://schemas.microsoft.com/office/drawing/2014/main" id="{4AB27470-BDF0-4FBE-8FC8-15F8AD160A6F}"/>
              </a:ext>
            </a:extLst>
          </p:cNvPr>
          <p:cNvSpPr/>
          <p:nvPr/>
        </p:nvSpPr>
        <p:spPr>
          <a:xfrm>
            <a:off x="1713571" y="6043136"/>
            <a:ext cx="7391400" cy="738664"/>
          </a:xfrm>
          <a:prstGeom prst="rect">
            <a:avLst/>
          </a:prstGeom>
        </p:spPr>
        <p:txBody>
          <a:bodyPr wrap="square">
            <a:spAutoFit/>
          </a:bodyPr>
          <a:lstStyle/>
          <a:p>
            <a:pPr algn="r"/>
            <a:r>
              <a:rPr lang="en-US" sz="1400" b="0" dirty="0">
                <a:solidFill>
                  <a:schemeClr val="bg1"/>
                </a:solidFill>
                <a:latin typeface="Open Sans"/>
              </a:rPr>
              <a:t>Concept systems and ontologies: Recommendations for basic terminology</a:t>
            </a:r>
          </a:p>
          <a:p>
            <a:pPr algn="r"/>
            <a:r>
              <a:rPr lang="en-US" sz="1400" b="0" dirty="0">
                <a:solidFill>
                  <a:schemeClr val="bg1"/>
                </a:solidFill>
                <a:latin typeface="Open Sans"/>
              </a:rPr>
              <a:t>Gunnar O. Klein &amp; Barry Smith</a:t>
            </a:r>
          </a:p>
          <a:p>
            <a:pPr algn="r"/>
            <a:r>
              <a:rPr lang="en-US" sz="1400" b="0" i="1" dirty="0">
                <a:solidFill>
                  <a:schemeClr val="bg1"/>
                </a:solidFill>
                <a:latin typeface="Open Sans"/>
              </a:rPr>
              <a:t>Transactions of the Japanese Society for Artificial Intelligence</a:t>
            </a:r>
            <a:r>
              <a:rPr lang="en-US" sz="1400" b="0" dirty="0">
                <a:solidFill>
                  <a:schemeClr val="bg1"/>
                </a:solidFill>
                <a:latin typeface="Open Sans"/>
              </a:rPr>
              <a:t> 25 (3):433-441 (2010)</a:t>
            </a:r>
            <a:endParaRPr lang="en-US" sz="1400" b="0" i="0" dirty="0">
              <a:solidFill>
                <a:schemeClr val="bg1"/>
              </a:solidFill>
              <a:effectLst/>
              <a:latin typeface="Open San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54D56D6-669F-45F4-8EB0-86465E32340E}"/>
              </a:ext>
            </a:extLst>
          </p:cNvPr>
          <p:cNvSpPr>
            <a:spLocks noGrp="1"/>
          </p:cNvSpPr>
          <p:nvPr>
            <p:ph type="ctrTitle"/>
          </p:nvPr>
        </p:nvSpPr>
        <p:spPr>
          <a:xfrm>
            <a:off x="685800" y="642937"/>
            <a:ext cx="7772400" cy="1470025"/>
          </a:xfrm>
        </p:spPr>
        <p:txBody>
          <a:bodyPr/>
          <a:lstStyle/>
          <a:p>
            <a:r>
              <a:rPr lang="en-US" dirty="0"/>
              <a:t>Guided exercise on</a:t>
            </a:r>
            <a:br>
              <a:rPr lang="en-US" dirty="0"/>
            </a:br>
            <a:r>
              <a:rPr lang="en-US" dirty="0"/>
              <a:t>some important biomedical</a:t>
            </a:r>
            <a:br>
              <a:rPr lang="en-US" dirty="0"/>
            </a:br>
            <a:r>
              <a:rPr lang="en-US" dirty="0"/>
              <a:t>terminological systems</a:t>
            </a:r>
          </a:p>
        </p:txBody>
      </p:sp>
      <p:sp>
        <p:nvSpPr>
          <p:cNvPr id="6" name="Subtitle 5">
            <a:extLst>
              <a:ext uri="{FF2B5EF4-FFF2-40B4-BE49-F238E27FC236}">
                <a16:creationId xmlns:a16="http://schemas.microsoft.com/office/drawing/2014/main" id="{C9418299-71F6-4543-AD4B-5E41FBF0B830}"/>
              </a:ext>
            </a:extLst>
          </p:cNvPr>
          <p:cNvSpPr>
            <a:spLocks noGrp="1"/>
          </p:cNvSpPr>
          <p:nvPr>
            <p:ph type="subTitle" idx="1"/>
          </p:nvPr>
        </p:nvSpPr>
        <p:spPr>
          <a:xfrm>
            <a:off x="190500" y="2112962"/>
            <a:ext cx="8763000" cy="1752600"/>
          </a:xfrm>
        </p:spPr>
        <p:txBody>
          <a:bodyPr/>
          <a:lstStyle/>
          <a:p>
            <a:pPr algn="l"/>
            <a:endParaRPr lang="en-US" dirty="0"/>
          </a:p>
          <a:p>
            <a:pPr algn="l"/>
            <a:r>
              <a:rPr lang="en-US" dirty="0"/>
              <a:t>SNOMED CT     </a:t>
            </a:r>
            <a:r>
              <a:rPr lang="en-US" dirty="0">
                <a:hlinkClick r:id="rId2"/>
              </a:rPr>
              <a:t>https://browser.ihtsdotools.org/</a:t>
            </a:r>
            <a:r>
              <a:rPr lang="en-US" dirty="0"/>
              <a:t>?</a:t>
            </a:r>
          </a:p>
          <a:p>
            <a:pPr algn="l"/>
            <a:endParaRPr lang="en-US" dirty="0"/>
          </a:p>
          <a:p>
            <a:pPr algn="l"/>
            <a:r>
              <a:rPr lang="en-US" dirty="0"/>
              <a:t>Medical Subject Headings  </a:t>
            </a:r>
            <a:r>
              <a:rPr lang="en-US" dirty="0">
                <a:hlinkClick r:id="rId3"/>
              </a:rPr>
              <a:t>https://meshb.nlm.nih.gov/search</a:t>
            </a:r>
            <a:endParaRPr lang="en-US" dirty="0"/>
          </a:p>
          <a:p>
            <a:pPr algn="l"/>
            <a:r>
              <a:rPr lang="en-US" dirty="0"/>
              <a:t> </a:t>
            </a:r>
          </a:p>
          <a:p>
            <a:pPr algn="l"/>
            <a:r>
              <a:rPr lang="en-US" dirty="0"/>
              <a:t>WHO Classification systems </a:t>
            </a:r>
            <a:r>
              <a:rPr lang="en-US" dirty="0">
                <a:hlinkClick r:id="rId4"/>
              </a:rPr>
              <a:t>https://www.who.int/standards/classifications/</a:t>
            </a:r>
            <a:endParaRPr lang="en-US" dirty="0"/>
          </a:p>
          <a:p>
            <a:pPr algn="l"/>
            <a:endParaRPr lang="en-US" dirty="0"/>
          </a:p>
          <a:p>
            <a:pPr algn="l"/>
            <a:r>
              <a:rPr lang="en-US" dirty="0" err="1"/>
              <a:t>BioPortal</a:t>
            </a:r>
            <a:r>
              <a:rPr lang="en-US" dirty="0"/>
              <a:t> ‘ontologies’  </a:t>
            </a:r>
            <a:r>
              <a:rPr lang="en-US" dirty="0">
                <a:hlinkClick r:id="rId5"/>
              </a:rPr>
              <a:t>https://bioportal.bioontology.org/</a:t>
            </a:r>
            <a:endParaRPr lang="en-US" dirty="0"/>
          </a:p>
          <a:p>
            <a:pPr algn="l"/>
            <a:r>
              <a:rPr lang="en-US" dirty="0"/>
              <a:t> </a:t>
            </a:r>
          </a:p>
          <a:p>
            <a:endParaRPr lang="en-US" dirty="0"/>
          </a:p>
          <a:p>
            <a:pPr algn="l"/>
            <a:endParaRPr lang="en-US" dirty="0"/>
          </a:p>
          <a:p>
            <a:pPr algn="l"/>
            <a:endParaRPr lang="en-US" dirty="0"/>
          </a:p>
          <a:p>
            <a:pPr algn="l"/>
            <a:endParaRPr lang="en-US" dirty="0"/>
          </a:p>
        </p:txBody>
      </p:sp>
      <p:sp>
        <p:nvSpPr>
          <p:cNvPr id="4" name="Slide Number Placeholder 3">
            <a:extLst>
              <a:ext uri="{FF2B5EF4-FFF2-40B4-BE49-F238E27FC236}">
                <a16:creationId xmlns:a16="http://schemas.microsoft.com/office/drawing/2014/main" id="{283531D2-5000-4973-9AD1-5A024FF79B05}"/>
              </a:ext>
            </a:extLst>
          </p:cNvPr>
          <p:cNvSpPr>
            <a:spLocks noGrp="1"/>
          </p:cNvSpPr>
          <p:nvPr>
            <p:ph type="sldNum" sz="quarter" idx="4294967295"/>
          </p:nvPr>
        </p:nvSpPr>
        <p:spPr>
          <a:xfrm>
            <a:off x="0" y="6477000"/>
            <a:ext cx="381000" cy="296863"/>
          </a:xfrm>
        </p:spPr>
        <p:txBody>
          <a:bodyPr/>
          <a:lstStyle/>
          <a:p>
            <a:fld id="{7C5DB68A-9D44-4073-920F-D08D647C06A7}" type="slidenum">
              <a:rPr lang="en-US" smtClean="0"/>
              <a:t>37</a:t>
            </a:fld>
            <a:endParaRPr lang="en-US" dirty="0"/>
          </a:p>
        </p:txBody>
      </p:sp>
    </p:spTree>
    <p:extLst>
      <p:ext uri="{BB962C8B-B14F-4D97-AF65-F5344CB8AC3E}">
        <p14:creationId xmlns:p14="http://schemas.microsoft.com/office/powerpoint/2010/main" val="42806954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2"/>
          <p:cNvSpPr>
            <a:spLocks noGrp="1" noChangeArrowheads="1"/>
          </p:cNvSpPr>
          <p:nvPr>
            <p:ph type="title"/>
          </p:nvPr>
        </p:nvSpPr>
        <p:spPr>
          <a:xfrm>
            <a:off x="190818" y="1600200"/>
            <a:ext cx="8686800" cy="762000"/>
          </a:xfrm>
        </p:spPr>
        <p:txBody>
          <a:bodyPr/>
          <a:lstStyle/>
          <a:p>
            <a:pPr eaLnBrk="1" hangingPunct="1"/>
            <a:r>
              <a:rPr lang="en-US" altLang="en-US" dirty="0"/>
              <a:t>Diabetes Mellitus in MeSH 2008</a:t>
            </a:r>
          </a:p>
        </p:txBody>
      </p:sp>
      <p:pic>
        <p:nvPicPr>
          <p:cNvPr id="317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175" y="2433637"/>
            <a:ext cx="4572000"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17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1413" y="2419350"/>
            <a:ext cx="3895725"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2" name="Group 5"/>
          <p:cNvGrpSpPr>
            <a:grpSpLocks/>
          </p:cNvGrpSpPr>
          <p:nvPr/>
        </p:nvGrpSpPr>
        <p:grpSpPr bwMode="auto">
          <a:xfrm>
            <a:off x="2371725" y="3527425"/>
            <a:ext cx="6408738" cy="2173287"/>
            <a:chOff x="1494" y="2059"/>
            <a:chExt cx="4037" cy="1369"/>
          </a:xfrm>
        </p:grpSpPr>
        <p:sp>
          <p:nvSpPr>
            <p:cNvPr id="31759" name="Rectangle 6"/>
            <p:cNvSpPr>
              <a:spLocks noChangeArrowheads="1"/>
            </p:cNvSpPr>
            <p:nvPr/>
          </p:nvSpPr>
          <p:spPr bwMode="auto">
            <a:xfrm>
              <a:off x="1494" y="2869"/>
              <a:ext cx="1448" cy="131"/>
            </a:xfrm>
            <a:prstGeom prst="rect">
              <a:avLst/>
            </a:prstGeom>
            <a:solidFill>
              <a:srgbClr val="00FF00">
                <a:alpha val="50195"/>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grpSp>
          <p:nvGrpSpPr>
            <p:cNvPr id="31760" name="Group 7"/>
            <p:cNvGrpSpPr>
              <a:grpSpLocks/>
            </p:cNvGrpSpPr>
            <p:nvPr/>
          </p:nvGrpSpPr>
          <p:grpSpPr bwMode="auto">
            <a:xfrm>
              <a:off x="1500" y="2059"/>
              <a:ext cx="4031" cy="1369"/>
              <a:chOff x="1500" y="2059"/>
              <a:chExt cx="4031" cy="1369"/>
            </a:xfrm>
          </p:grpSpPr>
          <p:sp>
            <p:nvSpPr>
              <p:cNvPr id="31761" name="Rectangle 8"/>
              <p:cNvSpPr>
                <a:spLocks noChangeArrowheads="1"/>
              </p:cNvSpPr>
              <p:nvPr/>
            </p:nvSpPr>
            <p:spPr bwMode="auto">
              <a:xfrm>
                <a:off x="1500" y="2059"/>
                <a:ext cx="1448" cy="690"/>
              </a:xfrm>
              <a:prstGeom prst="rect">
                <a:avLst/>
              </a:prstGeom>
              <a:solidFill>
                <a:srgbClr val="00FF00">
                  <a:alpha val="50195"/>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31762" name="Rectangle 9"/>
              <p:cNvSpPr>
                <a:spLocks noChangeArrowheads="1"/>
              </p:cNvSpPr>
              <p:nvPr/>
            </p:nvSpPr>
            <p:spPr bwMode="auto">
              <a:xfrm>
                <a:off x="4083" y="2629"/>
                <a:ext cx="1448" cy="799"/>
              </a:xfrm>
              <a:prstGeom prst="rect">
                <a:avLst/>
              </a:prstGeom>
              <a:solidFill>
                <a:srgbClr val="00FF00">
                  <a:alpha val="50195"/>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31763" name="Line 10"/>
              <p:cNvSpPr>
                <a:spLocks noChangeShapeType="1"/>
              </p:cNvSpPr>
              <p:nvPr/>
            </p:nvSpPr>
            <p:spPr bwMode="auto">
              <a:xfrm>
                <a:off x="2926" y="2441"/>
                <a:ext cx="1180" cy="376"/>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764" name="Line 11"/>
              <p:cNvSpPr>
                <a:spLocks noChangeShapeType="1"/>
              </p:cNvSpPr>
              <p:nvPr/>
            </p:nvSpPr>
            <p:spPr bwMode="auto">
              <a:xfrm>
                <a:off x="2840" y="2937"/>
                <a:ext cx="1284" cy="405"/>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4" name="Group 12"/>
          <p:cNvGrpSpPr>
            <a:grpSpLocks/>
          </p:cNvGrpSpPr>
          <p:nvPr/>
        </p:nvGrpSpPr>
        <p:grpSpPr bwMode="auto">
          <a:xfrm>
            <a:off x="3951288" y="3141662"/>
            <a:ext cx="4838700" cy="1282700"/>
            <a:chOff x="2489" y="1816"/>
            <a:chExt cx="3048" cy="808"/>
          </a:xfrm>
        </p:grpSpPr>
        <p:sp>
          <p:nvSpPr>
            <p:cNvPr id="31756" name="Rectangle 13"/>
            <p:cNvSpPr>
              <a:spLocks noChangeArrowheads="1"/>
            </p:cNvSpPr>
            <p:nvPr/>
          </p:nvSpPr>
          <p:spPr bwMode="auto">
            <a:xfrm>
              <a:off x="4089" y="1831"/>
              <a:ext cx="1448" cy="793"/>
            </a:xfrm>
            <a:prstGeom prst="rect">
              <a:avLst/>
            </a:prstGeom>
            <a:solidFill>
              <a:srgbClr val="FF0000">
                <a:alpha val="50195"/>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31757" name="Line 14"/>
            <p:cNvSpPr>
              <a:spLocks noChangeShapeType="1"/>
            </p:cNvSpPr>
            <p:nvPr/>
          </p:nvSpPr>
          <p:spPr bwMode="auto">
            <a:xfrm>
              <a:off x="2726" y="1949"/>
              <a:ext cx="1409" cy="12"/>
            </a:xfrm>
            <a:prstGeom prst="line">
              <a:avLst/>
            </a:prstGeom>
            <a:noFill/>
            <a:ln w="5715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758" name="Text Box 15"/>
            <p:cNvSpPr txBox="1">
              <a:spLocks noChangeArrowheads="1"/>
            </p:cNvSpPr>
            <p:nvPr/>
          </p:nvSpPr>
          <p:spPr bwMode="auto">
            <a:xfrm>
              <a:off x="2489" y="1816"/>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2400">
                  <a:solidFill>
                    <a:srgbClr val="FF0000"/>
                  </a:solidFill>
                </a:rPr>
                <a:t>?</a:t>
              </a:r>
            </a:p>
          </p:txBody>
        </p:sp>
      </p:grpSp>
      <p:sp>
        <p:nvSpPr>
          <p:cNvPr id="1787920" name="Text Box 16"/>
          <p:cNvSpPr txBox="1">
            <a:spLocks noChangeArrowheads="1"/>
          </p:cNvSpPr>
          <p:nvPr/>
        </p:nvSpPr>
        <p:spPr bwMode="auto">
          <a:xfrm>
            <a:off x="1589088" y="5792788"/>
            <a:ext cx="61182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2400">
                <a:solidFill>
                  <a:schemeClr val="bg1"/>
                </a:solidFill>
              </a:rPr>
              <a:t>Different set of more specific terms when different path from the top is taken.</a:t>
            </a:r>
          </a:p>
        </p:txBody>
      </p:sp>
      <p:grpSp>
        <p:nvGrpSpPr>
          <p:cNvPr id="5" name="Group 17"/>
          <p:cNvGrpSpPr>
            <a:grpSpLocks/>
          </p:cNvGrpSpPr>
          <p:nvPr/>
        </p:nvGrpSpPr>
        <p:grpSpPr bwMode="auto">
          <a:xfrm>
            <a:off x="2363788" y="3711575"/>
            <a:ext cx="6407150" cy="1100137"/>
            <a:chOff x="1489" y="2175"/>
            <a:chExt cx="4036" cy="693"/>
          </a:xfrm>
        </p:grpSpPr>
        <p:sp>
          <p:nvSpPr>
            <p:cNvPr id="31753" name="Rectangle 18"/>
            <p:cNvSpPr>
              <a:spLocks noChangeArrowheads="1"/>
            </p:cNvSpPr>
            <p:nvPr/>
          </p:nvSpPr>
          <p:spPr bwMode="auto">
            <a:xfrm>
              <a:off x="1489" y="2748"/>
              <a:ext cx="1473" cy="120"/>
            </a:xfrm>
            <a:prstGeom prst="rect">
              <a:avLst/>
            </a:prstGeom>
            <a:solidFill>
              <a:srgbClr val="FF9900">
                <a:alpha val="50195"/>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31754" name="Line 19"/>
            <p:cNvSpPr>
              <a:spLocks noChangeShapeType="1"/>
            </p:cNvSpPr>
            <p:nvPr/>
          </p:nvSpPr>
          <p:spPr bwMode="auto">
            <a:xfrm flipV="1">
              <a:off x="2852" y="2208"/>
              <a:ext cx="1468" cy="592"/>
            </a:xfrm>
            <a:prstGeom prst="line">
              <a:avLst/>
            </a:prstGeom>
            <a:noFill/>
            <a:ln w="57150">
              <a:solidFill>
                <a:srgbClr val="FF99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755" name="Rectangle 20"/>
            <p:cNvSpPr>
              <a:spLocks noChangeArrowheads="1"/>
            </p:cNvSpPr>
            <p:nvPr/>
          </p:nvSpPr>
          <p:spPr bwMode="auto">
            <a:xfrm>
              <a:off x="4085" y="2175"/>
              <a:ext cx="1440" cy="120"/>
            </a:xfrm>
            <a:prstGeom prst="rect">
              <a:avLst/>
            </a:prstGeom>
            <a:solidFill>
              <a:srgbClr val="FF9900">
                <a:alpha val="50195"/>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grpSp>
      <p:sp>
        <p:nvSpPr>
          <p:cNvPr id="3" name="Rectangle 2"/>
          <p:cNvSpPr/>
          <p:nvPr/>
        </p:nvSpPr>
        <p:spPr>
          <a:xfrm>
            <a:off x="0" y="626677"/>
            <a:ext cx="9144000" cy="1077218"/>
          </a:xfrm>
          <a:prstGeom prst="rect">
            <a:avLst/>
          </a:prstGeom>
        </p:spPr>
        <p:txBody>
          <a:bodyPr wrap="square">
            <a:spAutoFit/>
          </a:bodyPr>
          <a:lstStyle/>
          <a:p>
            <a:r>
              <a:rPr lang="en-US" altLang="en-US" b="0" dirty="0">
                <a:solidFill>
                  <a:schemeClr val="bg1"/>
                </a:solidFill>
              </a:rPr>
              <a:t>MeSH: not always fine for drilling down to find more specific disorders</a:t>
            </a:r>
            <a:endParaRPr lang="en-US" b="0" dirty="0">
              <a:solidFill>
                <a:schemeClr val="bg1"/>
              </a:solidFill>
            </a:endParaRPr>
          </a:p>
        </p:txBody>
      </p:sp>
      <p:sp>
        <p:nvSpPr>
          <p:cNvPr id="6" name="Slide Number Placeholder 5"/>
          <p:cNvSpPr>
            <a:spLocks noGrp="1"/>
          </p:cNvSpPr>
          <p:nvPr>
            <p:ph type="sldNum" sz="quarter" idx="3"/>
          </p:nvPr>
        </p:nvSpPr>
        <p:spPr/>
        <p:txBody>
          <a:bodyPr/>
          <a:lstStyle/>
          <a:p>
            <a:fld id="{7C5DB68A-9D44-4073-920F-D08D647C06A7}" type="slidenum">
              <a:rPr lang="en-US" smtClean="0"/>
              <a:t>38</a:t>
            </a:fld>
            <a:endParaRPr lang="en-US" dirty="0"/>
          </a:p>
        </p:txBody>
      </p:sp>
    </p:spTree>
    <p:extLst>
      <p:ext uri="{BB962C8B-B14F-4D97-AF65-F5344CB8AC3E}">
        <p14:creationId xmlns:p14="http://schemas.microsoft.com/office/powerpoint/2010/main" val="13128767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7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879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792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2"/>
          <p:cNvSpPr>
            <a:spLocks noGrp="1" noChangeArrowheads="1"/>
          </p:cNvSpPr>
          <p:nvPr>
            <p:ph type="title"/>
          </p:nvPr>
        </p:nvSpPr>
        <p:spPr>
          <a:xfrm>
            <a:off x="0" y="654050"/>
            <a:ext cx="9144000" cy="565150"/>
          </a:xfrm>
        </p:spPr>
        <p:txBody>
          <a:bodyPr/>
          <a:lstStyle/>
          <a:p>
            <a:pPr eaLnBrk="1" hangingPunct="1"/>
            <a:r>
              <a:rPr lang="en-US" altLang="en-US" sz="2200" dirty="0"/>
              <a:t>MeSH: perhaps fine for drilling down to find more specific disorders</a:t>
            </a:r>
          </a:p>
        </p:txBody>
      </p:sp>
      <p:grpSp>
        <p:nvGrpSpPr>
          <p:cNvPr id="2" name="Group 58"/>
          <p:cNvGrpSpPr>
            <a:grpSpLocks/>
          </p:cNvGrpSpPr>
          <p:nvPr/>
        </p:nvGrpSpPr>
        <p:grpSpPr bwMode="auto">
          <a:xfrm>
            <a:off x="2514600" y="1254125"/>
            <a:ext cx="2035175" cy="5492750"/>
            <a:chOff x="1584" y="790"/>
            <a:chExt cx="1282" cy="3460"/>
          </a:xfrm>
        </p:grpSpPr>
        <p:sp>
          <p:nvSpPr>
            <p:cNvPr id="33828" name="Rectangle 9"/>
            <p:cNvSpPr>
              <a:spLocks noChangeArrowheads="1"/>
            </p:cNvSpPr>
            <p:nvPr/>
          </p:nvSpPr>
          <p:spPr bwMode="auto">
            <a:xfrm>
              <a:off x="1754" y="3918"/>
              <a:ext cx="942" cy="332"/>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1400" b="0">
                  <a:solidFill>
                    <a:schemeClr val="bg1"/>
                  </a:solidFill>
                </a:rPr>
                <a:t>Wolfram Syndrome</a:t>
              </a:r>
            </a:p>
          </p:txBody>
        </p:sp>
        <p:sp>
          <p:nvSpPr>
            <p:cNvPr id="33829" name="Rectangle 10"/>
            <p:cNvSpPr>
              <a:spLocks noChangeArrowheads="1"/>
            </p:cNvSpPr>
            <p:nvPr/>
          </p:nvSpPr>
          <p:spPr bwMode="auto">
            <a:xfrm>
              <a:off x="1678" y="790"/>
              <a:ext cx="1094" cy="198"/>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1400" b="0">
                  <a:solidFill>
                    <a:schemeClr val="bg1"/>
                  </a:solidFill>
                </a:rPr>
                <a:t>All MeSH Categories</a:t>
              </a:r>
            </a:p>
          </p:txBody>
        </p:sp>
        <p:sp>
          <p:nvSpPr>
            <p:cNvPr id="33830" name="Rectangle 11"/>
            <p:cNvSpPr>
              <a:spLocks noChangeArrowheads="1"/>
            </p:cNvSpPr>
            <p:nvPr/>
          </p:nvSpPr>
          <p:spPr bwMode="auto">
            <a:xfrm>
              <a:off x="1748" y="1179"/>
              <a:ext cx="955" cy="198"/>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1400" b="0">
                  <a:solidFill>
                    <a:schemeClr val="bg1"/>
                  </a:solidFill>
                </a:rPr>
                <a:t>Diseases Category</a:t>
              </a:r>
            </a:p>
          </p:txBody>
        </p:sp>
        <p:sp>
          <p:nvSpPr>
            <p:cNvPr id="33831" name="Rectangle 12"/>
            <p:cNvSpPr>
              <a:spLocks noChangeArrowheads="1"/>
            </p:cNvSpPr>
            <p:nvPr/>
          </p:nvSpPr>
          <p:spPr bwMode="auto">
            <a:xfrm>
              <a:off x="1584" y="1568"/>
              <a:ext cx="1282" cy="198"/>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1400" b="0">
                  <a:solidFill>
                    <a:schemeClr val="bg1"/>
                  </a:solidFill>
                </a:rPr>
                <a:t>Nervous System Diseases</a:t>
              </a:r>
            </a:p>
          </p:txBody>
        </p:sp>
        <p:sp>
          <p:nvSpPr>
            <p:cNvPr id="33832" name="Rectangle 13"/>
            <p:cNvSpPr>
              <a:spLocks noChangeArrowheads="1"/>
            </p:cNvSpPr>
            <p:nvPr/>
          </p:nvSpPr>
          <p:spPr bwMode="auto">
            <a:xfrm>
              <a:off x="1834" y="1958"/>
              <a:ext cx="782" cy="332"/>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1400" b="0">
                  <a:solidFill>
                    <a:schemeClr val="bg1"/>
                  </a:solidFill>
                </a:rPr>
                <a:t>Cranial Nerve </a:t>
              </a:r>
            </a:p>
            <a:p>
              <a:pPr algn="ctr" eaLnBrk="1" hangingPunct="1">
                <a:spcBef>
                  <a:spcPct val="0"/>
                </a:spcBef>
                <a:buFontTx/>
                <a:buNone/>
              </a:pPr>
              <a:r>
                <a:rPr lang="en-US" altLang="en-US" sz="1400" b="0">
                  <a:solidFill>
                    <a:schemeClr val="bg1"/>
                  </a:solidFill>
                </a:rPr>
                <a:t>Diseases</a:t>
              </a:r>
            </a:p>
          </p:txBody>
        </p:sp>
        <p:sp>
          <p:nvSpPr>
            <p:cNvPr id="33833" name="Rectangle 14"/>
            <p:cNvSpPr>
              <a:spLocks noChangeArrowheads="1"/>
            </p:cNvSpPr>
            <p:nvPr/>
          </p:nvSpPr>
          <p:spPr bwMode="auto">
            <a:xfrm>
              <a:off x="1875" y="2481"/>
              <a:ext cx="701" cy="332"/>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1400" b="0">
                  <a:solidFill>
                    <a:schemeClr val="bg1"/>
                  </a:solidFill>
                </a:rPr>
                <a:t>Optic Nerve </a:t>
              </a:r>
            </a:p>
            <a:p>
              <a:pPr algn="ctr" eaLnBrk="1" hangingPunct="1">
                <a:spcBef>
                  <a:spcPct val="0"/>
                </a:spcBef>
                <a:buFontTx/>
                <a:buNone/>
              </a:pPr>
              <a:r>
                <a:rPr lang="en-US" altLang="en-US" sz="1400" b="0">
                  <a:solidFill>
                    <a:schemeClr val="bg1"/>
                  </a:solidFill>
                </a:rPr>
                <a:t>Diseases</a:t>
              </a:r>
            </a:p>
          </p:txBody>
        </p:sp>
        <p:sp>
          <p:nvSpPr>
            <p:cNvPr id="33834" name="Rectangle 15"/>
            <p:cNvSpPr>
              <a:spLocks noChangeArrowheads="1"/>
            </p:cNvSpPr>
            <p:nvPr/>
          </p:nvSpPr>
          <p:spPr bwMode="auto">
            <a:xfrm>
              <a:off x="1839" y="3005"/>
              <a:ext cx="772" cy="198"/>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1400" b="0">
                  <a:solidFill>
                    <a:schemeClr val="bg1"/>
                  </a:solidFill>
                </a:rPr>
                <a:t>Optic Atrophy</a:t>
              </a:r>
            </a:p>
          </p:txBody>
        </p:sp>
        <p:sp>
          <p:nvSpPr>
            <p:cNvPr id="33835" name="Rectangle 16"/>
            <p:cNvSpPr>
              <a:spLocks noChangeArrowheads="1"/>
            </p:cNvSpPr>
            <p:nvPr/>
          </p:nvSpPr>
          <p:spPr bwMode="auto">
            <a:xfrm>
              <a:off x="1790" y="3394"/>
              <a:ext cx="869" cy="332"/>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1400" b="0">
                  <a:solidFill>
                    <a:schemeClr val="bg1"/>
                  </a:solidFill>
                </a:rPr>
                <a:t>Optic Atrophies,</a:t>
              </a:r>
            </a:p>
            <a:p>
              <a:pPr algn="ctr" eaLnBrk="1" hangingPunct="1">
                <a:spcBef>
                  <a:spcPct val="0"/>
                </a:spcBef>
                <a:buFontTx/>
                <a:buNone/>
              </a:pPr>
              <a:r>
                <a:rPr lang="en-US" altLang="en-US" sz="1400" b="0">
                  <a:solidFill>
                    <a:schemeClr val="bg1"/>
                  </a:solidFill>
                </a:rPr>
                <a:t>Hereditary</a:t>
              </a:r>
            </a:p>
          </p:txBody>
        </p:sp>
        <p:cxnSp>
          <p:nvCxnSpPr>
            <p:cNvPr id="33836" name="AutoShape 17"/>
            <p:cNvCxnSpPr>
              <a:cxnSpLocks noChangeShapeType="1"/>
              <a:stCxn id="33829" idx="2"/>
              <a:endCxn id="33830" idx="0"/>
            </p:cNvCxnSpPr>
            <p:nvPr/>
          </p:nvCxnSpPr>
          <p:spPr bwMode="auto">
            <a:xfrm>
              <a:off x="2225" y="988"/>
              <a:ext cx="1" cy="191"/>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33837" name="AutoShape 18"/>
            <p:cNvCxnSpPr>
              <a:cxnSpLocks noChangeShapeType="1"/>
              <a:stCxn id="33830" idx="2"/>
              <a:endCxn id="33831" idx="0"/>
            </p:cNvCxnSpPr>
            <p:nvPr/>
          </p:nvCxnSpPr>
          <p:spPr bwMode="auto">
            <a:xfrm flipH="1">
              <a:off x="2225" y="1377"/>
              <a:ext cx="1" cy="191"/>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33838" name="AutoShape 19"/>
            <p:cNvCxnSpPr>
              <a:cxnSpLocks noChangeShapeType="1"/>
              <a:stCxn id="33831" idx="2"/>
              <a:endCxn id="33832" idx="0"/>
            </p:cNvCxnSpPr>
            <p:nvPr/>
          </p:nvCxnSpPr>
          <p:spPr bwMode="auto">
            <a:xfrm>
              <a:off x="2225" y="1766"/>
              <a:ext cx="0" cy="192"/>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33839" name="AutoShape 20"/>
            <p:cNvCxnSpPr>
              <a:cxnSpLocks noChangeShapeType="1"/>
              <a:stCxn id="33832" idx="2"/>
              <a:endCxn id="33833" idx="0"/>
            </p:cNvCxnSpPr>
            <p:nvPr/>
          </p:nvCxnSpPr>
          <p:spPr bwMode="auto">
            <a:xfrm>
              <a:off x="2225" y="2290"/>
              <a:ext cx="1" cy="191"/>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33840" name="AutoShape 21"/>
            <p:cNvCxnSpPr>
              <a:cxnSpLocks noChangeShapeType="1"/>
              <a:stCxn id="33833" idx="2"/>
              <a:endCxn id="33834" idx="0"/>
            </p:cNvCxnSpPr>
            <p:nvPr/>
          </p:nvCxnSpPr>
          <p:spPr bwMode="auto">
            <a:xfrm flipH="1">
              <a:off x="2225" y="2813"/>
              <a:ext cx="1" cy="192"/>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33841" name="AutoShape 22"/>
            <p:cNvCxnSpPr>
              <a:cxnSpLocks noChangeShapeType="1"/>
              <a:stCxn id="33834" idx="2"/>
              <a:endCxn id="33835" idx="0"/>
            </p:cNvCxnSpPr>
            <p:nvPr/>
          </p:nvCxnSpPr>
          <p:spPr bwMode="auto">
            <a:xfrm>
              <a:off x="2225" y="3203"/>
              <a:ext cx="0" cy="191"/>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33842" name="AutoShape 23"/>
            <p:cNvCxnSpPr>
              <a:cxnSpLocks noChangeShapeType="1"/>
              <a:stCxn id="33835" idx="2"/>
              <a:endCxn id="33828" idx="0"/>
            </p:cNvCxnSpPr>
            <p:nvPr/>
          </p:nvCxnSpPr>
          <p:spPr bwMode="auto">
            <a:xfrm>
              <a:off x="2225" y="3726"/>
              <a:ext cx="0" cy="192"/>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grpSp>
      <p:grpSp>
        <p:nvGrpSpPr>
          <p:cNvPr id="3" name="Group 61"/>
          <p:cNvGrpSpPr>
            <a:grpSpLocks/>
          </p:cNvGrpSpPr>
          <p:nvPr/>
        </p:nvGrpSpPr>
        <p:grpSpPr bwMode="auto">
          <a:xfrm>
            <a:off x="3532188" y="2803525"/>
            <a:ext cx="2730500" cy="2584450"/>
            <a:chOff x="2225" y="1766"/>
            <a:chExt cx="1720" cy="1628"/>
          </a:xfrm>
        </p:grpSpPr>
        <p:sp>
          <p:nvSpPr>
            <p:cNvPr id="33823" name="Rectangle 25"/>
            <p:cNvSpPr>
              <a:spLocks noChangeArrowheads="1"/>
            </p:cNvSpPr>
            <p:nvPr/>
          </p:nvSpPr>
          <p:spPr bwMode="auto">
            <a:xfrm>
              <a:off x="2945" y="2323"/>
              <a:ext cx="975" cy="332"/>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1400" b="0">
                  <a:solidFill>
                    <a:schemeClr val="bg1"/>
                  </a:solidFill>
                </a:rPr>
                <a:t>Neurodegenerative</a:t>
              </a:r>
            </a:p>
            <a:p>
              <a:pPr algn="ctr" eaLnBrk="1" hangingPunct="1">
                <a:spcBef>
                  <a:spcPct val="0"/>
                </a:spcBef>
                <a:buFontTx/>
                <a:buNone/>
              </a:pPr>
              <a:r>
                <a:rPr lang="en-US" altLang="en-US" sz="1400" b="0">
                  <a:solidFill>
                    <a:schemeClr val="bg1"/>
                  </a:solidFill>
                </a:rPr>
                <a:t>Diseases</a:t>
              </a:r>
            </a:p>
          </p:txBody>
        </p:sp>
        <p:sp>
          <p:nvSpPr>
            <p:cNvPr id="33824" name="Rectangle 26"/>
            <p:cNvSpPr>
              <a:spLocks noChangeArrowheads="1"/>
            </p:cNvSpPr>
            <p:nvPr/>
          </p:nvSpPr>
          <p:spPr bwMode="auto">
            <a:xfrm>
              <a:off x="2920" y="2806"/>
              <a:ext cx="1025" cy="466"/>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1400" b="0">
                  <a:solidFill>
                    <a:schemeClr val="bg1"/>
                  </a:solidFill>
                </a:rPr>
                <a:t>Heredodegenerative</a:t>
              </a:r>
            </a:p>
            <a:p>
              <a:pPr algn="ctr" eaLnBrk="1" hangingPunct="1">
                <a:spcBef>
                  <a:spcPct val="0"/>
                </a:spcBef>
                <a:buFontTx/>
                <a:buNone/>
              </a:pPr>
              <a:r>
                <a:rPr lang="en-US" altLang="en-US" sz="1400" b="0">
                  <a:solidFill>
                    <a:schemeClr val="bg1"/>
                  </a:solidFill>
                </a:rPr>
                <a:t>Disorders,</a:t>
              </a:r>
            </a:p>
            <a:p>
              <a:pPr algn="ctr" eaLnBrk="1" hangingPunct="1">
                <a:spcBef>
                  <a:spcPct val="0"/>
                </a:spcBef>
                <a:buFontTx/>
                <a:buNone/>
              </a:pPr>
              <a:r>
                <a:rPr lang="en-US" altLang="en-US" sz="1400" b="0">
                  <a:solidFill>
                    <a:schemeClr val="bg1"/>
                  </a:solidFill>
                </a:rPr>
                <a:t>Nervous System</a:t>
              </a:r>
            </a:p>
          </p:txBody>
        </p:sp>
        <p:cxnSp>
          <p:nvCxnSpPr>
            <p:cNvPr id="33825" name="AutoShape 27"/>
            <p:cNvCxnSpPr>
              <a:cxnSpLocks noChangeShapeType="1"/>
              <a:stCxn id="33823" idx="2"/>
              <a:endCxn id="33824" idx="0"/>
            </p:cNvCxnSpPr>
            <p:nvPr/>
          </p:nvCxnSpPr>
          <p:spPr bwMode="auto">
            <a:xfrm>
              <a:off x="3433" y="2655"/>
              <a:ext cx="0" cy="151"/>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33826" name="AutoShape 28"/>
            <p:cNvCxnSpPr>
              <a:cxnSpLocks noChangeShapeType="1"/>
              <a:stCxn id="33831" idx="2"/>
              <a:endCxn id="33823" idx="0"/>
            </p:cNvCxnSpPr>
            <p:nvPr/>
          </p:nvCxnSpPr>
          <p:spPr bwMode="auto">
            <a:xfrm>
              <a:off x="2225" y="1766"/>
              <a:ext cx="1208" cy="557"/>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33827" name="AutoShape 29"/>
            <p:cNvCxnSpPr>
              <a:cxnSpLocks noChangeShapeType="1"/>
              <a:stCxn id="33824" idx="2"/>
              <a:endCxn id="33835" idx="0"/>
            </p:cNvCxnSpPr>
            <p:nvPr/>
          </p:nvCxnSpPr>
          <p:spPr bwMode="auto">
            <a:xfrm flipH="1">
              <a:off x="2225" y="3272"/>
              <a:ext cx="1208" cy="122"/>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grpSp>
      <p:grpSp>
        <p:nvGrpSpPr>
          <p:cNvPr id="4" name="Group 64"/>
          <p:cNvGrpSpPr>
            <a:grpSpLocks/>
          </p:cNvGrpSpPr>
          <p:nvPr/>
        </p:nvGrpSpPr>
        <p:grpSpPr bwMode="auto">
          <a:xfrm>
            <a:off x="242888" y="2185988"/>
            <a:ext cx="3290887" cy="3201987"/>
            <a:chOff x="153" y="1377"/>
            <a:chExt cx="2073" cy="2017"/>
          </a:xfrm>
        </p:grpSpPr>
        <p:cxnSp>
          <p:nvCxnSpPr>
            <p:cNvPr id="33814" name="AutoShape 33"/>
            <p:cNvCxnSpPr>
              <a:cxnSpLocks noChangeShapeType="1"/>
              <a:stCxn id="33830" idx="2"/>
              <a:endCxn id="33816" idx="0"/>
            </p:cNvCxnSpPr>
            <p:nvPr/>
          </p:nvCxnSpPr>
          <p:spPr bwMode="auto">
            <a:xfrm flipH="1">
              <a:off x="541" y="1377"/>
              <a:ext cx="1685" cy="405"/>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grpSp>
          <p:nvGrpSpPr>
            <p:cNvPr id="33815" name="Group 60"/>
            <p:cNvGrpSpPr>
              <a:grpSpLocks/>
            </p:cNvGrpSpPr>
            <p:nvPr/>
          </p:nvGrpSpPr>
          <p:grpSpPr bwMode="auto">
            <a:xfrm>
              <a:off x="153" y="1782"/>
              <a:ext cx="2072" cy="1612"/>
              <a:chOff x="153" y="1782"/>
              <a:chExt cx="2072" cy="1612"/>
            </a:xfrm>
          </p:grpSpPr>
          <p:sp>
            <p:nvSpPr>
              <p:cNvPr id="33816" name="Rectangle 31"/>
              <p:cNvSpPr>
                <a:spLocks noChangeArrowheads="1"/>
              </p:cNvSpPr>
              <p:nvPr/>
            </p:nvSpPr>
            <p:spPr bwMode="auto">
              <a:xfrm>
                <a:off x="182" y="1782"/>
                <a:ext cx="718" cy="198"/>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GB" altLang="en-US" sz="1400" b="0">
                    <a:solidFill>
                      <a:schemeClr val="bg1"/>
                    </a:solidFill>
                  </a:rPr>
                  <a:t>Eye Diseases</a:t>
                </a:r>
              </a:p>
            </p:txBody>
          </p:sp>
          <p:sp>
            <p:nvSpPr>
              <p:cNvPr id="33817" name="Rectangle 32"/>
              <p:cNvSpPr>
                <a:spLocks noChangeArrowheads="1"/>
              </p:cNvSpPr>
              <p:nvPr/>
            </p:nvSpPr>
            <p:spPr bwMode="auto">
              <a:xfrm>
                <a:off x="153" y="2824"/>
                <a:ext cx="774" cy="332"/>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GB" altLang="en-US" sz="1400" b="0">
                    <a:solidFill>
                      <a:schemeClr val="bg1"/>
                    </a:solidFill>
                  </a:rPr>
                  <a:t>Eye Diseases, </a:t>
                </a:r>
              </a:p>
              <a:p>
                <a:pPr algn="ctr" eaLnBrk="1" hangingPunct="1">
                  <a:spcBef>
                    <a:spcPct val="0"/>
                  </a:spcBef>
                  <a:buFontTx/>
                  <a:buNone/>
                </a:pPr>
                <a:r>
                  <a:rPr lang="en-GB" altLang="en-US" sz="1400" b="0">
                    <a:solidFill>
                      <a:schemeClr val="bg1"/>
                    </a:solidFill>
                  </a:rPr>
                  <a:t>Hereditary</a:t>
                </a:r>
                <a:endParaRPr lang="en-US" altLang="en-US" sz="1400" b="0">
                  <a:solidFill>
                    <a:schemeClr val="bg1"/>
                  </a:solidFill>
                </a:endParaRPr>
              </a:p>
            </p:txBody>
          </p:sp>
          <p:cxnSp>
            <p:nvCxnSpPr>
              <p:cNvPr id="33818" name="AutoShape 34"/>
              <p:cNvCxnSpPr>
                <a:cxnSpLocks noChangeShapeType="1"/>
                <a:stCxn id="33816" idx="2"/>
                <a:endCxn id="33817" idx="0"/>
              </p:cNvCxnSpPr>
              <p:nvPr/>
            </p:nvCxnSpPr>
            <p:spPr bwMode="auto">
              <a:xfrm flipH="1">
                <a:off x="540" y="1980"/>
                <a:ext cx="1" cy="844"/>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33819" name="AutoShape 35"/>
              <p:cNvCxnSpPr>
                <a:cxnSpLocks noChangeShapeType="1"/>
                <a:stCxn id="33817" idx="2"/>
                <a:endCxn id="33835" idx="0"/>
              </p:cNvCxnSpPr>
              <p:nvPr/>
            </p:nvCxnSpPr>
            <p:spPr bwMode="auto">
              <a:xfrm>
                <a:off x="540" y="3156"/>
                <a:ext cx="1685" cy="238"/>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sp>
            <p:nvSpPr>
              <p:cNvPr id="33820" name="Rectangle 37"/>
              <p:cNvSpPr>
                <a:spLocks noChangeArrowheads="1"/>
              </p:cNvSpPr>
              <p:nvPr/>
            </p:nvSpPr>
            <p:spPr bwMode="auto">
              <a:xfrm>
                <a:off x="804" y="2358"/>
                <a:ext cx="701" cy="332"/>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GB" altLang="en-US" sz="1400" b="0">
                    <a:solidFill>
                      <a:schemeClr val="bg1"/>
                    </a:solidFill>
                  </a:rPr>
                  <a:t>Optic Nerve </a:t>
                </a:r>
              </a:p>
              <a:p>
                <a:pPr algn="ctr" eaLnBrk="1" hangingPunct="1">
                  <a:spcBef>
                    <a:spcPct val="0"/>
                  </a:spcBef>
                  <a:buFontTx/>
                  <a:buNone/>
                </a:pPr>
                <a:r>
                  <a:rPr lang="en-GB" altLang="en-US" sz="1400" b="0">
                    <a:solidFill>
                      <a:schemeClr val="bg1"/>
                    </a:solidFill>
                  </a:rPr>
                  <a:t>Diseases</a:t>
                </a:r>
              </a:p>
            </p:txBody>
          </p:sp>
          <p:cxnSp>
            <p:nvCxnSpPr>
              <p:cNvPr id="33821" name="AutoShape 40"/>
              <p:cNvCxnSpPr>
                <a:cxnSpLocks noChangeShapeType="1"/>
                <a:stCxn id="33820" idx="2"/>
                <a:endCxn id="33834" idx="0"/>
              </p:cNvCxnSpPr>
              <p:nvPr/>
            </p:nvCxnSpPr>
            <p:spPr bwMode="auto">
              <a:xfrm>
                <a:off x="1155" y="2690"/>
                <a:ext cx="1070" cy="315"/>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33822" name="AutoShape 41"/>
              <p:cNvCxnSpPr>
                <a:cxnSpLocks noChangeShapeType="1"/>
                <a:stCxn id="33816" idx="2"/>
                <a:endCxn id="33820" idx="0"/>
              </p:cNvCxnSpPr>
              <p:nvPr/>
            </p:nvCxnSpPr>
            <p:spPr bwMode="auto">
              <a:xfrm>
                <a:off x="541" y="1980"/>
                <a:ext cx="614" cy="378"/>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grpSp>
      </p:grpSp>
      <p:grpSp>
        <p:nvGrpSpPr>
          <p:cNvPr id="6" name="Group 62"/>
          <p:cNvGrpSpPr>
            <a:grpSpLocks/>
          </p:cNvGrpSpPr>
          <p:nvPr/>
        </p:nvGrpSpPr>
        <p:grpSpPr bwMode="auto">
          <a:xfrm>
            <a:off x="3532188" y="2185988"/>
            <a:ext cx="5091112" cy="4033837"/>
            <a:chOff x="2225" y="1377"/>
            <a:chExt cx="3207" cy="2541"/>
          </a:xfrm>
        </p:grpSpPr>
        <p:sp>
          <p:nvSpPr>
            <p:cNvPr id="33805" name="Rectangle 43"/>
            <p:cNvSpPr>
              <a:spLocks noChangeArrowheads="1"/>
            </p:cNvSpPr>
            <p:nvPr/>
          </p:nvSpPr>
          <p:spPr bwMode="auto">
            <a:xfrm>
              <a:off x="3078" y="1701"/>
              <a:ext cx="860" cy="332"/>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GB" altLang="en-US" sz="1400" b="0">
                  <a:solidFill>
                    <a:schemeClr val="bg1"/>
                  </a:solidFill>
                </a:rPr>
                <a:t>Male Urogenital</a:t>
              </a:r>
            </a:p>
            <a:p>
              <a:pPr algn="ctr" eaLnBrk="1" hangingPunct="1">
                <a:spcBef>
                  <a:spcPct val="0"/>
                </a:spcBef>
                <a:buFontTx/>
                <a:buNone/>
              </a:pPr>
              <a:r>
                <a:rPr lang="en-GB" altLang="en-US" sz="1400" b="0">
                  <a:solidFill>
                    <a:schemeClr val="bg1"/>
                  </a:solidFill>
                </a:rPr>
                <a:t>Diseases</a:t>
              </a:r>
            </a:p>
          </p:txBody>
        </p:sp>
        <p:sp>
          <p:nvSpPr>
            <p:cNvPr id="33806" name="Rectangle 44"/>
            <p:cNvSpPr>
              <a:spLocks noChangeArrowheads="1"/>
            </p:cNvSpPr>
            <p:nvPr/>
          </p:nvSpPr>
          <p:spPr bwMode="auto">
            <a:xfrm>
              <a:off x="4490" y="2749"/>
              <a:ext cx="942" cy="198"/>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GB" altLang="en-US" sz="1400" b="0">
                  <a:solidFill>
                    <a:schemeClr val="bg1"/>
                  </a:solidFill>
                </a:rPr>
                <a:t>Urologic Diseases</a:t>
              </a:r>
              <a:endParaRPr lang="en-US" altLang="en-US" sz="1400" b="0">
                <a:solidFill>
                  <a:schemeClr val="bg1"/>
                </a:solidFill>
              </a:endParaRPr>
            </a:p>
          </p:txBody>
        </p:sp>
        <p:sp>
          <p:nvSpPr>
            <p:cNvPr id="33807" name="Rectangle 45"/>
            <p:cNvSpPr>
              <a:spLocks noChangeArrowheads="1"/>
            </p:cNvSpPr>
            <p:nvPr/>
          </p:nvSpPr>
          <p:spPr bwMode="auto">
            <a:xfrm>
              <a:off x="4523" y="3220"/>
              <a:ext cx="874" cy="198"/>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GB" altLang="en-US" sz="1400" b="0">
                  <a:solidFill>
                    <a:schemeClr val="bg1"/>
                  </a:solidFill>
                </a:rPr>
                <a:t>Kidney Diseases</a:t>
              </a:r>
            </a:p>
          </p:txBody>
        </p:sp>
        <p:sp>
          <p:nvSpPr>
            <p:cNvPr id="33808" name="Rectangle 46"/>
            <p:cNvSpPr>
              <a:spLocks noChangeArrowheads="1"/>
            </p:cNvSpPr>
            <p:nvPr/>
          </p:nvSpPr>
          <p:spPr bwMode="auto">
            <a:xfrm>
              <a:off x="3357" y="3551"/>
              <a:ext cx="954" cy="198"/>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GB" altLang="en-US" sz="1400" b="0">
                  <a:solidFill>
                    <a:schemeClr val="bg1"/>
                  </a:solidFill>
                </a:rPr>
                <a:t>Diabetes Insipidus</a:t>
              </a:r>
              <a:endParaRPr lang="en-US" altLang="en-US" sz="1400" b="0">
                <a:solidFill>
                  <a:schemeClr val="bg1"/>
                </a:solidFill>
              </a:endParaRPr>
            </a:p>
          </p:txBody>
        </p:sp>
        <p:cxnSp>
          <p:nvCxnSpPr>
            <p:cNvPr id="33809" name="AutoShape 47"/>
            <p:cNvCxnSpPr>
              <a:cxnSpLocks noChangeShapeType="1"/>
              <a:stCxn id="33805" idx="2"/>
              <a:endCxn id="33806" idx="0"/>
            </p:cNvCxnSpPr>
            <p:nvPr/>
          </p:nvCxnSpPr>
          <p:spPr bwMode="auto">
            <a:xfrm>
              <a:off x="3508" y="2033"/>
              <a:ext cx="1453" cy="716"/>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33810" name="AutoShape 48"/>
            <p:cNvCxnSpPr>
              <a:cxnSpLocks noChangeShapeType="1"/>
              <a:stCxn id="33806" idx="2"/>
              <a:endCxn id="33807" idx="0"/>
            </p:cNvCxnSpPr>
            <p:nvPr/>
          </p:nvCxnSpPr>
          <p:spPr bwMode="auto">
            <a:xfrm flipH="1">
              <a:off x="4960" y="2947"/>
              <a:ext cx="1" cy="273"/>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33811" name="AutoShape 49"/>
            <p:cNvCxnSpPr>
              <a:cxnSpLocks noChangeShapeType="1"/>
              <a:stCxn id="33807" idx="2"/>
              <a:endCxn id="33808" idx="0"/>
            </p:cNvCxnSpPr>
            <p:nvPr/>
          </p:nvCxnSpPr>
          <p:spPr bwMode="auto">
            <a:xfrm flipH="1">
              <a:off x="3834" y="3418"/>
              <a:ext cx="1126" cy="133"/>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33812" name="AutoShape 50"/>
            <p:cNvCxnSpPr>
              <a:cxnSpLocks noChangeShapeType="1"/>
              <a:stCxn id="33830" idx="2"/>
              <a:endCxn id="33805" idx="0"/>
            </p:cNvCxnSpPr>
            <p:nvPr/>
          </p:nvCxnSpPr>
          <p:spPr bwMode="auto">
            <a:xfrm>
              <a:off x="2226" y="1377"/>
              <a:ext cx="1282" cy="324"/>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33813" name="AutoShape 51"/>
            <p:cNvCxnSpPr>
              <a:cxnSpLocks noChangeShapeType="1"/>
              <a:stCxn id="33808" idx="2"/>
              <a:endCxn id="33828" idx="0"/>
            </p:cNvCxnSpPr>
            <p:nvPr/>
          </p:nvCxnSpPr>
          <p:spPr bwMode="auto">
            <a:xfrm flipH="1">
              <a:off x="2225" y="3749"/>
              <a:ext cx="1609" cy="169"/>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grpSp>
      <p:grpSp>
        <p:nvGrpSpPr>
          <p:cNvPr id="7" name="Group 63"/>
          <p:cNvGrpSpPr>
            <a:grpSpLocks/>
          </p:cNvGrpSpPr>
          <p:nvPr/>
        </p:nvGrpSpPr>
        <p:grpSpPr bwMode="auto">
          <a:xfrm>
            <a:off x="3533775" y="2185988"/>
            <a:ext cx="5505450" cy="2178050"/>
            <a:chOff x="2226" y="1377"/>
            <a:chExt cx="3468" cy="1372"/>
          </a:xfrm>
        </p:grpSpPr>
        <p:sp>
          <p:nvSpPr>
            <p:cNvPr id="33800" name="Rectangle 53"/>
            <p:cNvSpPr>
              <a:spLocks noChangeArrowheads="1"/>
            </p:cNvSpPr>
            <p:nvPr/>
          </p:nvSpPr>
          <p:spPr bwMode="auto">
            <a:xfrm>
              <a:off x="4227" y="1596"/>
              <a:ext cx="1467" cy="332"/>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GB" altLang="en-US" sz="1400" b="0">
                  <a:solidFill>
                    <a:schemeClr val="bg1"/>
                  </a:solidFill>
                </a:rPr>
                <a:t>Female Urogenital Diseases</a:t>
              </a:r>
            </a:p>
            <a:p>
              <a:pPr algn="ctr" eaLnBrk="1" hangingPunct="1">
                <a:spcBef>
                  <a:spcPct val="0"/>
                </a:spcBef>
                <a:buFontTx/>
                <a:buNone/>
              </a:pPr>
              <a:r>
                <a:rPr lang="en-GB" altLang="en-US" sz="1400" b="0">
                  <a:solidFill>
                    <a:schemeClr val="bg1"/>
                  </a:solidFill>
                </a:rPr>
                <a:t>and Pregnancy Complications</a:t>
              </a:r>
            </a:p>
          </p:txBody>
        </p:sp>
        <p:sp>
          <p:nvSpPr>
            <p:cNvPr id="33801" name="Rectangle 54"/>
            <p:cNvSpPr>
              <a:spLocks noChangeArrowheads="1"/>
            </p:cNvSpPr>
            <p:nvPr/>
          </p:nvSpPr>
          <p:spPr bwMode="auto">
            <a:xfrm>
              <a:off x="4270" y="2142"/>
              <a:ext cx="1381" cy="198"/>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GB" altLang="en-US" sz="1400" b="0">
                  <a:solidFill>
                    <a:schemeClr val="bg1"/>
                  </a:solidFill>
                </a:rPr>
                <a:t>Female Urogenital Diseases</a:t>
              </a:r>
              <a:endParaRPr lang="en-US" altLang="en-US" sz="1400" b="0">
                <a:solidFill>
                  <a:schemeClr val="bg1"/>
                </a:solidFill>
              </a:endParaRPr>
            </a:p>
          </p:txBody>
        </p:sp>
        <p:cxnSp>
          <p:nvCxnSpPr>
            <p:cNvPr id="33802" name="AutoShape 55"/>
            <p:cNvCxnSpPr>
              <a:cxnSpLocks noChangeShapeType="1"/>
              <a:stCxn id="33800" idx="2"/>
              <a:endCxn id="33801" idx="0"/>
            </p:cNvCxnSpPr>
            <p:nvPr/>
          </p:nvCxnSpPr>
          <p:spPr bwMode="auto">
            <a:xfrm>
              <a:off x="4961" y="1928"/>
              <a:ext cx="0" cy="214"/>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33803" name="AutoShape 56"/>
            <p:cNvCxnSpPr>
              <a:cxnSpLocks noChangeShapeType="1"/>
              <a:stCxn id="33830" idx="2"/>
              <a:endCxn id="33800" idx="0"/>
            </p:cNvCxnSpPr>
            <p:nvPr/>
          </p:nvCxnSpPr>
          <p:spPr bwMode="auto">
            <a:xfrm>
              <a:off x="2226" y="1377"/>
              <a:ext cx="2735" cy="219"/>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33804" name="AutoShape 57"/>
            <p:cNvCxnSpPr>
              <a:cxnSpLocks noChangeShapeType="1"/>
              <a:stCxn id="33801" idx="2"/>
              <a:endCxn id="33806" idx="0"/>
            </p:cNvCxnSpPr>
            <p:nvPr/>
          </p:nvCxnSpPr>
          <p:spPr bwMode="auto">
            <a:xfrm>
              <a:off x="4961" y="2340"/>
              <a:ext cx="0" cy="409"/>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grpSp>
      <p:sp>
        <p:nvSpPr>
          <p:cNvPr id="5" name="Slide Number Placeholder 4"/>
          <p:cNvSpPr>
            <a:spLocks noGrp="1"/>
          </p:cNvSpPr>
          <p:nvPr>
            <p:ph type="sldNum" sz="quarter" idx="3"/>
          </p:nvPr>
        </p:nvSpPr>
        <p:spPr/>
        <p:txBody>
          <a:bodyPr/>
          <a:lstStyle/>
          <a:p>
            <a:fld id="{7C5DB68A-9D44-4073-920F-D08D647C06A7}" type="slidenum">
              <a:rPr lang="en-US" smtClean="0"/>
              <a:t>39</a:t>
            </a:fld>
            <a:endParaRPr lang="en-US" dirty="0"/>
          </a:p>
        </p:txBody>
      </p:sp>
    </p:spTree>
    <p:extLst>
      <p:ext uri="{BB962C8B-B14F-4D97-AF65-F5344CB8AC3E}">
        <p14:creationId xmlns:p14="http://schemas.microsoft.com/office/powerpoint/2010/main" val="4155070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up)">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up)">
                                      <p:cBhvr>
                                        <p:cTn id="22" dur="5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598C36-EB2E-435F-B34D-4243F3CF4637}"/>
              </a:ext>
            </a:extLst>
          </p:cNvPr>
          <p:cNvSpPr>
            <a:spLocks noGrp="1"/>
          </p:cNvSpPr>
          <p:nvPr>
            <p:ph type="title"/>
          </p:nvPr>
        </p:nvSpPr>
        <p:spPr/>
        <p:txBody>
          <a:bodyPr/>
          <a:lstStyle/>
          <a:p>
            <a:r>
              <a:rPr lang="en-US" dirty="0"/>
              <a:t>Today’s class</a:t>
            </a:r>
          </a:p>
        </p:txBody>
      </p:sp>
      <p:sp>
        <p:nvSpPr>
          <p:cNvPr id="5" name="Content Placeholder 4">
            <a:extLst>
              <a:ext uri="{FF2B5EF4-FFF2-40B4-BE49-F238E27FC236}">
                <a16:creationId xmlns:a16="http://schemas.microsoft.com/office/drawing/2014/main" id="{D8DA3253-48F5-4F6D-B699-B66FD60E05DE}"/>
              </a:ext>
            </a:extLst>
          </p:cNvPr>
          <p:cNvSpPr>
            <a:spLocks noGrp="1"/>
          </p:cNvSpPr>
          <p:nvPr>
            <p:ph idx="1"/>
          </p:nvPr>
        </p:nvSpPr>
        <p:spPr/>
        <p:txBody>
          <a:bodyPr/>
          <a:lstStyle/>
          <a:p>
            <a:pPr marL="457200" indent="-457200">
              <a:buFont typeface="+mj-lt"/>
              <a:buAutoNum type="alphaLcParenR"/>
            </a:pPr>
            <a:r>
              <a:rPr lang="en-US" dirty="0"/>
              <a:t>Participant and instructor introduction;</a:t>
            </a:r>
          </a:p>
          <a:p>
            <a:pPr marL="457200" indent="-457200">
              <a:buFont typeface="+mj-lt"/>
              <a:buAutoNum type="alphaLcParenR"/>
            </a:pPr>
            <a:r>
              <a:rPr lang="en-US" dirty="0"/>
              <a:t>Course introduction, housekeeping rules, expectations, course project work, final exam;</a:t>
            </a:r>
          </a:p>
          <a:p>
            <a:pPr marL="457200" indent="-457200">
              <a:buFont typeface="+mj-lt"/>
              <a:buAutoNum type="alphaLcParenR"/>
            </a:pPr>
            <a:r>
              <a:rPr lang="en-US" dirty="0"/>
              <a:t>Traditional lecture on the basics of representational systems;</a:t>
            </a:r>
          </a:p>
          <a:p>
            <a:pPr marL="457200" indent="-457200">
              <a:buFont typeface="+mj-lt"/>
              <a:buAutoNum type="alphaLcParenR"/>
            </a:pPr>
            <a:r>
              <a:rPr lang="en-US" dirty="0"/>
              <a:t>Guided exercise on on-line available resources;</a:t>
            </a:r>
          </a:p>
        </p:txBody>
      </p:sp>
      <p:sp>
        <p:nvSpPr>
          <p:cNvPr id="6" name="Slide Number Placeholder 5">
            <a:extLst>
              <a:ext uri="{FF2B5EF4-FFF2-40B4-BE49-F238E27FC236}">
                <a16:creationId xmlns:a16="http://schemas.microsoft.com/office/drawing/2014/main" id="{1351DCB7-DD53-4C0C-9094-C5E3B660D6DF}"/>
              </a:ext>
            </a:extLst>
          </p:cNvPr>
          <p:cNvSpPr>
            <a:spLocks noGrp="1"/>
          </p:cNvSpPr>
          <p:nvPr>
            <p:ph type="sldNum" sz="quarter" idx="3"/>
          </p:nvPr>
        </p:nvSpPr>
        <p:spPr/>
        <p:txBody>
          <a:bodyPr/>
          <a:lstStyle/>
          <a:p>
            <a:fld id="{7C5DB68A-9D44-4073-920F-D08D647C06A7}" type="slidenum">
              <a:rPr lang="en-US" smtClean="0"/>
              <a:t>4</a:t>
            </a:fld>
            <a:endParaRPr lang="en-US" dirty="0"/>
          </a:p>
        </p:txBody>
      </p:sp>
    </p:spTree>
    <p:extLst>
      <p:ext uri="{BB962C8B-B14F-4D97-AF65-F5344CB8AC3E}">
        <p14:creationId xmlns:p14="http://schemas.microsoft.com/office/powerpoint/2010/main" val="2118954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3" descr="demoor">
            <a:extLst>
              <a:ext uri="{FF2B5EF4-FFF2-40B4-BE49-F238E27FC236}">
                <a16:creationId xmlns:a16="http://schemas.microsoft.com/office/drawing/2014/main" id="{6AE64B00-E8EF-42D7-BDE5-C9A2DE5DA2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928" y="4960980"/>
            <a:ext cx="1038225"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4" descr="Smith">
            <a:extLst>
              <a:ext uri="{FF2B5EF4-FFF2-40B4-BE49-F238E27FC236}">
                <a16:creationId xmlns:a16="http://schemas.microsoft.com/office/drawing/2014/main" id="{DFB052F5-04AD-4EA6-A857-4FC3CB846D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22274" y="4848097"/>
            <a:ext cx="121443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Group 12">
            <a:extLst>
              <a:ext uri="{FF2B5EF4-FFF2-40B4-BE49-F238E27FC236}">
                <a16:creationId xmlns:a16="http://schemas.microsoft.com/office/drawing/2014/main" id="{07AF82F6-7B7C-4766-894B-B9C0EE75CC23}"/>
              </a:ext>
            </a:extLst>
          </p:cNvPr>
          <p:cNvGrpSpPr/>
          <p:nvPr/>
        </p:nvGrpSpPr>
        <p:grpSpPr>
          <a:xfrm>
            <a:off x="107287" y="657268"/>
            <a:ext cx="1877748" cy="1687221"/>
            <a:chOff x="107287" y="657268"/>
            <a:chExt cx="1877748" cy="1687221"/>
          </a:xfrm>
        </p:grpSpPr>
        <p:pic>
          <p:nvPicPr>
            <p:cNvPr id="56" name="Picture 27" descr="thumbnail">
              <a:extLst>
                <a:ext uri="{FF2B5EF4-FFF2-40B4-BE49-F238E27FC236}">
                  <a16:creationId xmlns:a16="http://schemas.microsoft.com/office/drawing/2014/main" id="{81993135-F15A-4BDD-95E3-F004D1EA439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287" y="702775"/>
              <a:ext cx="1122218" cy="1641714"/>
            </a:xfrm>
            <a:prstGeom prst="rect">
              <a:avLst/>
            </a:prstGeom>
            <a:noFill/>
            <a:extLst>
              <a:ext uri="{909E8E84-426E-40DD-AFC4-6F175D3DCCD1}">
                <a14:hiddenFill xmlns:a14="http://schemas.microsoft.com/office/drawing/2010/main">
                  <a:solidFill>
                    <a:srgbClr val="FFFFFF"/>
                  </a:solidFill>
                </a14:hiddenFill>
              </a:ext>
            </a:extLst>
          </p:spPr>
        </p:pic>
        <p:sp>
          <p:nvSpPr>
            <p:cNvPr id="59" name="TextBox 58">
              <a:extLst>
                <a:ext uri="{FF2B5EF4-FFF2-40B4-BE49-F238E27FC236}">
                  <a16:creationId xmlns:a16="http://schemas.microsoft.com/office/drawing/2014/main" id="{0A128F96-080D-4B03-98BF-9BFA6AB98BEE}"/>
                </a:ext>
              </a:extLst>
            </p:cNvPr>
            <p:cNvSpPr txBox="1"/>
            <p:nvPr/>
          </p:nvSpPr>
          <p:spPr>
            <a:xfrm>
              <a:off x="1205654" y="657268"/>
              <a:ext cx="779381" cy="430887"/>
            </a:xfrm>
            <a:prstGeom prst="rect">
              <a:avLst/>
            </a:prstGeom>
            <a:noFill/>
          </p:spPr>
          <p:txBody>
            <a:bodyPr wrap="none" rtlCol="0">
              <a:spAutoFit/>
            </a:bodyPr>
            <a:lstStyle/>
            <a:p>
              <a:pPr algn="l"/>
              <a:r>
                <a:rPr lang="en-US" sz="1100" b="0" dirty="0">
                  <a:solidFill>
                    <a:schemeClr val="bg1"/>
                  </a:solidFill>
                </a:rPr>
                <a:t>Paul</a:t>
              </a:r>
            </a:p>
            <a:p>
              <a:pPr algn="l"/>
              <a:r>
                <a:rPr lang="en-US" sz="1100" b="0" dirty="0" err="1">
                  <a:solidFill>
                    <a:schemeClr val="bg1"/>
                  </a:solidFill>
                </a:rPr>
                <a:t>Kluyskens</a:t>
              </a:r>
              <a:endParaRPr lang="en-US" sz="1100" b="0" dirty="0">
                <a:solidFill>
                  <a:schemeClr val="bg1"/>
                </a:solidFill>
              </a:endParaRPr>
            </a:p>
          </p:txBody>
        </p:sp>
      </p:grpSp>
      <p:sp>
        <p:nvSpPr>
          <p:cNvPr id="60" name="TextBox 59">
            <a:extLst>
              <a:ext uri="{FF2B5EF4-FFF2-40B4-BE49-F238E27FC236}">
                <a16:creationId xmlns:a16="http://schemas.microsoft.com/office/drawing/2014/main" id="{E4B77C3C-3851-4074-BC6A-4B63ABABF8FA}"/>
              </a:ext>
            </a:extLst>
          </p:cNvPr>
          <p:cNvSpPr txBox="1"/>
          <p:nvPr/>
        </p:nvSpPr>
        <p:spPr>
          <a:xfrm>
            <a:off x="1180331" y="5965025"/>
            <a:ext cx="654346" cy="430887"/>
          </a:xfrm>
          <a:prstGeom prst="rect">
            <a:avLst/>
          </a:prstGeom>
          <a:noFill/>
        </p:spPr>
        <p:txBody>
          <a:bodyPr wrap="none" rtlCol="0">
            <a:spAutoFit/>
          </a:bodyPr>
          <a:lstStyle/>
          <a:p>
            <a:pPr algn="l"/>
            <a:r>
              <a:rPr lang="en-US" sz="1100" b="0" dirty="0">
                <a:solidFill>
                  <a:schemeClr val="bg1"/>
                </a:solidFill>
              </a:rPr>
              <a:t>Georges</a:t>
            </a:r>
          </a:p>
          <a:p>
            <a:pPr algn="l"/>
            <a:r>
              <a:rPr lang="en-US" sz="1100" b="0" dirty="0" err="1">
                <a:solidFill>
                  <a:schemeClr val="bg1"/>
                </a:solidFill>
              </a:rPr>
              <a:t>Demoor</a:t>
            </a:r>
            <a:endParaRPr lang="en-US" sz="1100" b="0" dirty="0">
              <a:solidFill>
                <a:schemeClr val="bg1"/>
              </a:solidFill>
            </a:endParaRPr>
          </a:p>
        </p:txBody>
      </p:sp>
      <p:sp>
        <p:nvSpPr>
          <p:cNvPr id="61" name="TextBox 60">
            <a:extLst>
              <a:ext uri="{FF2B5EF4-FFF2-40B4-BE49-F238E27FC236}">
                <a16:creationId xmlns:a16="http://schemas.microsoft.com/office/drawing/2014/main" id="{352A72E1-01E0-475A-A1C4-AF1368954D2C}"/>
              </a:ext>
            </a:extLst>
          </p:cNvPr>
          <p:cNvSpPr txBox="1"/>
          <p:nvPr/>
        </p:nvSpPr>
        <p:spPr>
          <a:xfrm>
            <a:off x="7258922" y="6074645"/>
            <a:ext cx="519694" cy="430887"/>
          </a:xfrm>
          <a:prstGeom prst="rect">
            <a:avLst/>
          </a:prstGeom>
          <a:noFill/>
        </p:spPr>
        <p:txBody>
          <a:bodyPr wrap="none" rtlCol="0">
            <a:spAutoFit/>
          </a:bodyPr>
          <a:lstStyle/>
          <a:p>
            <a:pPr algn="l"/>
            <a:r>
              <a:rPr lang="en-US" sz="1100" b="0" dirty="0">
                <a:solidFill>
                  <a:schemeClr val="bg1"/>
                </a:solidFill>
              </a:rPr>
              <a:t>Barry</a:t>
            </a:r>
          </a:p>
          <a:p>
            <a:pPr algn="l"/>
            <a:r>
              <a:rPr lang="en-US" sz="1100" b="0" dirty="0">
                <a:solidFill>
                  <a:schemeClr val="bg1"/>
                </a:solidFill>
              </a:rPr>
              <a:t>Smith</a:t>
            </a:r>
          </a:p>
        </p:txBody>
      </p:sp>
      <p:pic>
        <p:nvPicPr>
          <p:cNvPr id="2" name="Picture 1"/>
          <p:cNvPicPr>
            <a:picLocks noChangeAspect="1"/>
          </p:cNvPicPr>
          <p:nvPr/>
        </p:nvPicPr>
        <p:blipFill>
          <a:blip r:embed="rId7"/>
          <a:stretch>
            <a:fillRect/>
          </a:stretch>
        </p:blipFill>
        <p:spPr>
          <a:xfrm>
            <a:off x="5838031" y="1324663"/>
            <a:ext cx="1936750" cy="748169"/>
          </a:xfrm>
          <a:prstGeom prst="rect">
            <a:avLst/>
          </a:prstGeom>
        </p:spPr>
      </p:pic>
      <p:pic>
        <p:nvPicPr>
          <p:cNvPr id="8198" name="Picture 9" descr="trans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82619" y="2789238"/>
            <a:ext cx="1806575" cy="7540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8201" name="Group 12"/>
          <p:cNvGrpSpPr>
            <a:grpSpLocks/>
          </p:cNvGrpSpPr>
          <p:nvPr/>
        </p:nvGrpSpPr>
        <p:grpSpPr bwMode="auto">
          <a:xfrm>
            <a:off x="3355975" y="914400"/>
            <a:ext cx="1976438" cy="1930400"/>
            <a:chOff x="2736" y="720"/>
            <a:chExt cx="1245" cy="1216"/>
          </a:xfrm>
        </p:grpSpPr>
        <p:pic>
          <p:nvPicPr>
            <p:cNvPr id="8224" name="Picture 13" descr="cb-baby"/>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36" y="720"/>
              <a:ext cx="652" cy="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25" name="Text Box 14"/>
            <p:cNvSpPr txBox="1">
              <a:spLocks noChangeArrowheads="1"/>
            </p:cNvSpPr>
            <p:nvPr/>
          </p:nvSpPr>
          <p:spPr bwMode="auto">
            <a:xfrm>
              <a:off x="2782" y="1645"/>
              <a:ext cx="1199"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r>
                <a:rPr lang="nl-BE" altLang="en-US" sz="2400" dirty="0">
                  <a:solidFill>
                    <a:schemeClr val="bg1"/>
                  </a:solidFill>
                  <a:cs typeface="Times New Roman" panose="02020603050405020304" pitchFamily="18" charset="0"/>
                </a:rPr>
                <a:t>  1959</a:t>
              </a:r>
              <a:r>
                <a:rPr lang="nl-BE" altLang="en-US" sz="2400" dirty="0">
                  <a:solidFill>
                    <a:srgbClr val="FF3300"/>
                  </a:solidFill>
                  <a:cs typeface="Times New Roman" panose="02020603050405020304" pitchFamily="18" charset="0"/>
                </a:rPr>
                <a:t>     </a:t>
              </a:r>
              <a:r>
                <a:rPr lang="nl-BE" altLang="en-US" sz="2400" dirty="0">
                  <a:solidFill>
                    <a:schemeClr val="bg1"/>
                  </a:solidFill>
                  <a:cs typeface="Times New Roman" panose="02020603050405020304" pitchFamily="18" charset="0"/>
                </a:rPr>
                <a:t>- </a:t>
              </a:r>
              <a:r>
                <a:rPr lang="nl-BE" altLang="en-US" sz="2400" dirty="0">
                  <a:solidFill>
                    <a:srgbClr val="FF3300"/>
                  </a:solidFill>
                  <a:cs typeface="Times New Roman" panose="02020603050405020304" pitchFamily="18" charset="0"/>
                </a:rPr>
                <a:t>     </a:t>
              </a:r>
              <a:endParaRPr lang="nl-NL" altLang="en-US" sz="2400" dirty="0">
                <a:solidFill>
                  <a:srgbClr val="FF3300"/>
                </a:solidFill>
                <a:cs typeface="Times New Roman" panose="02020603050405020304" pitchFamily="18" charset="0"/>
              </a:endParaRPr>
            </a:p>
          </p:txBody>
        </p:sp>
      </p:grpSp>
      <p:pic>
        <p:nvPicPr>
          <p:cNvPr id="8202" name="Picture 15" descr="Bikit (2938 byte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95400" y="2667000"/>
            <a:ext cx="14478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3" name="Picture 16" descr="Ramit"/>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90625" y="3810000"/>
            <a:ext cx="14478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4" name="Picture 17" descr="logosmall"/>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58900" y="4971712"/>
            <a:ext cx="152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205" name="Object 18"/>
          <p:cNvGraphicFramePr>
            <a:graphicFrameLocks noChangeAspect="1"/>
          </p:cNvGraphicFramePr>
          <p:nvPr>
            <p:extLst/>
          </p:nvPr>
        </p:nvGraphicFramePr>
        <p:xfrm>
          <a:off x="4217988" y="5121275"/>
          <a:ext cx="1143000" cy="577850"/>
        </p:xfrm>
        <a:graphic>
          <a:graphicData uri="http://schemas.openxmlformats.org/presentationml/2006/ole">
            <mc:AlternateContent xmlns:mc="http://schemas.openxmlformats.org/markup-compatibility/2006">
              <mc:Choice xmlns:v="urn:schemas-microsoft-com:vml" Requires="v">
                <p:oleObj spid="_x0000_s2074" name="Photo Editor-foto" r:id="rId13" imgW="809738" imgH="409632" progId="MSPhotoEd.3">
                  <p:embed/>
                </p:oleObj>
              </mc:Choice>
              <mc:Fallback>
                <p:oleObj name="Photo Editor-foto" r:id="rId13" imgW="809738" imgH="409632" progId="MSPhotoEd.3">
                  <p:embed/>
                  <p:pic>
                    <p:nvPicPr>
                      <p:cNvPr id="8205" name="Object 1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217988" y="5121275"/>
                        <a:ext cx="1143000"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8206" name="Picture 19" descr="ecor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931819" y="3575050"/>
            <a:ext cx="13716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7" name="Picture 20" descr="IFOMIS logo">
            <a:hlinkClick r:id="rId16"/>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392737" y="4648200"/>
            <a:ext cx="156527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8" name="Text Box 21"/>
          <p:cNvSpPr txBox="1">
            <a:spLocks noChangeArrowheads="1"/>
          </p:cNvSpPr>
          <p:nvPr/>
        </p:nvSpPr>
        <p:spPr bwMode="auto">
          <a:xfrm>
            <a:off x="1981200" y="2057400"/>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r>
              <a:rPr lang="nl-BE" altLang="en-US" sz="2400">
                <a:solidFill>
                  <a:schemeClr val="bg1"/>
                </a:solidFill>
                <a:cs typeface="Times New Roman" panose="02020603050405020304" pitchFamily="18" charset="0"/>
              </a:rPr>
              <a:t>1977</a:t>
            </a:r>
            <a:endParaRPr lang="nl-NL" altLang="en-US" sz="2400">
              <a:solidFill>
                <a:schemeClr val="bg1"/>
              </a:solidFill>
              <a:cs typeface="Times New Roman" panose="02020603050405020304" pitchFamily="18" charset="0"/>
            </a:endParaRPr>
          </a:p>
        </p:txBody>
      </p:sp>
      <p:sp>
        <p:nvSpPr>
          <p:cNvPr id="8209" name="Text Box 22"/>
          <p:cNvSpPr txBox="1">
            <a:spLocks noChangeArrowheads="1"/>
          </p:cNvSpPr>
          <p:nvPr/>
        </p:nvSpPr>
        <p:spPr bwMode="auto">
          <a:xfrm>
            <a:off x="815736" y="3335338"/>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r>
              <a:rPr lang="nl-BE" altLang="en-US" sz="2400" dirty="0">
                <a:solidFill>
                  <a:schemeClr val="bg1"/>
                </a:solidFill>
                <a:cs typeface="Times New Roman" panose="02020603050405020304" pitchFamily="18" charset="0"/>
              </a:rPr>
              <a:t>1989</a:t>
            </a:r>
            <a:endParaRPr lang="nl-NL" altLang="en-US" sz="2400" dirty="0">
              <a:solidFill>
                <a:schemeClr val="bg1"/>
              </a:solidFill>
              <a:cs typeface="Times New Roman" panose="02020603050405020304" pitchFamily="18" charset="0"/>
            </a:endParaRPr>
          </a:p>
        </p:txBody>
      </p:sp>
      <p:sp>
        <p:nvSpPr>
          <p:cNvPr id="8210" name="Text Box 23"/>
          <p:cNvSpPr txBox="1">
            <a:spLocks noChangeArrowheads="1"/>
          </p:cNvSpPr>
          <p:nvPr/>
        </p:nvSpPr>
        <p:spPr bwMode="auto">
          <a:xfrm>
            <a:off x="1514237" y="4414668"/>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r>
              <a:rPr lang="nl-BE" altLang="en-US" sz="2400" dirty="0">
                <a:solidFill>
                  <a:schemeClr val="bg1"/>
                </a:solidFill>
                <a:cs typeface="Times New Roman" panose="02020603050405020304" pitchFamily="18" charset="0"/>
              </a:rPr>
              <a:t>1992</a:t>
            </a:r>
            <a:endParaRPr lang="nl-NL" altLang="en-US" sz="2400" dirty="0">
              <a:solidFill>
                <a:schemeClr val="bg1"/>
              </a:solidFill>
              <a:cs typeface="Times New Roman" panose="02020603050405020304" pitchFamily="18" charset="0"/>
            </a:endParaRPr>
          </a:p>
        </p:txBody>
      </p:sp>
      <p:sp>
        <p:nvSpPr>
          <p:cNvPr id="8211" name="Text Box 24"/>
          <p:cNvSpPr txBox="1">
            <a:spLocks noChangeArrowheads="1"/>
          </p:cNvSpPr>
          <p:nvPr/>
        </p:nvSpPr>
        <p:spPr bwMode="auto">
          <a:xfrm>
            <a:off x="4392613" y="5660687"/>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r>
              <a:rPr lang="nl-BE" altLang="en-US" sz="2400" dirty="0">
                <a:solidFill>
                  <a:schemeClr val="bg1"/>
                </a:solidFill>
                <a:cs typeface="Times New Roman" panose="02020603050405020304" pitchFamily="18" charset="0"/>
              </a:rPr>
              <a:t>1998</a:t>
            </a:r>
            <a:endParaRPr lang="nl-NL" altLang="en-US" sz="2400" dirty="0">
              <a:solidFill>
                <a:schemeClr val="bg1"/>
              </a:solidFill>
              <a:cs typeface="Times New Roman" panose="02020603050405020304" pitchFamily="18" charset="0"/>
            </a:endParaRPr>
          </a:p>
        </p:txBody>
      </p:sp>
      <p:sp>
        <p:nvSpPr>
          <p:cNvPr id="8212" name="Text Box 25"/>
          <p:cNvSpPr txBox="1">
            <a:spLocks noChangeArrowheads="1"/>
          </p:cNvSpPr>
          <p:nvPr/>
        </p:nvSpPr>
        <p:spPr bwMode="auto">
          <a:xfrm>
            <a:off x="5744528" y="5394325"/>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r>
              <a:rPr lang="nl-BE" altLang="en-US" sz="2400" dirty="0">
                <a:solidFill>
                  <a:schemeClr val="bg1"/>
                </a:solidFill>
                <a:cs typeface="Times New Roman" panose="02020603050405020304" pitchFamily="18" charset="0"/>
              </a:rPr>
              <a:t>2002</a:t>
            </a:r>
            <a:endParaRPr lang="nl-NL" altLang="en-US" sz="2400" dirty="0">
              <a:solidFill>
                <a:schemeClr val="bg1"/>
              </a:solidFill>
              <a:cs typeface="Times New Roman" panose="02020603050405020304" pitchFamily="18" charset="0"/>
            </a:endParaRPr>
          </a:p>
        </p:txBody>
      </p:sp>
      <p:sp>
        <p:nvSpPr>
          <p:cNvPr id="8213" name="Text Box 26"/>
          <p:cNvSpPr txBox="1">
            <a:spLocks noChangeArrowheads="1"/>
          </p:cNvSpPr>
          <p:nvPr/>
        </p:nvSpPr>
        <p:spPr bwMode="auto">
          <a:xfrm>
            <a:off x="7090886" y="4365625"/>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r>
              <a:rPr lang="nl-BE" altLang="en-US" sz="2400" dirty="0">
                <a:solidFill>
                  <a:schemeClr val="bg1"/>
                </a:solidFill>
                <a:cs typeface="Times New Roman" panose="02020603050405020304" pitchFamily="18" charset="0"/>
              </a:rPr>
              <a:t>2004</a:t>
            </a:r>
            <a:endParaRPr lang="nl-NL" altLang="en-US" sz="2400" dirty="0">
              <a:solidFill>
                <a:schemeClr val="bg1"/>
              </a:solidFill>
              <a:cs typeface="Times New Roman" panose="02020603050405020304" pitchFamily="18" charset="0"/>
            </a:endParaRPr>
          </a:p>
        </p:txBody>
      </p:sp>
      <p:pic>
        <p:nvPicPr>
          <p:cNvPr id="8214" name="Picture 27" descr="rug">
            <a:hlinkClick r:id="rId18"/>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362200" y="12954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5" name="Picture 35"/>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6931819" y="2201864"/>
            <a:ext cx="1643062" cy="533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16" name="AutoShape 29"/>
          <p:cNvSpPr>
            <a:spLocks noChangeArrowheads="1"/>
          </p:cNvSpPr>
          <p:nvPr/>
        </p:nvSpPr>
        <p:spPr bwMode="auto">
          <a:xfrm flipV="1">
            <a:off x="609600" y="838200"/>
            <a:ext cx="8001000" cy="5486400"/>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0392 h 21600"/>
            </a:gdLst>
            <a:ahLst/>
            <a:cxnLst>
              <a:cxn ang="T8">
                <a:pos x="T0" y="T1"/>
              </a:cxn>
              <a:cxn ang="T9">
                <a:pos x="T2" y="T3"/>
              </a:cxn>
              <a:cxn ang="T10">
                <a:pos x="T4" y="T5"/>
              </a:cxn>
              <a:cxn ang="T11">
                <a:pos x="T6" y="T7"/>
              </a:cxn>
            </a:cxnLst>
            <a:rect l="T12" t="T13" r="T14" b="T15"/>
            <a:pathLst>
              <a:path w="21600" h="21600">
                <a:moveTo>
                  <a:pt x="7701" y="20661"/>
                </a:moveTo>
                <a:cubicBezTo>
                  <a:pt x="3393" y="19307"/>
                  <a:pt x="463" y="15315"/>
                  <a:pt x="463" y="10800"/>
                </a:cubicBezTo>
                <a:cubicBezTo>
                  <a:pt x="463" y="5091"/>
                  <a:pt x="5091" y="463"/>
                  <a:pt x="10800" y="463"/>
                </a:cubicBezTo>
                <a:cubicBezTo>
                  <a:pt x="16508" y="463"/>
                  <a:pt x="21137" y="5091"/>
                  <a:pt x="21137" y="10800"/>
                </a:cubicBezTo>
                <a:cubicBezTo>
                  <a:pt x="21137" y="15315"/>
                  <a:pt x="18206" y="19307"/>
                  <a:pt x="13898" y="20661"/>
                </a:cubicBezTo>
                <a:lnTo>
                  <a:pt x="14037" y="21103"/>
                </a:lnTo>
                <a:cubicBezTo>
                  <a:pt x="18538" y="19689"/>
                  <a:pt x="21600" y="15517"/>
                  <a:pt x="21600" y="10800"/>
                </a:cubicBezTo>
                <a:cubicBezTo>
                  <a:pt x="21600" y="4835"/>
                  <a:pt x="16764" y="0"/>
                  <a:pt x="10800" y="0"/>
                </a:cubicBezTo>
                <a:cubicBezTo>
                  <a:pt x="4835" y="0"/>
                  <a:pt x="0" y="4835"/>
                  <a:pt x="0" y="10800"/>
                </a:cubicBezTo>
                <a:cubicBezTo>
                  <a:pt x="-1" y="15517"/>
                  <a:pt x="3061" y="19689"/>
                  <a:pt x="7562" y="21103"/>
                </a:cubicBezTo>
                <a:lnTo>
                  <a:pt x="7701" y="20661"/>
                </a:lnTo>
                <a:close/>
              </a:path>
            </a:pathLst>
          </a:custGeom>
          <a:gradFill rotWithShape="0">
            <a:gsLst>
              <a:gs pos="0">
                <a:srgbClr val="66FF33"/>
              </a:gs>
              <a:gs pos="100000">
                <a:srgbClr val="FF0000"/>
              </a:gs>
            </a:gsLst>
            <a:lin ang="2700000" scaled="1"/>
          </a:gradFill>
          <a:ln w="9525">
            <a:solidFill>
              <a:schemeClr val="tx1"/>
            </a:solidFill>
            <a:miter lim="800000"/>
            <a:headEnd/>
            <a:tailEnd/>
          </a:ln>
        </p:spPr>
        <p:txBody>
          <a:bodyPr wrap="none" anchor="ctr"/>
          <a:lstStyle/>
          <a:p>
            <a:endParaRPr lang="en-US"/>
          </a:p>
        </p:txBody>
      </p:sp>
      <p:sp>
        <p:nvSpPr>
          <p:cNvPr id="8217" name="AutoShape 30"/>
          <p:cNvSpPr>
            <a:spLocks noChangeArrowheads="1"/>
          </p:cNvSpPr>
          <p:nvPr/>
        </p:nvSpPr>
        <p:spPr bwMode="auto">
          <a:xfrm rot="891021">
            <a:off x="5695950" y="923925"/>
            <a:ext cx="381000" cy="228600"/>
          </a:xfrm>
          <a:prstGeom prst="leftArrow">
            <a:avLst>
              <a:gd name="adj1" fmla="val 50000"/>
              <a:gd name="adj2" fmla="val 41667"/>
            </a:avLst>
          </a:prstGeom>
          <a:gradFill rotWithShape="1">
            <a:gsLst>
              <a:gs pos="0">
                <a:srgbClr val="74DC3A"/>
              </a:gs>
              <a:gs pos="100000">
                <a:srgbClr val="AAE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8218" name="Text Box 31"/>
          <p:cNvSpPr txBox="1">
            <a:spLocks noChangeArrowheads="1"/>
          </p:cNvSpPr>
          <p:nvPr/>
        </p:nvSpPr>
        <p:spPr bwMode="auto">
          <a:xfrm>
            <a:off x="6128067" y="3187700"/>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r>
              <a:rPr lang="nl-BE" altLang="en-US" sz="2400" dirty="0">
                <a:solidFill>
                  <a:schemeClr val="bg1"/>
                </a:solidFill>
                <a:cs typeface="Times New Roman" panose="02020603050405020304" pitchFamily="18" charset="0"/>
              </a:rPr>
              <a:t>2006</a:t>
            </a:r>
            <a:endParaRPr lang="nl-NL" altLang="en-US" sz="2400" dirty="0">
              <a:solidFill>
                <a:schemeClr val="bg1"/>
              </a:solidFill>
              <a:cs typeface="Times New Roman" panose="02020603050405020304" pitchFamily="18" charset="0"/>
            </a:endParaRPr>
          </a:p>
        </p:txBody>
      </p:sp>
      <p:pic>
        <p:nvPicPr>
          <p:cNvPr id="8219" name="Picture 32" descr="ub_blue"/>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7023894" y="2868612"/>
            <a:ext cx="8382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20" name="Text Box 33"/>
          <p:cNvSpPr txBox="1">
            <a:spLocks noChangeArrowheads="1"/>
          </p:cNvSpPr>
          <p:nvPr/>
        </p:nvSpPr>
        <p:spPr bwMode="auto">
          <a:xfrm>
            <a:off x="1425337" y="5611473"/>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r>
              <a:rPr lang="nl-BE" altLang="en-US" sz="2400" dirty="0">
                <a:solidFill>
                  <a:schemeClr val="bg1"/>
                </a:solidFill>
                <a:cs typeface="Times New Roman" panose="02020603050405020304" pitchFamily="18" charset="0"/>
              </a:rPr>
              <a:t>1993</a:t>
            </a:r>
            <a:endParaRPr lang="nl-NL" altLang="en-US" sz="2400" dirty="0">
              <a:solidFill>
                <a:schemeClr val="bg1"/>
              </a:solidFill>
              <a:cs typeface="Times New Roman" panose="02020603050405020304" pitchFamily="18" charset="0"/>
            </a:endParaRPr>
          </a:p>
        </p:txBody>
      </p:sp>
      <p:sp>
        <p:nvSpPr>
          <p:cNvPr id="8221" name="Text Box 34"/>
          <p:cNvSpPr txBox="1">
            <a:spLocks noChangeArrowheads="1"/>
          </p:cNvSpPr>
          <p:nvPr/>
        </p:nvSpPr>
        <p:spPr bwMode="auto">
          <a:xfrm>
            <a:off x="3429000" y="5638800"/>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r>
              <a:rPr lang="nl-BE" altLang="en-US" sz="2400">
                <a:solidFill>
                  <a:schemeClr val="bg1"/>
                </a:solidFill>
                <a:cs typeface="Times New Roman" panose="02020603050405020304" pitchFamily="18" charset="0"/>
              </a:rPr>
              <a:t>1995</a:t>
            </a:r>
            <a:endParaRPr lang="nl-NL" altLang="en-US" sz="2400">
              <a:solidFill>
                <a:schemeClr val="bg1"/>
              </a:solidFill>
              <a:cs typeface="Times New Roman" panose="02020603050405020304" pitchFamily="18" charset="0"/>
            </a:endParaRPr>
          </a:p>
        </p:txBody>
      </p:sp>
      <p:pic>
        <p:nvPicPr>
          <p:cNvPr id="8222" name="Picture 35" descr="Logo PROREC-BE">
            <a:hlinkClick r:id="rId22"/>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044825" y="4933612"/>
            <a:ext cx="106680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23" name="Text Box 31"/>
          <p:cNvSpPr txBox="1">
            <a:spLocks noChangeArrowheads="1"/>
          </p:cNvSpPr>
          <p:nvPr/>
        </p:nvSpPr>
        <p:spPr bwMode="auto">
          <a:xfrm>
            <a:off x="6028594" y="2427975"/>
            <a:ext cx="800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r>
              <a:rPr lang="nl-BE" altLang="en-US" sz="2400" dirty="0">
                <a:solidFill>
                  <a:schemeClr val="bg1"/>
                </a:solidFill>
                <a:cs typeface="Times New Roman" panose="02020603050405020304" pitchFamily="18" charset="0"/>
              </a:rPr>
              <a:t>2012</a:t>
            </a:r>
            <a:endParaRPr lang="nl-NL" altLang="en-US" sz="2400" dirty="0">
              <a:solidFill>
                <a:schemeClr val="bg1"/>
              </a:solidFill>
              <a:cs typeface="Times New Roman" panose="02020603050405020304" pitchFamily="18" charset="0"/>
            </a:endParaRPr>
          </a:p>
        </p:txBody>
      </p:sp>
      <p:sp>
        <p:nvSpPr>
          <p:cNvPr id="37" name="Text Box 31"/>
          <p:cNvSpPr txBox="1">
            <a:spLocks noChangeArrowheads="1"/>
          </p:cNvSpPr>
          <p:nvPr/>
        </p:nvSpPr>
        <p:spPr bwMode="auto">
          <a:xfrm>
            <a:off x="5838031" y="1984673"/>
            <a:ext cx="8002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r>
              <a:rPr lang="nl-BE" altLang="en-US" sz="2400" dirty="0">
                <a:solidFill>
                  <a:schemeClr val="bg1"/>
                </a:solidFill>
                <a:cs typeface="Times New Roman" panose="02020603050405020304" pitchFamily="18" charset="0"/>
              </a:rPr>
              <a:t>2014</a:t>
            </a:r>
            <a:endParaRPr lang="nl-NL" altLang="en-US" sz="2400" dirty="0">
              <a:solidFill>
                <a:schemeClr val="bg1"/>
              </a:solidFill>
              <a:cs typeface="Times New Roman" panose="02020603050405020304" pitchFamily="18" charset="0"/>
            </a:endParaRPr>
          </a:p>
        </p:txBody>
      </p:sp>
      <p:sp>
        <p:nvSpPr>
          <p:cNvPr id="3" name="Slide Number Placeholder 2"/>
          <p:cNvSpPr>
            <a:spLocks noGrp="1"/>
          </p:cNvSpPr>
          <p:nvPr>
            <p:ph type="sldNum" sz="quarter" idx="10"/>
          </p:nvPr>
        </p:nvSpPr>
        <p:spPr/>
        <p:txBody>
          <a:bodyPr/>
          <a:lstStyle/>
          <a:p>
            <a:fld id="{F41BC1FE-425B-4D41-9768-47500E60C2C6}" type="slidenum">
              <a:rPr lang="en-US" altLang="en-US" smtClean="0"/>
              <a:pPr/>
              <a:t>5</a:t>
            </a:fld>
            <a:endParaRPr lang="en-US" altLang="en-US"/>
          </a:p>
        </p:txBody>
      </p:sp>
      <p:sp>
        <p:nvSpPr>
          <p:cNvPr id="47" name="AutoShape 11">
            <a:extLst>
              <a:ext uri="{FF2B5EF4-FFF2-40B4-BE49-F238E27FC236}">
                <a16:creationId xmlns:a16="http://schemas.microsoft.com/office/drawing/2014/main" id="{00C27457-EED3-4B22-AF75-41F9025D3140}"/>
              </a:ext>
            </a:extLst>
          </p:cNvPr>
          <p:cNvSpPr>
            <a:spLocks noGrp="1" noChangeArrowheads="1"/>
          </p:cNvSpPr>
          <p:nvPr>
            <p:ph type="title"/>
          </p:nvPr>
        </p:nvSpPr>
        <p:spPr>
          <a:xfrm>
            <a:off x="3200400" y="2990850"/>
            <a:ext cx="2819400" cy="1041400"/>
          </a:xfrm>
        </p:spPr>
        <p:txBody>
          <a:bodyPr/>
          <a:lstStyle/>
          <a:p>
            <a:pPr algn="ctr" eaLnBrk="1" hangingPunct="1"/>
            <a:r>
              <a:rPr lang="nl-BE" altLang="en-US" sz="2800" dirty="0"/>
              <a:t>Educational &amp; </a:t>
            </a:r>
            <a:r>
              <a:rPr lang="nl-BE" altLang="en-US" sz="2800" dirty="0">
                <a:solidFill>
                  <a:schemeClr val="bg1"/>
                </a:solidFill>
              </a:rPr>
              <a:t>professional </a:t>
            </a:r>
            <a:r>
              <a:rPr lang="nl-BE" altLang="en-US" sz="2800" dirty="0"/>
              <a:t>environments</a:t>
            </a:r>
            <a:endParaRPr lang="nl-NL" altLang="en-US" sz="2800" dirty="0">
              <a:solidFill>
                <a:schemeClr val="bg1"/>
              </a:solidFill>
            </a:endParaRPr>
          </a:p>
        </p:txBody>
      </p:sp>
      <p:grpSp>
        <p:nvGrpSpPr>
          <p:cNvPr id="10" name="Group 9">
            <a:extLst>
              <a:ext uri="{FF2B5EF4-FFF2-40B4-BE49-F238E27FC236}">
                <a16:creationId xmlns:a16="http://schemas.microsoft.com/office/drawing/2014/main" id="{33FAB3DD-311B-4F2D-A3AB-395A09F0F21D}"/>
              </a:ext>
            </a:extLst>
          </p:cNvPr>
          <p:cNvGrpSpPr/>
          <p:nvPr/>
        </p:nvGrpSpPr>
        <p:grpSpPr>
          <a:xfrm>
            <a:off x="7162800" y="685800"/>
            <a:ext cx="1846502" cy="1387032"/>
            <a:chOff x="7162800" y="685800"/>
            <a:chExt cx="1846502" cy="1524606"/>
          </a:xfrm>
        </p:grpSpPr>
        <p:pic>
          <p:nvPicPr>
            <p:cNvPr id="7" name="Picture 6">
              <a:extLst>
                <a:ext uri="{FF2B5EF4-FFF2-40B4-BE49-F238E27FC236}">
                  <a16:creationId xmlns:a16="http://schemas.microsoft.com/office/drawing/2014/main" id="{712BEBAD-1CB8-4101-AEF0-ABC440B24D3C}"/>
                </a:ext>
              </a:extLst>
            </p:cNvPr>
            <p:cNvPicPr>
              <a:picLocks noChangeAspect="1"/>
            </p:cNvPicPr>
            <p:nvPr/>
          </p:nvPicPr>
          <p:blipFill>
            <a:blip r:embed="rId24"/>
            <a:stretch>
              <a:fillRect/>
            </a:stretch>
          </p:blipFill>
          <p:spPr>
            <a:xfrm>
              <a:off x="7985722" y="700089"/>
              <a:ext cx="1023580" cy="1510317"/>
            </a:xfrm>
            <a:prstGeom prst="rect">
              <a:avLst/>
            </a:prstGeom>
          </p:spPr>
        </p:pic>
        <p:sp>
          <p:nvSpPr>
            <p:cNvPr id="62" name="TextBox 61">
              <a:extLst>
                <a:ext uri="{FF2B5EF4-FFF2-40B4-BE49-F238E27FC236}">
                  <a16:creationId xmlns:a16="http://schemas.microsoft.com/office/drawing/2014/main" id="{F59A77AC-48C8-4F40-9141-2D1D0DD3CA13}"/>
                </a:ext>
              </a:extLst>
            </p:cNvPr>
            <p:cNvSpPr txBox="1"/>
            <p:nvPr/>
          </p:nvSpPr>
          <p:spPr>
            <a:xfrm>
              <a:off x="7162800" y="685800"/>
              <a:ext cx="809837" cy="430887"/>
            </a:xfrm>
            <a:prstGeom prst="rect">
              <a:avLst/>
            </a:prstGeom>
            <a:noFill/>
          </p:spPr>
          <p:txBody>
            <a:bodyPr wrap="none" rtlCol="0">
              <a:spAutoFit/>
            </a:bodyPr>
            <a:lstStyle/>
            <a:p>
              <a:pPr algn="r"/>
              <a:r>
                <a:rPr lang="en-US" sz="1100" b="0" dirty="0">
                  <a:solidFill>
                    <a:schemeClr val="bg1"/>
                  </a:solidFill>
                </a:rPr>
                <a:t>Alan</a:t>
              </a:r>
            </a:p>
            <a:p>
              <a:pPr algn="r"/>
              <a:r>
                <a:rPr lang="en-US" sz="1100" b="0" dirty="0" err="1">
                  <a:solidFill>
                    <a:schemeClr val="bg1"/>
                  </a:solidFill>
                </a:rPr>
                <a:t>Ruttenberg</a:t>
              </a:r>
              <a:endParaRPr lang="en-US" sz="1100" b="0" dirty="0">
                <a:solidFill>
                  <a:schemeClr val="bg1"/>
                </a:solidFill>
              </a:endParaRPr>
            </a:p>
          </p:txBody>
        </p:sp>
      </p:grpSp>
      <p:pic>
        <p:nvPicPr>
          <p:cNvPr id="6" name="Picture 5">
            <a:extLst>
              <a:ext uri="{FF2B5EF4-FFF2-40B4-BE49-F238E27FC236}">
                <a16:creationId xmlns:a16="http://schemas.microsoft.com/office/drawing/2014/main" id="{FDACFC46-AD42-4B8C-B5DA-0E023DD61551}"/>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4529660" y="941369"/>
            <a:ext cx="1006365" cy="1370157"/>
          </a:xfrm>
          <a:prstGeom prst="rect">
            <a:avLst/>
          </a:prstGeom>
          <a:ln w="28575">
            <a:solidFill>
              <a:srgbClr val="FFFFCC"/>
            </a:solidFill>
          </a:ln>
        </p:spPr>
      </p:pic>
    </p:spTree>
    <p:extLst>
      <p:ext uri="{BB962C8B-B14F-4D97-AF65-F5344CB8AC3E}">
        <p14:creationId xmlns:p14="http://schemas.microsoft.com/office/powerpoint/2010/main" val="35442181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FE6D3A-0234-48E3-937A-C370EB148789}"/>
              </a:ext>
            </a:extLst>
          </p:cNvPr>
          <p:cNvSpPr>
            <a:spLocks noGrp="1"/>
          </p:cNvSpPr>
          <p:nvPr>
            <p:ph type="title"/>
          </p:nvPr>
        </p:nvSpPr>
        <p:spPr/>
        <p:txBody>
          <a:bodyPr/>
          <a:lstStyle/>
          <a:p>
            <a:r>
              <a:rPr lang="en-US" dirty="0"/>
              <a:t>Getting to know the students</a:t>
            </a:r>
          </a:p>
        </p:txBody>
      </p:sp>
      <p:sp>
        <p:nvSpPr>
          <p:cNvPr id="5" name="Content Placeholder 4">
            <a:extLst>
              <a:ext uri="{FF2B5EF4-FFF2-40B4-BE49-F238E27FC236}">
                <a16:creationId xmlns:a16="http://schemas.microsoft.com/office/drawing/2014/main" id="{30A02385-0275-4138-8E60-87EF0C4D5034}"/>
              </a:ext>
            </a:extLst>
          </p:cNvPr>
          <p:cNvSpPr>
            <a:spLocks noGrp="1"/>
          </p:cNvSpPr>
          <p:nvPr>
            <p:ph idx="1"/>
          </p:nvPr>
        </p:nvSpPr>
        <p:spPr/>
        <p:txBody>
          <a:bodyPr/>
          <a:lstStyle/>
          <a:p>
            <a:pPr>
              <a:buFont typeface="Arial" panose="020B0604020202020204" pitchFamily="34" charset="0"/>
              <a:buChar char="•"/>
            </a:pPr>
            <a:r>
              <a:rPr lang="en-US" dirty="0"/>
              <a:t>First and last name.</a:t>
            </a:r>
          </a:p>
          <a:p>
            <a:pPr>
              <a:buFont typeface="Arial" panose="020B0604020202020204" pitchFamily="34" charset="0"/>
              <a:buChar char="•"/>
            </a:pPr>
            <a:r>
              <a:rPr lang="en-US" dirty="0"/>
              <a:t>Academic program.</a:t>
            </a:r>
          </a:p>
          <a:p>
            <a:pPr>
              <a:buFont typeface="Arial" panose="020B0604020202020204" pitchFamily="34" charset="0"/>
              <a:buChar char="•"/>
            </a:pPr>
            <a:r>
              <a:rPr lang="en-US" dirty="0"/>
              <a:t>Professional expectations.</a:t>
            </a:r>
          </a:p>
          <a:p>
            <a:pPr>
              <a:buFont typeface="Arial" panose="020B0604020202020204" pitchFamily="34" charset="0"/>
              <a:buChar char="•"/>
            </a:pPr>
            <a:r>
              <a:rPr lang="en-US" dirty="0"/>
              <a:t>Why did you take this course?</a:t>
            </a:r>
          </a:p>
          <a:p>
            <a:pPr>
              <a:buFont typeface="Arial" panose="020B0604020202020204" pitchFamily="34" charset="0"/>
              <a:buChar char="•"/>
            </a:pPr>
            <a:r>
              <a:rPr lang="en-US" dirty="0"/>
              <a:t>Expectations for this course.</a:t>
            </a:r>
          </a:p>
          <a:p>
            <a:pPr>
              <a:buFont typeface="Arial" panose="020B0604020202020204" pitchFamily="34" charset="0"/>
              <a:buChar char="•"/>
            </a:pPr>
            <a:r>
              <a:rPr lang="en-US" dirty="0"/>
              <a:t>What did you learn from the pre-class reading?</a:t>
            </a:r>
          </a:p>
        </p:txBody>
      </p:sp>
      <p:sp>
        <p:nvSpPr>
          <p:cNvPr id="3" name="Slide Number Placeholder 2">
            <a:extLst>
              <a:ext uri="{FF2B5EF4-FFF2-40B4-BE49-F238E27FC236}">
                <a16:creationId xmlns:a16="http://schemas.microsoft.com/office/drawing/2014/main" id="{A6615739-4E1B-4F41-A513-3636EA638932}"/>
              </a:ext>
            </a:extLst>
          </p:cNvPr>
          <p:cNvSpPr>
            <a:spLocks noGrp="1"/>
          </p:cNvSpPr>
          <p:nvPr>
            <p:ph type="sldNum" sz="quarter" idx="3"/>
          </p:nvPr>
        </p:nvSpPr>
        <p:spPr/>
        <p:txBody>
          <a:bodyPr/>
          <a:lstStyle/>
          <a:p>
            <a:fld id="{F41BC1FE-425B-4D41-9768-47500E60C2C6}" type="slidenum">
              <a:rPr lang="en-US" altLang="en-US" smtClean="0"/>
              <a:pPr/>
              <a:t>6</a:t>
            </a:fld>
            <a:endParaRPr lang="en-US" altLang="en-US"/>
          </a:p>
        </p:txBody>
      </p:sp>
    </p:spTree>
    <p:extLst>
      <p:ext uri="{BB962C8B-B14F-4D97-AF65-F5344CB8AC3E}">
        <p14:creationId xmlns:p14="http://schemas.microsoft.com/office/powerpoint/2010/main" val="3325781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A6C35-EC2A-4670-9EC7-026D7CC38FCD}"/>
              </a:ext>
            </a:extLst>
          </p:cNvPr>
          <p:cNvSpPr>
            <a:spLocks noGrp="1"/>
          </p:cNvSpPr>
          <p:nvPr>
            <p:ph type="title"/>
          </p:nvPr>
        </p:nvSpPr>
        <p:spPr/>
        <p:txBody>
          <a:bodyPr/>
          <a:lstStyle/>
          <a:p>
            <a:r>
              <a:rPr lang="en-US" dirty="0"/>
              <a:t>House keeping</a:t>
            </a:r>
          </a:p>
        </p:txBody>
      </p:sp>
      <p:sp>
        <p:nvSpPr>
          <p:cNvPr id="3" name="Content Placeholder 2">
            <a:extLst>
              <a:ext uri="{FF2B5EF4-FFF2-40B4-BE49-F238E27FC236}">
                <a16:creationId xmlns:a16="http://schemas.microsoft.com/office/drawing/2014/main" id="{7E548262-BA11-4280-A728-48D31D6088D1}"/>
              </a:ext>
            </a:extLst>
          </p:cNvPr>
          <p:cNvSpPr>
            <a:spLocks noGrp="1"/>
          </p:cNvSpPr>
          <p:nvPr>
            <p:ph idx="1"/>
          </p:nvPr>
        </p:nvSpPr>
        <p:spPr>
          <a:xfrm>
            <a:off x="228600" y="1447800"/>
            <a:ext cx="8839200" cy="4953000"/>
          </a:xfrm>
        </p:spPr>
        <p:txBody>
          <a:bodyPr/>
          <a:lstStyle/>
          <a:p>
            <a:pPr>
              <a:buFont typeface="Arial" panose="020B0604020202020204" pitchFamily="34" charset="0"/>
              <a:buChar char="•"/>
            </a:pPr>
            <a:r>
              <a:rPr lang="en-US" dirty="0"/>
              <a:t>The syllabus rules (but can be updated) !!!</a:t>
            </a:r>
          </a:p>
          <a:p>
            <a:pPr lvl="1">
              <a:buFont typeface="Arial" panose="020B0604020202020204" pitchFamily="34" charset="0"/>
              <a:buChar char="•"/>
            </a:pPr>
            <a:r>
              <a:rPr lang="en-US" sz="2000" dirty="0"/>
              <a:t>Exception: assignment descriptions in slides</a:t>
            </a:r>
          </a:p>
          <a:p>
            <a:pPr>
              <a:buFont typeface="Arial" panose="020B0604020202020204" pitchFamily="34" charset="0"/>
              <a:buChar char="•"/>
            </a:pPr>
            <a:r>
              <a:rPr lang="en-US" dirty="0"/>
              <a:t>Mic always off unless you want to speak / Video always on;</a:t>
            </a:r>
          </a:p>
          <a:p>
            <a:pPr>
              <a:buFont typeface="Arial" panose="020B0604020202020204" pitchFamily="34" charset="0"/>
              <a:buChar char="•"/>
            </a:pPr>
            <a:r>
              <a:rPr lang="en-US" dirty="0"/>
              <a:t>You may ask a question at any time but I decide whether and when to answer it;</a:t>
            </a:r>
          </a:p>
          <a:p>
            <a:pPr>
              <a:buFont typeface="Arial" panose="020B0604020202020204" pitchFamily="34" charset="0"/>
              <a:buChar char="•"/>
            </a:pPr>
            <a:r>
              <a:rPr lang="en-US" dirty="0"/>
              <a:t>Attend on time, submit assignments on-time;</a:t>
            </a:r>
          </a:p>
          <a:p>
            <a:pPr lvl="1">
              <a:buFont typeface="Arial" panose="020B0604020202020204" pitchFamily="34" charset="0"/>
              <a:buChar char="•"/>
            </a:pPr>
            <a:r>
              <a:rPr lang="en-US" sz="2000" dirty="0"/>
              <a:t>Test UB Box now!</a:t>
            </a:r>
          </a:p>
          <a:p>
            <a:pPr>
              <a:buFont typeface="Arial" panose="020B0604020202020204" pitchFamily="34" charset="0"/>
              <a:buChar char="•"/>
            </a:pPr>
            <a:r>
              <a:rPr lang="en-US" dirty="0"/>
              <a:t>Excuses are only accepted before a deadline;</a:t>
            </a:r>
          </a:p>
          <a:p>
            <a:pPr>
              <a:buFont typeface="Arial" panose="020B0604020202020204" pitchFamily="34" charset="0"/>
              <a:buChar char="•"/>
            </a:pPr>
            <a:r>
              <a:rPr lang="en-US" dirty="0"/>
              <a:t>You may email (</a:t>
            </a:r>
            <a:r>
              <a:rPr lang="en-US" dirty="0">
                <a:hlinkClick r:id="rId2"/>
              </a:rPr>
              <a:t>wceusters@gmail.com</a:t>
            </a:r>
            <a:r>
              <a:rPr lang="en-US" dirty="0"/>
              <a:t>) me at all times between classes with questions re the course, subject line must start with 	“BMI508: ”</a:t>
            </a:r>
          </a:p>
          <a:p>
            <a:pPr>
              <a:buFont typeface="Arial" panose="020B0604020202020204" pitchFamily="34" charset="0"/>
              <a:buChar char="•"/>
            </a:pPr>
            <a:r>
              <a:rPr lang="en-US" dirty="0"/>
              <a:t>All assignments to be uploaded to designated UB Box folder</a:t>
            </a:r>
          </a:p>
          <a:p>
            <a:pPr>
              <a:buFont typeface="Arial" panose="020B0604020202020204" pitchFamily="34" charset="0"/>
              <a:buChar char="•"/>
            </a:pPr>
            <a:r>
              <a:rPr lang="en-US" dirty="0"/>
              <a:t>Filenames’ format: “BMI508-A1-ceusters.docx”</a:t>
            </a:r>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725258A4-A5C1-42FA-9D08-33827C4DC697}"/>
              </a:ext>
            </a:extLst>
          </p:cNvPr>
          <p:cNvSpPr>
            <a:spLocks noGrp="1"/>
          </p:cNvSpPr>
          <p:nvPr>
            <p:ph type="sldNum" sz="quarter" idx="3"/>
          </p:nvPr>
        </p:nvSpPr>
        <p:spPr/>
        <p:txBody>
          <a:bodyPr/>
          <a:lstStyle/>
          <a:p>
            <a:fld id="{7C5DB68A-9D44-4073-920F-D08D647C06A7}" type="slidenum">
              <a:rPr lang="en-US" smtClean="0"/>
              <a:t>7</a:t>
            </a:fld>
            <a:endParaRPr lang="en-US" dirty="0"/>
          </a:p>
        </p:txBody>
      </p:sp>
    </p:spTree>
    <p:extLst>
      <p:ext uri="{BB962C8B-B14F-4D97-AF65-F5344CB8AC3E}">
        <p14:creationId xmlns:p14="http://schemas.microsoft.com/office/powerpoint/2010/main" val="2879342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2EA21-81CE-4782-87F1-5BA79303768A}"/>
              </a:ext>
            </a:extLst>
          </p:cNvPr>
          <p:cNvSpPr>
            <a:spLocks noGrp="1"/>
          </p:cNvSpPr>
          <p:nvPr>
            <p:ph type="title"/>
          </p:nvPr>
        </p:nvSpPr>
        <p:spPr/>
        <p:txBody>
          <a:bodyPr/>
          <a:lstStyle/>
          <a:p>
            <a:r>
              <a:rPr lang="en-US" dirty="0"/>
              <a:t>In case of Zoom interruptions</a:t>
            </a:r>
          </a:p>
        </p:txBody>
      </p:sp>
      <p:sp>
        <p:nvSpPr>
          <p:cNvPr id="3" name="Content Placeholder 2">
            <a:extLst>
              <a:ext uri="{FF2B5EF4-FFF2-40B4-BE49-F238E27FC236}">
                <a16:creationId xmlns:a16="http://schemas.microsoft.com/office/drawing/2014/main" id="{B63C17F3-4AC3-4192-94C1-ACD85E409B31}"/>
              </a:ext>
            </a:extLst>
          </p:cNvPr>
          <p:cNvSpPr>
            <a:spLocks noGrp="1"/>
          </p:cNvSpPr>
          <p:nvPr>
            <p:ph idx="1"/>
          </p:nvPr>
        </p:nvSpPr>
        <p:spPr/>
        <p:txBody>
          <a:bodyPr/>
          <a:lstStyle/>
          <a:p>
            <a:pPr>
              <a:buFont typeface="Arial" panose="020B0604020202020204" pitchFamily="34" charset="0"/>
              <a:buChar char="•"/>
            </a:pPr>
            <a:r>
              <a:rPr lang="en-US" dirty="0"/>
              <a:t>When on a student’s side:</a:t>
            </a:r>
          </a:p>
          <a:p>
            <a:pPr lvl="1">
              <a:buFont typeface="Arial" panose="020B0604020202020204" pitchFamily="34" charset="0"/>
              <a:buChar char="•"/>
            </a:pPr>
            <a:r>
              <a:rPr lang="en-US" dirty="0"/>
              <a:t>Attempt to rejoin ASAP</a:t>
            </a:r>
          </a:p>
          <a:p>
            <a:pPr>
              <a:buFont typeface="Arial" panose="020B0604020202020204" pitchFamily="34" charset="0"/>
              <a:buChar char="•"/>
            </a:pPr>
            <a:r>
              <a:rPr lang="en-US" dirty="0"/>
              <a:t>When on my side:</a:t>
            </a:r>
          </a:p>
          <a:p>
            <a:pPr lvl="1">
              <a:buFont typeface="Arial" panose="020B0604020202020204" pitchFamily="34" charset="0"/>
              <a:buChar char="•"/>
            </a:pPr>
            <a:r>
              <a:rPr lang="en-US" dirty="0"/>
              <a:t>Talk to each other to assess whether it is on my side</a:t>
            </a:r>
          </a:p>
          <a:p>
            <a:pPr lvl="1">
              <a:buFont typeface="Arial" panose="020B0604020202020204" pitchFamily="34" charset="0"/>
              <a:buChar char="•"/>
            </a:pPr>
            <a:r>
              <a:rPr lang="en-US" dirty="0"/>
              <a:t>If so: </a:t>
            </a:r>
          </a:p>
          <a:p>
            <a:pPr marL="1371600" lvl="2" indent="-457200">
              <a:buFont typeface="+mj-lt"/>
              <a:buAutoNum type="arabicPeriod"/>
            </a:pPr>
            <a:r>
              <a:rPr lang="en-US" dirty="0"/>
              <a:t>log all out,</a:t>
            </a:r>
          </a:p>
          <a:p>
            <a:pPr marL="1371600" lvl="2" indent="-457200">
              <a:buFont typeface="+mj-lt"/>
              <a:buAutoNum type="arabicPeriod"/>
            </a:pPr>
            <a:r>
              <a:rPr lang="en-US" dirty="0"/>
              <a:t>Wait one minute</a:t>
            </a:r>
          </a:p>
          <a:p>
            <a:pPr marL="1371600" lvl="2" indent="-457200">
              <a:buFont typeface="+mj-lt"/>
              <a:buAutoNum type="arabicPeriod"/>
            </a:pPr>
            <a:r>
              <a:rPr lang="en-US" dirty="0"/>
              <a:t>Reconnect using the standard link</a:t>
            </a:r>
          </a:p>
          <a:p>
            <a:pPr marL="1371600" lvl="2" indent="-457200">
              <a:buFont typeface="+mj-lt"/>
              <a:buAutoNum type="arabicPeriod"/>
            </a:pPr>
            <a:r>
              <a:rPr lang="en-US" dirty="0"/>
              <a:t>When everybody on and I am not, go back to 1.</a:t>
            </a:r>
          </a:p>
          <a:p>
            <a:pPr lvl="2">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88222CEB-5BA3-469D-928B-9A15B0E39656}"/>
              </a:ext>
            </a:extLst>
          </p:cNvPr>
          <p:cNvSpPr>
            <a:spLocks noGrp="1"/>
          </p:cNvSpPr>
          <p:nvPr>
            <p:ph type="sldNum" sz="quarter" idx="3"/>
          </p:nvPr>
        </p:nvSpPr>
        <p:spPr/>
        <p:txBody>
          <a:bodyPr/>
          <a:lstStyle/>
          <a:p>
            <a:fld id="{7C5DB68A-9D44-4073-920F-D08D647C06A7}" type="slidenum">
              <a:rPr lang="en-US" smtClean="0"/>
              <a:t>8</a:t>
            </a:fld>
            <a:endParaRPr lang="en-US" dirty="0"/>
          </a:p>
        </p:txBody>
      </p:sp>
    </p:spTree>
    <p:extLst>
      <p:ext uri="{BB962C8B-B14F-4D97-AF65-F5344CB8AC3E}">
        <p14:creationId xmlns:p14="http://schemas.microsoft.com/office/powerpoint/2010/main" val="3595151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0CA94-6BB5-4DFF-B296-446731507229}"/>
              </a:ext>
            </a:extLst>
          </p:cNvPr>
          <p:cNvSpPr>
            <a:spLocks noGrp="1"/>
          </p:cNvSpPr>
          <p:nvPr>
            <p:ph type="title"/>
          </p:nvPr>
        </p:nvSpPr>
        <p:spPr/>
        <p:txBody>
          <a:bodyPr/>
          <a:lstStyle/>
          <a:p>
            <a:r>
              <a:rPr lang="en-US" dirty="0"/>
              <a:t>Course overview</a:t>
            </a:r>
          </a:p>
        </p:txBody>
      </p:sp>
      <p:sp>
        <p:nvSpPr>
          <p:cNvPr id="4" name="Slide Number Placeholder 3">
            <a:extLst>
              <a:ext uri="{FF2B5EF4-FFF2-40B4-BE49-F238E27FC236}">
                <a16:creationId xmlns:a16="http://schemas.microsoft.com/office/drawing/2014/main" id="{EA602C7C-97E6-4F10-A9B0-591CF27F9E8F}"/>
              </a:ext>
            </a:extLst>
          </p:cNvPr>
          <p:cNvSpPr>
            <a:spLocks noGrp="1"/>
          </p:cNvSpPr>
          <p:nvPr>
            <p:ph type="sldNum" sz="quarter" idx="3"/>
          </p:nvPr>
        </p:nvSpPr>
        <p:spPr/>
        <p:txBody>
          <a:bodyPr/>
          <a:lstStyle/>
          <a:p>
            <a:fld id="{7C5DB68A-9D44-4073-920F-D08D647C06A7}" type="slidenum">
              <a:rPr lang="en-US" smtClean="0"/>
              <a:t>9</a:t>
            </a:fld>
            <a:endParaRPr lang="en-US" dirty="0"/>
          </a:p>
        </p:txBody>
      </p:sp>
      <p:sp>
        <p:nvSpPr>
          <p:cNvPr id="6" name="Content Placeholder 5">
            <a:extLst>
              <a:ext uri="{FF2B5EF4-FFF2-40B4-BE49-F238E27FC236}">
                <a16:creationId xmlns:a16="http://schemas.microsoft.com/office/drawing/2014/main" id="{4F6987BD-24C4-4C49-87D8-4AB26ECFB6AA}"/>
              </a:ext>
            </a:extLst>
          </p:cNvPr>
          <p:cNvSpPr>
            <a:spLocks noGrp="1"/>
          </p:cNvSpPr>
          <p:nvPr>
            <p:ph idx="1"/>
          </p:nvPr>
        </p:nvSpPr>
        <p:spPr/>
        <p:txBody>
          <a:bodyPr/>
          <a:lstStyle/>
          <a:p>
            <a:endParaRPr lang="en-US"/>
          </a:p>
        </p:txBody>
      </p:sp>
      <p:pic>
        <p:nvPicPr>
          <p:cNvPr id="3" name="Picture 2">
            <a:extLst>
              <a:ext uri="{FF2B5EF4-FFF2-40B4-BE49-F238E27FC236}">
                <a16:creationId xmlns:a16="http://schemas.microsoft.com/office/drawing/2014/main" id="{6ABC41DC-B5F9-4B2C-83EB-E70C6971E4C4}"/>
              </a:ext>
            </a:extLst>
          </p:cNvPr>
          <p:cNvPicPr>
            <a:picLocks noChangeAspect="1"/>
          </p:cNvPicPr>
          <p:nvPr/>
        </p:nvPicPr>
        <p:blipFill>
          <a:blip r:embed="rId2"/>
          <a:stretch>
            <a:fillRect/>
          </a:stretch>
        </p:blipFill>
        <p:spPr>
          <a:xfrm>
            <a:off x="0" y="1478163"/>
            <a:ext cx="9144000" cy="5379837"/>
          </a:xfrm>
          <a:prstGeom prst="rect">
            <a:avLst/>
          </a:prstGeom>
        </p:spPr>
      </p:pic>
    </p:spTree>
    <p:extLst>
      <p:ext uri="{BB962C8B-B14F-4D97-AF65-F5344CB8AC3E}">
        <p14:creationId xmlns:p14="http://schemas.microsoft.com/office/powerpoint/2010/main" val="2267794872"/>
      </p:ext>
    </p:extLst>
  </p:cSld>
  <p:clrMapOvr>
    <a:masterClrMapping/>
  </p:clrMapOvr>
</p:sld>
</file>

<file path=ppt/theme/theme1.xml><?xml version="1.0" encoding="utf-8"?>
<a:theme xmlns:a="http://schemas.openxmlformats.org/drawingml/2006/main" name="2014-Indianapolis">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30311</TotalTime>
  <Words>2996</Words>
  <Application>Microsoft Office PowerPoint</Application>
  <PresentationFormat>On-screen Show (4:3)</PresentationFormat>
  <Paragraphs>455</Paragraphs>
  <Slides>39</Slides>
  <Notes>5</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51" baseType="lpstr">
      <vt:lpstr>ＭＳ 明朝</vt:lpstr>
      <vt:lpstr>ＭＳ Ｐゴシック</vt:lpstr>
      <vt:lpstr>SimSun</vt:lpstr>
      <vt:lpstr>Arial</vt:lpstr>
      <vt:lpstr>Georgia</vt:lpstr>
      <vt:lpstr>Open Sans</vt:lpstr>
      <vt:lpstr>Times</vt:lpstr>
      <vt:lpstr>Times New Roman</vt:lpstr>
      <vt:lpstr>Trebuchet MS</vt:lpstr>
      <vt:lpstr>Wingdings</vt:lpstr>
      <vt:lpstr>2014-Indianapolis</vt:lpstr>
      <vt:lpstr>Photo Editor-foto</vt:lpstr>
      <vt:lpstr>BMI508 – Fall 2024 Introduction to Biomedical Ontology  Class 1 – Aug 28, 2024 Course overview Representational systems   </vt:lpstr>
      <vt:lpstr>Assignment for next week</vt:lpstr>
      <vt:lpstr>Suggested readings</vt:lpstr>
      <vt:lpstr>Today’s class</vt:lpstr>
      <vt:lpstr>Educational &amp; professional environments</vt:lpstr>
      <vt:lpstr>Getting to know the students</vt:lpstr>
      <vt:lpstr>House keeping</vt:lpstr>
      <vt:lpstr>In case of Zoom interruptions</vt:lpstr>
      <vt:lpstr>Course overview</vt:lpstr>
      <vt:lpstr>Tasks and grading</vt:lpstr>
      <vt:lpstr>Grading summary</vt:lpstr>
      <vt:lpstr>Core course output</vt:lpstr>
      <vt:lpstr>Ontology design assignments</vt:lpstr>
      <vt:lpstr>Final Exam Dec 11</vt:lpstr>
      <vt:lpstr>The basics of representational systems / artifacts</vt:lpstr>
      <vt:lpstr>‘Representational artifact’</vt:lpstr>
      <vt:lpstr>Some rough definitions / elucidations (1)</vt:lpstr>
      <vt:lpstr>Some rough definitions / elucidations (2)</vt:lpstr>
      <vt:lpstr>How many … ?</vt:lpstr>
      <vt:lpstr>And in the frame below ?</vt:lpstr>
      <vt:lpstr>What do they mean? Do they all represent the same entity?</vt:lpstr>
      <vt:lpstr>The semantic triangle</vt:lpstr>
      <vt:lpstr>Semantic triangle useful in explaining …</vt:lpstr>
      <vt:lpstr>Active ISO definitions for ‘concept’</vt:lpstr>
      <vt:lpstr>A house keeping proposal </vt:lpstr>
      <vt:lpstr>‘Concept’ </vt:lpstr>
      <vt:lpstr>Concept system</vt:lpstr>
      <vt:lpstr>MeSH Tree Structures – 2007 </vt:lpstr>
      <vt:lpstr>The world of ‘terminological systems’</vt:lpstr>
      <vt:lpstr>Terminological systems</vt:lpstr>
      <vt:lpstr>Clean separation of knowledge </vt:lpstr>
      <vt:lpstr>Cimino’s desiderata for concept systems</vt:lpstr>
      <vt:lpstr>Concept definition </vt:lpstr>
      <vt:lpstr>Concept system node</vt:lpstr>
      <vt:lpstr>Ontology</vt:lpstr>
      <vt:lpstr>Realism-based ontology</vt:lpstr>
      <vt:lpstr>Guided exercise on some important biomedical terminological systems</vt:lpstr>
      <vt:lpstr>Diabetes Mellitus in MeSH 2008</vt:lpstr>
      <vt:lpstr>MeSH: perhaps fine for drilling down to find more specific disorders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seannos</dc:creator>
  <cp:lastModifiedBy>werner ceusters</cp:lastModifiedBy>
  <cp:revision>1400</cp:revision>
  <dcterms:created xsi:type="dcterms:W3CDTF">1601-01-01T00:00:00Z</dcterms:created>
  <dcterms:modified xsi:type="dcterms:W3CDTF">2024-08-28T13:57:42Z</dcterms:modified>
</cp:coreProperties>
</file>