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7"/>
  </p:notesMasterIdLst>
  <p:sldIdLst>
    <p:sldId id="1369" r:id="rId2"/>
    <p:sldId id="1587" r:id="rId3"/>
    <p:sldId id="1494" r:id="rId4"/>
    <p:sldId id="1495" r:id="rId5"/>
    <p:sldId id="1500" r:id="rId6"/>
    <p:sldId id="1501" r:id="rId7"/>
    <p:sldId id="1502" r:id="rId8"/>
    <p:sldId id="1503" r:id="rId9"/>
    <p:sldId id="1504" r:id="rId10"/>
    <p:sldId id="1505" r:id="rId11"/>
    <p:sldId id="1506" r:id="rId12"/>
    <p:sldId id="1509" r:id="rId13"/>
    <p:sldId id="1511" r:id="rId14"/>
    <p:sldId id="1512" r:id="rId15"/>
    <p:sldId id="1588" r:id="rId16"/>
    <p:sldId id="1513" r:id="rId17"/>
    <p:sldId id="1515" r:id="rId18"/>
    <p:sldId id="1518" r:id="rId19"/>
    <p:sldId id="1519" r:id="rId20"/>
    <p:sldId id="1520" r:id="rId21"/>
    <p:sldId id="1523" r:id="rId22"/>
    <p:sldId id="1528" r:id="rId23"/>
    <p:sldId id="1530" r:id="rId24"/>
    <p:sldId id="1533" r:id="rId25"/>
    <p:sldId id="1534" r:id="rId26"/>
    <p:sldId id="1535" r:id="rId27"/>
    <p:sldId id="1536" r:id="rId28"/>
    <p:sldId id="1537" r:id="rId29"/>
    <p:sldId id="1538" r:id="rId30"/>
    <p:sldId id="1539" r:id="rId31"/>
    <p:sldId id="1540" r:id="rId32"/>
    <p:sldId id="1541" r:id="rId33"/>
    <p:sldId id="1542" r:id="rId34"/>
    <p:sldId id="1543" r:id="rId35"/>
    <p:sldId id="1544" r:id="rId36"/>
    <p:sldId id="1545" r:id="rId37"/>
    <p:sldId id="1546" r:id="rId38"/>
    <p:sldId id="1547" r:id="rId39"/>
    <p:sldId id="1548" r:id="rId40"/>
    <p:sldId id="1549" r:id="rId41"/>
    <p:sldId id="1550" r:id="rId42"/>
    <p:sldId id="1551" r:id="rId43"/>
    <p:sldId id="1552" r:id="rId44"/>
    <p:sldId id="1553" r:id="rId45"/>
    <p:sldId id="1589" r:id="rId46"/>
    <p:sldId id="1554" r:id="rId47"/>
    <p:sldId id="1556" r:id="rId48"/>
    <p:sldId id="1557" r:id="rId49"/>
    <p:sldId id="1590" r:id="rId50"/>
    <p:sldId id="1558" r:id="rId51"/>
    <p:sldId id="1559" r:id="rId52"/>
    <p:sldId id="1560" r:id="rId53"/>
    <p:sldId id="1561" r:id="rId54"/>
    <p:sldId id="1562" r:id="rId55"/>
    <p:sldId id="1563" r:id="rId56"/>
    <p:sldId id="1564" r:id="rId57"/>
    <p:sldId id="1565" r:id="rId58"/>
    <p:sldId id="1591" r:id="rId59"/>
    <p:sldId id="1566" r:id="rId60"/>
    <p:sldId id="1567" r:id="rId61"/>
    <p:sldId id="1568" r:id="rId62"/>
    <p:sldId id="1569" r:id="rId63"/>
    <p:sldId id="1570" r:id="rId64"/>
    <p:sldId id="1571" r:id="rId65"/>
    <p:sldId id="1572" r:id="rId66"/>
    <p:sldId id="1573" r:id="rId67"/>
    <p:sldId id="1574" r:id="rId68"/>
    <p:sldId id="1575" r:id="rId69"/>
    <p:sldId id="1592" r:id="rId70"/>
    <p:sldId id="1576" r:id="rId71"/>
    <p:sldId id="1577" r:id="rId72"/>
    <p:sldId id="1578" r:id="rId73"/>
    <p:sldId id="1579" r:id="rId74"/>
    <p:sldId id="1580" r:id="rId75"/>
    <p:sldId id="1581" r:id="rId76"/>
    <p:sldId id="1582" r:id="rId77"/>
    <p:sldId id="1583" r:id="rId78"/>
    <p:sldId id="1584" r:id="rId79"/>
    <p:sldId id="1585" r:id="rId80"/>
    <p:sldId id="1586" r:id="rId81"/>
    <p:sldId id="1595" r:id="rId82"/>
    <p:sldId id="1596" r:id="rId83"/>
    <p:sldId id="1594" r:id="rId84"/>
    <p:sldId id="1593" r:id="rId85"/>
    <p:sldId id="1597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00"/>
    <a:srgbClr val="BBE0E3"/>
    <a:srgbClr val="ECD63F"/>
    <a:srgbClr val="F6D5A8"/>
    <a:srgbClr val="FF00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60"/>
  </p:normalViewPr>
  <p:slideViewPr>
    <p:cSldViewPr>
      <p:cViewPr varScale="1">
        <p:scale>
          <a:sx n="100" d="100"/>
          <a:sy n="100" d="100"/>
        </p:scale>
        <p:origin x="18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7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8E5C71-C7AE-4E0C-9F35-0E5AFC59038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66375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36443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3B917-2881-4DEB-8DD6-D1A4238904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1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1388836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698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E782C-4F90-4A12-AC70-C29183C3CD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18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F85B7-7726-418B-8072-719CEEEC9C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22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492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0EB7A-D83C-4B74-AAEA-A985C820C8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779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DA8F3-EDF2-4EE3-B25B-0FF10F2D5B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6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0AF5E-9DF6-46D4-9334-25FD8AC2E1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965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3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FCF66-9C0D-4979-8640-7D5E9C31465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60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A4C25-AA79-4E1A-8FC7-D6FB3FC08E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68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1E203-7358-4C6C-B1C7-F93ABFAA33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913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2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880C84-C942-4A65-9348-552C87A5A21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199042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54CD3-B112-4961-ABFD-5C57409F6B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961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A8945-E1F8-4770-9ED0-CACADF0D592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982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56DB6-682D-48EF-8E1E-21568B275B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329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2FC91-7BD5-48BB-980A-42F51100E4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7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AD4A3-F18A-4C17-A308-FFFB10CCAD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809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444E-96BD-4F7F-9B1E-8E62D90B271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712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60E0B-D669-4B45-B4AB-36A8723C96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227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B7337-2B2D-47EA-B6C5-A5628395F6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688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F8D1E-2C0F-45EE-B9BB-05A512BDD4A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891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102F5-E43A-4721-A13A-945EB05830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15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ED1680-241A-4F95-978A-42A801E9B0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879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871924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FE248-E309-4E39-A844-E01BC012B7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4603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172643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C0541-1303-4CAC-AD60-2961DC6FAE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12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5DEF1-E0AA-4F91-925A-14BB8A140B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413698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C0541-1303-4CAC-AD60-2961DC6FAE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735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50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BF139-68AB-48D8-946E-5946AD2CB3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389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4FB671-6E41-48E9-A6D2-02715760A5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956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4FB671-6E41-48E9-A6D2-02715760A5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7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084E3-04A6-491C-B222-DFA45BFD550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640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7939A-4D2C-4B58-B852-F7F74FD6E4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325192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5DEF1-E0AA-4F91-925A-14BB8A140B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6936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5DEF1-E0AA-4F91-925A-14BB8A140B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83305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http://browser.ihtsdotools.org/?perspective=full&amp;conceptId1=40733004&amp;edition=en-edition&amp;release=v20160731&amp;server=http://browser.ihtsdotools.org/api/snomed&amp;langRefset=900000000000509007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3E3DF-FB59-4075-B972-C0DFEE45D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9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http://browser.ihtsdotools.org/?perspective=full&amp;conceptId1=40733004&amp;edition=en-edition&amp;release=v20160731&amp;server=http://browser.ihtsdotools.org/api/snomed&amp;langRefset=900000000000509007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3E3DF-FB59-4075-B972-C0DFEE45D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1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B07EF6-7FC5-4A73-879F-420A05CA8B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20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6799D-281B-469D-8993-82898B0143E0}" type="slidenum"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  <p:sldLayoutId id="214748383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cielo.br/scielo.php?script=sci_arttext&amp;pid=S1677-54492013000400329#aff2" TargetMode="External"/><Relationship Id="rId5" Type="http://schemas.openxmlformats.org/officeDocument/2006/relationships/hyperlink" Target="http://www.scielo.br/scielo.php?script=sci_arttext&amp;pid=S1677-54492013000400329#aff1" TargetMode="External"/><Relationship Id="rId4" Type="http://schemas.openxmlformats.org/officeDocument/2006/relationships/hyperlink" Target="http://www.scielo.br/scielo.php?script=sci_serial&amp;pid=1677-5449&amp;lng=en&amp;nrm=is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bioportal.bioontology.org/search?utf8=%E2%9C%93&amp;query=disease&amp;button" TargetMode="Externa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do.monarchinitiative.org/" TargetMode="External"/><Relationship Id="rId2" Type="http://schemas.openxmlformats.org/officeDocument/2006/relationships/hyperlink" Target="http://www.obofoundry.org/ontology/doid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oportal.bioontology.org/ontologies/SIO?p=classes&amp;conceptid=http%3A%2F%2Fsemanticscience.org%2Fresource%2FSIO_010299" TargetMode="External"/><Relationship Id="rId4" Type="http://schemas.openxmlformats.org/officeDocument/2006/relationships/hyperlink" Target="https://www.ebi.ac.uk/ols/ontologies/mondo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ontology.buffalo.edu/smith/articles/fois2014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BMI508 – Fall 2023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8 – Oct 18, 2023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The Ontology for General Medical Science </a:t>
            </a:r>
            <a:br>
              <a:rPr lang="en-US" dirty="0"/>
            </a:b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SNOMED-CT: abundance of false synonymy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352675"/>
            <a:ext cx="8720137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14613" y="3675063"/>
            <a:ext cx="6215062" cy="1022350"/>
            <a:chOff x="1647" y="2315"/>
            <a:chExt cx="3915" cy="644"/>
          </a:xfrm>
        </p:grpSpPr>
        <p:sp>
          <p:nvSpPr>
            <p:cNvPr id="76812" name="Rectangle 6"/>
            <p:cNvSpPr>
              <a:spLocks noChangeArrowheads="1"/>
            </p:cNvSpPr>
            <p:nvPr/>
          </p:nvSpPr>
          <p:spPr bwMode="auto">
            <a:xfrm>
              <a:off x="2699" y="2321"/>
              <a:ext cx="2863" cy="63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813" name="Rectangle 9"/>
            <p:cNvSpPr>
              <a:spLocks noChangeArrowheads="1"/>
            </p:cNvSpPr>
            <p:nvPr/>
          </p:nvSpPr>
          <p:spPr bwMode="auto">
            <a:xfrm>
              <a:off x="1647" y="2315"/>
              <a:ext cx="969" cy="6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nose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635250" y="3114675"/>
            <a:ext cx="6219825" cy="481013"/>
            <a:chOff x="1660" y="1962"/>
            <a:chExt cx="3918" cy="303"/>
          </a:xfrm>
        </p:grpSpPr>
        <p:sp>
          <p:nvSpPr>
            <p:cNvPr id="76810" name="Rectangle 5"/>
            <p:cNvSpPr>
              <a:spLocks noChangeArrowheads="1"/>
            </p:cNvSpPr>
            <p:nvPr/>
          </p:nvSpPr>
          <p:spPr bwMode="auto">
            <a:xfrm>
              <a:off x="2698" y="1962"/>
              <a:ext cx="2880" cy="30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811" name="Rectangle 10"/>
            <p:cNvSpPr>
              <a:spLocks noChangeArrowheads="1"/>
            </p:cNvSpPr>
            <p:nvPr/>
          </p:nvSpPr>
          <p:spPr bwMode="auto">
            <a:xfrm>
              <a:off x="1660" y="1964"/>
              <a:ext cx="964" cy="3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bones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625725" y="4745038"/>
            <a:ext cx="6211888" cy="1428750"/>
            <a:chOff x="1654" y="2989"/>
            <a:chExt cx="3913" cy="900"/>
          </a:xfrm>
        </p:grpSpPr>
        <p:sp>
          <p:nvSpPr>
            <p:cNvPr id="76808" name="Rectangle 7"/>
            <p:cNvSpPr>
              <a:spLocks noChangeArrowheads="1"/>
            </p:cNvSpPr>
            <p:nvPr/>
          </p:nvSpPr>
          <p:spPr bwMode="auto">
            <a:xfrm>
              <a:off x="2710" y="2989"/>
              <a:ext cx="2857" cy="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809" name="Rectangle 11"/>
            <p:cNvSpPr>
              <a:spLocks noChangeArrowheads="1"/>
            </p:cNvSpPr>
            <p:nvPr/>
          </p:nvSpPr>
          <p:spPr bwMode="auto">
            <a:xfrm>
              <a:off x="1654" y="2994"/>
              <a:ext cx="964" cy="8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fracture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9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EHR Information Models (simplified)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4275" name="Group 41"/>
          <p:cNvGrpSpPr>
            <a:grpSpLocks/>
          </p:cNvGrpSpPr>
          <p:nvPr/>
        </p:nvGrpSpPr>
        <p:grpSpPr bwMode="auto">
          <a:xfrm>
            <a:off x="304800" y="2743200"/>
            <a:ext cx="3257550" cy="3417888"/>
            <a:chOff x="304800" y="2743200"/>
            <a:chExt cx="3257473" cy="3418463"/>
          </a:xfrm>
        </p:grpSpPr>
        <p:sp>
          <p:nvSpPr>
            <p:cNvPr id="54287" name="Rounded Rectangle 3"/>
            <p:cNvSpPr>
              <a:spLocks noChangeArrowheads="1"/>
            </p:cNvSpPr>
            <p:nvPr/>
          </p:nvSpPr>
          <p:spPr bwMode="auto">
            <a:xfrm>
              <a:off x="1371600" y="4114800"/>
              <a:ext cx="1203738" cy="675263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patient</a:t>
              </a:r>
            </a:p>
          </p:txBody>
        </p:sp>
        <p:sp>
          <p:nvSpPr>
            <p:cNvPr id="54288" name="Rounded Rectangle 5"/>
            <p:cNvSpPr>
              <a:spLocks noChangeArrowheads="1"/>
            </p:cNvSpPr>
            <p:nvPr/>
          </p:nvSpPr>
          <p:spPr bwMode="auto">
            <a:xfrm>
              <a:off x="304800" y="2743200"/>
              <a:ext cx="1641748" cy="675263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diagnosis</a:t>
              </a:r>
            </a:p>
          </p:txBody>
        </p:sp>
        <p:sp>
          <p:nvSpPr>
            <p:cNvPr id="54289" name="Rounded Rectangle 6"/>
            <p:cNvSpPr>
              <a:spLocks noChangeArrowheads="1"/>
            </p:cNvSpPr>
            <p:nvPr/>
          </p:nvSpPr>
          <p:spPr bwMode="auto">
            <a:xfrm>
              <a:off x="1553940" y="5486400"/>
              <a:ext cx="839059" cy="675263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drug</a:t>
              </a:r>
            </a:p>
          </p:txBody>
        </p:sp>
        <p:sp>
          <p:nvSpPr>
            <p:cNvPr id="54290" name="Rounded Rectangle 11"/>
            <p:cNvSpPr>
              <a:spLocks noChangeArrowheads="1"/>
            </p:cNvSpPr>
            <p:nvPr/>
          </p:nvSpPr>
          <p:spPr bwMode="auto">
            <a:xfrm>
              <a:off x="2286000" y="2743200"/>
              <a:ext cx="1276273" cy="675263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finding</a:t>
              </a:r>
            </a:p>
          </p:txBody>
        </p:sp>
        <p:cxnSp>
          <p:nvCxnSpPr>
            <p:cNvPr id="54291" name="Elbow Connector 14"/>
            <p:cNvCxnSpPr>
              <a:cxnSpLocks noChangeShapeType="1"/>
              <a:stCxn id="54287" idx="1"/>
              <a:endCxn id="54288" idx="2"/>
            </p:cNvCxnSpPr>
            <p:nvPr/>
          </p:nvCxnSpPr>
          <p:spPr bwMode="auto">
            <a:xfrm rot="10800000">
              <a:off x="1125674" y="3418464"/>
              <a:ext cx="245926" cy="1033969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2" name="Elbow Connector 16"/>
            <p:cNvCxnSpPr>
              <a:cxnSpLocks noChangeShapeType="1"/>
              <a:stCxn id="54287" idx="3"/>
              <a:endCxn id="54290" idx="2"/>
            </p:cNvCxnSpPr>
            <p:nvPr/>
          </p:nvCxnSpPr>
          <p:spPr bwMode="auto">
            <a:xfrm flipV="1">
              <a:off x="2575338" y="3418463"/>
              <a:ext cx="348799" cy="1033969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3" name="Elbow Connector 20"/>
            <p:cNvCxnSpPr>
              <a:cxnSpLocks noChangeShapeType="1"/>
            </p:cNvCxnSpPr>
            <p:nvPr/>
          </p:nvCxnSpPr>
          <p:spPr bwMode="auto">
            <a:xfrm rot="16200000" flipH="1">
              <a:off x="1625301" y="5138230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038600" y="2209800"/>
            <a:ext cx="4724400" cy="4343400"/>
            <a:chOff x="4038600" y="2209800"/>
            <a:chExt cx="4724400" cy="4343400"/>
          </a:xfrm>
        </p:grpSpPr>
        <p:sp>
          <p:nvSpPr>
            <p:cNvPr id="54277" name="Rounded Rectangle 7"/>
            <p:cNvSpPr>
              <a:spLocks noChangeArrowheads="1"/>
            </p:cNvSpPr>
            <p:nvPr/>
          </p:nvSpPr>
          <p:spPr bwMode="auto">
            <a:xfrm>
              <a:off x="5846477" y="4114800"/>
              <a:ext cx="1697323" cy="675263"/>
            </a:xfrm>
            <a:prstGeom prst="roundRect">
              <a:avLst>
                <a:gd name="adj" fmla="val 23463"/>
              </a:avLst>
            </a:prstGeom>
            <a:solidFill>
              <a:srgbClr val="FF00FF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encounter</a:t>
              </a:r>
            </a:p>
          </p:txBody>
        </p:sp>
        <p:sp>
          <p:nvSpPr>
            <p:cNvPr id="54278" name="Rounded Rectangle 8"/>
            <p:cNvSpPr>
              <a:spLocks noChangeArrowheads="1"/>
            </p:cNvSpPr>
            <p:nvPr/>
          </p:nvSpPr>
          <p:spPr bwMode="auto">
            <a:xfrm>
              <a:off x="4282662" y="4114800"/>
              <a:ext cx="1203738" cy="675263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patient</a:t>
              </a:r>
            </a:p>
          </p:txBody>
        </p:sp>
        <p:sp>
          <p:nvSpPr>
            <p:cNvPr id="54279" name="Rounded Rectangle 9"/>
            <p:cNvSpPr>
              <a:spLocks noChangeArrowheads="1"/>
            </p:cNvSpPr>
            <p:nvPr/>
          </p:nvSpPr>
          <p:spPr bwMode="auto">
            <a:xfrm>
              <a:off x="5874264" y="5486400"/>
              <a:ext cx="1641748" cy="675263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diagnosis</a:t>
              </a:r>
            </a:p>
          </p:txBody>
        </p:sp>
        <p:sp>
          <p:nvSpPr>
            <p:cNvPr id="54280" name="Rounded Rectangle 10"/>
            <p:cNvSpPr>
              <a:spLocks noChangeArrowheads="1"/>
            </p:cNvSpPr>
            <p:nvPr/>
          </p:nvSpPr>
          <p:spPr bwMode="auto">
            <a:xfrm>
              <a:off x="7923941" y="4114800"/>
              <a:ext cx="839059" cy="675263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drug</a:t>
              </a:r>
            </a:p>
          </p:txBody>
        </p:sp>
        <p:sp>
          <p:nvSpPr>
            <p:cNvPr id="54281" name="Rounded Rectangle 12"/>
            <p:cNvSpPr>
              <a:spLocks noChangeArrowheads="1"/>
            </p:cNvSpPr>
            <p:nvPr/>
          </p:nvSpPr>
          <p:spPr bwMode="auto">
            <a:xfrm>
              <a:off x="6057002" y="2743200"/>
              <a:ext cx="1276273" cy="675263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finding</a:t>
              </a:r>
            </a:p>
          </p:txBody>
        </p:sp>
        <p:cxnSp>
          <p:nvCxnSpPr>
            <p:cNvPr id="54282" name="Elbow Connector 25"/>
            <p:cNvCxnSpPr>
              <a:cxnSpLocks noChangeShapeType="1"/>
              <a:stCxn id="54277" idx="2"/>
              <a:endCxn id="54279" idx="0"/>
            </p:cNvCxnSpPr>
            <p:nvPr/>
          </p:nvCxnSpPr>
          <p:spPr bwMode="auto">
            <a:xfrm rot="5400000">
              <a:off x="6346971" y="5138231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3" name="Elbow Connector 28"/>
            <p:cNvCxnSpPr>
              <a:cxnSpLocks noChangeShapeType="1"/>
              <a:stCxn id="54277" idx="1"/>
              <a:endCxn id="54278" idx="3"/>
            </p:cNvCxnSpPr>
            <p:nvPr/>
          </p:nvCxnSpPr>
          <p:spPr bwMode="auto">
            <a:xfrm rot="10800000">
              <a:off x="5486401" y="4452432"/>
              <a:ext cx="36007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4" name="Elbow Connector 31"/>
            <p:cNvCxnSpPr>
              <a:cxnSpLocks noChangeShapeType="1"/>
              <a:stCxn id="54277" idx="0"/>
              <a:endCxn id="54281" idx="2"/>
            </p:cNvCxnSpPr>
            <p:nvPr/>
          </p:nvCxnSpPr>
          <p:spPr bwMode="auto">
            <a:xfrm rot="5400000" flipH="1" flipV="1">
              <a:off x="6346971" y="3766632"/>
              <a:ext cx="69633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5" name="Elbow Connector 34"/>
            <p:cNvCxnSpPr>
              <a:cxnSpLocks noChangeShapeType="1"/>
              <a:stCxn id="54277" idx="3"/>
              <a:endCxn id="54280" idx="1"/>
            </p:cNvCxnSpPr>
            <p:nvPr/>
          </p:nvCxnSpPr>
          <p:spPr bwMode="auto">
            <a:xfrm>
              <a:off x="7543800" y="4452432"/>
              <a:ext cx="380141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6" name="Straight Connector 38"/>
            <p:cNvCxnSpPr>
              <a:cxnSpLocks noChangeShapeType="1"/>
            </p:cNvCxnSpPr>
            <p:nvPr/>
          </p:nvCxnSpPr>
          <p:spPr bwMode="auto">
            <a:xfrm rot="5400000">
              <a:off x="1866900" y="4381500"/>
              <a:ext cx="434340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9462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Approach of OGMS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Propose terms and provide definitions for a representational framework drawing on best practices in ontology development as promulgated within the OBO Foundry for: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Pathological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Risk factor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1000" y="3124200"/>
            <a:ext cx="3733800" cy="24384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Symptom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 finding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Diagnosis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Pre-disposition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Clinically abnormal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Biomarker</a:t>
            </a:r>
          </a:p>
        </p:txBody>
      </p:sp>
    </p:spTree>
    <p:extLst>
      <p:ext uri="{BB962C8B-B14F-4D97-AF65-F5344CB8AC3E}">
        <p14:creationId xmlns:p14="http://schemas.microsoft.com/office/powerpoint/2010/main" val="406535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Approach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Cirrhosis - environmental exposure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419600" cy="4953000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Etiological process - </a:t>
            </a:r>
            <a:r>
              <a:rPr lang="en-US" altLang="en-US" sz="1800" dirty="0" err="1">
                <a:solidFill>
                  <a:schemeClr val="bg1"/>
                </a:solidFill>
              </a:rPr>
              <a:t>phenobarbitol</a:t>
            </a:r>
            <a:r>
              <a:rPr lang="en-US" altLang="en-US" sz="1800" dirty="0">
                <a:solidFill>
                  <a:schemeClr val="bg1"/>
                </a:solidFill>
              </a:rPr>
              <a:t>-induced hepatic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>
                <a:solidFill>
                  <a:schemeClr val="bg1"/>
                </a:solidFill>
              </a:rPr>
              <a:t>produces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Disorder - necrotic liver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>
                <a:solidFill>
                  <a:schemeClr val="bg1"/>
                </a:solidFill>
              </a:rPr>
              <a:t>bears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Disposition (disease) - cirrhosis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err="1">
                <a:solidFill>
                  <a:schemeClr val="bg1"/>
                </a:solidFill>
              </a:rPr>
              <a:t>realized_in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Pathological process - abnormal tissue repair with cell proliferation and fibrosis that exceed a certain threshold; hypoxia-induced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>
                <a:solidFill>
                  <a:schemeClr val="bg1"/>
                </a:solidFill>
              </a:rPr>
              <a:t>produces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Abnormal bodily features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err="1">
                <a:solidFill>
                  <a:schemeClr val="bg1"/>
                </a:solidFill>
              </a:rPr>
              <a:t>recognized_as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Symptoms - fatigue, anorexia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Signs - jaundice, splenomegaly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4889500" y="1676400"/>
            <a:ext cx="41021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Symptoms &amp; Signs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used_in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Interpretive process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Hypothesis - rule out cirrhosis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suggests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Laboratory tests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Test results – documentation of elevated liver enzymes in serum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used_in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Interpretive process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 - diagnosis that patient X has a disorder that bears the disease cirrhosis</a:t>
            </a:r>
          </a:p>
        </p:txBody>
      </p:sp>
    </p:spTree>
    <p:extLst>
      <p:ext uri="{BB962C8B-B14F-4D97-AF65-F5344CB8AC3E}">
        <p14:creationId xmlns:p14="http://schemas.microsoft.com/office/powerpoint/2010/main" val="245776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1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Foundational type-terms for </a:t>
            </a:r>
            <a:r>
              <a:rPr lang="en-US" altLang="en-US" u="sng" dirty="0"/>
              <a:t>pre-clinical</a:t>
            </a:r>
            <a:r>
              <a:rPr lang="en-US" altLang="en-US" dirty="0"/>
              <a:t> entities on the side of the patient</a:t>
            </a:r>
            <a:endParaRPr lang="en-US" altLang="en-US" sz="2400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E0C65FE-9778-4D1A-8DF0-DF29CD4A16B3}"/>
              </a:ext>
            </a:extLst>
          </p:cNvPr>
          <p:cNvSpPr/>
          <p:nvPr/>
        </p:nvSpPr>
        <p:spPr bwMode="auto">
          <a:xfrm>
            <a:off x="27432" y="3438144"/>
            <a:ext cx="9070848" cy="2414016"/>
          </a:xfrm>
          <a:custGeom>
            <a:avLst/>
            <a:gdLst>
              <a:gd name="connsiteX0" fmla="*/ 18288 w 9070848"/>
              <a:gd name="connsiteY0" fmla="*/ 0 h 2414016"/>
              <a:gd name="connsiteX1" fmla="*/ 9070848 w 9070848"/>
              <a:gd name="connsiteY1" fmla="*/ 0 h 2414016"/>
              <a:gd name="connsiteX2" fmla="*/ 9070848 w 9070848"/>
              <a:gd name="connsiteY2" fmla="*/ 2414016 h 2414016"/>
              <a:gd name="connsiteX3" fmla="*/ 6227064 w 9070848"/>
              <a:gd name="connsiteY3" fmla="*/ 2414016 h 2414016"/>
              <a:gd name="connsiteX4" fmla="*/ 6227064 w 9070848"/>
              <a:gd name="connsiteY4" fmla="*/ 896112 h 2414016"/>
              <a:gd name="connsiteX5" fmla="*/ 0 w 9070848"/>
              <a:gd name="connsiteY5" fmla="*/ 896112 h 2414016"/>
              <a:gd name="connsiteX6" fmla="*/ 18288 w 9070848"/>
              <a:gd name="connsiteY6" fmla="*/ 0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0848" h="2414016">
                <a:moveTo>
                  <a:pt x="18288" y="0"/>
                </a:moveTo>
                <a:lnTo>
                  <a:pt x="9070848" y="0"/>
                </a:lnTo>
                <a:lnTo>
                  <a:pt x="9070848" y="2414016"/>
                </a:lnTo>
                <a:lnTo>
                  <a:pt x="6227064" y="2414016"/>
                </a:lnTo>
                <a:lnTo>
                  <a:pt x="6227064" y="896112"/>
                </a:lnTo>
                <a:lnTo>
                  <a:pt x="0" y="896112"/>
                </a:lnTo>
                <a:lnTo>
                  <a:pt x="18288" y="0"/>
                </a:lnTo>
                <a:close/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Foundational Terms (1)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Disorder</a:t>
            </a:r>
            <a:r>
              <a:rPr lang="en-US" altLang="en-US" sz="2800" dirty="0"/>
              <a:t> =def. – A causally linked combination of </a:t>
            </a:r>
            <a:r>
              <a:rPr lang="en-US" altLang="en-US" sz="2800" b="1" dirty="0"/>
              <a:t>physical components of the extended organism </a:t>
            </a:r>
            <a:r>
              <a:rPr lang="en-US" altLang="en-US" sz="2800" dirty="0"/>
              <a:t>that is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(a) clinically abnormal and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(b) maximal, in the sense that it is not a part of some larger such combination. </a:t>
            </a:r>
          </a:p>
        </p:txBody>
      </p:sp>
    </p:spTree>
    <p:extLst>
      <p:ext uri="{BB962C8B-B14F-4D97-AF65-F5344CB8AC3E}">
        <p14:creationId xmlns:p14="http://schemas.microsoft.com/office/powerpoint/2010/main" val="415021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Disorder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43613" cy="4953000"/>
          </a:xfrm>
        </p:spPr>
        <p:txBody>
          <a:bodyPr/>
          <a:lstStyle/>
          <a:p>
            <a:pPr marL="914400" lvl="1" indent="-514350">
              <a:buFontTx/>
              <a:buNone/>
              <a:defRPr/>
            </a:pPr>
            <a:r>
              <a:rPr lang="en-US" sz="40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– independent continuant</a:t>
            </a:r>
          </a:p>
          <a:p>
            <a:pPr marL="1606550" lvl="2" indent="-525463"/>
            <a:r>
              <a:rPr lang="en-US" sz="32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objects</a:t>
            </a:r>
          </a:p>
          <a:p>
            <a:pPr marL="1606550" lvl="2" indent="-525463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fiat object parts</a:t>
            </a:r>
          </a:p>
          <a:p>
            <a:pPr marL="1606550" lvl="2" indent="-525463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object aggregates</a:t>
            </a:r>
            <a:endParaRPr lang="en-US" sz="3200" dirty="0"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lvl="2" indent="-514350">
              <a:buFontTx/>
              <a:buNone/>
              <a:defRPr/>
            </a:pPr>
            <a:r>
              <a:rPr lang="en-US" sz="32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	A causally linked combination of physical components of the extended organism.</a:t>
            </a:r>
          </a:p>
          <a:p>
            <a:pPr marL="514350" indent="-514350">
              <a:buFontTx/>
              <a:buAutoNum type="arabicPeriod"/>
              <a:defRPr/>
            </a:pP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defRPr/>
            </a:pP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defRPr/>
            </a:pPr>
            <a:endParaRPr lang="en-US" dirty="0"/>
          </a:p>
        </p:txBody>
      </p:sp>
      <p:pic>
        <p:nvPicPr>
          <p:cNvPr id="58373" name="Picture 4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21719" r="71461" b="51324"/>
          <a:stretch>
            <a:fillRect/>
          </a:stretch>
        </p:blipFill>
        <p:spPr bwMode="auto">
          <a:xfrm>
            <a:off x="6471772" y="1600200"/>
            <a:ext cx="22336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374" name="Straight Arrow Connector 6"/>
          <p:cNvCxnSpPr>
            <a:cxnSpLocks noChangeShapeType="1"/>
          </p:cNvCxnSpPr>
          <p:nvPr/>
        </p:nvCxnSpPr>
        <p:spPr bwMode="auto">
          <a:xfrm rot="5400000">
            <a:off x="8130168" y="3581400"/>
            <a:ext cx="914400" cy="914400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47434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organism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2" y="1490546"/>
            <a:ext cx="6997095" cy="4491334"/>
          </a:xfrm>
        </p:spPr>
      </p:pic>
      <p:sp>
        <p:nvSpPr>
          <p:cNvPr id="5" name="Rectangle 4"/>
          <p:cNvSpPr/>
          <p:nvPr/>
        </p:nvSpPr>
        <p:spPr>
          <a:xfrm>
            <a:off x="2362200" y="6477000"/>
            <a:ext cx="6705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https://biodesign.asu.edu/sites/default/files/news/AthenaHostcooperation7.png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8999" y="62762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Harth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R. War and peace in the human gut: probing the microbiome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2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Clinically abnormal</a:t>
            </a:r>
            <a:r>
              <a:rPr lang="en-US" altLang="en-US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en-US" altLang="en-US" sz="2800" dirty="0"/>
              <a:t>something is clinically abnormal if: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2800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not part of the life plan for an organism of the relevant type (unlike aging or pregnancy),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causally linked to an elevated risk either of pain or other feelings of illness, or of death or dysfunction, and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such that the elevated risk exceeds a certain threshold level.</a:t>
            </a:r>
          </a:p>
        </p:txBody>
      </p:sp>
    </p:spTree>
    <p:extLst>
      <p:ext uri="{BB962C8B-B14F-4D97-AF65-F5344CB8AC3E}">
        <p14:creationId xmlns:p14="http://schemas.microsoft.com/office/powerpoint/2010/main" val="4608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A3F2-EC2D-409C-BFCA-F3ECE874F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reference for OGMS: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CFB60-23DF-44AB-89DF-44BF7C620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Foundational Terms (2)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Disorder</a:t>
            </a:r>
            <a:r>
              <a:rPr lang="en-US" altLang="en-US" sz="2800" dirty="0"/>
              <a:t> =def. – A causally linked combination of physical components of the extended organism that is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(a) clinically abnormal and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(b) maximal, in the sense that it is not a part of some larger such combination. </a:t>
            </a:r>
          </a:p>
          <a:p>
            <a:pPr lvl="1" algn="just" eaLnBrk="1" hangingPunct="1">
              <a:spcAft>
                <a:spcPts val="300"/>
              </a:spcAft>
            </a:pPr>
            <a:endParaRPr lang="en-US" altLang="en-US" sz="2400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Pathological Process</a:t>
            </a:r>
            <a:r>
              <a:rPr lang="en-US" altLang="en-US" sz="2800" dirty="0"/>
              <a:t> =def. – A bodily process that is a manifestation of a </a:t>
            </a:r>
            <a:r>
              <a:rPr lang="en-US" altLang="en-US" sz="2800" b="1" dirty="0"/>
              <a:t>disorder</a:t>
            </a:r>
            <a:r>
              <a:rPr lang="en-US" altLang="en-US" sz="2800" dirty="0"/>
              <a:t> </a:t>
            </a:r>
            <a:r>
              <a:rPr lang="en-US" altLang="en-US" sz="2800" i="1" dirty="0"/>
              <a:t>and is clinically abnormal.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4800600"/>
            <a:ext cx="8686800" cy="16764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94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Foundational Terms (3)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/>
              <a:t>Disorder</a:t>
            </a:r>
            <a:r>
              <a:rPr lang="en-US" sz="2600" dirty="0"/>
              <a:t> =def. – A causally linked combination of physical components of the extended organism that is (a) clinically abnormal and (b) maximal, in the sense that it is not a part of some larger such combination. </a:t>
            </a:r>
          </a:p>
          <a:p>
            <a:pPr algn="just" eaLnBrk="1" hangingPunct="1">
              <a:spcAft>
                <a:spcPts val="300"/>
              </a:spcAft>
              <a:defRPr/>
            </a:pPr>
            <a:endParaRPr lang="en-US" sz="2600" dirty="0"/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/>
              <a:t>Pathological Process</a:t>
            </a:r>
            <a:r>
              <a:rPr lang="en-US" sz="2600" dirty="0"/>
              <a:t> =def. – A bodily process that is a manifestation of a disorder </a:t>
            </a:r>
            <a:r>
              <a:rPr lang="en-US" sz="2600" i="1" dirty="0"/>
              <a:t>and is clinically abnormal.</a:t>
            </a:r>
            <a:endParaRPr lang="en-US" sz="2600" dirty="0"/>
          </a:p>
          <a:p>
            <a:pPr algn="just" eaLnBrk="1" hangingPunct="1">
              <a:spcAft>
                <a:spcPts val="300"/>
              </a:spcAft>
              <a:defRPr/>
            </a:pPr>
            <a:endParaRPr lang="en-US" sz="2600" b="1" u="sng" dirty="0"/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/>
              <a:t>Disease</a:t>
            </a:r>
            <a:r>
              <a:rPr lang="en-US" sz="2600" b="1" dirty="0"/>
              <a:t> </a:t>
            </a:r>
            <a:r>
              <a:rPr lang="en-US" sz="2600" dirty="0"/>
              <a:t>=def. – A </a:t>
            </a:r>
            <a:r>
              <a:rPr lang="en-US" sz="2600" b="1" dirty="0"/>
              <a:t>disposition</a:t>
            </a:r>
            <a:r>
              <a:rPr lang="en-US" sz="2600" dirty="0"/>
              <a:t> (</a:t>
            </a:r>
            <a:r>
              <a:rPr lang="en-US" sz="2600" dirty="0" err="1"/>
              <a:t>i</a:t>
            </a:r>
            <a:r>
              <a:rPr lang="en-US" sz="2600" dirty="0"/>
              <a:t>) to undergo pathological processes that (ii) exists in an organism because of one or more disorders in that organism.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8600" y="5029200"/>
            <a:ext cx="8686800" cy="16764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Disposition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if it ceases to exist, then its bearer and/or its immediate surrounding environment is physically changed;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its realization occurs when its bearer is in some special physical circumstances;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its realization is what it is in virtue of the bearer’s physical make-up.</a:t>
            </a:r>
          </a:p>
        </p:txBody>
      </p:sp>
    </p:spTree>
    <p:extLst>
      <p:ext uri="{BB962C8B-B14F-4D97-AF65-F5344CB8AC3E}">
        <p14:creationId xmlns:p14="http://schemas.microsoft.com/office/powerpoint/2010/main" val="62824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384624" y="678544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3080199" y="678544"/>
            <a:ext cx="19050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Specifically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5587" y="2278744"/>
            <a:ext cx="2057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disposition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3024" y="3421744"/>
            <a:ext cx="2438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 go bald</a:t>
            </a:r>
          </a:p>
        </p:txBody>
      </p:sp>
      <p:cxnSp>
        <p:nvCxnSpPr>
          <p:cNvPr id="114694" name="AutoShape 8"/>
          <p:cNvCxnSpPr>
            <a:cxnSpLocks noChangeShapeType="1"/>
            <a:stCxn id="114691" idx="2"/>
            <a:endCxn id="22" idx="0"/>
          </p:cNvCxnSpPr>
          <p:nvPr/>
        </p:nvCxnSpPr>
        <p:spPr bwMode="auto">
          <a:xfrm rot="16200000" flipH="1">
            <a:off x="3881093" y="2125550"/>
            <a:ext cx="3048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695" name="AutoShape 8"/>
          <p:cNvCxnSpPr>
            <a:cxnSpLocks noChangeShapeType="1"/>
            <a:stCxn id="22" idx="2"/>
            <a:endCxn id="11" idx="0"/>
          </p:cNvCxnSpPr>
          <p:nvPr/>
        </p:nvCxnSpPr>
        <p:spPr bwMode="auto">
          <a:xfrm rot="16200000" flipH="1">
            <a:off x="3885856" y="3265375"/>
            <a:ext cx="304800" cy="79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6" name="Line 9"/>
          <p:cNvSpPr>
            <a:spLocks noChangeShapeType="1"/>
          </p:cNvSpPr>
          <p:nvPr/>
        </p:nvSpPr>
        <p:spPr bwMode="auto">
          <a:xfrm flipH="1">
            <a:off x="384624" y="4945744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4697" name="AutoShape 7"/>
          <p:cNvCxnSpPr>
            <a:cxnSpLocks noChangeShapeType="1"/>
            <a:stCxn id="114690" idx="2"/>
            <a:endCxn id="114698" idx="0"/>
          </p:cNvCxnSpPr>
          <p:nvPr/>
        </p:nvCxnSpPr>
        <p:spPr bwMode="auto">
          <a:xfrm>
            <a:off x="1451424" y="1973944"/>
            <a:ext cx="0" cy="838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8" name="Rectangle 6"/>
          <p:cNvSpPr>
            <a:spLocks noChangeArrowheads="1"/>
          </p:cNvSpPr>
          <p:nvPr/>
        </p:nvSpPr>
        <p:spPr bwMode="auto">
          <a:xfrm>
            <a:off x="232224" y="2812144"/>
            <a:ext cx="2438400" cy="1446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integumentary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4699" name="Rectangle 6"/>
          <p:cNvSpPr>
            <a:spLocks noChangeArrowheads="1"/>
          </p:cNvSpPr>
          <p:nvPr/>
        </p:nvSpPr>
        <p:spPr bwMode="auto">
          <a:xfrm>
            <a:off x="232224" y="5326744"/>
            <a:ext cx="2590800" cy="1455056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integumentary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4700" name="Rectangle 6"/>
          <p:cNvSpPr>
            <a:spLocks noChangeArrowheads="1"/>
          </p:cNvSpPr>
          <p:nvPr/>
        </p:nvSpPr>
        <p:spPr bwMode="auto">
          <a:xfrm>
            <a:off x="3005586" y="5326743"/>
            <a:ext cx="2560637" cy="1455057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disposition: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to go bald</a:t>
            </a:r>
          </a:p>
        </p:txBody>
      </p:sp>
      <p:sp>
        <p:nvSpPr>
          <p:cNvPr id="114701" name="Rectangle 4"/>
          <p:cNvSpPr>
            <a:spLocks noChangeArrowheads="1"/>
          </p:cNvSpPr>
          <p:nvPr/>
        </p:nvSpPr>
        <p:spPr bwMode="auto">
          <a:xfrm>
            <a:off x="6088512" y="678544"/>
            <a:ext cx="26924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9624" y="2202544"/>
            <a:ext cx="2667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9624" y="3269344"/>
            <a:ext cx="2667000" cy="1447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 of going bald</a:t>
            </a:r>
          </a:p>
        </p:txBody>
      </p:sp>
      <p:cxnSp>
        <p:nvCxnSpPr>
          <p:cNvPr id="114704" name="AutoShape 8"/>
          <p:cNvCxnSpPr>
            <a:cxnSpLocks noChangeShapeType="1"/>
            <a:stCxn id="114701" idx="2"/>
            <a:endCxn id="24" idx="0"/>
          </p:cNvCxnSpPr>
          <p:nvPr/>
        </p:nvCxnSpPr>
        <p:spPr bwMode="auto">
          <a:xfrm rot="5400000">
            <a:off x="7319618" y="2087450"/>
            <a:ext cx="2286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5" name="AutoShape 8"/>
          <p:cNvCxnSpPr>
            <a:cxnSpLocks noChangeShapeType="1"/>
            <a:stCxn id="24" idx="2"/>
            <a:endCxn id="26" idx="0"/>
          </p:cNvCxnSpPr>
          <p:nvPr/>
        </p:nvCxnSpPr>
        <p:spPr bwMode="auto">
          <a:xfrm rot="5400000">
            <a:off x="7318825" y="3155044"/>
            <a:ext cx="228600" cy="31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6" name="Line 9"/>
          <p:cNvSpPr>
            <a:spLocks noChangeShapeType="1"/>
          </p:cNvSpPr>
          <p:nvPr/>
        </p:nvSpPr>
        <p:spPr bwMode="auto">
          <a:xfrm>
            <a:off x="5794824" y="609600"/>
            <a:ext cx="0" cy="617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4707" name="Rectangle 6"/>
          <p:cNvSpPr>
            <a:spLocks noChangeArrowheads="1"/>
          </p:cNvSpPr>
          <p:nvPr/>
        </p:nvSpPr>
        <p:spPr bwMode="auto">
          <a:xfrm>
            <a:off x="6088512" y="5326744"/>
            <a:ext cx="2754312" cy="1455056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going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7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934200"/>
            <a:chOff x="533399" y="138175"/>
            <a:chExt cx="7696201" cy="66436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399" y="138175"/>
              <a:ext cx="7696201" cy="65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2819400" y="1676400"/>
              <a:ext cx="1828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971800" y="2438400"/>
              <a:ext cx="1828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6248400"/>
              <a:ext cx="1828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09800" y="4953000"/>
              <a:ext cx="19812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74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aneurysm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9312"/>
            <a:ext cx="3992252" cy="495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59313"/>
            <a:ext cx="4495800" cy="3438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5042118"/>
            <a:ext cx="464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Jornal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 Vascular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Brasileiro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Print version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ISSN 1677-5449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J.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vasc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bras. vol.12 no.4 Porto Alegre Oct./Dec. 2013  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Epub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Dec 15,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http://dx.doi.org/10.1590/jvb.2013.054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Subclavian and axillary arterial aneurysms: two case reports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Fernando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Pinho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Esteves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André Ventura Ferreira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Vanessa Prado dos Santos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6"/>
              </a:rPr>
              <a:t>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Gabriel Santos Novaes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Álvaro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Razuk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Filho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Roberto Augusto Caffaro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253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Arterial Aneurysm</a:t>
            </a:r>
            <a:endParaRPr lang="en-US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atherosclerosis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fatty material collects within the walls of arteries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i="1" dirty="0">
                <a:latin typeface="Arial" charset="0"/>
                <a:cs typeface="Arial" charset="0"/>
              </a:rPr>
              <a:t>produces</a:t>
            </a:r>
            <a:endParaRPr lang="en-US" sz="23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</a:t>
            </a:r>
            <a:r>
              <a:rPr lang="en-US" sz="2100" dirty="0">
                <a:latin typeface="Arial" charset="0"/>
                <a:cs typeface="Arial" charset="0"/>
              </a:rPr>
              <a:t>artery </a:t>
            </a:r>
            <a:r>
              <a:rPr lang="en-US" sz="2200" dirty="0">
                <a:latin typeface="Arial" charset="0"/>
                <a:cs typeface="Arial" charset="0"/>
              </a:rPr>
              <a:t>with weakened wall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of artery to become distended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err="1">
                <a:latin typeface="Arial" charset="0"/>
                <a:cs typeface="Arial" charset="0"/>
              </a:rPr>
              <a:t>realized_in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process of distending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arterial aneurysm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of artery to rupture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(catastrophic event) of rupturing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ruptured artery, arterial system with dangerously low blood pressure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circulatory failure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</a:t>
            </a:r>
            <a:r>
              <a:rPr lang="en-US" sz="2200" dirty="0" err="1">
                <a:latin typeface="Arial" charset="0"/>
                <a:cs typeface="Arial" charset="0"/>
              </a:rPr>
              <a:t>exsanguination</a:t>
            </a:r>
            <a:r>
              <a:rPr lang="en-US" sz="2200" dirty="0">
                <a:latin typeface="Arial" charset="0"/>
                <a:cs typeface="Arial" charset="0"/>
              </a:rPr>
              <a:t>, failure of homeostasis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i="1" dirty="0">
                <a:latin typeface="Arial" charset="0"/>
                <a:cs typeface="Arial" charset="0"/>
              </a:rPr>
              <a:t>produces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dirty="0">
                <a:latin typeface="Arial" charset="0"/>
                <a:cs typeface="Arial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2277055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9400" y="990600"/>
            <a:ext cx="2971800" cy="990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coronary heart disease</a:t>
            </a:r>
          </a:p>
        </p:txBody>
      </p:sp>
      <p:sp>
        <p:nvSpPr>
          <p:cNvPr id="220163" name="Rectangle 6"/>
          <p:cNvSpPr>
            <a:spLocks noChangeArrowheads="1"/>
          </p:cNvSpPr>
          <p:nvPr/>
        </p:nvSpPr>
        <p:spPr bwMode="auto">
          <a:xfrm>
            <a:off x="-228600" y="5486400"/>
            <a:ext cx="9601200" cy="9144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John’s coronary heart disease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2514600"/>
            <a:ext cx="18288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asymptomatic (‘silent’) infarction</a:t>
            </a:r>
          </a:p>
        </p:txBody>
      </p:sp>
      <p:cxnSp>
        <p:nvCxnSpPr>
          <p:cNvPr id="220165" name="AutoShape 7"/>
          <p:cNvCxnSpPr>
            <a:cxnSpLocks noChangeShapeType="1"/>
            <a:stCxn id="11" idx="2"/>
            <a:endCxn id="15" idx="0"/>
          </p:cNvCxnSpPr>
          <p:nvPr/>
        </p:nvCxnSpPr>
        <p:spPr bwMode="auto">
          <a:xfrm flipH="1">
            <a:off x="3048000" y="1981200"/>
            <a:ext cx="12573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76200" y="2209800"/>
            <a:ext cx="16764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early lesions and small fibrous plaques</a:t>
            </a:r>
          </a:p>
        </p:txBody>
      </p:sp>
      <p:cxnSp>
        <p:nvCxnSpPr>
          <p:cNvPr id="220167" name="AutoShape 7"/>
          <p:cNvCxnSpPr>
            <a:cxnSpLocks noChangeShapeType="1"/>
            <a:stCxn id="11" idx="2"/>
            <a:endCxn id="21" idx="0"/>
          </p:cNvCxnSpPr>
          <p:nvPr/>
        </p:nvCxnSpPr>
        <p:spPr bwMode="auto">
          <a:xfrm flipH="1">
            <a:off x="914400" y="1981200"/>
            <a:ext cx="33909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8001000" y="2819400"/>
            <a:ext cx="1025525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stable angina</a:t>
            </a:r>
          </a:p>
        </p:txBody>
      </p:sp>
      <p:cxnSp>
        <p:nvCxnSpPr>
          <p:cNvPr id="220169" name="AutoShape 7"/>
          <p:cNvCxnSpPr>
            <a:cxnSpLocks noChangeShapeType="1"/>
            <a:stCxn id="11" idx="2"/>
            <a:endCxn id="23" idx="0"/>
          </p:cNvCxnSpPr>
          <p:nvPr/>
        </p:nvCxnSpPr>
        <p:spPr bwMode="auto">
          <a:xfrm>
            <a:off x="4305300" y="1981200"/>
            <a:ext cx="4208463" cy="838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4267200" y="2514600"/>
            <a:ext cx="16002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surface disruption of plaque</a:t>
            </a:r>
          </a:p>
        </p:txBody>
      </p:sp>
      <p:cxnSp>
        <p:nvCxnSpPr>
          <p:cNvPr id="220171" name="AutoShape 7"/>
          <p:cNvCxnSpPr>
            <a:cxnSpLocks noChangeShapeType="1"/>
            <a:stCxn id="11" idx="2"/>
            <a:endCxn id="27" idx="0"/>
          </p:cNvCxnSpPr>
          <p:nvPr/>
        </p:nvCxnSpPr>
        <p:spPr bwMode="auto">
          <a:xfrm>
            <a:off x="4305300" y="1981200"/>
            <a:ext cx="7620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6248400" y="2819400"/>
            <a:ext cx="12954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unstable angina</a:t>
            </a:r>
          </a:p>
        </p:txBody>
      </p:sp>
      <p:cxnSp>
        <p:nvCxnSpPr>
          <p:cNvPr id="220173" name="AutoShape 7"/>
          <p:cNvCxnSpPr>
            <a:cxnSpLocks noChangeShapeType="1"/>
            <a:stCxn id="11" idx="2"/>
            <a:endCxn id="29" idx="0"/>
          </p:cNvCxnSpPr>
          <p:nvPr/>
        </p:nvCxnSpPr>
        <p:spPr bwMode="auto">
          <a:xfrm rot="16200000" flipH="1">
            <a:off x="5181600" y="1104900"/>
            <a:ext cx="838200" cy="2590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4" name="TextBox 25"/>
          <p:cNvSpPr txBox="1">
            <a:spLocks noChangeArrowheads="1"/>
          </p:cNvSpPr>
          <p:nvPr/>
        </p:nvSpPr>
        <p:spPr bwMode="auto">
          <a:xfrm>
            <a:off x="685800" y="4840288"/>
            <a:ext cx="1447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20175" name="Straight Arrow Connector 53"/>
          <p:cNvCxnSpPr>
            <a:cxnSpLocks noChangeShapeType="1"/>
          </p:cNvCxnSpPr>
          <p:nvPr/>
        </p:nvCxnSpPr>
        <p:spPr bwMode="auto">
          <a:xfrm rot="5400000" flipH="1" flipV="1">
            <a:off x="24606" y="4749007"/>
            <a:ext cx="1474787" cy="0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6" name="TextBox 25"/>
          <p:cNvSpPr txBox="1">
            <a:spLocks noChangeArrowheads="1"/>
          </p:cNvSpPr>
          <p:nvPr/>
        </p:nvSpPr>
        <p:spPr bwMode="auto">
          <a:xfrm>
            <a:off x="1593057" y="4216913"/>
            <a:ext cx="1447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20177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2221706" y="4774407"/>
            <a:ext cx="1471613" cy="0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8" name="TextBox 25"/>
          <p:cNvSpPr txBox="1">
            <a:spLocks noChangeArrowheads="1"/>
          </p:cNvSpPr>
          <p:nvPr/>
        </p:nvSpPr>
        <p:spPr bwMode="auto">
          <a:xfrm>
            <a:off x="3278460" y="4462678"/>
            <a:ext cx="1447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20179" name="Straight Arrow Connector 57"/>
          <p:cNvCxnSpPr>
            <a:cxnSpLocks noChangeShapeType="1"/>
          </p:cNvCxnSpPr>
          <p:nvPr/>
        </p:nvCxnSpPr>
        <p:spPr bwMode="auto">
          <a:xfrm rot="5400000" flipH="1" flipV="1">
            <a:off x="3929063" y="4757738"/>
            <a:ext cx="1438275" cy="3175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0" name="TextBox 25"/>
          <p:cNvSpPr txBox="1">
            <a:spLocks noChangeArrowheads="1"/>
          </p:cNvSpPr>
          <p:nvPr/>
        </p:nvSpPr>
        <p:spPr bwMode="auto">
          <a:xfrm>
            <a:off x="5410200" y="4462678"/>
            <a:ext cx="1371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220181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6057107" y="4763294"/>
            <a:ext cx="1447800" cy="1587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2" name="TextBox 25"/>
          <p:cNvSpPr txBox="1">
            <a:spLocks noChangeArrowheads="1"/>
          </p:cNvSpPr>
          <p:nvPr/>
        </p:nvSpPr>
        <p:spPr bwMode="auto">
          <a:xfrm>
            <a:off x="7256464" y="4462678"/>
            <a:ext cx="1371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20183" name="Straight Arrow Connector 61"/>
          <p:cNvCxnSpPr>
            <a:cxnSpLocks noChangeShapeType="1"/>
          </p:cNvCxnSpPr>
          <p:nvPr/>
        </p:nvCxnSpPr>
        <p:spPr bwMode="auto">
          <a:xfrm rot="16200000" flipV="1">
            <a:off x="7913688" y="4735512"/>
            <a:ext cx="1411288" cy="17463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184" name="Straight Arrow Connector 25"/>
          <p:cNvCxnSpPr>
            <a:cxnSpLocks noChangeShapeType="1"/>
          </p:cNvCxnSpPr>
          <p:nvPr/>
        </p:nvCxnSpPr>
        <p:spPr bwMode="auto">
          <a:xfrm>
            <a:off x="2590800" y="6096000"/>
            <a:ext cx="3733800" cy="1588"/>
          </a:xfrm>
          <a:prstGeom prst="straightConnector1">
            <a:avLst/>
          </a:prstGeom>
          <a:noFill/>
          <a:ln w="603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5" name="Rectangle 27"/>
          <p:cNvSpPr>
            <a:spLocks noChangeArrowheads="1"/>
          </p:cNvSpPr>
          <p:nvPr/>
        </p:nvSpPr>
        <p:spPr bwMode="auto">
          <a:xfrm>
            <a:off x="4191000" y="6324600"/>
            <a:ext cx="625492" cy="400110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36345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152400" y="838200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3009900" y="838200"/>
            <a:ext cx="19050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specifically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33700" y="2438400"/>
            <a:ext cx="2057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disposition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0800" y="3581400"/>
            <a:ext cx="27432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coronary heart disease</a:t>
            </a:r>
          </a:p>
        </p:txBody>
      </p:sp>
      <p:cxnSp>
        <p:nvCxnSpPr>
          <p:cNvPr id="55302" name="AutoShape 8"/>
          <p:cNvCxnSpPr>
            <a:cxnSpLocks noChangeShapeType="1"/>
            <a:stCxn id="55299" idx="2"/>
            <a:endCxn id="22" idx="0"/>
          </p:cNvCxnSpPr>
          <p:nvPr/>
        </p:nvCxnSpPr>
        <p:spPr bwMode="auto">
          <a:xfrm>
            <a:off x="3962400" y="2133600"/>
            <a:ext cx="0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3" name="AutoShape 8"/>
          <p:cNvCxnSpPr>
            <a:cxnSpLocks noChangeShapeType="1"/>
            <a:stCxn id="22" idx="2"/>
            <a:endCxn id="11" idx="0"/>
          </p:cNvCxnSpPr>
          <p:nvPr/>
        </p:nvCxnSpPr>
        <p:spPr bwMode="auto">
          <a:xfrm>
            <a:off x="3962400" y="3276600"/>
            <a:ext cx="0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4" name="Line 9"/>
          <p:cNvSpPr>
            <a:spLocks noChangeShapeType="1"/>
          </p:cNvSpPr>
          <p:nvPr/>
        </p:nvSpPr>
        <p:spPr bwMode="auto">
          <a:xfrm flipH="1">
            <a:off x="152400" y="5105400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5305" name="AutoShape 7"/>
          <p:cNvCxnSpPr>
            <a:cxnSpLocks noChangeShapeType="1"/>
            <a:stCxn id="55298" idx="2"/>
            <a:endCxn id="55306" idx="0"/>
          </p:cNvCxnSpPr>
          <p:nvPr/>
        </p:nvCxnSpPr>
        <p:spPr bwMode="auto">
          <a:xfrm rot="16200000" flipH="1">
            <a:off x="804069" y="2548731"/>
            <a:ext cx="838200" cy="79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6" name="Rectangle 6"/>
          <p:cNvSpPr>
            <a:spLocks noChangeArrowheads="1"/>
          </p:cNvSpPr>
          <p:nvPr/>
        </p:nvSpPr>
        <p:spPr bwMode="auto">
          <a:xfrm>
            <a:off x="274638" y="2971800"/>
            <a:ext cx="1905000" cy="1446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5307" name="Rectangle 6"/>
          <p:cNvSpPr>
            <a:spLocks noChangeArrowheads="1"/>
          </p:cNvSpPr>
          <p:nvPr/>
        </p:nvSpPr>
        <p:spPr bwMode="auto">
          <a:xfrm>
            <a:off x="152400" y="5486400"/>
            <a:ext cx="20574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heart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5308" name="Rectangle 6"/>
          <p:cNvSpPr>
            <a:spLocks noChangeArrowheads="1"/>
          </p:cNvSpPr>
          <p:nvPr/>
        </p:nvSpPr>
        <p:spPr bwMode="auto">
          <a:xfrm>
            <a:off x="2438400" y="5486400"/>
            <a:ext cx="28956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coronary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heart disease</a:t>
            </a:r>
          </a:p>
        </p:txBody>
      </p:sp>
      <p:sp>
        <p:nvSpPr>
          <p:cNvPr id="55309" name="Rectangle 4"/>
          <p:cNvSpPr>
            <a:spLocks noChangeArrowheads="1"/>
          </p:cNvSpPr>
          <p:nvPr/>
        </p:nvSpPr>
        <p:spPr bwMode="auto">
          <a:xfrm>
            <a:off x="5856288" y="838200"/>
            <a:ext cx="26924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7400" y="2362200"/>
            <a:ext cx="2667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0" y="3429000"/>
            <a:ext cx="2667000" cy="1447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disease course</a:t>
            </a:r>
          </a:p>
        </p:txBody>
      </p:sp>
      <p:cxnSp>
        <p:nvCxnSpPr>
          <p:cNvPr id="55312" name="AutoShape 8"/>
          <p:cNvCxnSpPr>
            <a:cxnSpLocks noChangeShapeType="1"/>
            <a:stCxn id="55309" idx="2"/>
            <a:endCxn id="24" idx="0"/>
          </p:cNvCxnSpPr>
          <p:nvPr/>
        </p:nvCxnSpPr>
        <p:spPr bwMode="auto">
          <a:xfrm rot="5400000">
            <a:off x="7087394" y="2247106"/>
            <a:ext cx="2286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3" name="AutoShape 8"/>
          <p:cNvCxnSpPr>
            <a:cxnSpLocks noChangeShapeType="1"/>
            <a:stCxn id="24" idx="2"/>
            <a:endCxn id="26" idx="0"/>
          </p:cNvCxnSpPr>
          <p:nvPr/>
        </p:nvCxnSpPr>
        <p:spPr bwMode="auto">
          <a:xfrm rot="5400000">
            <a:off x="7086601" y="3314700"/>
            <a:ext cx="228600" cy="31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4" name="Line 9"/>
          <p:cNvSpPr>
            <a:spLocks noChangeShapeType="1"/>
          </p:cNvSpPr>
          <p:nvPr/>
        </p:nvSpPr>
        <p:spPr bwMode="auto">
          <a:xfrm>
            <a:off x="5562600" y="609600"/>
            <a:ext cx="0" cy="617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6"/>
          <p:cNvSpPr>
            <a:spLocks noChangeArrowheads="1"/>
          </p:cNvSpPr>
          <p:nvPr/>
        </p:nvSpPr>
        <p:spPr bwMode="auto">
          <a:xfrm>
            <a:off x="5943600" y="5486400"/>
            <a:ext cx="29718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course of 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coronary heart disease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9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algn="ctr" eaLnBrk="1" fontAlgn="t" hangingPunct="1"/>
            <a:r>
              <a:rPr lang="en-US" sz="3600" dirty="0"/>
              <a:t>The totality of all </a:t>
            </a:r>
            <a:r>
              <a:rPr lang="en-US" sz="3600" dirty="0" err="1"/>
              <a:t>PROCESSes</a:t>
            </a:r>
            <a:r>
              <a:rPr lang="en-US" sz="3600" dirty="0"/>
              <a:t> through which a given DISEASE instance is realized.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159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165100" y="1524000"/>
            <a:ext cx="8813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528992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9144000" cy="6248400"/>
            <a:chOff x="1219200" y="457199"/>
            <a:chExt cx="6172200" cy="573132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57199"/>
              <a:ext cx="6172200" cy="573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3276600" y="4953000"/>
              <a:ext cx="2209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438400" y="2819400"/>
              <a:ext cx="2209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67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Compare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" y="1219200"/>
            <a:ext cx="916258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1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0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5969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3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Questions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does one deal with the ever changing nature of the physical disorder?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does one deal with the evolution of the disposition?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an infectious disorder still an infectious disorder even after the pathogenic organism has been sterilized?</a:t>
            </a:r>
          </a:p>
        </p:txBody>
      </p:sp>
    </p:spTree>
    <p:extLst>
      <p:ext uri="{BB962C8B-B14F-4D97-AF65-F5344CB8AC3E}">
        <p14:creationId xmlns:p14="http://schemas.microsoft.com/office/powerpoint/2010/main" val="234731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h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21602" b="29486"/>
          <a:stretch>
            <a:fillRect/>
          </a:stretch>
        </p:blipFill>
        <p:spPr bwMode="auto">
          <a:xfrm>
            <a:off x="1181100" y="866775"/>
            <a:ext cx="6972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36663" y="914400"/>
            <a:ext cx="628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Acute Influenza Infection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921000" y="4879975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89688" y="4495800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439025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 rot="-5400000">
            <a:off x="554832" y="3237706"/>
            <a:ext cx="838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179888" y="6005513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3454400" y="43815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0" name="Text Box 4"/>
          <p:cNvSpPr txBox="1">
            <a:spLocks noChangeArrowheads="1"/>
          </p:cNvSpPr>
          <p:nvPr/>
        </p:nvSpPr>
        <p:spPr bwMode="auto">
          <a:xfrm>
            <a:off x="1652588" y="3127375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Viral replication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&amp; tissue destruction</a:t>
            </a:r>
          </a:p>
        </p:txBody>
      </p:sp>
      <p:sp>
        <p:nvSpPr>
          <p:cNvPr id="30731" name="Line 9"/>
          <p:cNvSpPr>
            <a:spLocks noChangeShapeType="1"/>
          </p:cNvSpPr>
          <p:nvPr/>
        </p:nvSpPr>
        <p:spPr bwMode="auto">
          <a:xfrm>
            <a:off x="3086100" y="3670300"/>
            <a:ext cx="3937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2" name="Text Box 4"/>
          <p:cNvSpPr txBox="1">
            <a:spLocks noChangeArrowheads="1"/>
          </p:cNvSpPr>
          <p:nvPr/>
        </p:nvSpPr>
        <p:spPr bwMode="auto">
          <a:xfrm>
            <a:off x="2017713" y="2593975"/>
            <a:ext cx="172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Immune response</a:t>
            </a:r>
          </a:p>
        </p:txBody>
      </p:sp>
      <p:sp>
        <p:nvSpPr>
          <p:cNvPr id="30733" name="Line 9"/>
          <p:cNvSpPr>
            <a:spLocks noChangeShapeType="1"/>
          </p:cNvSpPr>
          <p:nvPr/>
        </p:nvSpPr>
        <p:spPr bwMode="auto">
          <a:xfrm>
            <a:off x="3365500" y="2908300"/>
            <a:ext cx="3937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4" name="Text Box 4"/>
          <p:cNvSpPr txBox="1">
            <a:spLocks noChangeArrowheads="1"/>
          </p:cNvSpPr>
          <p:nvPr/>
        </p:nvSpPr>
        <p:spPr bwMode="auto">
          <a:xfrm>
            <a:off x="5284788" y="2568575"/>
            <a:ext cx="204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Pathogen sterilization</a:t>
            </a:r>
          </a:p>
        </p:txBody>
      </p:sp>
      <p:sp>
        <p:nvSpPr>
          <p:cNvPr id="30735" name="Line 9"/>
          <p:cNvSpPr>
            <a:spLocks noChangeShapeType="1"/>
          </p:cNvSpPr>
          <p:nvPr/>
        </p:nvSpPr>
        <p:spPr bwMode="auto">
          <a:xfrm flipH="1">
            <a:off x="5575300" y="2882900"/>
            <a:ext cx="431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72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Sch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13266" b="13039"/>
          <a:stretch>
            <a:fillRect/>
          </a:stretch>
        </p:blipFill>
        <p:spPr bwMode="auto">
          <a:xfrm>
            <a:off x="1200150" y="871538"/>
            <a:ext cx="695325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1257300" y="914400"/>
            <a:ext cx="355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Normal Adaptation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3086100" y="3371850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3227388" y="480060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>
            <a:off x="4076700" y="42481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5894388" y="4314825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6743700" y="3781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7833" name="Text Box 11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4" name="Text Box 12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35814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783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t"/>
          <a:lstStyle/>
          <a:p>
            <a:pPr eaLnBrk="1" hangingPunct="1"/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491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ch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21602" b="29486"/>
          <a:stretch>
            <a:fillRect/>
          </a:stretch>
        </p:blipFill>
        <p:spPr bwMode="auto">
          <a:xfrm>
            <a:off x="1181100" y="866775"/>
            <a:ext cx="6972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236663" y="914400"/>
            <a:ext cx="517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Acute Pathological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921000" y="3114675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513513" y="449580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7439025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34544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04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ch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b="706"/>
          <a:stretch>
            <a:fillRect/>
          </a:stretch>
        </p:blipFill>
        <p:spPr bwMode="auto">
          <a:xfrm>
            <a:off x="1176338" y="873125"/>
            <a:ext cx="6977062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227138" y="914400"/>
            <a:ext cx="556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Chronic Pathological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573338" y="3371850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779713" y="4810125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3638550" y="42481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3106738" y="38385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396038" y="3200400"/>
            <a:ext cx="11239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Abnormal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6905625" y="2705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36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ch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185"/>
          <a:stretch>
            <a:fillRect/>
          </a:stretch>
        </p:blipFill>
        <p:spPr bwMode="auto">
          <a:xfrm>
            <a:off x="1184275" y="855663"/>
            <a:ext cx="6969125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203325" y="914400"/>
            <a:ext cx="627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Progressive Pathological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086100" y="3371850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265488" y="457200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>
            <a:off x="41148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7" name="Line 10"/>
          <p:cNvSpPr>
            <a:spLocks noChangeShapeType="1"/>
          </p:cNvSpPr>
          <p:nvPr/>
        </p:nvSpPr>
        <p:spPr bwMode="auto">
          <a:xfrm>
            <a:off x="35814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397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t"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714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953000"/>
          </a:xfrm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 =def. – 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process in an organism that leads to a subsequent disorder.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Examples: 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toxic chemical exposure resulting in a mutation in the genomic DNA of a cell; 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infection of a human with a pathogenic virus;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inheritance of two defective copies of a metabolic gene.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etiological process creates the physical basis of that disposition to pathological processes which is the disease. </a:t>
            </a:r>
          </a:p>
        </p:txBody>
      </p:sp>
    </p:spTree>
    <p:extLst>
      <p:ext uri="{BB962C8B-B14F-4D97-AF65-F5344CB8AC3E}">
        <p14:creationId xmlns:p14="http://schemas.microsoft.com/office/powerpoint/2010/main" val="18697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Clarity about: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 etiology and progression;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 on the side of the patient and the diagnostic process on the side of the clinician or healthcare system;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phenotype and signs/symptoms;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the entities relate to each other.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Better support for use of evidence in the context of patient care, clinical research and translational research;</a:t>
            </a:r>
          </a:p>
          <a:p>
            <a:pPr marL="1149350" lvl="2" indent="-23495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Includes use of medical record information in support for clinical and translation research.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Extensibility.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038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Dispositions and Predispositions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 diseases are dispositions; not all dispositions are diseases.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predisposition is a disposition.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Predisposition to Disease of Type X =def.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disposition in an organism that constitutes an increased risk of the organism’s subsequently developing the disease X.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Hereditary Non-polyposis Colorectal Cancer (HNPCC) is caused by a: 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 (mutation) in a DNA mismatch repair gene that 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disposes to the acquisition of additional mutations from defective DNA repair processes, and thus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predisposition to the development of colon cancer.</a:t>
            </a:r>
          </a:p>
        </p:txBody>
      </p:sp>
    </p:spTree>
    <p:extLst>
      <p:ext uri="{BB962C8B-B14F-4D97-AF65-F5344CB8AC3E}">
        <p14:creationId xmlns:p14="http://schemas.microsoft.com/office/powerpoint/2010/main" val="3424475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Hereditary Non-polyposis Colorectal Cancer 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HNPCC - genetic pre-disposition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868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inheritance of a mutant mismatch repair gene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chromosome 3 with abnormal hMLH1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bears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(disease) - Lynch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realized_in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Pathological process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abnormal repair of DNA mismatches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mutations in proto-oncogenes and tumor suppressor genes with microsatellite repeats (e.g. TGF-beta R2)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bears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(disease) - non-polyposis colon cancer</a:t>
            </a:r>
          </a:p>
        </p:txBody>
      </p:sp>
    </p:spTree>
    <p:extLst>
      <p:ext uri="{BB962C8B-B14F-4D97-AF65-F5344CB8AC3E}">
        <p14:creationId xmlns:p14="http://schemas.microsoft.com/office/powerpoint/2010/main" val="3416256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Hemorrhagic stroke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162800" cy="4569866"/>
          </a:xfrm>
        </p:spPr>
      </p:pic>
      <p:sp>
        <p:nvSpPr>
          <p:cNvPr id="5" name="Rectangle 4"/>
          <p:cNvSpPr/>
          <p:nvPr/>
        </p:nvSpPr>
        <p:spPr>
          <a:xfrm>
            <a:off x="2362200" y="62484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http://www.tomfit247.com/2013/05/stroke-what-is-it-what-causes-it-and.html</a:t>
            </a:r>
          </a:p>
        </p:txBody>
      </p:sp>
    </p:spTree>
    <p:extLst>
      <p:ext uri="{BB962C8B-B14F-4D97-AF65-F5344CB8AC3E}">
        <p14:creationId xmlns:p14="http://schemas.microsoft.com/office/powerpoint/2010/main" val="1321854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Hemorrhagic stroke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cerebral arterial aneurysm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 – of weakened artery to rupture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rupturing of weakened blood vessel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</a:t>
            </a:r>
            <a:r>
              <a:rPr lang="en-US" sz="2200" dirty="0" err="1">
                <a:latin typeface="Arial" charset="0"/>
                <a:cs typeface="Arial" charset="0"/>
              </a:rPr>
              <a:t>Intraparenchymal</a:t>
            </a:r>
            <a:r>
              <a:rPr lang="en-US" sz="2200" dirty="0">
                <a:latin typeface="Arial" charset="0"/>
                <a:cs typeface="Arial" charset="0"/>
              </a:rPr>
              <a:t> cerebral hemorrhage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(disease) – to increased intra-cranial pressure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increasing intra-cranial pressure, compression of brain structures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Cerebral ischemia, Cerebral neuronal death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(disease) – stroke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19FF81"/>
                </a:solidFill>
                <a:latin typeface="Arial" charset="0"/>
                <a:cs typeface="Arial" charset="0"/>
              </a:rPr>
              <a:t>Symptoms</a:t>
            </a:r>
            <a:r>
              <a:rPr lang="en-US" sz="2200" dirty="0">
                <a:latin typeface="Arial" charset="0"/>
                <a:cs typeface="Arial" charset="0"/>
              </a:rPr>
              <a:t> – weakness/paralysis, loss of sensation, etc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1073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Definitions - Clinical Evaluation Terms</a:t>
            </a:r>
            <a:b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(on the side of the patient!)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7012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</a:t>
            </a:r>
            <a:r>
              <a:rPr lang="en-US" altLang="en-US" sz="20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bodily feature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’ - an abbreviation for physical component, a bodily quality, or a bodily process.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Sign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bodily feature of a patient that is observed in a physical examination and is deemed by the clinician to be of clinical significance. </a:t>
            </a:r>
            <a:r>
              <a:rPr lang="en-US" altLang="en-US" sz="20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(Objectively observable features)</a:t>
            </a: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Symptom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bodily feature of a patient that is observed by the patient and is hypothesized by the patient to be a realization of a disease. </a:t>
            </a:r>
            <a:r>
              <a:rPr lang="en-US" altLang="en-US" sz="20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(a restricted family of phenomena (including pain, nausea, anger, drowsiness), which are of their nature experienced in the first person)</a:t>
            </a: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 Test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measurement assay that has as input a patient-derived specimen, and as output a result representing a quality of the specimen.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 Finding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representation of a quality of a specimen that is the output of a laboratory test and that can support an inference to an assertion about some quality of the patient.</a:t>
            </a:r>
          </a:p>
        </p:txBody>
      </p:sp>
    </p:spTree>
    <p:extLst>
      <p:ext uri="{BB962C8B-B14F-4D97-AF65-F5344CB8AC3E}">
        <p14:creationId xmlns:p14="http://schemas.microsoft.com/office/powerpoint/2010/main" val="11801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2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Foundational type-terms for </a:t>
            </a:r>
            <a:r>
              <a:rPr lang="en-US" altLang="en-US" u="sng" dirty="0"/>
              <a:t>clinical</a:t>
            </a:r>
            <a:r>
              <a:rPr lang="en-US" altLang="en-US" dirty="0"/>
              <a:t> entities on the side of the patient</a:t>
            </a:r>
            <a:endParaRPr lang="en-US" altLang="en-US" sz="2400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608E4-3F9B-412A-9ACF-E08491C7420C}"/>
              </a:ext>
            </a:extLst>
          </p:cNvPr>
          <p:cNvSpPr/>
          <p:nvPr/>
        </p:nvSpPr>
        <p:spPr bwMode="auto">
          <a:xfrm>
            <a:off x="3946525" y="5035550"/>
            <a:ext cx="5161788" cy="98425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29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Definitions - manifestations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037012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Manifestation of a Disease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bodily feature of a patient that is (a) a deviation from clinical normality that exists in virtue of the realization of a disease and (b) is observable.</a:t>
            </a:r>
          </a:p>
          <a:p>
            <a:pPr lvl="1"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Observability includes observable through elicitation of response or through the use of special instruments.</a:t>
            </a:r>
          </a:p>
          <a:p>
            <a:pPr lvl="1"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6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Preclinical Manifestation of a Disease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manifestation of a disease that exists prior to its becoming detectable in a clinical history taking or physical examination.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Clinical Manifestation of a Disease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manifestation of a disease that is detectable in a clinical history taking or physical examination.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8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Phenotype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(combination of) bodily feature(s) of an organism determined by the interaction of its genetic make-up and environment.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Clinical Phenotype =def.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A clinically abnormal phenotype. </a:t>
            </a:r>
            <a:endParaRPr lang="en-US" altLang="en-US" sz="11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6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43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55220" y="22860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Phenotype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=def. – A (combination of) bodily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feature(s) of an organism determined by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interaction of its genetic make-up and environment.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" y="570232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Clinical Phenotype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=def. – A clinically abnormal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phenotype.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305300" y="2362200"/>
            <a:ext cx="533400" cy="3048000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282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3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Foundational type-terms for </a:t>
            </a:r>
            <a:r>
              <a:rPr lang="en-US" altLang="en-US" u="sng" dirty="0"/>
              <a:t>representations</a:t>
            </a:r>
            <a:r>
              <a:rPr lang="en-US" altLang="en-US" dirty="0"/>
              <a:t> of entities on the side of the patient</a:t>
            </a:r>
            <a:endParaRPr lang="en-US" altLang="en-US" sz="2400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608E4-3F9B-412A-9ACF-E08491C7420C}"/>
              </a:ext>
            </a:extLst>
          </p:cNvPr>
          <p:cNvSpPr/>
          <p:nvPr/>
        </p:nvSpPr>
        <p:spPr bwMode="auto">
          <a:xfrm>
            <a:off x="59436" y="5035550"/>
            <a:ext cx="3820414" cy="98425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0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Goals of OGMS (1)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the fundamental types of things for which we need ontological categories (what’s the domain)?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 initiation, progression, pathogenesis, signs, symptoms, assessments, clinical and laboratory findings, disease diagnosis, treatment, treatment response and outcome;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normal phenotype, homeostatic (normal) profile.</a:t>
            </a:r>
          </a:p>
        </p:txBody>
      </p:sp>
    </p:spTree>
    <p:extLst>
      <p:ext uri="{BB962C8B-B14F-4D97-AF65-F5344CB8AC3E}">
        <p14:creationId xmlns:p14="http://schemas.microsoft.com/office/powerpoint/2010/main" val="447387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‘Findings’ / ‘observations’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0" y="1676400"/>
            <a:ext cx="5791200" cy="4953000"/>
            <a:chOff x="3124200" y="1676400"/>
            <a:chExt cx="57912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5181600" y="1676400"/>
              <a:ext cx="3733800" cy="4953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Representations</a:t>
              </a:r>
            </a:p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Anamnestic 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Clinical findings</a:t>
              </a: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Laboratory findings</a:t>
              </a:r>
            </a:p>
          </p:txBody>
        </p:sp>
        <p:sp>
          <p:nvSpPr>
            <p:cNvPr id="5" name="Right Arrow 4"/>
            <p:cNvSpPr/>
            <p:nvPr/>
          </p:nvSpPr>
          <p:spPr bwMode="auto">
            <a:xfrm>
              <a:off x="3124200" y="2483004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124200" y="3048000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4464204" y="4092498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4495800" y="4984596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‘Findings’ / ‘observations’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Clinical phenotype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Representations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Anamnestic 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Laboratory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571500" marR="0" lvl="2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picture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2061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6633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54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Clinical picture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Clinical Picture</a:t>
            </a:r>
            <a:r>
              <a:rPr lang="en-US" altLang="en-US" b="1" dirty="0"/>
              <a:t> =def.</a:t>
            </a:r>
            <a:r>
              <a:rPr lang="en-US" altLang="en-US" dirty="0"/>
              <a:t> – A </a:t>
            </a:r>
            <a:r>
              <a:rPr lang="en-US" altLang="en-US" b="1" dirty="0"/>
              <a:t>representation</a:t>
            </a:r>
            <a:r>
              <a:rPr lang="en-US" altLang="en-US" dirty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6618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‘Findings’ / ‘observations’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Diseases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Representations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Anamnestic 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Laboratory findings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Diagnoses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135351" y="5475249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Clinical Picture</a:t>
            </a:r>
            <a:r>
              <a:rPr lang="en-US" altLang="en-US" b="1" dirty="0"/>
              <a:t> =def.</a:t>
            </a:r>
            <a:r>
              <a:rPr lang="en-US" altLang="en-US" dirty="0"/>
              <a:t> – A </a:t>
            </a:r>
            <a:r>
              <a:rPr lang="en-US" altLang="en-US" b="1" dirty="0"/>
              <a:t>representation</a:t>
            </a:r>
            <a:r>
              <a:rPr lang="en-US" altLang="en-US" dirty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Diagnosis</a:t>
            </a:r>
            <a:r>
              <a:rPr lang="en-US" altLang="en-US" b="1" dirty="0"/>
              <a:t> =def. – </a:t>
            </a:r>
            <a:r>
              <a:rPr lang="en-US" altLang="en-US" dirty="0"/>
              <a:t>A conclusion of an interpretive process that has as input a </a:t>
            </a:r>
            <a:r>
              <a:rPr lang="en-US" altLang="en-US" b="1" dirty="0"/>
              <a:t>clinical picture </a:t>
            </a:r>
            <a:r>
              <a:rPr lang="en-US" altLang="en-US" dirty="0"/>
              <a:t>of a given patient and as output an assertion to the effect that the patient has a disease of such and such a type.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" y="3733800"/>
            <a:ext cx="8915400" cy="17526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89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9144000" cy="6324600"/>
            <a:chOff x="609600" y="152400"/>
            <a:chExt cx="7584466" cy="6477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52400"/>
              <a:ext cx="7584466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1752600" y="1600200"/>
              <a:ext cx="3962400" cy="228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5410200"/>
              <a:ext cx="20574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492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Generically Dependent Continuants</a:t>
            </a: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253956" y="1676400"/>
            <a:ext cx="1633538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Generically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5165725" y="4800600"/>
            <a:ext cx="1905000" cy="1219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Information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Entity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299325" y="4800600"/>
            <a:ext cx="1616075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Sequence</a:t>
            </a:r>
          </a:p>
        </p:txBody>
      </p:sp>
      <p:cxnSp>
        <p:nvCxnSpPr>
          <p:cNvPr id="38918" name="AutoShape 12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6118225" y="3276600"/>
            <a:ext cx="952500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38915" idx="2"/>
            <a:endCxn id="38917" idx="0"/>
          </p:cNvCxnSpPr>
          <p:nvPr/>
        </p:nvCxnSpPr>
        <p:spPr bwMode="auto">
          <a:xfrm>
            <a:off x="7070725" y="3276600"/>
            <a:ext cx="1036638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228600" y="2005548"/>
            <a:ext cx="495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if one bearer ceases to exist, then the entity can survive, because there are other bearers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copyability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pdf file on my laptop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DNA (sequence) in this chromosome</a:t>
            </a:r>
          </a:p>
        </p:txBody>
      </p:sp>
    </p:spTree>
    <p:extLst>
      <p:ext uri="{BB962C8B-B14F-4D97-AF65-F5344CB8AC3E}">
        <p14:creationId xmlns:p14="http://schemas.microsoft.com/office/powerpoint/2010/main" val="336489533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1"/>
            <a:ext cx="3684588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057400" y="692150"/>
            <a:ext cx="2082800" cy="189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4862F-4AE2-404B-BE9A-0BBADD196DE8}"/>
              </a:ext>
            </a:extLst>
          </p:cNvPr>
          <p:cNvGrpSpPr/>
          <p:nvPr/>
        </p:nvGrpSpPr>
        <p:grpSpPr>
          <a:xfrm>
            <a:off x="1333500" y="692149"/>
            <a:ext cx="6477000" cy="5992812"/>
            <a:chOff x="1333500" y="692149"/>
            <a:chExt cx="6477000" cy="5992812"/>
          </a:xfrm>
        </p:grpSpPr>
        <p:sp>
          <p:nvSpPr>
            <p:cNvPr id="5" name="&quot;Not Allowed&quot; Symbol 4">
              <a:extLst>
                <a:ext uri="{FF2B5EF4-FFF2-40B4-BE49-F238E27FC236}">
                  <a16:creationId xmlns:a16="http://schemas.microsoft.com/office/drawing/2014/main" id="{91415DAF-7398-470A-8C7D-E7B8DFA327C0}"/>
                </a:ext>
              </a:extLst>
            </p:cNvPr>
            <p:cNvSpPr/>
            <p:nvPr/>
          </p:nvSpPr>
          <p:spPr bwMode="auto">
            <a:xfrm>
              <a:off x="1524000" y="692149"/>
              <a:ext cx="5992812" cy="5992812"/>
            </a:xfrm>
            <a:prstGeom prst="noSmoking">
              <a:avLst>
                <a:gd name="adj" fmla="val 9203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28C824-75EA-42FE-BF25-B7F225F21EF7}"/>
                </a:ext>
              </a:extLst>
            </p:cNvPr>
            <p:cNvSpPr txBox="1"/>
            <p:nvPr/>
          </p:nvSpPr>
          <p:spPr>
            <a:xfrm>
              <a:off x="1333500" y="2767075"/>
              <a:ext cx="6477000" cy="156966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Although ontologically correct, it is totally ridiculous to implement this in this fashion, as ridiculous it would be to implement in this way an ontology for natural numbers.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7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1"/>
            <a:ext cx="3684588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057400" y="692150"/>
            <a:ext cx="2082800" cy="189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268538" y="692150"/>
            <a:ext cx="1871662" cy="20891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89375"/>
            <a:ext cx="909955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4"/>
          <a:stretch>
            <a:fillRect/>
          </a:stretch>
        </p:blipFill>
        <p:spPr bwMode="auto">
          <a:xfrm>
            <a:off x="12700" y="552450"/>
            <a:ext cx="909637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144C3-5AEF-4A4D-86B0-E909AD21953E}"/>
              </a:ext>
            </a:extLst>
          </p:cNvPr>
          <p:cNvSpPr txBox="1"/>
          <p:nvPr/>
        </p:nvSpPr>
        <p:spPr>
          <a:xfrm>
            <a:off x="1066800" y="1981200"/>
            <a:ext cx="6477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for sure incorrect when these correspond to GDC instances !!!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834995-3C79-42AE-ADCF-299AF793702C}"/>
              </a:ext>
            </a:extLst>
          </p:cNvPr>
          <p:cNvSpPr/>
          <p:nvPr/>
        </p:nvSpPr>
        <p:spPr bwMode="auto">
          <a:xfrm rot="3232176">
            <a:off x="3246971" y="4253688"/>
            <a:ext cx="4655098" cy="438739"/>
          </a:xfrm>
          <a:prstGeom prst="rightArrow">
            <a:avLst>
              <a:gd name="adj1" fmla="val 25300"/>
              <a:gd name="adj2" fmla="val 4593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716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Goals of OGMS (2)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the fundamental relationships: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the process of observing, the results of the observation and what is being observed;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signs/symptoms and disease (no absolutes?);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clinical and pre-clinical pathological processes, their manifestations and their representations in the EHR.</a:t>
            </a:r>
          </a:p>
        </p:txBody>
      </p:sp>
    </p:spTree>
    <p:extLst>
      <p:ext uri="{BB962C8B-B14F-4D97-AF65-F5344CB8AC3E}">
        <p14:creationId xmlns:p14="http://schemas.microsoft.com/office/powerpoint/2010/main" val="32799502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0837"/>
            <a:ext cx="4038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890837"/>
            <a:ext cx="2886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13"/>
          <p:cNvSpPr txBox="1">
            <a:spLocks noChangeArrowheads="1"/>
          </p:cNvSpPr>
          <p:nvPr/>
        </p:nvSpPr>
        <p:spPr bwMode="auto">
          <a:xfrm>
            <a:off x="4294188" y="1938337"/>
            <a:ext cx="291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disorder is there</a:t>
            </a:r>
          </a:p>
        </p:txBody>
      </p:sp>
      <p:sp>
        <p:nvSpPr>
          <p:cNvPr id="91142" name="Text Box 14"/>
          <p:cNvSpPr txBox="1">
            <a:spLocks noChangeArrowheads="1"/>
          </p:cNvSpPr>
          <p:nvPr/>
        </p:nvSpPr>
        <p:spPr bwMode="auto">
          <a:xfrm>
            <a:off x="228600" y="1938337"/>
            <a:ext cx="292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diagnosis is here</a:t>
            </a:r>
          </a:p>
        </p:txBody>
      </p:sp>
      <p:sp>
        <p:nvSpPr>
          <p:cNvPr id="91143" name="Line 15"/>
          <p:cNvSpPr>
            <a:spLocks noChangeShapeType="1"/>
          </p:cNvSpPr>
          <p:nvPr/>
        </p:nvSpPr>
        <p:spPr bwMode="auto">
          <a:xfrm>
            <a:off x="952500" y="2586037"/>
            <a:ext cx="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1144" name="Line 16"/>
          <p:cNvSpPr>
            <a:spLocks noChangeShapeType="1"/>
          </p:cNvSpPr>
          <p:nvPr/>
        </p:nvSpPr>
        <p:spPr bwMode="auto">
          <a:xfrm>
            <a:off x="6096000" y="2662237"/>
            <a:ext cx="0" cy="1143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1145" name="Right Brace 11"/>
          <p:cNvSpPr>
            <a:spLocks/>
          </p:cNvSpPr>
          <p:nvPr/>
        </p:nvSpPr>
        <p:spPr bwMode="auto">
          <a:xfrm>
            <a:off x="6934200" y="3805237"/>
            <a:ext cx="533400" cy="2660650"/>
          </a:xfrm>
          <a:prstGeom prst="rightBrace">
            <a:avLst>
              <a:gd name="adj1" fmla="val 39651"/>
              <a:gd name="adj2" fmla="val 50000"/>
            </a:avLst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6" name="Text Box 13"/>
          <p:cNvSpPr txBox="1">
            <a:spLocks noChangeArrowheads="1"/>
          </p:cNvSpPr>
          <p:nvPr/>
        </p:nvSpPr>
        <p:spPr bwMode="auto">
          <a:xfrm>
            <a:off x="7675563" y="4414837"/>
            <a:ext cx="1620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disease is there</a:t>
            </a:r>
          </a:p>
        </p:txBody>
      </p:sp>
      <p:sp>
        <p:nvSpPr>
          <p:cNvPr id="12" name="AutoShape 26"/>
          <p:cNvSpPr txBox="1">
            <a:spLocks noChangeArrowheads="1"/>
          </p:cNvSpPr>
          <p:nvPr/>
        </p:nvSpPr>
        <p:spPr>
          <a:xfrm>
            <a:off x="381000" y="9144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No conflation of </a:t>
            </a:r>
            <a:r>
              <a:rPr kumimoji="0" lang="en-US" altLang="en-US" sz="2800" b="0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diagnosis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, </a:t>
            </a:r>
            <a:r>
              <a:rPr kumimoji="0" lang="en-US" altLang="en-US" sz="2800" b="0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disease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, and </a:t>
            </a:r>
            <a:r>
              <a:rPr kumimoji="0" lang="en-US" altLang="en-US" sz="2800" b="0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disorder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ＭＳ Ｐゴシック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897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ＭＳ Ｐゴシック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No conflation of </a:t>
            </a:r>
            <a:r>
              <a:rPr lang="en-US" altLang="en-US" sz="2800" i="1" u="sng" dirty="0"/>
              <a:t>diagnosis</a:t>
            </a:r>
            <a:r>
              <a:rPr lang="en-US" altLang="en-US" sz="2800" dirty="0"/>
              <a:t>, </a:t>
            </a:r>
            <a:r>
              <a:rPr lang="en-US" altLang="en-US" sz="2800" i="1" u="sng" dirty="0"/>
              <a:t>disease</a:t>
            </a:r>
            <a:r>
              <a:rPr lang="en-US" altLang="en-US" sz="2800" dirty="0"/>
              <a:t>, and </a:t>
            </a:r>
            <a:r>
              <a:rPr lang="en-US" altLang="en-US" sz="2800" i="1" u="sng" dirty="0"/>
              <a:t>disorder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400794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of OGMS in medical documentation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35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7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029854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35477374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40847612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191339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patient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1343875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 related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disorder instance 	</a:t>
            </a:r>
            <a:r>
              <a:rPr lang="en-US" dirty="0">
                <a:sym typeface="Wingdings" panose="05000000000000000000" pitchFamily="2" charset="2"/>
              </a:rPr>
              <a:t> no disease instance,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				</a:t>
            </a:r>
            <a:r>
              <a:rPr lang="en-US" dirty="0">
                <a:sym typeface="Wingdings" panose="05000000000000000000" pitchFamily="2" charset="2"/>
              </a:rPr>
              <a:t> no pathological processes;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 disorder instance can eliminate the range of circumstances under which another disorder instance can lead to pathological processes	     no disease instance;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Disorders of the same type in distinct patients, or in the same patient at distinct times, may lead to diseases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Diseases of the same type may unfold themselves in disease courses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Diseases of distinct types may unfold themselves in disease courses of the same type;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752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DB74E5-B881-4319-AF63-3D53EA48B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little exercise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F803575-9F60-4BAD-A76F-207A3955D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Goals of OGMS (3)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should ontologies be developed - intelligent design or natural selection (evolution)?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is the relationship between </a:t>
            </a:r>
          </a:p>
          <a:p>
            <a:pPr marL="857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ontologies, </a:t>
            </a:r>
          </a:p>
          <a:p>
            <a:pPr marL="857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terminologies and </a:t>
            </a:r>
          </a:p>
          <a:p>
            <a:pPr marL="857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information models?</a:t>
            </a:r>
          </a:p>
        </p:txBody>
      </p:sp>
    </p:spTree>
    <p:extLst>
      <p:ext uri="{BB962C8B-B14F-4D97-AF65-F5344CB8AC3E}">
        <p14:creationId xmlns:p14="http://schemas.microsoft.com/office/powerpoint/2010/main" val="375623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7394222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22057573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334000" y="2590800"/>
            <a:ext cx="2514600" cy="3810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1544933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256.0 -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Hyperestrogenism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6245731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25908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256.0 -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Hyperestrogenism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27927414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250.23 Diabetes with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hyperosmolarity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type I, uncontrolled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34839992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3505200"/>
            <a:ext cx="1828800" cy="609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250.23 Diabetes with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hyperosmolarity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type I, uncontrolled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1587868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749.01 - Cleft 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33421108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6764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749.01 - Cleft 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14482948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V65.5 - Person with feared complaint in whom no diagnosis was made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3698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/ Terminology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386" y="1555595"/>
            <a:ext cx="7657227" cy="51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374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257800" y="4495800"/>
            <a:ext cx="762000" cy="3048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V65.5 - Person with feared complaint in whom no diagnosis was made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5799959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0363F3-9A69-44C2-85A2-3AF413511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of OGMS to insights in other disease related ontologies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6D86AC-06AD-4BF0-8766-D3BAA4294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90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871B73-BB34-4CBD-82C5-89DD74F0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‘Disease’ in </a:t>
            </a:r>
            <a:r>
              <a:rPr lang="en-US" dirty="0" err="1"/>
              <a:t>BioPortal</a:t>
            </a:r>
            <a:r>
              <a:rPr lang="en-US" dirty="0"/>
              <a:t> junk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61D6C-E2ED-416F-83BE-BB626B88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https://bioportal.bioontology.org/search?utf8=%E2%9C%93&amp;query=disease&amp;button</a:t>
            </a:r>
            <a:r>
              <a:rPr lang="en-US"/>
              <a:t>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75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4CC7-DF1C-44AA-A633-CC2CC9CF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‘disease ontologies’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040D-3A6D-4B36-AE8C-866273D9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Despite being listed in the OBO-Foundry: </a:t>
            </a:r>
            <a:r>
              <a:rPr lang="en-US" sz="1600" dirty="0"/>
              <a:t>	</a:t>
            </a:r>
            <a:r>
              <a:rPr lang="en-US" sz="1600" dirty="0">
                <a:hlinkClick r:id="rId2"/>
              </a:rPr>
              <a:t>http://www.obofoundry.org/ontology/doid.html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Mondo Disease Ontology: junky collection of several other ‘ontologies’:</a:t>
            </a:r>
          </a:p>
          <a:p>
            <a:pPr marL="914400" lvl="1" indent="0">
              <a:buNone/>
            </a:pPr>
            <a:r>
              <a:rPr lang="en-US" sz="1600" dirty="0">
                <a:hlinkClick r:id="rId3"/>
              </a:rPr>
              <a:t>https://mondo.monarchinitiative.org/</a:t>
            </a:r>
            <a:endParaRPr lang="en-US" sz="1600" dirty="0"/>
          </a:p>
          <a:p>
            <a:pPr marL="914400" lvl="1" indent="0">
              <a:buNone/>
            </a:pPr>
            <a:r>
              <a:rPr lang="en-US" sz="1600" dirty="0">
                <a:hlinkClick r:id="rId4"/>
              </a:rPr>
              <a:t>https://www.ebi.ac.uk/ols/ontologies/mondo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Semantic Science Ontology: junk as a foundation</a:t>
            </a:r>
          </a:p>
          <a:p>
            <a:pPr marL="914400" indent="0"/>
            <a:r>
              <a:rPr lang="en-US" sz="1600" dirty="0">
                <a:hlinkClick r:id="rId5"/>
              </a:rPr>
              <a:t>https://bioportal.bioontology.org/ontologies/SIO?p=classes&amp;conceptid=http%3A%2F%2Fsemanticscience.org%2Fresource%2FSIO_010299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954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F5032-F384-4E07-81C1-85EB99B2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AAA10-C955-40D4-94EA-975229A45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 to your ontology 3 terms each one of which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(1) is a subtype of an OGMS entity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(2) has thus far not been included in your ontology.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Perform a dependency and relational analysis to these terms to ensure that everything that can be related in your ontology, is so related. The result is version 5.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Upload your work as usual.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Due date: Oct 23 – noon. </a:t>
            </a:r>
          </a:p>
        </p:txBody>
      </p:sp>
    </p:spTree>
    <p:extLst>
      <p:ext uri="{BB962C8B-B14F-4D97-AF65-F5344CB8AC3E}">
        <p14:creationId xmlns:p14="http://schemas.microsoft.com/office/powerpoint/2010/main" val="41191411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8DAC-A342-4757-8AB7-D157125A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Suggested pre-class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1510-73ED-4FA8-BE0B-0B836D10C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R12 </a:t>
            </a:r>
            <a:r>
              <a:rPr lang="en-US" dirty="0" err="1"/>
              <a:t>Seppälä</a:t>
            </a:r>
            <a:r>
              <a:rPr lang="en-US" dirty="0"/>
              <a:t>, S., B. Smith, and W. Ceusters, </a:t>
            </a:r>
            <a:r>
              <a:rPr lang="en-US" i="1" dirty="0"/>
              <a:t>Applying the Realism-Based Ontology-Versioning Method for Tracking Changes in the Basic Formal Ontology</a:t>
            </a:r>
            <a:r>
              <a:rPr lang="en-US" dirty="0"/>
              <a:t>, in </a:t>
            </a:r>
            <a:r>
              <a:rPr lang="en-US" i="1" dirty="0"/>
              <a:t>Formal Ontology in Information Systems (FOIS 2014)</a:t>
            </a:r>
            <a:r>
              <a:rPr lang="en-US" dirty="0"/>
              <a:t>, P. </a:t>
            </a:r>
            <a:r>
              <a:rPr lang="en-US" dirty="0" err="1"/>
              <a:t>Garbacz</a:t>
            </a:r>
            <a:r>
              <a:rPr lang="en-US" dirty="0"/>
              <a:t> and O. </a:t>
            </a:r>
            <a:r>
              <a:rPr lang="en-US" dirty="0" err="1"/>
              <a:t>Kutz</a:t>
            </a:r>
            <a:r>
              <a:rPr lang="en-US" dirty="0"/>
              <a:t>, Editors. 2014, IOS Press. p. 227-240. [9] </a:t>
            </a:r>
          </a:p>
          <a:p>
            <a:endParaRPr lang="en-US" dirty="0"/>
          </a:p>
          <a:p>
            <a:r>
              <a:rPr lang="en-US">
                <a:hlinkClick r:id="rId2"/>
              </a:rPr>
              <a:t>http</a:t>
            </a:r>
            <a:r>
              <a:rPr lang="en-US" dirty="0">
                <a:hlinkClick r:id="rId2"/>
              </a:rPr>
              <a:t>://ontology.buffalo.edu/smith/articles/fois2014</a:t>
            </a:r>
            <a:r>
              <a:rPr lang="en-US">
                <a:hlinkClick r:id="rId2"/>
              </a:rPr>
              <a:t>.pdf</a:t>
            </a:r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3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Ontology</a:t>
            </a:r>
            <a:r>
              <a:rPr lang="en-US" dirty="0"/>
              <a:t> / </a:t>
            </a:r>
            <a:r>
              <a:rPr lang="en-US" dirty="0">
                <a:solidFill>
                  <a:srgbClr val="FF99CC"/>
                </a:solidFill>
              </a:rPr>
              <a:t>Terminology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386" y="1555595"/>
            <a:ext cx="7657227" cy="5188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14400" y="1828800"/>
            <a:ext cx="2133600" cy="6858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2743200"/>
            <a:ext cx="3276600" cy="6858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5715000"/>
            <a:ext cx="2133600" cy="8382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038600"/>
            <a:ext cx="2286000" cy="1371600"/>
          </a:xfrm>
          <a:prstGeom prst="rect">
            <a:avLst/>
          </a:prstGeom>
          <a:solidFill>
            <a:srgbClr val="FF99CC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2819400"/>
            <a:ext cx="3124200" cy="1187605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7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12816</TotalTime>
  <Words>5399</Words>
  <Application>Microsoft Office PowerPoint</Application>
  <PresentationFormat>On-screen Show (4:3)</PresentationFormat>
  <Paragraphs>741</Paragraphs>
  <Slides>85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104" baseType="lpstr">
      <vt:lpstr>Batang</vt:lpstr>
      <vt:lpstr>MS Mincho</vt:lpstr>
      <vt:lpstr>MS Mincho</vt:lpstr>
      <vt:lpstr>ＭＳ Ｐゴシック</vt:lpstr>
      <vt:lpstr>ＭＳ Ｐゴシック</vt:lpstr>
      <vt:lpstr>Arial</vt:lpstr>
      <vt:lpstr>Calibri</vt:lpstr>
      <vt:lpstr>Cambria</vt:lpstr>
      <vt:lpstr>Copperplate Gothic Bold</vt:lpstr>
      <vt:lpstr>Georgia</vt:lpstr>
      <vt:lpstr>Helvetica Neue</vt:lpstr>
      <vt:lpstr>Tahoma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BMI508 – Fall 2023 Introduction to Biomedical Ontology  Class 8 – Oct 18, 2023  The Ontology for General Medical Science     </vt:lpstr>
      <vt:lpstr>The reference for OGMS: </vt:lpstr>
      <vt:lpstr>Big Picture</vt:lpstr>
      <vt:lpstr>Motivation</vt:lpstr>
      <vt:lpstr>Goals of OGMS (1)</vt:lpstr>
      <vt:lpstr>Goals of OGMS (2)</vt:lpstr>
      <vt:lpstr>Goals of OGMS (3)</vt:lpstr>
      <vt:lpstr>Ontology / Terminology</vt:lpstr>
      <vt:lpstr>Ontology / Terminology</vt:lpstr>
      <vt:lpstr>SNOMED-CT: abundance of false synonymy</vt:lpstr>
      <vt:lpstr>EHR Information Models (simplified)</vt:lpstr>
      <vt:lpstr>Approach of OGMS design</vt:lpstr>
      <vt:lpstr>Approach</vt:lpstr>
      <vt:lpstr>Cirrhosis - environmental exposure</vt:lpstr>
      <vt:lpstr>Part 1</vt:lpstr>
      <vt:lpstr>Foundational Terms (1)</vt:lpstr>
      <vt:lpstr>Physical Disorder</vt:lpstr>
      <vt:lpstr>Extended organism</vt:lpstr>
      <vt:lpstr>Clinically abnormal </vt:lpstr>
      <vt:lpstr>Foundational Terms (2)</vt:lpstr>
      <vt:lpstr>Foundational Terms (3)</vt:lpstr>
      <vt:lpstr>Disposition</vt:lpstr>
      <vt:lpstr>PowerPoint Presentation</vt:lpstr>
      <vt:lpstr>PowerPoint Presentation</vt:lpstr>
      <vt:lpstr>Arterial aneurysm</vt:lpstr>
      <vt:lpstr>Arterial Aneurysm</vt:lpstr>
      <vt:lpstr>PowerPoint Presentation</vt:lpstr>
      <vt:lpstr>PowerPoint Presentation</vt:lpstr>
      <vt:lpstr>Disease course</vt:lpstr>
      <vt:lpstr>PowerPoint Presentation</vt:lpstr>
      <vt:lpstr>Compare with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Etiology</vt:lpstr>
      <vt:lpstr>Dispositions and Predispositions</vt:lpstr>
      <vt:lpstr>Hereditary Non-polyposis Colorectal Cancer HNPCC - genetic pre-disposition</vt:lpstr>
      <vt:lpstr>Hemorrhagic stroke</vt:lpstr>
      <vt:lpstr>Hemorrhagic stroke</vt:lpstr>
      <vt:lpstr>Definitions - Clinical Evaluation Terms (on the side of the patient!)</vt:lpstr>
      <vt:lpstr>Part 2</vt:lpstr>
      <vt:lpstr>Definitions - manifestations</vt:lpstr>
      <vt:lpstr>Phenotype</vt:lpstr>
      <vt:lpstr>Phenotype</vt:lpstr>
      <vt:lpstr>Part 3</vt:lpstr>
      <vt:lpstr>‘Findings’ / ‘observations’</vt:lpstr>
      <vt:lpstr>‘Findings’ / ‘observations’</vt:lpstr>
      <vt:lpstr>Clinical picture</vt:lpstr>
      <vt:lpstr>‘Findings’ / ‘observations’</vt:lpstr>
      <vt:lpstr>Diagnosis</vt:lpstr>
      <vt:lpstr>PowerPoint Presentation</vt:lpstr>
      <vt:lpstr>Generically Dependent Continuants</vt:lpstr>
      <vt:lpstr>PowerPoint Presentation</vt:lpstr>
      <vt:lpstr>PowerPoint Presentation</vt:lpstr>
      <vt:lpstr>PowerPoint Presentation</vt:lpstr>
      <vt:lpstr>PowerPoint Presentation</vt:lpstr>
      <vt:lpstr>No conflation of diagnosis, disease, and disorder</vt:lpstr>
      <vt:lpstr>Application of OGMS in medical documentation</vt:lpstr>
      <vt:lpstr>Key OGMS definitions</vt:lpstr>
      <vt:lpstr>Key OGMS definitions</vt:lpstr>
      <vt:lpstr>Key OGMS definitions</vt:lpstr>
      <vt:lpstr>Key OGMS definitions</vt:lpstr>
      <vt:lpstr>Key OGMS definitions</vt:lpstr>
      <vt:lpstr>Disorder related configurations</vt:lpstr>
      <vt:lpstr>A little exercise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Application of OGMS to insights in other disease related ontologies</vt:lpstr>
      <vt:lpstr>‘Disease’ in BioPortal junk</vt:lpstr>
      <vt:lpstr>Bad ‘disease ontologies’</vt:lpstr>
      <vt:lpstr>Assignment A7</vt:lpstr>
      <vt:lpstr>Suggested pre-class reading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509</cp:revision>
  <dcterms:created xsi:type="dcterms:W3CDTF">2011-06-07T20:07:59Z</dcterms:created>
  <dcterms:modified xsi:type="dcterms:W3CDTF">2023-10-17T15:34:49Z</dcterms:modified>
</cp:coreProperties>
</file>